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4"/>
  </p:notesMasterIdLst>
  <p:handoutMasterIdLst>
    <p:handoutMasterId r:id="rId35"/>
  </p:handoutMasterIdLst>
  <p:sldIdLst>
    <p:sldId id="278" r:id="rId13"/>
    <p:sldId id="345" r:id="rId14"/>
    <p:sldId id="329" r:id="rId15"/>
    <p:sldId id="350" r:id="rId16"/>
    <p:sldId id="351" r:id="rId17"/>
    <p:sldId id="330" r:id="rId18"/>
    <p:sldId id="331" r:id="rId19"/>
    <p:sldId id="332" r:id="rId20"/>
    <p:sldId id="333" r:id="rId21"/>
    <p:sldId id="334" r:id="rId22"/>
    <p:sldId id="335" r:id="rId23"/>
    <p:sldId id="352" r:id="rId24"/>
    <p:sldId id="337" r:id="rId25"/>
    <p:sldId id="338" r:id="rId26"/>
    <p:sldId id="339" r:id="rId27"/>
    <p:sldId id="348" r:id="rId28"/>
    <p:sldId id="349" r:id="rId29"/>
    <p:sldId id="340" r:id="rId30"/>
    <p:sldId id="341" r:id="rId31"/>
    <p:sldId id="342" r:id="rId32"/>
    <p:sldId id="353" r:id="rId33"/>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9922"/>
    <a:srgbClr val="EB0F2D"/>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717" autoAdjust="0"/>
    <p:restoredTop sz="94645" autoAdjust="0"/>
  </p:normalViewPr>
  <p:slideViewPr>
    <p:cSldViewPr snapToGrid="0">
      <p:cViewPr varScale="1">
        <p:scale>
          <a:sx n="107" d="100"/>
          <a:sy n="107" d="100"/>
        </p:scale>
        <p:origin x="-1638" y="-84"/>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IB.NET\SHAREPARIS\HORSSALLE\POOL\AM\PARTAGE\Marketing\MARKETING%20PRODUIT%20RESEAUX\BANQUE%20POPULAIRE\RETAIL\2016\REFONTE%20GAMME\Eonia%20OAT%20Livret%20A%20et%20Fond%20&#8364;.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062137347774055E-2"/>
          <c:y val="0.12453461335351099"/>
          <c:w val="0.91084080007240475"/>
          <c:h val="0.71978865945030712"/>
        </c:manualLayout>
      </c:layout>
      <c:scatterChart>
        <c:scatterStyle val="smoothMarker"/>
        <c:varyColors val="0"/>
        <c:ser>
          <c:idx val="3"/>
          <c:order val="0"/>
          <c:tx>
            <c:strRef>
              <c:f>'Eonia OAT Livret A et Fond €'!$B$7</c:f>
              <c:strCache>
                <c:ptCount val="1"/>
                <c:pt idx="0">
                  <c:v>Fonds Euro</c:v>
                </c:pt>
              </c:strCache>
            </c:strRef>
          </c:tx>
          <c:spPr>
            <a:ln w="19050">
              <a:solidFill>
                <a:srgbClr val="E44AF0"/>
              </a:solidFill>
            </a:ln>
          </c:spPr>
          <c:marker>
            <c:symbol val="none"/>
          </c:marker>
          <c:xVal>
            <c:numRef>
              <c:f>'Eonia OAT Livret A et Fond €'!$A$8:$A$2646</c:f>
              <c:numCache>
                <c:formatCode>m/d/yyyy</c:formatCode>
                <c:ptCount val="2639"/>
                <c:pt idx="0">
                  <c:v>38930</c:v>
                </c:pt>
                <c:pt idx="1">
                  <c:v>38931</c:v>
                </c:pt>
                <c:pt idx="2">
                  <c:v>38932</c:v>
                </c:pt>
                <c:pt idx="3">
                  <c:v>38933</c:v>
                </c:pt>
                <c:pt idx="4">
                  <c:v>38936</c:v>
                </c:pt>
                <c:pt idx="5">
                  <c:v>38937</c:v>
                </c:pt>
                <c:pt idx="6">
                  <c:v>38938</c:v>
                </c:pt>
                <c:pt idx="7">
                  <c:v>38939</c:v>
                </c:pt>
                <c:pt idx="8">
                  <c:v>38940</c:v>
                </c:pt>
                <c:pt idx="9">
                  <c:v>38943</c:v>
                </c:pt>
                <c:pt idx="10">
                  <c:v>38944</c:v>
                </c:pt>
                <c:pt idx="11">
                  <c:v>38945</c:v>
                </c:pt>
                <c:pt idx="12">
                  <c:v>38946</c:v>
                </c:pt>
                <c:pt idx="13">
                  <c:v>38947</c:v>
                </c:pt>
                <c:pt idx="14">
                  <c:v>38950</c:v>
                </c:pt>
                <c:pt idx="15">
                  <c:v>38951</c:v>
                </c:pt>
                <c:pt idx="16">
                  <c:v>38952</c:v>
                </c:pt>
                <c:pt idx="17">
                  <c:v>38953</c:v>
                </c:pt>
                <c:pt idx="18">
                  <c:v>38954</c:v>
                </c:pt>
                <c:pt idx="19">
                  <c:v>38957</c:v>
                </c:pt>
                <c:pt idx="20">
                  <c:v>38958</c:v>
                </c:pt>
                <c:pt idx="21">
                  <c:v>38959</c:v>
                </c:pt>
                <c:pt idx="22">
                  <c:v>38960</c:v>
                </c:pt>
                <c:pt idx="23">
                  <c:v>38961</c:v>
                </c:pt>
                <c:pt idx="24">
                  <c:v>38964</c:v>
                </c:pt>
                <c:pt idx="25">
                  <c:v>38965</c:v>
                </c:pt>
                <c:pt idx="26">
                  <c:v>38966</c:v>
                </c:pt>
                <c:pt idx="27">
                  <c:v>38967</c:v>
                </c:pt>
                <c:pt idx="28">
                  <c:v>38968</c:v>
                </c:pt>
                <c:pt idx="29">
                  <c:v>38971</c:v>
                </c:pt>
                <c:pt idx="30">
                  <c:v>38972</c:v>
                </c:pt>
                <c:pt idx="31">
                  <c:v>38973</c:v>
                </c:pt>
                <c:pt idx="32">
                  <c:v>38974</c:v>
                </c:pt>
                <c:pt idx="33">
                  <c:v>38975</c:v>
                </c:pt>
                <c:pt idx="34">
                  <c:v>38978</c:v>
                </c:pt>
                <c:pt idx="35">
                  <c:v>38979</c:v>
                </c:pt>
                <c:pt idx="36">
                  <c:v>38980</c:v>
                </c:pt>
                <c:pt idx="37">
                  <c:v>38981</c:v>
                </c:pt>
                <c:pt idx="38">
                  <c:v>38982</c:v>
                </c:pt>
                <c:pt idx="39">
                  <c:v>38985</c:v>
                </c:pt>
                <c:pt idx="40">
                  <c:v>38986</c:v>
                </c:pt>
                <c:pt idx="41">
                  <c:v>38987</c:v>
                </c:pt>
                <c:pt idx="42">
                  <c:v>38988</c:v>
                </c:pt>
                <c:pt idx="43">
                  <c:v>38989</c:v>
                </c:pt>
                <c:pt idx="44">
                  <c:v>38992</c:v>
                </c:pt>
                <c:pt idx="45">
                  <c:v>38993</c:v>
                </c:pt>
                <c:pt idx="46">
                  <c:v>38994</c:v>
                </c:pt>
                <c:pt idx="47">
                  <c:v>38995</c:v>
                </c:pt>
                <c:pt idx="48">
                  <c:v>38996</c:v>
                </c:pt>
                <c:pt idx="49">
                  <c:v>38999</c:v>
                </c:pt>
                <c:pt idx="50">
                  <c:v>39000</c:v>
                </c:pt>
                <c:pt idx="51">
                  <c:v>39001</c:v>
                </c:pt>
                <c:pt idx="52">
                  <c:v>39002</c:v>
                </c:pt>
                <c:pt idx="53">
                  <c:v>39003</c:v>
                </c:pt>
                <c:pt idx="54">
                  <c:v>39006</c:v>
                </c:pt>
                <c:pt idx="55">
                  <c:v>39007</c:v>
                </c:pt>
                <c:pt idx="56">
                  <c:v>39008</c:v>
                </c:pt>
                <c:pt idx="57">
                  <c:v>39009</c:v>
                </c:pt>
                <c:pt idx="58">
                  <c:v>39010</c:v>
                </c:pt>
                <c:pt idx="59">
                  <c:v>39013</c:v>
                </c:pt>
                <c:pt idx="60">
                  <c:v>39014</c:v>
                </c:pt>
                <c:pt idx="61">
                  <c:v>39015</c:v>
                </c:pt>
                <c:pt idx="62">
                  <c:v>39016</c:v>
                </c:pt>
                <c:pt idx="63">
                  <c:v>39017</c:v>
                </c:pt>
                <c:pt idx="64">
                  <c:v>39020</c:v>
                </c:pt>
                <c:pt idx="65">
                  <c:v>39021</c:v>
                </c:pt>
                <c:pt idx="66">
                  <c:v>39022</c:v>
                </c:pt>
                <c:pt idx="67">
                  <c:v>39023</c:v>
                </c:pt>
                <c:pt idx="68">
                  <c:v>39024</c:v>
                </c:pt>
                <c:pt idx="69">
                  <c:v>39027</c:v>
                </c:pt>
                <c:pt idx="70">
                  <c:v>39028</c:v>
                </c:pt>
                <c:pt idx="71">
                  <c:v>39029</c:v>
                </c:pt>
                <c:pt idx="72">
                  <c:v>39030</c:v>
                </c:pt>
                <c:pt idx="73">
                  <c:v>39031</c:v>
                </c:pt>
                <c:pt idx="74">
                  <c:v>39034</c:v>
                </c:pt>
                <c:pt idx="75">
                  <c:v>39035</c:v>
                </c:pt>
                <c:pt idx="76">
                  <c:v>39036</c:v>
                </c:pt>
                <c:pt idx="77">
                  <c:v>39037</c:v>
                </c:pt>
                <c:pt idx="78">
                  <c:v>39038</c:v>
                </c:pt>
                <c:pt idx="79">
                  <c:v>39041</c:v>
                </c:pt>
                <c:pt idx="80">
                  <c:v>39042</c:v>
                </c:pt>
                <c:pt idx="81">
                  <c:v>39043</c:v>
                </c:pt>
                <c:pt idx="82">
                  <c:v>39044</c:v>
                </c:pt>
                <c:pt idx="83">
                  <c:v>39045</c:v>
                </c:pt>
                <c:pt idx="84">
                  <c:v>39048</c:v>
                </c:pt>
                <c:pt idx="85">
                  <c:v>39049</c:v>
                </c:pt>
                <c:pt idx="86">
                  <c:v>39050</c:v>
                </c:pt>
                <c:pt idx="87">
                  <c:v>39051</c:v>
                </c:pt>
                <c:pt idx="88">
                  <c:v>39052</c:v>
                </c:pt>
                <c:pt idx="89">
                  <c:v>39055</c:v>
                </c:pt>
                <c:pt idx="90">
                  <c:v>39056</c:v>
                </c:pt>
                <c:pt idx="91">
                  <c:v>39057</c:v>
                </c:pt>
                <c:pt idx="92">
                  <c:v>39058</c:v>
                </c:pt>
                <c:pt idx="93">
                  <c:v>39059</c:v>
                </c:pt>
                <c:pt idx="94">
                  <c:v>39062</c:v>
                </c:pt>
                <c:pt idx="95">
                  <c:v>39063</c:v>
                </c:pt>
                <c:pt idx="96">
                  <c:v>39064</c:v>
                </c:pt>
                <c:pt idx="97">
                  <c:v>39065</c:v>
                </c:pt>
                <c:pt idx="98">
                  <c:v>39066</c:v>
                </c:pt>
                <c:pt idx="99">
                  <c:v>39069</c:v>
                </c:pt>
                <c:pt idx="100">
                  <c:v>39070</c:v>
                </c:pt>
                <c:pt idx="101">
                  <c:v>39071</c:v>
                </c:pt>
                <c:pt idx="102">
                  <c:v>39072</c:v>
                </c:pt>
                <c:pt idx="103">
                  <c:v>39073</c:v>
                </c:pt>
                <c:pt idx="104">
                  <c:v>39076</c:v>
                </c:pt>
                <c:pt idx="105">
                  <c:v>39077</c:v>
                </c:pt>
                <c:pt idx="106">
                  <c:v>39078</c:v>
                </c:pt>
                <c:pt idx="107">
                  <c:v>39079</c:v>
                </c:pt>
                <c:pt idx="108">
                  <c:v>39080</c:v>
                </c:pt>
                <c:pt idx="109">
                  <c:v>39083</c:v>
                </c:pt>
                <c:pt idx="110">
                  <c:v>39084</c:v>
                </c:pt>
                <c:pt idx="111">
                  <c:v>39085</c:v>
                </c:pt>
                <c:pt idx="112">
                  <c:v>39086</c:v>
                </c:pt>
                <c:pt idx="113">
                  <c:v>39087</c:v>
                </c:pt>
                <c:pt idx="114">
                  <c:v>39090</c:v>
                </c:pt>
                <c:pt idx="115">
                  <c:v>39091</c:v>
                </c:pt>
                <c:pt idx="116">
                  <c:v>39092</c:v>
                </c:pt>
                <c:pt idx="117">
                  <c:v>39093</c:v>
                </c:pt>
                <c:pt idx="118">
                  <c:v>39094</c:v>
                </c:pt>
                <c:pt idx="119">
                  <c:v>39097</c:v>
                </c:pt>
                <c:pt idx="120">
                  <c:v>39098</c:v>
                </c:pt>
                <c:pt idx="121">
                  <c:v>39099</c:v>
                </c:pt>
                <c:pt idx="122">
                  <c:v>39100</c:v>
                </c:pt>
                <c:pt idx="123">
                  <c:v>39101</c:v>
                </c:pt>
                <c:pt idx="124">
                  <c:v>39104</c:v>
                </c:pt>
                <c:pt idx="125">
                  <c:v>39105</c:v>
                </c:pt>
                <c:pt idx="126">
                  <c:v>39106</c:v>
                </c:pt>
                <c:pt idx="127">
                  <c:v>39107</c:v>
                </c:pt>
                <c:pt idx="128">
                  <c:v>39108</c:v>
                </c:pt>
                <c:pt idx="129">
                  <c:v>39111</c:v>
                </c:pt>
                <c:pt idx="130">
                  <c:v>39112</c:v>
                </c:pt>
                <c:pt idx="131">
                  <c:v>39113</c:v>
                </c:pt>
                <c:pt idx="132">
                  <c:v>39114</c:v>
                </c:pt>
                <c:pt idx="133">
                  <c:v>39115</c:v>
                </c:pt>
                <c:pt idx="134">
                  <c:v>39118</c:v>
                </c:pt>
                <c:pt idx="135">
                  <c:v>39119</c:v>
                </c:pt>
                <c:pt idx="136">
                  <c:v>39120</c:v>
                </c:pt>
                <c:pt idx="137">
                  <c:v>39121</c:v>
                </c:pt>
                <c:pt idx="138">
                  <c:v>39122</c:v>
                </c:pt>
                <c:pt idx="139">
                  <c:v>39125</c:v>
                </c:pt>
                <c:pt idx="140">
                  <c:v>39126</c:v>
                </c:pt>
                <c:pt idx="141">
                  <c:v>39127</c:v>
                </c:pt>
                <c:pt idx="142">
                  <c:v>39128</c:v>
                </c:pt>
                <c:pt idx="143">
                  <c:v>39129</c:v>
                </c:pt>
                <c:pt idx="144">
                  <c:v>39132</c:v>
                </c:pt>
                <c:pt idx="145">
                  <c:v>39133</c:v>
                </c:pt>
                <c:pt idx="146">
                  <c:v>39134</c:v>
                </c:pt>
                <c:pt idx="147">
                  <c:v>39135</c:v>
                </c:pt>
                <c:pt idx="148">
                  <c:v>39136</c:v>
                </c:pt>
                <c:pt idx="149">
                  <c:v>39139</c:v>
                </c:pt>
                <c:pt idx="150">
                  <c:v>39140</c:v>
                </c:pt>
                <c:pt idx="151">
                  <c:v>39141</c:v>
                </c:pt>
                <c:pt idx="152">
                  <c:v>39142</c:v>
                </c:pt>
                <c:pt idx="153">
                  <c:v>39143</c:v>
                </c:pt>
                <c:pt idx="154">
                  <c:v>39146</c:v>
                </c:pt>
                <c:pt idx="155">
                  <c:v>39147</c:v>
                </c:pt>
                <c:pt idx="156">
                  <c:v>39148</c:v>
                </c:pt>
                <c:pt idx="157">
                  <c:v>39149</c:v>
                </c:pt>
                <c:pt idx="158">
                  <c:v>39150</c:v>
                </c:pt>
                <c:pt idx="159">
                  <c:v>39153</c:v>
                </c:pt>
                <c:pt idx="160">
                  <c:v>39154</c:v>
                </c:pt>
                <c:pt idx="161">
                  <c:v>39155</c:v>
                </c:pt>
                <c:pt idx="162">
                  <c:v>39156</c:v>
                </c:pt>
                <c:pt idx="163">
                  <c:v>39157</c:v>
                </c:pt>
                <c:pt idx="164">
                  <c:v>39160</c:v>
                </c:pt>
                <c:pt idx="165">
                  <c:v>39161</c:v>
                </c:pt>
                <c:pt idx="166">
                  <c:v>39162</c:v>
                </c:pt>
                <c:pt idx="167">
                  <c:v>39163</c:v>
                </c:pt>
                <c:pt idx="168">
                  <c:v>39164</c:v>
                </c:pt>
                <c:pt idx="169">
                  <c:v>39167</c:v>
                </c:pt>
                <c:pt idx="170">
                  <c:v>39168</c:v>
                </c:pt>
                <c:pt idx="171">
                  <c:v>39169</c:v>
                </c:pt>
                <c:pt idx="172">
                  <c:v>39170</c:v>
                </c:pt>
                <c:pt idx="173">
                  <c:v>39171</c:v>
                </c:pt>
                <c:pt idx="174">
                  <c:v>39174</c:v>
                </c:pt>
                <c:pt idx="175">
                  <c:v>39175</c:v>
                </c:pt>
                <c:pt idx="176">
                  <c:v>39176</c:v>
                </c:pt>
                <c:pt idx="177">
                  <c:v>39177</c:v>
                </c:pt>
                <c:pt idx="178">
                  <c:v>39178</c:v>
                </c:pt>
                <c:pt idx="179">
                  <c:v>39181</c:v>
                </c:pt>
                <c:pt idx="180">
                  <c:v>39182</c:v>
                </c:pt>
                <c:pt idx="181">
                  <c:v>39183</c:v>
                </c:pt>
                <c:pt idx="182">
                  <c:v>39184</c:v>
                </c:pt>
                <c:pt idx="183">
                  <c:v>39185</c:v>
                </c:pt>
                <c:pt idx="184">
                  <c:v>39188</c:v>
                </c:pt>
                <c:pt idx="185">
                  <c:v>39189</c:v>
                </c:pt>
                <c:pt idx="186">
                  <c:v>39190</c:v>
                </c:pt>
                <c:pt idx="187">
                  <c:v>39191</c:v>
                </c:pt>
                <c:pt idx="188">
                  <c:v>39192</c:v>
                </c:pt>
                <c:pt idx="189">
                  <c:v>39195</c:v>
                </c:pt>
                <c:pt idx="190">
                  <c:v>39196</c:v>
                </c:pt>
                <c:pt idx="191">
                  <c:v>39197</c:v>
                </c:pt>
                <c:pt idx="192">
                  <c:v>39198</c:v>
                </c:pt>
                <c:pt idx="193">
                  <c:v>39199</c:v>
                </c:pt>
                <c:pt idx="194">
                  <c:v>39202</c:v>
                </c:pt>
                <c:pt idx="195">
                  <c:v>39203</c:v>
                </c:pt>
                <c:pt idx="196">
                  <c:v>39204</c:v>
                </c:pt>
                <c:pt idx="197">
                  <c:v>39205</c:v>
                </c:pt>
                <c:pt idx="198">
                  <c:v>39206</c:v>
                </c:pt>
                <c:pt idx="199">
                  <c:v>39209</c:v>
                </c:pt>
                <c:pt idx="200">
                  <c:v>39210</c:v>
                </c:pt>
                <c:pt idx="201">
                  <c:v>39211</c:v>
                </c:pt>
                <c:pt idx="202">
                  <c:v>39212</c:v>
                </c:pt>
                <c:pt idx="203">
                  <c:v>39213</c:v>
                </c:pt>
                <c:pt idx="204">
                  <c:v>39216</c:v>
                </c:pt>
                <c:pt idx="205">
                  <c:v>39217</c:v>
                </c:pt>
                <c:pt idx="206">
                  <c:v>39218</c:v>
                </c:pt>
                <c:pt idx="207">
                  <c:v>39219</c:v>
                </c:pt>
                <c:pt idx="208">
                  <c:v>39220</c:v>
                </c:pt>
                <c:pt idx="209">
                  <c:v>39223</c:v>
                </c:pt>
                <c:pt idx="210">
                  <c:v>39224</c:v>
                </c:pt>
                <c:pt idx="211">
                  <c:v>39225</c:v>
                </c:pt>
                <c:pt idx="212">
                  <c:v>39226</c:v>
                </c:pt>
                <c:pt idx="213">
                  <c:v>39227</c:v>
                </c:pt>
                <c:pt idx="214">
                  <c:v>39230</c:v>
                </c:pt>
                <c:pt idx="215">
                  <c:v>39231</c:v>
                </c:pt>
                <c:pt idx="216">
                  <c:v>39232</c:v>
                </c:pt>
                <c:pt idx="217">
                  <c:v>39233</c:v>
                </c:pt>
                <c:pt idx="218">
                  <c:v>39234</c:v>
                </c:pt>
                <c:pt idx="219">
                  <c:v>39237</c:v>
                </c:pt>
                <c:pt idx="220">
                  <c:v>39238</c:v>
                </c:pt>
                <c:pt idx="221">
                  <c:v>39239</c:v>
                </c:pt>
                <c:pt idx="222">
                  <c:v>39240</c:v>
                </c:pt>
                <c:pt idx="223">
                  <c:v>39241</c:v>
                </c:pt>
                <c:pt idx="224">
                  <c:v>39244</c:v>
                </c:pt>
                <c:pt idx="225">
                  <c:v>39245</c:v>
                </c:pt>
                <c:pt idx="226">
                  <c:v>39246</c:v>
                </c:pt>
                <c:pt idx="227">
                  <c:v>39247</c:v>
                </c:pt>
                <c:pt idx="228">
                  <c:v>39248</c:v>
                </c:pt>
                <c:pt idx="229">
                  <c:v>39251</c:v>
                </c:pt>
                <c:pt idx="230">
                  <c:v>39252</c:v>
                </c:pt>
                <c:pt idx="231">
                  <c:v>39253</c:v>
                </c:pt>
                <c:pt idx="232">
                  <c:v>39254</c:v>
                </c:pt>
                <c:pt idx="233">
                  <c:v>39255</c:v>
                </c:pt>
                <c:pt idx="234">
                  <c:v>39258</c:v>
                </c:pt>
                <c:pt idx="235">
                  <c:v>39259</c:v>
                </c:pt>
                <c:pt idx="236">
                  <c:v>39260</c:v>
                </c:pt>
                <c:pt idx="237">
                  <c:v>39261</c:v>
                </c:pt>
                <c:pt idx="238">
                  <c:v>39262</c:v>
                </c:pt>
                <c:pt idx="239">
                  <c:v>39265</c:v>
                </c:pt>
                <c:pt idx="240">
                  <c:v>39266</c:v>
                </c:pt>
                <c:pt idx="241">
                  <c:v>39267</c:v>
                </c:pt>
                <c:pt idx="242">
                  <c:v>39268</c:v>
                </c:pt>
                <c:pt idx="243">
                  <c:v>39269</c:v>
                </c:pt>
                <c:pt idx="244">
                  <c:v>39272</c:v>
                </c:pt>
                <c:pt idx="245">
                  <c:v>39273</c:v>
                </c:pt>
                <c:pt idx="246">
                  <c:v>39274</c:v>
                </c:pt>
                <c:pt idx="247">
                  <c:v>39275</c:v>
                </c:pt>
                <c:pt idx="248">
                  <c:v>39276</c:v>
                </c:pt>
                <c:pt idx="249">
                  <c:v>39279</c:v>
                </c:pt>
                <c:pt idx="250">
                  <c:v>39280</c:v>
                </c:pt>
                <c:pt idx="251">
                  <c:v>39281</c:v>
                </c:pt>
                <c:pt idx="252">
                  <c:v>39282</c:v>
                </c:pt>
                <c:pt idx="253">
                  <c:v>39283</c:v>
                </c:pt>
                <c:pt idx="254">
                  <c:v>39286</c:v>
                </c:pt>
                <c:pt idx="255">
                  <c:v>39287</c:v>
                </c:pt>
                <c:pt idx="256">
                  <c:v>39288</c:v>
                </c:pt>
                <c:pt idx="257">
                  <c:v>39289</c:v>
                </c:pt>
                <c:pt idx="258">
                  <c:v>39290</c:v>
                </c:pt>
                <c:pt idx="259">
                  <c:v>39293</c:v>
                </c:pt>
                <c:pt idx="260">
                  <c:v>39294</c:v>
                </c:pt>
                <c:pt idx="261">
                  <c:v>39295</c:v>
                </c:pt>
                <c:pt idx="262">
                  <c:v>39296</c:v>
                </c:pt>
                <c:pt idx="263">
                  <c:v>39297</c:v>
                </c:pt>
                <c:pt idx="264">
                  <c:v>39300</c:v>
                </c:pt>
                <c:pt idx="265">
                  <c:v>39301</c:v>
                </c:pt>
                <c:pt idx="266">
                  <c:v>39302</c:v>
                </c:pt>
                <c:pt idx="267">
                  <c:v>39303</c:v>
                </c:pt>
                <c:pt idx="268">
                  <c:v>39304</c:v>
                </c:pt>
                <c:pt idx="269">
                  <c:v>39307</c:v>
                </c:pt>
                <c:pt idx="270">
                  <c:v>39308</c:v>
                </c:pt>
                <c:pt idx="271">
                  <c:v>39309</c:v>
                </c:pt>
                <c:pt idx="272">
                  <c:v>39310</c:v>
                </c:pt>
                <c:pt idx="273">
                  <c:v>39311</c:v>
                </c:pt>
                <c:pt idx="274">
                  <c:v>39314</c:v>
                </c:pt>
                <c:pt idx="275">
                  <c:v>39315</c:v>
                </c:pt>
                <c:pt idx="276">
                  <c:v>39316</c:v>
                </c:pt>
                <c:pt idx="277">
                  <c:v>39317</c:v>
                </c:pt>
                <c:pt idx="278">
                  <c:v>39318</c:v>
                </c:pt>
                <c:pt idx="279">
                  <c:v>39321</c:v>
                </c:pt>
                <c:pt idx="280">
                  <c:v>39322</c:v>
                </c:pt>
                <c:pt idx="281">
                  <c:v>39323</c:v>
                </c:pt>
                <c:pt idx="282">
                  <c:v>39324</c:v>
                </c:pt>
                <c:pt idx="283">
                  <c:v>39325</c:v>
                </c:pt>
                <c:pt idx="284">
                  <c:v>39328</c:v>
                </c:pt>
                <c:pt idx="285">
                  <c:v>39329</c:v>
                </c:pt>
                <c:pt idx="286">
                  <c:v>39330</c:v>
                </c:pt>
                <c:pt idx="287">
                  <c:v>39331</c:v>
                </c:pt>
                <c:pt idx="288">
                  <c:v>39332</c:v>
                </c:pt>
                <c:pt idx="289">
                  <c:v>39335</c:v>
                </c:pt>
                <c:pt idx="290">
                  <c:v>39336</c:v>
                </c:pt>
                <c:pt idx="291">
                  <c:v>39337</c:v>
                </c:pt>
                <c:pt idx="292">
                  <c:v>39338</c:v>
                </c:pt>
                <c:pt idx="293">
                  <c:v>39339</c:v>
                </c:pt>
                <c:pt idx="294">
                  <c:v>39342</c:v>
                </c:pt>
                <c:pt idx="295">
                  <c:v>39343</c:v>
                </c:pt>
                <c:pt idx="296">
                  <c:v>39344</c:v>
                </c:pt>
                <c:pt idx="297">
                  <c:v>39345</c:v>
                </c:pt>
                <c:pt idx="298">
                  <c:v>39346</c:v>
                </c:pt>
                <c:pt idx="299">
                  <c:v>39349</c:v>
                </c:pt>
                <c:pt idx="300">
                  <c:v>39350</c:v>
                </c:pt>
                <c:pt idx="301">
                  <c:v>39351</c:v>
                </c:pt>
                <c:pt idx="302">
                  <c:v>39352</c:v>
                </c:pt>
                <c:pt idx="303">
                  <c:v>39353</c:v>
                </c:pt>
                <c:pt idx="304">
                  <c:v>39356</c:v>
                </c:pt>
                <c:pt idx="305">
                  <c:v>39357</c:v>
                </c:pt>
                <c:pt idx="306">
                  <c:v>39358</c:v>
                </c:pt>
                <c:pt idx="307">
                  <c:v>39359</c:v>
                </c:pt>
                <c:pt idx="308">
                  <c:v>39360</c:v>
                </c:pt>
                <c:pt idx="309">
                  <c:v>39363</c:v>
                </c:pt>
                <c:pt idx="310">
                  <c:v>39364</c:v>
                </c:pt>
                <c:pt idx="311">
                  <c:v>39365</c:v>
                </c:pt>
                <c:pt idx="312">
                  <c:v>39366</c:v>
                </c:pt>
                <c:pt idx="313">
                  <c:v>39367</c:v>
                </c:pt>
                <c:pt idx="314">
                  <c:v>39370</c:v>
                </c:pt>
                <c:pt idx="315">
                  <c:v>39371</c:v>
                </c:pt>
                <c:pt idx="316">
                  <c:v>39372</c:v>
                </c:pt>
                <c:pt idx="317">
                  <c:v>39373</c:v>
                </c:pt>
                <c:pt idx="318">
                  <c:v>39374</c:v>
                </c:pt>
                <c:pt idx="319">
                  <c:v>39377</c:v>
                </c:pt>
                <c:pt idx="320">
                  <c:v>39378</c:v>
                </c:pt>
                <c:pt idx="321">
                  <c:v>39379</c:v>
                </c:pt>
                <c:pt idx="322">
                  <c:v>39380</c:v>
                </c:pt>
                <c:pt idx="323">
                  <c:v>39381</c:v>
                </c:pt>
                <c:pt idx="324">
                  <c:v>39384</c:v>
                </c:pt>
                <c:pt idx="325">
                  <c:v>39385</c:v>
                </c:pt>
                <c:pt idx="326">
                  <c:v>39386</c:v>
                </c:pt>
                <c:pt idx="327">
                  <c:v>39387</c:v>
                </c:pt>
                <c:pt idx="328">
                  <c:v>39388</c:v>
                </c:pt>
                <c:pt idx="329">
                  <c:v>39391</c:v>
                </c:pt>
                <c:pt idx="330">
                  <c:v>39392</c:v>
                </c:pt>
                <c:pt idx="331">
                  <c:v>39393</c:v>
                </c:pt>
                <c:pt idx="332">
                  <c:v>39394</c:v>
                </c:pt>
                <c:pt idx="333">
                  <c:v>39395</c:v>
                </c:pt>
                <c:pt idx="334">
                  <c:v>39398</c:v>
                </c:pt>
                <c:pt idx="335">
                  <c:v>39399</c:v>
                </c:pt>
                <c:pt idx="336">
                  <c:v>39400</c:v>
                </c:pt>
                <c:pt idx="337">
                  <c:v>39401</c:v>
                </c:pt>
                <c:pt idx="338">
                  <c:v>39402</c:v>
                </c:pt>
                <c:pt idx="339">
                  <c:v>39405</c:v>
                </c:pt>
                <c:pt idx="340">
                  <c:v>39406</c:v>
                </c:pt>
                <c:pt idx="341">
                  <c:v>39407</c:v>
                </c:pt>
                <c:pt idx="342">
                  <c:v>39408</c:v>
                </c:pt>
                <c:pt idx="343">
                  <c:v>39409</c:v>
                </c:pt>
                <c:pt idx="344">
                  <c:v>39412</c:v>
                </c:pt>
                <c:pt idx="345">
                  <c:v>39413</c:v>
                </c:pt>
                <c:pt idx="346">
                  <c:v>39414</c:v>
                </c:pt>
                <c:pt idx="347">
                  <c:v>39415</c:v>
                </c:pt>
                <c:pt idx="348">
                  <c:v>39416</c:v>
                </c:pt>
                <c:pt idx="349">
                  <c:v>39419</c:v>
                </c:pt>
                <c:pt idx="350">
                  <c:v>39420</c:v>
                </c:pt>
                <c:pt idx="351">
                  <c:v>39421</c:v>
                </c:pt>
                <c:pt idx="352">
                  <c:v>39422</c:v>
                </c:pt>
                <c:pt idx="353">
                  <c:v>39423</c:v>
                </c:pt>
                <c:pt idx="354">
                  <c:v>39426</c:v>
                </c:pt>
                <c:pt idx="355">
                  <c:v>39427</c:v>
                </c:pt>
                <c:pt idx="356">
                  <c:v>39428</c:v>
                </c:pt>
                <c:pt idx="357">
                  <c:v>39429</c:v>
                </c:pt>
                <c:pt idx="358">
                  <c:v>39430</c:v>
                </c:pt>
                <c:pt idx="359">
                  <c:v>39433</c:v>
                </c:pt>
                <c:pt idx="360">
                  <c:v>39434</c:v>
                </c:pt>
                <c:pt idx="361">
                  <c:v>39435</c:v>
                </c:pt>
                <c:pt idx="362">
                  <c:v>39436</c:v>
                </c:pt>
                <c:pt idx="363">
                  <c:v>39437</c:v>
                </c:pt>
                <c:pt idx="364">
                  <c:v>39440</c:v>
                </c:pt>
                <c:pt idx="365">
                  <c:v>39441</c:v>
                </c:pt>
                <c:pt idx="366">
                  <c:v>39442</c:v>
                </c:pt>
                <c:pt idx="367">
                  <c:v>39443</c:v>
                </c:pt>
                <c:pt idx="368">
                  <c:v>39444</c:v>
                </c:pt>
                <c:pt idx="369">
                  <c:v>39447</c:v>
                </c:pt>
                <c:pt idx="370">
                  <c:v>39448</c:v>
                </c:pt>
                <c:pt idx="371">
                  <c:v>39449</c:v>
                </c:pt>
                <c:pt idx="372">
                  <c:v>39450</c:v>
                </c:pt>
                <c:pt idx="373">
                  <c:v>39451</c:v>
                </c:pt>
                <c:pt idx="374">
                  <c:v>39454</c:v>
                </c:pt>
                <c:pt idx="375">
                  <c:v>39455</c:v>
                </c:pt>
                <c:pt idx="376">
                  <c:v>39456</c:v>
                </c:pt>
                <c:pt idx="377">
                  <c:v>39457</c:v>
                </c:pt>
                <c:pt idx="378">
                  <c:v>39458</c:v>
                </c:pt>
                <c:pt idx="379">
                  <c:v>39461</c:v>
                </c:pt>
                <c:pt idx="380">
                  <c:v>39462</c:v>
                </c:pt>
                <c:pt idx="381">
                  <c:v>39463</c:v>
                </c:pt>
                <c:pt idx="382">
                  <c:v>39464</c:v>
                </c:pt>
                <c:pt idx="383">
                  <c:v>39465</c:v>
                </c:pt>
                <c:pt idx="384">
                  <c:v>39468</c:v>
                </c:pt>
                <c:pt idx="385">
                  <c:v>39469</c:v>
                </c:pt>
                <c:pt idx="386">
                  <c:v>39470</c:v>
                </c:pt>
                <c:pt idx="387">
                  <c:v>39471</c:v>
                </c:pt>
                <c:pt idx="388">
                  <c:v>39472</c:v>
                </c:pt>
                <c:pt idx="389">
                  <c:v>39475</c:v>
                </c:pt>
                <c:pt idx="390">
                  <c:v>39476</c:v>
                </c:pt>
                <c:pt idx="391">
                  <c:v>39477</c:v>
                </c:pt>
                <c:pt idx="392">
                  <c:v>39478</c:v>
                </c:pt>
                <c:pt idx="393">
                  <c:v>39479</c:v>
                </c:pt>
                <c:pt idx="394">
                  <c:v>39482</c:v>
                </c:pt>
                <c:pt idx="395">
                  <c:v>39483</c:v>
                </c:pt>
                <c:pt idx="396">
                  <c:v>39484</c:v>
                </c:pt>
                <c:pt idx="397">
                  <c:v>39485</c:v>
                </c:pt>
                <c:pt idx="398">
                  <c:v>39486</c:v>
                </c:pt>
                <c:pt idx="399">
                  <c:v>39489</c:v>
                </c:pt>
                <c:pt idx="400">
                  <c:v>39490</c:v>
                </c:pt>
                <c:pt idx="401">
                  <c:v>39491</c:v>
                </c:pt>
                <c:pt idx="402">
                  <c:v>39492</c:v>
                </c:pt>
                <c:pt idx="403">
                  <c:v>39493</c:v>
                </c:pt>
                <c:pt idx="404">
                  <c:v>39496</c:v>
                </c:pt>
                <c:pt idx="405">
                  <c:v>39497</c:v>
                </c:pt>
                <c:pt idx="406">
                  <c:v>39498</c:v>
                </c:pt>
                <c:pt idx="407">
                  <c:v>39499</c:v>
                </c:pt>
                <c:pt idx="408">
                  <c:v>39500</c:v>
                </c:pt>
                <c:pt idx="409">
                  <c:v>39503</c:v>
                </c:pt>
                <c:pt idx="410">
                  <c:v>39504</c:v>
                </c:pt>
                <c:pt idx="411">
                  <c:v>39505</c:v>
                </c:pt>
                <c:pt idx="412">
                  <c:v>39506</c:v>
                </c:pt>
                <c:pt idx="413">
                  <c:v>39507</c:v>
                </c:pt>
                <c:pt idx="414">
                  <c:v>39510</c:v>
                </c:pt>
                <c:pt idx="415">
                  <c:v>39511</c:v>
                </c:pt>
                <c:pt idx="416">
                  <c:v>39512</c:v>
                </c:pt>
                <c:pt idx="417">
                  <c:v>39513</c:v>
                </c:pt>
                <c:pt idx="418">
                  <c:v>39514</c:v>
                </c:pt>
                <c:pt idx="419">
                  <c:v>39517</c:v>
                </c:pt>
                <c:pt idx="420">
                  <c:v>39518</c:v>
                </c:pt>
                <c:pt idx="421">
                  <c:v>39519</c:v>
                </c:pt>
                <c:pt idx="422">
                  <c:v>39520</c:v>
                </c:pt>
                <c:pt idx="423">
                  <c:v>39521</c:v>
                </c:pt>
                <c:pt idx="424">
                  <c:v>39524</c:v>
                </c:pt>
                <c:pt idx="425">
                  <c:v>39525</c:v>
                </c:pt>
                <c:pt idx="426">
                  <c:v>39526</c:v>
                </c:pt>
                <c:pt idx="427">
                  <c:v>39527</c:v>
                </c:pt>
                <c:pt idx="428">
                  <c:v>39528</c:v>
                </c:pt>
                <c:pt idx="429">
                  <c:v>39531</c:v>
                </c:pt>
                <c:pt idx="430">
                  <c:v>39532</c:v>
                </c:pt>
                <c:pt idx="431">
                  <c:v>39533</c:v>
                </c:pt>
                <c:pt idx="432">
                  <c:v>39534</c:v>
                </c:pt>
                <c:pt idx="433">
                  <c:v>39535</c:v>
                </c:pt>
                <c:pt idx="434">
                  <c:v>39538</c:v>
                </c:pt>
                <c:pt idx="435">
                  <c:v>39539</c:v>
                </c:pt>
                <c:pt idx="436">
                  <c:v>39540</c:v>
                </c:pt>
                <c:pt idx="437">
                  <c:v>39541</c:v>
                </c:pt>
                <c:pt idx="438">
                  <c:v>39542</c:v>
                </c:pt>
                <c:pt idx="439">
                  <c:v>39545</c:v>
                </c:pt>
                <c:pt idx="440">
                  <c:v>39546</c:v>
                </c:pt>
                <c:pt idx="441">
                  <c:v>39547</c:v>
                </c:pt>
                <c:pt idx="442">
                  <c:v>39548</c:v>
                </c:pt>
                <c:pt idx="443">
                  <c:v>39549</c:v>
                </c:pt>
                <c:pt idx="444">
                  <c:v>39552</c:v>
                </c:pt>
                <c:pt idx="445">
                  <c:v>39553</c:v>
                </c:pt>
                <c:pt idx="446">
                  <c:v>39554</c:v>
                </c:pt>
                <c:pt idx="447">
                  <c:v>39555</c:v>
                </c:pt>
                <c:pt idx="448">
                  <c:v>39556</c:v>
                </c:pt>
                <c:pt idx="449">
                  <c:v>39559</c:v>
                </c:pt>
                <c:pt idx="450">
                  <c:v>39560</c:v>
                </c:pt>
                <c:pt idx="451">
                  <c:v>39561</c:v>
                </c:pt>
                <c:pt idx="452">
                  <c:v>39562</c:v>
                </c:pt>
                <c:pt idx="453">
                  <c:v>39563</c:v>
                </c:pt>
                <c:pt idx="454">
                  <c:v>39566</c:v>
                </c:pt>
                <c:pt idx="455">
                  <c:v>39567</c:v>
                </c:pt>
                <c:pt idx="456">
                  <c:v>39568</c:v>
                </c:pt>
                <c:pt idx="457">
                  <c:v>39569</c:v>
                </c:pt>
                <c:pt idx="458">
                  <c:v>39570</c:v>
                </c:pt>
                <c:pt idx="459">
                  <c:v>39573</c:v>
                </c:pt>
                <c:pt idx="460">
                  <c:v>39574</c:v>
                </c:pt>
                <c:pt idx="461">
                  <c:v>39575</c:v>
                </c:pt>
                <c:pt idx="462">
                  <c:v>39576</c:v>
                </c:pt>
                <c:pt idx="463">
                  <c:v>39577</c:v>
                </c:pt>
                <c:pt idx="464">
                  <c:v>39580</c:v>
                </c:pt>
                <c:pt idx="465">
                  <c:v>39581</c:v>
                </c:pt>
                <c:pt idx="466">
                  <c:v>39582</c:v>
                </c:pt>
                <c:pt idx="467">
                  <c:v>39583</c:v>
                </c:pt>
                <c:pt idx="468">
                  <c:v>39584</c:v>
                </c:pt>
                <c:pt idx="469">
                  <c:v>39587</c:v>
                </c:pt>
                <c:pt idx="470">
                  <c:v>39588</c:v>
                </c:pt>
                <c:pt idx="471">
                  <c:v>39589</c:v>
                </c:pt>
                <c:pt idx="472">
                  <c:v>39590</c:v>
                </c:pt>
                <c:pt idx="473">
                  <c:v>39591</c:v>
                </c:pt>
                <c:pt idx="474">
                  <c:v>39594</c:v>
                </c:pt>
                <c:pt idx="475">
                  <c:v>39595</c:v>
                </c:pt>
                <c:pt idx="476">
                  <c:v>39596</c:v>
                </c:pt>
                <c:pt idx="477">
                  <c:v>39597</c:v>
                </c:pt>
                <c:pt idx="478">
                  <c:v>39598</c:v>
                </c:pt>
                <c:pt idx="479">
                  <c:v>39601</c:v>
                </c:pt>
                <c:pt idx="480">
                  <c:v>39602</c:v>
                </c:pt>
                <c:pt idx="481">
                  <c:v>39603</c:v>
                </c:pt>
                <c:pt idx="482">
                  <c:v>39604</c:v>
                </c:pt>
                <c:pt idx="483">
                  <c:v>39605</c:v>
                </c:pt>
                <c:pt idx="484">
                  <c:v>39608</c:v>
                </c:pt>
                <c:pt idx="485">
                  <c:v>39609</c:v>
                </c:pt>
                <c:pt idx="486">
                  <c:v>39610</c:v>
                </c:pt>
                <c:pt idx="487">
                  <c:v>39611</c:v>
                </c:pt>
                <c:pt idx="488">
                  <c:v>39612</c:v>
                </c:pt>
                <c:pt idx="489">
                  <c:v>39615</c:v>
                </c:pt>
                <c:pt idx="490">
                  <c:v>39616</c:v>
                </c:pt>
                <c:pt idx="491">
                  <c:v>39617</c:v>
                </c:pt>
                <c:pt idx="492">
                  <c:v>39618</c:v>
                </c:pt>
                <c:pt idx="493">
                  <c:v>39619</c:v>
                </c:pt>
                <c:pt idx="494">
                  <c:v>39622</c:v>
                </c:pt>
                <c:pt idx="495">
                  <c:v>39623</c:v>
                </c:pt>
                <c:pt idx="496">
                  <c:v>39624</c:v>
                </c:pt>
                <c:pt idx="497">
                  <c:v>39625</c:v>
                </c:pt>
                <c:pt idx="498">
                  <c:v>39626</c:v>
                </c:pt>
                <c:pt idx="499">
                  <c:v>39629</c:v>
                </c:pt>
                <c:pt idx="500">
                  <c:v>39630</c:v>
                </c:pt>
                <c:pt idx="501">
                  <c:v>39631</c:v>
                </c:pt>
                <c:pt idx="502">
                  <c:v>39632</c:v>
                </c:pt>
                <c:pt idx="503">
                  <c:v>39633</c:v>
                </c:pt>
                <c:pt idx="504">
                  <c:v>39636</c:v>
                </c:pt>
                <c:pt idx="505">
                  <c:v>39637</c:v>
                </c:pt>
                <c:pt idx="506">
                  <c:v>39638</c:v>
                </c:pt>
                <c:pt idx="507">
                  <c:v>39639</c:v>
                </c:pt>
                <c:pt idx="508">
                  <c:v>39640</c:v>
                </c:pt>
                <c:pt idx="509">
                  <c:v>39643</c:v>
                </c:pt>
                <c:pt idx="510">
                  <c:v>39644</c:v>
                </c:pt>
                <c:pt idx="511">
                  <c:v>39645</c:v>
                </c:pt>
                <c:pt idx="512">
                  <c:v>39646</c:v>
                </c:pt>
                <c:pt idx="513">
                  <c:v>39647</c:v>
                </c:pt>
                <c:pt idx="514">
                  <c:v>39650</c:v>
                </c:pt>
                <c:pt idx="515">
                  <c:v>39651</c:v>
                </c:pt>
                <c:pt idx="516">
                  <c:v>39652</c:v>
                </c:pt>
                <c:pt idx="517">
                  <c:v>39653</c:v>
                </c:pt>
                <c:pt idx="518">
                  <c:v>39654</c:v>
                </c:pt>
                <c:pt idx="519">
                  <c:v>39657</c:v>
                </c:pt>
                <c:pt idx="520">
                  <c:v>39658</c:v>
                </c:pt>
                <c:pt idx="521">
                  <c:v>39659</c:v>
                </c:pt>
                <c:pt idx="522">
                  <c:v>39660</c:v>
                </c:pt>
                <c:pt idx="523">
                  <c:v>39661</c:v>
                </c:pt>
                <c:pt idx="524">
                  <c:v>39664</c:v>
                </c:pt>
                <c:pt idx="525">
                  <c:v>39665</c:v>
                </c:pt>
                <c:pt idx="526">
                  <c:v>39666</c:v>
                </c:pt>
                <c:pt idx="527">
                  <c:v>39667</c:v>
                </c:pt>
                <c:pt idx="528">
                  <c:v>39668</c:v>
                </c:pt>
                <c:pt idx="529">
                  <c:v>39671</c:v>
                </c:pt>
                <c:pt idx="530">
                  <c:v>39672</c:v>
                </c:pt>
                <c:pt idx="531">
                  <c:v>39673</c:v>
                </c:pt>
                <c:pt idx="532">
                  <c:v>39674</c:v>
                </c:pt>
                <c:pt idx="533">
                  <c:v>39675</c:v>
                </c:pt>
                <c:pt idx="534">
                  <c:v>39678</c:v>
                </c:pt>
                <c:pt idx="535">
                  <c:v>39679</c:v>
                </c:pt>
                <c:pt idx="536">
                  <c:v>39680</c:v>
                </c:pt>
                <c:pt idx="537">
                  <c:v>39681</c:v>
                </c:pt>
                <c:pt idx="538">
                  <c:v>39682</c:v>
                </c:pt>
                <c:pt idx="539">
                  <c:v>39685</c:v>
                </c:pt>
                <c:pt idx="540">
                  <c:v>39686</c:v>
                </c:pt>
                <c:pt idx="541">
                  <c:v>39687</c:v>
                </c:pt>
                <c:pt idx="542">
                  <c:v>39688</c:v>
                </c:pt>
                <c:pt idx="543">
                  <c:v>39689</c:v>
                </c:pt>
                <c:pt idx="544">
                  <c:v>39692</c:v>
                </c:pt>
                <c:pt idx="545">
                  <c:v>39693</c:v>
                </c:pt>
                <c:pt idx="546">
                  <c:v>39694</c:v>
                </c:pt>
                <c:pt idx="547">
                  <c:v>39695</c:v>
                </c:pt>
                <c:pt idx="548">
                  <c:v>39696</c:v>
                </c:pt>
                <c:pt idx="549">
                  <c:v>39699</c:v>
                </c:pt>
                <c:pt idx="550">
                  <c:v>39700</c:v>
                </c:pt>
                <c:pt idx="551">
                  <c:v>39701</c:v>
                </c:pt>
                <c:pt idx="552">
                  <c:v>39702</c:v>
                </c:pt>
                <c:pt idx="553">
                  <c:v>39703</c:v>
                </c:pt>
                <c:pt idx="554">
                  <c:v>39706</c:v>
                </c:pt>
                <c:pt idx="555">
                  <c:v>39707</c:v>
                </c:pt>
                <c:pt idx="556">
                  <c:v>39708</c:v>
                </c:pt>
                <c:pt idx="557">
                  <c:v>39709</c:v>
                </c:pt>
                <c:pt idx="558">
                  <c:v>39710</c:v>
                </c:pt>
                <c:pt idx="559">
                  <c:v>39713</c:v>
                </c:pt>
                <c:pt idx="560">
                  <c:v>39714</c:v>
                </c:pt>
                <c:pt idx="561">
                  <c:v>39715</c:v>
                </c:pt>
                <c:pt idx="562">
                  <c:v>39716</c:v>
                </c:pt>
                <c:pt idx="563">
                  <c:v>39717</c:v>
                </c:pt>
                <c:pt idx="564">
                  <c:v>39720</c:v>
                </c:pt>
                <c:pt idx="565">
                  <c:v>39721</c:v>
                </c:pt>
                <c:pt idx="566">
                  <c:v>39722</c:v>
                </c:pt>
                <c:pt idx="567">
                  <c:v>39723</c:v>
                </c:pt>
                <c:pt idx="568">
                  <c:v>39724</c:v>
                </c:pt>
                <c:pt idx="569">
                  <c:v>39727</c:v>
                </c:pt>
                <c:pt idx="570">
                  <c:v>39728</c:v>
                </c:pt>
                <c:pt idx="571">
                  <c:v>39729</c:v>
                </c:pt>
                <c:pt idx="572">
                  <c:v>39730</c:v>
                </c:pt>
                <c:pt idx="573">
                  <c:v>39731</c:v>
                </c:pt>
                <c:pt idx="574">
                  <c:v>39734</c:v>
                </c:pt>
                <c:pt idx="575">
                  <c:v>39735</c:v>
                </c:pt>
                <c:pt idx="576">
                  <c:v>39736</c:v>
                </c:pt>
                <c:pt idx="577">
                  <c:v>39737</c:v>
                </c:pt>
                <c:pt idx="578">
                  <c:v>39738</c:v>
                </c:pt>
                <c:pt idx="579">
                  <c:v>39741</c:v>
                </c:pt>
                <c:pt idx="580">
                  <c:v>39742</c:v>
                </c:pt>
                <c:pt idx="581">
                  <c:v>39743</c:v>
                </c:pt>
                <c:pt idx="582">
                  <c:v>39744</c:v>
                </c:pt>
                <c:pt idx="583">
                  <c:v>39745</c:v>
                </c:pt>
                <c:pt idx="584">
                  <c:v>39748</c:v>
                </c:pt>
                <c:pt idx="585">
                  <c:v>39749</c:v>
                </c:pt>
                <c:pt idx="586">
                  <c:v>39750</c:v>
                </c:pt>
                <c:pt idx="587">
                  <c:v>39751</c:v>
                </c:pt>
                <c:pt idx="588">
                  <c:v>39752</c:v>
                </c:pt>
                <c:pt idx="589">
                  <c:v>39755</c:v>
                </c:pt>
                <c:pt idx="590">
                  <c:v>39756</c:v>
                </c:pt>
                <c:pt idx="591">
                  <c:v>39757</c:v>
                </c:pt>
                <c:pt idx="592">
                  <c:v>39758</c:v>
                </c:pt>
                <c:pt idx="593">
                  <c:v>39759</c:v>
                </c:pt>
                <c:pt idx="594">
                  <c:v>39762</c:v>
                </c:pt>
                <c:pt idx="595">
                  <c:v>39763</c:v>
                </c:pt>
                <c:pt idx="596">
                  <c:v>39764</c:v>
                </c:pt>
                <c:pt idx="597">
                  <c:v>39765</c:v>
                </c:pt>
                <c:pt idx="598">
                  <c:v>39766</c:v>
                </c:pt>
                <c:pt idx="599">
                  <c:v>39769</c:v>
                </c:pt>
                <c:pt idx="600">
                  <c:v>39770</c:v>
                </c:pt>
                <c:pt idx="601">
                  <c:v>39771</c:v>
                </c:pt>
                <c:pt idx="602">
                  <c:v>39772</c:v>
                </c:pt>
                <c:pt idx="603">
                  <c:v>39773</c:v>
                </c:pt>
                <c:pt idx="604">
                  <c:v>39776</c:v>
                </c:pt>
                <c:pt idx="605">
                  <c:v>39777</c:v>
                </c:pt>
                <c:pt idx="606">
                  <c:v>39778</c:v>
                </c:pt>
                <c:pt idx="607">
                  <c:v>39779</c:v>
                </c:pt>
                <c:pt idx="608">
                  <c:v>39780</c:v>
                </c:pt>
                <c:pt idx="609">
                  <c:v>39783</c:v>
                </c:pt>
                <c:pt idx="610">
                  <c:v>39784</c:v>
                </c:pt>
                <c:pt idx="611">
                  <c:v>39785</c:v>
                </c:pt>
                <c:pt idx="612">
                  <c:v>39786</c:v>
                </c:pt>
                <c:pt idx="613">
                  <c:v>39787</c:v>
                </c:pt>
                <c:pt idx="614">
                  <c:v>39790</c:v>
                </c:pt>
                <c:pt idx="615">
                  <c:v>39791</c:v>
                </c:pt>
                <c:pt idx="616">
                  <c:v>39792</c:v>
                </c:pt>
                <c:pt idx="617">
                  <c:v>39793</c:v>
                </c:pt>
                <c:pt idx="618">
                  <c:v>39794</c:v>
                </c:pt>
                <c:pt idx="619">
                  <c:v>39797</c:v>
                </c:pt>
                <c:pt idx="620">
                  <c:v>39798</c:v>
                </c:pt>
                <c:pt idx="621">
                  <c:v>39799</c:v>
                </c:pt>
                <c:pt idx="622">
                  <c:v>39800</c:v>
                </c:pt>
                <c:pt idx="623">
                  <c:v>39801</c:v>
                </c:pt>
                <c:pt idx="624">
                  <c:v>39804</c:v>
                </c:pt>
                <c:pt idx="625">
                  <c:v>39805</c:v>
                </c:pt>
                <c:pt idx="626">
                  <c:v>39806</c:v>
                </c:pt>
                <c:pt idx="627">
                  <c:v>39807</c:v>
                </c:pt>
                <c:pt idx="628">
                  <c:v>39808</c:v>
                </c:pt>
                <c:pt idx="629">
                  <c:v>39811</c:v>
                </c:pt>
                <c:pt idx="630">
                  <c:v>39812</c:v>
                </c:pt>
                <c:pt idx="631">
                  <c:v>39813</c:v>
                </c:pt>
                <c:pt idx="632">
                  <c:v>39814</c:v>
                </c:pt>
                <c:pt idx="633">
                  <c:v>39815</c:v>
                </c:pt>
                <c:pt idx="634">
                  <c:v>39818</c:v>
                </c:pt>
                <c:pt idx="635">
                  <c:v>39819</c:v>
                </c:pt>
                <c:pt idx="636">
                  <c:v>39820</c:v>
                </c:pt>
                <c:pt idx="637">
                  <c:v>39821</c:v>
                </c:pt>
                <c:pt idx="638">
                  <c:v>39822</c:v>
                </c:pt>
                <c:pt idx="639">
                  <c:v>39825</c:v>
                </c:pt>
                <c:pt idx="640">
                  <c:v>39826</c:v>
                </c:pt>
                <c:pt idx="641">
                  <c:v>39827</c:v>
                </c:pt>
                <c:pt idx="642">
                  <c:v>39828</c:v>
                </c:pt>
                <c:pt idx="643">
                  <c:v>39829</c:v>
                </c:pt>
                <c:pt idx="644">
                  <c:v>39832</c:v>
                </c:pt>
                <c:pt idx="645">
                  <c:v>39833</c:v>
                </c:pt>
                <c:pt idx="646">
                  <c:v>39834</c:v>
                </c:pt>
                <c:pt idx="647">
                  <c:v>39835</c:v>
                </c:pt>
                <c:pt idx="648">
                  <c:v>39836</c:v>
                </c:pt>
                <c:pt idx="649">
                  <c:v>39839</c:v>
                </c:pt>
                <c:pt idx="650">
                  <c:v>39840</c:v>
                </c:pt>
                <c:pt idx="651">
                  <c:v>39841</c:v>
                </c:pt>
                <c:pt idx="652">
                  <c:v>39842</c:v>
                </c:pt>
                <c:pt idx="653">
                  <c:v>39843</c:v>
                </c:pt>
                <c:pt idx="654">
                  <c:v>39846</c:v>
                </c:pt>
                <c:pt idx="655">
                  <c:v>39847</c:v>
                </c:pt>
                <c:pt idx="656">
                  <c:v>39848</c:v>
                </c:pt>
                <c:pt idx="657">
                  <c:v>39849</c:v>
                </c:pt>
                <c:pt idx="658">
                  <c:v>39850</c:v>
                </c:pt>
                <c:pt idx="659">
                  <c:v>39853</c:v>
                </c:pt>
                <c:pt idx="660">
                  <c:v>39854</c:v>
                </c:pt>
                <c:pt idx="661">
                  <c:v>39855</c:v>
                </c:pt>
                <c:pt idx="662">
                  <c:v>39856</c:v>
                </c:pt>
                <c:pt idx="663">
                  <c:v>39857</c:v>
                </c:pt>
                <c:pt idx="664">
                  <c:v>39860</c:v>
                </c:pt>
                <c:pt idx="665">
                  <c:v>39861</c:v>
                </c:pt>
                <c:pt idx="666">
                  <c:v>39862</c:v>
                </c:pt>
                <c:pt idx="667">
                  <c:v>39863</c:v>
                </c:pt>
                <c:pt idx="668">
                  <c:v>39864</c:v>
                </c:pt>
                <c:pt idx="669">
                  <c:v>39867</c:v>
                </c:pt>
                <c:pt idx="670">
                  <c:v>39868</c:v>
                </c:pt>
                <c:pt idx="671">
                  <c:v>39869</c:v>
                </c:pt>
                <c:pt idx="672">
                  <c:v>39870</c:v>
                </c:pt>
                <c:pt idx="673">
                  <c:v>39871</c:v>
                </c:pt>
                <c:pt idx="674">
                  <c:v>39874</c:v>
                </c:pt>
                <c:pt idx="675">
                  <c:v>39875</c:v>
                </c:pt>
                <c:pt idx="676">
                  <c:v>39876</c:v>
                </c:pt>
                <c:pt idx="677">
                  <c:v>39877</c:v>
                </c:pt>
                <c:pt idx="678">
                  <c:v>39878</c:v>
                </c:pt>
                <c:pt idx="679">
                  <c:v>39881</c:v>
                </c:pt>
                <c:pt idx="680">
                  <c:v>39882</c:v>
                </c:pt>
                <c:pt idx="681">
                  <c:v>39883</c:v>
                </c:pt>
                <c:pt idx="682">
                  <c:v>39884</c:v>
                </c:pt>
                <c:pt idx="683">
                  <c:v>39885</c:v>
                </c:pt>
                <c:pt idx="684">
                  <c:v>39888</c:v>
                </c:pt>
                <c:pt idx="685">
                  <c:v>39889</c:v>
                </c:pt>
                <c:pt idx="686">
                  <c:v>39890</c:v>
                </c:pt>
                <c:pt idx="687">
                  <c:v>39891</c:v>
                </c:pt>
                <c:pt idx="688">
                  <c:v>39892</c:v>
                </c:pt>
                <c:pt idx="689">
                  <c:v>39895</c:v>
                </c:pt>
                <c:pt idx="690">
                  <c:v>39896</c:v>
                </c:pt>
                <c:pt idx="691">
                  <c:v>39897</c:v>
                </c:pt>
                <c:pt idx="692">
                  <c:v>39898</c:v>
                </c:pt>
                <c:pt idx="693">
                  <c:v>39899</c:v>
                </c:pt>
                <c:pt idx="694">
                  <c:v>39902</c:v>
                </c:pt>
                <c:pt idx="695">
                  <c:v>39903</c:v>
                </c:pt>
                <c:pt idx="696">
                  <c:v>39904</c:v>
                </c:pt>
                <c:pt idx="697">
                  <c:v>39905</c:v>
                </c:pt>
                <c:pt idx="698">
                  <c:v>39906</c:v>
                </c:pt>
                <c:pt idx="699">
                  <c:v>39909</c:v>
                </c:pt>
                <c:pt idx="700">
                  <c:v>39910</c:v>
                </c:pt>
                <c:pt idx="701">
                  <c:v>39911</c:v>
                </c:pt>
                <c:pt idx="702">
                  <c:v>39912</c:v>
                </c:pt>
                <c:pt idx="703">
                  <c:v>39913</c:v>
                </c:pt>
                <c:pt idx="704">
                  <c:v>39916</c:v>
                </c:pt>
                <c:pt idx="705">
                  <c:v>39917</c:v>
                </c:pt>
                <c:pt idx="706">
                  <c:v>39918</c:v>
                </c:pt>
                <c:pt idx="707">
                  <c:v>39919</c:v>
                </c:pt>
                <c:pt idx="708">
                  <c:v>39920</c:v>
                </c:pt>
                <c:pt idx="709">
                  <c:v>39923</c:v>
                </c:pt>
                <c:pt idx="710">
                  <c:v>39924</c:v>
                </c:pt>
                <c:pt idx="711">
                  <c:v>39925</c:v>
                </c:pt>
                <c:pt idx="712">
                  <c:v>39926</c:v>
                </c:pt>
                <c:pt idx="713">
                  <c:v>39927</c:v>
                </c:pt>
                <c:pt idx="714">
                  <c:v>39930</c:v>
                </c:pt>
                <c:pt idx="715">
                  <c:v>39931</c:v>
                </c:pt>
                <c:pt idx="716">
                  <c:v>39932</c:v>
                </c:pt>
                <c:pt idx="717">
                  <c:v>39933</c:v>
                </c:pt>
                <c:pt idx="718">
                  <c:v>39934</c:v>
                </c:pt>
                <c:pt idx="719">
                  <c:v>39937</c:v>
                </c:pt>
                <c:pt idx="720">
                  <c:v>39938</c:v>
                </c:pt>
                <c:pt idx="721">
                  <c:v>39939</c:v>
                </c:pt>
                <c:pt idx="722">
                  <c:v>39940</c:v>
                </c:pt>
                <c:pt idx="723">
                  <c:v>39941</c:v>
                </c:pt>
                <c:pt idx="724">
                  <c:v>39944</c:v>
                </c:pt>
                <c:pt idx="725">
                  <c:v>39945</c:v>
                </c:pt>
                <c:pt idx="726">
                  <c:v>39946</c:v>
                </c:pt>
                <c:pt idx="727">
                  <c:v>39947</c:v>
                </c:pt>
                <c:pt idx="728">
                  <c:v>39948</c:v>
                </c:pt>
                <c:pt idx="729">
                  <c:v>39951</c:v>
                </c:pt>
                <c:pt idx="730">
                  <c:v>39952</c:v>
                </c:pt>
                <c:pt idx="731">
                  <c:v>39953</c:v>
                </c:pt>
                <c:pt idx="732">
                  <c:v>39954</c:v>
                </c:pt>
                <c:pt idx="733">
                  <c:v>39955</c:v>
                </c:pt>
                <c:pt idx="734">
                  <c:v>39958</c:v>
                </c:pt>
                <c:pt idx="735">
                  <c:v>39959</c:v>
                </c:pt>
                <c:pt idx="736">
                  <c:v>39960</c:v>
                </c:pt>
                <c:pt idx="737">
                  <c:v>39961</c:v>
                </c:pt>
                <c:pt idx="738">
                  <c:v>39962</c:v>
                </c:pt>
                <c:pt idx="739">
                  <c:v>39965</c:v>
                </c:pt>
                <c:pt idx="740">
                  <c:v>39966</c:v>
                </c:pt>
                <c:pt idx="741">
                  <c:v>39967</c:v>
                </c:pt>
                <c:pt idx="742">
                  <c:v>39968</c:v>
                </c:pt>
                <c:pt idx="743">
                  <c:v>39969</c:v>
                </c:pt>
                <c:pt idx="744">
                  <c:v>39972</c:v>
                </c:pt>
                <c:pt idx="745">
                  <c:v>39973</c:v>
                </c:pt>
                <c:pt idx="746">
                  <c:v>39974</c:v>
                </c:pt>
                <c:pt idx="747">
                  <c:v>39975</c:v>
                </c:pt>
                <c:pt idx="748">
                  <c:v>39976</c:v>
                </c:pt>
                <c:pt idx="749">
                  <c:v>39979</c:v>
                </c:pt>
                <c:pt idx="750">
                  <c:v>39980</c:v>
                </c:pt>
                <c:pt idx="751">
                  <c:v>39981</c:v>
                </c:pt>
                <c:pt idx="752">
                  <c:v>39982</c:v>
                </c:pt>
                <c:pt idx="753">
                  <c:v>39983</c:v>
                </c:pt>
                <c:pt idx="754">
                  <c:v>39986</c:v>
                </c:pt>
                <c:pt idx="755">
                  <c:v>39987</c:v>
                </c:pt>
                <c:pt idx="756">
                  <c:v>39988</c:v>
                </c:pt>
                <c:pt idx="757">
                  <c:v>39989</c:v>
                </c:pt>
                <c:pt idx="758">
                  <c:v>39990</c:v>
                </c:pt>
                <c:pt idx="759">
                  <c:v>39993</c:v>
                </c:pt>
                <c:pt idx="760">
                  <c:v>39994</c:v>
                </c:pt>
                <c:pt idx="761">
                  <c:v>39995</c:v>
                </c:pt>
                <c:pt idx="762">
                  <c:v>39996</c:v>
                </c:pt>
                <c:pt idx="763">
                  <c:v>39997</c:v>
                </c:pt>
                <c:pt idx="764">
                  <c:v>40000</c:v>
                </c:pt>
                <c:pt idx="765">
                  <c:v>40001</c:v>
                </c:pt>
                <c:pt idx="766">
                  <c:v>40002</c:v>
                </c:pt>
                <c:pt idx="767">
                  <c:v>40003</c:v>
                </c:pt>
                <c:pt idx="768">
                  <c:v>40004</c:v>
                </c:pt>
                <c:pt idx="769">
                  <c:v>40007</c:v>
                </c:pt>
                <c:pt idx="770">
                  <c:v>40008</c:v>
                </c:pt>
                <c:pt idx="771">
                  <c:v>40009</c:v>
                </c:pt>
                <c:pt idx="772">
                  <c:v>40010</c:v>
                </c:pt>
                <c:pt idx="773">
                  <c:v>40011</c:v>
                </c:pt>
                <c:pt idx="774">
                  <c:v>40014</c:v>
                </c:pt>
                <c:pt idx="775">
                  <c:v>40015</c:v>
                </c:pt>
                <c:pt idx="776">
                  <c:v>40016</c:v>
                </c:pt>
                <c:pt idx="777">
                  <c:v>40017</c:v>
                </c:pt>
                <c:pt idx="778">
                  <c:v>40018</c:v>
                </c:pt>
                <c:pt idx="779">
                  <c:v>40021</c:v>
                </c:pt>
                <c:pt idx="780">
                  <c:v>40022</c:v>
                </c:pt>
                <c:pt idx="781">
                  <c:v>40023</c:v>
                </c:pt>
                <c:pt idx="782">
                  <c:v>40024</c:v>
                </c:pt>
                <c:pt idx="783">
                  <c:v>40025</c:v>
                </c:pt>
                <c:pt idx="784">
                  <c:v>40028</c:v>
                </c:pt>
                <c:pt idx="785">
                  <c:v>40029</c:v>
                </c:pt>
                <c:pt idx="786">
                  <c:v>40030</c:v>
                </c:pt>
                <c:pt idx="787">
                  <c:v>40031</c:v>
                </c:pt>
                <c:pt idx="788">
                  <c:v>40032</c:v>
                </c:pt>
                <c:pt idx="789">
                  <c:v>40035</c:v>
                </c:pt>
                <c:pt idx="790">
                  <c:v>40036</c:v>
                </c:pt>
                <c:pt idx="791">
                  <c:v>40037</c:v>
                </c:pt>
                <c:pt idx="792">
                  <c:v>40038</c:v>
                </c:pt>
                <c:pt idx="793">
                  <c:v>40039</c:v>
                </c:pt>
                <c:pt idx="794">
                  <c:v>40042</c:v>
                </c:pt>
                <c:pt idx="795">
                  <c:v>40043</c:v>
                </c:pt>
                <c:pt idx="796">
                  <c:v>40044</c:v>
                </c:pt>
                <c:pt idx="797">
                  <c:v>40045</c:v>
                </c:pt>
                <c:pt idx="798">
                  <c:v>40046</c:v>
                </c:pt>
                <c:pt idx="799">
                  <c:v>40049</c:v>
                </c:pt>
                <c:pt idx="800">
                  <c:v>40050</c:v>
                </c:pt>
                <c:pt idx="801">
                  <c:v>40051</c:v>
                </c:pt>
                <c:pt idx="802">
                  <c:v>40052</c:v>
                </c:pt>
                <c:pt idx="803">
                  <c:v>40053</c:v>
                </c:pt>
                <c:pt idx="804">
                  <c:v>40056</c:v>
                </c:pt>
                <c:pt idx="805">
                  <c:v>40057</c:v>
                </c:pt>
                <c:pt idx="806">
                  <c:v>40058</c:v>
                </c:pt>
                <c:pt idx="807">
                  <c:v>40059</c:v>
                </c:pt>
                <c:pt idx="808">
                  <c:v>40060</c:v>
                </c:pt>
                <c:pt idx="809">
                  <c:v>40063</c:v>
                </c:pt>
                <c:pt idx="810">
                  <c:v>40064</c:v>
                </c:pt>
                <c:pt idx="811">
                  <c:v>40065</c:v>
                </c:pt>
                <c:pt idx="812">
                  <c:v>40066</c:v>
                </c:pt>
                <c:pt idx="813">
                  <c:v>40067</c:v>
                </c:pt>
                <c:pt idx="814">
                  <c:v>40070</c:v>
                </c:pt>
                <c:pt idx="815">
                  <c:v>40071</c:v>
                </c:pt>
                <c:pt idx="816">
                  <c:v>40072</c:v>
                </c:pt>
                <c:pt idx="817">
                  <c:v>40073</c:v>
                </c:pt>
                <c:pt idx="818">
                  <c:v>40074</c:v>
                </c:pt>
                <c:pt idx="819">
                  <c:v>40077</c:v>
                </c:pt>
                <c:pt idx="820">
                  <c:v>40078</c:v>
                </c:pt>
                <c:pt idx="821">
                  <c:v>40079</c:v>
                </c:pt>
                <c:pt idx="822">
                  <c:v>40080</c:v>
                </c:pt>
                <c:pt idx="823">
                  <c:v>40081</c:v>
                </c:pt>
                <c:pt idx="824">
                  <c:v>40084</c:v>
                </c:pt>
                <c:pt idx="825">
                  <c:v>40085</c:v>
                </c:pt>
                <c:pt idx="826">
                  <c:v>40086</c:v>
                </c:pt>
                <c:pt idx="827">
                  <c:v>40087</c:v>
                </c:pt>
                <c:pt idx="828">
                  <c:v>40088</c:v>
                </c:pt>
                <c:pt idx="829">
                  <c:v>40091</c:v>
                </c:pt>
                <c:pt idx="830">
                  <c:v>40092</c:v>
                </c:pt>
                <c:pt idx="831">
                  <c:v>40093</c:v>
                </c:pt>
                <c:pt idx="832">
                  <c:v>40094</c:v>
                </c:pt>
                <c:pt idx="833">
                  <c:v>40095</c:v>
                </c:pt>
                <c:pt idx="834">
                  <c:v>40098</c:v>
                </c:pt>
                <c:pt idx="835">
                  <c:v>40099</c:v>
                </c:pt>
                <c:pt idx="836">
                  <c:v>40100</c:v>
                </c:pt>
                <c:pt idx="837">
                  <c:v>40101</c:v>
                </c:pt>
                <c:pt idx="838">
                  <c:v>40102</c:v>
                </c:pt>
                <c:pt idx="839">
                  <c:v>40105</c:v>
                </c:pt>
                <c:pt idx="840">
                  <c:v>40106</c:v>
                </c:pt>
                <c:pt idx="841">
                  <c:v>40107</c:v>
                </c:pt>
                <c:pt idx="842">
                  <c:v>40108</c:v>
                </c:pt>
                <c:pt idx="843">
                  <c:v>40109</c:v>
                </c:pt>
                <c:pt idx="844">
                  <c:v>40112</c:v>
                </c:pt>
                <c:pt idx="845">
                  <c:v>40113</c:v>
                </c:pt>
                <c:pt idx="846">
                  <c:v>40114</c:v>
                </c:pt>
                <c:pt idx="847">
                  <c:v>40115</c:v>
                </c:pt>
                <c:pt idx="848">
                  <c:v>40116</c:v>
                </c:pt>
                <c:pt idx="849">
                  <c:v>40119</c:v>
                </c:pt>
                <c:pt idx="850">
                  <c:v>40120</c:v>
                </c:pt>
                <c:pt idx="851">
                  <c:v>40121</c:v>
                </c:pt>
                <c:pt idx="852">
                  <c:v>40122</c:v>
                </c:pt>
                <c:pt idx="853">
                  <c:v>40123</c:v>
                </c:pt>
                <c:pt idx="854">
                  <c:v>40126</c:v>
                </c:pt>
                <c:pt idx="855">
                  <c:v>40127</c:v>
                </c:pt>
                <c:pt idx="856">
                  <c:v>40128</c:v>
                </c:pt>
                <c:pt idx="857">
                  <c:v>40129</c:v>
                </c:pt>
                <c:pt idx="858">
                  <c:v>40130</c:v>
                </c:pt>
                <c:pt idx="859">
                  <c:v>40133</c:v>
                </c:pt>
                <c:pt idx="860">
                  <c:v>40134</c:v>
                </c:pt>
                <c:pt idx="861">
                  <c:v>40135</c:v>
                </c:pt>
                <c:pt idx="862">
                  <c:v>40136</c:v>
                </c:pt>
                <c:pt idx="863">
                  <c:v>40137</c:v>
                </c:pt>
                <c:pt idx="864">
                  <c:v>40140</c:v>
                </c:pt>
                <c:pt idx="865">
                  <c:v>40141</c:v>
                </c:pt>
                <c:pt idx="866">
                  <c:v>40142</c:v>
                </c:pt>
                <c:pt idx="867">
                  <c:v>40143</c:v>
                </c:pt>
                <c:pt idx="868">
                  <c:v>40144</c:v>
                </c:pt>
                <c:pt idx="869">
                  <c:v>40147</c:v>
                </c:pt>
                <c:pt idx="870">
                  <c:v>40148</c:v>
                </c:pt>
                <c:pt idx="871">
                  <c:v>40149</c:v>
                </c:pt>
                <c:pt idx="872">
                  <c:v>40150</c:v>
                </c:pt>
                <c:pt idx="873">
                  <c:v>40151</c:v>
                </c:pt>
                <c:pt idx="874">
                  <c:v>40154</c:v>
                </c:pt>
                <c:pt idx="875">
                  <c:v>40155</c:v>
                </c:pt>
                <c:pt idx="876">
                  <c:v>40156</c:v>
                </c:pt>
                <c:pt idx="877">
                  <c:v>40157</c:v>
                </c:pt>
                <c:pt idx="878">
                  <c:v>40158</c:v>
                </c:pt>
                <c:pt idx="879">
                  <c:v>40161</c:v>
                </c:pt>
                <c:pt idx="880">
                  <c:v>40162</c:v>
                </c:pt>
                <c:pt idx="881">
                  <c:v>40163</c:v>
                </c:pt>
                <c:pt idx="882">
                  <c:v>40164</c:v>
                </c:pt>
                <c:pt idx="883">
                  <c:v>40165</c:v>
                </c:pt>
                <c:pt idx="884">
                  <c:v>40168</c:v>
                </c:pt>
                <c:pt idx="885">
                  <c:v>40169</c:v>
                </c:pt>
                <c:pt idx="886">
                  <c:v>40170</c:v>
                </c:pt>
                <c:pt idx="887">
                  <c:v>40171</c:v>
                </c:pt>
                <c:pt idx="888">
                  <c:v>40172</c:v>
                </c:pt>
                <c:pt idx="889">
                  <c:v>40175</c:v>
                </c:pt>
                <c:pt idx="890">
                  <c:v>40176</c:v>
                </c:pt>
                <c:pt idx="891">
                  <c:v>40177</c:v>
                </c:pt>
                <c:pt idx="892">
                  <c:v>40178</c:v>
                </c:pt>
                <c:pt idx="893">
                  <c:v>40179</c:v>
                </c:pt>
                <c:pt idx="894">
                  <c:v>40182</c:v>
                </c:pt>
                <c:pt idx="895">
                  <c:v>40183</c:v>
                </c:pt>
                <c:pt idx="896">
                  <c:v>40184</c:v>
                </c:pt>
                <c:pt idx="897">
                  <c:v>40185</c:v>
                </c:pt>
                <c:pt idx="898">
                  <c:v>40186</c:v>
                </c:pt>
                <c:pt idx="899">
                  <c:v>40189</c:v>
                </c:pt>
                <c:pt idx="900">
                  <c:v>40190</c:v>
                </c:pt>
                <c:pt idx="901">
                  <c:v>40191</c:v>
                </c:pt>
                <c:pt idx="902">
                  <c:v>40192</c:v>
                </c:pt>
                <c:pt idx="903">
                  <c:v>40193</c:v>
                </c:pt>
                <c:pt idx="904">
                  <c:v>40196</c:v>
                </c:pt>
                <c:pt idx="905">
                  <c:v>40197</c:v>
                </c:pt>
                <c:pt idx="906">
                  <c:v>40198</c:v>
                </c:pt>
                <c:pt idx="907">
                  <c:v>40199</c:v>
                </c:pt>
                <c:pt idx="908">
                  <c:v>40200</c:v>
                </c:pt>
                <c:pt idx="909">
                  <c:v>40203</c:v>
                </c:pt>
                <c:pt idx="910">
                  <c:v>40204</c:v>
                </c:pt>
                <c:pt idx="911">
                  <c:v>40205</c:v>
                </c:pt>
                <c:pt idx="912">
                  <c:v>40206</c:v>
                </c:pt>
                <c:pt idx="913">
                  <c:v>40207</c:v>
                </c:pt>
                <c:pt idx="914">
                  <c:v>40210</c:v>
                </c:pt>
                <c:pt idx="915">
                  <c:v>40211</c:v>
                </c:pt>
                <c:pt idx="916">
                  <c:v>40212</c:v>
                </c:pt>
                <c:pt idx="917">
                  <c:v>40213</c:v>
                </c:pt>
                <c:pt idx="918">
                  <c:v>40214</c:v>
                </c:pt>
                <c:pt idx="919">
                  <c:v>40217</c:v>
                </c:pt>
                <c:pt idx="920">
                  <c:v>40218</c:v>
                </c:pt>
                <c:pt idx="921">
                  <c:v>40219</c:v>
                </c:pt>
                <c:pt idx="922">
                  <c:v>40220</c:v>
                </c:pt>
                <c:pt idx="923">
                  <c:v>40221</c:v>
                </c:pt>
                <c:pt idx="924">
                  <c:v>40224</c:v>
                </c:pt>
                <c:pt idx="925">
                  <c:v>40225</c:v>
                </c:pt>
                <c:pt idx="926">
                  <c:v>40226</c:v>
                </c:pt>
                <c:pt idx="927">
                  <c:v>40227</c:v>
                </c:pt>
                <c:pt idx="928">
                  <c:v>40228</c:v>
                </c:pt>
                <c:pt idx="929">
                  <c:v>40231</c:v>
                </c:pt>
                <c:pt idx="930">
                  <c:v>40232</c:v>
                </c:pt>
                <c:pt idx="931">
                  <c:v>40233</c:v>
                </c:pt>
                <c:pt idx="932">
                  <c:v>40234</c:v>
                </c:pt>
                <c:pt idx="933">
                  <c:v>40235</c:v>
                </c:pt>
                <c:pt idx="934">
                  <c:v>40238</c:v>
                </c:pt>
                <c:pt idx="935">
                  <c:v>40239</c:v>
                </c:pt>
                <c:pt idx="936">
                  <c:v>40240</c:v>
                </c:pt>
                <c:pt idx="937">
                  <c:v>40241</c:v>
                </c:pt>
                <c:pt idx="938">
                  <c:v>40242</c:v>
                </c:pt>
                <c:pt idx="939">
                  <c:v>40245</c:v>
                </c:pt>
                <c:pt idx="940">
                  <c:v>40246</c:v>
                </c:pt>
                <c:pt idx="941">
                  <c:v>40247</c:v>
                </c:pt>
                <c:pt idx="942">
                  <c:v>40248</c:v>
                </c:pt>
                <c:pt idx="943">
                  <c:v>40249</c:v>
                </c:pt>
                <c:pt idx="944">
                  <c:v>40252</c:v>
                </c:pt>
                <c:pt idx="945">
                  <c:v>40253</c:v>
                </c:pt>
                <c:pt idx="946">
                  <c:v>40254</c:v>
                </c:pt>
                <c:pt idx="947">
                  <c:v>40255</c:v>
                </c:pt>
                <c:pt idx="948">
                  <c:v>40256</c:v>
                </c:pt>
                <c:pt idx="949">
                  <c:v>40259</c:v>
                </c:pt>
                <c:pt idx="950">
                  <c:v>40260</c:v>
                </c:pt>
                <c:pt idx="951">
                  <c:v>40261</c:v>
                </c:pt>
                <c:pt idx="952">
                  <c:v>40262</c:v>
                </c:pt>
                <c:pt idx="953">
                  <c:v>40263</c:v>
                </c:pt>
                <c:pt idx="954">
                  <c:v>40266</c:v>
                </c:pt>
                <c:pt idx="955">
                  <c:v>40267</c:v>
                </c:pt>
                <c:pt idx="956">
                  <c:v>40268</c:v>
                </c:pt>
                <c:pt idx="957">
                  <c:v>40269</c:v>
                </c:pt>
                <c:pt idx="958">
                  <c:v>40270</c:v>
                </c:pt>
                <c:pt idx="959">
                  <c:v>40273</c:v>
                </c:pt>
                <c:pt idx="960">
                  <c:v>40274</c:v>
                </c:pt>
                <c:pt idx="961">
                  <c:v>40275</c:v>
                </c:pt>
                <c:pt idx="962">
                  <c:v>40276</c:v>
                </c:pt>
                <c:pt idx="963">
                  <c:v>40277</c:v>
                </c:pt>
                <c:pt idx="964">
                  <c:v>40280</c:v>
                </c:pt>
                <c:pt idx="965">
                  <c:v>40281</c:v>
                </c:pt>
                <c:pt idx="966">
                  <c:v>40282</c:v>
                </c:pt>
                <c:pt idx="967">
                  <c:v>40283</c:v>
                </c:pt>
                <c:pt idx="968">
                  <c:v>40284</c:v>
                </c:pt>
                <c:pt idx="969">
                  <c:v>40287</c:v>
                </c:pt>
                <c:pt idx="970">
                  <c:v>40288</c:v>
                </c:pt>
                <c:pt idx="971">
                  <c:v>40289</c:v>
                </c:pt>
                <c:pt idx="972">
                  <c:v>40290</c:v>
                </c:pt>
                <c:pt idx="973">
                  <c:v>40291</c:v>
                </c:pt>
                <c:pt idx="974">
                  <c:v>40294</c:v>
                </c:pt>
                <c:pt idx="975">
                  <c:v>40295</c:v>
                </c:pt>
                <c:pt idx="976">
                  <c:v>40296</c:v>
                </c:pt>
                <c:pt idx="977">
                  <c:v>40297</c:v>
                </c:pt>
                <c:pt idx="978">
                  <c:v>40298</c:v>
                </c:pt>
                <c:pt idx="979">
                  <c:v>40301</c:v>
                </c:pt>
                <c:pt idx="980">
                  <c:v>40302</c:v>
                </c:pt>
                <c:pt idx="981">
                  <c:v>40303</c:v>
                </c:pt>
                <c:pt idx="982">
                  <c:v>40304</c:v>
                </c:pt>
                <c:pt idx="983">
                  <c:v>40305</c:v>
                </c:pt>
                <c:pt idx="984">
                  <c:v>40308</c:v>
                </c:pt>
                <c:pt idx="985">
                  <c:v>40309</c:v>
                </c:pt>
                <c:pt idx="986">
                  <c:v>40310</c:v>
                </c:pt>
                <c:pt idx="987">
                  <c:v>40311</c:v>
                </c:pt>
                <c:pt idx="988">
                  <c:v>40312</c:v>
                </c:pt>
                <c:pt idx="989">
                  <c:v>40315</c:v>
                </c:pt>
                <c:pt idx="990">
                  <c:v>40316</c:v>
                </c:pt>
                <c:pt idx="991">
                  <c:v>40317</c:v>
                </c:pt>
                <c:pt idx="992">
                  <c:v>40318</c:v>
                </c:pt>
                <c:pt idx="993">
                  <c:v>40319</c:v>
                </c:pt>
                <c:pt idx="994">
                  <c:v>40322</c:v>
                </c:pt>
                <c:pt idx="995">
                  <c:v>40323</c:v>
                </c:pt>
                <c:pt idx="996">
                  <c:v>40324</c:v>
                </c:pt>
                <c:pt idx="997">
                  <c:v>40325</c:v>
                </c:pt>
                <c:pt idx="998">
                  <c:v>40326</c:v>
                </c:pt>
                <c:pt idx="999">
                  <c:v>40329</c:v>
                </c:pt>
                <c:pt idx="1000">
                  <c:v>40330</c:v>
                </c:pt>
                <c:pt idx="1001">
                  <c:v>40331</c:v>
                </c:pt>
                <c:pt idx="1002">
                  <c:v>40332</c:v>
                </c:pt>
                <c:pt idx="1003">
                  <c:v>40333</c:v>
                </c:pt>
                <c:pt idx="1004">
                  <c:v>40336</c:v>
                </c:pt>
                <c:pt idx="1005">
                  <c:v>40337</c:v>
                </c:pt>
                <c:pt idx="1006">
                  <c:v>40338</c:v>
                </c:pt>
                <c:pt idx="1007">
                  <c:v>40339</c:v>
                </c:pt>
                <c:pt idx="1008">
                  <c:v>40340</c:v>
                </c:pt>
                <c:pt idx="1009">
                  <c:v>40343</c:v>
                </c:pt>
                <c:pt idx="1010">
                  <c:v>40344</c:v>
                </c:pt>
                <c:pt idx="1011">
                  <c:v>40345</c:v>
                </c:pt>
                <c:pt idx="1012">
                  <c:v>40346</c:v>
                </c:pt>
                <c:pt idx="1013">
                  <c:v>40347</c:v>
                </c:pt>
                <c:pt idx="1014">
                  <c:v>40350</c:v>
                </c:pt>
                <c:pt idx="1015">
                  <c:v>40351</c:v>
                </c:pt>
                <c:pt idx="1016">
                  <c:v>40352</c:v>
                </c:pt>
                <c:pt idx="1017">
                  <c:v>40353</c:v>
                </c:pt>
                <c:pt idx="1018">
                  <c:v>40354</c:v>
                </c:pt>
                <c:pt idx="1019">
                  <c:v>40357</c:v>
                </c:pt>
                <c:pt idx="1020">
                  <c:v>40358</c:v>
                </c:pt>
                <c:pt idx="1021">
                  <c:v>40359</c:v>
                </c:pt>
                <c:pt idx="1022">
                  <c:v>40360</c:v>
                </c:pt>
                <c:pt idx="1023">
                  <c:v>40361</c:v>
                </c:pt>
                <c:pt idx="1024">
                  <c:v>40364</c:v>
                </c:pt>
                <c:pt idx="1025">
                  <c:v>40365</c:v>
                </c:pt>
                <c:pt idx="1026">
                  <c:v>40366</c:v>
                </c:pt>
                <c:pt idx="1027">
                  <c:v>40367</c:v>
                </c:pt>
                <c:pt idx="1028">
                  <c:v>40368</c:v>
                </c:pt>
                <c:pt idx="1029">
                  <c:v>40371</c:v>
                </c:pt>
                <c:pt idx="1030">
                  <c:v>40372</c:v>
                </c:pt>
                <c:pt idx="1031">
                  <c:v>40373</c:v>
                </c:pt>
                <c:pt idx="1032">
                  <c:v>40374</c:v>
                </c:pt>
                <c:pt idx="1033">
                  <c:v>40375</c:v>
                </c:pt>
                <c:pt idx="1034">
                  <c:v>40378</c:v>
                </c:pt>
                <c:pt idx="1035">
                  <c:v>40379</c:v>
                </c:pt>
                <c:pt idx="1036">
                  <c:v>40380</c:v>
                </c:pt>
                <c:pt idx="1037">
                  <c:v>40381</c:v>
                </c:pt>
                <c:pt idx="1038">
                  <c:v>40382</c:v>
                </c:pt>
                <c:pt idx="1039">
                  <c:v>40385</c:v>
                </c:pt>
                <c:pt idx="1040">
                  <c:v>40386</c:v>
                </c:pt>
                <c:pt idx="1041">
                  <c:v>40387</c:v>
                </c:pt>
                <c:pt idx="1042">
                  <c:v>40388</c:v>
                </c:pt>
                <c:pt idx="1043">
                  <c:v>40389</c:v>
                </c:pt>
                <c:pt idx="1044">
                  <c:v>40392</c:v>
                </c:pt>
                <c:pt idx="1045">
                  <c:v>40393</c:v>
                </c:pt>
                <c:pt idx="1046">
                  <c:v>40394</c:v>
                </c:pt>
                <c:pt idx="1047">
                  <c:v>40395</c:v>
                </c:pt>
                <c:pt idx="1048">
                  <c:v>40396</c:v>
                </c:pt>
                <c:pt idx="1049">
                  <c:v>40399</c:v>
                </c:pt>
                <c:pt idx="1050">
                  <c:v>40400</c:v>
                </c:pt>
                <c:pt idx="1051">
                  <c:v>40401</c:v>
                </c:pt>
                <c:pt idx="1052">
                  <c:v>40402</c:v>
                </c:pt>
                <c:pt idx="1053">
                  <c:v>40403</c:v>
                </c:pt>
                <c:pt idx="1054">
                  <c:v>40406</c:v>
                </c:pt>
                <c:pt idx="1055">
                  <c:v>40407</c:v>
                </c:pt>
                <c:pt idx="1056">
                  <c:v>40408</c:v>
                </c:pt>
                <c:pt idx="1057">
                  <c:v>40409</c:v>
                </c:pt>
                <c:pt idx="1058">
                  <c:v>40410</c:v>
                </c:pt>
                <c:pt idx="1059">
                  <c:v>40413</c:v>
                </c:pt>
                <c:pt idx="1060">
                  <c:v>40414</c:v>
                </c:pt>
                <c:pt idx="1061">
                  <c:v>40415</c:v>
                </c:pt>
                <c:pt idx="1062">
                  <c:v>40416</c:v>
                </c:pt>
                <c:pt idx="1063">
                  <c:v>40417</c:v>
                </c:pt>
                <c:pt idx="1064">
                  <c:v>40420</c:v>
                </c:pt>
                <c:pt idx="1065">
                  <c:v>40421</c:v>
                </c:pt>
                <c:pt idx="1066">
                  <c:v>40422</c:v>
                </c:pt>
                <c:pt idx="1067">
                  <c:v>40423</c:v>
                </c:pt>
                <c:pt idx="1068">
                  <c:v>40424</c:v>
                </c:pt>
                <c:pt idx="1069">
                  <c:v>40427</c:v>
                </c:pt>
                <c:pt idx="1070">
                  <c:v>40428</c:v>
                </c:pt>
                <c:pt idx="1071">
                  <c:v>40429</c:v>
                </c:pt>
                <c:pt idx="1072">
                  <c:v>40430</c:v>
                </c:pt>
                <c:pt idx="1073">
                  <c:v>40431</c:v>
                </c:pt>
                <c:pt idx="1074">
                  <c:v>40434</c:v>
                </c:pt>
                <c:pt idx="1075">
                  <c:v>40435</c:v>
                </c:pt>
                <c:pt idx="1076">
                  <c:v>40436</c:v>
                </c:pt>
                <c:pt idx="1077">
                  <c:v>40437</c:v>
                </c:pt>
                <c:pt idx="1078">
                  <c:v>40438</c:v>
                </c:pt>
                <c:pt idx="1079">
                  <c:v>40441</c:v>
                </c:pt>
                <c:pt idx="1080">
                  <c:v>40442</c:v>
                </c:pt>
                <c:pt idx="1081">
                  <c:v>40443</c:v>
                </c:pt>
                <c:pt idx="1082">
                  <c:v>40444</c:v>
                </c:pt>
                <c:pt idx="1083">
                  <c:v>40445</c:v>
                </c:pt>
                <c:pt idx="1084">
                  <c:v>40448</c:v>
                </c:pt>
                <c:pt idx="1085">
                  <c:v>40449</c:v>
                </c:pt>
                <c:pt idx="1086">
                  <c:v>40450</c:v>
                </c:pt>
                <c:pt idx="1087">
                  <c:v>40451</c:v>
                </c:pt>
                <c:pt idx="1088">
                  <c:v>40452</c:v>
                </c:pt>
                <c:pt idx="1089">
                  <c:v>40455</c:v>
                </c:pt>
                <c:pt idx="1090">
                  <c:v>40456</c:v>
                </c:pt>
                <c:pt idx="1091">
                  <c:v>40457</c:v>
                </c:pt>
                <c:pt idx="1092">
                  <c:v>40458</c:v>
                </c:pt>
                <c:pt idx="1093">
                  <c:v>40459</c:v>
                </c:pt>
                <c:pt idx="1094">
                  <c:v>40462</c:v>
                </c:pt>
                <c:pt idx="1095">
                  <c:v>40463</c:v>
                </c:pt>
                <c:pt idx="1096">
                  <c:v>40464</c:v>
                </c:pt>
                <c:pt idx="1097">
                  <c:v>40465</c:v>
                </c:pt>
                <c:pt idx="1098">
                  <c:v>40466</c:v>
                </c:pt>
                <c:pt idx="1099">
                  <c:v>40469</c:v>
                </c:pt>
                <c:pt idx="1100">
                  <c:v>40470</c:v>
                </c:pt>
                <c:pt idx="1101">
                  <c:v>40471</c:v>
                </c:pt>
                <c:pt idx="1102">
                  <c:v>40472</c:v>
                </c:pt>
                <c:pt idx="1103">
                  <c:v>40473</c:v>
                </c:pt>
                <c:pt idx="1104">
                  <c:v>40476</c:v>
                </c:pt>
                <c:pt idx="1105">
                  <c:v>40477</c:v>
                </c:pt>
                <c:pt idx="1106">
                  <c:v>40478</c:v>
                </c:pt>
                <c:pt idx="1107">
                  <c:v>40479</c:v>
                </c:pt>
                <c:pt idx="1108">
                  <c:v>40480</c:v>
                </c:pt>
                <c:pt idx="1109">
                  <c:v>40483</c:v>
                </c:pt>
                <c:pt idx="1110">
                  <c:v>40484</c:v>
                </c:pt>
                <c:pt idx="1111">
                  <c:v>40485</c:v>
                </c:pt>
                <c:pt idx="1112">
                  <c:v>40486</c:v>
                </c:pt>
                <c:pt idx="1113">
                  <c:v>40487</c:v>
                </c:pt>
                <c:pt idx="1114">
                  <c:v>40490</c:v>
                </c:pt>
                <c:pt idx="1115">
                  <c:v>40491</c:v>
                </c:pt>
                <c:pt idx="1116">
                  <c:v>40492</c:v>
                </c:pt>
                <c:pt idx="1117">
                  <c:v>40493</c:v>
                </c:pt>
                <c:pt idx="1118">
                  <c:v>40494</c:v>
                </c:pt>
                <c:pt idx="1119">
                  <c:v>40497</c:v>
                </c:pt>
                <c:pt idx="1120">
                  <c:v>40498</c:v>
                </c:pt>
                <c:pt idx="1121">
                  <c:v>40499</c:v>
                </c:pt>
                <c:pt idx="1122">
                  <c:v>40500</c:v>
                </c:pt>
                <c:pt idx="1123">
                  <c:v>40501</c:v>
                </c:pt>
                <c:pt idx="1124">
                  <c:v>40504</c:v>
                </c:pt>
                <c:pt idx="1125">
                  <c:v>40505</c:v>
                </c:pt>
                <c:pt idx="1126">
                  <c:v>40506</c:v>
                </c:pt>
                <c:pt idx="1127">
                  <c:v>40507</c:v>
                </c:pt>
                <c:pt idx="1128">
                  <c:v>40508</c:v>
                </c:pt>
                <c:pt idx="1129">
                  <c:v>40511</c:v>
                </c:pt>
                <c:pt idx="1130">
                  <c:v>40512</c:v>
                </c:pt>
                <c:pt idx="1131">
                  <c:v>40513</c:v>
                </c:pt>
                <c:pt idx="1132">
                  <c:v>40514</c:v>
                </c:pt>
                <c:pt idx="1133">
                  <c:v>40515</c:v>
                </c:pt>
                <c:pt idx="1134">
                  <c:v>40518</c:v>
                </c:pt>
                <c:pt idx="1135">
                  <c:v>40519</c:v>
                </c:pt>
                <c:pt idx="1136">
                  <c:v>40520</c:v>
                </c:pt>
                <c:pt idx="1137">
                  <c:v>40521</c:v>
                </c:pt>
                <c:pt idx="1138">
                  <c:v>40522</c:v>
                </c:pt>
                <c:pt idx="1139">
                  <c:v>40525</c:v>
                </c:pt>
                <c:pt idx="1140">
                  <c:v>40526</c:v>
                </c:pt>
                <c:pt idx="1141">
                  <c:v>40527</c:v>
                </c:pt>
                <c:pt idx="1142">
                  <c:v>40528</c:v>
                </c:pt>
                <c:pt idx="1143">
                  <c:v>40529</c:v>
                </c:pt>
                <c:pt idx="1144">
                  <c:v>40532</c:v>
                </c:pt>
                <c:pt idx="1145">
                  <c:v>40533</c:v>
                </c:pt>
                <c:pt idx="1146">
                  <c:v>40534</c:v>
                </c:pt>
                <c:pt idx="1147">
                  <c:v>40535</c:v>
                </c:pt>
                <c:pt idx="1148">
                  <c:v>40536</c:v>
                </c:pt>
                <c:pt idx="1149">
                  <c:v>40539</c:v>
                </c:pt>
                <c:pt idx="1150">
                  <c:v>40540</c:v>
                </c:pt>
                <c:pt idx="1151">
                  <c:v>40541</c:v>
                </c:pt>
                <c:pt idx="1152">
                  <c:v>40542</c:v>
                </c:pt>
                <c:pt idx="1153">
                  <c:v>40543</c:v>
                </c:pt>
                <c:pt idx="1154">
                  <c:v>40546</c:v>
                </c:pt>
                <c:pt idx="1155">
                  <c:v>40547</c:v>
                </c:pt>
                <c:pt idx="1156">
                  <c:v>40548</c:v>
                </c:pt>
                <c:pt idx="1157">
                  <c:v>40549</c:v>
                </c:pt>
                <c:pt idx="1158">
                  <c:v>40550</c:v>
                </c:pt>
                <c:pt idx="1159">
                  <c:v>40553</c:v>
                </c:pt>
                <c:pt idx="1160">
                  <c:v>40554</c:v>
                </c:pt>
                <c:pt idx="1161">
                  <c:v>40555</c:v>
                </c:pt>
                <c:pt idx="1162">
                  <c:v>40556</c:v>
                </c:pt>
                <c:pt idx="1163">
                  <c:v>40557</c:v>
                </c:pt>
                <c:pt idx="1164">
                  <c:v>40560</c:v>
                </c:pt>
                <c:pt idx="1165">
                  <c:v>40561</c:v>
                </c:pt>
                <c:pt idx="1166">
                  <c:v>40562</c:v>
                </c:pt>
                <c:pt idx="1167">
                  <c:v>40563</c:v>
                </c:pt>
                <c:pt idx="1168">
                  <c:v>40564</c:v>
                </c:pt>
                <c:pt idx="1169">
                  <c:v>40567</c:v>
                </c:pt>
                <c:pt idx="1170">
                  <c:v>40568</c:v>
                </c:pt>
                <c:pt idx="1171">
                  <c:v>40569</c:v>
                </c:pt>
                <c:pt idx="1172">
                  <c:v>40570</c:v>
                </c:pt>
                <c:pt idx="1173">
                  <c:v>40571</c:v>
                </c:pt>
                <c:pt idx="1174">
                  <c:v>40574</c:v>
                </c:pt>
                <c:pt idx="1175">
                  <c:v>40575</c:v>
                </c:pt>
                <c:pt idx="1176">
                  <c:v>40576</c:v>
                </c:pt>
                <c:pt idx="1177">
                  <c:v>40577</c:v>
                </c:pt>
                <c:pt idx="1178">
                  <c:v>40578</c:v>
                </c:pt>
                <c:pt idx="1179">
                  <c:v>40581</c:v>
                </c:pt>
                <c:pt idx="1180">
                  <c:v>40582</c:v>
                </c:pt>
                <c:pt idx="1181">
                  <c:v>40583</c:v>
                </c:pt>
                <c:pt idx="1182">
                  <c:v>40584</c:v>
                </c:pt>
                <c:pt idx="1183">
                  <c:v>40585</c:v>
                </c:pt>
                <c:pt idx="1184">
                  <c:v>40588</c:v>
                </c:pt>
                <c:pt idx="1185">
                  <c:v>40589</c:v>
                </c:pt>
                <c:pt idx="1186">
                  <c:v>40590</c:v>
                </c:pt>
                <c:pt idx="1187">
                  <c:v>40591</c:v>
                </c:pt>
                <c:pt idx="1188">
                  <c:v>40592</c:v>
                </c:pt>
                <c:pt idx="1189">
                  <c:v>40595</c:v>
                </c:pt>
                <c:pt idx="1190">
                  <c:v>40596</c:v>
                </c:pt>
                <c:pt idx="1191">
                  <c:v>40597</c:v>
                </c:pt>
                <c:pt idx="1192">
                  <c:v>40598</c:v>
                </c:pt>
                <c:pt idx="1193">
                  <c:v>40599</c:v>
                </c:pt>
                <c:pt idx="1194">
                  <c:v>40602</c:v>
                </c:pt>
                <c:pt idx="1195">
                  <c:v>40603</c:v>
                </c:pt>
                <c:pt idx="1196">
                  <c:v>40604</c:v>
                </c:pt>
                <c:pt idx="1197">
                  <c:v>40605</c:v>
                </c:pt>
                <c:pt idx="1198">
                  <c:v>40606</c:v>
                </c:pt>
                <c:pt idx="1199">
                  <c:v>40609</c:v>
                </c:pt>
                <c:pt idx="1200">
                  <c:v>40610</c:v>
                </c:pt>
                <c:pt idx="1201">
                  <c:v>40611</c:v>
                </c:pt>
                <c:pt idx="1202">
                  <c:v>40612</c:v>
                </c:pt>
                <c:pt idx="1203">
                  <c:v>40613</c:v>
                </c:pt>
                <c:pt idx="1204">
                  <c:v>40616</c:v>
                </c:pt>
                <c:pt idx="1205">
                  <c:v>40617</c:v>
                </c:pt>
                <c:pt idx="1206">
                  <c:v>40618</c:v>
                </c:pt>
                <c:pt idx="1207">
                  <c:v>40619</c:v>
                </c:pt>
                <c:pt idx="1208">
                  <c:v>40620</c:v>
                </c:pt>
                <c:pt idx="1209">
                  <c:v>40623</c:v>
                </c:pt>
                <c:pt idx="1210">
                  <c:v>40624</c:v>
                </c:pt>
                <c:pt idx="1211">
                  <c:v>40625</c:v>
                </c:pt>
                <c:pt idx="1212">
                  <c:v>40626</c:v>
                </c:pt>
                <c:pt idx="1213">
                  <c:v>40627</c:v>
                </c:pt>
                <c:pt idx="1214">
                  <c:v>40630</c:v>
                </c:pt>
                <c:pt idx="1215">
                  <c:v>40631</c:v>
                </c:pt>
                <c:pt idx="1216">
                  <c:v>40632</c:v>
                </c:pt>
                <c:pt idx="1217">
                  <c:v>40633</c:v>
                </c:pt>
                <c:pt idx="1218">
                  <c:v>40634</c:v>
                </c:pt>
                <c:pt idx="1219">
                  <c:v>40637</c:v>
                </c:pt>
                <c:pt idx="1220">
                  <c:v>40638</c:v>
                </c:pt>
                <c:pt idx="1221">
                  <c:v>40639</c:v>
                </c:pt>
                <c:pt idx="1222">
                  <c:v>40640</c:v>
                </c:pt>
                <c:pt idx="1223">
                  <c:v>40641</c:v>
                </c:pt>
                <c:pt idx="1224">
                  <c:v>40644</c:v>
                </c:pt>
                <c:pt idx="1225">
                  <c:v>40645</c:v>
                </c:pt>
                <c:pt idx="1226">
                  <c:v>40646</c:v>
                </c:pt>
                <c:pt idx="1227">
                  <c:v>40647</c:v>
                </c:pt>
                <c:pt idx="1228">
                  <c:v>40648</c:v>
                </c:pt>
                <c:pt idx="1229">
                  <c:v>40651</c:v>
                </c:pt>
                <c:pt idx="1230">
                  <c:v>40652</c:v>
                </c:pt>
                <c:pt idx="1231">
                  <c:v>40653</c:v>
                </c:pt>
                <c:pt idx="1232">
                  <c:v>40654</c:v>
                </c:pt>
                <c:pt idx="1233">
                  <c:v>40655</c:v>
                </c:pt>
                <c:pt idx="1234">
                  <c:v>40658</c:v>
                </c:pt>
                <c:pt idx="1235">
                  <c:v>40659</c:v>
                </c:pt>
                <c:pt idx="1236">
                  <c:v>40660</c:v>
                </c:pt>
                <c:pt idx="1237">
                  <c:v>40661</c:v>
                </c:pt>
                <c:pt idx="1238">
                  <c:v>40662</c:v>
                </c:pt>
                <c:pt idx="1239">
                  <c:v>40665</c:v>
                </c:pt>
                <c:pt idx="1240">
                  <c:v>40666</c:v>
                </c:pt>
                <c:pt idx="1241">
                  <c:v>40667</c:v>
                </c:pt>
                <c:pt idx="1242">
                  <c:v>40668</c:v>
                </c:pt>
                <c:pt idx="1243">
                  <c:v>40669</c:v>
                </c:pt>
                <c:pt idx="1244">
                  <c:v>40672</c:v>
                </c:pt>
                <c:pt idx="1245">
                  <c:v>40673</c:v>
                </c:pt>
                <c:pt idx="1246">
                  <c:v>40674</c:v>
                </c:pt>
                <c:pt idx="1247">
                  <c:v>40675</c:v>
                </c:pt>
                <c:pt idx="1248">
                  <c:v>40676</c:v>
                </c:pt>
                <c:pt idx="1249">
                  <c:v>40679</c:v>
                </c:pt>
                <c:pt idx="1250">
                  <c:v>40680</c:v>
                </c:pt>
                <c:pt idx="1251">
                  <c:v>40681</c:v>
                </c:pt>
                <c:pt idx="1252">
                  <c:v>40682</c:v>
                </c:pt>
                <c:pt idx="1253">
                  <c:v>40683</c:v>
                </c:pt>
                <c:pt idx="1254">
                  <c:v>40686</c:v>
                </c:pt>
                <c:pt idx="1255">
                  <c:v>40687</c:v>
                </c:pt>
                <c:pt idx="1256">
                  <c:v>40688</c:v>
                </c:pt>
                <c:pt idx="1257">
                  <c:v>40689</c:v>
                </c:pt>
                <c:pt idx="1258">
                  <c:v>40690</c:v>
                </c:pt>
                <c:pt idx="1259">
                  <c:v>40693</c:v>
                </c:pt>
                <c:pt idx="1260">
                  <c:v>40694</c:v>
                </c:pt>
                <c:pt idx="1261">
                  <c:v>40695</c:v>
                </c:pt>
                <c:pt idx="1262">
                  <c:v>40696</c:v>
                </c:pt>
                <c:pt idx="1263">
                  <c:v>40697</c:v>
                </c:pt>
                <c:pt idx="1264">
                  <c:v>40700</c:v>
                </c:pt>
                <c:pt idx="1265">
                  <c:v>40701</c:v>
                </c:pt>
                <c:pt idx="1266">
                  <c:v>40702</c:v>
                </c:pt>
                <c:pt idx="1267">
                  <c:v>40703</c:v>
                </c:pt>
                <c:pt idx="1268">
                  <c:v>40704</c:v>
                </c:pt>
                <c:pt idx="1269">
                  <c:v>40707</c:v>
                </c:pt>
                <c:pt idx="1270">
                  <c:v>40708</c:v>
                </c:pt>
                <c:pt idx="1271">
                  <c:v>40709</c:v>
                </c:pt>
                <c:pt idx="1272">
                  <c:v>40710</c:v>
                </c:pt>
                <c:pt idx="1273">
                  <c:v>40711</c:v>
                </c:pt>
                <c:pt idx="1274">
                  <c:v>40714</c:v>
                </c:pt>
                <c:pt idx="1275">
                  <c:v>40715</c:v>
                </c:pt>
                <c:pt idx="1276">
                  <c:v>40716</c:v>
                </c:pt>
                <c:pt idx="1277">
                  <c:v>40717</c:v>
                </c:pt>
                <c:pt idx="1278">
                  <c:v>40718</c:v>
                </c:pt>
                <c:pt idx="1279">
                  <c:v>40721</c:v>
                </c:pt>
                <c:pt idx="1280">
                  <c:v>40722</c:v>
                </c:pt>
                <c:pt idx="1281">
                  <c:v>40723</c:v>
                </c:pt>
                <c:pt idx="1282">
                  <c:v>40724</c:v>
                </c:pt>
                <c:pt idx="1283">
                  <c:v>40725</c:v>
                </c:pt>
                <c:pt idx="1284">
                  <c:v>40728</c:v>
                </c:pt>
                <c:pt idx="1285">
                  <c:v>40729</c:v>
                </c:pt>
                <c:pt idx="1286">
                  <c:v>40730</c:v>
                </c:pt>
                <c:pt idx="1287">
                  <c:v>40731</c:v>
                </c:pt>
                <c:pt idx="1288">
                  <c:v>40732</c:v>
                </c:pt>
                <c:pt idx="1289">
                  <c:v>40735</c:v>
                </c:pt>
                <c:pt idx="1290">
                  <c:v>40736</c:v>
                </c:pt>
                <c:pt idx="1291">
                  <c:v>40737</c:v>
                </c:pt>
                <c:pt idx="1292">
                  <c:v>40738</c:v>
                </c:pt>
                <c:pt idx="1293">
                  <c:v>40739</c:v>
                </c:pt>
                <c:pt idx="1294">
                  <c:v>40742</c:v>
                </c:pt>
                <c:pt idx="1295">
                  <c:v>40743</c:v>
                </c:pt>
                <c:pt idx="1296">
                  <c:v>40744</c:v>
                </c:pt>
                <c:pt idx="1297">
                  <c:v>40745</c:v>
                </c:pt>
                <c:pt idx="1298">
                  <c:v>40746</c:v>
                </c:pt>
                <c:pt idx="1299">
                  <c:v>40749</c:v>
                </c:pt>
                <c:pt idx="1300">
                  <c:v>40750</c:v>
                </c:pt>
                <c:pt idx="1301">
                  <c:v>40751</c:v>
                </c:pt>
                <c:pt idx="1302">
                  <c:v>40752</c:v>
                </c:pt>
                <c:pt idx="1303">
                  <c:v>40753</c:v>
                </c:pt>
                <c:pt idx="1304">
                  <c:v>40756</c:v>
                </c:pt>
                <c:pt idx="1305">
                  <c:v>40757</c:v>
                </c:pt>
                <c:pt idx="1306">
                  <c:v>40758</c:v>
                </c:pt>
                <c:pt idx="1307">
                  <c:v>40759</c:v>
                </c:pt>
                <c:pt idx="1308">
                  <c:v>40760</c:v>
                </c:pt>
                <c:pt idx="1309">
                  <c:v>40763</c:v>
                </c:pt>
                <c:pt idx="1310">
                  <c:v>40764</c:v>
                </c:pt>
                <c:pt idx="1311">
                  <c:v>40765</c:v>
                </c:pt>
                <c:pt idx="1312">
                  <c:v>40766</c:v>
                </c:pt>
                <c:pt idx="1313">
                  <c:v>40767</c:v>
                </c:pt>
                <c:pt idx="1314">
                  <c:v>40770</c:v>
                </c:pt>
                <c:pt idx="1315">
                  <c:v>40771</c:v>
                </c:pt>
                <c:pt idx="1316">
                  <c:v>40772</c:v>
                </c:pt>
                <c:pt idx="1317">
                  <c:v>40773</c:v>
                </c:pt>
                <c:pt idx="1318">
                  <c:v>40774</c:v>
                </c:pt>
                <c:pt idx="1319">
                  <c:v>40777</c:v>
                </c:pt>
                <c:pt idx="1320">
                  <c:v>40778</c:v>
                </c:pt>
                <c:pt idx="1321">
                  <c:v>40779</c:v>
                </c:pt>
                <c:pt idx="1322">
                  <c:v>40780</c:v>
                </c:pt>
                <c:pt idx="1323">
                  <c:v>40781</c:v>
                </c:pt>
                <c:pt idx="1324">
                  <c:v>40784</c:v>
                </c:pt>
                <c:pt idx="1325">
                  <c:v>40785</c:v>
                </c:pt>
                <c:pt idx="1326">
                  <c:v>40786</c:v>
                </c:pt>
                <c:pt idx="1327">
                  <c:v>40787</c:v>
                </c:pt>
                <c:pt idx="1328">
                  <c:v>40788</c:v>
                </c:pt>
                <c:pt idx="1329">
                  <c:v>40791</c:v>
                </c:pt>
                <c:pt idx="1330">
                  <c:v>40792</c:v>
                </c:pt>
                <c:pt idx="1331">
                  <c:v>40793</c:v>
                </c:pt>
                <c:pt idx="1332">
                  <c:v>40794</c:v>
                </c:pt>
                <c:pt idx="1333">
                  <c:v>40795</c:v>
                </c:pt>
                <c:pt idx="1334">
                  <c:v>40798</c:v>
                </c:pt>
                <c:pt idx="1335">
                  <c:v>40799</c:v>
                </c:pt>
                <c:pt idx="1336">
                  <c:v>40800</c:v>
                </c:pt>
                <c:pt idx="1337">
                  <c:v>40801</c:v>
                </c:pt>
                <c:pt idx="1338">
                  <c:v>40802</c:v>
                </c:pt>
                <c:pt idx="1339">
                  <c:v>40805</c:v>
                </c:pt>
                <c:pt idx="1340">
                  <c:v>40806</c:v>
                </c:pt>
                <c:pt idx="1341">
                  <c:v>40807</c:v>
                </c:pt>
                <c:pt idx="1342">
                  <c:v>40808</c:v>
                </c:pt>
                <c:pt idx="1343">
                  <c:v>40809</c:v>
                </c:pt>
                <c:pt idx="1344">
                  <c:v>40812</c:v>
                </c:pt>
                <c:pt idx="1345">
                  <c:v>40813</c:v>
                </c:pt>
                <c:pt idx="1346">
                  <c:v>40814</c:v>
                </c:pt>
                <c:pt idx="1347">
                  <c:v>40815</c:v>
                </c:pt>
                <c:pt idx="1348">
                  <c:v>40816</c:v>
                </c:pt>
                <c:pt idx="1349">
                  <c:v>40819</c:v>
                </c:pt>
                <c:pt idx="1350">
                  <c:v>40820</c:v>
                </c:pt>
                <c:pt idx="1351">
                  <c:v>40821</c:v>
                </c:pt>
                <c:pt idx="1352">
                  <c:v>40822</c:v>
                </c:pt>
                <c:pt idx="1353">
                  <c:v>40823</c:v>
                </c:pt>
                <c:pt idx="1354">
                  <c:v>40826</c:v>
                </c:pt>
                <c:pt idx="1355">
                  <c:v>40827</c:v>
                </c:pt>
                <c:pt idx="1356">
                  <c:v>40828</c:v>
                </c:pt>
                <c:pt idx="1357">
                  <c:v>40829</c:v>
                </c:pt>
                <c:pt idx="1358">
                  <c:v>40830</c:v>
                </c:pt>
                <c:pt idx="1359">
                  <c:v>40833</c:v>
                </c:pt>
                <c:pt idx="1360">
                  <c:v>40834</c:v>
                </c:pt>
                <c:pt idx="1361">
                  <c:v>40835</c:v>
                </c:pt>
                <c:pt idx="1362">
                  <c:v>40836</c:v>
                </c:pt>
                <c:pt idx="1363">
                  <c:v>40837</c:v>
                </c:pt>
                <c:pt idx="1364">
                  <c:v>40840</c:v>
                </c:pt>
                <c:pt idx="1365">
                  <c:v>40841</c:v>
                </c:pt>
                <c:pt idx="1366">
                  <c:v>40842</c:v>
                </c:pt>
                <c:pt idx="1367">
                  <c:v>40843</c:v>
                </c:pt>
                <c:pt idx="1368">
                  <c:v>40844</c:v>
                </c:pt>
                <c:pt idx="1369">
                  <c:v>40847</c:v>
                </c:pt>
                <c:pt idx="1370">
                  <c:v>40848</c:v>
                </c:pt>
                <c:pt idx="1371">
                  <c:v>40849</c:v>
                </c:pt>
                <c:pt idx="1372">
                  <c:v>40850</c:v>
                </c:pt>
                <c:pt idx="1373">
                  <c:v>40851</c:v>
                </c:pt>
                <c:pt idx="1374">
                  <c:v>40854</c:v>
                </c:pt>
                <c:pt idx="1375">
                  <c:v>40855</c:v>
                </c:pt>
                <c:pt idx="1376">
                  <c:v>40856</c:v>
                </c:pt>
                <c:pt idx="1377">
                  <c:v>40857</c:v>
                </c:pt>
                <c:pt idx="1378">
                  <c:v>40858</c:v>
                </c:pt>
                <c:pt idx="1379">
                  <c:v>40861</c:v>
                </c:pt>
                <c:pt idx="1380">
                  <c:v>40862</c:v>
                </c:pt>
                <c:pt idx="1381">
                  <c:v>40863</c:v>
                </c:pt>
                <c:pt idx="1382">
                  <c:v>40864</c:v>
                </c:pt>
                <c:pt idx="1383">
                  <c:v>40865</c:v>
                </c:pt>
                <c:pt idx="1384">
                  <c:v>40868</c:v>
                </c:pt>
                <c:pt idx="1385">
                  <c:v>40869</c:v>
                </c:pt>
                <c:pt idx="1386">
                  <c:v>40870</c:v>
                </c:pt>
                <c:pt idx="1387">
                  <c:v>40871</c:v>
                </c:pt>
                <c:pt idx="1388">
                  <c:v>40872</c:v>
                </c:pt>
                <c:pt idx="1389">
                  <c:v>40875</c:v>
                </c:pt>
                <c:pt idx="1390">
                  <c:v>40876</c:v>
                </c:pt>
                <c:pt idx="1391">
                  <c:v>40877</c:v>
                </c:pt>
                <c:pt idx="1392">
                  <c:v>40878</c:v>
                </c:pt>
                <c:pt idx="1393">
                  <c:v>40879</c:v>
                </c:pt>
                <c:pt idx="1394">
                  <c:v>40882</c:v>
                </c:pt>
                <c:pt idx="1395">
                  <c:v>40883</c:v>
                </c:pt>
                <c:pt idx="1396">
                  <c:v>40884</c:v>
                </c:pt>
                <c:pt idx="1397">
                  <c:v>40885</c:v>
                </c:pt>
                <c:pt idx="1398">
                  <c:v>40886</c:v>
                </c:pt>
                <c:pt idx="1399">
                  <c:v>40889</c:v>
                </c:pt>
                <c:pt idx="1400">
                  <c:v>40890</c:v>
                </c:pt>
                <c:pt idx="1401">
                  <c:v>40891</c:v>
                </c:pt>
                <c:pt idx="1402">
                  <c:v>40892</c:v>
                </c:pt>
                <c:pt idx="1403">
                  <c:v>40893</c:v>
                </c:pt>
                <c:pt idx="1404">
                  <c:v>40896</c:v>
                </c:pt>
                <c:pt idx="1405">
                  <c:v>40897</c:v>
                </c:pt>
                <c:pt idx="1406">
                  <c:v>40898</c:v>
                </c:pt>
                <c:pt idx="1407">
                  <c:v>40899</c:v>
                </c:pt>
                <c:pt idx="1408">
                  <c:v>40900</c:v>
                </c:pt>
                <c:pt idx="1409">
                  <c:v>40903</c:v>
                </c:pt>
                <c:pt idx="1410">
                  <c:v>40904</c:v>
                </c:pt>
                <c:pt idx="1411">
                  <c:v>40905</c:v>
                </c:pt>
                <c:pt idx="1412">
                  <c:v>40906</c:v>
                </c:pt>
                <c:pt idx="1413">
                  <c:v>40907</c:v>
                </c:pt>
                <c:pt idx="1414">
                  <c:v>40910</c:v>
                </c:pt>
                <c:pt idx="1415">
                  <c:v>40911</c:v>
                </c:pt>
                <c:pt idx="1416">
                  <c:v>40912</c:v>
                </c:pt>
                <c:pt idx="1417">
                  <c:v>40913</c:v>
                </c:pt>
                <c:pt idx="1418">
                  <c:v>40914</c:v>
                </c:pt>
                <c:pt idx="1419">
                  <c:v>40917</c:v>
                </c:pt>
                <c:pt idx="1420">
                  <c:v>40918</c:v>
                </c:pt>
                <c:pt idx="1421">
                  <c:v>40919</c:v>
                </c:pt>
                <c:pt idx="1422">
                  <c:v>40920</c:v>
                </c:pt>
                <c:pt idx="1423">
                  <c:v>40921</c:v>
                </c:pt>
                <c:pt idx="1424">
                  <c:v>40924</c:v>
                </c:pt>
                <c:pt idx="1425">
                  <c:v>40925</c:v>
                </c:pt>
                <c:pt idx="1426">
                  <c:v>40926</c:v>
                </c:pt>
                <c:pt idx="1427">
                  <c:v>40927</c:v>
                </c:pt>
                <c:pt idx="1428">
                  <c:v>40928</c:v>
                </c:pt>
                <c:pt idx="1429">
                  <c:v>40931</c:v>
                </c:pt>
                <c:pt idx="1430">
                  <c:v>40932</c:v>
                </c:pt>
                <c:pt idx="1431">
                  <c:v>40933</c:v>
                </c:pt>
                <c:pt idx="1432">
                  <c:v>40934</c:v>
                </c:pt>
                <c:pt idx="1433">
                  <c:v>40935</c:v>
                </c:pt>
                <c:pt idx="1434">
                  <c:v>40938</c:v>
                </c:pt>
                <c:pt idx="1435">
                  <c:v>40939</c:v>
                </c:pt>
                <c:pt idx="1436">
                  <c:v>40940</c:v>
                </c:pt>
                <c:pt idx="1437">
                  <c:v>40941</c:v>
                </c:pt>
                <c:pt idx="1438">
                  <c:v>40942</c:v>
                </c:pt>
                <c:pt idx="1439">
                  <c:v>40945</c:v>
                </c:pt>
                <c:pt idx="1440">
                  <c:v>40946</c:v>
                </c:pt>
                <c:pt idx="1441">
                  <c:v>40947</c:v>
                </c:pt>
                <c:pt idx="1442">
                  <c:v>40948</c:v>
                </c:pt>
                <c:pt idx="1443">
                  <c:v>40949</c:v>
                </c:pt>
                <c:pt idx="1444">
                  <c:v>40952</c:v>
                </c:pt>
                <c:pt idx="1445">
                  <c:v>40953</c:v>
                </c:pt>
                <c:pt idx="1446">
                  <c:v>40954</c:v>
                </c:pt>
                <c:pt idx="1447">
                  <c:v>40955</c:v>
                </c:pt>
                <c:pt idx="1448">
                  <c:v>40956</c:v>
                </c:pt>
                <c:pt idx="1449">
                  <c:v>40959</c:v>
                </c:pt>
                <c:pt idx="1450">
                  <c:v>40960</c:v>
                </c:pt>
                <c:pt idx="1451">
                  <c:v>40961</c:v>
                </c:pt>
                <c:pt idx="1452">
                  <c:v>40962</c:v>
                </c:pt>
                <c:pt idx="1453">
                  <c:v>40963</c:v>
                </c:pt>
                <c:pt idx="1454">
                  <c:v>40966</c:v>
                </c:pt>
                <c:pt idx="1455">
                  <c:v>40967</c:v>
                </c:pt>
                <c:pt idx="1456">
                  <c:v>40968</c:v>
                </c:pt>
                <c:pt idx="1457">
                  <c:v>40969</c:v>
                </c:pt>
                <c:pt idx="1458">
                  <c:v>40970</c:v>
                </c:pt>
                <c:pt idx="1459">
                  <c:v>40973</c:v>
                </c:pt>
                <c:pt idx="1460">
                  <c:v>40974</c:v>
                </c:pt>
                <c:pt idx="1461">
                  <c:v>40975</c:v>
                </c:pt>
                <c:pt idx="1462">
                  <c:v>40976</c:v>
                </c:pt>
                <c:pt idx="1463">
                  <c:v>40977</c:v>
                </c:pt>
                <c:pt idx="1464">
                  <c:v>40980</c:v>
                </c:pt>
                <c:pt idx="1465">
                  <c:v>40981</c:v>
                </c:pt>
                <c:pt idx="1466">
                  <c:v>40982</c:v>
                </c:pt>
                <c:pt idx="1467">
                  <c:v>40983</c:v>
                </c:pt>
                <c:pt idx="1468">
                  <c:v>40984</c:v>
                </c:pt>
                <c:pt idx="1469">
                  <c:v>40987</c:v>
                </c:pt>
                <c:pt idx="1470">
                  <c:v>40988</c:v>
                </c:pt>
                <c:pt idx="1471">
                  <c:v>40989</c:v>
                </c:pt>
                <c:pt idx="1472">
                  <c:v>40990</c:v>
                </c:pt>
                <c:pt idx="1473">
                  <c:v>40991</c:v>
                </c:pt>
                <c:pt idx="1474">
                  <c:v>40994</c:v>
                </c:pt>
                <c:pt idx="1475">
                  <c:v>40995</c:v>
                </c:pt>
                <c:pt idx="1476">
                  <c:v>40996</c:v>
                </c:pt>
                <c:pt idx="1477">
                  <c:v>40997</c:v>
                </c:pt>
                <c:pt idx="1478">
                  <c:v>40998</c:v>
                </c:pt>
                <c:pt idx="1479">
                  <c:v>41001</c:v>
                </c:pt>
                <c:pt idx="1480">
                  <c:v>41002</c:v>
                </c:pt>
                <c:pt idx="1481">
                  <c:v>41003</c:v>
                </c:pt>
                <c:pt idx="1482">
                  <c:v>41004</c:v>
                </c:pt>
                <c:pt idx="1483">
                  <c:v>41005</c:v>
                </c:pt>
                <c:pt idx="1484">
                  <c:v>41008</c:v>
                </c:pt>
                <c:pt idx="1485">
                  <c:v>41009</c:v>
                </c:pt>
                <c:pt idx="1486">
                  <c:v>41010</c:v>
                </c:pt>
                <c:pt idx="1487">
                  <c:v>41011</c:v>
                </c:pt>
                <c:pt idx="1488">
                  <c:v>41012</c:v>
                </c:pt>
                <c:pt idx="1489">
                  <c:v>41015</c:v>
                </c:pt>
                <c:pt idx="1490">
                  <c:v>41016</c:v>
                </c:pt>
                <c:pt idx="1491">
                  <c:v>41017</c:v>
                </c:pt>
                <c:pt idx="1492">
                  <c:v>41018</c:v>
                </c:pt>
                <c:pt idx="1493">
                  <c:v>41019</c:v>
                </c:pt>
                <c:pt idx="1494">
                  <c:v>41022</c:v>
                </c:pt>
                <c:pt idx="1495">
                  <c:v>41023</c:v>
                </c:pt>
                <c:pt idx="1496">
                  <c:v>41024</c:v>
                </c:pt>
                <c:pt idx="1497">
                  <c:v>41025</c:v>
                </c:pt>
                <c:pt idx="1498">
                  <c:v>41026</c:v>
                </c:pt>
                <c:pt idx="1499">
                  <c:v>41029</c:v>
                </c:pt>
                <c:pt idx="1500">
                  <c:v>41030</c:v>
                </c:pt>
                <c:pt idx="1501">
                  <c:v>41031</c:v>
                </c:pt>
                <c:pt idx="1502">
                  <c:v>41032</c:v>
                </c:pt>
                <c:pt idx="1503">
                  <c:v>41033</c:v>
                </c:pt>
                <c:pt idx="1504">
                  <c:v>41036</c:v>
                </c:pt>
                <c:pt idx="1505">
                  <c:v>41037</c:v>
                </c:pt>
                <c:pt idx="1506">
                  <c:v>41038</c:v>
                </c:pt>
                <c:pt idx="1507">
                  <c:v>41039</c:v>
                </c:pt>
                <c:pt idx="1508">
                  <c:v>41040</c:v>
                </c:pt>
                <c:pt idx="1509">
                  <c:v>41043</c:v>
                </c:pt>
                <c:pt idx="1510">
                  <c:v>41044</c:v>
                </c:pt>
                <c:pt idx="1511">
                  <c:v>41045</c:v>
                </c:pt>
                <c:pt idx="1512">
                  <c:v>41046</c:v>
                </c:pt>
                <c:pt idx="1513">
                  <c:v>41047</c:v>
                </c:pt>
                <c:pt idx="1514">
                  <c:v>41050</c:v>
                </c:pt>
                <c:pt idx="1515">
                  <c:v>41051</c:v>
                </c:pt>
                <c:pt idx="1516">
                  <c:v>41052</c:v>
                </c:pt>
                <c:pt idx="1517">
                  <c:v>41053</c:v>
                </c:pt>
                <c:pt idx="1518">
                  <c:v>41054</c:v>
                </c:pt>
                <c:pt idx="1519">
                  <c:v>41057</c:v>
                </c:pt>
                <c:pt idx="1520">
                  <c:v>41058</c:v>
                </c:pt>
                <c:pt idx="1521">
                  <c:v>41059</c:v>
                </c:pt>
                <c:pt idx="1522">
                  <c:v>41060</c:v>
                </c:pt>
                <c:pt idx="1523">
                  <c:v>41061</c:v>
                </c:pt>
                <c:pt idx="1524">
                  <c:v>41064</c:v>
                </c:pt>
                <c:pt idx="1525">
                  <c:v>41065</c:v>
                </c:pt>
                <c:pt idx="1526">
                  <c:v>41066</c:v>
                </c:pt>
                <c:pt idx="1527">
                  <c:v>41067</c:v>
                </c:pt>
                <c:pt idx="1528">
                  <c:v>41068</c:v>
                </c:pt>
                <c:pt idx="1529">
                  <c:v>41071</c:v>
                </c:pt>
                <c:pt idx="1530">
                  <c:v>41072</c:v>
                </c:pt>
                <c:pt idx="1531">
                  <c:v>41073</c:v>
                </c:pt>
                <c:pt idx="1532">
                  <c:v>41074</c:v>
                </c:pt>
                <c:pt idx="1533">
                  <c:v>41075</c:v>
                </c:pt>
                <c:pt idx="1534">
                  <c:v>41078</c:v>
                </c:pt>
                <c:pt idx="1535">
                  <c:v>41079</c:v>
                </c:pt>
                <c:pt idx="1536">
                  <c:v>41080</c:v>
                </c:pt>
                <c:pt idx="1537">
                  <c:v>41081</c:v>
                </c:pt>
                <c:pt idx="1538">
                  <c:v>41082</c:v>
                </c:pt>
                <c:pt idx="1539">
                  <c:v>41085</c:v>
                </c:pt>
                <c:pt idx="1540">
                  <c:v>41086</c:v>
                </c:pt>
                <c:pt idx="1541">
                  <c:v>41087</c:v>
                </c:pt>
                <c:pt idx="1542">
                  <c:v>41088</c:v>
                </c:pt>
                <c:pt idx="1543">
                  <c:v>41089</c:v>
                </c:pt>
                <c:pt idx="1544">
                  <c:v>41092</c:v>
                </c:pt>
                <c:pt idx="1545">
                  <c:v>41093</c:v>
                </c:pt>
                <c:pt idx="1546">
                  <c:v>41094</c:v>
                </c:pt>
                <c:pt idx="1547">
                  <c:v>41095</c:v>
                </c:pt>
                <c:pt idx="1548">
                  <c:v>41096</c:v>
                </c:pt>
                <c:pt idx="1549">
                  <c:v>41099</c:v>
                </c:pt>
                <c:pt idx="1550">
                  <c:v>41100</c:v>
                </c:pt>
                <c:pt idx="1551">
                  <c:v>41101</c:v>
                </c:pt>
                <c:pt idx="1552">
                  <c:v>41102</c:v>
                </c:pt>
                <c:pt idx="1553">
                  <c:v>41103</c:v>
                </c:pt>
                <c:pt idx="1554">
                  <c:v>41106</c:v>
                </c:pt>
                <c:pt idx="1555">
                  <c:v>41107</c:v>
                </c:pt>
                <c:pt idx="1556">
                  <c:v>41108</c:v>
                </c:pt>
                <c:pt idx="1557">
                  <c:v>41109</c:v>
                </c:pt>
                <c:pt idx="1558">
                  <c:v>41110</c:v>
                </c:pt>
                <c:pt idx="1559">
                  <c:v>41113</c:v>
                </c:pt>
                <c:pt idx="1560">
                  <c:v>41114</c:v>
                </c:pt>
                <c:pt idx="1561">
                  <c:v>41115</c:v>
                </c:pt>
                <c:pt idx="1562">
                  <c:v>41116</c:v>
                </c:pt>
                <c:pt idx="1563">
                  <c:v>41117</c:v>
                </c:pt>
                <c:pt idx="1564">
                  <c:v>41120</c:v>
                </c:pt>
                <c:pt idx="1565">
                  <c:v>41121</c:v>
                </c:pt>
                <c:pt idx="1566">
                  <c:v>41122</c:v>
                </c:pt>
                <c:pt idx="1567">
                  <c:v>41123</c:v>
                </c:pt>
                <c:pt idx="1568">
                  <c:v>41124</c:v>
                </c:pt>
                <c:pt idx="1569">
                  <c:v>41127</c:v>
                </c:pt>
                <c:pt idx="1570">
                  <c:v>41128</c:v>
                </c:pt>
                <c:pt idx="1571">
                  <c:v>41129</c:v>
                </c:pt>
                <c:pt idx="1572">
                  <c:v>41130</c:v>
                </c:pt>
                <c:pt idx="1573">
                  <c:v>41131</c:v>
                </c:pt>
                <c:pt idx="1574">
                  <c:v>41134</c:v>
                </c:pt>
                <c:pt idx="1575">
                  <c:v>41135</c:v>
                </c:pt>
                <c:pt idx="1576">
                  <c:v>41136</c:v>
                </c:pt>
                <c:pt idx="1577">
                  <c:v>41137</c:v>
                </c:pt>
                <c:pt idx="1578">
                  <c:v>41138</c:v>
                </c:pt>
                <c:pt idx="1579">
                  <c:v>41141</c:v>
                </c:pt>
                <c:pt idx="1580">
                  <c:v>41142</c:v>
                </c:pt>
                <c:pt idx="1581">
                  <c:v>41143</c:v>
                </c:pt>
                <c:pt idx="1582">
                  <c:v>41144</c:v>
                </c:pt>
                <c:pt idx="1583">
                  <c:v>41145</c:v>
                </c:pt>
                <c:pt idx="1584">
                  <c:v>41148</c:v>
                </c:pt>
                <c:pt idx="1585">
                  <c:v>41149</c:v>
                </c:pt>
                <c:pt idx="1586">
                  <c:v>41150</c:v>
                </c:pt>
                <c:pt idx="1587">
                  <c:v>41151</c:v>
                </c:pt>
                <c:pt idx="1588">
                  <c:v>41152</c:v>
                </c:pt>
                <c:pt idx="1589">
                  <c:v>41155</c:v>
                </c:pt>
                <c:pt idx="1590">
                  <c:v>41156</c:v>
                </c:pt>
                <c:pt idx="1591">
                  <c:v>41157</c:v>
                </c:pt>
                <c:pt idx="1592">
                  <c:v>41158</c:v>
                </c:pt>
                <c:pt idx="1593">
                  <c:v>41159</c:v>
                </c:pt>
                <c:pt idx="1594">
                  <c:v>41162</c:v>
                </c:pt>
                <c:pt idx="1595">
                  <c:v>41163</c:v>
                </c:pt>
                <c:pt idx="1596">
                  <c:v>41164</c:v>
                </c:pt>
                <c:pt idx="1597">
                  <c:v>41165</c:v>
                </c:pt>
                <c:pt idx="1598">
                  <c:v>41166</c:v>
                </c:pt>
                <c:pt idx="1599">
                  <c:v>41169</c:v>
                </c:pt>
                <c:pt idx="1600">
                  <c:v>41170</c:v>
                </c:pt>
                <c:pt idx="1601">
                  <c:v>41171</c:v>
                </c:pt>
                <c:pt idx="1602">
                  <c:v>41172</c:v>
                </c:pt>
                <c:pt idx="1603">
                  <c:v>41173</c:v>
                </c:pt>
                <c:pt idx="1604">
                  <c:v>41176</c:v>
                </c:pt>
                <c:pt idx="1605">
                  <c:v>41177</c:v>
                </c:pt>
                <c:pt idx="1606">
                  <c:v>41178</c:v>
                </c:pt>
                <c:pt idx="1607">
                  <c:v>41179</c:v>
                </c:pt>
                <c:pt idx="1608">
                  <c:v>41180</c:v>
                </c:pt>
                <c:pt idx="1609">
                  <c:v>41183</c:v>
                </c:pt>
                <c:pt idx="1610">
                  <c:v>41184</c:v>
                </c:pt>
                <c:pt idx="1611">
                  <c:v>41185</c:v>
                </c:pt>
                <c:pt idx="1612">
                  <c:v>41186</c:v>
                </c:pt>
                <c:pt idx="1613">
                  <c:v>41187</c:v>
                </c:pt>
                <c:pt idx="1614">
                  <c:v>41190</c:v>
                </c:pt>
                <c:pt idx="1615">
                  <c:v>41191</c:v>
                </c:pt>
                <c:pt idx="1616">
                  <c:v>41192</c:v>
                </c:pt>
                <c:pt idx="1617">
                  <c:v>41193</c:v>
                </c:pt>
                <c:pt idx="1618">
                  <c:v>41194</c:v>
                </c:pt>
                <c:pt idx="1619">
                  <c:v>41197</c:v>
                </c:pt>
                <c:pt idx="1620">
                  <c:v>41198</c:v>
                </c:pt>
                <c:pt idx="1621">
                  <c:v>41199</c:v>
                </c:pt>
                <c:pt idx="1622">
                  <c:v>41200</c:v>
                </c:pt>
                <c:pt idx="1623">
                  <c:v>41201</c:v>
                </c:pt>
                <c:pt idx="1624">
                  <c:v>41204</c:v>
                </c:pt>
                <c:pt idx="1625">
                  <c:v>41205</c:v>
                </c:pt>
                <c:pt idx="1626">
                  <c:v>41206</c:v>
                </c:pt>
                <c:pt idx="1627">
                  <c:v>41207</c:v>
                </c:pt>
                <c:pt idx="1628">
                  <c:v>41208</c:v>
                </c:pt>
                <c:pt idx="1629">
                  <c:v>41211</c:v>
                </c:pt>
                <c:pt idx="1630">
                  <c:v>41212</c:v>
                </c:pt>
                <c:pt idx="1631">
                  <c:v>41213</c:v>
                </c:pt>
                <c:pt idx="1632">
                  <c:v>41214</c:v>
                </c:pt>
                <c:pt idx="1633">
                  <c:v>41215</c:v>
                </c:pt>
                <c:pt idx="1634">
                  <c:v>41218</c:v>
                </c:pt>
                <c:pt idx="1635">
                  <c:v>41219</c:v>
                </c:pt>
                <c:pt idx="1636">
                  <c:v>41220</c:v>
                </c:pt>
                <c:pt idx="1637">
                  <c:v>41221</c:v>
                </c:pt>
                <c:pt idx="1638">
                  <c:v>41222</c:v>
                </c:pt>
                <c:pt idx="1639">
                  <c:v>41225</c:v>
                </c:pt>
                <c:pt idx="1640">
                  <c:v>41226</c:v>
                </c:pt>
                <c:pt idx="1641">
                  <c:v>41227</c:v>
                </c:pt>
                <c:pt idx="1642">
                  <c:v>41228</c:v>
                </c:pt>
                <c:pt idx="1643">
                  <c:v>41229</c:v>
                </c:pt>
                <c:pt idx="1644">
                  <c:v>41232</c:v>
                </c:pt>
                <c:pt idx="1645">
                  <c:v>41233</c:v>
                </c:pt>
                <c:pt idx="1646">
                  <c:v>41234</c:v>
                </c:pt>
                <c:pt idx="1647">
                  <c:v>41235</c:v>
                </c:pt>
                <c:pt idx="1648">
                  <c:v>41236</c:v>
                </c:pt>
                <c:pt idx="1649">
                  <c:v>41239</c:v>
                </c:pt>
                <c:pt idx="1650">
                  <c:v>41240</c:v>
                </c:pt>
                <c:pt idx="1651">
                  <c:v>41241</c:v>
                </c:pt>
                <c:pt idx="1652">
                  <c:v>41242</c:v>
                </c:pt>
                <c:pt idx="1653">
                  <c:v>41243</c:v>
                </c:pt>
                <c:pt idx="1654">
                  <c:v>41246</c:v>
                </c:pt>
                <c:pt idx="1655">
                  <c:v>41247</c:v>
                </c:pt>
                <c:pt idx="1656">
                  <c:v>41248</c:v>
                </c:pt>
                <c:pt idx="1657">
                  <c:v>41249</c:v>
                </c:pt>
                <c:pt idx="1658">
                  <c:v>41250</c:v>
                </c:pt>
                <c:pt idx="1659">
                  <c:v>41253</c:v>
                </c:pt>
                <c:pt idx="1660">
                  <c:v>41254</c:v>
                </c:pt>
                <c:pt idx="1661">
                  <c:v>41255</c:v>
                </c:pt>
                <c:pt idx="1662">
                  <c:v>41256</c:v>
                </c:pt>
                <c:pt idx="1663">
                  <c:v>41257</c:v>
                </c:pt>
                <c:pt idx="1664">
                  <c:v>41260</c:v>
                </c:pt>
                <c:pt idx="1665">
                  <c:v>41261</c:v>
                </c:pt>
                <c:pt idx="1666">
                  <c:v>41262</c:v>
                </c:pt>
                <c:pt idx="1667">
                  <c:v>41263</c:v>
                </c:pt>
                <c:pt idx="1668">
                  <c:v>41264</c:v>
                </c:pt>
                <c:pt idx="1669">
                  <c:v>41267</c:v>
                </c:pt>
                <c:pt idx="1670">
                  <c:v>41268</c:v>
                </c:pt>
                <c:pt idx="1671">
                  <c:v>41269</c:v>
                </c:pt>
                <c:pt idx="1672">
                  <c:v>41270</c:v>
                </c:pt>
                <c:pt idx="1673">
                  <c:v>41271</c:v>
                </c:pt>
                <c:pt idx="1674">
                  <c:v>41274</c:v>
                </c:pt>
                <c:pt idx="1675">
                  <c:v>41275</c:v>
                </c:pt>
                <c:pt idx="1676">
                  <c:v>41276</c:v>
                </c:pt>
                <c:pt idx="1677">
                  <c:v>41277</c:v>
                </c:pt>
                <c:pt idx="1678">
                  <c:v>41278</c:v>
                </c:pt>
                <c:pt idx="1679">
                  <c:v>41281</c:v>
                </c:pt>
                <c:pt idx="1680">
                  <c:v>41282</c:v>
                </c:pt>
                <c:pt idx="1681">
                  <c:v>41283</c:v>
                </c:pt>
                <c:pt idx="1682">
                  <c:v>41284</c:v>
                </c:pt>
                <c:pt idx="1683">
                  <c:v>41285</c:v>
                </c:pt>
                <c:pt idx="1684">
                  <c:v>41288</c:v>
                </c:pt>
                <c:pt idx="1685">
                  <c:v>41289</c:v>
                </c:pt>
                <c:pt idx="1686">
                  <c:v>41290</c:v>
                </c:pt>
                <c:pt idx="1687">
                  <c:v>41291</c:v>
                </c:pt>
                <c:pt idx="1688">
                  <c:v>41292</c:v>
                </c:pt>
                <c:pt idx="1689">
                  <c:v>41295</c:v>
                </c:pt>
                <c:pt idx="1690">
                  <c:v>41296</c:v>
                </c:pt>
                <c:pt idx="1691">
                  <c:v>41297</c:v>
                </c:pt>
                <c:pt idx="1692">
                  <c:v>41298</c:v>
                </c:pt>
                <c:pt idx="1693">
                  <c:v>41299</c:v>
                </c:pt>
                <c:pt idx="1694">
                  <c:v>41302</c:v>
                </c:pt>
                <c:pt idx="1695">
                  <c:v>41303</c:v>
                </c:pt>
                <c:pt idx="1696">
                  <c:v>41304</c:v>
                </c:pt>
                <c:pt idx="1697">
                  <c:v>41305</c:v>
                </c:pt>
                <c:pt idx="1698">
                  <c:v>41306</c:v>
                </c:pt>
                <c:pt idx="1699">
                  <c:v>41309</c:v>
                </c:pt>
                <c:pt idx="1700">
                  <c:v>41310</c:v>
                </c:pt>
                <c:pt idx="1701">
                  <c:v>41311</c:v>
                </c:pt>
                <c:pt idx="1702">
                  <c:v>41312</c:v>
                </c:pt>
                <c:pt idx="1703">
                  <c:v>41313</c:v>
                </c:pt>
                <c:pt idx="1704">
                  <c:v>41316</c:v>
                </c:pt>
                <c:pt idx="1705">
                  <c:v>41317</c:v>
                </c:pt>
                <c:pt idx="1706">
                  <c:v>41318</c:v>
                </c:pt>
                <c:pt idx="1707">
                  <c:v>41319</c:v>
                </c:pt>
                <c:pt idx="1708">
                  <c:v>41320</c:v>
                </c:pt>
                <c:pt idx="1709">
                  <c:v>41323</c:v>
                </c:pt>
                <c:pt idx="1710">
                  <c:v>41324</c:v>
                </c:pt>
                <c:pt idx="1711">
                  <c:v>41325</c:v>
                </c:pt>
                <c:pt idx="1712">
                  <c:v>41326</c:v>
                </c:pt>
                <c:pt idx="1713">
                  <c:v>41327</c:v>
                </c:pt>
                <c:pt idx="1714">
                  <c:v>41330</c:v>
                </c:pt>
                <c:pt idx="1715">
                  <c:v>41331</c:v>
                </c:pt>
                <c:pt idx="1716">
                  <c:v>41332</c:v>
                </c:pt>
                <c:pt idx="1717">
                  <c:v>41333</c:v>
                </c:pt>
                <c:pt idx="1718">
                  <c:v>41334</c:v>
                </c:pt>
                <c:pt idx="1719">
                  <c:v>41337</c:v>
                </c:pt>
                <c:pt idx="1720">
                  <c:v>41338</c:v>
                </c:pt>
                <c:pt idx="1721">
                  <c:v>41339</c:v>
                </c:pt>
                <c:pt idx="1722">
                  <c:v>41340</c:v>
                </c:pt>
                <c:pt idx="1723">
                  <c:v>41341</c:v>
                </c:pt>
                <c:pt idx="1724">
                  <c:v>41344</c:v>
                </c:pt>
                <c:pt idx="1725">
                  <c:v>41345</c:v>
                </c:pt>
                <c:pt idx="1726">
                  <c:v>41346</c:v>
                </c:pt>
                <c:pt idx="1727">
                  <c:v>41347</c:v>
                </c:pt>
                <c:pt idx="1728">
                  <c:v>41348</c:v>
                </c:pt>
                <c:pt idx="1729">
                  <c:v>41351</c:v>
                </c:pt>
                <c:pt idx="1730">
                  <c:v>41352</c:v>
                </c:pt>
                <c:pt idx="1731">
                  <c:v>41353</c:v>
                </c:pt>
                <c:pt idx="1732">
                  <c:v>41354</c:v>
                </c:pt>
                <c:pt idx="1733">
                  <c:v>41355</c:v>
                </c:pt>
                <c:pt idx="1734">
                  <c:v>41358</c:v>
                </c:pt>
                <c:pt idx="1735">
                  <c:v>41359</c:v>
                </c:pt>
                <c:pt idx="1736">
                  <c:v>41360</c:v>
                </c:pt>
                <c:pt idx="1737">
                  <c:v>41361</c:v>
                </c:pt>
                <c:pt idx="1738">
                  <c:v>41362</c:v>
                </c:pt>
                <c:pt idx="1739">
                  <c:v>41365</c:v>
                </c:pt>
                <c:pt idx="1740">
                  <c:v>41366</c:v>
                </c:pt>
                <c:pt idx="1741">
                  <c:v>41367</c:v>
                </c:pt>
                <c:pt idx="1742">
                  <c:v>41368</c:v>
                </c:pt>
                <c:pt idx="1743">
                  <c:v>41369</c:v>
                </c:pt>
                <c:pt idx="1744">
                  <c:v>41372</c:v>
                </c:pt>
                <c:pt idx="1745">
                  <c:v>41373</c:v>
                </c:pt>
                <c:pt idx="1746">
                  <c:v>41374</c:v>
                </c:pt>
                <c:pt idx="1747">
                  <c:v>41375</c:v>
                </c:pt>
                <c:pt idx="1748">
                  <c:v>41376</c:v>
                </c:pt>
                <c:pt idx="1749">
                  <c:v>41379</c:v>
                </c:pt>
                <c:pt idx="1750">
                  <c:v>41380</c:v>
                </c:pt>
                <c:pt idx="1751">
                  <c:v>41381</c:v>
                </c:pt>
                <c:pt idx="1752">
                  <c:v>41382</c:v>
                </c:pt>
                <c:pt idx="1753">
                  <c:v>41383</c:v>
                </c:pt>
                <c:pt idx="1754">
                  <c:v>41386</c:v>
                </c:pt>
                <c:pt idx="1755">
                  <c:v>41387</c:v>
                </c:pt>
                <c:pt idx="1756">
                  <c:v>41388</c:v>
                </c:pt>
                <c:pt idx="1757">
                  <c:v>41389</c:v>
                </c:pt>
                <c:pt idx="1758">
                  <c:v>41390</c:v>
                </c:pt>
                <c:pt idx="1759">
                  <c:v>41393</c:v>
                </c:pt>
                <c:pt idx="1760">
                  <c:v>41394</c:v>
                </c:pt>
                <c:pt idx="1761">
                  <c:v>41395</c:v>
                </c:pt>
                <c:pt idx="1762">
                  <c:v>41396</c:v>
                </c:pt>
                <c:pt idx="1763">
                  <c:v>41397</c:v>
                </c:pt>
                <c:pt idx="1764">
                  <c:v>41400</c:v>
                </c:pt>
                <c:pt idx="1765">
                  <c:v>41401</c:v>
                </c:pt>
                <c:pt idx="1766">
                  <c:v>41402</c:v>
                </c:pt>
                <c:pt idx="1767">
                  <c:v>41403</c:v>
                </c:pt>
                <c:pt idx="1768">
                  <c:v>41404</c:v>
                </c:pt>
                <c:pt idx="1769">
                  <c:v>41407</c:v>
                </c:pt>
                <c:pt idx="1770">
                  <c:v>41408</c:v>
                </c:pt>
                <c:pt idx="1771">
                  <c:v>41409</c:v>
                </c:pt>
                <c:pt idx="1772">
                  <c:v>41410</c:v>
                </c:pt>
                <c:pt idx="1773">
                  <c:v>41411</c:v>
                </c:pt>
                <c:pt idx="1774">
                  <c:v>41414</c:v>
                </c:pt>
                <c:pt idx="1775">
                  <c:v>41415</c:v>
                </c:pt>
                <c:pt idx="1776">
                  <c:v>41416</c:v>
                </c:pt>
                <c:pt idx="1777">
                  <c:v>41417</c:v>
                </c:pt>
                <c:pt idx="1778">
                  <c:v>41418</c:v>
                </c:pt>
                <c:pt idx="1779">
                  <c:v>41421</c:v>
                </c:pt>
                <c:pt idx="1780">
                  <c:v>41422</c:v>
                </c:pt>
                <c:pt idx="1781">
                  <c:v>41423</c:v>
                </c:pt>
                <c:pt idx="1782">
                  <c:v>41424</c:v>
                </c:pt>
                <c:pt idx="1783">
                  <c:v>41425</c:v>
                </c:pt>
                <c:pt idx="1784">
                  <c:v>41428</c:v>
                </c:pt>
                <c:pt idx="1785">
                  <c:v>41429</c:v>
                </c:pt>
                <c:pt idx="1786">
                  <c:v>41430</c:v>
                </c:pt>
                <c:pt idx="1787">
                  <c:v>41431</c:v>
                </c:pt>
                <c:pt idx="1788">
                  <c:v>41432</c:v>
                </c:pt>
                <c:pt idx="1789">
                  <c:v>41435</c:v>
                </c:pt>
                <c:pt idx="1790">
                  <c:v>41436</c:v>
                </c:pt>
                <c:pt idx="1791">
                  <c:v>41437</c:v>
                </c:pt>
                <c:pt idx="1792">
                  <c:v>41438</c:v>
                </c:pt>
                <c:pt idx="1793">
                  <c:v>41439</c:v>
                </c:pt>
                <c:pt idx="1794">
                  <c:v>41442</c:v>
                </c:pt>
                <c:pt idx="1795">
                  <c:v>41443</c:v>
                </c:pt>
                <c:pt idx="1796">
                  <c:v>41444</c:v>
                </c:pt>
                <c:pt idx="1797">
                  <c:v>41445</c:v>
                </c:pt>
                <c:pt idx="1798">
                  <c:v>41446</c:v>
                </c:pt>
                <c:pt idx="1799">
                  <c:v>41449</c:v>
                </c:pt>
                <c:pt idx="1800">
                  <c:v>41450</c:v>
                </c:pt>
                <c:pt idx="1801">
                  <c:v>41451</c:v>
                </c:pt>
                <c:pt idx="1802">
                  <c:v>41452</c:v>
                </c:pt>
                <c:pt idx="1803">
                  <c:v>41453</c:v>
                </c:pt>
                <c:pt idx="1804">
                  <c:v>41456</c:v>
                </c:pt>
                <c:pt idx="1805">
                  <c:v>41457</c:v>
                </c:pt>
                <c:pt idx="1806">
                  <c:v>41458</c:v>
                </c:pt>
                <c:pt idx="1807">
                  <c:v>41459</c:v>
                </c:pt>
                <c:pt idx="1808">
                  <c:v>41460</c:v>
                </c:pt>
                <c:pt idx="1809">
                  <c:v>41463</c:v>
                </c:pt>
                <c:pt idx="1810">
                  <c:v>41464</c:v>
                </c:pt>
                <c:pt idx="1811">
                  <c:v>41465</c:v>
                </c:pt>
                <c:pt idx="1812">
                  <c:v>41466</c:v>
                </c:pt>
                <c:pt idx="1813">
                  <c:v>41467</c:v>
                </c:pt>
                <c:pt idx="1814">
                  <c:v>41470</c:v>
                </c:pt>
                <c:pt idx="1815">
                  <c:v>41471</c:v>
                </c:pt>
                <c:pt idx="1816">
                  <c:v>41472</c:v>
                </c:pt>
                <c:pt idx="1817">
                  <c:v>41473</c:v>
                </c:pt>
                <c:pt idx="1818">
                  <c:v>41474</c:v>
                </c:pt>
                <c:pt idx="1819">
                  <c:v>41477</c:v>
                </c:pt>
                <c:pt idx="1820">
                  <c:v>41478</c:v>
                </c:pt>
                <c:pt idx="1821">
                  <c:v>41479</c:v>
                </c:pt>
                <c:pt idx="1822">
                  <c:v>41480</c:v>
                </c:pt>
                <c:pt idx="1823">
                  <c:v>41481</c:v>
                </c:pt>
                <c:pt idx="1824">
                  <c:v>41484</c:v>
                </c:pt>
                <c:pt idx="1825">
                  <c:v>41485</c:v>
                </c:pt>
                <c:pt idx="1826">
                  <c:v>41486</c:v>
                </c:pt>
                <c:pt idx="1827">
                  <c:v>41487</c:v>
                </c:pt>
                <c:pt idx="1828">
                  <c:v>41488</c:v>
                </c:pt>
                <c:pt idx="1829">
                  <c:v>41491</c:v>
                </c:pt>
                <c:pt idx="1830">
                  <c:v>41492</c:v>
                </c:pt>
                <c:pt idx="1831">
                  <c:v>41493</c:v>
                </c:pt>
                <c:pt idx="1832">
                  <c:v>41494</c:v>
                </c:pt>
                <c:pt idx="1833">
                  <c:v>41495</c:v>
                </c:pt>
                <c:pt idx="1834">
                  <c:v>41498</c:v>
                </c:pt>
                <c:pt idx="1835">
                  <c:v>41499</c:v>
                </c:pt>
                <c:pt idx="1836">
                  <c:v>41500</c:v>
                </c:pt>
                <c:pt idx="1837">
                  <c:v>41501</c:v>
                </c:pt>
                <c:pt idx="1838">
                  <c:v>41502</c:v>
                </c:pt>
                <c:pt idx="1839">
                  <c:v>41505</c:v>
                </c:pt>
                <c:pt idx="1840">
                  <c:v>41506</c:v>
                </c:pt>
                <c:pt idx="1841">
                  <c:v>41507</c:v>
                </c:pt>
                <c:pt idx="1842">
                  <c:v>41508</c:v>
                </c:pt>
                <c:pt idx="1843">
                  <c:v>41509</c:v>
                </c:pt>
                <c:pt idx="1844">
                  <c:v>41512</c:v>
                </c:pt>
                <c:pt idx="1845">
                  <c:v>41513</c:v>
                </c:pt>
                <c:pt idx="1846">
                  <c:v>41514</c:v>
                </c:pt>
                <c:pt idx="1847">
                  <c:v>41515</c:v>
                </c:pt>
                <c:pt idx="1848">
                  <c:v>41516</c:v>
                </c:pt>
                <c:pt idx="1849">
                  <c:v>41519</c:v>
                </c:pt>
                <c:pt idx="1850">
                  <c:v>41520</c:v>
                </c:pt>
                <c:pt idx="1851">
                  <c:v>41521</c:v>
                </c:pt>
                <c:pt idx="1852">
                  <c:v>41522</c:v>
                </c:pt>
                <c:pt idx="1853">
                  <c:v>41523</c:v>
                </c:pt>
                <c:pt idx="1854">
                  <c:v>41526</c:v>
                </c:pt>
                <c:pt idx="1855">
                  <c:v>41527</c:v>
                </c:pt>
                <c:pt idx="1856">
                  <c:v>41528</c:v>
                </c:pt>
                <c:pt idx="1857">
                  <c:v>41529</c:v>
                </c:pt>
                <c:pt idx="1858">
                  <c:v>41530</c:v>
                </c:pt>
                <c:pt idx="1859">
                  <c:v>41533</c:v>
                </c:pt>
                <c:pt idx="1860">
                  <c:v>41534</c:v>
                </c:pt>
                <c:pt idx="1861">
                  <c:v>41535</c:v>
                </c:pt>
                <c:pt idx="1862">
                  <c:v>41536</c:v>
                </c:pt>
                <c:pt idx="1863">
                  <c:v>41537</c:v>
                </c:pt>
                <c:pt idx="1864">
                  <c:v>41540</c:v>
                </c:pt>
                <c:pt idx="1865">
                  <c:v>41541</c:v>
                </c:pt>
                <c:pt idx="1866">
                  <c:v>41542</c:v>
                </c:pt>
                <c:pt idx="1867">
                  <c:v>41543</c:v>
                </c:pt>
                <c:pt idx="1868">
                  <c:v>41544</c:v>
                </c:pt>
                <c:pt idx="1869">
                  <c:v>41547</c:v>
                </c:pt>
                <c:pt idx="1870">
                  <c:v>41548</c:v>
                </c:pt>
                <c:pt idx="1871">
                  <c:v>41549</c:v>
                </c:pt>
                <c:pt idx="1872">
                  <c:v>41550</c:v>
                </c:pt>
                <c:pt idx="1873">
                  <c:v>41551</c:v>
                </c:pt>
                <c:pt idx="1874">
                  <c:v>41554</c:v>
                </c:pt>
                <c:pt idx="1875">
                  <c:v>41555</c:v>
                </c:pt>
                <c:pt idx="1876">
                  <c:v>41556</c:v>
                </c:pt>
                <c:pt idx="1877">
                  <c:v>41557</c:v>
                </c:pt>
                <c:pt idx="1878">
                  <c:v>41558</c:v>
                </c:pt>
                <c:pt idx="1879">
                  <c:v>41561</c:v>
                </c:pt>
                <c:pt idx="1880">
                  <c:v>41562</c:v>
                </c:pt>
                <c:pt idx="1881">
                  <c:v>41563</c:v>
                </c:pt>
                <c:pt idx="1882">
                  <c:v>41564</c:v>
                </c:pt>
                <c:pt idx="1883">
                  <c:v>41565</c:v>
                </c:pt>
                <c:pt idx="1884">
                  <c:v>41568</c:v>
                </c:pt>
                <c:pt idx="1885">
                  <c:v>41569</c:v>
                </c:pt>
                <c:pt idx="1886">
                  <c:v>41570</c:v>
                </c:pt>
                <c:pt idx="1887">
                  <c:v>41571</c:v>
                </c:pt>
                <c:pt idx="1888">
                  <c:v>41572</c:v>
                </c:pt>
                <c:pt idx="1889">
                  <c:v>41575</c:v>
                </c:pt>
                <c:pt idx="1890">
                  <c:v>41576</c:v>
                </c:pt>
                <c:pt idx="1891">
                  <c:v>41577</c:v>
                </c:pt>
                <c:pt idx="1892">
                  <c:v>41578</c:v>
                </c:pt>
                <c:pt idx="1893">
                  <c:v>41579</c:v>
                </c:pt>
                <c:pt idx="1894">
                  <c:v>41582</c:v>
                </c:pt>
                <c:pt idx="1895">
                  <c:v>41583</c:v>
                </c:pt>
                <c:pt idx="1896">
                  <c:v>41584</c:v>
                </c:pt>
                <c:pt idx="1897">
                  <c:v>41585</c:v>
                </c:pt>
                <c:pt idx="1898">
                  <c:v>41586</c:v>
                </c:pt>
                <c:pt idx="1899">
                  <c:v>41589</c:v>
                </c:pt>
                <c:pt idx="1900">
                  <c:v>41590</c:v>
                </c:pt>
                <c:pt idx="1901">
                  <c:v>41591</c:v>
                </c:pt>
                <c:pt idx="1902">
                  <c:v>41592</c:v>
                </c:pt>
                <c:pt idx="1903">
                  <c:v>41593</c:v>
                </c:pt>
                <c:pt idx="1904">
                  <c:v>41596</c:v>
                </c:pt>
                <c:pt idx="1905">
                  <c:v>41597</c:v>
                </c:pt>
                <c:pt idx="1906">
                  <c:v>41598</c:v>
                </c:pt>
                <c:pt idx="1907">
                  <c:v>41599</c:v>
                </c:pt>
                <c:pt idx="1908">
                  <c:v>41600</c:v>
                </c:pt>
                <c:pt idx="1909">
                  <c:v>41603</c:v>
                </c:pt>
                <c:pt idx="1910">
                  <c:v>41604</c:v>
                </c:pt>
                <c:pt idx="1911">
                  <c:v>41605</c:v>
                </c:pt>
                <c:pt idx="1912">
                  <c:v>41606</c:v>
                </c:pt>
                <c:pt idx="1913">
                  <c:v>41607</c:v>
                </c:pt>
                <c:pt idx="1914">
                  <c:v>41610</c:v>
                </c:pt>
                <c:pt idx="1915">
                  <c:v>41611</c:v>
                </c:pt>
                <c:pt idx="1916">
                  <c:v>41612</c:v>
                </c:pt>
                <c:pt idx="1917">
                  <c:v>41613</c:v>
                </c:pt>
                <c:pt idx="1918">
                  <c:v>41614</c:v>
                </c:pt>
                <c:pt idx="1919">
                  <c:v>41617</c:v>
                </c:pt>
                <c:pt idx="1920">
                  <c:v>41618</c:v>
                </c:pt>
                <c:pt idx="1921">
                  <c:v>41619</c:v>
                </c:pt>
                <c:pt idx="1922">
                  <c:v>41620</c:v>
                </c:pt>
                <c:pt idx="1923">
                  <c:v>41621</c:v>
                </c:pt>
                <c:pt idx="1924">
                  <c:v>41624</c:v>
                </c:pt>
                <c:pt idx="1925">
                  <c:v>41625</c:v>
                </c:pt>
                <c:pt idx="1926">
                  <c:v>41626</c:v>
                </c:pt>
                <c:pt idx="1927">
                  <c:v>41627</c:v>
                </c:pt>
                <c:pt idx="1928">
                  <c:v>41628</c:v>
                </c:pt>
                <c:pt idx="1929">
                  <c:v>41631</c:v>
                </c:pt>
                <c:pt idx="1930">
                  <c:v>41632</c:v>
                </c:pt>
                <c:pt idx="1931">
                  <c:v>41633</c:v>
                </c:pt>
                <c:pt idx="1932">
                  <c:v>41634</c:v>
                </c:pt>
                <c:pt idx="1933">
                  <c:v>41635</c:v>
                </c:pt>
                <c:pt idx="1934">
                  <c:v>41638</c:v>
                </c:pt>
                <c:pt idx="1935">
                  <c:v>41639</c:v>
                </c:pt>
                <c:pt idx="1936">
                  <c:v>41640</c:v>
                </c:pt>
                <c:pt idx="1937">
                  <c:v>41641</c:v>
                </c:pt>
                <c:pt idx="1938">
                  <c:v>41642</c:v>
                </c:pt>
                <c:pt idx="1939">
                  <c:v>41645</c:v>
                </c:pt>
                <c:pt idx="1940">
                  <c:v>41646</c:v>
                </c:pt>
                <c:pt idx="1941">
                  <c:v>41647</c:v>
                </c:pt>
                <c:pt idx="1942">
                  <c:v>41648</c:v>
                </c:pt>
                <c:pt idx="1943">
                  <c:v>41649</c:v>
                </c:pt>
                <c:pt idx="1944">
                  <c:v>41652</c:v>
                </c:pt>
                <c:pt idx="1945">
                  <c:v>41653</c:v>
                </c:pt>
                <c:pt idx="1946">
                  <c:v>41654</c:v>
                </c:pt>
                <c:pt idx="1947">
                  <c:v>41655</c:v>
                </c:pt>
                <c:pt idx="1948">
                  <c:v>41656</c:v>
                </c:pt>
                <c:pt idx="1949">
                  <c:v>41659</c:v>
                </c:pt>
                <c:pt idx="1950">
                  <c:v>41660</c:v>
                </c:pt>
                <c:pt idx="1951">
                  <c:v>41661</c:v>
                </c:pt>
                <c:pt idx="1952">
                  <c:v>41662</c:v>
                </c:pt>
                <c:pt idx="1953">
                  <c:v>41663</c:v>
                </c:pt>
                <c:pt idx="1954">
                  <c:v>41666</c:v>
                </c:pt>
                <c:pt idx="1955">
                  <c:v>41667</c:v>
                </c:pt>
                <c:pt idx="1956">
                  <c:v>41668</c:v>
                </c:pt>
                <c:pt idx="1957">
                  <c:v>41669</c:v>
                </c:pt>
                <c:pt idx="1958">
                  <c:v>41670</c:v>
                </c:pt>
                <c:pt idx="1959">
                  <c:v>41673</c:v>
                </c:pt>
                <c:pt idx="1960">
                  <c:v>41674</c:v>
                </c:pt>
                <c:pt idx="1961">
                  <c:v>41675</c:v>
                </c:pt>
                <c:pt idx="1962">
                  <c:v>41676</c:v>
                </c:pt>
                <c:pt idx="1963">
                  <c:v>41677</c:v>
                </c:pt>
                <c:pt idx="1964">
                  <c:v>41680</c:v>
                </c:pt>
                <c:pt idx="1965">
                  <c:v>41681</c:v>
                </c:pt>
                <c:pt idx="1966">
                  <c:v>41682</c:v>
                </c:pt>
                <c:pt idx="1967">
                  <c:v>41683</c:v>
                </c:pt>
                <c:pt idx="1968">
                  <c:v>41684</c:v>
                </c:pt>
                <c:pt idx="1969">
                  <c:v>41687</c:v>
                </c:pt>
                <c:pt idx="1970">
                  <c:v>41688</c:v>
                </c:pt>
                <c:pt idx="1971">
                  <c:v>41689</c:v>
                </c:pt>
                <c:pt idx="1972">
                  <c:v>41690</c:v>
                </c:pt>
                <c:pt idx="1973">
                  <c:v>41691</c:v>
                </c:pt>
                <c:pt idx="1974">
                  <c:v>41694</c:v>
                </c:pt>
                <c:pt idx="1975">
                  <c:v>41695</c:v>
                </c:pt>
                <c:pt idx="1976">
                  <c:v>41696</c:v>
                </c:pt>
                <c:pt idx="1977">
                  <c:v>41697</c:v>
                </c:pt>
                <c:pt idx="1978">
                  <c:v>41698</c:v>
                </c:pt>
                <c:pt idx="1979">
                  <c:v>41701</c:v>
                </c:pt>
                <c:pt idx="1980">
                  <c:v>41702</c:v>
                </c:pt>
                <c:pt idx="1981">
                  <c:v>41703</c:v>
                </c:pt>
                <c:pt idx="1982">
                  <c:v>41704</c:v>
                </c:pt>
                <c:pt idx="1983">
                  <c:v>41705</c:v>
                </c:pt>
                <c:pt idx="1984">
                  <c:v>41708</c:v>
                </c:pt>
                <c:pt idx="1985">
                  <c:v>41709</c:v>
                </c:pt>
                <c:pt idx="1986">
                  <c:v>41710</c:v>
                </c:pt>
                <c:pt idx="1987">
                  <c:v>41711</c:v>
                </c:pt>
                <c:pt idx="1988">
                  <c:v>41712</c:v>
                </c:pt>
                <c:pt idx="1989">
                  <c:v>41715</c:v>
                </c:pt>
                <c:pt idx="1990">
                  <c:v>41716</c:v>
                </c:pt>
                <c:pt idx="1991">
                  <c:v>41717</c:v>
                </c:pt>
                <c:pt idx="1992">
                  <c:v>41718</c:v>
                </c:pt>
                <c:pt idx="1993">
                  <c:v>41719</c:v>
                </c:pt>
                <c:pt idx="1994">
                  <c:v>41722</c:v>
                </c:pt>
                <c:pt idx="1995">
                  <c:v>41723</c:v>
                </c:pt>
                <c:pt idx="1996">
                  <c:v>41724</c:v>
                </c:pt>
                <c:pt idx="1997">
                  <c:v>41725</c:v>
                </c:pt>
                <c:pt idx="1998">
                  <c:v>41726</c:v>
                </c:pt>
                <c:pt idx="1999">
                  <c:v>41729</c:v>
                </c:pt>
                <c:pt idx="2000">
                  <c:v>41730</c:v>
                </c:pt>
                <c:pt idx="2001">
                  <c:v>41731</c:v>
                </c:pt>
                <c:pt idx="2002">
                  <c:v>41732</c:v>
                </c:pt>
                <c:pt idx="2003">
                  <c:v>41733</c:v>
                </c:pt>
                <c:pt idx="2004">
                  <c:v>41736</c:v>
                </c:pt>
                <c:pt idx="2005">
                  <c:v>41737</c:v>
                </c:pt>
                <c:pt idx="2006">
                  <c:v>41738</c:v>
                </c:pt>
                <c:pt idx="2007">
                  <c:v>41739</c:v>
                </c:pt>
                <c:pt idx="2008">
                  <c:v>41740</c:v>
                </c:pt>
                <c:pt idx="2009">
                  <c:v>41743</c:v>
                </c:pt>
                <c:pt idx="2010">
                  <c:v>41744</c:v>
                </c:pt>
                <c:pt idx="2011">
                  <c:v>41745</c:v>
                </c:pt>
                <c:pt idx="2012">
                  <c:v>41746</c:v>
                </c:pt>
                <c:pt idx="2013">
                  <c:v>41747</c:v>
                </c:pt>
                <c:pt idx="2014">
                  <c:v>41750</c:v>
                </c:pt>
                <c:pt idx="2015">
                  <c:v>41751</c:v>
                </c:pt>
                <c:pt idx="2016">
                  <c:v>41752</c:v>
                </c:pt>
                <c:pt idx="2017">
                  <c:v>41753</c:v>
                </c:pt>
                <c:pt idx="2018">
                  <c:v>41754</c:v>
                </c:pt>
                <c:pt idx="2019">
                  <c:v>41757</c:v>
                </c:pt>
                <c:pt idx="2020">
                  <c:v>41758</c:v>
                </c:pt>
                <c:pt idx="2021">
                  <c:v>41759</c:v>
                </c:pt>
                <c:pt idx="2022">
                  <c:v>41760</c:v>
                </c:pt>
                <c:pt idx="2023">
                  <c:v>41761</c:v>
                </c:pt>
                <c:pt idx="2024">
                  <c:v>41764</c:v>
                </c:pt>
                <c:pt idx="2025">
                  <c:v>41765</c:v>
                </c:pt>
                <c:pt idx="2026">
                  <c:v>41766</c:v>
                </c:pt>
                <c:pt idx="2027">
                  <c:v>41767</c:v>
                </c:pt>
                <c:pt idx="2028">
                  <c:v>41768</c:v>
                </c:pt>
                <c:pt idx="2029">
                  <c:v>41771</c:v>
                </c:pt>
                <c:pt idx="2030">
                  <c:v>41772</c:v>
                </c:pt>
                <c:pt idx="2031">
                  <c:v>41773</c:v>
                </c:pt>
                <c:pt idx="2032">
                  <c:v>41774</c:v>
                </c:pt>
                <c:pt idx="2033">
                  <c:v>41775</c:v>
                </c:pt>
                <c:pt idx="2034">
                  <c:v>41778</c:v>
                </c:pt>
                <c:pt idx="2035">
                  <c:v>41779</c:v>
                </c:pt>
                <c:pt idx="2036">
                  <c:v>41780</c:v>
                </c:pt>
                <c:pt idx="2037">
                  <c:v>41781</c:v>
                </c:pt>
                <c:pt idx="2038">
                  <c:v>41782</c:v>
                </c:pt>
                <c:pt idx="2039">
                  <c:v>41785</c:v>
                </c:pt>
                <c:pt idx="2040">
                  <c:v>41786</c:v>
                </c:pt>
                <c:pt idx="2041">
                  <c:v>41787</c:v>
                </c:pt>
                <c:pt idx="2042">
                  <c:v>41788</c:v>
                </c:pt>
                <c:pt idx="2043">
                  <c:v>41789</c:v>
                </c:pt>
                <c:pt idx="2044">
                  <c:v>41792</c:v>
                </c:pt>
                <c:pt idx="2045">
                  <c:v>41793</c:v>
                </c:pt>
                <c:pt idx="2046">
                  <c:v>41794</c:v>
                </c:pt>
                <c:pt idx="2047">
                  <c:v>41795</c:v>
                </c:pt>
                <c:pt idx="2048">
                  <c:v>41796</c:v>
                </c:pt>
                <c:pt idx="2049">
                  <c:v>41799</c:v>
                </c:pt>
                <c:pt idx="2050">
                  <c:v>41800</c:v>
                </c:pt>
                <c:pt idx="2051">
                  <c:v>41801</c:v>
                </c:pt>
                <c:pt idx="2052">
                  <c:v>41802</c:v>
                </c:pt>
                <c:pt idx="2053">
                  <c:v>41803</c:v>
                </c:pt>
                <c:pt idx="2054">
                  <c:v>41806</c:v>
                </c:pt>
                <c:pt idx="2055">
                  <c:v>41807</c:v>
                </c:pt>
                <c:pt idx="2056">
                  <c:v>41808</c:v>
                </c:pt>
                <c:pt idx="2057">
                  <c:v>41809</c:v>
                </c:pt>
                <c:pt idx="2058">
                  <c:v>41810</c:v>
                </c:pt>
                <c:pt idx="2059">
                  <c:v>41813</c:v>
                </c:pt>
                <c:pt idx="2060">
                  <c:v>41814</c:v>
                </c:pt>
                <c:pt idx="2061">
                  <c:v>41815</c:v>
                </c:pt>
                <c:pt idx="2062">
                  <c:v>41816</c:v>
                </c:pt>
                <c:pt idx="2063">
                  <c:v>41817</c:v>
                </c:pt>
                <c:pt idx="2064">
                  <c:v>41820</c:v>
                </c:pt>
                <c:pt idx="2065">
                  <c:v>41821</c:v>
                </c:pt>
                <c:pt idx="2066">
                  <c:v>41822</c:v>
                </c:pt>
                <c:pt idx="2067">
                  <c:v>41823</c:v>
                </c:pt>
                <c:pt idx="2068">
                  <c:v>41824</c:v>
                </c:pt>
                <c:pt idx="2069">
                  <c:v>41827</c:v>
                </c:pt>
                <c:pt idx="2070">
                  <c:v>41828</c:v>
                </c:pt>
                <c:pt idx="2071">
                  <c:v>41829</c:v>
                </c:pt>
                <c:pt idx="2072">
                  <c:v>41830</c:v>
                </c:pt>
                <c:pt idx="2073">
                  <c:v>41831</c:v>
                </c:pt>
                <c:pt idx="2074">
                  <c:v>41834</c:v>
                </c:pt>
                <c:pt idx="2075">
                  <c:v>41835</c:v>
                </c:pt>
                <c:pt idx="2076">
                  <c:v>41836</c:v>
                </c:pt>
                <c:pt idx="2077">
                  <c:v>41837</c:v>
                </c:pt>
                <c:pt idx="2078">
                  <c:v>41838</c:v>
                </c:pt>
                <c:pt idx="2079">
                  <c:v>41841</c:v>
                </c:pt>
                <c:pt idx="2080">
                  <c:v>41842</c:v>
                </c:pt>
                <c:pt idx="2081">
                  <c:v>41843</c:v>
                </c:pt>
                <c:pt idx="2082">
                  <c:v>41844</c:v>
                </c:pt>
                <c:pt idx="2083">
                  <c:v>41845</c:v>
                </c:pt>
                <c:pt idx="2084">
                  <c:v>41848</c:v>
                </c:pt>
                <c:pt idx="2085">
                  <c:v>41849</c:v>
                </c:pt>
                <c:pt idx="2086">
                  <c:v>41850</c:v>
                </c:pt>
                <c:pt idx="2087">
                  <c:v>41851</c:v>
                </c:pt>
                <c:pt idx="2088">
                  <c:v>41852</c:v>
                </c:pt>
                <c:pt idx="2089">
                  <c:v>41855</c:v>
                </c:pt>
                <c:pt idx="2090">
                  <c:v>41856</c:v>
                </c:pt>
                <c:pt idx="2091">
                  <c:v>41857</c:v>
                </c:pt>
                <c:pt idx="2092">
                  <c:v>41858</c:v>
                </c:pt>
                <c:pt idx="2093">
                  <c:v>41859</c:v>
                </c:pt>
                <c:pt idx="2094">
                  <c:v>41862</c:v>
                </c:pt>
                <c:pt idx="2095">
                  <c:v>41863</c:v>
                </c:pt>
                <c:pt idx="2096">
                  <c:v>41864</c:v>
                </c:pt>
                <c:pt idx="2097">
                  <c:v>41865</c:v>
                </c:pt>
                <c:pt idx="2098">
                  <c:v>41866</c:v>
                </c:pt>
                <c:pt idx="2099">
                  <c:v>41869</c:v>
                </c:pt>
                <c:pt idx="2100">
                  <c:v>41870</c:v>
                </c:pt>
                <c:pt idx="2101">
                  <c:v>41871</c:v>
                </c:pt>
                <c:pt idx="2102">
                  <c:v>41872</c:v>
                </c:pt>
                <c:pt idx="2103">
                  <c:v>41873</c:v>
                </c:pt>
                <c:pt idx="2104">
                  <c:v>41876</c:v>
                </c:pt>
                <c:pt idx="2105">
                  <c:v>41877</c:v>
                </c:pt>
                <c:pt idx="2106">
                  <c:v>41878</c:v>
                </c:pt>
                <c:pt idx="2107">
                  <c:v>41879</c:v>
                </c:pt>
                <c:pt idx="2108">
                  <c:v>41880</c:v>
                </c:pt>
                <c:pt idx="2109">
                  <c:v>41883</c:v>
                </c:pt>
                <c:pt idx="2110">
                  <c:v>41884</c:v>
                </c:pt>
                <c:pt idx="2111">
                  <c:v>41885</c:v>
                </c:pt>
                <c:pt idx="2112">
                  <c:v>41886</c:v>
                </c:pt>
                <c:pt idx="2113">
                  <c:v>41887</c:v>
                </c:pt>
                <c:pt idx="2114">
                  <c:v>41890</c:v>
                </c:pt>
                <c:pt idx="2115">
                  <c:v>41891</c:v>
                </c:pt>
                <c:pt idx="2116">
                  <c:v>41892</c:v>
                </c:pt>
                <c:pt idx="2117">
                  <c:v>41893</c:v>
                </c:pt>
                <c:pt idx="2118">
                  <c:v>41894</c:v>
                </c:pt>
                <c:pt idx="2119">
                  <c:v>41897</c:v>
                </c:pt>
                <c:pt idx="2120">
                  <c:v>41898</c:v>
                </c:pt>
                <c:pt idx="2121">
                  <c:v>41899</c:v>
                </c:pt>
                <c:pt idx="2122">
                  <c:v>41900</c:v>
                </c:pt>
                <c:pt idx="2123">
                  <c:v>41901</c:v>
                </c:pt>
                <c:pt idx="2124">
                  <c:v>41904</c:v>
                </c:pt>
                <c:pt idx="2125">
                  <c:v>41905</c:v>
                </c:pt>
                <c:pt idx="2126">
                  <c:v>41906</c:v>
                </c:pt>
                <c:pt idx="2127">
                  <c:v>41907</c:v>
                </c:pt>
                <c:pt idx="2128">
                  <c:v>41908</c:v>
                </c:pt>
                <c:pt idx="2129">
                  <c:v>41911</c:v>
                </c:pt>
                <c:pt idx="2130">
                  <c:v>41912</c:v>
                </c:pt>
                <c:pt idx="2131">
                  <c:v>41913</c:v>
                </c:pt>
                <c:pt idx="2132">
                  <c:v>41914</c:v>
                </c:pt>
                <c:pt idx="2133">
                  <c:v>41915</c:v>
                </c:pt>
                <c:pt idx="2134">
                  <c:v>41918</c:v>
                </c:pt>
                <c:pt idx="2135">
                  <c:v>41919</c:v>
                </c:pt>
                <c:pt idx="2136">
                  <c:v>41920</c:v>
                </c:pt>
                <c:pt idx="2137">
                  <c:v>41921</c:v>
                </c:pt>
                <c:pt idx="2138">
                  <c:v>41922</c:v>
                </c:pt>
                <c:pt idx="2139">
                  <c:v>41925</c:v>
                </c:pt>
                <c:pt idx="2140">
                  <c:v>41926</c:v>
                </c:pt>
                <c:pt idx="2141">
                  <c:v>41927</c:v>
                </c:pt>
                <c:pt idx="2142">
                  <c:v>41928</c:v>
                </c:pt>
                <c:pt idx="2143">
                  <c:v>41929</c:v>
                </c:pt>
                <c:pt idx="2144">
                  <c:v>41932</c:v>
                </c:pt>
                <c:pt idx="2145">
                  <c:v>41933</c:v>
                </c:pt>
                <c:pt idx="2146">
                  <c:v>41934</c:v>
                </c:pt>
                <c:pt idx="2147">
                  <c:v>41935</c:v>
                </c:pt>
                <c:pt idx="2148">
                  <c:v>41936</c:v>
                </c:pt>
                <c:pt idx="2149">
                  <c:v>41939</c:v>
                </c:pt>
                <c:pt idx="2150">
                  <c:v>41940</c:v>
                </c:pt>
                <c:pt idx="2151">
                  <c:v>41941</c:v>
                </c:pt>
                <c:pt idx="2152">
                  <c:v>41942</c:v>
                </c:pt>
                <c:pt idx="2153">
                  <c:v>41943</c:v>
                </c:pt>
                <c:pt idx="2154">
                  <c:v>41946</c:v>
                </c:pt>
                <c:pt idx="2155">
                  <c:v>41947</c:v>
                </c:pt>
                <c:pt idx="2156">
                  <c:v>41948</c:v>
                </c:pt>
                <c:pt idx="2157">
                  <c:v>41949</c:v>
                </c:pt>
                <c:pt idx="2158">
                  <c:v>41950</c:v>
                </c:pt>
                <c:pt idx="2159">
                  <c:v>41953</c:v>
                </c:pt>
                <c:pt idx="2160">
                  <c:v>41954</c:v>
                </c:pt>
                <c:pt idx="2161">
                  <c:v>41955</c:v>
                </c:pt>
                <c:pt idx="2162">
                  <c:v>41956</c:v>
                </c:pt>
                <c:pt idx="2163">
                  <c:v>41957</c:v>
                </c:pt>
                <c:pt idx="2164">
                  <c:v>41960</c:v>
                </c:pt>
                <c:pt idx="2165">
                  <c:v>41961</c:v>
                </c:pt>
                <c:pt idx="2166">
                  <c:v>41962</c:v>
                </c:pt>
                <c:pt idx="2167">
                  <c:v>41963</c:v>
                </c:pt>
                <c:pt idx="2168">
                  <c:v>41964</c:v>
                </c:pt>
                <c:pt idx="2169">
                  <c:v>41967</c:v>
                </c:pt>
                <c:pt idx="2170">
                  <c:v>41968</c:v>
                </c:pt>
                <c:pt idx="2171">
                  <c:v>41969</c:v>
                </c:pt>
                <c:pt idx="2172">
                  <c:v>41970</c:v>
                </c:pt>
                <c:pt idx="2173">
                  <c:v>41971</c:v>
                </c:pt>
                <c:pt idx="2174">
                  <c:v>41974</c:v>
                </c:pt>
                <c:pt idx="2175">
                  <c:v>41975</c:v>
                </c:pt>
                <c:pt idx="2176">
                  <c:v>41976</c:v>
                </c:pt>
                <c:pt idx="2177">
                  <c:v>41977</c:v>
                </c:pt>
                <c:pt idx="2178">
                  <c:v>41978</c:v>
                </c:pt>
                <c:pt idx="2179">
                  <c:v>41981</c:v>
                </c:pt>
                <c:pt idx="2180">
                  <c:v>41982</c:v>
                </c:pt>
                <c:pt idx="2181">
                  <c:v>41983</c:v>
                </c:pt>
                <c:pt idx="2182">
                  <c:v>41984</c:v>
                </c:pt>
                <c:pt idx="2183">
                  <c:v>41985</c:v>
                </c:pt>
                <c:pt idx="2184">
                  <c:v>41988</c:v>
                </c:pt>
                <c:pt idx="2185">
                  <c:v>41989</c:v>
                </c:pt>
                <c:pt idx="2186">
                  <c:v>41990</c:v>
                </c:pt>
                <c:pt idx="2187">
                  <c:v>41991</c:v>
                </c:pt>
                <c:pt idx="2188">
                  <c:v>41992</c:v>
                </c:pt>
                <c:pt idx="2189">
                  <c:v>41995</c:v>
                </c:pt>
                <c:pt idx="2190">
                  <c:v>41996</c:v>
                </c:pt>
                <c:pt idx="2191">
                  <c:v>41997</c:v>
                </c:pt>
                <c:pt idx="2192">
                  <c:v>41998</c:v>
                </c:pt>
                <c:pt idx="2193">
                  <c:v>41999</c:v>
                </c:pt>
                <c:pt idx="2194">
                  <c:v>42002</c:v>
                </c:pt>
                <c:pt idx="2195">
                  <c:v>42003</c:v>
                </c:pt>
                <c:pt idx="2196">
                  <c:v>42004</c:v>
                </c:pt>
                <c:pt idx="2197">
                  <c:v>42005</c:v>
                </c:pt>
                <c:pt idx="2198">
                  <c:v>42006</c:v>
                </c:pt>
                <c:pt idx="2199">
                  <c:v>42009</c:v>
                </c:pt>
                <c:pt idx="2200">
                  <c:v>42010</c:v>
                </c:pt>
                <c:pt idx="2201">
                  <c:v>42011</c:v>
                </c:pt>
                <c:pt idx="2202">
                  <c:v>42012</c:v>
                </c:pt>
                <c:pt idx="2203">
                  <c:v>42013</c:v>
                </c:pt>
                <c:pt idx="2204">
                  <c:v>42016</c:v>
                </c:pt>
                <c:pt idx="2205">
                  <c:v>42017</c:v>
                </c:pt>
                <c:pt idx="2206">
                  <c:v>42018</c:v>
                </c:pt>
                <c:pt idx="2207">
                  <c:v>42019</c:v>
                </c:pt>
                <c:pt idx="2208">
                  <c:v>42020</c:v>
                </c:pt>
                <c:pt idx="2209">
                  <c:v>42023</c:v>
                </c:pt>
                <c:pt idx="2210">
                  <c:v>42024</c:v>
                </c:pt>
                <c:pt idx="2211">
                  <c:v>42025</c:v>
                </c:pt>
                <c:pt idx="2212">
                  <c:v>42026</c:v>
                </c:pt>
                <c:pt idx="2213">
                  <c:v>42027</c:v>
                </c:pt>
                <c:pt idx="2214">
                  <c:v>42030</c:v>
                </c:pt>
                <c:pt idx="2215">
                  <c:v>42031</c:v>
                </c:pt>
                <c:pt idx="2216">
                  <c:v>42032</c:v>
                </c:pt>
                <c:pt idx="2217">
                  <c:v>42033</c:v>
                </c:pt>
                <c:pt idx="2218">
                  <c:v>42034</c:v>
                </c:pt>
                <c:pt idx="2219">
                  <c:v>42037</c:v>
                </c:pt>
                <c:pt idx="2220">
                  <c:v>42038</c:v>
                </c:pt>
                <c:pt idx="2221">
                  <c:v>42039</c:v>
                </c:pt>
                <c:pt idx="2222">
                  <c:v>42040</c:v>
                </c:pt>
                <c:pt idx="2223">
                  <c:v>42041</c:v>
                </c:pt>
                <c:pt idx="2224">
                  <c:v>42044</c:v>
                </c:pt>
                <c:pt idx="2225">
                  <c:v>42045</c:v>
                </c:pt>
                <c:pt idx="2226">
                  <c:v>42046</c:v>
                </c:pt>
                <c:pt idx="2227">
                  <c:v>42047</c:v>
                </c:pt>
                <c:pt idx="2228">
                  <c:v>42048</c:v>
                </c:pt>
                <c:pt idx="2229">
                  <c:v>42051</c:v>
                </c:pt>
                <c:pt idx="2230">
                  <c:v>42052</c:v>
                </c:pt>
                <c:pt idx="2231">
                  <c:v>42053</c:v>
                </c:pt>
                <c:pt idx="2232">
                  <c:v>42054</c:v>
                </c:pt>
                <c:pt idx="2233">
                  <c:v>42055</c:v>
                </c:pt>
                <c:pt idx="2234">
                  <c:v>42058</c:v>
                </c:pt>
                <c:pt idx="2235">
                  <c:v>42059</c:v>
                </c:pt>
                <c:pt idx="2236">
                  <c:v>42060</c:v>
                </c:pt>
                <c:pt idx="2237">
                  <c:v>42061</c:v>
                </c:pt>
                <c:pt idx="2238">
                  <c:v>42062</c:v>
                </c:pt>
                <c:pt idx="2239">
                  <c:v>42065</c:v>
                </c:pt>
                <c:pt idx="2240">
                  <c:v>42066</c:v>
                </c:pt>
                <c:pt idx="2241">
                  <c:v>42067</c:v>
                </c:pt>
                <c:pt idx="2242">
                  <c:v>42068</c:v>
                </c:pt>
                <c:pt idx="2243">
                  <c:v>42069</c:v>
                </c:pt>
                <c:pt idx="2244">
                  <c:v>42072</c:v>
                </c:pt>
                <c:pt idx="2245">
                  <c:v>42073</c:v>
                </c:pt>
                <c:pt idx="2246">
                  <c:v>42074</c:v>
                </c:pt>
                <c:pt idx="2247">
                  <c:v>42075</c:v>
                </c:pt>
                <c:pt idx="2248">
                  <c:v>42076</c:v>
                </c:pt>
                <c:pt idx="2249">
                  <c:v>42079</c:v>
                </c:pt>
                <c:pt idx="2250">
                  <c:v>42080</c:v>
                </c:pt>
                <c:pt idx="2251">
                  <c:v>42081</c:v>
                </c:pt>
                <c:pt idx="2252">
                  <c:v>42082</c:v>
                </c:pt>
                <c:pt idx="2253">
                  <c:v>42083</c:v>
                </c:pt>
                <c:pt idx="2254">
                  <c:v>42086</c:v>
                </c:pt>
                <c:pt idx="2255">
                  <c:v>42087</c:v>
                </c:pt>
                <c:pt idx="2256">
                  <c:v>42088</c:v>
                </c:pt>
                <c:pt idx="2257">
                  <c:v>42089</c:v>
                </c:pt>
                <c:pt idx="2258">
                  <c:v>42090</c:v>
                </c:pt>
                <c:pt idx="2259">
                  <c:v>42093</c:v>
                </c:pt>
                <c:pt idx="2260">
                  <c:v>42094</c:v>
                </c:pt>
                <c:pt idx="2261">
                  <c:v>42095</c:v>
                </c:pt>
                <c:pt idx="2262">
                  <c:v>42096</c:v>
                </c:pt>
                <c:pt idx="2263">
                  <c:v>42097</c:v>
                </c:pt>
                <c:pt idx="2264">
                  <c:v>42100</c:v>
                </c:pt>
                <c:pt idx="2265">
                  <c:v>42101</c:v>
                </c:pt>
                <c:pt idx="2266">
                  <c:v>42102</c:v>
                </c:pt>
                <c:pt idx="2267">
                  <c:v>42103</c:v>
                </c:pt>
                <c:pt idx="2268">
                  <c:v>42104</c:v>
                </c:pt>
                <c:pt idx="2269">
                  <c:v>42107</c:v>
                </c:pt>
                <c:pt idx="2270">
                  <c:v>42108</c:v>
                </c:pt>
                <c:pt idx="2271">
                  <c:v>42109</c:v>
                </c:pt>
                <c:pt idx="2272">
                  <c:v>42110</c:v>
                </c:pt>
                <c:pt idx="2273">
                  <c:v>42111</c:v>
                </c:pt>
                <c:pt idx="2274">
                  <c:v>42114</c:v>
                </c:pt>
                <c:pt idx="2275">
                  <c:v>42115</c:v>
                </c:pt>
                <c:pt idx="2276">
                  <c:v>42116</c:v>
                </c:pt>
                <c:pt idx="2277">
                  <c:v>42117</c:v>
                </c:pt>
                <c:pt idx="2278">
                  <c:v>42118</c:v>
                </c:pt>
                <c:pt idx="2279">
                  <c:v>42121</c:v>
                </c:pt>
                <c:pt idx="2280">
                  <c:v>42122</c:v>
                </c:pt>
                <c:pt idx="2281">
                  <c:v>42123</c:v>
                </c:pt>
                <c:pt idx="2282">
                  <c:v>42124</c:v>
                </c:pt>
                <c:pt idx="2283">
                  <c:v>42125</c:v>
                </c:pt>
                <c:pt idx="2284">
                  <c:v>42128</c:v>
                </c:pt>
                <c:pt idx="2285">
                  <c:v>42129</c:v>
                </c:pt>
                <c:pt idx="2286">
                  <c:v>42130</c:v>
                </c:pt>
                <c:pt idx="2287">
                  <c:v>42131</c:v>
                </c:pt>
                <c:pt idx="2288">
                  <c:v>42132</c:v>
                </c:pt>
                <c:pt idx="2289">
                  <c:v>42135</c:v>
                </c:pt>
                <c:pt idx="2290">
                  <c:v>42136</c:v>
                </c:pt>
                <c:pt idx="2291">
                  <c:v>42137</c:v>
                </c:pt>
                <c:pt idx="2292">
                  <c:v>42138</c:v>
                </c:pt>
                <c:pt idx="2293">
                  <c:v>42139</c:v>
                </c:pt>
                <c:pt idx="2294">
                  <c:v>42142</c:v>
                </c:pt>
                <c:pt idx="2295">
                  <c:v>42143</c:v>
                </c:pt>
                <c:pt idx="2296">
                  <c:v>42144</c:v>
                </c:pt>
                <c:pt idx="2297">
                  <c:v>42145</c:v>
                </c:pt>
                <c:pt idx="2298">
                  <c:v>42146</c:v>
                </c:pt>
                <c:pt idx="2299">
                  <c:v>42149</c:v>
                </c:pt>
                <c:pt idx="2300">
                  <c:v>42150</c:v>
                </c:pt>
                <c:pt idx="2301">
                  <c:v>42151</c:v>
                </c:pt>
                <c:pt idx="2302">
                  <c:v>42152</c:v>
                </c:pt>
                <c:pt idx="2303">
                  <c:v>42153</c:v>
                </c:pt>
                <c:pt idx="2304">
                  <c:v>42156</c:v>
                </c:pt>
                <c:pt idx="2305">
                  <c:v>42157</c:v>
                </c:pt>
                <c:pt idx="2306">
                  <c:v>42158</c:v>
                </c:pt>
                <c:pt idx="2307">
                  <c:v>42159</c:v>
                </c:pt>
                <c:pt idx="2308">
                  <c:v>42160</c:v>
                </c:pt>
                <c:pt idx="2309">
                  <c:v>42163</c:v>
                </c:pt>
                <c:pt idx="2310">
                  <c:v>42164</c:v>
                </c:pt>
                <c:pt idx="2311">
                  <c:v>42165</c:v>
                </c:pt>
                <c:pt idx="2312">
                  <c:v>42166</c:v>
                </c:pt>
                <c:pt idx="2313">
                  <c:v>42167</c:v>
                </c:pt>
                <c:pt idx="2314">
                  <c:v>42170</c:v>
                </c:pt>
                <c:pt idx="2315">
                  <c:v>42171</c:v>
                </c:pt>
                <c:pt idx="2316">
                  <c:v>42172</c:v>
                </c:pt>
                <c:pt idx="2317">
                  <c:v>42173</c:v>
                </c:pt>
                <c:pt idx="2318">
                  <c:v>42174</c:v>
                </c:pt>
                <c:pt idx="2319">
                  <c:v>42177</c:v>
                </c:pt>
                <c:pt idx="2320">
                  <c:v>42178</c:v>
                </c:pt>
                <c:pt idx="2321">
                  <c:v>42179</c:v>
                </c:pt>
                <c:pt idx="2322">
                  <c:v>42180</c:v>
                </c:pt>
                <c:pt idx="2323">
                  <c:v>42181</c:v>
                </c:pt>
                <c:pt idx="2324">
                  <c:v>42184</c:v>
                </c:pt>
                <c:pt idx="2325">
                  <c:v>42185</c:v>
                </c:pt>
                <c:pt idx="2326">
                  <c:v>42186</c:v>
                </c:pt>
                <c:pt idx="2327">
                  <c:v>42187</c:v>
                </c:pt>
                <c:pt idx="2328">
                  <c:v>42188</c:v>
                </c:pt>
                <c:pt idx="2329">
                  <c:v>42191</c:v>
                </c:pt>
                <c:pt idx="2330">
                  <c:v>42192</c:v>
                </c:pt>
                <c:pt idx="2331">
                  <c:v>42193</c:v>
                </c:pt>
                <c:pt idx="2332">
                  <c:v>42194</c:v>
                </c:pt>
                <c:pt idx="2333">
                  <c:v>42195</c:v>
                </c:pt>
                <c:pt idx="2334">
                  <c:v>42198</c:v>
                </c:pt>
                <c:pt idx="2335">
                  <c:v>42199</c:v>
                </c:pt>
                <c:pt idx="2336">
                  <c:v>42200</c:v>
                </c:pt>
                <c:pt idx="2337">
                  <c:v>42201</c:v>
                </c:pt>
                <c:pt idx="2338">
                  <c:v>42202</c:v>
                </c:pt>
                <c:pt idx="2339">
                  <c:v>42205</c:v>
                </c:pt>
                <c:pt idx="2340">
                  <c:v>42206</c:v>
                </c:pt>
                <c:pt idx="2341">
                  <c:v>42207</c:v>
                </c:pt>
                <c:pt idx="2342">
                  <c:v>42208</c:v>
                </c:pt>
                <c:pt idx="2343">
                  <c:v>42209</c:v>
                </c:pt>
                <c:pt idx="2344">
                  <c:v>42212</c:v>
                </c:pt>
                <c:pt idx="2345">
                  <c:v>42213</c:v>
                </c:pt>
                <c:pt idx="2346">
                  <c:v>42214</c:v>
                </c:pt>
                <c:pt idx="2347">
                  <c:v>42215</c:v>
                </c:pt>
                <c:pt idx="2348">
                  <c:v>42216</c:v>
                </c:pt>
                <c:pt idx="2349">
                  <c:v>42219</c:v>
                </c:pt>
                <c:pt idx="2350">
                  <c:v>42220</c:v>
                </c:pt>
                <c:pt idx="2351">
                  <c:v>42221</c:v>
                </c:pt>
                <c:pt idx="2352">
                  <c:v>42222</c:v>
                </c:pt>
                <c:pt idx="2353">
                  <c:v>42223</c:v>
                </c:pt>
                <c:pt idx="2354">
                  <c:v>42226</c:v>
                </c:pt>
                <c:pt idx="2355">
                  <c:v>42227</c:v>
                </c:pt>
                <c:pt idx="2356">
                  <c:v>42228</c:v>
                </c:pt>
                <c:pt idx="2357">
                  <c:v>42229</c:v>
                </c:pt>
                <c:pt idx="2358">
                  <c:v>42230</c:v>
                </c:pt>
                <c:pt idx="2359">
                  <c:v>42233</c:v>
                </c:pt>
                <c:pt idx="2360">
                  <c:v>42234</c:v>
                </c:pt>
                <c:pt idx="2361">
                  <c:v>42235</c:v>
                </c:pt>
                <c:pt idx="2362">
                  <c:v>42236</c:v>
                </c:pt>
                <c:pt idx="2363">
                  <c:v>42237</c:v>
                </c:pt>
                <c:pt idx="2364">
                  <c:v>42240</c:v>
                </c:pt>
                <c:pt idx="2365">
                  <c:v>42241</c:v>
                </c:pt>
                <c:pt idx="2366">
                  <c:v>42242</c:v>
                </c:pt>
                <c:pt idx="2367">
                  <c:v>42243</c:v>
                </c:pt>
                <c:pt idx="2368">
                  <c:v>42244</c:v>
                </c:pt>
                <c:pt idx="2369">
                  <c:v>42247</c:v>
                </c:pt>
                <c:pt idx="2370">
                  <c:v>42248</c:v>
                </c:pt>
                <c:pt idx="2371">
                  <c:v>42249</c:v>
                </c:pt>
                <c:pt idx="2372">
                  <c:v>42250</c:v>
                </c:pt>
                <c:pt idx="2373">
                  <c:v>42251</c:v>
                </c:pt>
                <c:pt idx="2374">
                  <c:v>42254</c:v>
                </c:pt>
                <c:pt idx="2375">
                  <c:v>42255</c:v>
                </c:pt>
                <c:pt idx="2376">
                  <c:v>42256</c:v>
                </c:pt>
                <c:pt idx="2377">
                  <c:v>42257</c:v>
                </c:pt>
                <c:pt idx="2378">
                  <c:v>42258</c:v>
                </c:pt>
                <c:pt idx="2379">
                  <c:v>42261</c:v>
                </c:pt>
                <c:pt idx="2380">
                  <c:v>42262</c:v>
                </c:pt>
                <c:pt idx="2381">
                  <c:v>42263</c:v>
                </c:pt>
                <c:pt idx="2382">
                  <c:v>42264</c:v>
                </c:pt>
                <c:pt idx="2383">
                  <c:v>42265</c:v>
                </c:pt>
                <c:pt idx="2384">
                  <c:v>42268</c:v>
                </c:pt>
                <c:pt idx="2385">
                  <c:v>42269</c:v>
                </c:pt>
                <c:pt idx="2386">
                  <c:v>42270</c:v>
                </c:pt>
                <c:pt idx="2387">
                  <c:v>42271</c:v>
                </c:pt>
                <c:pt idx="2388">
                  <c:v>42272</c:v>
                </c:pt>
                <c:pt idx="2389">
                  <c:v>42275</c:v>
                </c:pt>
                <c:pt idx="2390">
                  <c:v>42276</c:v>
                </c:pt>
                <c:pt idx="2391">
                  <c:v>42277</c:v>
                </c:pt>
                <c:pt idx="2392">
                  <c:v>42278</c:v>
                </c:pt>
                <c:pt idx="2393">
                  <c:v>42279</c:v>
                </c:pt>
                <c:pt idx="2394">
                  <c:v>42282</c:v>
                </c:pt>
                <c:pt idx="2395">
                  <c:v>42283</c:v>
                </c:pt>
                <c:pt idx="2396">
                  <c:v>42284</c:v>
                </c:pt>
                <c:pt idx="2397">
                  <c:v>42285</c:v>
                </c:pt>
                <c:pt idx="2398">
                  <c:v>42286</c:v>
                </c:pt>
                <c:pt idx="2399">
                  <c:v>42289</c:v>
                </c:pt>
                <c:pt idx="2400">
                  <c:v>42290</c:v>
                </c:pt>
                <c:pt idx="2401">
                  <c:v>42291</c:v>
                </c:pt>
                <c:pt idx="2402">
                  <c:v>42292</c:v>
                </c:pt>
                <c:pt idx="2403">
                  <c:v>42293</c:v>
                </c:pt>
                <c:pt idx="2404">
                  <c:v>42296</c:v>
                </c:pt>
                <c:pt idx="2405">
                  <c:v>42297</c:v>
                </c:pt>
                <c:pt idx="2406">
                  <c:v>42298</c:v>
                </c:pt>
                <c:pt idx="2407">
                  <c:v>42299</c:v>
                </c:pt>
                <c:pt idx="2408">
                  <c:v>42300</c:v>
                </c:pt>
                <c:pt idx="2409">
                  <c:v>42303</c:v>
                </c:pt>
                <c:pt idx="2410">
                  <c:v>42304</c:v>
                </c:pt>
                <c:pt idx="2411">
                  <c:v>42305</c:v>
                </c:pt>
                <c:pt idx="2412">
                  <c:v>42306</c:v>
                </c:pt>
                <c:pt idx="2413">
                  <c:v>42307</c:v>
                </c:pt>
                <c:pt idx="2414">
                  <c:v>42310</c:v>
                </c:pt>
                <c:pt idx="2415">
                  <c:v>42311</c:v>
                </c:pt>
                <c:pt idx="2416">
                  <c:v>42312</c:v>
                </c:pt>
                <c:pt idx="2417">
                  <c:v>42313</c:v>
                </c:pt>
                <c:pt idx="2418">
                  <c:v>42314</c:v>
                </c:pt>
                <c:pt idx="2419">
                  <c:v>42317</c:v>
                </c:pt>
                <c:pt idx="2420">
                  <c:v>42318</c:v>
                </c:pt>
                <c:pt idx="2421">
                  <c:v>42319</c:v>
                </c:pt>
                <c:pt idx="2422">
                  <c:v>42320</c:v>
                </c:pt>
                <c:pt idx="2423">
                  <c:v>42321</c:v>
                </c:pt>
                <c:pt idx="2424">
                  <c:v>42324</c:v>
                </c:pt>
                <c:pt idx="2425">
                  <c:v>42325</c:v>
                </c:pt>
                <c:pt idx="2426">
                  <c:v>42326</c:v>
                </c:pt>
                <c:pt idx="2427">
                  <c:v>42327</c:v>
                </c:pt>
                <c:pt idx="2428">
                  <c:v>42328</c:v>
                </c:pt>
                <c:pt idx="2429">
                  <c:v>42331</c:v>
                </c:pt>
                <c:pt idx="2430">
                  <c:v>42332</c:v>
                </c:pt>
                <c:pt idx="2431">
                  <c:v>42333</c:v>
                </c:pt>
                <c:pt idx="2432">
                  <c:v>42334</c:v>
                </c:pt>
                <c:pt idx="2433">
                  <c:v>42335</c:v>
                </c:pt>
                <c:pt idx="2434">
                  <c:v>42338</c:v>
                </c:pt>
                <c:pt idx="2435">
                  <c:v>42339</c:v>
                </c:pt>
                <c:pt idx="2436">
                  <c:v>42340</c:v>
                </c:pt>
                <c:pt idx="2437">
                  <c:v>42341</c:v>
                </c:pt>
                <c:pt idx="2438">
                  <c:v>42342</c:v>
                </c:pt>
                <c:pt idx="2439">
                  <c:v>42345</c:v>
                </c:pt>
                <c:pt idx="2440">
                  <c:v>42346</c:v>
                </c:pt>
                <c:pt idx="2441">
                  <c:v>42347</c:v>
                </c:pt>
                <c:pt idx="2442">
                  <c:v>42348</c:v>
                </c:pt>
                <c:pt idx="2443">
                  <c:v>42349</c:v>
                </c:pt>
                <c:pt idx="2444">
                  <c:v>42352</c:v>
                </c:pt>
                <c:pt idx="2445">
                  <c:v>42353</c:v>
                </c:pt>
                <c:pt idx="2446">
                  <c:v>42354</c:v>
                </c:pt>
                <c:pt idx="2447">
                  <c:v>42355</c:v>
                </c:pt>
                <c:pt idx="2448">
                  <c:v>42356</c:v>
                </c:pt>
                <c:pt idx="2449">
                  <c:v>42359</c:v>
                </c:pt>
                <c:pt idx="2450">
                  <c:v>42360</c:v>
                </c:pt>
                <c:pt idx="2451">
                  <c:v>42361</c:v>
                </c:pt>
                <c:pt idx="2452">
                  <c:v>42362</c:v>
                </c:pt>
                <c:pt idx="2453">
                  <c:v>42363</c:v>
                </c:pt>
                <c:pt idx="2454">
                  <c:v>42366</c:v>
                </c:pt>
                <c:pt idx="2455">
                  <c:v>42367</c:v>
                </c:pt>
                <c:pt idx="2456">
                  <c:v>42368</c:v>
                </c:pt>
                <c:pt idx="2457">
                  <c:v>42369</c:v>
                </c:pt>
                <c:pt idx="2458">
                  <c:v>42370</c:v>
                </c:pt>
                <c:pt idx="2459">
                  <c:v>42373</c:v>
                </c:pt>
                <c:pt idx="2460">
                  <c:v>42374</c:v>
                </c:pt>
                <c:pt idx="2461">
                  <c:v>42375</c:v>
                </c:pt>
                <c:pt idx="2462">
                  <c:v>42376</c:v>
                </c:pt>
                <c:pt idx="2463">
                  <c:v>42377</c:v>
                </c:pt>
                <c:pt idx="2464">
                  <c:v>42380</c:v>
                </c:pt>
                <c:pt idx="2465">
                  <c:v>42381</c:v>
                </c:pt>
                <c:pt idx="2466">
                  <c:v>42382</c:v>
                </c:pt>
                <c:pt idx="2467">
                  <c:v>42383</c:v>
                </c:pt>
                <c:pt idx="2468">
                  <c:v>42384</c:v>
                </c:pt>
                <c:pt idx="2469">
                  <c:v>42387</c:v>
                </c:pt>
                <c:pt idx="2470">
                  <c:v>42388</c:v>
                </c:pt>
                <c:pt idx="2471">
                  <c:v>42389</c:v>
                </c:pt>
                <c:pt idx="2472">
                  <c:v>42390</c:v>
                </c:pt>
                <c:pt idx="2473">
                  <c:v>42391</c:v>
                </c:pt>
                <c:pt idx="2474">
                  <c:v>42394</c:v>
                </c:pt>
                <c:pt idx="2475">
                  <c:v>42395</c:v>
                </c:pt>
                <c:pt idx="2476">
                  <c:v>42396</c:v>
                </c:pt>
                <c:pt idx="2477">
                  <c:v>42397</c:v>
                </c:pt>
                <c:pt idx="2478">
                  <c:v>42398</c:v>
                </c:pt>
                <c:pt idx="2479">
                  <c:v>42401</c:v>
                </c:pt>
                <c:pt idx="2480">
                  <c:v>42402</c:v>
                </c:pt>
                <c:pt idx="2481">
                  <c:v>42403</c:v>
                </c:pt>
                <c:pt idx="2482">
                  <c:v>42404</c:v>
                </c:pt>
                <c:pt idx="2483">
                  <c:v>42405</c:v>
                </c:pt>
                <c:pt idx="2484">
                  <c:v>42408</c:v>
                </c:pt>
                <c:pt idx="2485">
                  <c:v>42409</c:v>
                </c:pt>
                <c:pt idx="2486">
                  <c:v>42410</c:v>
                </c:pt>
                <c:pt idx="2487">
                  <c:v>42411</c:v>
                </c:pt>
                <c:pt idx="2488">
                  <c:v>42412</c:v>
                </c:pt>
                <c:pt idx="2489">
                  <c:v>42415</c:v>
                </c:pt>
                <c:pt idx="2490">
                  <c:v>42416</c:v>
                </c:pt>
                <c:pt idx="2491">
                  <c:v>42417</c:v>
                </c:pt>
                <c:pt idx="2492">
                  <c:v>42418</c:v>
                </c:pt>
                <c:pt idx="2493">
                  <c:v>42419</c:v>
                </c:pt>
                <c:pt idx="2494">
                  <c:v>42422</c:v>
                </c:pt>
                <c:pt idx="2495">
                  <c:v>42423</c:v>
                </c:pt>
                <c:pt idx="2496">
                  <c:v>42424</c:v>
                </c:pt>
                <c:pt idx="2497">
                  <c:v>42425</c:v>
                </c:pt>
                <c:pt idx="2498">
                  <c:v>42426</c:v>
                </c:pt>
                <c:pt idx="2499">
                  <c:v>42429</c:v>
                </c:pt>
                <c:pt idx="2500">
                  <c:v>42430</c:v>
                </c:pt>
                <c:pt idx="2501">
                  <c:v>42431</c:v>
                </c:pt>
                <c:pt idx="2502">
                  <c:v>42432</c:v>
                </c:pt>
                <c:pt idx="2503">
                  <c:v>42433</c:v>
                </c:pt>
                <c:pt idx="2504">
                  <c:v>42436</c:v>
                </c:pt>
                <c:pt idx="2505">
                  <c:v>42437</c:v>
                </c:pt>
                <c:pt idx="2506">
                  <c:v>42438</c:v>
                </c:pt>
                <c:pt idx="2507">
                  <c:v>42439</c:v>
                </c:pt>
                <c:pt idx="2508">
                  <c:v>42440</c:v>
                </c:pt>
                <c:pt idx="2509">
                  <c:v>42443</c:v>
                </c:pt>
                <c:pt idx="2510">
                  <c:v>42444</c:v>
                </c:pt>
                <c:pt idx="2511">
                  <c:v>42445</c:v>
                </c:pt>
                <c:pt idx="2512">
                  <c:v>42446</c:v>
                </c:pt>
                <c:pt idx="2513">
                  <c:v>42447</c:v>
                </c:pt>
                <c:pt idx="2514">
                  <c:v>42450</c:v>
                </c:pt>
                <c:pt idx="2515">
                  <c:v>42451</c:v>
                </c:pt>
                <c:pt idx="2516">
                  <c:v>42452</c:v>
                </c:pt>
                <c:pt idx="2517">
                  <c:v>42453</c:v>
                </c:pt>
                <c:pt idx="2518">
                  <c:v>42454</c:v>
                </c:pt>
                <c:pt idx="2519">
                  <c:v>42457</c:v>
                </c:pt>
                <c:pt idx="2520">
                  <c:v>42458</c:v>
                </c:pt>
                <c:pt idx="2521">
                  <c:v>42459</c:v>
                </c:pt>
                <c:pt idx="2522">
                  <c:v>42460</c:v>
                </c:pt>
                <c:pt idx="2523">
                  <c:v>42461</c:v>
                </c:pt>
                <c:pt idx="2524">
                  <c:v>42464</c:v>
                </c:pt>
                <c:pt idx="2525">
                  <c:v>42465</c:v>
                </c:pt>
                <c:pt idx="2526">
                  <c:v>42466</c:v>
                </c:pt>
                <c:pt idx="2527">
                  <c:v>42467</c:v>
                </c:pt>
                <c:pt idx="2528">
                  <c:v>42468</c:v>
                </c:pt>
                <c:pt idx="2529">
                  <c:v>42471</c:v>
                </c:pt>
                <c:pt idx="2530">
                  <c:v>42472</c:v>
                </c:pt>
                <c:pt idx="2531">
                  <c:v>42473</c:v>
                </c:pt>
                <c:pt idx="2532">
                  <c:v>42474</c:v>
                </c:pt>
                <c:pt idx="2533">
                  <c:v>42475</c:v>
                </c:pt>
                <c:pt idx="2534">
                  <c:v>42478</c:v>
                </c:pt>
                <c:pt idx="2535">
                  <c:v>42479</c:v>
                </c:pt>
                <c:pt idx="2536">
                  <c:v>42480</c:v>
                </c:pt>
                <c:pt idx="2537">
                  <c:v>42481</c:v>
                </c:pt>
                <c:pt idx="2538">
                  <c:v>42482</c:v>
                </c:pt>
                <c:pt idx="2539">
                  <c:v>42485</c:v>
                </c:pt>
                <c:pt idx="2540">
                  <c:v>42486</c:v>
                </c:pt>
                <c:pt idx="2541">
                  <c:v>42487</c:v>
                </c:pt>
                <c:pt idx="2542">
                  <c:v>42488</c:v>
                </c:pt>
                <c:pt idx="2543">
                  <c:v>42489</c:v>
                </c:pt>
                <c:pt idx="2544">
                  <c:v>42492</c:v>
                </c:pt>
                <c:pt idx="2545">
                  <c:v>42493</c:v>
                </c:pt>
                <c:pt idx="2546">
                  <c:v>42494</c:v>
                </c:pt>
                <c:pt idx="2547">
                  <c:v>42495</c:v>
                </c:pt>
                <c:pt idx="2548">
                  <c:v>42496</c:v>
                </c:pt>
                <c:pt idx="2549">
                  <c:v>42499</c:v>
                </c:pt>
                <c:pt idx="2550">
                  <c:v>42500</c:v>
                </c:pt>
                <c:pt idx="2551">
                  <c:v>42501</c:v>
                </c:pt>
                <c:pt idx="2552">
                  <c:v>42502</c:v>
                </c:pt>
                <c:pt idx="2553">
                  <c:v>42503</c:v>
                </c:pt>
                <c:pt idx="2554">
                  <c:v>42506</c:v>
                </c:pt>
                <c:pt idx="2555">
                  <c:v>42507</c:v>
                </c:pt>
                <c:pt idx="2556">
                  <c:v>42508</c:v>
                </c:pt>
                <c:pt idx="2557">
                  <c:v>42509</c:v>
                </c:pt>
                <c:pt idx="2558">
                  <c:v>42510</c:v>
                </c:pt>
                <c:pt idx="2559">
                  <c:v>42513</c:v>
                </c:pt>
                <c:pt idx="2560">
                  <c:v>42514</c:v>
                </c:pt>
                <c:pt idx="2561">
                  <c:v>42515</c:v>
                </c:pt>
                <c:pt idx="2562">
                  <c:v>42516</c:v>
                </c:pt>
                <c:pt idx="2563">
                  <c:v>42517</c:v>
                </c:pt>
                <c:pt idx="2564">
                  <c:v>42520</c:v>
                </c:pt>
                <c:pt idx="2565">
                  <c:v>42521</c:v>
                </c:pt>
                <c:pt idx="2566">
                  <c:v>42522</c:v>
                </c:pt>
                <c:pt idx="2567">
                  <c:v>42523</c:v>
                </c:pt>
                <c:pt idx="2568">
                  <c:v>42524</c:v>
                </c:pt>
                <c:pt idx="2569">
                  <c:v>42527</c:v>
                </c:pt>
                <c:pt idx="2570">
                  <c:v>42528</c:v>
                </c:pt>
                <c:pt idx="2571">
                  <c:v>42529</c:v>
                </c:pt>
                <c:pt idx="2572">
                  <c:v>42530</c:v>
                </c:pt>
                <c:pt idx="2573">
                  <c:v>42531</c:v>
                </c:pt>
                <c:pt idx="2574">
                  <c:v>42534</c:v>
                </c:pt>
                <c:pt idx="2575">
                  <c:v>42535</c:v>
                </c:pt>
                <c:pt idx="2576">
                  <c:v>42536</c:v>
                </c:pt>
                <c:pt idx="2577">
                  <c:v>42537</c:v>
                </c:pt>
                <c:pt idx="2578">
                  <c:v>42538</c:v>
                </c:pt>
                <c:pt idx="2579">
                  <c:v>42541</c:v>
                </c:pt>
                <c:pt idx="2580">
                  <c:v>42542</c:v>
                </c:pt>
                <c:pt idx="2581">
                  <c:v>42543</c:v>
                </c:pt>
                <c:pt idx="2582">
                  <c:v>42544</c:v>
                </c:pt>
                <c:pt idx="2583">
                  <c:v>42545</c:v>
                </c:pt>
                <c:pt idx="2584">
                  <c:v>42548</c:v>
                </c:pt>
                <c:pt idx="2585">
                  <c:v>42549</c:v>
                </c:pt>
                <c:pt idx="2586">
                  <c:v>42550</c:v>
                </c:pt>
                <c:pt idx="2587">
                  <c:v>42551</c:v>
                </c:pt>
                <c:pt idx="2588">
                  <c:v>42552</c:v>
                </c:pt>
                <c:pt idx="2589">
                  <c:v>42555</c:v>
                </c:pt>
                <c:pt idx="2590">
                  <c:v>42556</c:v>
                </c:pt>
                <c:pt idx="2591">
                  <c:v>42557</c:v>
                </c:pt>
                <c:pt idx="2592">
                  <c:v>42558</c:v>
                </c:pt>
                <c:pt idx="2593">
                  <c:v>42559</c:v>
                </c:pt>
                <c:pt idx="2594">
                  <c:v>42562</c:v>
                </c:pt>
                <c:pt idx="2595">
                  <c:v>42563</c:v>
                </c:pt>
                <c:pt idx="2596">
                  <c:v>42564</c:v>
                </c:pt>
                <c:pt idx="2597">
                  <c:v>42565</c:v>
                </c:pt>
                <c:pt idx="2598">
                  <c:v>42566</c:v>
                </c:pt>
                <c:pt idx="2599">
                  <c:v>42569</c:v>
                </c:pt>
                <c:pt idx="2600">
                  <c:v>42570</c:v>
                </c:pt>
                <c:pt idx="2601">
                  <c:v>42571</c:v>
                </c:pt>
                <c:pt idx="2602">
                  <c:v>42572</c:v>
                </c:pt>
                <c:pt idx="2603">
                  <c:v>42573</c:v>
                </c:pt>
                <c:pt idx="2604">
                  <c:v>42576</c:v>
                </c:pt>
                <c:pt idx="2605">
                  <c:v>42577</c:v>
                </c:pt>
                <c:pt idx="2606">
                  <c:v>42578</c:v>
                </c:pt>
                <c:pt idx="2607">
                  <c:v>42579</c:v>
                </c:pt>
                <c:pt idx="2608">
                  <c:v>42580</c:v>
                </c:pt>
                <c:pt idx="2609">
                  <c:v>42583</c:v>
                </c:pt>
                <c:pt idx="2610">
                  <c:v>42584</c:v>
                </c:pt>
                <c:pt idx="2611">
                  <c:v>42585</c:v>
                </c:pt>
                <c:pt idx="2612">
                  <c:v>42586</c:v>
                </c:pt>
                <c:pt idx="2613">
                  <c:v>42587</c:v>
                </c:pt>
                <c:pt idx="2614">
                  <c:v>42590</c:v>
                </c:pt>
                <c:pt idx="2615">
                  <c:v>42591</c:v>
                </c:pt>
                <c:pt idx="2616">
                  <c:v>42592</c:v>
                </c:pt>
                <c:pt idx="2617">
                  <c:v>42593</c:v>
                </c:pt>
                <c:pt idx="2618">
                  <c:v>42594</c:v>
                </c:pt>
                <c:pt idx="2619">
                  <c:v>42597</c:v>
                </c:pt>
                <c:pt idx="2620">
                  <c:v>42598</c:v>
                </c:pt>
                <c:pt idx="2621">
                  <c:v>42599</c:v>
                </c:pt>
                <c:pt idx="2622">
                  <c:v>42600</c:v>
                </c:pt>
                <c:pt idx="2623">
                  <c:v>42601</c:v>
                </c:pt>
                <c:pt idx="2624">
                  <c:v>42604</c:v>
                </c:pt>
                <c:pt idx="2625">
                  <c:v>42605</c:v>
                </c:pt>
                <c:pt idx="2626">
                  <c:v>42606</c:v>
                </c:pt>
                <c:pt idx="2627">
                  <c:v>42607</c:v>
                </c:pt>
                <c:pt idx="2628">
                  <c:v>42608</c:v>
                </c:pt>
                <c:pt idx="2629">
                  <c:v>42611</c:v>
                </c:pt>
                <c:pt idx="2630">
                  <c:v>42612</c:v>
                </c:pt>
                <c:pt idx="2631">
                  <c:v>42613</c:v>
                </c:pt>
                <c:pt idx="2632">
                  <c:v>42614</c:v>
                </c:pt>
                <c:pt idx="2633">
                  <c:v>42615</c:v>
                </c:pt>
                <c:pt idx="2634">
                  <c:v>42618</c:v>
                </c:pt>
                <c:pt idx="2635">
                  <c:v>42619</c:v>
                </c:pt>
                <c:pt idx="2636">
                  <c:v>42620</c:v>
                </c:pt>
                <c:pt idx="2637">
                  <c:v>42621</c:v>
                </c:pt>
                <c:pt idx="2638">
                  <c:v>42622</c:v>
                </c:pt>
              </c:numCache>
            </c:numRef>
          </c:xVal>
          <c:yVal>
            <c:numRef>
              <c:f>'Eonia OAT Livret A et Fond €'!$B$8:$B$2646</c:f>
              <c:numCache>
                <c:formatCode>General</c:formatCode>
                <c:ptCount val="2639"/>
                <c:pt idx="109">
                  <c:v>4.0999999999999996</c:v>
                </c:pt>
                <c:pt idx="110">
                  <c:v>4.0999999999999996</c:v>
                </c:pt>
                <c:pt idx="111">
                  <c:v>4.0999999999999996</c:v>
                </c:pt>
                <c:pt idx="112">
                  <c:v>4.0999999999999996</c:v>
                </c:pt>
                <c:pt idx="113">
                  <c:v>4.0999999999999996</c:v>
                </c:pt>
                <c:pt idx="114">
                  <c:v>4.0999999999999996</c:v>
                </c:pt>
                <c:pt idx="115">
                  <c:v>4.0999999999999996</c:v>
                </c:pt>
                <c:pt idx="116">
                  <c:v>4.0999999999999996</c:v>
                </c:pt>
                <c:pt idx="117">
                  <c:v>4.0999999999999996</c:v>
                </c:pt>
                <c:pt idx="118">
                  <c:v>4.0999999999999996</c:v>
                </c:pt>
                <c:pt idx="119">
                  <c:v>4.0999999999999996</c:v>
                </c:pt>
                <c:pt idx="120">
                  <c:v>4.0999999999999996</c:v>
                </c:pt>
                <c:pt idx="121">
                  <c:v>4.0999999999999996</c:v>
                </c:pt>
                <c:pt idx="122">
                  <c:v>4.0999999999999996</c:v>
                </c:pt>
                <c:pt idx="123">
                  <c:v>4.0999999999999996</c:v>
                </c:pt>
                <c:pt idx="124">
                  <c:v>4.0999999999999996</c:v>
                </c:pt>
                <c:pt idx="125">
                  <c:v>4.0999999999999996</c:v>
                </c:pt>
                <c:pt idx="126">
                  <c:v>4.0999999999999996</c:v>
                </c:pt>
                <c:pt idx="127">
                  <c:v>4.0999999999999996</c:v>
                </c:pt>
                <c:pt idx="128">
                  <c:v>4.0999999999999996</c:v>
                </c:pt>
                <c:pt idx="129">
                  <c:v>4.0999999999999996</c:v>
                </c:pt>
                <c:pt idx="130">
                  <c:v>4.0999999999999996</c:v>
                </c:pt>
                <c:pt idx="131">
                  <c:v>4.0999999999999996</c:v>
                </c:pt>
                <c:pt idx="132">
                  <c:v>4.0999999999999996</c:v>
                </c:pt>
                <c:pt idx="133">
                  <c:v>4.0999999999999996</c:v>
                </c:pt>
                <c:pt idx="134">
                  <c:v>4.0999999999999996</c:v>
                </c:pt>
                <c:pt idx="135">
                  <c:v>4.0999999999999996</c:v>
                </c:pt>
                <c:pt idx="136">
                  <c:v>4.0999999999999996</c:v>
                </c:pt>
                <c:pt idx="137">
                  <c:v>4.0999999999999996</c:v>
                </c:pt>
                <c:pt idx="138">
                  <c:v>4.0999999999999996</c:v>
                </c:pt>
                <c:pt idx="139">
                  <c:v>4.0999999999999996</c:v>
                </c:pt>
                <c:pt idx="140">
                  <c:v>4.0999999999999996</c:v>
                </c:pt>
                <c:pt idx="141">
                  <c:v>4.0999999999999996</c:v>
                </c:pt>
                <c:pt idx="142">
                  <c:v>4.0999999999999996</c:v>
                </c:pt>
                <c:pt idx="143">
                  <c:v>4.0999999999999996</c:v>
                </c:pt>
                <c:pt idx="144">
                  <c:v>4.0999999999999996</c:v>
                </c:pt>
                <c:pt idx="145">
                  <c:v>4.0999999999999996</c:v>
                </c:pt>
                <c:pt idx="146">
                  <c:v>4.0999999999999996</c:v>
                </c:pt>
                <c:pt idx="147">
                  <c:v>4.0999999999999996</c:v>
                </c:pt>
                <c:pt idx="148">
                  <c:v>4.0999999999999996</c:v>
                </c:pt>
                <c:pt idx="149">
                  <c:v>4.0999999999999996</c:v>
                </c:pt>
                <c:pt idx="150">
                  <c:v>4.0999999999999996</c:v>
                </c:pt>
                <c:pt idx="151">
                  <c:v>4.0999999999999996</c:v>
                </c:pt>
                <c:pt idx="152">
                  <c:v>4.0999999999999996</c:v>
                </c:pt>
                <c:pt idx="153">
                  <c:v>4.0999999999999996</c:v>
                </c:pt>
                <c:pt idx="154">
                  <c:v>4.0999999999999996</c:v>
                </c:pt>
                <c:pt idx="155">
                  <c:v>4.0999999999999996</c:v>
                </c:pt>
                <c:pt idx="156">
                  <c:v>4.0999999999999996</c:v>
                </c:pt>
                <c:pt idx="157">
                  <c:v>4.0999999999999996</c:v>
                </c:pt>
                <c:pt idx="158">
                  <c:v>4.0999999999999996</c:v>
                </c:pt>
                <c:pt idx="159">
                  <c:v>4.0999999999999996</c:v>
                </c:pt>
                <c:pt idx="160">
                  <c:v>4.0999999999999996</c:v>
                </c:pt>
                <c:pt idx="161">
                  <c:v>4.0999999999999996</c:v>
                </c:pt>
                <c:pt idx="162">
                  <c:v>4.0999999999999996</c:v>
                </c:pt>
                <c:pt idx="163">
                  <c:v>4.0999999999999996</c:v>
                </c:pt>
                <c:pt idx="164">
                  <c:v>4.0999999999999996</c:v>
                </c:pt>
                <c:pt idx="165">
                  <c:v>4.0999999999999996</c:v>
                </c:pt>
                <c:pt idx="166">
                  <c:v>4.0999999999999996</c:v>
                </c:pt>
                <c:pt idx="167">
                  <c:v>4.0999999999999996</c:v>
                </c:pt>
                <c:pt idx="168">
                  <c:v>4.0999999999999996</c:v>
                </c:pt>
                <c:pt idx="169">
                  <c:v>4.0999999999999996</c:v>
                </c:pt>
                <c:pt idx="170">
                  <c:v>4.0999999999999996</c:v>
                </c:pt>
                <c:pt idx="171">
                  <c:v>4.0999999999999996</c:v>
                </c:pt>
                <c:pt idx="172">
                  <c:v>4.0999999999999996</c:v>
                </c:pt>
                <c:pt idx="173">
                  <c:v>4.0999999999999996</c:v>
                </c:pt>
                <c:pt idx="174">
                  <c:v>4.0999999999999996</c:v>
                </c:pt>
                <c:pt idx="175">
                  <c:v>4.0999999999999996</c:v>
                </c:pt>
                <c:pt idx="176">
                  <c:v>4.0999999999999996</c:v>
                </c:pt>
                <c:pt idx="177">
                  <c:v>4.0999999999999996</c:v>
                </c:pt>
                <c:pt idx="178">
                  <c:v>4.0999999999999996</c:v>
                </c:pt>
                <c:pt idx="179">
                  <c:v>4.0999999999999996</c:v>
                </c:pt>
                <c:pt idx="180">
                  <c:v>4.0999999999999996</c:v>
                </c:pt>
                <c:pt idx="181">
                  <c:v>4.0999999999999996</c:v>
                </c:pt>
                <c:pt idx="182">
                  <c:v>4.0999999999999996</c:v>
                </c:pt>
                <c:pt idx="183">
                  <c:v>4.0999999999999996</c:v>
                </c:pt>
                <c:pt idx="184">
                  <c:v>4.0999999999999996</c:v>
                </c:pt>
                <c:pt idx="185">
                  <c:v>4.0999999999999996</c:v>
                </c:pt>
                <c:pt idx="186">
                  <c:v>4.0999999999999996</c:v>
                </c:pt>
                <c:pt idx="187">
                  <c:v>4.0999999999999996</c:v>
                </c:pt>
                <c:pt idx="188">
                  <c:v>4.0999999999999996</c:v>
                </c:pt>
                <c:pt idx="189">
                  <c:v>4.0999999999999996</c:v>
                </c:pt>
                <c:pt idx="190">
                  <c:v>4.0999999999999996</c:v>
                </c:pt>
                <c:pt idx="191">
                  <c:v>4.0999999999999996</c:v>
                </c:pt>
                <c:pt idx="192">
                  <c:v>4.0999999999999996</c:v>
                </c:pt>
                <c:pt idx="193">
                  <c:v>4.0999999999999996</c:v>
                </c:pt>
                <c:pt idx="194">
                  <c:v>4.0999999999999996</c:v>
                </c:pt>
                <c:pt idx="195">
                  <c:v>4.0999999999999996</c:v>
                </c:pt>
                <c:pt idx="196">
                  <c:v>4.0999999999999996</c:v>
                </c:pt>
                <c:pt idx="197">
                  <c:v>4.0999999999999996</c:v>
                </c:pt>
                <c:pt idx="198">
                  <c:v>4.0999999999999996</c:v>
                </c:pt>
                <c:pt idx="199">
                  <c:v>4.0999999999999996</c:v>
                </c:pt>
                <c:pt idx="200">
                  <c:v>4.0999999999999996</c:v>
                </c:pt>
                <c:pt idx="201">
                  <c:v>4.0999999999999996</c:v>
                </c:pt>
                <c:pt idx="202">
                  <c:v>4.0999999999999996</c:v>
                </c:pt>
                <c:pt idx="203">
                  <c:v>4.0999999999999996</c:v>
                </c:pt>
                <c:pt idx="204">
                  <c:v>4.0999999999999996</c:v>
                </c:pt>
                <c:pt idx="205">
                  <c:v>4.0999999999999996</c:v>
                </c:pt>
                <c:pt idx="206">
                  <c:v>4.0999999999999996</c:v>
                </c:pt>
                <c:pt idx="207">
                  <c:v>4.0999999999999996</c:v>
                </c:pt>
                <c:pt idx="208">
                  <c:v>4.0999999999999996</c:v>
                </c:pt>
                <c:pt idx="209">
                  <c:v>4.0999999999999996</c:v>
                </c:pt>
                <c:pt idx="210">
                  <c:v>4.0999999999999996</c:v>
                </c:pt>
                <c:pt idx="211">
                  <c:v>4.0999999999999996</c:v>
                </c:pt>
                <c:pt idx="212">
                  <c:v>4.0999999999999996</c:v>
                </c:pt>
                <c:pt idx="213">
                  <c:v>4.0999999999999996</c:v>
                </c:pt>
                <c:pt idx="214">
                  <c:v>4.0999999999999996</c:v>
                </c:pt>
                <c:pt idx="215">
                  <c:v>4.0999999999999996</c:v>
                </c:pt>
                <c:pt idx="216">
                  <c:v>4.0999999999999996</c:v>
                </c:pt>
                <c:pt idx="217">
                  <c:v>4.0999999999999996</c:v>
                </c:pt>
                <c:pt idx="218">
                  <c:v>4.0999999999999996</c:v>
                </c:pt>
                <c:pt idx="219">
                  <c:v>4.0999999999999996</c:v>
                </c:pt>
                <c:pt idx="220">
                  <c:v>4.0999999999999996</c:v>
                </c:pt>
                <c:pt idx="221">
                  <c:v>4.0999999999999996</c:v>
                </c:pt>
                <c:pt idx="222">
                  <c:v>4.0999999999999996</c:v>
                </c:pt>
                <c:pt idx="223">
                  <c:v>4.0999999999999996</c:v>
                </c:pt>
                <c:pt idx="224">
                  <c:v>4.0999999999999996</c:v>
                </c:pt>
                <c:pt idx="225">
                  <c:v>4.0999999999999996</c:v>
                </c:pt>
                <c:pt idx="226">
                  <c:v>4.0999999999999996</c:v>
                </c:pt>
                <c:pt idx="227">
                  <c:v>4.0999999999999996</c:v>
                </c:pt>
                <c:pt idx="228">
                  <c:v>4.0999999999999996</c:v>
                </c:pt>
                <c:pt idx="229">
                  <c:v>4.0999999999999996</c:v>
                </c:pt>
                <c:pt idx="230">
                  <c:v>4.0999999999999996</c:v>
                </c:pt>
                <c:pt idx="231">
                  <c:v>4.0999999999999996</c:v>
                </c:pt>
                <c:pt idx="232">
                  <c:v>4.0999999999999996</c:v>
                </c:pt>
                <c:pt idx="233">
                  <c:v>4.0999999999999996</c:v>
                </c:pt>
                <c:pt idx="234">
                  <c:v>4.0999999999999996</c:v>
                </c:pt>
                <c:pt idx="235">
                  <c:v>4.0999999999999996</c:v>
                </c:pt>
                <c:pt idx="236">
                  <c:v>4.0999999999999996</c:v>
                </c:pt>
                <c:pt idx="237">
                  <c:v>4.0999999999999996</c:v>
                </c:pt>
                <c:pt idx="238">
                  <c:v>4.0999999999999996</c:v>
                </c:pt>
                <c:pt idx="239">
                  <c:v>4.0999999999999996</c:v>
                </c:pt>
                <c:pt idx="240">
                  <c:v>4.0999999999999996</c:v>
                </c:pt>
                <c:pt idx="241">
                  <c:v>4.0999999999999996</c:v>
                </c:pt>
                <c:pt idx="242">
                  <c:v>4.0999999999999996</c:v>
                </c:pt>
                <c:pt idx="243">
                  <c:v>4.0999999999999996</c:v>
                </c:pt>
                <c:pt idx="244">
                  <c:v>4.0999999999999996</c:v>
                </c:pt>
                <c:pt idx="245">
                  <c:v>4.0999999999999996</c:v>
                </c:pt>
                <c:pt idx="246">
                  <c:v>4.0999999999999996</c:v>
                </c:pt>
                <c:pt idx="247">
                  <c:v>4.0999999999999996</c:v>
                </c:pt>
                <c:pt idx="248">
                  <c:v>4.0999999999999996</c:v>
                </c:pt>
                <c:pt idx="249">
                  <c:v>4.0999999999999996</c:v>
                </c:pt>
                <c:pt idx="250">
                  <c:v>4.0999999999999996</c:v>
                </c:pt>
                <c:pt idx="251">
                  <c:v>4.0999999999999996</c:v>
                </c:pt>
                <c:pt idx="252">
                  <c:v>4.0999999999999996</c:v>
                </c:pt>
                <c:pt idx="253">
                  <c:v>4.0999999999999996</c:v>
                </c:pt>
                <c:pt idx="254">
                  <c:v>4.0999999999999996</c:v>
                </c:pt>
                <c:pt idx="255">
                  <c:v>4.0999999999999996</c:v>
                </c:pt>
                <c:pt idx="256">
                  <c:v>4.0999999999999996</c:v>
                </c:pt>
                <c:pt idx="257">
                  <c:v>4.0999999999999996</c:v>
                </c:pt>
                <c:pt idx="258">
                  <c:v>4.0999999999999996</c:v>
                </c:pt>
                <c:pt idx="259">
                  <c:v>4.0999999999999996</c:v>
                </c:pt>
                <c:pt idx="260">
                  <c:v>4.0999999999999996</c:v>
                </c:pt>
                <c:pt idx="261">
                  <c:v>4.0999999999999996</c:v>
                </c:pt>
                <c:pt idx="262">
                  <c:v>4.0999999999999996</c:v>
                </c:pt>
                <c:pt idx="263">
                  <c:v>4.0999999999999996</c:v>
                </c:pt>
                <c:pt idx="264">
                  <c:v>4.0999999999999996</c:v>
                </c:pt>
                <c:pt idx="265">
                  <c:v>4.0999999999999996</c:v>
                </c:pt>
                <c:pt idx="266">
                  <c:v>4.0999999999999996</c:v>
                </c:pt>
                <c:pt idx="267">
                  <c:v>4.0999999999999996</c:v>
                </c:pt>
                <c:pt idx="268">
                  <c:v>4.0999999999999996</c:v>
                </c:pt>
                <c:pt idx="269">
                  <c:v>4.0999999999999996</c:v>
                </c:pt>
                <c:pt idx="270">
                  <c:v>4.0999999999999996</c:v>
                </c:pt>
                <c:pt idx="271">
                  <c:v>4.0999999999999996</c:v>
                </c:pt>
                <c:pt idx="272">
                  <c:v>4.0999999999999996</c:v>
                </c:pt>
                <c:pt idx="273">
                  <c:v>4.0999999999999996</c:v>
                </c:pt>
                <c:pt idx="274">
                  <c:v>4.0999999999999996</c:v>
                </c:pt>
                <c:pt idx="275">
                  <c:v>4.0999999999999996</c:v>
                </c:pt>
                <c:pt idx="276">
                  <c:v>4.0999999999999996</c:v>
                </c:pt>
                <c:pt idx="277">
                  <c:v>4.0999999999999996</c:v>
                </c:pt>
                <c:pt idx="278">
                  <c:v>4.0999999999999996</c:v>
                </c:pt>
                <c:pt idx="279">
                  <c:v>4.0999999999999996</c:v>
                </c:pt>
                <c:pt idx="280">
                  <c:v>4.0999999999999996</c:v>
                </c:pt>
                <c:pt idx="281">
                  <c:v>4.0999999999999996</c:v>
                </c:pt>
                <c:pt idx="282">
                  <c:v>4.0999999999999996</c:v>
                </c:pt>
                <c:pt idx="283">
                  <c:v>4.0999999999999996</c:v>
                </c:pt>
                <c:pt idx="284">
                  <c:v>4.0999999999999996</c:v>
                </c:pt>
                <c:pt idx="285">
                  <c:v>4.0999999999999996</c:v>
                </c:pt>
                <c:pt idx="286">
                  <c:v>4.0999999999999996</c:v>
                </c:pt>
                <c:pt idx="287">
                  <c:v>4.0999999999999996</c:v>
                </c:pt>
                <c:pt idx="288">
                  <c:v>4.0999999999999996</c:v>
                </c:pt>
                <c:pt idx="289">
                  <c:v>4.0999999999999996</c:v>
                </c:pt>
                <c:pt idx="290">
                  <c:v>4.0999999999999996</c:v>
                </c:pt>
                <c:pt idx="291">
                  <c:v>4.0999999999999996</c:v>
                </c:pt>
                <c:pt idx="292">
                  <c:v>4.0999999999999996</c:v>
                </c:pt>
                <c:pt idx="293">
                  <c:v>4.0999999999999996</c:v>
                </c:pt>
                <c:pt idx="294">
                  <c:v>4.0999999999999996</c:v>
                </c:pt>
                <c:pt idx="295">
                  <c:v>4.0999999999999996</c:v>
                </c:pt>
                <c:pt idx="296">
                  <c:v>4.0999999999999996</c:v>
                </c:pt>
                <c:pt idx="297">
                  <c:v>4.0999999999999996</c:v>
                </c:pt>
                <c:pt idx="298">
                  <c:v>4.0999999999999996</c:v>
                </c:pt>
                <c:pt idx="299">
                  <c:v>4.0999999999999996</c:v>
                </c:pt>
                <c:pt idx="300">
                  <c:v>4.0999999999999996</c:v>
                </c:pt>
                <c:pt idx="301">
                  <c:v>4.0999999999999996</c:v>
                </c:pt>
                <c:pt idx="302">
                  <c:v>4.0999999999999996</c:v>
                </c:pt>
                <c:pt idx="303">
                  <c:v>4.0999999999999996</c:v>
                </c:pt>
                <c:pt idx="304">
                  <c:v>4.0999999999999996</c:v>
                </c:pt>
                <c:pt idx="305">
                  <c:v>4.0999999999999996</c:v>
                </c:pt>
                <c:pt idx="306">
                  <c:v>4.0999999999999996</c:v>
                </c:pt>
                <c:pt idx="307">
                  <c:v>4.0999999999999996</c:v>
                </c:pt>
                <c:pt idx="308">
                  <c:v>4.0999999999999996</c:v>
                </c:pt>
                <c:pt idx="309">
                  <c:v>4.0999999999999996</c:v>
                </c:pt>
                <c:pt idx="310">
                  <c:v>4.0999999999999996</c:v>
                </c:pt>
                <c:pt idx="311">
                  <c:v>4.0999999999999996</c:v>
                </c:pt>
                <c:pt idx="312">
                  <c:v>4.0999999999999996</c:v>
                </c:pt>
                <c:pt idx="313">
                  <c:v>4.0999999999999996</c:v>
                </c:pt>
                <c:pt idx="314">
                  <c:v>4.0999999999999996</c:v>
                </c:pt>
                <c:pt idx="315">
                  <c:v>4.0999999999999996</c:v>
                </c:pt>
                <c:pt idx="316">
                  <c:v>4.0999999999999996</c:v>
                </c:pt>
                <c:pt idx="317">
                  <c:v>4.0999999999999996</c:v>
                </c:pt>
                <c:pt idx="318">
                  <c:v>4.0999999999999996</c:v>
                </c:pt>
                <c:pt idx="319">
                  <c:v>4.0999999999999996</c:v>
                </c:pt>
                <c:pt idx="320">
                  <c:v>4.0999999999999996</c:v>
                </c:pt>
                <c:pt idx="321">
                  <c:v>4.0999999999999996</c:v>
                </c:pt>
                <c:pt idx="322">
                  <c:v>4.0999999999999996</c:v>
                </c:pt>
                <c:pt idx="323">
                  <c:v>4.0999999999999996</c:v>
                </c:pt>
                <c:pt idx="324">
                  <c:v>4.0999999999999996</c:v>
                </c:pt>
                <c:pt idx="325">
                  <c:v>4.0999999999999996</c:v>
                </c:pt>
                <c:pt idx="326">
                  <c:v>4.0999999999999996</c:v>
                </c:pt>
                <c:pt idx="327">
                  <c:v>4.0999999999999996</c:v>
                </c:pt>
                <c:pt idx="328">
                  <c:v>4.0999999999999996</c:v>
                </c:pt>
                <c:pt idx="329">
                  <c:v>4.0999999999999996</c:v>
                </c:pt>
                <c:pt idx="330">
                  <c:v>4.0999999999999996</c:v>
                </c:pt>
                <c:pt idx="331">
                  <c:v>4.0999999999999996</c:v>
                </c:pt>
                <c:pt idx="332">
                  <c:v>4.0999999999999996</c:v>
                </c:pt>
                <c:pt idx="333">
                  <c:v>4.0999999999999996</c:v>
                </c:pt>
                <c:pt idx="334">
                  <c:v>4.0999999999999996</c:v>
                </c:pt>
                <c:pt idx="335">
                  <c:v>4.0999999999999996</c:v>
                </c:pt>
                <c:pt idx="336">
                  <c:v>4.0999999999999996</c:v>
                </c:pt>
                <c:pt idx="337">
                  <c:v>4.0999999999999996</c:v>
                </c:pt>
                <c:pt idx="338">
                  <c:v>4.0999999999999996</c:v>
                </c:pt>
                <c:pt idx="339">
                  <c:v>4.0999999999999996</c:v>
                </c:pt>
                <c:pt idx="340">
                  <c:v>4.0999999999999996</c:v>
                </c:pt>
                <c:pt idx="341">
                  <c:v>4.0999999999999996</c:v>
                </c:pt>
                <c:pt idx="342">
                  <c:v>4.0999999999999996</c:v>
                </c:pt>
                <c:pt idx="343">
                  <c:v>4.0999999999999996</c:v>
                </c:pt>
                <c:pt idx="344">
                  <c:v>4.0999999999999996</c:v>
                </c:pt>
                <c:pt idx="345">
                  <c:v>4.0999999999999996</c:v>
                </c:pt>
                <c:pt idx="346">
                  <c:v>4.0999999999999996</c:v>
                </c:pt>
                <c:pt idx="347">
                  <c:v>4.0999999999999996</c:v>
                </c:pt>
                <c:pt idx="348">
                  <c:v>4.0999999999999996</c:v>
                </c:pt>
                <c:pt idx="349">
                  <c:v>4.0999999999999996</c:v>
                </c:pt>
                <c:pt idx="350">
                  <c:v>4.0999999999999996</c:v>
                </c:pt>
                <c:pt idx="351">
                  <c:v>4.0999999999999996</c:v>
                </c:pt>
                <c:pt idx="352">
                  <c:v>4.0999999999999996</c:v>
                </c:pt>
                <c:pt idx="353">
                  <c:v>4.0999999999999996</c:v>
                </c:pt>
                <c:pt idx="354">
                  <c:v>4.0999999999999996</c:v>
                </c:pt>
                <c:pt idx="355">
                  <c:v>4.0999999999999996</c:v>
                </c:pt>
                <c:pt idx="356">
                  <c:v>4.0999999999999996</c:v>
                </c:pt>
                <c:pt idx="357">
                  <c:v>4.0999999999999996</c:v>
                </c:pt>
                <c:pt idx="358">
                  <c:v>4.0999999999999996</c:v>
                </c:pt>
                <c:pt idx="359">
                  <c:v>4.0999999999999996</c:v>
                </c:pt>
                <c:pt idx="360">
                  <c:v>4.0999999999999996</c:v>
                </c:pt>
                <c:pt idx="361">
                  <c:v>4.0999999999999996</c:v>
                </c:pt>
                <c:pt idx="362">
                  <c:v>4.0999999999999996</c:v>
                </c:pt>
                <c:pt idx="363">
                  <c:v>4.0999999999999996</c:v>
                </c:pt>
                <c:pt idx="364">
                  <c:v>4.0999999999999996</c:v>
                </c:pt>
                <c:pt idx="365">
                  <c:v>4.0999999999999996</c:v>
                </c:pt>
                <c:pt idx="366">
                  <c:v>4.0999999999999996</c:v>
                </c:pt>
                <c:pt idx="367">
                  <c:v>4.0999999999999996</c:v>
                </c:pt>
                <c:pt idx="368">
                  <c:v>4.0999999999999996</c:v>
                </c:pt>
                <c:pt idx="369">
                  <c:v>4.0999999999999996</c:v>
                </c:pt>
                <c:pt idx="370">
                  <c:v>3.9</c:v>
                </c:pt>
                <c:pt idx="371">
                  <c:v>3.9</c:v>
                </c:pt>
                <c:pt idx="372">
                  <c:v>3.9</c:v>
                </c:pt>
                <c:pt idx="373">
                  <c:v>3.9</c:v>
                </c:pt>
                <c:pt idx="374">
                  <c:v>3.9</c:v>
                </c:pt>
                <c:pt idx="375">
                  <c:v>3.9</c:v>
                </c:pt>
                <c:pt idx="376">
                  <c:v>3.9</c:v>
                </c:pt>
                <c:pt idx="377">
                  <c:v>3.9</c:v>
                </c:pt>
                <c:pt idx="378">
                  <c:v>3.9</c:v>
                </c:pt>
                <c:pt idx="379">
                  <c:v>3.9</c:v>
                </c:pt>
                <c:pt idx="380">
                  <c:v>3.9</c:v>
                </c:pt>
                <c:pt idx="381">
                  <c:v>3.9</c:v>
                </c:pt>
                <c:pt idx="382">
                  <c:v>3.9</c:v>
                </c:pt>
                <c:pt idx="383">
                  <c:v>3.9</c:v>
                </c:pt>
                <c:pt idx="384">
                  <c:v>3.9</c:v>
                </c:pt>
                <c:pt idx="385">
                  <c:v>3.9</c:v>
                </c:pt>
                <c:pt idx="386">
                  <c:v>3.9</c:v>
                </c:pt>
                <c:pt idx="387">
                  <c:v>3.9</c:v>
                </c:pt>
                <c:pt idx="388">
                  <c:v>3.9</c:v>
                </c:pt>
                <c:pt idx="389">
                  <c:v>3.9</c:v>
                </c:pt>
                <c:pt idx="390">
                  <c:v>3.9</c:v>
                </c:pt>
                <c:pt idx="391">
                  <c:v>3.9</c:v>
                </c:pt>
                <c:pt idx="392">
                  <c:v>3.9</c:v>
                </c:pt>
                <c:pt idx="393">
                  <c:v>3.9</c:v>
                </c:pt>
                <c:pt idx="394">
                  <c:v>3.9</c:v>
                </c:pt>
                <c:pt idx="395">
                  <c:v>3.9</c:v>
                </c:pt>
                <c:pt idx="396">
                  <c:v>3.9</c:v>
                </c:pt>
                <c:pt idx="397">
                  <c:v>3.9</c:v>
                </c:pt>
                <c:pt idx="398">
                  <c:v>3.9</c:v>
                </c:pt>
                <c:pt idx="399">
                  <c:v>3.9</c:v>
                </c:pt>
                <c:pt idx="400">
                  <c:v>3.9</c:v>
                </c:pt>
                <c:pt idx="401">
                  <c:v>3.9</c:v>
                </c:pt>
                <c:pt idx="402">
                  <c:v>3.9</c:v>
                </c:pt>
                <c:pt idx="403">
                  <c:v>3.9</c:v>
                </c:pt>
                <c:pt idx="404">
                  <c:v>3.9</c:v>
                </c:pt>
                <c:pt idx="405">
                  <c:v>3.9</c:v>
                </c:pt>
                <c:pt idx="406">
                  <c:v>3.9</c:v>
                </c:pt>
                <c:pt idx="407">
                  <c:v>3.9</c:v>
                </c:pt>
                <c:pt idx="408">
                  <c:v>3.9</c:v>
                </c:pt>
                <c:pt idx="409">
                  <c:v>3.9</c:v>
                </c:pt>
                <c:pt idx="410">
                  <c:v>3.9</c:v>
                </c:pt>
                <c:pt idx="411">
                  <c:v>3.9</c:v>
                </c:pt>
                <c:pt idx="412">
                  <c:v>3.9</c:v>
                </c:pt>
                <c:pt idx="413">
                  <c:v>3.9</c:v>
                </c:pt>
                <c:pt idx="414">
                  <c:v>3.9</c:v>
                </c:pt>
                <c:pt idx="415">
                  <c:v>3.9</c:v>
                </c:pt>
                <c:pt idx="416">
                  <c:v>3.9</c:v>
                </c:pt>
                <c:pt idx="417">
                  <c:v>3.9</c:v>
                </c:pt>
                <c:pt idx="418">
                  <c:v>3.9</c:v>
                </c:pt>
                <c:pt idx="419">
                  <c:v>3.9</c:v>
                </c:pt>
                <c:pt idx="420">
                  <c:v>3.9</c:v>
                </c:pt>
                <c:pt idx="421">
                  <c:v>3.9</c:v>
                </c:pt>
                <c:pt idx="422">
                  <c:v>3.9</c:v>
                </c:pt>
                <c:pt idx="423">
                  <c:v>3.9</c:v>
                </c:pt>
                <c:pt idx="424">
                  <c:v>3.9</c:v>
                </c:pt>
                <c:pt idx="425">
                  <c:v>3.9</c:v>
                </c:pt>
                <c:pt idx="426">
                  <c:v>3.9</c:v>
                </c:pt>
                <c:pt idx="427">
                  <c:v>3.9</c:v>
                </c:pt>
                <c:pt idx="428">
                  <c:v>3.9</c:v>
                </c:pt>
                <c:pt idx="429">
                  <c:v>3.9</c:v>
                </c:pt>
                <c:pt idx="430">
                  <c:v>3.9</c:v>
                </c:pt>
                <c:pt idx="431">
                  <c:v>3.9</c:v>
                </c:pt>
                <c:pt idx="432">
                  <c:v>3.9</c:v>
                </c:pt>
                <c:pt idx="433">
                  <c:v>3.9</c:v>
                </c:pt>
                <c:pt idx="434">
                  <c:v>3.9</c:v>
                </c:pt>
                <c:pt idx="435">
                  <c:v>3.9</c:v>
                </c:pt>
                <c:pt idx="436">
                  <c:v>3.9</c:v>
                </c:pt>
                <c:pt idx="437">
                  <c:v>3.9</c:v>
                </c:pt>
                <c:pt idx="438">
                  <c:v>3.9</c:v>
                </c:pt>
                <c:pt idx="439">
                  <c:v>3.9</c:v>
                </c:pt>
                <c:pt idx="440">
                  <c:v>3.9</c:v>
                </c:pt>
                <c:pt idx="441">
                  <c:v>3.9</c:v>
                </c:pt>
                <c:pt idx="442">
                  <c:v>3.9</c:v>
                </c:pt>
                <c:pt idx="443">
                  <c:v>3.9</c:v>
                </c:pt>
                <c:pt idx="444">
                  <c:v>3.9</c:v>
                </c:pt>
                <c:pt idx="445">
                  <c:v>3.9</c:v>
                </c:pt>
                <c:pt idx="446">
                  <c:v>3.9</c:v>
                </c:pt>
                <c:pt idx="447">
                  <c:v>3.9</c:v>
                </c:pt>
                <c:pt idx="448">
                  <c:v>3.9</c:v>
                </c:pt>
                <c:pt idx="449">
                  <c:v>3.9</c:v>
                </c:pt>
                <c:pt idx="450">
                  <c:v>3.9</c:v>
                </c:pt>
                <c:pt idx="451">
                  <c:v>3.9</c:v>
                </c:pt>
                <c:pt idx="452">
                  <c:v>3.9</c:v>
                </c:pt>
                <c:pt idx="453">
                  <c:v>3.9</c:v>
                </c:pt>
                <c:pt idx="454">
                  <c:v>3.9</c:v>
                </c:pt>
                <c:pt idx="455">
                  <c:v>3.9</c:v>
                </c:pt>
                <c:pt idx="456">
                  <c:v>3.9</c:v>
                </c:pt>
                <c:pt idx="457">
                  <c:v>3.9</c:v>
                </c:pt>
                <c:pt idx="458">
                  <c:v>3.9</c:v>
                </c:pt>
                <c:pt idx="459">
                  <c:v>3.9</c:v>
                </c:pt>
                <c:pt idx="460">
                  <c:v>3.9</c:v>
                </c:pt>
                <c:pt idx="461">
                  <c:v>3.9</c:v>
                </c:pt>
                <c:pt idx="462">
                  <c:v>3.9</c:v>
                </c:pt>
                <c:pt idx="463">
                  <c:v>3.9</c:v>
                </c:pt>
                <c:pt idx="464">
                  <c:v>3.9</c:v>
                </c:pt>
                <c:pt idx="465">
                  <c:v>3.9</c:v>
                </c:pt>
                <c:pt idx="466">
                  <c:v>3.9</c:v>
                </c:pt>
                <c:pt idx="467">
                  <c:v>3.9</c:v>
                </c:pt>
                <c:pt idx="468">
                  <c:v>3.9</c:v>
                </c:pt>
                <c:pt idx="469">
                  <c:v>3.9</c:v>
                </c:pt>
                <c:pt idx="470">
                  <c:v>3.9</c:v>
                </c:pt>
                <c:pt idx="471">
                  <c:v>3.9</c:v>
                </c:pt>
                <c:pt idx="472">
                  <c:v>3.9</c:v>
                </c:pt>
                <c:pt idx="473">
                  <c:v>3.9</c:v>
                </c:pt>
                <c:pt idx="474">
                  <c:v>3.9</c:v>
                </c:pt>
                <c:pt idx="475">
                  <c:v>3.9</c:v>
                </c:pt>
                <c:pt idx="476">
                  <c:v>3.9</c:v>
                </c:pt>
                <c:pt idx="477">
                  <c:v>3.9</c:v>
                </c:pt>
                <c:pt idx="478">
                  <c:v>3.9</c:v>
                </c:pt>
                <c:pt idx="479">
                  <c:v>3.9</c:v>
                </c:pt>
                <c:pt idx="480">
                  <c:v>3.9</c:v>
                </c:pt>
                <c:pt idx="481">
                  <c:v>3.9</c:v>
                </c:pt>
                <c:pt idx="482">
                  <c:v>3.9</c:v>
                </c:pt>
                <c:pt idx="483">
                  <c:v>3.9</c:v>
                </c:pt>
                <c:pt idx="484">
                  <c:v>3.9</c:v>
                </c:pt>
                <c:pt idx="485">
                  <c:v>3.9</c:v>
                </c:pt>
                <c:pt idx="486">
                  <c:v>3.9</c:v>
                </c:pt>
                <c:pt idx="487">
                  <c:v>3.9</c:v>
                </c:pt>
                <c:pt idx="488">
                  <c:v>3.9</c:v>
                </c:pt>
                <c:pt idx="489">
                  <c:v>3.9</c:v>
                </c:pt>
                <c:pt idx="490">
                  <c:v>3.9</c:v>
                </c:pt>
                <c:pt idx="491">
                  <c:v>3.9</c:v>
                </c:pt>
                <c:pt idx="492">
                  <c:v>3.9</c:v>
                </c:pt>
                <c:pt idx="493">
                  <c:v>3.9</c:v>
                </c:pt>
                <c:pt idx="494">
                  <c:v>3.9</c:v>
                </c:pt>
                <c:pt idx="495">
                  <c:v>3.9</c:v>
                </c:pt>
                <c:pt idx="496">
                  <c:v>3.9</c:v>
                </c:pt>
                <c:pt idx="497">
                  <c:v>3.9</c:v>
                </c:pt>
                <c:pt idx="498">
                  <c:v>3.9</c:v>
                </c:pt>
                <c:pt idx="499">
                  <c:v>3.9</c:v>
                </c:pt>
                <c:pt idx="500">
                  <c:v>3.9</c:v>
                </c:pt>
                <c:pt idx="501">
                  <c:v>3.9</c:v>
                </c:pt>
                <c:pt idx="502">
                  <c:v>3.9</c:v>
                </c:pt>
                <c:pt idx="503">
                  <c:v>3.9</c:v>
                </c:pt>
                <c:pt idx="504">
                  <c:v>3.9</c:v>
                </c:pt>
                <c:pt idx="505">
                  <c:v>3.9</c:v>
                </c:pt>
                <c:pt idx="506">
                  <c:v>3.9</c:v>
                </c:pt>
                <c:pt idx="507">
                  <c:v>3.9</c:v>
                </c:pt>
                <c:pt idx="508">
                  <c:v>3.9</c:v>
                </c:pt>
                <c:pt idx="509">
                  <c:v>3.9</c:v>
                </c:pt>
                <c:pt idx="510">
                  <c:v>3.9</c:v>
                </c:pt>
                <c:pt idx="511">
                  <c:v>3.9</c:v>
                </c:pt>
                <c:pt idx="512">
                  <c:v>3.9</c:v>
                </c:pt>
                <c:pt idx="513">
                  <c:v>3.9</c:v>
                </c:pt>
                <c:pt idx="514">
                  <c:v>3.9</c:v>
                </c:pt>
                <c:pt idx="515">
                  <c:v>3.9</c:v>
                </c:pt>
                <c:pt idx="516">
                  <c:v>3.9</c:v>
                </c:pt>
                <c:pt idx="517">
                  <c:v>3.9</c:v>
                </c:pt>
                <c:pt idx="518">
                  <c:v>3.9</c:v>
                </c:pt>
                <c:pt idx="519">
                  <c:v>3.9</c:v>
                </c:pt>
                <c:pt idx="520">
                  <c:v>3.9</c:v>
                </c:pt>
                <c:pt idx="521">
                  <c:v>3.9</c:v>
                </c:pt>
                <c:pt idx="522">
                  <c:v>3.9</c:v>
                </c:pt>
                <c:pt idx="523">
                  <c:v>3.9</c:v>
                </c:pt>
                <c:pt idx="524">
                  <c:v>3.9</c:v>
                </c:pt>
                <c:pt idx="525">
                  <c:v>3.9</c:v>
                </c:pt>
                <c:pt idx="526">
                  <c:v>3.9</c:v>
                </c:pt>
                <c:pt idx="527">
                  <c:v>3.9</c:v>
                </c:pt>
                <c:pt idx="528">
                  <c:v>3.9</c:v>
                </c:pt>
                <c:pt idx="529">
                  <c:v>3.9</c:v>
                </c:pt>
                <c:pt idx="530">
                  <c:v>3.9</c:v>
                </c:pt>
                <c:pt idx="531">
                  <c:v>3.9</c:v>
                </c:pt>
                <c:pt idx="532">
                  <c:v>3.9</c:v>
                </c:pt>
                <c:pt idx="533">
                  <c:v>3.9</c:v>
                </c:pt>
                <c:pt idx="534">
                  <c:v>3.9</c:v>
                </c:pt>
                <c:pt idx="535">
                  <c:v>3.9</c:v>
                </c:pt>
                <c:pt idx="536">
                  <c:v>3.9</c:v>
                </c:pt>
                <c:pt idx="537">
                  <c:v>3.9</c:v>
                </c:pt>
                <c:pt idx="538">
                  <c:v>3.9</c:v>
                </c:pt>
                <c:pt idx="539">
                  <c:v>3.9</c:v>
                </c:pt>
                <c:pt idx="540">
                  <c:v>3.9</c:v>
                </c:pt>
                <c:pt idx="541">
                  <c:v>3.9</c:v>
                </c:pt>
                <c:pt idx="542">
                  <c:v>3.9</c:v>
                </c:pt>
                <c:pt idx="543">
                  <c:v>3.9</c:v>
                </c:pt>
                <c:pt idx="544">
                  <c:v>3.9</c:v>
                </c:pt>
                <c:pt idx="545">
                  <c:v>3.9</c:v>
                </c:pt>
                <c:pt idx="546">
                  <c:v>3.9</c:v>
                </c:pt>
                <c:pt idx="547">
                  <c:v>3.9</c:v>
                </c:pt>
                <c:pt idx="548">
                  <c:v>3.9</c:v>
                </c:pt>
                <c:pt idx="549">
                  <c:v>3.9</c:v>
                </c:pt>
                <c:pt idx="550">
                  <c:v>3.9</c:v>
                </c:pt>
                <c:pt idx="551">
                  <c:v>3.9</c:v>
                </c:pt>
                <c:pt idx="552">
                  <c:v>3.9</c:v>
                </c:pt>
                <c:pt idx="553">
                  <c:v>3.9</c:v>
                </c:pt>
                <c:pt idx="554">
                  <c:v>3.9</c:v>
                </c:pt>
                <c:pt idx="555">
                  <c:v>3.9</c:v>
                </c:pt>
                <c:pt idx="556">
                  <c:v>3.9</c:v>
                </c:pt>
                <c:pt idx="557">
                  <c:v>3.9</c:v>
                </c:pt>
                <c:pt idx="558">
                  <c:v>3.9</c:v>
                </c:pt>
                <c:pt idx="559">
                  <c:v>3.9</c:v>
                </c:pt>
                <c:pt idx="560">
                  <c:v>3.9</c:v>
                </c:pt>
                <c:pt idx="561">
                  <c:v>3.9</c:v>
                </c:pt>
                <c:pt idx="562">
                  <c:v>3.9</c:v>
                </c:pt>
                <c:pt idx="563">
                  <c:v>3.9</c:v>
                </c:pt>
                <c:pt idx="564">
                  <c:v>3.9</c:v>
                </c:pt>
                <c:pt idx="565">
                  <c:v>3.9</c:v>
                </c:pt>
                <c:pt idx="566">
                  <c:v>3.9</c:v>
                </c:pt>
                <c:pt idx="567">
                  <c:v>3.9</c:v>
                </c:pt>
                <c:pt idx="568">
                  <c:v>3.9</c:v>
                </c:pt>
                <c:pt idx="569">
                  <c:v>3.9</c:v>
                </c:pt>
                <c:pt idx="570">
                  <c:v>3.9</c:v>
                </c:pt>
                <c:pt idx="571">
                  <c:v>3.9</c:v>
                </c:pt>
                <c:pt idx="572">
                  <c:v>3.9</c:v>
                </c:pt>
                <c:pt idx="573">
                  <c:v>3.9</c:v>
                </c:pt>
                <c:pt idx="574">
                  <c:v>3.9</c:v>
                </c:pt>
                <c:pt idx="575">
                  <c:v>3.9</c:v>
                </c:pt>
                <c:pt idx="576">
                  <c:v>3.9</c:v>
                </c:pt>
                <c:pt idx="577">
                  <c:v>3.9</c:v>
                </c:pt>
                <c:pt idx="578">
                  <c:v>3.9</c:v>
                </c:pt>
                <c:pt idx="579">
                  <c:v>3.9</c:v>
                </c:pt>
                <c:pt idx="580">
                  <c:v>3.9</c:v>
                </c:pt>
                <c:pt idx="581">
                  <c:v>3.9</c:v>
                </c:pt>
                <c:pt idx="582">
                  <c:v>3.9</c:v>
                </c:pt>
                <c:pt idx="583">
                  <c:v>3.9</c:v>
                </c:pt>
                <c:pt idx="584">
                  <c:v>3.9</c:v>
                </c:pt>
                <c:pt idx="585">
                  <c:v>3.9</c:v>
                </c:pt>
                <c:pt idx="586">
                  <c:v>3.9</c:v>
                </c:pt>
                <c:pt idx="587">
                  <c:v>3.9</c:v>
                </c:pt>
                <c:pt idx="588">
                  <c:v>3.9</c:v>
                </c:pt>
                <c:pt idx="589">
                  <c:v>3.9</c:v>
                </c:pt>
                <c:pt idx="590">
                  <c:v>3.9</c:v>
                </c:pt>
                <c:pt idx="591">
                  <c:v>3.9</c:v>
                </c:pt>
                <c:pt idx="592">
                  <c:v>3.9</c:v>
                </c:pt>
                <c:pt idx="593">
                  <c:v>3.9</c:v>
                </c:pt>
                <c:pt idx="594">
                  <c:v>3.9</c:v>
                </c:pt>
                <c:pt idx="595">
                  <c:v>3.9</c:v>
                </c:pt>
                <c:pt idx="596">
                  <c:v>3.9</c:v>
                </c:pt>
                <c:pt idx="597">
                  <c:v>3.9</c:v>
                </c:pt>
                <c:pt idx="598">
                  <c:v>3.9</c:v>
                </c:pt>
                <c:pt idx="599">
                  <c:v>3.9</c:v>
                </c:pt>
                <c:pt idx="600">
                  <c:v>3.9</c:v>
                </c:pt>
                <c:pt idx="601">
                  <c:v>3.9</c:v>
                </c:pt>
                <c:pt idx="602">
                  <c:v>3.9</c:v>
                </c:pt>
                <c:pt idx="603">
                  <c:v>3.9</c:v>
                </c:pt>
                <c:pt idx="604">
                  <c:v>3.9</c:v>
                </c:pt>
                <c:pt idx="605">
                  <c:v>3.9</c:v>
                </c:pt>
                <c:pt idx="606">
                  <c:v>3.9</c:v>
                </c:pt>
                <c:pt idx="607">
                  <c:v>3.9</c:v>
                </c:pt>
                <c:pt idx="608">
                  <c:v>3.9</c:v>
                </c:pt>
                <c:pt idx="609">
                  <c:v>3.9</c:v>
                </c:pt>
                <c:pt idx="610">
                  <c:v>3.9</c:v>
                </c:pt>
                <c:pt idx="611">
                  <c:v>3.9</c:v>
                </c:pt>
                <c:pt idx="612">
                  <c:v>3.9</c:v>
                </c:pt>
                <c:pt idx="613">
                  <c:v>3.9</c:v>
                </c:pt>
                <c:pt idx="614">
                  <c:v>3.9</c:v>
                </c:pt>
                <c:pt idx="615">
                  <c:v>3.9</c:v>
                </c:pt>
                <c:pt idx="616">
                  <c:v>3.9</c:v>
                </c:pt>
                <c:pt idx="617">
                  <c:v>3.9</c:v>
                </c:pt>
                <c:pt idx="618">
                  <c:v>3.9</c:v>
                </c:pt>
                <c:pt idx="619">
                  <c:v>3.9</c:v>
                </c:pt>
                <c:pt idx="620">
                  <c:v>3.9</c:v>
                </c:pt>
                <c:pt idx="621">
                  <c:v>3.9</c:v>
                </c:pt>
                <c:pt idx="622">
                  <c:v>3.9</c:v>
                </c:pt>
                <c:pt idx="623">
                  <c:v>3.9</c:v>
                </c:pt>
                <c:pt idx="624">
                  <c:v>3.9</c:v>
                </c:pt>
                <c:pt idx="625">
                  <c:v>3.9</c:v>
                </c:pt>
                <c:pt idx="626">
                  <c:v>3.9</c:v>
                </c:pt>
                <c:pt idx="627">
                  <c:v>3.9</c:v>
                </c:pt>
                <c:pt idx="628">
                  <c:v>3.9</c:v>
                </c:pt>
                <c:pt idx="629">
                  <c:v>3.9</c:v>
                </c:pt>
                <c:pt idx="630">
                  <c:v>3.9</c:v>
                </c:pt>
                <c:pt idx="631">
                  <c:v>3.9</c:v>
                </c:pt>
                <c:pt idx="632">
                  <c:v>3.64</c:v>
                </c:pt>
                <c:pt idx="633">
                  <c:v>3.64</c:v>
                </c:pt>
                <c:pt idx="634">
                  <c:v>3.64</c:v>
                </c:pt>
                <c:pt idx="635">
                  <c:v>3.64</c:v>
                </c:pt>
                <c:pt idx="636">
                  <c:v>3.64</c:v>
                </c:pt>
                <c:pt idx="637">
                  <c:v>3.64</c:v>
                </c:pt>
                <c:pt idx="638">
                  <c:v>3.64</c:v>
                </c:pt>
                <c:pt idx="639">
                  <c:v>3.64</c:v>
                </c:pt>
                <c:pt idx="640">
                  <c:v>3.64</c:v>
                </c:pt>
                <c:pt idx="641">
                  <c:v>3.64</c:v>
                </c:pt>
                <c:pt idx="642">
                  <c:v>3.64</c:v>
                </c:pt>
                <c:pt idx="643">
                  <c:v>3.64</c:v>
                </c:pt>
                <c:pt idx="644">
                  <c:v>3.64</c:v>
                </c:pt>
                <c:pt idx="645">
                  <c:v>3.64</c:v>
                </c:pt>
                <c:pt idx="646">
                  <c:v>3.64</c:v>
                </c:pt>
                <c:pt idx="647">
                  <c:v>3.64</c:v>
                </c:pt>
                <c:pt idx="648">
                  <c:v>3.64</c:v>
                </c:pt>
                <c:pt idx="649">
                  <c:v>3.64</c:v>
                </c:pt>
                <c:pt idx="650">
                  <c:v>3.64</c:v>
                </c:pt>
                <c:pt idx="651">
                  <c:v>3.64</c:v>
                </c:pt>
                <c:pt idx="652">
                  <c:v>3.64</c:v>
                </c:pt>
                <c:pt idx="653">
                  <c:v>3.64</c:v>
                </c:pt>
                <c:pt idx="654">
                  <c:v>3.64</c:v>
                </c:pt>
                <c:pt idx="655">
                  <c:v>3.64</c:v>
                </c:pt>
                <c:pt idx="656">
                  <c:v>3.64</c:v>
                </c:pt>
                <c:pt idx="657">
                  <c:v>3.64</c:v>
                </c:pt>
                <c:pt idx="658">
                  <c:v>3.64</c:v>
                </c:pt>
                <c:pt idx="659">
                  <c:v>3.64</c:v>
                </c:pt>
                <c:pt idx="660">
                  <c:v>3.64</c:v>
                </c:pt>
                <c:pt idx="661">
                  <c:v>3.64</c:v>
                </c:pt>
                <c:pt idx="662">
                  <c:v>3.64</c:v>
                </c:pt>
                <c:pt idx="663">
                  <c:v>3.64</c:v>
                </c:pt>
                <c:pt idx="664">
                  <c:v>3.64</c:v>
                </c:pt>
                <c:pt idx="665">
                  <c:v>3.64</c:v>
                </c:pt>
                <c:pt idx="666">
                  <c:v>3.64</c:v>
                </c:pt>
                <c:pt idx="667">
                  <c:v>3.64</c:v>
                </c:pt>
                <c:pt idx="668">
                  <c:v>3.64</c:v>
                </c:pt>
                <c:pt idx="669">
                  <c:v>3.64</c:v>
                </c:pt>
                <c:pt idx="670">
                  <c:v>3.64</c:v>
                </c:pt>
                <c:pt idx="671">
                  <c:v>3.64</c:v>
                </c:pt>
                <c:pt idx="672">
                  <c:v>3.64</c:v>
                </c:pt>
                <c:pt idx="673">
                  <c:v>3.64</c:v>
                </c:pt>
                <c:pt idx="674">
                  <c:v>3.64</c:v>
                </c:pt>
                <c:pt idx="675">
                  <c:v>3.64</c:v>
                </c:pt>
                <c:pt idx="676">
                  <c:v>3.64</c:v>
                </c:pt>
                <c:pt idx="677">
                  <c:v>3.64</c:v>
                </c:pt>
                <c:pt idx="678">
                  <c:v>3.64</c:v>
                </c:pt>
                <c:pt idx="679">
                  <c:v>3.64</c:v>
                </c:pt>
                <c:pt idx="680">
                  <c:v>3.64</c:v>
                </c:pt>
                <c:pt idx="681">
                  <c:v>3.64</c:v>
                </c:pt>
                <c:pt idx="682">
                  <c:v>3.64</c:v>
                </c:pt>
                <c:pt idx="683">
                  <c:v>3.64</c:v>
                </c:pt>
                <c:pt idx="684">
                  <c:v>3.64</c:v>
                </c:pt>
                <c:pt idx="685">
                  <c:v>3.64</c:v>
                </c:pt>
                <c:pt idx="686">
                  <c:v>3.64</c:v>
                </c:pt>
                <c:pt idx="687">
                  <c:v>3.64</c:v>
                </c:pt>
                <c:pt idx="688">
                  <c:v>3.64</c:v>
                </c:pt>
                <c:pt idx="689">
                  <c:v>3.64</c:v>
                </c:pt>
                <c:pt idx="690">
                  <c:v>3.64</c:v>
                </c:pt>
                <c:pt idx="691">
                  <c:v>3.64</c:v>
                </c:pt>
                <c:pt idx="692">
                  <c:v>3.64</c:v>
                </c:pt>
                <c:pt idx="693">
                  <c:v>3.64</c:v>
                </c:pt>
                <c:pt idx="694">
                  <c:v>3.64</c:v>
                </c:pt>
                <c:pt idx="695">
                  <c:v>3.64</c:v>
                </c:pt>
                <c:pt idx="696">
                  <c:v>3.64</c:v>
                </c:pt>
                <c:pt idx="697">
                  <c:v>3.64</c:v>
                </c:pt>
                <c:pt idx="698">
                  <c:v>3.64</c:v>
                </c:pt>
                <c:pt idx="699">
                  <c:v>3.64</c:v>
                </c:pt>
                <c:pt idx="700">
                  <c:v>3.64</c:v>
                </c:pt>
                <c:pt idx="701">
                  <c:v>3.64</c:v>
                </c:pt>
                <c:pt idx="702">
                  <c:v>3.64</c:v>
                </c:pt>
                <c:pt idx="703">
                  <c:v>3.64</c:v>
                </c:pt>
                <c:pt idx="704">
                  <c:v>3.64</c:v>
                </c:pt>
                <c:pt idx="705">
                  <c:v>3.64</c:v>
                </c:pt>
                <c:pt idx="706">
                  <c:v>3.64</c:v>
                </c:pt>
                <c:pt idx="707">
                  <c:v>3.64</c:v>
                </c:pt>
                <c:pt idx="708">
                  <c:v>3.64</c:v>
                </c:pt>
                <c:pt idx="709">
                  <c:v>3.64</c:v>
                </c:pt>
                <c:pt idx="710">
                  <c:v>3.64</c:v>
                </c:pt>
                <c:pt idx="711">
                  <c:v>3.64</c:v>
                </c:pt>
                <c:pt idx="712">
                  <c:v>3.64</c:v>
                </c:pt>
                <c:pt idx="713">
                  <c:v>3.64</c:v>
                </c:pt>
                <c:pt idx="714">
                  <c:v>3.64</c:v>
                </c:pt>
                <c:pt idx="715">
                  <c:v>3.64</c:v>
                </c:pt>
                <c:pt idx="716">
                  <c:v>3.64</c:v>
                </c:pt>
                <c:pt idx="717">
                  <c:v>3.64</c:v>
                </c:pt>
                <c:pt idx="718">
                  <c:v>3.64</c:v>
                </c:pt>
                <c:pt idx="719">
                  <c:v>3.64</c:v>
                </c:pt>
                <c:pt idx="720">
                  <c:v>3.64</c:v>
                </c:pt>
                <c:pt idx="721">
                  <c:v>3.64</c:v>
                </c:pt>
                <c:pt idx="722">
                  <c:v>3.64</c:v>
                </c:pt>
                <c:pt idx="723">
                  <c:v>3.64</c:v>
                </c:pt>
                <c:pt idx="724">
                  <c:v>3.64</c:v>
                </c:pt>
                <c:pt idx="725">
                  <c:v>3.64</c:v>
                </c:pt>
                <c:pt idx="726">
                  <c:v>3.64</c:v>
                </c:pt>
                <c:pt idx="727">
                  <c:v>3.64</c:v>
                </c:pt>
                <c:pt idx="728">
                  <c:v>3.64</c:v>
                </c:pt>
                <c:pt idx="729">
                  <c:v>3.64</c:v>
                </c:pt>
                <c:pt idx="730">
                  <c:v>3.64</c:v>
                </c:pt>
                <c:pt idx="731">
                  <c:v>3.64</c:v>
                </c:pt>
                <c:pt idx="732">
                  <c:v>3.64</c:v>
                </c:pt>
                <c:pt idx="733">
                  <c:v>3.64</c:v>
                </c:pt>
                <c:pt idx="734">
                  <c:v>3.64</c:v>
                </c:pt>
                <c:pt idx="735">
                  <c:v>3.64</c:v>
                </c:pt>
                <c:pt idx="736">
                  <c:v>3.64</c:v>
                </c:pt>
                <c:pt idx="737">
                  <c:v>3.64</c:v>
                </c:pt>
                <c:pt idx="738">
                  <c:v>3.64</c:v>
                </c:pt>
                <c:pt idx="739">
                  <c:v>3.64</c:v>
                </c:pt>
                <c:pt idx="740">
                  <c:v>3.64</c:v>
                </c:pt>
                <c:pt idx="741">
                  <c:v>3.64</c:v>
                </c:pt>
                <c:pt idx="742">
                  <c:v>3.64</c:v>
                </c:pt>
                <c:pt idx="743">
                  <c:v>3.64</c:v>
                </c:pt>
                <c:pt idx="744">
                  <c:v>3.64</c:v>
                </c:pt>
                <c:pt idx="745">
                  <c:v>3.64</c:v>
                </c:pt>
                <c:pt idx="746">
                  <c:v>3.64</c:v>
                </c:pt>
                <c:pt idx="747">
                  <c:v>3.64</c:v>
                </c:pt>
                <c:pt idx="748">
                  <c:v>3.64</c:v>
                </c:pt>
                <c:pt idx="749">
                  <c:v>3.64</c:v>
                </c:pt>
                <c:pt idx="750">
                  <c:v>3.64</c:v>
                </c:pt>
                <c:pt idx="751">
                  <c:v>3.64</c:v>
                </c:pt>
                <c:pt idx="752">
                  <c:v>3.64</c:v>
                </c:pt>
                <c:pt idx="753">
                  <c:v>3.64</c:v>
                </c:pt>
                <c:pt idx="754">
                  <c:v>3.64</c:v>
                </c:pt>
                <c:pt idx="755">
                  <c:v>3.64</c:v>
                </c:pt>
                <c:pt idx="756">
                  <c:v>3.64</c:v>
                </c:pt>
                <c:pt idx="757">
                  <c:v>3.64</c:v>
                </c:pt>
                <c:pt idx="758">
                  <c:v>3.64</c:v>
                </c:pt>
                <c:pt idx="759">
                  <c:v>3.64</c:v>
                </c:pt>
                <c:pt idx="760">
                  <c:v>3.64</c:v>
                </c:pt>
                <c:pt idx="761">
                  <c:v>3.64</c:v>
                </c:pt>
                <c:pt idx="762">
                  <c:v>3.64</c:v>
                </c:pt>
                <c:pt idx="763">
                  <c:v>3.64</c:v>
                </c:pt>
                <c:pt idx="764">
                  <c:v>3.64</c:v>
                </c:pt>
                <c:pt idx="765">
                  <c:v>3.64</c:v>
                </c:pt>
                <c:pt idx="766">
                  <c:v>3.64</c:v>
                </c:pt>
                <c:pt idx="767">
                  <c:v>3.64</c:v>
                </c:pt>
                <c:pt idx="768">
                  <c:v>3.64</c:v>
                </c:pt>
                <c:pt idx="769">
                  <c:v>3.64</c:v>
                </c:pt>
                <c:pt idx="770">
                  <c:v>3.64</c:v>
                </c:pt>
                <c:pt idx="771">
                  <c:v>3.64</c:v>
                </c:pt>
                <c:pt idx="772">
                  <c:v>3.64</c:v>
                </c:pt>
                <c:pt idx="773">
                  <c:v>3.64</c:v>
                </c:pt>
                <c:pt idx="774">
                  <c:v>3.64</c:v>
                </c:pt>
                <c:pt idx="775">
                  <c:v>3.64</c:v>
                </c:pt>
                <c:pt idx="776">
                  <c:v>3.64</c:v>
                </c:pt>
                <c:pt idx="777">
                  <c:v>3.64</c:v>
                </c:pt>
                <c:pt idx="778">
                  <c:v>3.64</c:v>
                </c:pt>
                <c:pt idx="779">
                  <c:v>3.64</c:v>
                </c:pt>
                <c:pt idx="780">
                  <c:v>3.64</c:v>
                </c:pt>
                <c:pt idx="781">
                  <c:v>3.64</c:v>
                </c:pt>
                <c:pt idx="782">
                  <c:v>3.64</c:v>
                </c:pt>
                <c:pt idx="783">
                  <c:v>3.64</c:v>
                </c:pt>
                <c:pt idx="784">
                  <c:v>3.64</c:v>
                </c:pt>
                <c:pt idx="785">
                  <c:v>3.64</c:v>
                </c:pt>
                <c:pt idx="786">
                  <c:v>3.64</c:v>
                </c:pt>
                <c:pt idx="787">
                  <c:v>3.64</c:v>
                </c:pt>
                <c:pt idx="788">
                  <c:v>3.64</c:v>
                </c:pt>
                <c:pt idx="789">
                  <c:v>3.64</c:v>
                </c:pt>
                <c:pt idx="790">
                  <c:v>3.64</c:v>
                </c:pt>
                <c:pt idx="791">
                  <c:v>3.64</c:v>
                </c:pt>
                <c:pt idx="792">
                  <c:v>3.64</c:v>
                </c:pt>
                <c:pt idx="793">
                  <c:v>3.64</c:v>
                </c:pt>
                <c:pt idx="794">
                  <c:v>3.64</c:v>
                </c:pt>
                <c:pt idx="795">
                  <c:v>3.64</c:v>
                </c:pt>
                <c:pt idx="796">
                  <c:v>3.64</c:v>
                </c:pt>
                <c:pt idx="797">
                  <c:v>3.64</c:v>
                </c:pt>
                <c:pt idx="798">
                  <c:v>3.64</c:v>
                </c:pt>
                <c:pt idx="799">
                  <c:v>3.64</c:v>
                </c:pt>
                <c:pt idx="800">
                  <c:v>3.64</c:v>
                </c:pt>
                <c:pt idx="801">
                  <c:v>3.64</c:v>
                </c:pt>
                <c:pt idx="802">
                  <c:v>3.64</c:v>
                </c:pt>
                <c:pt idx="803">
                  <c:v>3.64</c:v>
                </c:pt>
                <c:pt idx="804">
                  <c:v>3.64</c:v>
                </c:pt>
                <c:pt idx="805">
                  <c:v>3.64</c:v>
                </c:pt>
                <c:pt idx="806">
                  <c:v>3.64</c:v>
                </c:pt>
                <c:pt idx="807">
                  <c:v>3.64</c:v>
                </c:pt>
                <c:pt idx="808">
                  <c:v>3.64</c:v>
                </c:pt>
                <c:pt idx="809">
                  <c:v>3.64</c:v>
                </c:pt>
                <c:pt idx="810">
                  <c:v>3.64</c:v>
                </c:pt>
                <c:pt idx="811">
                  <c:v>3.64</c:v>
                </c:pt>
                <c:pt idx="812">
                  <c:v>3.64</c:v>
                </c:pt>
                <c:pt idx="813">
                  <c:v>3.64</c:v>
                </c:pt>
                <c:pt idx="814">
                  <c:v>3.64</c:v>
                </c:pt>
                <c:pt idx="815">
                  <c:v>3.64</c:v>
                </c:pt>
                <c:pt idx="816">
                  <c:v>3.64</c:v>
                </c:pt>
                <c:pt idx="817">
                  <c:v>3.64</c:v>
                </c:pt>
                <c:pt idx="818">
                  <c:v>3.64</c:v>
                </c:pt>
                <c:pt idx="819">
                  <c:v>3.64</c:v>
                </c:pt>
                <c:pt idx="820">
                  <c:v>3.64</c:v>
                </c:pt>
                <c:pt idx="821">
                  <c:v>3.64</c:v>
                </c:pt>
                <c:pt idx="822">
                  <c:v>3.64</c:v>
                </c:pt>
                <c:pt idx="823">
                  <c:v>3.64</c:v>
                </c:pt>
                <c:pt idx="824">
                  <c:v>3.64</c:v>
                </c:pt>
                <c:pt idx="825">
                  <c:v>3.64</c:v>
                </c:pt>
                <c:pt idx="826">
                  <c:v>3.64</c:v>
                </c:pt>
                <c:pt idx="827">
                  <c:v>3.64</c:v>
                </c:pt>
                <c:pt idx="828">
                  <c:v>3.64</c:v>
                </c:pt>
                <c:pt idx="829">
                  <c:v>3.64</c:v>
                </c:pt>
                <c:pt idx="830">
                  <c:v>3.64</c:v>
                </c:pt>
                <c:pt idx="831">
                  <c:v>3.64</c:v>
                </c:pt>
                <c:pt idx="832">
                  <c:v>3.64</c:v>
                </c:pt>
                <c:pt idx="833">
                  <c:v>3.64</c:v>
                </c:pt>
                <c:pt idx="834">
                  <c:v>3.64</c:v>
                </c:pt>
                <c:pt idx="835">
                  <c:v>3.64</c:v>
                </c:pt>
                <c:pt idx="836">
                  <c:v>3.64</c:v>
                </c:pt>
                <c:pt idx="837">
                  <c:v>3.64</c:v>
                </c:pt>
                <c:pt idx="838">
                  <c:v>3.64</c:v>
                </c:pt>
                <c:pt idx="839">
                  <c:v>3.64</c:v>
                </c:pt>
                <c:pt idx="840">
                  <c:v>3.64</c:v>
                </c:pt>
                <c:pt idx="841">
                  <c:v>3.64</c:v>
                </c:pt>
                <c:pt idx="842">
                  <c:v>3.64</c:v>
                </c:pt>
                <c:pt idx="843">
                  <c:v>3.64</c:v>
                </c:pt>
                <c:pt idx="844">
                  <c:v>3.64</c:v>
                </c:pt>
                <c:pt idx="845">
                  <c:v>3.64</c:v>
                </c:pt>
                <c:pt idx="846">
                  <c:v>3.64</c:v>
                </c:pt>
                <c:pt idx="847">
                  <c:v>3.64</c:v>
                </c:pt>
                <c:pt idx="848">
                  <c:v>3.64</c:v>
                </c:pt>
                <c:pt idx="849">
                  <c:v>3.64</c:v>
                </c:pt>
                <c:pt idx="850">
                  <c:v>3.64</c:v>
                </c:pt>
                <c:pt idx="851">
                  <c:v>3.64</c:v>
                </c:pt>
                <c:pt idx="852">
                  <c:v>3.64</c:v>
                </c:pt>
                <c:pt idx="853">
                  <c:v>3.64</c:v>
                </c:pt>
                <c:pt idx="854">
                  <c:v>3.64</c:v>
                </c:pt>
                <c:pt idx="855">
                  <c:v>3.64</c:v>
                </c:pt>
                <c:pt idx="856">
                  <c:v>3.64</c:v>
                </c:pt>
                <c:pt idx="857">
                  <c:v>3.64</c:v>
                </c:pt>
                <c:pt idx="858">
                  <c:v>3.64</c:v>
                </c:pt>
                <c:pt idx="859">
                  <c:v>3.64</c:v>
                </c:pt>
                <c:pt idx="860">
                  <c:v>3.64</c:v>
                </c:pt>
                <c:pt idx="861">
                  <c:v>3.64</c:v>
                </c:pt>
                <c:pt idx="862">
                  <c:v>3.64</c:v>
                </c:pt>
                <c:pt idx="863">
                  <c:v>3.64</c:v>
                </c:pt>
                <c:pt idx="864">
                  <c:v>3.64</c:v>
                </c:pt>
                <c:pt idx="865">
                  <c:v>3.64</c:v>
                </c:pt>
                <c:pt idx="866">
                  <c:v>3.64</c:v>
                </c:pt>
                <c:pt idx="867">
                  <c:v>3.64</c:v>
                </c:pt>
                <c:pt idx="868">
                  <c:v>3.64</c:v>
                </c:pt>
                <c:pt idx="869">
                  <c:v>3.64</c:v>
                </c:pt>
                <c:pt idx="870">
                  <c:v>3.64</c:v>
                </c:pt>
                <c:pt idx="871">
                  <c:v>3.64</c:v>
                </c:pt>
                <c:pt idx="872">
                  <c:v>3.64</c:v>
                </c:pt>
                <c:pt idx="873">
                  <c:v>3.64</c:v>
                </c:pt>
                <c:pt idx="874">
                  <c:v>3.64</c:v>
                </c:pt>
                <c:pt idx="875">
                  <c:v>3.64</c:v>
                </c:pt>
                <c:pt idx="876">
                  <c:v>3.64</c:v>
                </c:pt>
                <c:pt idx="877">
                  <c:v>3.64</c:v>
                </c:pt>
                <c:pt idx="878">
                  <c:v>3.64</c:v>
                </c:pt>
                <c:pt idx="879">
                  <c:v>3.64</c:v>
                </c:pt>
                <c:pt idx="880">
                  <c:v>3.64</c:v>
                </c:pt>
                <c:pt idx="881">
                  <c:v>3.64</c:v>
                </c:pt>
                <c:pt idx="882">
                  <c:v>3.64</c:v>
                </c:pt>
                <c:pt idx="883">
                  <c:v>3.64</c:v>
                </c:pt>
                <c:pt idx="884">
                  <c:v>3.64</c:v>
                </c:pt>
                <c:pt idx="885">
                  <c:v>3.64</c:v>
                </c:pt>
                <c:pt idx="886">
                  <c:v>3.64</c:v>
                </c:pt>
                <c:pt idx="887">
                  <c:v>3.64</c:v>
                </c:pt>
                <c:pt idx="888">
                  <c:v>3.64</c:v>
                </c:pt>
                <c:pt idx="889">
                  <c:v>3.64</c:v>
                </c:pt>
                <c:pt idx="890">
                  <c:v>3.64</c:v>
                </c:pt>
                <c:pt idx="891">
                  <c:v>3.64</c:v>
                </c:pt>
                <c:pt idx="892">
                  <c:v>3.64</c:v>
                </c:pt>
                <c:pt idx="893">
                  <c:v>3.38</c:v>
                </c:pt>
                <c:pt idx="894">
                  <c:v>3.38</c:v>
                </c:pt>
                <c:pt idx="895">
                  <c:v>3.38</c:v>
                </c:pt>
                <c:pt idx="896">
                  <c:v>3.38</c:v>
                </c:pt>
                <c:pt idx="897">
                  <c:v>3.38</c:v>
                </c:pt>
                <c:pt idx="898">
                  <c:v>3.38</c:v>
                </c:pt>
                <c:pt idx="899">
                  <c:v>3.38</c:v>
                </c:pt>
                <c:pt idx="900">
                  <c:v>3.38</c:v>
                </c:pt>
                <c:pt idx="901">
                  <c:v>3.38</c:v>
                </c:pt>
                <c:pt idx="902">
                  <c:v>3.38</c:v>
                </c:pt>
                <c:pt idx="903">
                  <c:v>3.38</c:v>
                </c:pt>
                <c:pt idx="904">
                  <c:v>3.38</c:v>
                </c:pt>
                <c:pt idx="905">
                  <c:v>3.38</c:v>
                </c:pt>
                <c:pt idx="906">
                  <c:v>3.38</c:v>
                </c:pt>
                <c:pt idx="907">
                  <c:v>3.38</c:v>
                </c:pt>
                <c:pt idx="908">
                  <c:v>3.38</c:v>
                </c:pt>
                <c:pt idx="909">
                  <c:v>3.38</c:v>
                </c:pt>
                <c:pt idx="910">
                  <c:v>3.38</c:v>
                </c:pt>
                <c:pt idx="911">
                  <c:v>3.38</c:v>
                </c:pt>
                <c:pt idx="912">
                  <c:v>3.38</c:v>
                </c:pt>
                <c:pt idx="913">
                  <c:v>3.38</c:v>
                </c:pt>
                <c:pt idx="914">
                  <c:v>3.38</c:v>
                </c:pt>
                <c:pt idx="915">
                  <c:v>3.38</c:v>
                </c:pt>
                <c:pt idx="916">
                  <c:v>3.38</c:v>
                </c:pt>
                <c:pt idx="917">
                  <c:v>3.38</c:v>
                </c:pt>
                <c:pt idx="918">
                  <c:v>3.38</c:v>
                </c:pt>
                <c:pt idx="919">
                  <c:v>3.38</c:v>
                </c:pt>
                <c:pt idx="920">
                  <c:v>3.38</c:v>
                </c:pt>
                <c:pt idx="921">
                  <c:v>3.38</c:v>
                </c:pt>
                <c:pt idx="922">
                  <c:v>3.38</c:v>
                </c:pt>
                <c:pt idx="923">
                  <c:v>3.38</c:v>
                </c:pt>
                <c:pt idx="924">
                  <c:v>3.38</c:v>
                </c:pt>
                <c:pt idx="925">
                  <c:v>3.38</c:v>
                </c:pt>
                <c:pt idx="926">
                  <c:v>3.38</c:v>
                </c:pt>
                <c:pt idx="927">
                  <c:v>3.38</c:v>
                </c:pt>
                <c:pt idx="928">
                  <c:v>3.38</c:v>
                </c:pt>
                <c:pt idx="929">
                  <c:v>3.38</c:v>
                </c:pt>
                <c:pt idx="930">
                  <c:v>3.38</c:v>
                </c:pt>
                <c:pt idx="931">
                  <c:v>3.38</c:v>
                </c:pt>
                <c:pt idx="932">
                  <c:v>3.38</c:v>
                </c:pt>
                <c:pt idx="933">
                  <c:v>3.38</c:v>
                </c:pt>
                <c:pt idx="934">
                  <c:v>3.38</c:v>
                </c:pt>
                <c:pt idx="935">
                  <c:v>3.38</c:v>
                </c:pt>
                <c:pt idx="936">
                  <c:v>3.38</c:v>
                </c:pt>
                <c:pt idx="937">
                  <c:v>3.38</c:v>
                </c:pt>
                <c:pt idx="938">
                  <c:v>3.38</c:v>
                </c:pt>
                <c:pt idx="939">
                  <c:v>3.38</c:v>
                </c:pt>
                <c:pt idx="940">
                  <c:v>3.38</c:v>
                </c:pt>
                <c:pt idx="941">
                  <c:v>3.38</c:v>
                </c:pt>
                <c:pt idx="942">
                  <c:v>3.38</c:v>
                </c:pt>
                <c:pt idx="943">
                  <c:v>3.38</c:v>
                </c:pt>
                <c:pt idx="944">
                  <c:v>3.38</c:v>
                </c:pt>
                <c:pt idx="945">
                  <c:v>3.38</c:v>
                </c:pt>
                <c:pt idx="946">
                  <c:v>3.38</c:v>
                </c:pt>
                <c:pt idx="947">
                  <c:v>3.38</c:v>
                </c:pt>
                <c:pt idx="948">
                  <c:v>3.38</c:v>
                </c:pt>
                <c:pt idx="949">
                  <c:v>3.38</c:v>
                </c:pt>
                <c:pt idx="950">
                  <c:v>3.38</c:v>
                </c:pt>
                <c:pt idx="951">
                  <c:v>3.38</c:v>
                </c:pt>
                <c:pt idx="952">
                  <c:v>3.38</c:v>
                </c:pt>
                <c:pt idx="953">
                  <c:v>3.38</c:v>
                </c:pt>
                <c:pt idx="954">
                  <c:v>3.38</c:v>
                </c:pt>
                <c:pt idx="955">
                  <c:v>3.38</c:v>
                </c:pt>
                <c:pt idx="956">
                  <c:v>3.38</c:v>
                </c:pt>
                <c:pt idx="957">
                  <c:v>3.38</c:v>
                </c:pt>
                <c:pt idx="958">
                  <c:v>3.38</c:v>
                </c:pt>
                <c:pt idx="959">
                  <c:v>3.38</c:v>
                </c:pt>
                <c:pt idx="960">
                  <c:v>3.38</c:v>
                </c:pt>
                <c:pt idx="961">
                  <c:v>3.38</c:v>
                </c:pt>
                <c:pt idx="962">
                  <c:v>3.38</c:v>
                </c:pt>
                <c:pt idx="963">
                  <c:v>3.38</c:v>
                </c:pt>
                <c:pt idx="964">
                  <c:v>3.38</c:v>
                </c:pt>
                <c:pt idx="965">
                  <c:v>3.38</c:v>
                </c:pt>
                <c:pt idx="966">
                  <c:v>3.38</c:v>
                </c:pt>
                <c:pt idx="967">
                  <c:v>3.38</c:v>
                </c:pt>
                <c:pt idx="968">
                  <c:v>3.38</c:v>
                </c:pt>
                <c:pt idx="969">
                  <c:v>3.38</c:v>
                </c:pt>
                <c:pt idx="970">
                  <c:v>3.38</c:v>
                </c:pt>
                <c:pt idx="971">
                  <c:v>3.38</c:v>
                </c:pt>
                <c:pt idx="972">
                  <c:v>3.38</c:v>
                </c:pt>
                <c:pt idx="973">
                  <c:v>3.38</c:v>
                </c:pt>
                <c:pt idx="974">
                  <c:v>3.38</c:v>
                </c:pt>
                <c:pt idx="975">
                  <c:v>3.38</c:v>
                </c:pt>
                <c:pt idx="976">
                  <c:v>3.38</c:v>
                </c:pt>
                <c:pt idx="977">
                  <c:v>3.38</c:v>
                </c:pt>
                <c:pt idx="978">
                  <c:v>3.38</c:v>
                </c:pt>
                <c:pt idx="979">
                  <c:v>3.38</c:v>
                </c:pt>
                <c:pt idx="980">
                  <c:v>3.38</c:v>
                </c:pt>
                <c:pt idx="981">
                  <c:v>3.38</c:v>
                </c:pt>
                <c:pt idx="982">
                  <c:v>3.38</c:v>
                </c:pt>
                <c:pt idx="983">
                  <c:v>3.38</c:v>
                </c:pt>
                <c:pt idx="984">
                  <c:v>3.38</c:v>
                </c:pt>
                <c:pt idx="985">
                  <c:v>3.38</c:v>
                </c:pt>
                <c:pt idx="986">
                  <c:v>3.38</c:v>
                </c:pt>
                <c:pt idx="987">
                  <c:v>3.38</c:v>
                </c:pt>
                <c:pt idx="988">
                  <c:v>3.38</c:v>
                </c:pt>
                <c:pt idx="989">
                  <c:v>3.38</c:v>
                </c:pt>
                <c:pt idx="990">
                  <c:v>3.38</c:v>
                </c:pt>
                <c:pt idx="991">
                  <c:v>3.38</c:v>
                </c:pt>
                <c:pt idx="992">
                  <c:v>3.38</c:v>
                </c:pt>
                <c:pt idx="993">
                  <c:v>3.38</c:v>
                </c:pt>
                <c:pt idx="994">
                  <c:v>3.38</c:v>
                </c:pt>
                <c:pt idx="995">
                  <c:v>3.38</c:v>
                </c:pt>
                <c:pt idx="996">
                  <c:v>3.38</c:v>
                </c:pt>
                <c:pt idx="997">
                  <c:v>3.38</c:v>
                </c:pt>
                <c:pt idx="998">
                  <c:v>3.38</c:v>
                </c:pt>
                <c:pt idx="999">
                  <c:v>3.38</c:v>
                </c:pt>
                <c:pt idx="1000">
                  <c:v>3.38</c:v>
                </c:pt>
                <c:pt idx="1001">
                  <c:v>3.38</c:v>
                </c:pt>
                <c:pt idx="1002">
                  <c:v>3.38</c:v>
                </c:pt>
                <c:pt idx="1003">
                  <c:v>3.38</c:v>
                </c:pt>
                <c:pt idx="1004">
                  <c:v>3.38</c:v>
                </c:pt>
                <c:pt idx="1005">
                  <c:v>3.38</c:v>
                </c:pt>
                <c:pt idx="1006">
                  <c:v>3.38</c:v>
                </c:pt>
                <c:pt idx="1007">
                  <c:v>3.38</c:v>
                </c:pt>
                <c:pt idx="1008">
                  <c:v>3.38</c:v>
                </c:pt>
                <c:pt idx="1009">
                  <c:v>3.38</c:v>
                </c:pt>
                <c:pt idx="1010">
                  <c:v>3.38</c:v>
                </c:pt>
                <c:pt idx="1011">
                  <c:v>3.38</c:v>
                </c:pt>
                <c:pt idx="1012">
                  <c:v>3.38</c:v>
                </c:pt>
                <c:pt idx="1013">
                  <c:v>3.38</c:v>
                </c:pt>
                <c:pt idx="1014">
                  <c:v>3.38</c:v>
                </c:pt>
                <c:pt idx="1015">
                  <c:v>3.38</c:v>
                </c:pt>
                <c:pt idx="1016">
                  <c:v>3.38</c:v>
                </c:pt>
                <c:pt idx="1017">
                  <c:v>3.38</c:v>
                </c:pt>
                <c:pt idx="1018">
                  <c:v>3.38</c:v>
                </c:pt>
                <c:pt idx="1019">
                  <c:v>3.38</c:v>
                </c:pt>
                <c:pt idx="1020">
                  <c:v>3.38</c:v>
                </c:pt>
                <c:pt idx="1021">
                  <c:v>3.38</c:v>
                </c:pt>
                <c:pt idx="1022">
                  <c:v>3.38</c:v>
                </c:pt>
                <c:pt idx="1023">
                  <c:v>3.38</c:v>
                </c:pt>
                <c:pt idx="1024">
                  <c:v>3.38</c:v>
                </c:pt>
                <c:pt idx="1025">
                  <c:v>3.38</c:v>
                </c:pt>
                <c:pt idx="1026">
                  <c:v>3.38</c:v>
                </c:pt>
                <c:pt idx="1027">
                  <c:v>3.38</c:v>
                </c:pt>
                <c:pt idx="1028">
                  <c:v>3.38</c:v>
                </c:pt>
                <c:pt idx="1029">
                  <c:v>3.38</c:v>
                </c:pt>
                <c:pt idx="1030">
                  <c:v>3.38</c:v>
                </c:pt>
                <c:pt idx="1031">
                  <c:v>3.38</c:v>
                </c:pt>
                <c:pt idx="1032">
                  <c:v>3.38</c:v>
                </c:pt>
                <c:pt idx="1033">
                  <c:v>3.38</c:v>
                </c:pt>
                <c:pt idx="1034">
                  <c:v>3.38</c:v>
                </c:pt>
                <c:pt idx="1035">
                  <c:v>3.38</c:v>
                </c:pt>
                <c:pt idx="1036">
                  <c:v>3.38</c:v>
                </c:pt>
                <c:pt idx="1037">
                  <c:v>3.38</c:v>
                </c:pt>
                <c:pt idx="1038">
                  <c:v>3.38</c:v>
                </c:pt>
                <c:pt idx="1039">
                  <c:v>3.38</c:v>
                </c:pt>
                <c:pt idx="1040">
                  <c:v>3.38</c:v>
                </c:pt>
                <c:pt idx="1041">
                  <c:v>3.38</c:v>
                </c:pt>
                <c:pt idx="1042">
                  <c:v>3.38</c:v>
                </c:pt>
                <c:pt idx="1043">
                  <c:v>3.38</c:v>
                </c:pt>
                <c:pt idx="1044">
                  <c:v>3.38</c:v>
                </c:pt>
                <c:pt idx="1045">
                  <c:v>3.38</c:v>
                </c:pt>
                <c:pt idx="1046">
                  <c:v>3.38</c:v>
                </c:pt>
                <c:pt idx="1047">
                  <c:v>3.38</c:v>
                </c:pt>
                <c:pt idx="1048">
                  <c:v>3.38</c:v>
                </c:pt>
                <c:pt idx="1049">
                  <c:v>3.38</c:v>
                </c:pt>
                <c:pt idx="1050">
                  <c:v>3.38</c:v>
                </c:pt>
                <c:pt idx="1051">
                  <c:v>3.38</c:v>
                </c:pt>
                <c:pt idx="1052">
                  <c:v>3.38</c:v>
                </c:pt>
                <c:pt idx="1053">
                  <c:v>3.38</c:v>
                </c:pt>
                <c:pt idx="1054">
                  <c:v>3.38</c:v>
                </c:pt>
                <c:pt idx="1055">
                  <c:v>3.38</c:v>
                </c:pt>
                <c:pt idx="1056">
                  <c:v>3.38</c:v>
                </c:pt>
                <c:pt idx="1057">
                  <c:v>3.38</c:v>
                </c:pt>
                <c:pt idx="1058">
                  <c:v>3.38</c:v>
                </c:pt>
                <c:pt idx="1059">
                  <c:v>3.38</c:v>
                </c:pt>
                <c:pt idx="1060">
                  <c:v>3.38</c:v>
                </c:pt>
                <c:pt idx="1061">
                  <c:v>3.38</c:v>
                </c:pt>
                <c:pt idx="1062">
                  <c:v>3.38</c:v>
                </c:pt>
                <c:pt idx="1063">
                  <c:v>3.38</c:v>
                </c:pt>
                <c:pt idx="1064">
                  <c:v>3.38</c:v>
                </c:pt>
                <c:pt idx="1065">
                  <c:v>3.38</c:v>
                </c:pt>
                <c:pt idx="1066">
                  <c:v>3.38</c:v>
                </c:pt>
                <c:pt idx="1067">
                  <c:v>3.38</c:v>
                </c:pt>
                <c:pt idx="1068">
                  <c:v>3.38</c:v>
                </c:pt>
                <c:pt idx="1069">
                  <c:v>3.38</c:v>
                </c:pt>
                <c:pt idx="1070">
                  <c:v>3.38</c:v>
                </c:pt>
                <c:pt idx="1071">
                  <c:v>3.38</c:v>
                </c:pt>
                <c:pt idx="1072">
                  <c:v>3.38</c:v>
                </c:pt>
                <c:pt idx="1073">
                  <c:v>3.38</c:v>
                </c:pt>
                <c:pt idx="1074">
                  <c:v>3.38</c:v>
                </c:pt>
                <c:pt idx="1075">
                  <c:v>3.38</c:v>
                </c:pt>
                <c:pt idx="1076">
                  <c:v>3.38</c:v>
                </c:pt>
                <c:pt idx="1077">
                  <c:v>3.38</c:v>
                </c:pt>
                <c:pt idx="1078">
                  <c:v>3.38</c:v>
                </c:pt>
                <c:pt idx="1079">
                  <c:v>3.38</c:v>
                </c:pt>
                <c:pt idx="1080">
                  <c:v>3.38</c:v>
                </c:pt>
                <c:pt idx="1081">
                  <c:v>3.38</c:v>
                </c:pt>
                <c:pt idx="1082">
                  <c:v>3.38</c:v>
                </c:pt>
                <c:pt idx="1083">
                  <c:v>3.38</c:v>
                </c:pt>
                <c:pt idx="1084">
                  <c:v>3.38</c:v>
                </c:pt>
                <c:pt idx="1085">
                  <c:v>3.38</c:v>
                </c:pt>
                <c:pt idx="1086">
                  <c:v>3.38</c:v>
                </c:pt>
                <c:pt idx="1087">
                  <c:v>3.38</c:v>
                </c:pt>
                <c:pt idx="1088">
                  <c:v>3.38</c:v>
                </c:pt>
                <c:pt idx="1089">
                  <c:v>3.38</c:v>
                </c:pt>
                <c:pt idx="1090">
                  <c:v>3.38</c:v>
                </c:pt>
                <c:pt idx="1091">
                  <c:v>3.38</c:v>
                </c:pt>
                <c:pt idx="1092">
                  <c:v>3.38</c:v>
                </c:pt>
                <c:pt idx="1093">
                  <c:v>3.38</c:v>
                </c:pt>
                <c:pt idx="1094">
                  <c:v>3.38</c:v>
                </c:pt>
                <c:pt idx="1095">
                  <c:v>3.38</c:v>
                </c:pt>
                <c:pt idx="1096">
                  <c:v>3.38</c:v>
                </c:pt>
                <c:pt idx="1097">
                  <c:v>3.38</c:v>
                </c:pt>
                <c:pt idx="1098">
                  <c:v>3.38</c:v>
                </c:pt>
                <c:pt idx="1099">
                  <c:v>3.38</c:v>
                </c:pt>
                <c:pt idx="1100">
                  <c:v>3.38</c:v>
                </c:pt>
                <c:pt idx="1101">
                  <c:v>3.38</c:v>
                </c:pt>
                <c:pt idx="1102">
                  <c:v>3.38</c:v>
                </c:pt>
                <c:pt idx="1103">
                  <c:v>3.38</c:v>
                </c:pt>
                <c:pt idx="1104">
                  <c:v>3.38</c:v>
                </c:pt>
                <c:pt idx="1105">
                  <c:v>3.38</c:v>
                </c:pt>
                <c:pt idx="1106">
                  <c:v>3.38</c:v>
                </c:pt>
                <c:pt idx="1107">
                  <c:v>3.38</c:v>
                </c:pt>
                <c:pt idx="1108">
                  <c:v>3.38</c:v>
                </c:pt>
                <c:pt idx="1109">
                  <c:v>3.38</c:v>
                </c:pt>
                <c:pt idx="1110">
                  <c:v>3.38</c:v>
                </c:pt>
                <c:pt idx="1111">
                  <c:v>3.38</c:v>
                </c:pt>
                <c:pt idx="1112">
                  <c:v>3.38</c:v>
                </c:pt>
                <c:pt idx="1113">
                  <c:v>3.38</c:v>
                </c:pt>
                <c:pt idx="1114">
                  <c:v>3.38</c:v>
                </c:pt>
                <c:pt idx="1115">
                  <c:v>3.38</c:v>
                </c:pt>
                <c:pt idx="1116">
                  <c:v>3.38</c:v>
                </c:pt>
                <c:pt idx="1117">
                  <c:v>3.38</c:v>
                </c:pt>
                <c:pt idx="1118">
                  <c:v>3.38</c:v>
                </c:pt>
                <c:pt idx="1119">
                  <c:v>3.38</c:v>
                </c:pt>
                <c:pt idx="1120">
                  <c:v>3.38</c:v>
                </c:pt>
                <c:pt idx="1121">
                  <c:v>3.38</c:v>
                </c:pt>
                <c:pt idx="1122">
                  <c:v>3.38</c:v>
                </c:pt>
                <c:pt idx="1123">
                  <c:v>3.38</c:v>
                </c:pt>
                <c:pt idx="1124">
                  <c:v>3.38</c:v>
                </c:pt>
                <c:pt idx="1125">
                  <c:v>3.38</c:v>
                </c:pt>
                <c:pt idx="1126">
                  <c:v>3.38</c:v>
                </c:pt>
                <c:pt idx="1127">
                  <c:v>3.38</c:v>
                </c:pt>
                <c:pt idx="1128">
                  <c:v>3.38</c:v>
                </c:pt>
                <c:pt idx="1129">
                  <c:v>3.38</c:v>
                </c:pt>
                <c:pt idx="1130">
                  <c:v>3.38</c:v>
                </c:pt>
                <c:pt idx="1131">
                  <c:v>3.38</c:v>
                </c:pt>
                <c:pt idx="1132">
                  <c:v>3.38</c:v>
                </c:pt>
                <c:pt idx="1133">
                  <c:v>3.38</c:v>
                </c:pt>
                <c:pt idx="1134">
                  <c:v>3.38</c:v>
                </c:pt>
                <c:pt idx="1135">
                  <c:v>3.38</c:v>
                </c:pt>
                <c:pt idx="1136">
                  <c:v>3.38</c:v>
                </c:pt>
                <c:pt idx="1137">
                  <c:v>3.38</c:v>
                </c:pt>
                <c:pt idx="1138">
                  <c:v>3.38</c:v>
                </c:pt>
                <c:pt idx="1139">
                  <c:v>3.38</c:v>
                </c:pt>
                <c:pt idx="1140">
                  <c:v>3.38</c:v>
                </c:pt>
                <c:pt idx="1141">
                  <c:v>3.38</c:v>
                </c:pt>
                <c:pt idx="1142">
                  <c:v>3.38</c:v>
                </c:pt>
                <c:pt idx="1143">
                  <c:v>3.38</c:v>
                </c:pt>
                <c:pt idx="1144">
                  <c:v>3.38</c:v>
                </c:pt>
                <c:pt idx="1145">
                  <c:v>3.38</c:v>
                </c:pt>
                <c:pt idx="1146">
                  <c:v>3.38</c:v>
                </c:pt>
                <c:pt idx="1147">
                  <c:v>3.38</c:v>
                </c:pt>
                <c:pt idx="1148">
                  <c:v>3.38</c:v>
                </c:pt>
                <c:pt idx="1149">
                  <c:v>3.38</c:v>
                </c:pt>
                <c:pt idx="1150">
                  <c:v>3.38</c:v>
                </c:pt>
                <c:pt idx="1151">
                  <c:v>3.38</c:v>
                </c:pt>
                <c:pt idx="1152">
                  <c:v>3.38</c:v>
                </c:pt>
                <c:pt idx="1153">
                  <c:v>3.38</c:v>
                </c:pt>
                <c:pt idx="1154">
                  <c:v>3.02</c:v>
                </c:pt>
                <c:pt idx="1155">
                  <c:v>3.02</c:v>
                </c:pt>
                <c:pt idx="1156">
                  <c:v>3.02</c:v>
                </c:pt>
                <c:pt idx="1157">
                  <c:v>3.02</c:v>
                </c:pt>
                <c:pt idx="1158">
                  <c:v>3.02</c:v>
                </c:pt>
                <c:pt idx="1159">
                  <c:v>3.02</c:v>
                </c:pt>
                <c:pt idx="1160">
                  <c:v>3.02</c:v>
                </c:pt>
                <c:pt idx="1161">
                  <c:v>3.02</c:v>
                </c:pt>
                <c:pt idx="1162">
                  <c:v>3.02</c:v>
                </c:pt>
                <c:pt idx="1163">
                  <c:v>3.02</c:v>
                </c:pt>
                <c:pt idx="1164">
                  <c:v>3.02</c:v>
                </c:pt>
                <c:pt idx="1165">
                  <c:v>3.02</c:v>
                </c:pt>
                <c:pt idx="1166">
                  <c:v>3.02</c:v>
                </c:pt>
                <c:pt idx="1167">
                  <c:v>3.02</c:v>
                </c:pt>
                <c:pt idx="1168">
                  <c:v>3.02</c:v>
                </c:pt>
                <c:pt idx="1169">
                  <c:v>3.02</c:v>
                </c:pt>
                <c:pt idx="1170">
                  <c:v>3.02</c:v>
                </c:pt>
                <c:pt idx="1171">
                  <c:v>3.02</c:v>
                </c:pt>
                <c:pt idx="1172">
                  <c:v>3.02</c:v>
                </c:pt>
                <c:pt idx="1173">
                  <c:v>3.02</c:v>
                </c:pt>
                <c:pt idx="1174">
                  <c:v>3.02</c:v>
                </c:pt>
                <c:pt idx="1175">
                  <c:v>3.02</c:v>
                </c:pt>
                <c:pt idx="1176">
                  <c:v>3.02</c:v>
                </c:pt>
                <c:pt idx="1177">
                  <c:v>3.02</c:v>
                </c:pt>
                <c:pt idx="1178">
                  <c:v>3.02</c:v>
                </c:pt>
                <c:pt idx="1179">
                  <c:v>3.02</c:v>
                </c:pt>
                <c:pt idx="1180">
                  <c:v>3.02</c:v>
                </c:pt>
                <c:pt idx="1181">
                  <c:v>3.02</c:v>
                </c:pt>
                <c:pt idx="1182">
                  <c:v>3.02</c:v>
                </c:pt>
                <c:pt idx="1183">
                  <c:v>3.02</c:v>
                </c:pt>
                <c:pt idx="1184">
                  <c:v>3.02</c:v>
                </c:pt>
                <c:pt idx="1185">
                  <c:v>3.02</c:v>
                </c:pt>
                <c:pt idx="1186">
                  <c:v>3.02</c:v>
                </c:pt>
                <c:pt idx="1187">
                  <c:v>3.02</c:v>
                </c:pt>
                <c:pt idx="1188">
                  <c:v>3.02</c:v>
                </c:pt>
                <c:pt idx="1189">
                  <c:v>3.02</c:v>
                </c:pt>
                <c:pt idx="1190">
                  <c:v>3.02</c:v>
                </c:pt>
                <c:pt idx="1191">
                  <c:v>3.02</c:v>
                </c:pt>
                <c:pt idx="1192">
                  <c:v>3.02</c:v>
                </c:pt>
                <c:pt idx="1193">
                  <c:v>3.02</c:v>
                </c:pt>
                <c:pt idx="1194">
                  <c:v>3.02</c:v>
                </c:pt>
                <c:pt idx="1195">
                  <c:v>3.02</c:v>
                </c:pt>
                <c:pt idx="1196">
                  <c:v>3.02</c:v>
                </c:pt>
                <c:pt idx="1197">
                  <c:v>3.02</c:v>
                </c:pt>
                <c:pt idx="1198">
                  <c:v>3.02</c:v>
                </c:pt>
                <c:pt idx="1199">
                  <c:v>3.02</c:v>
                </c:pt>
                <c:pt idx="1200">
                  <c:v>3.02</c:v>
                </c:pt>
                <c:pt idx="1201">
                  <c:v>3.02</c:v>
                </c:pt>
                <c:pt idx="1202">
                  <c:v>3.02</c:v>
                </c:pt>
                <c:pt idx="1203">
                  <c:v>3.02</c:v>
                </c:pt>
                <c:pt idx="1204">
                  <c:v>3.02</c:v>
                </c:pt>
                <c:pt idx="1205">
                  <c:v>3.02</c:v>
                </c:pt>
                <c:pt idx="1206">
                  <c:v>3.02</c:v>
                </c:pt>
                <c:pt idx="1207">
                  <c:v>3.02</c:v>
                </c:pt>
                <c:pt idx="1208">
                  <c:v>3.02</c:v>
                </c:pt>
                <c:pt idx="1209">
                  <c:v>3.02</c:v>
                </c:pt>
                <c:pt idx="1210">
                  <c:v>3.02</c:v>
                </c:pt>
                <c:pt idx="1211">
                  <c:v>3.02</c:v>
                </c:pt>
                <c:pt idx="1212">
                  <c:v>3.02</c:v>
                </c:pt>
                <c:pt idx="1213">
                  <c:v>3.02</c:v>
                </c:pt>
                <c:pt idx="1214">
                  <c:v>3.02</c:v>
                </c:pt>
                <c:pt idx="1215">
                  <c:v>3.02</c:v>
                </c:pt>
                <c:pt idx="1216">
                  <c:v>3.02</c:v>
                </c:pt>
                <c:pt idx="1217">
                  <c:v>3.02</c:v>
                </c:pt>
                <c:pt idx="1218">
                  <c:v>3.02</c:v>
                </c:pt>
                <c:pt idx="1219">
                  <c:v>3.02</c:v>
                </c:pt>
                <c:pt idx="1220">
                  <c:v>3.02</c:v>
                </c:pt>
                <c:pt idx="1221">
                  <c:v>3.02</c:v>
                </c:pt>
                <c:pt idx="1222">
                  <c:v>3.02</c:v>
                </c:pt>
                <c:pt idx="1223">
                  <c:v>3.02</c:v>
                </c:pt>
                <c:pt idx="1224">
                  <c:v>3.02</c:v>
                </c:pt>
                <c:pt idx="1225">
                  <c:v>3.02</c:v>
                </c:pt>
                <c:pt idx="1226">
                  <c:v>3.02</c:v>
                </c:pt>
                <c:pt idx="1227">
                  <c:v>3.02</c:v>
                </c:pt>
                <c:pt idx="1228">
                  <c:v>3.02</c:v>
                </c:pt>
                <c:pt idx="1229">
                  <c:v>3.02</c:v>
                </c:pt>
                <c:pt idx="1230">
                  <c:v>3.02</c:v>
                </c:pt>
                <c:pt idx="1231">
                  <c:v>3.02</c:v>
                </c:pt>
                <c:pt idx="1232">
                  <c:v>3.02</c:v>
                </c:pt>
                <c:pt idx="1233">
                  <c:v>3.02</c:v>
                </c:pt>
                <c:pt idx="1234">
                  <c:v>3.02</c:v>
                </c:pt>
                <c:pt idx="1235">
                  <c:v>3.02</c:v>
                </c:pt>
                <c:pt idx="1236">
                  <c:v>3.02</c:v>
                </c:pt>
                <c:pt idx="1237">
                  <c:v>3.02</c:v>
                </c:pt>
                <c:pt idx="1238">
                  <c:v>3.02</c:v>
                </c:pt>
                <c:pt idx="1239">
                  <c:v>3.02</c:v>
                </c:pt>
                <c:pt idx="1240">
                  <c:v>3.02</c:v>
                </c:pt>
                <c:pt idx="1241">
                  <c:v>3.02</c:v>
                </c:pt>
                <c:pt idx="1242">
                  <c:v>3.02</c:v>
                </c:pt>
                <c:pt idx="1243">
                  <c:v>3.02</c:v>
                </c:pt>
                <c:pt idx="1244">
                  <c:v>3.02</c:v>
                </c:pt>
                <c:pt idx="1245">
                  <c:v>3.02</c:v>
                </c:pt>
                <c:pt idx="1246">
                  <c:v>3.02</c:v>
                </c:pt>
                <c:pt idx="1247">
                  <c:v>3.02</c:v>
                </c:pt>
                <c:pt idx="1248">
                  <c:v>3.02</c:v>
                </c:pt>
                <c:pt idx="1249">
                  <c:v>3.02</c:v>
                </c:pt>
                <c:pt idx="1250">
                  <c:v>3.02</c:v>
                </c:pt>
                <c:pt idx="1251">
                  <c:v>3.02</c:v>
                </c:pt>
                <c:pt idx="1252">
                  <c:v>3.02</c:v>
                </c:pt>
                <c:pt idx="1253">
                  <c:v>3.02</c:v>
                </c:pt>
                <c:pt idx="1254">
                  <c:v>3.02</c:v>
                </c:pt>
                <c:pt idx="1255">
                  <c:v>3.02</c:v>
                </c:pt>
                <c:pt idx="1256">
                  <c:v>3.02</c:v>
                </c:pt>
                <c:pt idx="1257">
                  <c:v>3.02</c:v>
                </c:pt>
                <c:pt idx="1258">
                  <c:v>3.02</c:v>
                </c:pt>
                <c:pt idx="1259">
                  <c:v>3.02</c:v>
                </c:pt>
                <c:pt idx="1260">
                  <c:v>3.02</c:v>
                </c:pt>
                <c:pt idx="1261">
                  <c:v>3.02</c:v>
                </c:pt>
                <c:pt idx="1262">
                  <c:v>3.02</c:v>
                </c:pt>
                <c:pt idx="1263">
                  <c:v>3.02</c:v>
                </c:pt>
                <c:pt idx="1264">
                  <c:v>3.02</c:v>
                </c:pt>
                <c:pt idx="1265">
                  <c:v>3.02</c:v>
                </c:pt>
                <c:pt idx="1266">
                  <c:v>3.02</c:v>
                </c:pt>
                <c:pt idx="1267">
                  <c:v>3.02</c:v>
                </c:pt>
                <c:pt idx="1268">
                  <c:v>3.02</c:v>
                </c:pt>
                <c:pt idx="1269">
                  <c:v>3.02</c:v>
                </c:pt>
                <c:pt idx="1270">
                  <c:v>3.02</c:v>
                </c:pt>
                <c:pt idx="1271">
                  <c:v>3.02</c:v>
                </c:pt>
                <c:pt idx="1272">
                  <c:v>3.02</c:v>
                </c:pt>
                <c:pt idx="1273">
                  <c:v>3.02</c:v>
                </c:pt>
                <c:pt idx="1274">
                  <c:v>3.02</c:v>
                </c:pt>
                <c:pt idx="1275">
                  <c:v>3.02</c:v>
                </c:pt>
                <c:pt idx="1276">
                  <c:v>3.02</c:v>
                </c:pt>
                <c:pt idx="1277">
                  <c:v>3.02</c:v>
                </c:pt>
                <c:pt idx="1278">
                  <c:v>3.02</c:v>
                </c:pt>
                <c:pt idx="1279">
                  <c:v>3.02</c:v>
                </c:pt>
                <c:pt idx="1280">
                  <c:v>3.02</c:v>
                </c:pt>
                <c:pt idx="1281">
                  <c:v>3.02</c:v>
                </c:pt>
                <c:pt idx="1282">
                  <c:v>3.02</c:v>
                </c:pt>
                <c:pt idx="1283">
                  <c:v>3.02</c:v>
                </c:pt>
                <c:pt idx="1284">
                  <c:v>3.02</c:v>
                </c:pt>
                <c:pt idx="1285">
                  <c:v>3.02</c:v>
                </c:pt>
                <c:pt idx="1286">
                  <c:v>3.02</c:v>
                </c:pt>
                <c:pt idx="1287">
                  <c:v>3.02</c:v>
                </c:pt>
                <c:pt idx="1288">
                  <c:v>3.02</c:v>
                </c:pt>
                <c:pt idx="1289">
                  <c:v>3.02</c:v>
                </c:pt>
                <c:pt idx="1290">
                  <c:v>3.02</c:v>
                </c:pt>
                <c:pt idx="1291">
                  <c:v>3.02</c:v>
                </c:pt>
                <c:pt idx="1292">
                  <c:v>3.02</c:v>
                </c:pt>
                <c:pt idx="1293">
                  <c:v>3.02</c:v>
                </c:pt>
                <c:pt idx="1294">
                  <c:v>3.02</c:v>
                </c:pt>
                <c:pt idx="1295">
                  <c:v>3.02</c:v>
                </c:pt>
                <c:pt idx="1296">
                  <c:v>3.02</c:v>
                </c:pt>
                <c:pt idx="1297">
                  <c:v>3.02</c:v>
                </c:pt>
                <c:pt idx="1298">
                  <c:v>3.02</c:v>
                </c:pt>
                <c:pt idx="1299">
                  <c:v>3.02</c:v>
                </c:pt>
                <c:pt idx="1300">
                  <c:v>3.02</c:v>
                </c:pt>
                <c:pt idx="1301">
                  <c:v>3.02</c:v>
                </c:pt>
                <c:pt idx="1302">
                  <c:v>3.02</c:v>
                </c:pt>
                <c:pt idx="1303">
                  <c:v>3.02</c:v>
                </c:pt>
                <c:pt idx="1304">
                  <c:v>3.02</c:v>
                </c:pt>
                <c:pt idx="1305">
                  <c:v>3.02</c:v>
                </c:pt>
                <c:pt idx="1306">
                  <c:v>3.02</c:v>
                </c:pt>
                <c:pt idx="1307">
                  <c:v>3.02</c:v>
                </c:pt>
                <c:pt idx="1308">
                  <c:v>3.02</c:v>
                </c:pt>
                <c:pt idx="1309">
                  <c:v>3.02</c:v>
                </c:pt>
                <c:pt idx="1310">
                  <c:v>3.02</c:v>
                </c:pt>
                <c:pt idx="1311">
                  <c:v>3.02</c:v>
                </c:pt>
                <c:pt idx="1312">
                  <c:v>3.02</c:v>
                </c:pt>
                <c:pt idx="1313">
                  <c:v>3.02</c:v>
                </c:pt>
                <c:pt idx="1314">
                  <c:v>3.02</c:v>
                </c:pt>
                <c:pt idx="1315">
                  <c:v>3.02</c:v>
                </c:pt>
                <c:pt idx="1316">
                  <c:v>3.02</c:v>
                </c:pt>
                <c:pt idx="1317">
                  <c:v>3.02</c:v>
                </c:pt>
                <c:pt idx="1318">
                  <c:v>3.02</c:v>
                </c:pt>
                <c:pt idx="1319">
                  <c:v>3.02</c:v>
                </c:pt>
                <c:pt idx="1320">
                  <c:v>3.02</c:v>
                </c:pt>
                <c:pt idx="1321">
                  <c:v>3.02</c:v>
                </c:pt>
                <c:pt idx="1322">
                  <c:v>3.02</c:v>
                </c:pt>
                <c:pt idx="1323">
                  <c:v>3.02</c:v>
                </c:pt>
                <c:pt idx="1324">
                  <c:v>3.02</c:v>
                </c:pt>
                <c:pt idx="1325">
                  <c:v>3.02</c:v>
                </c:pt>
                <c:pt idx="1326">
                  <c:v>3.02</c:v>
                </c:pt>
                <c:pt idx="1327">
                  <c:v>3.02</c:v>
                </c:pt>
                <c:pt idx="1328">
                  <c:v>3.02</c:v>
                </c:pt>
                <c:pt idx="1329">
                  <c:v>3.02</c:v>
                </c:pt>
                <c:pt idx="1330">
                  <c:v>3.02</c:v>
                </c:pt>
                <c:pt idx="1331">
                  <c:v>3.02</c:v>
                </c:pt>
                <c:pt idx="1332">
                  <c:v>3.02</c:v>
                </c:pt>
                <c:pt idx="1333">
                  <c:v>3.02</c:v>
                </c:pt>
                <c:pt idx="1334">
                  <c:v>3.02</c:v>
                </c:pt>
                <c:pt idx="1335">
                  <c:v>3.02</c:v>
                </c:pt>
                <c:pt idx="1336">
                  <c:v>3.02</c:v>
                </c:pt>
                <c:pt idx="1337">
                  <c:v>3.02</c:v>
                </c:pt>
                <c:pt idx="1338">
                  <c:v>3.02</c:v>
                </c:pt>
                <c:pt idx="1339">
                  <c:v>3.02</c:v>
                </c:pt>
                <c:pt idx="1340">
                  <c:v>3.02</c:v>
                </c:pt>
                <c:pt idx="1341">
                  <c:v>3.02</c:v>
                </c:pt>
                <c:pt idx="1342">
                  <c:v>3.02</c:v>
                </c:pt>
                <c:pt idx="1343">
                  <c:v>3.02</c:v>
                </c:pt>
                <c:pt idx="1344">
                  <c:v>3.02</c:v>
                </c:pt>
                <c:pt idx="1345">
                  <c:v>3.02</c:v>
                </c:pt>
                <c:pt idx="1346">
                  <c:v>3.02</c:v>
                </c:pt>
                <c:pt idx="1347">
                  <c:v>3.02</c:v>
                </c:pt>
                <c:pt idx="1348">
                  <c:v>3.02</c:v>
                </c:pt>
                <c:pt idx="1349">
                  <c:v>3.02</c:v>
                </c:pt>
                <c:pt idx="1350">
                  <c:v>3.02</c:v>
                </c:pt>
                <c:pt idx="1351">
                  <c:v>3.02</c:v>
                </c:pt>
                <c:pt idx="1352">
                  <c:v>3.02</c:v>
                </c:pt>
                <c:pt idx="1353">
                  <c:v>3.02</c:v>
                </c:pt>
                <c:pt idx="1354">
                  <c:v>3.02</c:v>
                </c:pt>
                <c:pt idx="1355">
                  <c:v>3.02</c:v>
                </c:pt>
                <c:pt idx="1356">
                  <c:v>3.02</c:v>
                </c:pt>
                <c:pt idx="1357">
                  <c:v>3.02</c:v>
                </c:pt>
                <c:pt idx="1358">
                  <c:v>3.02</c:v>
                </c:pt>
                <c:pt idx="1359">
                  <c:v>3.02</c:v>
                </c:pt>
                <c:pt idx="1360">
                  <c:v>3.02</c:v>
                </c:pt>
                <c:pt idx="1361">
                  <c:v>3.02</c:v>
                </c:pt>
                <c:pt idx="1362">
                  <c:v>3.02</c:v>
                </c:pt>
                <c:pt idx="1363">
                  <c:v>3.02</c:v>
                </c:pt>
                <c:pt idx="1364">
                  <c:v>3.02</c:v>
                </c:pt>
                <c:pt idx="1365">
                  <c:v>3.02</c:v>
                </c:pt>
                <c:pt idx="1366">
                  <c:v>3.02</c:v>
                </c:pt>
                <c:pt idx="1367">
                  <c:v>3.02</c:v>
                </c:pt>
                <c:pt idx="1368">
                  <c:v>3.02</c:v>
                </c:pt>
                <c:pt idx="1369">
                  <c:v>3.02</c:v>
                </c:pt>
                <c:pt idx="1370">
                  <c:v>3.02</c:v>
                </c:pt>
                <c:pt idx="1371">
                  <c:v>3.02</c:v>
                </c:pt>
                <c:pt idx="1372">
                  <c:v>3.02</c:v>
                </c:pt>
                <c:pt idx="1373">
                  <c:v>3.02</c:v>
                </c:pt>
                <c:pt idx="1374">
                  <c:v>3.02</c:v>
                </c:pt>
                <c:pt idx="1375">
                  <c:v>3.02</c:v>
                </c:pt>
                <c:pt idx="1376">
                  <c:v>3.02</c:v>
                </c:pt>
                <c:pt idx="1377">
                  <c:v>3.02</c:v>
                </c:pt>
                <c:pt idx="1378">
                  <c:v>3.02</c:v>
                </c:pt>
                <c:pt idx="1379">
                  <c:v>3.02</c:v>
                </c:pt>
                <c:pt idx="1380">
                  <c:v>3.02</c:v>
                </c:pt>
                <c:pt idx="1381">
                  <c:v>3.02</c:v>
                </c:pt>
                <c:pt idx="1382">
                  <c:v>3.02</c:v>
                </c:pt>
                <c:pt idx="1383">
                  <c:v>3.02</c:v>
                </c:pt>
                <c:pt idx="1384">
                  <c:v>3.02</c:v>
                </c:pt>
                <c:pt idx="1385">
                  <c:v>3.02</c:v>
                </c:pt>
                <c:pt idx="1386">
                  <c:v>3.02</c:v>
                </c:pt>
                <c:pt idx="1387">
                  <c:v>3.02</c:v>
                </c:pt>
                <c:pt idx="1388">
                  <c:v>3.02</c:v>
                </c:pt>
                <c:pt idx="1389">
                  <c:v>3.02</c:v>
                </c:pt>
                <c:pt idx="1390">
                  <c:v>3.02</c:v>
                </c:pt>
                <c:pt idx="1391">
                  <c:v>3.02</c:v>
                </c:pt>
                <c:pt idx="1392">
                  <c:v>3.02</c:v>
                </c:pt>
                <c:pt idx="1393">
                  <c:v>3.02</c:v>
                </c:pt>
                <c:pt idx="1394">
                  <c:v>3.02</c:v>
                </c:pt>
                <c:pt idx="1395">
                  <c:v>3.02</c:v>
                </c:pt>
                <c:pt idx="1396">
                  <c:v>3.02</c:v>
                </c:pt>
                <c:pt idx="1397">
                  <c:v>3.02</c:v>
                </c:pt>
                <c:pt idx="1398">
                  <c:v>3.02</c:v>
                </c:pt>
                <c:pt idx="1399">
                  <c:v>3.02</c:v>
                </c:pt>
                <c:pt idx="1400">
                  <c:v>3.02</c:v>
                </c:pt>
                <c:pt idx="1401">
                  <c:v>3.02</c:v>
                </c:pt>
                <c:pt idx="1402">
                  <c:v>3.02</c:v>
                </c:pt>
                <c:pt idx="1403">
                  <c:v>3.02</c:v>
                </c:pt>
                <c:pt idx="1404">
                  <c:v>3.02</c:v>
                </c:pt>
                <c:pt idx="1405">
                  <c:v>3.02</c:v>
                </c:pt>
                <c:pt idx="1406">
                  <c:v>3.02</c:v>
                </c:pt>
                <c:pt idx="1407">
                  <c:v>3.02</c:v>
                </c:pt>
                <c:pt idx="1408">
                  <c:v>3.02</c:v>
                </c:pt>
                <c:pt idx="1409">
                  <c:v>3.02</c:v>
                </c:pt>
                <c:pt idx="1410">
                  <c:v>3.02</c:v>
                </c:pt>
                <c:pt idx="1411">
                  <c:v>3.02</c:v>
                </c:pt>
                <c:pt idx="1412">
                  <c:v>3.02</c:v>
                </c:pt>
                <c:pt idx="1413">
                  <c:v>3.02</c:v>
                </c:pt>
                <c:pt idx="1414">
                  <c:v>2.91</c:v>
                </c:pt>
                <c:pt idx="1415">
                  <c:v>2.91</c:v>
                </c:pt>
                <c:pt idx="1416">
                  <c:v>2.91</c:v>
                </c:pt>
                <c:pt idx="1417">
                  <c:v>2.91</c:v>
                </c:pt>
                <c:pt idx="1418">
                  <c:v>2.91</c:v>
                </c:pt>
                <c:pt idx="1419">
                  <c:v>2.91</c:v>
                </c:pt>
                <c:pt idx="1420">
                  <c:v>2.91</c:v>
                </c:pt>
                <c:pt idx="1421">
                  <c:v>2.91</c:v>
                </c:pt>
                <c:pt idx="1422">
                  <c:v>2.91</c:v>
                </c:pt>
                <c:pt idx="1423">
                  <c:v>2.91</c:v>
                </c:pt>
                <c:pt idx="1424">
                  <c:v>2.91</c:v>
                </c:pt>
                <c:pt idx="1425">
                  <c:v>2.91</c:v>
                </c:pt>
                <c:pt idx="1426">
                  <c:v>2.91</c:v>
                </c:pt>
                <c:pt idx="1427">
                  <c:v>2.91</c:v>
                </c:pt>
                <c:pt idx="1428">
                  <c:v>2.91</c:v>
                </c:pt>
                <c:pt idx="1429">
                  <c:v>2.91</c:v>
                </c:pt>
                <c:pt idx="1430">
                  <c:v>2.91</c:v>
                </c:pt>
                <c:pt idx="1431">
                  <c:v>2.91</c:v>
                </c:pt>
                <c:pt idx="1432">
                  <c:v>2.91</c:v>
                </c:pt>
                <c:pt idx="1433">
                  <c:v>2.91</c:v>
                </c:pt>
                <c:pt idx="1434">
                  <c:v>2.91</c:v>
                </c:pt>
                <c:pt idx="1435">
                  <c:v>2.91</c:v>
                </c:pt>
                <c:pt idx="1436">
                  <c:v>2.91</c:v>
                </c:pt>
                <c:pt idx="1437">
                  <c:v>2.91</c:v>
                </c:pt>
                <c:pt idx="1438">
                  <c:v>2.91</c:v>
                </c:pt>
                <c:pt idx="1439">
                  <c:v>2.91</c:v>
                </c:pt>
                <c:pt idx="1440">
                  <c:v>2.91</c:v>
                </c:pt>
                <c:pt idx="1441">
                  <c:v>2.91</c:v>
                </c:pt>
                <c:pt idx="1442">
                  <c:v>2.91</c:v>
                </c:pt>
                <c:pt idx="1443">
                  <c:v>2.91</c:v>
                </c:pt>
                <c:pt idx="1444">
                  <c:v>2.91</c:v>
                </c:pt>
                <c:pt idx="1445">
                  <c:v>2.91</c:v>
                </c:pt>
                <c:pt idx="1446">
                  <c:v>2.91</c:v>
                </c:pt>
                <c:pt idx="1447">
                  <c:v>2.91</c:v>
                </c:pt>
                <c:pt idx="1448">
                  <c:v>2.91</c:v>
                </c:pt>
                <c:pt idx="1449">
                  <c:v>2.91</c:v>
                </c:pt>
                <c:pt idx="1450">
                  <c:v>2.91</c:v>
                </c:pt>
                <c:pt idx="1451">
                  <c:v>2.91</c:v>
                </c:pt>
                <c:pt idx="1452">
                  <c:v>2.91</c:v>
                </c:pt>
                <c:pt idx="1453">
                  <c:v>2.91</c:v>
                </c:pt>
                <c:pt idx="1454">
                  <c:v>2.91</c:v>
                </c:pt>
                <c:pt idx="1455">
                  <c:v>2.91</c:v>
                </c:pt>
                <c:pt idx="1456">
                  <c:v>2.91</c:v>
                </c:pt>
                <c:pt idx="1457">
                  <c:v>2.91</c:v>
                </c:pt>
                <c:pt idx="1458">
                  <c:v>2.91</c:v>
                </c:pt>
                <c:pt idx="1459">
                  <c:v>2.91</c:v>
                </c:pt>
                <c:pt idx="1460">
                  <c:v>2.91</c:v>
                </c:pt>
                <c:pt idx="1461">
                  <c:v>2.91</c:v>
                </c:pt>
                <c:pt idx="1462">
                  <c:v>2.91</c:v>
                </c:pt>
                <c:pt idx="1463">
                  <c:v>2.91</c:v>
                </c:pt>
                <c:pt idx="1464">
                  <c:v>2.91</c:v>
                </c:pt>
                <c:pt idx="1465">
                  <c:v>2.91</c:v>
                </c:pt>
                <c:pt idx="1466">
                  <c:v>2.91</c:v>
                </c:pt>
                <c:pt idx="1467">
                  <c:v>2.91</c:v>
                </c:pt>
                <c:pt idx="1468">
                  <c:v>2.91</c:v>
                </c:pt>
                <c:pt idx="1469">
                  <c:v>2.91</c:v>
                </c:pt>
                <c:pt idx="1470">
                  <c:v>2.91</c:v>
                </c:pt>
                <c:pt idx="1471">
                  <c:v>2.91</c:v>
                </c:pt>
                <c:pt idx="1472">
                  <c:v>2.91</c:v>
                </c:pt>
                <c:pt idx="1473">
                  <c:v>2.91</c:v>
                </c:pt>
                <c:pt idx="1474">
                  <c:v>2.91</c:v>
                </c:pt>
                <c:pt idx="1475">
                  <c:v>2.91</c:v>
                </c:pt>
                <c:pt idx="1476">
                  <c:v>2.91</c:v>
                </c:pt>
                <c:pt idx="1477">
                  <c:v>2.91</c:v>
                </c:pt>
                <c:pt idx="1478">
                  <c:v>2.91</c:v>
                </c:pt>
                <c:pt idx="1479">
                  <c:v>2.91</c:v>
                </c:pt>
                <c:pt idx="1480">
                  <c:v>2.91</c:v>
                </c:pt>
                <c:pt idx="1481">
                  <c:v>2.91</c:v>
                </c:pt>
                <c:pt idx="1482">
                  <c:v>2.91</c:v>
                </c:pt>
                <c:pt idx="1483">
                  <c:v>2.91</c:v>
                </c:pt>
                <c:pt idx="1484">
                  <c:v>2.91</c:v>
                </c:pt>
                <c:pt idx="1485">
                  <c:v>2.91</c:v>
                </c:pt>
                <c:pt idx="1486">
                  <c:v>2.91</c:v>
                </c:pt>
                <c:pt idx="1487">
                  <c:v>2.91</c:v>
                </c:pt>
                <c:pt idx="1488">
                  <c:v>2.91</c:v>
                </c:pt>
                <c:pt idx="1489">
                  <c:v>2.91</c:v>
                </c:pt>
                <c:pt idx="1490">
                  <c:v>2.91</c:v>
                </c:pt>
                <c:pt idx="1491">
                  <c:v>2.91</c:v>
                </c:pt>
                <c:pt idx="1492">
                  <c:v>2.91</c:v>
                </c:pt>
                <c:pt idx="1493">
                  <c:v>2.91</c:v>
                </c:pt>
                <c:pt idx="1494">
                  <c:v>2.91</c:v>
                </c:pt>
                <c:pt idx="1495">
                  <c:v>2.91</c:v>
                </c:pt>
                <c:pt idx="1496">
                  <c:v>2.91</c:v>
                </c:pt>
                <c:pt idx="1497">
                  <c:v>2.91</c:v>
                </c:pt>
                <c:pt idx="1498">
                  <c:v>2.91</c:v>
                </c:pt>
                <c:pt idx="1499">
                  <c:v>2.91</c:v>
                </c:pt>
                <c:pt idx="1500">
                  <c:v>2.91</c:v>
                </c:pt>
                <c:pt idx="1501">
                  <c:v>2.91</c:v>
                </c:pt>
                <c:pt idx="1502">
                  <c:v>2.91</c:v>
                </c:pt>
                <c:pt idx="1503">
                  <c:v>2.91</c:v>
                </c:pt>
                <c:pt idx="1504">
                  <c:v>2.91</c:v>
                </c:pt>
                <c:pt idx="1505">
                  <c:v>2.91</c:v>
                </c:pt>
                <c:pt idx="1506">
                  <c:v>2.91</c:v>
                </c:pt>
                <c:pt idx="1507">
                  <c:v>2.91</c:v>
                </c:pt>
                <c:pt idx="1508">
                  <c:v>2.91</c:v>
                </c:pt>
                <c:pt idx="1509">
                  <c:v>2.91</c:v>
                </c:pt>
                <c:pt idx="1510">
                  <c:v>2.91</c:v>
                </c:pt>
                <c:pt idx="1511">
                  <c:v>2.91</c:v>
                </c:pt>
                <c:pt idx="1512">
                  <c:v>2.91</c:v>
                </c:pt>
                <c:pt idx="1513">
                  <c:v>2.91</c:v>
                </c:pt>
                <c:pt idx="1514">
                  <c:v>2.91</c:v>
                </c:pt>
                <c:pt idx="1515">
                  <c:v>2.91</c:v>
                </c:pt>
                <c:pt idx="1516">
                  <c:v>2.91</c:v>
                </c:pt>
                <c:pt idx="1517">
                  <c:v>2.91</c:v>
                </c:pt>
                <c:pt idx="1518">
                  <c:v>2.91</c:v>
                </c:pt>
                <c:pt idx="1519">
                  <c:v>2.91</c:v>
                </c:pt>
                <c:pt idx="1520">
                  <c:v>2.91</c:v>
                </c:pt>
                <c:pt idx="1521">
                  <c:v>2.91</c:v>
                </c:pt>
                <c:pt idx="1522">
                  <c:v>2.91</c:v>
                </c:pt>
                <c:pt idx="1523">
                  <c:v>2.91</c:v>
                </c:pt>
                <c:pt idx="1524">
                  <c:v>2.91</c:v>
                </c:pt>
                <c:pt idx="1525">
                  <c:v>2.91</c:v>
                </c:pt>
                <c:pt idx="1526">
                  <c:v>2.91</c:v>
                </c:pt>
                <c:pt idx="1527">
                  <c:v>2.91</c:v>
                </c:pt>
                <c:pt idx="1528">
                  <c:v>2.91</c:v>
                </c:pt>
                <c:pt idx="1529">
                  <c:v>2.91</c:v>
                </c:pt>
                <c:pt idx="1530">
                  <c:v>2.91</c:v>
                </c:pt>
                <c:pt idx="1531">
                  <c:v>2.91</c:v>
                </c:pt>
                <c:pt idx="1532">
                  <c:v>2.91</c:v>
                </c:pt>
                <c:pt idx="1533">
                  <c:v>2.91</c:v>
                </c:pt>
                <c:pt idx="1534">
                  <c:v>2.91</c:v>
                </c:pt>
                <c:pt idx="1535">
                  <c:v>2.91</c:v>
                </c:pt>
                <c:pt idx="1536">
                  <c:v>2.91</c:v>
                </c:pt>
                <c:pt idx="1537">
                  <c:v>2.91</c:v>
                </c:pt>
                <c:pt idx="1538">
                  <c:v>2.91</c:v>
                </c:pt>
                <c:pt idx="1539">
                  <c:v>2.91</c:v>
                </c:pt>
                <c:pt idx="1540">
                  <c:v>2.91</c:v>
                </c:pt>
                <c:pt idx="1541">
                  <c:v>2.91</c:v>
                </c:pt>
                <c:pt idx="1542">
                  <c:v>2.91</c:v>
                </c:pt>
                <c:pt idx="1543">
                  <c:v>2.91</c:v>
                </c:pt>
                <c:pt idx="1544">
                  <c:v>2.91</c:v>
                </c:pt>
                <c:pt idx="1545">
                  <c:v>2.91</c:v>
                </c:pt>
                <c:pt idx="1546">
                  <c:v>2.91</c:v>
                </c:pt>
                <c:pt idx="1547">
                  <c:v>2.91</c:v>
                </c:pt>
                <c:pt idx="1548">
                  <c:v>2.91</c:v>
                </c:pt>
                <c:pt idx="1549">
                  <c:v>2.91</c:v>
                </c:pt>
                <c:pt idx="1550">
                  <c:v>2.91</c:v>
                </c:pt>
                <c:pt idx="1551">
                  <c:v>2.91</c:v>
                </c:pt>
                <c:pt idx="1552">
                  <c:v>2.91</c:v>
                </c:pt>
                <c:pt idx="1553">
                  <c:v>2.91</c:v>
                </c:pt>
                <c:pt idx="1554">
                  <c:v>2.91</c:v>
                </c:pt>
                <c:pt idx="1555">
                  <c:v>2.91</c:v>
                </c:pt>
                <c:pt idx="1556">
                  <c:v>2.91</c:v>
                </c:pt>
                <c:pt idx="1557">
                  <c:v>2.91</c:v>
                </c:pt>
                <c:pt idx="1558">
                  <c:v>2.91</c:v>
                </c:pt>
                <c:pt idx="1559">
                  <c:v>2.91</c:v>
                </c:pt>
                <c:pt idx="1560">
                  <c:v>2.91</c:v>
                </c:pt>
                <c:pt idx="1561">
                  <c:v>2.91</c:v>
                </c:pt>
                <c:pt idx="1562">
                  <c:v>2.91</c:v>
                </c:pt>
                <c:pt idx="1563">
                  <c:v>2.91</c:v>
                </c:pt>
                <c:pt idx="1564">
                  <c:v>2.91</c:v>
                </c:pt>
                <c:pt idx="1565">
                  <c:v>2.91</c:v>
                </c:pt>
                <c:pt idx="1566">
                  <c:v>2.91</c:v>
                </c:pt>
                <c:pt idx="1567">
                  <c:v>2.91</c:v>
                </c:pt>
                <c:pt idx="1568">
                  <c:v>2.91</c:v>
                </c:pt>
                <c:pt idx="1569">
                  <c:v>2.91</c:v>
                </c:pt>
                <c:pt idx="1570">
                  <c:v>2.91</c:v>
                </c:pt>
                <c:pt idx="1571">
                  <c:v>2.91</c:v>
                </c:pt>
                <c:pt idx="1572">
                  <c:v>2.91</c:v>
                </c:pt>
                <c:pt idx="1573">
                  <c:v>2.91</c:v>
                </c:pt>
                <c:pt idx="1574">
                  <c:v>2.91</c:v>
                </c:pt>
                <c:pt idx="1575">
                  <c:v>2.91</c:v>
                </c:pt>
                <c:pt idx="1576">
                  <c:v>2.91</c:v>
                </c:pt>
                <c:pt idx="1577">
                  <c:v>2.91</c:v>
                </c:pt>
                <c:pt idx="1578">
                  <c:v>2.91</c:v>
                </c:pt>
                <c:pt idx="1579">
                  <c:v>2.91</c:v>
                </c:pt>
                <c:pt idx="1580">
                  <c:v>2.91</c:v>
                </c:pt>
                <c:pt idx="1581">
                  <c:v>2.91</c:v>
                </c:pt>
                <c:pt idx="1582">
                  <c:v>2.91</c:v>
                </c:pt>
                <c:pt idx="1583">
                  <c:v>2.91</c:v>
                </c:pt>
                <c:pt idx="1584">
                  <c:v>2.91</c:v>
                </c:pt>
                <c:pt idx="1585">
                  <c:v>2.91</c:v>
                </c:pt>
                <c:pt idx="1586">
                  <c:v>2.91</c:v>
                </c:pt>
                <c:pt idx="1587">
                  <c:v>2.91</c:v>
                </c:pt>
                <c:pt idx="1588">
                  <c:v>2.91</c:v>
                </c:pt>
                <c:pt idx="1589">
                  <c:v>2.91</c:v>
                </c:pt>
                <c:pt idx="1590">
                  <c:v>2.91</c:v>
                </c:pt>
                <c:pt idx="1591">
                  <c:v>2.91</c:v>
                </c:pt>
                <c:pt idx="1592">
                  <c:v>2.91</c:v>
                </c:pt>
                <c:pt idx="1593">
                  <c:v>2.91</c:v>
                </c:pt>
                <c:pt idx="1594">
                  <c:v>2.91</c:v>
                </c:pt>
                <c:pt idx="1595">
                  <c:v>2.91</c:v>
                </c:pt>
                <c:pt idx="1596">
                  <c:v>2.91</c:v>
                </c:pt>
                <c:pt idx="1597">
                  <c:v>2.91</c:v>
                </c:pt>
                <c:pt idx="1598">
                  <c:v>2.91</c:v>
                </c:pt>
                <c:pt idx="1599">
                  <c:v>2.91</c:v>
                </c:pt>
                <c:pt idx="1600">
                  <c:v>2.91</c:v>
                </c:pt>
                <c:pt idx="1601">
                  <c:v>2.91</c:v>
                </c:pt>
                <c:pt idx="1602">
                  <c:v>2.91</c:v>
                </c:pt>
                <c:pt idx="1603">
                  <c:v>2.91</c:v>
                </c:pt>
                <c:pt idx="1604">
                  <c:v>2.91</c:v>
                </c:pt>
                <c:pt idx="1605">
                  <c:v>2.91</c:v>
                </c:pt>
                <c:pt idx="1606">
                  <c:v>2.91</c:v>
                </c:pt>
                <c:pt idx="1607">
                  <c:v>2.91</c:v>
                </c:pt>
                <c:pt idx="1608">
                  <c:v>2.91</c:v>
                </c:pt>
                <c:pt idx="1609">
                  <c:v>2.91</c:v>
                </c:pt>
                <c:pt idx="1610">
                  <c:v>2.91</c:v>
                </c:pt>
                <c:pt idx="1611">
                  <c:v>2.91</c:v>
                </c:pt>
                <c:pt idx="1612">
                  <c:v>2.91</c:v>
                </c:pt>
                <c:pt idx="1613">
                  <c:v>2.91</c:v>
                </c:pt>
                <c:pt idx="1614">
                  <c:v>2.91</c:v>
                </c:pt>
                <c:pt idx="1615">
                  <c:v>2.91</c:v>
                </c:pt>
                <c:pt idx="1616">
                  <c:v>2.91</c:v>
                </c:pt>
                <c:pt idx="1617">
                  <c:v>2.91</c:v>
                </c:pt>
                <c:pt idx="1618">
                  <c:v>2.91</c:v>
                </c:pt>
                <c:pt idx="1619">
                  <c:v>2.91</c:v>
                </c:pt>
                <c:pt idx="1620">
                  <c:v>2.91</c:v>
                </c:pt>
                <c:pt idx="1621">
                  <c:v>2.91</c:v>
                </c:pt>
                <c:pt idx="1622">
                  <c:v>2.91</c:v>
                </c:pt>
                <c:pt idx="1623">
                  <c:v>2.91</c:v>
                </c:pt>
                <c:pt idx="1624">
                  <c:v>2.91</c:v>
                </c:pt>
                <c:pt idx="1625">
                  <c:v>2.91</c:v>
                </c:pt>
                <c:pt idx="1626">
                  <c:v>2.91</c:v>
                </c:pt>
                <c:pt idx="1627">
                  <c:v>2.91</c:v>
                </c:pt>
                <c:pt idx="1628">
                  <c:v>2.91</c:v>
                </c:pt>
                <c:pt idx="1629">
                  <c:v>2.91</c:v>
                </c:pt>
                <c:pt idx="1630">
                  <c:v>2.91</c:v>
                </c:pt>
                <c:pt idx="1631">
                  <c:v>2.91</c:v>
                </c:pt>
                <c:pt idx="1632">
                  <c:v>2.91</c:v>
                </c:pt>
                <c:pt idx="1633">
                  <c:v>2.91</c:v>
                </c:pt>
                <c:pt idx="1634">
                  <c:v>2.91</c:v>
                </c:pt>
                <c:pt idx="1635">
                  <c:v>2.91</c:v>
                </c:pt>
                <c:pt idx="1636">
                  <c:v>2.91</c:v>
                </c:pt>
                <c:pt idx="1637">
                  <c:v>2.91</c:v>
                </c:pt>
                <c:pt idx="1638">
                  <c:v>2.91</c:v>
                </c:pt>
                <c:pt idx="1639">
                  <c:v>2.91</c:v>
                </c:pt>
                <c:pt idx="1640">
                  <c:v>2.91</c:v>
                </c:pt>
                <c:pt idx="1641">
                  <c:v>2.91</c:v>
                </c:pt>
                <c:pt idx="1642">
                  <c:v>2.91</c:v>
                </c:pt>
                <c:pt idx="1643">
                  <c:v>2.91</c:v>
                </c:pt>
                <c:pt idx="1644">
                  <c:v>2.91</c:v>
                </c:pt>
                <c:pt idx="1645">
                  <c:v>2.91</c:v>
                </c:pt>
                <c:pt idx="1646">
                  <c:v>2.91</c:v>
                </c:pt>
                <c:pt idx="1647">
                  <c:v>2.91</c:v>
                </c:pt>
                <c:pt idx="1648">
                  <c:v>2.91</c:v>
                </c:pt>
                <c:pt idx="1649">
                  <c:v>2.91</c:v>
                </c:pt>
                <c:pt idx="1650">
                  <c:v>2.91</c:v>
                </c:pt>
                <c:pt idx="1651">
                  <c:v>2.91</c:v>
                </c:pt>
                <c:pt idx="1652">
                  <c:v>2.91</c:v>
                </c:pt>
                <c:pt idx="1653">
                  <c:v>2.91</c:v>
                </c:pt>
                <c:pt idx="1654">
                  <c:v>2.91</c:v>
                </c:pt>
                <c:pt idx="1655">
                  <c:v>2.91</c:v>
                </c:pt>
                <c:pt idx="1656">
                  <c:v>2.91</c:v>
                </c:pt>
                <c:pt idx="1657">
                  <c:v>2.91</c:v>
                </c:pt>
                <c:pt idx="1658">
                  <c:v>2.91</c:v>
                </c:pt>
                <c:pt idx="1659">
                  <c:v>2.91</c:v>
                </c:pt>
                <c:pt idx="1660">
                  <c:v>2.91</c:v>
                </c:pt>
                <c:pt idx="1661">
                  <c:v>2.91</c:v>
                </c:pt>
                <c:pt idx="1662">
                  <c:v>2.91</c:v>
                </c:pt>
                <c:pt idx="1663">
                  <c:v>2.91</c:v>
                </c:pt>
                <c:pt idx="1664">
                  <c:v>2.91</c:v>
                </c:pt>
                <c:pt idx="1665">
                  <c:v>2.91</c:v>
                </c:pt>
                <c:pt idx="1666">
                  <c:v>2.91</c:v>
                </c:pt>
                <c:pt idx="1667">
                  <c:v>2.91</c:v>
                </c:pt>
                <c:pt idx="1668">
                  <c:v>2.91</c:v>
                </c:pt>
                <c:pt idx="1669">
                  <c:v>2.91</c:v>
                </c:pt>
                <c:pt idx="1670">
                  <c:v>2.91</c:v>
                </c:pt>
                <c:pt idx="1671">
                  <c:v>2.91</c:v>
                </c:pt>
                <c:pt idx="1672">
                  <c:v>2.91</c:v>
                </c:pt>
                <c:pt idx="1673">
                  <c:v>2.91</c:v>
                </c:pt>
                <c:pt idx="1674">
                  <c:v>2.91</c:v>
                </c:pt>
                <c:pt idx="1675">
                  <c:v>2.8</c:v>
                </c:pt>
                <c:pt idx="1676">
                  <c:v>2.8</c:v>
                </c:pt>
                <c:pt idx="1677">
                  <c:v>2.8</c:v>
                </c:pt>
                <c:pt idx="1678">
                  <c:v>2.8</c:v>
                </c:pt>
                <c:pt idx="1679">
                  <c:v>2.8</c:v>
                </c:pt>
                <c:pt idx="1680">
                  <c:v>2.8</c:v>
                </c:pt>
                <c:pt idx="1681">
                  <c:v>2.8</c:v>
                </c:pt>
                <c:pt idx="1682">
                  <c:v>2.8</c:v>
                </c:pt>
                <c:pt idx="1683">
                  <c:v>2.8</c:v>
                </c:pt>
                <c:pt idx="1684">
                  <c:v>2.8</c:v>
                </c:pt>
                <c:pt idx="1685">
                  <c:v>2.8</c:v>
                </c:pt>
                <c:pt idx="1686">
                  <c:v>2.8</c:v>
                </c:pt>
                <c:pt idx="1687">
                  <c:v>2.8</c:v>
                </c:pt>
                <c:pt idx="1688">
                  <c:v>2.8</c:v>
                </c:pt>
                <c:pt idx="1689">
                  <c:v>2.8</c:v>
                </c:pt>
                <c:pt idx="1690">
                  <c:v>2.8</c:v>
                </c:pt>
                <c:pt idx="1691">
                  <c:v>2.8</c:v>
                </c:pt>
                <c:pt idx="1692">
                  <c:v>2.8</c:v>
                </c:pt>
                <c:pt idx="1693">
                  <c:v>2.8</c:v>
                </c:pt>
                <c:pt idx="1694">
                  <c:v>2.8</c:v>
                </c:pt>
                <c:pt idx="1695">
                  <c:v>2.8</c:v>
                </c:pt>
                <c:pt idx="1696">
                  <c:v>2.8</c:v>
                </c:pt>
                <c:pt idx="1697">
                  <c:v>2.8</c:v>
                </c:pt>
                <c:pt idx="1698">
                  <c:v>2.8</c:v>
                </c:pt>
                <c:pt idx="1699">
                  <c:v>2.8</c:v>
                </c:pt>
                <c:pt idx="1700">
                  <c:v>2.8</c:v>
                </c:pt>
                <c:pt idx="1701">
                  <c:v>2.8</c:v>
                </c:pt>
                <c:pt idx="1702">
                  <c:v>2.8</c:v>
                </c:pt>
                <c:pt idx="1703">
                  <c:v>2.8</c:v>
                </c:pt>
                <c:pt idx="1704">
                  <c:v>2.8</c:v>
                </c:pt>
                <c:pt idx="1705">
                  <c:v>2.8</c:v>
                </c:pt>
                <c:pt idx="1706">
                  <c:v>2.8</c:v>
                </c:pt>
                <c:pt idx="1707">
                  <c:v>2.8</c:v>
                </c:pt>
                <c:pt idx="1708">
                  <c:v>2.8</c:v>
                </c:pt>
                <c:pt idx="1709">
                  <c:v>2.8</c:v>
                </c:pt>
                <c:pt idx="1710">
                  <c:v>2.8</c:v>
                </c:pt>
                <c:pt idx="1711">
                  <c:v>2.8</c:v>
                </c:pt>
                <c:pt idx="1712">
                  <c:v>2.8</c:v>
                </c:pt>
                <c:pt idx="1713">
                  <c:v>2.8</c:v>
                </c:pt>
                <c:pt idx="1714">
                  <c:v>2.8</c:v>
                </c:pt>
                <c:pt idx="1715">
                  <c:v>2.8</c:v>
                </c:pt>
                <c:pt idx="1716">
                  <c:v>2.8</c:v>
                </c:pt>
                <c:pt idx="1717">
                  <c:v>2.8</c:v>
                </c:pt>
                <c:pt idx="1718">
                  <c:v>2.8</c:v>
                </c:pt>
                <c:pt idx="1719">
                  <c:v>2.8</c:v>
                </c:pt>
                <c:pt idx="1720">
                  <c:v>2.8</c:v>
                </c:pt>
                <c:pt idx="1721">
                  <c:v>2.8</c:v>
                </c:pt>
                <c:pt idx="1722">
                  <c:v>2.8</c:v>
                </c:pt>
                <c:pt idx="1723">
                  <c:v>2.8</c:v>
                </c:pt>
                <c:pt idx="1724">
                  <c:v>2.8</c:v>
                </c:pt>
                <c:pt idx="1725">
                  <c:v>2.8</c:v>
                </c:pt>
                <c:pt idx="1726">
                  <c:v>2.8</c:v>
                </c:pt>
                <c:pt idx="1727">
                  <c:v>2.8</c:v>
                </c:pt>
                <c:pt idx="1728">
                  <c:v>2.8</c:v>
                </c:pt>
                <c:pt idx="1729">
                  <c:v>2.8</c:v>
                </c:pt>
                <c:pt idx="1730">
                  <c:v>2.8</c:v>
                </c:pt>
                <c:pt idx="1731">
                  <c:v>2.8</c:v>
                </c:pt>
                <c:pt idx="1732">
                  <c:v>2.8</c:v>
                </c:pt>
                <c:pt idx="1733">
                  <c:v>2.8</c:v>
                </c:pt>
                <c:pt idx="1734">
                  <c:v>2.8</c:v>
                </c:pt>
                <c:pt idx="1735">
                  <c:v>2.8</c:v>
                </c:pt>
                <c:pt idx="1736">
                  <c:v>2.8</c:v>
                </c:pt>
                <c:pt idx="1737">
                  <c:v>2.8</c:v>
                </c:pt>
                <c:pt idx="1738">
                  <c:v>2.8</c:v>
                </c:pt>
                <c:pt idx="1739">
                  <c:v>2.8</c:v>
                </c:pt>
                <c:pt idx="1740">
                  <c:v>2.8</c:v>
                </c:pt>
                <c:pt idx="1741">
                  <c:v>2.8</c:v>
                </c:pt>
                <c:pt idx="1742">
                  <c:v>2.8</c:v>
                </c:pt>
                <c:pt idx="1743">
                  <c:v>2.8</c:v>
                </c:pt>
                <c:pt idx="1744">
                  <c:v>2.8</c:v>
                </c:pt>
                <c:pt idx="1745">
                  <c:v>2.8</c:v>
                </c:pt>
                <c:pt idx="1746">
                  <c:v>2.8</c:v>
                </c:pt>
                <c:pt idx="1747">
                  <c:v>2.8</c:v>
                </c:pt>
                <c:pt idx="1748">
                  <c:v>2.8</c:v>
                </c:pt>
                <c:pt idx="1749">
                  <c:v>2.8</c:v>
                </c:pt>
                <c:pt idx="1750">
                  <c:v>2.8</c:v>
                </c:pt>
                <c:pt idx="1751">
                  <c:v>2.8</c:v>
                </c:pt>
                <c:pt idx="1752">
                  <c:v>2.8</c:v>
                </c:pt>
                <c:pt idx="1753">
                  <c:v>2.8</c:v>
                </c:pt>
                <c:pt idx="1754">
                  <c:v>2.8</c:v>
                </c:pt>
                <c:pt idx="1755">
                  <c:v>2.8</c:v>
                </c:pt>
                <c:pt idx="1756">
                  <c:v>2.8</c:v>
                </c:pt>
                <c:pt idx="1757">
                  <c:v>2.8</c:v>
                </c:pt>
                <c:pt idx="1758">
                  <c:v>2.8</c:v>
                </c:pt>
                <c:pt idx="1759">
                  <c:v>2.8</c:v>
                </c:pt>
                <c:pt idx="1760">
                  <c:v>2.8</c:v>
                </c:pt>
                <c:pt idx="1761">
                  <c:v>2.8</c:v>
                </c:pt>
                <c:pt idx="1762">
                  <c:v>2.8</c:v>
                </c:pt>
                <c:pt idx="1763">
                  <c:v>2.8</c:v>
                </c:pt>
                <c:pt idx="1764">
                  <c:v>2.8</c:v>
                </c:pt>
                <c:pt idx="1765">
                  <c:v>2.8</c:v>
                </c:pt>
                <c:pt idx="1766">
                  <c:v>2.8</c:v>
                </c:pt>
                <c:pt idx="1767">
                  <c:v>2.8</c:v>
                </c:pt>
                <c:pt idx="1768">
                  <c:v>2.8</c:v>
                </c:pt>
                <c:pt idx="1769">
                  <c:v>2.8</c:v>
                </c:pt>
                <c:pt idx="1770">
                  <c:v>2.8</c:v>
                </c:pt>
                <c:pt idx="1771">
                  <c:v>2.8</c:v>
                </c:pt>
                <c:pt idx="1772">
                  <c:v>2.8</c:v>
                </c:pt>
                <c:pt idx="1773">
                  <c:v>2.8</c:v>
                </c:pt>
                <c:pt idx="1774">
                  <c:v>2.8</c:v>
                </c:pt>
                <c:pt idx="1775">
                  <c:v>2.8</c:v>
                </c:pt>
                <c:pt idx="1776">
                  <c:v>2.8</c:v>
                </c:pt>
                <c:pt idx="1777">
                  <c:v>2.8</c:v>
                </c:pt>
                <c:pt idx="1778">
                  <c:v>2.8</c:v>
                </c:pt>
                <c:pt idx="1779">
                  <c:v>2.8</c:v>
                </c:pt>
                <c:pt idx="1780">
                  <c:v>2.8</c:v>
                </c:pt>
                <c:pt idx="1781">
                  <c:v>2.8</c:v>
                </c:pt>
                <c:pt idx="1782">
                  <c:v>2.8</c:v>
                </c:pt>
                <c:pt idx="1783">
                  <c:v>2.8</c:v>
                </c:pt>
                <c:pt idx="1784">
                  <c:v>2.8</c:v>
                </c:pt>
                <c:pt idx="1785">
                  <c:v>2.8</c:v>
                </c:pt>
                <c:pt idx="1786">
                  <c:v>2.8</c:v>
                </c:pt>
                <c:pt idx="1787">
                  <c:v>2.8</c:v>
                </c:pt>
                <c:pt idx="1788">
                  <c:v>2.8</c:v>
                </c:pt>
                <c:pt idx="1789">
                  <c:v>2.8</c:v>
                </c:pt>
                <c:pt idx="1790">
                  <c:v>2.8</c:v>
                </c:pt>
                <c:pt idx="1791">
                  <c:v>2.8</c:v>
                </c:pt>
                <c:pt idx="1792">
                  <c:v>2.8</c:v>
                </c:pt>
                <c:pt idx="1793">
                  <c:v>2.8</c:v>
                </c:pt>
                <c:pt idx="1794">
                  <c:v>2.8</c:v>
                </c:pt>
                <c:pt idx="1795">
                  <c:v>2.8</c:v>
                </c:pt>
                <c:pt idx="1796">
                  <c:v>2.8</c:v>
                </c:pt>
                <c:pt idx="1797">
                  <c:v>2.8</c:v>
                </c:pt>
                <c:pt idx="1798">
                  <c:v>2.8</c:v>
                </c:pt>
                <c:pt idx="1799">
                  <c:v>2.8</c:v>
                </c:pt>
                <c:pt idx="1800">
                  <c:v>2.8</c:v>
                </c:pt>
                <c:pt idx="1801">
                  <c:v>2.8</c:v>
                </c:pt>
                <c:pt idx="1802">
                  <c:v>2.8</c:v>
                </c:pt>
                <c:pt idx="1803">
                  <c:v>2.8</c:v>
                </c:pt>
                <c:pt idx="1804">
                  <c:v>2.8</c:v>
                </c:pt>
                <c:pt idx="1805">
                  <c:v>2.8</c:v>
                </c:pt>
                <c:pt idx="1806">
                  <c:v>2.8</c:v>
                </c:pt>
                <c:pt idx="1807">
                  <c:v>2.8</c:v>
                </c:pt>
                <c:pt idx="1808">
                  <c:v>2.8</c:v>
                </c:pt>
                <c:pt idx="1809">
                  <c:v>2.8</c:v>
                </c:pt>
                <c:pt idx="1810">
                  <c:v>2.8</c:v>
                </c:pt>
                <c:pt idx="1811">
                  <c:v>2.8</c:v>
                </c:pt>
                <c:pt idx="1812">
                  <c:v>2.8</c:v>
                </c:pt>
                <c:pt idx="1813">
                  <c:v>2.8</c:v>
                </c:pt>
                <c:pt idx="1814">
                  <c:v>2.8</c:v>
                </c:pt>
                <c:pt idx="1815">
                  <c:v>2.8</c:v>
                </c:pt>
                <c:pt idx="1816">
                  <c:v>2.8</c:v>
                </c:pt>
                <c:pt idx="1817">
                  <c:v>2.8</c:v>
                </c:pt>
                <c:pt idx="1818">
                  <c:v>2.8</c:v>
                </c:pt>
                <c:pt idx="1819">
                  <c:v>2.8</c:v>
                </c:pt>
                <c:pt idx="1820">
                  <c:v>2.8</c:v>
                </c:pt>
                <c:pt idx="1821">
                  <c:v>2.8</c:v>
                </c:pt>
                <c:pt idx="1822">
                  <c:v>2.8</c:v>
                </c:pt>
                <c:pt idx="1823">
                  <c:v>2.8</c:v>
                </c:pt>
                <c:pt idx="1824">
                  <c:v>2.8</c:v>
                </c:pt>
                <c:pt idx="1825">
                  <c:v>2.8</c:v>
                </c:pt>
                <c:pt idx="1826">
                  <c:v>2.8</c:v>
                </c:pt>
                <c:pt idx="1827">
                  <c:v>2.8</c:v>
                </c:pt>
                <c:pt idx="1828">
                  <c:v>2.8</c:v>
                </c:pt>
                <c:pt idx="1829">
                  <c:v>2.8</c:v>
                </c:pt>
                <c:pt idx="1830">
                  <c:v>2.8</c:v>
                </c:pt>
                <c:pt idx="1831">
                  <c:v>2.8</c:v>
                </c:pt>
                <c:pt idx="1832">
                  <c:v>2.8</c:v>
                </c:pt>
                <c:pt idx="1833">
                  <c:v>2.8</c:v>
                </c:pt>
                <c:pt idx="1834">
                  <c:v>2.8</c:v>
                </c:pt>
                <c:pt idx="1835">
                  <c:v>2.8</c:v>
                </c:pt>
                <c:pt idx="1836">
                  <c:v>2.8</c:v>
                </c:pt>
                <c:pt idx="1837">
                  <c:v>2.8</c:v>
                </c:pt>
                <c:pt idx="1838">
                  <c:v>2.8</c:v>
                </c:pt>
                <c:pt idx="1839">
                  <c:v>2.8</c:v>
                </c:pt>
                <c:pt idx="1840">
                  <c:v>2.8</c:v>
                </c:pt>
                <c:pt idx="1841">
                  <c:v>2.8</c:v>
                </c:pt>
                <c:pt idx="1842">
                  <c:v>2.8</c:v>
                </c:pt>
                <c:pt idx="1843">
                  <c:v>2.8</c:v>
                </c:pt>
                <c:pt idx="1844">
                  <c:v>2.8</c:v>
                </c:pt>
                <c:pt idx="1845">
                  <c:v>2.8</c:v>
                </c:pt>
                <c:pt idx="1846">
                  <c:v>2.8</c:v>
                </c:pt>
                <c:pt idx="1847">
                  <c:v>2.8</c:v>
                </c:pt>
                <c:pt idx="1848">
                  <c:v>2.8</c:v>
                </c:pt>
                <c:pt idx="1849">
                  <c:v>2.8</c:v>
                </c:pt>
                <c:pt idx="1850">
                  <c:v>2.8</c:v>
                </c:pt>
                <c:pt idx="1851">
                  <c:v>2.8</c:v>
                </c:pt>
                <c:pt idx="1852">
                  <c:v>2.8</c:v>
                </c:pt>
                <c:pt idx="1853">
                  <c:v>2.8</c:v>
                </c:pt>
                <c:pt idx="1854">
                  <c:v>2.8</c:v>
                </c:pt>
                <c:pt idx="1855">
                  <c:v>2.8</c:v>
                </c:pt>
                <c:pt idx="1856">
                  <c:v>2.8</c:v>
                </c:pt>
                <c:pt idx="1857">
                  <c:v>2.8</c:v>
                </c:pt>
                <c:pt idx="1858">
                  <c:v>2.8</c:v>
                </c:pt>
                <c:pt idx="1859">
                  <c:v>2.8</c:v>
                </c:pt>
                <c:pt idx="1860">
                  <c:v>2.8</c:v>
                </c:pt>
                <c:pt idx="1861">
                  <c:v>2.8</c:v>
                </c:pt>
                <c:pt idx="1862">
                  <c:v>2.8</c:v>
                </c:pt>
                <c:pt idx="1863">
                  <c:v>2.8</c:v>
                </c:pt>
                <c:pt idx="1864">
                  <c:v>2.8</c:v>
                </c:pt>
                <c:pt idx="1865">
                  <c:v>2.8</c:v>
                </c:pt>
                <c:pt idx="1866">
                  <c:v>2.8</c:v>
                </c:pt>
                <c:pt idx="1867">
                  <c:v>2.8</c:v>
                </c:pt>
                <c:pt idx="1868">
                  <c:v>2.8</c:v>
                </c:pt>
                <c:pt idx="1869">
                  <c:v>2.8</c:v>
                </c:pt>
                <c:pt idx="1870">
                  <c:v>2.8</c:v>
                </c:pt>
                <c:pt idx="1871">
                  <c:v>2.8</c:v>
                </c:pt>
                <c:pt idx="1872">
                  <c:v>2.8</c:v>
                </c:pt>
                <c:pt idx="1873">
                  <c:v>2.8</c:v>
                </c:pt>
                <c:pt idx="1874">
                  <c:v>2.8</c:v>
                </c:pt>
                <c:pt idx="1875">
                  <c:v>2.8</c:v>
                </c:pt>
                <c:pt idx="1876">
                  <c:v>2.8</c:v>
                </c:pt>
                <c:pt idx="1877">
                  <c:v>2.8</c:v>
                </c:pt>
                <c:pt idx="1878">
                  <c:v>2.8</c:v>
                </c:pt>
                <c:pt idx="1879">
                  <c:v>2.8</c:v>
                </c:pt>
                <c:pt idx="1880">
                  <c:v>2.8</c:v>
                </c:pt>
                <c:pt idx="1881">
                  <c:v>2.8</c:v>
                </c:pt>
                <c:pt idx="1882">
                  <c:v>2.8</c:v>
                </c:pt>
                <c:pt idx="1883">
                  <c:v>2.8</c:v>
                </c:pt>
                <c:pt idx="1884">
                  <c:v>2.8</c:v>
                </c:pt>
                <c:pt idx="1885">
                  <c:v>2.8</c:v>
                </c:pt>
                <c:pt idx="1886">
                  <c:v>2.8</c:v>
                </c:pt>
                <c:pt idx="1887">
                  <c:v>2.8</c:v>
                </c:pt>
                <c:pt idx="1888">
                  <c:v>2.8</c:v>
                </c:pt>
                <c:pt idx="1889">
                  <c:v>2.8</c:v>
                </c:pt>
                <c:pt idx="1890">
                  <c:v>2.8</c:v>
                </c:pt>
                <c:pt idx="1891">
                  <c:v>2.8</c:v>
                </c:pt>
                <c:pt idx="1892">
                  <c:v>2.8</c:v>
                </c:pt>
                <c:pt idx="1893">
                  <c:v>2.8</c:v>
                </c:pt>
                <c:pt idx="1894">
                  <c:v>2.8</c:v>
                </c:pt>
                <c:pt idx="1895">
                  <c:v>2.8</c:v>
                </c:pt>
                <c:pt idx="1896">
                  <c:v>2.8</c:v>
                </c:pt>
                <c:pt idx="1897">
                  <c:v>2.8</c:v>
                </c:pt>
                <c:pt idx="1898">
                  <c:v>2.8</c:v>
                </c:pt>
                <c:pt idx="1899">
                  <c:v>2.8</c:v>
                </c:pt>
                <c:pt idx="1900">
                  <c:v>2.8</c:v>
                </c:pt>
                <c:pt idx="1901">
                  <c:v>2.8</c:v>
                </c:pt>
                <c:pt idx="1902">
                  <c:v>2.8</c:v>
                </c:pt>
                <c:pt idx="1903">
                  <c:v>2.8</c:v>
                </c:pt>
                <c:pt idx="1904">
                  <c:v>2.8</c:v>
                </c:pt>
                <c:pt idx="1905">
                  <c:v>2.8</c:v>
                </c:pt>
                <c:pt idx="1906">
                  <c:v>2.8</c:v>
                </c:pt>
                <c:pt idx="1907">
                  <c:v>2.8</c:v>
                </c:pt>
                <c:pt idx="1908">
                  <c:v>2.8</c:v>
                </c:pt>
                <c:pt idx="1909">
                  <c:v>2.8</c:v>
                </c:pt>
                <c:pt idx="1910">
                  <c:v>2.8</c:v>
                </c:pt>
                <c:pt idx="1911">
                  <c:v>2.8</c:v>
                </c:pt>
                <c:pt idx="1912">
                  <c:v>2.8</c:v>
                </c:pt>
                <c:pt idx="1913">
                  <c:v>2.8</c:v>
                </c:pt>
                <c:pt idx="1914">
                  <c:v>2.8</c:v>
                </c:pt>
                <c:pt idx="1915">
                  <c:v>2.8</c:v>
                </c:pt>
                <c:pt idx="1916">
                  <c:v>2.8</c:v>
                </c:pt>
                <c:pt idx="1917">
                  <c:v>2.8</c:v>
                </c:pt>
                <c:pt idx="1918">
                  <c:v>2.8</c:v>
                </c:pt>
                <c:pt idx="1919">
                  <c:v>2.8</c:v>
                </c:pt>
                <c:pt idx="1920">
                  <c:v>2.8</c:v>
                </c:pt>
                <c:pt idx="1921">
                  <c:v>2.8</c:v>
                </c:pt>
                <c:pt idx="1922">
                  <c:v>2.8</c:v>
                </c:pt>
                <c:pt idx="1923">
                  <c:v>2.8</c:v>
                </c:pt>
                <c:pt idx="1924">
                  <c:v>2.8</c:v>
                </c:pt>
                <c:pt idx="1925">
                  <c:v>2.8</c:v>
                </c:pt>
                <c:pt idx="1926">
                  <c:v>2.8</c:v>
                </c:pt>
                <c:pt idx="1927">
                  <c:v>2.8</c:v>
                </c:pt>
                <c:pt idx="1928">
                  <c:v>2.8</c:v>
                </c:pt>
                <c:pt idx="1929">
                  <c:v>2.8</c:v>
                </c:pt>
                <c:pt idx="1930">
                  <c:v>2.8</c:v>
                </c:pt>
                <c:pt idx="1931">
                  <c:v>2.8</c:v>
                </c:pt>
                <c:pt idx="1932">
                  <c:v>2.8</c:v>
                </c:pt>
                <c:pt idx="1933">
                  <c:v>2.8</c:v>
                </c:pt>
                <c:pt idx="1934">
                  <c:v>2.8</c:v>
                </c:pt>
                <c:pt idx="1935">
                  <c:v>2.8</c:v>
                </c:pt>
                <c:pt idx="1936">
                  <c:v>2.54</c:v>
                </c:pt>
                <c:pt idx="1937">
                  <c:v>2.54</c:v>
                </c:pt>
                <c:pt idx="1938">
                  <c:v>2.54</c:v>
                </c:pt>
                <c:pt idx="1939">
                  <c:v>2.54</c:v>
                </c:pt>
                <c:pt idx="1940">
                  <c:v>2.54</c:v>
                </c:pt>
                <c:pt idx="1941">
                  <c:v>2.54</c:v>
                </c:pt>
                <c:pt idx="1942">
                  <c:v>2.54</c:v>
                </c:pt>
                <c:pt idx="1943">
                  <c:v>2.54</c:v>
                </c:pt>
                <c:pt idx="1944">
                  <c:v>2.54</c:v>
                </c:pt>
                <c:pt idx="1945">
                  <c:v>2.54</c:v>
                </c:pt>
                <c:pt idx="1946">
                  <c:v>2.54</c:v>
                </c:pt>
                <c:pt idx="1947">
                  <c:v>2.54</c:v>
                </c:pt>
                <c:pt idx="1948">
                  <c:v>2.54</c:v>
                </c:pt>
                <c:pt idx="1949">
                  <c:v>2.54</c:v>
                </c:pt>
                <c:pt idx="1950">
                  <c:v>2.54</c:v>
                </c:pt>
                <c:pt idx="1951">
                  <c:v>2.54</c:v>
                </c:pt>
                <c:pt idx="1952">
                  <c:v>2.54</c:v>
                </c:pt>
                <c:pt idx="1953">
                  <c:v>2.54</c:v>
                </c:pt>
                <c:pt idx="1954">
                  <c:v>2.54</c:v>
                </c:pt>
                <c:pt idx="1955">
                  <c:v>2.54</c:v>
                </c:pt>
                <c:pt idx="1956">
                  <c:v>2.54</c:v>
                </c:pt>
                <c:pt idx="1957">
                  <c:v>2.54</c:v>
                </c:pt>
                <c:pt idx="1958">
                  <c:v>2.54</c:v>
                </c:pt>
                <c:pt idx="1959">
                  <c:v>2.54</c:v>
                </c:pt>
                <c:pt idx="1960">
                  <c:v>2.54</c:v>
                </c:pt>
                <c:pt idx="1961">
                  <c:v>2.54</c:v>
                </c:pt>
                <c:pt idx="1962">
                  <c:v>2.54</c:v>
                </c:pt>
                <c:pt idx="1963">
                  <c:v>2.54</c:v>
                </c:pt>
                <c:pt idx="1964">
                  <c:v>2.54</c:v>
                </c:pt>
                <c:pt idx="1965">
                  <c:v>2.54</c:v>
                </c:pt>
                <c:pt idx="1966">
                  <c:v>2.54</c:v>
                </c:pt>
                <c:pt idx="1967">
                  <c:v>2.54</c:v>
                </c:pt>
                <c:pt idx="1968">
                  <c:v>2.54</c:v>
                </c:pt>
                <c:pt idx="1969">
                  <c:v>2.54</c:v>
                </c:pt>
                <c:pt idx="1970">
                  <c:v>2.54</c:v>
                </c:pt>
                <c:pt idx="1971">
                  <c:v>2.54</c:v>
                </c:pt>
                <c:pt idx="1972">
                  <c:v>2.54</c:v>
                </c:pt>
                <c:pt idx="1973">
                  <c:v>2.54</c:v>
                </c:pt>
                <c:pt idx="1974">
                  <c:v>2.54</c:v>
                </c:pt>
                <c:pt idx="1975">
                  <c:v>2.54</c:v>
                </c:pt>
                <c:pt idx="1976">
                  <c:v>2.54</c:v>
                </c:pt>
                <c:pt idx="1977">
                  <c:v>2.54</c:v>
                </c:pt>
                <c:pt idx="1978">
                  <c:v>2.54</c:v>
                </c:pt>
                <c:pt idx="1979">
                  <c:v>2.54</c:v>
                </c:pt>
                <c:pt idx="1980">
                  <c:v>2.54</c:v>
                </c:pt>
                <c:pt idx="1981">
                  <c:v>2.54</c:v>
                </c:pt>
                <c:pt idx="1982">
                  <c:v>2.54</c:v>
                </c:pt>
                <c:pt idx="1983">
                  <c:v>2.54</c:v>
                </c:pt>
                <c:pt idx="1984">
                  <c:v>2.54</c:v>
                </c:pt>
                <c:pt idx="1985">
                  <c:v>2.54</c:v>
                </c:pt>
                <c:pt idx="1986">
                  <c:v>2.54</c:v>
                </c:pt>
                <c:pt idx="1987">
                  <c:v>2.54</c:v>
                </c:pt>
                <c:pt idx="1988">
                  <c:v>2.54</c:v>
                </c:pt>
                <c:pt idx="1989">
                  <c:v>2.54</c:v>
                </c:pt>
                <c:pt idx="1990">
                  <c:v>2.54</c:v>
                </c:pt>
                <c:pt idx="1991">
                  <c:v>2.54</c:v>
                </c:pt>
                <c:pt idx="1992">
                  <c:v>2.54</c:v>
                </c:pt>
                <c:pt idx="1993">
                  <c:v>2.54</c:v>
                </c:pt>
                <c:pt idx="1994">
                  <c:v>2.54</c:v>
                </c:pt>
                <c:pt idx="1995">
                  <c:v>2.54</c:v>
                </c:pt>
                <c:pt idx="1996">
                  <c:v>2.54</c:v>
                </c:pt>
                <c:pt idx="1997">
                  <c:v>2.54</c:v>
                </c:pt>
                <c:pt idx="1998">
                  <c:v>2.54</c:v>
                </c:pt>
                <c:pt idx="1999">
                  <c:v>2.54</c:v>
                </c:pt>
                <c:pt idx="2000">
                  <c:v>2.54</c:v>
                </c:pt>
                <c:pt idx="2001">
                  <c:v>2.54</c:v>
                </c:pt>
                <c:pt idx="2002">
                  <c:v>2.54</c:v>
                </c:pt>
                <c:pt idx="2003">
                  <c:v>2.54</c:v>
                </c:pt>
                <c:pt idx="2004">
                  <c:v>2.54</c:v>
                </c:pt>
                <c:pt idx="2005">
                  <c:v>2.54</c:v>
                </c:pt>
                <c:pt idx="2006">
                  <c:v>2.54</c:v>
                </c:pt>
                <c:pt idx="2007">
                  <c:v>2.54</c:v>
                </c:pt>
                <c:pt idx="2008">
                  <c:v>2.54</c:v>
                </c:pt>
                <c:pt idx="2009">
                  <c:v>2.54</c:v>
                </c:pt>
                <c:pt idx="2010">
                  <c:v>2.54</c:v>
                </c:pt>
                <c:pt idx="2011">
                  <c:v>2.54</c:v>
                </c:pt>
                <c:pt idx="2012">
                  <c:v>2.54</c:v>
                </c:pt>
                <c:pt idx="2013">
                  <c:v>2.54</c:v>
                </c:pt>
                <c:pt idx="2014">
                  <c:v>2.54</c:v>
                </c:pt>
                <c:pt idx="2015">
                  <c:v>2.54</c:v>
                </c:pt>
                <c:pt idx="2016">
                  <c:v>2.54</c:v>
                </c:pt>
                <c:pt idx="2017">
                  <c:v>2.54</c:v>
                </c:pt>
                <c:pt idx="2018">
                  <c:v>2.54</c:v>
                </c:pt>
                <c:pt idx="2019">
                  <c:v>2.54</c:v>
                </c:pt>
                <c:pt idx="2020">
                  <c:v>2.54</c:v>
                </c:pt>
                <c:pt idx="2021">
                  <c:v>2.54</c:v>
                </c:pt>
                <c:pt idx="2022">
                  <c:v>2.54</c:v>
                </c:pt>
                <c:pt idx="2023">
                  <c:v>2.54</c:v>
                </c:pt>
                <c:pt idx="2024">
                  <c:v>2.54</c:v>
                </c:pt>
                <c:pt idx="2025">
                  <c:v>2.54</c:v>
                </c:pt>
                <c:pt idx="2026">
                  <c:v>2.54</c:v>
                </c:pt>
                <c:pt idx="2027">
                  <c:v>2.54</c:v>
                </c:pt>
                <c:pt idx="2028">
                  <c:v>2.54</c:v>
                </c:pt>
                <c:pt idx="2029">
                  <c:v>2.54</c:v>
                </c:pt>
                <c:pt idx="2030">
                  <c:v>2.54</c:v>
                </c:pt>
                <c:pt idx="2031">
                  <c:v>2.54</c:v>
                </c:pt>
                <c:pt idx="2032">
                  <c:v>2.54</c:v>
                </c:pt>
                <c:pt idx="2033">
                  <c:v>2.54</c:v>
                </c:pt>
                <c:pt idx="2034">
                  <c:v>2.54</c:v>
                </c:pt>
                <c:pt idx="2035">
                  <c:v>2.54</c:v>
                </c:pt>
                <c:pt idx="2036">
                  <c:v>2.54</c:v>
                </c:pt>
                <c:pt idx="2037">
                  <c:v>2.54</c:v>
                </c:pt>
                <c:pt idx="2038">
                  <c:v>2.54</c:v>
                </c:pt>
                <c:pt idx="2039">
                  <c:v>2.54</c:v>
                </c:pt>
                <c:pt idx="2040">
                  <c:v>2.54</c:v>
                </c:pt>
                <c:pt idx="2041">
                  <c:v>2.54</c:v>
                </c:pt>
                <c:pt idx="2042">
                  <c:v>2.54</c:v>
                </c:pt>
                <c:pt idx="2043">
                  <c:v>2.54</c:v>
                </c:pt>
                <c:pt idx="2044">
                  <c:v>2.54</c:v>
                </c:pt>
                <c:pt idx="2045">
                  <c:v>2.54</c:v>
                </c:pt>
                <c:pt idx="2046">
                  <c:v>2.54</c:v>
                </c:pt>
                <c:pt idx="2047">
                  <c:v>2.54</c:v>
                </c:pt>
                <c:pt idx="2048">
                  <c:v>2.54</c:v>
                </c:pt>
                <c:pt idx="2049">
                  <c:v>2.54</c:v>
                </c:pt>
                <c:pt idx="2050">
                  <c:v>2.54</c:v>
                </c:pt>
                <c:pt idx="2051">
                  <c:v>2.54</c:v>
                </c:pt>
                <c:pt idx="2052">
                  <c:v>2.54</c:v>
                </c:pt>
                <c:pt idx="2053">
                  <c:v>2.54</c:v>
                </c:pt>
                <c:pt idx="2054">
                  <c:v>2.54</c:v>
                </c:pt>
                <c:pt idx="2055">
                  <c:v>2.54</c:v>
                </c:pt>
                <c:pt idx="2056">
                  <c:v>2.54</c:v>
                </c:pt>
                <c:pt idx="2057">
                  <c:v>2.54</c:v>
                </c:pt>
                <c:pt idx="2058">
                  <c:v>2.54</c:v>
                </c:pt>
                <c:pt idx="2059">
                  <c:v>2.54</c:v>
                </c:pt>
                <c:pt idx="2060">
                  <c:v>2.54</c:v>
                </c:pt>
                <c:pt idx="2061">
                  <c:v>2.54</c:v>
                </c:pt>
                <c:pt idx="2062">
                  <c:v>2.54</c:v>
                </c:pt>
                <c:pt idx="2063">
                  <c:v>2.54</c:v>
                </c:pt>
                <c:pt idx="2064">
                  <c:v>2.54</c:v>
                </c:pt>
                <c:pt idx="2065">
                  <c:v>2.54</c:v>
                </c:pt>
                <c:pt idx="2066">
                  <c:v>2.54</c:v>
                </c:pt>
                <c:pt idx="2067">
                  <c:v>2.54</c:v>
                </c:pt>
                <c:pt idx="2068">
                  <c:v>2.54</c:v>
                </c:pt>
                <c:pt idx="2069">
                  <c:v>2.54</c:v>
                </c:pt>
                <c:pt idx="2070">
                  <c:v>2.54</c:v>
                </c:pt>
                <c:pt idx="2071">
                  <c:v>2.54</c:v>
                </c:pt>
                <c:pt idx="2072">
                  <c:v>2.54</c:v>
                </c:pt>
                <c:pt idx="2073">
                  <c:v>2.54</c:v>
                </c:pt>
                <c:pt idx="2074">
                  <c:v>2.54</c:v>
                </c:pt>
                <c:pt idx="2075">
                  <c:v>2.54</c:v>
                </c:pt>
                <c:pt idx="2076">
                  <c:v>2.54</c:v>
                </c:pt>
                <c:pt idx="2077">
                  <c:v>2.54</c:v>
                </c:pt>
                <c:pt idx="2078">
                  <c:v>2.54</c:v>
                </c:pt>
                <c:pt idx="2079">
                  <c:v>2.54</c:v>
                </c:pt>
                <c:pt idx="2080">
                  <c:v>2.54</c:v>
                </c:pt>
                <c:pt idx="2081">
                  <c:v>2.54</c:v>
                </c:pt>
                <c:pt idx="2082">
                  <c:v>2.54</c:v>
                </c:pt>
                <c:pt idx="2083">
                  <c:v>2.54</c:v>
                </c:pt>
                <c:pt idx="2084">
                  <c:v>2.54</c:v>
                </c:pt>
                <c:pt idx="2085">
                  <c:v>2.54</c:v>
                </c:pt>
                <c:pt idx="2086">
                  <c:v>2.54</c:v>
                </c:pt>
                <c:pt idx="2087">
                  <c:v>2.54</c:v>
                </c:pt>
                <c:pt idx="2088">
                  <c:v>2.54</c:v>
                </c:pt>
                <c:pt idx="2089">
                  <c:v>2.54</c:v>
                </c:pt>
                <c:pt idx="2090">
                  <c:v>2.54</c:v>
                </c:pt>
                <c:pt idx="2091">
                  <c:v>2.54</c:v>
                </c:pt>
                <c:pt idx="2092">
                  <c:v>2.54</c:v>
                </c:pt>
                <c:pt idx="2093">
                  <c:v>2.54</c:v>
                </c:pt>
                <c:pt idx="2094">
                  <c:v>2.54</c:v>
                </c:pt>
                <c:pt idx="2095">
                  <c:v>2.54</c:v>
                </c:pt>
                <c:pt idx="2096">
                  <c:v>2.54</c:v>
                </c:pt>
                <c:pt idx="2097">
                  <c:v>2.54</c:v>
                </c:pt>
                <c:pt idx="2098">
                  <c:v>2.54</c:v>
                </c:pt>
                <c:pt idx="2099">
                  <c:v>2.54</c:v>
                </c:pt>
                <c:pt idx="2100">
                  <c:v>2.54</c:v>
                </c:pt>
                <c:pt idx="2101">
                  <c:v>2.54</c:v>
                </c:pt>
                <c:pt idx="2102">
                  <c:v>2.54</c:v>
                </c:pt>
                <c:pt idx="2103">
                  <c:v>2.54</c:v>
                </c:pt>
                <c:pt idx="2104">
                  <c:v>2.54</c:v>
                </c:pt>
                <c:pt idx="2105">
                  <c:v>2.54</c:v>
                </c:pt>
                <c:pt idx="2106">
                  <c:v>2.54</c:v>
                </c:pt>
                <c:pt idx="2107">
                  <c:v>2.54</c:v>
                </c:pt>
                <c:pt idx="2108">
                  <c:v>2.54</c:v>
                </c:pt>
                <c:pt idx="2109">
                  <c:v>2.54</c:v>
                </c:pt>
                <c:pt idx="2110">
                  <c:v>2.54</c:v>
                </c:pt>
                <c:pt idx="2111">
                  <c:v>2.54</c:v>
                </c:pt>
                <c:pt idx="2112">
                  <c:v>2.54</c:v>
                </c:pt>
                <c:pt idx="2113">
                  <c:v>2.54</c:v>
                </c:pt>
                <c:pt idx="2114">
                  <c:v>2.54</c:v>
                </c:pt>
                <c:pt idx="2115">
                  <c:v>2.54</c:v>
                </c:pt>
                <c:pt idx="2116">
                  <c:v>2.54</c:v>
                </c:pt>
                <c:pt idx="2117">
                  <c:v>2.54</c:v>
                </c:pt>
                <c:pt idx="2118">
                  <c:v>2.54</c:v>
                </c:pt>
                <c:pt idx="2119">
                  <c:v>2.54</c:v>
                </c:pt>
                <c:pt idx="2120">
                  <c:v>2.54</c:v>
                </c:pt>
                <c:pt idx="2121">
                  <c:v>2.54</c:v>
                </c:pt>
                <c:pt idx="2122">
                  <c:v>2.54</c:v>
                </c:pt>
                <c:pt idx="2123">
                  <c:v>2.54</c:v>
                </c:pt>
                <c:pt idx="2124">
                  <c:v>2.54</c:v>
                </c:pt>
                <c:pt idx="2125">
                  <c:v>2.54</c:v>
                </c:pt>
                <c:pt idx="2126">
                  <c:v>2.54</c:v>
                </c:pt>
                <c:pt idx="2127">
                  <c:v>2.54</c:v>
                </c:pt>
                <c:pt idx="2128">
                  <c:v>2.54</c:v>
                </c:pt>
                <c:pt idx="2129">
                  <c:v>2.54</c:v>
                </c:pt>
                <c:pt idx="2130">
                  <c:v>2.54</c:v>
                </c:pt>
                <c:pt idx="2131">
                  <c:v>2.54</c:v>
                </c:pt>
                <c:pt idx="2132">
                  <c:v>2.54</c:v>
                </c:pt>
                <c:pt idx="2133">
                  <c:v>2.54</c:v>
                </c:pt>
                <c:pt idx="2134">
                  <c:v>2.54</c:v>
                </c:pt>
                <c:pt idx="2135">
                  <c:v>2.54</c:v>
                </c:pt>
                <c:pt idx="2136">
                  <c:v>2.54</c:v>
                </c:pt>
                <c:pt idx="2137">
                  <c:v>2.54</c:v>
                </c:pt>
                <c:pt idx="2138">
                  <c:v>2.54</c:v>
                </c:pt>
                <c:pt idx="2139">
                  <c:v>2.54</c:v>
                </c:pt>
                <c:pt idx="2140">
                  <c:v>2.54</c:v>
                </c:pt>
                <c:pt idx="2141">
                  <c:v>2.54</c:v>
                </c:pt>
                <c:pt idx="2142">
                  <c:v>2.54</c:v>
                </c:pt>
                <c:pt idx="2143">
                  <c:v>2.54</c:v>
                </c:pt>
                <c:pt idx="2144">
                  <c:v>2.54</c:v>
                </c:pt>
                <c:pt idx="2145">
                  <c:v>2.54</c:v>
                </c:pt>
                <c:pt idx="2146">
                  <c:v>2.54</c:v>
                </c:pt>
                <c:pt idx="2147">
                  <c:v>2.54</c:v>
                </c:pt>
                <c:pt idx="2148">
                  <c:v>2.54</c:v>
                </c:pt>
                <c:pt idx="2149">
                  <c:v>2.54</c:v>
                </c:pt>
                <c:pt idx="2150">
                  <c:v>2.54</c:v>
                </c:pt>
                <c:pt idx="2151">
                  <c:v>2.54</c:v>
                </c:pt>
                <c:pt idx="2152">
                  <c:v>2.54</c:v>
                </c:pt>
                <c:pt idx="2153">
                  <c:v>2.54</c:v>
                </c:pt>
                <c:pt idx="2154">
                  <c:v>2.54</c:v>
                </c:pt>
                <c:pt idx="2155">
                  <c:v>2.54</c:v>
                </c:pt>
                <c:pt idx="2156">
                  <c:v>2.54</c:v>
                </c:pt>
                <c:pt idx="2157">
                  <c:v>2.54</c:v>
                </c:pt>
                <c:pt idx="2158">
                  <c:v>2.54</c:v>
                </c:pt>
                <c:pt idx="2159">
                  <c:v>2.54</c:v>
                </c:pt>
                <c:pt idx="2160">
                  <c:v>2.54</c:v>
                </c:pt>
                <c:pt idx="2161">
                  <c:v>2.54</c:v>
                </c:pt>
                <c:pt idx="2162">
                  <c:v>2.54</c:v>
                </c:pt>
                <c:pt idx="2163">
                  <c:v>2.54</c:v>
                </c:pt>
                <c:pt idx="2164">
                  <c:v>2.54</c:v>
                </c:pt>
                <c:pt idx="2165">
                  <c:v>2.54</c:v>
                </c:pt>
                <c:pt idx="2166">
                  <c:v>2.54</c:v>
                </c:pt>
                <c:pt idx="2167">
                  <c:v>2.54</c:v>
                </c:pt>
                <c:pt idx="2168">
                  <c:v>2.54</c:v>
                </c:pt>
                <c:pt idx="2169">
                  <c:v>2.54</c:v>
                </c:pt>
                <c:pt idx="2170">
                  <c:v>2.54</c:v>
                </c:pt>
                <c:pt idx="2171">
                  <c:v>2.54</c:v>
                </c:pt>
                <c:pt idx="2172">
                  <c:v>2.54</c:v>
                </c:pt>
                <c:pt idx="2173">
                  <c:v>2.54</c:v>
                </c:pt>
                <c:pt idx="2174">
                  <c:v>2.54</c:v>
                </c:pt>
                <c:pt idx="2175">
                  <c:v>2.54</c:v>
                </c:pt>
                <c:pt idx="2176">
                  <c:v>2.54</c:v>
                </c:pt>
                <c:pt idx="2177">
                  <c:v>2.54</c:v>
                </c:pt>
                <c:pt idx="2178">
                  <c:v>2.54</c:v>
                </c:pt>
                <c:pt idx="2179">
                  <c:v>2.54</c:v>
                </c:pt>
                <c:pt idx="2180">
                  <c:v>2.54</c:v>
                </c:pt>
                <c:pt idx="2181">
                  <c:v>2.54</c:v>
                </c:pt>
                <c:pt idx="2182">
                  <c:v>2.54</c:v>
                </c:pt>
                <c:pt idx="2183">
                  <c:v>2.54</c:v>
                </c:pt>
                <c:pt idx="2184">
                  <c:v>2.54</c:v>
                </c:pt>
                <c:pt idx="2185">
                  <c:v>2.54</c:v>
                </c:pt>
                <c:pt idx="2186">
                  <c:v>2.54</c:v>
                </c:pt>
                <c:pt idx="2187">
                  <c:v>2.54</c:v>
                </c:pt>
                <c:pt idx="2188">
                  <c:v>2.54</c:v>
                </c:pt>
                <c:pt idx="2189">
                  <c:v>2.54</c:v>
                </c:pt>
                <c:pt idx="2190">
                  <c:v>2.54</c:v>
                </c:pt>
                <c:pt idx="2191">
                  <c:v>2.54</c:v>
                </c:pt>
                <c:pt idx="2192">
                  <c:v>2.54</c:v>
                </c:pt>
                <c:pt idx="2193">
                  <c:v>2.54</c:v>
                </c:pt>
                <c:pt idx="2194">
                  <c:v>2.54</c:v>
                </c:pt>
                <c:pt idx="2195">
                  <c:v>2.54</c:v>
                </c:pt>
                <c:pt idx="2196">
                  <c:v>2.54</c:v>
                </c:pt>
                <c:pt idx="2197">
                  <c:v>2.27</c:v>
                </c:pt>
                <c:pt idx="2198">
                  <c:v>2.27</c:v>
                </c:pt>
                <c:pt idx="2199">
                  <c:v>2.27</c:v>
                </c:pt>
                <c:pt idx="2200">
                  <c:v>2.27</c:v>
                </c:pt>
                <c:pt idx="2201">
                  <c:v>2.27</c:v>
                </c:pt>
                <c:pt idx="2202">
                  <c:v>2.27</c:v>
                </c:pt>
                <c:pt idx="2203">
                  <c:v>2.27</c:v>
                </c:pt>
                <c:pt idx="2204">
                  <c:v>2.27</c:v>
                </c:pt>
                <c:pt idx="2205">
                  <c:v>2.27</c:v>
                </c:pt>
                <c:pt idx="2206">
                  <c:v>2.27</c:v>
                </c:pt>
                <c:pt idx="2207">
                  <c:v>2.27</c:v>
                </c:pt>
                <c:pt idx="2208">
                  <c:v>2.27</c:v>
                </c:pt>
                <c:pt idx="2209">
                  <c:v>2.27</c:v>
                </c:pt>
                <c:pt idx="2210">
                  <c:v>2.27</c:v>
                </c:pt>
                <c:pt idx="2211">
                  <c:v>2.27</c:v>
                </c:pt>
                <c:pt idx="2212">
                  <c:v>2.27</c:v>
                </c:pt>
                <c:pt idx="2213">
                  <c:v>2.27</c:v>
                </c:pt>
                <c:pt idx="2214">
                  <c:v>2.27</c:v>
                </c:pt>
                <c:pt idx="2215">
                  <c:v>2.27</c:v>
                </c:pt>
                <c:pt idx="2216">
                  <c:v>2.27</c:v>
                </c:pt>
                <c:pt idx="2217">
                  <c:v>2.27</c:v>
                </c:pt>
                <c:pt idx="2218">
                  <c:v>2.27</c:v>
                </c:pt>
                <c:pt idx="2219">
                  <c:v>2.27</c:v>
                </c:pt>
                <c:pt idx="2220">
                  <c:v>2.27</c:v>
                </c:pt>
                <c:pt idx="2221">
                  <c:v>2.27</c:v>
                </c:pt>
                <c:pt idx="2222">
                  <c:v>2.27</c:v>
                </c:pt>
                <c:pt idx="2223">
                  <c:v>2.27</c:v>
                </c:pt>
                <c:pt idx="2224">
                  <c:v>2.27</c:v>
                </c:pt>
                <c:pt idx="2225">
                  <c:v>2.27</c:v>
                </c:pt>
                <c:pt idx="2226">
                  <c:v>2.27</c:v>
                </c:pt>
                <c:pt idx="2227">
                  <c:v>2.27</c:v>
                </c:pt>
                <c:pt idx="2228">
                  <c:v>2.27</c:v>
                </c:pt>
                <c:pt idx="2229">
                  <c:v>2.27</c:v>
                </c:pt>
                <c:pt idx="2230">
                  <c:v>2.27</c:v>
                </c:pt>
                <c:pt idx="2231">
                  <c:v>2.27</c:v>
                </c:pt>
                <c:pt idx="2232">
                  <c:v>2.27</c:v>
                </c:pt>
                <c:pt idx="2233">
                  <c:v>2.27</c:v>
                </c:pt>
                <c:pt idx="2234">
                  <c:v>2.27</c:v>
                </c:pt>
                <c:pt idx="2235">
                  <c:v>2.27</c:v>
                </c:pt>
                <c:pt idx="2236">
                  <c:v>2.27</c:v>
                </c:pt>
                <c:pt idx="2237">
                  <c:v>2.27</c:v>
                </c:pt>
                <c:pt idx="2238">
                  <c:v>2.27</c:v>
                </c:pt>
                <c:pt idx="2239">
                  <c:v>2.27</c:v>
                </c:pt>
                <c:pt idx="2240">
                  <c:v>2.27</c:v>
                </c:pt>
                <c:pt idx="2241">
                  <c:v>2.27</c:v>
                </c:pt>
                <c:pt idx="2242">
                  <c:v>2.27</c:v>
                </c:pt>
                <c:pt idx="2243">
                  <c:v>2.27</c:v>
                </c:pt>
                <c:pt idx="2244">
                  <c:v>2.27</c:v>
                </c:pt>
                <c:pt idx="2245">
                  <c:v>2.27</c:v>
                </c:pt>
                <c:pt idx="2246">
                  <c:v>2.27</c:v>
                </c:pt>
                <c:pt idx="2247">
                  <c:v>2.27</c:v>
                </c:pt>
                <c:pt idx="2248">
                  <c:v>2.27</c:v>
                </c:pt>
                <c:pt idx="2249">
                  <c:v>2.27</c:v>
                </c:pt>
                <c:pt idx="2250">
                  <c:v>2.27</c:v>
                </c:pt>
                <c:pt idx="2251">
                  <c:v>2.27</c:v>
                </c:pt>
                <c:pt idx="2252">
                  <c:v>2.27</c:v>
                </c:pt>
                <c:pt idx="2253">
                  <c:v>2.27</c:v>
                </c:pt>
                <c:pt idx="2254">
                  <c:v>2.27</c:v>
                </c:pt>
                <c:pt idx="2255">
                  <c:v>2.27</c:v>
                </c:pt>
                <c:pt idx="2256">
                  <c:v>2.27</c:v>
                </c:pt>
                <c:pt idx="2257">
                  <c:v>2.27</c:v>
                </c:pt>
                <c:pt idx="2258">
                  <c:v>2.27</c:v>
                </c:pt>
                <c:pt idx="2259">
                  <c:v>2.27</c:v>
                </c:pt>
                <c:pt idx="2260">
                  <c:v>2.27</c:v>
                </c:pt>
                <c:pt idx="2261">
                  <c:v>2.27</c:v>
                </c:pt>
                <c:pt idx="2262">
                  <c:v>2.27</c:v>
                </c:pt>
                <c:pt idx="2263">
                  <c:v>2.27</c:v>
                </c:pt>
                <c:pt idx="2264">
                  <c:v>2.27</c:v>
                </c:pt>
                <c:pt idx="2265">
                  <c:v>2.27</c:v>
                </c:pt>
                <c:pt idx="2266">
                  <c:v>2.27</c:v>
                </c:pt>
                <c:pt idx="2267">
                  <c:v>2.27</c:v>
                </c:pt>
                <c:pt idx="2268">
                  <c:v>2.27</c:v>
                </c:pt>
                <c:pt idx="2269">
                  <c:v>2.27</c:v>
                </c:pt>
                <c:pt idx="2270">
                  <c:v>2.27</c:v>
                </c:pt>
                <c:pt idx="2271">
                  <c:v>2.27</c:v>
                </c:pt>
                <c:pt idx="2272">
                  <c:v>2.27</c:v>
                </c:pt>
                <c:pt idx="2273">
                  <c:v>2.27</c:v>
                </c:pt>
                <c:pt idx="2274">
                  <c:v>2.27</c:v>
                </c:pt>
                <c:pt idx="2275">
                  <c:v>2.27</c:v>
                </c:pt>
                <c:pt idx="2276">
                  <c:v>2.27</c:v>
                </c:pt>
                <c:pt idx="2277">
                  <c:v>2.27</c:v>
                </c:pt>
                <c:pt idx="2278">
                  <c:v>2.27</c:v>
                </c:pt>
                <c:pt idx="2279">
                  <c:v>2.27</c:v>
                </c:pt>
                <c:pt idx="2280">
                  <c:v>2.27</c:v>
                </c:pt>
                <c:pt idx="2281">
                  <c:v>2.27</c:v>
                </c:pt>
                <c:pt idx="2282">
                  <c:v>2.27</c:v>
                </c:pt>
                <c:pt idx="2283">
                  <c:v>2.27</c:v>
                </c:pt>
                <c:pt idx="2284">
                  <c:v>2.27</c:v>
                </c:pt>
                <c:pt idx="2285">
                  <c:v>2.27</c:v>
                </c:pt>
                <c:pt idx="2286">
                  <c:v>2.27</c:v>
                </c:pt>
                <c:pt idx="2287">
                  <c:v>2.27</c:v>
                </c:pt>
                <c:pt idx="2288">
                  <c:v>2.27</c:v>
                </c:pt>
                <c:pt idx="2289">
                  <c:v>2.27</c:v>
                </c:pt>
                <c:pt idx="2290">
                  <c:v>2.27</c:v>
                </c:pt>
                <c:pt idx="2291">
                  <c:v>2.27</c:v>
                </c:pt>
                <c:pt idx="2292">
                  <c:v>2.27</c:v>
                </c:pt>
                <c:pt idx="2293">
                  <c:v>2.27</c:v>
                </c:pt>
                <c:pt idx="2294">
                  <c:v>2.27</c:v>
                </c:pt>
                <c:pt idx="2295">
                  <c:v>2.27</c:v>
                </c:pt>
                <c:pt idx="2296">
                  <c:v>2.27</c:v>
                </c:pt>
                <c:pt idx="2297">
                  <c:v>2.27</c:v>
                </c:pt>
                <c:pt idx="2298">
                  <c:v>2.27</c:v>
                </c:pt>
                <c:pt idx="2299">
                  <c:v>2.27</c:v>
                </c:pt>
                <c:pt idx="2300">
                  <c:v>2.27</c:v>
                </c:pt>
                <c:pt idx="2301">
                  <c:v>2.27</c:v>
                </c:pt>
                <c:pt idx="2302">
                  <c:v>2.27</c:v>
                </c:pt>
                <c:pt idx="2303">
                  <c:v>2.27</c:v>
                </c:pt>
                <c:pt idx="2304">
                  <c:v>2.27</c:v>
                </c:pt>
                <c:pt idx="2305">
                  <c:v>2.27</c:v>
                </c:pt>
                <c:pt idx="2306">
                  <c:v>2.27</c:v>
                </c:pt>
                <c:pt idx="2307">
                  <c:v>2.27</c:v>
                </c:pt>
                <c:pt idx="2308">
                  <c:v>2.27</c:v>
                </c:pt>
                <c:pt idx="2309">
                  <c:v>2.27</c:v>
                </c:pt>
                <c:pt idx="2310">
                  <c:v>2.27</c:v>
                </c:pt>
                <c:pt idx="2311">
                  <c:v>2.27</c:v>
                </c:pt>
                <c:pt idx="2312">
                  <c:v>2.27</c:v>
                </c:pt>
                <c:pt idx="2313">
                  <c:v>2.27</c:v>
                </c:pt>
                <c:pt idx="2314">
                  <c:v>2.27</c:v>
                </c:pt>
                <c:pt idx="2315">
                  <c:v>2.27</c:v>
                </c:pt>
                <c:pt idx="2316">
                  <c:v>2.27</c:v>
                </c:pt>
                <c:pt idx="2317">
                  <c:v>2.27</c:v>
                </c:pt>
                <c:pt idx="2318">
                  <c:v>2.27</c:v>
                </c:pt>
                <c:pt idx="2319">
                  <c:v>2.27</c:v>
                </c:pt>
                <c:pt idx="2320">
                  <c:v>2.27</c:v>
                </c:pt>
                <c:pt idx="2321">
                  <c:v>2.27</c:v>
                </c:pt>
                <c:pt idx="2322">
                  <c:v>2.27</c:v>
                </c:pt>
                <c:pt idx="2323">
                  <c:v>2.27</c:v>
                </c:pt>
                <c:pt idx="2324">
                  <c:v>2.27</c:v>
                </c:pt>
                <c:pt idx="2325">
                  <c:v>2.27</c:v>
                </c:pt>
                <c:pt idx="2326">
                  <c:v>2.27</c:v>
                </c:pt>
                <c:pt idx="2327">
                  <c:v>2.27</c:v>
                </c:pt>
                <c:pt idx="2328">
                  <c:v>2.27</c:v>
                </c:pt>
                <c:pt idx="2329">
                  <c:v>2.27</c:v>
                </c:pt>
                <c:pt idx="2330">
                  <c:v>2.27</c:v>
                </c:pt>
                <c:pt idx="2331">
                  <c:v>2.27</c:v>
                </c:pt>
                <c:pt idx="2332">
                  <c:v>2.27</c:v>
                </c:pt>
                <c:pt idx="2333">
                  <c:v>2.27</c:v>
                </c:pt>
                <c:pt idx="2334">
                  <c:v>2.27</c:v>
                </c:pt>
                <c:pt idx="2335">
                  <c:v>2.27</c:v>
                </c:pt>
                <c:pt idx="2336">
                  <c:v>2.27</c:v>
                </c:pt>
                <c:pt idx="2337">
                  <c:v>2.27</c:v>
                </c:pt>
                <c:pt idx="2338">
                  <c:v>2.27</c:v>
                </c:pt>
                <c:pt idx="2339">
                  <c:v>2.27</c:v>
                </c:pt>
                <c:pt idx="2340">
                  <c:v>2.27</c:v>
                </c:pt>
                <c:pt idx="2341">
                  <c:v>2.27</c:v>
                </c:pt>
                <c:pt idx="2342">
                  <c:v>2.27</c:v>
                </c:pt>
                <c:pt idx="2343">
                  <c:v>2.27</c:v>
                </c:pt>
                <c:pt idx="2344">
                  <c:v>2.27</c:v>
                </c:pt>
                <c:pt idx="2345">
                  <c:v>2.27</c:v>
                </c:pt>
                <c:pt idx="2346">
                  <c:v>2.27</c:v>
                </c:pt>
                <c:pt idx="2347">
                  <c:v>2.27</c:v>
                </c:pt>
                <c:pt idx="2348">
                  <c:v>2.27</c:v>
                </c:pt>
                <c:pt idx="2349">
                  <c:v>2.27</c:v>
                </c:pt>
                <c:pt idx="2350">
                  <c:v>2.27</c:v>
                </c:pt>
                <c:pt idx="2351">
                  <c:v>2.27</c:v>
                </c:pt>
                <c:pt idx="2352">
                  <c:v>2.27</c:v>
                </c:pt>
                <c:pt idx="2353">
                  <c:v>2.27</c:v>
                </c:pt>
                <c:pt idx="2354">
                  <c:v>2.27</c:v>
                </c:pt>
                <c:pt idx="2355">
                  <c:v>2.27</c:v>
                </c:pt>
                <c:pt idx="2356">
                  <c:v>2.27</c:v>
                </c:pt>
                <c:pt idx="2357">
                  <c:v>2.27</c:v>
                </c:pt>
                <c:pt idx="2358">
                  <c:v>2.27</c:v>
                </c:pt>
                <c:pt idx="2359">
                  <c:v>2.27</c:v>
                </c:pt>
                <c:pt idx="2360">
                  <c:v>2.27</c:v>
                </c:pt>
                <c:pt idx="2361">
                  <c:v>2.27</c:v>
                </c:pt>
                <c:pt idx="2362">
                  <c:v>2.27</c:v>
                </c:pt>
                <c:pt idx="2363">
                  <c:v>2.27</c:v>
                </c:pt>
                <c:pt idx="2364">
                  <c:v>2.27</c:v>
                </c:pt>
                <c:pt idx="2365">
                  <c:v>2.27</c:v>
                </c:pt>
                <c:pt idx="2366">
                  <c:v>2.27</c:v>
                </c:pt>
                <c:pt idx="2367">
                  <c:v>2.27</c:v>
                </c:pt>
                <c:pt idx="2368">
                  <c:v>2.27</c:v>
                </c:pt>
                <c:pt idx="2369">
                  <c:v>2.27</c:v>
                </c:pt>
                <c:pt idx="2370">
                  <c:v>2.27</c:v>
                </c:pt>
                <c:pt idx="2371">
                  <c:v>2.27</c:v>
                </c:pt>
                <c:pt idx="2372">
                  <c:v>2.27</c:v>
                </c:pt>
                <c:pt idx="2373">
                  <c:v>2.27</c:v>
                </c:pt>
                <c:pt idx="2374">
                  <c:v>2.27</c:v>
                </c:pt>
                <c:pt idx="2375">
                  <c:v>2.27</c:v>
                </c:pt>
                <c:pt idx="2376">
                  <c:v>2.27</c:v>
                </c:pt>
                <c:pt idx="2377">
                  <c:v>2.27</c:v>
                </c:pt>
                <c:pt idx="2378">
                  <c:v>2.27</c:v>
                </c:pt>
                <c:pt idx="2379">
                  <c:v>2.27</c:v>
                </c:pt>
                <c:pt idx="2380">
                  <c:v>2.27</c:v>
                </c:pt>
                <c:pt idx="2381">
                  <c:v>2.27</c:v>
                </c:pt>
                <c:pt idx="2382">
                  <c:v>2.27</c:v>
                </c:pt>
                <c:pt idx="2383">
                  <c:v>2.27</c:v>
                </c:pt>
                <c:pt idx="2384">
                  <c:v>2.27</c:v>
                </c:pt>
                <c:pt idx="2385">
                  <c:v>2.27</c:v>
                </c:pt>
                <c:pt idx="2386">
                  <c:v>2.27</c:v>
                </c:pt>
                <c:pt idx="2387">
                  <c:v>2.27</c:v>
                </c:pt>
                <c:pt idx="2388">
                  <c:v>2.27</c:v>
                </c:pt>
                <c:pt idx="2389">
                  <c:v>2.27</c:v>
                </c:pt>
                <c:pt idx="2390">
                  <c:v>2.27</c:v>
                </c:pt>
                <c:pt idx="2391">
                  <c:v>2.27</c:v>
                </c:pt>
                <c:pt idx="2392">
                  <c:v>2.27</c:v>
                </c:pt>
                <c:pt idx="2393">
                  <c:v>2.27</c:v>
                </c:pt>
                <c:pt idx="2394">
                  <c:v>2.27</c:v>
                </c:pt>
                <c:pt idx="2395">
                  <c:v>2.27</c:v>
                </c:pt>
                <c:pt idx="2396">
                  <c:v>2.27</c:v>
                </c:pt>
                <c:pt idx="2397">
                  <c:v>2.27</c:v>
                </c:pt>
                <c:pt idx="2398">
                  <c:v>2.27</c:v>
                </c:pt>
                <c:pt idx="2399">
                  <c:v>2.27</c:v>
                </c:pt>
                <c:pt idx="2400">
                  <c:v>2.27</c:v>
                </c:pt>
                <c:pt idx="2401">
                  <c:v>2.27</c:v>
                </c:pt>
                <c:pt idx="2402">
                  <c:v>2.27</c:v>
                </c:pt>
                <c:pt idx="2403">
                  <c:v>2.27</c:v>
                </c:pt>
                <c:pt idx="2404">
                  <c:v>2.27</c:v>
                </c:pt>
                <c:pt idx="2405">
                  <c:v>2.27</c:v>
                </c:pt>
                <c:pt idx="2406">
                  <c:v>2.27</c:v>
                </c:pt>
                <c:pt idx="2407">
                  <c:v>2.27</c:v>
                </c:pt>
                <c:pt idx="2408">
                  <c:v>2.27</c:v>
                </c:pt>
                <c:pt idx="2409">
                  <c:v>2.27</c:v>
                </c:pt>
                <c:pt idx="2410">
                  <c:v>2.27</c:v>
                </c:pt>
                <c:pt idx="2411">
                  <c:v>2.27</c:v>
                </c:pt>
                <c:pt idx="2412">
                  <c:v>2.27</c:v>
                </c:pt>
                <c:pt idx="2413">
                  <c:v>2.27</c:v>
                </c:pt>
                <c:pt idx="2414">
                  <c:v>2.27</c:v>
                </c:pt>
                <c:pt idx="2415">
                  <c:v>2.27</c:v>
                </c:pt>
                <c:pt idx="2416">
                  <c:v>2.27</c:v>
                </c:pt>
                <c:pt idx="2417">
                  <c:v>2.27</c:v>
                </c:pt>
                <c:pt idx="2418">
                  <c:v>2.27</c:v>
                </c:pt>
                <c:pt idx="2419">
                  <c:v>2.27</c:v>
                </c:pt>
                <c:pt idx="2420">
                  <c:v>2.27</c:v>
                </c:pt>
                <c:pt idx="2421">
                  <c:v>2.27</c:v>
                </c:pt>
                <c:pt idx="2422">
                  <c:v>2.27</c:v>
                </c:pt>
                <c:pt idx="2423">
                  <c:v>2.27</c:v>
                </c:pt>
                <c:pt idx="2424">
                  <c:v>2.27</c:v>
                </c:pt>
                <c:pt idx="2425">
                  <c:v>2.27</c:v>
                </c:pt>
                <c:pt idx="2426">
                  <c:v>2.27</c:v>
                </c:pt>
                <c:pt idx="2427">
                  <c:v>2.27</c:v>
                </c:pt>
                <c:pt idx="2428">
                  <c:v>2.27</c:v>
                </c:pt>
                <c:pt idx="2429">
                  <c:v>2.27</c:v>
                </c:pt>
                <c:pt idx="2430">
                  <c:v>2.27</c:v>
                </c:pt>
                <c:pt idx="2431">
                  <c:v>2.27</c:v>
                </c:pt>
                <c:pt idx="2432">
                  <c:v>2.27</c:v>
                </c:pt>
                <c:pt idx="2433">
                  <c:v>2.27</c:v>
                </c:pt>
                <c:pt idx="2434">
                  <c:v>2.27</c:v>
                </c:pt>
                <c:pt idx="2435">
                  <c:v>2.27</c:v>
                </c:pt>
                <c:pt idx="2436">
                  <c:v>2.27</c:v>
                </c:pt>
                <c:pt idx="2437">
                  <c:v>2.27</c:v>
                </c:pt>
                <c:pt idx="2438">
                  <c:v>2.27</c:v>
                </c:pt>
                <c:pt idx="2439">
                  <c:v>2.27</c:v>
                </c:pt>
                <c:pt idx="2440">
                  <c:v>2.27</c:v>
                </c:pt>
                <c:pt idx="2441">
                  <c:v>2.27</c:v>
                </c:pt>
                <c:pt idx="2442">
                  <c:v>2.27</c:v>
                </c:pt>
                <c:pt idx="2443">
                  <c:v>2.27</c:v>
                </c:pt>
                <c:pt idx="2444">
                  <c:v>2.27</c:v>
                </c:pt>
                <c:pt idx="2445">
                  <c:v>2.27</c:v>
                </c:pt>
                <c:pt idx="2446">
                  <c:v>2.27</c:v>
                </c:pt>
                <c:pt idx="2447">
                  <c:v>2.27</c:v>
                </c:pt>
                <c:pt idx="2448">
                  <c:v>2.27</c:v>
                </c:pt>
                <c:pt idx="2449">
                  <c:v>2.27</c:v>
                </c:pt>
                <c:pt idx="2450">
                  <c:v>2.27</c:v>
                </c:pt>
                <c:pt idx="2451">
                  <c:v>2.27</c:v>
                </c:pt>
                <c:pt idx="2452">
                  <c:v>2.27</c:v>
                </c:pt>
                <c:pt idx="2453">
                  <c:v>2.27</c:v>
                </c:pt>
                <c:pt idx="2454">
                  <c:v>2.27</c:v>
                </c:pt>
                <c:pt idx="2455">
                  <c:v>2.27</c:v>
                </c:pt>
                <c:pt idx="2456">
                  <c:v>2.27</c:v>
                </c:pt>
                <c:pt idx="2457">
                  <c:v>2.27</c:v>
                </c:pt>
                <c:pt idx="2458">
                  <c:v>2.25</c:v>
                </c:pt>
                <c:pt idx="2459">
                  <c:v>2.25</c:v>
                </c:pt>
                <c:pt idx="2460">
                  <c:v>2.25</c:v>
                </c:pt>
                <c:pt idx="2461">
                  <c:v>2.25</c:v>
                </c:pt>
                <c:pt idx="2462">
                  <c:v>2.25</c:v>
                </c:pt>
                <c:pt idx="2463">
                  <c:v>2.25</c:v>
                </c:pt>
                <c:pt idx="2464">
                  <c:v>2.25</c:v>
                </c:pt>
                <c:pt idx="2465">
                  <c:v>2.25</c:v>
                </c:pt>
                <c:pt idx="2466">
                  <c:v>2.25</c:v>
                </c:pt>
                <c:pt idx="2467">
                  <c:v>2.25</c:v>
                </c:pt>
                <c:pt idx="2468">
                  <c:v>2.25</c:v>
                </c:pt>
                <c:pt idx="2469">
                  <c:v>2.25</c:v>
                </c:pt>
                <c:pt idx="2470">
                  <c:v>2.25</c:v>
                </c:pt>
                <c:pt idx="2471">
                  <c:v>2.25</c:v>
                </c:pt>
                <c:pt idx="2472">
                  <c:v>2.25</c:v>
                </c:pt>
                <c:pt idx="2473">
                  <c:v>2.25</c:v>
                </c:pt>
                <c:pt idx="2474">
                  <c:v>2.25</c:v>
                </c:pt>
                <c:pt idx="2475">
                  <c:v>2.25</c:v>
                </c:pt>
                <c:pt idx="2476">
                  <c:v>2.25</c:v>
                </c:pt>
                <c:pt idx="2477">
                  <c:v>2.25</c:v>
                </c:pt>
                <c:pt idx="2478">
                  <c:v>2.25</c:v>
                </c:pt>
                <c:pt idx="2479">
                  <c:v>2.25</c:v>
                </c:pt>
                <c:pt idx="2480">
                  <c:v>2.25</c:v>
                </c:pt>
                <c:pt idx="2481">
                  <c:v>2.25</c:v>
                </c:pt>
                <c:pt idx="2482">
                  <c:v>2.25</c:v>
                </c:pt>
                <c:pt idx="2483">
                  <c:v>2.25</c:v>
                </c:pt>
                <c:pt idx="2484">
                  <c:v>2.25</c:v>
                </c:pt>
                <c:pt idx="2485">
                  <c:v>2.25</c:v>
                </c:pt>
                <c:pt idx="2486">
                  <c:v>2.25</c:v>
                </c:pt>
                <c:pt idx="2487">
                  <c:v>2.25</c:v>
                </c:pt>
                <c:pt idx="2488">
                  <c:v>2.25</c:v>
                </c:pt>
                <c:pt idx="2489">
                  <c:v>2.25</c:v>
                </c:pt>
                <c:pt idx="2490">
                  <c:v>2.25</c:v>
                </c:pt>
                <c:pt idx="2491">
                  <c:v>2.25</c:v>
                </c:pt>
                <c:pt idx="2492">
                  <c:v>2.25</c:v>
                </c:pt>
                <c:pt idx="2493">
                  <c:v>2.25</c:v>
                </c:pt>
                <c:pt idx="2494">
                  <c:v>2.25</c:v>
                </c:pt>
                <c:pt idx="2495">
                  <c:v>2.25</c:v>
                </c:pt>
                <c:pt idx="2496">
                  <c:v>2.25</c:v>
                </c:pt>
                <c:pt idx="2497">
                  <c:v>2.25</c:v>
                </c:pt>
                <c:pt idx="2498">
                  <c:v>2.25</c:v>
                </c:pt>
                <c:pt idx="2499">
                  <c:v>2.25</c:v>
                </c:pt>
                <c:pt idx="2500">
                  <c:v>2.25</c:v>
                </c:pt>
                <c:pt idx="2501">
                  <c:v>2.25</c:v>
                </c:pt>
                <c:pt idx="2502">
                  <c:v>2.25</c:v>
                </c:pt>
                <c:pt idx="2503">
                  <c:v>2.25</c:v>
                </c:pt>
                <c:pt idx="2504">
                  <c:v>2.25</c:v>
                </c:pt>
                <c:pt idx="2505">
                  <c:v>2.25</c:v>
                </c:pt>
                <c:pt idx="2506">
                  <c:v>2.25</c:v>
                </c:pt>
                <c:pt idx="2507">
                  <c:v>2.25</c:v>
                </c:pt>
                <c:pt idx="2508">
                  <c:v>2.25</c:v>
                </c:pt>
                <c:pt idx="2509">
                  <c:v>2.25</c:v>
                </c:pt>
                <c:pt idx="2510">
                  <c:v>2.25</c:v>
                </c:pt>
                <c:pt idx="2511">
                  <c:v>2.25</c:v>
                </c:pt>
                <c:pt idx="2512">
                  <c:v>2.25</c:v>
                </c:pt>
                <c:pt idx="2513">
                  <c:v>2.25</c:v>
                </c:pt>
                <c:pt idx="2514">
                  <c:v>2.25</c:v>
                </c:pt>
                <c:pt idx="2515">
                  <c:v>2.25</c:v>
                </c:pt>
                <c:pt idx="2516">
                  <c:v>2.25</c:v>
                </c:pt>
                <c:pt idx="2517">
                  <c:v>2.25</c:v>
                </c:pt>
                <c:pt idx="2518">
                  <c:v>2.25</c:v>
                </c:pt>
                <c:pt idx="2519">
                  <c:v>2.25</c:v>
                </c:pt>
                <c:pt idx="2520">
                  <c:v>2.25</c:v>
                </c:pt>
                <c:pt idx="2521">
                  <c:v>2.25</c:v>
                </c:pt>
                <c:pt idx="2522">
                  <c:v>2.25</c:v>
                </c:pt>
                <c:pt idx="2523">
                  <c:v>2.25</c:v>
                </c:pt>
                <c:pt idx="2524">
                  <c:v>2.25</c:v>
                </c:pt>
                <c:pt idx="2525">
                  <c:v>2.25</c:v>
                </c:pt>
                <c:pt idx="2526">
                  <c:v>2.25</c:v>
                </c:pt>
                <c:pt idx="2527">
                  <c:v>2.25</c:v>
                </c:pt>
                <c:pt idx="2528">
                  <c:v>2.25</c:v>
                </c:pt>
                <c:pt idx="2529">
                  <c:v>2.25</c:v>
                </c:pt>
                <c:pt idx="2530">
                  <c:v>2.25</c:v>
                </c:pt>
                <c:pt idx="2531">
                  <c:v>2.25</c:v>
                </c:pt>
                <c:pt idx="2532">
                  <c:v>2.25</c:v>
                </c:pt>
                <c:pt idx="2533">
                  <c:v>2.25</c:v>
                </c:pt>
                <c:pt idx="2534">
                  <c:v>2.25</c:v>
                </c:pt>
                <c:pt idx="2535">
                  <c:v>2.25</c:v>
                </c:pt>
                <c:pt idx="2536">
                  <c:v>2.25</c:v>
                </c:pt>
                <c:pt idx="2537">
                  <c:v>2.25</c:v>
                </c:pt>
                <c:pt idx="2538">
                  <c:v>2.25</c:v>
                </c:pt>
                <c:pt idx="2539">
                  <c:v>2.25</c:v>
                </c:pt>
                <c:pt idx="2540">
                  <c:v>2.25</c:v>
                </c:pt>
                <c:pt idx="2541">
                  <c:v>2.25</c:v>
                </c:pt>
                <c:pt idx="2542">
                  <c:v>2.25</c:v>
                </c:pt>
                <c:pt idx="2543">
                  <c:v>2.25</c:v>
                </c:pt>
                <c:pt idx="2544">
                  <c:v>2.25</c:v>
                </c:pt>
                <c:pt idx="2545">
                  <c:v>2.25</c:v>
                </c:pt>
                <c:pt idx="2546">
                  <c:v>2.25</c:v>
                </c:pt>
                <c:pt idx="2547">
                  <c:v>2.25</c:v>
                </c:pt>
                <c:pt idx="2548">
                  <c:v>2.25</c:v>
                </c:pt>
                <c:pt idx="2549">
                  <c:v>2.25</c:v>
                </c:pt>
                <c:pt idx="2550">
                  <c:v>2.25</c:v>
                </c:pt>
                <c:pt idx="2551">
                  <c:v>2.25</c:v>
                </c:pt>
                <c:pt idx="2552">
                  <c:v>2.25</c:v>
                </c:pt>
                <c:pt idx="2553">
                  <c:v>2.25</c:v>
                </c:pt>
                <c:pt idx="2554">
                  <c:v>2.25</c:v>
                </c:pt>
                <c:pt idx="2555">
                  <c:v>2.25</c:v>
                </c:pt>
                <c:pt idx="2556">
                  <c:v>2.25</c:v>
                </c:pt>
                <c:pt idx="2557">
                  <c:v>2.25</c:v>
                </c:pt>
                <c:pt idx="2558">
                  <c:v>2.25</c:v>
                </c:pt>
                <c:pt idx="2559">
                  <c:v>2.25</c:v>
                </c:pt>
                <c:pt idx="2560">
                  <c:v>2.25</c:v>
                </c:pt>
                <c:pt idx="2561">
                  <c:v>2.25</c:v>
                </c:pt>
                <c:pt idx="2562">
                  <c:v>2.25</c:v>
                </c:pt>
                <c:pt idx="2563">
                  <c:v>2.25</c:v>
                </c:pt>
                <c:pt idx="2564">
                  <c:v>2.25</c:v>
                </c:pt>
                <c:pt idx="2565">
                  <c:v>2.25</c:v>
                </c:pt>
                <c:pt idx="2566">
                  <c:v>2.25</c:v>
                </c:pt>
                <c:pt idx="2567">
                  <c:v>2.25</c:v>
                </c:pt>
                <c:pt idx="2568">
                  <c:v>2.25</c:v>
                </c:pt>
                <c:pt idx="2569">
                  <c:v>2.25</c:v>
                </c:pt>
                <c:pt idx="2570">
                  <c:v>2.25</c:v>
                </c:pt>
                <c:pt idx="2571">
                  <c:v>2.25</c:v>
                </c:pt>
                <c:pt idx="2572">
                  <c:v>2.25</c:v>
                </c:pt>
                <c:pt idx="2573">
                  <c:v>2.25</c:v>
                </c:pt>
                <c:pt idx="2574">
                  <c:v>2.25</c:v>
                </c:pt>
                <c:pt idx="2575">
                  <c:v>2.25</c:v>
                </c:pt>
                <c:pt idx="2576">
                  <c:v>2.25</c:v>
                </c:pt>
                <c:pt idx="2577">
                  <c:v>2.25</c:v>
                </c:pt>
                <c:pt idx="2578">
                  <c:v>2.25</c:v>
                </c:pt>
                <c:pt idx="2579">
                  <c:v>2.25</c:v>
                </c:pt>
                <c:pt idx="2580">
                  <c:v>2.25</c:v>
                </c:pt>
                <c:pt idx="2581">
                  <c:v>2.25</c:v>
                </c:pt>
                <c:pt idx="2582">
                  <c:v>2.25</c:v>
                </c:pt>
                <c:pt idx="2583">
                  <c:v>2.25</c:v>
                </c:pt>
                <c:pt idx="2584">
                  <c:v>2.25</c:v>
                </c:pt>
                <c:pt idx="2585">
                  <c:v>2.25</c:v>
                </c:pt>
                <c:pt idx="2586">
                  <c:v>2.25</c:v>
                </c:pt>
                <c:pt idx="2587">
                  <c:v>2.25</c:v>
                </c:pt>
                <c:pt idx="2588">
                  <c:v>2.25</c:v>
                </c:pt>
                <c:pt idx="2589">
                  <c:v>2.25</c:v>
                </c:pt>
                <c:pt idx="2590">
                  <c:v>2.25</c:v>
                </c:pt>
                <c:pt idx="2591">
                  <c:v>2.25</c:v>
                </c:pt>
                <c:pt idx="2592">
                  <c:v>2.25</c:v>
                </c:pt>
                <c:pt idx="2593">
                  <c:v>2.25</c:v>
                </c:pt>
                <c:pt idx="2594">
                  <c:v>2.25</c:v>
                </c:pt>
                <c:pt idx="2595">
                  <c:v>2.25</c:v>
                </c:pt>
                <c:pt idx="2596">
                  <c:v>2.25</c:v>
                </c:pt>
                <c:pt idx="2597">
                  <c:v>2.25</c:v>
                </c:pt>
                <c:pt idx="2598">
                  <c:v>2.25</c:v>
                </c:pt>
                <c:pt idx="2599">
                  <c:v>2.25</c:v>
                </c:pt>
                <c:pt idx="2600">
                  <c:v>2.25</c:v>
                </c:pt>
                <c:pt idx="2601">
                  <c:v>2.25</c:v>
                </c:pt>
                <c:pt idx="2602">
                  <c:v>2.25</c:v>
                </c:pt>
                <c:pt idx="2603">
                  <c:v>2.25</c:v>
                </c:pt>
                <c:pt idx="2604">
                  <c:v>2.25</c:v>
                </c:pt>
                <c:pt idx="2605">
                  <c:v>2.25</c:v>
                </c:pt>
                <c:pt idx="2606">
                  <c:v>2.25</c:v>
                </c:pt>
                <c:pt idx="2607">
                  <c:v>2.25</c:v>
                </c:pt>
                <c:pt idx="2608">
                  <c:v>2.25</c:v>
                </c:pt>
                <c:pt idx="2609">
                  <c:v>2.25</c:v>
                </c:pt>
                <c:pt idx="2610">
                  <c:v>2.25</c:v>
                </c:pt>
                <c:pt idx="2611">
                  <c:v>2.25</c:v>
                </c:pt>
                <c:pt idx="2612">
                  <c:v>2.25</c:v>
                </c:pt>
                <c:pt idx="2613">
                  <c:v>2.25</c:v>
                </c:pt>
                <c:pt idx="2614">
                  <c:v>2.25</c:v>
                </c:pt>
                <c:pt idx="2615">
                  <c:v>2.25</c:v>
                </c:pt>
                <c:pt idx="2616">
                  <c:v>2.25</c:v>
                </c:pt>
                <c:pt idx="2617">
                  <c:v>2.25</c:v>
                </c:pt>
                <c:pt idx="2618">
                  <c:v>2.25</c:v>
                </c:pt>
                <c:pt idx="2619">
                  <c:v>2.25</c:v>
                </c:pt>
                <c:pt idx="2620">
                  <c:v>2.25</c:v>
                </c:pt>
                <c:pt idx="2621">
                  <c:v>2.25</c:v>
                </c:pt>
                <c:pt idx="2622">
                  <c:v>2.25</c:v>
                </c:pt>
                <c:pt idx="2623">
                  <c:v>2.25</c:v>
                </c:pt>
                <c:pt idx="2624">
                  <c:v>2.25</c:v>
                </c:pt>
                <c:pt idx="2625">
                  <c:v>2.25</c:v>
                </c:pt>
                <c:pt idx="2626">
                  <c:v>2.25</c:v>
                </c:pt>
                <c:pt idx="2627">
                  <c:v>2.25</c:v>
                </c:pt>
                <c:pt idx="2628">
                  <c:v>2.25</c:v>
                </c:pt>
                <c:pt idx="2629">
                  <c:v>2.25</c:v>
                </c:pt>
                <c:pt idx="2630">
                  <c:v>2.25</c:v>
                </c:pt>
                <c:pt idx="2631">
                  <c:v>2.25</c:v>
                </c:pt>
                <c:pt idx="2632">
                  <c:v>2.25</c:v>
                </c:pt>
                <c:pt idx="2633">
                  <c:v>2.25</c:v>
                </c:pt>
                <c:pt idx="2634">
                  <c:v>2.25</c:v>
                </c:pt>
                <c:pt idx="2635">
                  <c:v>2.25</c:v>
                </c:pt>
                <c:pt idx="2636">
                  <c:v>2.25</c:v>
                </c:pt>
                <c:pt idx="2637">
                  <c:v>2.25</c:v>
                </c:pt>
                <c:pt idx="2638">
                  <c:v>2.25</c:v>
                </c:pt>
              </c:numCache>
            </c:numRef>
          </c:yVal>
          <c:smooth val="1"/>
        </c:ser>
        <c:dLbls>
          <c:showLegendKey val="0"/>
          <c:showVal val="0"/>
          <c:showCatName val="0"/>
          <c:showSerName val="0"/>
          <c:showPercent val="0"/>
          <c:showBubbleSize val="0"/>
        </c:dLbls>
        <c:axId val="195180416"/>
        <c:axId val="195181952"/>
      </c:scatterChart>
      <c:valAx>
        <c:axId val="195180416"/>
        <c:scaling>
          <c:orientation val="minMax"/>
          <c:max val="42622"/>
          <c:min val="38930"/>
        </c:scaling>
        <c:delete val="0"/>
        <c:axPos val="b"/>
        <c:numFmt formatCode="yyyy" sourceLinked="0"/>
        <c:majorTickMark val="none"/>
        <c:minorTickMark val="none"/>
        <c:tickLblPos val="low"/>
        <c:txPr>
          <a:bodyPr rot="-5400000" vert="horz"/>
          <a:lstStyle/>
          <a:p>
            <a:pPr>
              <a:defRPr sz="1000">
                <a:solidFill>
                  <a:schemeClr val="tx2"/>
                </a:solidFill>
                <a:latin typeface="Arial" panose="020B0604020202020204" pitchFamily="34" charset="0"/>
                <a:cs typeface="Arial" panose="020B0604020202020204" pitchFamily="34" charset="0"/>
              </a:defRPr>
            </a:pPr>
            <a:endParaRPr lang="fr-FR"/>
          </a:p>
        </c:txPr>
        <c:crossAx val="195181952"/>
        <c:crosses val="autoZero"/>
        <c:crossBetween val="midCat"/>
        <c:majorUnit val="369.2"/>
      </c:valAx>
      <c:valAx>
        <c:axId val="195181952"/>
        <c:scaling>
          <c:orientation val="minMax"/>
          <c:max val="5"/>
          <c:min val="-1"/>
        </c:scaling>
        <c:delete val="0"/>
        <c:axPos val="l"/>
        <c:numFmt formatCode="General" sourceLinked="1"/>
        <c:majorTickMark val="out"/>
        <c:minorTickMark val="none"/>
        <c:tickLblPos val="nextTo"/>
        <c:txPr>
          <a:bodyPr/>
          <a:lstStyle/>
          <a:p>
            <a:pPr>
              <a:defRPr sz="1000">
                <a:solidFill>
                  <a:schemeClr val="tx2"/>
                </a:solidFill>
                <a:latin typeface="Arial" panose="020B0604020202020204" pitchFamily="34" charset="0"/>
                <a:cs typeface="Arial" panose="020B0604020202020204" pitchFamily="34" charset="0"/>
              </a:defRPr>
            </a:pPr>
            <a:endParaRPr lang="fr-FR"/>
          </a:p>
        </c:txPr>
        <c:crossAx val="195180416"/>
        <c:crosses val="autoZero"/>
        <c:crossBetween val="midCat"/>
        <c:majorUnit val="1"/>
      </c:valAx>
    </c:plotArea>
    <c:legend>
      <c:legendPos val="t"/>
      <c:layout/>
      <c:overlay val="0"/>
      <c:txPr>
        <a:bodyPr/>
        <a:lstStyle/>
        <a:p>
          <a:pPr>
            <a:defRPr sz="900">
              <a:solidFill>
                <a:schemeClr val="tx2"/>
              </a:solidFill>
              <a:latin typeface="Arial" panose="020B0604020202020204" pitchFamily="34" charset="0"/>
              <a:cs typeface="Arial" panose="020B0604020202020204" pitchFamily="34" charset="0"/>
            </a:defRPr>
          </a:pPr>
          <a:endParaRPr lang="fr-FR"/>
        </a:p>
      </c:txPr>
    </c:legend>
    <c:plotVisOnly val="1"/>
    <c:dispBlanksAs val="gap"/>
    <c:showDLblsOverMax val="0"/>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3508"/>
          </a:xfrm>
          <a:prstGeom prst="rect">
            <a:avLst/>
          </a:prstGeom>
        </p:spPr>
        <p:txBody>
          <a:bodyPr vert="horz" lIns="95500" tIns="47750" rIns="95500" bIns="47750" rtlCol="0"/>
          <a:lstStyle>
            <a:lvl1pPr algn="r">
              <a:defRPr sz="1300"/>
            </a:lvl1pPr>
          </a:lstStyle>
          <a:p>
            <a:fld id="{F77A0AB4-7775-4FC7-B8A1-46CFA9F0F0E9}" type="datetimeFigureOut">
              <a:rPr lang="fr-FR" smtClean="0"/>
              <a:t>28/02/2017</a:t>
            </a:fld>
            <a:endParaRPr lang="fr-FR"/>
          </a:p>
        </p:txBody>
      </p:sp>
      <p:sp>
        <p:nvSpPr>
          <p:cNvPr id="4" name="Espace réservé du pied de page 3"/>
          <p:cNvSpPr>
            <a:spLocks noGrp="1"/>
          </p:cNvSpPr>
          <p:nvPr>
            <p:ph type="ftr" sz="quarter" idx="2"/>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8"/>
            <a:ext cx="3076363" cy="513507"/>
          </a:xfrm>
          <a:prstGeom prst="rect">
            <a:avLst/>
          </a:prstGeom>
        </p:spPr>
        <p:txBody>
          <a:bodyPr vert="horz" lIns="95500" tIns="47750" rIns="95500" bIns="47750"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5500" tIns="47750" rIns="95500" bIns="47750" rtlCol="0"/>
          <a:lstStyle>
            <a:lvl1pPr algn="r">
              <a:defRPr sz="1300"/>
            </a:lvl1pPr>
          </a:lstStyle>
          <a:p>
            <a:fld id="{11D46B69-4552-46CB-8059-651E9FE79FD0}" type="datetimeFigureOut">
              <a:rPr lang="fr-FR" smtClean="0"/>
              <a:t>28/02/2017</a:t>
            </a:fld>
            <a:endParaRPr lang="fr-FR"/>
          </a:p>
        </p:txBody>
      </p:sp>
      <p:sp>
        <p:nvSpPr>
          <p:cNvPr id="4" name="Espace réservé de l'image des diapositives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5500" tIns="47750" rIns="95500" bIns="47750" rtlCol="0" anchor="ctr"/>
          <a:lstStyle/>
          <a:p>
            <a:endParaRPr lang="fr-FR"/>
          </a:p>
        </p:txBody>
      </p:sp>
      <p:sp>
        <p:nvSpPr>
          <p:cNvPr id="5" name="Espace réservé des notes 4"/>
          <p:cNvSpPr>
            <a:spLocks noGrp="1"/>
          </p:cNvSpPr>
          <p:nvPr>
            <p:ph type="body" sz="quarter" idx="3"/>
          </p:nvPr>
        </p:nvSpPr>
        <p:spPr>
          <a:xfrm>
            <a:off x="709930" y="4925408"/>
            <a:ext cx="5679440" cy="4029879"/>
          </a:xfrm>
          <a:prstGeom prst="rect">
            <a:avLst/>
          </a:prstGeom>
        </p:spPr>
        <p:txBody>
          <a:bodyPr vert="horz" lIns="95500" tIns="47750" rIns="95500" bIns="4775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8"/>
            <a:ext cx="3076363" cy="513507"/>
          </a:xfrm>
          <a:prstGeom prst="rect">
            <a:avLst/>
          </a:prstGeom>
        </p:spPr>
        <p:txBody>
          <a:bodyPr vert="horz" lIns="95500" tIns="47750" rIns="95500" bIns="47750"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1679812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42781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fr-FR"/>
          </a:p>
        </p:txBody>
      </p:sp>
    </p:spTree>
    <p:extLst>
      <p:ext uri="{BB962C8B-B14F-4D97-AF65-F5344CB8AC3E}">
        <p14:creationId xmlns:p14="http://schemas.microsoft.com/office/powerpoint/2010/main" val="277636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image" Target="../media/image1.jpg"/><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image" Target="../media/image6.emf"/><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image" Target="../media/image1.jpg"/><Relationship Id="rId4" Type="http://schemas.openxmlformats.org/officeDocument/2006/relationships/slideLayout" Target="../slideLayouts/slideLayout44.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2 mars 2017</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 id="2147483884" r:id="rId11"/>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2.jpeg"/><Relationship Id="rId11" Type="http://schemas.openxmlformats.org/officeDocument/2006/relationships/oleObject" Target="../embeddings/Microsoft_Excel_97-2003_Worksheet2.xls"/><Relationship Id="rId5" Type="http://schemas.openxmlformats.org/officeDocument/2006/relationships/image" Target="../media/image21.jpeg"/><Relationship Id="rId10" Type="http://schemas.openxmlformats.org/officeDocument/2006/relationships/oleObject" Target="../embeddings/oleObject2.bin"/><Relationship Id="rId4" Type="http://schemas.openxmlformats.org/officeDocument/2006/relationships/image" Target="../media/image20.jpe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Epargne%20Financire/RDC_marche_parts_epargne_financ.aspx?RootFolder=/sites/lca1/SiteDirectory/rub_com/RDC_marche_parts/Epargne%20Financire/S%C3%A9lection%20Essentielle/Selectiz&amp;PageView=Shared&amp;FolderCTID=0x0120007E2F23BD5248BF4EB3018F71C765949B&amp;View=%7b9E0357AC-3979-4AFD-B7D0-71CA88A52EDB%7d&amp;InitialTabId=Ribbon.Read&amp;VisibilityContext=WSSTabPersistence" TargetMode="External"/><Relationship Id="rId2" Type="http://schemas.openxmlformats.org/officeDocument/2006/relationships/hyperlink" Target="http://service-celca-moss.sigce.caisse-epargne.fr/sites/lca1/SiteDirectory/rub_com/RDC_marche_parts/Epargne%20Financire/RDC_marche_parts_epargne_financ.aspx?RootFolder=/sites/lca1/SiteDirectory/rub_com/RDC_marche_parts/Epargne%20Financire/S%C3%A9lection%20Essentielle/Selectiz&amp;PageView=Shared&amp;FolderCTID=0x0120007E2F23BD5248BF4EB3018F71C765949B&amp;View=%7b9E0357AC-3979-4AFD-B7D0-71CA88A52EDB%7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celca-l-selectiz@celca.caisse-epargne.f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tout_lire/2017_03_01_Essentiel.pdf" TargetMode="External"/><Relationship Id="rId2" Type="http://schemas.openxmlformats.org/officeDocument/2006/relationships/image" Target="../media/image37.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lstStyle/>
          <a:p>
            <a:r>
              <a:rPr lang="fr-FR" dirty="0" smtClean="0"/>
              <a:t>L’offre de fonds </a:t>
            </a:r>
            <a:r>
              <a:rPr lang="fr-FR" dirty="0" err="1" smtClean="0">
                <a:solidFill>
                  <a:srgbClr val="FF0000"/>
                </a:solidFill>
              </a:rPr>
              <a:t>Selectiz</a:t>
            </a:r>
            <a:endParaRPr lang="fr-FR" dirty="0">
              <a:solidFill>
                <a:srgbClr val="FF0000"/>
              </a:solidFill>
            </a:endParaRPr>
          </a:p>
        </p:txBody>
      </p:sp>
      <p:sp>
        <p:nvSpPr>
          <p:cNvPr id="113" name="Sous-titre 112"/>
          <p:cNvSpPr>
            <a:spLocks noGrp="1"/>
          </p:cNvSpPr>
          <p:nvPr>
            <p:ph type="subTitle" idx="1"/>
          </p:nvPr>
        </p:nvSpPr>
        <p:spPr/>
        <p:txBody>
          <a:bodyPr/>
          <a:lstStyle/>
          <a:p>
            <a:r>
              <a:rPr lang="fr-FR" dirty="0" smtClean="0"/>
              <a:t>Heure du Jeudi du 02/03/2017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p:cNvGraphicFramePr>
            <a:graphicFrameLocks/>
          </p:cNvGraphicFramePr>
          <p:nvPr>
            <p:extLst>
              <p:ext uri="{D42A27DB-BD31-4B8C-83A1-F6EECF244321}">
                <p14:modId xmlns:p14="http://schemas.microsoft.com/office/powerpoint/2010/main" val="2103047869"/>
              </p:ext>
            </p:extLst>
          </p:nvPr>
        </p:nvGraphicFramePr>
        <p:xfrm>
          <a:off x="218543" y="2366830"/>
          <a:ext cx="3654152" cy="2430958"/>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9"/>
          <p:cNvSpPr txBox="1">
            <a:spLocks noChangeArrowheads="1"/>
          </p:cNvSpPr>
          <p:nvPr/>
        </p:nvSpPr>
        <p:spPr bwMode="auto">
          <a:xfrm>
            <a:off x="692827" y="2037947"/>
            <a:ext cx="28797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lgn="ctr" eaLnBrk="1" hangingPunct="1">
              <a:spcBef>
                <a:spcPct val="0"/>
              </a:spcBef>
              <a:buFontTx/>
              <a:buNone/>
            </a:pPr>
            <a:r>
              <a:rPr lang="fr-FR" altLang="fr-FR" sz="1000" b="0" u="sng" dirty="0">
                <a:solidFill>
                  <a:schemeClr val="tx2"/>
                </a:solidFill>
              </a:rPr>
              <a:t>Evolution du rendement des fonds en euros depuis 2006 et prospective</a:t>
            </a:r>
          </a:p>
        </p:txBody>
      </p:sp>
      <p:sp>
        <p:nvSpPr>
          <p:cNvPr id="6" name="ZoneTexte 10"/>
          <p:cNvSpPr txBox="1"/>
          <p:nvPr/>
        </p:nvSpPr>
        <p:spPr>
          <a:xfrm>
            <a:off x="380089" y="1299759"/>
            <a:ext cx="4431607" cy="307777"/>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defRPr/>
            </a:pPr>
            <a:r>
              <a:rPr lang="fr-FR" sz="1400" b="1" dirty="0">
                <a:solidFill>
                  <a:schemeClr val="accent5">
                    <a:lumMod val="50000"/>
                  </a:schemeClr>
                </a:solidFill>
                <a:latin typeface="+mn-lt"/>
              </a:rPr>
              <a:t>Des rendements qui s’érodent depuis plusieurs années …</a:t>
            </a:r>
          </a:p>
        </p:txBody>
      </p:sp>
      <p:sp>
        <p:nvSpPr>
          <p:cNvPr id="7" name="Titre 1"/>
          <p:cNvSpPr>
            <a:spLocks noGrp="1"/>
          </p:cNvSpPr>
          <p:nvPr>
            <p:ph type="title"/>
          </p:nvPr>
        </p:nvSpPr>
        <p:spPr>
          <a:xfrm>
            <a:off x="765174" y="379825"/>
            <a:ext cx="8067600" cy="709200"/>
          </a:xfrm>
        </p:spPr>
        <p:txBody>
          <a:bodyPr/>
          <a:lstStyle/>
          <a:p>
            <a:r>
              <a:rPr lang="fr-FR" altLang="fr-FR" sz="2000" dirty="0" smtClean="0">
                <a:solidFill>
                  <a:srgbClr val="C00000"/>
                </a:solidFill>
              </a:rPr>
              <a:t>Rappel du </a:t>
            </a:r>
            <a:r>
              <a:rPr lang="fr-FR" altLang="fr-FR" sz="2000" dirty="0" smtClean="0"/>
              <a:t>contexte de taux</a:t>
            </a:r>
          </a:p>
        </p:txBody>
      </p:sp>
      <p:sp>
        <p:nvSpPr>
          <p:cNvPr id="9" name="Espace réservé du contenu 2"/>
          <p:cNvSpPr>
            <a:spLocks noGrp="1"/>
          </p:cNvSpPr>
          <p:nvPr>
            <p:ph idx="1"/>
          </p:nvPr>
        </p:nvSpPr>
        <p:spPr>
          <a:xfrm>
            <a:off x="4315800" y="2035656"/>
            <a:ext cx="4462986" cy="1307660"/>
          </a:xfrm>
        </p:spPr>
        <p:txBody>
          <a:bodyPr>
            <a:normAutofit/>
          </a:bodyPr>
          <a:lstStyle/>
          <a:p>
            <a:pPr marL="0" indent="0" eaLnBrk="1" hangingPunct="1">
              <a:buFontTx/>
              <a:buNone/>
              <a:defRPr/>
            </a:pPr>
            <a:r>
              <a:rPr lang="fr-FR" sz="1400" dirty="0" smtClean="0"/>
              <a:t>D’après une étude de BPCE,  77% des épargnants sont d’accord avec le fait que  les livrets d’épargne ne rapportent plus assez.</a:t>
            </a:r>
          </a:p>
          <a:p>
            <a:pPr marL="0" indent="0" eaLnBrk="1" hangingPunct="1">
              <a:buFontTx/>
              <a:buNone/>
              <a:defRPr/>
            </a:pPr>
            <a:r>
              <a:rPr lang="fr-FR" sz="1400" dirty="0" smtClean="0"/>
              <a:t>Pour envisager de changer de stratégie d’épargne, les épargnants attendent des solutions de placement avec un potentiel de rendement annualisé </a:t>
            </a:r>
            <a:r>
              <a:rPr lang="fr-FR" sz="1400" b="1" dirty="0" smtClean="0">
                <a:solidFill>
                  <a:srgbClr val="C00000"/>
                </a:solidFill>
              </a:rPr>
              <a:t>d’au moins 3.5%.</a:t>
            </a:r>
          </a:p>
        </p:txBody>
      </p:sp>
      <p:sp>
        <p:nvSpPr>
          <p:cNvPr id="10" name="Rectangle 4"/>
          <p:cNvSpPr>
            <a:spLocks noChangeArrowheads="1"/>
          </p:cNvSpPr>
          <p:nvPr/>
        </p:nvSpPr>
        <p:spPr bwMode="auto">
          <a:xfrm>
            <a:off x="255797" y="5158520"/>
            <a:ext cx="4431607" cy="80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2000" b="1">
                <a:solidFill>
                  <a:schemeClr val="hlink"/>
                </a:solidFill>
                <a:latin typeface="Verdana" pitchFamily="34" charset="0"/>
              </a:defRPr>
            </a:lvl1pPr>
            <a:lvl2pPr marL="3175"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1" algn="just" eaLnBrk="1" hangingPunct="1">
              <a:lnSpc>
                <a:spcPct val="110000"/>
              </a:lnSpc>
              <a:spcBef>
                <a:spcPts val="300"/>
              </a:spcBef>
              <a:buFontTx/>
              <a:buNone/>
              <a:defRPr/>
            </a:pPr>
            <a:r>
              <a:rPr lang="fr-FR" altLang="fr-FR" sz="1400" dirty="0" smtClean="0">
                <a:latin typeface="+mj-lt"/>
                <a:cs typeface="Arial" charset="0"/>
              </a:rPr>
              <a:t>Dans ce contexte, </a:t>
            </a:r>
            <a:r>
              <a:rPr lang="fr-FR" altLang="fr-FR" sz="1400" b="1" dirty="0" smtClean="0">
                <a:latin typeface="+mj-lt"/>
                <a:cs typeface="Arial" charset="0"/>
              </a:rPr>
              <a:t>les marchés financiers devraient permettre de prétendre à de tels objectifs de rendement sur la durée, </a:t>
            </a:r>
            <a:r>
              <a:rPr lang="fr-FR" altLang="fr-FR" sz="1400" b="1" u="sng" dirty="0" smtClean="0">
                <a:latin typeface="+mj-lt"/>
                <a:cs typeface="Arial" charset="0"/>
              </a:rPr>
              <a:t>en contrepartie d’une certaine prise de risque</a:t>
            </a:r>
            <a:r>
              <a:rPr lang="fr-FR" altLang="fr-FR" sz="1400" b="1" dirty="0" smtClean="0">
                <a:latin typeface="+mj-lt"/>
                <a:cs typeface="Arial" charset="0"/>
              </a:rPr>
              <a:t>.</a:t>
            </a:r>
          </a:p>
        </p:txBody>
      </p:sp>
      <p:graphicFrame>
        <p:nvGraphicFramePr>
          <p:cNvPr id="11" name="Graphique 39"/>
          <p:cNvGraphicFramePr>
            <a:graphicFrameLocks/>
          </p:cNvGraphicFramePr>
          <p:nvPr>
            <p:extLst>
              <p:ext uri="{D42A27DB-BD31-4B8C-83A1-F6EECF244321}">
                <p14:modId xmlns:p14="http://schemas.microsoft.com/office/powerpoint/2010/main" val="1845752853"/>
              </p:ext>
            </p:extLst>
          </p:nvPr>
        </p:nvGraphicFramePr>
        <p:xfrm>
          <a:off x="4769084" y="3757188"/>
          <a:ext cx="4084638" cy="2418543"/>
        </p:xfrm>
        <a:graphic>
          <a:graphicData uri="http://schemas.openxmlformats.org/presentationml/2006/ole">
            <mc:AlternateContent xmlns:mc="http://schemas.openxmlformats.org/markup-compatibility/2006">
              <mc:Choice xmlns:v="urn:schemas-microsoft-com:vml" Requires="v">
                <p:oleObj spid="_x0000_s3092" r:id="rId5" imgW="4084674" imgH="2731245" progId="Excel.Chart.8">
                  <p:embed/>
                </p:oleObj>
              </mc:Choice>
              <mc:Fallback>
                <p:oleObj r:id="rId5" imgW="4084674" imgH="2731245"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9084" y="3757188"/>
                        <a:ext cx="4084638" cy="2418543"/>
                      </a:xfrm>
                      <a:prstGeom prst="rect">
                        <a:avLst/>
                      </a:prstGeom>
                      <a:noFill/>
                      <a:ln>
                        <a:noFill/>
                      </a:ln>
                    </p:spPr>
                  </p:pic>
                </p:oleObj>
              </mc:Fallback>
            </mc:AlternateContent>
          </a:graphicData>
        </a:graphic>
      </p:graphicFrame>
      <p:sp>
        <p:nvSpPr>
          <p:cNvPr id="12" name="ZoneTexte 16"/>
          <p:cNvSpPr txBox="1">
            <a:spLocks noChangeArrowheads="1"/>
          </p:cNvSpPr>
          <p:nvPr/>
        </p:nvSpPr>
        <p:spPr bwMode="auto">
          <a:xfrm>
            <a:off x="831803" y="1644650"/>
            <a:ext cx="2878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1000" b="0" u="sng" dirty="0">
                <a:solidFill>
                  <a:schemeClr val="tx2"/>
                </a:solidFill>
              </a:rPr>
              <a:t>Performances nettes cumulées sur 5 ans en % (10/2011-10/2016) </a:t>
            </a:r>
            <a:r>
              <a:rPr lang="fr-FR" altLang="fr-FR" sz="600" b="0" u="sng" dirty="0">
                <a:solidFill>
                  <a:schemeClr val="tx2"/>
                </a:solidFill>
              </a:rPr>
              <a:t>1</a:t>
            </a:r>
            <a:endParaRPr lang="fr-FR" altLang="fr-FR" sz="1000" b="0" u="sng" dirty="0">
              <a:solidFill>
                <a:schemeClr val="tx2"/>
              </a:solidFill>
            </a:endParaRPr>
          </a:p>
        </p:txBody>
      </p:sp>
    </p:spTree>
    <p:extLst>
      <p:ext uri="{BB962C8B-B14F-4D97-AF65-F5344CB8AC3E}">
        <p14:creationId xmlns:p14="http://schemas.microsoft.com/office/powerpoint/2010/main" val="708480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à coins arrondis 14"/>
          <p:cNvSpPr/>
          <p:nvPr/>
        </p:nvSpPr>
        <p:spPr>
          <a:xfrm>
            <a:off x="5283200" y="4073525"/>
            <a:ext cx="3592513" cy="1773238"/>
          </a:xfrm>
          <a:prstGeom prst="round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bg1">
                  <a:lumMod val="65000"/>
                </a:schemeClr>
              </a:solidFill>
            </a:endParaRPr>
          </a:p>
        </p:txBody>
      </p:sp>
      <p:sp>
        <p:nvSpPr>
          <p:cNvPr id="4" name="Titre 1"/>
          <p:cNvSpPr>
            <a:spLocks noGrp="1"/>
          </p:cNvSpPr>
          <p:nvPr>
            <p:ph type="title"/>
          </p:nvPr>
        </p:nvSpPr>
        <p:spPr/>
        <p:txBody>
          <a:bodyPr/>
          <a:lstStyle/>
          <a:p>
            <a:r>
              <a:rPr lang="fr-FR" altLang="fr-FR" sz="2000" dirty="0" smtClean="0">
                <a:solidFill>
                  <a:srgbClr val="C00000"/>
                </a:solidFill>
              </a:rPr>
              <a:t>POURQUOI</a:t>
            </a:r>
            <a:r>
              <a:rPr lang="fr-FR" altLang="fr-FR" sz="2000" dirty="0" smtClean="0"/>
              <a:t> UNE NOUVELLE OFFRE ?</a:t>
            </a:r>
          </a:p>
        </p:txBody>
      </p:sp>
      <p:sp>
        <p:nvSpPr>
          <p:cNvPr id="6" name="Rectangle à coins arrondis 5"/>
          <p:cNvSpPr/>
          <p:nvPr/>
        </p:nvSpPr>
        <p:spPr>
          <a:xfrm>
            <a:off x="68263" y="1436688"/>
            <a:ext cx="1095375" cy="419100"/>
          </a:xfrm>
          <a:prstGeom prst="roundRect">
            <a:avLst/>
          </a:prstGeom>
          <a:solidFill>
            <a:srgbClr val="FFFFFF"/>
          </a:solidFill>
          <a:ln>
            <a:solidFill>
              <a:srgbClr val="FB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C00000"/>
                </a:solidFill>
              </a:rPr>
              <a:t>CONTEXTE MARCHE</a:t>
            </a:r>
          </a:p>
        </p:txBody>
      </p:sp>
      <p:sp>
        <p:nvSpPr>
          <p:cNvPr id="7" name="ZoneTexte 6"/>
          <p:cNvSpPr txBox="1"/>
          <p:nvPr/>
        </p:nvSpPr>
        <p:spPr>
          <a:xfrm>
            <a:off x="1385888" y="1238310"/>
            <a:ext cx="7581900" cy="954107"/>
          </a:xfrm>
          <a:prstGeom prst="rect">
            <a:avLst/>
          </a:prstGeom>
          <a:noFill/>
        </p:spPr>
        <p:txBody>
          <a:bodyPr>
            <a:spAutoFit/>
          </a:bodyPr>
          <a:lstStyle/>
          <a:p>
            <a:pPr marL="171450" indent="-171450">
              <a:buFont typeface="Arial" panose="020B0604020202020204" pitchFamily="34" charset="0"/>
              <a:buChar char="•"/>
              <a:defRPr/>
            </a:pPr>
            <a:r>
              <a:rPr lang="fr-FR" sz="1400" b="1" dirty="0"/>
              <a:t>Taux d’intérêt </a:t>
            </a:r>
            <a:r>
              <a:rPr lang="fr-FR" sz="1400" dirty="0"/>
              <a:t>historiquement bas impactant les rendement d’épargne traditionnelle</a:t>
            </a:r>
          </a:p>
          <a:p>
            <a:pPr marL="171450" indent="-171450">
              <a:buFont typeface="Arial" panose="020B0604020202020204" pitchFamily="34" charset="0"/>
              <a:buChar char="•"/>
              <a:defRPr/>
            </a:pPr>
            <a:r>
              <a:rPr lang="fr-FR" sz="1400" b="1" dirty="0"/>
              <a:t>Performances du fonds en Euros</a:t>
            </a:r>
            <a:r>
              <a:rPr lang="fr-FR" sz="1400" dirty="0"/>
              <a:t> qui continuent de s’éroder</a:t>
            </a:r>
          </a:p>
          <a:p>
            <a:pPr marL="174625" indent="-174625">
              <a:buFont typeface="Arial" panose="020B0604020202020204" pitchFamily="34" charset="0"/>
              <a:buChar char="•"/>
              <a:defRPr/>
            </a:pPr>
            <a:r>
              <a:rPr lang="fr-FR" sz="1400" b="1" dirty="0"/>
              <a:t>Marchés financiers </a:t>
            </a:r>
            <a:r>
              <a:rPr lang="fr-FR" sz="1400" dirty="0"/>
              <a:t>qui devraient permettre de prétendre, sur la durée, d’obtenir des </a:t>
            </a:r>
            <a:r>
              <a:rPr lang="fr-FR" sz="1400" b="1" dirty="0"/>
              <a:t>potentiels de rendement attractifs</a:t>
            </a:r>
            <a:r>
              <a:rPr lang="fr-FR" sz="1400" dirty="0"/>
              <a:t>, en contrepartie d’une prise de risque en capital</a:t>
            </a:r>
          </a:p>
        </p:txBody>
      </p:sp>
      <p:sp>
        <p:nvSpPr>
          <p:cNvPr id="8" name="Rectangle à coins arrondis 7"/>
          <p:cNvSpPr/>
          <p:nvPr/>
        </p:nvSpPr>
        <p:spPr>
          <a:xfrm>
            <a:off x="63500" y="2254250"/>
            <a:ext cx="1095375" cy="419100"/>
          </a:xfrm>
          <a:prstGeom prst="roundRect">
            <a:avLst/>
          </a:prstGeom>
          <a:solidFill>
            <a:srgbClr val="FFFFFF"/>
          </a:solidFill>
          <a:ln>
            <a:solidFill>
              <a:srgbClr val="FB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C00000"/>
                </a:solidFill>
              </a:rPr>
              <a:t>CONTEXTE GROUPE</a:t>
            </a:r>
          </a:p>
        </p:txBody>
      </p:sp>
      <p:sp>
        <p:nvSpPr>
          <p:cNvPr id="9" name="ZoneTexte 8"/>
          <p:cNvSpPr txBox="1">
            <a:spLocks noChangeArrowheads="1"/>
          </p:cNvSpPr>
          <p:nvPr/>
        </p:nvSpPr>
        <p:spPr bwMode="auto">
          <a:xfrm>
            <a:off x="1390650" y="2183106"/>
            <a:ext cx="7581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r>
              <a:rPr lang="fr-FR" altLang="fr-FR" sz="1400" b="1" dirty="0" smtClean="0">
                <a:latin typeface="+mn-lt"/>
              </a:rPr>
              <a:t>Ambition UC et OPC</a:t>
            </a:r>
            <a:r>
              <a:rPr lang="fr-FR" altLang="fr-FR" sz="1400" dirty="0" smtClean="0">
                <a:latin typeface="+mn-lt"/>
              </a:rPr>
              <a:t> renforcée à double titre :</a:t>
            </a:r>
          </a:p>
          <a:p>
            <a:pPr eaLnBrk="1" hangingPunct="1">
              <a:defRPr/>
            </a:pPr>
            <a:r>
              <a:rPr lang="fr-FR" altLang="fr-FR" sz="1400" dirty="0" smtClean="0">
                <a:latin typeface="+mn-lt"/>
              </a:rPr>
              <a:t>	- pour </a:t>
            </a:r>
            <a:r>
              <a:rPr lang="fr-FR" altLang="fr-FR" sz="1400" dirty="0">
                <a:latin typeface="+mn-lt"/>
              </a:rPr>
              <a:t>chercher à </a:t>
            </a:r>
            <a:r>
              <a:rPr lang="fr-FR" altLang="fr-FR" sz="1400" b="1" dirty="0" smtClean="0">
                <a:latin typeface="+mn-lt"/>
              </a:rPr>
              <a:t>satisfaire nos clients </a:t>
            </a:r>
            <a:r>
              <a:rPr lang="fr-FR" altLang="fr-FR" sz="1400" dirty="0" smtClean="0">
                <a:latin typeface="+mn-lt"/>
              </a:rPr>
              <a:t>en attente de rémunération de leur épargne projet</a:t>
            </a:r>
          </a:p>
          <a:p>
            <a:pPr eaLnBrk="1" hangingPunct="1">
              <a:defRPr/>
            </a:pPr>
            <a:r>
              <a:rPr lang="fr-FR" altLang="fr-FR" sz="1400" dirty="0" smtClean="0">
                <a:latin typeface="+mn-lt"/>
              </a:rPr>
              <a:t>	- pour </a:t>
            </a:r>
            <a:r>
              <a:rPr lang="fr-FR" altLang="fr-FR" sz="1400" b="1" dirty="0" smtClean="0">
                <a:latin typeface="+mn-lt"/>
              </a:rPr>
              <a:t>trouver de nouveaux relais de croissance</a:t>
            </a:r>
            <a:r>
              <a:rPr lang="fr-FR" altLang="fr-FR" sz="1400" dirty="0" smtClean="0">
                <a:latin typeface="+mn-lt"/>
              </a:rPr>
              <a:t> du PNB et préserver notre part de marché</a:t>
            </a:r>
          </a:p>
        </p:txBody>
      </p:sp>
      <p:sp>
        <p:nvSpPr>
          <p:cNvPr id="10" name="Espace réservé du contenu 2"/>
          <p:cNvSpPr txBox="1">
            <a:spLocks/>
          </p:cNvSpPr>
          <p:nvPr/>
        </p:nvSpPr>
        <p:spPr bwMode="auto">
          <a:xfrm>
            <a:off x="323850" y="3711575"/>
            <a:ext cx="4237038"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spcBef>
                <a:spcPct val="20000"/>
              </a:spcBef>
              <a:buChar char="•"/>
              <a:defRPr sz="2000" b="1">
                <a:solidFill>
                  <a:schemeClr val="hlink"/>
                </a:solidFill>
                <a:latin typeface="Verdana" pitchFamily="34" charset="0"/>
              </a:defRPr>
            </a:lvl1pPr>
            <a:lvl2pPr marL="685800" indent="-228600" defTabSz="457200" eaLnBrk="0" hangingPunct="0">
              <a:spcBef>
                <a:spcPct val="20000"/>
              </a:spcBef>
              <a:buChar char="•"/>
              <a:defRPr>
                <a:solidFill>
                  <a:schemeClr val="tx1"/>
                </a:solidFill>
                <a:latin typeface="Verdana" pitchFamily="34" charset="0"/>
              </a:defRPr>
            </a:lvl2pPr>
            <a:lvl3pPr marL="1143000" indent="-228600" defTabSz="457200" eaLnBrk="0" hangingPunct="0">
              <a:spcBef>
                <a:spcPct val="20000"/>
              </a:spcBef>
              <a:buFont typeface="Verdana" pitchFamily="34" charset="0"/>
              <a:buChar char="−"/>
              <a:defRPr sz="1400">
                <a:solidFill>
                  <a:schemeClr val="tx1"/>
                </a:solidFill>
                <a:latin typeface="Verdana" pitchFamily="34" charset="0"/>
              </a:defRPr>
            </a:lvl3pPr>
            <a:lvl4pPr marL="1600200" indent="-228600" defTabSz="457200" eaLnBrk="0" hangingPunct="0">
              <a:spcBef>
                <a:spcPct val="20000"/>
              </a:spcBef>
              <a:buChar char="–"/>
              <a:defRPr sz="2000">
                <a:solidFill>
                  <a:schemeClr val="tx1"/>
                </a:solidFill>
                <a:latin typeface="Arial" charset="0"/>
              </a:defRPr>
            </a:lvl4pPr>
            <a:lvl5pPr marL="2057400" indent="-228600" defTabSz="457200" eaLnBrk="0" hangingPunct="0">
              <a:spcBef>
                <a:spcPct val="20000"/>
              </a:spcBef>
              <a:buChar char="»"/>
              <a:defRPr sz="2000">
                <a:solidFill>
                  <a:schemeClr val="tx1"/>
                </a:solidFill>
                <a:latin typeface="Arial" charset="0"/>
              </a:defRPr>
            </a:lvl5pPr>
            <a:lvl6pPr marL="2514600" indent="-228600" defTabSz="457200" eaLnBrk="0" fontAlgn="base" hangingPunct="0">
              <a:spcBef>
                <a:spcPct val="20000"/>
              </a:spcBef>
              <a:spcAft>
                <a:spcPct val="0"/>
              </a:spcAft>
              <a:buChar char="»"/>
              <a:defRPr sz="2000">
                <a:solidFill>
                  <a:schemeClr val="tx1"/>
                </a:solidFill>
                <a:latin typeface="Arial" charset="0"/>
              </a:defRPr>
            </a:lvl6pPr>
            <a:lvl7pPr marL="2971800" indent="-228600" defTabSz="457200" eaLnBrk="0" fontAlgn="base" hangingPunct="0">
              <a:spcBef>
                <a:spcPct val="20000"/>
              </a:spcBef>
              <a:spcAft>
                <a:spcPct val="0"/>
              </a:spcAft>
              <a:buChar char="»"/>
              <a:defRPr sz="2000">
                <a:solidFill>
                  <a:schemeClr val="tx1"/>
                </a:solidFill>
                <a:latin typeface="Arial" charset="0"/>
              </a:defRPr>
            </a:lvl7pPr>
            <a:lvl8pPr marL="3429000" indent="-228600" defTabSz="457200" eaLnBrk="0" fontAlgn="base" hangingPunct="0">
              <a:spcBef>
                <a:spcPct val="20000"/>
              </a:spcBef>
              <a:spcAft>
                <a:spcPct val="0"/>
              </a:spcAft>
              <a:buChar char="»"/>
              <a:defRPr sz="2000">
                <a:solidFill>
                  <a:schemeClr val="tx1"/>
                </a:solidFill>
                <a:latin typeface="Arial" charset="0"/>
              </a:defRPr>
            </a:lvl8pPr>
            <a:lvl9pPr marL="3886200" indent="-228600" defTabSz="4572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1400" dirty="0">
                <a:solidFill>
                  <a:srgbClr val="C00000"/>
                </a:solidFill>
                <a:cs typeface="Calibri" pitchFamily="34" charset="0"/>
              </a:rPr>
              <a:t>	</a:t>
            </a:r>
            <a:r>
              <a:rPr lang="fr-FR" altLang="fr-FR" sz="1400" dirty="0">
                <a:solidFill>
                  <a:schemeClr val="tx1"/>
                </a:solidFill>
                <a:latin typeface="+mn-lt"/>
                <a:cs typeface="Calibri" pitchFamily="34" charset="0"/>
              </a:rPr>
              <a:t>L’ENJEU</a:t>
            </a:r>
          </a:p>
          <a:p>
            <a:pPr eaLnBrk="1" hangingPunct="1">
              <a:spcBef>
                <a:spcPct val="0"/>
              </a:spcBef>
              <a:buFontTx/>
              <a:buNone/>
            </a:pPr>
            <a:endParaRPr lang="fr-FR" altLang="fr-FR" sz="1400" dirty="0">
              <a:solidFill>
                <a:srgbClr val="C00000"/>
              </a:solidFill>
              <a:cs typeface="Calibri" pitchFamily="34" charset="0"/>
            </a:endParaRPr>
          </a:p>
          <a:p>
            <a:pPr eaLnBrk="1" hangingPunct="1">
              <a:spcBef>
                <a:spcPct val="0"/>
              </a:spcBef>
            </a:pPr>
            <a:r>
              <a:rPr lang="fr-FR" altLang="fr-FR" sz="1400" dirty="0">
                <a:solidFill>
                  <a:srgbClr val="000000"/>
                </a:solidFill>
                <a:latin typeface="+mn-lt"/>
                <a:cs typeface="Calibri" pitchFamily="34" charset="0"/>
              </a:rPr>
              <a:t>Passer d’une culture du volume de la collecte majoritairement sur le fonds € de l’assurance vie,</a:t>
            </a:r>
            <a:br>
              <a:rPr lang="fr-FR" altLang="fr-FR" sz="1400" dirty="0">
                <a:solidFill>
                  <a:srgbClr val="000000"/>
                </a:solidFill>
                <a:latin typeface="+mn-lt"/>
                <a:cs typeface="Calibri" pitchFamily="34" charset="0"/>
              </a:rPr>
            </a:br>
            <a:r>
              <a:rPr lang="fr-FR" altLang="fr-FR" sz="1400" dirty="0">
                <a:solidFill>
                  <a:srgbClr val="000000"/>
                </a:solidFill>
                <a:latin typeface="+mn-lt"/>
                <a:cs typeface="Calibri" pitchFamily="34" charset="0"/>
              </a:rPr>
              <a:t>à une culture de la collecte </a:t>
            </a:r>
            <a:r>
              <a:rPr lang="fr-FR" altLang="fr-FR" sz="1400" dirty="0">
                <a:solidFill>
                  <a:srgbClr val="C00000"/>
                </a:solidFill>
                <a:latin typeface="+mn-lt"/>
                <a:cs typeface="Calibri" pitchFamily="34" charset="0"/>
              </a:rPr>
              <a:t>associant systématiquement € et UC</a:t>
            </a:r>
          </a:p>
          <a:p>
            <a:pPr eaLnBrk="1" hangingPunct="1">
              <a:spcBef>
                <a:spcPct val="0"/>
              </a:spcBef>
            </a:pPr>
            <a:endParaRPr lang="fr-FR" altLang="fr-FR" sz="1400" dirty="0">
              <a:solidFill>
                <a:srgbClr val="C00000"/>
              </a:solidFill>
              <a:latin typeface="+mn-lt"/>
              <a:cs typeface="Calibri" pitchFamily="34" charset="0"/>
            </a:endParaRPr>
          </a:p>
          <a:p>
            <a:pPr eaLnBrk="1" hangingPunct="1">
              <a:spcBef>
                <a:spcPct val="0"/>
              </a:spcBef>
            </a:pPr>
            <a:r>
              <a:rPr lang="fr-FR" altLang="fr-FR" sz="1400" dirty="0">
                <a:solidFill>
                  <a:schemeClr val="tx1"/>
                </a:solidFill>
                <a:latin typeface="+mn-lt"/>
                <a:cs typeface="Calibri" pitchFamily="34" charset="0"/>
              </a:rPr>
              <a:t>Développer </a:t>
            </a:r>
            <a:r>
              <a:rPr lang="fr-FR" altLang="fr-FR" sz="1400" dirty="0">
                <a:solidFill>
                  <a:srgbClr val="C00000"/>
                </a:solidFill>
                <a:latin typeface="+mn-lt"/>
                <a:cs typeface="Calibri" pitchFamily="34" charset="0"/>
              </a:rPr>
              <a:t>l’activité UC </a:t>
            </a:r>
            <a:r>
              <a:rPr lang="fr-FR" altLang="fr-FR" sz="1400" dirty="0">
                <a:solidFill>
                  <a:schemeClr val="tx1"/>
                </a:solidFill>
                <a:latin typeface="+mn-lt"/>
                <a:cs typeface="Calibri" pitchFamily="34" charset="0"/>
              </a:rPr>
              <a:t>à la fois </a:t>
            </a:r>
            <a:r>
              <a:rPr lang="fr-FR" altLang="fr-FR" sz="1400" dirty="0">
                <a:solidFill>
                  <a:srgbClr val="C00000"/>
                </a:solidFill>
                <a:latin typeface="+mn-lt"/>
                <a:cs typeface="Calibri" pitchFamily="34" charset="0"/>
              </a:rPr>
              <a:t>dans la collecte ET les encours</a:t>
            </a:r>
          </a:p>
          <a:p>
            <a:pPr eaLnBrk="1" hangingPunct="1">
              <a:spcBef>
                <a:spcPct val="0"/>
              </a:spcBef>
            </a:pPr>
            <a:endParaRPr lang="fr-FR" altLang="fr-FR" sz="1400" dirty="0">
              <a:solidFill>
                <a:srgbClr val="C00000"/>
              </a:solidFill>
              <a:latin typeface="+mn-lt"/>
              <a:cs typeface="Calibri" pitchFamily="34" charset="0"/>
            </a:endParaRPr>
          </a:p>
          <a:p>
            <a:pPr eaLnBrk="1" hangingPunct="1">
              <a:spcBef>
                <a:spcPct val="0"/>
              </a:spcBef>
            </a:pPr>
            <a:r>
              <a:rPr lang="fr-FR" altLang="fr-FR" sz="1400" dirty="0">
                <a:solidFill>
                  <a:schemeClr val="tx1"/>
                </a:solidFill>
                <a:latin typeface="+mn-lt"/>
                <a:cs typeface="Calibri" pitchFamily="34" charset="0"/>
              </a:rPr>
              <a:t>Animer</a:t>
            </a:r>
            <a:r>
              <a:rPr lang="fr-FR" altLang="fr-FR" sz="1400" dirty="0">
                <a:solidFill>
                  <a:srgbClr val="C00000"/>
                </a:solidFill>
                <a:latin typeface="+mn-lt"/>
                <a:cs typeface="Calibri" pitchFamily="34" charset="0"/>
              </a:rPr>
              <a:t> l’activité PEA</a:t>
            </a:r>
          </a:p>
        </p:txBody>
      </p:sp>
      <p:sp>
        <p:nvSpPr>
          <p:cNvPr id="11" name="Parenthèse ouvrante 10"/>
          <p:cNvSpPr/>
          <p:nvPr/>
        </p:nvSpPr>
        <p:spPr>
          <a:xfrm>
            <a:off x="211138" y="3695700"/>
            <a:ext cx="187325" cy="2465388"/>
          </a:xfrm>
          <a:prstGeom prst="leftBracket">
            <a:avLst>
              <a:gd name="adj" fmla="val 0"/>
            </a:avLst>
          </a:prstGeom>
          <a:ln w="57150" cap="rnd">
            <a:solidFill>
              <a:srgbClr val="E50004"/>
            </a:solidFill>
            <a:roun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2" name="Espace réservé du contenu 2"/>
          <p:cNvSpPr txBox="1">
            <a:spLocks/>
          </p:cNvSpPr>
          <p:nvPr/>
        </p:nvSpPr>
        <p:spPr bwMode="auto">
          <a:xfrm>
            <a:off x="5329238" y="3963988"/>
            <a:ext cx="3509962"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spcBef>
                <a:spcPct val="20000"/>
              </a:spcBef>
              <a:buChar char="•"/>
              <a:defRPr sz="2000" b="1">
                <a:solidFill>
                  <a:schemeClr val="hlink"/>
                </a:solidFill>
                <a:latin typeface="Verdana" pitchFamily="34" charset="0"/>
              </a:defRPr>
            </a:lvl1pPr>
            <a:lvl2pPr marL="685800" indent="-228600" defTabSz="457200" eaLnBrk="0" hangingPunct="0">
              <a:spcBef>
                <a:spcPct val="20000"/>
              </a:spcBef>
              <a:buChar char="•"/>
              <a:defRPr>
                <a:solidFill>
                  <a:schemeClr val="tx1"/>
                </a:solidFill>
                <a:latin typeface="Verdana" pitchFamily="34" charset="0"/>
              </a:defRPr>
            </a:lvl2pPr>
            <a:lvl3pPr marL="1143000" indent="-228600" defTabSz="457200" eaLnBrk="0" hangingPunct="0">
              <a:spcBef>
                <a:spcPct val="20000"/>
              </a:spcBef>
              <a:buFont typeface="Verdana" pitchFamily="34" charset="0"/>
              <a:buChar char="−"/>
              <a:defRPr sz="1400">
                <a:solidFill>
                  <a:schemeClr val="tx1"/>
                </a:solidFill>
                <a:latin typeface="Verdana" pitchFamily="34" charset="0"/>
              </a:defRPr>
            </a:lvl3pPr>
            <a:lvl4pPr marL="1600200" indent="-228600" defTabSz="457200" eaLnBrk="0" hangingPunct="0">
              <a:spcBef>
                <a:spcPct val="20000"/>
              </a:spcBef>
              <a:buChar char="–"/>
              <a:defRPr sz="2000">
                <a:solidFill>
                  <a:schemeClr val="tx1"/>
                </a:solidFill>
                <a:latin typeface="Arial" charset="0"/>
              </a:defRPr>
            </a:lvl4pPr>
            <a:lvl5pPr marL="2057400" indent="-228600" defTabSz="457200" eaLnBrk="0" hangingPunct="0">
              <a:spcBef>
                <a:spcPct val="20000"/>
              </a:spcBef>
              <a:buChar char="»"/>
              <a:defRPr sz="2000">
                <a:solidFill>
                  <a:schemeClr val="tx1"/>
                </a:solidFill>
                <a:latin typeface="Arial" charset="0"/>
              </a:defRPr>
            </a:lvl5pPr>
            <a:lvl6pPr marL="2514600" indent="-228600" defTabSz="457200" eaLnBrk="0" fontAlgn="base" hangingPunct="0">
              <a:spcBef>
                <a:spcPct val="20000"/>
              </a:spcBef>
              <a:spcAft>
                <a:spcPct val="0"/>
              </a:spcAft>
              <a:buChar char="»"/>
              <a:defRPr sz="2000">
                <a:solidFill>
                  <a:schemeClr val="tx1"/>
                </a:solidFill>
                <a:latin typeface="Arial" charset="0"/>
              </a:defRPr>
            </a:lvl6pPr>
            <a:lvl7pPr marL="2971800" indent="-228600" defTabSz="457200" eaLnBrk="0" fontAlgn="base" hangingPunct="0">
              <a:spcBef>
                <a:spcPct val="20000"/>
              </a:spcBef>
              <a:spcAft>
                <a:spcPct val="0"/>
              </a:spcAft>
              <a:buChar char="»"/>
              <a:defRPr sz="2000">
                <a:solidFill>
                  <a:schemeClr val="tx1"/>
                </a:solidFill>
                <a:latin typeface="Arial" charset="0"/>
              </a:defRPr>
            </a:lvl7pPr>
            <a:lvl8pPr marL="3429000" indent="-228600" defTabSz="457200" eaLnBrk="0" fontAlgn="base" hangingPunct="0">
              <a:spcBef>
                <a:spcPct val="20000"/>
              </a:spcBef>
              <a:spcAft>
                <a:spcPct val="0"/>
              </a:spcAft>
              <a:buChar char="»"/>
              <a:defRPr sz="2000">
                <a:solidFill>
                  <a:schemeClr val="tx1"/>
                </a:solidFill>
                <a:latin typeface="Arial" charset="0"/>
              </a:defRPr>
            </a:lvl8pPr>
            <a:lvl9pPr marL="3886200" indent="-228600" defTabSz="4572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1400" dirty="0">
                <a:solidFill>
                  <a:schemeClr val="tx1"/>
                </a:solidFill>
                <a:latin typeface="+mn-lt"/>
                <a:cs typeface="Calibri" pitchFamily="34" charset="0"/>
              </a:rPr>
              <a:t>L’UNE DES SOLUTIONS MAJEURES POUR 2017</a:t>
            </a:r>
          </a:p>
          <a:p>
            <a:pPr algn="ctr" eaLnBrk="1" hangingPunct="1">
              <a:spcBef>
                <a:spcPct val="0"/>
              </a:spcBef>
              <a:buFontTx/>
              <a:buNone/>
            </a:pPr>
            <a:endParaRPr lang="fr-FR" altLang="fr-FR" sz="1400" dirty="0">
              <a:solidFill>
                <a:srgbClr val="C00000"/>
              </a:solidFill>
              <a:latin typeface="+mn-lt"/>
              <a:cs typeface="Calibri" pitchFamily="34" charset="0"/>
            </a:endParaRPr>
          </a:p>
          <a:p>
            <a:pPr algn="ctr" eaLnBrk="1" hangingPunct="1">
              <a:spcBef>
                <a:spcPct val="0"/>
              </a:spcBef>
              <a:buFontTx/>
              <a:buNone/>
            </a:pPr>
            <a:r>
              <a:rPr lang="fr-FR" altLang="fr-FR" sz="1600" dirty="0">
                <a:solidFill>
                  <a:srgbClr val="C00000"/>
                </a:solidFill>
                <a:latin typeface="+mn-lt"/>
                <a:cs typeface="Calibri" pitchFamily="34" charset="0"/>
              </a:rPr>
              <a:t>Les 3 fonds SELECTIZ</a:t>
            </a:r>
          </a:p>
          <a:p>
            <a:pPr algn="ctr" eaLnBrk="1" hangingPunct="1">
              <a:spcBef>
                <a:spcPct val="0"/>
              </a:spcBef>
              <a:buFontTx/>
              <a:buNone/>
            </a:pPr>
            <a:endParaRPr lang="fr-FR" altLang="fr-FR" sz="1200" b="0" i="1" dirty="0">
              <a:solidFill>
                <a:srgbClr val="000000"/>
              </a:solidFill>
              <a:cs typeface="Calibri" pitchFamily="34" charset="0"/>
            </a:endParaRPr>
          </a:p>
          <a:p>
            <a:pPr algn="ctr" eaLnBrk="1" hangingPunct="1">
              <a:spcBef>
                <a:spcPct val="0"/>
              </a:spcBef>
              <a:buFontTx/>
              <a:buNone/>
            </a:pPr>
            <a:endParaRPr lang="fr-FR" altLang="fr-FR" sz="1200" b="0" i="1" dirty="0">
              <a:solidFill>
                <a:srgbClr val="000000"/>
              </a:solidFill>
              <a:cs typeface="Calibri" pitchFamily="34" charset="0"/>
            </a:endParaRPr>
          </a:p>
        </p:txBody>
      </p:sp>
      <p:sp>
        <p:nvSpPr>
          <p:cNvPr id="13" name="Triangle isocèle 12"/>
          <p:cNvSpPr/>
          <p:nvPr/>
        </p:nvSpPr>
        <p:spPr>
          <a:xfrm rot="10800000">
            <a:off x="358775" y="2927350"/>
            <a:ext cx="8405813" cy="37306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arenthèse ouvrante 13"/>
          <p:cNvSpPr/>
          <p:nvPr/>
        </p:nvSpPr>
        <p:spPr>
          <a:xfrm rot="10800000">
            <a:off x="4375150" y="3695700"/>
            <a:ext cx="185738" cy="2465388"/>
          </a:xfrm>
          <a:prstGeom prst="leftBracket">
            <a:avLst>
              <a:gd name="adj" fmla="val 0"/>
            </a:avLst>
          </a:prstGeom>
          <a:ln w="57150" cap="rnd">
            <a:solidFill>
              <a:srgbClr val="E50004"/>
            </a:solidFill>
            <a:roun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 name="Ellipse 15"/>
          <p:cNvSpPr/>
          <p:nvPr/>
        </p:nvSpPr>
        <p:spPr>
          <a:xfrm>
            <a:off x="3842536" y="5111596"/>
            <a:ext cx="304800" cy="268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4166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altLang="fr-FR" dirty="0"/>
              <a:t>3 FONDS OFFRANT DES </a:t>
            </a:r>
            <a:r>
              <a:rPr lang="fr-FR" altLang="fr-FR" dirty="0">
                <a:solidFill>
                  <a:srgbClr val="C00000"/>
                </a:solidFill>
              </a:rPr>
              <a:t>PROFILS</a:t>
            </a:r>
            <a:br>
              <a:rPr lang="fr-FR" altLang="fr-FR" dirty="0">
                <a:solidFill>
                  <a:srgbClr val="C00000"/>
                </a:solidFill>
              </a:rPr>
            </a:br>
            <a:r>
              <a:rPr lang="fr-FR" altLang="fr-FR" dirty="0">
                <a:solidFill>
                  <a:srgbClr val="C00000"/>
                </a:solidFill>
              </a:rPr>
              <a:t>RISQUE / RENDEMENT COMPLEMENTAIRES</a:t>
            </a:r>
            <a:endParaRPr lang="fr-FR" dirty="0"/>
          </a:p>
        </p:txBody>
      </p:sp>
      <p:sp>
        <p:nvSpPr>
          <p:cNvPr id="4" name="object 42"/>
          <p:cNvSpPr txBox="1">
            <a:spLocks noChangeArrowheads="1"/>
          </p:cNvSpPr>
          <p:nvPr/>
        </p:nvSpPr>
        <p:spPr bwMode="auto">
          <a:xfrm>
            <a:off x="-195316" y="1424767"/>
            <a:ext cx="2368797" cy="111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29000"/>
              </a:lnSpc>
              <a:spcBef>
                <a:spcPct val="0"/>
              </a:spcBef>
              <a:buFontTx/>
              <a:buNone/>
            </a:pPr>
            <a:r>
              <a:rPr lang="fr-FR" altLang="fr-FR" sz="1400" dirty="0">
                <a:solidFill>
                  <a:srgbClr val="C00000"/>
                </a:solidFill>
                <a:latin typeface="Arial Narrow" pitchFamily="34" charset="0"/>
                <a:ea typeface="Arial Narrow" pitchFamily="34" charset="0"/>
                <a:cs typeface="Arial Narrow" pitchFamily="34" charset="0"/>
              </a:rPr>
              <a:t>DES OBJECTIFS</a:t>
            </a:r>
          </a:p>
          <a:p>
            <a:pPr algn="ctr" eaLnBrk="1" hangingPunct="1">
              <a:lnSpc>
                <a:spcPct val="129000"/>
              </a:lnSpc>
              <a:spcBef>
                <a:spcPct val="0"/>
              </a:spcBef>
              <a:buFontTx/>
              <a:buNone/>
            </a:pPr>
            <a:r>
              <a:rPr lang="fr-FR" altLang="fr-FR" sz="1400" dirty="0" smtClean="0">
                <a:solidFill>
                  <a:srgbClr val="C00000"/>
                </a:solidFill>
                <a:latin typeface="Arial Narrow" pitchFamily="34" charset="0"/>
                <a:ea typeface="Arial Narrow" pitchFamily="34" charset="0"/>
                <a:cs typeface="Arial Narrow" pitchFamily="34" charset="0"/>
              </a:rPr>
              <a:t>ET </a:t>
            </a:r>
            <a:r>
              <a:rPr lang="fr-FR" altLang="fr-FR" sz="1400" dirty="0">
                <a:solidFill>
                  <a:srgbClr val="C00000"/>
                </a:solidFill>
                <a:latin typeface="Arial Narrow" pitchFamily="34" charset="0"/>
                <a:ea typeface="Arial Narrow" pitchFamily="34" charset="0"/>
                <a:cs typeface="Arial Narrow" pitchFamily="34" charset="0"/>
              </a:rPr>
              <a:t>DES PROFILS</a:t>
            </a:r>
          </a:p>
          <a:p>
            <a:pPr algn="ctr" eaLnBrk="1" hangingPunct="1">
              <a:lnSpc>
                <a:spcPct val="129000"/>
              </a:lnSpc>
              <a:spcBef>
                <a:spcPct val="0"/>
              </a:spcBef>
              <a:buFontTx/>
              <a:buNone/>
            </a:pPr>
            <a:r>
              <a:rPr lang="fr-FR" altLang="fr-FR" sz="1400" dirty="0" smtClean="0">
                <a:solidFill>
                  <a:srgbClr val="C00000"/>
                </a:solidFill>
                <a:latin typeface="Arial Narrow" pitchFamily="34" charset="0"/>
                <a:ea typeface="Arial Narrow" pitchFamily="34" charset="0"/>
                <a:cs typeface="Arial Narrow" pitchFamily="34" charset="0"/>
              </a:rPr>
              <a:t>DE </a:t>
            </a:r>
            <a:r>
              <a:rPr lang="fr-FR" altLang="fr-FR" sz="1400" dirty="0">
                <a:solidFill>
                  <a:srgbClr val="C00000"/>
                </a:solidFill>
                <a:latin typeface="Arial Narrow" pitchFamily="34" charset="0"/>
                <a:ea typeface="Arial Narrow" pitchFamily="34" charset="0"/>
                <a:cs typeface="Arial Narrow" pitchFamily="34" charset="0"/>
              </a:rPr>
              <a:t>RISQUE</a:t>
            </a:r>
          </a:p>
          <a:p>
            <a:pPr algn="ctr" eaLnBrk="1" hangingPunct="1">
              <a:lnSpc>
                <a:spcPct val="129000"/>
              </a:lnSpc>
              <a:spcBef>
                <a:spcPct val="0"/>
              </a:spcBef>
              <a:buFontTx/>
              <a:buNone/>
            </a:pPr>
            <a:r>
              <a:rPr lang="fr-FR" altLang="fr-FR" sz="1400" dirty="0" smtClean="0">
                <a:solidFill>
                  <a:srgbClr val="C00000"/>
                </a:solidFill>
                <a:latin typeface="Arial Narrow" pitchFamily="34" charset="0"/>
                <a:ea typeface="Arial Narrow" pitchFamily="34" charset="0"/>
                <a:cs typeface="Arial Narrow" pitchFamily="34" charset="0"/>
              </a:rPr>
              <a:t>EN </a:t>
            </a:r>
            <a:r>
              <a:rPr lang="fr-FR" altLang="fr-FR" sz="1400" dirty="0">
                <a:solidFill>
                  <a:srgbClr val="C00000"/>
                </a:solidFill>
                <a:latin typeface="Arial Narrow" pitchFamily="34" charset="0"/>
                <a:ea typeface="Arial Narrow" pitchFamily="34" charset="0"/>
                <a:cs typeface="Arial Narrow" pitchFamily="34" charset="0"/>
              </a:rPr>
              <a:t>COHÉRENCE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221" y="1136350"/>
            <a:ext cx="5880100"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3971" y="4462163"/>
            <a:ext cx="4346575" cy="107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633" y="5546425"/>
            <a:ext cx="1638300" cy="36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4621" y="5546425"/>
            <a:ext cx="1643062" cy="36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6421" y="5552775"/>
            <a:ext cx="1630362"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2482683" y="5886150"/>
            <a:ext cx="1511300" cy="369888"/>
          </a:xfrm>
          <a:prstGeom prst="rect">
            <a:avLst/>
          </a:prstGeom>
          <a:noFill/>
        </p:spPr>
        <p:txBody>
          <a:bodyPr>
            <a:spAutoFit/>
          </a:bodyPr>
          <a:lstStyle/>
          <a:p>
            <a:pPr algn="ctr">
              <a:defRPr/>
            </a:pPr>
            <a:r>
              <a:rPr lang="fr-FR" sz="900" dirty="0">
                <a:solidFill>
                  <a:schemeClr val="tx1">
                    <a:lumMod val="50000"/>
                    <a:lumOff val="50000"/>
                  </a:schemeClr>
                </a:solidFill>
              </a:rPr>
              <a:t>Durée de placement recommandée </a:t>
            </a:r>
            <a:r>
              <a:rPr lang="fr-FR" sz="900" b="1" dirty="0">
                <a:solidFill>
                  <a:schemeClr val="tx1">
                    <a:lumMod val="50000"/>
                    <a:lumOff val="50000"/>
                  </a:schemeClr>
                </a:solidFill>
              </a:rPr>
              <a:t>3 ans</a:t>
            </a:r>
          </a:p>
        </p:txBody>
      </p:sp>
      <p:sp>
        <p:nvSpPr>
          <p:cNvPr id="12" name="ZoneTexte 11"/>
          <p:cNvSpPr txBox="1"/>
          <p:nvPr/>
        </p:nvSpPr>
        <p:spPr>
          <a:xfrm>
            <a:off x="5776746" y="5906788"/>
            <a:ext cx="1509712" cy="369887"/>
          </a:xfrm>
          <a:prstGeom prst="rect">
            <a:avLst/>
          </a:prstGeom>
          <a:noFill/>
        </p:spPr>
        <p:txBody>
          <a:bodyPr>
            <a:spAutoFit/>
          </a:bodyPr>
          <a:lstStyle/>
          <a:p>
            <a:pPr algn="ctr">
              <a:defRPr/>
            </a:pPr>
            <a:r>
              <a:rPr lang="fr-FR" sz="900" dirty="0">
                <a:solidFill>
                  <a:schemeClr val="tx1">
                    <a:lumMod val="50000"/>
                    <a:lumOff val="50000"/>
                  </a:schemeClr>
                </a:solidFill>
              </a:rPr>
              <a:t>Durée de placement recommandée </a:t>
            </a:r>
            <a:r>
              <a:rPr lang="fr-FR" sz="900" b="1" dirty="0">
                <a:solidFill>
                  <a:schemeClr val="tx1">
                    <a:lumMod val="50000"/>
                    <a:lumOff val="50000"/>
                  </a:schemeClr>
                </a:solidFill>
              </a:rPr>
              <a:t>5 ans</a:t>
            </a:r>
          </a:p>
        </p:txBody>
      </p:sp>
      <p:sp>
        <p:nvSpPr>
          <p:cNvPr id="13" name="ZoneTexte 12"/>
          <p:cNvSpPr txBox="1"/>
          <p:nvPr/>
        </p:nvSpPr>
        <p:spPr>
          <a:xfrm>
            <a:off x="4147971" y="5889325"/>
            <a:ext cx="1509712" cy="368300"/>
          </a:xfrm>
          <a:prstGeom prst="rect">
            <a:avLst/>
          </a:prstGeom>
          <a:noFill/>
        </p:spPr>
        <p:txBody>
          <a:bodyPr>
            <a:spAutoFit/>
          </a:bodyPr>
          <a:lstStyle/>
          <a:p>
            <a:pPr algn="ctr">
              <a:defRPr/>
            </a:pPr>
            <a:r>
              <a:rPr lang="fr-FR" sz="900" dirty="0">
                <a:solidFill>
                  <a:schemeClr val="tx1">
                    <a:lumMod val="50000"/>
                    <a:lumOff val="50000"/>
                  </a:schemeClr>
                </a:solidFill>
              </a:rPr>
              <a:t>Durée de placement recommandée </a:t>
            </a:r>
            <a:r>
              <a:rPr lang="fr-FR" sz="900" b="1" dirty="0">
                <a:solidFill>
                  <a:schemeClr val="tx1">
                    <a:lumMod val="50000"/>
                    <a:lumOff val="50000"/>
                  </a:schemeClr>
                </a:solidFill>
              </a:rPr>
              <a:t>5 ans</a:t>
            </a:r>
          </a:p>
        </p:txBody>
      </p:sp>
    </p:spTree>
    <p:extLst>
      <p:ext uri="{BB962C8B-B14F-4D97-AF65-F5344CB8AC3E}">
        <p14:creationId xmlns:p14="http://schemas.microsoft.com/office/powerpoint/2010/main" val="1875807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lnSpcReduction="20000"/>
          </a:bodyPr>
          <a:lstStyle/>
          <a:p>
            <a:pPr>
              <a:lnSpc>
                <a:spcPct val="200000"/>
              </a:lnSpc>
              <a:defRPr/>
            </a:pPr>
            <a:r>
              <a:rPr lang="fr-FR" altLang="fr-FR" sz="1900" b="1" dirty="0">
                <a:solidFill>
                  <a:srgbClr val="FF0000"/>
                </a:solidFill>
              </a:rPr>
              <a:t>Ouverts toute l’année </a:t>
            </a:r>
            <a:r>
              <a:rPr lang="fr-FR" altLang="fr-FR" sz="1900" dirty="0"/>
              <a:t>aux souscriptions</a:t>
            </a:r>
          </a:p>
          <a:p>
            <a:pPr>
              <a:lnSpc>
                <a:spcPct val="200000"/>
              </a:lnSpc>
              <a:defRPr/>
            </a:pPr>
            <a:r>
              <a:rPr lang="fr-FR" altLang="fr-FR" sz="1900" b="1" dirty="0">
                <a:solidFill>
                  <a:srgbClr val="FF0000"/>
                </a:solidFill>
              </a:rPr>
              <a:t>Sans échéance </a:t>
            </a:r>
            <a:r>
              <a:rPr lang="fr-FR" altLang="fr-FR" sz="1900" dirty="0"/>
              <a:t>spécifique, mais </a:t>
            </a:r>
            <a:r>
              <a:rPr lang="fr-FR" altLang="fr-FR" sz="1900" b="1" dirty="0">
                <a:solidFill>
                  <a:srgbClr val="FF0000"/>
                </a:solidFill>
              </a:rPr>
              <a:t>une durée minimum </a:t>
            </a:r>
            <a:r>
              <a:rPr lang="fr-FR" altLang="fr-FR" sz="1900" dirty="0"/>
              <a:t>de placement recommandée</a:t>
            </a:r>
          </a:p>
          <a:p>
            <a:pPr>
              <a:lnSpc>
                <a:spcPct val="200000"/>
              </a:lnSpc>
              <a:defRPr/>
            </a:pPr>
            <a:r>
              <a:rPr lang="fr-FR" altLang="fr-FR" sz="1900" b="1" dirty="0">
                <a:solidFill>
                  <a:srgbClr val="FF0000"/>
                </a:solidFill>
              </a:rPr>
              <a:t>Sans minimum </a:t>
            </a:r>
            <a:r>
              <a:rPr lang="fr-FR" altLang="fr-FR" sz="1900" dirty="0"/>
              <a:t>de souscription</a:t>
            </a:r>
          </a:p>
          <a:p>
            <a:pPr>
              <a:lnSpc>
                <a:spcPct val="200000"/>
              </a:lnSpc>
              <a:defRPr/>
            </a:pPr>
            <a:r>
              <a:rPr lang="fr-FR" altLang="fr-FR" sz="1900" b="1" dirty="0">
                <a:solidFill>
                  <a:srgbClr val="FF0000"/>
                </a:solidFill>
              </a:rPr>
              <a:t>Sans pénalités </a:t>
            </a:r>
            <a:r>
              <a:rPr lang="fr-FR" altLang="fr-FR" sz="1900" dirty="0"/>
              <a:t>en cas de sortie avant la durée de placement minimum recommandée</a:t>
            </a:r>
          </a:p>
          <a:p>
            <a:pPr>
              <a:lnSpc>
                <a:spcPct val="200000"/>
              </a:lnSpc>
              <a:defRPr/>
            </a:pPr>
            <a:r>
              <a:rPr lang="fr-FR" altLang="fr-FR" sz="1900" b="1" dirty="0">
                <a:solidFill>
                  <a:srgbClr val="FF0000"/>
                </a:solidFill>
              </a:rPr>
              <a:t>Sans garantie </a:t>
            </a:r>
            <a:r>
              <a:rPr lang="fr-FR" altLang="fr-FR" sz="1900" dirty="0"/>
              <a:t>ou protection du capital</a:t>
            </a:r>
          </a:p>
          <a:p>
            <a:pPr>
              <a:lnSpc>
                <a:spcPct val="200000"/>
              </a:lnSpc>
              <a:defRPr/>
            </a:pPr>
            <a:r>
              <a:rPr lang="fr-FR" altLang="fr-FR" sz="1900" dirty="0"/>
              <a:t>Eligibles à </a:t>
            </a:r>
            <a:r>
              <a:rPr lang="fr-FR" altLang="fr-FR" sz="1900" b="1" dirty="0">
                <a:solidFill>
                  <a:srgbClr val="FF0000"/>
                </a:solidFill>
              </a:rPr>
              <a:t>l’abonnement </a:t>
            </a:r>
          </a:p>
          <a:p>
            <a:pPr>
              <a:lnSpc>
                <a:spcPct val="200000"/>
              </a:lnSpc>
              <a:defRPr/>
            </a:pPr>
            <a:r>
              <a:rPr lang="fr-FR" altLang="fr-FR" sz="1900" dirty="0"/>
              <a:t>Eligibles à </a:t>
            </a:r>
            <a:r>
              <a:rPr lang="fr-FR" altLang="fr-FR" sz="1900" b="1" dirty="0">
                <a:solidFill>
                  <a:srgbClr val="FF0000"/>
                </a:solidFill>
              </a:rPr>
              <a:t>l’assurance vie </a:t>
            </a:r>
            <a:r>
              <a:rPr lang="fr-FR" altLang="fr-FR" sz="1900" dirty="0"/>
              <a:t>(tous les 3, sur contrats NUANCES et contrats MILLEVIE)+ éligible </a:t>
            </a:r>
            <a:r>
              <a:rPr lang="fr-FR" altLang="fr-FR" sz="1900" b="1" dirty="0">
                <a:solidFill>
                  <a:srgbClr val="FF0000"/>
                </a:solidFill>
              </a:rPr>
              <a:t>au PEA </a:t>
            </a:r>
            <a:r>
              <a:rPr lang="fr-FR" altLang="fr-FR" sz="1900" dirty="0"/>
              <a:t>(</a:t>
            </a:r>
            <a:r>
              <a:rPr lang="fr-FR" altLang="fr-FR" sz="1900" dirty="0" err="1"/>
              <a:t>Sélectiz</a:t>
            </a:r>
            <a:r>
              <a:rPr lang="fr-FR" altLang="fr-FR" sz="1900" dirty="0"/>
              <a:t> PEA uniquement)</a:t>
            </a:r>
          </a:p>
          <a:p>
            <a:endParaRPr lang="fr-FR" dirty="0"/>
          </a:p>
        </p:txBody>
      </p:sp>
      <p:sp>
        <p:nvSpPr>
          <p:cNvPr id="4" name="Titre 1"/>
          <p:cNvSpPr>
            <a:spLocks noGrp="1"/>
          </p:cNvSpPr>
          <p:nvPr>
            <p:ph type="title"/>
          </p:nvPr>
        </p:nvSpPr>
        <p:spPr/>
        <p:txBody>
          <a:bodyPr/>
          <a:lstStyle/>
          <a:p>
            <a:r>
              <a:rPr lang="fr-FR" altLang="fr-FR" sz="2000" dirty="0" smtClean="0"/>
              <a:t>LES </a:t>
            </a:r>
            <a:r>
              <a:rPr lang="fr-FR" altLang="fr-FR" sz="2000" dirty="0" smtClean="0">
                <a:solidFill>
                  <a:srgbClr val="C00000"/>
                </a:solidFill>
              </a:rPr>
              <a:t>INCONTOURNABLES</a:t>
            </a:r>
            <a:r>
              <a:rPr lang="fr-FR" altLang="fr-FR" sz="2000" dirty="0" smtClean="0"/>
              <a:t> A CONNAITRE</a:t>
            </a:r>
          </a:p>
        </p:txBody>
      </p:sp>
      <p:sp>
        <p:nvSpPr>
          <p:cNvPr id="5" name="Rectangle 4"/>
          <p:cNvSpPr/>
          <p:nvPr/>
        </p:nvSpPr>
        <p:spPr>
          <a:xfrm>
            <a:off x="678310" y="5885310"/>
            <a:ext cx="7332663" cy="254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altLang="fr-FR" sz="1050" dirty="0"/>
              <a:t>Les 3 fonds de la gamme Sélectiz ne sont pas garantis – ils </a:t>
            </a:r>
            <a:r>
              <a:rPr lang="fr-FR" altLang="fr-FR" sz="1050" b="1" dirty="0"/>
              <a:t>présentent un risque de perte en capital.</a:t>
            </a:r>
          </a:p>
        </p:txBody>
      </p:sp>
    </p:spTree>
    <p:extLst>
      <p:ext uri="{BB962C8B-B14F-4D97-AF65-F5344CB8AC3E}">
        <p14:creationId xmlns:p14="http://schemas.microsoft.com/office/powerpoint/2010/main" val="261985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defRPr/>
            </a:pPr>
            <a:r>
              <a:rPr lang="fr-FR" sz="2000" dirty="0" smtClean="0">
                <a:solidFill>
                  <a:srgbClr val="C00000"/>
                </a:solidFill>
              </a:rPr>
              <a:t>QUELS ATOUTS POUR </a:t>
            </a:r>
            <a:r>
              <a:rPr lang="fr-FR" sz="2000" dirty="0" smtClean="0"/>
              <a:t>L’OFFRE ?</a:t>
            </a:r>
            <a:endParaRPr lang="fr-FR" sz="2000" dirty="0">
              <a:solidFill>
                <a:schemeClr val="accent5">
                  <a:lumMod val="75000"/>
                </a:schemeClr>
              </a:solidFill>
            </a:endParaRPr>
          </a:p>
        </p:txBody>
      </p:sp>
      <p:sp>
        <p:nvSpPr>
          <p:cNvPr id="5" name="Text Placeholder 10"/>
          <p:cNvSpPr txBox="1">
            <a:spLocks/>
          </p:cNvSpPr>
          <p:nvPr/>
        </p:nvSpPr>
        <p:spPr>
          <a:xfrm>
            <a:off x="1248190" y="1769971"/>
            <a:ext cx="7229983" cy="3616325"/>
          </a:xfrm>
          <a:prstGeom prst="rect">
            <a:avLst/>
          </a:prstGeom>
        </p:spPr>
        <p:txBody>
          <a:bodyPr/>
          <a:lstStyle/>
          <a:p>
            <a:pPr>
              <a:buSzPct val="100000"/>
              <a:defRPr/>
            </a:pPr>
            <a:r>
              <a:rPr lang="fr-FR" b="1" dirty="0">
                <a:ea typeface="Verdana"/>
                <a:cs typeface="Verdana"/>
                <a:sym typeface="Verdana"/>
              </a:rPr>
              <a:t>Une solution nouvelle donnant </a:t>
            </a:r>
            <a:r>
              <a:rPr lang="fr-FR" b="1" dirty="0">
                <a:solidFill>
                  <a:srgbClr val="C00000"/>
                </a:solidFill>
                <a:ea typeface="Verdana"/>
                <a:cs typeface="Verdana"/>
                <a:sym typeface="Verdana"/>
              </a:rPr>
              <a:t>accès au savoir-faire de plusieurs sociétés de gestion </a:t>
            </a:r>
            <a:r>
              <a:rPr lang="fr-FR" b="1" dirty="0" smtClean="0">
                <a:solidFill>
                  <a:srgbClr val="C00000"/>
                </a:solidFill>
                <a:ea typeface="Verdana"/>
                <a:cs typeface="Verdana"/>
                <a:sym typeface="Verdana"/>
              </a:rPr>
              <a:t>reconnues </a:t>
            </a:r>
            <a:r>
              <a:rPr lang="fr-FR" b="1" dirty="0">
                <a:solidFill>
                  <a:srgbClr val="C00000"/>
                </a:solidFill>
                <a:ea typeface="Verdana"/>
                <a:cs typeface="Verdana"/>
                <a:sym typeface="Verdana"/>
              </a:rPr>
              <a:t>du Groupe</a:t>
            </a:r>
          </a:p>
          <a:p>
            <a:pPr>
              <a:buSzPct val="100000"/>
              <a:defRPr/>
            </a:pPr>
            <a:endParaRPr lang="fr-FR" b="1" dirty="0">
              <a:solidFill>
                <a:schemeClr val="accent4"/>
              </a:solidFill>
              <a:ea typeface="Verdana"/>
              <a:cs typeface="Verdana"/>
              <a:sym typeface="Verdana"/>
            </a:endParaRPr>
          </a:p>
          <a:p>
            <a:pPr>
              <a:buSzPct val="100000"/>
              <a:defRPr/>
            </a:pPr>
            <a:endParaRPr lang="fr-FR" b="1" dirty="0">
              <a:solidFill>
                <a:schemeClr val="accent4"/>
              </a:solidFill>
              <a:ea typeface="Verdana"/>
              <a:cs typeface="Verdana"/>
              <a:sym typeface="Verdana"/>
            </a:endParaRPr>
          </a:p>
          <a:p>
            <a:pPr>
              <a:buSzPct val="100000"/>
              <a:defRPr/>
            </a:pPr>
            <a:endParaRPr lang="fr-FR" b="1" dirty="0">
              <a:solidFill>
                <a:schemeClr val="accent4"/>
              </a:solidFill>
              <a:ea typeface="Verdana"/>
              <a:cs typeface="Verdana"/>
              <a:sym typeface="Verdana"/>
            </a:endParaRPr>
          </a:p>
          <a:p>
            <a:pPr>
              <a:buSzPct val="100000"/>
              <a:defRPr/>
            </a:pPr>
            <a:r>
              <a:rPr lang="fr-FR" b="1" dirty="0">
                <a:solidFill>
                  <a:srgbClr val="C00000"/>
                </a:solidFill>
                <a:ea typeface="Verdana"/>
                <a:cs typeface="Verdana"/>
                <a:sym typeface="Verdana"/>
              </a:rPr>
              <a:t>3 fonds combinant chacun plusieurs </a:t>
            </a:r>
            <a:r>
              <a:rPr lang="fr-FR" b="1" dirty="0" smtClean="0">
                <a:solidFill>
                  <a:srgbClr val="C00000"/>
                </a:solidFill>
                <a:ea typeface="Verdana"/>
                <a:cs typeface="Verdana"/>
                <a:sym typeface="Verdana"/>
              </a:rPr>
              <a:t>fonds, </a:t>
            </a:r>
            <a:r>
              <a:rPr lang="fr-FR" b="1" dirty="0" smtClean="0">
                <a:ea typeface="Verdana"/>
                <a:cs typeface="Verdana"/>
                <a:sym typeface="Verdana"/>
              </a:rPr>
              <a:t>pour </a:t>
            </a:r>
            <a:r>
              <a:rPr lang="fr-FR" b="1" dirty="0">
                <a:ea typeface="Verdana"/>
                <a:cs typeface="Verdana"/>
                <a:sym typeface="Verdana"/>
              </a:rPr>
              <a:t>une diversification renforcée</a:t>
            </a:r>
          </a:p>
          <a:p>
            <a:pPr>
              <a:buSzPct val="100000"/>
              <a:defRPr/>
            </a:pPr>
            <a:endParaRPr lang="fr-FR" b="1" dirty="0">
              <a:solidFill>
                <a:schemeClr val="accent4"/>
              </a:solidFill>
              <a:latin typeface="+mj-lt"/>
              <a:ea typeface="Verdana"/>
              <a:cs typeface="Verdana"/>
              <a:sym typeface="Verdana"/>
            </a:endParaRPr>
          </a:p>
          <a:p>
            <a:pPr>
              <a:buSzPct val="100000"/>
              <a:defRPr/>
            </a:pPr>
            <a:endParaRPr lang="fr-FR" b="1" dirty="0" smtClean="0">
              <a:solidFill>
                <a:schemeClr val="accent4"/>
              </a:solidFill>
              <a:latin typeface="+mj-lt"/>
              <a:ea typeface="Verdana"/>
              <a:cs typeface="Verdana"/>
              <a:sym typeface="Verdana"/>
            </a:endParaRPr>
          </a:p>
          <a:p>
            <a:pPr>
              <a:buSzPct val="100000"/>
              <a:defRPr/>
            </a:pPr>
            <a:endParaRPr lang="fr-FR" b="1" dirty="0">
              <a:solidFill>
                <a:schemeClr val="accent4"/>
              </a:solidFill>
              <a:latin typeface="+mj-lt"/>
              <a:ea typeface="Verdana"/>
              <a:cs typeface="Verdana"/>
              <a:sym typeface="Verdana"/>
            </a:endParaRPr>
          </a:p>
          <a:p>
            <a:pPr>
              <a:buSzPct val="100000"/>
              <a:defRPr/>
            </a:pPr>
            <a:endParaRPr lang="fr-FR" b="1" dirty="0">
              <a:solidFill>
                <a:schemeClr val="accent4"/>
              </a:solidFill>
              <a:latin typeface="+mj-lt"/>
              <a:ea typeface="Verdana"/>
              <a:cs typeface="Verdana"/>
              <a:sym typeface="Verdana"/>
            </a:endParaRPr>
          </a:p>
          <a:p>
            <a:pPr>
              <a:buSzPct val="100000"/>
              <a:defRPr/>
            </a:pPr>
            <a:r>
              <a:rPr lang="fr-FR" b="1" dirty="0">
                <a:latin typeface="+mj-lt"/>
                <a:ea typeface="Verdana"/>
                <a:cs typeface="Verdana"/>
                <a:sym typeface="Verdana"/>
              </a:rPr>
              <a:t>De</a:t>
            </a:r>
            <a:r>
              <a:rPr lang="fr-FR" b="1" dirty="0">
                <a:solidFill>
                  <a:schemeClr val="accent4"/>
                </a:solidFill>
                <a:latin typeface="+mj-lt"/>
                <a:ea typeface="Verdana"/>
                <a:cs typeface="Verdana"/>
                <a:sym typeface="Verdana"/>
              </a:rPr>
              <a:t> </a:t>
            </a:r>
            <a:r>
              <a:rPr lang="fr-FR" b="1" dirty="0">
                <a:solidFill>
                  <a:srgbClr val="C00000"/>
                </a:solidFill>
                <a:latin typeface="+mj-lt"/>
                <a:ea typeface="Verdana"/>
                <a:cs typeface="Verdana"/>
                <a:sym typeface="Verdana"/>
              </a:rPr>
              <a:t>larges marges de manœuvre </a:t>
            </a:r>
            <a:r>
              <a:rPr lang="fr-FR" b="1" dirty="0">
                <a:latin typeface="+mj-lt"/>
                <a:ea typeface="Verdana"/>
                <a:cs typeface="Verdana"/>
                <a:sym typeface="Verdana"/>
              </a:rPr>
              <a:t>au sein des fonds pour viser à s’adapter aux tendances de marché</a:t>
            </a:r>
          </a:p>
        </p:txBody>
      </p:sp>
      <p:sp>
        <p:nvSpPr>
          <p:cNvPr id="6" name="Ellipse 5"/>
          <p:cNvSpPr/>
          <p:nvPr/>
        </p:nvSpPr>
        <p:spPr>
          <a:xfrm>
            <a:off x="358775" y="1832102"/>
            <a:ext cx="619125" cy="63658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7" name="Connecteur droit 6"/>
          <p:cNvCxnSpPr/>
          <p:nvPr/>
        </p:nvCxnSpPr>
        <p:spPr>
          <a:xfrm>
            <a:off x="668338" y="2008314"/>
            <a:ext cx="0" cy="295275"/>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508000" y="2149602"/>
            <a:ext cx="314325"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llipse 8"/>
          <p:cNvSpPr/>
          <p:nvPr/>
        </p:nvSpPr>
        <p:spPr>
          <a:xfrm>
            <a:off x="363538" y="4520960"/>
            <a:ext cx="619125" cy="63817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10" name="Connecteur droit 9"/>
          <p:cNvCxnSpPr/>
          <p:nvPr/>
        </p:nvCxnSpPr>
        <p:spPr>
          <a:xfrm>
            <a:off x="673100" y="4698760"/>
            <a:ext cx="0" cy="295275"/>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363538" y="3100508"/>
            <a:ext cx="619125" cy="63817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12" name="Connecteur droit 11"/>
          <p:cNvCxnSpPr/>
          <p:nvPr/>
        </p:nvCxnSpPr>
        <p:spPr>
          <a:xfrm>
            <a:off x="673100" y="3278308"/>
            <a:ext cx="0" cy="295275"/>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12763" y="4840048"/>
            <a:ext cx="314325"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512763" y="3419595"/>
            <a:ext cx="314325"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6889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defRPr/>
            </a:pPr>
            <a:r>
              <a:rPr lang="fr-FR" sz="2000" dirty="0" smtClean="0"/>
              <a:t>L’ACCES AU </a:t>
            </a:r>
            <a:r>
              <a:rPr lang="fr-FR" sz="2000" dirty="0" smtClean="0">
                <a:solidFill>
                  <a:srgbClr val="C00000"/>
                </a:solidFill>
              </a:rPr>
              <a:t>SAVOIR-FAIRE</a:t>
            </a:r>
            <a:r>
              <a:rPr lang="fr-FR" sz="2000" dirty="0" smtClean="0">
                <a:solidFill>
                  <a:schemeClr val="accent6"/>
                </a:solidFill>
              </a:rPr>
              <a:t> </a:t>
            </a:r>
            <a:r>
              <a:rPr lang="fr-FR" sz="2000" dirty="0" smtClean="0"/>
              <a:t>DE PLUSIEURS SOCIETES DE GESTION DU </a:t>
            </a:r>
            <a:r>
              <a:rPr lang="fr-FR" sz="2000" dirty="0" smtClean="0">
                <a:solidFill>
                  <a:srgbClr val="C00000"/>
                </a:solidFill>
              </a:rPr>
              <a:t>GROUPE </a:t>
            </a:r>
            <a:r>
              <a:rPr lang="fr-FR" sz="2000" dirty="0" smtClean="0">
                <a:solidFill>
                  <a:schemeClr val="accent5">
                    <a:lumMod val="75000"/>
                  </a:schemeClr>
                </a:solidFill>
              </a:rPr>
              <a:t> </a:t>
            </a:r>
            <a:endParaRPr lang="fr-FR" sz="2000" dirty="0">
              <a:solidFill>
                <a:schemeClr val="accent5">
                  <a:lumMod val="75000"/>
                </a:schemeClr>
              </a:solidFill>
            </a:endParaRPr>
          </a:p>
        </p:txBody>
      </p:sp>
      <p:sp>
        <p:nvSpPr>
          <p:cNvPr id="5" name="Text Placeholder 10"/>
          <p:cNvSpPr txBox="1">
            <a:spLocks/>
          </p:cNvSpPr>
          <p:nvPr/>
        </p:nvSpPr>
        <p:spPr>
          <a:xfrm>
            <a:off x="363985" y="2413000"/>
            <a:ext cx="3358704" cy="1963738"/>
          </a:xfrm>
          <a:prstGeom prst="rect">
            <a:avLst/>
          </a:prstGeom>
        </p:spPr>
        <p:txBody>
          <a:bodyPr/>
          <a:lstStyle/>
          <a:p>
            <a:pPr>
              <a:buSzPct val="100000"/>
              <a:defRPr/>
            </a:pPr>
            <a:r>
              <a:rPr lang="fr-FR" b="1" dirty="0">
                <a:ea typeface="Verdana"/>
                <a:cs typeface="Verdana"/>
                <a:sym typeface="Verdana"/>
              </a:rPr>
              <a:t>L’accès à de multiples expertises du Groupe,</a:t>
            </a:r>
          </a:p>
          <a:p>
            <a:pPr>
              <a:buSzPct val="100000"/>
              <a:defRPr/>
            </a:pPr>
            <a:endParaRPr lang="fr-FR" b="1" dirty="0">
              <a:solidFill>
                <a:schemeClr val="accent4"/>
              </a:solidFill>
              <a:ea typeface="Verdana"/>
              <a:cs typeface="Verdana"/>
              <a:sym typeface="Verdana"/>
            </a:endParaRPr>
          </a:p>
          <a:p>
            <a:pPr>
              <a:buSzPct val="100000"/>
              <a:defRPr/>
            </a:pPr>
            <a:r>
              <a:rPr lang="fr-FR" b="1" dirty="0">
                <a:solidFill>
                  <a:srgbClr val="C00000"/>
                </a:solidFill>
                <a:ea typeface="Verdana"/>
                <a:cs typeface="Verdana"/>
                <a:sym typeface="Verdana"/>
              </a:rPr>
              <a:t>saluées par la presse</a:t>
            </a:r>
            <a:r>
              <a:rPr lang="fr-FR" b="1" dirty="0">
                <a:solidFill>
                  <a:schemeClr val="accent6"/>
                </a:solidFill>
                <a:ea typeface="Verdana"/>
                <a:cs typeface="Verdana"/>
                <a:sym typeface="Verdana"/>
              </a:rPr>
              <a:t> </a:t>
            </a:r>
            <a:r>
              <a:rPr lang="fr-FR" b="1" dirty="0">
                <a:ea typeface="Verdana"/>
                <a:cs typeface="Verdana"/>
                <a:sym typeface="Verdana"/>
              </a:rPr>
              <a:t>spécialisée</a:t>
            </a:r>
          </a:p>
          <a:p>
            <a:pPr>
              <a:buSzPct val="100000"/>
              <a:defRPr/>
            </a:pPr>
            <a:endParaRPr lang="fr-FR" b="1" dirty="0">
              <a:solidFill>
                <a:schemeClr val="accent4"/>
              </a:solidFill>
              <a:ea typeface="Verdana"/>
              <a:cs typeface="Verdana"/>
              <a:sym typeface="Verdana"/>
            </a:endParaRPr>
          </a:p>
          <a:p>
            <a:pPr>
              <a:buSzPct val="100000"/>
              <a:defRPr/>
            </a:pPr>
            <a:r>
              <a:rPr lang="fr-FR" b="1" dirty="0">
                <a:ea typeface="Verdana"/>
                <a:cs typeface="Verdana"/>
                <a:sym typeface="Verdana"/>
              </a:rPr>
              <a:t>et</a:t>
            </a:r>
            <a:r>
              <a:rPr lang="fr-FR" b="1" dirty="0">
                <a:solidFill>
                  <a:schemeClr val="accent4"/>
                </a:solidFill>
                <a:ea typeface="Verdana"/>
                <a:cs typeface="Verdana"/>
                <a:sym typeface="Verdana"/>
              </a:rPr>
              <a:t> </a:t>
            </a:r>
            <a:r>
              <a:rPr lang="fr-FR" b="1" dirty="0" smtClean="0">
                <a:solidFill>
                  <a:srgbClr val="C00000"/>
                </a:solidFill>
                <a:ea typeface="Verdana"/>
                <a:cs typeface="Verdana"/>
                <a:sym typeface="Verdana"/>
              </a:rPr>
              <a:t>récompensées </a:t>
            </a:r>
            <a:r>
              <a:rPr lang="fr-FR" b="1" dirty="0">
                <a:solidFill>
                  <a:srgbClr val="C00000"/>
                </a:solidFill>
                <a:ea typeface="Verdana"/>
                <a:cs typeface="Verdana"/>
                <a:sym typeface="Verdana"/>
              </a:rPr>
              <a:t>par la place </a:t>
            </a:r>
          </a:p>
        </p:txBody>
      </p:sp>
      <p:pic>
        <p:nvPicPr>
          <p:cNvPr id="6" name="Picture 7"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2965450"/>
            <a:ext cx="11572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75" y="3751263"/>
            <a:ext cx="15621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088" y="2881313"/>
            <a:ext cx="112871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7613" y="1795463"/>
            <a:ext cx="16430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Afficher l'image d'orig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5850" y="1835150"/>
            <a:ext cx="1066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Afficher l'image d'origine"/>
          <p:cNvPicPr>
            <a:picLocks noChangeAspect="1" noChangeArrowheads="1"/>
          </p:cNvPicPr>
          <p:nvPr/>
        </p:nvPicPr>
        <p:blipFill>
          <a:blip r:embed="rId8" cstate="print">
            <a:extLst>
              <a:ext uri="{28A0092B-C50C-407E-A947-70E740481C1C}">
                <a14:useLocalDpi xmlns:a14="http://schemas.microsoft.com/office/drawing/2010/main" val="0"/>
              </a:ext>
            </a:extLst>
          </a:blip>
          <a:srcRect l="6442" t="20480" r="12994" b="10777"/>
          <a:stretch>
            <a:fillRect/>
          </a:stretch>
        </p:blipFill>
        <p:spPr bwMode="auto">
          <a:xfrm>
            <a:off x="6142038" y="4413250"/>
            <a:ext cx="850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lowTriangle"/>
          <p:cNvSpPr>
            <a:spLocks noChangeArrowheads="1"/>
          </p:cNvSpPr>
          <p:nvPr/>
        </p:nvSpPr>
        <p:spPr bwMode="gray">
          <a:xfrm rot="5400000">
            <a:off x="2884488" y="3322637"/>
            <a:ext cx="3676650" cy="263525"/>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fr-FR" altLang="fr-FR" sz="1400">
              <a:solidFill>
                <a:srgbClr val="000000"/>
              </a:solidFill>
              <a:latin typeface="Arial" charset="0"/>
              <a:cs typeface="Arial" charset="0"/>
            </a:endParaRPr>
          </a:p>
        </p:txBody>
      </p:sp>
      <p:sp>
        <p:nvSpPr>
          <p:cNvPr id="13" name="object 86"/>
          <p:cNvSpPr>
            <a:spLocks noChangeArrowheads="1"/>
          </p:cNvSpPr>
          <p:nvPr/>
        </p:nvSpPr>
        <p:spPr bwMode="auto">
          <a:xfrm>
            <a:off x="7747000" y="3652838"/>
            <a:ext cx="847725" cy="55245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fr-FR" altLang="fr-FR" sz="1800" b="0">
              <a:solidFill>
                <a:schemeClr val="tx1"/>
              </a:solidFill>
            </a:endParaRPr>
          </a:p>
        </p:txBody>
      </p:sp>
      <p:graphicFrame>
        <p:nvGraphicFramePr>
          <p:cNvPr id="14" name="Graphique 21"/>
          <p:cNvGraphicFramePr>
            <a:graphicFrameLocks/>
          </p:cNvGraphicFramePr>
          <p:nvPr/>
        </p:nvGraphicFramePr>
        <p:xfrm>
          <a:off x="6073775" y="2109788"/>
          <a:ext cx="1803400" cy="1941512"/>
        </p:xfrm>
        <a:graphic>
          <a:graphicData uri="http://schemas.openxmlformats.org/presentationml/2006/ole">
            <mc:AlternateContent xmlns:mc="http://schemas.openxmlformats.org/markup-compatibility/2006">
              <mc:Choice xmlns:v="urn:schemas-microsoft-com:vml" Requires="v">
                <p:oleObj spid="_x0000_s2081" r:id="rId11" imgW="1804572" imgH="1938696" progId="Excel.Chart.8">
                  <p:embed/>
                </p:oleObj>
              </mc:Choice>
              <mc:Fallback>
                <p:oleObj r:id="rId11" imgW="1804572" imgH="1938696" progId="Excel.Chart.8">
                  <p:embed/>
                  <p:pic>
                    <p:nvPicPr>
                      <p:cNvPr id="0" name=""/>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73775" y="2109788"/>
                        <a:ext cx="1803400"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Picture 19"/>
          <p:cNvPicPr>
            <a:picLocks noChangeAspect="1" noChangeArrowheads="1"/>
          </p:cNvPicPr>
          <p:nvPr/>
        </p:nvPicPr>
        <p:blipFill>
          <a:blip r:embed="rId13" cstate="print">
            <a:extLst>
              <a:ext uri="{28A0092B-C50C-407E-A947-70E740481C1C}">
                <a14:useLocalDpi xmlns:a14="http://schemas.microsoft.com/office/drawing/2010/main" val="0"/>
              </a:ext>
            </a:extLst>
          </a:blip>
          <a:srcRect r="8690"/>
          <a:stretch>
            <a:fillRect/>
          </a:stretch>
        </p:blipFill>
        <p:spPr bwMode="auto">
          <a:xfrm rot="1636768">
            <a:off x="3505200" y="3509963"/>
            <a:ext cx="833438"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02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r>
              <a:rPr lang="fr-FR" altLang="fr-FR" sz="2000" dirty="0" smtClean="0"/>
              <a:t>3 SOLUTIONS </a:t>
            </a:r>
            <a:r>
              <a:rPr lang="fr-FR" altLang="fr-FR" sz="2000" dirty="0" smtClean="0">
                <a:solidFill>
                  <a:srgbClr val="C00000"/>
                </a:solidFill>
              </a:rPr>
              <a:t>COMBINANT PLUSIEURS FONDS</a:t>
            </a:r>
            <a:br>
              <a:rPr lang="fr-FR" altLang="fr-FR" sz="2000" dirty="0" smtClean="0">
                <a:solidFill>
                  <a:srgbClr val="C00000"/>
                </a:solidFill>
              </a:rPr>
            </a:br>
            <a:r>
              <a:rPr lang="fr-FR" altLang="fr-FR" sz="2000" dirty="0" smtClean="0">
                <a:solidFill>
                  <a:srgbClr val="C00000"/>
                </a:solidFill>
              </a:rPr>
              <a:t>pour une diversification renforcée</a:t>
            </a:r>
          </a:p>
        </p:txBody>
      </p:sp>
      <p:sp>
        <p:nvSpPr>
          <p:cNvPr id="5" name="Text Placeholder 10"/>
          <p:cNvSpPr txBox="1">
            <a:spLocks/>
          </p:cNvSpPr>
          <p:nvPr/>
        </p:nvSpPr>
        <p:spPr>
          <a:xfrm>
            <a:off x="358775" y="3897313"/>
            <a:ext cx="5521325" cy="981075"/>
          </a:xfrm>
          <a:prstGeom prst="rect">
            <a:avLst/>
          </a:prstGeom>
        </p:spPr>
        <p:txBody>
          <a:bodyPr/>
          <a:lstStyle/>
          <a:p>
            <a:pPr>
              <a:buSzPct val="100000"/>
              <a:defRPr/>
            </a:pPr>
            <a:r>
              <a:rPr lang="fr-FR" dirty="0">
                <a:ea typeface="Verdana"/>
                <a:cs typeface="Verdana"/>
                <a:sym typeface="Verdana"/>
              </a:rPr>
              <a:t>Chacun des </a:t>
            </a:r>
            <a:r>
              <a:rPr lang="fr-FR" b="1" dirty="0">
                <a:ea typeface="Verdana"/>
                <a:cs typeface="Verdana"/>
                <a:sym typeface="Verdana"/>
              </a:rPr>
              <a:t>3 fonds Sélectiz est </a:t>
            </a:r>
            <a:r>
              <a:rPr lang="fr-FR" b="1" dirty="0">
                <a:solidFill>
                  <a:srgbClr val="C00000"/>
                </a:solidFill>
                <a:ea typeface="Verdana"/>
                <a:cs typeface="Verdana"/>
                <a:sym typeface="Verdana"/>
              </a:rPr>
              <a:t>constitué de plusieurs fonds </a:t>
            </a:r>
            <a:r>
              <a:rPr lang="fr-FR" b="1" dirty="0">
                <a:ea typeface="Verdana"/>
                <a:cs typeface="Verdana"/>
                <a:sym typeface="Verdana"/>
              </a:rPr>
              <a:t>du </a:t>
            </a:r>
            <a:r>
              <a:rPr lang="fr-FR" b="1" dirty="0" smtClean="0">
                <a:ea typeface="Verdana"/>
                <a:cs typeface="Verdana"/>
                <a:sym typeface="Verdana"/>
              </a:rPr>
              <a:t>Groupe</a:t>
            </a:r>
            <a:r>
              <a:rPr lang="fr-FR" dirty="0" smtClean="0">
                <a:ea typeface="Verdana"/>
                <a:cs typeface="Verdana"/>
                <a:sym typeface="Verdana"/>
              </a:rPr>
              <a:t>, combinés par NGAM* </a:t>
            </a:r>
            <a:r>
              <a:rPr lang="fr-FR" b="1" dirty="0">
                <a:ea typeface="Verdana"/>
                <a:cs typeface="Verdana"/>
                <a:sym typeface="Verdana"/>
              </a:rPr>
              <a:t>avec pour </a:t>
            </a:r>
            <a:r>
              <a:rPr lang="fr-FR" b="1" dirty="0">
                <a:solidFill>
                  <a:srgbClr val="C00000"/>
                </a:solidFill>
                <a:ea typeface="Verdana"/>
                <a:cs typeface="Verdana"/>
                <a:sym typeface="Verdana"/>
              </a:rPr>
              <a:t>objectif de renforcer la diversification</a:t>
            </a:r>
            <a:r>
              <a:rPr lang="fr-FR" dirty="0">
                <a:solidFill>
                  <a:srgbClr val="C00000"/>
                </a:solidFill>
                <a:ea typeface="Verdana"/>
                <a:cs typeface="Verdana"/>
                <a:sym typeface="Verdana"/>
              </a:rPr>
              <a:t>.</a:t>
            </a:r>
          </a:p>
          <a:p>
            <a:pPr>
              <a:buSzPct val="100000"/>
              <a:defRPr/>
            </a:pPr>
            <a:endParaRPr lang="fr-FR" dirty="0">
              <a:solidFill>
                <a:schemeClr val="accent6"/>
              </a:solidFill>
              <a:ea typeface="Verdana"/>
              <a:cs typeface="Verdana"/>
              <a:sym typeface="Verdana"/>
            </a:endParaRPr>
          </a:p>
        </p:txBody>
      </p:sp>
      <p:sp>
        <p:nvSpPr>
          <p:cNvPr id="6" name="Rectangle 5"/>
          <p:cNvSpPr/>
          <p:nvPr/>
        </p:nvSpPr>
        <p:spPr>
          <a:xfrm>
            <a:off x="674688" y="1460500"/>
            <a:ext cx="6429375" cy="1200329"/>
          </a:xfrm>
          <a:prstGeom prst="rect">
            <a:avLst/>
          </a:prstGeom>
        </p:spPr>
        <p:txBody>
          <a:bodyPr>
            <a:spAutoFit/>
          </a:bodyPr>
          <a:lstStyle/>
          <a:p>
            <a:pPr>
              <a:buSzPct val="100000"/>
              <a:defRPr/>
            </a:pPr>
            <a:r>
              <a:rPr lang="fr-FR" dirty="0">
                <a:ea typeface="Verdana"/>
                <a:cs typeface="Verdana"/>
                <a:sym typeface="Verdana"/>
              </a:rPr>
              <a:t>Parce qu’un unique fonds et son gérant ne peuvent </a:t>
            </a:r>
            <a:r>
              <a:rPr lang="fr-FR" b="1" dirty="0">
                <a:ea typeface="Verdana"/>
                <a:cs typeface="Verdana"/>
                <a:sym typeface="Verdana"/>
              </a:rPr>
              <a:t>pas toujours être les meilleurs à travers le temps et les situations de marché</a:t>
            </a:r>
            <a:r>
              <a:rPr lang="fr-FR" dirty="0">
                <a:ea typeface="Verdana"/>
                <a:cs typeface="Verdana"/>
                <a:sym typeface="Verdana"/>
              </a:rPr>
              <a:t>, et parce que </a:t>
            </a:r>
            <a:r>
              <a:rPr lang="fr-FR" b="1" dirty="0">
                <a:ea typeface="Verdana"/>
                <a:cs typeface="Verdana"/>
                <a:sym typeface="Verdana"/>
              </a:rPr>
              <a:t>notre Groupe intègre de nombreuses expertises </a:t>
            </a:r>
            <a:r>
              <a:rPr lang="fr-FR" b="1" dirty="0" smtClean="0">
                <a:ea typeface="Verdana"/>
                <a:cs typeface="Verdana"/>
                <a:sym typeface="Verdana"/>
              </a:rPr>
              <a:t>reconnues</a:t>
            </a:r>
            <a:r>
              <a:rPr lang="fr-FR" dirty="0" smtClean="0">
                <a:ea typeface="Verdana"/>
                <a:cs typeface="Verdana"/>
                <a:sym typeface="Verdana"/>
              </a:rPr>
              <a:t>,</a:t>
            </a:r>
            <a:endParaRPr lang="fr-FR" dirty="0">
              <a:ea typeface="Verdana"/>
              <a:cs typeface="Verdana"/>
              <a:sym typeface="Verdana"/>
            </a:endParaRPr>
          </a:p>
          <a:p>
            <a:pPr>
              <a:buSzPct val="100000"/>
              <a:defRPr/>
            </a:pPr>
            <a:endParaRPr lang="fr-FR" dirty="0">
              <a:solidFill>
                <a:schemeClr val="accent5">
                  <a:lumMod val="50000"/>
                </a:schemeClr>
              </a:solidFill>
              <a:ea typeface="Verdana"/>
              <a:cs typeface="Verdana"/>
              <a:sym typeface="Verdana"/>
            </a:endParaRPr>
          </a:p>
        </p:txBody>
      </p:sp>
      <p:pic>
        <p:nvPicPr>
          <p:cNvPr id="7" name="Picture 19"/>
          <p:cNvPicPr>
            <a:picLocks noChangeAspect="1" noChangeArrowheads="1"/>
          </p:cNvPicPr>
          <p:nvPr/>
        </p:nvPicPr>
        <p:blipFill>
          <a:blip r:embed="rId2" cstate="print">
            <a:extLst>
              <a:ext uri="{28A0092B-C50C-407E-A947-70E740481C1C}">
                <a14:useLocalDpi xmlns:a14="http://schemas.microsoft.com/office/drawing/2010/main" val="0"/>
              </a:ext>
            </a:extLst>
          </a:blip>
          <a:srcRect r="8690"/>
          <a:stretch>
            <a:fillRect/>
          </a:stretch>
        </p:blipFill>
        <p:spPr bwMode="auto">
          <a:xfrm rot="1636768">
            <a:off x="7154863" y="1392238"/>
            <a:ext cx="833437"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riangle isocèle 7"/>
          <p:cNvSpPr/>
          <p:nvPr/>
        </p:nvSpPr>
        <p:spPr>
          <a:xfrm rot="10800000">
            <a:off x="358775" y="3055938"/>
            <a:ext cx="8405813" cy="373062"/>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r="62740"/>
          <a:stretch>
            <a:fillRect/>
          </a:stretch>
        </p:blipFill>
        <p:spPr bwMode="auto">
          <a:xfrm>
            <a:off x="6630988" y="3729038"/>
            <a:ext cx="1566862" cy="131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358774" y="5852176"/>
            <a:ext cx="3959441" cy="276999"/>
          </a:xfrm>
          <a:prstGeom prst="rect">
            <a:avLst/>
          </a:prstGeom>
          <a:noFill/>
        </p:spPr>
        <p:txBody>
          <a:bodyPr wrap="square" rtlCol="0">
            <a:spAutoFit/>
          </a:bodyPr>
          <a:lstStyle/>
          <a:p>
            <a:r>
              <a:rPr lang="fr-FR" sz="1200" dirty="0" smtClean="0"/>
              <a:t>*NGAM =  </a:t>
            </a:r>
            <a:r>
              <a:rPr lang="fr-FR" sz="1200" dirty="0" err="1" smtClean="0"/>
              <a:t>Natixis</a:t>
            </a:r>
            <a:r>
              <a:rPr lang="fr-FR" sz="1200" dirty="0" smtClean="0"/>
              <a:t> Global </a:t>
            </a:r>
            <a:r>
              <a:rPr lang="fr-FR" sz="1200" dirty="0" err="1" smtClean="0"/>
              <a:t>Asset</a:t>
            </a:r>
            <a:r>
              <a:rPr lang="fr-FR" sz="1200" dirty="0" smtClean="0"/>
              <a:t> Management</a:t>
            </a:r>
            <a:endParaRPr lang="fr-FR" sz="1200" dirty="0"/>
          </a:p>
        </p:txBody>
      </p:sp>
    </p:spTree>
    <p:extLst>
      <p:ext uri="{BB962C8B-B14F-4D97-AF65-F5344CB8AC3E}">
        <p14:creationId xmlns:p14="http://schemas.microsoft.com/office/powerpoint/2010/main" val="2271924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defRPr/>
            </a:pPr>
            <a:r>
              <a:rPr lang="fr-FR" sz="2000" dirty="0" smtClean="0"/>
              <a:t>DE LARGES </a:t>
            </a:r>
            <a:r>
              <a:rPr lang="fr-FR" sz="2000" dirty="0" smtClean="0">
                <a:solidFill>
                  <a:srgbClr val="C00000"/>
                </a:solidFill>
              </a:rPr>
              <a:t>MARGES DE MANŒUVRE</a:t>
            </a:r>
            <a:br>
              <a:rPr lang="fr-FR" sz="2000" dirty="0" smtClean="0">
                <a:solidFill>
                  <a:srgbClr val="C00000"/>
                </a:solidFill>
              </a:rPr>
            </a:br>
            <a:r>
              <a:rPr lang="fr-FR" sz="2000" dirty="0" smtClean="0"/>
              <a:t>au sein des fonds sous-jacents</a:t>
            </a:r>
            <a:endParaRPr lang="fr-FR" sz="2000" dirty="0">
              <a:solidFill>
                <a:schemeClr val="accent6"/>
              </a:solidFill>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913" y="3883025"/>
            <a:ext cx="1990725"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74688" y="1433513"/>
            <a:ext cx="5661025" cy="1446550"/>
          </a:xfrm>
          <a:prstGeom prst="rect">
            <a:avLst/>
          </a:prstGeom>
        </p:spPr>
        <p:txBody>
          <a:bodyPr>
            <a:spAutoFit/>
          </a:bodyPr>
          <a:lstStyle/>
          <a:p>
            <a:pPr>
              <a:buSzPct val="100000"/>
              <a:defRPr/>
            </a:pPr>
            <a:r>
              <a:rPr lang="fr-FR" dirty="0">
                <a:ea typeface="Verdana"/>
                <a:cs typeface="Verdana"/>
                <a:sym typeface="Verdana"/>
              </a:rPr>
              <a:t>Parce que ce n’est </a:t>
            </a:r>
            <a:r>
              <a:rPr lang="fr-FR" b="1" dirty="0">
                <a:ea typeface="Verdana"/>
                <a:cs typeface="Verdana"/>
                <a:sym typeface="Verdana"/>
              </a:rPr>
              <a:t>pas toujours la même classe d’actifs ou zone géographique qui surperforme </a:t>
            </a:r>
            <a:r>
              <a:rPr lang="fr-FR" dirty="0">
                <a:ea typeface="Verdana"/>
                <a:cs typeface="Verdana"/>
                <a:sym typeface="Verdana"/>
              </a:rPr>
              <a:t>les autres, et parce que </a:t>
            </a:r>
            <a:r>
              <a:rPr lang="fr-FR" b="1" dirty="0">
                <a:ea typeface="Verdana"/>
                <a:cs typeface="Verdana"/>
                <a:sym typeface="Verdana"/>
              </a:rPr>
              <a:t>plusieurs entités du Groupe gèrent des fonds dits « flexibles » </a:t>
            </a:r>
            <a:r>
              <a:rPr lang="fr-FR" dirty="0">
                <a:ea typeface="Verdana"/>
                <a:cs typeface="Verdana"/>
                <a:sym typeface="Verdana"/>
              </a:rPr>
              <a:t>ou à marges de manœuvre</a:t>
            </a:r>
          </a:p>
          <a:p>
            <a:pPr>
              <a:buSzPct val="100000"/>
              <a:defRPr/>
            </a:pPr>
            <a:endParaRPr lang="fr-FR" sz="1600" dirty="0">
              <a:solidFill>
                <a:schemeClr val="accent5">
                  <a:lumMod val="50000"/>
                </a:schemeClr>
              </a:solidFill>
              <a:ea typeface="Verdana"/>
              <a:cs typeface="Verdana"/>
              <a:sym typeface="Verdana"/>
            </a:endParaRPr>
          </a:p>
        </p:txBody>
      </p:sp>
      <p:pic>
        <p:nvPicPr>
          <p:cNvPr id="7"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l="33649" t="27261" r="33176" b="27832"/>
          <a:stretch>
            <a:fillRect/>
          </a:stretch>
        </p:blipFill>
        <p:spPr bwMode="auto">
          <a:xfrm>
            <a:off x="6845300" y="1433513"/>
            <a:ext cx="1614488"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0"/>
          <p:cNvSpPr txBox="1">
            <a:spLocks/>
          </p:cNvSpPr>
          <p:nvPr/>
        </p:nvSpPr>
        <p:spPr>
          <a:xfrm>
            <a:off x="309563" y="3730625"/>
            <a:ext cx="5521325" cy="1266825"/>
          </a:xfrm>
          <a:prstGeom prst="rect">
            <a:avLst/>
          </a:prstGeom>
        </p:spPr>
        <p:txBody>
          <a:bodyPr/>
          <a:lstStyle/>
          <a:p>
            <a:pPr>
              <a:buSzPct val="100000"/>
              <a:defRPr/>
            </a:pPr>
            <a:r>
              <a:rPr lang="fr-FR" b="1" dirty="0" smtClean="0">
                <a:solidFill>
                  <a:srgbClr val="C00000"/>
                </a:solidFill>
              </a:rPr>
              <a:t>Chaque </a:t>
            </a:r>
            <a:r>
              <a:rPr lang="fr-FR" b="1" dirty="0">
                <a:solidFill>
                  <a:srgbClr val="C00000"/>
                </a:solidFill>
              </a:rPr>
              <a:t>gérant </a:t>
            </a:r>
            <a:r>
              <a:rPr lang="fr-FR" dirty="0"/>
              <a:t>peut prendre les décisions lui semblant les plus pertinentes au regard de son analyse de l’actualité,</a:t>
            </a:r>
          </a:p>
          <a:p>
            <a:pPr>
              <a:buSzPct val="100000"/>
              <a:defRPr/>
            </a:pPr>
            <a:r>
              <a:rPr lang="fr-FR" dirty="0"/>
              <a:t>et </a:t>
            </a:r>
            <a:r>
              <a:rPr lang="fr-FR" b="1" dirty="0">
                <a:solidFill>
                  <a:srgbClr val="C00000"/>
                </a:solidFill>
              </a:rPr>
              <a:t>peut ajuster au mieux l’allocation de son fonds </a:t>
            </a:r>
            <a:r>
              <a:rPr lang="fr-FR" dirty="0"/>
              <a:t>en fonction de </a:t>
            </a:r>
            <a:r>
              <a:rPr lang="fr-FR" b="1" dirty="0">
                <a:solidFill>
                  <a:srgbClr val="C00000"/>
                </a:solidFill>
              </a:rPr>
              <a:t>ses convictions</a:t>
            </a:r>
            <a:r>
              <a:rPr lang="fr-FR" b="1" dirty="0"/>
              <a:t>.</a:t>
            </a:r>
          </a:p>
          <a:p>
            <a:pPr>
              <a:buSzPct val="100000"/>
              <a:defRPr/>
            </a:pPr>
            <a:endParaRPr lang="fr-FR" b="1" dirty="0">
              <a:solidFill>
                <a:schemeClr val="accent6"/>
              </a:solidFill>
              <a:ea typeface="Verdana"/>
              <a:cs typeface="Verdana"/>
              <a:sym typeface="Verdana"/>
            </a:endParaRPr>
          </a:p>
        </p:txBody>
      </p:sp>
      <p:sp>
        <p:nvSpPr>
          <p:cNvPr id="9" name="Triangle isocèle 8"/>
          <p:cNvSpPr/>
          <p:nvPr/>
        </p:nvSpPr>
        <p:spPr>
          <a:xfrm rot="10800000">
            <a:off x="358775" y="3055938"/>
            <a:ext cx="8405813" cy="373062"/>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2910646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defRPr/>
            </a:pPr>
            <a:r>
              <a:rPr lang="fr-FR" sz="2000" dirty="0" smtClean="0">
                <a:solidFill>
                  <a:srgbClr val="C00000"/>
                </a:solidFill>
              </a:rPr>
              <a:t>QUELS MESSAGES CLES </a:t>
            </a:r>
            <a:r>
              <a:rPr lang="fr-FR" sz="2000" dirty="0" smtClean="0"/>
              <a:t>AUPRES DES CLIENTS ?</a:t>
            </a:r>
            <a:endParaRPr lang="fr-FR" sz="2000" dirty="0">
              <a:solidFill>
                <a:schemeClr val="accent6"/>
              </a:solidFill>
            </a:endParaRPr>
          </a:p>
        </p:txBody>
      </p:sp>
      <p:sp>
        <p:nvSpPr>
          <p:cNvPr id="5" name="Rectangle à coins arrondis 4"/>
          <p:cNvSpPr/>
          <p:nvPr/>
        </p:nvSpPr>
        <p:spPr>
          <a:xfrm>
            <a:off x="117475" y="1374775"/>
            <a:ext cx="4387850" cy="21431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rgbClr val="000000"/>
                </a:solidFill>
              </a:rPr>
              <a:t>DES SOLUTIONS </a:t>
            </a:r>
            <a:r>
              <a:rPr lang="fr-FR" sz="1400" b="1" dirty="0">
                <a:solidFill>
                  <a:srgbClr val="C00000"/>
                </a:solidFill>
              </a:rPr>
              <a:t>ACCESSIBLES A TOUS</a:t>
            </a:r>
            <a:r>
              <a:rPr lang="fr-FR" sz="700" b="1" dirty="0">
                <a:solidFill>
                  <a:srgbClr val="C00000"/>
                </a:solidFill>
              </a:rPr>
              <a:t>1</a:t>
            </a:r>
          </a:p>
          <a:p>
            <a:pPr>
              <a:defRPr/>
            </a:pPr>
            <a:endParaRPr lang="fr-FR" sz="1050" b="1" dirty="0">
              <a:solidFill>
                <a:srgbClr val="C00000"/>
              </a:solidFill>
            </a:endParaRPr>
          </a:p>
          <a:p>
            <a:pPr marL="171450" indent="-171450">
              <a:buFont typeface="Wingdings" panose="05000000000000000000" pitchFamily="2" charset="2"/>
              <a:buChar char="Ø"/>
              <a:defRPr/>
            </a:pPr>
            <a:r>
              <a:rPr lang="fr-FR" sz="1200" b="1" dirty="0">
                <a:solidFill>
                  <a:srgbClr val="000000"/>
                </a:solidFill>
              </a:rPr>
              <a:t>3 fonds </a:t>
            </a:r>
            <a:r>
              <a:rPr lang="fr-FR" sz="1200" b="1" dirty="0" smtClean="0">
                <a:solidFill>
                  <a:srgbClr val="000000"/>
                </a:solidFill>
              </a:rPr>
              <a:t>adaptés aux </a:t>
            </a:r>
            <a:r>
              <a:rPr lang="fr-FR" sz="1200" dirty="0" smtClean="0">
                <a:solidFill>
                  <a:srgbClr val="000000"/>
                </a:solidFill>
              </a:rPr>
              <a:t>profils </a:t>
            </a:r>
            <a:r>
              <a:rPr lang="fr-FR" sz="1200" dirty="0">
                <a:solidFill>
                  <a:srgbClr val="000000"/>
                </a:solidFill>
              </a:rPr>
              <a:t>investisseur des clients</a:t>
            </a:r>
          </a:p>
          <a:p>
            <a:pPr marL="171450" indent="-171450">
              <a:buFont typeface="Wingdings" panose="05000000000000000000" pitchFamily="2" charset="2"/>
              <a:buChar char="Ø"/>
              <a:defRPr/>
            </a:pPr>
            <a:endParaRPr lang="fr-FR" sz="1200" dirty="0">
              <a:solidFill>
                <a:srgbClr val="000000"/>
              </a:solidFill>
            </a:endParaRPr>
          </a:p>
          <a:p>
            <a:pPr marL="171450" indent="-171450">
              <a:buFont typeface="Wingdings" panose="05000000000000000000" pitchFamily="2" charset="2"/>
              <a:buChar char="Ø"/>
              <a:defRPr/>
            </a:pPr>
            <a:r>
              <a:rPr lang="fr-FR" sz="1200" dirty="0">
                <a:solidFill>
                  <a:srgbClr val="000000"/>
                </a:solidFill>
              </a:rPr>
              <a:t>Ouverts toute l’année aux </a:t>
            </a:r>
            <a:r>
              <a:rPr lang="fr-FR" sz="1200" b="1" dirty="0">
                <a:solidFill>
                  <a:srgbClr val="000000"/>
                </a:solidFill>
              </a:rPr>
              <a:t>souscriptions</a:t>
            </a:r>
            <a:r>
              <a:rPr lang="fr-FR" sz="1200" dirty="0">
                <a:solidFill>
                  <a:srgbClr val="000000"/>
                </a:solidFill>
              </a:rPr>
              <a:t> et aux </a:t>
            </a:r>
            <a:r>
              <a:rPr lang="fr-FR" sz="1200" b="1" dirty="0">
                <a:solidFill>
                  <a:srgbClr val="000000"/>
                </a:solidFill>
              </a:rPr>
              <a:t>affaires nouvelles</a:t>
            </a:r>
            <a:r>
              <a:rPr lang="fr-FR" sz="1200" dirty="0">
                <a:solidFill>
                  <a:srgbClr val="000000"/>
                </a:solidFill>
              </a:rPr>
              <a:t>, aux </a:t>
            </a:r>
            <a:r>
              <a:rPr lang="fr-FR" sz="1200" b="1" dirty="0">
                <a:solidFill>
                  <a:srgbClr val="000000"/>
                </a:solidFill>
              </a:rPr>
              <a:t>versements complémentaires</a:t>
            </a:r>
            <a:r>
              <a:rPr lang="fr-FR" sz="1200" dirty="0">
                <a:solidFill>
                  <a:srgbClr val="000000"/>
                </a:solidFill>
              </a:rPr>
              <a:t>, à l’</a:t>
            </a:r>
            <a:r>
              <a:rPr lang="fr-FR" sz="1200" b="1" dirty="0">
                <a:solidFill>
                  <a:srgbClr val="000000"/>
                </a:solidFill>
              </a:rPr>
              <a:t>arbitrage</a:t>
            </a:r>
            <a:r>
              <a:rPr lang="fr-FR" sz="1200" dirty="0">
                <a:solidFill>
                  <a:srgbClr val="000000"/>
                </a:solidFill>
              </a:rPr>
              <a:t> et à l’</a:t>
            </a:r>
            <a:r>
              <a:rPr lang="fr-FR" sz="1200" b="1" dirty="0">
                <a:solidFill>
                  <a:srgbClr val="000000"/>
                </a:solidFill>
              </a:rPr>
              <a:t>abonnement</a:t>
            </a:r>
          </a:p>
          <a:p>
            <a:pPr marL="171450" indent="-171450">
              <a:buFont typeface="Wingdings" panose="05000000000000000000" pitchFamily="2" charset="2"/>
              <a:buChar char="Ø"/>
              <a:defRPr/>
            </a:pPr>
            <a:endParaRPr lang="fr-FR" sz="1200" b="1" dirty="0">
              <a:solidFill>
                <a:srgbClr val="000000"/>
              </a:solidFill>
            </a:endParaRPr>
          </a:p>
          <a:p>
            <a:pPr marL="171450" indent="-171450">
              <a:buFont typeface="Wingdings" panose="05000000000000000000" pitchFamily="2" charset="2"/>
              <a:buChar char="Ø"/>
              <a:defRPr/>
            </a:pPr>
            <a:r>
              <a:rPr lang="fr-FR" sz="1200" b="1" dirty="0">
                <a:solidFill>
                  <a:srgbClr val="000000"/>
                </a:solidFill>
              </a:rPr>
              <a:t>sans contrainte de « ticket d’entrée » ni pénalités de sortie </a:t>
            </a:r>
            <a:r>
              <a:rPr lang="fr-FR" sz="1200" dirty="0">
                <a:solidFill>
                  <a:srgbClr val="000000"/>
                </a:solidFill>
              </a:rPr>
              <a:t>en cas de nécessité de rachat des parts.</a:t>
            </a:r>
          </a:p>
        </p:txBody>
      </p:sp>
      <p:sp>
        <p:nvSpPr>
          <p:cNvPr id="6" name="Rectangle à coins arrondis 5"/>
          <p:cNvSpPr/>
          <p:nvPr/>
        </p:nvSpPr>
        <p:spPr>
          <a:xfrm>
            <a:off x="4656138" y="1379538"/>
            <a:ext cx="4386262" cy="21431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rgbClr val="000000"/>
                </a:solidFill>
              </a:rPr>
              <a:t>UN </a:t>
            </a:r>
            <a:r>
              <a:rPr lang="fr-FR" sz="1400" b="1" dirty="0">
                <a:solidFill>
                  <a:srgbClr val="C00000"/>
                </a:solidFill>
              </a:rPr>
              <a:t>ACCOMPAGNEMENT DANS LA DUREE</a:t>
            </a:r>
          </a:p>
          <a:p>
            <a:pPr>
              <a:defRPr/>
            </a:pPr>
            <a:endParaRPr lang="fr-FR" sz="1400" b="1" dirty="0">
              <a:solidFill>
                <a:srgbClr val="C00000"/>
              </a:solidFill>
            </a:endParaRPr>
          </a:p>
          <a:p>
            <a:pPr marL="171450" indent="-171450">
              <a:buFont typeface="Wingdings" panose="05000000000000000000" pitchFamily="2" charset="2"/>
              <a:buChar char="Ø"/>
              <a:defRPr/>
            </a:pPr>
            <a:r>
              <a:rPr lang="fr-FR" altLang="fr-FR" sz="1200" dirty="0">
                <a:solidFill>
                  <a:srgbClr val="000000"/>
                </a:solidFill>
                <a:cs typeface="Arial" pitchFamily="34" charset="0"/>
                <a:sym typeface="Wingdings" pitchFamily="2" charset="2"/>
              </a:rPr>
              <a:t>Pour des clients </a:t>
            </a:r>
            <a:r>
              <a:rPr lang="fr-FR" altLang="fr-FR" sz="1200" dirty="0" err="1">
                <a:solidFill>
                  <a:srgbClr val="000000"/>
                </a:solidFill>
                <a:cs typeface="Arial" pitchFamily="34" charset="0"/>
                <a:sym typeface="Wingdings" pitchFamily="2" charset="2"/>
              </a:rPr>
              <a:t>appétents</a:t>
            </a:r>
            <a:r>
              <a:rPr lang="fr-FR" altLang="fr-FR" sz="1200" dirty="0">
                <a:solidFill>
                  <a:srgbClr val="000000"/>
                </a:solidFill>
                <a:cs typeface="Arial" pitchFamily="34" charset="0"/>
                <a:sym typeface="Wingdings" pitchFamily="2" charset="2"/>
              </a:rPr>
              <a:t> à ce type d’offre après l’entretien conseil, le client avec son conseiller choisit </a:t>
            </a:r>
            <a:r>
              <a:rPr lang="fr-FR" altLang="fr-FR" sz="1200" b="1" dirty="0">
                <a:solidFill>
                  <a:srgbClr val="000000"/>
                </a:solidFill>
                <a:cs typeface="Arial" pitchFamily="34" charset="0"/>
                <a:sym typeface="Wingdings" pitchFamily="2" charset="2"/>
              </a:rPr>
              <a:t>celui des 3 fonds Sélectiz qui lui convient le mieux</a:t>
            </a:r>
          </a:p>
          <a:p>
            <a:pPr>
              <a:defRPr/>
            </a:pPr>
            <a:endParaRPr lang="fr-FR" altLang="fr-FR" sz="1200" b="1" dirty="0">
              <a:solidFill>
                <a:srgbClr val="000000"/>
              </a:solidFill>
              <a:cs typeface="Arial" pitchFamily="34" charset="0"/>
              <a:sym typeface="Wingdings" pitchFamily="2" charset="2"/>
            </a:endParaRPr>
          </a:p>
          <a:p>
            <a:pPr marL="171450" indent="-171450">
              <a:buFont typeface="Wingdings" panose="05000000000000000000" pitchFamily="2" charset="2"/>
              <a:buChar char="Ø"/>
              <a:defRPr/>
            </a:pPr>
            <a:r>
              <a:rPr lang="fr-FR" altLang="fr-FR" sz="1200" b="1" dirty="0">
                <a:solidFill>
                  <a:srgbClr val="000000"/>
                </a:solidFill>
                <a:cs typeface="Arial" pitchFamily="34" charset="0"/>
                <a:sym typeface="Wingdings" pitchFamily="2" charset="2"/>
              </a:rPr>
              <a:t>Sur la durée</a:t>
            </a:r>
            <a:r>
              <a:rPr lang="fr-FR" altLang="fr-FR" sz="1200" dirty="0">
                <a:solidFill>
                  <a:srgbClr val="000000"/>
                </a:solidFill>
                <a:cs typeface="Arial" pitchFamily="34" charset="0"/>
                <a:sym typeface="Wingdings" pitchFamily="2" charset="2"/>
              </a:rPr>
              <a:t>, ils n’ont </a:t>
            </a:r>
            <a:r>
              <a:rPr lang="fr-FR" altLang="fr-FR" sz="1200" b="1" dirty="0">
                <a:solidFill>
                  <a:srgbClr val="000000"/>
                </a:solidFill>
                <a:cs typeface="Arial" pitchFamily="34" charset="0"/>
                <a:sym typeface="Wingdings" pitchFamily="2" charset="2"/>
              </a:rPr>
              <a:t>pas besoin de revoir régulièrement l’allocation </a:t>
            </a:r>
            <a:r>
              <a:rPr lang="fr-FR" altLang="fr-FR" sz="1200" dirty="0">
                <a:solidFill>
                  <a:srgbClr val="000000"/>
                </a:solidFill>
                <a:cs typeface="Arial" pitchFamily="34" charset="0"/>
                <a:sym typeface="Wingdings" pitchFamily="2" charset="2"/>
              </a:rPr>
              <a:t>en fonction de la conjoncture économique : </a:t>
            </a:r>
            <a:r>
              <a:rPr lang="fr-FR" altLang="fr-FR" sz="1200" b="1" dirty="0">
                <a:solidFill>
                  <a:srgbClr val="000000"/>
                </a:solidFill>
                <a:cs typeface="Arial" pitchFamily="34" charset="0"/>
                <a:sym typeface="Wingdings" pitchFamily="2" charset="2"/>
              </a:rPr>
              <a:t>les gérants des produits Sélectiz s’en chargent </a:t>
            </a:r>
            <a:r>
              <a:rPr lang="fr-FR" altLang="fr-FR" sz="1200" dirty="0">
                <a:solidFill>
                  <a:srgbClr val="000000"/>
                </a:solidFill>
                <a:cs typeface="Arial" pitchFamily="34" charset="0"/>
                <a:sym typeface="Wingdings" pitchFamily="2" charset="2"/>
              </a:rPr>
              <a:t>pour eux</a:t>
            </a:r>
          </a:p>
        </p:txBody>
      </p:sp>
      <p:sp>
        <p:nvSpPr>
          <p:cNvPr id="7" name="Rectangle à coins arrondis 6"/>
          <p:cNvSpPr/>
          <p:nvPr/>
        </p:nvSpPr>
        <p:spPr>
          <a:xfrm>
            <a:off x="122238" y="3724275"/>
            <a:ext cx="4387850" cy="2144713"/>
          </a:xfrm>
          <a:prstGeom prst="roundRect">
            <a:avLst/>
          </a:prstGeom>
          <a:solidFill>
            <a:srgbClr val="FFCF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350" b="1" dirty="0">
                <a:solidFill>
                  <a:srgbClr val="000000"/>
                </a:solidFill>
              </a:rPr>
              <a:t>L’ACCES A DES </a:t>
            </a:r>
            <a:r>
              <a:rPr lang="fr-FR" sz="1350" b="1" dirty="0">
                <a:solidFill>
                  <a:srgbClr val="C00000"/>
                </a:solidFill>
              </a:rPr>
              <a:t>EXPERTISES RECONNUES</a:t>
            </a:r>
            <a:r>
              <a:rPr lang="fr-FR" sz="700" b="1" dirty="0">
                <a:solidFill>
                  <a:srgbClr val="C00000"/>
                </a:solidFill>
              </a:rPr>
              <a:t>2</a:t>
            </a:r>
          </a:p>
          <a:p>
            <a:pPr>
              <a:defRPr/>
            </a:pPr>
            <a:endParaRPr lang="fr-FR" altLang="fr-FR" sz="1050" b="1" dirty="0">
              <a:solidFill>
                <a:srgbClr val="C00000"/>
              </a:solidFill>
              <a:cs typeface="Arial" pitchFamily="34" charset="0"/>
              <a:sym typeface="Wingdings" pitchFamily="2" charset="2"/>
            </a:endParaRPr>
          </a:p>
          <a:p>
            <a:pPr marL="171450" indent="-171450">
              <a:buFont typeface="Wingdings" panose="05000000000000000000" pitchFamily="2" charset="2"/>
              <a:buChar char="Ø"/>
              <a:defRPr/>
            </a:pPr>
            <a:r>
              <a:rPr lang="fr-FR" sz="1200" dirty="0">
                <a:solidFill>
                  <a:srgbClr val="000000"/>
                </a:solidFill>
              </a:rPr>
              <a:t>En souscrivant à un </a:t>
            </a:r>
            <a:r>
              <a:rPr lang="fr-FR" sz="1200" dirty="0" smtClean="0">
                <a:solidFill>
                  <a:srgbClr val="000000"/>
                </a:solidFill>
              </a:rPr>
              <a:t>fonds de la gamme </a:t>
            </a:r>
            <a:r>
              <a:rPr lang="fr-FR" sz="1200" dirty="0" err="1" smtClean="0">
                <a:solidFill>
                  <a:srgbClr val="000000"/>
                </a:solidFill>
              </a:rPr>
              <a:t>Sélectiz</a:t>
            </a:r>
            <a:r>
              <a:rPr lang="fr-FR" sz="1200" dirty="0">
                <a:solidFill>
                  <a:srgbClr val="000000"/>
                </a:solidFill>
              </a:rPr>
              <a:t>, le client accède à </a:t>
            </a:r>
            <a:r>
              <a:rPr lang="fr-FR" sz="1200" b="1" dirty="0">
                <a:solidFill>
                  <a:srgbClr val="000000"/>
                </a:solidFill>
              </a:rPr>
              <a:t>plusieurs</a:t>
            </a:r>
            <a:r>
              <a:rPr lang="fr-FR" sz="1200" dirty="0">
                <a:solidFill>
                  <a:srgbClr val="000000"/>
                </a:solidFill>
              </a:rPr>
              <a:t> </a:t>
            </a:r>
            <a:r>
              <a:rPr lang="fr-FR" sz="1200" b="1" dirty="0">
                <a:solidFill>
                  <a:srgbClr val="000000"/>
                </a:solidFill>
              </a:rPr>
              <a:t>sociétés</a:t>
            </a:r>
            <a:r>
              <a:rPr lang="fr-FR" sz="1200" dirty="0">
                <a:solidFill>
                  <a:srgbClr val="000000"/>
                </a:solidFill>
              </a:rPr>
              <a:t> </a:t>
            </a:r>
            <a:r>
              <a:rPr lang="fr-FR" sz="1200" b="1" dirty="0">
                <a:solidFill>
                  <a:srgbClr val="000000"/>
                </a:solidFill>
              </a:rPr>
              <a:t>reconnues par la Place pour leur qualité de gestion </a:t>
            </a:r>
            <a:r>
              <a:rPr lang="fr-FR" sz="1200" i="1" dirty="0">
                <a:solidFill>
                  <a:schemeClr val="tx1"/>
                </a:solidFill>
              </a:rPr>
              <a:t>(Cf. présentation des récompenses sur la plaquette client)</a:t>
            </a:r>
            <a:endParaRPr lang="fr-FR" sz="1200" b="1" dirty="0">
              <a:solidFill>
                <a:schemeClr val="tx1"/>
              </a:solidFill>
            </a:endParaRPr>
          </a:p>
          <a:p>
            <a:pPr marL="171450" indent="-171450">
              <a:buFont typeface="Wingdings" panose="05000000000000000000" pitchFamily="2" charset="2"/>
              <a:buChar char="Ø"/>
              <a:defRPr/>
            </a:pPr>
            <a:endParaRPr lang="fr-FR" sz="1200" b="1" dirty="0">
              <a:solidFill>
                <a:srgbClr val="000000"/>
              </a:solidFill>
            </a:endParaRPr>
          </a:p>
          <a:p>
            <a:pPr marL="171450" indent="-171450">
              <a:buFont typeface="Wingdings" panose="05000000000000000000" pitchFamily="2" charset="2"/>
              <a:buChar char="Ø"/>
              <a:defRPr/>
            </a:pPr>
            <a:r>
              <a:rPr lang="fr-FR" altLang="fr-FR" sz="1200" dirty="0">
                <a:solidFill>
                  <a:srgbClr val="000000"/>
                </a:solidFill>
                <a:cs typeface="Arial" pitchFamily="34" charset="0"/>
                <a:sym typeface="Wingdings" pitchFamily="2" charset="2"/>
              </a:rPr>
              <a:t>Le fait d’accéder à plusieurs sociétés de gestion simultanément permet de </a:t>
            </a:r>
            <a:r>
              <a:rPr lang="fr-FR" altLang="fr-FR" sz="1200" b="1" dirty="0">
                <a:solidFill>
                  <a:srgbClr val="000000"/>
                </a:solidFill>
                <a:cs typeface="Arial" pitchFamily="34" charset="0"/>
                <a:sym typeface="Wingdings" pitchFamily="2" charset="2"/>
              </a:rPr>
              <a:t>renforcer la diversification de l’investissement du client</a:t>
            </a:r>
            <a:r>
              <a:rPr lang="fr-FR" altLang="fr-FR" sz="1100" b="1" dirty="0">
                <a:solidFill>
                  <a:srgbClr val="000000"/>
                </a:solidFill>
                <a:cs typeface="Arial" pitchFamily="34" charset="0"/>
                <a:sym typeface="Wingdings" pitchFamily="2" charset="2"/>
              </a:rPr>
              <a:t>.</a:t>
            </a:r>
          </a:p>
          <a:p>
            <a:pPr marL="171450" indent="-171450">
              <a:buFont typeface="Wingdings" panose="05000000000000000000" pitchFamily="2" charset="2"/>
              <a:buChar char="Ø"/>
              <a:defRPr/>
            </a:pPr>
            <a:endParaRPr lang="fr-FR" altLang="fr-FR" sz="1000" dirty="0">
              <a:solidFill>
                <a:srgbClr val="000000"/>
              </a:solidFill>
              <a:cs typeface="Arial" pitchFamily="34" charset="0"/>
              <a:sym typeface="Wingdings" pitchFamily="2" charset="2"/>
            </a:endParaRPr>
          </a:p>
        </p:txBody>
      </p:sp>
      <p:sp>
        <p:nvSpPr>
          <p:cNvPr id="8" name="Rectangle à coins arrondis 7"/>
          <p:cNvSpPr/>
          <p:nvPr/>
        </p:nvSpPr>
        <p:spPr>
          <a:xfrm>
            <a:off x="4660900" y="3710635"/>
            <a:ext cx="4387850" cy="2144712"/>
          </a:xfrm>
          <a:prstGeom prst="roundRect">
            <a:avLst/>
          </a:prstGeom>
          <a:solidFill>
            <a:srgbClr val="F470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350" b="1" dirty="0">
                <a:solidFill>
                  <a:srgbClr val="000000"/>
                </a:solidFill>
              </a:rPr>
              <a:t>DES </a:t>
            </a:r>
            <a:r>
              <a:rPr lang="fr-FR" sz="1350" b="1" dirty="0">
                <a:solidFill>
                  <a:schemeClr val="bg1"/>
                </a:solidFill>
              </a:rPr>
              <a:t>OBJECTIFS DE GESTION EXPLICITES</a:t>
            </a:r>
          </a:p>
          <a:p>
            <a:pPr marL="171450" indent="-171450">
              <a:buFont typeface="Wingdings" panose="05000000000000000000" pitchFamily="2" charset="2"/>
              <a:buChar char="Ø"/>
              <a:defRPr/>
            </a:pPr>
            <a:endParaRPr lang="fr-FR" altLang="fr-FR" sz="1000" dirty="0">
              <a:solidFill>
                <a:srgbClr val="000000"/>
              </a:solidFill>
              <a:ea typeface="Verdana" panose="020B0604030504040204" pitchFamily="34" charset="0"/>
              <a:cs typeface="Verdana" panose="020B0604030504040204" pitchFamily="34" charset="0"/>
              <a:sym typeface="Wingdings" pitchFamily="2" charset="2"/>
            </a:endParaRPr>
          </a:p>
          <a:p>
            <a:pPr marL="171450" indent="-171450">
              <a:buFont typeface="Wingdings" panose="05000000000000000000" pitchFamily="2" charset="2"/>
              <a:buChar char="Ø"/>
              <a:defRPr/>
            </a:pPr>
            <a:r>
              <a:rPr lang="fr-FR" sz="1200" dirty="0">
                <a:solidFill>
                  <a:srgbClr val="000000"/>
                </a:solidFill>
                <a:ea typeface="Verdana" panose="020B0604030504040204" pitchFamily="34" charset="0"/>
                <a:cs typeface="Verdana" panose="020B0604030504040204" pitchFamily="34" charset="0"/>
              </a:rPr>
              <a:t>Des objectifs de gestion </a:t>
            </a:r>
            <a:r>
              <a:rPr lang="fr-FR" sz="1200" b="1" dirty="0">
                <a:solidFill>
                  <a:srgbClr val="000000"/>
                </a:solidFill>
                <a:ea typeface="Verdana" panose="020B0604030504040204" pitchFamily="34" charset="0"/>
                <a:cs typeface="Verdana" panose="020B0604030504040204" pitchFamily="34" charset="0"/>
              </a:rPr>
              <a:t>différenciés </a:t>
            </a:r>
            <a:r>
              <a:rPr lang="fr-FR" sz="1200" dirty="0">
                <a:solidFill>
                  <a:srgbClr val="000000"/>
                </a:solidFill>
                <a:ea typeface="Verdana" panose="020B0604030504040204" pitchFamily="34" charset="0"/>
                <a:cs typeface="Verdana" panose="020B0604030504040204" pitchFamily="34" charset="0"/>
              </a:rPr>
              <a:t>entre les 3 produits</a:t>
            </a:r>
          </a:p>
          <a:p>
            <a:pPr marL="171450" indent="-171450">
              <a:buFont typeface="Wingdings" panose="05000000000000000000" pitchFamily="2" charset="2"/>
              <a:buChar char="Ø"/>
              <a:defRPr/>
            </a:pPr>
            <a:endParaRPr lang="fr-FR" sz="1200" dirty="0">
              <a:solidFill>
                <a:srgbClr val="000000"/>
              </a:solidFill>
              <a:ea typeface="Verdana" panose="020B0604030504040204" pitchFamily="34" charset="0"/>
              <a:cs typeface="Verdana" panose="020B0604030504040204" pitchFamily="34" charset="0"/>
            </a:endParaRPr>
          </a:p>
          <a:p>
            <a:pPr marL="171450" indent="-171450">
              <a:buFont typeface="Wingdings" panose="05000000000000000000" pitchFamily="2" charset="2"/>
              <a:buChar char="Ø"/>
              <a:defRPr/>
            </a:pPr>
            <a:r>
              <a:rPr lang="fr-FR" altLang="fr-FR" sz="1200" dirty="0">
                <a:solidFill>
                  <a:srgbClr val="000000"/>
                </a:solidFill>
                <a:ea typeface="Verdana" panose="020B0604030504040204" pitchFamily="34" charset="0"/>
                <a:cs typeface="Verdana" panose="020B0604030504040204" pitchFamily="34" charset="0"/>
                <a:sym typeface="Wingdings" pitchFamily="2" charset="2"/>
              </a:rPr>
              <a:t>Une </a:t>
            </a:r>
            <a:r>
              <a:rPr lang="fr-FR" altLang="fr-FR" sz="1200" b="1" dirty="0">
                <a:solidFill>
                  <a:srgbClr val="000000"/>
                </a:solidFill>
                <a:ea typeface="Verdana" panose="020B0604030504040204" pitchFamily="34" charset="0"/>
                <a:cs typeface="Verdana" panose="020B0604030504040204" pitchFamily="34" charset="0"/>
                <a:sym typeface="Wingdings" pitchFamily="2" charset="2"/>
              </a:rPr>
              <a:t>ambition compatible, sur la durée de placement recommandée, avec un rendement potentiel supérieur à celui du fonds en euros</a:t>
            </a:r>
          </a:p>
          <a:p>
            <a:pPr marL="171450" indent="-171450">
              <a:buFont typeface="Wingdings" panose="05000000000000000000" pitchFamily="2" charset="2"/>
              <a:buChar char="Ø"/>
              <a:defRPr/>
            </a:pPr>
            <a:endParaRPr lang="fr-FR" altLang="fr-FR" sz="1000" dirty="0">
              <a:solidFill>
                <a:srgbClr val="000000"/>
              </a:solidFill>
              <a:cs typeface="Arial" pitchFamily="34" charset="0"/>
              <a:sym typeface="Wingdings" pitchFamily="2" charset="2"/>
            </a:endParaRPr>
          </a:p>
        </p:txBody>
      </p:sp>
    </p:spTree>
    <p:extLst>
      <p:ext uri="{BB962C8B-B14F-4D97-AF65-F5344CB8AC3E}">
        <p14:creationId xmlns:p14="http://schemas.microsoft.com/office/powerpoint/2010/main" val="811757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pPr defTabSz="1077913" eaLnBrk="1" hangingPunct="1"/>
            <a:r>
              <a:rPr lang="fr-FR" altLang="fr-FR" sz="2000" dirty="0" smtClean="0"/>
              <a:t>LES OUTILS </a:t>
            </a:r>
            <a:r>
              <a:rPr lang="fr-FR" altLang="fr-FR" sz="2000" dirty="0" smtClean="0">
                <a:solidFill>
                  <a:srgbClr val="C00000"/>
                </a:solidFill>
              </a:rPr>
              <a:t>A VOTRE DISPOSITION</a:t>
            </a:r>
          </a:p>
        </p:txBody>
      </p:sp>
      <p:sp>
        <p:nvSpPr>
          <p:cNvPr id="5" name="TextBox 32"/>
          <p:cNvSpPr txBox="1">
            <a:spLocks noChangeArrowheads="1"/>
          </p:cNvSpPr>
          <p:nvPr/>
        </p:nvSpPr>
        <p:spPr bwMode="auto">
          <a:xfrm>
            <a:off x="1639888" y="1914825"/>
            <a:ext cx="6478587"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spAutoFit/>
          </a:bodyPr>
          <a:lstStyle>
            <a:lvl1pPr marL="342900" indent="-342900" eaLnBrk="0" hangingPunct="0">
              <a:spcBef>
                <a:spcPct val="20000"/>
              </a:spcBef>
              <a:buChar char="•"/>
              <a:defRPr sz="2000" b="1">
                <a:solidFill>
                  <a:schemeClr val="hlink"/>
                </a:solidFill>
                <a:latin typeface="Verdana" pitchFamily="34" charset="0"/>
              </a:defRPr>
            </a:lvl1pPr>
            <a:lvl2pPr marL="268288" indent="-179388"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1" eaLnBrk="1" hangingPunct="1">
              <a:spcBef>
                <a:spcPct val="0"/>
              </a:spcBef>
              <a:buClr>
                <a:srgbClr val="C00000"/>
              </a:buClr>
              <a:buSzPct val="80000"/>
              <a:buFont typeface="Wingdings" pitchFamily="2" charset="2"/>
              <a:buChar char="l"/>
            </a:pPr>
            <a:r>
              <a:rPr lang="fr-FR" altLang="fr-FR" sz="1400" dirty="0">
                <a:solidFill>
                  <a:srgbClr val="000000"/>
                </a:solidFill>
                <a:latin typeface="+mn-lt"/>
                <a:ea typeface="Verdana" pitchFamily="34" charset="0"/>
                <a:cs typeface="Verdana" pitchFamily="34" charset="0"/>
              </a:rPr>
              <a:t>Une </a:t>
            </a:r>
            <a:r>
              <a:rPr lang="fr-FR" altLang="fr-FR" sz="1400" b="1" dirty="0">
                <a:solidFill>
                  <a:srgbClr val="000000"/>
                </a:solidFill>
                <a:latin typeface="+mn-lt"/>
                <a:ea typeface="Verdana" pitchFamily="34" charset="0"/>
                <a:cs typeface="Verdana" pitchFamily="34" charset="0"/>
              </a:rPr>
              <a:t>présentation du concept </a:t>
            </a:r>
            <a:r>
              <a:rPr lang="fr-FR" altLang="fr-FR" sz="1400" dirty="0">
                <a:solidFill>
                  <a:srgbClr val="000000"/>
                </a:solidFill>
                <a:latin typeface="+mn-lt"/>
                <a:ea typeface="Verdana" pitchFamily="34" charset="0"/>
                <a:cs typeface="Verdana" pitchFamily="34" charset="0"/>
              </a:rPr>
              <a:t>et de son fonctionnement,</a:t>
            </a:r>
          </a:p>
          <a:p>
            <a:pPr lvl="1" eaLnBrk="1" hangingPunct="1">
              <a:spcBef>
                <a:spcPct val="0"/>
              </a:spcBef>
              <a:buClr>
                <a:srgbClr val="C00000"/>
              </a:buClr>
              <a:buSzPct val="80000"/>
              <a:buFont typeface="Wingdings" pitchFamily="2" charset="2"/>
              <a:buChar char="l"/>
            </a:pPr>
            <a:r>
              <a:rPr lang="fr-FR" altLang="fr-FR" sz="1400" dirty="0">
                <a:solidFill>
                  <a:srgbClr val="000000"/>
                </a:solidFill>
                <a:latin typeface="+mn-lt"/>
                <a:ea typeface="Verdana" pitchFamily="34" charset="0"/>
                <a:cs typeface="Verdana" pitchFamily="34" charset="0"/>
              </a:rPr>
              <a:t>La </a:t>
            </a:r>
            <a:r>
              <a:rPr lang="fr-FR" altLang="fr-FR" sz="1400" b="1" dirty="0">
                <a:solidFill>
                  <a:srgbClr val="000000"/>
                </a:solidFill>
                <a:latin typeface="+mn-lt"/>
                <a:ea typeface="Verdana" pitchFamily="34" charset="0"/>
                <a:cs typeface="Verdana" pitchFamily="34" charset="0"/>
              </a:rPr>
              <a:t>présentation des principales expertises du Groupe</a:t>
            </a:r>
          </a:p>
          <a:p>
            <a:pPr lvl="1" eaLnBrk="1" hangingPunct="1">
              <a:spcBef>
                <a:spcPct val="0"/>
              </a:spcBef>
              <a:buClr>
                <a:srgbClr val="C00000"/>
              </a:buClr>
              <a:buSzPct val="80000"/>
              <a:buFont typeface="Wingdings" pitchFamily="2" charset="2"/>
              <a:buChar char="l"/>
            </a:pPr>
            <a:r>
              <a:rPr lang="fr-FR" altLang="fr-FR" sz="1400" dirty="0">
                <a:solidFill>
                  <a:srgbClr val="000000"/>
                </a:solidFill>
                <a:latin typeface="+mn-lt"/>
                <a:ea typeface="Verdana" pitchFamily="34" charset="0"/>
                <a:cs typeface="Verdana" pitchFamily="34" charset="0"/>
              </a:rPr>
              <a:t>Une </a:t>
            </a:r>
            <a:r>
              <a:rPr lang="fr-FR" altLang="fr-FR" sz="1400" b="1" dirty="0">
                <a:solidFill>
                  <a:srgbClr val="000000"/>
                </a:solidFill>
                <a:latin typeface="+mn-lt"/>
                <a:ea typeface="Verdana" pitchFamily="34" charset="0"/>
                <a:cs typeface="Verdana" pitchFamily="34" charset="0"/>
              </a:rPr>
              <a:t>vidéo de présentation de la Gamme </a:t>
            </a:r>
            <a:r>
              <a:rPr lang="fr-FR" altLang="fr-FR" sz="1400" b="1" dirty="0" err="1">
                <a:solidFill>
                  <a:srgbClr val="000000"/>
                </a:solidFill>
                <a:latin typeface="+mn-lt"/>
                <a:ea typeface="Verdana" pitchFamily="34" charset="0"/>
                <a:cs typeface="Verdana" pitchFamily="34" charset="0"/>
              </a:rPr>
              <a:t>Sélectiz</a:t>
            </a:r>
            <a:endParaRPr lang="fr-FR" altLang="fr-FR" sz="1400" dirty="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pPr>
            <a:r>
              <a:rPr lang="fr-FR" altLang="fr-FR" sz="1400" dirty="0">
                <a:solidFill>
                  <a:srgbClr val="000000"/>
                </a:solidFill>
                <a:latin typeface="+mn-lt"/>
                <a:ea typeface="Verdana" pitchFamily="34" charset="0"/>
                <a:cs typeface="Verdana" pitchFamily="34" charset="0"/>
              </a:rPr>
              <a:t>La </a:t>
            </a:r>
            <a:r>
              <a:rPr lang="fr-FR" altLang="fr-FR" sz="1400" b="1" dirty="0">
                <a:solidFill>
                  <a:srgbClr val="000000"/>
                </a:solidFill>
                <a:latin typeface="+mn-lt"/>
                <a:ea typeface="Verdana" pitchFamily="34" charset="0"/>
                <a:cs typeface="Verdana" pitchFamily="34" charset="0"/>
              </a:rPr>
              <a:t>plaquette client </a:t>
            </a:r>
            <a:r>
              <a:rPr lang="fr-FR" altLang="fr-FR" sz="1400" dirty="0">
                <a:solidFill>
                  <a:srgbClr val="000000"/>
                </a:solidFill>
                <a:latin typeface="+mn-lt"/>
                <a:ea typeface="Verdana" pitchFamily="34" charset="0"/>
                <a:cs typeface="Verdana" pitchFamily="34" charset="0"/>
              </a:rPr>
              <a:t>+ les 3 </a:t>
            </a:r>
            <a:r>
              <a:rPr lang="fr-FR" altLang="fr-FR" sz="1400" b="1" dirty="0">
                <a:solidFill>
                  <a:srgbClr val="000000"/>
                </a:solidFill>
                <a:latin typeface="+mn-lt"/>
                <a:ea typeface="Verdana" pitchFamily="34" charset="0"/>
                <a:cs typeface="Verdana" pitchFamily="34" charset="0"/>
              </a:rPr>
              <a:t>fiches produits </a:t>
            </a:r>
            <a:r>
              <a:rPr lang="fr-FR" altLang="fr-FR" sz="1400" dirty="0">
                <a:solidFill>
                  <a:srgbClr val="000000"/>
                </a:solidFill>
                <a:latin typeface="+mn-lt"/>
                <a:ea typeface="Verdana" pitchFamily="34" charset="0"/>
                <a:cs typeface="Verdana" pitchFamily="34" charset="0"/>
              </a:rPr>
              <a:t>recto verso, téléchargeables</a:t>
            </a:r>
          </a:p>
          <a:p>
            <a:pPr lvl="1" eaLnBrk="1" hangingPunct="1">
              <a:spcBef>
                <a:spcPct val="0"/>
              </a:spcBef>
              <a:buClr>
                <a:srgbClr val="C00000"/>
              </a:buClr>
              <a:buSzPct val="80000"/>
              <a:buFont typeface="Wingdings" pitchFamily="2" charset="2"/>
              <a:buChar char="l"/>
            </a:pPr>
            <a:r>
              <a:rPr lang="fr-FR" altLang="fr-FR" sz="1400" dirty="0">
                <a:solidFill>
                  <a:srgbClr val="000000"/>
                </a:solidFill>
                <a:latin typeface="+mn-lt"/>
                <a:ea typeface="Verdana" pitchFamily="34" charset="0"/>
                <a:cs typeface="Verdana" pitchFamily="34" charset="0"/>
              </a:rPr>
              <a:t>Le </a:t>
            </a:r>
            <a:r>
              <a:rPr lang="fr-FR" altLang="fr-FR" sz="1400" b="1" dirty="0">
                <a:solidFill>
                  <a:srgbClr val="000000"/>
                </a:solidFill>
                <a:latin typeface="+mn-lt"/>
                <a:ea typeface="Verdana" pitchFamily="34" charset="0"/>
                <a:cs typeface="Verdana" pitchFamily="34" charset="0"/>
              </a:rPr>
              <a:t>DICI de chacun des </a:t>
            </a:r>
            <a:r>
              <a:rPr lang="fr-FR" altLang="fr-FR" sz="1400" b="1" dirty="0" smtClean="0">
                <a:solidFill>
                  <a:srgbClr val="000000"/>
                </a:solidFill>
                <a:latin typeface="+mn-lt"/>
                <a:ea typeface="Verdana" pitchFamily="34" charset="0"/>
                <a:cs typeface="Verdana" pitchFamily="34" charset="0"/>
              </a:rPr>
              <a:t>fonds</a:t>
            </a:r>
          </a:p>
          <a:p>
            <a:pPr marL="88900" lvl="1" indent="0" eaLnBrk="1" hangingPunct="1">
              <a:spcBef>
                <a:spcPct val="0"/>
              </a:spcBef>
              <a:buClr>
                <a:srgbClr val="C00000"/>
              </a:buClr>
              <a:buSzPct val="80000"/>
              <a:buNone/>
            </a:pPr>
            <a:r>
              <a:rPr lang="fr-FR" altLang="fr-FR" sz="1400" b="1" dirty="0" smtClean="0">
                <a:solidFill>
                  <a:srgbClr val="C00000"/>
                </a:solidFill>
                <a:latin typeface="+mn-lt"/>
                <a:ea typeface="Verdana" pitchFamily="34" charset="0"/>
                <a:cs typeface="Verdana" pitchFamily="34" charset="0"/>
              </a:rPr>
              <a:t>+ </a:t>
            </a:r>
            <a:r>
              <a:rPr lang="fr-FR" altLang="fr-FR" sz="1400" dirty="0" smtClean="0">
                <a:latin typeface="+mn-lt"/>
                <a:ea typeface="Verdana" pitchFamily="34" charset="0"/>
                <a:cs typeface="Verdana" pitchFamily="34" charset="0"/>
              </a:rPr>
              <a:t> En complément, la note d’information DMA-INF/17.028 (à venir)</a:t>
            </a:r>
          </a:p>
          <a:p>
            <a:pPr marL="88900" lvl="1" indent="0" eaLnBrk="1" hangingPunct="1">
              <a:spcBef>
                <a:spcPct val="0"/>
              </a:spcBef>
              <a:buClr>
                <a:srgbClr val="C00000"/>
              </a:buClr>
              <a:buSzPct val="80000"/>
              <a:buNone/>
            </a:pPr>
            <a:r>
              <a:rPr lang="fr-FR" altLang="fr-FR" sz="1400" b="1" dirty="0" smtClean="0">
                <a:solidFill>
                  <a:srgbClr val="C00000"/>
                </a:solidFill>
                <a:latin typeface="+mn-lt"/>
                <a:ea typeface="Verdana" pitchFamily="34" charset="0"/>
                <a:cs typeface="Verdana" pitchFamily="34" charset="0"/>
              </a:rPr>
              <a:t>+ </a:t>
            </a:r>
            <a:r>
              <a:rPr lang="fr-FR" altLang="fr-FR" sz="1400" dirty="0" smtClean="0">
                <a:latin typeface="+mn-lt"/>
                <a:ea typeface="Verdana" pitchFamily="34" charset="0"/>
                <a:cs typeface="Verdana" pitchFamily="34" charset="0"/>
              </a:rPr>
              <a:t> Les </a:t>
            </a:r>
            <a:r>
              <a:rPr lang="fr-FR" altLang="fr-FR" sz="1400" dirty="0" err="1" smtClean="0">
                <a:latin typeface="+mn-lt"/>
                <a:ea typeface="Verdana" pitchFamily="34" charset="0"/>
                <a:cs typeface="Verdana" pitchFamily="34" charset="0"/>
              </a:rPr>
              <a:t>webex</a:t>
            </a:r>
            <a:r>
              <a:rPr lang="fr-FR" altLang="fr-FR" sz="1400" dirty="0" smtClean="0">
                <a:latin typeface="+mn-lt"/>
                <a:ea typeface="Verdana" pitchFamily="34" charset="0"/>
                <a:cs typeface="Verdana" pitchFamily="34" charset="0"/>
              </a:rPr>
              <a:t> des 28/02 et 01/03 disponibles</a:t>
            </a:r>
            <a:r>
              <a:rPr lang="fr-FR" altLang="fr-FR" sz="1400" dirty="0" smtClean="0">
                <a:latin typeface="+mn-lt"/>
                <a:ea typeface="Verdana" pitchFamily="34" charset="0"/>
                <a:cs typeface="Verdana" pitchFamily="34" charset="0"/>
                <a:hlinkClick r:id="rId2"/>
              </a:rPr>
              <a:t> ici </a:t>
            </a:r>
            <a:r>
              <a:rPr lang="fr-FR" altLang="fr-FR" sz="1400" dirty="0" smtClean="0">
                <a:latin typeface="+mn-lt"/>
                <a:ea typeface="Verdana" pitchFamily="34" charset="0"/>
                <a:cs typeface="Verdana" pitchFamily="34" charset="0"/>
              </a:rPr>
              <a:t>(à venir)</a:t>
            </a:r>
            <a:endParaRPr lang="fr-FR" altLang="fr-FR" sz="1400" dirty="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pPr>
            <a:endParaRPr lang="fr-FR" altLang="fr-FR" sz="1400" dirty="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pPr>
            <a:endParaRPr lang="fr-FR" altLang="fr-FR" sz="1400" dirty="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pPr>
            <a:endParaRPr lang="fr-FR" altLang="fr-FR" sz="1400" dirty="0">
              <a:solidFill>
                <a:srgbClr val="000000"/>
              </a:solidFill>
              <a:latin typeface="+mn-lt"/>
              <a:ea typeface="Verdana" pitchFamily="34" charset="0"/>
              <a:cs typeface="Verdana" pitchFamily="34" charset="0"/>
            </a:endParaRPr>
          </a:p>
        </p:txBody>
      </p:sp>
      <p:sp>
        <p:nvSpPr>
          <p:cNvPr id="6" name="TextBox 32"/>
          <p:cNvSpPr txBox="1">
            <a:spLocks noChangeArrowheads="1"/>
          </p:cNvSpPr>
          <p:nvPr/>
        </p:nvSpPr>
        <p:spPr bwMode="auto">
          <a:xfrm>
            <a:off x="365125" y="1145355"/>
            <a:ext cx="8640763"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spAutoFit/>
          </a:bodyPr>
          <a:lstStyle>
            <a:lvl1pPr marL="342900" indent="-342900" eaLnBrk="0" hangingPunct="0">
              <a:spcBef>
                <a:spcPct val="20000"/>
              </a:spcBef>
              <a:buChar char="•"/>
              <a:defRPr sz="2000" b="1">
                <a:solidFill>
                  <a:schemeClr val="hlink"/>
                </a:solidFill>
                <a:latin typeface="Verdana" pitchFamily="34" charset="0"/>
              </a:defRPr>
            </a:lvl1pPr>
            <a:lvl2pPr marL="268288" indent="-179388"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88900" lvl="1" indent="0" eaLnBrk="1" hangingPunct="1">
              <a:spcBef>
                <a:spcPct val="0"/>
              </a:spcBef>
              <a:buClr>
                <a:srgbClr val="581D74"/>
              </a:buClr>
              <a:buSzPct val="80000"/>
              <a:buFontTx/>
              <a:buNone/>
              <a:defRPr/>
            </a:pPr>
            <a:r>
              <a:rPr lang="fr-FR" altLang="fr-FR" sz="1400" dirty="0" smtClean="0">
                <a:solidFill>
                  <a:srgbClr val="000000"/>
                </a:solidFill>
                <a:latin typeface="+mn-lt"/>
                <a:ea typeface="Verdana" pitchFamily="34" charset="0"/>
                <a:cs typeface="Verdana" pitchFamily="34" charset="0"/>
              </a:rPr>
              <a:t>Pour développer vos connaissances autour des 3 nouvelles offres Sélectiz</a:t>
            </a:r>
          </a:p>
          <a:p>
            <a:pPr lvl="1" eaLnBrk="1" hangingPunct="1">
              <a:spcBef>
                <a:spcPct val="0"/>
              </a:spcBef>
              <a:buClr>
                <a:srgbClr val="581D74"/>
              </a:buClr>
              <a:buSzPct val="80000"/>
              <a:buFont typeface="Wingdings" pitchFamily="2" charset="2"/>
              <a:buChar char="à"/>
              <a:defRPr/>
            </a:pPr>
            <a:r>
              <a:rPr lang="fr-FR" altLang="fr-FR" b="1" dirty="0" smtClean="0">
                <a:solidFill>
                  <a:srgbClr val="C00000"/>
                </a:solidFill>
                <a:latin typeface="+mn-lt"/>
                <a:ea typeface="Verdana" pitchFamily="34" charset="0"/>
                <a:cs typeface="Verdana" pitchFamily="34" charset="0"/>
                <a:sym typeface="Wingdings" panose="05000000000000000000" pitchFamily="2" charset="2"/>
              </a:rPr>
              <a:t> rendez-vous sur la page internet</a:t>
            </a:r>
            <a:r>
              <a:rPr lang="fr-FR" altLang="fr-FR" dirty="0" smtClean="0">
                <a:solidFill>
                  <a:srgbClr val="C00000"/>
                </a:solidFill>
                <a:latin typeface="+mn-lt"/>
                <a:ea typeface="Verdana" pitchFamily="34" charset="0"/>
                <a:cs typeface="Verdana" pitchFamily="34" charset="0"/>
                <a:sym typeface="Wingdings" panose="05000000000000000000" pitchFamily="2" charset="2"/>
              </a:rPr>
              <a:t> </a:t>
            </a:r>
            <a:r>
              <a:rPr lang="fr-FR" altLang="fr-FR" b="1" dirty="0" smtClean="0">
                <a:solidFill>
                  <a:srgbClr val="C00000"/>
                </a:solidFill>
                <a:latin typeface="+mn-lt"/>
                <a:ea typeface="Verdana" pitchFamily="34" charset="0"/>
                <a:cs typeface="Verdana" pitchFamily="34" charset="0"/>
                <a:sym typeface="Wingdings" panose="05000000000000000000" pitchFamily="2" charset="2"/>
              </a:rPr>
              <a:t>dédiée à la Gamme Sélectiz</a:t>
            </a:r>
            <a:endParaRPr lang="fr-FR" altLang="fr-FR" dirty="0" smtClean="0">
              <a:solidFill>
                <a:srgbClr val="000000"/>
              </a:solidFill>
              <a:latin typeface="+mn-lt"/>
              <a:ea typeface="Verdana" pitchFamily="34" charset="0"/>
              <a:cs typeface="Verdana" pitchFamily="34" charset="0"/>
              <a:sym typeface="Wingdings" panose="05000000000000000000" pitchFamily="2" charset="2"/>
            </a:endParaRPr>
          </a:p>
          <a:p>
            <a:pPr marL="88900" lvl="1" indent="0" eaLnBrk="1" hangingPunct="1">
              <a:spcBef>
                <a:spcPct val="0"/>
              </a:spcBef>
              <a:buClr>
                <a:srgbClr val="581D74"/>
              </a:buClr>
              <a:buSzPct val="80000"/>
              <a:buFontTx/>
              <a:buNone/>
              <a:defRPr/>
            </a:pPr>
            <a:r>
              <a:rPr lang="fr-FR" altLang="fr-FR" sz="1400" dirty="0" smtClean="0">
                <a:solidFill>
                  <a:srgbClr val="000000"/>
                </a:solidFill>
                <a:latin typeface="+mn-lt"/>
                <a:ea typeface="Verdana" pitchFamily="34" charset="0"/>
                <a:cs typeface="Verdana" pitchFamily="34" charset="0"/>
              </a:rPr>
              <a:t>Vous y retrouverez :</a:t>
            </a:r>
          </a:p>
        </p:txBody>
      </p:sp>
      <p:sp>
        <p:nvSpPr>
          <p:cNvPr id="7" name="ZoneTexte 6"/>
          <p:cNvSpPr txBox="1"/>
          <p:nvPr/>
        </p:nvSpPr>
        <p:spPr>
          <a:xfrm rot="19587072">
            <a:off x="417673" y="2611637"/>
            <a:ext cx="1104900" cy="523220"/>
          </a:xfrm>
          <a:prstGeom prst="rect">
            <a:avLst/>
          </a:prstGeom>
          <a:solidFill>
            <a:srgbClr val="C00000"/>
          </a:solidFill>
        </p:spPr>
        <p:txBody>
          <a:bodyPr>
            <a:spAutoFit/>
          </a:bodyPr>
          <a:lstStyle/>
          <a:p>
            <a:pPr algn="ctr">
              <a:defRPr/>
            </a:pPr>
            <a:r>
              <a:rPr lang="fr-FR" sz="1400" b="1" dirty="0">
                <a:solidFill>
                  <a:schemeClr val="bg1"/>
                </a:solidFill>
              </a:rPr>
              <a:t>En avant vente</a:t>
            </a:r>
          </a:p>
        </p:txBody>
      </p:sp>
      <p:sp>
        <p:nvSpPr>
          <p:cNvPr id="8" name="ZoneTexte 7"/>
          <p:cNvSpPr txBox="1"/>
          <p:nvPr/>
        </p:nvSpPr>
        <p:spPr>
          <a:xfrm rot="19587072">
            <a:off x="393701" y="4018733"/>
            <a:ext cx="1103313" cy="523220"/>
          </a:xfrm>
          <a:prstGeom prst="rect">
            <a:avLst/>
          </a:prstGeom>
          <a:solidFill>
            <a:srgbClr val="C00000"/>
          </a:solidFill>
        </p:spPr>
        <p:txBody>
          <a:bodyPr>
            <a:spAutoFit/>
          </a:bodyPr>
          <a:lstStyle/>
          <a:p>
            <a:pPr algn="ctr">
              <a:defRPr/>
            </a:pPr>
            <a:r>
              <a:rPr lang="fr-FR" sz="1400" b="1" dirty="0">
                <a:solidFill>
                  <a:schemeClr val="bg1"/>
                </a:solidFill>
              </a:rPr>
              <a:t>En après vente</a:t>
            </a:r>
          </a:p>
        </p:txBody>
      </p:sp>
      <p:sp>
        <p:nvSpPr>
          <p:cNvPr id="9" name="TextBox 32"/>
          <p:cNvSpPr txBox="1">
            <a:spLocks noChangeArrowheads="1"/>
          </p:cNvSpPr>
          <p:nvPr/>
        </p:nvSpPr>
        <p:spPr bwMode="auto">
          <a:xfrm>
            <a:off x="1623219" y="3741413"/>
            <a:ext cx="615473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spAutoFit/>
          </a:bodyPr>
          <a:lstStyle>
            <a:lvl1pPr marL="342900" indent="-342900" eaLnBrk="0" hangingPunct="0">
              <a:spcBef>
                <a:spcPct val="20000"/>
              </a:spcBef>
              <a:buChar char="•"/>
              <a:defRPr sz="2000" b="1">
                <a:solidFill>
                  <a:schemeClr val="hlink"/>
                </a:solidFill>
                <a:latin typeface="Verdana" pitchFamily="34" charset="0"/>
              </a:defRPr>
            </a:lvl1pPr>
            <a:lvl2pPr marL="268288" indent="-179388"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1" eaLnBrk="1" hangingPunct="1">
              <a:spcBef>
                <a:spcPct val="0"/>
              </a:spcBef>
              <a:buClr>
                <a:srgbClr val="C00000"/>
              </a:buClr>
              <a:buSzPct val="80000"/>
              <a:buFont typeface="Wingdings" pitchFamily="2" charset="2"/>
              <a:buChar char="l"/>
              <a:defRPr/>
            </a:pPr>
            <a:r>
              <a:rPr lang="fr-FR" altLang="fr-FR" sz="1400" dirty="0" smtClean="0">
                <a:solidFill>
                  <a:srgbClr val="000000"/>
                </a:solidFill>
                <a:latin typeface="+mn-lt"/>
                <a:ea typeface="Verdana" pitchFamily="34" charset="0"/>
                <a:cs typeface="Verdana" pitchFamily="34" charset="0"/>
              </a:rPr>
              <a:t>Le </a:t>
            </a:r>
            <a:r>
              <a:rPr lang="fr-FR" altLang="fr-FR" sz="1400" b="1" dirty="0" smtClean="0">
                <a:solidFill>
                  <a:srgbClr val="000000"/>
                </a:solidFill>
                <a:latin typeface="+mn-lt"/>
                <a:ea typeface="Verdana" pitchFamily="34" charset="0"/>
                <a:cs typeface="Verdana" pitchFamily="34" charset="0"/>
              </a:rPr>
              <a:t>reporting mensuel</a:t>
            </a:r>
            <a:r>
              <a:rPr lang="fr-FR" altLang="fr-FR" sz="1400" dirty="0" smtClean="0">
                <a:solidFill>
                  <a:srgbClr val="000000"/>
                </a:solidFill>
                <a:latin typeface="+mn-lt"/>
                <a:ea typeface="Verdana" pitchFamily="34" charset="0"/>
                <a:cs typeface="Verdana" pitchFamily="34" charset="0"/>
              </a:rPr>
              <a:t>, </a:t>
            </a:r>
            <a:r>
              <a:rPr lang="fr-FR" altLang="fr-FR" sz="1400" b="1" dirty="0" smtClean="0">
                <a:solidFill>
                  <a:srgbClr val="000000"/>
                </a:solidFill>
                <a:latin typeface="+mn-lt"/>
                <a:ea typeface="Verdana" pitchFamily="34" charset="0"/>
                <a:cs typeface="Verdana" pitchFamily="34" charset="0"/>
              </a:rPr>
              <a:t>enrichi et pédagogique</a:t>
            </a:r>
          </a:p>
          <a:p>
            <a:pPr lvl="1" eaLnBrk="1" hangingPunct="1">
              <a:spcBef>
                <a:spcPct val="0"/>
              </a:spcBef>
              <a:buClr>
                <a:srgbClr val="C00000"/>
              </a:buClr>
              <a:buSzPct val="80000"/>
              <a:buFont typeface="Wingdings" pitchFamily="2" charset="2"/>
              <a:buChar char="l"/>
              <a:defRPr/>
            </a:pPr>
            <a:r>
              <a:rPr lang="fr-FR" altLang="fr-FR" sz="1400" dirty="0" smtClean="0">
                <a:solidFill>
                  <a:srgbClr val="000000"/>
                </a:solidFill>
                <a:latin typeface="+mn-lt"/>
                <a:ea typeface="Verdana" pitchFamily="34" charset="0"/>
                <a:cs typeface="Verdana" pitchFamily="34" charset="0"/>
              </a:rPr>
              <a:t>La </a:t>
            </a:r>
            <a:r>
              <a:rPr lang="fr-FR" altLang="fr-FR" sz="1400" b="1" dirty="0" smtClean="0">
                <a:solidFill>
                  <a:srgbClr val="000000"/>
                </a:solidFill>
                <a:latin typeface="+mn-lt"/>
                <a:ea typeface="Verdana" pitchFamily="34" charset="0"/>
                <a:cs typeface="Verdana" pitchFamily="34" charset="0"/>
              </a:rPr>
              <a:t>composition des fonds </a:t>
            </a:r>
            <a:r>
              <a:rPr lang="fr-FR" altLang="fr-FR" sz="1400" dirty="0" smtClean="0">
                <a:solidFill>
                  <a:srgbClr val="000000"/>
                </a:solidFill>
                <a:latin typeface="+mn-lt"/>
                <a:ea typeface="Verdana" pitchFamily="34" charset="0"/>
                <a:cs typeface="Verdana" pitchFamily="34" charset="0"/>
              </a:rPr>
              <a:t>en J-1</a:t>
            </a:r>
          </a:p>
          <a:p>
            <a:pPr lvl="1" eaLnBrk="1" hangingPunct="1">
              <a:spcBef>
                <a:spcPct val="0"/>
              </a:spcBef>
              <a:buClr>
                <a:srgbClr val="C00000"/>
              </a:buClr>
              <a:buSzPct val="80000"/>
              <a:buFont typeface="Wingdings" pitchFamily="2" charset="2"/>
              <a:buChar char="l"/>
              <a:defRPr/>
            </a:pPr>
            <a:r>
              <a:rPr lang="fr-FR" altLang="fr-FR" sz="1400" b="1" dirty="0" smtClean="0">
                <a:solidFill>
                  <a:srgbClr val="000000"/>
                </a:solidFill>
                <a:latin typeface="+mn-lt"/>
                <a:ea typeface="Verdana" pitchFamily="34" charset="0"/>
                <a:cs typeface="Verdana" pitchFamily="34" charset="0"/>
              </a:rPr>
              <a:t>L’évolution de la Valeur Liquidative </a:t>
            </a:r>
            <a:r>
              <a:rPr lang="fr-FR" altLang="fr-FR" sz="1400" dirty="0" smtClean="0">
                <a:solidFill>
                  <a:srgbClr val="000000"/>
                </a:solidFill>
                <a:latin typeface="+mn-lt"/>
                <a:ea typeface="Verdana" pitchFamily="34" charset="0"/>
                <a:cs typeface="Verdana" pitchFamily="34" charset="0"/>
              </a:rPr>
              <a:t>depuis la création des fonds</a:t>
            </a:r>
          </a:p>
          <a:p>
            <a:pPr marL="88900" lvl="1" indent="0" eaLnBrk="1" hangingPunct="1">
              <a:spcBef>
                <a:spcPct val="0"/>
              </a:spcBef>
              <a:buClr>
                <a:srgbClr val="C00000"/>
              </a:buClr>
              <a:buSzPct val="80000"/>
              <a:buNone/>
              <a:defRPr/>
            </a:pPr>
            <a:r>
              <a:rPr lang="fr-FR" altLang="fr-FR" sz="1400" b="1" dirty="0" smtClean="0">
                <a:solidFill>
                  <a:srgbClr val="C00000"/>
                </a:solidFill>
                <a:latin typeface="+mn-lt"/>
                <a:ea typeface="Verdana" pitchFamily="34" charset="0"/>
                <a:cs typeface="Verdana" pitchFamily="34" charset="0"/>
              </a:rPr>
              <a:t>+</a:t>
            </a:r>
            <a:r>
              <a:rPr lang="fr-FR" altLang="fr-FR" sz="1400" dirty="0" smtClean="0">
                <a:latin typeface="+mn-lt"/>
                <a:ea typeface="Verdana" pitchFamily="34" charset="0"/>
                <a:cs typeface="Verdana" pitchFamily="34" charset="0"/>
              </a:rPr>
              <a:t>  Des </a:t>
            </a:r>
            <a:r>
              <a:rPr lang="fr-FR" altLang="fr-FR" sz="1400" dirty="0" err="1">
                <a:latin typeface="+mn-lt"/>
                <a:ea typeface="Verdana" pitchFamily="34" charset="0"/>
                <a:cs typeface="Verdana" pitchFamily="34" charset="0"/>
              </a:rPr>
              <a:t>webex</a:t>
            </a:r>
            <a:r>
              <a:rPr lang="fr-FR" altLang="fr-FR" sz="1400" dirty="0">
                <a:latin typeface="+mn-lt"/>
                <a:ea typeface="Verdana" pitchFamily="34" charset="0"/>
                <a:cs typeface="Verdana" pitchFamily="34" charset="0"/>
              </a:rPr>
              <a:t> organisées les 21 et 22 mars </a:t>
            </a:r>
            <a:r>
              <a:rPr lang="fr-FR" altLang="fr-FR" sz="1400" dirty="0" smtClean="0">
                <a:latin typeface="+mn-lt"/>
                <a:ea typeface="Verdana" pitchFamily="34" charset="0"/>
                <a:cs typeface="Verdana" pitchFamily="34" charset="0"/>
              </a:rPr>
              <a:t>(invitations à venir)</a:t>
            </a:r>
            <a:endParaRPr lang="fr-FR" altLang="fr-FR" sz="1400" dirty="0">
              <a:latin typeface="+mn-lt"/>
              <a:ea typeface="Verdana" pitchFamily="34" charset="0"/>
              <a:cs typeface="Verdana" pitchFamily="34" charset="0"/>
            </a:endParaRPr>
          </a:p>
          <a:p>
            <a:pPr marL="88900" lvl="1" indent="0" eaLnBrk="1" hangingPunct="1">
              <a:spcBef>
                <a:spcPct val="0"/>
              </a:spcBef>
              <a:buClr>
                <a:srgbClr val="C00000"/>
              </a:buClr>
              <a:buSzPct val="80000"/>
              <a:buFontTx/>
              <a:buNone/>
              <a:defRPr/>
            </a:pPr>
            <a:endParaRPr lang="fr-FR" altLang="fr-FR" sz="1400" dirty="0" smtClean="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defRPr/>
            </a:pPr>
            <a:endParaRPr lang="fr-FR" altLang="fr-FR" sz="1400" dirty="0" smtClean="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defRPr/>
            </a:pPr>
            <a:endParaRPr lang="fr-FR" altLang="fr-FR" sz="1400" dirty="0" smtClean="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defRPr/>
            </a:pPr>
            <a:endParaRPr lang="fr-FR" altLang="fr-FR" sz="1400" dirty="0" smtClean="0">
              <a:solidFill>
                <a:srgbClr val="000000"/>
              </a:solidFill>
              <a:latin typeface="+mn-lt"/>
              <a:ea typeface="Verdana" pitchFamily="34" charset="0"/>
              <a:cs typeface="Verdana" pitchFamily="34" charset="0"/>
            </a:endParaRPr>
          </a:p>
          <a:p>
            <a:pPr lvl="1" eaLnBrk="1" hangingPunct="1">
              <a:spcBef>
                <a:spcPct val="0"/>
              </a:spcBef>
              <a:buClr>
                <a:srgbClr val="C00000"/>
              </a:buClr>
              <a:buSzPct val="80000"/>
              <a:buFont typeface="Wingdings" pitchFamily="2" charset="2"/>
              <a:buChar char="l"/>
              <a:defRPr/>
            </a:pPr>
            <a:endParaRPr lang="fr-FR" altLang="fr-FR" sz="1400" dirty="0" smtClean="0">
              <a:solidFill>
                <a:srgbClr val="000000"/>
              </a:solidFill>
              <a:latin typeface="+mn-lt"/>
              <a:ea typeface="Verdana" pitchFamily="34" charset="0"/>
              <a:cs typeface="Verdana" pitchFamily="34" charset="0"/>
            </a:endParaRPr>
          </a:p>
        </p:txBody>
      </p:sp>
      <p:sp>
        <p:nvSpPr>
          <p:cNvPr id="10" name="Rectangle à coins arrondis 9"/>
          <p:cNvSpPr/>
          <p:nvPr/>
        </p:nvSpPr>
        <p:spPr>
          <a:xfrm rot="1047919">
            <a:off x="5865954" y="2107326"/>
            <a:ext cx="3343919" cy="5207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i="1" dirty="0"/>
              <a:t>Pour VOUS et VOS CLIENTS sur </a:t>
            </a:r>
            <a:r>
              <a:rPr lang="fr-FR" sz="1400" b="1" i="1" dirty="0">
                <a:solidFill>
                  <a:srgbClr val="C00000"/>
                </a:solidFill>
              </a:rPr>
              <a:t>www.caisse-epargne.fr/selectiz</a:t>
            </a:r>
          </a:p>
        </p:txBody>
      </p:sp>
      <p:sp>
        <p:nvSpPr>
          <p:cNvPr id="12" name="ZoneTexte 17"/>
          <p:cNvSpPr txBox="1">
            <a:spLocks noChangeArrowheads="1"/>
          </p:cNvSpPr>
          <p:nvPr/>
        </p:nvSpPr>
        <p:spPr bwMode="auto">
          <a:xfrm>
            <a:off x="4265032" y="5629275"/>
            <a:ext cx="3378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200" b="0" dirty="0" smtClean="0">
                <a:solidFill>
                  <a:schemeClr val="tx1"/>
                </a:solidFill>
              </a:rPr>
              <a:t>L’intégralité des éléments sous la </a:t>
            </a:r>
            <a:r>
              <a:rPr lang="fr-FR" altLang="fr-FR" sz="1200" dirty="0" smtClean="0">
                <a:solidFill>
                  <a:srgbClr val="C00000"/>
                </a:solidFill>
              </a:rPr>
              <a:t>Rubrique des Commerciaux </a:t>
            </a:r>
            <a:r>
              <a:rPr lang="fr-FR" altLang="fr-FR" sz="1200" b="0" dirty="0" smtClean="0">
                <a:solidFill>
                  <a:schemeClr val="tx1"/>
                </a:solidFill>
                <a:hlinkClick r:id="rId3"/>
              </a:rPr>
              <a:t>(ici)</a:t>
            </a:r>
            <a:endParaRPr lang="fr-FR" altLang="fr-FR" sz="1200" b="0" dirty="0">
              <a:solidFill>
                <a:schemeClr val="tx1"/>
              </a:solidFill>
            </a:endParaRPr>
          </a:p>
        </p:txBody>
      </p:sp>
      <p:sp>
        <p:nvSpPr>
          <p:cNvPr id="13" name="ZoneTexte 12"/>
          <p:cNvSpPr txBox="1"/>
          <p:nvPr/>
        </p:nvSpPr>
        <p:spPr>
          <a:xfrm>
            <a:off x="876301" y="4945284"/>
            <a:ext cx="7242174" cy="577081"/>
          </a:xfrm>
          <a:prstGeom prst="rect">
            <a:avLst/>
          </a:prstGeom>
          <a:solidFill>
            <a:schemeClr val="bg1">
              <a:lumMod val="85000"/>
            </a:schemeClr>
          </a:solidFill>
        </p:spPr>
        <p:txBody>
          <a:bodyPr wrap="square">
            <a:spAutoFit/>
          </a:bodyPr>
          <a:lstStyle/>
          <a:p>
            <a:pPr algn="just">
              <a:defRPr/>
            </a:pPr>
            <a:r>
              <a:rPr lang="fr-FR" sz="1050" i="1" dirty="0"/>
              <a:t>Avant toute souscription, veillez à remettre systématiquement au client le Document d’Information Clé pour l’Investisseur du fonds, disponible sur le site internet également.</a:t>
            </a:r>
          </a:p>
          <a:p>
            <a:pPr algn="just">
              <a:defRPr/>
            </a:pPr>
            <a:r>
              <a:rPr lang="fr-FR" sz="1050" i="1" dirty="0"/>
              <a:t>Les caractéristiques, le profil de risque et de rendement et les frais relatifs à ces investissements sont détaillés dans le DICI de chacun des fonds. </a:t>
            </a:r>
          </a:p>
        </p:txBody>
      </p:sp>
      <p:sp>
        <p:nvSpPr>
          <p:cNvPr id="14" name="ZoneTexte 5"/>
          <p:cNvSpPr txBox="1">
            <a:spLocks noChangeArrowheads="1"/>
          </p:cNvSpPr>
          <p:nvPr/>
        </p:nvSpPr>
        <p:spPr bwMode="auto">
          <a:xfrm>
            <a:off x="328486" y="5634090"/>
            <a:ext cx="334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200" b="0" dirty="0">
                <a:solidFill>
                  <a:schemeClr val="tx1"/>
                </a:solidFill>
              </a:rPr>
              <a:t>+ d’informations disponibles sur </a:t>
            </a:r>
            <a:r>
              <a:rPr lang="fr-FR" altLang="fr-FR" sz="1200" dirty="0" err="1">
                <a:solidFill>
                  <a:srgbClr val="C00000"/>
                </a:solidFill>
              </a:rPr>
              <a:t>CultureNet</a:t>
            </a:r>
            <a:r>
              <a:rPr lang="fr-FR" altLang="fr-FR" sz="1200" dirty="0">
                <a:solidFill>
                  <a:srgbClr val="C00000"/>
                </a:solidFill>
              </a:rPr>
              <a:t>/espace OPCVM</a:t>
            </a:r>
          </a:p>
        </p:txBody>
      </p:sp>
      <p:sp>
        <p:nvSpPr>
          <p:cNvPr id="15" name="Rectangle à coins arrondis 14"/>
          <p:cNvSpPr/>
          <p:nvPr/>
        </p:nvSpPr>
        <p:spPr>
          <a:xfrm>
            <a:off x="4234649" y="5634038"/>
            <a:ext cx="3409025" cy="4476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9" name="Rectangle à coins arrondis 18"/>
          <p:cNvSpPr/>
          <p:nvPr/>
        </p:nvSpPr>
        <p:spPr>
          <a:xfrm>
            <a:off x="341020" y="5611706"/>
            <a:ext cx="2641600" cy="4476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3212109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765174" y="379825"/>
            <a:ext cx="8067600" cy="709200"/>
          </a:xfrm>
        </p:spPr>
        <p:txBody>
          <a:bodyPr/>
          <a:lstStyle/>
          <a:p>
            <a:pPr defTabSz="1077913" eaLnBrk="1" hangingPunct="1"/>
            <a:r>
              <a:rPr lang="fr-FR" altLang="fr-FR" sz="2000" dirty="0" smtClean="0"/>
              <a:t>LES OUTILS </a:t>
            </a:r>
            <a:r>
              <a:rPr lang="fr-FR" altLang="fr-FR" sz="2000" dirty="0" smtClean="0">
                <a:solidFill>
                  <a:srgbClr val="C00000"/>
                </a:solidFill>
              </a:rPr>
              <a:t>A VOTRE DISPOSITION</a:t>
            </a:r>
          </a:p>
        </p:txBody>
      </p:sp>
      <p:sp>
        <p:nvSpPr>
          <p:cNvPr id="5" name="Titre 1"/>
          <p:cNvSpPr>
            <a:spLocks noGrp="1"/>
          </p:cNvSpPr>
          <p:nvPr>
            <p:ph idx="1"/>
          </p:nvPr>
        </p:nvSpPr>
        <p:spPr/>
        <p:txBody>
          <a:bodyPr/>
          <a:lstStyle/>
          <a:p>
            <a:pPr marL="0" indent="0" defTabSz="1077913">
              <a:buNone/>
            </a:pPr>
            <a:endParaRPr lang="fr-FR" sz="2000" dirty="0" smtClean="0"/>
          </a:p>
          <a:p>
            <a:pPr marL="0" indent="0" defTabSz="1077913">
              <a:buNone/>
            </a:pPr>
            <a:r>
              <a:rPr lang="fr-FR" sz="2000" dirty="0" smtClean="0"/>
              <a:t>Pour toutes </a:t>
            </a:r>
            <a:r>
              <a:rPr lang="fr-FR" sz="2000" dirty="0"/>
              <a:t>vos questions relatives à la commercialisation de la gamme </a:t>
            </a:r>
            <a:r>
              <a:rPr lang="fr-FR" sz="2000" dirty="0" err="1"/>
              <a:t>Selectiz</a:t>
            </a:r>
            <a:r>
              <a:rPr lang="fr-FR" sz="2000" dirty="0"/>
              <a:t> </a:t>
            </a:r>
            <a:endParaRPr lang="fr-FR" sz="2000" dirty="0" smtClean="0"/>
          </a:p>
          <a:p>
            <a:pPr marL="0" indent="0" algn="ctr" defTabSz="1077913">
              <a:buNone/>
            </a:pPr>
            <a:endParaRPr lang="fr-FR" sz="2000" dirty="0" smtClean="0"/>
          </a:p>
          <a:p>
            <a:pPr marL="0" indent="0" algn="ctr" defTabSz="1077913">
              <a:buNone/>
            </a:pPr>
            <a:r>
              <a:rPr lang="fr-FR" sz="2000" dirty="0" smtClean="0"/>
              <a:t>Merci d’adresser vos question à </a:t>
            </a:r>
            <a:r>
              <a:rPr lang="fr-FR" sz="2000" dirty="0"/>
              <a:t>l’adresse </a:t>
            </a:r>
            <a:r>
              <a:rPr lang="fr-FR" sz="2000" dirty="0" smtClean="0"/>
              <a:t>suivante</a:t>
            </a:r>
          </a:p>
          <a:p>
            <a:pPr marL="0" indent="0" defTabSz="1077913">
              <a:buNone/>
            </a:pPr>
            <a:endParaRPr lang="fr-FR" sz="2000" dirty="0" smtClean="0">
              <a:hlinkClick r:id="rId2"/>
            </a:endParaRPr>
          </a:p>
          <a:p>
            <a:pPr marL="0" indent="0" algn="ctr" defTabSz="1077913">
              <a:buNone/>
            </a:pPr>
            <a:r>
              <a:rPr lang="fr-FR" sz="2000" dirty="0" smtClean="0">
                <a:hlinkClick r:id="rId2"/>
              </a:rPr>
              <a:t>celca-l-selectiz@celca.caisse-epargne.fr</a:t>
            </a:r>
            <a:endParaRPr lang="fr-FR" sz="2000" dirty="0"/>
          </a:p>
          <a:p>
            <a:pPr defTabSz="1077913" eaLnBrk="1" hangingPunct="1"/>
            <a:endParaRPr lang="fr-FR" altLang="fr-FR" sz="2000" dirty="0" smtClean="0">
              <a:solidFill>
                <a:srgbClr val="C00000"/>
              </a:solidFill>
            </a:endParaRPr>
          </a:p>
        </p:txBody>
      </p:sp>
    </p:spTree>
    <p:extLst>
      <p:ext uri="{BB962C8B-B14F-4D97-AF65-F5344CB8AC3E}">
        <p14:creationId xmlns:p14="http://schemas.microsoft.com/office/powerpoint/2010/main" val="992542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666875" y="401638"/>
            <a:ext cx="7470775" cy="493712"/>
          </a:xfrm>
        </p:spPr>
        <p:txBody>
          <a:bodyPr/>
          <a:lstStyle/>
          <a:p>
            <a:r>
              <a:rPr lang="fr-FR" altLang="fr-FR" sz="2000" smtClean="0">
                <a:solidFill>
                  <a:srgbClr val="C00000"/>
                </a:solidFill>
              </a:rPr>
              <a:t>DANS QUELS CAS </a:t>
            </a:r>
            <a:r>
              <a:rPr lang="fr-FR" altLang="fr-FR" sz="1900" smtClean="0"/>
              <a:t>PROPOSER LES FONDS SELECTIZ ?</a:t>
            </a:r>
          </a:p>
        </p:txBody>
      </p:sp>
      <p:sp>
        <p:nvSpPr>
          <p:cNvPr id="2" name="Rectangle à coins arrondis 1"/>
          <p:cNvSpPr/>
          <p:nvPr/>
        </p:nvSpPr>
        <p:spPr>
          <a:xfrm>
            <a:off x="206375" y="1825859"/>
            <a:ext cx="1270000" cy="48101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C00000"/>
                </a:solidFill>
              </a:rPr>
              <a:t>CONQUETE / AFFAIRE NOUVELLE</a:t>
            </a:r>
          </a:p>
        </p:txBody>
      </p:sp>
      <p:sp>
        <p:nvSpPr>
          <p:cNvPr id="18438" name="ZoneTexte 6"/>
          <p:cNvSpPr txBox="1">
            <a:spLocks noChangeArrowheads="1"/>
          </p:cNvSpPr>
          <p:nvPr/>
        </p:nvSpPr>
        <p:spPr bwMode="auto">
          <a:xfrm>
            <a:off x="1550988" y="1801813"/>
            <a:ext cx="6424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dirty="0">
                <a:solidFill>
                  <a:schemeClr val="tx1"/>
                </a:solidFill>
                <a:latin typeface="+mn-lt"/>
              </a:rPr>
              <a:t>Ouverture d’un contrat </a:t>
            </a:r>
            <a:r>
              <a:rPr lang="fr-FR" altLang="fr-FR" sz="1400" dirty="0" err="1">
                <a:solidFill>
                  <a:schemeClr val="tx1"/>
                </a:solidFill>
                <a:latin typeface="+mn-lt"/>
              </a:rPr>
              <a:t>Millevie</a:t>
            </a:r>
            <a:r>
              <a:rPr lang="fr-FR" altLang="fr-FR" sz="1400" dirty="0">
                <a:solidFill>
                  <a:schemeClr val="tx1"/>
                </a:solidFill>
                <a:latin typeface="+mn-lt"/>
              </a:rPr>
              <a:t> </a:t>
            </a:r>
            <a:r>
              <a:rPr lang="fr-FR" altLang="fr-FR" sz="1400" b="0" dirty="0">
                <a:solidFill>
                  <a:schemeClr val="tx1"/>
                </a:solidFill>
                <a:latin typeface="+mn-lt"/>
              </a:rPr>
              <a:t>avec </a:t>
            </a:r>
            <a:r>
              <a:rPr lang="fr-FR" altLang="fr-FR" sz="1400" dirty="0">
                <a:solidFill>
                  <a:schemeClr val="tx1"/>
                </a:solidFill>
                <a:latin typeface="+mn-lt"/>
              </a:rPr>
              <a:t>panachage fonds en Euros / UC </a:t>
            </a:r>
            <a:r>
              <a:rPr lang="fr-FR" altLang="fr-FR" sz="1400" dirty="0" err="1">
                <a:solidFill>
                  <a:schemeClr val="tx1"/>
                </a:solidFill>
                <a:latin typeface="+mn-lt"/>
              </a:rPr>
              <a:t>Sélectiz</a:t>
            </a:r>
            <a:r>
              <a:rPr lang="fr-FR" altLang="fr-FR" sz="1400" b="0" dirty="0">
                <a:solidFill>
                  <a:schemeClr val="tx1"/>
                </a:solidFill>
                <a:latin typeface="+mn-lt"/>
              </a:rPr>
              <a:t>,</a:t>
            </a:r>
          </a:p>
          <a:p>
            <a:pPr eaLnBrk="1" hangingPunct="1">
              <a:spcBef>
                <a:spcPct val="0"/>
              </a:spcBef>
              <a:buFontTx/>
              <a:buNone/>
            </a:pPr>
            <a:r>
              <a:rPr lang="fr-FR" altLang="fr-FR" sz="1400" b="0" i="1" dirty="0">
                <a:solidFill>
                  <a:schemeClr val="tx1"/>
                </a:solidFill>
                <a:latin typeface="+mn-lt"/>
              </a:rPr>
              <a:t>selon profil investisseur du client</a:t>
            </a:r>
          </a:p>
        </p:txBody>
      </p:sp>
      <p:sp>
        <p:nvSpPr>
          <p:cNvPr id="9" name="Rectangle à coins arrondis 8"/>
          <p:cNvSpPr/>
          <p:nvPr/>
        </p:nvSpPr>
        <p:spPr>
          <a:xfrm>
            <a:off x="192088" y="2525359"/>
            <a:ext cx="1270000" cy="4794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C00000"/>
                </a:solidFill>
              </a:rPr>
              <a:t>COLLECTE / CHIFFRE D’AFFAIRES</a:t>
            </a:r>
          </a:p>
        </p:txBody>
      </p:sp>
      <p:sp>
        <p:nvSpPr>
          <p:cNvPr id="18440" name="ZoneTexte 9"/>
          <p:cNvSpPr txBox="1">
            <a:spLocks noChangeArrowheads="1"/>
          </p:cNvSpPr>
          <p:nvPr/>
        </p:nvSpPr>
        <p:spPr bwMode="auto">
          <a:xfrm>
            <a:off x="1538288" y="2490201"/>
            <a:ext cx="6423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dirty="0">
                <a:solidFill>
                  <a:schemeClr val="tx1"/>
                </a:solidFill>
                <a:latin typeface="+mn-lt"/>
              </a:rPr>
              <a:t>Versements complémentaire sur contrat Nuances ou </a:t>
            </a:r>
            <a:r>
              <a:rPr lang="fr-FR" altLang="fr-FR" sz="1400" dirty="0" err="1">
                <a:solidFill>
                  <a:schemeClr val="tx1"/>
                </a:solidFill>
                <a:latin typeface="+mn-lt"/>
              </a:rPr>
              <a:t>Millevie</a:t>
            </a:r>
            <a:r>
              <a:rPr lang="fr-FR" altLang="fr-FR" sz="1400" dirty="0">
                <a:solidFill>
                  <a:schemeClr val="tx1"/>
                </a:solidFill>
                <a:latin typeface="+mn-lt"/>
              </a:rPr>
              <a:t> </a:t>
            </a:r>
            <a:r>
              <a:rPr lang="fr-FR" altLang="fr-FR" sz="1400" b="0" dirty="0">
                <a:solidFill>
                  <a:schemeClr val="tx1"/>
                </a:solidFill>
                <a:latin typeface="+mn-lt"/>
              </a:rPr>
              <a:t>avec </a:t>
            </a:r>
            <a:r>
              <a:rPr lang="fr-FR" altLang="fr-FR" sz="1400" dirty="0">
                <a:solidFill>
                  <a:schemeClr val="tx1"/>
                </a:solidFill>
                <a:latin typeface="+mn-lt"/>
              </a:rPr>
              <a:t>panachage Fonds en Euros / UC </a:t>
            </a:r>
            <a:r>
              <a:rPr lang="fr-FR" altLang="fr-FR" sz="1400" dirty="0" err="1">
                <a:solidFill>
                  <a:schemeClr val="tx1"/>
                </a:solidFill>
                <a:latin typeface="+mn-lt"/>
              </a:rPr>
              <a:t>Sélectiz</a:t>
            </a:r>
            <a:r>
              <a:rPr lang="fr-FR" altLang="fr-FR" sz="1400" b="0" dirty="0">
                <a:solidFill>
                  <a:schemeClr val="tx1"/>
                </a:solidFill>
                <a:latin typeface="+mn-lt"/>
              </a:rPr>
              <a:t>, </a:t>
            </a:r>
            <a:r>
              <a:rPr lang="fr-FR" altLang="fr-FR" sz="1400" b="0" i="1" dirty="0">
                <a:solidFill>
                  <a:schemeClr val="tx1"/>
                </a:solidFill>
                <a:latin typeface="+mn-lt"/>
              </a:rPr>
              <a:t>selon profil investisseur du client</a:t>
            </a:r>
          </a:p>
        </p:txBody>
      </p:sp>
      <p:sp>
        <p:nvSpPr>
          <p:cNvPr id="11" name="Rectangle à coins arrondis 10"/>
          <p:cNvSpPr/>
          <p:nvPr/>
        </p:nvSpPr>
        <p:spPr>
          <a:xfrm>
            <a:off x="179388" y="3295824"/>
            <a:ext cx="1268412" cy="481012"/>
          </a:xfrm>
          <a:prstGeom prst="roundRect">
            <a:avLst/>
          </a:prstGeom>
          <a:solidFill>
            <a:srgbClr val="F470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chemeClr val="bg1"/>
                </a:solidFill>
              </a:rPr>
              <a:t>PEA</a:t>
            </a:r>
          </a:p>
        </p:txBody>
      </p:sp>
      <p:sp>
        <p:nvSpPr>
          <p:cNvPr id="18442" name="ZoneTexte 11"/>
          <p:cNvSpPr txBox="1">
            <a:spLocks noChangeArrowheads="1"/>
          </p:cNvSpPr>
          <p:nvPr/>
        </p:nvSpPr>
        <p:spPr bwMode="auto">
          <a:xfrm>
            <a:off x="1528763" y="3163301"/>
            <a:ext cx="64468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dirty="0" smtClean="0">
                <a:solidFill>
                  <a:schemeClr val="tx1"/>
                </a:solidFill>
                <a:latin typeface="+mn-lt"/>
              </a:rPr>
              <a:t>Conquête </a:t>
            </a:r>
            <a:r>
              <a:rPr lang="fr-FR" altLang="fr-FR" sz="1400" b="0" dirty="0" smtClean="0">
                <a:solidFill>
                  <a:schemeClr val="tx1"/>
                </a:solidFill>
                <a:latin typeface="+mn-lt"/>
              </a:rPr>
              <a:t>avec ouverture d’un </a:t>
            </a:r>
            <a:r>
              <a:rPr lang="fr-FR" altLang="fr-FR" sz="1400" dirty="0" smtClean="0">
                <a:solidFill>
                  <a:schemeClr val="tx1"/>
                </a:solidFill>
                <a:latin typeface="+mn-lt"/>
              </a:rPr>
              <a:t>PEA pour diversifier et fidéliser nos clients</a:t>
            </a:r>
            <a:r>
              <a:rPr lang="fr-FR" altLang="fr-FR" sz="1400" b="0" dirty="0" smtClean="0">
                <a:solidFill>
                  <a:schemeClr val="tx1"/>
                </a:solidFill>
                <a:latin typeface="+mn-lt"/>
              </a:rPr>
              <a:t>, dans une enveloppe fiscale privilégiée.</a:t>
            </a:r>
          </a:p>
          <a:p>
            <a:pPr eaLnBrk="1" hangingPunct="1">
              <a:spcBef>
                <a:spcPct val="0"/>
              </a:spcBef>
              <a:buFontTx/>
              <a:buNone/>
            </a:pPr>
            <a:r>
              <a:rPr lang="fr-FR" altLang="fr-FR" sz="1400" dirty="0" smtClean="0">
                <a:solidFill>
                  <a:schemeClr val="tx1"/>
                </a:solidFill>
                <a:latin typeface="+mn-lt"/>
              </a:rPr>
              <a:t>Ré- </a:t>
            </a:r>
            <a:r>
              <a:rPr lang="fr-FR" altLang="fr-FR" sz="1400" dirty="0">
                <a:solidFill>
                  <a:schemeClr val="tx1"/>
                </a:solidFill>
                <a:latin typeface="+mn-lt"/>
              </a:rPr>
              <a:t>activation de PEA « dormant » </a:t>
            </a:r>
            <a:r>
              <a:rPr lang="fr-FR" altLang="fr-FR" sz="1400" b="0" dirty="0">
                <a:solidFill>
                  <a:schemeClr val="tx1"/>
                </a:solidFill>
                <a:latin typeface="+mn-lt"/>
              </a:rPr>
              <a:t>(non alimenté depuis + 6 mois, mono-parts sociales …)</a:t>
            </a:r>
            <a:endParaRPr lang="fr-FR" altLang="fr-FR" sz="1400" b="0" i="1" dirty="0">
              <a:solidFill>
                <a:schemeClr val="tx1"/>
              </a:solidFill>
              <a:latin typeface="+mn-lt"/>
            </a:endParaRPr>
          </a:p>
        </p:txBody>
      </p:sp>
      <p:sp>
        <p:nvSpPr>
          <p:cNvPr id="13" name="Rectangle à coins arrondis 12"/>
          <p:cNvSpPr/>
          <p:nvPr/>
        </p:nvSpPr>
        <p:spPr>
          <a:xfrm>
            <a:off x="192088" y="4072285"/>
            <a:ext cx="1270000" cy="479425"/>
          </a:xfrm>
          <a:prstGeom prst="roundRect">
            <a:avLst/>
          </a:prstGeom>
          <a:solidFill>
            <a:srgbClr val="FFCF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C00000"/>
                </a:solidFill>
              </a:rPr>
              <a:t>ARBITRAGE</a:t>
            </a:r>
          </a:p>
        </p:txBody>
      </p:sp>
      <p:sp>
        <p:nvSpPr>
          <p:cNvPr id="18444" name="ZoneTexte 13"/>
          <p:cNvSpPr txBox="1">
            <a:spLocks noChangeArrowheads="1"/>
          </p:cNvSpPr>
          <p:nvPr/>
        </p:nvSpPr>
        <p:spPr bwMode="auto">
          <a:xfrm>
            <a:off x="1550988" y="4046651"/>
            <a:ext cx="642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a:solidFill>
                  <a:schemeClr val="tx1"/>
                </a:solidFill>
                <a:latin typeface="+mn-lt"/>
              </a:rPr>
              <a:t>Diversification UC d’un contrat d’assurance vie 100% fonds en Euros</a:t>
            </a:r>
            <a:r>
              <a:rPr lang="fr-FR" altLang="fr-FR" sz="1400" b="0">
                <a:solidFill>
                  <a:schemeClr val="tx1"/>
                </a:solidFill>
                <a:latin typeface="+mn-lt"/>
              </a:rPr>
              <a:t>,</a:t>
            </a:r>
          </a:p>
          <a:p>
            <a:pPr eaLnBrk="1" hangingPunct="1">
              <a:spcBef>
                <a:spcPct val="0"/>
              </a:spcBef>
              <a:buFontTx/>
              <a:buNone/>
            </a:pPr>
            <a:r>
              <a:rPr lang="fr-FR" altLang="fr-FR" sz="1400" b="0" i="1">
                <a:solidFill>
                  <a:schemeClr val="tx1"/>
                </a:solidFill>
                <a:latin typeface="+mn-lt"/>
              </a:rPr>
              <a:t>selon profil investisseur du client</a:t>
            </a:r>
          </a:p>
        </p:txBody>
      </p:sp>
      <p:sp>
        <p:nvSpPr>
          <p:cNvPr id="18445" name="ZoneTexte 14"/>
          <p:cNvSpPr txBox="1">
            <a:spLocks noChangeArrowheads="1"/>
          </p:cNvSpPr>
          <p:nvPr/>
        </p:nvSpPr>
        <p:spPr bwMode="auto">
          <a:xfrm>
            <a:off x="827088" y="1146175"/>
            <a:ext cx="3892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600" b="0" dirty="0">
                <a:solidFill>
                  <a:schemeClr val="tx1"/>
                </a:solidFill>
                <a:latin typeface="+mn-lt"/>
              </a:rPr>
              <a:t>Quelques cibles à privilégier, pour exemple :</a:t>
            </a:r>
            <a:endParaRPr lang="fr-FR" altLang="fr-FR" sz="1600" b="0" i="1" dirty="0">
              <a:solidFill>
                <a:schemeClr val="tx1"/>
              </a:solidFill>
              <a:latin typeface="+mn-lt"/>
            </a:endParaRPr>
          </a:p>
        </p:txBody>
      </p:sp>
      <p:sp>
        <p:nvSpPr>
          <p:cNvPr id="16" name="Rectangle à coins arrondis 15"/>
          <p:cNvSpPr/>
          <p:nvPr/>
        </p:nvSpPr>
        <p:spPr>
          <a:xfrm>
            <a:off x="184150" y="4764435"/>
            <a:ext cx="1268413" cy="48101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chemeClr val="bg1"/>
                </a:solidFill>
              </a:rPr>
              <a:t>ALLOCATION</a:t>
            </a:r>
          </a:p>
        </p:txBody>
      </p:sp>
      <p:sp>
        <p:nvSpPr>
          <p:cNvPr id="18447" name="ZoneTexte 16"/>
          <p:cNvSpPr txBox="1">
            <a:spLocks noChangeArrowheads="1"/>
          </p:cNvSpPr>
          <p:nvPr/>
        </p:nvSpPr>
        <p:spPr bwMode="auto">
          <a:xfrm>
            <a:off x="1533525" y="4637201"/>
            <a:ext cx="64468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1400">
                <a:solidFill>
                  <a:schemeClr val="tx1"/>
                </a:solidFill>
                <a:latin typeface="+mn-lt"/>
              </a:rPr>
              <a:t>Diversification UC </a:t>
            </a:r>
            <a:r>
              <a:rPr lang="fr-FR" altLang="fr-FR" sz="1400" b="0">
                <a:solidFill>
                  <a:schemeClr val="tx1"/>
                </a:solidFill>
                <a:latin typeface="+mn-lt"/>
              </a:rPr>
              <a:t>d’un contrat d’assurance vie ou PEA, </a:t>
            </a:r>
            <a:r>
              <a:rPr lang="fr-FR" altLang="fr-FR" sz="1400">
                <a:solidFill>
                  <a:schemeClr val="tx1"/>
                </a:solidFill>
                <a:latin typeface="+mn-lt"/>
              </a:rPr>
              <a:t>en associant l’un des fonds Sélectiz à d’autres UC pour une allocation globale</a:t>
            </a:r>
            <a:r>
              <a:rPr lang="fr-FR" altLang="fr-FR" sz="1400" b="0">
                <a:solidFill>
                  <a:schemeClr val="tx1"/>
                </a:solidFill>
                <a:latin typeface="+mn-lt"/>
              </a:rPr>
              <a:t>,</a:t>
            </a:r>
          </a:p>
          <a:p>
            <a:pPr eaLnBrk="1" hangingPunct="1">
              <a:spcBef>
                <a:spcPct val="0"/>
              </a:spcBef>
              <a:buFontTx/>
              <a:buNone/>
            </a:pPr>
            <a:r>
              <a:rPr lang="fr-FR" altLang="fr-FR" sz="1400" b="0" i="1">
                <a:solidFill>
                  <a:schemeClr val="tx1"/>
                </a:solidFill>
                <a:latin typeface="+mn-lt"/>
              </a:rPr>
              <a:t>selon profil investisseur du client</a:t>
            </a:r>
          </a:p>
        </p:txBody>
      </p:sp>
      <p:sp>
        <p:nvSpPr>
          <p:cNvPr id="20" name="Double flèche verticale 19"/>
          <p:cNvSpPr/>
          <p:nvPr/>
        </p:nvSpPr>
        <p:spPr>
          <a:xfrm>
            <a:off x="7887867" y="1540714"/>
            <a:ext cx="628072" cy="3491288"/>
          </a:xfrm>
          <a:prstGeom prst="up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100" b="1" dirty="0">
                <a:solidFill>
                  <a:srgbClr val="C00000"/>
                </a:solidFill>
              </a:rPr>
              <a:t>ABONNEMENT SYSTEMATIQUE</a:t>
            </a:r>
          </a:p>
        </p:txBody>
      </p:sp>
      <p:sp>
        <p:nvSpPr>
          <p:cNvPr id="22" name="Double flèche verticale 21"/>
          <p:cNvSpPr/>
          <p:nvPr/>
        </p:nvSpPr>
        <p:spPr>
          <a:xfrm>
            <a:off x="8520539" y="1545338"/>
            <a:ext cx="628072" cy="3491288"/>
          </a:xfrm>
          <a:prstGeom prst="up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fr-FR" sz="1100" b="1" dirty="0">
                <a:solidFill>
                  <a:srgbClr val="C00000"/>
                </a:solidFill>
              </a:rPr>
              <a:t>OPTIONS ASS. VIE / GARANTIE PLANCHER</a:t>
            </a:r>
          </a:p>
        </p:txBody>
      </p:sp>
      <p:sp>
        <p:nvSpPr>
          <p:cNvPr id="18450" name="ZoneTexte 90"/>
          <p:cNvSpPr txBox="1">
            <a:spLocks noChangeArrowheads="1"/>
          </p:cNvSpPr>
          <p:nvPr/>
        </p:nvSpPr>
        <p:spPr bwMode="auto">
          <a:xfrm>
            <a:off x="755650" y="6273800"/>
            <a:ext cx="3311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800" b="0">
                <a:solidFill>
                  <a:schemeClr val="bg1"/>
                </a:solidFill>
              </a:rPr>
              <a:t>Document à usage strictement interne. NE PAS DIFFUSER.</a:t>
            </a:r>
          </a:p>
        </p:txBody>
      </p:sp>
    </p:spTree>
    <p:extLst>
      <p:ext uri="{BB962C8B-B14F-4D97-AF65-F5344CB8AC3E}">
        <p14:creationId xmlns:p14="http://schemas.microsoft.com/office/powerpoint/2010/main" val="419764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a:xfrm>
            <a:off x="1666875" y="401638"/>
            <a:ext cx="6934200" cy="493712"/>
          </a:xfrm>
        </p:spPr>
        <p:txBody>
          <a:bodyPr/>
          <a:lstStyle/>
          <a:p>
            <a:r>
              <a:rPr lang="fr-FR" altLang="fr-FR" sz="2000" dirty="0" smtClean="0"/>
              <a:t>LES OBJECTIFS 2017 CELCA</a:t>
            </a:r>
          </a:p>
        </p:txBody>
      </p:sp>
      <p:sp>
        <p:nvSpPr>
          <p:cNvPr id="4" name="Espace réservé du contenu 9"/>
          <p:cNvSpPr txBox="1">
            <a:spLocks/>
          </p:cNvSpPr>
          <p:nvPr/>
        </p:nvSpPr>
        <p:spPr>
          <a:xfrm>
            <a:off x="258763" y="1160463"/>
            <a:ext cx="8709025" cy="1658937"/>
          </a:xfrm>
          <a:prstGeom prst="rect">
            <a:avLst/>
          </a:prstGeom>
        </p:spPr>
        <p:txBody>
          <a:bodyPr/>
          <a:lstStyle>
            <a:lvl1pPr marL="228600" indent="-228600" algn="l" rtl="0" eaLnBrk="0" fontAlgn="base" hangingPunct="0">
              <a:spcBef>
                <a:spcPct val="20000"/>
              </a:spcBef>
              <a:spcAft>
                <a:spcPct val="0"/>
              </a:spcAft>
              <a:buChar char="•"/>
              <a:defRPr sz="2000" b="1">
                <a:solidFill>
                  <a:schemeClr val="hlink"/>
                </a:solidFill>
                <a:latin typeface="+mn-lt"/>
                <a:ea typeface="+mn-ea"/>
                <a:cs typeface="+mn-cs"/>
              </a:defRPr>
            </a:lvl1pPr>
            <a:lvl2pPr marL="574675" indent="-231775" algn="l" rtl="0" eaLnBrk="0" fontAlgn="base" hangingPunct="0">
              <a:spcBef>
                <a:spcPct val="20000"/>
              </a:spcBef>
              <a:spcAft>
                <a:spcPct val="0"/>
              </a:spcAft>
              <a:buChar char="•"/>
              <a:defRPr>
                <a:solidFill>
                  <a:schemeClr val="tx1"/>
                </a:solidFill>
                <a:latin typeface="+mn-lt"/>
              </a:defRPr>
            </a:lvl2pPr>
            <a:lvl3pPr marL="914400" indent="-225425" algn="l" rtl="0" eaLnBrk="0" fontAlgn="base" hangingPunct="0">
              <a:spcBef>
                <a:spcPct val="20000"/>
              </a:spcBef>
              <a:spcAft>
                <a:spcPct val="0"/>
              </a:spcAft>
              <a:buFont typeface="Verdana" pitchFamily="34" charset="0"/>
              <a:buChar char="−"/>
              <a:defRPr sz="1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buFontTx/>
              <a:buNone/>
              <a:defRPr/>
            </a:pPr>
            <a:r>
              <a:rPr lang="fr-FR" sz="1600" kern="0" dirty="0" smtClean="0">
                <a:solidFill>
                  <a:schemeClr val="tx1"/>
                </a:solidFill>
              </a:rPr>
              <a:t>Une année centrée sur l’Assurance Vie avec une volonté affichée </a:t>
            </a:r>
            <a:r>
              <a:rPr lang="fr-FR" sz="1600" kern="0" dirty="0" smtClean="0"/>
              <a:t>:  </a:t>
            </a:r>
            <a:r>
              <a:rPr lang="fr-FR" sz="2400" kern="0" dirty="0" smtClean="0">
                <a:solidFill>
                  <a:srgbClr val="E50004"/>
                </a:solidFill>
              </a:rPr>
              <a:t>+</a:t>
            </a:r>
            <a:r>
              <a:rPr lang="fr-FR" sz="1600" kern="0" dirty="0" smtClean="0">
                <a:solidFill>
                  <a:srgbClr val="E50004"/>
                </a:solidFill>
              </a:rPr>
              <a:t>  d'UC</a:t>
            </a:r>
          </a:p>
          <a:p>
            <a:pPr marL="0" indent="0" algn="ctr">
              <a:buFontTx/>
              <a:buNone/>
              <a:defRPr/>
            </a:pPr>
            <a:endParaRPr lang="fr-FR" sz="1400" kern="0" dirty="0" smtClean="0">
              <a:solidFill>
                <a:srgbClr val="E50004"/>
              </a:solidFill>
            </a:endParaRPr>
          </a:p>
          <a:p>
            <a:pPr marL="0" indent="0" algn="ctr">
              <a:buFontTx/>
              <a:buNone/>
              <a:defRPr/>
            </a:pPr>
            <a:endParaRPr lang="fr-FR" sz="1050" kern="0" dirty="0" smtClean="0">
              <a:solidFill>
                <a:srgbClr val="E50004"/>
              </a:solidFill>
            </a:endParaRPr>
          </a:p>
          <a:p>
            <a:pPr marL="0" indent="0">
              <a:buFontTx/>
              <a:buNone/>
              <a:tabLst>
                <a:tab pos="3317875" algn="l"/>
                <a:tab pos="4295775" algn="l"/>
              </a:tabLst>
              <a:defRPr/>
            </a:pPr>
            <a:r>
              <a:rPr lang="fr-FR" sz="1400" kern="0" dirty="0">
                <a:solidFill>
                  <a:srgbClr val="E50004"/>
                </a:solidFill>
              </a:rPr>
              <a:t> </a:t>
            </a:r>
            <a:r>
              <a:rPr lang="fr-FR" sz="1400" kern="0" dirty="0" smtClean="0">
                <a:solidFill>
                  <a:srgbClr val="E50004"/>
                </a:solidFill>
              </a:rPr>
              <a:t>                       dans la collecte 	         ET 	           	dans les encours</a:t>
            </a:r>
            <a:endParaRPr lang="fr-FR" sz="1400" kern="0" dirty="0">
              <a:solidFill>
                <a:srgbClr val="E50004"/>
              </a:solidFill>
            </a:endParaRPr>
          </a:p>
        </p:txBody>
      </p:sp>
      <p:sp>
        <p:nvSpPr>
          <p:cNvPr id="5" name="Espace réservé du contenu 9"/>
          <p:cNvSpPr txBox="1">
            <a:spLocks/>
          </p:cNvSpPr>
          <p:nvPr/>
        </p:nvSpPr>
        <p:spPr>
          <a:xfrm>
            <a:off x="1230924" y="2755815"/>
            <a:ext cx="6400800" cy="2635250"/>
          </a:xfrm>
          <a:prstGeom prst="rect">
            <a:avLst/>
          </a:prstGeom>
        </p:spPr>
        <p:txBody>
          <a:bodyPr>
            <a:normAutofit/>
          </a:bodyPr>
          <a:lstStyle>
            <a:lvl1pPr marL="228600" indent="-228600" algn="l" defTabSz="914400" rtl="0" eaLnBrk="1" latinLnBrk="0" hangingPunct="1">
              <a:lnSpc>
                <a:spcPct val="90000"/>
              </a:lnSpc>
              <a:spcBef>
                <a:spcPts val="1000"/>
              </a:spcBef>
              <a:buFontTx/>
              <a:buBlip>
                <a:blip r:embed="rId2"/>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E50004"/>
              </a:buClr>
              <a:buSzPct val="110000"/>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fr-FR" sz="1400" b="1" dirty="0" smtClean="0"/>
              <a:t> Une </a:t>
            </a:r>
            <a:r>
              <a:rPr lang="fr-FR" sz="1400" b="1" dirty="0"/>
              <a:t>production nouvelle fortement orientée UC : </a:t>
            </a:r>
            <a:r>
              <a:rPr lang="fr-FR" sz="1400" dirty="0"/>
              <a:t/>
            </a:r>
            <a:br>
              <a:rPr lang="fr-FR" sz="1400" dirty="0"/>
            </a:br>
            <a:r>
              <a:rPr lang="fr-FR" sz="1400" dirty="0" smtClean="0"/>
              <a:t> </a:t>
            </a:r>
            <a:r>
              <a:rPr lang="fr-FR" sz="1400" b="1" dirty="0" smtClean="0">
                <a:solidFill>
                  <a:srgbClr val="E50004"/>
                </a:solidFill>
              </a:rPr>
              <a:t>22 </a:t>
            </a:r>
            <a:r>
              <a:rPr lang="fr-FR" sz="1400" b="1" dirty="0">
                <a:solidFill>
                  <a:srgbClr val="E50004"/>
                </a:solidFill>
              </a:rPr>
              <a:t>% </a:t>
            </a:r>
            <a:r>
              <a:rPr lang="fr-FR" sz="1400" dirty="0"/>
              <a:t>de taux d’UC sur </a:t>
            </a:r>
            <a:r>
              <a:rPr lang="fr-FR" sz="1400" dirty="0" smtClean="0"/>
              <a:t>le chiffre d’affaires</a:t>
            </a:r>
          </a:p>
          <a:p>
            <a:pPr marL="0" indent="0">
              <a:buFontTx/>
              <a:buNone/>
              <a:defRPr/>
            </a:pPr>
            <a:r>
              <a:rPr lang="fr-FR" b="1" dirty="0" smtClean="0">
                <a:solidFill>
                  <a:srgbClr val="E50004"/>
                </a:solidFill>
              </a:rPr>
              <a:t>  			+</a:t>
            </a:r>
          </a:p>
          <a:p>
            <a:pPr marL="0" indent="0" algn="ctr">
              <a:buFontTx/>
              <a:buNone/>
              <a:defRPr/>
            </a:pPr>
            <a:r>
              <a:rPr lang="fr-FR" sz="1400" dirty="0" smtClean="0"/>
              <a:t>   </a:t>
            </a:r>
            <a:r>
              <a:rPr lang="fr-FR" sz="1400" b="1" dirty="0" smtClean="0"/>
              <a:t>Une </a:t>
            </a:r>
            <a:r>
              <a:rPr lang="fr-FR" sz="1400" b="1" dirty="0"/>
              <a:t>transformation de </a:t>
            </a:r>
            <a:r>
              <a:rPr lang="fr-FR" sz="1400" b="1" dirty="0" smtClean="0"/>
              <a:t>l’encours</a:t>
            </a:r>
            <a:r>
              <a:rPr lang="fr-FR" sz="1400" dirty="0"/>
              <a:t/>
            </a:r>
            <a:br>
              <a:rPr lang="fr-FR" sz="1400" dirty="0"/>
            </a:br>
            <a:endParaRPr lang="fr-FR" sz="1400" dirty="0" smtClean="0"/>
          </a:p>
          <a:p>
            <a:pPr marL="0" indent="0" algn="ctr">
              <a:buFontTx/>
              <a:buNone/>
              <a:defRPr/>
            </a:pPr>
            <a:endParaRPr lang="fr-FR" sz="1400" dirty="0" smtClean="0"/>
          </a:p>
          <a:p>
            <a:pPr marL="0" indent="0" algn="ctr">
              <a:buFontTx/>
              <a:buNone/>
              <a:defRPr/>
            </a:pPr>
            <a:r>
              <a:rPr lang="fr-FR" sz="1400" dirty="0" smtClean="0"/>
              <a:t>Un objectif de </a:t>
            </a:r>
            <a:r>
              <a:rPr lang="fr-FR" sz="1400" b="1" dirty="0" smtClean="0">
                <a:solidFill>
                  <a:srgbClr val="C00000"/>
                </a:solidFill>
              </a:rPr>
              <a:t>303 M€</a:t>
            </a:r>
            <a:r>
              <a:rPr lang="fr-FR" sz="1400" dirty="0" smtClean="0"/>
              <a:t> CA UC «</a:t>
            </a:r>
            <a:r>
              <a:rPr lang="fr-FR" sz="1400" b="1" dirty="0" smtClean="0"/>
              <a:t> arbitrage stock + flux »</a:t>
            </a:r>
            <a:endParaRPr lang="fr-FR" sz="1400" b="1" dirty="0"/>
          </a:p>
          <a:p>
            <a:pPr marL="457200" lvl="1" indent="0">
              <a:buFont typeface="Wingdings" panose="05000000000000000000" pitchFamily="2" charset="2"/>
              <a:buNone/>
              <a:defRPr/>
            </a:pPr>
            <a:r>
              <a:rPr lang="fr-FR" sz="1200" b="1" dirty="0" smtClean="0"/>
              <a:t>    </a:t>
            </a:r>
          </a:p>
          <a:p>
            <a:pPr marL="457200" lvl="1" indent="0">
              <a:buFont typeface="Wingdings" panose="05000000000000000000" pitchFamily="2" charset="2"/>
              <a:buNone/>
              <a:defRPr/>
            </a:pPr>
            <a:r>
              <a:rPr lang="fr-FR" sz="1200" b="1" dirty="0"/>
              <a:t>	</a:t>
            </a:r>
            <a:r>
              <a:rPr lang="fr-FR" sz="1200" b="1" dirty="0" smtClean="0"/>
              <a:t>	</a:t>
            </a:r>
            <a:r>
              <a:rPr lang="fr-FR" sz="1400" b="1" dirty="0" smtClean="0"/>
              <a:t>Un </a:t>
            </a:r>
            <a:r>
              <a:rPr lang="fr-FR" sz="1400" b="1" dirty="0"/>
              <a:t>taux de diversification </a:t>
            </a:r>
            <a:r>
              <a:rPr lang="fr-FR" sz="1400" b="1" dirty="0">
                <a:solidFill>
                  <a:srgbClr val="E50004"/>
                </a:solidFill>
              </a:rPr>
              <a:t>de 32 % </a:t>
            </a:r>
            <a:endParaRPr lang="fr-FR" sz="1400" dirty="0"/>
          </a:p>
        </p:txBody>
      </p:sp>
      <p:grpSp>
        <p:nvGrpSpPr>
          <p:cNvPr id="19461" name="Groupe 14"/>
          <p:cNvGrpSpPr>
            <a:grpSpLocks/>
          </p:cNvGrpSpPr>
          <p:nvPr/>
        </p:nvGrpSpPr>
        <p:grpSpPr bwMode="auto">
          <a:xfrm>
            <a:off x="3254515" y="1575860"/>
            <a:ext cx="1852613" cy="865188"/>
            <a:chOff x="3486802" y="2585238"/>
            <a:chExt cx="2257348" cy="1053669"/>
          </a:xfrm>
        </p:grpSpPr>
        <p:grpSp>
          <p:nvGrpSpPr>
            <p:cNvPr id="19471" name="Groupe 15"/>
            <p:cNvGrpSpPr>
              <a:grpSpLocks/>
            </p:cNvGrpSpPr>
            <p:nvPr/>
          </p:nvGrpSpPr>
          <p:grpSpPr bwMode="auto">
            <a:xfrm rot="-10124604">
              <a:off x="3486802" y="2585238"/>
              <a:ext cx="983751" cy="1053669"/>
              <a:chOff x="-2414590" y="1309688"/>
              <a:chExt cx="2100265" cy="2249538"/>
            </a:xfrm>
          </p:grpSpPr>
          <p:sp>
            <p:nvSpPr>
              <p:cNvPr id="19478" name="Freeform 13"/>
              <p:cNvSpPr>
                <a:spLocks/>
              </p:cNvSpPr>
              <p:nvPr/>
            </p:nvSpPr>
            <p:spPr bwMode="auto">
              <a:xfrm>
                <a:off x="-857250" y="1309688"/>
                <a:ext cx="542925" cy="542925"/>
              </a:xfrm>
              <a:custGeom>
                <a:avLst/>
                <a:gdLst>
                  <a:gd name="T0" fmla="*/ 0 w 342"/>
                  <a:gd name="T1" fmla="*/ 2147483647 h 342"/>
                  <a:gd name="T2" fmla="*/ 2147483647 w 342"/>
                  <a:gd name="T3" fmla="*/ 0 h 342"/>
                  <a:gd name="T4" fmla="*/ 2147483647 w 342"/>
                  <a:gd name="T5" fmla="*/ 2147483647 h 342"/>
                  <a:gd name="T6" fmla="*/ 2147483647 w 342"/>
                  <a:gd name="T7" fmla="*/ 2147483647 h 342"/>
                  <a:gd name="T8" fmla="*/ 0 w 342"/>
                  <a:gd name="T9" fmla="*/ 2147483647 h 3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 h="342">
                    <a:moveTo>
                      <a:pt x="0" y="94"/>
                    </a:moveTo>
                    <a:lnTo>
                      <a:pt x="342" y="0"/>
                    </a:lnTo>
                    <a:lnTo>
                      <a:pt x="268" y="342"/>
                    </a:lnTo>
                    <a:lnTo>
                      <a:pt x="186" y="168"/>
                    </a:lnTo>
                    <a:lnTo>
                      <a:pt x="0" y="94"/>
                    </a:ln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79" name="Freeform 15"/>
              <p:cNvSpPr>
                <a:spLocks/>
              </p:cNvSpPr>
              <p:nvPr/>
            </p:nvSpPr>
            <p:spPr bwMode="auto">
              <a:xfrm>
                <a:off x="-2414590" y="1709786"/>
                <a:ext cx="1725614" cy="1849440"/>
              </a:xfrm>
              <a:custGeom>
                <a:avLst/>
                <a:gdLst>
                  <a:gd name="T0" fmla="*/ 2147483647 w 1087"/>
                  <a:gd name="T1" fmla="*/ 2147483647 h 1165"/>
                  <a:gd name="T2" fmla="*/ 2147483647 w 1087"/>
                  <a:gd name="T3" fmla="*/ 2147483647 h 1165"/>
                  <a:gd name="T4" fmla="*/ 2147483647 w 1087"/>
                  <a:gd name="T5" fmla="*/ 2147483647 h 1165"/>
                  <a:gd name="T6" fmla="*/ 2147483647 w 1087"/>
                  <a:gd name="T7" fmla="*/ 2147483647 h 1165"/>
                  <a:gd name="T8" fmla="*/ 2147483647 w 1087"/>
                  <a:gd name="T9" fmla="*/ 2147483647 h 1165"/>
                  <a:gd name="T10" fmla="*/ 2147483647 w 1087"/>
                  <a:gd name="T11" fmla="*/ 2147483647 h 1165"/>
                  <a:gd name="T12" fmla="*/ 2147483647 w 1087"/>
                  <a:gd name="T13" fmla="*/ 0 h 1165"/>
                  <a:gd name="T14" fmla="*/ 2147483647 w 1087"/>
                  <a:gd name="T15" fmla="*/ 0 h 1165"/>
                  <a:gd name="T16" fmla="*/ 2147483647 w 1087"/>
                  <a:gd name="T17" fmla="*/ 2147483647 h 1165"/>
                  <a:gd name="T18" fmla="*/ 2147483647 w 1087"/>
                  <a:gd name="T19" fmla="*/ 2147483647 h 1165"/>
                  <a:gd name="T20" fmla="*/ 2147483647 w 1087"/>
                  <a:gd name="T21" fmla="*/ 2147483647 h 1165"/>
                  <a:gd name="T22" fmla="*/ 2147483647 w 1087"/>
                  <a:gd name="T23" fmla="*/ 2147483647 h 1165"/>
                  <a:gd name="T24" fmla="*/ 2147483647 w 1087"/>
                  <a:gd name="T25" fmla="*/ 2147483647 h 1165"/>
                  <a:gd name="T26" fmla="*/ 2147483647 w 1087"/>
                  <a:gd name="T27" fmla="*/ 2147483647 h 1165"/>
                  <a:gd name="T28" fmla="*/ 2147483647 w 1087"/>
                  <a:gd name="T29" fmla="*/ 2147483647 h 1165"/>
                  <a:gd name="T30" fmla="*/ 2147483647 w 1087"/>
                  <a:gd name="T31" fmla="*/ 2147483647 h 1165"/>
                  <a:gd name="T32" fmla="*/ 2147483647 w 1087"/>
                  <a:gd name="T33" fmla="*/ 2147483647 h 1165"/>
                  <a:gd name="T34" fmla="*/ 2147483647 w 1087"/>
                  <a:gd name="T35" fmla="*/ 2147483647 h 1165"/>
                  <a:gd name="T36" fmla="*/ 2147483647 w 1087"/>
                  <a:gd name="T37" fmla="*/ 2147483647 h 1165"/>
                  <a:gd name="T38" fmla="*/ 2147483647 w 1087"/>
                  <a:gd name="T39" fmla="*/ 2147483647 h 1165"/>
                  <a:gd name="T40" fmla="*/ 2147483647 w 1087"/>
                  <a:gd name="T41" fmla="*/ 2147483647 h 1165"/>
                  <a:gd name="T42" fmla="*/ 2147483647 w 1087"/>
                  <a:gd name="T43" fmla="*/ 2147483647 h 1165"/>
                  <a:gd name="T44" fmla="*/ 2147483647 w 1087"/>
                  <a:gd name="T45" fmla="*/ 2147483647 h 1165"/>
                  <a:gd name="T46" fmla="*/ 2147483647 w 1087"/>
                  <a:gd name="T47" fmla="*/ 2147483647 h 1165"/>
                  <a:gd name="T48" fmla="*/ 2147483647 w 1087"/>
                  <a:gd name="T49" fmla="*/ 2147483647 h 1165"/>
                  <a:gd name="T50" fmla="*/ 2147483647 w 1087"/>
                  <a:gd name="T51" fmla="*/ 2147483647 h 1165"/>
                  <a:gd name="T52" fmla="*/ 2147483647 w 1087"/>
                  <a:gd name="T53" fmla="*/ 2147483647 h 1165"/>
                  <a:gd name="T54" fmla="*/ 0 w 1087"/>
                  <a:gd name="T55" fmla="*/ 2147483647 h 1165"/>
                  <a:gd name="T56" fmla="*/ 2147483647 w 1087"/>
                  <a:gd name="T57" fmla="*/ 2147483647 h 1165"/>
                  <a:gd name="T58" fmla="*/ 2147483647 w 1087"/>
                  <a:gd name="T59" fmla="*/ 2147483647 h 11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87" h="1165">
                    <a:moveTo>
                      <a:pt x="2" y="1157"/>
                    </a:moveTo>
                    <a:lnTo>
                      <a:pt x="1029" y="12"/>
                    </a:lnTo>
                    <a:lnTo>
                      <a:pt x="1035" y="6"/>
                    </a:lnTo>
                    <a:lnTo>
                      <a:pt x="1039" y="4"/>
                    </a:lnTo>
                    <a:lnTo>
                      <a:pt x="1045" y="2"/>
                    </a:lnTo>
                    <a:lnTo>
                      <a:pt x="1053" y="0"/>
                    </a:lnTo>
                    <a:lnTo>
                      <a:pt x="1059" y="0"/>
                    </a:lnTo>
                    <a:lnTo>
                      <a:pt x="1065" y="2"/>
                    </a:lnTo>
                    <a:lnTo>
                      <a:pt x="1071" y="4"/>
                    </a:lnTo>
                    <a:lnTo>
                      <a:pt x="1075" y="8"/>
                    </a:lnTo>
                    <a:lnTo>
                      <a:pt x="1081" y="14"/>
                    </a:lnTo>
                    <a:lnTo>
                      <a:pt x="1083" y="18"/>
                    </a:lnTo>
                    <a:lnTo>
                      <a:pt x="1085" y="24"/>
                    </a:lnTo>
                    <a:lnTo>
                      <a:pt x="1087" y="30"/>
                    </a:lnTo>
                    <a:lnTo>
                      <a:pt x="1085" y="38"/>
                    </a:lnTo>
                    <a:lnTo>
                      <a:pt x="1085" y="44"/>
                    </a:lnTo>
                    <a:lnTo>
                      <a:pt x="1081" y="50"/>
                    </a:lnTo>
                    <a:lnTo>
                      <a:pt x="1077" y="54"/>
                    </a:lnTo>
                    <a:lnTo>
                      <a:pt x="1077" y="56"/>
                    </a:lnTo>
                    <a:lnTo>
                      <a:pt x="8" y="1163"/>
                    </a:lnTo>
                    <a:lnTo>
                      <a:pt x="4" y="1165"/>
                    </a:lnTo>
                    <a:lnTo>
                      <a:pt x="2" y="1165"/>
                    </a:lnTo>
                    <a:lnTo>
                      <a:pt x="0" y="1161"/>
                    </a:lnTo>
                    <a:lnTo>
                      <a:pt x="2" y="1157"/>
                    </a:lnTo>
                    <a:close/>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19472" name="Groupe 17"/>
            <p:cNvGrpSpPr>
              <a:grpSpLocks/>
            </p:cNvGrpSpPr>
            <p:nvPr/>
          </p:nvGrpSpPr>
          <p:grpSpPr bwMode="auto">
            <a:xfrm rot="4889433">
              <a:off x="4725452" y="2595723"/>
              <a:ext cx="983750" cy="1053646"/>
              <a:chOff x="-2414588" y="1309688"/>
              <a:chExt cx="2100263" cy="2249488"/>
            </a:xfrm>
          </p:grpSpPr>
          <p:sp>
            <p:nvSpPr>
              <p:cNvPr id="19476" name="Freeform 13"/>
              <p:cNvSpPr>
                <a:spLocks/>
              </p:cNvSpPr>
              <p:nvPr/>
            </p:nvSpPr>
            <p:spPr bwMode="auto">
              <a:xfrm>
                <a:off x="-857250" y="1309688"/>
                <a:ext cx="542925" cy="542925"/>
              </a:xfrm>
              <a:custGeom>
                <a:avLst/>
                <a:gdLst>
                  <a:gd name="T0" fmla="*/ 0 w 342"/>
                  <a:gd name="T1" fmla="*/ 2147483647 h 342"/>
                  <a:gd name="T2" fmla="*/ 2147483647 w 342"/>
                  <a:gd name="T3" fmla="*/ 0 h 342"/>
                  <a:gd name="T4" fmla="*/ 2147483647 w 342"/>
                  <a:gd name="T5" fmla="*/ 2147483647 h 342"/>
                  <a:gd name="T6" fmla="*/ 2147483647 w 342"/>
                  <a:gd name="T7" fmla="*/ 2147483647 h 342"/>
                  <a:gd name="T8" fmla="*/ 0 w 342"/>
                  <a:gd name="T9" fmla="*/ 2147483647 h 3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 h="342">
                    <a:moveTo>
                      <a:pt x="0" y="94"/>
                    </a:moveTo>
                    <a:lnTo>
                      <a:pt x="342" y="0"/>
                    </a:lnTo>
                    <a:lnTo>
                      <a:pt x="268" y="342"/>
                    </a:lnTo>
                    <a:lnTo>
                      <a:pt x="186" y="168"/>
                    </a:lnTo>
                    <a:lnTo>
                      <a:pt x="0" y="94"/>
                    </a:ln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77" name="Freeform 15"/>
              <p:cNvSpPr>
                <a:spLocks/>
              </p:cNvSpPr>
              <p:nvPr/>
            </p:nvSpPr>
            <p:spPr bwMode="auto">
              <a:xfrm>
                <a:off x="-2414588" y="1709738"/>
                <a:ext cx="1725613" cy="1849438"/>
              </a:xfrm>
              <a:custGeom>
                <a:avLst/>
                <a:gdLst>
                  <a:gd name="T0" fmla="*/ 2147483647 w 1087"/>
                  <a:gd name="T1" fmla="*/ 2147483647 h 1165"/>
                  <a:gd name="T2" fmla="*/ 2147483647 w 1087"/>
                  <a:gd name="T3" fmla="*/ 2147483647 h 1165"/>
                  <a:gd name="T4" fmla="*/ 2147483647 w 1087"/>
                  <a:gd name="T5" fmla="*/ 2147483647 h 1165"/>
                  <a:gd name="T6" fmla="*/ 2147483647 w 1087"/>
                  <a:gd name="T7" fmla="*/ 2147483647 h 1165"/>
                  <a:gd name="T8" fmla="*/ 2147483647 w 1087"/>
                  <a:gd name="T9" fmla="*/ 2147483647 h 1165"/>
                  <a:gd name="T10" fmla="*/ 2147483647 w 1087"/>
                  <a:gd name="T11" fmla="*/ 2147483647 h 1165"/>
                  <a:gd name="T12" fmla="*/ 2147483647 w 1087"/>
                  <a:gd name="T13" fmla="*/ 0 h 1165"/>
                  <a:gd name="T14" fmla="*/ 2147483647 w 1087"/>
                  <a:gd name="T15" fmla="*/ 0 h 1165"/>
                  <a:gd name="T16" fmla="*/ 2147483647 w 1087"/>
                  <a:gd name="T17" fmla="*/ 2147483647 h 1165"/>
                  <a:gd name="T18" fmla="*/ 2147483647 w 1087"/>
                  <a:gd name="T19" fmla="*/ 2147483647 h 1165"/>
                  <a:gd name="T20" fmla="*/ 2147483647 w 1087"/>
                  <a:gd name="T21" fmla="*/ 2147483647 h 1165"/>
                  <a:gd name="T22" fmla="*/ 2147483647 w 1087"/>
                  <a:gd name="T23" fmla="*/ 2147483647 h 1165"/>
                  <a:gd name="T24" fmla="*/ 2147483647 w 1087"/>
                  <a:gd name="T25" fmla="*/ 2147483647 h 1165"/>
                  <a:gd name="T26" fmla="*/ 2147483647 w 1087"/>
                  <a:gd name="T27" fmla="*/ 2147483647 h 1165"/>
                  <a:gd name="T28" fmla="*/ 2147483647 w 1087"/>
                  <a:gd name="T29" fmla="*/ 2147483647 h 1165"/>
                  <a:gd name="T30" fmla="*/ 2147483647 w 1087"/>
                  <a:gd name="T31" fmla="*/ 2147483647 h 1165"/>
                  <a:gd name="T32" fmla="*/ 2147483647 w 1087"/>
                  <a:gd name="T33" fmla="*/ 2147483647 h 1165"/>
                  <a:gd name="T34" fmla="*/ 2147483647 w 1087"/>
                  <a:gd name="T35" fmla="*/ 2147483647 h 1165"/>
                  <a:gd name="T36" fmla="*/ 2147483647 w 1087"/>
                  <a:gd name="T37" fmla="*/ 2147483647 h 1165"/>
                  <a:gd name="T38" fmla="*/ 2147483647 w 1087"/>
                  <a:gd name="T39" fmla="*/ 2147483647 h 1165"/>
                  <a:gd name="T40" fmla="*/ 2147483647 w 1087"/>
                  <a:gd name="T41" fmla="*/ 2147483647 h 1165"/>
                  <a:gd name="T42" fmla="*/ 2147483647 w 1087"/>
                  <a:gd name="T43" fmla="*/ 2147483647 h 1165"/>
                  <a:gd name="T44" fmla="*/ 2147483647 w 1087"/>
                  <a:gd name="T45" fmla="*/ 2147483647 h 1165"/>
                  <a:gd name="T46" fmla="*/ 2147483647 w 1087"/>
                  <a:gd name="T47" fmla="*/ 2147483647 h 1165"/>
                  <a:gd name="T48" fmla="*/ 2147483647 w 1087"/>
                  <a:gd name="T49" fmla="*/ 2147483647 h 1165"/>
                  <a:gd name="T50" fmla="*/ 2147483647 w 1087"/>
                  <a:gd name="T51" fmla="*/ 2147483647 h 1165"/>
                  <a:gd name="T52" fmla="*/ 2147483647 w 1087"/>
                  <a:gd name="T53" fmla="*/ 2147483647 h 1165"/>
                  <a:gd name="T54" fmla="*/ 0 w 1087"/>
                  <a:gd name="T55" fmla="*/ 2147483647 h 1165"/>
                  <a:gd name="T56" fmla="*/ 2147483647 w 1087"/>
                  <a:gd name="T57" fmla="*/ 2147483647 h 1165"/>
                  <a:gd name="T58" fmla="*/ 2147483647 w 1087"/>
                  <a:gd name="T59" fmla="*/ 2147483647 h 11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87" h="1165">
                    <a:moveTo>
                      <a:pt x="2" y="1157"/>
                    </a:moveTo>
                    <a:lnTo>
                      <a:pt x="1029" y="12"/>
                    </a:lnTo>
                    <a:lnTo>
                      <a:pt x="1035" y="6"/>
                    </a:lnTo>
                    <a:lnTo>
                      <a:pt x="1039" y="4"/>
                    </a:lnTo>
                    <a:lnTo>
                      <a:pt x="1045" y="2"/>
                    </a:lnTo>
                    <a:lnTo>
                      <a:pt x="1053" y="0"/>
                    </a:lnTo>
                    <a:lnTo>
                      <a:pt x="1059" y="0"/>
                    </a:lnTo>
                    <a:lnTo>
                      <a:pt x="1065" y="2"/>
                    </a:lnTo>
                    <a:lnTo>
                      <a:pt x="1071" y="4"/>
                    </a:lnTo>
                    <a:lnTo>
                      <a:pt x="1075" y="8"/>
                    </a:lnTo>
                    <a:lnTo>
                      <a:pt x="1081" y="14"/>
                    </a:lnTo>
                    <a:lnTo>
                      <a:pt x="1083" y="18"/>
                    </a:lnTo>
                    <a:lnTo>
                      <a:pt x="1085" y="24"/>
                    </a:lnTo>
                    <a:lnTo>
                      <a:pt x="1087" y="30"/>
                    </a:lnTo>
                    <a:lnTo>
                      <a:pt x="1085" y="38"/>
                    </a:lnTo>
                    <a:lnTo>
                      <a:pt x="1085" y="44"/>
                    </a:lnTo>
                    <a:lnTo>
                      <a:pt x="1081" y="50"/>
                    </a:lnTo>
                    <a:lnTo>
                      <a:pt x="1077" y="54"/>
                    </a:lnTo>
                    <a:lnTo>
                      <a:pt x="1077" y="56"/>
                    </a:lnTo>
                    <a:lnTo>
                      <a:pt x="8" y="1163"/>
                    </a:lnTo>
                    <a:lnTo>
                      <a:pt x="4" y="1165"/>
                    </a:lnTo>
                    <a:lnTo>
                      <a:pt x="2" y="1165"/>
                    </a:lnTo>
                    <a:lnTo>
                      <a:pt x="0" y="1161"/>
                    </a:lnTo>
                    <a:lnTo>
                      <a:pt x="2" y="1157"/>
                    </a:lnTo>
                    <a:close/>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9" name="Ellipse 8"/>
            <p:cNvSpPr/>
            <p:nvPr/>
          </p:nvSpPr>
          <p:spPr>
            <a:xfrm>
              <a:off x="4496215" y="2645683"/>
              <a:ext cx="134996" cy="134996"/>
            </a:xfrm>
            <a:prstGeom prst="ellipse">
              <a:avLst/>
            </a:prstGeom>
            <a:solidFill>
              <a:srgbClr val="E5000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200"/>
            </a:p>
          </p:txBody>
        </p:sp>
      </p:grpSp>
      <p:sp>
        <p:nvSpPr>
          <p:cNvPr id="14" name="Espace réservé du contenu 9"/>
          <p:cNvSpPr txBox="1">
            <a:spLocks/>
          </p:cNvSpPr>
          <p:nvPr/>
        </p:nvSpPr>
        <p:spPr>
          <a:xfrm>
            <a:off x="437188" y="5623152"/>
            <a:ext cx="7777163" cy="404813"/>
          </a:xfrm>
          <a:prstGeom prst="rect">
            <a:avLst/>
          </a:prstGeom>
        </p:spPr>
        <p:txBody>
          <a:bodyPr/>
          <a:lstStyle>
            <a:lvl1pPr marL="228600" indent="-228600" algn="l" rtl="0" eaLnBrk="0" fontAlgn="base" hangingPunct="0">
              <a:spcBef>
                <a:spcPct val="20000"/>
              </a:spcBef>
              <a:spcAft>
                <a:spcPct val="0"/>
              </a:spcAft>
              <a:buChar char="•"/>
              <a:defRPr sz="2000" b="1">
                <a:solidFill>
                  <a:schemeClr val="hlink"/>
                </a:solidFill>
                <a:latin typeface="+mn-lt"/>
                <a:ea typeface="+mn-ea"/>
                <a:cs typeface="+mn-cs"/>
              </a:defRPr>
            </a:lvl1pPr>
            <a:lvl2pPr marL="574675" indent="-231775" algn="l" rtl="0" eaLnBrk="0" fontAlgn="base" hangingPunct="0">
              <a:spcBef>
                <a:spcPct val="20000"/>
              </a:spcBef>
              <a:spcAft>
                <a:spcPct val="0"/>
              </a:spcAft>
              <a:buChar char="•"/>
              <a:defRPr>
                <a:solidFill>
                  <a:schemeClr val="tx1"/>
                </a:solidFill>
                <a:latin typeface="+mn-lt"/>
              </a:defRPr>
            </a:lvl2pPr>
            <a:lvl3pPr marL="914400" indent="-225425" algn="l" rtl="0" eaLnBrk="0" fontAlgn="base" hangingPunct="0">
              <a:spcBef>
                <a:spcPct val="20000"/>
              </a:spcBef>
              <a:spcAft>
                <a:spcPct val="0"/>
              </a:spcAft>
              <a:buFont typeface="Verdana" pitchFamily="34" charset="0"/>
              <a:buChar char="−"/>
              <a:defRPr sz="1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FontTx/>
              <a:buNone/>
              <a:defRPr/>
            </a:pPr>
            <a:r>
              <a:rPr lang="fr-FR" sz="1600" kern="0" dirty="0" smtClean="0">
                <a:solidFill>
                  <a:schemeClr val="tx1"/>
                </a:solidFill>
              </a:rPr>
              <a:t>Sans oublier l’intérêt d’animer les PEA</a:t>
            </a:r>
          </a:p>
        </p:txBody>
      </p:sp>
      <p:grpSp>
        <p:nvGrpSpPr>
          <p:cNvPr id="19463" name="Groupe 14"/>
          <p:cNvGrpSpPr>
            <a:grpSpLocks/>
          </p:cNvGrpSpPr>
          <p:nvPr/>
        </p:nvGrpSpPr>
        <p:grpSpPr bwMode="auto">
          <a:xfrm rot="2778158">
            <a:off x="1708346" y="4777524"/>
            <a:ext cx="849313" cy="895350"/>
            <a:chOff x="-2414588" y="1309688"/>
            <a:chExt cx="2100263" cy="2249488"/>
          </a:xfrm>
        </p:grpSpPr>
        <p:sp>
          <p:nvSpPr>
            <p:cNvPr id="19469" name="Freeform 13"/>
            <p:cNvSpPr>
              <a:spLocks/>
            </p:cNvSpPr>
            <p:nvPr/>
          </p:nvSpPr>
          <p:spPr bwMode="auto">
            <a:xfrm>
              <a:off x="-857250" y="1309688"/>
              <a:ext cx="542925" cy="542925"/>
            </a:xfrm>
            <a:custGeom>
              <a:avLst/>
              <a:gdLst>
                <a:gd name="T0" fmla="*/ 0 w 342"/>
                <a:gd name="T1" fmla="*/ 2147483647 h 342"/>
                <a:gd name="T2" fmla="*/ 2147483647 w 342"/>
                <a:gd name="T3" fmla="*/ 0 h 342"/>
                <a:gd name="T4" fmla="*/ 2147483647 w 342"/>
                <a:gd name="T5" fmla="*/ 2147483647 h 342"/>
                <a:gd name="T6" fmla="*/ 2147483647 w 342"/>
                <a:gd name="T7" fmla="*/ 2147483647 h 342"/>
                <a:gd name="T8" fmla="*/ 0 w 342"/>
                <a:gd name="T9" fmla="*/ 2147483647 h 3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 h="342">
                  <a:moveTo>
                    <a:pt x="0" y="94"/>
                  </a:moveTo>
                  <a:lnTo>
                    <a:pt x="342" y="0"/>
                  </a:lnTo>
                  <a:lnTo>
                    <a:pt x="268" y="342"/>
                  </a:lnTo>
                  <a:lnTo>
                    <a:pt x="186" y="168"/>
                  </a:lnTo>
                  <a:lnTo>
                    <a:pt x="0" y="94"/>
                  </a:ln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70" name="Freeform 15"/>
            <p:cNvSpPr>
              <a:spLocks/>
            </p:cNvSpPr>
            <p:nvPr/>
          </p:nvSpPr>
          <p:spPr bwMode="auto">
            <a:xfrm>
              <a:off x="-2414588" y="1709738"/>
              <a:ext cx="1725613" cy="1849438"/>
            </a:xfrm>
            <a:custGeom>
              <a:avLst/>
              <a:gdLst>
                <a:gd name="T0" fmla="*/ 2147483647 w 1087"/>
                <a:gd name="T1" fmla="*/ 2147483647 h 1165"/>
                <a:gd name="T2" fmla="*/ 2147483647 w 1087"/>
                <a:gd name="T3" fmla="*/ 2147483647 h 1165"/>
                <a:gd name="T4" fmla="*/ 2147483647 w 1087"/>
                <a:gd name="T5" fmla="*/ 2147483647 h 1165"/>
                <a:gd name="T6" fmla="*/ 2147483647 w 1087"/>
                <a:gd name="T7" fmla="*/ 2147483647 h 1165"/>
                <a:gd name="T8" fmla="*/ 2147483647 w 1087"/>
                <a:gd name="T9" fmla="*/ 2147483647 h 1165"/>
                <a:gd name="T10" fmla="*/ 2147483647 w 1087"/>
                <a:gd name="T11" fmla="*/ 2147483647 h 1165"/>
                <a:gd name="T12" fmla="*/ 2147483647 w 1087"/>
                <a:gd name="T13" fmla="*/ 0 h 1165"/>
                <a:gd name="T14" fmla="*/ 2147483647 w 1087"/>
                <a:gd name="T15" fmla="*/ 0 h 1165"/>
                <a:gd name="T16" fmla="*/ 2147483647 w 1087"/>
                <a:gd name="T17" fmla="*/ 2147483647 h 1165"/>
                <a:gd name="T18" fmla="*/ 2147483647 w 1087"/>
                <a:gd name="T19" fmla="*/ 2147483647 h 1165"/>
                <a:gd name="T20" fmla="*/ 2147483647 w 1087"/>
                <a:gd name="T21" fmla="*/ 2147483647 h 1165"/>
                <a:gd name="T22" fmla="*/ 2147483647 w 1087"/>
                <a:gd name="T23" fmla="*/ 2147483647 h 1165"/>
                <a:gd name="T24" fmla="*/ 2147483647 w 1087"/>
                <a:gd name="T25" fmla="*/ 2147483647 h 1165"/>
                <a:gd name="T26" fmla="*/ 2147483647 w 1087"/>
                <a:gd name="T27" fmla="*/ 2147483647 h 1165"/>
                <a:gd name="T28" fmla="*/ 2147483647 w 1087"/>
                <a:gd name="T29" fmla="*/ 2147483647 h 1165"/>
                <a:gd name="T30" fmla="*/ 2147483647 w 1087"/>
                <a:gd name="T31" fmla="*/ 2147483647 h 1165"/>
                <a:gd name="T32" fmla="*/ 2147483647 w 1087"/>
                <a:gd name="T33" fmla="*/ 2147483647 h 1165"/>
                <a:gd name="T34" fmla="*/ 2147483647 w 1087"/>
                <a:gd name="T35" fmla="*/ 2147483647 h 1165"/>
                <a:gd name="T36" fmla="*/ 2147483647 w 1087"/>
                <a:gd name="T37" fmla="*/ 2147483647 h 1165"/>
                <a:gd name="T38" fmla="*/ 2147483647 w 1087"/>
                <a:gd name="T39" fmla="*/ 2147483647 h 1165"/>
                <a:gd name="T40" fmla="*/ 2147483647 w 1087"/>
                <a:gd name="T41" fmla="*/ 2147483647 h 1165"/>
                <a:gd name="T42" fmla="*/ 2147483647 w 1087"/>
                <a:gd name="T43" fmla="*/ 2147483647 h 1165"/>
                <a:gd name="T44" fmla="*/ 2147483647 w 1087"/>
                <a:gd name="T45" fmla="*/ 2147483647 h 1165"/>
                <a:gd name="T46" fmla="*/ 2147483647 w 1087"/>
                <a:gd name="T47" fmla="*/ 2147483647 h 1165"/>
                <a:gd name="T48" fmla="*/ 2147483647 w 1087"/>
                <a:gd name="T49" fmla="*/ 2147483647 h 1165"/>
                <a:gd name="T50" fmla="*/ 2147483647 w 1087"/>
                <a:gd name="T51" fmla="*/ 2147483647 h 1165"/>
                <a:gd name="T52" fmla="*/ 2147483647 w 1087"/>
                <a:gd name="T53" fmla="*/ 2147483647 h 1165"/>
                <a:gd name="T54" fmla="*/ 0 w 1087"/>
                <a:gd name="T55" fmla="*/ 2147483647 h 1165"/>
                <a:gd name="T56" fmla="*/ 2147483647 w 1087"/>
                <a:gd name="T57" fmla="*/ 2147483647 h 1165"/>
                <a:gd name="T58" fmla="*/ 2147483647 w 1087"/>
                <a:gd name="T59" fmla="*/ 2147483647 h 11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87" h="1165">
                  <a:moveTo>
                    <a:pt x="2" y="1157"/>
                  </a:moveTo>
                  <a:lnTo>
                    <a:pt x="1029" y="12"/>
                  </a:lnTo>
                  <a:lnTo>
                    <a:pt x="1035" y="6"/>
                  </a:lnTo>
                  <a:lnTo>
                    <a:pt x="1039" y="4"/>
                  </a:lnTo>
                  <a:lnTo>
                    <a:pt x="1045" y="2"/>
                  </a:lnTo>
                  <a:lnTo>
                    <a:pt x="1053" y="0"/>
                  </a:lnTo>
                  <a:lnTo>
                    <a:pt x="1059" y="0"/>
                  </a:lnTo>
                  <a:lnTo>
                    <a:pt x="1065" y="2"/>
                  </a:lnTo>
                  <a:lnTo>
                    <a:pt x="1071" y="4"/>
                  </a:lnTo>
                  <a:lnTo>
                    <a:pt x="1075" y="8"/>
                  </a:lnTo>
                  <a:lnTo>
                    <a:pt x="1081" y="14"/>
                  </a:lnTo>
                  <a:lnTo>
                    <a:pt x="1083" y="18"/>
                  </a:lnTo>
                  <a:lnTo>
                    <a:pt x="1085" y="24"/>
                  </a:lnTo>
                  <a:lnTo>
                    <a:pt x="1087" y="30"/>
                  </a:lnTo>
                  <a:lnTo>
                    <a:pt x="1085" y="38"/>
                  </a:lnTo>
                  <a:lnTo>
                    <a:pt x="1085" y="44"/>
                  </a:lnTo>
                  <a:lnTo>
                    <a:pt x="1081" y="50"/>
                  </a:lnTo>
                  <a:lnTo>
                    <a:pt x="1077" y="54"/>
                  </a:lnTo>
                  <a:lnTo>
                    <a:pt x="1077" y="56"/>
                  </a:lnTo>
                  <a:lnTo>
                    <a:pt x="8" y="1163"/>
                  </a:lnTo>
                  <a:lnTo>
                    <a:pt x="4" y="1165"/>
                  </a:lnTo>
                  <a:lnTo>
                    <a:pt x="2" y="1165"/>
                  </a:lnTo>
                  <a:lnTo>
                    <a:pt x="0" y="1161"/>
                  </a:lnTo>
                  <a:lnTo>
                    <a:pt x="2" y="1157"/>
                  </a:lnTo>
                  <a:close/>
                </a:path>
              </a:pathLst>
            </a:custGeom>
            <a:solidFill>
              <a:srgbClr val="E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18" name="Ellipse 17"/>
          <p:cNvSpPr/>
          <p:nvPr/>
        </p:nvSpPr>
        <p:spPr>
          <a:xfrm>
            <a:off x="3947046" y="3280908"/>
            <a:ext cx="382587" cy="39687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9466" name="ZoneTexte 90"/>
          <p:cNvSpPr txBox="1">
            <a:spLocks noChangeArrowheads="1"/>
          </p:cNvSpPr>
          <p:nvPr/>
        </p:nvSpPr>
        <p:spPr bwMode="auto">
          <a:xfrm>
            <a:off x="755650" y="6273800"/>
            <a:ext cx="3311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800" b="0">
                <a:solidFill>
                  <a:schemeClr val="bg1"/>
                </a:solidFill>
              </a:rPr>
              <a:t>Document à usage strictement interne. NE PAS DIFFUSER.</a:t>
            </a:r>
          </a:p>
        </p:txBody>
      </p:sp>
      <p:sp>
        <p:nvSpPr>
          <p:cNvPr id="2" name="Flèche vers le bas 1"/>
          <p:cNvSpPr/>
          <p:nvPr/>
        </p:nvSpPr>
        <p:spPr>
          <a:xfrm>
            <a:off x="3999010" y="4110358"/>
            <a:ext cx="292763" cy="310719"/>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4195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bwMode="auto">
          <a:xfrm>
            <a:off x="576263" y="2024063"/>
            <a:ext cx="7991475" cy="2952750"/>
          </a:xfrm>
          <a:prstGeom prst="rect">
            <a:avLst/>
          </a:prstGeom>
          <a:solidFill>
            <a:schemeClr val="bg1">
              <a:lumMod val="85000"/>
            </a:schemeClr>
          </a:solidFill>
          <a:ln w="9525" cap="flat" cmpd="sng" algn="ctr">
            <a:noFill/>
            <a:prstDash val="solid"/>
            <a:round/>
            <a:headEnd type="none" w="med" len="med"/>
            <a:tailEnd type="none" w="med" len="med"/>
          </a:ln>
          <a:effectLst/>
        </p:spPr>
        <p:txBody>
          <a:bodyPr/>
          <a:lstStyle/>
          <a:p>
            <a:pPr eaLnBrk="0" hangingPunct="0">
              <a:defRPr/>
            </a:pPr>
            <a:endParaRPr lang="fr-FR" sz="2400" dirty="0"/>
          </a:p>
        </p:txBody>
      </p:sp>
      <p:sp>
        <p:nvSpPr>
          <p:cNvPr id="15" name="Titre 1"/>
          <p:cNvSpPr txBox="1">
            <a:spLocks/>
          </p:cNvSpPr>
          <p:nvPr/>
        </p:nvSpPr>
        <p:spPr bwMode="auto">
          <a:xfrm>
            <a:off x="3376613" y="530225"/>
            <a:ext cx="7715250" cy="495300"/>
          </a:xfrm>
          <a:prstGeom prst="rect">
            <a:avLst/>
          </a:prstGeom>
          <a:noFill/>
          <a:ln w="9525">
            <a:noFill/>
            <a:miter lim="800000"/>
            <a:headEnd/>
            <a:tailEnd/>
          </a:ln>
        </p:spPr>
        <p:txBody>
          <a:bodyPr/>
          <a:lstStyle/>
          <a:p>
            <a:pPr>
              <a:defRPr/>
            </a:pPr>
            <a:endParaRPr lang="fr-FR" sz="1650" i="1" dirty="0"/>
          </a:p>
        </p:txBody>
      </p:sp>
      <p:sp>
        <p:nvSpPr>
          <p:cNvPr id="20484" name="Rectangle 11"/>
          <p:cNvSpPr>
            <a:spLocks noChangeArrowheads="1"/>
          </p:cNvSpPr>
          <p:nvPr/>
        </p:nvSpPr>
        <p:spPr bwMode="auto">
          <a:xfrm>
            <a:off x="677863" y="3063875"/>
            <a:ext cx="7637462" cy="110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20000"/>
              </a:lnSpc>
              <a:spcBef>
                <a:spcPct val="0"/>
              </a:spcBef>
              <a:buFontTx/>
              <a:buNone/>
            </a:pPr>
            <a:r>
              <a:rPr lang="fr-FR" altLang="fr-FR" sz="1400" b="0" dirty="0">
                <a:solidFill>
                  <a:schemeClr val="tx1"/>
                </a:solidFill>
                <a:latin typeface="+mn-lt"/>
                <a:ea typeface="ＭＳ Ｐゴシック" pitchFamily="34" charset="-128"/>
              </a:rPr>
              <a:t>Veillez à compléter ou mettre à jour (si le questionnaire a plus de 2 ans ou si la situation du client a changé), avec le client, le </a:t>
            </a:r>
            <a:r>
              <a:rPr lang="fr-FR" altLang="fr-FR" sz="1400" dirty="0">
                <a:solidFill>
                  <a:srgbClr val="C00000"/>
                </a:solidFill>
                <a:latin typeface="+mn-lt"/>
                <a:ea typeface="ＭＳ Ｐゴシック" pitchFamily="34" charset="-128"/>
              </a:rPr>
              <a:t>Questionnaire de compétence financière</a:t>
            </a:r>
            <a:r>
              <a:rPr lang="fr-FR" altLang="fr-FR" sz="1400" b="0" dirty="0">
                <a:solidFill>
                  <a:srgbClr val="C00000"/>
                </a:solidFill>
                <a:latin typeface="+mn-lt"/>
                <a:ea typeface="ＭＳ Ｐゴシック" pitchFamily="34" charset="-128"/>
              </a:rPr>
              <a:t> </a:t>
            </a:r>
            <a:r>
              <a:rPr lang="fr-FR" altLang="fr-FR" sz="1400" b="0" dirty="0">
                <a:solidFill>
                  <a:schemeClr val="tx1"/>
                </a:solidFill>
                <a:latin typeface="+mn-lt"/>
                <a:ea typeface="ＭＳ Ｐゴシック" pitchFamily="34" charset="-128"/>
              </a:rPr>
              <a:t>et le </a:t>
            </a:r>
            <a:r>
              <a:rPr lang="fr-FR" altLang="fr-FR" sz="1400" dirty="0">
                <a:solidFill>
                  <a:srgbClr val="C00000"/>
                </a:solidFill>
                <a:latin typeface="+mn-lt"/>
                <a:ea typeface="ＭＳ Ｐゴシック" pitchFamily="34" charset="-128"/>
              </a:rPr>
              <a:t>Devoir de Conseil </a:t>
            </a:r>
            <a:r>
              <a:rPr lang="fr-FR" altLang="fr-FR" sz="1400" b="0" dirty="0">
                <a:solidFill>
                  <a:schemeClr val="tx1"/>
                </a:solidFill>
                <a:latin typeface="+mn-lt"/>
                <a:ea typeface="ＭＳ Ｐゴシック" pitchFamily="34" charset="-128"/>
              </a:rPr>
              <a:t>(mis à disposition dans les systèmes d’information) dans le cadre d’un investissement dans un CTO ou un contrat d’assurance vie ou de capitalisation. </a:t>
            </a:r>
          </a:p>
        </p:txBody>
      </p:sp>
      <p:sp>
        <p:nvSpPr>
          <p:cNvPr id="20485" name="Rectangle 11"/>
          <p:cNvSpPr>
            <a:spLocks noChangeArrowheads="1"/>
          </p:cNvSpPr>
          <p:nvPr/>
        </p:nvSpPr>
        <p:spPr bwMode="auto">
          <a:xfrm>
            <a:off x="677863" y="2305050"/>
            <a:ext cx="7718425" cy="58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20000"/>
              </a:lnSpc>
              <a:spcBef>
                <a:spcPct val="0"/>
              </a:spcBef>
              <a:buFontTx/>
              <a:buNone/>
            </a:pPr>
            <a:r>
              <a:rPr lang="fr-FR" altLang="fr-FR" sz="1400" b="0" dirty="0">
                <a:solidFill>
                  <a:schemeClr val="tx1"/>
                </a:solidFill>
                <a:latin typeface="+mn-lt"/>
                <a:ea typeface="ＭＳ Ｐゴシック" pitchFamily="34" charset="-128"/>
              </a:rPr>
              <a:t>Il convient de tenir compte de sa </a:t>
            </a:r>
            <a:r>
              <a:rPr lang="fr-FR" altLang="fr-FR" sz="1400" dirty="0">
                <a:solidFill>
                  <a:srgbClr val="C00000"/>
                </a:solidFill>
                <a:latin typeface="+mn-lt"/>
                <a:ea typeface="ＭＳ Ｐゴシック" pitchFamily="34" charset="-128"/>
              </a:rPr>
              <a:t>connaissance, de son expérience en matière financière, de ses exigences et ses besoins, de son appétence aux risques et de son horizon de placement.</a:t>
            </a:r>
          </a:p>
        </p:txBody>
      </p:sp>
      <p:sp>
        <p:nvSpPr>
          <p:cNvPr id="20486" name="Rectangle 11"/>
          <p:cNvSpPr>
            <a:spLocks noChangeArrowheads="1"/>
          </p:cNvSpPr>
          <p:nvPr/>
        </p:nvSpPr>
        <p:spPr bwMode="auto">
          <a:xfrm>
            <a:off x="677863" y="4188999"/>
            <a:ext cx="763746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20000"/>
              </a:lnSpc>
              <a:spcBef>
                <a:spcPct val="0"/>
              </a:spcBef>
              <a:buFontTx/>
              <a:buNone/>
            </a:pPr>
            <a:r>
              <a:rPr lang="fr-FR" altLang="fr-FR" sz="1400" b="0" dirty="0">
                <a:solidFill>
                  <a:schemeClr val="tx1"/>
                </a:solidFill>
                <a:latin typeface="+mn-lt"/>
                <a:ea typeface="ＭＳ Ｐゴシック" pitchFamily="34" charset="-128"/>
              </a:rPr>
              <a:t>A noter : </a:t>
            </a:r>
            <a:r>
              <a:rPr lang="fr-FR" altLang="fr-FR" sz="1400" dirty="0">
                <a:solidFill>
                  <a:srgbClr val="C00000"/>
                </a:solidFill>
                <a:latin typeface="+mn-lt"/>
                <a:ea typeface="ＭＳ Ｐゴシック" pitchFamily="34" charset="-128"/>
              </a:rPr>
              <a:t>La recommandation de l’ACPR du 8 janvier 2013 (applicable depuis le 1er octobre 2013), impose un conseil en cas de versement libre, d’arbitrage et de rachat partiel.</a:t>
            </a:r>
            <a:r>
              <a:rPr lang="fr-FR" altLang="fr-FR" sz="1400" b="0" dirty="0">
                <a:solidFill>
                  <a:srgbClr val="C00000"/>
                </a:solidFill>
                <a:latin typeface="+mn-lt"/>
                <a:ea typeface="ＭＳ Ｐゴシック" pitchFamily="34" charset="-128"/>
              </a:rPr>
              <a:t> </a:t>
            </a:r>
          </a:p>
        </p:txBody>
      </p:sp>
      <p:sp>
        <p:nvSpPr>
          <p:cNvPr id="14" name="Titre 1"/>
          <p:cNvSpPr>
            <a:spLocks noGrp="1"/>
          </p:cNvSpPr>
          <p:nvPr>
            <p:ph type="title"/>
          </p:nvPr>
        </p:nvSpPr>
        <p:spPr>
          <a:xfrm>
            <a:off x="538163" y="395288"/>
            <a:ext cx="8434387" cy="493712"/>
          </a:xfrm>
        </p:spPr>
        <p:txBody>
          <a:bodyPr/>
          <a:lstStyle/>
          <a:p>
            <a:pPr defTabSz="1077913" eaLnBrk="1" hangingPunct="1">
              <a:defRPr/>
            </a:pPr>
            <a:r>
              <a:rPr lang="fr-FR" sz="2000" dirty="0" smtClean="0"/>
              <a:t>Avant de conseiller ces fonds au client</a:t>
            </a:r>
            <a:endParaRPr lang="fr-FR" sz="2000" dirty="0">
              <a:solidFill>
                <a:schemeClr val="accent5">
                  <a:lumMod val="75000"/>
                </a:schemeClr>
              </a:solidFill>
            </a:endParaRPr>
          </a:p>
        </p:txBody>
      </p:sp>
      <p:sp>
        <p:nvSpPr>
          <p:cNvPr id="20488" name="ZoneTexte 15"/>
          <p:cNvSpPr txBox="1">
            <a:spLocks noChangeArrowheads="1"/>
          </p:cNvSpPr>
          <p:nvPr/>
        </p:nvSpPr>
        <p:spPr bwMode="auto">
          <a:xfrm>
            <a:off x="755650" y="6273800"/>
            <a:ext cx="3311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800" b="0">
                <a:solidFill>
                  <a:schemeClr val="bg1"/>
                </a:solidFill>
              </a:rPr>
              <a:t>Document à usage strictement interne. NE PAS DIFFUSER.</a:t>
            </a:r>
          </a:p>
        </p:txBody>
      </p:sp>
    </p:spTree>
    <p:extLst>
      <p:ext uri="{BB962C8B-B14F-4D97-AF65-F5344CB8AC3E}">
        <p14:creationId xmlns:p14="http://schemas.microsoft.com/office/powerpoint/2010/main" val="3316055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a:xfrm>
            <a:off x="417513" y="381000"/>
            <a:ext cx="8308975" cy="743744"/>
          </a:xfrm>
          <a:ln>
            <a:noFill/>
          </a:ln>
        </p:spPr>
        <p:txBody>
          <a:bodyPr>
            <a:normAutofit fontScale="90000"/>
          </a:bodyPr>
          <a:lstStyle/>
          <a:p>
            <a:pPr eaLnBrk="1" hangingPunct="1">
              <a:spcBef>
                <a:spcPts val="200"/>
              </a:spcBef>
            </a:pPr>
            <a:r>
              <a:rPr lang="fr-FR" altLang="fr-FR" b="1" dirty="0" smtClean="0">
                <a:solidFill>
                  <a:srgbClr val="C00000"/>
                </a:solidFill>
                <a:latin typeface="Arial" panose="020B0604020202020204" pitchFamily="34" charset="0"/>
                <a:cs typeface="Arial" panose="020B0604020202020204" pitchFamily="34" charset="0"/>
              </a:rPr>
              <a:t>Vue d’ensemble des offres</a:t>
            </a:r>
            <a:br>
              <a:rPr lang="fr-FR" altLang="fr-FR" b="1" dirty="0" smtClean="0">
                <a:solidFill>
                  <a:srgbClr val="C00000"/>
                </a:solidFill>
                <a:latin typeface="Arial" panose="020B0604020202020204" pitchFamily="34" charset="0"/>
                <a:cs typeface="Arial" panose="020B0604020202020204" pitchFamily="34" charset="0"/>
              </a:rPr>
            </a:br>
            <a:r>
              <a:rPr lang="fr-FR" altLang="fr-FR" sz="2200" dirty="0" smtClean="0">
                <a:latin typeface="Arial" panose="020B0604020202020204" pitchFamily="34" charset="0"/>
                <a:cs typeface="Arial" panose="020B0604020202020204" pitchFamily="34" charset="0"/>
              </a:rPr>
              <a:t>(</a:t>
            </a:r>
            <a:r>
              <a:rPr lang="fr-FR" altLang="fr-FR" sz="2200" dirty="0" err="1" smtClean="0">
                <a:latin typeface="Arial" panose="020B0604020202020204" pitchFamily="34" charset="0"/>
                <a:cs typeface="Arial" panose="020B0604020202020204" pitchFamily="34" charset="0"/>
              </a:rPr>
              <a:t>selection</a:t>
            </a:r>
            <a:r>
              <a:rPr lang="fr-FR" altLang="fr-FR" sz="2200" dirty="0" smtClean="0">
                <a:latin typeface="Arial" panose="020B0604020202020204" pitchFamily="34" charset="0"/>
                <a:cs typeface="Arial" panose="020B0604020202020204" pitchFamily="34" charset="0"/>
              </a:rPr>
              <a:t> essentielle et patrimoniale)</a:t>
            </a:r>
            <a:endParaRPr lang="fr-FR" altLang="fr-FR" sz="2200" dirty="0" smtClean="0">
              <a:solidFill>
                <a:srgbClr val="003C82"/>
              </a:solidFill>
              <a:latin typeface="Arial" panose="020B0604020202020204" pitchFamily="34" charset="0"/>
              <a:cs typeface="Arial" panose="020B0604020202020204" pitchFamily="34" charset="0"/>
            </a:endParaRPr>
          </a:p>
        </p:txBody>
      </p:sp>
      <p:sp>
        <p:nvSpPr>
          <p:cNvPr id="13" name="Rectangle 4"/>
          <p:cNvSpPr txBox="1">
            <a:spLocks noChangeArrowheads="1"/>
          </p:cNvSpPr>
          <p:nvPr/>
        </p:nvSpPr>
        <p:spPr>
          <a:xfrm>
            <a:off x="0" y="161925"/>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fontScale="97500"/>
          </a:bodyPr>
          <a:lstStyle>
            <a:lvl1pPr algn="ctr" defTabSz="457200" rtl="0" eaLnBrk="0" fontAlgn="base" hangingPunct="0">
              <a:spcBef>
                <a:spcPct val="0"/>
              </a:spcBef>
              <a:spcAft>
                <a:spcPct val="0"/>
              </a:spcAft>
              <a:defRPr sz="2800" kern="1200" cap="all">
                <a:solidFill>
                  <a:srgbClr val="CD0920"/>
                </a:solidFill>
                <a:latin typeface="Franklin Gothic Medium"/>
                <a:ea typeface="+mj-ea"/>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defRPr>
            </a:lvl9pPr>
          </a:lstStyle>
          <a:p>
            <a:pPr eaLnBrk="1" hangingPunct="1">
              <a:spcBef>
                <a:spcPts val="200"/>
              </a:spcBef>
            </a:pPr>
            <a:endParaRPr lang="fr-FR" altLang="fr-FR" dirty="0" smtClean="0">
              <a:solidFill>
                <a:srgbClr val="003C82"/>
              </a:solidFill>
              <a:latin typeface="Arial" panose="020B0604020202020204" pitchFamily="34" charset="0"/>
              <a:cs typeface="Arial" panose="020B0604020202020204" pitchFamily="34" charset="0"/>
            </a:endParaRPr>
          </a:p>
        </p:txBody>
      </p:sp>
      <p:sp>
        <p:nvSpPr>
          <p:cNvPr id="11" name="Rectangle à coins arrondis 10"/>
          <p:cNvSpPr/>
          <p:nvPr/>
        </p:nvSpPr>
        <p:spPr bwMode="auto">
          <a:xfrm>
            <a:off x="410923" y="1513051"/>
            <a:ext cx="3096592" cy="606949"/>
          </a:xfrm>
          <a:prstGeom prst="roundRect">
            <a:avLst>
              <a:gd name="adj" fmla="val 16667"/>
            </a:avLst>
          </a:prstGeom>
          <a:noFill/>
          <a:ln>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fr-FR" sz="1050" b="1" spc="-20" dirty="0">
                <a:solidFill>
                  <a:srgbClr val="4F504F"/>
                </a:solidFill>
                <a:latin typeface="Arial" panose="020B0604020202020204" pitchFamily="34" charset="0"/>
                <a:ea typeface="ＭＳ Ｐゴシック" charset="0"/>
                <a:cs typeface="Arial" panose="020B0604020202020204" pitchFamily="34" charset="0"/>
              </a:rPr>
              <a:t>Pour les clients souhaitant se lancer sur les marchés financiers </a:t>
            </a:r>
            <a:r>
              <a:rPr lang="fr-FR" sz="1050" b="1" spc="-20" dirty="0">
                <a:solidFill>
                  <a:srgbClr val="C00000"/>
                </a:solidFill>
                <a:latin typeface="Arial" panose="020B0604020202020204" pitchFamily="34" charset="0"/>
                <a:ea typeface="ＭＳ Ｐゴシック" charset="0"/>
                <a:cs typeface="Arial" panose="020B0604020202020204" pitchFamily="34" charset="0"/>
              </a:rPr>
              <a:t>tout en étant accompagnés avec des solutions clé en main</a:t>
            </a:r>
          </a:p>
        </p:txBody>
      </p:sp>
      <p:sp>
        <p:nvSpPr>
          <p:cNvPr id="12" name="Rectangle à coins arrondis 11"/>
          <p:cNvSpPr/>
          <p:nvPr/>
        </p:nvSpPr>
        <p:spPr bwMode="auto">
          <a:xfrm>
            <a:off x="410923" y="2520493"/>
            <a:ext cx="3094277" cy="652410"/>
          </a:xfrm>
          <a:prstGeom prst="roundRect">
            <a:avLst>
              <a:gd name="adj" fmla="val 12868"/>
            </a:avLst>
          </a:prstGeom>
          <a:solidFill>
            <a:schemeClr val="bg1"/>
          </a:solidFill>
          <a:ln>
            <a:solidFill>
              <a:srgbClr val="006F77"/>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fr-FR" sz="1400" b="1" i="1" dirty="0">
                <a:solidFill>
                  <a:srgbClr val="006F77"/>
                </a:solidFill>
                <a:ea typeface="ＭＳ Ｐゴシック" charset="0"/>
                <a:cs typeface="ＭＳ Ｐゴシック" charset="0"/>
              </a:rPr>
              <a:t>   Les produits d’allocation</a:t>
            </a:r>
          </a:p>
        </p:txBody>
      </p:sp>
      <p:sp>
        <p:nvSpPr>
          <p:cNvPr id="14" name="Flèche droite rayée 13"/>
          <p:cNvSpPr/>
          <p:nvPr/>
        </p:nvSpPr>
        <p:spPr bwMode="auto">
          <a:xfrm rot="5400000">
            <a:off x="749010" y="2065101"/>
            <a:ext cx="326318" cy="504056"/>
          </a:xfrm>
          <a:prstGeom prst="stripedRightArrow">
            <a:avLst/>
          </a:prstGeom>
          <a:solidFill>
            <a:schemeClr val="bg1"/>
          </a:solidFill>
          <a:ln w="19050">
            <a:headEnd type="none" w="med" len="med"/>
            <a:tailEnd type="none" w="med" len="med"/>
          </a:ln>
          <a:effectLst/>
          <a:extLst/>
        </p:spPr>
        <p:style>
          <a:lnRef idx="2">
            <a:schemeClr val="accent1"/>
          </a:lnRef>
          <a:fillRef idx="1001">
            <a:schemeClr val="lt2"/>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15" name="Rectangle à coins arrondis 14"/>
          <p:cNvSpPr/>
          <p:nvPr/>
        </p:nvSpPr>
        <p:spPr bwMode="auto">
          <a:xfrm>
            <a:off x="3801302" y="2537045"/>
            <a:ext cx="2088232" cy="902556"/>
          </a:xfrm>
          <a:prstGeom prst="roundRect">
            <a:avLst>
              <a:gd name="adj" fmla="val 4642"/>
            </a:avLst>
          </a:prstGeom>
          <a:solidFill>
            <a:schemeClr val="bg1"/>
          </a:solidFill>
          <a:ln>
            <a:solidFill>
              <a:srgbClr val="3E7A9C"/>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fr-FR" sz="1400" b="1" i="1" dirty="0">
              <a:solidFill>
                <a:srgbClr val="3E7A9C"/>
              </a:solidFill>
              <a:latin typeface="Arial" charset="0"/>
              <a:ea typeface="ＭＳ Ｐゴシック" charset="0"/>
              <a:cs typeface="ＭＳ Ｐゴシック" charset="0"/>
            </a:endParaRPr>
          </a:p>
          <a:p>
            <a:pPr algn="ctr" eaLnBrk="0" fontAlgn="base" hangingPunct="0">
              <a:spcBef>
                <a:spcPct val="0"/>
              </a:spcBef>
              <a:spcAft>
                <a:spcPct val="0"/>
              </a:spcAft>
            </a:pPr>
            <a:r>
              <a:rPr lang="fr-FR" sz="1400" b="1" i="1" dirty="0">
                <a:solidFill>
                  <a:srgbClr val="3E7A9C"/>
                </a:solidFill>
                <a:latin typeface="Arial" charset="0"/>
                <a:ea typeface="ＭＳ Ｐゴシック" charset="0"/>
                <a:cs typeface="ＭＳ Ｐゴシック" charset="0"/>
              </a:rPr>
              <a:t>Les Géographiques</a:t>
            </a:r>
          </a:p>
        </p:txBody>
      </p:sp>
      <p:sp>
        <p:nvSpPr>
          <p:cNvPr id="16" name="Rectangle à coins arrondis 15"/>
          <p:cNvSpPr/>
          <p:nvPr/>
        </p:nvSpPr>
        <p:spPr bwMode="auto">
          <a:xfrm>
            <a:off x="3813985" y="3512868"/>
            <a:ext cx="2088232" cy="1400008"/>
          </a:xfrm>
          <a:prstGeom prst="roundRect">
            <a:avLst>
              <a:gd name="adj" fmla="val 5844"/>
            </a:avLst>
          </a:prstGeom>
          <a:solidFill>
            <a:schemeClr val="bg1"/>
          </a:solidFill>
          <a:ln>
            <a:solidFill>
              <a:srgbClr val="293381"/>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fr-FR" sz="1400" b="1" i="1" dirty="0">
              <a:solidFill>
                <a:srgbClr val="293381"/>
              </a:solidFill>
              <a:latin typeface="Arial" charset="0"/>
              <a:ea typeface="ＭＳ Ｐゴシック" charset="0"/>
              <a:cs typeface="ＭＳ Ｐゴシック" charset="0"/>
            </a:endParaRPr>
          </a:p>
          <a:p>
            <a:pPr algn="ctr" eaLnBrk="0" fontAlgn="base" hangingPunct="0">
              <a:spcBef>
                <a:spcPct val="0"/>
              </a:spcBef>
              <a:spcAft>
                <a:spcPct val="0"/>
              </a:spcAft>
            </a:pPr>
            <a:r>
              <a:rPr lang="fr-FR" sz="1400" b="1" i="1" dirty="0">
                <a:solidFill>
                  <a:srgbClr val="293381"/>
                </a:solidFill>
                <a:latin typeface="Arial" charset="0"/>
                <a:ea typeface="ＭＳ Ｐゴシック" charset="0"/>
                <a:cs typeface="ＭＳ Ｐゴシック" charset="0"/>
              </a:rPr>
              <a:t>Les Thématiques</a:t>
            </a:r>
          </a:p>
        </p:txBody>
      </p:sp>
      <p:sp>
        <p:nvSpPr>
          <p:cNvPr id="17" name="Rectangle à coins arrondis 16"/>
          <p:cNvSpPr/>
          <p:nvPr/>
        </p:nvSpPr>
        <p:spPr bwMode="auto">
          <a:xfrm>
            <a:off x="3813985" y="5003372"/>
            <a:ext cx="2088232" cy="693656"/>
          </a:xfrm>
          <a:prstGeom prst="roundRect">
            <a:avLst>
              <a:gd name="adj" fmla="val 3754"/>
            </a:avLst>
          </a:prstGeom>
          <a:solidFill>
            <a:schemeClr val="bg1"/>
          </a:solidFill>
          <a:ln>
            <a:solidFill>
              <a:srgbClr val="581D41"/>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fr-FR" sz="1400" b="1" i="1" dirty="0">
                <a:solidFill>
                  <a:srgbClr val="581D41"/>
                </a:solidFill>
                <a:latin typeface="Arial" charset="0"/>
                <a:ea typeface="ＭＳ Ｐゴシック" charset="0"/>
                <a:cs typeface="ＭＳ Ｐゴシック" charset="0"/>
              </a:rPr>
              <a:t>Taux</a:t>
            </a:r>
          </a:p>
        </p:txBody>
      </p:sp>
      <p:sp>
        <p:nvSpPr>
          <p:cNvPr id="18" name="Rectangle à coins arrondis 17"/>
          <p:cNvSpPr/>
          <p:nvPr/>
        </p:nvSpPr>
        <p:spPr bwMode="auto">
          <a:xfrm>
            <a:off x="5943103" y="2537044"/>
            <a:ext cx="2814655" cy="902557"/>
          </a:xfrm>
          <a:prstGeom prst="roundRect">
            <a:avLst>
              <a:gd name="adj" fmla="val 8249"/>
            </a:avLst>
          </a:prstGeom>
          <a:solidFill>
            <a:schemeClr val="bg1"/>
          </a:solidFill>
          <a:ln>
            <a:solidFill>
              <a:srgbClr val="3E7A9C"/>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171450" indent="-171450" eaLnBrk="0" fontAlgn="base" hangingPunct="0">
              <a:spcBef>
                <a:spcPts val="200"/>
              </a:spcBef>
              <a:spcAft>
                <a:spcPct val="0"/>
              </a:spcAft>
              <a:buFont typeface="Wingdings" panose="05000000000000000000" pitchFamily="2" charset="2"/>
              <a:buChar char="v"/>
            </a:pPr>
            <a:r>
              <a:rPr lang="fr-FR" sz="1200" i="1" dirty="0">
                <a:solidFill>
                  <a:srgbClr val="3E7A9C"/>
                </a:solidFill>
                <a:ea typeface="ＭＳ Ｐゴシック" charset="0"/>
                <a:cs typeface="ＭＳ Ｐゴシック" charset="0"/>
                <a:sym typeface="Wingdings" panose="05000000000000000000" pitchFamily="2" charset="2"/>
              </a:rPr>
              <a:t>Ecureuil Investissements</a:t>
            </a:r>
          </a:p>
          <a:p>
            <a:pPr marL="171450" indent="-171450" eaLnBrk="0" fontAlgn="base" hangingPunct="0">
              <a:spcBef>
                <a:spcPts val="200"/>
              </a:spcBef>
              <a:spcAft>
                <a:spcPct val="0"/>
              </a:spcAft>
              <a:buFont typeface="Wingdings" panose="05000000000000000000" pitchFamily="2" charset="2"/>
              <a:buChar char="v"/>
            </a:pPr>
            <a:r>
              <a:rPr lang="fr-FR" sz="1200" i="1" dirty="0">
                <a:solidFill>
                  <a:srgbClr val="3E7A9C"/>
                </a:solidFill>
                <a:ea typeface="ＭＳ Ｐゴシック" charset="0"/>
                <a:cs typeface="ＭＳ Ｐゴシック" charset="0"/>
                <a:sym typeface="Wingdings" panose="05000000000000000000" pitchFamily="2" charset="2"/>
              </a:rPr>
              <a:t>Ecureuil Actions Européennes</a:t>
            </a:r>
          </a:p>
          <a:p>
            <a:pPr marL="171450" indent="-171450" eaLnBrk="0" fontAlgn="base" hangingPunct="0">
              <a:spcBef>
                <a:spcPts val="200"/>
              </a:spcBef>
              <a:spcAft>
                <a:spcPct val="0"/>
              </a:spcAft>
              <a:buFont typeface="Wingdings" panose="05000000000000000000" pitchFamily="2" charset="2"/>
              <a:buChar char="v"/>
            </a:pPr>
            <a:r>
              <a:rPr lang="fr-FR" sz="1200" b="1" i="1" dirty="0">
                <a:solidFill>
                  <a:srgbClr val="3E7A9C"/>
                </a:solidFill>
                <a:ea typeface="ＭＳ Ｐゴシック" charset="0"/>
                <a:cs typeface="ＭＳ Ｐゴシック" charset="0"/>
                <a:sym typeface="Wingdings" panose="05000000000000000000" pitchFamily="2" charset="2"/>
              </a:rPr>
              <a:t>Horizon Actions Monde *</a:t>
            </a:r>
            <a:endParaRPr lang="fr-FR" sz="1200" b="1" i="1" dirty="0">
              <a:solidFill>
                <a:srgbClr val="3E7A9C"/>
              </a:solidFill>
              <a:ea typeface="ＭＳ Ｐゴシック" charset="0"/>
              <a:cs typeface="ＭＳ Ｐゴシック" charset="0"/>
            </a:endParaRPr>
          </a:p>
        </p:txBody>
      </p:sp>
      <p:sp>
        <p:nvSpPr>
          <p:cNvPr id="19" name="Rectangle à coins arrondis 18"/>
          <p:cNvSpPr/>
          <p:nvPr/>
        </p:nvSpPr>
        <p:spPr bwMode="auto">
          <a:xfrm>
            <a:off x="5955785" y="3512868"/>
            <a:ext cx="2814655" cy="1400008"/>
          </a:xfrm>
          <a:prstGeom prst="roundRect">
            <a:avLst>
              <a:gd name="adj" fmla="val 9452"/>
            </a:avLst>
          </a:prstGeom>
          <a:solidFill>
            <a:schemeClr val="bg1"/>
          </a:solidFill>
          <a:ln>
            <a:solidFill>
              <a:srgbClr val="293381"/>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171450" indent="-171450" defTabSz="457200" eaLnBrk="0" fontAlgn="base" hangingPunct="0">
              <a:spcBef>
                <a:spcPts val="200"/>
              </a:spcBef>
              <a:spcAft>
                <a:spcPct val="0"/>
              </a:spcAft>
              <a:buFont typeface="Wingdings" panose="05000000000000000000" pitchFamily="2" charset="2"/>
              <a:buChar char="v"/>
            </a:pPr>
            <a:r>
              <a:rPr lang="fr-FR" sz="1200" b="1" i="1" dirty="0">
                <a:solidFill>
                  <a:srgbClr val="293381"/>
                </a:solidFill>
                <a:ea typeface="ＭＳ Ｐゴシック" charset="0"/>
                <a:cs typeface="ＭＳ Ｐゴシック" charset="0"/>
                <a:sym typeface="Wingdings" panose="05000000000000000000" pitchFamily="2" charset="2"/>
              </a:rPr>
              <a:t>AAA Actions Agro Alimentaire *</a:t>
            </a:r>
          </a:p>
          <a:p>
            <a:pPr marL="171450" indent="-171450" defTabSz="457200" eaLnBrk="0" fontAlgn="base" hangingPunct="0">
              <a:spcBef>
                <a:spcPts val="200"/>
              </a:spcBef>
              <a:spcAft>
                <a:spcPct val="0"/>
              </a:spcAft>
              <a:buFont typeface="Wingdings" panose="05000000000000000000" pitchFamily="2" charset="2"/>
              <a:buChar char="v"/>
            </a:pPr>
            <a:r>
              <a:rPr lang="fr-FR" sz="1200" i="1" dirty="0">
                <a:solidFill>
                  <a:srgbClr val="293381"/>
                </a:solidFill>
                <a:ea typeface="ＭＳ Ｐゴシック" charset="0"/>
                <a:cs typeface="ＭＳ Ｐゴシック" charset="0"/>
                <a:sym typeface="Wingdings" panose="05000000000000000000" pitchFamily="2" charset="2"/>
              </a:rPr>
              <a:t>Ecureuil Bénéfices Emploi</a:t>
            </a:r>
          </a:p>
          <a:p>
            <a:pPr marL="171450" indent="-171450" defTabSz="457200" eaLnBrk="0" fontAlgn="base" hangingPunct="0">
              <a:spcBef>
                <a:spcPts val="200"/>
              </a:spcBef>
              <a:spcAft>
                <a:spcPct val="0"/>
              </a:spcAft>
              <a:buFont typeface="Wingdings" panose="05000000000000000000" pitchFamily="2" charset="2"/>
              <a:buChar char="v"/>
            </a:pPr>
            <a:r>
              <a:rPr lang="fr-FR" sz="1200" i="1" dirty="0">
                <a:solidFill>
                  <a:srgbClr val="293381"/>
                </a:solidFill>
                <a:ea typeface="ＭＳ Ｐゴシック" charset="0"/>
                <a:cs typeface="ＭＳ Ｐゴシック" charset="0"/>
                <a:sym typeface="Wingdings" panose="05000000000000000000" pitchFamily="2" charset="2"/>
              </a:rPr>
              <a:t>Ecureuil Bénéfices Environnement</a:t>
            </a:r>
          </a:p>
          <a:p>
            <a:pPr marL="171450" indent="-171450" defTabSz="457200" eaLnBrk="0" fontAlgn="base" hangingPunct="0">
              <a:spcBef>
                <a:spcPts val="200"/>
              </a:spcBef>
              <a:spcAft>
                <a:spcPct val="0"/>
              </a:spcAft>
              <a:buFont typeface="Wingdings" panose="05000000000000000000" pitchFamily="2" charset="2"/>
              <a:buChar char="v"/>
            </a:pPr>
            <a:r>
              <a:rPr lang="fr-FR" sz="1200" b="1" i="1" dirty="0">
                <a:solidFill>
                  <a:srgbClr val="293381"/>
                </a:solidFill>
                <a:ea typeface="ＭＳ Ｐゴシック" charset="0"/>
                <a:cs typeface="ＭＳ Ｐゴシック" charset="0"/>
                <a:sym typeface="Wingdings" panose="05000000000000000000" pitchFamily="2" charset="2"/>
              </a:rPr>
              <a:t>Natixis Actions Euro PME *</a:t>
            </a:r>
          </a:p>
          <a:p>
            <a:pPr marL="171450" indent="-171450" defTabSz="457200" eaLnBrk="0" fontAlgn="base" hangingPunct="0">
              <a:spcBef>
                <a:spcPts val="200"/>
              </a:spcBef>
              <a:spcAft>
                <a:spcPct val="0"/>
              </a:spcAft>
              <a:buFont typeface="Wingdings" panose="05000000000000000000" pitchFamily="2" charset="2"/>
              <a:buChar char="v"/>
            </a:pPr>
            <a:r>
              <a:rPr lang="fr-FR" sz="1200" i="1" dirty="0">
                <a:solidFill>
                  <a:srgbClr val="293381"/>
                </a:solidFill>
                <a:ea typeface="ＭＳ Ｐゴシック" charset="0"/>
                <a:cs typeface="ＭＳ Ｐゴシック" charset="0"/>
                <a:sym typeface="Wingdings" panose="05000000000000000000" pitchFamily="2" charset="2"/>
              </a:rPr>
              <a:t>OPCI </a:t>
            </a:r>
            <a:r>
              <a:rPr lang="fr-FR" sz="1200" i="1" dirty="0" err="1">
                <a:solidFill>
                  <a:srgbClr val="293381"/>
                </a:solidFill>
                <a:ea typeface="ＭＳ Ｐゴシック" charset="0"/>
                <a:cs typeface="ＭＳ Ｐゴシック" charset="0"/>
                <a:sym typeface="Wingdings" panose="05000000000000000000" pitchFamily="2" charset="2"/>
              </a:rPr>
              <a:t>Immo</a:t>
            </a:r>
            <a:r>
              <a:rPr lang="fr-FR" sz="1200" i="1" dirty="0">
                <a:solidFill>
                  <a:srgbClr val="293381"/>
                </a:solidFill>
                <a:ea typeface="ＭＳ Ｐゴシック" charset="0"/>
                <a:cs typeface="ＭＳ Ｐゴシック" charset="0"/>
                <a:sym typeface="Wingdings" panose="05000000000000000000" pitchFamily="2" charset="2"/>
              </a:rPr>
              <a:t> Diversification</a:t>
            </a:r>
          </a:p>
          <a:p>
            <a:pPr marL="171450" indent="-171450" defTabSz="457200" eaLnBrk="0" fontAlgn="base" hangingPunct="0">
              <a:spcBef>
                <a:spcPts val="200"/>
              </a:spcBef>
              <a:spcAft>
                <a:spcPct val="0"/>
              </a:spcAft>
              <a:buFont typeface="Wingdings" panose="05000000000000000000" pitchFamily="2" charset="2"/>
              <a:buChar char="v"/>
            </a:pPr>
            <a:r>
              <a:rPr lang="fr-FR" sz="1200" i="1" dirty="0">
                <a:solidFill>
                  <a:srgbClr val="293381"/>
                </a:solidFill>
                <a:ea typeface="ＭＳ Ｐゴシック" charset="0"/>
                <a:cs typeface="ＭＳ Ｐゴシック" charset="0"/>
                <a:sym typeface="Wingdings" panose="05000000000000000000" pitchFamily="2" charset="2"/>
              </a:rPr>
              <a:t>OPCI </a:t>
            </a:r>
            <a:r>
              <a:rPr lang="fr-FR" sz="1200" i="1" dirty="0" err="1">
                <a:solidFill>
                  <a:srgbClr val="293381"/>
                </a:solidFill>
                <a:ea typeface="ＭＳ Ｐゴシック" charset="0"/>
                <a:cs typeface="ＭＳ Ｐゴシック" charset="0"/>
                <a:sym typeface="Wingdings" panose="05000000000000000000" pitchFamily="2" charset="2"/>
              </a:rPr>
              <a:t>Franceurope</a:t>
            </a:r>
            <a:r>
              <a:rPr lang="fr-FR" sz="1200" i="1" dirty="0">
                <a:solidFill>
                  <a:srgbClr val="293381"/>
                </a:solidFill>
                <a:ea typeface="ＭＳ Ｐゴシック" charset="0"/>
                <a:cs typeface="ＭＳ Ｐゴシック" charset="0"/>
                <a:sym typeface="Wingdings" panose="05000000000000000000" pitchFamily="2" charset="2"/>
              </a:rPr>
              <a:t> </a:t>
            </a:r>
            <a:r>
              <a:rPr lang="fr-FR" sz="1200" i="1" dirty="0" err="1">
                <a:solidFill>
                  <a:srgbClr val="293381"/>
                </a:solidFill>
                <a:ea typeface="ＭＳ Ｐゴシック" charset="0"/>
                <a:cs typeface="ＭＳ Ｐゴシック" charset="0"/>
                <a:sym typeface="Wingdings" panose="05000000000000000000" pitchFamily="2" charset="2"/>
              </a:rPr>
              <a:t>Immo</a:t>
            </a:r>
            <a:endParaRPr lang="fr-FR" sz="1200" i="1" dirty="0">
              <a:solidFill>
                <a:srgbClr val="293381"/>
              </a:solidFill>
              <a:ea typeface="ＭＳ Ｐゴシック" charset="0"/>
              <a:cs typeface="ＭＳ Ｐゴシック" charset="0"/>
            </a:endParaRPr>
          </a:p>
        </p:txBody>
      </p:sp>
      <p:sp>
        <p:nvSpPr>
          <p:cNvPr id="20" name="Rectangle à coins arrondis 19"/>
          <p:cNvSpPr/>
          <p:nvPr/>
        </p:nvSpPr>
        <p:spPr bwMode="auto">
          <a:xfrm>
            <a:off x="5955786" y="5003371"/>
            <a:ext cx="2814655" cy="693657"/>
          </a:xfrm>
          <a:prstGeom prst="roundRect">
            <a:avLst>
              <a:gd name="adj" fmla="val 5701"/>
            </a:avLst>
          </a:prstGeom>
          <a:solidFill>
            <a:schemeClr val="bg1"/>
          </a:solidFill>
          <a:ln>
            <a:solidFill>
              <a:srgbClr val="581D41"/>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171450" indent="-171450" eaLnBrk="0" fontAlgn="base" hangingPunct="0">
              <a:spcBef>
                <a:spcPts val="200"/>
              </a:spcBef>
              <a:spcAft>
                <a:spcPct val="0"/>
              </a:spcAft>
              <a:buFont typeface="Wingdings" panose="05000000000000000000" pitchFamily="2" charset="2"/>
              <a:buChar char="v"/>
            </a:pPr>
            <a:r>
              <a:rPr lang="fr-FR" sz="1200" i="1" dirty="0">
                <a:solidFill>
                  <a:srgbClr val="581D41"/>
                </a:solidFill>
                <a:ea typeface="ＭＳ Ｐゴシック" charset="0"/>
                <a:cs typeface="ＭＳ Ｐゴシック" charset="0"/>
                <a:sym typeface="Wingdings" panose="05000000000000000000" pitchFamily="2" charset="2"/>
              </a:rPr>
              <a:t>Ecureuil </a:t>
            </a:r>
            <a:r>
              <a:rPr lang="fr-FR" sz="1200" i="1" dirty="0" err="1">
                <a:solidFill>
                  <a:srgbClr val="581D41"/>
                </a:solidFill>
                <a:ea typeface="ＭＳ Ｐゴシック" charset="0"/>
                <a:cs typeface="ＭＳ Ｐゴシック" charset="0"/>
                <a:sym typeface="Wingdings" panose="05000000000000000000" pitchFamily="2" charset="2"/>
              </a:rPr>
              <a:t>Obli</a:t>
            </a:r>
            <a:r>
              <a:rPr lang="fr-FR" sz="1200" i="1" dirty="0">
                <a:solidFill>
                  <a:srgbClr val="581D41"/>
                </a:solidFill>
                <a:ea typeface="ＭＳ Ｐゴシック" charset="0"/>
                <a:cs typeface="ＭＳ Ｐゴシック" charset="0"/>
                <a:sym typeface="Wingdings" panose="05000000000000000000" pitchFamily="2" charset="2"/>
              </a:rPr>
              <a:t> Euro</a:t>
            </a:r>
            <a:endParaRPr lang="fr-FR" sz="1200" i="1" dirty="0">
              <a:solidFill>
                <a:srgbClr val="581D41"/>
              </a:solidFill>
              <a:ea typeface="ＭＳ Ｐゴシック" charset="0"/>
              <a:cs typeface="ＭＳ Ｐゴシック" charset="0"/>
            </a:endParaRPr>
          </a:p>
        </p:txBody>
      </p:sp>
      <p:sp>
        <p:nvSpPr>
          <p:cNvPr id="21" name="Rectangle à coins arrondis 20"/>
          <p:cNvSpPr/>
          <p:nvPr/>
        </p:nvSpPr>
        <p:spPr bwMode="auto">
          <a:xfrm>
            <a:off x="3813986" y="1513051"/>
            <a:ext cx="4943772" cy="606949"/>
          </a:xfrm>
          <a:prstGeom prst="roundRect">
            <a:avLst/>
          </a:prstGeom>
          <a:noFill/>
          <a:ln>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fr-FR" sz="1050" b="1" dirty="0">
                <a:solidFill>
                  <a:srgbClr val="CDCECC">
                    <a:lumMod val="50000"/>
                  </a:srgbClr>
                </a:solidFill>
                <a:latin typeface="Arial" panose="020B0604020202020204" pitchFamily="34" charset="0"/>
                <a:ea typeface="ＭＳ Ｐゴシック" charset="0"/>
                <a:cs typeface="Arial" panose="020B0604020202020204" pitchFamily="34" charset="0"/>
              </a:rPr>
              <a:t>Pour les clients souhaitant optimiser leur épargne sur les marchés financiers </a:t>
            </a:r>
            <a:r>
              <a:rPr lang="fr-FR" sz="1050" dirty="0">
                <a:solidFill>
                  <a:srgbClr val="C00000"/>
                </a:solidFill>
                <a:latin typeface="Arial" panose="020B0604020202020204" pitchFamily="34" charset="0"/>
                <a:ea typeface="ＭＳ Ｐゴシック" charset="0"/>
                <a:cs typeface="Arial" panose="020B0604020202020204" pitchFamily="34" charset="0"/>
              </a:rPr>
              <a:t>tout en gardant la main sur leurs investissements </a:t>
            </a:r>
          </a:p>
        </p:txBody>
      </p:sp>
      <p:sp>
        <p:nvSpPr>
          <p:cNvPr id="22" name="Flèche droite rayée 21"/>
          <p:cNvSpPr/>
          <p:nvPr/>
        </p:nvSpPr>
        <p:spPr bwMode="auto">
          <a:xfrm rot="5400000">
            <a:off x="2634252" y="2071398"/>
            <a:ext cx="326318" cy="504056"/>
          </a:xfrm>
          <a:prstGeom prst="stripedRightArrow">
            <a:avLst/>
          </a:prstGeom>
          <a:solidFill>
            <a:schemeClr val="bg1"/>
          </a:solidFill>
          <a:ln w="19050">
            <a:headEnd type="none" w="med" len="med"/>
            <a:tailEnd type="none" w="med" len="med"/>
          </a:ln>
          <a:effectLst/>
          <a:extLst/>
        </p:spPr>
        <p:style>
          <a:lnRef idx="2">
            <a:schemeClr val="accent1"/>
          </a:lnRef>
          <a:fillRef idx="1001">
            <a:schemeClr val="lt2"/>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23" name="Flèche droite rayée 22"/>
          <p:cNvSpPr/>
          <p:nvPr/>
        </p:nvSpPr>
        <p:spPr bwMode="auto">
          <a:xfrm rot="5400000">
            <a:off x="4694942" y="2065101"/>
            <a:ext cx="326318" cy="504056"/>
          </a:xfrm>
          <a:prstGeom prst="stripedRightArrow">
            <a:avLst/>
          </a:prstGeom>
          <a:solidFill>
            <a:schemeClr val="bg1"/>
          </a:solidFill>
          <a:ln w="19050">
            <a:headEnd type="none" w="med" len="med"/>
            <a:tailEnd type="none" w="med" len="med"/>
          </a:ln>
          <a:effectLst/>
          <a:extLst/>
        </p:spPr>
        <p:style>
          <a:lnRef idx="2">
            <a:schemeClr val="accent1"/>
          </a:lnRef>
          <a:fillRef idx="1001">
            <a:schemeClr val="lt2"/>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24" name="Flèche droite rayée 23"/>
          <p:cNvSpPr/>
          <p:nvPr/>
        </p:nvSpPr>
        <p:spPr bwMode="auto">
          <a:xfrm rot="5400000">
            <a:off x="7500067" y="2067383"/>
            <a:ext cx="326318" cy="504056"/>
          </a:xfrm>
          <a:prstGeom prst="stripedRightArrow">
            <a:avLst/>
          </a:prstGeom>
          <a:solidFill>
            <a:schemeClr val="bg1"/>
          </a:solidFill>
          <a:ln w="19050">
            <a:headEnd type="none" w="med" len="med"/>
            <a:tailEnd type="none" w="med" len="med"/>
          </a:ln>
          <a:effectLst/>
          <a:extLst/>
        </p:spPr>
        <p:style>
          <a:lnRef idx="2">
            <a:schemeClr val="accent1"/>
          </a:lnRef>
          <a:fillRef idx="1001">
            <a:schemeClr val="lt2"/>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cxnSp>
        <p:nvCxnSpPr>
          <p:cNvPr id="25" name="Connecteur droit 24"/>
          <p:cNvCxnSpPr/>
          <p:nvPr/>
        </p:nvCxnSpPr>
        <p:spPr bwMode="auto">
          <a:xfrm>
            <a:off x="3651531" y="1513051"/>
            <a:ext cx="0" cy="4212552"/>
          </a:xfrm>
          <a:prstGeom prst="line">
            <a:avLst/>
          </a:prstGeom>
          <a:ln>
            <a:headEnd type="none" w="med" len="med"/>
            <a:tailEnd type="none" w="med" len="med"/>
          </a:ln>
          <a:extLst/>
        </p:spPr>
        <p:style>
          <a:lnRef idx="2">
            <a:schemeClr val="accent1"/>
          </a:lnRef>
          <a:fillRef idx="1001">
            <a:schemeClr val="lt2"/>
          </a:fillRef>
          <a:effectRef idx="0">
            <a:schemeClr val="accent1"/>
          </a:effectRef>
          <a:fontRef idx="minor">
            <a:schemeClr val="dk1"/>
          </a:fontRef>
        </p:style>
      </p:cxnSp>
      <p:sp>
        <p:nvSpPr>
          <p:cNvPr id="70" name="Rectangle à coins arrondis 69"/>
          <p:cNvSpPr/>
          <p:nvPr/>
        </p:nvSpPr>
        <p:spPr bwMode="auto">
          <a:xfrm>
            <a:off x="410923" y="3249101"/>
            <a:ext cx="3096593" cy="2447927"/>
          </a:xfrm>
          <a:prstGeom prst="roundRect">
            <a:avLst>
              <a:gd name="adj" fmla="val 8249"/>
            </a:avLst>
          </a:prstGeom>
          <a:solidFill>
            <a:schemeClr val="bg1"/>
          </a:solidFill>
          <a:ln>
            <a:solidFill>
              <a:srgbClr val="006F77"/>
            </a:solidFill>
            <a:headEnd type="none" w="med" len="med"/>
            <a:tailEnd type="none" w="med" len="med"/>
          </a:ln>
          <a:extLst/>
        </p:spPr>
        <p:style>
          <a:lnRef idx="2">
            <a:schemeClr val="accent1"/>
          </a:lnRef>
          <a:fillRef idx="1001">
            <a:schemeClr val="lt2"/>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eaLnBrk="0" fontAlgn="base" hangingPunct="0">
              <a:spcBef>
                <a:spcPts val="200"/>
              </a:spcBef>
              <a:spcAft>
                <a:spcPct val="0"/>
              </a:spcAft>
            </a:pPr>
            <a:r>
              <a:rPr lang="fr-FR" sz="1200" i="1" dirty="0">
                <a:solidFill>
                  <a:srgbClr val="006F77"/>
                </a:solidFill>
                <a:ea typeface="ＭＳ Ｐゴシック" charset="0"/>
                <a:cs typeface="ＭＳ Ｐゴシック" charset="0"/>
                <a:sym typeface="Wingdings" panose="05000000000000000000" pitchFamily="2" charset="2"/>
              </a:rPr>
              <a:t> </a:t>
            </a:r>
          </a:p>
          <a:p>
            <a:pPr marL="171450" indent="-171450" eaLnBrk="0" fontAlgn="base" hangingPunct="0">
              <a:spcBef>
                <a:spcPts val="200"/>
              </a:spcBef>
              <a:spcAft>
                <a:spcPct val="0"/>
              </a:spcAft>
              <a:buFont typeface="Wingdings" panose="05000000000000000000" pitchFamily="2" charset="2"/>
              <a:buChar char="v"/>
            </a:pPr>
            <a:r>
              <a:rPr lang="fr-FR" sz="1200" i="1" dirty="0">
                <a:solidFill>
                  <a:srgbClr val="006F77"/>
                </a:solidFill>
                <a:ea typeface="ＭＳ Ｐゴシック" charset="0"/>
                <a:cs typeface="ＭＳ Ｐゴシック" charset="0"/>
                <a:sym typeface="Wingdings" panose="05000000000000000000" pitchFamily="2" charset="2"/>
              </a:rPr>
              <a:t>Allocation Pilotée Equilibre</a:t>
            </a:r>
          </a:p>
          <a:p>
            <a:pPr marL="171450" indent="-171450" eaLnBrk="0" fontAlgn="base" hangingPunct="0">
              <a:spcBef>
                <a:spcPts val="200"/>
              </a:spcBef>
              <a:spcAft>
                <a:spcPct val="0"/>
              </a:spcAft>
              <a:buFont typeface="Wingdings" panose="05000000000000000000" pitchFamily="2" charset="2"/>
              <a:buChar char="v"/>
            </a:pPr>
            <a:r>
              <a:rPr lang="fr-FR" sz="1200" i="1" dirty="0">
                <a:solidFill>
                  <a:srgbClr val="006F77"/>
                </a:solidFill>
                <a:ea typeface="ＭＳ Ｐゴシック" charset="0"/>
                <a:cs typeface="ＭＳ Ｐゴシック" charset="0"/>
                <a:sym typeface="Wingdings" panose="05000000000000000000" pitchFamily="2" charset="2"/>
              </a:rPr>
              <a:t>Allocation Pilotée Offensive</a:t>
            </a:r>
          </a:p>
          <a:p>
            <a:pPr marL="171450" indent="-171450" eaLnBrk="0" fontAlgn="base" hangingPunct="0">
              <a:spcBef>
                <a:spcPts val="200"/>
              </a:spcBef>
              <a:spcAft>
                <a:spcPct val="0"/>
              </a:spcAft>
              <a:buFont typeface="Wingdings" panose="05000000000000000000" pitchFamily="2" charset="2"/>
              <a:buChar char="v"/>
            </a:pPr>
            <a:r>
              <a:rPr lang="fr-FR" sz="1200" b="1" i="1" dirty="0">
                <a:solidFill>
                  <a:srgbClr val="006F77"/>
                </a:solidFill>
                <a:ea typeface="ＭＳ Ｐゴシック" charset="0"/>
                <a:cs typeface="ＭＳ Ｐゴシック" charset="0"/>
                <a:sym typeface="Wingdings" panose="05000000000000000000" pitchFamily="2" charset="2"/>
              </a:rPr>
              <a:t>SELECTIZ </a:t>
            </a:r>
          </a:p>
          <a:p>
            <a:pPr marL="171450" indent="-171450" eaLnBrk="0" fontAlgn="base" hangingPunct="0">
              <a:spcBef>
                <a:spcPts val="200"/>
              </a:spcBef>
              <a:spcAft>
                <a:spcPct val="0"/>
              </a:spcAft>
              <a:buFont typeface="Wingdings" panose="05000000000000000000" pitchFamily="2" charset="2"/>
              <a:buChar char="v"/>
            </a:pPr>
            <a:r>
              <a:rPr lang="fr-FR" sz="1200" b="1" i="1" dirty="0">
                <a:solidFill>
                  <a:srgbClr val="006F77"/>
                </a:solidFill>
                <a:ea typeface="ＭＳ Ｐゴシック" charset="0"/>
                <a:cs typeface="ＭＳ Ｐゴシック" charset="0"/>
                <a:sym typeface="Wingdings" panose="05000000000000000000" pitchFamily="2" charset="2"/>
              </a:rPr>
              <a:t>SELECTIZ PLUS </a:t>
            </a:r>
          </a:p>
          <a:p>
            <a:pPr marL="171450" indent="-171450" eaLnBrk="0" fontAlgn="base" hangingPunct="0">
              <a:spcBef>
                <a:spcPts val="200"/>
              </a:spcBef>
              <a:spcAft>
                <a:spcPct val="0"/>
              </a:spcAft>
              <a:buFont typeface="Wingdings" panose="05000000000000000000" pitchFamily="2" charset="2"/>
              <a:buChar char="v"/>
            </a:pPr>
            <a:r>
              <a:rPr lang="fr-FR" sz="1200" b="1" i="1" dirty="0">
                <a:solidFill>
                  <a:srgbClr val="006F77"/>
                </a:solidFill>
                <a:ea typeface="ＭＳ Ｐゴシック" charset="0"/>
                <a:cs typeface="ＭＳ Ｐゴシック" charset="0"/>
                <a:sym typeface="Wingdings" panose="05000000000000000000" pitchFamily="2" charset="2"/>
              </a:rPr>
              <a:t>SELETIZ PEA </a:t>
            </a:r>
            <a:endParaRPr lang="fr-FR" sz="1200" b="1" i="1" dirty="0">
              <a:solidFill>
                <a:srgbClr val="006F77"/>
              </a:solidFill>
              <a:ea typeface="ＭＳ Ｐゴシック" charset="0"/>
              <a:cs typeface="ＭＳ Ｐゴシック" charset="0"/>
            </a:endParaRPr>
          </a:p>
        </p:txBody>
      </p:sp>
      <p:pic>
        <p:nvPicPr>
          <p:cNvPr id="72"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272" y="4671942"/>
            <a:ext cx="255140" cy="178323"/>
          </a:xfrm>
          <a:prstGeom prst="rect">
            <a:avLst/>
          </a:prstGeom>
          <a:ln w="6350">
            <a:solidFill>
              <a:srgbClr val="006F77"/>
            </a:solidFill>
          </a:ln>
          <a:extLst/>
        </p:spPr>
        <p:style>
          <a:lnRef idx="2">
            <a:schemeClr val="accent1"/>
          </a:lnRef>
          <a:fillRef idx="1001">
            <a:schemeClr val="lt2"/>
          </a:fillRef>
          <a:effectRef idx="0">
            <a:schemeClr val="accent1"/>
          </a:effectRef>
          <a:fontRef idx="minor">
            <a:schemeClr val="dk1"/>
          </a:fontRef>
        </p:style>
      </p:pic>
      <p:pic>
        <p:nvPicPr>
          <p:cNvPr id="73"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971" y="4912876"/>
            <a:ext cx="255140" cy="178323"/>
          </a:xfrm>
          <a:prstGeom prst="rect">
            <a:avLst/>
          </a:prstGeom>
          <a:ln w="6350">
            <a:solidFill>
              <a:srgbClr val="006F77"/>
            </a:solidFill>
          </a:ln>
          <a:extLst/>
        </p:spPr>
        <p:style>
          <a:lnRef idx="2">
            <a:schemeClr val="accent1"/>
          </a:lnRef>
          <a:fillRef idx="1001">
            <a:schemeClr val="lt2"/>
          </a:fillRef>
          <a:effectRef idx="0">
            <a:schemeClr val="accent1"/>
          </a:effectRef>
          <a:fontRef idx="minor">
            <a:schemeClr val="dk1"/>
          </a:fontRef>
        </p:style>
      </p:pic>
      <p:pic>
        <p:nvPicPr>
          <p:cNvPr id="74"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8259" y="4493619"/>
            <a:ext cx="255140" cy="178323"/>
          </a:xfrm>
          <a:prstGeom prst="rect">
            <a:avLst/>
          </a:prstGeom>
          <a:ln w="6350">
            <a:solidFill>
              <a:srgbClr val="006F77"/>
            </a:solidFill>
          </a:ln>
          <a:extLst/>
        </p:spPr>
        <p:style>
          <a:lnRef idx="2">
            <a:schemeClr val="accent1"/>
          </a:lnRef>
          <a:fillRef idx="1001">
            <a:schemeClr val="lt2"/>
          </a:fillRef>
          <a:effectRef idx="0">
            <a:schemeClr val="accent1"/>
          </a:effectRef>
          <a:fontRef idx="minor">
            <a:schemeClr val="dk1"/>
          </a:fontRef>
        </p:style>
      </p:pic>
      <p:pic>
        <p:nvPicPr>
          <p:cNvPr id="75" name="Image 74" descr="picots-revus-0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0050" y="5154104"/>
            <a:ext cx="361950" cy="361950"/>
          </a:xfrm>
          <a:prstGeom prst="rect">
            <a:avLst/>
          </a:prstGeom>
          <a:solidFill>
            <a:srgbClr val="581D41"/>
          </a:solidFill>
        </p:spPr>
      </p:pic>
      <p:pic>
        <p:nvPicPr>
          <p:cNvPr id="76" name="Image 75" descr="engrenage-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603" y="2655769"/>
            <a:ext cx="381857" cy="381857"/>
          </a:xfrm>
          <a:prstGeom prst="rect">
            <a:avLst/>
          </a:prstGeom>
          <a:solidFill>
            <a:srgbClr val="006F77"/>
          </a:solidFill>
        </p:spPr>
      </p:pic>
      <p:pic>
        <p:nvPicPr>
          <p:cNvPr id="77" name="Image 76" descr="picots-revus-02.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7649" y="3710779"/>
            <a:ext cx="380901" cy="380901"/>
          </a:xfrm>
          <a:prstGeom prst="rect">
            <a:avLst/>
          </a:prstGeom>
          <a:solidFill>
            <a:srgbClr val="293381"/>
          </a:solidFill>
        </p:spPr>
      </p:pic>
      <p:pic>
        <p:nvPicPr>
          <p:cNvPr id="78" name="Image 77" descr="terre-01.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4390" y="2624411"/>
            <a:ext cx="407421" cy="371785"/>
          </a:xfrm>
          <a:prstGeom prst="rect">
            <a:avLst/>
          </a:prstGeom>
          <a:solidFill>
            <a:srgbClr val="3E7A9C"/>
          </a:solidFill>
        </p:spPr>
      </p:pic>
      <p:sp>
        <p:nvSpPr>
          <p:cNvPr id="31" name="Rectangle 33"/>
          <p:cNvSpPr>
            <a:spLocks noChangeArrowheads="1"/>
          </p:cNvSpPr>
          <p:nvPr/>
        </p:nvSpPr>
        <p:spPr bwMode="auto">
          <a:xfrm>
            <a:off x="390703" y="5993427"/>
            <a:ext cx="8258198" cy="246221"/>
          </a:xfrm>
          <a:prstGeom prst="rect">
            <a:avLst/>
          </a:prstGeom>
          <a:noFill/>
          <a:ln w="9525">
            <a:noFill/>
            <a:miter lim="800000"/>
            <a:headEnd/>
            <a:tailEnd/>
          </a:ln>
        </p:spPr>
        <p:txBody>
          <a:bodyPr wrap="square" anchor="ctr">
            <a:spAutoFit/>
          </a:bodyPr>
          <a:lstStyle/>
          <a:p>
            <a:pPr algn="just" defTabSz="457200" fontAlgn="base">
              <a:spcBef>
                <a:spcPct val="0"/>
              </a:spcBef>
              <a:spcAft>
                <a:spcPct val="0"/>
              </a:spcAft>
            </a:pPr>
            <a:r>
              <a:rPr lang="fr-FR" sz="1000" b="1" dirty="0">
                <a:solidFill>
                  <a:srgbClr val="CDCECC">
                    <a:lumMod val="50000"/>
                  </a:srgbClr>
                </a:solidFill>
                <a:latin typeface="Univers-Light"/>
                <a:cs typeface="Arial" charset="0"/>
              </a:rPr>
              <a:t>* Produits spécifiques à la Sélection Patrimoniale</a:t>
            </a:r>
          </a:p>
        </p:txBody>
      </p:sp>
      <p:sp>
        <p:nvSpPr>
          <p:cNvPr id="34" name="Rectangle 33"/>
          <p:cNvSpPr/>
          <p:nvPr/>
        </p:nvSpPr>
        <p:spPr bwMode="auto">
          <a:xfrm>
            <a:off x="298594" y="6365078"/>
            <a:ext cx="274809" cy="264474"/>
          </a:xfrm>
          <a:prstGeom prst="rect">
            <a:avLst/>
          </a:prstGeom>
          <a:solidFill>
            <a:sysClr val="window" lastClr="FFFFFF">
              <a:lumMod val="75000"/>
            </a:sys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lnSpc>
                <a:spcPct val="150000"/>
              </a:lnSpc>
              <a:defRPr/>
            </a:pPr>
            <a:r>
              <a:rPr lang="fr-FR" sz="700" kern="0" dirty="0">
                <a:solidFill>
                  <a:prstClr val="white"/>
                </a:solidFill>
                <a:latin typeface="Arial Narrow" panose="020B0606020202030204" pitchFamily="34" charset="0"/>
                <a:cs typeface="Arial" charset="0"/>
              </a:rPr>
              <a:t>8</a:t>
            </a:r>
          </a:p>
        </p:txBody>
      </p:sp>
      <p:pic>
        <p:nvPicPr>
          <p:cNvPr id="3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494" y="6375077"/>
            <a:ext cx="1600200"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8827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a:xfrm>
            <a:off x="417513" y="381000"/>
            <a:ext cx="8308975" cy="743744"/>
          </a:xfrm>
          <a:ln>
            <a:noFill/>
          </a:ln>
        </p:spPr>
        <p:txBody>
          <a:bodyPr>
            <a:normAutofit/>
          </a:bodyPr>
          <a:lstStyle/>
          <a:p>
            <a:pPr eaLnBrk="1" hangingPunct="1">
              <a:spcBef>
                <a:spcPts val="200"/>
              </a:spcBef>
            </a:pPr>
            <a:r>
              <a:rPr lang="fr-FR" altLang="fr-FR" sz="2400" b="1" dirty="0" smtClean="0">
                <a:latin typeface="Arial" panose="020B0604020202020204" pitchFamily="34" charset="0"/>
                <a:cs typeface="Arial" panose="020B0604020202020204" pitchFamily="34" charset="0"/>
              </a:rPr>
              <a:t>Les entrants / les sortants</a:t>
            </a:r>
            <a:endParaRPr lang="fr-FR" altLang="fr-FR" sz="2400" dirty="0" smtClean="0">
              <a:solidFill>
                <a:srgbClr val="003C82"/>
              </a:solidFill>
              <a:latin typeface="Arial" panose="020B0604020202020204" pitchFamily="34" charset="0"/>
              <a:cs typeface="Arial" panose="020B0604020202020204" pitchFamily="34" charset="0"/>
            </a:endParaRPr>
          </a:p>
        </p:txBody>
      </p:sp>
      <p:sp>
        <p:nvSpPr>
          <p:cNvPr id="13" name="Rectangle 4"/>
          <p:cNvSpPr txBox="1">
            <a:spLocks noChangeArrowheads="1"/>
          </p:cNvSpPr>
          <p:nvPr/>
        </p:nvSpPr>
        <p:spPr>
          <a:xfrm>
            <a:off x="0" y="161925"/>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fontScale="97500"/>
          </a:bodyPr>
          <a:lstStyle>
            <a:lvl1pPr algn="ctr" defTabSz="457200" rtl="0" eaLnBrk="0" fontAlgn="base" hangingPunct="0">
              <a:spcBef>
                <a:spcPct val="0"/>
              </a:spcBef>
              <a:spcAft>
                <a:spcPct val="0"/>
              </a:spcAft>
              <a:defRPr sz="2800" kern="1200" cap="all">
                <a:solidFill>
                  <a:srgbClr val="CD0920"/>
                </a:solidFill>
                <a:latin typeface="Franklin Gothic Medium"/>
                <a:ea typeface="+mj-ea"/>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defRPr>
            </a:lvl9pPr>
          </a:lstStyle>
          <a:p>
            <a:pPr eaLnBrk="1" hangingPunct="1">
              <a:spcBef>
                <a:spcPts val="200"/>
              </a:spcBef>
            </a:pPr>
            <a:endParaRPr lang="fr-FR" altLang="fr-FR" dirty="0" smtClean="0">
              <a:solidFill>
                <a:srgbClr val="003C82"/>
              </a:solidFill>
              <a:latin typeface="Arial" panose="020B0604020202020204" pitchFamily="34" charset="0"/>
              <a:cs typeface="Arial" panose="020B0604020202020204" pitchFamily="34" charset="0"/>
            </a:endParaRPr>
          </a:p>
        </p:txBody>
      </p:sp>
      <p:sp>
        <p:nvSpPr>
          <p:cNvPr id="19" name="Espace réservé du contenu 2"/>
          <p:cNvSpPr>
            <a:spLocks noGrp="1"/>
          </p:cNvSpPr>
          <p:nvPr>
            <p:ph idx="1"/>
          </p:nvPr>
        </p:nvSpPr>
        <p:spPr>
          <a:xfrm>
            <a:off x="415925" y="1352550"/>
            <a:ext cx="8310563" cy="4237038"/>
          </a:xfrm>
        </p:spPr>
        <p:txBody>
          <a:bodyPr/>
          <a:lstStyle/>
          <a:p>
            <a:pPr algn="just"/>
            <a:r>
              <a:rPr lang="fr-FR" sz="1500" b="1" kern="1200" dirty="0" smtClean="0">
                <a:latin typeface="Arial" panose="020B0604020202020204" pitchFamily="34" charset="0"/>
                <a:cs typeface="Arial" panose="020B0604020202020204" pitchFamily="34" charset="0"/>
              </a:rPr>
              <a:t>3 fonds vont quitter la gamme au profit de 4 nouveaux produits :</a:t>
            </a:r>
          </a:p>
          <a:p>
            <a:pPr algn="just"/>
            <a:endParaRPr lang="fr-FR" sz="1500" b="1" kern="1200" dirty="0">
              <a:latin typeface="Arial" panose="020B0604020202020204" pitchFamily="34" charset="0"/>
              <a:cs typeface="Arial" panose="020B0604020202020204" pitchFamily="34" charset="0"/>
            </a:endParaRPr>
          </a:p>
          <a:p>
            <a:pPr algn="just"/>
            <a:endParaRPr lang="fr-FR" sz="1500" b="1" kern="1200" dirty="0" smtClean="0">
              <a:latin typeface="Arial" panose="020B0604020202020204" pitchFamily="34" charset="0"/>
              <a:cs typeface="Arial" panose="020B0604020202020204" pitchFamily="34" charset="0"/>
            </a:endParaRPr>
          </a:p>
          <a:p>
            <a:pPr algn="just"/>
            <a:endParaRPr lang="fr-FR" sz="1500" b="1" kern="1200" dirty="0">
              <a:latin typeface="Arial" panose="020B0604020202020204" pitchFamily="34" charset="0"/>
              <a:cs typeface="Arial" panose="020B0604020202020204" pitchFamily="34" charset="0"/>
            </a:endParaRPr>
          </a:p>
          <a:p>
            <a:pPr algn="just"/>
            <a:endParaRPr lang="fr-FR" sz="1500" b="1" kern="1200" dirty="0" smtClean="0">
              <a:latin typeface="Arial" panose="020B0604020202020204" pitchFamily="34" charset="0"/>
              <a:cs typeface="Arial" panose="020B0604020202020204" pitchFamily="34" charset="0"/>
            </a:endParaRPr>
          </a:p>
          <a:p>
            <a:pPr algn="just"/>
            <a:endParaRPr lang="fr-FR" sz="1500" b="1" kern="1200" dirty="0">
              <a:latin typeface="Arial" panose="020B0604020202020204" pitchFamily="34" charset="0"/>
              <a:cs typeface="Arial" panose="020B0604020202020204" pitchFamily="34" charset="0"/>
            </a:endParaRPr>
          </a:p>
          <a:p>
            <a:pPr algn="just"/>
            <a:endParaRPr lang="fr-FR" sz="1500" b="1" kern="1200" dirty="0" smtClean="0">
              <a:latin typeface="Arial" panose="020B0604020202020204" pitchFamily="34" charset="0"/>
              <a:cs typeface="Arial" panose="020B0604020202020204" pitchFamily="34" charset="0"/>
            </a:endParaRPr>
          </a:p>
          <a:p>
            <a:pPr algn="just"/>
            <a:endParaRPr lang="fr-FR" sz="1500" b="1" kern="1200" dirty="0">
              <a:latin typeface="Arial" panose="020B0604020202020204" pitchFamily="34" charset="0"/>
              <a:cs typeface="Arial" panose="020B0604020202020204" pitchFamily="34" charset="0"/>
            </a:endParaRPr>
          </a:p>
          <a:p>
            <a:pPr algn="just"/>
            <a:endParaRPr lang="fr-FR" sz="1500" b="1" kern="1200" dirty="0" smtClean="0">
              <a:latin typeface="Arial" panose="020B0604020202020204" pitchFamily="34" charset="0"/>
              <a:cs typeface="Arial" panose="020B0604020202020204" pitchFamily="34" charset="0"/>
            </a:endParaRPr>
          </a:p>
        </p:txBody>
      </p:sp>
      <p:sp>
        <p:nvSpPr>
          <p:cNvPr id="45" name="ZoneTexte 44"/>
          <p:cNvSpPr txBox="1"/>
          <p:nvPr/>
        </p:nvSpPr>
        <p:spPr>
          <a:xfrm>
            <a:off x="415925" y="4878795"/>
            <a:ext cx="3940677" cy="830997"/>
          </a:xfrm>
          <a:prstGeom prst="rect">
            <a:avLst/>
          </a:prstGeom>
          <a:noFill/>
        </p:spPr>
        <p:txBody>
          <a:bodyPr wrap="square" rtlCol="0">
            <a:spAutoFit/>
          </a:bodyPr>
          <a:lstStyle/>
          <a:p>
            <a:pPr algn="just" defTabSz="457200" eaLnBrk="0" fontAlgn="base" hangingPunct="0">
              <a:spcBef>
                <a:spcPts val="500"/>
              </a:spcBef>
              <a:spcAft>
                <a:spcPts val="500"/>
              </a:spcAft>
            </a:pPr>
            <a:r>
              <a:rPr lang="fr-FR" sz="1200" b="1" dirty="0">
                <a:solidFill>
                  <a:srgbClr val="CDCECC">
                    <a:lumMod val="50000"/>
                  </a:srgbClr>
                </a:solidFill>
                <a:latin typeface="Arial" panose="020B0604020202020204" pitchFamily="34" charset="0"/>
                <a:ea typeface="ＭＳ Ｐゴシック"/>
                <a:cs typeface="Arial" panose="020B0604020202020204" pitchFamily="34" charset="0"/>
                <a:sym typeface="Wingdings" panose="05000000000000000000" pitchFamily="2" charset="2"/>
              </a:rPr>
              <a:t> </a:t>
            </a:r>
            <a:r>
              <a:rPr lang="fr-FR" sz="1200" b="1" dirty="0">
                <a:solidFill>
                  <a:srgbClr val="CDCECC">
                    <a:lumMod val="50000"/>
                  </a:srgbClr>
                </a:solidFill>
                <a:latin typeface="Arial" panose="020B0604020202020204" pitchFamily="34" charset="0"/>
                <a:ea typeface="ＭＳ Ｐゴシック"/>
                <a:cs typeface="Arial" panose="020B0604020202020204" pitchFamily="34" charset="0"/>
              </a:rPr>
              <a:t>Pourquoi sortir Sélection Protection 85 et Allocation Protection 80 ? </a:t>
            </a:r>
            <a:r>
              <a:rPr lang="fr-FR" sz="1200" dirty="0">
                <a:solidFill>
                  <a:srgbClr val="CDCECC">
                    <a:lumMod val="50000"/>
                  </a:srgbClr>
                </a:solidFill>
                <a:latin typeface="Arial" panose="020B0604020202020204" pitchFamily="34" charset="0"/>
                <a:ea typeface="ＭＳ Ｐゴシック"/>
                <a:cs typeface="Arial" panose="020B0604020202020204" pitchFamily="34" charset="0"/>
              </a:rPr>
              <a:t>Ces fonds disposent d’un potentiel de collecte supplémentaire limité du fait des contraintes imposées par le garant.</a:t>
            </a:r>
          </a:p>
        </p:txBody>
      </p:sp>
      <p:sp>
        <p:nvSpPr>
          <p:cNvPr id="46" name="ZoneTexte 45"/>
          <p:cNvSpPr txBox="1"/>
          <p:nvPr/>
        </p:nvSpPr>
        <p:spPr>
          <a:xfrm>
            <a:off x="4814665" y="4876746"/>
            <a:ext cx="3940677" cy="830997"/>
          </a:xfrm>
          <a:prstGeom prst="rect">
            <a:avLst/>
          </a:prstGeom>
          <a:noFill/>
        </p:spPr>
        <p:txBody>
          <a:bodyPr wrap="square" rtlCol="0">
            <a:spAutoFit/>
          </a:bodyPr>
          <a:lstStyle/>
          <a:p>
            <a:pPr algn="just" defTabSz="457200" eaLnBrk="0" fontAlgn="base" hangingPunct="0">
              <a:spcBef>
                <a:spcPts val="500"/>
              </a:spcBef>
              <a:spcAft>
                <a:spcPts val="500"/>
              </a:spcAft>
            </a:pPr>
            <a:r>
              <a:rPr lang="fr-FR" sz="1200" b="1" dirty="0">
                <a:solidFill>
                  <a:srgbClr val="CDCECC">
                    <a:lumMod val="50000"/>
                  </a:srgbClr>
                </a:solidFill>
                <a:latin typeface="Arial" panose="020B0604020202020204" pitchFamily="34" charset="0"/>
                <a:ea typeface="ＭＳ Ｐゴシック"/>
                <a:cs typeface="Arial" panose="020B0604020202020204" pitchFamily="34" charset="0"/>
                <a:sym typeface="Wingdings" panose="05000000000000000000" pitchFamily="2" charset="2"/>
              </a:rPr>
              <a:t> </a:t>
            </a:r>
            <a:r>
              <a:rPr lang="fr-FR" sz="1200" b="1" dirty="0">
                <a:solidFill>
                  <a:srgbClr val="CDCECC">
                    <a:lumMod val="50000"/>
                  </a:srgbClr>
                </a:solidFill>
                <a:latin typeface="Arial" panose="020B0604020202020204" pitchFamily="34" charset="0"/>
                <a:ea typeface="ＭＳ Ｐゴシック"/>
                <a:cs typeface="Arial" panose="020B0604020202020204" pitchFamily="34" charset="0"/>
              </a:rPr>
              <a:t>Pourquoi de nouveaux entrants ? </a:t>
            </a:r>
            <a:r>
              <a:rPr lang="fr-FR" sz="1200" dirty="0">
                <a:solidFill>
                  <a:srgbClr val="CDCECC">
                    <a:lumMod val="50000"/>
                  </a:srgbClr>
                </a:solidFill>
                <a:latin typeface="Arial" panose="020B0604020202020204" pitchFamily="34" charset="0"/>
                <a:ea typeface="ＭＳ Ｐゴシック"/>
                <a:cs typeface="Arial" panose="020B0604020202020204" pitchFamily="34" charset="0"/>
              </a:rPr>
              <a:t>Souhait de donner accès à l</a:t>
            </a:r>
            <a:r>
              <a:rPr lang="fr-FR" sz="1200" b="1" dirty="0">
                <a:solidFill>
                  <a:srgbClr val="CDCECC">
                    <a:lumMod val="50000"/>
                  </a:srgbClr>
                </a:solidFill>
                <a:latin typeface="Arial" panose="020B0604020202020204" pitchFamily="34" charset="0"/>
                <a:ea typeface="ＭＳ Ｐゴシック"/>
                <a:cs typeface="Arial" panose="020B0604020202020204" pitchFamily="34" charset="0"/>
              </a:rPr>
              <a:t>’ensemble des expertises du groupe</a:t>
            </a:r>
            <a:r>
              <a:rPr lang="fr-FR" sz="1200" dirty="0">
                <a:solidFill>
                  <a:srgbClr val="CDCECC">
                    <a:lumMod val="50000"/>
                  </a:srgbClr>
                </a:solidFill>
                <a:latin typeface="Arial" panose="020B0604020202020204" pitchFamily="34" charset="0"/>
                <a:ea typeface="ＭＳ Ｐゴシック"/>
                <a:cs typeface="Arial" panose="020B0604020202020204" pitchFamily="34" charset="0"/>
              </a:rPr>
              <a:t> et volonté de renforcer les offres dites à marges de manœuvre et l’offre immobilière</a:t>
            </a:r>
          </a:p>
        </p:txBody>
      </p:sp>
      <p:sp>
        <p:nvSpPr>
          <p:cNvPr id="47" name="Rectangle à coins arrondis 46"/>
          <p:cNvSpPr/>
          <p:nvPr/>
        </p:nvSpPr>
        <p:spPr bwMode="auto">
          <a:xfrm>
            <a:off x="1200944" y="1788616"/>
            <a:ext cx="2808313" cy="337939"/>
          </a:xfrm>
          <a:prstGeom prst="roundRect">
            <a:avLst>
              <a:gd name="adj" fmla="val 1235"/>
            </a:avLst>
          </a:prstGeom>
          <a:solidFill>
            <a:schemeClr val="tx1"/>
          </a:solidFill>
          <a:ln w="9525"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r>
              <a:rPr lang="fr-FR" sz="1600" dirty="0">
                <a:solidFill>
                  <a:srgbClr val="FFFFFF"/>
                </a:solidFill>
                <a:latin typeface="Arial" charset="0"/>
                <a:ea typeface="ＭＳ Ｐゴシック" charset="0"/>
                <a:cs typeface="ＭＳ Ｐゴシック" charset="0"/>
              </a:rPr>
              <a:t>LES SORTANTS</a:t>
            </a:r>
          </a:p>
        </p:txBody>
      </p:sp>
      <p:sp>
        <p:nvSpPr>
          <p:cNvPr id="48" name="Rectangle à coins arrondis 47"/>
          <p:cNvSpPr/>
          <p:nvPr/>
        </p:nvSpPr>
        <p:spPr bwMode="auto">
          <a:xfrm>
            <a:off x="1200946" y="2317055"/>
            <a:ext cx="2808312" cy="1311970"/>
          </a:xfrm>
          <a:prstGeom prst="roundRect">
            <a:avLst>
              <a:gd name="adj" fmla="val 1480"/>
            </a:avLst>
          </a:prstGeom>
          <a:noFill/>
          <a:ln w="19050"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 Sélection Protection 85</a:t>
            </a:r>
          </a:p>
          <a:p>
            <a:pPr eaLnBrk="0" fontAlgn="base" hangingPunct="0">
              <a:spcBef>
                <a:spcPct val="0"/>
              </a:spcBef>
              <a:spcAft>
                <a:spcPct val="0"/>
              </a:spcAft>
            </a:pPr>
            <a:endPar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endParaRPr>
          </a:p>
          <a:p>
            <a:pPr eaLnBrk="0" fontAlgn="base" hangingPunct="0">
              <a:spcBef>
                <a:spcPct val="0"/>
              </a:spcBef>
              <a:spcAft>
                <a:spcPct val="0"/>
              </a:spcAft>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 Allocation Protection 80</a:t>
            </a:r>
          </a:p>
          <a:p>
            <a:pPr marL="285750" indent="-285750" eaLnBrk="0" fontAlgn="base" hangingPunct="0">
              <a:spcBef>
                <a:spcPct val="0"/>
              </a:spcBef>
              <a:spcAft>
                <a:spcPct val="0"/>
              </a:spcAft>
              <a:buFont typeface="Wingdings"/>
              <a:buChar char="è"/>
            </a:pPr>
            <a:endPar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endParaRPr>
          </a:p>
          <a:p>
            <a:pPr eaLnBrk="0" fontAlgn="base" hangingPunct="0">
              <a:spcBef>
                <a:spcPct val="0"/>
              </a:spcBef>
              <a:spcAft>
                <a:spcPct val="0"/>
              </a:spcAft>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 Ecureuil </a:t>
            </a:r>
            <a:r>
              <a:rPr lang="fr-FR" sz="1200" dirty="0" err="1">
                <a:solidFill>
                  <a:srgbClr val="CDCECC">
                    <a:lumMod val="50000"/>
                  </a:srgbClr>
                </a:solidFill>
                <a:latin typeface="Arial" charset="0"/>
                <a:ea typeface="ＭＳ Ｐゴシック" charset="0"/>
                <a:cs typeface="ＭＳ Ｐゴシック" charset="0"/>
                <a:sym typeface="Wingdings" panose="05000000000000000000" pitchFamily="2" charset="2"/>
              </a:rPr>
              <a:t>Tréso</a:t>
            </a: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 3 mois</a:t>
            </a:r>
            <a:endParaRPr lang="fr-FR" sz="1200" dirty="0">
              <a:solidFill>
                <a:srgbClr val="CDCECC">
                  <a:lumMod val="50000"/>
                </a:srgbClr>
              </a:solidFill>
              <a:latin typeface="Arial" charset="0"/>
              <a:ea typeface="ＭＳ Ｐゴシック" charset="0"/>
              <a:cs typeface="ＭＳ Ｐゴシック" charset="0"/>
            </a:endParaRPr>
          </a:p>
        </p:txBody>
      </p:sp>
      <p:sp>
        <p:nvSpPr>
          <p:cNvPr id="49" name="Rectangle à coins arrondis 48"/>
          <p:cNvSpPr/>
          <p:nvPr/>
        </p:nvSpPr>
        <p:spPr bwMode="auto">
          <a:xfrm>
            <a:off x="4873353" y="1788616"/>
            <a:ext cx="2808312" cy="337939"/>
          </a:xfrm>
          <a:prstGeom prst="roundRect">
            <a:avLst>
              <a:gd name="adj" fmla="val 0"/>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r>
              <a:rPr lang="fr-FR" sz="1600" dirty="0">
                <a:solidFill>
                  <a:srgbClr val="FFFFFF"/>
                </a:solidFill>
                <a:latin typeface="Arial" charset="0"/>
                <a:ea typeface="ＭＳ Ｐゴシック" charset="0"/>
                <a:cs typeface="ＭＳ Ｐゴシック" charset="0"/>
              </a:rPr>
              <a:t>LES ENTRANTS</a:t>
            </a:r>
          </a:p>
        </p:txBody>
      </p:sp>
      <p:sp>
        <p:nvSpPr>
          <p:cNvPr id="50" name="Rectangle à coins arrondis 49"/>
          <p:cNvSpPr/>
          <p:nvPr/>
        </p:nvSpPr>
        <p:spPr bwMode="auto">
          <a:xfrm>
            <a:off x="4873354" y="2317054"/>
            <a:ext cx="2808312" cy="1311971"/>
          </a:xfrm>
          <a:prstGeom prst="roundRect">
            <a:avLst>
              <a:gd name="adj" fmla="val 0"/>
            </a:avLst>
          </a:prstGeom>
          <a:noFill/>
          <a:ln w="19050"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endParaRPr>
          </a:p>
          <a:p>
            <a:pPr marL="285750" indent="-285750" eaLnBrk="0" fontAlgn="base" hangingPunct="0">
              <a:spcBef>
                <a:spcPct val="0"/>
              </a:spcBef>
              <a:spcAft>
                <a:spcPct val="0"/>
              </a:spcAft>
              <a:buFont typeface="Wingdings"/>
              <a:buChar char="è"/>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SELECTIZ</a:t>
            </a:r>
          </a:p>
          <a:p>
            <a:pPr marL="285750" indent="-285750" eaLnBrk="0" fontAlgn="base" hangingPunct="0">
              <a:spcBef>
                <a:spcPct val="0"/>
              </a:spcBef>
              <a:spcAft>
                <a:spcPct val="0"/>
              </a:spcAft>
              <a:buFont typeface="Wingdings"/>
              <a:buChar char="è"/>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SELECTIZ +</a:t>
            </a:r>
          </a:p>
          <a:p>
            <a:pPr marL="285750" indent="-285750" eaLnBrk="0" fontAlgn="base" hangingPunct="0">
              <a:spcBef>
                <a:spcPct val="0"/>
              </a:spcBef>
              <a:spcAft>
                <a:spcPct val="0"/>
              </a:spcAft>
              <a:buFont typeface="Wingdings"/>
              <a:buChar char="è"/>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SELECTIZ PEA</a:t>
            </a:r>
          </a:p>
          <a:p>
            <a:pPr marL="285750" indent="-285750" eaLnBrk="0" fontAlgn="base" hangingPunct="0">
              <a:spcBef>
                <a:spcPct val="0"/>
              </a:spcBef>
              <a:spcAft>
                <a:spcPct val="0"/>
              </a:spcAft>
              <a:buFont typeface="Wingdings"/>
              <a:buChar char="è"/>
            </a:pPr>
            <a:endPar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endParaRPr>
          </a:p>
          <a:p>
            <a:pPr marL="285750" indent="-285750" eaLnBrk="0" fontAlgn="base" hangingPunct="0">
              <a:spcBef>
                <a:spcPct val="0"/>
              </a:spcBef>
              <a:spcAft>
                <a:spcPct val="0"/>
              </a:spcAft>
              <a:buFont typeface="Wingdings"/>
              <a:buChar char="è"/>
            </a:pP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OPCI </a:t>
            </a:r>
            <a:r>
              <a:rPr lang="fr-FR" sz="1200" dirty="0" err="1">
                <a:solidFill>
                  <a:srgbClr val="CDCECC">
                    <a:lumMod val="50000"/>
                  </a:srgbClr>
                </a:solidFill>
                <a:latin typeface="Arial" charset="0"/>
                <a:ea typeface="ＭＳ Ｐゴシック" charset="0"/>
                <a:cs typeface="ＭＳ Ｐゴシック" charset="0"/>
                <a:sym typeface="Wingdings" panose="05000000000000000000" pitchFamily="2" charset="2"/>
              </a:rPr>
              <a:t>Franceurope</a:t>
            </a:r>
            <a:r>
              <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rPr>
              <a:t> </a:t>
            </a:r>
            <a:r>
              <a:rPr lang="fr-FR" sz="1200" dirty="0" err="1">
                <a:solidFill>
                  <a:srgbClr val="CDCECC">
                    <a:lumMod val="50000"/>
                  </a:srgbClr>
                </a:solidFill>
                <a:latin typeface="Arial" charset="0"/>
                <a:ea typeface="ＭＳ Ｐゴシック" charset="0"/>
                <a:cs typeface="ＭＳ Ｐゴシック" charset="0"/>
                <a:sym typeface="Wingdings" panose="05000000000000000000" pitchFamily="2" charset="2"/>
              </a:rPr>
              <a:t>Immo</a:t>
            </a:r>
            <a:endParaRPr lang="fr-FR" sz="1200" dirty="0">
              <a:solidFill>
                <a:srgbClr val="CDCECC">
                  <a:lumMod val="50000"/>
                </a:srgbClr>
              </a:solidFill>
              <a:latin typeface="Arial" charset="0"/>
              <a:ea typeface="ＭＳ Ｐゴシック" charset="0"/>
              <a:cs typeface="ＭＳ Ｐゴシック" charset="0"/>
              <a:sym typeface="Wingdings" panose="05000000000000000000" pitchFamily="2" charset="2"/>
            </a:endParaRPr>
          </a:p>
          <a:p>
            <a:pPr eaLnBrk="0" fontAlgn="base" hangingPunct="0">
              <a:spcBef>
                <a:spcPct val="0"/>
              </a:spcBef>
              <a:spcAft>
                <a:spcPct val="0"/>
              </a:spcAft>
            </a:pPr>
            <a:endParaRPr lang="fr-FR" sz="1400" dirty="0">
              <a:solidFill>
                <a:srgbClr val="CDCECC">
                  <a:lumMod val="50000"/>
                </a:srgbClr>
              </a:solidFill>
              <a:latin typeface="Arial" charset="0"/>
              <a:ea typeface="ＭＳ Ｐゴシック" charset="0"/>
              <a:cs typeface="ＭＳ Ｐゴシック" charset="0"/>
            </a:endParaRPr>
          </a:p>
        </p:txBody>
      </p:sp>
      <p:sp>
        <p:nvSpPr>
          <p:cNvPr id="51" name="Rectangle à coins arrondis 50"/>
          <p:cNvSpPr/>
          <p:nvPr/>
        </p:nvSpPr>
        <p:spPr bwMode="auto">
          <a:xfrm>
            <a:off x="1180545" y="4419600"/>
            <a:ext cx="6480721" cy="356420"/>
          </a:xfrm>
          <a:prstGeom prst="roundRect">
            <a:avLst/>
          </a:prstGeom>
          <a:solidFill>
            <a:schemeClr val="bg1">
              <a:lumMod val="6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r>
              <a:rPr lang="fr-FR" sz="1600" b="1" dirty="0">
                <a:solidFill>
                  <a:srgbClr val="FFFFFF"/>
                </a:solidFill>
                <a:latin typeface="Arial" charset="0"/>
                <a:ea typeface="ＭＳ Ｐゴシック" charset="0"/>
                <a:cs typeface="ＭＳ Ｐゴシック" charset="0"/>
              </a:rPr>
              <a:t>15 fonds toujours répartis en 4 familles </a:t>
            </a:r>
          </a:p>
        </p:txBody>
      </p:sp>
      <p:sp>
        <p:nvSpPr>
          <p:cNvPr id="52" name="Flèche droite rayée 51"/>
          <p:cNvSpPr/>
          <p:nvPr/>
        </p:nvSpPr>
        <p:spPr bwMode="auto">
          <a:xfrm rot="5400000">
            <a:off x="2854562"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3" name="Flèche droite rayée 52"/>
          <p:cNvSpPr/>
          <p:nvPr/>
        </p:nvSpPr>
        <p:spPr bwMode="auto">
          <a:xfrm rot="5400000">
            <a:off x="2215804"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4" name="Flèche droite rayée 53"/>
          <p:cNvSpPr/>
          <p:nvPr/>
        </p:nvSpPr>
        <p:spPr bwMode="auto">
          <a:xfrm rot="5400000">
            <a:off x="4808092" y="3792934"/>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5" name="Flèche droite rayée 54"/>
          <p:cNvSpPr/>
          <p:nvPr/>
        </p:nvSpPr>
        <p:spPr bwMode="auto">
          <a:xfrm rot="5400000">
            <a:off x="5433480"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6" name="Flèche droite rayée 55"/>
          <p:cNvSpPr/>
          <p:nvPr/>
        </p:nvSpPr>
        <p:spPr bwMode="auto">
          <a:xfrm rot="5400000">
            <a:off x="6104236"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7" name="Flèche droite rayée 56"/>
          <p:cNvSpPr/>
          <p:nvPr/>
        </p:nvSpPr>
        <p:spPr bwMode="auto">
          <a:xfrm rot="5400000">
            <a:off x="3511948"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58" name="Flèche droite rayée 57"/>
          <p:cNvSpPr/>
          <p:nvPr/>
        </p:nvSpPr>
        <p:spPr bwMode="auto">
          <a:xfrm rot="5400000">
            <a:off x="4158135" y="3787998"/>
            <a:ext cx="517202" cy="504056"/>
          </a:xfrm>
          <a:prstGeom prst="stripedRightArrow">
            <a:avLst/>
          </a:pr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eaLnBrk="0" fontAlgn="base" hangingPunct="0">
              <a:spcBef>
                <a:spcPct val="0"/>
              </a:spcBef>
              <a:spcAft>
                <a:spcPct val="0"/>
              </a:spcAft>
            </a:pPr>
            <a:endParaRPr lang="fr-FR">
              <a:solidFill>
                <a:srgbClr val="CDCECC"/>
              </a:solidFill>
              <a:latin typeface="Arial" charset="0"/>
              <a:ea typeface="ＭＳ Ｐゴシック" charset="0"/>
              <a:cs typeface="ＭＳ Ｐゴシック" charset="0"/>
            </a:endParaRPr>
          </a:p>
        </p:txBody>
      </p:sp>
      <p:sp>
        <p:nvSpPr>
          <p:cNvPr id="24" name="Rectangle 23"/>
          <p:cNvSpPr/>
          <p:nvPr/>
        </p:nvSpPr>
        <p:spPr bwMode="auto">
          <a:xfrm>
            <a:off x="298594" y="6365078"/>
            <a:ext cx="274809" cy="264474"/>
          </a:xfrm>
          <a:prstGeom prst="rect">
            <a:avLst/>
          </a:prstGeom>
          <a:solidFill>
            <a:sysClr val="window" lastClr="FFFFFF">
              <a:lumMod val="75000"/>
            </a:sys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lnSpc>
                <a:spcPct val="150000"/>
              </a:lnSpc>
              <a:defRPr/>
            </a:pPr>
            <a:r>
              <a:rPr lang="fr-FR" sz="700" kern="0" dirty="0">
                <a:solidFill>
                  <a:prstClr val="white"/>
                </a:solidFill>
                <a:latin typeface="Arial Narrow" panose="020B0606020202030204" pitchFamily="34" charset="0"/>
                <a:cs typeface="Arial" charset="0"/>
              </a:rPr>
              <a:t>9</a:t>
            </a:r>
          </a:p>
        </p:txBody>
      </p:sp>
      <p:sp>
        <p:nvSpPr>
          <p:cNvPr id="2" name="ZoneTexte 1"/>
          <p:cNvSpPr txBox="1"/>
          <p:nvPr/>
        </p:nvSpPr>
        <p:spPr>
          <a:xfrm rot="847682">
            <a:off x="7275691" y="1089426"/>
            <a:ext cx="1817923"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sz="1400" dirty="0" smtClean="0"/>
              <a:t>A partir du 1</a:t>
            </a:r>
            <a:r>
              <a:rPr lang="fr-FR" sz="1400" baseline="30000" dirty="0" smtClean="0"/>
              <a:t>er</a:t>
            </a:r>
            <a:r>
              <a:rPr lang="fr-FR" sz="1400" dirty="0" smtClean="0"/>
              <a:t> avril 2017</a:t>
            </a:r>
            <a:endParaRPr lang="fr-FR" sz="1400" dirty="0"/>
          </a:p>
        </p:txBody>
      </p:sp>
      <p:sp>
        <p:nvSpPr>
          <p:cNvPr id="3" name="Rectangle 2"/>
          <p:cNvSpPr/>
          <p:nvPr/>
        </p:nvSpPr>
        <p:spPr>
          <a:xfrm>
            <a:off x="122660" y="5825206"/>
            <a:ext cx="8870420"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sz="1400" dirty="0" smtClean="0"/>
              <a:t>Les </a:t>
            </a:r>
            <a:r>
              <a:rPr lang="fr-FR" sz="1400" dirty="0"/>
              <a:t>détenteurs des supports SP 85 et AP 80 au 01/04/2017 pourront continuer d’effectuer des versements et arbitrages sur ces fonds. </a:t>
            </a:r>
          </a:p>
          <a:p>
            <a:r>
              <a:rPr lang="fr-FR" sz="1400" dirty="0"/>
              <a:t>En revanche, </a:t>
            </a:r>
            <a:r>
              <a:rPr lang="fr-FR" sz="1400" b="1" dirty="0"/>
              <a:t>à</a:t>
            </a:r>
            <a:r>
              <a:rPr lang="fr-FR" sz="1400" dirty="0"/>
              <a:t> </a:t>
            </a:r>
            <a:r>
              <a:rPr lang="fr-FR" sz="1400" b="1" dirty="0"/>
              <a:t>compter du 1/04/2017, ces fonds ne pourront plus être choisis par des non détenteurs au </a:t>
            </a:r>
            <a:r>
              <a:rPr lang="fr-FR" sz="1400" b="1" dirty="0" smtClean="0"/>
              <a:t>01/04/2017</a:t>
            </a:r>
            <a:r>
              <a:rPr lang="fr-FR" sz="1400" dirty="0" smtClean="0"/>
              <a:t>.</a:t>
            </a:r>
            <a:endParaRPr lang="fr-FR" sz="1400" dirty="0"/>
          </a:p>
        </p:txBody>
      </p:sp>
    </p:spTree>
    <p:extLst>
      <p:ext uri="{BB962C8B-B14F-4D97-AF65-F5344CB8AC3E}">
        <p14:creationId xmlns:p14="http://schemas.microsoft.com/office/powerpoint/2010/main" val="3944222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txBox="1">
            <a:spLocks/>
          </p:cNvSpPr>
          <p:nvPr/>
        </p:nvSpPr>
        <p:spPr bwMode="auto">
          <a:xfrm>
            <a:off x="423863" y="228600"/>
            <a:ext cx="80645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fr-FR" altLang="fr-FR" sz="1600">
              <a:solidFill>
                <a:schemeClr val="accent1"/>
              </a:solidFill>
              <a:cs typeface="Arial" charset="0"/>
            </a:endParaRPr>
          </a:p>
        </p:txBody>
      </p:sp>
      <p:sp>
        <p:nvSpPr>
          <p:cNvPr id="5" name="Rectangle 7"/>
          <p:cNvSpPr>
            <a:spLocks noChangeArrowheads="1"/>
          </p:cNvSpPr>
          <p:nvPr/>
        </p:nvSpPr>
        <p:spPr bwMode="auto">
          <a:xfrm>
            <a:off x="242312" y="6169981"/>
            <a:ext cx="8644236" cy="646331"/>
          </a:xfrm>
          <a:prstGeom prst="rect">
            <a:avLst/>
          </a:prstGeom>
          <a:solidFill>
            <a:schemeClr val="bg1"/>
          </a:solidFill>
          <a:ln>
            <a:noFill/>
          </a:ln>
          <a:extLst/>
        </p:spPr>
        <p:txBody>
          <a:bodyPr wrap="square">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600" dirty="0" smtClean="0">
                <a:solidFill>
                  <a:schemeClr val="bg1">
                    <a:lumMod val="50000"/>
                  </a:schemeClr>
                </a:solidFill>
              </a:rPr>
              <a:t>Ce fonds n’est pas garanti. Il existe un risque de perte en capital. Conformément </a:t>
            </a:r>
            <a:r>
              <a:rPr lang="fr-FR" altLang="fr-FR" sz="600" dirty="0">
                <a:solidFill>
                  <a:schemeClr val="bg1">
                    <a:lumMod val="50000"/>
                  </a:schemeClr>
                </a:solidFill>
              </a:rPr>
              <a:t>à la règlementation en vigueur, le client peut recevoir, sur simple demande de sa part, des précisons sur les rémunérations relatives à la commercialisation du présent produit</a:t>
            </a:r>
            <a:r>
              <a:rPr lang="fr-FR" altLang="fr-FR" sz="600" dirty="0" smtClean="0">
                <a:solidFill>
                  <a:schemeClr val="bg1">
                    <a:lumMod val="50000"/>
                  </a:schemeClr>
                </a:solidFill>
              </a:rPr>
              <a:t>. </a:t>
            </a:r>
            <a:r>
              <a:rPr lang="fr-FR" altLang="fr-FR" sz="600" b="0" dirty="0" smtClean="0">
                <a:solidFill>
                  <a:schemeClr val="bg1">
                    <a:lumMod val="50000"/>
                  </a:schemeClr>
                </a:solidFill>
              </a:rPr>
              <a:t>(</a:t>
            </a:r>
            <a:r>
              <a:rPr lang="fr-FR" altLang="fr-FR" sz="600" b="0" dirty="0">
                <a:solidFill>
                  <a:schemeClr val="bg1">
                    <a:lumMod val="50000"/>
                  </a:schemeClr>
                </a:solidFill>
              </a:rPr>
              <a:t>1) Dans le cadre d’un contrat d’assurance vie ou de capitalisation, les frais sur versements, d’arbitrage, de gestion sur encours et le cas échéant, ceux liés aux garanties de prévoyance s’appliquent. (2) Les frais de gestion indirects sont les frais de gestion liés à l’investissement dans d’autres OPCVM/FIA. (3)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a:t>
            </a:r>
          </a:p>
        </p:txBody>
      </p:sp>
      <p:graphicFrame>
        <p:nvGraphicFramePr>
          <p:cNvPr id="8" name="Espace réservé du contenu 9"/>
          <p:cNvGraphicFramePr>
            <a:graphicFrameLocks/>
          </p:cNvGraphicFramePr>
          <p:nvPr>
            <p:extLst>
              <p:ext uri="{D42A27DB-BD31-4B8C-83A1-F6EECF244321}">
                <p14:modId xmlns:p14="http://schemas.microsoft.com/office/powerpoint/2010/main" val="3107526840"/>
              </p:ext>
            </p:extLst>
          </p:nvPr>
        </p:nvGraphicFramePr>
        <p:xfrm>
          <a:off x="499869" y="1061680"/>
          <a:ext cx="8110538" cy="5108068"/>
        </p:xfrm>
        <a:graphic>
          <a:graphicData uri="http://schemas.openxmlformats.org/drawingml/2006/table">
            <a:tbl>
              <a:tblPr firstRow="1" bandRow="1">
                <a:tableStyleId>{0505E3EF-67EA-436B-97B2-0124C06EBD24}</a:tableStyleId>
              </a:tblPr>
              <a:tblGrid>
                <a:gridCol w="2422513"/>
                <a:gridCol w="4686495"/>
                <a:gridCol w="1001530"/>
              </a:tblGrid>
              <a:tr h="131324">
                <a:tc>
                  <a:txBody>
                    <a:bodyPr/>
                    <a:lstStyle/>
                    <a:p>
                      <a:pPr algn="just">
                        <a:lnSpc>
                          <a:spcPct val="115000"/>
                        </a:lnSpc>
                        <a:spcAft>
                          <a:spcPts val="0"/>
                        </a:spcAft>
                      </a:pPr>
                      <a:r>
                        <a:rPr lang="fr-FR" sz="900" dirty="0"/>
                        <a:t>Société de gestion</a:t>
                      </a:r>
                      <a:endParaRPr lang="fr-FR" sz="900" b="0"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Natixis Asset Management</a:t>
                      </a:r>
                      <a:endParaRPr lang="fr-FR" sz="900" b="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marL="0" algn="just" defTabSz="914400" rtl="0" eaLnBrk="1" latinLnBrk="0" hangingPunct="1">
                        <a:lnSpc>
                          <a:spcPct val="115000"/>
                        </a:lnSpc>
                        <a:spcAft>
                          <a:spcPts val="0"/>
                        </a:spcAft>
                      </a:pPr>
                      <a:r>
                        <a:rPr lang="fr-FR" sz="900" kern="1200" dirty="0"/>
                        <a:t>Nature juridique</a:t>
                      </a:r>
                      <a:endParaRPr lang="fr-FR" sz="900" b="1" kern="1200" dirty="0">
                        <a:solidFill>
                          <a:schemeClr val="tx1"/>
                        </a:solidFill>
                        <a:latin typeface="+mn-lt"/>
                        <a:ea typeface="+mn-ea"/>
                        <a:cs typeface="+mn-cs"/>
                      </a:endParaRPr>
                    </a:p>
                  </a:txBody>
                  <a:tcPr marL="63106" marR="63106" marT="0" marB="0" anchor="ctr"/>
                </a:tc>
                <a:tc gridSpan="2">
                  <a:txBody>
                    <a:bodyPr/>
                    <a:lstStyle/>
                    <a:p>
                      <a:pPr marL="0" algn="just" defTabSz="914400" rtl="0" eaLnBrk="1" latinLnBrk="0" hangingPunct="1">
                        <a:lnSpc>
                          <a:spcPct val="115000"/>
                        </a:lnSpc>
                        <a:spcAft>
                          <a:spcPts val="0"/>
                        </a:spcAft>
                      </a:pPr>
                      <a:r>
                        <a:rPr lang="fr-FR" sz="900" kern="1200" dirty="0"/>
                        <a:t>Fonds Commun de Placement de droit </a:t>
                      </a:r>
                      <a:r>
                        <a:rPr lang="fr-FR" sz="900" kern="1200" dirty="0" smtClean="0"/>
                        <a:t>français de type FIA</a:t>
                      </a:r>
                      <a:endParaRPr lang="fr-FR" sz="900" b="0" kern="1200" dirty="0">
                        <a:solidFill>
                          <a:schemeClr val="tx1"/>
                        </a:solidFill>
                        <a:latin typeface="+mn-lt"/>
                        <a:ea typeface="+mn-ea"/>
                        <a:cs typeface="+mn-cs"/>
                      </a:endParaRPr>
                    </a:p>
                  </a:txBody>
                  <a:tcPr marL="63106" marR="63106" marT="0" marB="0" anchor="ctr"/>
                </a:tc>
                <a:tc hMerge="1">
                  <a:txBody>
                    <a:bodyPr/>
                    <a:lstStyle/>
                    <a:p>
                      <a:endParaRPr lang="fr-FR"/>
                    </a:p>
                  </a:txBody>
                  <a:tcPr/>
                </a:tc>
              </a:tr>
              <a:tr h="152618">
                <a:tc>
                  <a:txBody>
                    <a:bodyPr/>
                    <a:lstStyle/>
                    <a:p>
                      <a:pPr algn="just">
                        <a:lnSpc>
                          <a:spcPct val="115000"/>
                        </a:lnSpc>
                        <a:spcAft>
                          <a:spcPts val="0"/>
                        </a:spcAft>
                      </a:pPr>
                      <a:r>
                        <a:rPr lang="fr-FR" sz="900" dirty="0"/>
                        <a:t>Classification AMF</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Diversifiés</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52618">
                <a:tc>
                  <a:txBody>
                    <a:bodyPr/>
                    <a:lstStyle/>
                    <a:p>
                      <a:pPr algn="just">
                        <a:lnSpc>
                          <a:spcPct val="115000"/>
                        </a:lnSpc>
                        <a:spcAft>
                          <a:spcPts val="0"/>
                        </a:spcAft>
                      </a:pPr>
                      <a:r>
                        <a:rPr lang="fr-FR" sz="900" dirty="0" smtClean="0"/>
                        <a:t>Nourricier</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Non</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Durée de placement recommandée</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3 ans</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Devise de </a:t>
                      </a:r>
                      <a:r>
                        <a:rPr lang="fr-FR" sz="900" dirty="0" smtClean="0"/>
                        <a:t>référence</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Euro</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549592">
                <a:tc>
                  <a:txBody>
                    <a:bodyPr/>
                    <a:lstStyle/>
                    <a:p>
                      <a:pPr algn="just">
                        <a:lnSpc>
                          <a:spcPct val="115000"/>
                        </a:lnSpc>
                        <a:spcAft>
                          <a:spcPts val="0"/>
                        </a:spcAft>
                      </a:pPr>
                      <a:r>
                        <a:rPr lang="fr-FR" sz="900" dirty="0" smtClean="0"/>
                        <a:t>Indice de référence</a:t>
                      </a:r>
                      <a:endParaRPr lang="fr-FR" sz="900" b="1" dirty="0">
                        <a:solidFill>
                          <a:schemeClr val="tx1"/>
                        </a:solidFill>
                        <a:latin typeface="+mj-lt"/>
                        <a:ea typeface="Calibri"/>
                        <a:cs typeface="Times New Roman"/>
                      </a:endParaRPr>
                    </a:p>
                  </a:txBody>
                  <a:tcPr marL="63106" marR="63106" marT="0" marB="0" anchor="ctr"/>
                </a:tc>
                <a:tc gridSpan="2">
                  <a:txBody>
                    <a:bodyPr/>
                    <a:lstStyle/>
                    <a:p>
                      <a:pPr marL="4763" marR="0" indent="0" defTabSz="914400" eaLnBrk="1" fontAlgn="auto" latinLnBrk="0" hangingPunct="1">
                        <a:lnSpc>
                          <a:spcPct val="100000"/>
                        </a:lnSpc>
                        <a:spcBef>
                          <a:spcPts val="0"/>
                        </a:spcBef>
                        <a:spcAft>
                          <a:spcPts val="0"/>
                        </a:spcAft>
                        <a:buClrTx/>
                        <a:buSzTx/>
                        <a:buFontTx/>
                        <a:buNone/>
                        <a:tabLst/>
                        <a:defRPr/>
                      </a:pPr>
                      <a:r>
                        <a:rPr lang="fr-FR" sz="900" spc="-5" dirty="0" err="1" smtClean="0"/>
                        <a:t>Eoni</a:t>
                      </a:r>
                      <a:r>
                        <a:rPr lang="fr-FR" sz="900" dirty="0" err="1" smtClean="0"/>
                        <a:t>a</a:t>
                      </a:r>
                      <a:r>
                        <a:rPr lang="fr-FR" sz="900" dirty="0" smtClean="0"/>
                        <a:t> capitalisé</a:t>
                      </a:r>
                    </a:p>
                    <a:p>
                      <a:pPr marL="4763" marR="0" indent="0" algn="l" defTabSz="914400" rtl="0" eaLnBrk="1" fontAlgn="auto" latinLnBrk="0" hangingPunct="1">
                        <a:lnSpc>
                          <a:spcPct val="100000"/>
                        </a:lnSpc>
                        <a:spcBef>
                          <a:spcPts val="0"/>
                        </a:spcBef>
                        <a:spcAft>
                          <a:spcPts val="0"/>
                        </a:spcAft>
                        <a:buClrTx/>
                        <a:buSzTx/>
                        <a:buFontTx/>
                        <a:buNone/>
                        <a:tabLst/>
                        <a:defRPr/>
                      </a:pPr>
                      <a:r>
                        <a:rPr lang="fr-FR" sz="900" spc="-10" dirty="0" smtClean="0"/>
                        <a:t>P</a:t>
                      </a:r>
                      <a:r>
                        <a:rPr lang="fr-FR" sz="900" spc="10" dirty="0" smtClean="0"/>
                        <a:t>r</a:t>
                      </a:r>
                      <a:r>
                        <a:rPr lang="fr-FR" sz="900" spc="-10" dirty="0" smtClean="0"/>
                        <a:t>incipal</a:t>
                      </a:r>
                      <a:r>
                        <a:rPr lang="fr-FR" sz="900" dirty="0" smtClean="0"/>
                        <a:t>e</a:t>
                      </a:r>
                      <a:r>
                        <a:rPr lang="fr-FR" sz="900" spc="-20" dirty="0" smtClean="0"/>
                        <a:t> </a:t>
                      </a:r>
                      <a:r>
                        <a:rPr lang="fr-FR" sz="900" spc="-10" dirty="0" smtClean="0"/>
                        <a:t>référenc</a:t>
                      </a:r>
                      <a:r>
                        <a:rPr lang="fr-FR" sz="900" dirty="0" smtClean="0"/>
                        <a:t>e</a:t>
                      </a:r>
                      <a:r>
                        <a:rPr lang="fr-FR" sz="900" spc="-20" dirty="0" smtClean="0"/>
                        <a:t> </a:t>
                      </a:r>
                      <a:r>
                        <a:rPr lang="fr-FR" sz="900" spc="-10" dirty="0" smtClean="0"/>
                        <a:t>d</a:t>
                      </a:r>
                      <a:r>
                        <a:rPr lang="fr-FR" sz="900" dirty="0" smtClean="0"/>
                        <a:t>u</a:t>
                      </a:r>
                      <a:r>
                        <a:rPr lang="fr-FR" sz="900" spc="-20" dirty="0" smtClean="0"/>
                        <a:t> </a:t>
                      </a:r>
                      <a:r>
                        <a:rPr lang="fr-FR" sz="900" spc="-10" dirty="0" smtClean="0"/>
                        <a:t>march</a:t>
                      </a:r>
                      <a:r>
                        <a:rPr lang="fr-FR" sz="900" dirty="0" smtClean="0"/>
                        <a:t>é</a:t>
                      </a:r>
                      <a:r>
                        <a:rPr lang="fr-FR" sz="900" spc="-20" dirty="0" smtClean="0"/>
                        <a:t> </a:t>
                      </a:r>
                      <a:r>
                        <a:rPr lang="fr-FR" sz="900" spc="-10" dirty="0" smtClean="0"/>
                        <a:t>monétair</a:t>
                      </a:r>
                      <a:r>
                        <a:rPr lang="fr-FR" sz="900" dirty="0" smtClean="0"/>
                        <a:t>e</a:t>
                      </a:r>
                      <a:r>
                        <a:rPr lang="fr-FR" sz="900" spc="-20" dirty="0" smtClean="0"/>
                        <a:t> </a:t>
                      </a:r>
                      <a:r>
                        <a:rPr lang="fr-FR" sz="900" spc="-10" dirty="0" smtClean="0"/>
                        <a:t>d</a:t>
                      </a:r>
                      <a:r>
                        <a:rPr lang="fr-FR" sz="900" dirty="0" smtClean="0"/>
                        <a:t>e</a:t>
                      </a:r>
                      <a:r>
                        <a:rPr lang="fr-FR" sz="900" spc="-20" dirty="0" smtClean="0"/>
                        <a:t> </a:t>
                      </a:r>
                      <a:r>
                        <a:rPr lang="fr-FR" sz="900" spc="-10" dirty="0" smtClean="0"/>
                        <a:t>l</a:t>
                      </a:r>
                      <a:r>
                        <a:rPr lang="fr-FR" sz="900" dirty="0" smtClean="0"/>
                        <a:t>a</a:t>
                      </a:r>
                      <a:r>
                        <a:rPr lang="fr-FR" sz="900" spc="-20" dirty="0" smtClean="0"/>
                        <a:t> z</a:t>
                      </a:r>
                      <a:r>
                        <a:rPr lang="fr-FR" sz="900" spc="-10" dirty="0" smtClean="0"/>
                        <a:t>on</a:t>
                      </a:r>
                      <a:r>
                        <a:rPr lang="fr-FR" sz="900" dirty="0" smtClean="0"/>
                        <a:t>e</a:t>
                      </a:r>
                      <a:r>
                        <a:rPr lang="fr-FR" sz="900" spc="-20" dirty="0" smtClean="0"/>
                        <a:t> </a:t>
                      </a:r>
                      <a:r>
                        <a:rPr lang="fr-FR" sz="900" spc="-10" dirty="0" smtClean="0"/>
                        <a:t>eur</a:t>
                      </a:r>
                      <a:r>
                        <a:rPr lang="fr-FR" sz="900" dirty="0" smtClean="0"/>
                        <a:t>o</a:t>
                      </a:r>
                      <a:r>
                        <a:rPr lang="fr-FR" sz="900" spc="-20" dirty="0" smtClean="0"/>
                        <a:t> </a:t>
                      </a:r>
                      <a:r>
                        <a:rPr lang="fr-FR" sz="900" dirty="0" smtClean="0"/>
                        <a:t>;</a:t>
                      </a:r>
                      <a:r>
                        <a:rPr lang="fr-FR" sz="900" spc="-80" dirty="0" smtClean="0"/>
                        <a:t> </a:t>
                      </a:r>
                      <a:r>
                        <a:rPr lang="fr-FR" sz="900" spc="-10" dirty="0" smtClean="0"/>
                        <a:t>i</a:t>
                      </a:r>
                      <a:r>
                        <a:rPr lang="fr-FR" sz="900" dirty="0" smtClean="0"/>
                        <a:t>l</a:t>
                      </a:r>
                      <a:r>
                        <a:rPr lang="fr-FR" sz="900" spc="-20" dirty="0" smtClean="0"/>
                        <a:t> </a:t>
                      </a:r>
                      <a:r>
                        <a:rPr lang="fr-FR" sz="900" spc="-10" dirty="0" smtClean="0"/>
                        <a:t>es</a:t>
                      </a:r>
                      <a:r>
                        <a:rPr lang="fr-FR" sz="900" dirty="0" smtClean="0"/>
                        <a:t>t</a:t>
                      </a:r>
                      <a:r>
                        <a:rPr lang="fr-FR" sz="900" spc="-20" dirty="0" smtClean="0"/>
                        <a:t> </a:t>
                      </a:r>
                      <a:r>
                        <a:rPr lang="fr-FR" sz="900" spc="-10" dirty="0" smtClean="0"/>
                        <a:t>calcul</a:t>
                      </a:r>
                      <a:r>
                        <a:rPr lang="fr-FR" sz="900" dirty="0" smtClean="0"/>
                        <a:t>é</a:t>
                      </a:r>
                      <a:r>
                        <a:rPr lang="fr-FR" sz="900" spc="-20" dirty="0" smtClean="0"/>
                        <a:t> </a:t>
                      </a:r>
                      <a:r>
                        <a:rPr lang="fr-FR" sz="900" spc="-10" dirty="0" smtClean="0"/>
                        <a:t>su</a:t>
                      </a:r>
                      <a:r>
                        <a:rPr lang="fr-FR" sz="900" dirty="0" smtClean="0"/>
                        <a:t>r</a:t>
                      </a:r>
                      <a:r>
                        <a:rPr lang="fr-FR" sz="900" spc="-20" dirty="0" smtClean="0"/>
                        <a:t> </a:t>
                      </a:r>
                      <a:r>
                        <a:rPr lang="fr-FR" sz="900" spc="-10" dirty="0" smtClean="0"/>
                        <a:t>l</a:t>
                      </a:r>
                      <a:r>
                        <a:rPr lang="fr-FR" sz="900" dirty="0" smtClean="0"/>
                        <a:t>a</a:t>
                      </a:r>
                      <a:r>
                        <a:rPr lang="fr-FR" sz="900" spc="-20" dirty="0" smtClean="0"/>
                        <a:t> </a:t>
                      </a:r>
                      <a:r>
                        <a:rPr lang="fr-FR" sz="900" spc="-10" dirty="0" smtClean="0"/>
                        <a:t>bas</a:t>
                      </a:r>
                      <a:r>
                        <a:rPr lang="fr-FR" sz="900" dirty="0" smtClean="0"/>
                        <a:t>e</a:t>
                      </a:r>
                      <a:r>
                        <a:rPr lang="fr-FR" sz="900" spc="-20" dirty="0" smtClean="0"/>
                        <a:t> </a:t>
                      </a:r>
                      <a:r>
                        <a:rPr lang="fr-FR" sz="900" spc="-10" dirty="0" smtClean="0"/>
                        <a:t>d</a:t>
                      </a:r>
                      <a:r>
                        <a:rPr lang="fr-FR" sz="900" dirty="0" smtClean="0"/>
                        <a:t>e</a:t>
                      </a:r>
                      <a:r>
                        <a:rPr lang="fr-FR" sz="900" spc="-20" dirty="0" smtClean="0"/>
                        <a:t> </a:t>
                      </a:r>
                      <a:r>
                        <a:rPr lang="fr-FR" sz="900" spc="-10" dirty="0" smtClean="0"/>
                        <a:t>l’é</a:t>
                      </a:r>
                      <a:r>
                        <a:rPr lang="fr-FR" sz="900" spc="-20" dirty="0" smtClean="0"/>
                        <a:t>v</a:t>
                      </a:r>
                      <a:r>
                        <a:rPr lang="fr-FR" sz="900" spc="-10" dirty="0" smtClean="0"/>
                        <a:t>olutio</a:t>
                      </a:r>
                      <a:r>
                        <a:rPr lang="fr-FR" sz="900" dirty="0" smtClean="0"/>
                        <a:t>n</a:t>
                      </a:r>
                      <a:r>
                        <a:rPr lang="fr-FR" sz="900" spc="-20" dirty="0" smtClean="0"/>
                        <a:t> </a:t>
                      </a:r>
                      <a:r>
                        <a:rPr lang="fr-FR" sz="900" spc="-10" dirty="0" smtClean="0"/>
                        <a:t>du tau</a:t>
                      </a:r>
                      <a:r>
                        <a:rPr lang="fr-FR" sz="900" dirty="0" smtClean="0"/>
                        <a:t>x</a:t>
                      </a:r>
                      <a:r>
                        <a:rPr lang="fr-FR" sz="900" spc="-20" dirty="0" smtClean="0"/>
                        <a:t> </a:t>
                      </a:r>
                      <a:r>
                        <a:rPr lang="fr-FR" sz="900" spc="-10" dirty="0" err="1" smtClean="0"/>
                        <a:t>Eonia</a:t>
                      </a:r>
                      <a:r>
                        <a:rPr lang="fr-FR" sz="900" dirty="0" smtClean="0"/>
                        <a:t>,</a:t>
                      </a:r>
                      <a:r>
                        <a:rPr lang="fr-FR" sz="900" spc="-80" dirty="0" smtClean="0"/>
                        <a:t> </a:t>
                      </a:r>
                      <a:r>
                        <a:rPr lang="fr-FR" sz="900" spc="-10" dirty="0" smtClean="0"/>
                        <a:t>m</a:t>
                      </a:r>
                      <a:r>
                        <a:rPr lang="fr-FR" sz="900" spc="-25" dirty="0" smtClean="0"/>
                        <a:t>oy</a:t>
                      </a:r>
                      <a:r>
                        <a:rPr lang="fr-FR" sz="900" spc="-10" dirty="0" smtClean="0"/>
                        <a:t>enn</a:t>
                      </a:r>
                      <a:r>
                        <a:rPr lang="fr-FR" sz="900" dirty="0" smtClean="0"/>
                        <a:t>e</a:t>
                      </a:r>
                      <a:r>
                        <a:rPr lang="fr-FR" sz="900" spc="-20" dirty="0" smtClean="0"/>
                        <a:t> </a:t>
                      </a:r>
                      <a:r>
                        <a:rPr lang="fr-FR" sz="900" spc="-10" dirty="0" smtClean="0"/>
                        <a:t>de</a:t>
                      </a:r>
                      <a:r>
                        <a:rPr lang="fr-FR" sz="900" dirty="0" smtClean="0"/>
                        <a:t>s</a:t>
                      </a:r>
                      <a:r>
                        <a:rPr lang="fr-FR" sz="900" spc="-20" dirty="0" smtClean="0"/>
                        <a:t> </a:t>
                      </a:r>
                      <a:r>
                        <a:rPr lang="fr-FR" sz="900" spc="-10" dirty="0" smtClean="0"/>
                        <a:t>tau</a:t>
                      </a:r>
                      <a:r>
                        <a:rPr lang="fr-FR" sz="900" dirty="0" smtClean="0"/>
                        <a:t>x</a:t>
                      </a:r>
                      <a:r>
                        <a:rPr lang="fr-FR" sz="900" spc="-20" dirty="0" smtClean="0"/>
                        <a:t> </a:t>
                      </a:r>
                      <a:r>
                        <a:rPr lang="fr-FR" sz="900" spc="-10" dirty="0" smtClean="0"/>
                        <a:t>interbancaires</a:t>
                      </a:r>
                      <a:r>
                        <a:rPr lang="fr-FR" sz="900" dirty="0" smtClean="0"/>
                        <a:t>,</a:t>
                      </a:r>
                      <a:r>
                        <a:rPr lang="fr-FR" sz="900" spc="-80" dirty="0" smtClean="0"/>
                        <a:t> </a:t>
                      </a:r>
                      <a:r>
                        <a:rPr lang="fr-FR" sz="900" spc="-10" dirty="0" smtClean="0"/>
                        <a:t>a</a:t>
                      </a:r>
                      <a:r>
                        <a:rPr lang="fr-FR" sz="900" dirty="0" smtClean="0"/>
                        <a:t>u</a:t>
                      </a:r>
                      <a:r>
                        <a:rPr lang="fr-FR" sz="900" spc="-20" dirty="0" smtClean="0"/>
                        <a:t> </a:t>
                      </a:r>
                      <a:r>
                        <a:rPr lang="fr-FR" sz="900" spc="-10" dirty="0" smtClean="0"/>
                        <a:t>jou</a:t>
                      </a:r>
                      <a:r>
                        <a:rPr lang="fr-FR" sz="900" dirty="0" smtClean="0"/>
                        <a:t>r</a:t>
                      </a:r>
                      <a:r>
                        <a:rPr lang="fr-FR" sz="900" spc="-20" dirty="0" smtClean="0"/>
                        <a:t> </a:t>
                      </a:r>
                      <a:r>
                        <a:rPr lang="fr-FR" sz="900" spc="-10" dirty="0" smtClean="0"/>
                        <a:t>l</a:t>
                      </a:r>
                      <a:r>
                        <a:rPr lang="fr-FR" sz="900" dirty="0" smtClean="0"/>
                        <a:t>e</a:t>
                      </a:r>
                      <a:r>
                        <a:rPr lang="fr-FR" sz="900" spc="-20" dirty="0" smtClean="0"/>
                        <a:t> </a:t>
                      </a:r>
                      <a:r>
                        <a:rPr lang="fr-FR" sz="900" spc="-10" dirty="0" smtClean="0"/>
                        <a:t>jou</a:t>
                      </a:r>
                      <a:r>
                        <a:rPr lang="fr-FR" sz="900" spc="-85" dirty="0" smtClean="0"/>
                        <a:t>r</a:t>
                      </a:r>
                      <a:r>
                        <a:rPr lang="fr-FR" sz="900" dirty="0" smtClean="0"/>
                        <a:t>,</a:t>
                      </a:r>
                      <a:r>
                        <a:rPr lang="fr-FR" sz="900" spc="-80" dirty="0" smtClean="0"/>
                        <a:t> </a:t>
                      </a:r>
                      <a:r>
                        <a:rPr lang="fr-FR" sz="900" spc="-10" dirty="0" smtClean="0"/>
                        <a:t>t</a:t>
                      </a:r>
                      <a:r>
                        <a:rPr lang="fr-FR" sz="900" spc="10" dirty="0" smtClean="0"/>
                        <a:t>r</a:t>
                      </a:r>
                      <a:r>
                        <a:rPr lang="fr-FR" sz="900" spc="-10" dirty="0" smtClean="0"/>
                        <a:t>ansmi</a:t>
                      </a:r>
                      <a:r>
                        <a:rPr lang="fr-FR" sz="900" dirty="0" smtClean="0"/>
                        <a:t>s</a:t>
                      </a:r>
                      <a:r>
                        <a:rPr lang="fr-FR" sz="900" spc="-20" dirty="0" smtClean="0"/>
                        <a:t> </a:t>
                      </a:r>
                      <a:r>
                        <a:rPr lang="fr-FR" sz="900" dirty="0" smtClean="0"/>
                        <a:t>à</a:t>
                      </a:r>
                      <a:r>
                        <a:rPr lang="fr-FR" sz="900" spc="-20" dirty="0" smtClean="0"/>
                        <a:t> </a:t>
                      </a:r>
                      <a:r>
                        <a:rPr lang="fr-FR" sz="900" spc="-10" dirty="0" smtClean="0"/>
                        <a:t>l</a:t>
                      </a:r>
                      <a:r>
                        <a:rPr lang="fr-FR" sz="900" dirty="0" smtClean="0"/>
                        <a:t>a</a:t>
                      </a:r>
                      <a:r>
                        <a:rPr lang="fr-FR" sz="900" spc="-20" dirty="0" smtClean="0"/>
                        <a:t> </a:t>
                      </a:r>
                      <a:r>
                        <a:rPr lang="fr-FR" sz="900" spc="-10" dirty="0" smtClean="0"/>
                        <a:t>Banqu</a:t>
                      </a:r>
                      <a:r>
                        <a:rPr lang="fr-FR" sz="900" dirty="0" smtClean="0"/>
                        <a:t>e</a:t>
                      </a:r>
                      <a:r>
                        <a:rPr lang="fr-FR" sz="900" spc="-20" dirty="0" smtClean="0"/>
                        <a:t> </a:t>
                      </a:r>
                      <a:r>
                        <a:rPr lang="fr-FR" sz="900" spc="-10" dirty="0" smtClean="0"/>
                        <a:t>cent</a:t>
                      </a:r>
                      <a:r>
                        <a:rPr lang="fr-FR" sz="900" spc="10" dirty="0" smtClean="0"/>
                        <a:t>r</a:t>
                      </a:r>
                      <a:r>
                        <a:rPr lang="fr-FR" sz="900" spc="-10" dirty="0" smtClean="0"/>
                        <a:t>al</a:t>
                      </a:r>
                      <a:r>
                        <a:rPr lang="fr-FR" sz="900" dirty="0" smtClean="0"/>
                        <a:t>e</a:t>
                      </a:r>
                      <a:r>
                        <a:rPr lang="fr-FR" sz="900" spc="-20" dirty="0" smtClean="0"/>
                        <a:t> </a:t>
                      </a:r>
                      <a:r>
                        <a:rPr lang="fr-FR" sz="900" spc="-10" dirty="0" smtClean="0"/>
                        <a:t>européenne</a:t>
                      </a:r>
                      <a:r>
                        <a:rPr lang="fr-FR" sz="900" spc="-10" baseline="0" dirty="0" smtClean="0"/>
                        <a:t> </a:t>
                      </a:r>
                      <a:r>
                        <a:rPr lang="fr-FR" sz="900" spc="-10" dirty="0" smtClean="0"/>
                        <a:t>pa</a:t>
                      </a:r>
                      <a:r>
                        <a:rPr lang="fr-FR" sz="900" dirty="0" smtClean="0"/>
                        <a:t>r</a:t>
                      </a:r>
                      <a:r>
                        <a:rPr lang="fr-FR" sz="900" spc="-20" dirty="0" smtClean="0"/>
                        <a:t> </a:t>
                      </a:r>
                      <a:r>
                        <a:rPr lang="fr-FR" sz="900" spc="-10" dirty="0" smtClean="0"/>
                        <a:t>le</a:t>
                      </a:r>
                      <a:r>
                        <a:rPr lang="fr-FR" sz="900" dirty="0" smtClean="0"/>
                        <a:t>s</a:t>
                      </a:r>
                      <a:r>
                        <a:rPr lang="fr-FR" sz="900" spc="-20" dirty="0" smtClean="0"/>
                        <a:t> </a:t>
                      </a:r>
                      <a:r>
                        <a:rPr lang="fr-FR" sz="900" spc="-10" dirty="0" smtClean="0"/>
                        <a:t>Banque</a:t>
                      </a:r>
                      <a:r>
                        <a:rPr lang="fr-FR" sz="900" dirty="0" smtClean="0"/>
                        <a:t>s</a:t>
                      </a:r>
                      <a:r>
                        <a:rPr lang="fr-FR" sz="900" spc="-20" dirty="0" smtClean="0"/>
                        <a:t> </a:t>
                      </a:r>
                      <a:r>
                        <a:rPr lang="fr-FR" sz="900" spc="-10" dirty="0" smtClean="0"/>
                        <a:t>d</a:t>
                      </a:r>
                      <a:r>
                        <a:rPr lang="fr-FR" sz="900" dirty="0" smtClean="0"/>
                        <a:t>e</a:t>
                      </a:r>
                      <a:r>
                        <a:rPr lang="fr-FR" sz="900" spc="-20" dirty="0" smtClean="0"/>
                        <a:t> </a:t>
                      </a:r>
                      <a:r>
                        <a:rPr lang="fr-FR" sz="900" spc="-10" dirty="0" smtClean="0"/>
                        <a:t>référenc</a:t>
                      </a:r>
                      <a:r>
                        <a:rPr lang="fr-FR" sz="900" dirty="0" smtClean="0"/>
                        <a:t>e</a:t>
                      </a:r>
                      <a:r>
                        <a:rPr lang="fr-FR" sz="900" spc="-20" dirty="0" smtClean="0"/>
                        <a:t> </a:t>
                      </a:r>
                      <a:r>
                        <a:rPr lang="fr-FR" sz="900" spc="-10" dirty="0" smtClean="0"/>
                        <a:t>e</a:t>
                      </a:r>
                      <a:r>
                        <a:rPr lang="fr-FR" sz="900" dirty="0" smtClean="0"/>
                        <a:t>t</a:t>
                      </a:r>
                      <a:r>
                        <a:rPr lang="fr-FR" sz="900" spc="-20" dirty="0" smtClean="0"/>
                        <a:t> </a:t>
                      </a:r>
                      <a:r>
                        <a:rPr lang="fr-FR" sz="900" spc="-10" dirty="0" smtClean="0"/>
                        <a:t>pondér</a:t>
                      </a:r>
                      <a:r>
                        <a:rPr lang="fr-FR" sz="900" dirty="0" smtClean="0"/>
                        <a:t>é</a:t>
                      </a:r>
                      <a:r>
                        <a:rPr lang="fr-FR" sz="900" spc="-20" dirty="0" smtClean="0"/>
                        <a:t> </a:t>
                      </a:r>
                      <a:r>
                        <a:rPr lang="fr-FR" sz="900" spc="-10" dirty="0" smtClean="0"/>
                        <a:t>pa</a:t>
                      </a:r>
                      <a:r>
                        <a:rPr lang="fr-FR" sz="900" dirty="0" smtClean="0"/>
                        <a:t>r</a:t>
                      </a:r>
                      <a:r>
                        <a:rPr lang="fr-FR" sz="900" spc="-20" dirty="0" smtClean="0"/>
                        <a:t> </a:t>
                      </a:r>
                      <a:r>
                        <a:rPr lang="fr-FR" sz="900" spc="-10" dirty="0" smtClean="0"/>
                        <a:t>l</a:t>
                      </a:r>
                      <a:r>
                        <a:rPr lang="fr-FR" sz="900" dirty="0" smtClean="0"/>
                        <a:t>e</a:t>
                      </a:r>
                      <a:r>
                        <a:rPr lang="fr-FR" sz="900" spc="-20" dirty="0" smtClean="0"/>
                        <a:t> v</a:t>
                      </a:r>
                      <a:r>
                        <a:rPr lang="fr-FR" sz="900" spc="-10" dirty="0" smtClean="0"/>
                        <a:t>olum</a:t>
                      </a:r>
                      <a:r>
                        <a:rPr lang="fr-FR" sz="900" dirty="0" smtClean="0"/>
                        <a:t>e</a:t>
                      </a:r>
                      <a:r>
                        <a:rPr lang="fr-FR" sz="900" spc="-20" dirty="0" smtClean="0"/>
                        <a:t> </a:t>
                      </a:r>
                      <a:r>
                        <a:rPr lang="fr-FR" sz="900" spc="-10" dirty="0" smtClean="0"/>
                        <a:t>de</a:t>
                      </a:r>
                      <a:r>
                        <a:rPr lang="fr-FR" sz="900" dirty="0" smtClean="0"/>
                        <a:t>s</a:t>
                      </a:r>
                      <a:r>
                        <a:rPr lang="fr-FR" sz="900" spc="-20" dirty="0" smtClean="0"/>
                        <a:t> </a:t>
                      </a:r>
                      <a:r>
                        <a:rPr lang="fr-FR" sz="900" spc="-10" dirty="0" smtClean="0"/>
                        <a:t>opé</a:t>
                      </a:r>
                      <a:r>
                        <a:rPr lang="fr-FR" sz="900" spc="10" dirty="0" smtClean="0"/>
                        <a:t>r</a:t>
                      </a:r>
                      <a:r>
                        <a:rPr lang="fr-FR" sz="900" spc="-10" dirty="0" smtClean="0"/>
                        <a:t>ation</a:t>
                      </a:r>
                      <a:r>
                        <a:rPr lang="fr-FR" sz="900" dirty="0" smtClean="0"/>
                        <a:t>s</a:t>
                      </a:r>
                      <a:r>
                        <a:rPr lang="fr-FR" sz="900" spc="-20" dirty="0" smtClean="0"/>
                        <a:t> </a:t>
                      </a:r>
                      <a:r>
                        <a:rPr lang="fr-FR" sz="900" spc="-10" dirty="0" smtClean="0"/>
                        <a:t>t</a:t>
                      </a:r>
                      <a:r>
                        <a:rPr lang="fr-FR" sz="900" spc="10" dirty="0" smtClean="0"/>
                        <a:t>r</a:t>
                      </a:r>
                      <a:r>
                        <a:rPr lang="fr-FR" sz="900" spc="-10" dirty="0" smtClean="0"/>
                        <a:t>aitées</a:t>
                      </a:r>
                      <a:r>
                        <a:rPr lang="fr-FR" sz="900" dirty="0" smtClean="0"/>
                        <a:t>.</a:t>
                      </a:r>
                      <a:r>
                        <a:rPr lang="fr-FR" sz="900" spc="-85" dirty="0" smtClean="0"/>
                        <a:t> </a:t>
                      </a:r>
                      <a:r>
                        <a:rPr lang="fr-FR" sz="900" spc="-10" dirty="0" smtClean="0"/>
                        <a:t>I</a:t>
                      </a:r>
                      <a:r>
                        <a:rPr lang="fr-FR" sz="900" dirty="0" smtClean="0"/>
                        <a:t>l</a:t>
                      </a:r>
                      <a:r>
                        <a:rPr lang="fr-FR" sz="900" spc="-20" dirty="0" smtClean="0"/>
                        <a:t> </a:t>
                      </a:r>
                      <a:r>
                        <a:rPr lang="fr-FR" sz="900" spc="-10" dirty="0" smtClean="0"/>
                        <a:t>es</a:t>
                      </a:r>
                      <a:r>
                        <a:rPr lang="fr-FR" sz="900" dirty="0" smtClean="0"/>
                        <a:t>t</a:t>
                      </a:r>
                      <a:r>
                        <a:rPr lang="fr-FR" sz="900" spc="-20" dirty="0" smtClean="0"/>
                        <a:t> </a:t>
                      </a:r>
                      <a:r>
                        <a:rPr lang="fr-FR" sz="900" spc="-10" dirty="0" smtClean="0"/>
                        <a:t>calcul</a:t>
                      </a:r>
                      <a:r>
                        <a:rPr lang="fr-FR" sz="900" dirty="0" smtClean="0"/>
                        <a:t>é</a:t>
                      </a:r>
                      <a:r>
                        <a:rPr lang="fr-FR" sz="900" spc="-20" dirty="0" smtClean="0"/>
                        <a:t> </a:t>
                      </a:r>
                      <a:r>
                        <a:rPr lang="fr-FR" sz="900" spc="-10" dirty="0" smtClean="0"/>
                        <a:t>pa</a:t>
                      </a:r>
                      <a:r>
                        <a:rPr lang="fr-FR" sz="900" dirty="0" smtClean="0"/>
                        <a:t>r</a:t>
                      </a:r>
                      <a:r>
                        <a:rPr lang="fr-FR" sz="900" spc="-20" dirty="0" smtClean="0"/>
                        <a:t> </a:t>
                      </a:r>
                      <a:r>
                        <a:rPr lang="fr-FR" sz="900" spc="-10" dirty="0" smtClean="0"/>
                        <a:t>l</a:t>
                      </a:r>
                      <a:r>
                        <a:rPr lang="fr-FR" sz="900" dirty="0" smtClean="0"/>
                        <a:t>a</a:t>
                      </a:r>
                      <a:r>
                        <a:rPr lang="fr-FR" sz="900" spc="-20" dirty="0" smtClean="0"/>
                        <a:t> </a:t>
                      </a:r>
                      <a:r>
                        <a:rPr lang="fr-FR" sz="900" spc="-10" dirty="0" smtClean="0"/>
                        <a:t>BCE su</a:t>
                      </a:r>
                      <a:r>
                        <a:rPr lang="fr-FR" sz="900" dirty="0" smtClean="0"/>
                        <a:t>r</a:t>
                      </a:r>
                      <a:r>
                        <a:rPr lang="fr-FR" sz="900" spc="-20" dirty="0" smtClean="0"/>
                        <a:t> </a:t>
                      </a:r>
                      <a:r>
                        <a:rPr lang="fr-FR" sz="900" spc="-10" dirty="0" smtClean="0"/>
                        <a:t>un</a:t>
                      </a:r>
                      <a:r>
                        <a:rPr lang="fr-FR" sz="900" dirty="0" smtClean="0"/>
                        <a:t>e</a:t>
                      </a:r>
                      <a:r>
                        <a:rPr lang="fr-FR" sz="900" spc="-20" dirty="0" smtClean="0"/>
                        <a:t> </a:t>
                      </a:r>
                      <a:r>
                        <a:rPr lang="fr-FR" sz="900" spc="-10" dirty="0" smtClean="0"/>
                        <a:t>bas</a:t>
                      </a:r>
                      <a:r>
                        <a:rPr lang="fr-FR" sz="900" dirty="0" smtClean="0"/>
                        <a:t>e</a:t>
                      </a:r>
                      <a:r>
                        <a:rPr lang="fr-FR" sz="900" spc="-20" dirty="0" smtClean="0"/>
                        <a:t> </a:t>
                      </a:r>
                      <a:r>
                        <a:rPr lang="fr-FR" sz="900" dirty="0" smtClean="0"/>
                        <a:t>«</a:t>
                      </a:r>
                      <a:r>
                        <a:rPr lang="fr-FR" sz="900" spc="-20" dirty="0" smtClean="0"/>
                        <a:t> </a:t>
                      </a:r>
                      <a:r>
                        <a:rPr lang="fr-FR" sz="900" spc="-10" dirty="0" smtClean="0"/>
                        <a:t>nombr</a:t>
                      </a:r>
                      <a:r>
                        <a:rPr lang="fr-FR" sz="900" dirty="0" smtClean="0"/>
                        <a:t>e</a:t>
                      </a:r>
                      <a:r>
                        <a:rPr lang="fr-FR" sz="900" spc="-20" dirty="0" smtClean="0"/>
                        <a:t> </a:t>
                      </a:r>
                      <a:r>
                        <a:rPr lang="fr-FR" sz="900" spc="-10" dirty="0" smtClean="0"/>
                        <a:t>d</a:t>
                      </a:r>
                      <a:r>
                        <a:rPr lang="fr-FR" sz="900" dirty="0" smtClean="0"/>
                        <a:t>e</a:t>
                      </a:r>
                      <a:r>
                        <a:rPr lang="fr-FR" sz="900" spc="-20" dirty="0" smtClean="0"/>
                        <a:t> </a:t>
                      </a:r>
                      <a:r>
                        <a:rPr lang="fr-FR" sz="900" spc="-10" dirty="0" smtClean="0"/>
                        <a:t>jou</a:t>
                      </a:r>
                      <a:r>
                        <a:rPr lang="fr-FR" sz="900" spc="20" dirty="0" smtClean="0"/>
                        <a:t>r</a:t>
                      </a:r>
                      <a:r>
                        <a:rPr lang="fr-FR" sz="900" dirty="0" smtClean="0"/>
                        <a:t>s</a:t>
                      </a:r>
                      <a:r>
                        <a:rPr lang="fr-FR" sz="900" spc="-20" dirty="0" smtClean="0"/>
                        <a:t> </a:t>
                      </a:r>
                      <a:r>
                        <a:rPr lang="fr-FR" sz="900" spc="-10" dirty="0" smtClean="0"/>
                        <a:t>exact/36</a:t>
                      </a:r>
                      <a:r>
                        <a:rPr lang="fr-FR" sz="900" dirty="0" smtClean="0"/>
                        <a:t>0</a:t>
                      </a:r>
                      <a:r>
                        <a:rPr lang="fr-FR" sz="900" spc="-20" dirty="0" smtClean="0"/>
                        <a:t> </a:t>
                      </a:r>
                      <a:r>
                        <a:rPr lang="fr-FR" sz="900" spc="-10" dirty="0" smtClean="0"/>
                        <a:t>jou</a:t>
                      </a:r>
                      <a:r>
                        <a:rPr lang="fr-FR" sz="900" spc="20" dirty="0" smtClean="0"/>
                        <a:t>r</a:t>
                      </a:r>
                      <a:r>
                        <a:rPr lang="fr-FR" sz="900" dirty="0" smtClean="0"/>
                        <a:t>s</a:t>
                      </a:r>
                      <a:r>
                        <a:rPr lang="fr-FR" sz="900" spc="-20" dirty="0" smtClean="0"/>
                        <a:t> </a:t>
                      </a:r>
                      <a:r>
                        <a:rPr lang="fr-FR" sz="900" dirty="0" smtClean="0"/>
                        <a:t>»</a:t>
                      </a:r>
                      <a:r>
                        <a:rPr lang="fr-FR" sz="900" spc="-10" dirty="0" smtClean="0"/>
                        <a:t> </a:t>
                      </a:r>
                      <a:r>
                        <a:rPr lang="fr-FR" sz="900" dirty="0" smtClean="0"/>
                        <a:t>et</a:t>
                      </a:r>
                      <a:r>
                        <a:rPr lang="fr-FR" sz="900" spc="-5" dirty="0" smtClean="0"/>
                        <a:t> </a:t>
                      </a:r>
                      <a:r>
                        <a:rPr lang="fr-FR" sz="900" dirty="0" smtClean="0"/>
                        <a:t>pu</a:t>
                      </a:r>
                      <a:r>
                        <a:rPr lang="fr-FR" sz="900" spc="-15" dirty="0" smtClean="0"/>
                        <a:t>b</a:t>
                      </a:r>
                      <a:r>
                        <a:rPr lang="fr-FR" sz="900" dirty="0" smtClean="0"/>
                        <a:t>lié</a:t>
                      </a:r>
                      <a:r>
                        <a:rPr lang="fr-FR" sz="900" spc="-5" dirty="0" smtClean="0"/>
                        <a:t> </a:t>
                      </a:r>
                      <a:r>
                        <a:rPr lang="fr-FR" sz="900" dirty="0" smtClean="0"/>
                        <a:t>par</a:t>
                      </a:r>
                      <a:r>
                        <a:rPr lang="fr-FR" sz="900" spc="-5" dirty="0" smtClean="0"/>
                        <a:t> </a:t>
                      </a:r>
                      <a:r>
                        <a:rPr lang="fr-FR" sz="900" dirty="0" smtClean="0"/>
                        <a:t>la</a:t>
                      </a:r>
                      <a:r>
                        <a:rPr lang="fr-FR" sz="900" spc="-5" dirty="0" smtClean="0"/>
                        <a:t> </a:t>
                      </a:r>
                      <a:r>
                        <a:rPr lang="fr-FR" sz="900" dirty="0" smtClean="0"/>
                        <a:t>Fédé</a:t>
                      </a:r>
                      <a:r>
                        <a:rPr lang="fr-FR" sz="900" spc="15" dirty="0" smtClean="0"/>
                        <a:t>r</a:t>
                      </a:r>
                      <a:r>
                        <a:rPr lang="fr-FR" sz="900" dirty="0" smtClean="0"/>
                        <a:t>ation</a:t>
                      </a:r>
                      <a:r>
                        <a:rPr lang="fr-FR" sz="900" spc="-5" dirty="0" smtClean="0"/>
                        <a:t> </a:t>
                      </a:r>
                      <a:r>
                        <a:rPr lang="fr-FR" sz="900" dirty="0" smtClean="0"/>
                        <a:t>bancaire</a:t>
                      </a:r>
                      <a:r>
                        <a:rPr lang="fr-FR" sz="900" spc="-5" dirty="0" smtClean="0"/>
                        <a:t> </a:t>
                      </a:r>
                      <a:r>
                        <a:rPr lang="fr-FR" sz="900" dirty="0" smtClean="0"/>
                        <a:t>européenn</a:t>
                      </a:r>
                      <a:r>
                        <a:rPr lang="fr-FR" sz="900" spc="20" dirty="0" smtClean="0"/>
                        <a:t>e</a:t>
                      </a:r>
                      <a:r>
                        <a:rPr lang="fr-FR" sz="900" dirty="0" smtClean="0"/>
                        <a:t>. </a:t>
                      </a:r>
                      <a:r>
                        <a:rPr lang="fr-FR" sz="900" kern="1200" dirty="0" smtClean="0"/>
                        <a:t>Il</a:t>
                      </a:r>
                      <a:r>
                        <a:rPr lang="fr-FR" sz="900" dirty="0" smtClean="0"/>
                        <a:t> est disponible sur www.euribor.org.</a:t>
                      </a:r>
                      <a:endParaRPr lang="fr-FR" sz="900" dirty="0" smtClean="0">
                        <a:solidFill>
                          <a:schemeClr val="tx1"/>
                        </a:solidFill>
                        <a:latin typeface="+mn-lt"/>
                        <a:cs typeface="Gill Sans MT"/>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Date de </a:t>
                      </a:r>
                      <a:r>
                        <a:rPr lang="fr-FR" sz="900" dirty="0" smtClean="0"/>
                        <a:t>création</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15/12/2016</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Code </a:t>
                      </a:r>
                      <a:r>
                        <a:rPr lang="fr-FR" sz="900" dirty="0" smtClean="0"/>
                        <a:t>ISIN – Part R de capitalisation</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FR0013196656</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tabLst>
                          <a:tab pos="804545" algn="l"/>
                        </a:tabLst>
                      </a:pPr>
                      <a:r>
                        <a:rPr lang="fr-FR" sz="900" dirty="0"/>
                        <a:t>Éligibilité</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Compte-titres</a:t>
                      </a:r>
                      <a:r>
                        <a:rPr lang="fr-FR" sz="900" baseline="0" dirty="0" smtClean="0"/>
                        <a:t> ordinaire, </a:t>
                      </a:r>
                      <a:r>
                        <a:rPr lang="fr-FR" sz="900" dirty="0" smtClean="0"/>
                        <a:t>Contrat d’assurance-vie et </a:t>
                      </a:r>
                      <a:r>
                        <a:rPr lang="fr-FR" sz="900" dirty="0"/>
                        <a:t>de </a:t>
                      </a:r>
                      <a:r>
                        <a:rPr lang="fr-FR" sz="900" dirty="0" smtClean="0"/>
                        <a:t>capitalisation</a:t>
                      </a:r>
                      <a:endParaRPr lang="fr-FR" sz="900" dirty="0" smtClean="0">
                        <a:solidFill>
                          <a:schemeClr val="tx1"/>
                        </a:solidFill>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tabLst>
                          <a:tab pos="804545" algn="l"/>
                        </a:tabLst>
                      </a:pPr>
                      <a:r>
                        <a:rPr lang="fr-FR" sz="900" dirty="0" smtClean="0"/>
                        <a:t>Abonnement</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Oui</a:t>
                      </a:r>
                      <a:endParaRPr lang="fr-FR" sz="900" dirty="0" smtClean="0">
                        <a:solidFill>
                          <a:schemeClr val="tx1"/>
                        </a:solidFill>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Frais </a:t>
                      </a:r>
                      <a:r>
                        <a:rPr lang="fr-FR" sz="900" dirty="0" smtClean="0"/>
                        <a:t>d’entrée</a:t>
                      </a:r>
                      <a:r>
                        <a:rPr lang="fr-FR" sz="900" baseline="30000" dirty="0" smtClean="0"/>
                        <a:t>  (1) </a:t>
                      </a:r>
                      <a:r>
                        <a:rPr lang="fr-FR" sz="900" dirty="0" smtClean="0"/>
                        <a:t>maximum</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2.5% max acquis </a:t>
                      </a:r>
                      <a:r>
                        <a:rPr lang="fr-FR" sz="900" dirty="0"/>
                        <a:t>au réseau </a:t>
                      </a:r>
                      <a:r>
                        <a:rPr lang="fr-FR" sz="900" dirty="0" smtClean="0"/>
                        <a:t>distributeur,</a:t>
                      </a:r>
                      <a:r>
                        <a:rPr lang="fr-FR" sz="900" baseline="0" dirty="0" smtClean="0"/>
                        <a:t> non acquis au Fonds</a:t>
                      </a:r>
                      <a:endParaRPr lang="fr-FR" sz="900" dirty="0" smtClean="0">
                        <a:solidFill>
                          <a:schemeClr val="tx1"/>
                        </a:solidFill>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smtClean="0"/>
                        <a:t>Frais de sortie</a:t>
                      </a:r>
                      <a:r>
                        <a:rPr lang="fr-FR" sz="900" baseline="30000" dirty="0" smtClean="0"/>
                        <a:t>  (1) </a:t>
                      </a:r>
                      <a:endParaRPr lang="fr-FR" sz="900" b="1" kern="1200" dirty="0">
                        <a:solidFill>
                          <a:schemeClr val="tx1"/>
                        </a:solidFill>
                        <a:latin typeface="+mn-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Néant</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858773">
                <a:tc>
                  <a:txBody>
                    <a:bodyPr/>
                    <a:lstStyle/>
                    <a:p>
                      <a:pPr algn="just">
                        <a:lnSpc>
                          <a:spcPct val="115000"/>
                        </a:lnSpc>
                        <a:spcAft>
                          <a:spcPts val="0"/>
                        </a:spcAft>
                      </a:pPr>
                      <a:r>
                        <a:rPr lang="fr-FR" sz="900" dirty="0"/>
                        <a:t>Frais de </a:t>
                      </a:r>
                      <a:r>
                        <a:rPr lang="fr-FR" sz="900" dirty="0" smtClean="0"/>
                        <a:t>gestion</a:t>
                      </a:r>
                      <a:r>
                        <a:rPr lang="fr-FR" sz="900" baseline="30000" dirty="0" smtClean="0"/>
                        <a:t>  (1) </a:t>
                      </a:r>
                      <a:r>
                        <a:rPr lang="fr-FR" sz="900" dirty="0" smtClean="0"/>
                        <a:t> maximum</a:t>
                      </a:r>
                      <a:endParaRPr lang="fr-FR" sz="900" b="1" dirty="0">
                        <a:solidFill>
                          <a:schemeClr val="tx1"/>
                        </a:solidFill>
                        <a:latin typeface="+mj-lt"/>
                        <a:ea typeface="Calibri"/>
                        <a:cs typeface="Times New Roman"/>
                      </a:endParaRPr>
                    </a:p>
                  </a:txBody>
                  <a:tcPr marL="63106" marR="63106" marT="0" marB="0" anchor="ctr"/>
                </a:tc>
                <a:tc>
                  <a:txBody>
                    <a:bodyPr/>
                    <a:lstStyle/>
                    <a:p>
                      <a:pPr algn="just">
                        <a:lnSpc>
                          <a:spcPct val="115000"/>
                        </a:lnSpc>
                        <a:spcAft>
                          <a:spcPts val="0"/>
                        </a:spcAft>
                      </a:pPr>
                      <a:r>
                        <a:rPr lang="fr-FR" sz="900" dirty="0" smtClean="0"/>
                        <a:t>0.95%* TTC de l’actif net </a:t>
                      </a:r>
                    </a:p>
                    <a:p>
                      <a:pPr algn="just">
                        <a:lnSpc>
                          <a:spcPct val="115000"/>
                        </a:lnSpc>
                        <a:spcAft>
                          <a:spcPts val="0"/>
                        </a:spcAft>
                      </a:pPr>
                      <a:r>
                        <a:rPr lang="fr-FR" sz="900" dirty="0" smtClean="0"/>
                        <a:t>Le Fonds n'ayant pas encore clôturé son premier exercice comptable (première clôture décembre 2016), les frais courants indiqués correspondent aux frais de gestion estimés que le Fonds devrait supporter pour l'exercice à venir : 1.26% TTC de l’actif net (les frais courants comprennent notamment les frais de gestion et les commissions de mouvement).</a:t>
                      </a:r>
                      <a:endParaRPr lang="fr-FR" sz="900" dirty="0" smtClean="0">
                        <a:solidFill>
                          <a:schemeClr val="tx1"/>
                        </a:solidFill>
                      </a:endParaRPr>
                    </a:p>
                  </a:txBody>
                  <a:tcPr marL="63106" marR="63106" marT="0" marB="0" anchor="ctr"/>
                </a:tc>
                <a:tc>
                  <a:txBody>
                    <a:bodyPr/>
                    <a:lstStyle/>
                    <a:p>
                      <a:pPr marL="171450" indent="-171450" algn="l">
                        <a:lnSpc>
                          <a:spcPct val="115000"/>
                        </a:lnSpc>
                        <a:spcAft>
                          <a:spcPts val="0"/>
                        </a:spcAft>
                        <a:buFont typeface="Wingdings" pitchFamily="2" charset="2"/>
                        <a:buChar char="à"/>
                      </a:pPr>
                      <a:r>
                        <a:rPr lang="fr-FR" sz="900" dirty="0" smtClean="0">
                          <a:sym typeface="Wingdings" panose="05000000000000000000" pitchFamily="2" charset="2"/>
                        </a:rPr>
                        <a:t>Dont</a:t>
                      </a:r>
                      <a:r>
                        <a:rPr lang="fr-FR" sz="900" baseline="0" dirty="0" smtClean="0">
                          <a:sym typeface="Wingdings" panose="05000000000000000000" pitchFamily="2" charset="2"/>
                        </a:rPr>
                        <a:t> rétrocession au réseau distributeur : 0.48% TTC de l’actif net</a:t>
                      </a:r>
                    </a:p>
                    <a:p>
                      <a:pPr marL="0" indent="0" algn="l">
                        <a:lnSpc>
                          <a:spcPct val="115000"/>
                        </a:lnSpc>
                        <a:spcAft>
                          <a:spcPts val="0"/>
                        </a:spcAft>
                        <a:buFont typeface="Wingdings" pitchFamily="2" charset="2"/>
                        <a:buNone/>
                      </a:pPr>
                      <a:endParaRPr lang="fr-FR" sz="900" dirty="0" smtClean="0">
                        <a:solidFill>
                          <a:schemeClr val="tx1"/>
                        </a:solidFill>
                      </a:endParaRPr>
                    </a:p>
                  </a:txBody>
                  <a:tcPr marL="63106" marR="63106" marT="0" marB="0" anchor="ctr"/>
                </a:tc>
              </a:tr>
              <a:tr h="478918">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dirty="0" smtClean="0"/>
                        <a:t>Frais indirects</a:t>
                      </a:r>
                      <a:r>
                        <a:rPr lang="fr-FR" sz="900" baseline="0" dirty="0" smtClean="0"/>
                        <a:t> maximum </a:t>
                      </a:r>
                      <a:r>
                        <a:rPr lang="fr-FR" sz="900" baseline="30000" dirty="0" smtClean="0"/>
                        <a:t> (2) </a:t>
                      </a:r>
                      <a:endParaRPr lang="fr-FR" sz="900" b="1" kern="1200" baseline="0" dirty="0" smtClean="0">
                        <a:solidFill>
                          <a:schemeClr val="tx1"/>
                        </a:solidFill>
                        <a:latin typeface="+mn-lt"/>
                        <a:ea typeface="Calibri"/>
                        <a:cs typeface="Times New Roman"/>
                      </a:endParaRPr>
                    </a:p>
                  </a:txBody>
                  <a:tcPr marL="63106" marR="63106" marT="0" marB="0" anchor="ctr"/>
                </a:tc>
                <a:tc gridSpan="2">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0.65%*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Les frais indirects sont les frais de gestion liés à l’investissement dans d’autres fonds.  Ces frais seront amenés à évoluer selon la composition de Sélectiz dans la limite des frais indirects maximum indiqués ci-dessus.</a:t>
                      </a:r>
                      <a:endParaRPr lang="fr-FR" sz="900" kern="1200" dirty="0" smtClean="0">
                        <a:solidFill>
                          <a:schemeClr val="tx1"/>
                        </a:solidFill>
                        <a:latin typeface="+mn-lt"/>
                        <a:ea typeface="+mn-ea"/>
                        <a:cs typeface="+mn-cs"/>
                      </a:endParaRPr>
                    </a:p>
                  </a:txBody>
                  <a:tcPr marL="63106" marR="63106" marT="0" marB="0" anchor="ctr"/>
                </a:tc>
                <a:tc hMerge="1">
                  <a:txBody>
                    <a:bodyPr/>
                    <a:lstStyle/>
                    <a:p>
                      <a:endParaRPr lang="fr-FR" dirty="0"/>
                    </a:p>
                  </a:txBody>
                  <a:tcPr marL="63106" marR="63106" marT="0" marB="0" anchor="ctr"/>
                </a:tc>
              </a:tr>
              <a:tr h="131324">
                <a:tc>
                  <a:txBody>
                    <a:bodyPr/>
                    <a:lstStyle/>
                    <a:p>
                      <a:pPr algn="just">
                        <a:lnSpc>
                          <a:spcPct val="115000"/>
                        </a:lnSpc>
                        <a:spcAft>
                          <a:spcPts val="0"/>
                        </a:spcAft>
                      </a:pPr>
                      <a:r>
                        <a:rPr lang="fr-FR" sz="900" dirty="0" smtClean="0"/>
                        <a:t>Modalités de souscription et de rachat</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Un</a:t>
                      </a:r>
                      <a:r>
                        <a:rPr lang="fr-FR" sz="900" baseline="0" dirty="0" smtClean="0"/>
                        <a:t> d</a:t>
                      </a:r>
                      <a:r>
                        <a:rPr lang="fr-FR" sz="900" dirty="0" smtClean="0"/>
                        <a:t>ix-millième de part, cours inconnu</a:t>
                      </a:r>
                      <a:endParaRPr lang="fr-FR" sz="900" kern="1200" dirty="0">
                        <a:solidFill>
                          <a:schemeClr val="tx1"/>
                        </a:solidFill>
                        <a:latin typeface="+mn-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tabLst>
                          <a:tab pos="2055495" algn="l"/>
                        </a:tabLst>
                      </a:pPr>
                      <a:r>
                        <a:rPr lang="fr-FR" sz="900" dirty="0" smtClean="0"/>
                        <a:t>Souscription minimale</a:t>
                      </a:r>
                      <a:r>
                        <a:rPr lang="fr-FR" sz="900" baseline="0" dirty="0" smtClean="0"/>
                        <a:t> initiale</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Aucune</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55623">
                <a:tc>
                  <a:txBody>
                    <a:bodyPr/>
                    <a:lstStyle/>
                    <a:p>
                      <a:pPr algn="just">
                        <a:lnSpc>
                          <a:spcPct val="115000"/>
                        </a:lnSpc>
                        <a:spcAft>
                          <a:spcPts val="0"/>
                        </a:spcAft>
                      </a:pPr>
                      <a:r>
                        <a:rPr lang="fr-FR" sz="900" dirty="0"/>
                        <a:t>Valeur liquidative d’origine</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100</a:t>
                      </a:r>
                      <a:r>
                        <a:rPr lang="fr-FR" sz="900" baseline="0" dirty="0" smtClean="0"/>
                        <a:t>€</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tabLst>
                          <a:tab pos="702310" algn="l"/>
                        </a:tabLst>
                      </a:pPr>
                      <a:r>
                        <a:rPr lang="fr-FR" sz="900" dirty="0"/>
                        <a:t>Valorisation</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Quotidienne</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a:t>Heure de centralisation</a:t>
                      </a:r>
                      <a:endParaRPr lang="fr-FR" sz="900" b="1"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a:t>12h30</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r h="131324">
                <a:tc>
                  <a:txBody>
                    <a:bodyPr/>
                    <a:lstStyle/>
                    <a:p>
                      <a:pPr algn="just">
                        <a:lnSpc>
                          <a:spcPct val="115000"/>
                        </a:lnSpc>
                        <a:spcAft>
                          <a:spcPts val="0"/>
                        </a:spcAft>
                      </a:pPr>
                      <a:r>
                        <a:rPr lang="fr-FR" sz="900" dirty="0" smtClean="0"/>
                        <a:t>Indicateur de risque et de rendement</a:t>
                      </a:r>
                      <a:r>
                        <a:rPr lang="fr-FR" sz="900" baseline="30000" dirty="0" smtClean="0"/>
                        <a:t>(1)</a:t>
                      </a:r>
                      <a:endParaRPr lang="fr-FR" sz="900" b="1" baseline="30000" dirty="0">
                        <a:solidFill>
                          <a:schemeClr val="tx1"/>
                        </a:solidFill>
                        <a:latin typeface="+mj-lt"/>
                        <a:ea typeface="Calibri"/>
                        <a:cs typeface="Times New Roman"/>
                      </a:endParaRPr>
                    </a:p>
                  </a:txBody>
                  <a:tcPr marL="63106" marR="63106" marT="0" marB="0" anchor="ctr"/>
                </a:tc>
                <a:tc gridSpan="2">
                  <a:txBody>
                    <a:bodyPr/>
                    <a:lstStyle/>
                    <a:p>
                      <a:pPr algn="just">
                        <a:lnSpc>
                          <a:spcPct val="115000"/>
                        </a:lnSpc>
                        <a:spcAft>
                          <a:spcPts val="0"/>
                        </a:spcAft>
                      </a:pPr>
                      <a:r>
                        <a:rPr lang="fr-FR" sz="900" dirty="0" smtClean="0"/>
                        <a:t>4/7</a:t>
                      </a:r>
                      <a:endParaRPr lang="fr-FR" sz="900" dirty="0">
                        <a:solidFill>
                          <a:schemeClr val="tx1"/>
                        </a:solidFill>
                        <a:latin typeface="+mj-lt"/>
                        <a:ea typeface="Calibri"/>
                        <a:cs typeface="Times New Roman"/>
                      </a:endParaRPr>
                    </a:p>
                  </a:txBody>
                  <a:tcPr marL="63106" marR="63106" marT="0" marB="0" anchor="ctr"/>
                </a:tc>
                <a:tc hMerge="1">
                  <a:txBody>
                    <a:bodyPr/>
                    <a:lstStyle/>
                    <a:p>
                      <a:endParaRPr lang="fr-FR"/>
                    </a:p>
                  </a:txBody>
                  <a:tcPr/>
                </a:tc>
              </a:tr>
            </a:tbl>
          </a:graphicData>
        </a:graphic>
      </p:graphicFrame>
      <p:sp>
        <p:nvSpPr>
          <p:cNvPr id="14" name="ZoneTexte 13"/>
          <p:cNvSpPr txBox="1"/>
          <p:nvPr/>
        </p:nvSpPr>
        <p:spPr>
          <a:xfrm>
            <a:off x="755650" y="414984"/>
            <a:ext cx="8007350" cy="600075"/>
          </a:xfrm>
          <a:prstGeom prst="rect">
            <a:avLst/>
          </a:prstGeom>
          <a:noFill/>
        </p:spPr>
        <p:txBody>
          <a:bodyPr>
            <a:spAutoFit/>
          </a:bodyPr>
          <a:lstStyle/>
          <a:p>
            <a:pPr>
              <a:defRPr/>
            </a:pPr>
            <a:r>
              <a:rPr lang="fr-FR" sz="1650" b="1" dirty="0"/>
              <a:t>LES INFORMATIONS COMPLEMENTAIRES</a:t>
            </a:r>
          </a:p>
          <a:p>
            <a:pPr>
              <a:defRPr/>
            </a:pPr>
            <a:r>
              <a:rPr lang="fr-FR" sz="1650" b="1" i="1" dirty="0">
                <a:solidFill>
                  <a:srgbClr val="00B050"/>
                </a:solidFill>
              </a:rPr>
              <a:t>Sélectiz</a:t>
            </a:r>
            <a:r>
              <a:rPr lang="fr-FR" sz="1650" i="1" dirty="0"/>
              <a:t> – principales caractéristiques</a:t>
            </a:r>
          </a:p>
        </p:txBody>
      </p:sp>
    </p:spTree>
    <p:extLst>
      <p:ext uri="{BB962C8B-B14F-4D97-AF65-F5344CB8AC3E}">
        <p14:creationId xmlns:p14="http://schemas.microsoft.com/office/powerpoint/2010/main" val="1550329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re 1"/>
          <p:cNvSpPr txBox="1">
            <a:spLocks/>
          </p:cNvSpPr>
          <p:nvPr/>
        </p:nvSpPr>
        <p:spPr bwMode="auto">
          <a:xfrm>
            <a:off x="423863" y="228600"/>
            <a:ext cx="80645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fr-FR" altLang="fr-FR" sz="1600">
              <a:solidFill>
                <a:schemeClr val="accent1"/>
              </a:solidFill>
              <a:cs typeface="Arial" charset="0"/>
            </a:endParaRPr>
          </a:p>
        </p:txBody>
      </p:sp>
      <p:graphicFrame>
        <p:nvGraphicFramePr>
          <p:cNvPr id="8" name="Espace réservé du contenu 9"/>
          <p:cNvGraphicFramePr>
            <a:graphicFrameLocks/>
          </p:cNvGraphicFramePr>
          <p:nvPr>
            <p:extLst>
              <p:ext uri="{D42A27DB-BD31-4B8C-83A1-F6EECF244321}">
                <p14:modId xmlns:p14="http://schemas.microsoft.com/office/powerpoint/2010/main" val="461767214"/>
              </p:ext>
            </p:extLst>
          </p:nvPr>
        </p:nvGraphicFramePr>
        <p:xfrm>
          <a:off x="582019" y="1066093"/>
          <a:ext cx="7981950" cy="5110897"/>
        </p:xfrm>
        <a:graphic>
          <a:graphicData uri="http://schemas.openxmlformats.org/drawingml/2006/table">
            <a:tbl>
              <a:tblPr firstRow="1" bandRow="1">
                <a:tableStyleId>{22838BEF-8BB2-4498-84A7-C5851F593DF1}</a:tableStyleId>
              </a:tblPr>
              <a:tblGrid>
                <a:gridCol w="2384106"/>
                <a:gridCol w="4612194"/>
                <a:gridCol w="985650"/>
              </a:tblGrid>
              <a:tr h="134299">
                <a:tc>
                  <a:txBody>
                    <a:bodyPr/>
                    <a:lstStyle/>
                    <a:p>
                      <a:pPr marL="0" algn="just" defTabSz="914400" rtl="0" eaLnBrk="1" latinLnBrk="0" hangingPunct="1">
                        <a:lnSpc>
                          <a:spcPct val="115000"/>
                        </a:lnSpc>
                        <a:spcAft>
                          <a:spcPts val="0"/>
                        </a:spcAft>
                      </a:pPr>
                      <a:r>
                        <a:rPr lang="fr-FR" sz="900" kern="1200" dirty="0"/>
                        <a:t>Société de gestion</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Natixis Asset Management</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Nature juridique</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Fonds Commun de Placement de droit </a:t>
                      </a:r>
                      <a:r>
                        <a:rPr lang="fr-FR" sz="900" kern="1200" dirty="0" smtClean="0"/>
                        <a:t>français de type FIA</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59535">
                <a:tc>
                  <a:txBody>
                    <a:bodyPr/>
                    <a:lstStyle/>
                    <a:p>
                      <a:pPr marL="0" algn="just" defTabSz="914400" rtl="0" eaLnBrk="1" latinLnBrk="0" hangingPunct="1">
                        <a:lnSpc>
                          <a:spcPct val="115000"/>
                        </a:lnSpc>
                        <a:spcAft>
                          <a:spcPts val="0"/>
                        </a:spcAft>
                      </a:pPr>
                      <a:r>
                        <a:rPr lang="fr-FR" sz="900" kern="1200" dirty="0"/>
                        <a:t>Classification AMF</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Diversifiés</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59535">
                <a:tc>
                  <a:txBody>
                    <a:bodyPr/>
                    <a:lstStyle/>
                    <a:p>
                      <a:pPr marL="0" algn="just" defTabSz="914400" rtl="0" eaLnBrk="1" latinLnBrk="0" hangingPunct="1">
                        <a:lnSpc>
                          <a:spcPct val="115000"/>
                        </a:lnSpc>
                        <a:spcAft>
                          <a:spcPts val="0"/>
                        </a:spcAft>
                      </a:pPr>
                      <a:r>
                        <a:rPr lang="fr-FR" sz="900" kern="1200" dirty="0" smtClean="0"/>
                        <a:t>Nourricier</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Non</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Durée de placement recommandée</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5 ans</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Devise de </a:t>
                      </a:r>
                      <a:r>
                        <a:rPr lang="fr-FR" sz="900" kern="1200" dirty="0" smtClean="0"/>
                        <a:t>référence</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Euro</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583910">
                <a:tc>
                  <a:txBody>
                    <a:bodyPr/>
                    <a:lstStyle/>
                    <a:p>
                      <a:pPr marL="0" algn="just" defTabSz="914400" rtl="0" eaLnBrk="1" latinLnBrk="0" hangingPunct="1">
                        <a:lnSpc>
                          <a:spcPct val="115000"/>
                        </a:lnSpc>
                        <a:spcAft>
                          <a:spcPts val="0"/>
                        </a:spcAft>
                      </a:pPr>
                      <a:r>
                        <a:rPr lang="fr-FR" sz="900" kern="1200" dirty="0" smtClean="0"/>
                        <a:t>Indice de référence</a:t>
                      </a:r>
                      <a:endParaRPr lang="fr-FR" sz="900" kern="1200" dirty="0">
                        <a:solidFill>
                          <a:schemeClr val="tx1"/>
                        </a:solidFill>
                        <a:latin typeface="+mn-lt"/>
                        <a:ea typeface="+mn-ea"/>
                        <a:cs typeface="+mn-cs"/>
                      </a:endParaRPr>
                    </a:p>
                  </a:txBody>
                  <a:tcPr marL="63112" marR="63112" marT="0" marB="0" anchor="ctr"/>
                </a:tc>
                <a:tc gridSpan="2">
                  <a:txBody>
                    <a:bodyPr/>
                    <a:lstStyle/>
                    <a:p>
                      <a:pPr marL="4763" marR="0" indent="0" algn="l" defTabSz="914400" rtl="0" eaLnBrk="1" fontAlgn="auto" latinLnBrk="0" hangingPunct="1">
                        <a:lnSpc>
                          <a:spcPct val="100000"/>
                        </a:lnSpc>
                        <a:spcBef>
                          <a:spcPts val="0"/>
                        </a:spcBef>
                        <a:spcAft>
                          <a:spcPts val="0"/>
                        </a:spcAft>
                        <a:buClrTx/>
                        <a:buSzTx/>
                        <a:buFontTx/>
                        <a:buNone/>
                        <a:tabLst/>
                        <a:defRPr/>
                      </a:pPr>
                      <a:r>
                        <a:rPr lang="fr-FR" sz="900" kern="1200" spc="-10" dirty="0" err="1" smtClean="0">
                          <a:solidFill>
                            <a:schemeClr val="dk1"/>
                          </a:solidFill>
                          <a:latin typeface="+mn-lt"/>
                          <a:ea typeface="+mn-ea"/>
                          <a:cs typeface="+mn-cs"/>
                        </a:rPr>
                        <a:t>Eonia</a:t>
                      </a:r>
                      <a:r>
                        <a:rPr lang="fr-FR" sz="900" kern="1200" spc="-10" dirty="0" smtClean="0">
                          <a:solidFill>
                            <a:schemeClr val="dk1"/>
                          </a:solidFill>
                          <a:latin typeface="+mn-lt"/>
                          <a:ea typeface="+mn-ea"/>
                          <a:cs typeface="+mn-cs"/>
                        </a:rPr>
                        <a:t> capitalisé</a:t>
                      </a:r>
                    </a:p>
                    <a:p>
                      <a:pPr marL="4763" marR="0" indent="0" algn="l" defTabSz="914400" rtl="0" eaLnBrk="1" fontAlgn="auto" latinLnBrk="0" hangingPunct="1">
                        <a:lnSpc>
                          <a:spcPct val="100000"/>
                        </a:lnSpc>
                        <a:spcBef>
                          <a:spcPts val="0"/>
                        </a:spcBef>
                        <a:spcAft>
                          <a:spcPts val="0"/>
                        </a:spcAft>
                        <a:buClrTx/>
                        <a:buSzTx/>
                        <a:buFontTx/>
                        <a:buNone/>
                        <a:tabLst/>
                        <a:defRPr/>
                      </a:pPr>
                      <a:r>
                        <a:rPr lang="fr-FR" sz="900" kern="1200" spc="-10" dirty="0" smtClean="0">
                          <a:solidFill>
                            <a:schemeClr val="dk1"/>
                          </a:solidFill>
                          <a:latin typeface="+mn-lt"/>
                          <a:ea typeface="+mn-ea"/>
                          <a:cs typeface="+mn-cs"/>
                        </a:rPr>
                        <a:t>Principale référence du marché monétaire de la zone euro ; il est calculé sur la base de l’évolution du taux </a:t>
                      </a:r>
                      <a:r>
                        <a:rPr lang="fr-FR" sz="900" kern="1200" spc="-10" dirty="0" err="1" smtClean="0">
                          <a:solidFill>
                            <a:schemeClr val="dk1"/>
                          </a:solidFill>
                          <a:latin typeface="+mn-lt"/>
                          <a:ea typeface="+mn-ea"/>
                          <a:cs typeface="+mn-cs"/>
                        </a:rPr>
                        <a:t>Eonia</a:t>
                      </a:r>
                      <a:r>
                        <a:rPr lang="fr-FR" sz="900" kern="1200" spc="-10" dirty="0" smtClean="0">
                          <a:solidFill>
                            <a:schemeClr val="dk1"/>
                          </a:solidFill>
                          <a:latin typeface="+mn-lt"/>
                          <a:ea typeface="+mn-ea"/>
                          <a:cs typeface="+mn-cs"/>
                        </a:rPr>
                        <a:t>, moyenne des taux interbancaires, au jour le jour, transmis à la Banque centrale européenne par les Banques de référence et pondéré par le volume des opérations traitées. Il est calculé par la BCE sur une base « nombre de jours exact/360 jours » et publié par la Fédération bancaire européenne. Il est disponible sur www.euribor.org.</a:t>
                      </a:r>
                      <a:endParaRPr lang="fr-FR" sz="900" kern="1200" spc="-10" dirty="0">
                        <a:solidFill>
                          <a:schemeClr val="dk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Date de </a:t>
                      </a:r>
                      <a:r>
                        <a:rPr lang="fr-FR" sz="900" kern="1200" dirty="0" smtClean="0"/>
                        <a:t>création</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15/12/2016</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Code </a:t>
                      </a:r>
                      <a:r>
                        <a:rPr lang="fr-FR" sz="900" kern="1200" dirty="0" smtClean="0"/>
                        <a:t>ISIN – Part R de capitalisation</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FR0013196680</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tabLst>
                          <a:tab pos="804545" algn="l"/>
                        </a:tabLst>
                      </a:pPr>
                      <a:r>
                        <a:rPr lang="fr-FR" sz="900" kern="1200" dirty="0"/>
                        <a:t>Éligibilité</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Compte-titres ordinaire, Contrat d’assurance-vie et </a:t>
                      </a:r>
                      <a:r>
                        <a:rPr lang="fr-FR" sz="900" kern="1200" dirty="0"/>
                        <a:t>de </a:t>
                      </a:r>
                      <a:r>
                        <a:rPr lang="fr-FR" sz="900" kern="1200" dirty="0" smtClean="0"/>
                        <a:t>capitalisation</a:t>
                      </a:r>
                      <a:endParaRPr lang="fr-FR" sz="900" kern="1200" dirty="0" smtClean="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tabLst>
                          <a:tab pos="804545" algn="l"/>
                        </a:tabLst>
                      </a:pPr>
                      <a:r>
                        <a:rPr lang="fr-FR" sz="900" kern="1200" dirty="0" smtClean="0"/>
                        <a:t>Abonnement</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Oui</a:t>
                      </a:r>
                      <a:endParaRPr lang="fr-FR" sz="900" kern="1200" dirty="0" smtClean="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Frais </a:t>
                      </a:r>
                      <a:r>
                        <a:rPr lang="fr-FR" sz="900" kern="1200" dirty="0" smtClean="0"/>
                        <a:t>d’entrée  (1) maximum</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2.5% max acquis </a:t>
                      </a:r>
                      <a:r>
                        <a:rPr lang="fr-FR" sz="900" kern="1200" dirty="0"/>
                        <a:t>au réseau </a:t>
                      </a:r>
                      <a:r>
                        <a:rPr lang="fr-FR" sz="900" kern="1200" dirty="0" smtClean="0"/>
                        <a:t>distributeur, non acquis au Fonds</a:t>
                      </a:r>
                      <a:endParaRPr lang="fr-FR" sz="900" kern="1200" dirty="0" smtClean="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smtClean="0"/>
                        <a:t>Frais de sortie  (1) </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Néant</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858774">
                <a:tc>
                  <a:txBody>
                    <a:bodyPr/>
                    <a:lstStyle/>
                    <a:p>
                      <a:pPr marL="0" algn="just" defTabSz="914400" rtl="0" eaLnBrk="1" latinLnBrk="0" hangingPunct="1">
                        <a:lnSpc>
                          <a:spcPct val="115000"/>
                        </a:lnSpc>
                        <a:spcAft>
                          <a:spcPts val="0"/>
                        </a:spcAft>
                      </a:pPr>
                      <a:r>
                        <a:rPr lang="fr-FR" sz="900" kern="1200" dirty="0"/>
                        <a:t>Frais de </a:t>
                      </a:r>
                      <a:r>
                        <a:rPr lang="fr-FR" sz="900" kern="1200" dirty="0" smtClean="0"/>
                        <a:t>gestion  (1)  maximum</a:t>
                      </a:r>
                      <a:endParaRPr lang="fr-FR" sz="900" kern="1200" dirty="0">
                        <a:solidFill>
                          <a:schemeClr val="tx1"/>
                        </a:solidFill>
                        <a:latin typeface="+mn-lt"/>
                        <a:ea typeface="+mn-ea"/>
                        <a:cs typeface="+mn-cs"/>
                      </a:endParaRPr>
                    </a:p>
                  </a:txBody>
                  <a:tcPr marL="63112" marR="63112" marT="0" marB="0" anchor="ctr"/>
                </a:tc>
                <a:tc>
                  <a:txBody>
                    <a:bodyPr/>
                    <a:lstStyle/>
                    <a:p>
                      <a:pPr marL="0" algn="just" defTabSz="914400" rtl="0" eaLnBrk="1" latinLnBrk="0" hangingPunct="1">
                        <a:lnSpc>
                          <a:spcPct val="115000"/>
                        </a:lnSpc>
                        <a:spcAft>
                          <a:spcPts val="0"/>
                        </a:spcAft>
                      </a:pPr>
                      <a:r>
                        <a:rPr lang="fr-FR" sz="900" kern="1200" dirty="0" smtClean="0"/>
                        <a:t>1.25%* TTC de l’actif net </a:t>
                      </a:r>
                    </a:p>
                    <a:p>
                      <a:pPr marL="0" algn="just" defTabSz="914400" rtl="0" eaLnBrk="1" latinLnBrk="0" hangingPunct="1">
                        <a:lnSpc>
                          <a:spcPct val="115000"/>
                        </a:lnSpc>
                        <a:spcAft>
                          <a:spcPts val="0"/>
                        </a:spcAft>
                      </a:pPr>
                      <a:r>
                        <a:rPr lang="fr-FR" sz="900" kern="1200" dirty="0" smtClean="0"/>
                        <a:t>Le Fonds n'ayant pas encore clôturé son premier exercice comptable (première clôture décembre 2016), les frais courants indiqués correspondent aux frais de gestion estimés que le Fonds devrait supporter pour l'exercice à venir : 1.69% TTC de l’actif net (les frais courants comprennent notamment les frais de gestion et les commissions de mouvement).</a:t>
                      </a:r>
                      <a:endParaRPr lang="fr-FR" sz="900" kern="1200" dirty="0" smtClean="0">
                        <a:solidFill>
                          <a:schemeClr val="tx1"/>
                        </a:solidFill>
                        <a:latin typeface="+mn-lt"/>
                        <a:ea typeface="+mn-ea"/>
                        <a:cs typeface="+mn-cs"/>
                      </a:endParaRPr>
                    </a:p>
                  </a:txBody>
                  <a:tcPr marL="63112" marR="63112" marT="0" marB="0" anchor="ctr"/>
                </a:tc>
                <a:tc>
                  <a:txBody>
                    <a:bodyPr/>
                    <a:lstStyle/>
                    <a:p>
                      <a:pPr marL="171450" indent="-171450" algn="l">
                        <a:lnSpc>
                          <a:spcPct val="115000"/>
                        </a:lnSpc>
                        <a:spcAft>
                          <a:spcPts val="0"/>
                        </a:spcAft>
                        <a:buFont typeface="Wingdings" pitchFamily="2" charset="2"/>
                        <a:buChar char="à"/>
                      </a:pPr>
                      <a:r>
                        <a:rPr lang="fr-FR" sz="900" dirty="0" smtClean="0">
                          <a:sym typeface="Wingdings" panose="05000000000000000000" pitchFamily="2" charset="2"/>
                        </a:rPr>
                        <a:t>Dont</a:t>
                      </a:r>
                      <a:r>
                        <a:rPr lang="fr-FR" sz="900" baseline="0" dirty="0" smtClean="0">
                          <a:sym typeface="Wingdings" panose="05000000000000000000" pitchFamily="2" charset="2"/>
                        </a:rPr>
                        <a:t> rétrocession au réseau distributeur : 0.69% TTC de l’actif net</a:t>
                      </a:r>
                    </a:p>
                    <a:p>
                      <a:pPr marL="0" indent="0" algn="l">
                        <a:lnSpc>
                          <a:spcPct val="115000"/>
                        </a:lnSpc>
                        <a:spcAft>
                          <a:spcPts val="0"/>
                        </a:spcAft>
                        <a:buFont typeface="Wingdings" pitchFamily="2" charset="2"/>
                        <a:buNone/>
                      </a:pPr>
                      <a:endParaRPr lang="fr-FR" sz="900" dirty="0" smtClean="0">
                        <a:solidFill>
                          <a:schemeClr val="tx1"/>
                        </a:solidFill>
                      </a:endParaRPr>
                    </a:p>
                  </a:txBody>
                  <a:tcPr marL="63112" marR="63112" marT="0" marB="0" anchor="ctr"/>
                </a:tc>
              </a:tr>
              <a:tr h="402898">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Frais indirects maximum  (2) </a:t>
                      </a:r>
                      <a:endParaRPr lang="fr-FR" sz="900" kern="1200" dirty="0" smtClean="0">
                        <a:solidFill>
                          <a:schemeClr val="tx1"/>
                        </a:solidFill>
                        <a:latin typeface="+mn-lt"/>
                        <a:ea typeface="+mn-ea"/>
                        <a:cs typeface="+mn-cs"/>
                      </a:endParaRPr>
                    </a:p>
                  </a:txBody>
                  <a:tcPr marL="63112" marR="63112" marT="0" marB="0" anchor="ctr"/>
                </a:tc>
                <a:tc gridSpan="2">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0.75%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Les frais indirects sont les frais de gestion liés à l’investissement dans d’autres fonds.  Ces frais seront amenés à évoluer selon la composition de Sélectiz Plus dans la limite des frais indirects maximum indiqués ci-dessus.</a:t>
                      </a:r>
                      <a:endParaRPr lang="fr-FR" sz="900" kern="1200" dirty="0" smtClean="0">
                        <a:solidFill>
                          <a:schemeClr val="tx1"/>
                        </a:solidFill>
                        <a:latin typeface="+mn-lt"/>
                        <a:ea typeface="+mn-ea"/>
                        <a:cs typeface="+mn-cs"/>
                      </a:endParaRPr>
                    </a:p>
                  </a:txBody>
                  <a:tcPr marL="63112" marR="63112" marT="0" marB="0" anchor="ctr"/>
                </a:tc>
                <a:tc hMerge="1">
                  <a:txBody>
                    <a:bodyPr/>
                    <a:lstStyle/>
                    <a:p>
                      <a:endParaRPr lang="fr-FR" dirty="0"/>
                    </a:p>
                  </a:txBody>
                  <a:tcPr marL="63106" marR="63106" marT="0" marB="0" anchor="ctr">
                    <a:gradFill>
                      <a:gsLst>
                        <a:gs pos="0">
                          <a:schemeClr val="dk1">
                            <a:tint val="50000"/>
                            <a:satMod val="300000"/>
                          </a:schemeClr>
                        </a:gs>
                        <a:gs pos="0">
                          <a:schemeClr val="dk1">
                            <a:tint val="37000"/>
                            <a:satMod val="300000"/>
                          </a:schemeClr>
                        </a:gs>
                        <a:gs pos="0">
                          <a:schemeClr val="dk1">
                            <a:tint val="15000"/>
                            <a:satMod val="350000"/>
                          </a:schemeClr>
                        </a:gs>
                      </a:gsLst>
                      <a:lin ang="16200000" scaled="1"/>
                    </a:gradFill>
                  </a:tcPr>
                </a:tc>
              </a:tr>
              <a:tr h="134299">
                <a:tc>
                  <a:txBody>
                    <a:bodyPr/>
                    <a:lstStyle/>
                    <a:p>
                      <a:pPr marL="0" algn="just" defTabSz="914400" rtl="0" eaLnBrk="1" latinLnBrk="0" hangingPunct="1">
                        <a:lnSpc>
                          <a:spcPct val="115000"/>
                        </a:lnSpc>
                        <a:spcAft>
                          <a:spcPts val="0"/>
                        </a:spcAft>
                      </a:pPr>
                      <a:r>
                        <a:rPr lang="fr-FR" sz="900" kern="1200" dirty="0" smtClean="0"/>
                        <a:t>Modalités de souscription et de rachat</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Un dix-millième de part, cours inconnu</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tabLst>
                          <a:tab pos="2055495" algn="l"/>
                        </a:tabLst>
                      </a:pPr>
                      <a:r>
                        <a:rPr lang="fr-FR" sz="900" kern="1200" dirty="0" smtClean="0"/>
                        <a:t>Souscription minimale initiale</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Aucune</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62677">
                <a:tc>
                  <a:txBody>
                    <a:bodyPr/>
                    <a:lstStyle/>
                    <a:p>
                      <a:pPr marL="0" algn="just" defTabSz="914400" rtl="0" eaLnBrk="1" latinLnBrk="0" hangingPunct="1">
                        <a:lnSpc>
                          <a:spcPct val="115000"/>
                        </a:lnSpc>
                        <a:spcAft>
                          <a:spcPts val="0"/>
                        </a:spcAft>
                      </a:pPr>
                      <a:r>
                        <a:rPr lang="fr-FR" sz="900" kern="1200" dirty="0"/>
                        <a:t>Valeur liquidative d’origine</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100€</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tabLst>
                          <a:tab pos="702310" algn="l"/>
                        </a:tabLst>
                      </a:pPr>
                      <a:r>
                        <a:rPr lang="fr-FR" sz="900" kern="1200" dirty="0"/>
                        <a:t>Valorisation</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Quotidienne</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a:t>Heure de centralisation</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a:t>12h30</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r h="134299">
                <a:tc>
                  <a:txBody>
                    <a:bodyPr/>
                    <a:lstStyle/>
                    <a:p>
                      <a:pPr marL="0" algn="just" defTabSz="914400" rtl="0" eaLnBrk="1" latinLnBrk="0" hangingPunct="1">
                        <a:lnSpc>
                          <a:spcPct val="115000"/>
                        </a:lnSpc>
                        <a:spcAft>
                          <a:spcPts val="0"/>
                        </a:spcAft>
                      </a:pPr>
                      <a:r>
                        <a:rPr lang="fr-FR" sz="900" kern="1200" dirty="0" smtClean="0"/>
                        <a:t>Indicateur de risque et de rendement(1)</a:t>
                      </a:r>
                      <a:endParaRPr lang="fr-FR" sz="900" kern="1200" dirty="0">
                        <a:solidFill>
                          <a:schemeClr val="tx1"/>
                        </a:solidFill>
                        <a:latin typeface="+mn-lt"/>
                        <a:ea typeface="+mn-ea"/>
                        <a:cs typeface="+mn-cs"/>
                      </a:endParaRPr>
                    </a:p>
                  </a:txBody>
                  <a:tcPr marL="63112" marR="63112" marT="0" marB="0" anchor="ctr"/>
                </a:tc>
                <a:tc gridSpan="2">
                  <a:txBody>
                    <a:bodyPr/>
                    <a:lstStyle/>
                    <a:p>
                      <a:pPr marL="0" algn="just" defTabSz="914400" rtl="0" eaLnBrk="1" latinLnBrk="0" hangingPunct="1">
                        <a:lnSpc>
                          <a:spcPct val="115000"/>
                        </a:lnSpc>
                        <a:spcAft>
                          <a:spcPts val="0"/>
                        </a:spcAft>
                      </a:pPr>
                      <a:r>
                        <a:rPr lang="fr-FR" sz="900" kern="1200" dirty="0" smtClean="0"/>
                        <a:t>5/7</a:t>
                      </a:r>
                      <a:endParaRPr lang="fr-FR" sz="900" kern="1200" dirty="0">
                        <a:solidFill>
                          <a:schemeClr val="tx1"/>
                        </a:solidFill>
                        <a:latin typeface="+mn-lt"/>
                        <a:ea typeface="+mn-ea"/>
                        <a:cs typeface="+mn-cs"/>
                      </a:endParaRPr>
                    </a:p>
                  </a:txBody>
                  <a:tcPr marL="63112" marR="63112" marT="0" marB="0" anchor="ctr"/>
                </a:tc>
                <a:tc hMerge="1">
                  <a:txBody>
                    <a:bodyPr/>
                    <a:lstStyle/>
                    <a:p>
                      <a:endParaRPr lang="fr-FR"/>
                    </a:p>
                  </a:txBody>
                  <a:tcPr/>
                </a:tc>
              </a:tr>
            </a:tbl>
          </a:graphicData>
        </a:graphic>
      </p:graphicFrame>
      <p:sp>
        <p:nvSpPr>
          <p:cNvPr id="22603" name="ZoneTexte 10"/>
          <p:cNvSpPr txBox="1">
            <a:spLocks noChangeArrowheads="1"/>
          </p:cNvSpPr>
          <p:nvPr/>
        </p:nvSpPr>
        <p:spPr bwMode="auto">
          <a:xfrm>
            <a:off x="755650" y="6273800"/>
            <a:ext cx="3311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800" b="0">
                <a:solidFill>
                  <a:schemeClr val="bg1"/>
                </a:solidFill>
              </a:rPr>
              <a:t>Document à usage strictement interne. NE PAS DIFFUSER.</a:t>
            </a:r>
          </a:p>
        </p:txBody>
      </p:sp>
      <p:sp>
        <p:nvSpPr>
          <p:cNvPr id="12" name="Rectangle 7"/>
          <p:cNvSpPr>
            <a:spLocks noChangeArrowheads="1"/>
          </p:cNvSpPr>
          <p:nvPr/>
        </p:nvSpPr>
        <p:spPr bwMode="auto">
          <a:xfrm>
            <a:off x="282929" y="6206045"/>
            <a:ext cx="8532596" cy="646331"/>
          </a:xfrm>
          <a:prstGeom prst="rect">
            <a:avLst/>
          </a:prstGeom>
          <a:solidFill>
            <a:schemeClr val="bg1"/>
          </a:solidFill>
          <a:ln>
            <a:noFill/>
          </a:ln>
          <a:extLst/>
        </p:spPr>
        <p:txBody>
          <a:bodyPr wrap="square">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600" dirty="0" smtClean="0">
                <a:solidFill>
                  <a:schemeClr val="bg1">
                    <a:lumMod val="50000"/>
                  </a:schemeClr>
                </a:solidFill>
              </a:rPr>
              <a:t>Ce fonds n’est pas garanti. Il existe un risque de perte en capital. Conformément </a:t>
            </a:r>
            <a:r>
              <a:rPr lang="fr-FR" altLang="fr-FR" sz="600" dirty="0">
                <a:solidFill>
                  <a:schemeClr val="bg1">
                    <a:lumMod val="50000"/>
                  </a:schemeClr>
                </a:solidFill>
              </a:rPr>
              <a:t>à la règlementation en vigueur, le client peut recevoir, sur simple demande de sa part, des précisons sur les rémunérations relatives à la commercialisation du présent produit</a:t>
            </a:r>
            <a:r>
              <a:rPr lang="fr-FR" altLang="fr-FR" sz="600" dirty="0" smtClean="0">
                <a:solidFill>
                  <a:schemeClr val="bg1">
                    <a:lumMod val="50000"/>
                  </a:schemeClr>
                </a:solidFill>
              </a:rPr>
              <a:t>. </a:t>
            </a:r>
            <a:r>
              <a:rPr lang="fr-FR" altLang="fr-FR" sz="600" b="0" dirty="0" smtClean="0">
                <a:solidFill>
                  <a:schemeClr val="bg1">
                    <a:lumMod val="50000"/>
                  </a:schemeClr>
                </a:solidFill>
              </a:rPr>
              <a:t>(</a:t>
            </a:r>
            <a:r>
              <a:rPr lang="fr-FR" altLang="fr-FR" sz="600" b="0" dirty="0">
                <a:solidFill>
                  <a:schemeClr val="bg1">
                    <a:lumMod val="50000"/>
                  </a:schemeClr>
                </a:solidFill>
              </a:rPr>
              <a:t>1) Dans le cadre d’un contrat d’assurance vie ou de capitalisation, les frais sur versements, d’arbitrage, de gestion sur encours et le cas échéant, ceux liés aux garanties de prévoyance s’appliquent. (2) Les frais de gestion indirects sont les frais de gestion liés à l’investissement dans d’autres OPCVM/FIA. (3)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a:t>
            </a:r>
          </a:p>
        </p:txBody>
      </p:sp>
      <p:sp>
        <p:nvSpPr>
          <p:cNvPr id="13" name="ZoneTexte 12"/>
          <p:cNvSpPr txBox="1"/>
          <p:nvPr/>
        </p:nvSpPr>
        <p:spPr>
          <a:xfrm>
            <a:off x="755650" y="414984"/>
            <a:ext cx="8007350" cy="600075"/>
          </a:xfrm>
          <a:prstGeom prst="rect">
            <a:avLst/>
          </a:prstGeom>
          <a:noFill/>
        </p:spPr>
        <p:txBody>
          <a:bodyPr>
            <a:spAutoFit/>
          </a:bodyPr>
          <a:lstStyle/>
          <a:p>
            <a:pPr>
              <a:defRPr/>
            </a:pPr>
            <a:r>
              <a:rPr lang="fr-FR" sz="1650" b="1" dirty="0"/>
              <a:t>LES INFORMATIONS COMPLEMENTAIRES</a:t>
            </a:r>
          </a:p>
          <a:p>
            <a:pPr>
              <a:defRPr/>
            </a:pPr>
            <a:r>
              <a:rPr lang="fr-FR" sz="1650" b="1" i="1" dirty="0" err="1">
                <a:solidFill>
                  <a:srgbClr val="0070C0"/>
                </a:solidFill>
              </a:rPr>
              <a:t>Sélectiz</a:t>
            </a:r>
            <a:r>
              <a:rPr lang="fr-FR" sz="1650" b="1" i="1" dirty="0">
                <a:solidFill>
                  <a:srgbClr val="0070C0"/>
                </a:solidFill>
              </a:rPr>
              <a:t>  Plus </a:t>
            </a:r>
            <a:r>
              <a:rPr lang="fr-FR" sz="1650" i="1" dirty="0" smtClean="0"/>
              <a:t>– </a:t>
            </a:r>
            <a:r>
              <a:rPr lang="fr-FR" sz="1650" i="1" dirty="0"/>
              <a:t>principales caractéristiques</a:t>
            </a:r>
          </a:p>
        </p:txBody>
      </p:sp>
    </p:spTree>
    <p:extLst>
      <p:ext uri="{BB962C8B-B14F-4D97-AF65-F5344CB8AC3E}">
        <p14:creationId xmlns:p14="http://schemas.microsoft.com/office/powerpoint/2010/main" val="26495062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9"/>
          <p:cNvGraphicFramePr>
            <a:graphicFrameLocks/>
          </p:cNvGraphicFramePr>
          <p:nvPr>
            <p:extLst>
              <p:ext uri="{D42A27DB-BD31-4B8C-83A1-F6EECF244321}">
                <p14:modId xmlns:p14="http://schemas.microsoft.com/office/powerpoint/2010/main" val="3967822789"/>
              </p:ext>
            </p:extLst>
          </p:nvPr>
        </p:nvGraphicFramePr>
        <p:xfrm>
          <a:off x="590897" y="1081621"/>
          <a:ext cx="7972425" cy="5123543"/>
        </p:xfrm>
        <a:graphic>
          <a:graphicData uri="http://schemas.openxmlformats.org/drawingml/2006/table">
            <a:tbl>
              <a:tblPr firstRow="1" bandRow="1">
                <a:tableStyleId>{69CF1AB2-1976-4502-BF36-3FF5EA218861}</a:tableStyleId>
              </a:tblPr>
              <a:tblGrid>
                <a:gridCol w="2381260"/>
                <a:gridCol w="4606691"/>
                <a:gridCol w="984474"/>
              </a:tblGrid>
              <a:tr h="122695">
                <a:tc>
                  <a:txBody>
                    <a:bodyPr/>
                    <a:lstStyle/>
                    <a:p>
                      <a:pPr algn="just">
                        <a:lnSpc>
                          <a:spcPct val="115000"/>
                        </a:lnSpc>
                        <a:spcAft>
                          <a:spcPts val="0"/>
                        </a:spcAft>
                      </a:pPr>
                      <a:r>
                        <a:rPr lang="fr-FR" sz="900" dirty="0"/>
                        <a:t>Société de gestion</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Natixis Asset Management</a:t>
                      </a:r>
                      <a:endParaRPr lang="fr-FR" sz="900" b="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marL="0" algn="just" defTabSz="914400" rtl="0" eaLnBrk="1" latinLnBrk="0" hangingPunct="1">
                        <a:lnSpc>
                          <a:spcPct val="115000"/>
                        </a:lnSpc>
                        <a:spcAft>
                          <a:spcPts val="0"/>
                        </a:spcAft>
                      </a:pPr>
                      <a:r>
                        <a:rPr lang="fr-FR" sz="900" kern="1200" dirty="0"/>
                        <a:t>Nature juridique</a:t>
                      </a:r>
                      <a:endParaRPr lang="fr-FR" sz="900" b="0" kern="1200" dirty="0">
                        <a:solidFill>
                          <a:schemeClr val="tx1"/>
                        </a:solidFill>
                        <a:latin typeface="+mn-lt"/>
                        <a:ea typeface="+mn-ea"/>
                        <a:cs typeface="+mn-cs"/>
                      </a:endParaRPr>
                    </a:p>
                  </a:txBody>
                  <a:tcPr marL="63105" marR="63105" marT="0" marB="0" anchor="ctr"/>
                </a:tc>
                <a:tc gridSpan="2">
                  <a:txBody>
                    <a:bodyPr/>
                    <a:lstStyle/>
                    <a:p>
                      <a:pPr marL="0" algn="just" defTabSz="914400" rtl="0" eaLnBrk="1" latinLnBrk="0" hangingPunct="1">
                        <a:lnSpc>
                          <a:spcPct val="115000"/>
                        </a:lnSpc>
                        <a:spcAft>
                          <a:spcPts val="0"/>
                        </a:spcAft>
                      </a:pPr>
                      <a:r>
                        <a:rPr lang="fr-FR" sz="900" kern="1200" dirty="0"/>
                        <a:t>Fonds Commun de Placement de droit </a:t>
                      </a:r>
                      <a:r>
                        <a:rPr lang="fr-FR" sz="900" kern="1200" dirty="0" smtClean="0"/>
                        <a:t>français de type FIA</a:t>
                      </a:r>
                      <a:endParaRPr lang="fr-FR" sz="900" b="0" kern="1200" dirty="0">
                        <a:solidFill>
                          <a:schemeClr val="tx1"/>
                        </a:solidFill>
                        <a:latin typeface="+mn-lt"/>
                        <a:ea typeface="+mn-ea"/>
                        <a:cs typeface="+mn-cs"/>
                      </a:endParaRPr>
                    </a:p>
                  </a:txBody>
                  <a:tcPr marL="63105" marR="63105" marT="0" marB="0" anchor="ctr"/>
                </a:tc>
                <a:tc hMerge="1">
                  <a:txBody>
                    <a:bodyPr/>
                    <a:lstStyle/>
                    <a:p>
                      <a:endParaRPr lang="fr-FR"/>
                    </a:p>
                  </a:txBody>
                  <a:tcPr/>
                </a:tc>
              </a:tr>
              <a:tr h="155292">
                <a:tc>
                  <a:txBody>
                    <a:bodyPr/>
                    <a:lstStyle/>
                    <a:p>
                      <a:pPr algn="just">
                        <a:lnSpc>
                          <a:spcPct val="115000"/>
                        </a:lnSpc>
                        <a:spcAft>
                          <a:spcPts val="0"/>
                        </a:spcAft>
                      </a:pPr>
                      <a:r>
                        <a:rPr lang="fr-FR" sz="900" dirty="0"/>
                        <a:t>Classification AMF</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Diversifiés</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55292">
                <a:tc>
                  <a:txBody>
                    <a:bodyPr/>
                    <a:lstStyle/>
                    <a:p>
                      <a:pPr algn="just">
                        <a:lnSpc>
                          <a:spcPct val="115000"/>
                        </a:lnSpc>
                        <a:spcAft>
                          <a:spcPts val="0"/>
                        </a:spcAft>
                      </a:pPr>
                      <a:r>
                        <a:rPr lang="fr-FR" sz="900" dirty="0" smtClean="0"/>
                        <a:t>Nourricier</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Non</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Durée de placement recommandée</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5</a:t>
                      </a:r>
                      <a:r>
                        <a:rPr lang="fr-FR" sz="900" baseline="0" dirty="0" smtClean="0"/>
                        <a:t> </a:t>
                      </a:r>
                      <a:r>
                        <a:rPr lang="fr-FR" sz="900" dirty="0" smtClean="0"/>
                        <a:t>ans</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Devise de </a:t>
                      </a:r>
                      <a:r>
                        <a:rPr lang="fr-FR" sz="900" dirty="0" smtClean="0"/>
                        <a:t>référence</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Euro</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490728">
                <a:tc>
                  <a:txBody>
                    <a:bodyPr/>
                    <a:lstStyle/>
                    <a:p>
                      <a:pPr algn="just">
                        <a:lnSpc>
                          <a:spcPct val="115000"/>
                        </a:lnSpc>
                        <a:spcAft>
                          <a:spcPts val="0"/>
                        </a:spcAft>
                      </a:pPr>
                      <a:r>
                        <a:rPr lang="fr-FR" sz="900" dirty="0" smtClean="0"/>
                        <a:t>Indice de référence</a:t>
                      </a:r>
                      <a:endParaRPr lang="fr-FR" sz="900" b="0" dirty="0">
                        <a:solidFill>
                          <a:schemeClr val="tx1"/>
                        </a:solidFill>
                        <a:latin typeface="+mn-lt"/>
                        <a:ea typeface="Calibri"/>
                        <a:cs typeface="Times New Roman"/>
                      </a:endParaRPr>
                    </a:p>
                  </a:txBody>
                  <a:tcPr marL="63105" marR="63105" marT="0" marB="0" anchor="ctr"/>
                </a:tc>
                <a:tc gridSpan="2">
                  <a:txBody>
                    <a:bodyPr/>
                    <a:lstStyle/>
                    <a:p>
                      <a:pPr marL="4763" marR="0" indent="0" algn="l" defTabSz="914400" rtl="0" eaLnBrk="1" fontAlgn="auto" latinLnBrk="0" hangingPunct="1">
                        <a:lnSpc>
                          <a:spcPct val="100000"/>
                        </a:lnSpc>
                        <a:spcBef>
                          <a:spcPts val="0"/>
                        </a:spcBef>
                        <a:spcAft>
                          <a:spcPts val="0"/>
                        </a:spcAft>
                        <a:buClrTx/>
                        <a:buSzTx/>
                        <a:buFontTx/>
                        <a:buNone/>
                        <a:tabLst/>
                        <a:defRPr/>
                      </a:pPr>
                      <a:r>
                        <a:rPr lang="fr-FR" sz="900" kern="1200" spc="-10" dirty="0" smtClean="0">
                          <a:solidFill>
                            <a:schemeClr val="dk1"/>
                          </a:solidFill>
                          <a:latin typeface="+mn-lt"/>
                          <a:ea typeface="+mn-ea"/>
                          <a:cs typeface="+mn-cs"/>
                        </a:rPr>
                        <a:t>Néant. Le fonds n’a pas d’indicateur de référence mais sa performance peut être comparée, a posteriori et à titre indicatif, à l’indice MSCI Europe Dividendes Nets Réinvestis en euros. Cet indice est représentatif de la performance des marchés d’actions européens. Il est calculé par MSCI et exprimé en euro. Il est composé d’environ 450 sociétés basées dans 16 pays européens développés. Il est disponible sur www.mscibarra.com</a:t>
                      </a: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Date de </a:t>
                      </a:r>
                      <a:r>
                        <a:rPr lang="fr-FR" sz="900" dirty="0" smtClean="0"/>
                        <a:t>création</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15/12/2016</a:t>
                      </a:r>
                      <a:endParaRPr lang="fr-FR" sz="900" kern="12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Code </a:t>
                      </a:r>
                      <a:r>
                        <a:rPr lang="fr-FR" sz="900" dirty="0" smtClean="0"/>
                        <a:t>ISIN – Part R de capitalisation</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FR0013196672</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tabLst>
                          <a:tab pos="804545" algn="l"/>
                        </a:tabLst>
                      </a:pPr>
                      <a:r>
                        <a:rPr lang="fr-FR" sz="900" dirty="0"/>
                        <a:t>Éligibilité</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Compte-titres</a:t>
                      </a:r>
                      <a:r>
                        <a:rPr lang="fr-FR" sz="900" baseline="0" dirty="0" smtClean="0"/>
                        <a:t> ordinaire </a:t>
                      </a:r>
                      <a:r>
                        <a:rPr lang="fr-FR" sz="900" dirty="0" smtClean="0"/>
                        <a:t>et Plan d’Epargne en Actions</a:t>
                      </a:r>
                      <a:endParaRPr lang="fr-FR" sz="900" dirty="0" smtClean="0">
                        <a:solidFill>
                          <a:schemeClr val="tx1"/>
                        </a:solidFill>
                        <a:latin typeface="+mn-lt"/>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tabLst>
                          <a:tab pos="804545" algn="l"/>
                        </a:tabLst>
                      </a:pPr>
                      <a:r>
                        <a:rPr lang="fr-FR" sz="900" dirty="0" smtClean="0"/>
                        <a:t>Abonnement</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Oui</a:t>
                      </a:r>
                      <a:endParaRPr lang="fr-FR" sz="900" dirty="0" smtClean="0">
                        <a:solidFill>
                          <a:schemeClr val="tx1"/>
                        </a:solidFill>
                        <a:latin typeface="+mn-lt"/>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Frais </a:t>
                      </a:r>
                      <a:r>
                        <a:rPr lang="fr-FR" sz="900" dirty="0" smtClean="0"/>
                        <a:t>d’entrée</a:t>
                      </a:r>
                      <a:r>
                        <a:rPr lang="fr-FR" sz="900" baseline="30000" dirty="0" smtClean="0"/>
                        <a:t>  (1) </a:t>
                      </a:r>
                      <a:r>
                        <a:rPr lang="fr-FR" sz="900" dirty="0" smtClean="0"/>
                        <a:t>maximum</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2.5% max acquis </a:t>
                      </a:r>
                      <a:r>
                        <a:rPr lang="fr-FR" sz="900" dirty="0"/>
                        <a:t>au réseau </a:t>
                      </a:r>
                      <a:r>
                        <a:rPr lang="fr-FR" sz="900" dirty="0" smtClean="0"/>
                        <a:t>distributeur,</a:t>
                      </a:r>
                      <a:r>
                        <a:rPr lang="fr-FR" sz="900" baseline="0" dirty="0" smtClean="0"/>
                        <a:t> non acquis au Fonds</a:t>
                      </a:r>
                      <a:endParaRPr lang="fr-FR" sz="900" dirty="0" smtClean="0">
                        <a:solidFill>
                          <a:schemeClr val="tx1"/>
                        </a:solidFill>
                        <a:latin typeface="+mn-lt"/>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smtClean="0"/>
                        <a:t>Frais de sortie</a:t>
                      </a:r>
                      <a:r>
                        <a:rPr lang="fr-FR" sz="900" baseline="30000" dirty="0" smtClean="0"/>
                        <a:t>  (1) </a:t>
                      </a:r>
                      <a:endParaRPr lang="fr-FR" sz="900" b="0" kern="120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Néant</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858861">
                <a:tc>
                  <a:txBody>
                    <a:bodyPr/>
                    <a:lstStyle/>
                    <a:p>
                      <a:pPr algn="just">
                        <a:lnSpc>
                          <a:spcPct val="115000"/>
                        </a:lnSpc>
                        <a:spcAft>
                          <a:spcPts val="0"/>
                        </a:spcAft>
                      </a:pPr>
                      <a:r>
                        <a:rPr lang="fr-FR" sz="900" dirty="0"/>
                        <a:t>Frais de </a:t>
                      </a:r>
                      <a:r>
                        <a:rPr lang="fr-FR" sz="900" dirty="0" smtClean="0"/>
                        <a:t>gestion</a:t>
                      </a:r>
                      <a:r>
                        <a:rPr lang="fr-FR" sz="900" baseline="30000" dirty="0" smtClean="0"/>
                        <a:t>  (1) </a:t>
                      </a:r>
                      <a:r>
                        <a:rPr lang="fr-FR" sz="900" dirty="0" smtClean="0"/>
                        <a:t> maximum</a:t>
                      </a:r>
                      <a:endParaRPr lang="fr-FR" sz="900" b="0" dirty="0">
                        <a:solidFill>
                          <a:schemeClr val="tx1"/>
                        </a:solidFill>
                        <a:latin typeface="+mn-lt"/>
                        <a:ea typeface="Calibri"/>
                        <a:cs typeface="Times New Roman"/>
                      </a:endParaRPr>
                    </a:p>
                  </a:txBody>
                  <a:tcPr marL="63105" marR="63105" marT="0" marB="0" anchor="ctr"/>
                </a:tc>
                <a:tc>
                  <a:txBody>
                    <a:bodyPr/>
                    <a:lstStyle/>
                    <a:p>
                      <a:pPr algn="just">
                        <a:lnSpc>
                          <a:spcPct val="115000"/>
                        </a:lnSpc>
                        <a:spcAft>
                          <a:spcPts val="0"/>
                        </a:spcAft>
                      </a:pPr>
                      <a:r>
                        <a:rPr lang="fr-FR" sz="900" dirty="0" smtClean="0"/>
                        <a:t>1.55%* TTC de l’actif net </a:t>
                      </a:r>
                    </a:p>
                    <a:p>
                      <a:pPr algn="just">
                        <a:lnSpc>
                          <a:spcPct val="115000"/>
                        </a:lnSpc>
                        <a:spcAft>
                          <a:spcPts val="0"/>
                        </a:spcAft>
                      </a:pPr>
                      <a:r>
                        <a:rPr lang="fr-FR" sz="900" dirty="0" smtClean="0"/>
                        <a:t>Le Fonds n'ayant pas encore clôturé son premier exercice comptable (première clôture décembre 2016), les frais courants indiqués correspondent aux frais de gestion estimés que le Fonds devrait supporter pour l'exercice à venir : 2.05% TTC de l’actif net (les frais courants comprennent notamment les frais de gestion et les commissions de mouvement).</a:t>
                      </a:r>
                      <a:endParaRPr lang="fr-FR" sz="900" dirty="0" smtClean="0">
                        <a:solidFill>
                          <a:schemeClr val="tx1"/>
                        </a:solidFill>
                        <a:latin typeface="+mn-lt"/>
                      </a:endParaRPr>
                    </a:p>
                  </a:txBody>
                  <a:tcPr marL="63105" marR="63105" marT="0" marB="0" anchor="ctr"/>
                </a:tc>
                <a:tc>
                  <a:txBody>
                    <a:bodyPr/>
                    <a:lstStyle/>
                    <a:p>
                      <a:pPr marL="171450" indent="-171450" algn="l">
                        <a:lnSpc>
                          <a:spcPct val="115000"/>
                        </a:lnSpc>
                        <a:spcAft>
                          <a:spcPts val="0"/>
                        </a:spcAft>
                        <a:buFont typeface="Wingdings" pitchFamily="2" charset="2"/>
                        <a:buChar char="à"/>
                      </a:pPr>
                      <a:r>
                        <a:rPr lang="fr-FR" sz="900" dirty="0" smtClean="0">
                          <a:sym typeface="Wingdings" panose="05000000000000000000" pitchFamily="2" charset="2"/>
                        </a:rPr>
                        <a:t>Dont</a:t>
                      </a:r>
                      <a:r>
                        <a:rPr lang="fr-FR" sz="900" baseline="0" dirty="0" smtClean="0">
                          <a:sym typeface="Wingdings" panose="05000000000000000000" pitchFamily="2" charset="2"/>
                        </a:rPr>
                        <a:t> rétrocession au réseau distributeur : 0.86% TTC de l’actif net</a:t>
                      </a:r>
                    </a:p>
                    <a:p>
                      <a:pPr marL="0" indent="0" algn="l">
                        <a:lnSpc>
                          <a:spcPct val="115000"/>
                        </a:lnSpc>
                        <a:spcAft>
                          <a:spcPts val="0"/>
                        </a:spcAft>
                        <a:buFont typeface="Wingdings" pitchFamily="2" charset="2"/>
                        <a:buNone/>
                      </a:pPr>
                      <a:endParaRPr lang="fr-FR" sz="900" dirty="0" smtClean="0">
                        <a:solidFill>
                          <a:schemeClr val="tx1"/>
                        </a:solidFill>
                        <a:latin typeface="+mn-lt"/>
                      </a:endParaRPr>
                    </a:p>
                  </a:txBody>
                  <a:tcPr marL="63105" marR="63105" marT="0" marB="0" anchor="ctr"/>
                </a:tc>
              </a:tr>
              <a:tr h="368083">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dirty="0" smtClean="0"/>
                        <a:t>Frais indirects</a:t>
                      </a:r>
                      <a:r>
                        <a:rPr lang="fr-FR" sz="900" baseline="0" dirty="0" smtClean="0"/>
                        <a:t> maximum </a:t>
                      </a:r>
                      <a:r>
                        <a:rPr lang="fr-FR" sz="900" baseline="30000" dirty="0" smtClean="0"/>
                        <a:t> (2) </a:t>
                      </a:r>
                      <a:endParaRPr lang="fr-FR" sz="900" b="0" kern="1200" baseline="0" dirty="0" smtClean="0">
                        <a:solidFill>
                          <a:schemeClr val="tx1"/>
                        </a:solidFill>
                        <a:latin typeface="+mn-lt"/>
                        <a:ea typeface="Calibri"/>
                        <a:cs typeface="Times New Roman"/>
                      </a:endParaRPr>
                    </a:p>
                  </a:txBody>
                  <a:tcPr marL="63105" marR="63105" marT="0" marB="0" anchor="ctr"/>
                </a:tc>
                <a:tc gridSpan="2">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900" dirty="0" smtClean="0"/>
                        <a:t>0.90%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900" kern="1200" dirty="0" smtClean="0"/>
                        <a:t>Les frais indirects sont les frais de gestion liés à l’investissement dans d’autres fonds.  Ces frais seront amenés à évoluer selon la composition de Sélectiz PEA dans la limite des frais indirects maximum indiqués ci-dessus.</a:t>
                      </a:r>
                      <a:endParaRPr lang="fr-FR" sz="900" kern="1200" dirty="0" smtClean="0">
                        <a:solidFill>
                          <a:schemeClr val="tx1"/>
                        </a:solidFill>
                        <a:latin typeface="+mn-lt"/>
                        <a:ea typeface="+mn-ea"/>
                        <a:cs typeface="+mn-cs"/>
                      </a:endParaRPr>
                    </a:p>
                  </a:txBody>
                  <a:tcPr marL="63105" marR="63105" marT="0" marB="0" anchor="ctr"/>
                </a:tc>
                <a:tc hMerge="1">
                  <a:txBody>
                    <a:bodyPr/>
                    <a:lstStyle/>
                    <a:p>
                      <a:endParaRPr lang="fr-FR" dirty="0"/>
                    </a:p>
                  </a:txBody>
                  <a:tcPr marL="63106" marR="63106" marT="0" marB="0" anchor="ctr">
                    <a:gradFill>
                      <a:gsLst>
                        <a:gs pos="0">
                          <a:schemeClr val="dk1">
                            <a:tint val="50000"/>
                            <a:satMod val="300000"/>
                          </a:schemeClr>
                        </a:gs>
                        <a:gs pos="0">
                          <a:schemeClr val="dk1">
                            <a:tint val="37000"/>
                            <a:satMod val="300000"/>
                          </a:schemeClr>
                        </a:gs>
                        <a:gs pos="0">
                          <a:schemeClr val="dk1">
                            <a:tint val="15000"/>
                            <a:satMod val="350000"/>
                          </a:schemeClr>
                        </a:gs>
                      </a:gsLst>
                      <a:lin ang="16200000" scaled="1"/>
                    </a:gradFill>
                  </a:tcPr>
                </a:tc>
              </a:tr>
              <a:tr h="122695">
                <a:tc>
                  <a:txBody>
                    <a:bodyPr/>
                    <a:lstStyle/>
                    <a:p>
                      <a:pPr algn="just">
                        <a:lnSpc>
                          <a:spcPct val="115000"/>
                        </a:lnSpc>
                        <a:spcAft>
                          <a:spcPts val="0"/>
                        </a:spcAft>
                      </a:pPr>
                      <a:r>
                        <a:rPr lang="fr-FR" sz="900" dirty="0" smtClean="0"/>
                        <a:t>Commission de surperformance</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kern="1200" dirty="0" smtClean="0"/>
                        <a:t>Néant</a:t>
                      </a:r>
                      <a:endParaRPr lang="fr-FR" sz="900" kern="12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smtClean="0"/>
                        <a:t>Modalités de souscription et de rachat</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Un</a:t>
                      </a:r>
                      <a:r>
                        <a:rPr lang="fr-FR" sz="900" baseline="0" dirty="0" smtClean="0"/>
                        <a:t> d</a:t>
                      </a:r>
                      <a:r>
                        <a:rPr lang="fr-FR" sz="900" dirty="0" smtClean="0"/>
                        <a:t>ix-millième de part, cours inconnu</a:t>
                      </a:r>
                      <a:endParaRPr lang="fr-FR" sz="900" kern="12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tabLst>
                          <a:tab pos="2055495" algn="l"/>
                        </a:tabLst>
                      </a:pPr>
                      <a:r>
                        <a:rPr lang="fr-FR" sz="900" dirty="0" smtClean="0"/>
                        <a:t>Souscription minimale</a:t>
                      </a:r>
                      <a:r>
                        <a:rPr lang="fr-FR" sz="900" baseline="0" dirty="0" smtClean="0"/>
                        <a:t> initiale</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Aucune</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58351">
                <a:tc>
                  <a:txBody>
                    <a:bodyPr/>
                    <a:lstStyle/>
                    <a:p>
                      <a:pPr algn="just">
                        <a:lnSpc>
                          <a:spcPct val="115000"/>
                        </a:lnSpc>
                        <a:spcAft>
                          <a:spcPts val="0"/>
                        </a:spcAft>
                      </a:pPr>
                      <a:r>
                        <a:rPr lang="fr-FR" sz="900" dirty="0"/>
                        <a:t>Valeur liquidative d’origine</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100</a:t>
                      </a:r>
                      <a:r>
                        <a:rPr lang="fr-FR" sz="900" baseline="0" dirty="0" smtClean="0"/>
                        <a:t>€</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tabLst>
                          <a:tab pos="702310" algn="l"/>
                        </a:tabLst>
                      </a:pPr>
                      <a:r>
                        <a:rPr lang="fr-FR" sz="900" dirty="0"/>
                        <a:t>Valorisation</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Quotidienne</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a:t>Heure de centralisation</a:t>
                      </a:r>
                      <a:endParaRPr lang="fr-FR" sz="900" b="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a:t>12h30</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r h="122695">
                <a:tc>
                  <a:txBody>
                    <a:bodyPr/>
                    <a:lstStyle/>
                    <a:p>
                      <a:pPr algn="just">
                        <a:lnSpc>
                          <a:spcPct val="115000"/>
                        </a:lnSpc>
                        <a:spcAft>
                          <a:spcPts val="0"/>
                        </a:spcAft>
                      </a:pPr>
                      <a:r>
                        <a:rPr lang="fr-FR" sz="900" dirty="0" smtClean="0"/>
                        <a:t>Indicateur de risque et de rendement</a:t>
                      </a:r>
                      <a:r>
                        <a:rPr lang="fr-FR" sz="900" baseline="30000" dirty="0" smtClean="0"/>
                        <a:t>(1)</a:t>
                      </a:r>
                      <a:endParaRPr lang="fr-FR" sz="900" b="0" baseline="30000" dirty="0">
                        <a:solidFill>
                          <a:schemeClr val="tx1"/>
                        </a:solidFill>
                        <a:latin typeface="+mn-lt"/>
                        <a:ea typeface="Calibri"/>
                        <a:cs typeface="Times New Roman"/>
                      </a:endParaRPr>
                    </a:p>
                  </a:txBody>
                  <a:tcPr marL="63105" marR="63105" marT="0" marB="0" anchor="ctr"/>
                </a:tc>
                <a:tc gridSpan="2">
                  <a:txBody>
                    <a:bodyPr/>
                    <a:lstStyle/>
                    <a:p>
                      <a:pPr algn="just">
                        <a:lnSpc>
                          <a:spcPct val="115000"/>
                        </a:lnSpc>
                        <a:spcAft>
                          <a:spcPts val="0"/>
                        </a:spcAft>
                      </a:pPr>
                      <a:r>
                        <a:rPr lang="fr-FR" sz="900" dirty="0" smtClean="0"/>
                        <a:t>6/7</a:t>
                      </a:r>
                      <a:endParaRPr lang="fr-FR" sz="900" dirty="0">
                        <a:solidFill>
                          <a:schemeClr val="tx1"/>
                        </a:solidFill>
                        <a:latin typeface="+mn-lt"/>
                        <a:ea typeface="Calibri"/>
                        <a:cs typeface="Times New Roman"/>
                      </a:endParaRPr>
                    </a:p>
                  </a:txBody>
                  <a:tcPr marL="63105" marR="63105" marT="0" marB="0" anchor="ctr"/>
                </a:tc>
                <a:tc hMerge="1">
                  <a:txBody>
                    <a:bodyPr/>
                    <a:lstStyle/>
                    <a:p>
                      <a:endParaRPr lang="fr-FR"/>
                    </a:p>
                  </a:txBody>
                  <a:tcPr/>
                </a:tc>
              </a:tr>
            </a:tbl>
          </a:graphicData>
        </a:graphic>
      </p:graphicFrame>
      <p:sp>
        <p:nvSpPr>
          <p:cNvPr id="23630" name="ZoneTexte 10"/>
          <p:cNvSpPr txBox="1">
            <a:spLocks noChangeArrowheads="1"/>
          </p:cNvSpPr>
          <p:nvPr/>
        </p:nvSpPr>
        <p:spPr bwMode="auto">
          <a:xfrm>
            <a:off x="755650" y="6273800"/>
            <a:ext cx="3311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fr-FR" altLang="fr-FR" sz="800" b="0">
                <a:solidFill>
                  <a:schemeClr val="bg1"/>
                </a:solidFill>
              </a:rPr>
              <a:t>Document à usage strictement interne. NE PAS DIFFUSER.</a:t>
            </a:r>
          </a:p>
        </p:txBody>
      </p:sp>
      <p:sp>
        <p:nvSpPr>
          <p:cNvPr id="12" name="Rectangle 7"/>
          <p:cNvSpPr>
            <a:spLocks noChangeArrowheads="1"/>
          </p:cNvSpPr>
          <p:nvPr/>
        </p:nvSpPr>
        <p:spPr bwMode="auto">
          <a:xfrm>
            <a:off x="221942" y="6207178"/>
            <a:ext cx="8762259" cy="646331"/>
          </a:xfrm>
          <a:prstGeom prst="rect">
            <a:avLst/>
          </a:prstGeom>
          <a:solidFill>
            <a:schemeClr val="bg1"/>
          </a:solidFill>
          <a:ln>
            <a:noFill/>
          </a:ln>
          <a:extLst/>
        </p:spPr>
        <p:txBody>
          <a:bodyPr wrap="square">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600" dirty="0" smtClean="0">
                <a:solidFill>
                  <a:schemeClr val="bg1">
                    <a:lumMod val="50000"/>
                  </a:schemeClr>
                </a:solidFill>
              </a:rPr>
              <a:t>Ce fonds n’est pas garanti. Il existe un risque de perte en capital. Conformément </a:t>
            </a:r>
            <a:r>
              <a:rPr lang="fr-FR" altLang="fr-FR" sz="600" dirty="0">
                <a:solidFill>
                  <a:schemeClr val="bg1">
                    <a:lumMod val="50000"/>
                  </a:schemeClr>
                </a:solidFill>
              </a:rPr>
              <a:t>à la règlementation en vigueur, le client peut recevoir, sur simple demande de sa part, des précisons sur les rémunérations relatives à la commercialisation du présent produit</a:t>
            </a:r>
            <a:r>
              <a:rPr lang="fr-FR" altLang="fr-FR" sz="600" dirty="0" smtClean="0">
                <a:solidFill>
                  <a:schemeClr val="bg1">
                    <a:lumMod val="50000"/>
                  </a:schemeClr>
                </a:solidFill>
              </a:rPr>
              <a:t>. </a:t>
            </a:r>
            <a:r>
              <a:rPr lang="fr-FR" altLang="fr-FR" sz="600" b="0" dirty="0" smtClean="0">
                <a:solidFill>
                  <a:schemeClr val="bg1">
                    <a:lumMod val="50000"/>
                  </a:schemeClr>
                </a:solidFill>
              </a:rPr>
              <a:t>(</a:t>
            </a:r>
            <a:r>
              <a:rPr lang="fr-FR" altLang="fr-FR" sz="600" b="0" dirty="0">
                <a:solidFill>
                  <a:schemeClr val="bg1">
                    <a:lumMod val="50000"/>
                  </a:schemeClr>
                </a:solidFill>
              </a:rPr>
              <a:t>1) Dans le cadre d’un contrat d’assurance vie ou de capitalisation, les frais sur versements, d’arbitrage, de gestion sur encours et le cas échéant, ceux liés aux garanties de prévoyance s’appliquent. (2) Les frais de gestion indirects sont les frais de gestion liés à l’investissement dans d’autres OPCVM/FIA. (3)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a:t>
            </a:r>
          </a:p>
        </p:txBody>
      </p:sp>
      <p:sp>
        <p:nvSpPr>
          <p:cNvPr id="13" name="ZoneTexte 12"/>
          <p:cNvSpPr txBox="1"/>
          <p:nvPr/>
        </p:nvSpPr>
        <p:spPr>
          <a:xfrm>
            <a:off x="755650" y="414984"/>
            <a:ext cx="8007350" cy="600075"/>
          </a:xfrm>
          <a:prstGeom prst="rect">
            <a:avLst/>
          </a:prstGeom>
          <a:noFill/>
        </p:spPr>
        <p:txBody>
          <a:bodyPr>
            <a:spAutoFit/>
          </a:bodyPr>
          <a:lstStyle/>
          <a:p>
            <a:pPr>
              <a:defRPr/>
            </a:pPr>
            <a:r>
              <a:rPr lang="fr-FR" sz="1650" b="1" dirty="0"/>
              <a:t>LES INFORMATIONS COMPLEMENTAIRES</a:t>
            </a:r>
          </a:p>
          <a:p>
            <a:pPr>
              <a:defRPr/>
            </a:pPr>
            <a:r>
              <a:rPr lang="fr-FR" sz="1650" b="1" i="1" dirty="0" err="1">
                <a:solidFill>
                  <a:srgbClr val="FF0000"/>
                </a:solidFill>
              </a:rPr>
              <a:t>Sélectiz</a:t>
            </a:r>
            <a:r>
              <a:rPr lang="fr-FR" sz="1650" b="1" i="1" dirty="0">
                <a:solidFill>
                  <a:srgbClr val="FF0000"/>
                </a:solidFill>
              </a:rPr>
              <a:t>  PEA– </a:t>
            </a:r>
            <a:r>
              <a:rPr lang="fr-FR" sz="1650" i="1" dirty="0"/>
              <a:t>principales caractéristiques</a:t>
            </a:r>
          </a:p>
        </p:txBody>
      </p:sp>
    </p:spTree>
    <p:extLst>
      <p:ext uri="{BB962C8B-B14F-4D97-AF65-F5344CB8AC3E}">
        <p14:creationId xmlns:p14="http://schemas.microsoft.com/office/powerpoint/2010/main" val="3416764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450138"/>
            <a:ext cx="8345011" cy="4708981"/>
          </a:xfrm>
          <a:prstGeom prst="rect">
            <a:avLst/>
          </a:prstGeom>
        </p:spPr>
        <p:txBody>
          <a:bodyPr wrap="square">
            <a:spAutoFit/>
          </a:bodyPr>
          <a:lstStyle/>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ACTIONS</a:t>
            </a:r>
            <a:r>
              <a:rPr lang="fr-FR" sz="1200" b="1" dirty="0" smtClean="0">
                <a:cs typeface="Arial" panose="020B0604020202020204" pitchFamily="34" charset="0"/>
              </a:rPr>
              <a:t> </a:t>
            </a:r>
            <a:r>
              <a:rPr lang="fr-FR" sz="1200" b="1" dirty="0">
                <a:cs typeface="Arial" panose="020B0604020202020204" pitchFamily="34" charset="0"/>
              </a:rPr>
              <a:t>– Fichiers à traiter</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Redécouvrez la segmentation Activation V2 et la segmentation des Pros 2017.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IMMOBILIER </a:t>
            </a:r>
            <a:r>
              <a:rPr lang="fr-FR" sz="1200" b="1" dirty="0">
                <a:cs typeface="Arial" panose="020B0604020202020204" pitchFamily="34" charset="0"/>
              </a:rPr>
              <a:t>– Mise en place de l’ADE CRD - Gestion de la période transitoire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IMMOBILIER </a:t>
            </a:r>
            <a:r>
              <a:rPr lang="fr-FR" sz="1200" b="1" dirty="0">
                <a:cs typeface="Arial" panose="020B0604020202020204" pitchFamily="34" charset="0"/>
              </a:rPr>
              <a:t>– Résiliation annuelle ADE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CONSOMMATION </a:t>
            </a:r>
            <a:r>
              <a:rPr lang="fr-FR" sz="1200" b="1" dirty="0">
                <a:cs typeface="Arial" panose="020B0604020202020204" pitchFamily="34" charset="0"/>
              </a:rPr>
              <a:t>– délégations pour les entrées en relation</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TARIFICATION </a:t>
            </a:r>
            <a:r>
              <a:rPr lang="fr-FR" sz="1200" b="1" dirty="0">
                <a:cs typeface="Arial" panose="020B0604020202020204" pitchFamily="34" charset="0"/>
              </a:rPr>
              <a:t>– Note globale sur la clientèle en situation de fragilité financière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Point sur la Mobilité Bancaire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a:t>
            </a:r>
            <a:r>
              <a:rPr lang="fr-FR" sz="1200" b="1" dirty="0">
                <a:cs typeface="Arial" panose="020B0604020202020204" pitchFamily="34" charset="0"/>
              </a:rPr>
              <a:t> – Point sur le remplacement des cartes de retrait par une carte </a:t>
            </a:r>
            <a:r>
              <a:rPr lang="fr-FR" sz="1200" b="1" dirty="0" err="1">
                <a:cs typeface="Arial" panose="020B0604020202020204" pitchFamily="34" charset="0"/>
              </a:rPr>
              <a:t>classic</a:t>
            </a:r>
            <a:endParaRPr lang="fr-FR" sz="1200" b="1" dirty="0">
              <a:cs typeface="Arial" panose="020B0604020202020204" pitchFamily="34" charset="0"/>
            </a:endParaRP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Lancement des visuels Femme 2017 à compter du 8 mars 2017</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LDD devient LDDS (Livret Développement Durable et Solidaire)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OPCI CILOGER / IMMO DIVERSIFICATION</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a:t>
            </a:r>
            <a:r>
              <a:rPr lang="fr-FR" sz="1200" b="1" dirty="0">
                <a:cs typeface="Arial" panose="020B0604020202020204" pitchFamily="34" charset="0"/>
              </a:rPr>
              <a:t> – Taux de frais sous </a:t>
            </a:r>
            <a:r>
              <a:rPr lang="fr-FR" sz="1200" b="1" dirty="0" err="1">
                <a:cs typeface="Arial" panose="020B0604020202020204" pitchFamily="34" charset="0"/>
              </a:rPr>
              <a:t>My</a:t>
            </a:r>
            <a:r>
              <a:rPr lang="fr-FR" sz="1200" b="1" dirty="0">
                <a:cs typeface="Arial" panose="020B0604020202020204" pitchFamily="34" charset="0"/>
              </a:rPr>
              <a:t> Assur</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Bons de Souscription d’Actions (BSA) Peugeot</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Indispensable Assurance Vie 2017  </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Informations Titres et IFU</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Book de l’Assureur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Mailing IARD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Attestation MADELIN</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MYWAY Connaissance Client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Renégociation des Crédits Pros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Questionnaire Qualité GC PROS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COMMUNICATION </a:t>
            </a:r>
            <a:r>
              <a:rPr lang="fr-FR" sz="1200" b="1" dirty="0">
                <a:cs typeface="Arial" panose="020B0604020202020204" pitchFamily="34" charset="0"/>
              </a:rPr>
              <a:t>– Plan PLV</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a:t>
            </a:r>
            <a:r>
              <a:rPr lang="fr-FR" sz="1200" b="1" dirty="0" err="1">
                <a:cs typeface="Arial" panose="020B0604020202020204" pitchFamily="34" charset="0"/>
              </a:rPr>
              <a:t>e-CARTE</a:t>
            </a:r>
            <a:r>
              <a:rPr lang="fr-FR" sz="1200" b="1" dirty="0">
                <a:cs typeface="Arial" panose="020B0604020202020204" pitchFamily="34" charset="0"/>
              </a:rPr>
              <a:t> BLEUE : Sécurisation par sol SMS - sol CAP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MOBILE : </a:t>
            </a:r>
            <a:r>
              <a:rPr lang="fr-FR" sz="1200" b="1" dirty="0" err="1">
                <a:cs typeface="Arial" panose="020B0604020202020204" pitchFamily="34" charset="0"/>
              </a:rPr>
              <a:t>Banxo</a:t>
            </a:r>
            <a:r>
              <a:rPr lang="fr-FR" sz="1200" b="1" dirty="0">
                <a:cs typeface="Arial" panose="020B0604020202020204" pitchFamily="34" charset="0"/>
              </a:rPr>
              <a:t> Agrégateur de comptes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OVMC </a:t>
            </a:r>
            <a:r>
              <a:rPr lang="fr-FR" sz="1200" b="1" dirty="0">
                <a:cs typeface="Arial" panose="020B0604020202020204" pitchFamily="34" charset="0"/>
              </a:rPr>
              <a:t>– NOUVEAUTE SED : La </a:t>
            </a:r>
            <a:r>
              <a:rPr lang="fr-FR" sz="1200" b="1" dirty="0" smtClean="0">
                <a:cs typeface="Arial" panose="020B0604020202020204" pitchFamily="34" charset="0"/>
              </a:rPr>
              <a:t>prévoyance</a:t>
            </a:r>
          </a:p>
        </p:txBody>
      </p:sp>
      <p:sp>
        <p:nvSpPr>
          <p:cNvPr id="4" name="Rectangle 3"/>
          <p:cNvSpPr/>
          <p:nvPr/>
        </p:nvSpPr>
        <p:spPr>
          <a:xfrm>
            <a:off x="5507012" y="997351"/>
            <a:ext cx="2868093" cy="461665"/>
          </a:xfrm>
          <a:prstGeom prst="rect">
            <a:avLst/>
          </a:prstGeom>
        </p:spPr>
        <p:txBody>
          <a:bodyPr wrap="none">
            <a:spAutoFit/>
          </a:bodyPr>
          <a:lstStyle/>
          <a:p>
            <a:pPr>
              <a:defRPr/>
            </a:pPr>
            <a:r>
              <a:rPr lang="fr-FR" sz="2400" b="1" dirty="0" smtClean="0">
                <a:solidFill>
                  <a:schemeClr val="tx1">
                    <a:lumMod val="50000"/>
                    <a:lumOff val="50000"/>
                  </a:schemeClr>
                </a:solidFill>
              </a:rPr>
              <a:t>N°127</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1</a:t>
            </a:r>
            <a:r>
              <a:rPr lang="fr-FR" sz="2400" b="1" baseline="30000" dirty="0" smtClean="0">
                <a:solidFill>
                  <a:schemeClr val="tx1">
                    <a:lumMod val="50000"/>
                    <a:lumOff val="50000"/>
                  </a:schemeClr>
                </a:solidFill>
              </a:rPr>
              <a:t>er</a:t>
            </a:r>
            <a:r>
              <a:rPr lang="fr-FR" sz="2400" b="1" dirty="0" smtClean="0">
                <a:solidFill>
                  <a:schemeClr val="tx1">
                    <a:lumMod val="50000"/>
                    <a:lumOff val="50000"/>
                  </a:schemeClr>
                </a:solidFill>
              </a:rPr>
              <a:t> mars 2017</a:t>
            </a:r>
            <a:endParaRPr lang="fr-FR" sz="2400" dirty="0">
              <a:solidFill>
                <a:schemeClr val="tx1">
                  <a:lumMod val="50000"/>
                  <a:lumOff val="50000"/>
                </a:schemeClr>
              </a:solidFill>
            </a:endParaRPr>
          </a:p>
        </p:txBody>
      </p:sp>
      <p:sp>
        <p:nvSpPr>
          <p:cNvPr id="5" name="ZoneTexte 4"/>
          <p:cNvSpPr txBox="1"/>
          <p:nvPr/>
        </p:nvSpPr>
        <p:spPr>
          <a:xfrm>
            <a:off x="3817400" y="5762148"/>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3914535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CDD8DA"/>
    </a:lt2>
    <a:accent1>
      <a:srgbClr val="00588E"/>
    </a:accent1>
    <a:accent2>
      <a:srgbClr val="558A2E"/>
    </a:accent2>
    <a:accent3>
      <a:srgbClr val="FFFFFF"/>
    </a:accent3>
    <a:accent4>
      <a:srgbClr val="000000"/>
    </a:accent4>
    <a:accent5>
      <a:srgbClr val="AAB4C6"/>
    </a:accent5>
    <a:accent6>
      <a:srgbClr val="4C7D29"/>
    </a:accent6>
    <a:hlink>
      <a:srgbClr val="5C6F7C"/>
    </a:hlink>
    <a:folHlink>
      <a:srgbClr val="95A0A9"/>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purl.org/dc/dcmitype/"/>
    <ds:schemaRef ds:uri="http://purl.org/dc/terms/"/>
    <ds:schemaRef ds:uri="http://schemas.microsoft.com/office/2006/metadata/properties"/>
    <ds:schemaRef ds:uri="02ea4b1b-5614-43b2-acce-6a9ef10fff4e"/>
    <ds:schemaRef ds:uri="http://www.w3.org/XML/1998/namespace"/>
    <ds:schemaRef ds:uri="http://schemas.microsoft.com/office/2006/documentManagement/types"/>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4209</TotalTime>
  <Words>3239</Words>
  <Application>Microsoft Office PowerPoint</Application>
  <PresentationFormat>Affichage à l'écran (4:3)</PresentationFormat>
  <Paragraphs>397</Paragraphs>
  <Slides>21</Slides>
  <Notes>1</Notes>
  <HiddenSlides>0</HiddenSlides>
  <MMClips>0</MMClips>
  <ScaleCrop>false</ScaleCrop>
  <HeadingPairs>
    <vt:vector size="6" baseType="variant">
      <vt:variant>
        <vt:lpstr>Thème</vt:lpstr>
      </vt:variant>
      <vt:variant>
        <vt:i4>9</vt:i4>
      </vt:variant>
      <vt:variant>
        <vt:lpstr>Serveurs OLE incorporés</vt:lpstr>
      </vt:variant>
      <vt:variant>
        <vt:i4>1</vt:i4>
      </vt:variant>
      <vt:variant>
        <vt:lpstr>Titres des diapositives</vt:lpstr>
      </vt:variant>
      <vt:variant>
        <vt:i4>21</vt:i4>
      </vt:variant>
    </vt:vector>
  </HeadingPairs>
  <TitlesOfParts>
    <vt:vector size="31" baseType="lpstr">
      <vt:lpstr>1-MODELE PART</vt:lpstr>
      <vt:lpstr>2-MODELE GP</vt:lpstr>
      <vt:lpstr>3-MODELE PRO</vt:lpstr>
      <vt:lpstr>MODELE BDR</vt:lpstr>
      <vt:lpstr>BDR ENTREPRISES</vt:lpstr>
      <vt:lpstr>BDR ESI</vt:lpstr>
      <vt:lpstr>BDR PP</vt:lpstr>
      <vt:lpstr>BDR IMMO PRO</vt:lpstr>
      <vt:lpstr>BDR SECTEUR PUBLIC</vt:lpstr>
      <vt:lpstr>Graphique Microsoft Excel</vt:lpstr>
      <vt:lpstr>L’offre de fonds Selectiz</vt:lpstr>
      <vt:lpstr>Rappel du contexte de taux</vt:lpstr>
      <vt:lpstr>POURQUOI UNE NOUVELLE OFFRE ?</vt:lpstr>
      <vt:lpstr>3 FONDS OFFRANT DES PROFILS RISQUE / RENDEMENT COMPLEMENTAIRES</vt:lpstr>
      <vt:lpstr>LES INCONTOURNABLES A CONNAITRE</vt:lpstr>
      <vt:lpstr>QUELS ATOUTS POUR L’OFFRE ?</vt:lpstr>
      <vt:lpstr>L’ACCES AU SAVOIR-FAIRE DE PLUSIEURS SOCIETES DE GESTION DU GROUPE  </vt:lpstr>
      <vt:lpstr>3 SOLUTIONS COMBINANT PLUSIEURS FONDS pour une diversification renforcée</vt:lpstr>
      <vt:lpstr>DE LARGES MARGES DE MANŒUVRE au sein des fonds sous-jacents</vt:lpstr>
      <vt:lpstr>QUELS MESSAGES CLES AUPRES DES CLIENTS ?</vt:lpstr>
      <vt:lpstr>LES OUTILS A VOTRE DISPOSITION</vt:lpstr>
      <vt:lpstr>LES OUTILS A VOTRE DISPOSITION</vt:lpstr>
      <vt:lpstr>DANS QUELS CAS PROPOSER LES FONDS SELECTIZ ?</vt:lpstr>
      <vt:lpstr>LES OBJECTIFS 2017 CELCA</vt:lpstr>
      <vt:lpstr>Avant de conseiller ces fonds au client</vt:lpstr>
      <vt:lpstr>Vue d’ensemble des offres (selection essentielle et patrimoniale)</vt:lpstr>
      <vt:lpstr>Les entrants / les sortants</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A5703260</cp:lastModifiedBy>
  <cp:revision>472</cp:revision>
  <cp:lastPrinted>2016-06-22T11:00:56Z</cp:lastPrinted>
  <dcterms:created xsi:type="dcterms:W3CDTF">2016-06-03T08:10:53Z</dcterms:created>
  <dcterms:modified xsi:type="dcterms:W3CDTF">2017-02-28T15:39:48Z</dcterms:modified>
</cp:coreProperties>
</file>