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notesMasterIdLst>
    <p:notesMasterId r:id="rId29"/>
  </p:notesMasterIdLst>
  <p:handoutMasterIdLst>
    <p:handoutMasterId r:id="rId30"/>
  </p:handoutMasterIdLst>
  <p:sldIdLst>
    <p:sldId id="285" r:id="rId5"/>
    <p:sldId id="342" r:id="rId6"/>
    <p:sldId id="343" r:id="rId7"/>
    <p:sldId id="344" r:id="rId8"/>
    <p:sldId id="308" r:id="rId9"/>
    <p:sldId id="346" r:id="rId10"/>
    <p:sldId id="349" r:id="rId11"/>
    <p:sldId id="352" r:id="rId12"/>
    <p:sldId id="341" r:id="rId13"/>
    <p:sldId id="348" r:id="rId14"/>
    <p:sldId id="351" r:id="rId15"/>
    <p:sldId id="353" r:id="rId16"/>
    <p:sldId id="338" r:id="rId17"/>
    <p:sldId id="309" r:id="rId18"/>
    <p:sldId id="312" r:id="rId19"/>
    <p:sldId id="313" r:id="rId20"/>
    <p:sldId id="315" r:id="rId21"/>
    <p:sldId id="321" r:id="rId22"/>
    <p:sldId id="323" r:id="rId23"/>
    <p:sldId id="325" r:id="rId24"/>
    <p:sldId id="326" r:id="rId25"/>
    <p:sldId id="333" r:id="rId26"/>
    <p:sldId id="334" r:id="rId27"/>
    <p:sldId id="337" r:id="rId28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5700489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F2D"/>
    <a:srgbClr val="FFDDED"/>
    <a:srgbClr val="EA9922"/>
    <a:srgbClr val="581D41"/>
    <a:srgbClr val="DE6225"/>
    <a:srgbClr val="BFBFBF"/>
    <a:srgbClr val="A79C86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7" autoAdjust="0"/>
    <p:restoredTop sz="94629" autoAdjust="0"/>
  </p:normalViewPr>
  <p:slideViewPr>
    <p:cSldViewPr snapToGrid="0">
      <p:cViewPr>
        <p:scale>
          <a:sx n="100" d="100"/>
          <a:sy n="100" d="100"/>
        </p:scale>
        <p:origin x="-1860" y="-240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-2184" y="-96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07/03/2017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07/03/2017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8592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9140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0410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4BB9558-33C5-4BC0-B52C-293EB0E17259}" type="datetimeFigureOut">
              <a:rPr lang="fr-FR" smtClean="0"/>
              <a:t>07/03/2017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AA3D51-D086-45BC-AB10-4671CBA03EF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7767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4BB9558-33C5-4BC0-B52C-293EB0E17259}" type="datetimeFigureOut">
              <a:rPr lang="fr-FR" smtClean="0"/>
              <a:t>07/03/2017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AA3D51-D086-45BC-AB10-4671CBA03EF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066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– 09-03-2017</a:t>
            </a:r>
            <a:endParaRPr lang="fr-FR" sz="900" baseline="0" dirty="0" smtClean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978" r:id="rId7"/>
    <p:sldLayoutId id="2147483980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divers/communication/video/SE_prevoyance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4.xml"/><Relationship Id="rId4" Type="http://schemas.openxmlformats.org/officeDocument/2006/relationships/slide" Target="slide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nsgprw1.celca.caisse-epargne.fr/divers/espace_metier/procedures/guides_et_modes_operatoires/docs/OVMC/OVMC_%20SAISIR%20_VENTE_Prevoyance_MEGI_Automatiqe_papier_ou_SED.pp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celca-moss.sigce.caisse-epargne.fr/sites/lca1/SiteDirectory/rub_com/RDC_marche_parts/Crdit%20Conso/Mode%20Op&#233;ratoire%20Document%20PDF%20cr&#233;dit%20conso.pdf" TargetMode="External"/><Relationship Id="rId2" Type="http://schemas.openxmlformats.org/officeDocument/2006/relationships/hyperlink" Target="http://service-celca-moss.sigce.caisse-epargne.fr/sites/lca1/SiteDirectory/REMO/da7/MO_SAG_CLOTURES_SUR_DEMANDE_ECRITE_CLIENT.pdf?Web=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divers/communication/breves/bdd/essentiel/tout_lire/2017_03_08_Essentiel.pd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mp"/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tx2"/>
                </a:solidFill>
                <a:latin typeface="Arial"/>
                <a:cs typeface="Arial"/>
              </a:rPr>
              <a:t>Signature Electronique (SAG – sed</a:t>
            </a:r>
            <a:r>
              <a:rPr lang="fr-FR" dirty="0">
                <a:solidFill>
                  <a:schemeClr val="tx2"/>
                </a:solidFill>
                <a:latin typeface="Arial"/>
                <a:cs typeface="Arial"/>
              </a:rPr>
              <a:t>)</a:t>
            </a:r>
            <a:r>
              <a:rPr lang="fr-FR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br>
              <a:rPr lang="fr-FR" dirty="0" smtClean="0">
                <a:solidFill>
                  <a:schemeClr val="tx2"/>
                </a:solidFill>
                <a:latin typeface="Arial"/>
                <a:cs typeface="Arial"/>
              </a:rPr>
            </a:br>
            <a:r>
              <a:rPr lang="fr-FR" dirty="0" smtClean="0">
                <a:solidFill>
                  <a:schemeClr val="tx2"/>
                </a:solidFill>
                <a:latin typeface="Arial"/>
                <a:cs typeface="Arial"/>
              </a:rPr>
              <a:t>prevoyance    </a:t>
            </a:r>
            <a:endParaRPr lang="fr-FR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HEURE DU JEUDI</a:t>
            </a:r>
            <a:endParaRPr lang="fr-FR" sz="2400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09/03/2017</a:t>
            </a:r>
          </a:p>
          <a:p>
            <a:endParaRPr lang="fr-FR" dirty="0">
              <a:solidFill>
                <a:schemeClr val="tx2"/>
              </a:solidFill>
            </a:endParaRP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Signature </a:t>
            </a:r>
            <a:r>
              <a:rPr lang="fr-FR" dirty="0" smtClean="0">
                <a:solidFill>
                  <a:srgbClr val="FF0000"/>
                </a:solidFill>
              </a:rPr>
              <a:t>électronique</a:t>
            </a:r>
            <a:r>
              <a:rPr lang="fr-FR" dirty="0" smtClean="0"/>
              <a:t> prévoyance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sz="half" idx="2"/>
          </p:nvPr>
        </p:nvSpPr>
        <p:spPr>
          <a:xfrm>
            <a:off x="325746" y="1965278"/>
            <a:ext cx="3195376" cy="3314724"/>
          </a:xfrm>
          <a:solidFill>
            <a:schemeClr val="accent5">
              <a:lumMod val="75000"/>
            </a:schemeClr>
          </a:solidFill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lvl="1" indent="0">
              <a:buClr>
                <a:schemeClr val="tx2"/>
              </a:buClr>
              <a:buNone/>
            </a:pPr>
            <a:endParaRPr lang="fr-FR" altLang="fr-FR" sz="1800" i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itchFamily="2" charset="2"/>
            </a:endParaRPr>
          </a:p>
          <a:p>
            <a:pPr marL="0" lvl="1" indent="0" algn="ctr">
              <a:buClr>
                <a:schemeClr val="tx2"/>
              </a:buClr>
              <a:buNone/>
            </a:pPr>
            <a:r>
              <a:rPr lang="fr-FR" altLang="fr-FR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Mise </a:t>
            </a:r>
            <a:r>
              <a:rPr lang="fr-FR" altLang="fr-FR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en </a:t>
            </a:r>
            <a:r>
              <a:rPr lang="fr-FR" altLang="fr-FR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place à partir du </a:t>
            </a:r>
            <a:r>
              <a:rPr lang="fr-FR" altLang="fr-FR" sz="18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14/03/2017</a:t>
            </a:r>
            <a:r>
              <a:rPr lang="fr-FR" altLang="fr-FR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 de la </a:t>
            </a:r>
          </a:p>
          <a:p>
            <a:pPr marL="0" lvl="1" indent="0" algn="ctr">
              <a:buClr>
                <a:schemeClr val="tx2"/>
              </a:buClr>
              <a:buNone/>
            </a:pPr>
            <a:endParaRPr lang="fr-FR" altLang="fr-FR" sz="18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itchFamily="2" charset="2"/>
            </a:endParaRPr>
          </a:p>
          <a:p>
            <a:pPr marL="0" lvl="1" indent="0">
              <a:buClr>
                <a:schemeClr val="tx2"/>
              </a:buClr>
              <a:buNone/>
            </a:pPr>
            <a:r>
              <a:rPr lang="fr-FR" altLang="fr-FR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  Signature </a:t>
            </a:r>
            <a:r>
              <a:rPr lang="fr-FR" altLang="fr-FR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Electronique en Agence (</a:t>
            </a:r>
            <a:r>
              <a:rPr lang="fr-FR" altLang="fr-FR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SAG</a:t>
            </a:r>
            <a:r>
              <a:rPr lang="fr-FR" altLang="fr-FR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) et de la</a:t>
            </a:r>
          </a:p>
          <a:p>
            <a:pPr marL="0" lvl="1" indent="0">
              <a:buClr>
                <a:schemeClr val="tx2"/>
              </a:buClr>
              <a:buNone/>
            </a:pPr>
            <a:r>
              <a:rPr lang="fr-FR" altLang="fr-FR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 </a:t>
            </a:r>
          </a:p>
          <a:p>
            <a:pPr marL="0" lvl="1" indent="0">
              <a:buClr>
                <a:schemeClr val="tx2"/>
              </a:buClr>
              <a:buNone/>
            </a:pPr>
            <a:r>
              <a:rPr lang="fr-FR" altLang="fr-FR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  Signature à</a:t>
            </a:r>
            <a:r>
              <a:rPr lang="fr-FR" altLang="fr-FR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 Distance</a:t>
            </a:r>
            <a:r>
              <a:rPr lang="fr-FR" altLang="fr-FR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 </a:t>
            </a:r>
            <a:r>
              <a:rPr lang="fr-FR" altLang="fr-FR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(</a:t>
            </a:r>
            <a:r>
              <a:rPr lang="fr-FR" altLang="fr-FR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SED</a:t>
            </a:r>
            <a:r>
              <a:rPr lang="fr-FR" altLang="fr-FR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) </a:t>
            </a:r>
            <a:r>
              <a:rPr lang="fr-FR" altLang="fr-FR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pour </a:t>
            </a:r>
            <a:r>
              <a:rPr lang="fr-FR" altLang="fr-FR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les </a:t>
            </a:r>
            <a:r>
              <a:rPr lang="fr-FR" altLang="fr-FR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produits</a:t>
            </a:r>
          </a:p>
          <a:p>
            <a:pPr marL="0" lvl="1" indent="0">
              <a:buClr>
                <a:schemeClr val="tx2"/>
              </a:buClr>
              <a:buNone/>
            </a:pPr>
            <a:r>
              <a:rPr lang="fr-FR" altLang="fr-FR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 </a:t>
            </a:r>
          </a:p>
          <a:p>
            <a:pPr marL="0" lvl="1" indent="0" algn="ctr">
              <a:buClr>
                <a:schemeClr val="tx2"/>
              </a:buClr>
              <a:buNone/>
            </a:pPr>
            <a:r>
              <a:rPr lang="fr-FR" altLang="fr-FR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BPCE </a:t>
            </a:r>
            <a:r>
              <a:rPr lang="fr-FR" altLang="fr-FR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Prévoyance</a:t>
            </a:r>
            <a:r>
              <a:rPr lang="fr-FR" altLang="fr-FR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 </a:t>
            </a:r>
          </a:p>
          <a:p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173707"/>
            <a:ext cx="4012442" cy="66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</a:t>
            </a:r>
            <a:r>
              <a:rPr lang="fr-FR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nouveau</a:t>
            </a:r>
            <a:r>
              <a:rPr lang="fr-FR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mode de contractualisation….</a:t>
            </a:r>
            <a:endParaRPr lang="fr-FR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97105" y="1173707"/>
            <a:ext cx="4012442" cy="66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…qui présente de nombreux </a:t>
            </a:r>
            <a:r>
              <a:rPr lang="fr-FR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avantages</a:t>
            </a:r>
            <a:r>
              <a:rPr lang="fr-FR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fr-FR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473541" y="1978926"/>
            <a:ext cx="4459568" cy="842953"/>
          </a:xfrm>
          <a:prstGeom prst="roundRect">
            <a:avLst>
              <a:gd name="adj" fmla="val 11448"/>
            </a:avLst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182563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Simplification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de la vente par téléphone ou de la vente en agence et </a:t>
            </a: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réduction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des délais de souscription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4473541" y="3016151"/>
            <a:ext cx="4459568" cy="887106"/>
          </a:xfrm>
          <a:prstGeom prst="roundRect">
            <a:avLst>
              <a:gd name="adj" fmla="val 9708"/>
            </a:avLst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182563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Processus harmonisés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avec les produits bancaires favorisant les ventes couplées</a:t>
            </a:r>
          </a:p>
        </p:txBody>
      </p:sp>
      <p:sp>
        <p:nvSpPr>
          <p:cNvPr id="16" name="Rectangle à coins arrondis 15"/>
          <p:cNvSpPr/>
          <p:nvPr/>
        </p:nvSpPr>
        <p:spPr>
          <a:xfrm>
            <a:off x="4473542" y="4085749"/>
            <a:ext cx="4459569" cy="1209579"/>
          </a:xfrm>
          <a:prstGeom prst="roundRect">
            <a:avLst>
              <a:gd name="adj" fmla="val 8693"/>
            </a:avLst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182563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Amélioration générale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gain de temps, baisse de taux de non-conformité, suppression de papier et du conditionnement pour envoi à la numérisation et archivage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7671" y="5595582"/>
            <a:ext cx="8024884" cy="436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i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Visionnez les témoignages de nos collègues </a:t>
            </a:r>
            <a:r>
              <a:rPr lang="fr-FR" sz="1200" b="1" i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(3mn)</a:t>
            </a:r>
            <a:endParaRPr lang="fr-FR" sz="1200" b="1" i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4172159" y="1798719"/>
            <a:ext cx="504000" cy="504000"/>
          </a:xfrm>
          <a:prstGeom prst="ellipse">
            <a:avLst/>
          </a:prstGeom>
          <a:solidFill>
            <a:schemeClr val="accent5">
              <a:lumMod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marL="0" indent="0" algn="ctr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20000"/>
              <a:buFont typeface="Verdana" panose="020B0604030504040204" pitchFamily="34" charset="0"/>
              <a:buNone/>
              <a:defRPr lang="en-US" sz="3600" b="1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  <a:lvl2pPr marL="320066" indent="-161424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Courier New" panose="02070309020205020404" pitchFamily="49" charset="0"/>
              <a:buChar char="o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2pPr>
            <a:lvl3pPr marL="477316" indent="-16003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3pPr>
            <a:lvl4pPr marL="627608" indent="-15168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US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4pPr>
            <a:lvl5pPr marL="784856" indent="-158641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lang="fr-FR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5pPr>
            <a:lvl6pPr marL="2429776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1552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3329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5107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 smtClean="0">
                <a:latin typeface="+mn-lt"/>
              </a:rPr>
              <a:t>1</a:t>
            </a:r>
            <a:endParaRPr lang="fr-FR" sz="2800" dirty="0">
              <a:latin typeface="+mn-lt"/>
            </a:endParaRPr>
          </a:p>
        </p:txBody>
      </p:sp>
      <p:sp>
        <p:nvSpPr>
          <p:cNvPr id="20" name="Text Placeholder 4"/>
          <p:cNvSpPr txBox="1">
            <a:spLocks/>
          </p:cNvSpPr>
          <p:nvPr/>
        </p:nvSpPr>
        <p:spPr>
          <a:xfrm>
            <a:off x="4172159" y="2852964"/>
            <a:ext cx="504000" cy="504000"/>
          </a:xfrm>
          <a:prstGeom prst="ellipse">
            <a:avLst/>
          </a:prstGeom>
          <a:solidFill>
            <a:schemeClr val="accent5">
              <a:lumMod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marL="0" indent="0" algn="ctr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20000"/>
              <a:buFont typeface="Verdana" panose="020B0604030504040204" pitchFamily="34" charset="0"/>
              <a:buNone/>
              <a:defRPr lang="en-US" sz="3600" b="1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  <a:lvl2pPr marL="320066" indent="-161424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Courier New" panose="02070309020205020404" pitchFamily="49" charset="0"/>
              <a:buChar char="o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2pPr>
            <a:lvl3pPr marL="477316" indent="-16003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3pPr>
            <a:lvl4pPr marL="627608" indent="-15168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US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4pPr>
            <a:lvl5pPr marL="784856" indent="-158641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lang="fr-FR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5pPr>
            <a:lvl6pPr marL="2429776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1552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3329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5107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 smtClean="0">
                <a:latin typeface="+mn-lt"/>
              </a:rPr>
              <a:t>2</a:t>
            </a:r>
            <a:endParaRPr lang="fr-FR" sz="2800" dirty="0">
              <a:latin typeface="+mn-lt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4172159" y="3933112"/>
            <a:ext cx="504000" cy="504000"/>
          </a:xfrm>
          <a:prstGeom prst="ellipse">
            <a:avLst/>
          </a:prstGeom>
          <a:solidFill>
            <a:schemeClr val="accent5">
              <a:lumMod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marL="0" indent="0" algn="ctr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20000"/>
              <a:buFont typeface="Verdana" panose="020B0604030504040204" pitchFamily="34" charset="0"/>
              <a:buNone/>
              <a:defRPr lang="en-US" sz="3600" b="1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  <a:lvl2pPr marL="320066" indent="-161424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Courier New" panose="02070309020205020404" pitchFamily="49" charset="0"/>
              <a:buChar char="o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2pPr>
            <a:lvl3pPr marL="477316" indent="-16003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3pPr>
            <a:lvl4pPr marL="627608" indent="-151683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US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4pPr>
            <a:lvl5pPr marL="784856" indent="-158641" algn="l" defTabSz="883555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lang="fr-FR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5pPr>
            <a:lvl6pPr marL="2429776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1552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3329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5107" indent="-220889" algn="l" defTabSz="883555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 smtClean="0">
                <a:latin typeface="+mn-lt"/>
              </a:rPr>
              <a:t>3</a:t>
            </a:r>
            <a:endParaRPr lang="fr-FR" sz="2800" dirty="0">
              <a:latin typeface="+mn-lt"/>
            </a:endParaRPr>
          </a:p>
        </p:txBody>
      </p:sp>
      <p:pic>
        <p:nvPicPr>
          <p:cNvPr id="4" name="Image 3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205" y="5343468"/>
            <a:ext cx="868905" cy="927813"/>
          </a:xfrm>
          <a:prstGeom prst="rect">
            <a:avLst/>
          </a:prstGeom>
        </p:spPr>
      </p:pic>
      <p:sp>
        <p:nvSpPr>
          <p:cNvPr id="5" name="Flèche droite 4"/>
          <p:cNvSpPr/>
          <p:nvPr/>
        </p:nvSpPr>
        <p:spPr>
          <a:xfrm>
            <a:off x="6318913" y="5745705"/>
            <a:ext cx="313900" cy="143431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077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Périmètre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sz="half" idx="1"/>
          </p:nvPr>
        </p:nvSpPr>
        <p:spPr>
          <a:xfrm>
            <a:off x="298450" y="1173708"/>
            <a:ext cx="4038600" cy="49524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000" b="1" dirty="0" smtClean="0"/>
              <a:t>	En face à face (SAG)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sz="1400" b="1" dirty="0" smtClean="0">
                <a:latin typeface="Verdana"/>
              </a:rPr>
              <a:t>Adhésion</a:t>
            </a:r>
          </a:p>
          <a:p>
            <a:pPr marL="388301" lvl="2" indent="0" defTabSz="883664">
              <a:spcBef>
                <a:spcPts val="526"/>
              </a:spcBef>
              <a:buClr>
                <a:srgbClr val="944B93"/>
              </a:buClr>
              <a:buSzPct val="120000"/>
              <a:buNone/>
            </a:pPr>
            <a:endParaRPr lang="fr-FR" b="1" dirty="0" smtClean="0">
              <a:solidFill>
                <a:srgbClr val="7030A0"/>
              </a:solidFill>
              <a:latin typeface="Verdana"/>
            </a:endParaRPr>
          </a:p>
          <a:p>
            <a:pPr marL="674051" lvl="2" indent="-285750" defTabSz="883664">
              <a:spcBef>
                <a:spcPts val="526"/>
              </a:spcBef>
              <a:buClr>
                <a:srgbClr val="944B93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</a:rPr>
              <a:t>SECUR’Urgence </a:t>
            </a:r>
            <a:r>
              <a:rPr lang="fr-FR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</a:rPr>
              <a:t>avec Déclaration de santé numérique</a:t>
            </a:r>
          </a:p>
          <a:p>
            <a:pPr marL="674051" lvl="2" indent="-285750" defTabSz="883664">
              <a:spcBef>
                <a:spcPts val="526"/>
              </a:spcBef>
              <a:buClr>
                <a:srgbClr val="944B93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</a:rPr>
              <a:t>SECUR’Famille </a:t>
            </a:r>
            <a:r>
              <a:rPr lang="fr-FR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</a:rPr>
              <a:t>avec Déclaration de santé numérique mais sans Fiche de santé</a:t>
            </a:r>
          </a:p>
          <a:p>
            <a:pPr marL="674051" lvl="2" indent="-285750" defTabSz="883664">
              <a:spcBef>
                <a:spcPts val="526"/>
              </a:spcBef>
              <a:buClr>
                <a:srgbClr val="944B93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</a:rPr>
              <a:t>SECUR’Obsèques</a:t>
            </a:r>
          </a:p>
          <a:p>
            <a:pPr marL="631860" lvl="2" indent="-243559" defTabSz="883664">
              <a:spcBef>
                <a:spcPts val="526"/>
              </a:spcBef>
              <a:buClr>
                <a:srgbClr val="944B93"/>
              </a:buClr>
              <a:buSzPct val="120000"/>
              <a:buFont typeface="Verdana" panose="020B0604030504040204" pitchFamily="34" charset="0"/>
              <a:buChar char="&gt;"/>
            </a:pPr>
            <a:endParaRPr lang="fr-FR" dirty="0">
              <a:solidFill>
                <a:srgbClr val="232323"/>
              </a:solidFill>
              <a:latin typeface="Verdana"/>
            </a:endParaRPr>
          </a:p>
          <a:p>
            <a:pPr marL="631860" lvl="2" indent="-243559" defTabSz="883664">
              <a:spcBef>
                <a:spcPts val="526"/>
              </a:spcBef>
              <a:buClr>
                <a:srgbClr val="944B93"/>
              </a:buClr>
              <a:buSzPct val="120000"/>
              <a:buFont typeface="Verdana" panose="020B0604030504040204" pitchFamily="34" charset="0"/>
              <a:buChar char="&gt;"/>
            </a:pPr>
            <a:endParaRPr lang="fr-FR" dirty="0">
              <a:solidFill>
                <a:srgbClr val="232323"/>
              </a:solidFill>
              <a:latin typeface="Verdana"/>
            </a:endParaRPr>
          </a:p>
          <a:p>
            <a:pPr marL="0" lvl="0" indent="0" defTabSz="883664">
              <a:spcBef>
                <a:spcPts val="526"/>
              </a:spcBef>
              <a:buClr>
                <a:srgbClr val="581D74"/>
              </a:buClr>
              <a:buSzPct val="120000"/>
              <a:buNone/>
            </a:pPr>
            <a:r>
              <a:rPr lang="fr-FR" sz="1400" b="1" dirty="0">
                <a:latin typeface="Verdana"/>
              </a:rPr>
              <a:t>L</a:t>
            </a:r>
            <a:r>
              <a:rPr lang="fr-FR" sz="1400" b="1" dirty="0" smtClean="0">
                <a:latin typeface="Verdana"/>
              </a:rPr>
              <a:t>es </a:t>
            </a:r>
            <a:r>
              <a:rPr lang="fr-FR" sz="1400" b="1" dirty="0">
                <a:latin typeface="Verdana"/>
              </a:rPr>
              <a:t>clients autorisés :</a:t>
            </a:r>
          </a:p>
          <a:p>
            <a:pPr marL="235208" lvl="1" indent="0" defTabSz="883664">
              <a:spcBef>
                <a:spcPts val="526"/>
              </a:spcBef>
              <a:buClr>
                <a:srgbClr val="1D1B1B">
                  <a:lumMod val="75000"/>
                  <a:lumOff val="25000"/>
                </a:srgbClr>
              </a:buClr>
              <a:buSzPct val="110000"/>
              <a:buNone/>
            </a:pPr>
            <a:r>
              <a:rPr lang="fr-FR" sz="1400" b="1" dirty="0">
                <a:solidFill>
                  <a:srgbClr val="1D1B1B">
                    <a:lumMod val="75000"/>
                    <a:lumOff val="25000"/>
                  </a:srgbClr>
                </a:solidFill>
                <a:latin typeface="Verdana"/>
              </a:rPr>
              <a:t>Les capacités clients autorisées dans MyAssur </a:t>
            </a:r>
            <a:endParaRPr lang="fr-FR" sz="1400" b="1" dirty="0" smtClean="0">
              <a:solidFill>
                <a:srgbClr val="1D1B1B">
                  <a:lumMod val="75000"/>
                  <a:lumOff val="25000"/>
                </a:srgbClr>
              </a:solidFill>
              <a:latin typeface="Verdana"/>
            </a:endParaRPr>
          </a:p>
          <a:p>
            <a:pPr marL="235208" lvl="1" indent="0" defTabSz="883664">
              <a:spcBef>
                <a:spcPts val="526"/>
              </a:spcBef>
              <a:buClr>
                <a:srgbClr val="1D1B1B">
                  <a:lumMod val="75000"/>
                  <a:lumOff val="25000"/>
                </a:srgbClr>
              </a:buClr>
              <a:buSzPct val="110000"/>
              <a:buNone/>
            </a:pPr>
            <a:r>
              <a:rPr lang="fr-FR" sz="1400" dirty="0" smtClean="0">
                <a:solidFill>
                  <a:srgbClr val="1D1B1B">
                    <a:lumMod val="75000"/>
                    <a:lumOff val="25000"/>
                  </a:srgbClr>
                </a:solidFill>
                <a:latin typeface="Verdana"/>
              </a:rPr>
              <a:t>(</a:t>
            </a:r>
            <a:r>
              <a:rPr lang="fr-FR" sz="1400" dirty="0">
                <a:solidFill>
                  <a:srgbClr val="1D1B1B">
                    <a:lumMod val="75000"/>
                    <a:lumOff val="25000"/>
                  </a:srgbClr>
                </a:solidFill>
                <a:latin typeface="Verdana"/>
              </a:rPr>
              <a:t>adhérent capable majeur, co-adhérent capable majeur, mineur sous administration légale « pure et simple », expatriés)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7" y="1173707"/>
            <a:ext cx="4082505" cy="49524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000" b="1" dirty="0" smtClean="0"/>
              <a:t>	A distance (SED)</a:t>
            </a:r>
          </a:p>
          <a:p>
            <a:endParaRPr lang="fr-FR" dirty="0" smtClean="0"/>
          </a:p>
          <a:p>
            <a:pPr marL="0" indent="0">
              <a:buNone/>
            </a:pPr>
            <a:r>
              <a:rPr lang="fr-FR" sz="1400" b="1" dirty="0">
                <a:latin typeface="Verdana"/>
              </a:rPr>
              <a:t>Adhésion</a:t>
            </a:r>
          </a:p>
          <a:p>
            <a:pPr marL="0" indent="0">
              <a:buNone/>
            </a:pPr>
            <a:endParaRPr lang="fr-FR" sz="1400" b="1" dirty="0">
              <a:solidFill>
                <a:srgbClr val="7030A0"/>
              </a:solidFill>
              <a:latin typeface="Verdana"/>
            </a:endParaRPr>
          </a:p>
          <a:p>
            <a:pPr marL="674051" lvl="2" indent="-285750" defTabSz="883664">
              <a:spcBef>
                <a:spcPts val="526"/>
              </a:spcBef>
              <a:buClr>
                <a:srgbClr val="944B93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</a:rPr>
              <a:t>SECUR’Urgence </a:t>
            </a:r>
            <a:r>
              <a:rPr lang="fr-FR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</a:rPr>
              <a:t>avec Déclaration de santé numérique</a:t>
            </a:r>
          </a:p>
          <a:p>
            <a:pPr marL="674051" lvl="2" indent="-285750" defTabSz="883664">
              <a:spcBef>
                <a:spcPts val="526"/>
              </a:spcBef>
              <a:buClr>
                <a:srgbClr val="944B93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</a:rPr>
              <a:t>SECUR’Famille </a:t>
            </a:r>
            <a:r>
              <a:rPr lang="fr-FR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</a:rPr>
              <a:t>avec Déclaration de santé numérique mais sans Fiche de santé</a:t>
            </a:r>
          </a:p>
          <a:p>
            <a:pPr marL="674051" lvl="2" indent="-285750" defTabSz="883664">
              <a:spcBef>
                <a:spcPts val="526"/>
              </a:spcBef>
              <a:buClr>
                <a:srgbClr val="944B93"/>
              </a:buClr>
              <a:buSzPct val="120000"/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</a:rPr>
              <a:t>SECUR’Obsèques</a:t>
            </a:r>
          </a:p>
          <a:p>
            <a:pPr marL="235208" lvl="0" indent="-235208" defTabSz="883664">
              <a:spcBef>
                <a:spcPts val="526"/>
              </a:spcBef>
              <a:buClr>
                <a:srgbClr val="581D74"/>
              </a:buClr>
              <a:buSzPct val="120000"/>
              <a:buFont typeface="Wingdings" panose="05000000000000000000" pitchFamily="2" charset="2"/>
              <a:buChar char="ü"/>
            </a:pPr>
            <a:endParaRPr lang="fr-FR" sz="1400" b="1" dirty="0" smtClean="0">
              <a:solidFill>
                <a:srgbClr val="581D74"/>
              </a:solidFill>
              <a:latin typeface="Verdana"/>
            </a:endParaRPr>
          </a:p>
          <a:p>
            <a:pPr marL="235208" lvl="0" indent="-235208" defTabSz="883664">
              <a:spcBef>
                <a:spcPts val="526"/>
              </a:spcBef>
              <a:buClr>
                <a:srgbClr val="581D74"/>
              </a:buClr>
              <a:buSzPct val="120000"/>
              <a:buFont typeface="Wingdings" panose="05000000000000000000" pitchFamily="2" charset="2"/>
              <a:buChar char="ü"/>
            </a:pPr>
            <a:endParaRPr lang="fr-FR" sz="1400" b="1" dirty="0">
              <a:solidFill>
                <a:srgbClr val="581D74"/>
              </a:solidFill>
              <a:latin typeface="Verdana"/>
            </a:endParaRPr>
          </a:p>
          <a:p>
            <a:pPr marL="0" lvl="0" indent="0" defTabSz="883664">
              <a:spcBef>
                <a:spcPts val="526"/>
              </a:spcBef>
              <a:buClr>
                <a:srgbClr val="581D74"/>
              </a:buClr>
              <a:buSzPct val="120000"/>
              <a:buNone/>
            </a:pPr>
            <a:r>
              <a:rPr lang="fr-FR" sz="1400" b="1" dirty="0" smtClean="0">
                <a:latin typeface="Verdana"/>
              </a:rPr>
              <a:t>Les </a:t>
            </a:r>
            <a:r>
              <a:rPr lang="fr-FR" sz="1400" b="1" dirty="0">
                <a:latin typeface="Verdana"/>
              </a:rPr>
              <a:t>clients autorisés :</a:t>
            </a:r>
          </a:p>
          <a:p>
            <a:pPr marL="235208" lvl="1" indent="0" defTabSz="883664">
              <a:spcBef>
                <a:spcPts val="526"/>
              </a:spcBef>
              <a:buClr>
                <a:srgbClr val="1D1B1B">
                  <a:lumMod val="75000"/>
                  <a:lumOff val="25000"/>
                </a:srgbClr>
              </a:buClr>
              <a:buSzPct val="110000"/>
              <a:buNone/>
            </a:pPr>
            <a:r>
              <a:rPr lang="fr-FR" sz="1400" b="1" dirty="0">
                <a:solidFill>
                  <a:srgbClr val="1D1B1B">
                    <a:lumMod val="75000"/>
                    <a:lumOff val="25000"/>
                  </a:srgbClr>
                </a:solidFill>
                <a:latin typeface="Verdana"/>
              </a:rPr>
              <a:t>Les capacités clients autorisées en VAD : capable majeur</a:t>
            </a:r>
          </a:p>
          <a:p>
            <a:endParaRPr lang="fr-FR" sz="1400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4476466" y="1187355"/>
            <a:ext cx="0" cy="4995081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E:\IT-CE\bureau\5. PERSONNAGES appli flash CE\Prise de renseignement a╠Ç lÔÇÖaccue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26" y="1057818"/>
            <a:ext cx="955934" cy="51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201"/>
          <p:cNvGrpSpPr>
            <a:grpSpLocks noChangeAspect="1"/>
          </p:cNvGrpSpPr>
          <p:nvPr/>
        </p:nvGrpSpPr>
        <p:grpSpPr bwMode="auto">
          <a:xfrm>
            <a:off x="5172322" y="1124788"/>
            <a:ext cx="409612" cy="359388"/>
            <a:chOff x="5826" y="3635"/>
            <a:chExt cx="657" cy="656"/>
          </a:xfrm>
          <a:solidFill>
            <a:srgbClr val="EB0F2D"/>
          </a:solidFill>
        </p:grpSpPr>
        <p:sp>
          <p:nvSpPr>
            <p:cNvPr id="9" name="Freeform 202"/>
            <p:cNvSpPr>
              <a:spLocks/>
            </p:cNvSpPr>
            <p:nvPr/>
          </p:nvSpPr>
          <p:spPr bwMode="auto">
            <a:xfrm>
              <a:off x="6091" y="3890"/>
              <a:ext cx="113" cy="148"/>
            </a:xfrm>
            <a:custGeom>
              <a:avLst/>
              <a:gdLst>
                <a:gd name="T0" fmla="*/ 32 w 47"/>
                <a:gd name="T1" fmla="*/ 0 h 62"/>
                <a:gd name="T2" fmla="*/ 19 w 47"/>
                <a:gd name="T3" fmla="*/ 4 h 62"/>
                <a:gd name="T4" fmla="*/ 9 w 47"/>
                <a:gd name="T5" fmla="*/ 14 h 62"/>
                <a:gd name="T6" fmla="*/ 2 w 47"/>
                <a:gd name="T7" fmla="*/ 28 h 62"/>
                <a:gd name="T8" fmla="*/ 0 w 47"/>
                <a:gd name="T9" fmla="*/ 44 h 62"/>
                <a:gd name="T10" fmla="*/ 3 w 47"/>
                <a:gd name="T11" fmla="*/ 57 h 62"/>
                <a:gd name="T12" fmla="*/ 14 w 47"/>
                <a:gd name="T13" fmla="*/ 62 h 62"/>
                <a:gd name="T14" fmla="*/ 21 w 47"/>
                <a:gd name="T15" fmla="*/ 60 h 62"/>
                <a:gd name="T16" fmla="*/ 28 w 47"/>
                <a:gd name="T17" fmla="*/ 54 h 62"/>
                <a:gd name="T18" fmla="*/ 35 w 47"/>
                <a:gd name="T19" fmla="*/ 47 h 62"/>
                <a:gd name="T20" fmla="*/ 41 w 47"/>
                <a:gd name="T21" fmla="*/ 38 h 62"/>
                <a:gd name="T22" fmla="*/ 47 w 47"/>
                <a:gd name="T23" fmla="*/ 5 h 62"/>
                <a:gd name="T24" fmla="*/ 40 w 47"/>
                <a:gd name="T25" fmla="*/ 1 h 62"/>
                <a:gd name="T26" fmla="*/ 32 w 47"/>
                <a:gd name="T2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62">
                  <a:moveTo>
                    <a:pt x="32" y="0"/>
                  </a:moveTo>
                  <a:cubicBezTo>
                    <a:pt x="27" y="0"/>
                    <a:pt x="23" y="1"/>
                    <a:pt x="19" y="4"/>
                  </a:cubicBezTo>
                  <a:cubicBezTo>
                    <a:pt x="15" y="7"/>
                    <a:pt x="12" y="10"/>
                    <a:pt x="9" y="14"/>
                  </a:cubicBezTo>
                  <a:cubicBezTo>
                    <a:pt x="6" y="18"/>
                    <a:pt x="4" y="23"/>
                    <a:pt x="2" y="28"/>
                  </a:cubicBezTo>
                  <a:cubicBezTo>
                    <a:pt x="0" y="34"/>
                    <a:pt x="0" y="39"/>
                    <a:pt x="0" y="44"/>
                  </a:cubicBezTo>
                  <a:cubicBezTo>
                    <a:pt x="0" y="49"/>
                    <a:pt x="1" y="53"/>
                    <a:pt x="3" y="57"/>
                  </a:cubicBezTo>
                  <a:cubicBezTo>
                    <a:pt x="5" y="60"/>
                    <a:pt x="9" y="62"/>
                    <a:pt x="14" y="62"/>
                  </a:cubicBezTo>
                  <a:cubicBezTo>
                    <a:pt x="16" y="62"/>
                    <a:pt x="18" y="61"/>
                    <a:pt x="21" y="60"/>
                  </a:cubicBezTo>
                  <a:cubicBezTo>
                    <a:pt x="23" y="58"/>
                    <a:pt x="26" y="57"/>
                    <a:pt x="28" y="54"/>
                  </a:cubicBezTo>
                  <a:cubicBezTo>
                    <a:pt x="31" y="52"/>
                    <a:pt x="33" y="50"/>
                    <a:pt x="35" y="47"/>
                  </a:cubicBezTo>
                  <a:cubicBezTo>
                    <a:pt x="37" y="44"/>
                    <a:pt x="39" y="41"/>
                    <a:pt x="41" y="38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5" y="4"/>
                    <a:pt x="43" y="2"/>
                    <a:pt x="40" y="1"/>
                  </a:cubicBezTo>
                  <a:cubicBezTo>
                    <a:pt x="38" y="0"/>
                    <a:pt x="36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1D1B1B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10" name="Freeform 203"/>
            <p:cNvSpPr>
              <a:spLocks noEditPoints="1"/>
            </p:cNvSpPr>
            <p:nvPr/>
          </p:nvSpPr>
          <p:spPr bwMode="auto">
            <a:xfrm>
              <a:off x="5826" y="3635"/>
              <a:ext cx="657" cy="656"/>
            </a:xfrm>
            <a:custGeom>
              <a:avLst/>
              <a:gdLst>
                <a:gd name="T0" fmla="*/ 0 w 275"/>
                <a:gd name="T1" fmla="*/ 138 h 275"/>
                <a:gd name="T2" fmla="*/ 275 w 275"/>
                <a:gd name="T3" fmla="*/ 138 h 275"/>
                <a:gd name="T4" fmla="*/ 225 w 275"/>
                <a:gd name="T5" fmla="*/ 172 h 275"/>
                <a:gd name="T6" fmla="*/ 177 w 275"/>
                <a:gd name="T7" fmla="*/ 193 h 275"/>
                <a:gd name="T8" fmla="*/ 157 w 275"/>
                <a:gd name="T9" fmla="*/ 188 h 275"/>
                <a:gd name="T10" fmla="*/ 151 w 275"/>
                <a:gd name="T11" fmla="*/ 167 h 275"/>
                <a:gd name="T12" fmla="*/ 143 w 275"/>
                <a:gd name="T13" fmla="*/ 177 h 275"/>
                <a:gd name="T14" fmla="*/ 123 w 275"/>
                <a:gd name="T15" fmla="*/ 191 h 275"/>
                <a:gd name="T16" fmla="*/ 99 w 275"/>
                <a:gd name="T17" fmla="*/ 191 h 275"/>
                <a:gd name="T18" fmla="*/ 84 w 275"/>
                <a:gd name="T19" fmla="*/ 173 h 275"/>
                <a:gd name="T20" fmla="*/ 87 w 275"/>
                <a:gd name="T21" fmla="*/ 130 h 275"/>
                <a:gd name="T22" fmla="*/ 118 w 275"/>
                <a:gd name="T23" fmla="*/ 89 h 275"/>
                <a:gd name="T24" fmla="*/ 155 w 275"/>
                <a:gd name="T25" fmla="*/ 85 h 275"/>
                <a:gd name="T26" fmla="*/ 173 w 275"/>
                <a:gd name="T27" fmla="*/ 84 h 275"/>
                <a:gd name="T28" fmla="*/ 178 w 275"/>
                <a:gd name="T29" fmla="*/ 148 h 275"/>
                <a:gd name="T30" fmla="*/ 186 w 275"/>
                <a:gd name="T31" fmla="*/ 169 h 275"/>
                <a:gd name="T32" fmla="*/ 208 w 275"/>
                <a:gd name="T33" fmla="*/ 157 h 275"/>
                <a:gd name="T34" fmla="*/ 219 w 275"/>
                <a:gd name="T35" fmla="*/ 121 h 275"/>
                <a:gd name="T36" fmla="*/ 197 w 275"/>
                <a:gd name="T37" fmla="*/ 70 h 275"/>
                <a:gd name="T38" fmla="*/ 143 w 275"/>
                <a:gd name="T39" fmla="*/ 54 h 275"/>
                <a:gd name="T40" fmla="*/ 81 w 275"/>
                <a:gd name="T41" fmla="*/ 79 h 275"/>
                <a:gd name="T42" fmla="*/ 56 w 275"/>
                <a:gd name="T43" fmla="*/ 141 h 275"/>
                <a:gd name="T44" fmla="*/ 78 w 275"/>
                <a:gd name="T45" fmla="*/ 199 h 275"/>
                <a:gd name="T46" fmla="*/ 140 w 275"/>
                <a:gd name="T47" fmla="*/ 221 h 275"/>
                <a:gd name="T48" fmla="*/ 172 w 275"/>
                <a:gd name="T49" fmla="*/ 214 h 275"/>
                <a:gd name="T50" fmla="*/ 159 w 275"/>
                <a:gd name="T51" fmla="*/ 243 h 275"/>
                <a:gd name="T52" fmla="*/ 94 w 275"/>
                <a:gd name="T53" fmla="*/ 238 h 275"/>
                <a:gd name="T54" fmla="*/ 38 w 275"/>
                <a:gd name="T55" fmla="*/ 187 h 275"/>
                <a:gd name="T56" fmla="*/ 39 w 275"/>
                <a:gd name="T57" fmla="*/ 96 h 275"/>
                <a:gd name="T58" fmla="*/ 100 w 275"/>
                <a:gd name="T59" fmla="*/ 38 h 275"/>
                <a:gd name="T60" fmla="*/ 184 w 275"/>
                <a:gd name="T61" fmla="*/ 36 h 275"/>
                <a:gd name="T62" fmla="*/ 237 w 275"/>
                <a:gd name="T63" fmla="*/ 83 h 275"/>
                <a:gd name="T64" fmla="*/ 240 w 275"/>
                <a:gd name="T65" fmla="*/ 14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5" h="275">
                  <a:moveTo>
                    <a:pt x="137" y="0"/>
                  </a:moveTo>
                  <a:cubicBezTo>
                    <a:pt x="62" y="0"/>
                    <a:pt x="0" y="62"/>
                    <a:pt x="0" y="138"/>
                  </a:cubicBezTo>
                  <a:cubicBezTo>
                    <a:pt x="0" y="213"/>
                    <a:pt x="62" y="275"/>
                    <a:pt x="137" y="275"/>
                  </a:cubicBezTo>
                  <a:cubicBezTo>
                    <a:pt x="213" y="275"/>
                    <a:pt x="275" y="213"/>
                    <a:pt x="275" y="138"/>
                  </a:cubicBezTo>
                  <a:cubicBezTo>
                    <a:pt x="275" y="62"/>
                    <a:pt x="213" y="0"/>
                    <a:pt x="137" y="0"/>
                  </a:cubicBezTo>
                  <a:close/>
                  <a:moveTo>
                    <a:pt x="225" y="172"/>
                  </a:moveTo>
                  <a:cubicBezTo>
                    <a:pt x="219" y="179"/>
                    <a:pt x="212" y="184"/>
                    <a:pt x="203" y="188"/>
                  </a:cubicBezTo>
                  <a:cubicBezTo>
                    <a:pt x="195" y="191"/>
                    <a:pt x="186" y="193"/>
                    <a:pt x="177" y="193"/>
                  </a:cubicBezTo>
                  <a:cubicBezTo>
                    <a:pt x="173" y="193"/>
                    <a:pt x="169" y="193"/>
                    <a:pt x="166" y="192"/>
                  </a:cubicBezTo>
                  <a:cubicBezTo>
                    <a:pt x="163" y="191"/>
                    <a:pt x="160" y="190"/>
                    <a:pt x="157" y="188"/>
                  </a:cubicBezTo>
                  <a:cubicBezTo>
                    <a:pt x="155" y="185"/>
                    <a:pt x="154" y="183"/>
                    <a:pt x="152" y="180"/>
                  </a:cubicBezTo>
                  <a:cubicBezTo>
                    <a:pt x="151" y="176"/>
                    <a:pt x="151" y="172"/>
                    <a:pt x="151" y="167"/>
                  </a:cubicBezTo>
                  <a:cubicBezTo>
                    <a:pt x="151" y="167"/>
                    <a:pt x="151" y="167"/>
                    <a:pt x="151" y="167"/>
                  </a:cubicBezTo>
                  <a:cubicBezTo>
                    <a:pt x="148" y="171"/>
                    <a:pt x="146" y="174"/>
                    <a:pt x="143" y="177"/>
                  </a:cubicBezTo>
                  <a:cubicBezTo>
                    <a:pt x="140" y="180"/>
                    <a:pt x="137" y="183"/>
                    <a:pt x="134" y="185"/>
                  </a:cubicBezTo>
                  <a:cubicBezTo>
                    <a:pt x="130" y="188"/>
                    <a:pt x="127" y="190"/>
                    <a:pt x="123" y="191"/>
                  </a:cubicBezTo>
                  <a:cubicBezTo>
                    <a:pt x="119" y="192"/>
                    <a:pt x="115" y="193"/>
                    <a:pt x="110" y="193"/>
                  </a:cubicBezTo>
                  <a:cubicBezTo>
                    <a:pt x="106" y="193"/>
                    <a:pt x="103" y="192"/>
                    <a:pt x="99" y="191"/>
                  </a:cubicBezTo>
                  <a:cubicBezTo>
                    <a:pt x="96" y="189"/>
                    <a:pt x="93" y="187"/>
                    <a:pt x="90" y="184"/>
                  </a:cubicBezTo>
                  <a:cubicBezTo>
                    <a:pt x="88" y="181"/>
                    <a:pt x="86" y="177"/>
                    <a:pt x="84" y="173"/>
                  </a:cubicBezTo>
                  <a:cubicBezTo>
                    <a:pt x="83" y="169"/>
                    <a:pt x="82" y="164"/>
                    <a:pt x="82" y="159"/>
                  </a:cubicBezTo>
                  <a:cubicBezTo>
                    <a:pt x="82" y="149"/>
                    <a:pt x="83" y="140"/>
                    <a:pt x="87" y="130"/>
                  </a:cubicBezTo>
                  <a:cubicBezTo>
                    <a:pt x="90" y="121"/>
                    <a:pt x="94" y="113"/>
                    <a:pt x="99" y="106"/>
                  </a:cubicBezTo>
                  <a:cubicBezTo>
                    <a:pt x="105" y="99"/>
                    <a:pt x="111" y="93"/>
                    <a:pt x="118" y="89"/>
                  </a:cubicBezTo>
                  <a:cubicBezTo>
                    <a:pt x="125" y="84"/>
                    <a:pt x="133" y="82"/>
                    <a:pt x="141" y="82"/>
                  </a:cubicBezTo>
                  <a:cubicBezTo>
                    <a:pt x="147" y="82"/>
                    <a:pt x="151" y="83"/>
                    <a:pt x="155" y="85"/>
                  </a:cubicBezTo>
                  <a:cubicBezTo>
                    <a:pt x="159" y="86"/>
                    <a:pt x="162" y="89"/>
                    <a:pt x="165" y="91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89" y="84"/>
                    <a:pt x="189" y="84"/>
                    <a:pt x="189" y="84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7" y="155"/>
                    <a:pt x="177" y="160"/>
                    <a:pt x="178" y="164"/>
                  </a:cubicBezTo>
                  <a:cubicBezTo>
                    <a:pt x="179" y="167"/>
                    <a:pt x="182" y="169"/>
                    <a:pt x="186" y="169"/>
                  </a:cubicBezTo>
                  <a:cubicBezTo>
                    <a:pt x="190" y="169"/>
                    <a:pt x="194" y="168"/>
                    <a:pt x="198" y="166"/>
                  </a:cubicBezTo>
                  <a:cubicBezTo>
                    <a:pt x="202" y="164"/>
                    <a:pt x="205" y="161"/>
                    <a:pt x="208" y="157"/>
                  </a:cubicBezTo>
                  <a:cubicBezTo>
                    <a:pt x="211" y="153"/>
                    <a:pt x="214" y="148"/>
                    <a:pt x="216" y="142"/>
                  </a:cubicBezTo>
                  <a:cubicBezTo>
                    <a:pt x="218" y="136"/>
                    <a:pt x="219" y="129"/>
                    <a:pt x="219" y="121"/>
                  </a:cubicBezTo>
                  <a:cubicBezTo>
                    <a:pt x="219" y="109"/>
                    <a:pt x="217" y="99"/>
                    <a:pt x="213" y="91"/>
                  </a:cubicBezTo>
                  <a:cubicBezTo>
                    <a:pt x="209" y="82"/>
                    <a:pt x="204" y="76"/>
                    <a:pt x="197" y="70"/>
                  </a:cubicBezTo>
                  <a:cubicBezTo>
                    <a:pt x="190" y="65"/>
                    <a:pt x="182" y="61"/>
                    <a:pt x="173" y="58"/>
                  </a:cubicBezTo>
                  <a:cubicBezTo>
                    <a:pt x="163" y="56"/>
                    <a:pt x="153" y="54"/>
                    <a:pt x="143" y="54"/>
                  </a:cubicBezTo>
                  <a:cubicBezTo>
                    <a:pt x="130" y="54"/>
                    <a:pt x="119" y="57"/>
                    <a:pt x="109" y="61"/>
                  </a:cubicBezTo>
                  <a:cubicBezTo>
                    <a:pt x="98" y="65"/>
                    <a:pt x="89" y="72"/>
                    <a:pt x="81" y="79"/>
                  </a:cubicBezTo>
                  <a:cubicBezTo>
                    <a:pt x="73" y="87"/>
                    <a:pt x="67" y="96"/>
                    <a:pt x="63" y="107"/>
                  </a:cubicBezTo>
                  <a:cubicBezTo>
                    <a:pt x="58" y="117"/>
                    <a:pt x="56" y="129"/>
                    <a:pt x="56" y="141"/>
                  </a:cubicBezTo>
                  <a:cubicBezTo>
                    <a:pt x="56" y="154"/>
                    <a:pt x="58" y="165"/>
                    <a:pt x="62" y="174"/>
                  </a:cubicBezTo>
                  <a:cubicBezTo>
                    <a:pt x="65" y="184"/>
                    <a:pt x="71" y="192"/>
                    <a:pt x="78" y="199"/>
                  </a:cubicBezTo>
                  <a:cubicBezTo>
                    <a:pt x="85" y="206"/>
                    <a:pt x="94" y="211"/>
                    <a:pt x="104" y="215"/>
                  </a:cubicBezTo>
                  <a:cubicBezTo>
                    <a:pt x="115" y="219"/>
                    <a:pt x="127" y="221"/>
                    <a:pt x="140" y="221"/>
                  </a:cubicBezTo>
                  <a:cubicBezTo>
                    <a:pt x="145" y="221"/>
                    <a:pt x="150" y="220"/>
                    <a:pt x="156" y="219"/>
                  </a:cubicBezTo>
                  <a:cubicBezTo>
                    <a:pt x="162" y="218"/>
                    <a:pt x="167" y="216"/>
                    <a:pt x="172" y="214"/>
                  </a:cubicBezTo>
                  <a:cubicBezTo>
                    <a:pt x="179" y="237"/>
                    <a:pt x="179" y="237"/>
                    <a:pt x="179" y="237"/>
                  </a:cubicBezTo>
                  <a:cubicBezTo>
                    <a:pt x="172" y="240"/>
                    <a:pt x="166" y="242"/>
                    <a:pt x="159" y="243"/>
                  </a:cubicBezTo>
                  <a:cubicBezTo>
                    <a:pt x="152" y="244"/>
                    <a:pt x="145" y="245"/>
                    <a:pt x="136" y="245"/>
                  </a:cubicBezTo>
                  <a:cubicBezTo>
                    <a:pt x="121" y="245"/>
                    <a:pt x="107" y="243"/>
                    <a:pt x="94" y="238"/>
                  </a:cubicBezTo>
                  <a:cubicBezTo>
                    <a:pt x="81" y="234"/>
                    <a:pt x="70" y="228"/>
                    <a:pt x="60" y="219"/>
                  </a:cubicBezTo>
                  <a:cubicBezTo>
                    <a:pt x="51" y="210"/>
                    <a:pt x="43" y="200"/>
                    <a:pt x="38" y="187"/>
                  </a:cubicBezTo>
                  <a:cubicBezTo>
                    <a:pt x="32" y="174"/>
                    <a:pt x="30" y="159"/>
                    <a:pt x="30" y="142"/>
                  </a:cubicBezTo>
                  <a:cubicBezTo>
                    <a:pt x="30" y="125"/>
                    <a:pt x="33" y="110"/>
                    <a:pt x="39" y="96"/>
                  </a:cubicBezTo>
                  <a:cubicBezTo>
                    <a:pt x="45" y="82"/>
                    <a:pt x="53" y="70"/>
                    <a:pt x="64" y="60"/>
                  </a:cubicBezTo>
                  <a:cubicBezTo>
                    <a:pt x="74" y="51"/>
                    <a:pt x="86" y="43"/>
                    <a:pt x="100" y="38"/>
                  </a:cubicBezTo>
                  <a:cubicBezTo>
                    <a:pt x="113" y="33"/>
                    <a:pt x="128" y="30"/>
                    <a:pt x="143" y="30"/>
                  </a:cubicBezTo>
                  <a:cubicBezTo>
                    <a:pt x="158" y="30"/>
                    <a:pt x="171" y="32"/>
                    <a:pt x="184" y="36"/>
                  </a:cubicBezTo>
                  <a:cubicBezTo>
                    <a:pt x="196" y="40"/>
                    <a:pt x="207" y="46"/>
                    <a:pt x="216" y="54"/>
                  </a:cubicBezTo>
                  <a:cubicBezTo>
                    <a:pt x="225" y="62"/>
                    <a:pt x="232" y="71"/>
                    <a:pt x="237" y="83"/>
                  </a:cubicBezTo>
                  <a:cubicBezTo>
                    <a:pt x="243" y="94"/>
                    <a:pt x="245" y="107"/>
                    <a:pt x="245" y="121"/>
                  </a:cubicBezTo>
                  <a:cubicBezTo>
                    <a:pt x="245" y="131"/>
                    <a:pt x="243" y="140"/>
                    <a:pt x="240" y="149"/>
                  </a:cubicBezTo>
                  <a:cubicBezTo>
                    <a:pt x="236" y="158"/>
                    <a:pt x="231" y="166"/>
                    <a:pt x="225" y="17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052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Conditions d’</a:t>
            </a:r>
            <a:r>
              <a:rPr lang="fr-FR" dirty="0">
                <a:solidFill>
                  <a:srgbClr val="FF0000"/>
                </a:solidFill>
              </a:rPr>
              <a:t>é</a:t>
            </a:r>
            <a:r>
              <a:rPr lang="fr-FR" dirty="0" smtClean="0">
                <a:solidFill>
                  <a:srgbClr val="FF0000"/>
                </a:solidFill>
              </a:rPr>
              <a:t>ligibilité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119116"/>
            <a:ext cx="4027890" cy="507696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sz="2000" b="1" dirty="0" smtClean="0"/>
              <a:t>	</a:t>
            </a:r>
            <a:r>
              <a:rPr lang="fr-FR" sz="2100" b="1" dirty="0" smtClean="0"/>
              <a:t>En face à face</a:t>
            </a:r>
          </a:p>
          <a:p>
            <a:pPr marL="0" indent="0">
              <a:buNone/>
            </a:pPr>
            <a:endParaRPr lang="fr-FR" sz="2000" b="1" dirty="0" smtClean="0"/>
          </a:p>
          <a:p>
            <a:endParaRPr lang="fr-F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Justificatif d’</a:t>
            </a:r>
            <a:r>
              <a:rPr lang="fr-FR" b="1" dirty="0" smtClean="0"/>
              <a:t>identité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enregistré dans le DRC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Abonnement DEI avec MSI pour </a:t>
            </a:r>
            <a:r>
              <a:rPr lang="fr-FR" b="1" dirty="0" smtClean="0"/>
              <a:t>chacun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des adhérents ou représentants légaux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(activée automatiquement par ce choix de signature)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L’acte doit être disponible dans </a:t>
            </a:r>
            <a:r>
              <a:rPr lang="fr-FR" b="1" dirty="0" smtClean="0"/>
              <a:t>MyAssur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nombre de signatures est de 2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maximum</a:t>
            </a:r>
          </a:p>
          <a:p>
            <a:pPr marL="0" indent="0">
              <a:buNone/>
            </a:pP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L’assuré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répond numériquement à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DS et les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  <a:r>
              <a:rPr lang="fr-FR" b="1" dirty="0" smtClean="0"/>
              <a:t>4 </a:t>
            </a:r>
            <a:r>
              <a:rPr lang="fr-FR" b="1" dirty="0"/>
              <a:t>cases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sont cochées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fr-FR" b="1" dirty="0">
                <a:cs typeface="Arial" panose="020B0604020202020204" pitchFamily="34" charset="0"/>
              </a:rPr>
              <a:t>Envoi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dans la MSI du client de la liasse contractuelle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400" dirty="0"/>
          </a:p>
          <a:p>
            <a:pPr>
              <a:buFont typeface="Wingdings" panose="05000000000000000000" pitchFamily="2" charset="2"/>
              <a:buChar char="ü"/>
            </a:pPr>
            <a:endParaRPr lang="fr-FR" sz="14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078173"/>
            <a:ext cx="4038600" cy="504799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sz="2000" b="1" dirty="0" smtClean="0"/>
              <a:t>	</a:t>
            </a:r>
            <a:r>
              <a:rPr lang="fr-FR" sz="2100" b="1" dirty="0" smtClean="0"/>
              <a:t>A distance</a:t>
            </a:r>
          </a:p>
          <a:p>
            <a:pPr marL="0" indent="0">
              <a:buNone/>
            </a:pPr>
            <a:endParaRPr lang="fr-FR" sz="2000" b="1" dirty="0" smtClean="0"/>
          </a:p>
          <a:p>
            <a:endParaRPr lang="fr-F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Justificatif d’</a:t>
            </a:r>
            <a:r>
              <a:rPr lang="fr-FR" b="1" dirty="0"/>
              <a:t>identité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enregistré dans le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DRC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Abonnement DEI avec MSI pour </a:t>
            </a:r>
            <a:r>
              <a:rPr lang="fr-FR" b="1" dirty="0"/>
              <a:t>chacun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 adhérents ou représentants légaux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activée automatiquement par ce choix de signature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fr-FR" b="1" dirty="0">
                <a:cs typeface="Arial" panose="020B0604020202020204" pitchFamily="34" charset="0"/>
              </a:rPr>
              <a:t>n° tel mobile </a:t>
            </a:r>
            <a:r>
              <a:rPr lang="fr-FR" u="sng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et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adresse mail renseignés dans la base Clients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(2 n° mobile si 2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co-adhérents)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L’acte doit être disponible dans </a:t>
            </a:r>
            <a:r>
              <a:rPr lang="fr-FR" b="1" dirty="0" smtClean="0"/>
              <a:t>MyAssur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nombre de signatures est de 2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maximum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L’assuré répond numériquement à la DS et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les        </a:t>
            </a:r>
            <a:r>
              <a:rPr lang="fr-FR" b="1" dirty="0"/>
              <a:t>4 cases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sont cochées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fr-FR" b="1" dirty="0">
                <a:cs typeface="Arial" panose="020B0604020202020204" pitchFamily="34" charset="0"/>
              </a:rPr>
              <a:t>Envoi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d’un mail sur l’adresse perso du client l’invitant à se connecter sur sa MSI pour procéder à la signature électronique à distance        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fr-FR" sz="1400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Picture 2" descr="E:\IT-CE\bureau\5. PERSONNAGES appli flash CE\Prise de renseignement a╠Ç lÔÇÖaccue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64" y="1057818"/>
            <a:ext cx="955934" cy="51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201"/>
          <p:cNvGrpSpPr>
            <a:grpSpLocks noChangeAspect="1"/>
          </p:cNvGrpSpPr>
          <p:nvPr/>
        </p:nvGrpSpPr>
        <p:grpSpPr bwMode="auto">
          <a:xfrm>
            <a:off x="5172322" y="1083700"/>
            <a:ext cx="409612" cy="359388"/>
            <a:chOff x="5826" y="3635"/>
            <a:chExt cx="657" cy="656"/>
          </a:xfrm>
          <a:solidFill>
            <a:srgbClr val="EB0F2D"/>
          </a:solidFill>
        </p:grpSpPr>
        <p:sp>
          <p:nvSpPr>
            <p:cNvPr id="7" name="Freeform 202"/>
            <p:cNvSpPr>
              <a:spLocks/>
            </p:cNvSpPr>
            <p:nvPr/>
          </p:nvSpPr>
          <p:spPr bwMode="auto">
            <a:xfrm>
              <a:off x="6091" y="3890"/>
              <a:ext cx="113" cy="148"/>
            </a:xfrm>
            <a:custGeom>
              <a:avLst/>
              <a:gdLst>
                <a:gd name="T0" fmla="*/ 32 w 47"/>
                <a:gd name="T1" fmla="*/ 0 h 62"/>
                <a:gd name="T2" fmla="*/ 19 w 47"/>
                <a:gd name="T3" fmla="*/ 4 h 62"/>
                <a:gd name="T4" fmla="*/ 9 w 47"/>
                <a:gd name="T5" fmla="*/ 14 h 62"/>
                <a:gd name="T6" fmla="*/ 2 w 47"/>
                <a:gd name="T7" fmla="*/ 28 h 62"/>
                <a:gd name="T8" fmla="*/ 0 w 47"/>
                <a:gd name="T9" fmla="*/ 44 h 62"/>
                <a:gd name="T10" fmla="*/ 3 w 47"/>
                <a:gd name="T11" fmla="*/ 57 h 62"/>
                <a:gd name="T12" fmla="*/ 14 w 47"/>
                <a:gd name="T13" fmla="*/ 62 h 62"/>
                <a:gd name="T14" fmla="*/ 21 w 47"/>
                <a:gd name="T15" fmla="*/ 60 h 62"/>
                <a:gd name="T16" fmla="*/ 28 w 47"/>
                <a:gd name="T17" fmla="*/ 54 h 62"/>
                <a:gd name="T18" fmla="*/ 35 w 47"/>
                <a:gd name="T19" fmla="*/ 47 h 62"/>
                <a:gd name="T20" fmla="*/ 41 w 47"/>
                <a:gd name="T21" fmla="*/ 38 h 62"/>
                <a:gd name="T22" fmla="*/ 47 w 47"/>
                <a:gd name="T23" fmla="*/ 5 h 62"/>
                <a:gd name="T24" fmla="*/ 40 w 47"/>
                <a:gd name="T25" fmla="*/ 1 h 62"/>
                <a:gd name="T26" fmla="*/ 32 w 47"/>
                <a:gd name="T2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62">
                  <a:moveTo>
                    <a:pt x="32" y="0"/>
                  </a:moveTo>
                  <a:cubicBezTo>
                    <a:pt x="27" y="0"/>
                    <a:pt x="23" y="1"/>
                    <a:pt x="19" y="4"/>
                  </a:cubicBezTo>
                  <a:cubicBezTo>
                    <a:pt x="15" y="7"/>
                    <a:pt x="12" y="10"/>
                    <a:pt x="9" y="14"/>
                  </a:cubicBezTo>
                  <a:cubicBezTo>
                    <a:pt x="6" y="18"/>
                    <a:pt x="4" y="23"/>
                    <a:pt x="2" y="28"/>
                  </a:cubicBezTo>
                  <a:cubicBezTo>
                    <a:pt x="0" y="34"/>
                    <a:pt x="0" y="39"/>
                    <a:pt x="0" y="44"/>
                  </a:cubicBezTo>
                  <a:cubicBezTo>
                    <a:pt x="0" y="49"/>
                    <a:pt x="1" y="53"/>
                    <a:pt x="3" y="57"/>
                  </a:cubicBezTo>
                  <a:cubicBezTo>
                    <a:pt x="5" y="60"/>
                    <a:pt x="9" y="62"/>
                    <a:pt x="14" y="62"/>
                  </a:cubicBezTo>
                  <a:cubicBezTo>
                    <a:pt x="16" y="62"/>
                    <a:pt x="18" y="61"/>
                    <a:pt x="21" y="60"/>
                  </a:cubicBezTo>
                  <a:cubicBezTo>
                    <a:pt x="23" y="58"/>
                    <a:pt x="26" y="57"/>
                    <a:pt x="28" y="54"/>
                  </a:cubicBezTo>
                  <a:cubicBezTo>
                    <a:pt x="31" y="52"/>
                    <a:pt x="33" y="50"/>
                    <a:pt x="35" y="47"/>
                  </a:cubicBezTo>
                  <a:cubicBezTo>
                    <a:pt x="37" y="44"/>
                    <a:pt x="39" y="41"/>
                    <a:pt x="41" y="38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5" y="4"/>
                    <a:pt x="43" y="2"/>
                    <a:pt x="40" y="1"/>
                  </a:cubicBezTo>
                  <a:cubicBezTo>
                    <a:pt x="38" y="0"/>
                    <a:pt x="36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1D1B1B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8" name="Freeform 203"/>
            <p:cNvSpPr>
              <a:spLocks noEditPoints="1"/>
            </p:cNvSpPr>
            <p:nvPr/>
          </p:nvSpPr>
          <p:spPr bwMode="auto">
            <a:xfrm>
              <a:off x="5826" y="3635"/>
              <a:ext cx="657" cy="656"/>
            </a:xfrm>
            <a:custGeom>
              <a:avLst/>
              <a:gdLst>
                <a:gd name="T0" fmla="*/ 0 w 275"/>
                <a:gd name="T1" fmla="*/ 138 h 275"/>
                <a:gd name="T2" fmla="*/ 275 w 275"/>
                <a:gd name="T3" fmla="*/ 138 h 275"/>
                <a:gd name="T4" fmla="*/ 225 w 275"/>
                <a:gd name="T5" fmla="*/ 172 h 275"/>
                <a:gd name="T6" fmla="*/ 177 w 275"/>
                <a:gd name="T7" fmla="*/ 193 h 275"/>
                <a:gd name="T8" fmla="*/ 157 w 275"/>
                <a:gd name="T9" fmla="*/ 188 h 275"/>
                <a:gd name="T10" fmla="*/ 151 w 275"/>
                <a:gd name="T11" fmla="*/ 167 h 275"/>
                <a:gd name="T12" fmla="*/ 143 w 275"/>
                <a:gd name="T13" fmla="*/ 177 h 275"/>
                <a:gd name="T14" fmla="*/ 123 w 275"/>
                <a:gd name="T15" fmla="*/ 191 h 275"/>
                <a:gd name="T16" fmla="*/ 99 w 275"/>
                <a:gd name="T17" fmla="*/ 191 h 275"/>
                <a:gd name="T18" fmla="*/ 84 w 275"/>
                <a:gd name="T19" fmla="*/ 173 h 275"/>
                <a:gd name="T20" fmla="*/ 87 w 275"/>
                <a:gd name="T21" fmla="*/ 130 h 275"/>
                <a:gd name="T22" fmla="*/ 118 w 275"/>
                <a:gd name="T23" fmla="*/ 89 h 275"/>
                <a:gd name="T24" fmla="*/ 155 w 275"/>
                <a:gd name="T25" fmla="*/ 85 h 275"/>
                <a:gd name="T26" fmla="*/ 173 w 275"/>
                <a:gd name="T27" fmla="*/ 84 h 275"/>
                <a:gd name="T28" fmla="*/ 178 w 275"/>
                <a:gd name="T29" fmla="*/ 148 h 275"/>
                <a:gd name="T30" fmla="*/ 186 w 275"/>
                <a:gd name="T31" fmla="*/ 169 h 275"/>
                <a:gd name="T32" fmla="*/ 208 w 275"/>
                <a:gd name="T33" fmla="*/ 157 h 275"/>
                <a:gd name="T34" fmla="*/ 219 w 275"/>
                <a:gd name="T35" fmla="*/ 121 h 275"/>
                <a:gd name="T36" fmla="*/ 197 w 275"/>
                <a:gd name="T37" fmla="*/ 70 h 275"/>
                <a:gd name="T38" fmla="*/ 143 w 275"/>
                <a:gd name="T39" fmla="*/ 54 h 275"/>
                <a:gd name="T40" fmla="*/ 81 w 275"/>
                <a:gd name="T41" fmla="*/ 79 h 275"/>
                <a:gd name="T42" fmla="*/ 56 w 275"/>
                <a:gd name="T43" fmla="*/ 141 h 275"/>
                <a:gd name="T44" fmla="*/ 78 w 275"/>
                <a:gd name="T45" fmla="*/ 199 h 275"/>
                <a:gd name="T46" fmla="*/ 140 w 275"/>
                <a:gd name="T47" fmla="*/ 221 h 275"/>
                <a:gd name="T48" fmla="*/ 172 w 275"/>
                <a:gd name="T49" fmla="*/ 214 h 275"/>
                <a:gd name="T50" fmla="*/ 159 w 275"/>
                <a:gd name="T51" fmla="*/ 243 h 275"/>
                <a:gd name="T52" fmla="*/ 94 w 275"/>
                <a:gd name="T53" fmla="*/ 238 h 275"/>
                <a:gd name="T54" fmla="*/ 38 w 275"/>
                <a:gd name="T55" fmla="*/ 187 h 275"/>
                <a:gd name="T56" fmla="*/ 39 w 275"/>
                <a:gd name="T57" fmla="*/ 96 h 275"/>
                <a:gd name="T58" fmla="*/ 100 w 275"/>
                <a:gd name="T59" fmla="*/ 38 h 275"/>
                <a:gd name="T60" fmla="*/ 184 w 275"/>
                <a:gd name="T61" fmla="*/ 36 h 275"/>
                <a:gd name="T62" fmla="*/ 237 w 275"/>
                <a:gd name="T63" fmla="*/ 83 h 275"/>
                <a:gd name="T64" fmla="*/ 240 w 275"/>
                <a:gd name="T65" fmla="*/ 14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5" h="275">
                  <a:moveTo>
                    <a:pt x="137" y="0"/>
                  </a:moveTo>
                  <a:cubicBezTo>
                    <a:pt x="62" y="0"/>
                    <a:pt x="0" y="62"/>
                    <a:pt x="0" y="138"/>
                  </a:cubicBezTo>
                  <a:cubicBezTo>
                    <a:pt x="0" y="213"/>
                    <a:pt x="62" y="275"/>
                    <a:pt x="137" y="275"/>
                  </a:cubicBezTo>
                  <a:cubicBezTo>
                    <a:pt x="213" y="275"/>
                    <a:pt x="275" y="213"/>
                    <a:pt x="275" y="138"/>
                  </a:cubicBezTo>
                  <a:cubicBezTo>
                    <a:pt x="275" y="62"/>
                    <a:pt x="213" y="0"/>
                    <a:pt x="137" y="0"/>
                  </a:cubicBezTo>
                  <a:close/>
                  <a:moveTo>
                    <a:pt x="225" y="172"/>
                  </a:moveTo>
                  <a:cubicBezTo>
                    <a:pt x="219" y="179"/>
                    <a:pt x="212" y="184"/>
                    <a:pt x="203" y="188"/>
                  </a:cubicBezTo>
                  <a:cubicBezTo>
                    <a:pt x="195" y="191"/>
                    <a:pt x="186" y="193"/>
                    <a:pt x="177" y="193"/>
                  </a:cubicBezTo>
                  <a:cubicBezTo>
                    <a:pt x="173" y="193"/>
                    <a:pt x="169" y="193"/>
                    <a:pt x="166" y="192"/>
                  </a:cubicBezTo>
                  <a:cubicBezTo>
                    <a:pt x="163" y="191"/>
                    <a:pt x="160" y="190"/>
                    <a:pt x="157" y="188"/>
                  </a:cubicBezTo>
                  <a:cubicBezTo>
                    <a:pt x="155" y="185"/>
                    <a:pt x="154" y="183"/>
                    <a:pt x="152" y="180"/>
                  </a:cubicBezTo>
                  <a:cubicBezTo>
                    <a:pt x="151" y="176"/>
                    <a:pt x="151" y="172"/>
                    <a:pt x="151" y="167"/>
                  </a:cubicBezTo>
                  <a:cubicBezTo>
                    <a:pt x="151" y="167"/>
                    <a:pt x="151" y="167"/>
                    <a:pt x="151" y="167"/>
                  </a:cubicBezTo>
                  <a:cubicBezTo>
                    <a:pt x="148" y="171"/>
                    <a:pt x="146" y="174"/>
                    <a:pt x="143" y="177"/>
                  </a:cubicBezTo>
                  <a:cubicBezTo>
                    <a:pt x="140" y="180"/>
                    <a:pt x="137" y="183"/>
                    <a:pt x="134" y="185"/>
                  </a:cubicBezTo>
                  <a:cubicBezTo>
                    <a:pt x="130" y="188"/>
                    <a:pt x="127" y="190"/>
                    <a:pt x="123" y="191"/>
                  </a:cubicBezTo>
                  <a:cubicBezTo>
                    <a:pt x="119" y="192"/>
                    <a:pt x="115" y="193"/>
                    <a:pt x="110" y="193"/>
                  </a:cubicBezTo>
                  <a:cubicBezTo>
                    <a:pt x="106" y="193"/>
                    <a:pt x="103" y="192"/>
                    <a:pt x="99" y="191"/>
                  </a:cubicBezTo>
                  <a:cubicBezTo>
                    <a:pt x="96" y="189"/>
                    <a:pt x="93" y="187"/>
                    <a:pt x="90" y="184"/>
                  </a:cubicBezTo>
                  <a:cubicBezTo>
                    <a:pt x="88" y="181"/>
                    <a:pt x="86" y="177"/>
                    <a:pt x="84" y="173"/>
                  </a:cubicBezTo>
                  <a:cubicBezTo>
                    <a:pt x="83" y="169"/>
                    <a:pt x="82" y="164"/>
                    <a:pt x="82" y="159"/>
                  </a:cubicBezTo>
                  <a:cubicBezTo>
                    <a:pt x="82" y="149"/>
                    <a:pt x="83" y="140"/>
                    <a:pt x="87" y="130"/>
                  </a:cubicBezTo>
                  <a:cubicBezTo>
                    <a:pt x="90" y="121"/>
                    <a:pt x="94" y="113"/>
                    <a:pt x="99" y="106"/>
                  </a:cubicBezTo>
                  <a:cubicBezTo>
                    <a:pt x="105" y="99"/>
                    <a:pt x="111" y="93"/>
                    <a:pt x="118" y="89"/>
                  </a:cubicBezTo>
                  <a:cubicBezTo>
                    <a:pt x="125" y="84"/>
                    <a:pt x="133" y="82"/>
                    <a:pt x="141" y="82"/>
                  </a:cubicBezTo>
                  <a:cubicBezTo>
                    <a:pt x="147" y="82"/>
                    <a:pt x="151" y="83"/>
                    <a:pt x="155" y="85"/>
                  </a:cubicBezTo>
                  <a:cubicBezTo>
                    <a:pt x="159" y="86"/>
                    <a:pt x="162" y="89"/>
                    <a:pt x="165" y="91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89" y="84"/>
                    <a:pt x="189" y="84"/>
                    <a:pt x="189" y="84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7" y="155"/>
                    <a:pt x="177" y="160"/>
                    <a:pt x="178" y="164"/>
                  </a:cubicBezTo>
                  <a:cubicBezTo>
                    <a:pt x="179" y="167"/>
                    <a:pt x="182" y="169"/>
                    <a:pt x="186" y="169"/>
                  </a:cubicBezTo>
                  <a:cubicBezTo>
                    <a:pt x="190" y="169"/>
                    <a:pt x="194" y="168"/>
                    <a:pt x="198" y="166"/>
                  </a:cubicBezTo>
                  <a:cubicBezTo>
                    <a:pt x="202" y="164"/>
                    <a:pt x="205" y="161"/>
                    <a:pt x="208" y="157"/>
                  </a:cubicBezTo>
                  <a:cubicBezTo>
                    <a:pt x="211" y="153"/>
                    <a:pt x="214" y="148"/>
                    <a:pt x="216" y="142"/>
                  </a:cubicBezTo>
                  <a:cubicBezTo>
                    <a:pt x="218" y="136"/>
                    <a:pt x="219" y="129"/>
                    <a:pt x="219" y="121"/>
                  </a:cubicBezTo>
                  <a:cubicBezTo>
                    <a:pt x="219" y="109"/>
                    <a:pt x="217" y="99"/>
                    <a:pt x="213" y="91"/>
                  </a:cubicBezTo>
                  <a:cubicBezTo>
                    <a:pt x="209" y="82"/>
                    <a:pt x="204" y="76"/>
                    <a:pt x="197" y="70"/>
                  </a:cubicBezTo>
                  <a:cubicBezTo>
                    <a:pt x="190" y="65"/>
                    <a:pt x="182" y="61"/>
                    <a:pt x="173" y="58"/>
                  </a:cubicBezTo>
                  <a:cubicBezTo>
                    <a:pt x="163" y="56"/>
                    <a:pt x="153" y="54"/>
                    <a:pt x="143" y="54"/>
                  </a:cubicBezTo>
                  <a:cubicBezTo>
                    <a:pt x="130" y="54"/>
                    <a:pt x="119" y="57"/>
                    <a:pt x="109" y="61"/>
                  </a:cubicBezTo>
                  <a:cubicBezTo>
                    <a:pt x="98" y="65"/>
                    <a:pt x="89" y="72"/>
                    <a:pt x="81" y="79"/>
                  </a:cubicBezTo>
                  <a:cubicBezTo>
                    <a:pt x="73" y="87"/>
                    <a:pt x="67" y="96"/>
                    <a:pt x="63" y="107"/>
                  </a:cubicBezTo>
                  <a:cubicBezTo>
                    <a:pt x="58" y="117"/>
                    <a:pt x="56" y="129"/>
                    <a:pt x="56" y="141"/>
                  </a:cubicBezTo>
                  <a:cubicBezTo>
                    <a:pt x="56" y="154"/>
                    <a:pt x="58" y="165"/>
                    <a:pt x="62" y="174"/>
                  </a:cubicBezTo>
                  <a:cubicBezTo>
                    <a:pt x="65" y="184"/>
                    <a:pt x="71" y="192"/>
                    <a:pt x="78" y="199"/>
                  </a:cubicBezTo>
                  <a:cubicBezTo>
                    <a:pt x="85" y="206"/>
                    <a:pt x="94" y="211"/>
                    <a:pt x="104" y="215"/>
                  </a:cubicBezTo>
                  <a:cubicBezTo>
                    <a:pt x="115" y="219"/>
                    <a:pt x="127" y="221"/>
                    <a:pt x="140" y="221"/>
                  </a:cubicBezTo>
                  <a:cubicBezTo>
                    <a:pt x="145" y="221"/>
                    <a:pt x="150" y="220"/>
                    <a:pt x="156" y="219"/>
                  </a:cubicBezTo>
                  <a:cubicBezTo>
                    <a:pt x="162" y="218"/>
                    <a:pt x="167" y="216"/>
                    <a:pt x="172" y="214"/>
                  </a:cubicBezTo>
                  <a:cubicBezTo>
                    <a:pt x="179" y="237"/>
                    <a:pt x="179" y="237"/>
                    <a:pt x="179" y="237"/>
                  </a:cubicBezTo>
                  <a:cubicBezTo>
                    <a:pt x="172" y="240"/>
                    <a:pt x="166" y="242"/>
                    <a:pt x="159" y="243"/>
                  </a:cubicBezTo>
                  <a:cubicBezTo>
                    <a:pt x="152" y="244"/>
                    <a:pt x="145" y="245"/>
                    <a:pt x="136" y="245"/>
                  </a:cubicBezTo>
                  <a:cubicBezTo>
                    <a:pt x="121" y="245"/>
                    <a:pt x="107" y="243"/>
                    <a:pt x="94" y="238"/>
                  </a:cubicBezTo>
                  <a:cubicBezTo>
                    <a:pt x="81" y="234"/>
                    <a:pt x="70" y="228"/>
                    <a:pt x="60" y="219"/>
                  </a:cubicBezTo>
                  <a:cubicBezTo>
                    <a:pt x="51" y="210"/>
                    <a:pt x="43" y="200"/>
                    <a:pt x="38" y="187"/>
                  </a:cubicBezTo>
                  <a:cubicBezTo>
                    <a:pt x="32" y="174"/>
                    <a:pt x="30" y="159"/>
                    <a:pt x="30" y="142"/>
                  </a:cubicBezTo>
                  <a:cubicBezTo>
                    <a:pt x="30" y="125"/>
                    <a:pt x="33" y="110"/>
                    <a:pt x="39" y="96"/>
                  </a:cubicBezTo>
                  <a:cubicBezTo>
                    <a:pt x="45" y="82"/>
                    <a:pt x="53" y="70"/>
                    <a:pt x="64" y="60"/>
                  </a:cubicBezTo>
                  <a:cubicBezTo>
                    <a:pt x="74" y="51"/>
                    <a:pt x="86" y="43"/>
                    <a:pt x="100" y="38"/>
                  </a:cubicBezTo>
                  <a:cubicBezTo>
                    <a:pt x="113" y="33"/>
                    <a:pt x="128" y="30"/>
                    <a:pt x="143" y="30"/>
                  </a:cubicBezTo>
                  <a:cubicBezTo>
                    <a:pt x="158" y="30"/>
                    <a:pt x="171" y="32"/>
                    <a:pt x="184" y="36"/>
                  </a:cubicBezTo>
                  <a:cubicBezTo>
                    <a:pt x="196" y="40"/>
                    <a:pt x="207" y="46"/>
                    <a:pt x="216" y="54"/>
                  </a:cubicBezTo>
                  <a:cubicBezTo>
                    <a:pt x="225" y="62"/>
                    <a:pt x="232" y="71"/>
                    <a:pt x="237" y="83"/>
                  </a:cubicBezTo>
                  <a:cubicBezTo>
                    <a:pt x="243" y="94"/>
                    <a:pt x="245" y="107"/>
                    <a:pt x="245" y="121"/>
                  </a:cubicBezTo>
                  <a:cubicBezTo>
                    <a:pt x="245" y="131"/>
                    <a:pt x="243" y="140"/>
                    <a:pt x="240" y="149"/>
                  </a:cubicBezTo>
                  <a:cubicBezTo>
                    <a:pt x="236" y="158"/>
                    <a:pt x="231" y="166"/>
                    <a:pt x="225" y="17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</a:endParaRPr>
            </a:p>
          </p:txBody>
        </p:sp>
      </p:grpSp>
      <p:cxnSp>
        <p:nvCxnSpPr>
          <p:cNvPr id="10" name="Connecteur droit 9"/>
          <p:cNvCxnSpPr/>
          <p:nvPr/>
        </p:nvCxnSpPr>
        <p:spPr>
          <a:xfrm>
            <a:off x="4326340" y="1223401"/>
            <a:ext cx="0" cy="45905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25910" y="5946017"/>
            <a:ext cx="6414447" cy="38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rgbClr val="C00000"/>
                </a:solidFill>
              </a:rPr>
              <a:t>Si ces conditions ne sont pas respectées, la signature électronique se transformera en signature papier automatiquement</a:t>
            </a:r>
            <a:endParaRPr lang="fr-FR" sz="1600" b="1" dirty="0">
              <a:solidFill>
                <a:srgbClr val="C00000"/>
              </a:solidFill>
            </a:endParaRPr>
          </a:p>
        </p:txBody>
      </p:sp>
      <p:pic>
        <p:nvPicPr>
          <p:cNvPr id="12" name="Image 11" descr="http://www.engis.be/commune/servicescommunaux/secretariat-communal/attention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48" y="5646192"/>
            <a:ext cx="792637" cy="7176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272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91320" y="1522595"/>
            <a:ext cx="9036496" cy="4441235"/>
          </a:xfrm>
          <a:prstGeom prst="rect">
            <a:avLst/>
          </a:prstGeom>
          <a:solidFill>
            <a:srgbClr val="F1E3F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85592" y="373936"/>
            <a:ext cx="6982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Etapes en </a:t>
            </a:r>
            <a:r>
              <a:rPr lang="fr-FR" sz="2800" b="1" cap="all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sag</a:t>
            </a:r>
            <a:endParaRPr lang="fr-FR" sz="2800" b="1" cap="all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5508104" y="1916496"/>
            <a:ext cx="1080000" cy="755018"/>
            <a:chOff x="4677257" y="1146760"/>
            <a:chExt cx="1410761" cy="836421"/>
          </a:xfrm>
          <a:solidFill>
            <a:schemeClr val="accent2"/>
          </a:solidFill>
        </p:grpSpPr>
        <p:sp>
          <p:nvSpPr>
            <p:cNvPr id="7" name="Rectangle à coins arrondis 6"/>
            <p:cNvSpPr/>
            <p:nvPr/>
          </p:nvSpPr>
          <p:spPr>
            <a:xfrm>
              <a:off x="4677257" y="1146760"/>
              <a:ext cx="1410761" cy="836421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4724252" y="1226429"/>
              <a:ext cx="1316201" cy="67388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30480" numCol="1" spcCol="1270" anchor="t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600" b="1" dirty="0"/>
                <a:t>Tablette</a:t>
              </a:r>
              <a:r>
                <a:rPr lang="fr-FR" sz="1600" b="1" kern="1200" dirty="0" smtClean="0"/>
                <a:t> </a:t>
              </a:r>
              <a:r>
                <a:rPr lang="fr-FR" sz="1600" b="1" dirty="0"/>
                <a:t>Agence</a:t>
              </a: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5868144" y="2487685"/>
            <a:ext cx="1332000" cy="1224136"/>
            <a:chOff x="4906335" y="1680139"/>
            <a:chExt cx="2293190" cy="821715"/>
          </a:xfrm>
        </p:grpSpPr>
        <p:sp>
          <p:nvSpPr>
            <p:cNvPr id="10" name="Rectangle à coins arrondis 9"/>
            <p:cNvSpPr/>
            <p:nvPr/>
          </p:nvSpPr>
          <p:spPr>
            <a:xfrm>
              <a:off x="4906335" y="1680139"/>
              <a:ext cx="2269124" cy="821715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930401" y="1704206"/>
              <a:ext cx="2269124" cy="773581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896" tIns="56896" rIns="56896" bIns="56896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altLang="ja-JP" sz="1100" b="1" dirty="0">
                  <a:solidFill>
                    <a:schemeClr val="accent2"/>
                  </a:solidFill>
                  <a:latin typeface="Verdana" pitchFamily="34" charset="0"/>
                </a:rPr>
                <a:t>4. </a:t>
              </a:r>
              <a:r>
                <a:rPr lang="fr-FR" altLang="ja-JP" sz="1100" b="1" dirty="0" smtClean="0">
                  <a:solidFill>
                    <a:schemeClr val="accent2"/>
                  </a:solidFill>
                  <a:latin typeface="Verdana" pitchFamily="34" charset="0"/>
                </a:rPr>
                <a:t>Acceptation</a:t>
              </a:r>
              <a:r>
                <a:rPr lang="fr-FR" altLang="ja-JP" sz="1100" dirty="0" smtClean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altLang="ja-JP" sz="1100" dirty="0">
                  <a:solidFill>
                    <a:schemeClr val="accent2"/>
                  </a:solidFill>
                  <a:latin typeface="Verdana" pitchFamily="34" charset="0"/>
                </a:rPr>
                <a:t>et </a:t>
              </a:r>
              <a:r>
                <a:rPr lang="fr-FR" altLang="ja-JP" sz="1100" b="1" dirty="0">
                  <a:solidFill>
                    <a:schemeClr val="accent2"/>
                  </a:solidFill>
                  <a:latin typeface="Verdana" pitchFamily="34" charset="0"/>
                </a:rPr>
                <a:t>signature</a:t>
              </a:r>
              <a:r>
                <a:rPr lang="fr-FR" altLang="ja-JP" sz="1100" dirty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altLang="ja-JP" sz="1100" dirty="0">
                  <a:latin typeface="Verdana" pitchFamily="34" charset="0"/>
                </a:rPr>
                <a:t>des documents contractuels (liasse + Devoir de </a:t>
              </a:r>
              <a:r>
                <a:rPr lang="fr-FR" altLang="ja-JP" sz="1100" dirty="0" smtClean="0">
                  <a:latin typeface="Verdana" pitchFamily="34" charset="0"/>
                </a:rPr>
                <a:t>Conseil)</a:t>
              </a:r>
              <a:endParaRPr lang="fr-FR" sz="1100" dirty="0">
                <a:latin typeface="Verdana" pitchFamily="34" charset="0"/>
              </a:endParaRPr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173856" y="2007580"/>
            <a:ext cx="1080000" cy="755018"/>
            <a:chOff x="831" y="1237044"/>
            <a:chExt cx="1058452" cy="794529"/>
          </a:xfrm>
          <a:solidFill>
            <a:schemeClr val="accent6"/>
          </a:solidFill>
        </p:grpSpPr>
        <p:sp>
          <p:nvSpPr>
            <p:cNvPr id="13" name="Rectangle à coins arrondis 12"/>
            <p:cNvSpPr/>
            <p:nvPr/>
          </p:nvSpPr>
          <p:spPr>
            <a:xfrm>
              <a:off x="831" y="1237044"/>
              <a:ext cx="1058452" cy="79452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132320" y="1288633"/>
              <a:ext cx="795474" cy="426509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30480" numCol="1" spcCol="1270" anchor="t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kern="1200" dirty="0" smtClean="0"/>
                <a:t>MySys</a:t>
              </a:r>
              <a:endParaRPr lang="fr-FR" sz="800" b="1" kern="1200" dirty="0"/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409580" y="2535754"/>
            <a:ext cx="1332000" cy="1224136"/>
            <a:chOff x="164547" y="1765337"/>
            <a:chExt cx="1688499" cy="669200"/>
          </a:xfrm>
        </p:grpSpPr>
        <p:sp>
          <p:nvSpPr>
            <p:cNvPr id="16" name="Rectangle à coins arrondis 15"/>
            <p:cNvSpPr/>
            <p:nvPr/>
          </p:nvSpPr>
          <p:spPr>
            <a:xfrm>
              <a:off x="164547" y="1765337"/>
              <a:ext cx="1688499" cy="669200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184147" y="1784937"/>
              <a:ext cx="1649299" cy="630000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896" tIns="56896" rIns="56896" bIns="56896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1. </a:t>
              </a:r>
              <a:r>
                <a:rPr lang="fr-FR" sz="1100" kern="1200" dirty="0" smtClean="0">
                  <a:latin typeface="Verdana" pitchFamily="34" charset="0"/>
                </a:rPr>
                <a:t>Réalisation du </a:t>
              </a: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D</a:t>
              </a:r>
              <a:r>
                <a:rPr lang="fr-FR" sz="1100" b="1" kern="1200" dirty="0" smtClean="0">
                  <a:solidFill>
                    <a:schemeClr val="accent2"/>
                  </a:solidFill>
                  <a:latin typeface="Verdana" pitchFamily="34" charset="0"/>
                </a:rPr>
                <a:t>evoir de Conseil</a:t>
              </a:r>
              <a:endParaRPr lang="fr-FR" sz="1100" b="1" kern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1849620" y="2007184"/>
            <a:ext cx="1080000" cy="755018"/>
            <a:chOff x="4555" y="245754"/>
            <a:chExt cx="2215657" cy="1787134"/>
          </a:xfrm>
        </p:grpSpPr>
        <p:sp>
          <p:nvSpPr>
            <p:cNvPr id="19" name="Rectangle à coins arrondis 18"/>
            <p:cNvSpPr/>
            <p:nvPr/>
          </p:nvSpPr>
          <p:spPr>
            <a:xfrm>
              <a:off x="4555" y="245754"/>
              <a:ext cx="2215657" cy="1787134"/>
            </a:xfrm>
            <a:prstGeom prst="roundRect">
              <a:avLst>
                <a:gd name="adj" fmla="val 10000"/>
              </a:avLst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4555" y="245754"/>
              <a:ext cx="2215657" cy="1191422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72390" numCol="1" spcCol="1270" anchor="t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/>
                <a:t>MyAssur</a:t>
              </a: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2137652" y="2547152"/>
            <a:ext cx="1332000" cy="1224000"/>
            <a:chOff x="59224" y="1658734"/>
            <a:chExt cx="2291797" cy="946270"/>
          </a:xfrm>
        </p:grpSpPr>
        <p:sp>
          <p:nvSpPr>
            <p:cNvPr id="22" name="Rectangle à coins arrondis 21"/>
            <p:cNvSpPr/>
            <p:nvPr/>
          </p:nvSpPr>
          <p:spPr>
            <a:xfrm>
              <a:off x="59224" y="1658734"/>
              <a:ext cx="2291797" cy="9462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86939" y="1686449"/>
              <a:ext cx="2236367" cy="8908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2.</a:t>
              </a:r>
              <a:r>
                <a:rPr lang="fr-FR" sz="1100" dirty="0" smtClean="0">
                  <a:latin typeface="Verdana" pitchFamily="34" charset="0"/>
                </a:rPr>
                <a:t> Réalisation </a:t>
              </a:r>
              <a:r>
                <a:rPr lang="fr-FR" sz="1100" dirty="0">
                  <a:latin typeface="Verdana" pitchFamily="34" charset="0"/>
                </a:rPr>
                <a:t>de </a:t>
              </a: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l’opération</a:t>
              </a: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3548075" y="2001976"/>
            <a:ext cx="1080000" cy="760226"/>
            <a:chOff x="4555" y="233427"/>
            <a:chExt cx="2215657" cy="1799461"/>
          </a:xfrm>
          <a:solidFill>
            <a:schemeClr val="accent6"/>
          </a:solidFill>
        </p:grpSpPr>
        <p:sp>
          <p:nvSpPr>
            <p:cNvPr id="31" name="Rectangle à coins arrondis 30"/>
            <p:cNvSpPr/>
            <p:nvPr/>
          </p:nvSpPr>
          <p:spPr>
            <a:xfrm>
              <a:off x="4555" y="245754"/>
              <a:ext cx="2215657" cy="1787134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123774" y="233427"/>
              <a:ext cx="1764114" cy="1074530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72390" numCol="1" spcCol="1270" anchor="t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/>
                <a:t>MySys</a:t>
              </a: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3836107" y="2577882"/>
            <a:ext cx="1348109" cy="1189305"/>
            <a:chOff x="59224" y="1718477"/>
            <a:chExt cx="2319514" cy="946271"/>
          </a:xfrm>
        </p:grpSpPr>
        <p:sp>
          <p:nvSpPr>
            <p:cNvPr id="34" name="Rectangle à coins arrondis 33"/>
            <p:cNvSpPr/>
            <p:nvPr/>
          </p:nvSpPr>
          <p:spPr>
            <a:xfrm>
              <a:off x="59224" y="1718478"/>
              <a:ext cx="2291797" cy="946270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Rectangle 34"/>
            <p:cNvSpPr/>
            <p:nvPr/>
          </p:nvSpPr>
          <p:spPr>
            <a:xfrm>
              <a:off x="86941" y="1718477"/>
              <a:ext cx="2291797" cy="946270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3</a:t>
              </a:r>
              <a:r>
                <a:rPr lang="fr-FR" sz="1100" dirty="0" smtClean="0">
                  <a:latin typeface="Verdana" pitchFamily="34" charset="0"/>
                </a:rPr>
                <a:t>. Choix </a:t>
              </a:r>
              <a:r>
                <a:rPr lang="fr-FR" sz="1100" dirty="0">
                  <a:latin typeface="Verdana" pitchFamily="34" charset="0"/>
                </a:rPr>
                <a:t>du </a:t>
              </a: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mode de signature </a:t>
              </a:r>
              <a:r>
                <a:rPr lang="fr-FR" sz="1100" dirty="0">
                  <a:latin typeface="Verdana" pitchFamily="34" charset="0"/>
                </a:rPr>
                <a:t>en fonction de l’acte et de l’éligibilité du client</a:t>
              </a: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7380312" y="1971088"/>
            <a:ext cx="1080000" cy="755018"/>
            <a:chOff x="4677257" y="1146759"/>
            <a:chExt cx="2154053" cy="1057882"/>
          </a:xfrm>
          <a:solidFill>
            <a:schemeClr val="accent2"/>
          </a:solidFill>
        </p:grpSpPr>
        <p:sp>
          <p:nvSpPr>
            <p:cNvPr id="37" name="Rectangle à coins arrondis 36"/>
            <p:cNvSpPr/>
            <p:nvPr/>
          </p:nvSpPr>
          <p:spPr>
            <a:xfrm>
              <a:off x="4677257" y="1146759"/>
              <a:ext cx="2154053" cy="1057882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4943281" y="1162617"/>
              <a:ext cx="1410761" cy="828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30480" numCol="1" spcCol="1270" anchor="t" anchorCtr="0">
              <a:noAutofit/>
            </a:bodyPr>
            <a:lstStyle/>
            <a:p>
              <a:pPr lvl="0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 smtClean="0"/>
                <a:t>MSI-DEI</a:t>
              </a:r>
              <a:endParaRPr lang="fr-FR" sz="1200" b="1" dirty="0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7668344" y="2475144"/>
            <a:ext cx="1332000" cy="1224136"/>
            <a:chOff x="4906335" y="1680139"/>
            <a:chExt cx="2269124" cy="821715"/>
          </a:xfrm>
        </p:grpSpPr>
        <p:sp>
          <p:nvSpPr>
            <p:cNvPr id="40" name="Rectangle à coins arrondis 39"/>
            <p:cNvSpPr/>
            <p:nvPr/>
          </p:nvSpPr>
          <p:spPr>
            <a:xfrm>
              <a:off x="4906335" y="1680139"/>
              <a:ext cx="2269124" cy="821715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4930402" y="1704206"/>
              <a:ext cx="2220990" cy="7735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896" tIns="56896" rIns="56896" bIns="56896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altLang="ja-JP" sz="1100" b="1" dirty="0">
                  <a:solidFill>
                    <a:schemeClr val="accent2"/>
                  </a:solidFill>
                  <a:latin typeface="Verdana" pitchFamily="34" charset="0"/>
                </a:rPr>
                <a:t>5</a:t>
              </a:r>
              <a:r>
                <a:rPr lang="fr-FR" altLang="ja-JP" sz="1100" dirty="0" smtClean="0">
                  <a:solidFill>
                    <a:schemeClr val="accent2"/>
                  </a:solidFill>
                  <a:latin typeface="Verdana" pitchFamily="34" charset="0"/>
                </a:rPr>
                <a:t>.</a:t>
              </a:r>
              <a:r>
                <a:rPr lang="fr-FR" altLang="ja-JP" sz="1100" b="1" dirty="0" smtClean="0">
                  <a:solidFill>
                    <a:schemeClr val="accent2"/>
                  </a:solidFill>
                  <a:latin typeface="Verdana" pitchFamily="34" charset="0"/>
                </a:rPr>
                <a:t> Réception</a:t>
              </a:r>
              <a:r>
                <a:rPr lang="fr-FR" altLang="ja-JP" sz="1100" dirty="0" smtClean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altLang="ja-JP" sz="1100" dirty="0" smtClean="0">
                  <a:latin typeface="Verdana" pitchFamily="34" charset="0"/>
                </a:rPr>
                <a:t>des </a:t>
              </a:r>
              <a:r>
                <a:rPr lang="fr-FR" altLang="ja-JP" sz="1100" dirty="0">
                  <a:latin typeface="Verdana" pitchFamily="34" charset="0"/>
                </a:rPr>
                <a:t>documents </a:t>
              </a:r>
              <a:r>
                <a:rPr lang="fr-FR" altLang="ja-JP" sz="1100" dirty="0" smtClean="0">
                  <a:latin typeface="Verdana" pitchFamily="34" charset="0"/>
                </a:rPr>
                <a:t>contractuels </a:t>
              </a:r>
              <a:r>
                <a:rPr lang="fr-FR" altLang="ja-JP" sz="1100" dirty="0">
                  <a:latin typeface="Verdana" pitchFamily="34" charset="0"/>
                </a:rPr>
                <a:t>dans </a:t>
              </a:r>
              <a:r>
                <a:rPr lang="fr-FR" altLang="ja-JP" sz="1100" dirty="0" smtClean="0">
                  <a:latin typeface="Verdana" pitchFamily="34" charset="0"/>
                </a:rPr>
                <a:t>la MSI</a:t>
              </a:r>
              <a:endParaRPr lang="fr-FR" sz="1100" b="1" dirty="0">
                <a:solidFill>
                  <a:schemeClr val="accent2"/>
                </a:solidFill>
                <a:latin typeface="Verdana" pitchFamily="34" charset="0"/>
              </a:endParaRPr>
            </a:p>
          </p:txBody>
        </p:sp>
      </p:grpSp>
      <p:sp>
        <p:nvSpPr>
          <p:cNvPr id="42" name="Flèche droite 41"/>
          <p:cNvSpPr/>
          <p:nvPr/>
        </p:nvSpPr>
        <p:spPr>
          <a:xfrm>
            <a:off x="1439800" y="2208069"/>
            <a:ext cx="288032" cy="195067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Flèche droite 42"/>
          <p:cNvSpPr/>
          <p:nvPr/>
        </p:nvSpPr>
        <p:spPr>
          <a:xfrm>
            <a:off x="3091851" y="2193178"/>
            <a:ext cx="288032" cy="195067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Flèche droite 43"/>
          <p:cNvSpPr/>
          <p:nvPr/>
        </p:nvSpPr>
        <p:spPr>
          <a:xfrm>
            <a:off x="6840104" y="2187112"/>
            <a:ext cx="288032" cy="195067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Flèche droite 44"/>
          <p:cNvSpPr/>
          <p:nvPr/>
        </p:nvSpPr>
        <p:spPr>
          <a:xfrm>
            <a:off x="4896184" y="2187112"/>
            <a:ext cx="288032" cy="195067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6" name="Picture 2" descr="E:\IT-CE\bureau\5. PERSONNAGES appli flash CE\Prise de renseignement a╠Ç lÔÇÖaccuei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7"/>
          <a:stretch/>
        </p:blipFill>
        <p:spPr bwMode="auto">
          <a:xfrm>
            <a:off x="2262815" y="1104630"/>
            <a:ext cx="666805" cy="41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 bwMode="auto">
          <a:xfrm>
            <a:off x="143657" y="1547195"/>
            <a:ext cx="5220431" cy="279741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</a:rPr>
              <a:t>Conseiller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Verdana" pitchFamily="34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5443069" y="1547331"/>
            <a:ext cx="3665435" cy="279741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</a:rPr>
              <a:t>Client</a:t>
            </a: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Verdana" pitchFamily="34" charset="0"/>
            </a:endParaRPr>
          </a:p>
        </p:txBody>
      </p:sp>
      <p:pic>
        <p:nvPicPr>
          <p:cNvPr id="49" name="Picture 2" descr="R:\109_ASSUR\Assurement2016\01-Cadrage\03-Communication\Distribution\Pictos film teaser\21. Picto cible Toutes cliente¦Çle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218" y="1104630"/>
            <a:ext cx="632412" cy="50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Flèche droite 58"/>
          <p:cNvSpPr/>
          <p:nvPr/>
        </p:nvSpPr>
        <p:spPr>
          <a:xfrm rot="5400000">
            <a:off x="6652566" y="3931078"/>
            <a:ext cx="288032" cy="195067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0" name="Groupe 59"/>
          <p:cNvGrpSpPr/>
          <p:nvPr/>
        </p:nvGrpSpPr>
        <p:grpSpPr>
          <a:xfrm>
            <a:off x="6294776" y="4112315"/>
            <a:ext cx="1224550" cy="756000"/>
            <a:chOff x="-315603" y="-484752"/>
            <a:chExt cx="7130449" cy="3329042"/>
          </a:xfrm>
          <a:solidFill>
            <a:schemeClr val="tx1"/>
          </a:solidFill>
        </p:grpSpPr>
        <p:sp>
          <p:nvSpPr>
            <p:cNvPr id="61" name="Rectangle à coins arrondis 60"/>
            <p:cNvSpPr/>
            <p:nvPr/>
          </p:nvSpPr>
          <p:spPr>
            <a:xfrm>
              <a:off x="311280" y="27724"/>
              <a:ext cx="6288747" cy="2686710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-315603" y="-484752"/>
              <a:ext cx="7130449" cy="332904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464" tIns="156464" rIns="156464" bIns="83820" numCol="1" spcCol="1270" anchor="t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 smtClean="0"/>
                <a:t>Classeur client</a:t>
              </a:r>
              <a:endParaRPr lang="fr-FR" sz="1200" b="1" dirty="0"/>
            </a:p>
          </p:txBody>
        </p:sp>
      </p:grpSp>
      <p:grpSp>
        <p:nvGrpSpPr>
          <p:cNvPr id="63" name="Groupe 62"/>
          <p:cNvGrpSpPr/>
          <p:nvPr/>
        </p:nvGrpSpPr>
        <p:grpSpPr>
          <a:xfrm>
            <a:off x="6418571" y="4677539"/>
            <a:ext cx="1456005" cy="1066129"/>
            <a:chOff x="408840" y="1892210"/>
            <a:chExt cx="9205123" cy="1315802"/>
          </a:xfrm>
        </p:grpSpPr>
        <p:sp>
          <p:nvSpPr>
            <p:cNvPr id="64" name="Rectangle à coins arrondis 63"/>
            <p:cNvSpPr/>
            <p:nvPr/>
          </p:nvSpPr>
          <p:spPr>
            <a:xfrm>
              <a:off x="1424743" y="1892210"/>
              <a:ext cx="7533869" cy="1315802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408840" y="1969287"/>
              <a:ext cx="9205123" cy="123872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56464" rIns="156464" bIns="156464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 smtClean="0">
                  <a:solidFill>
                    <a:schemeClr val="accent2"/>
                  </a:solidFill>
                  <a:latin typeface="Verdana" pitchFamily="34" charset="0"/>
                </a:rPr>
                <a:t>Archivage automatique</a:t>
              </a:r>
              <a:r>
                <a:rPr lang="fr-FR" sz="1100" dirty="0" smtClean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sz="1100" dirty="0" smtClean="0">
                  <a:latin typeface="Verdana" pitchFamily="34" charset="0"/>
                </a:rPr>
                <a:t>Liasse contractuelle</a:t>
              </a:r>
            </a:p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dirty="0" smtClean="0">
                  <a:latin typeface="Verdana" pitchFamily="34" charset="0"/>
                </a:rPr>
                <a:t>Devoir de Conseil</a:t>
              </a:r>
              <a:endParaRPr lang="fr-FR" sz="1100" dirty="0">
                <a:latin typeface="Verdana" pitchFamily="34" charset="0"/>
              </a:endParaRPr>
            </a:p>
          </p:txBody>
        </p:sp>
      </p:grpSp>
      <p:pic>
        <p:nvPicPr>
          <p:cNvPr id="50" name="Picture 2" descr="E:\IT-CE\bureau\5. PERSONNAGES appli flash CE\Prise de renseignement a╠Ç lÔÇÖaccue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269" y="146470"/>
            <a:ext cx="1425947" cy="100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/>
          <p:cNvSpPr/>
          <p:nvPr/>
        </p:nvSpPr>
        <p:spPr>
          <a:xfrm>
            <a:off x="586854" y="5036024"/>
            <a:ext cx="3265362" cy="5049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Pour visualiser les écrans, </a:t>
            </a:r>
            <a:r>
              <a:rPr lang="fr-FR" sz="1200" dirty="0" smtClean="0">
                <a:solidFill>
                  <a:schemeClr val="tx1"/>
                </a:solidFill>
                <a:hlinkClick r:id="rId4" action="ppaction://hlinksldjump"/>
              </a:rPr>
              <a:t>cliquer ici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7874576" y="3884595"/>
            <a:ext cx="1111640" cy="649164"/>
          </a:xfrm>
          <a:prstGeom prst="wedgeRoundRectCallout">
            <a:avLst>
              <a:gd name="adj1" fmla="val -81016"/>
              <a:gd name="adj2" fmla="val 9448"/>
              <a:gd name="adj3" fmla="val 16667"/>
            </a:avLst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  <a:hlinkClick r:id="rId5" action="ppaction://hlinksldjump"/>
              </a:rPr>
              <a:t>Visuel Classeur </a:t>
            </a:r>
            <a:r>
              <a:rPr lang="fr-FR" sz="1200" dirty="0" smtClean="0">
                <a:solidFill>
                  <a:schemeClr val="tx1"/>
                </a:solidFill>
                <a:hlinkClick r:id="rId5" action="ppaction://hlinksldjump"/>
              </a:rPr>
              <a:t>Client (clic ici)</a:t>
            </a:r>
            <a:endParaRPr lang="fr-FR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05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59" grpId="0" animBg="1"/>
      <p:bldP spid="51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91320" y="1522595"/>
            <a:ext cx="9036496" cy="4441235"/>
          </a:xfrm>
          <a:prstGeom prst="rect">
            <a:avLst/>
          </a:prstGeom>
          <a:solidFill>
            <a:srgbClr val="F1E3F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785592" y="373936"/>
            <a:ext cx="6982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Etapes en </a:t>
            </a:r>
            <a:r>
              <a:rPr lang="fr-FR" sz="2800" b="1" cap="all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SED</a:t>
            </a:r>
            <a:endParaRPr lang="fr-FR" sz="2800" b="1" cap="all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5508104" y="1971088"/>
            <a:ext cx="1080000" cy="755018"/>
            <a:chOff x="4677257" y="1146760"/>
            <a:chExt cx="1410761" cy="836421"/>
          </a:xfrm>
          <a:solidFill>
            <a:schemeClr val="accent2"/>
          </a:solidFill>
        </p:grpSpPr>
        <p:sp>
          <p:nvSpPr>
            <p:cNvPr id="7" name="Rectangle à coins arrondis 6"/>
            <p:cNvSpPr/>
            <p:nvPr/>
          </p:nvSpPr>
          <p:spPr>
            <a:xfrm>
              <a:off x="4677257" y="1146760"/>
              <a:ext cx="1410761" cy="836421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4724252" y="1226429"/>
              <a:ext cx="1316201" cy="67388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30480" numCol="1" spcCol="1270" anchor="t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600" b="1" dirty="0" smtClean="0"/>
                <a:t>MSI-DEI</a:t>
              </a:r>
              <a:endParaRPr lang="fr-FR" sz="1600" b="1" dirty="0"/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5558956" y="2487684"/>
            <a:ext cx="1800644" cy="1283467"/>
            <a:chOff x="4906335" y="1680139"/>
            <a:chExt cx="2293190" cy="821715"/>
          </a:xfrm>
        </p:grpSpPr>
        <p:sp>
          <p:nvSpPr>
            <p:cNvPr id="10" name="Rectangle à coins arrondis 9"/>
            <p:cNvSpPr/>
            <p:nvPr/>
          </p:nvSpPr>
          <p:spPr>
            <a:xfrm>
              <a:off x="4906335" y="1680139"/>
              <a:ext cx="2269124" cy="821715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906336" y="1704206"/>
              <a:ext cx="2293189" cy="773581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896" tIns="56896" rIns="56896" bIns="56896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altLang="ja-JP" sz="1100" b="1" dirty="0">
                  <a:solidFill>
                    <a:schemeClr val="accent2"/>
                  </a:solidFill>
                  <a:latin typeface="Verdana" pitchFamily="34" charset="0"/>
                </a:rPr>
                <a:t>4. </a:t>
              </a:r>
              <a:r>
                <a:rPr lang="fr-FR" altLang="ja-JP" sz="1100" dirty="0">
                  <a:latin typeface="Verdana" pitchFamily="34" charset="0"/>
                </a:rPr>
                <a:t>Mise à disposition du lien pour accès aux </a:t>
              </a:r>
              <a:r>
                <a:rPr lang="fr-FR" altLang="ja-JP" sz="1100" b="1" dirty="0">
                  <a:solidFill>
                    <a:schemeClr val="accent2"/>
                  </a:solidFill>
                  <a:latin typeface="Verdana" pitchFamily="34" charset="0"/>
                </a:rPr>
                <a:t>documents à signer </a:t>
              </a:r>
              <a:r>
                <a:rPr lang="fr-FR" altLang="ja-JP" sz="1100" dirty="0">
                  <a:latin typeface="Verdana" pitchFamily="34" charset="0"/>
                </a:rPr>
                <a:t>(liasse contractuelle / Devoir De Conseil)</a:t>
              </a:r>
              <a:endParaRPr lang="fr-FR" sz="1100" dirty="0">
                <a:latin typeface="Verdana" pitchFamily="34" charset="0"/>
              </a:endParaRPr>
            </a:p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fr-FR" sz="1100" dirty="0">
                <a:latin typeface="Verdana" pitchFamily="34" charset="0"/>
              </a:endParaRPr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173856" y="2007580"/>
            <a:ext cx="1080000" cy="755018"/>
            <a:chOff x="831" y="1237044"/>
            <a:chExt cx="1058452" cy="794529"/>
          </a:xfrm>
          <a:solidFill>
            <a:schemeClr val="accent6"/>
          </a:solidFill>
        </p:grpSpPr>
        <p:sp>
          <p:nvSpPr>
            <p:cNvPr id="13" name="Rectangle à coins arrondis 12"/>
            <p:cNvSpPr/>
            <p:nvPr/>
          </p:nvSpPr>
          <p:spPr>
            <a:xfrm>
              <a:off x="831" y="1237044"/>
              <a:ext cx="1058452" cy="79452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132320" y="1288633"/>
              <a:ext cx="795474" cy="426509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30480" numCol="1" spcCol="1270" anchor="t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kern="1200" dirty="0" smtClean="0"/>
                <a:t>MySys</a:t>
              </a:r>
              <a:endParaRPr lang="fr-FR" sz="800" b="1" kern="1200" dirty="0"/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409580" y="2535754"/>
            <a:ext cx="1332000" cy="1224136"/>
            <a:chOff x="164547" y="1765337"/>
            <a:chExt cx="1688499" cy="669200"/>
          </a:xfrm>
        </p:grpSpPr>
        <p:sp>
          <p:nvSpPr>
            <p:cNvPr id="16" name="Rectangle à coins arrondis 15"/>
            <p:cNvSpPr/>
            <p:nvPr/>
          </p:nvSpPr>
          <p:spPr>
            <a:xfrm>
              <a:off x="164547" y="1765337"/>
              <a:ext cx="1688499" cy="669200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184147" y="1784937"/>
              <a:ext cx="1649299" cy="630000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896" tIns="56896" rIns="56896" bIns="56896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1. </a:t>
              </a:r>
              <a:r>
                <a:rPr lang="fr-FR" sz="1100" kern="1200" dirty="0" smtClean="0">
                  <a:latin typeface="Verdana" pitchFamily="34" charset="0"/>
                </a:rPr>
                <a:t>Réalisation du </a:t>
              </a: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D</a:t>
              </a:r>
              <a:r>
                <a:rPr lang="fr-FR" sz="1100" b="1" kern="1200" dirty="0" smtClean="0">
                  <a:solidFill>
                    <a:schemeClr val="accent2"/>
                  </a:solidFill>
                  <a:latin typeface="Verdana" pitchFamily="34" charset="0"/>
                </a:rPr>
                <a:t>evoir de Conseil</a:t>
              </a:r>
              <a:endParaRPr lang="fr-FR" sz="1100" b="1" kern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1849620" y="2007184"/>
            <a:ext cx="1080000" cy="755018"/>
            <a:chOff x="4555" y="245754"/>
            <a:chExt cx="2215657" cy="1787134"/>
          </a:xfrm>
        </p:grpSpPr>
        <p:sp>
          <p:nvSpPr>
            <p:cNvPr id="19" name="Rectangle à coins arrondis 18"/>
            <p:cNvSpPr/>
            <p:nvPr/>
          </p:nvSpPr>
          <p:spPr>
            <a:xfrm>
              <a:off x="4555" y="245754"/>
              <a:ext cx="2215657" cy="1787134"/>
            </a:xfrm>
            <a:prstGeom prst="roundRect">
              <a:avLst>
                <a:gd name="adj" fmla="val 10000"/>
              </a:avLst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4555" y="245754"/>
              <a:ext cx="2215657" cy="1191422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72390" numCol="1" spcCol="1270" anchor="t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/>
                <a:t>MyAssur</a:t>
              </a: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2137652" y="2547152"/>
            <a:ext cx="1332000" cy="1224000"/>
            <a:chOff x="59224" y="1658734"/>
            <a:chExt cx="2291797" cy="946270"/>
          </a:xfrm>
        </p:grpSpPr>
        <p:sp>
          <p:nvSpPr>
            <p:cNvPr id="22" name="Rectangle à coins arrondis 21"/>
            <p:cNvSpPr/>
            <p:nvPr/>
          </p:nvSpPr>
          <p:spPr>
            <a:xfrm>
              <a:off x="59224" y="1658734"/>
              <a:ext cx="2291797" cy="9462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86939" y="1686449"/>
              <a:ext cx="2236367" cy="8908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2.</a:t>
              </a:r>
              <a:r>
                <a:rPr lang="fr-FR" sz="1100" dirty="0" smtClean="0">
                  <a:latin typeface="Verdana" pitchFamily="34" charset="0"/>
                </a:rPr>
                <a:t> Réalisation </a:t>
              </a:r>
              <a:r>
                <a:rPr lang="fr-FR" sz="1100" dirty="0">
                  <a:latin typeface="Verdana" pitchFamily="34" charset="0"/>
                </a:rPr>
                <a:t>de </a:t>
              </a: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l’opération</a:t>
              </a: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3548075" y="1974680"/>
            <a:ext cx="1080000" cy="787522"/>
            <a:chOff x="4555" y="168817"/>
            <a:chExt cx="2215657" cy="1864071"/>
          </a:xfrm>
          <a:solidFill>
            <a:schemeClr val="accent6"/>
          </a:solidFill>
        </p:grpSpPr>
        <p:sp>
          <p:nvSpPr>
            <p:cNvPr id="31" name="Rectangle à coins arrondis 30"/>
            <p:cNvSpPr/>
            <p:nvPr/>
          </p:nvSpPr>
          <p:spPr>
            <a:xfrm>
              <a:off x="4555" y="245754"/>
              <a:ext cx="2215657" cy="1787134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123774" y="168817"/>
              <a:ext cx="1764114" cy="1074529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72390" numCol="1" spcCol="1270" anchor="t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 smtClean="0"/>
                <a:t>MySys (OVMC)</a:t>
              </a:r>
              <a:endParaRPr lang="fr-FR" sz="1200" b="1" dirty="0"/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3836107" y="2577882"/>
            <a:ext cx="1348109" cy="1189305"/>
            <a:chOff x="59224" y="1718477"/>
            <a:chExt cx="2319514" cy="946271"/>
          </a:xfrm>
        </p:grpSpPr>
        <p:sp>
          <p:nvSpPr>
            <p:cNvPr id="34" name="Rectangle à coins arrondis 33"/>
            <p:cNvSpPr/>
            <p:nvPr/>
          </p:nvSpPr>
          <p:spPr>
            <a:xfrm>
              <a:off x="59224" y="1718478"/>
              <a:ext cx="2291797" cy="946270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Rectangle 34"/>
            <p:cNvSpPr/>
            <p:nvPr/>
          </p:nvSpPr>
          <p:spPr>
            <a:xfrm>
              <a:off x="86941" y="1718477"/>
              <a:ext cx="2291797" cy="946270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3</a:t>
              </a:r>
              <a:r>
                <a:rPr lang="fr-FR" sz="1100" dirty="0" smtClean="0">
                  <a:latin typeface="Verdana" pitchFamily="34" charset="0"/>
                </a:rPr>
                <a:t>. Choix </a:t>
              </a:r>
              <a:r>
                <a:rPr lang="fr-FR" sz="1100" dirty="0">
                  <a:latin typeface="Verdana" pitchFamily="34" charset="0"/>
                </a:rPr>
                <a:t>du </a:t>
              </a: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mode de signature </a:t>
              </a:r>
              <a:r>
                <a:rPr lang="fr-FR" sz="1100" dirty="0">
                  <a:latin typeface="Verdana" pitchFamily="34" charset="0"/>
                </a:rPr>
                <a:t>en fonction de l’acte et de l’éligibilité du client</a:t>
              </a: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7380312" y="1941461"/>
            <a:ext cx="1080000" cy="784644"/>
            <a:chOff x="4677257" y="1105248"/>
            <a:chExt cx="2154053" cy="1099393"/>
          </a:xfrm>
          <a:solidFill>
            <a:schemeClr val="accent2"/>
          </a:solidFill>
        </p:grpSpPr>
        <p:sp>
          <p:nvSpPr>
            <p:cNvPr id="37" name="Rectangle à coins arrondis 36"/>
            <p:cNvSpPr/>
            <p:nvPr/>
          </p:nvSpPr>
          <p:spPr>
            <a:xfrm>
              <a:off x="4677257" y="1146759"/>
              <a:ext cx="2154053" cy="1057882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4943281" y="1105248"/>
              <a:ext cx="1410761" cy="82800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30480" numCol="1" spcCol="1270" anchor="t" anchorCtr="0">
              <a:noAutofit/>
            </a:bodyPr>
            <a:lstStyle/>
            <a:p>
              <a:pPr lvl="0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 smtClean="0"/>
                <a:t>MSI-DEI + espace sécurisé</a:t>
              </a:r>
              <a:endParaRPr lang="fr-FR" sz="1200" b="1" dirty="0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7668344" y="2475144"/>
            <a:ext cx="1332000" cy="1224136"/>
            <a:chOff x="4906335" y="1680139"/>
            <a:chExt cx="2269124" cy="821715"/>
          </a:xfrm>
        </p:grpSpPr>
        <p:sp>
          <p:nvSpPr>
            <p:cNvPr id="40" name="Rectangle à coins arrondis 39"/>
            <p:cNvSpPr/>
            <p:nvPr/>
          </p:nvSpPr>
          <p:spPr>
            <a:xfrm>
              <a:off x="4906335" y="1680139"/>
              <a:ext cx="2269124" cy="821715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4930402" y="1704206"/>
              <a:ext cx="2220990" cy="7735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896" tIns="56896" rIns="56896" bIns="56896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altLang="ja-JP" sz="1100" b="1" dirty="0">
                  <a:solidFill>
                    <a:schemeClr val="accent2"/>
                  </a:solidFill>
                  <a:latin typeface="Verdana" pitchFamily="34" charset="0"/>
                </a:rPr>
                <a:t>5</a:t>
              </a:r>
              <a:r>
                <a:rPr lang="fr-FR" altLang="ja-JP" sz="1100" dirty="0">
                  <a:latin typeface="Verdana" pitchFamily="34" charset="0"/>
                </a:rPr>
                <a:t>.</a:t>
              </a:r>
              <a:r>
                <a:rPr lang="fr-FR" altLang="ja-JP" sz="1100" b="1" dirty="0">
                  <a:latin typeface="Verdana" pitchFamily="34" charset="0"/>
                </a:rPr>
                <a:t> </a:t>
              </a: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Acceptation</a:t>
              </a:r>
              <a:r>
                <a:rPr lang="fr-FR" sz="1100" dirty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sz="1100" dirty="0">
                  <a:latin typeface="Verdana" pitchFamily="34" charset="0"/>
                </a:rPr>
                <a:t>et</a:t>
              </a:r>
              <a:r>
                <a:rPr lang="fr-FR" sz="1100" dirty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sz="1100" b="1" dirty="0">
                  <a:solidFill>
                    <a:schemeClr val="accent2"/>
                  </a:solidFill>
                  <a:latin typeface="Verdana" pitchFamily="34" charset="0"/>
                </a:rPr>
                <a:t>signature</a:t>
              </a:r>
              <a:r>
                <a:rPr lang="fr-FR" sz="1100" dirty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sz="1100" dirty="0">
                  <a:latin typeface="Verdana" pitchFamily="34" charset="0"/>
                </a:rPr>
                <a:t>des documents numériques</a:t>
              </a:r>
              <a:endParaRPr lang="fr-FR" sz="1100" b="1" dirty="0">
                <a:latin typeface="Verdana" pitchFamily="34" charset="0"/>
              </a:endParaRPr>
            </a:p>
          </p:txBody>
        </p:sp>
      </p:grpSp>
      <p:sp>
        <p:nvSpPr>
          <p:cNvPr id="42" name="Flèche droite 41"/>
          <p:cNvSpPr/>
          <p:nvPr/>
        </p:nvSpPr>
        <p:spPr>
          <a:xfrm>
            <a:off x="1439800" y="2208069"/>
            <a:ext cx="288032" cy="195067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Flèche droite 42"/>
          <p:cNvSpPr/>
          <p:nvPr/>
        </p:nvSpPr>
        <p:spPr>
          <a:xfrm>
            <a:off x="3091851" y="2193178"/>
            <a:ext cx="288032" cy="195067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Flèche droite 43"/>
          <p:cNvSpPr/>
          <p:nvPr/>
        </p:nvSpPr>
        <p:spPr>
          <a:xfrm>
            <a:off x="6840104" y="2187112"/>
            <a:ext cx="288032" cy="195067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Flèche droite 44"/>
          <p:cNvSpPr/>
          <p:nvPr/>
        </p:nvSpPr>
        <p:spPr>
          <a:xfrm>
            <a:off x="4896184" y="2187112"/>
            <a:ext cx="288032" cy="195067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" name="Rectangle 46"/>
          <p:cNvSpPr/>
          <p:nvPr/>
        </p:nvSpPr>
        <p:spPr bwMode="auto">
          <a:xfrm>
            <a:off x="143657" y="1547195"/>
            <a:ext cx="5220431" cy="279741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</a:rPr>
              <a:t>Conseiller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Verdana" pitchFamily="34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5443069" y="1547331"/>
            <a:ext cx="3665435" cy="279741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</a:rPr>
              <a:t>Client</a:t>
            </a: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Verdana" pitchFamily="34" charset="0"/>
            </a:endParaRPr>
          </a:p>
        </p:txBody>
      </p:sp>
      <p:pic>
        <p:nvPicPr>
          <p:cNvPr id="49" name="Picture 2" descr="R:\109_ASSUR\Assurement2016\01-Cadrage\03-Communication\Distribution\Pictos film teaser\21. Picto cible Toutes cliente¦Çl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218" y="1104630"/>
            <a:ext cx="632412" cy="50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Flèche droite 58"/>
          <p:cNvSpPr/>
          <p:nvPr/>
        </p:nvSpPr>
        <p:spPr>
          <a:xfrm rot="5400000">
            <a:off x="7935478" y="3931078"/>
            <a:ext cx="288032" cy="195067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0" name="Groupe 59"/>
          <p:cNvGrpSpPr/>
          <p:nvPr/>
        </p:nvGrpSpPr>
        <p:grpSpPr>
          <a:xfrm>
            <a:off x="7236488" y="4112315"/>
            <a:ext cx="1224550" cy="756000"/>
            <a:chOff x="-315603" y="-484752"/>
            <a:chExt cx="7130449" cy="3329042"/>
          </a:xfrm>
          <a:solidFill>
            <a:schemeClr val="tx1"/>
          </a:solidFill>
        </p:grpSpPr>
        <p:sp>
          <p:nvSpPr>
            <p:cNvPr id="61" name="Rectangle à coins arrondis 60"/>
            <p:cNvSpPr/>
            <p:nvPr/>
          </p:nvSpPr>
          <p:spPr>
            <a:xfrm>
              <a:off x="311280" y="27724"/>
              <a:ext cx="6288747" cy="2686710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-315603" y="-484752"/>
              <a:ext cx="7130449" cy="332904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464" tIns="156464" rIns="156464" bIns="83820" numCol="1" spcCol="1270" anchor="t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 smtClean="0"/>
                <a:t>Classeur client</a:t>
              </a:r>
              <a:endParaRPr lang="fr-FR" sz="1200" b="1" dirty="0"/>
            </a:p>
          </p:txBody>
        </p:sp>
      </p:grpSp>
      <p:grpSp>
        <p:nvGrpSpPr>
          <p:cNvPr id="63" name="Groupe 62"/>
          <p:cNvGrpSpPr/>
          <p:nvPr/>
        </p:nvGrpSpPr>
        <p:grpSpPr>
          <a:xfrm>
            <a:off x="6814363" y="4582003"/>
            <a:ext cx="1456005" cy="1066129"/>
            <a:chOff x="753980" y="1892210"/>
            <a:chExt cx="9205123" cy="1315802"/>
          </a:xfrm>
        </p:grpSpPr>
        <p:sp>
          <p:nvSpPr>
            <p:cNvPr id="64" name="Rectangle à coins arrondis 63"/>
            <p:cNvSpPr/>
            <p:nvPr/>
          </p:nvSpPr>
          <p:spPr>
            <a:xfrm>
              <a:off x="1424743" y="1892210"/>
              <a:ext cx="7533869" cy="1315802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753980" y="1969287"/>
              <a:ext cx="9205123" cy="123872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56464" rIns="156464" bIns="156464" numCol="1" spcCol="1270" anchor="ctr" anchorCtr="0">
              <a:noAutofit/>
            </a:bodyPr>
            <a:lstStyle/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b="1" dirty="0" smtClean="0">
                  <a:solidFill>
                    <a:schemeClr val="accent2"/>
                  </a:solidFill>
                  <a:latin typeface="Verdana" pitchFamily="34" charset="0"/>
                </a:rPr>
                <a:t>Archivage automatique</a:t>
              </a:r>
              <a:r>
                <a:rPr lang="fr-FR" sz="1100" dirty="0" smtClean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fr-FR" sz="1100" dirty="0" smtClean="0">
                  <a:latin typeface="Verdana" pitchFamily="34" charset="0"/>
                </a:rPr>
                <a:t>Liasse contractuelle</a:t>
              </a:r>
            </a:p>
            <a:p>
              <a:pPr marL="0" lvl="1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1100" dirty="0" smtClean="0">
                  <a:latin typeface="Verdana" pitchFamily="34" charset="0"/>
                </a:rPr>
                <a:t>Devoir de Conseil</a:t>
              </a:r>
              <a:endParaRPr lang="fr-FR" sz="1100" dirty="0">
                <a:latin typeface="Verdana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7920312" y="360288"/>
            <a:ext cx="1065905" cy="730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0" name="Group 201"/>
          <p:cNvGrpSpPr>
            <a:grpSpLocks noChangeAspect="1"/>
          </p:cNvGrpSpPr>
          <p:nvPr/>
        </p:nvGrpSpPr>
        <p:grpSpPr bwMode="auto">
          <a:xfrm>
            <a:off x="7997409" y="357896"/>
            <a:ext cx="808486" cy="696376"/>
            <a:chOff x="5826" y="3635"/>
            <a:chExt cx="657" cy="656"/>
          </a:xfrm>
          <a:solidFill>
            <a:srgbClr val="EB0F2D"/>
          </a:solidFill>
        </p:grpSpPr>
        <p:sp>
          <p:nvSpPr>
            <p:cNvPr id="51" name="Freeform 202"/>
            <p:cNvSpPr>
              <a:spLocks/>
            </p:cNvSpPr>
            <p:nvPr/>
          </p:nvSpPr>
          <p:spPr bwMode="auto">
            <a:xfrm>
              <a:off x="6091" y="3890"/>
              <a:ext cx="113" cy="148"/>
            </a:xfrm>
            <a:custGeom>
              <a:avLst/>
              <a:gdLst>
                <a:gd name="T0" fmla="*/ 32 w 47"/>
                <a:gd name="T1" fmla="*/ 0 h 62"/>
                <a:gd name="T2" fmla="*/ 19 w 47"/>
                <a:gd name="T3" fmla="*/ 4 h 62"/>
                <a:gd name="T4" fmla="*/ 9 w 47"/>
                <a:gd name="T5" fmla="*/ 14 h 62"/>
                <a:gd name="T6" fmla="*/ 2 w 47"/>
                <a:gd name="T7" fmla="*/ 28 h 62"/>
                <a:gd name="T8" fmla="*/ 0 w 47"/>
                <a:gd name="T9" fmla="*/ 44 h 62"/>
                <a:gd name="T10" fmla="*/ 3 w 47"/>
                <a:gd name="T11" fmla="*/ 57 h 62"/>
                <a:gd name="T12" fmla="*/ 14 w 47"/>
                <a:gd name="T13" fmla="*/ 62 h 62"/>
                <a:gd name="T14" fmla="*/ 21 w 47"/>
                <a:gd name="T15" fmla="*/ 60 h 62"/>
                <a:gd name="T16" fmla="*/ 28 w 47"/>
                <a:gd name="T17" fmla="*/ 54 h 62"/>
                <a:gd name="T18" fmla="*/ 35 w 47"/>
                <a:gd name="T19" fmla="*/ 47 h 62"/>
                <a:gd name="T20" fmla="*/ 41 w 47"/>
                <a:gd name="T21" fmla="*/ 38 h 62"/>
                <a:gd name="T22" fmla="*/ 47 w 47"/>
                <a:gd name="T23" fmla="*/ 5 h 62"/>
                <a:gd name="T24" fmla="*/ 40 w 47"/>
                <a:gd name="T25" fmla="*/ 1 h 62"/>
                <a:gd name="T26" fmla="*/ 32 w 47"/>
                <a:gd name="T2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62">
                  <a:moveTo>
                    <a:pt x="32" y="0"/>
                  </a:moveTo>
                  <a:cubicBezTo>
                    <a:pt x="27" y="0"/>
                    <a:pt x="23" y="1"/>
                    <a:pt x="19" y="4"/>
                  </a:cubicBezTo>
                  <a:cubicBezTo>
                    <a:pt x="15" y="7"/>
                    <a:pt x="12" y="10"/>
                    <a:pt x="9" y="14"/>
                  </a:cubicBezTo>
                  <a:cubicBezTo>
                    <a:pt x="6" y="18"/>
                    <a:pt x="4" y="23"/>
                    <a:pt x="2" y="28"/>
                  </a:cubicBezTo>
                  <a:cubicBezTo>
                    <a:pt x="0" y="34"/>
                    <a:pt x="0" y="39"/>
                    <a:pt x="0" y="44"/>
                  </a:cubicBezTo>
                  <a:cubicBezTo>
                    <a:pt x="0" y="49"/>
                    <a:pt x="1" y="53"/>
                    <a:pt x="3" y="57"/>
                  </a:cubicBezTo>
                  <a:cubicBezTo>
                    <a:pt x="5" y="60"/>
                    <a:pt x="9" y="62"/>
                    <a:pt x="14" y="62"/>
                  </a:cubicBezTo>
                  <a:cubicBezTo>
                    <a:pt x="16" y="62"/>
                    <a:pt x="18" y="61"/>
                    <a:pt x="21" y="60"/>
                  </a:cubicBezTo>
                  <a:cubicBezTo>
                    <a:pt x="23" y="58"/>
                    <a:pt x="26" y="57"/>
                    <a:pt x="28" y="54"/>
                  </a:cubicBezTo>
                  <a:cubicBezTo>
                    <a:pt x="31" y="52"/>
                    <a:pt x="33" y="50"/>
                    <a:pt x="35" y="47"/>
                  </a:cubicBezTo>
                  <a:cubicBezTo>
                    <a:pt x="37" y="44"/>
                    <a:pt x="39" y="41"/>
                    <a:pt x="41" y="38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5" y="4"/>
                    <a:pt x="43" y="2"/>
                    <a:pt x="40" y="1"/>
                  </a:cubicBezTo>
                  <a:cubicBezTo>
                    <a:pt x="38" y="0"/>
                    <a:pt x="36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1D1B1B"/>
                </a:solidFill>
                <a:effectLst/>
                <a:uLnTx/>
                <a:uFillTx/>
                <a:latin typeface="Verdana"/>
              </a:endParaRPr>
            </a:p>
          </p:txBody>
        </p:sp>
        <p:sp>
          <p:nvSpPr>
            <p:cNvPr id="52" name="Freeform 203"/>
            <p:cNvSpPr>
              <a:spLocks noEditPoints="1"/>
            </p:cNvSpPr>
            <p:nvPr/>
          </p:nvSpPr>
          <p:spPr bwMode="auto">
            <a:xfrm>
              <a:off x="5826" y="3635"/>
              <a:ext cx="657" cy="656"/>
            </a:xfrm>
            <a:custGeom>
              <a:avLst/>
              <a:gdLst>
                <a:gd name="T0" fmla="*/ 0 w 275"/>
                <a:gd name="T1" fmla="*/ 138 h 275"/>
                <a:gd name="T2" fmla="*/ 275 w 275"/>
                <a:gd name="T3" fmla="*/ 138 h 275"/>
                <a:gd name="T4" fmla="*/ 225 w 275"/>
                <a:gd name="T5" fmla="*/ 172 h 275"/>
                <a:gd name="T6" fmla="*/ 177 w 275"/>
                <a:gd name="T7" fmla="*/ 193 h 275"/>
                <a:gd name="T8" fmla="*/ 157 w 275"/>
                <a:gd name="T9" fmla="*/ 188 h 275"/>
                <a:gd name="T10" fmla="*/ 151 w 275"/>
                <a:gd name="T11" fmla="*/ 167 h 275"/>
                <a:gd name="T12" fmla="*/ 143 w 275"/>
                <a:gd name="T13" fmla="*/ 177 h 275"/>
                <a:gd name="T14" fmla="*/ 123 w 275"/>
                <a:gd name="T15" fmla="*/ 191 h 275"/>
                <a:gd name="T16" fmla="*/ 99 w 275"/>
                <a:gd name="T17" fmla="*/ 191 h 275"/>
                <a:gd name="T18" fmla="*/ 84 w 275"/>
                <a:gd name="T19" fmla="*/ 173 h 275"/>
                <a:gd name="T20" fmla="*/ 87 w 275"/>
                <a:gd name="T21" fmla="*/ 130 h 275"/>
                <a:gd name="T22" fmla="*/ 118 w 275"/>
                <a:gd name="T23" fmla="*/ 89 h 275"/>
                <a:gd name="T24" fmla="*/ 155 w 275"/>
                <a:gd name="T25" fmla="*/ 85 h 275"/>
                <a:gd name="T26" fmla="*/ 173 w 275"/>
                <a:gd name="T27" fmla="*/ 84 h 275"/>
                <a:gd name="T28" fmla="*/ 178 w 275"/>
                <a:gd name="T29" fmla="*/ 148 h 275"/>
                <a:gd name="T30" fmla="*/ 186 w 275"/>
                <a:gd name="T31" fmla="*/ 169 h 275"/>
                <a:gd name="T32" fmla="*/ 208 w 275"/>
                <a:gd name="T33" fmla="*/ 157 h 275"/>
                <a:gd name="T34" fmla="*/ 219 w 275"/>
                <a:gd name="T35" fmla="*/ 121 h 275"/>
                <a:gd name="T36" fmla="*/ 197 w 275"/>
                <a:gd name="T37" fmla="*/ 70 h 275"/>
                <a:gd name="T38" fmla="*/ 143 w 275"/>
                <a:gd name="T39" fmla="*/ 54 h 275"/>
                <a:gd name="T40" fmla="*/ 81 w 275"/>
                <a:gd name="T41" fmla="*/ 79 h 275"/>
                <a:gd name="T42" fmla="*/ 56 w 275"/>
                <a:gd name="T43" fmla="*/ 141 h 275"/>
                <a:gd name="T44" fmla="*/ 78 w 275"/>
                <a:gd name="T45" fmla="*/ 199 h 275"/>
                <a:gd name="T46" fmla="*/ 140 w 275"/>
                <a:gd name="T47" fmla="*/ 221 h 275"/>
                <a:gd name="T48" fmla="*/ 172 w 275"/>
                <a:gd name="T49" fmla="*/ 214 h 275"/>
                <a:gd name="T50" fmla="*/ 159 w 275"/>
                <a:gd name="T51" fmla="*/ 243 h 275"/>
                <a:gd name="T52" fmla="*/ 94 w 275"/>
                <a:gd name="T53" fmla="*/ 238 h 275"/>
                <a:gd name="T54" fmla="*/ 38 w 275"/>
                <a:gd name="T55" fmla="*/ 187 h 275"/>
                <a:gd name="T56" fmla="*/ 39 w 275"/>
                <a:gd name="T57" fmla="*/ 96 h 275"/>
                <a:gd name="T58" fmla="*/ 100 w 275"/>
                <a:gd name="T59" fmla="*/ 38 h 275"/>
                <a:gd name="T60" fmla="*/ 184 w 275"/>
                <a:gd name="T61" fmla="*/ 36 h 275"/>
                <a:gd name="T62" fmla="*/ 237 w 275"/>
                <a:gd name="T63" fmla="*/ 83 h 275"/>
                <a:gd name="T64" fmla="*/ 240 w 275"/>
                <a:gd name="T65" fmla="*/ 14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5" h="275">
                  <a:moveTo>
                    <a:pt x="137" y="0"/>
                  </a:moveTo>
                  <a:cubicBezTo>
                    <a:pt x="62" y="0"/>
                    <a:pt x="0" y="62"/>
                    <a:pt x="0" y="138"/>
                  </a:cubicBezTo>
                  <a:cubicBezTo>
                    <a:pt x="0" y="213"/>
                    <a:pt x="62" y="275"/>
                    <a:pt x="137" y="275"/>
                  </a:cubicBezTo>
                  <a:cubicBezTo>
                    <a:pt x="213" y="275"/>
                    <a:pt x="275" y="213"/>
                    <a:pt x="275" y="138"/>
                  </a:cubicBezTo>
                  <a:cubicBezTo>
                    <a:pt x="275" y="62"/>
                    <a:pt x="213" y="0"/>
                    <a:pt x="137" y="0"/>
                  </a:cubicBezTo>
                  <a:close/>
                  <a:moveTo>
                    <a:pt x="225" y="172"/>
                  </a:moveTo>
                  <a:cubicBezTo>
                    <a:pt x="219" y="179"/>
                    <a:pt x="212" y="184"/>
                    <a:pt x="203" y="188"/>
                  </a:cubicBezTo>
                  <a:cubicBezTo>
                    <a:pt x="195" y="191"/>
                    <a:pt x="186" y="193"/>
                    <a:pt x="177" y="193"/>
                  </a:cubicBezTo>
                  <a:cubicBezTo>
                    <a:pt x="173" y="193"/>
                    <a:pt x="169" y="193"/>
                    <a:pt x="166" y="192"/>
                  </a:cubicBezTo>
                  <a:cubicBezTo>
                    <a:pt x="163" y="191"/>
                    <a:pt x="160" y="190"/>
                    <a:pt x="157" y="188"/>
                  </a:cubicBezTo>
                  <a:cubicBezTo>
                    <a:pt x="155" y="185"/>
                    <a:pt x="154" y="183"/>
                    <a:pt x="152" y="180"/>
                  </a:cubicBezTo>
                  <a:cubicBezTo>
                    <a:pt x="151" y="176"/>
                    <a:pt x="151" y="172"/>
                    <a:pt x="151" y="167"/>
                  </a:cubicBezTo>
                  <a:cubicBezTo>
                    <a:pt x="151" y="167"/>
                    <a:pt x="151" y="167"/>
                    <a:pt x="151" y="167"/>
                  </a:cubicBezTo>
                  <a:cubicBezTo>
                    <a:pt x="148" y="171"/>
                    <a:pt x="146" y="174"/>
                    <a:pt x="143" y="177"/>
                  </a:cubicBezTo>
                  <a:cubicBezTo>
                    <a:pt x="140" y="180"/>
                    <a:pt x="137" y="183"/>
                    <a:pt x="134" y="185"/>
                  </a:cubicBezTo>
                  <a:cubicBezTo>
                    <a:pt x="130" y="188"/>
                    <a:pt x="127" y="190"/>
                    <a:pt x="123" y="191"/>
                  </a:cubicBezTo>
                  <a:cubicBezTo>
                    <a:pt x="119" y="192"/>
                    <a:pt x="115" y="193"/>
                    <a:pt x="110" y="193"/>
                  </a:cubicBezTo>
                  <a:cubicBezTo>
                    <a:pt x="106" y="193"/>
                    <a:pt x="103" y="192"/>
                    <a:pt x="99" y="191"/>
                  </a:cubicBezTo>
                  <a:cubicBezTo>
                    <a:pt x="96" y="189"/>
                    <a:pt x="93" y="187"/>
                    <a:pt x="90" y="184"/>
                  </a:cubicBezTo>
                  <a:cubicBezTo>
                    <a:pt x="88" y="181"/>
                    <a:pt x="86" y="177"/>
                    <a:pt x="84" y="173"/>
                  </a:cubicBezTo>
                  <a:cubicBezTo>
                    <a:pt x="83" y="169"/>
                    <a:pt x="82" y="164"/>
                    <a:pt x="82" y="159"/>
                  </a:cubicBezTo>
                  <a:cubicBezTo>
                    <a:pt x="82" y="149"/>
                    <a:pt x="83" y="140"/>
                    <a:pt x="87" y="130"/>
                  </a:cubicBezTo>
                  <a:cubicBezTo>
                    <a:pt x="90" y="121"/>
                    <a:pt x="94" y="113"/>
                    <a:pt x="99" y="106"/>
                  </a:cubicBezTo>
                  <a:cubicBezTo>
                    <a:pt x="105" y="99"/>
                    <a:pt x="111" y="93"/>
                    <a:pt x="118" y="89"/>
                  </a:cubicBezTo>
                  <a:cubicBezTo>
                    <a:pt x="125" y="84"/>
                    <a:pt x="133" y="82"/>
                    <a:pt x="141" y="82"/>
                  </a:cubicBezTo>
                  <a:cubicBezTo>
                    <a:pt x="147" y="82"/>
                    <a:pt x="151" y="83"/>
                    <a:pt x="155" y="85"/>
                  </a:cubicBezTo>
                  <a:cubicBezTo>
                    <a:pt x="159" y="86"/>
                    <a:pt x="162" y="89"/>
                    <a:pt x="165" y="91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89" y="84"/>
                    <a:pt x="189" y="84"/>
                    <a:pt x="189" y="84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7" y="155"/>
                    <a:pt x="177" y="160"/>
                    <a:pt x="178" y="164"/>
                  </a:cubicBezTo>
                  <a:cubicBezTo>
                    <a:pt x="179" y="167"/>
                    <a:pt x="182" y="169"/>
                    <a:pt x="186" y="169"/>
                  </a:cubicBezTo>
                  <a:cubicBezTo>
                    <a:pt x="190" y="169"/>
                    <a:pt x="194" y="168"/>
                    <a:pt x="198" y="166"/>
                  </a:cubicBezTo>
                  <a:cubicBezTo>
                    <a:pt x="202" y="164"/>
                    <a:pt x="205" y="161"/>
                    <a:pt x="208" y="157"/>
                  </a:cubicBezTo>
                  <a:cubicBezTo>
                    <a:pt x="211" y="153"/>
                    <a:pt x="214" y="148"/>
                    <a:pt x="216" y="142"/>
                  </a:cubicBezTo>
                  <a:cubicBezTo>
                    <a:pt x="218" y="136"/>
                    <a:pt x="219" y="129"/>
                    <a:pt x="219" y="121"/>
                  </a:cubicBezTo>
                  <a:cubicBezTo>
                    <a:pt x="219" y="109"/>
                    <a:pt x="217" y="99"/>
                    <a:pt x="213" y="91"/>
                  </a:cubicBezTo>
                  <a:cubicBezTo>
                    <a:pt x="209" y="82"/>
                    <a:pt x="204" y="76"/>
                    <a:pt x="197" y="70"/>
                  </a:cubicBezTo>
                  <a:cubicBezTo>
                    <a:pt x="190" y="65"/>
                    <a:pt x="182" y="61"/>
                    <a:pt x="173" y="58"/>
                  </a:cubicBezTo>
                  <a:cubicBezTo>
                    <a:pt x="163" y="56"/>
                    <a:pt x="153" y="54"/>
                    <a:pt x="143" y="54"/>
                  </a:cubicBezTo>
                  <a:cubicBezTo>
                    <a:pt x="130" y="54"/>
                    <a:pt x="119" y="57"/>
                    <a:pt x="109" y="61"/>
                  </a:cubicBezTo>
                  <a:cubicBezTo>
                    <a:pt x="98" y="65"/>
                    <a:pt x="89" y="72"/>
                    <a:pt x="81" y="79"/>
                  </a:cubicBezTo>
                  <a:cubicBezTo>
                    <a:pt x="73" y="87"/>
                    <a:pt x="67" y="96"/>
                    <a:pt x="63" y="107"/>
                  </a:cubicBezTo>
                  <a:cubicBezTo>
                    <a:pt x="58" y="117"/>
                    <a:pt x="56" y="129"/>
                    <a:pt x="56" y="141"/>
                  </a:cubicBezTo>
                  <a:cubicBezTo>
                    <a:pt x="56" y="154"/>
                    <a:pt x="58" y="165"/>
                    <a:pt x="62" y="174"/>
                  </a:cubicBezTo>
                  <a:cubicBezTo>
                    <a:pt x="65" y="184"/>
                    <a:pt x="71" y="192"/>
                    <a:pt x="78" y="199"/>
                  </a:cubicBezTo>
                  <a:cubicBezTo>
                    <a:pt x="85" y="206"/>
                    <a:pt x="94" y="211"/>
                    <a:pt x="104" y="215"/>
                  </a:cubicBezTo>
                  <a:cubicBezTo>
                    <a:pt x="115" y="219"/>
                    <a:pt x="127" y="221"/>
                    <a:pt x="140" y="221"/>
                  </a:cubicBezTo>
                  <a:cubicBezTo>
                    <a:pt x="145" y="221"/>
                    <a:pt x="150" y="220"/>
                    <a:pt x="156" y="219"/>
                  </a:cubicBezTo>
                  <a:cubicBezTo>
                    <a:pt x="162" y="218"/>
                    <a:pt x="167" y="216"/>
                    <a:pt x="172" y="214"/>
                  </a:cubicBezTo>
                  <a:cubicBezTo>
                    <a:pt x="179" y="237"/>
                    <a:pt x="179" y="237"/>
                    <a:pt x="179" y="237"/>
                  </a:cubicBezTo>
                  <a:cubicBezTo>
                    <a:pt x="172" y="240"/>
                    <a:pt x="166" y="242"/>
                    <a:pt x="159" y="243"/>
                  </a:cubicBezTo>
                  <a:cubicBezTo>
                    <a:pt x="152" y="244"/>
                    <a:pt x="145" y="245"/>
                    <a:pt x="136" y="245"/>
                  </a:cubicBezTo>
                  <a:cubicBezTo>
                    <a:pt x="121" y="245"/>
                    <a:pt x="107" y="243"/>
                    <a:pt x="94" y="238"/>
                  </a:cubicBezTo>
                  <a:cubicBezTo>
                    <a:pt x="81" y="234"/>
                    <a:pt x="70" y="228"/>
                    <a:pt x="60" y="219"/>
                  </a:cubicBezTo>
                  <a:cubicBezTo>
                    <a:pt x="51" y="210"/>
                    <a:pt x="43" y="200"/>
                    <a:pt x="38" y="187"/>
                  </a:cubicBezTo>
                  <a:cubicBezTo>
                    <a:pt x="32" y="174"/>
                    <a:pt x="30" y="159"/>
                    <a:pt x="30" y="142"/>
                  </a:cubicBezTo>
                  <a:cubicBezTo>
                    <a:pt x="30" y="125"/>
                    <a:pt x="33" y="110"/>
                    <a:pt x="39" y="96"/>
                  </a:cubicBezTo>
                  <a:cubicBezTo>
                    <a:pt x="45" y="82"/>
                    <a:pt x="53" y="70"/>
                    <a:pt x="64" y="60"/>
                  </a:cubicBezTo>
                  <a:cubicBezTo>
                    <a:pt x="74" y="51"/>
                    <a:pt x="86" y="43"/>
                    <a:pt x="100" y="38"/>
                  </a:cubicBezTo>
                  <a:cubicBezTo>
                    <a:pt x="113" y="33"/>
                    <a:pt x="128" y="30"/>
                    <a:pt x="143" y="30"/>
                  </a:cubicBezTo>
                  <a:cubicBezTo>
                    <a:pt x="158" y="30"/>
                    <a:pt x="171" y="32"/>
                    <a:pt x="184" y="36"/>
                  </a:cubicBezTo>
                  <a:cubicBezTo>
                    <a:pt x="196" y="40"/>
                    <a:pt x="207" y="46"/>
                    <a:pt x="216" y="54"/>
                  </a:cubicBezTo>
                  <a:cubicBezTo>
                    <a:pt x="225" y="62"/>
                    <a:pt x="232" y="71"/>
                    <a:pt x="237" y="83"/>
                  </a:cubicBezTo>
                  <a:cubicBezTo>
                    <a:pt x="243" y="94"/>
                    <a:pt x="245" y="107"/>
                    <a:pt x="245" y="121"/>
                  </a:cubicBezTo>
                  <a:cubicBezTo>
                    <a:pt x="245" y="131"/>
                    <a:pt x="243" y="140"/>
                    <a:pt x="240" y="149"/>
                  </a:cubicBezTo>
                  <a:cubicBezTo>
                    <a:pt x="236" y="158"/>
                    <a:pt x="231" y="166"/>
                    <a:pt x="225" y="17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dist="38100" dir="2700000" algn="tl" rotWithShape="0">
                <a:sysClr val="window" lastClr="FFFFFF">
                  <a:lumMod val="50000"/>
                  <a:alpha val="2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</a:endParaRPr>
            </a:p>
          </p:txBody>
        </p:sp>
      </p:grpSp>
      <p:pic>
        <p:nvPicPr>
          <p:cNvPr id="54" name="Imag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407" y="1054273"/>
            <a:ext cx="432980" cy="4194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6854" y="5036024"/>
            <a:ext cx="3265362" cy="5049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Pour visualiser les écrans, </a:t>
            </a:r>
            <a:r>
              <a:rPr lang="fr-FR" sz="1200" dirty="0" smtClean="0">
                <a:solidFill>
                  <a:schemeClr val="tx1"/>
                </a:solidFill>
                <a:hlinkClick r:id="rId4"/>
              </a:rPr>
              <a:t>cliquer ici</a:t>
            </a:r>
            <a:endParaRPr lang="fr-FR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1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59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</a:t>
            </a:r>
            <a:r>
              <a:rPr lang="fr-FR" dirty="0" smtClean="0">
                <a:solidFill>
                  <a:srgbClr val="FF0000"/>
                </a:solidFill>
              </a:rPr>
              <a:t>d’attention </a:t>
            </a:r>
            <a:r>
              <a:rPr lang="fr-FR" dirty="0" smtClean="0"/>
              <a:t>(1)</a:t>
            </a:r>
            <a:endParaRPr lang="fr-FR" dirty="0"/>
          </a:p>
        </p:txBody>
      </p:sp>
      <p:pic>
        <p:nvPicPr>
          <p:cNvPr id="8" name="Image 7" descr="images exclamation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281" y="177422"/>
            <a:ext cx="1201003" cy="104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73497" y="1245352"/>
            <a:ext cx="2879677" cy="15217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DEVOIR DE CONSEIL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25854" y="1310184"/>
            <a:ext cx="4271734" cy="6550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u="sng" dirty="0" smtClean="0">
                <a:solidFill>
                  <a:schemeClr val="tx1"/>
                </a:solidFill>
              </a:rPr>
              <a:t>Obligatoire</a:t>
            </a:r>
            <a:r>
              <a:rPr lang="fr-FR" sz="2400" dirty="0" smtClean="0">
                <a:solidFill>
                  <a:schemeClr val="tx1"/>
                </a:solidFill>
              </a:rPr>
              <a:t> pour toute adhésion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25843" y="3967001"/>
            <a:ext cx="5036026" cy="1897039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Classeur client </a:t>
            </a:r>
            <a:r>
              <a:rPr lang="fr-FR" sz="1600" dirty="0" smtClean="0">
                <a:solidFill>
                  <a:schemeClr val="tx1"/>
                </a:solidFill>
              </a:rPr>
              <a:t>: </a:t>
            </a:r>
            <a:endParaRPr lang="fr-FR" sz="1600" dirty="0">
              <a:solidFill>
                <a:schemeClr val="tx1"/>
              </a:solidFill>
            </a:endParaRPr>
          </a:p>
          <a:p>
            <a:r>
              <a:rPr lang="fr-FR" sz="1600" dirty="0" smtClean="0">
                <a:solidFill>
                  <a:schemeClr val="tx1"/>
                </a:solidFill>
              </a:rPr>
              <a:t>Si adhésion en signature </a:t>
            </a:r>
            <a:r>
              <a:rPr lang="fr-FR" sz="1600" u="sng" dirty="0" smtClean="0">
                <a:solidFill>
                  <a:schemeClr val="tx1"/>
                </a:solidFill>
              </a:rPr>
              <a:t>électronique</a:t>
            </a:r>
            <a:r>
              <a:rPr lang="fr-FR" sz="1600" dirty="0" smtClean="0">
                <a:solidFill>
                  <a:schemeClr val="tx1"/>
                </a:solidFill>
              </a:rPr>
              <a:t> : remontée </a:t>
            </a:r>
            <a:r>
              <a:rPr lang="fr-FR" sz="1600" b="1" dirty="0" smtClean="0">
                <a:solidFill>
                  <a:schemeClr val="tx1"/>
                </a:solidFill>
              </a:rPr>
              <a:t>automatique </a:t>
            </a:r>
            <a:r>
              <a:rPr lang="fr-FR" sz="1600" dirty="0" smtClean="0">
                <a:solidFill>
                  <a:schemeClr val="tx1"/>
                </a:solidFill>
              </a:rPr>
              <a:t>dans Classeur Client</a:t>
            </a:r>
          </a:p>
          <a:p>
            <a:pPr lvl="0">
              <a:spcBef>
                <a:spcPct val="20000"/>
              </a:spcBef>
              <a:buClr>
                <a:srgbClr val="FF0000"/>
              </a:buClr>
            </a:pPr>
            <a:r>
              <a:rPr lang="fr-FR" sz="1600" dirty="0" smtClean="0">
                <a:solidFill>
                  <a:schemeClr val="tx1"/>
                </a:solidFill>
              </a:rPr>
              <a:t>Si adhésion signature </a:t>
            </a:r>
            <a:r>
              <a:rPr lang="fr-FR" sz="1600" u="sng" dirty="0" smtClean="0">
                <a:solidFill>
                  <a:schemeClr val="tx1"/>
                </a:solidFill>
              </a:rPr>
              <a:t>papier</a:t>
            </a:r>
            <a:r>
              <a:rPr lang="fr-FR" sz="1600" dirty="0" smtClean="0">
                <a:solidFill>
                  <a:schemeClr val="tx1"/>
                </a:solidFill>
              </a:rPr>
              <a:t> (par </a:t>
            </a:r>
            <a:r>
              <a:rPr lang="fr-FR" sz="1600" dirty="0" smtClean="0">
                <a:solidFill>
                  <a:srgbClr val="000000"/>
                </a:solidFill>
              </a:rPr>
              <a:t>choix ou si </a:t>
            </a:r>
            <a:r>
              <a:rPr lang="fr-FR" sz="1600" b="1" dirty="0" smtClean="0">
                <a:solidFill>
                  <a:srgbClr val="000000"/>
                </a:solidFill>
              </a:rPr>
              <a:t>bug de la SAG – AltF4</a:t>
            </a:r>
            <a:r>
              <a:rPr lang="fr-FR" sz="1600" dirty="0" smtClean="0">
                <a:solidFill>
                  <a:srgbClr val="000000"/>
                </a:solidFill>
              </a:rPr>
              <a:t>) </a:t>
            </a:r>
            <a:r>
              <a:rPr lang="fr-FR" sz="1600" dirty="0" smtClean="0">
                <a:solidFill>
                  <a:schemeClr val="tx1"/>
                </a:solidFill>
              </a:rPr>
              <a:t>: </a:t>
            </a:r>
            <a:r>
              <a:rPr lang="fr-FR" sz="1600" dirty="0" smtClean="0">
                <a:solidFill>
                  <a:srgbClr val="000000"/>
                </a:solidFill>
              </a:rPr>
              <a:t>le numériser dans Classeur Client </a:t>
            </a:r>
            <a:r>
              <a:rPr lang="fr-FR" sz="1400" dirty="0" smtClean="0">
                <a:solidFill>
                  <a:srgbClr val="000000"/>
                </a:solidFill>
              </a:rPr>
              <a:t>(ouverture automatique ou via collecte manuelle)</a:t>
            </a:r>
          </a:p>
          <a:p>
            <a:pPr algn="ctr"/>
            <a:r>
              <a:rPr lang="fr-FR" sz="1200" dirty="0" smtClean="0">
                <a:solidFill>
                  <a:srgbClr val="000000"/>
                </a:solidFill>
              </a:rPr>
              <a:t>(numérisation par le MOC si VAD papier)</a:t>
            </a:r>
            <a:endParaRPr lang="fr-FR" sz="1200" dirty="0">
              <a:solidFill>
                <a:schemeClr val="tx1"/>
              </a:solidFill>
            </a:endParaRPr>
          </a:p>
        </p:txBody>
      </p:sp>
      <p:pic>
        <p:nvPicPr>
          <p:cNvPr id="17" name="Image 16" descr="http://www.engis.be/commune/servicescommunaux/secretariat-communal/attention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855" y="4889718"/>
            <a:ext cx="792637" cy="71764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/>
          <p:cNvSpPr/>
          <p:nvPr/>
        </p:nvSpPr>
        <p:spPr>
          <a:xfrm>
            <a:off x="3725847" y="5903925"/>
            <a:ext cx="5036028" cy="245659"/>
          </a:xfrm>
          <a:prstGeom prst="rect">
            <a:avLst/>
          </a:prstGeom>
          <a:noFill/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(idem pour la Fiche Personnes âgées pour SECUR’Obsèques le cas échéant)</a:t>
            </a:r>
          </a:p>
        </p:txBody>
      </p:sp>
      <p:sp>
        <p:nvSpPr>
          <p:cNvPr id="3" name="Rectangle 2"/>
          <p:cNvSpPr/>
          <p:nvPr/>
        </p:nvSpPr>
        <p:spPr>
          <a:xfrm>
            <a:off x="3725853" y="2054255"/>
            <a:ext cx="5036022" cy="1760561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rgbClr val="FF0000"/>
                </a:solidFill>
              </a:rPr>
              <a:t>Pour une Simulation</a:t>
            </a:r>
            <a:r>
              <a:rPr lang="fr-FR" dirty="0">
                <a:solidFill>
                  <a:srgbClr val="FF0000"/>
                </a:solidFill>
              </a:rPr>
              <a:t> : </a:t>
            </a:r>
            <a:r>
              <a:rPr lang="fr-FR" dirty="0">
                <a:solidFill>
                  <a:schemeClr val="tx1"/>
                </a:solidFill>
              </a:rPr>
              <a:t>utiliser </a:t>
            </a:r>
            <a:r>
              <a:rPr lang="fr-FR" dirty="0" smtClean="0">
                <a:solidFill>
                  <a:schemeClr val="tx1"/>
                </a:solidFill>
              </a:rPr>
              <a:t>les outils </a:t>
            </a:r>
            <a:r>
              <a:rPr lang="fr-FR" dirty="0">
                <a:solidFill>
                  <a:schemeClr val="tx1"/>
                </a:solidFill>
              </a:rPr>
              <a:t>de simulation </a:t>
            </a:r>
            <a:r>
              <a:rPr lang="fr-FR" dirty="0" smtClean="0">
                <a:solidFill>
                  <a:schemeClr val="tx1"/>
                </a:solidFill>
              </a:rPr>
              <a:t>sur MyEAV (</a:t>
            </a:r>
            <a:r>
              <a:rPr lang="fr-FR" b="1" u="sng" dirty="0" smtClean="0">
                <a:solidFill>
                  <a:schemeClr val="tx1"/>
                </a:solidFill>
              </a:rPr>
              <a:t>pas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de devoir de conseil)</a:t>
            </a:r>
          </a:p>
          <a:p>
            <a:endParaRPr lang="fr-FR" b="1" dirty="0" smtClean="0">
              <a:solidFill>
                <a:srgbClr val="FF0000"/>
              </a:solidFill>
            </a:endParaRPr>
          </a:p>
          <a:p>
            <a:r>
              <a:rPr lang="fr-FR" dirty="0" smtClean="0">
                <a:solidFill>
                  <a:schemeClr val="tx1"/>
                </a:solidFill>
              </a:rPr>
              <a:t>La transaction 0505 est à saisir </a:t>
            </a:r>
            <a:r>
              <a:rPr lang="fr-FR" b="1" dirty="0" smtClean="0">
                <a:solidFill>
                  <a:srgbClr val="FF0000"/>
                </a:solidFill>
              </a:rPr>
              <a:t>uniquement pour une adhésion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(devoir de conseil obligatoire)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37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</a:t>
            </a:r>
            <a:r>
              <a:rPr lang="fr-FR" dirty="0" smtClean="0">
                <a:solidFill>
                  <a:srgbClr val="FF0000"/>
                </a:solidFill>
              </a:rPr>
              <a:t>d’attention </a:t>
            </a:r>
            <a:r>
              <a:rPr lang="fr-FR" dirty="0" smtClean="0"/>
              <a:t>(2)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30" y="1624083"/>
            <a:ext cx="2341830" cy="11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725842" y="1624082"/>
            <a:ext cx="5036025" cy="559564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 smtClean="0">
                <a:solidFill>
                  <a:schemeClr val="tx1"/>
                </a:solidFill>
              </a:rPr>
              <a:t>Bien sélectionner le média </a:t>
            </a:r>
            <a:r>
              <a:rPr lang="fr-FR" sz="1600" b="1" dirty="0" smtClean="0">
                <a:solidFill>
                  <a:schemeClr val="tx1"/>
                </a:solidFill>
              </a:rPr>
              <a:t>téléphone entrant ou sortant </a:t>
            </a:r>
            <a:r>
              <a:rPr lang="fr-FR" sz="1600" dirty="0" smtClean="0">
                <a:solidFill>
                  <a:schemeClr val="tx1"/>
                </a:solidFill>
              </a:rPr>
              <a:t>dès le départ, sinon la vente est considérée en face à face (papier)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25842" y="2279180"/>
            <a:ext cx="5036025" cy="62779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tx1"/>
                </a:solidFill>
              </a:rPr>
              <a:t>S</a:t>
            </a:r>
            <a:r>
              <a:rPr lang="fr-FR" sz="1600" dirty="0" smtClean="0">
                <a:solidFill>
                  <a:schemeClr val="tx1"/>
                </a:solidFill>
              </a:rPr>
              <a:t>i </a:t>
            </a:r>
            <a:r>
              <a:rPr lang="fr-FR" sz="1600" dirty="0">
                <a:solidFill>
                  <a:schemeClr val="tx1"/>
                </a:solidFill>
              </a:rPr>
              <a:t>le </a:t>
            </a:r>
            <a:r>
              <a:rPr lang="fr-FR" sz="1600" b="1" dirty="0">
                <a:solidFill>
                  <a:schemeClr val="tx1"/>
                </a:solidFill>
              </a:rPr>
              <a:t>DRC</a:t>
            </a:r>
            <a:r>
              <a:rPr lang="fr-FR" sz="1600" dirty="0">
                <a:solidFill>
                  <a:schemeClr val="tx1"/>
                </a:solidFill>
              </a:rPr>
              <a:t> est à jour, </a:t>
            </a:r>
            <a:r>
              <a:rPr lang="fr-FR" sz="1600" b="1" dirty="0">
                <a:solidFill>
                  <a:schemeClr val="tx1"/>
                </a:solidFill>
              </a:rPr>
              <a:t>cocher </a:t>
            </a:r>
            <a:r>
              <a:rPr lang="fr-FR" sz="1600" dirty="0" smtClean="0">
                <a:solidFill>
                  <a:schemeClr val="tx1"/>
                </a:solidFill>
              </a:rPr>
              <a:t>«</a:t>
            </a:r>
            <a:r>
              <a:rPr lang="fr-FR" sz="1600" dirty="0">
                <a:solidFill>
                  <a:schemeClr val="tx1"/>
                </a:solidFill>
              </a:rPr>
              <a:t> pas </a:t>
            </a:r>
            <a:r>
              <a:rPr lang="fr-FR" sz="1600" dirty="0" smtClean="0">
                <a:solidFill>
                  <a:schemeClr val="tx1"/>
                </a:solidFill>
              </a:rPr>
              <a:t>de pièce justificative</a:t>
            </a:r>
            <a:r>
              <a:rPr lang="fr-FR" sz="1600" dirty="0">
                <a:solidFill>
                  <a:schemeClr val="tx1"/>
                </a:solidFill>
              </a:rPr>
              <a:t> </a:t>
            </a:r>
            <a:r>
              <a:rPr lang="fr-FR" sz="1200" dirty="0" smtClean="0">
                <a:solidFill>
                  <a:schemeClr val="tx1"/>
                </a:solidFill>
              </a:rPr>
              <a:t>»                </a:t>
            </a:r>
            <a:r>
              <a:rPr lang="fr-FR" sz="1200" dirty="0">
                <a:solidFill>
                  <a:schemeClr val="tx1"/>
                </a:solidFill>
              </a:rPr>
              <a:t>(la bonne réception des pièces conditionne la finalisation de la vente)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4149" y="4223987"/>
            <a:ext cx="2210937" cy="141936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ANNULATION ADHESION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25842" y="4223987"/>
            <a:ext cx="5036025" cy="141936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600" dirty="0">
                <a:solidFill>
                  <a:schemeClr val="tx1"/>
                </a:solidFill>
              </a:rPr>
              <a:t>à</a:t>
            </a:r>
            <a:r>
              <a:rPr lang="fr-FR" sz="1600" dirty="0" smtClean="0">
                <a:solidFill>
                  <a:schemeClr val="tx1"/>
                </a:solidFill>
              </a:rPr>
              <a:t> </a:t>
            </a:r>
            <a:r>
              <a:rPr lang="fr-FR" sz="1600" dirty="0">
                <a:solidFill>
                  <a:schemeClr val="tx1"/>
                </a:solidFill>
              </a:rPr>
              <a:t>J </a:t>
            </a:r>
            <a:r>
              <a:rPr lang="fr-FR" sz="1600" dirty="0" smtClean="0">
                <a:solidFill>
                  <a:schemeClr val="tx1"/>
                </a:solidFill>
              </a:rPr>
              <a:t>:	 </a:t>
            </a:r>
            <a:r>
              <a:rPr lang="fr-FR" sz="1600" dirty="0">
                <a:solidFill>
                  <a:schemeClr val="tx1"/>
                </a:solidFill>
              </a:rPr>
              <a:t>l’agence procède à l’annulation dans My </a:t>
            </a:r>
            <a:r>
              <a:rPr lang="fr-FR" sz="1600" dirty="0" smtClean="0">
                <a:solidFill>
                  <a:schemeClr val="tx1"/>
                </a:solidFill>
              </a:rPr>
              <a:t>Assur </a:t>
            </a:r>
          </a:p>
          <a:p>
            <a:endParaRPr lang="fr-FR" sz="1600" dirty="0">
              <a:solidFill>
                <a:schemeClr val="tx1"/>
              </a:solidFill>
            </a:endParaRPr>
          </a:p>
          <a:p>
            <a:r>
              <a:rPr lang="fr-FR" sz="1600" dirty="0" smtClean="0">
                <a:solidFill>
                  <a:schemeClr val="tx1"/>
                </a:solidFill>
              </a:rPr>
              <a:t>si </a:t>
            </a:r>
            <a:r>
              <a:rPr lang="fr-FR" sz="1600" dirty="0">
                <a:solidFill>
                  <a:schemeClr val="tx1"/>
                </a:solidFill>
              </a:rPr>
              <a:t>&gt; J : </a:t>
            </a:r>
            <a:r>
              <a:rPr lang="fr-FR" sz="1600" dirty="0" smtClean="0">
                <a:solidFill>
                  <a:schemeClr val="tx1"/>
                </a:solidFill>
              </a:rPr>
              <a:t>	annulation </a:t>
            </a:r>
            <a:r>
              <a:rPr lang="fr-FR" sz="1600" dirty="0">
                <a:solidFill>
                  <a:schemeClr val="tx1"/>
                </a:solidFill>
              </a:rPr>
              <a:t>par le MOC si VAD, annulation par le BO  </a:t>
            </a:r>
            <a:r>
              <a:rPr lang="fr-FR" sz="1600" dirty="0" smtClean="0">
                <a:solidFill>
                  <a:schemeClr val="tx1"/>
                </a:solidFill>
              </a:rPr>
              <a:t>    	Assurances </a:t>
            </a:r>
            <a:r>
              <a:rPr lang="fr-FR" sz="1600" dirty="0">
                <a:solidFill>
                  <a:schemeClr val="tx1"/>
                </a:solidFill>
              </a:rPr>
              <a:t>si vente en face à face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(l’abandon de la signature électronique par le client - refus sur tablette - ne vaut pas annulation de </a:t>
            </a:r>
            <a:r>
              <a:rPr lang="fr-FR" sz="1200" dirty="0" smtClean="0">
                <a:solidFill>
                  <a:schemeClr val="tx1"/>
                </a:solidFill>
              </a:rPr>
              <a:t>l’adhésion =&gt; process papier)</a:t>
            </a:r>
            <a:endParaRPr lang="fr-FR" sz="1200" dirty="0">
              <a:solidFill>
                <a:schemeClr val="tx1"/>
              </a:solidFill>
            </a:endParaRPr>
          </a:p>
          <a:p>
            <a:endParaRPr lang="fr-FR" sz="1600" dirty="0">
              <a:solidFill>
                <a:schemeClr val="tx1"/>
              </a:solidFill>
            </a:endParaRPr>
          </a:p>
        </p:txBody>
      </p:sp>
      <p:pic>
        <p:nvPicPr>
          <p:cNvPr id="15" name="Image 14" descr="images exclamation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281" y="177422"/>
            <a:ext cx="1201003" cy="104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14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53" y="1214911"/>
            <a:ext cx="2469094" cy="2139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 qu’IL FAUT RETENIR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135" y="1328377"/>
            <a:ext cx="3170237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1742551" y="3618827"/>
            <a:ext cx="2608177" cy="2373638"/>
            <a:chOff x="1254948" y="2775978"/>
            <a:chExt cx="2608177" cy="2373638"/>
          </a:xfrm>
        </p:grpSpPr>
        <p:sp>
          <p:nvSpPr>
            <p:cNvPr id="7" name="Hexagone 6"/>
            <p:cNvSpPr/>
            <p:nvPr/>
          </p:nvSpPr>
          <p:spPr>
            <a:xfrm rot="5400000">
              <a:off x="1372218" y="2658708"/>
              <a:ext cx="2373638" cy="2608177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Hexagone 4"/>
            <p:cNvSpPr/>
            <p:nvPr/>
          </p:nvSpPr>
          <p:spPr>
            <a:xfrm>
              <a:off x="1689644" y="3035108"/>
              <a:ext cx="1738785" cy="15824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kern="1200" dirty="0" smtClean="0"/>
                <a:t>Le </a:t>
              </a:r>
              <a:r>
                <a:rPr lang="fr-FR" sz="2400" b="1" kern="1200" dirty="0" smtClean="0"/>
                <a:t>devoir de conseil</a:t>
              </a:r>
              <a:r>
                <a:rPr lang="fr-FR" sz="2000" b="1" kern="1200" dirty="0" smtClean="0"/>
                <a:t>           ne s’imprime plus</a:t>
              </a:r>
              <a:endParaRPr lang="fr-FR" sz="2000" b="1" kern="1200" dirty="0"/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5736447" y="3801807"/>
            <a:ext cx="2734166" cy="2373638"/>
            <a:chOff x="5385516" y="2372458"/>
            <a:chExt cx="2734166" cy="2373638"/>
          </a:xfrm>
        </p:grpSpPr>
        <p:sp>
          <p:nvSpPr>
            <p:cNvPr id="10" name="Hexagone 9"/>
            <p:cNvSpPr/>
            <p:nvPr/>
          </p:nvSpPr>
          <p:spPr>
            <a:xfrm rot="5400000">
              <a:off x="5565780" y="2192194"/>
              <a:ext cx="2373638" cy="2734166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Hexagone 4"/>
            <p:cNvSpPr/>
            <p:nvPr/>
          </p:nvSpPr>
          <p:spPr>
            <a:xfrm>
              <a:off x="5841210" y="2768064"/>
              <a:ext cx="1822778" cy="15824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kern="1200" dirty="0" smtClean="0"/>
                <a:t>Tous les documents obligatoires sont archivés automatiquement</a:t>
              </a:r>
              <a:endParaRPr lang="fr-FR" sz="2000" b="1" kern="1200" dirty="0"/>
            </a:p>
          </p:txBody>
        </p:sp>
      </p:grpSp>
      <p:pic>
        <p:nvPicPr>
          <p:cNvPr id="15" name="Image 14" descr="images exclamation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281" y="177422"/>
            <a:ext cx="1201003" cy="104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73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132764"/>
            <a:ext cx="8542338" cy="504967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b="1" dirty="0" smtClean="0"/>
              <a:t> </a:t>
            </a:r>
            <a:r>
              <a:rPr lang="fr-FR" sz="2100" b="1" dirty="0" smtClean="0"/>
              <a:t>MyEAV </a:t>
            </a:r>
            <a:r>
              <a:rPr lang="fr-FR" sz="2100" dirty="0" smtClean="0"/>
              <a:t>: </a:t>
            </a:r>
          </a:p>
          <a:p>
            <a:pPr marL="0" indent="0">
              <a:buNone/>
            </a:pPr>
            <a:endParaRPr lang="fr-FR" sz="21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2100" dirty="0" smtClean="0"/>
              <a:t>2 simulateurs</a:t>
            </a:r>
          </a:p>
          <a:p>
            <a:pPr marL="0" indent="0">
              <a:buNone/>
            </a:pPr>
            <a:r>
              <a:rPr lang="fr-FR" sz="2100" dirty="0" smtClean="0"/>
              <a:t>(Sécur’Famille et  Sécur’Obsèques)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2100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sz="21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2100" dirty="0"/>
              <a:t>La documentation à jour est </a:t>
            </a:r>
            <a:endParaRPr lang="fr-FR" sz="2100" dirty="0" smtClean="0"/>
          </a:p>
          <a:p>
            <a:pPr marL="0" indent="0">
              <a:buNone/>
            </a:pPr>
            <a:r>
              <a:rPr lang="fr-FR" sz="2100" dirty="0" smtClean="0"/>
              <a:t>disponible </a:t>
            </a:r>
            <a:r>
              <a:rPr lang="fr-FR" sz="2100" dirty="0"/>
              <a:t>sur le portail </a:t>
            </a:r>
            <a:r>
              <a:rPr lang="fr-FR" sz="2100" dirty="0" smtClean="0"/>
              <a:t>documentaire</a:t>
            </a:r>
          </a:p>
          <a:p>
            <a:pPr marL="0" indent="0">
              <a:buNone/>
            </a:pPr>
            <a:endParaRPr lang="fr-FR" sz="2100" dirty="0" smtClean="0"/>
          </a:p>
          <a:p>
            <a:pPr marL="0" indent="0">
              <a:buNone/>
            </a:pPr>
            <a:endParaRPr lang="fr-FR" sz="2100" dirty="0" smtClean="0"/>
          </a:p>
          <a:p>
            <a:pPr marL="0" indent="0">
              <a:buNone/>
            </a:pPr>
            <a:endParaRPr lang="fr-FR" sz="21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	</a:t>
            </a:r>
            <a:r>
              <a:rPr lang="fr-FR" dirty="0" smtClean="0"/>
              <a:t>	</a:t>
            </a:r>
            <a:r>
              <a:rPr lang="fr-FR" sz="2100" dirty="0" smtClean="0"/>
              <a:t>Mot-clé : OVMC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			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                                                 			 </a:t>
            </a:r>
            <a:r>
              <a:rPr lang="fr-FR" dirty="0" smtClean="0"/>
              <a:t>      Choix </a:t>
            </a:r>
            <a:r>
              <a:rPr lang="fr-FR" dirty="0"/>
              <a:t>2 puis </a:t>
            </a:r>
            <a:r>
              <a:rPr lang="fr-FR" dirty="0" smtClean="0"/>
              <a:t>3                                     </a:t>
            </a:r>
          </a:p>
          <a:p>
            <a:pPr marL="0" indent="0">
              <a:buNone/>
            </a:pPr>
            <a:r>
              <a:rPr lang="fr-FR" dirty="0" smtClean="0"/>
              <a:t>				</a:t>
            </a:r>
            <a:endParaRPr lang="fr-FR" sz="21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AIDE ET ASSISTANCE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 rotWithShape="1">
          <a:blip r:embed="rId2"/>
          <a:srcRect l="13470" t="11979" r="29283" b="40241"/>
          <a:stretch/>
        </p:blipFill>
        <p:spPr bwMode="auto">
          <a:xfrm>
            <a:off x="3862316" y="1229223"/>
            <a:ext cx="4954137" cy="12956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6" b="4508"/>
          <a:stretch/>
        </p:blipFill>
        <p:spPr bwMode="auto">
          <a:xfrm>
            <a:off x="3862316" y="2675854"/>
            <a:ext cx="5010150" cy="14594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7" descr="http://wnsgprw1.celca.caisse-epargne.fr/app/GRI/CASS/img/NumCelcassistance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41" y="5339680"/>
            <a:ext cx="450024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/>
          <p:nvPr/>
        </p:nvPicPr>
        <p:blipFill rotWithShape="1">
          <a:blip r:embed="rId5"/>
          <a:srcRect l="1244" t="14138" r="90038" b="76439"/>
          <a:stretch/>
        </p:blipFill>
        <p:spPr bwMode="auto">
          <a:xfrm>
            <a:off x="647907" y="4039735"/>
            <a:ext cx="1535729" cy="849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Ellipse 5"/>
          <p:cNvSpPr/>
          <p:nvPr/>
        </p:nvSpPr>
        <p:spPr>
          <a:xfrm>
            <a:off x="3862316" y="1105469"/>
            <a:ext cx="2115403" cy="3138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96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SAG </a:t>
            </a:r>
            <a:r>
              <a:rPr lang="fr-FR" dirty="0" smtClean="0">
                <a:solidFill>
                  <a:srgbClr val="FF0000"/>
                </a:solidFill>
              </a:rPr>
              <a:t>ACTU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98450" y="1354137"/>
            <a:ext cx="8542338" cy="478735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/>
              <a:t>	SAG </a:t>
            </a:r>
            <a:r>
              <a:rPr lang="fr-FR" b="1" dirty="0" smtClean="0"/>
              <a:t>Epargne</a:t>
            </a:r>
            <a:r>
              <a:rPr lang="fr-FR" dirty="0" smtClean="0"/>
              <a:t> bancaire : ouverture prochaine aux produits détenus par des </a:t>
            </a:r>
            <a:r>
              <a:rPr lang="fr-FR" b="1" dirty="0" smtClean="0"/>
              <a:t>mineurs </a:t>
            </a:r>
          </a:p>
          <a:p>
            <a:pPr marL="0" indent="0">
              <a:buNone/>
            </a:pPr>
            <a:r>
              <a:rPr lang="fr-FR" b="1" dirty="0"/>
              <a:t>	</a:t>
            </a:r>
            <a:r>
              <a:rPr lang="fr-FR" dirty="0" smtClean="0"/>
              <a:t>SAG Prévoyance : déploiement le 14/03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SAG Assurance-Vie : ouverture en avril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Demandes de </a:t>
            </a:r>
            <a:r>
              <a:rPr lang="fr-FR" dirty="0" smtClean="0"/>
              <a:t>clôture </a:t>
            </a:r>
            <a:r>
              <a:rPr lang="fr-FR" dirty="0" smtClean="0"/>
              <a:t>par </a:t>
            </a:r>
            <a:r>
              <a:rPr lang="fr-FR" b="1" dirty="0" smtClean="0"/>
              <a:t>courrier/mail client  </a:t>
            </a:r>
            <a:r>
              <a:rPr lang="fr-FR" dirty="0" smtClean="0"/>
              <a:t>à passer en SAG : </a:t>
            </a:r>
            <a:r>
              <a:rPr lang="fr-FR" sz="1600" dirty="0" smtClean="0"/>
              <a:t>indiquer « </a:t>
            </a:r>
            <a:r>
              <a:rPr lang="fr-FR" sz="1600" i="1" dirty="0" smtClean="0"/>
              <a:t>demande 	écrite du client jointe</a:t>
            </a:r>
            <a:r>
              <a:rPr lang="fr-FR" sz="1600" dirty="0" smtClean="0"/>
              <a:t> » dans le pavé signature sur la tablette, noter « </a:t>
            </a:r>
            <a:r>
              <a:rPr lang="fr-FR" sz="1600" i="1" dirty="0" smtClean="0"/>
              <a:t>clos par SAG le..</a:t>
            </a:r>
            <a:r>
              <a:rPr lang="fr-FR" sz="1600" dirty="0" smtClean="0"/>
              <a:t> » sur le 	courrier du client  et le numériser dans classeur client (</a:t>
            </a:r>
            <a:r>
              <a:rPr lang="fr-FR" sz="1400" dirty="0" smtClean="0"/>
              <a:t>mode opératoire complet </a:t>
            </a:r>
            <a:r>
              <a:rPr lang="fr-FR" sz="1400" dirty="0" smtClean="0">
                <a:hlinkClick r:id="rId2"/>
              </a:rPr>
              <a:t>clic ici</a:t>
            </a:r>
            <a:r>
              <a:rPr lang="fr-FR" sz="1600" dirty="0" smtClean="0"/>
              <a:t>)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r>
              <a:rPr lang="fr-FR" sz="1600" dirty="0"/>
              <a:t>	</a:t>
            </a:r>
            <a:endParaRPr lang="fr-FR" sz="1600" dirty="0" smtClean="0"/>
          </a:p>
          <a:p>
            <a:pPr marL="0" indent="0">
              <a:buNone/>
            </a:pPr>
            <a:r>
              <a:rPr lang="fr-FR" sz="1600" dirty="0"/>
              <a:t>	</a:t>
            </a:r>
            <a:r>
              <a:rPr lang="fr-FR" dirty="0" smtClean="0"/>
              <a:t>SAG </a:t>
            </a:r>
            <a:r>
              <a:rPr lang="fr-FR" dirty="0" smtClean="0"/>
              <a:t>Crédit </a:t>
            </a:r>
            <a:r>
              <a:rPr lang="fr-FR" dirty="0" smtClean="0"/>
              <a:t>conso : gestion dématérialisée des documents</a:t>
            </a:r>
          </a:p>
          <a:p>
            <a:pPr marL="0" indent="0">
              <a:buNone/>
            </a:pPr>
            <a:r>
              <a:rPr lang="fr-FR" sz="1600" dirty="0"/>
              <a:t>	</a:t>
            </a:r>
            <a:r>
              <a:rPr lang="fr-FR" sz="1600" dirty="0" smtClean="0"/>
              <a:t>- </a:t>
            </a:r>
            <a:r>
              <a:rPr lang="fr-FR" sz="1400" dirty="0"/>
              <a:t>C</a:t>
            </a:r>
            <a:r>
              <a:rPr lang="fr-FR" sz="1400" dirty="0" smtClean="0"/>
              <a:t>omment </a:t>
            </a:r>
            <a:r>
              <a:rPr lang="fr-FR" sz="1400" dirty="0" smtClean="0"/>
              <a:t>insérer le mail délégataire dans Classeur Client ?  </a:t>
            </a:r>
            <a:r>
              <a:rPr lang="fr-FR" sz="1400" dirty="0" smtClean="0"/>
              <a:t>Comment  </a:t>
            </a:r>
            <a:r>
              <a:rPr lang="fr-FR" sz="1400" dirty="0" smtClean="0"/>
              <a:t>enregistrer un document en format PDF ?......</a:t>
            </a:r>
          </a:p>
          <a:p>
            <a:pPr marL="0" indent="0">
              <a:buNone/>
            </a:pPr>
            <a:r>
              <a:rPr lang="fr-FR" sz="1400" dirty="0"/>
              <a:t>	</a:t>
            </a:r>
          </a:p>
          <a:p>
            <a:pPr marL="0" indent="0">
              <a:buNone/>
            </a:pPr>
            <a:r>
              <a:rPr lang="fr-FR" sz="1400" dirty="0" smtClean="0"/>
              <a:t>	=&gt; </a:t>
            </a:r>
            <a:r>
              <a:rPr lang="fr-FR" sz="1700" dirty="0" smtClean="0"/>
              <a:t>Le </a:t>
            </a:r>
            <a:r>
              <a:rPr lang="fr-FR" sz="1700" dirty="0" err="1" smtClean="0"/>
              <a:t>Dpt</a:t>
            </a:r>
            <a:r>
              <a:rPr lang="fr-FR" sz="1700" dirty="0" smtClean="0"/>
              <a:t> Accompagnement au changement </a:t>
            </a:r>
            <a:r>
              <a:rPr lang="fr-FR" sz="1700" dirty="0"/>
              <a:t> </a:t>
            </a:r>
            <a:r>
              <a:rPr lang="fr-FR" sz="1700" dirty="0" smtClean="0"/>
              <a:t>organisera </a:t>
            </a:r>
          </a:p>
          <a:p>
            <a:pPr marL="0" indent="0">
              <a:buNone/>
            </a:pPr>
            <a:r>
              <a:rPr lang="fr-FR" sz="1700" b="1" dirty="0" smtClean="0"/>
              <a:t>	</a:t>
            </a:r>
            <a:r>
              <a:rPr lang="fr-FR" sz="1700" dirty="0" smtClean="0"/>
              <a:t>prochainement</a:t>
            </a:r>
            <a:r>
              <a:rPr lang="fr-FR" sz="1700" b="1" dirty="0" smtClean="0"/>
              <a:t> des sessions d’accompagnement à distance  (30mn) 				</a:t>
            </a:r>
            <a:r>
              <a:rPr lang="fr-FR" sz="1700" dirty="0" smtClean="0"/>
              <a:t>sur ces nouvelles pratiques. 							Vous allez recevoir un mail vous indiquant les dates et horaires.</a:t>
            </a:r>
          </a:p>
          <a:p>
            <a:pPr marL="0" indent="0">
              <a:buNone/>
            </a:pPr>
            <a:r>
              <a:rPr lang="fr-FR" sz="1700" dirty="0"/>
              <a:t>	</a:t>
            </a:r>
            <a:r>
              <a:rPr lang="fr-FR" sz="1700" dirty="0" smtClean="0"/>
              <a:t>	</a:t>
            </a:r>
            <a:r>
              <a:rPr lang="fr-FR" sz="1400" dirty="0" smtClean="0"/>
              <a:t>	</a:t>
            </a:r>
            <a:endParaRPr lang="fr-FR" sz="1400" dirty="0"/>
          </a:p>
          <a:p>
            <a:pPr marL="0" indent="0">
              <a:buNone/>
            </a:pPr>
            <a:r>
              <a:rPr lang="fr-FR" sz="1400" dirty="0" smtClean="0"/>
              <a:t>	=&gt; </a:t>
            </a:r>
            <a:r>
              <a:rPr lang="fr-FR" sz="1700" dirty="0" smtClean="0"/>
              <a:t>Retrouver </a:t>
            </a:r>
            <a:r>
              <a:rPr lang="fr-FR" sz="1700" dirty="0"/>
              <a:t>le mode opératoire complet en </a:t>
            </a:r>
            <a:r>
              <a:rPr lang="fr-FR" sz="1700" dirty="0">
                <a:hlinkClick r:id="rId3"/>
              </a:rPr>
              <a:t>cliquant ici</a:t>
            </a:r>
            <a:endParaRPr lang="fr-FR" sz="1700" dirty="0"/>
          </a:p>
          <a:p>
            <a:pPr marL="0" indent="0">
              <a:buNone/>
            </a:pPr>
            <a:endParaRPr lang="fr-FR" sz="1400" dirty="0"/>
          </a:p>
        </p:txBody>
      </p:sp>
      <p:pic>
        <p:nvPicPr>
          <p:cNvPr id="2050" name="Picture 2" descr="Q:\Images\new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7927">
            <a:off x="221730" y="1416498"/>
            <a:ext cx="804095" cy="88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Q:\Images\Idé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12" y="2507778"/>
            <a:ext cx="956948" cy="102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http://www.alther16-17.fr/userfiles/diaporama/offre_de_service/accompagner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" y="3935281"/>
            <a:ext cx="946601" cy="14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à coins arrondis 1"/>
          <p:cNvSpPr/>
          <p:nvPr/>
        </p:nvSpPr>
        <p:spPr>
          <a:xfrm>
            <a:off x="7171898" y="4617668"/>
            <a:ext cx="1542197" cy="955343"/>
          </a:xfrm>
          <a:prstGeom prst="wedgeRoundRectCallout">
            <a:avLst>
              <a:gd name="adj1" fmla="val -114886"/>
              <a:gd name="adj2" fmla="val 1618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Pensez à vous inscrire!</a:t>
            </a:r>
            <a:endParaRPr lang="fr-FR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541403" y="2433942"/>
            <a:ext cx="74015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623777" y="3643952"/>
            <a:ext cx="7319220" cy="40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315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874" y="332950"/>
            <a:ext cx="6610350" cy="7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2861" y="1450138"/>
            <a:ext cx="834501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ACTIONS</a:t>
            </a:r>
            <a:r>
              <a:rPr lang="fr-FR" sz="1200" b="1" dirty="0" smtClean="0">
                <a:cs typeface="Arial" panose="020B0604020202020204" pitchFamily="34" charset="0"/>
              </a:rPr>
              <a:t> </a:t>
            </a:r>
            <a:r>
              <a:rPr lang="fr-FR" sz="1200" b="1" dirty="0">
                <a:cs typeface="Arial" panose="020B0604020202020204" pitchFamily="34" charset="0"/>
              </a:rPr>
              <a:t>– Fichiers à traiter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CREDIT CONSO  </a:t>
            </a:r>
            <a:r>
              <a:rPr lang="fr-FR" sz="1200" b="1" dirty="0">
                <a:cs typeface="Arial" panose="020B0604020202020204" pitchFamily="34" charset="0"/>
              </a:rPr>
              <a:t>– Vente flash WEB du 13 au 16 mars 2017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CREDIT CONSO  </a:t>
            </a:r>
            <a:r>
              <a:rPr lang="fr-FR" sz="1200" b="1" dirty="0">
                <a:cs typeface="Arial" panose="020B0604020202020204" pitchFamily="34" charset="0"/>
              </a:rPr>
              <a:t>– Montant minimum de l’offre de Financement de parts de SCPI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CREDIT CONSO </a:t>
            </a:r>
            <a:r>
              <a:rPr lang="fr-FR" sz="1200" b="1" dirty="0">
                <a:cs typeface="Arial" panose="020B0604020202020204" pitchFamily="34" charset="0"/>
              </a:rPr>
              <a:t>– Offre Clients HDG : modalités d’application des frais de dossier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CREDIT CONSO </a:t>
            </a:r>
            <a:r>
              <a:rPr lang="fr-FR" sz="1200" b="1" dirty="0">
                <a:cs typeface="Arial" panose="020B0604020202020204" pitchFamily="34" charset="0"/>
              </a:rPr>
              <a:t>– Montée de version IZIVENTE le 13 mars 2017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BANCARISATION </a:t>
            </a:r>
            <a:r>
              <a:rPr lang="fr-FR" sz="1200" b="1" dirty="0">
                <a:cs typeface="Arial" panose="020B0604020202020204" pitchFamily="34" charset="0"/>
              </a:rPr>
              <a:t>– Journée de la Femme 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BANCARISATION </a:t>
            </a:r>
            <a:r>
              <a:rPr lang="fr-FR" sz="1200" b="1" dirty="0">
                <a:cs typeface="Arial" panose="020B0604020202020204" pitchFamily="34" charset="0"/>
              </a:rPr>
              <a:t>– Mobilité bancaire : dossiers Domilis à traiter 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TARIFICATION</a:t>
            </a:r>
            <a:r>
              <a:rPr lang="fr-FR" sz="1200" b="1" dirty="0">
                <a:cs typeface="Arial" panose="020B0604020202020204" pitchFamily="34" charset="0"/>
              </a:rPr>
              <a:t> – Frais de successions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CREDIT IMMOBILIER – Evolution de l’offre #PRIMOJEUNES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EPARGNE </a:t>
            </a:r>
            <a:r>
              <a:rPr lang="fr-FR" sz="1200" b="1" dirty="0">
                <a:cs typeface="Arial" panose="020B0604020202020204" pitchFamily="34" charset="0"/>
              </a:rPr>
              <a:t>– Assur Immeuble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EPARGNE </a:t>
            </a:r>
            <a:r>
              <a:rPr lang="fr-FR" sz="1200" b="1" dirty="0">
                <a:cs typeface="Arial" panose="020B0604020202020204" pitchFamily="34" charset="0"/>
              </a:rPr>
              <a:t>– OPCI </a:t>
            </a:r>
            <a:r>
              <a:rPr lang="fr-FR" sz="1200" b="1" dirty="0" err="1">
                <a:cs typeface="Arial" panose="020B0604020202020204" pitchFamily="34" charset="0"/>
              </a:rPr>
              <a:t>Immodiversification</a:t>
            </a:r>
            <a:endParaRPr lang="fr-FR" sz="1200" b="1" dirty="0">
              <a:cs typeface="Arial" panose="020B0604020202020204" pitchFamily="34" charset="0"/>
            </a:endParaRP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EPARGNE </a:t>
            </a:r>
            <a:r>
              <a:rPr lang="fr-FR" sz="1200" b="1" dirty="0">
                <a:cs typeface="Arial" panose="020B0604020202020204" pitchFamily="34" charset="0"/>
              </a:rPr>
              <a:t>– </a:t>
            </a:r>
            <a:r>
              <a:rPr lang="fr-FR" sz="1200" b="1" dirty="0" err="1">
                <a:cs typeface="Arial" panose="020B0604020202020204" pitchFamily="34" charset="0"/>
              </a:rPr>
              <a:t>Selectiz</a:t>
            </a:r>
            <a:endParaRPr lang="fr-FR" sz="1200" b="1" dirty="0">
              <a:cs typeface="Arial" panose="020B0604020202020204" pitchFamily="34" charset="0"/>
            </a:endParaRP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EPARGNE </a:t>
            </a:r>
            <a:r>
              <a:rPr lang="fr-FR" sz="1200" b="1" dirty="0">
                <a:cs typeface="Arial" panose="020B0604020202020204" pitchFamily="34" charset="0"/>
              </a:rPr>
              <a:t>– Arrêt de la commercialisation de  SP 85 et AP 80 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EPARGNE </a:t>
            </a:r>
            <a:r>
              <a:rPr lang="fr-FR" sz="1200" b="1" dirty="0">
                <a:cs typeface="Arial" panose="020B0604020202020204" pitchFamily="34" charset="0"/>
              </a:rPr>
              <a:t>– Délégations Assurance Vie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MARCHE DES PROFESSIONNELS </a:t>
            </a:r>
            <a:r>
              <a:rPr lang="fr-FR" sz="1200" b="1" dirty="0">
                <a:cs typeface="Arial" panose="020B0604020202020204" pitchFamily="34" charset="0"/>
              </a:rPr>
              <a:t>– Evolutions des délégations Crédits Pros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MARCHE DES PROFESSIONNELS </a:t>
            </a:r>
            <a:r>
              <a:rPr lang="fr-FR" sz="1200" b="1" dirty="0">
                <a:cs typeface="Arial" panose="020B0604020202020204" pitchFamily="34" charset="0"/>
              </a:rPr>
              <a:t>– Nouvelle Offre Intéressement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MARCHE DES PROFESSIONNELS </a:t>
            </a:r>
            <a:r>
              <a:rPr lang="fr-FR" sz="1200" b="1" dirty="0">
                <a:cs typeface="Arial" panose="020B0604020202020204" pitchFamily="34" charset="0"/>
              </a:rPr>
              <a:t>– E remises – Journée du 12 mars 2017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MARCHE DES PROFESSIONNELS </a:t>
            </a:r>
            <a:r>
              <a:rPr lang="fr-FR" sz="1200" b="1" dirty="0">
                <a:cs typeface="Arial" panose="020B0604020202020204" pitchFamily="34" charset="0"/>
              </a:rPr>
              <a:t>– RAFEC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MARCHE DES PROFESSIONNELS </a:t>
            </a:r>
            <a:r>
              <a:rPr lang="fr-FR" sz="1200" b="1" dirty="0">
                <a:cs typeface="Arial" panose="020B0604020202020204" pitchFamily="34" charset="0"/>
              </a:rPr>
              <a:t>– Assistance Crédit-Bail Mobilier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OVMC </a:t>
            </a:r>
            <a:r>
              <a:rPr lang="fr-FR" sz="1200" b="1" dirty="0">
                <a:cs typeface="Arial" panose="020B0604020202020204" pitchFamily="34" charset="0"/>
              </a:rPr>
              <a:t>– NOUVEAUTE SED : La prévoyance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OVMC </a:t>
            </a:r>
            <a:r>
              <a:rPr lang="fr-FR" sz="1200" b="1" dirty="0">
                <a:cs typeface="Arial" panose="020B0604020202020204" pitchFamily="34" charset="0"/>
              </a:rPr>
              <a:t>– Relance OVMC/GERC : point d’attention</a:t>
            </a:r>
          </a:p>
          <a:p>
            <a:pPr indent="-285750"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OVMC </a:t>
            </a:r>
            <a:r>
              <a:rPr lang="fr-FR" sz="1200" b="1" dirty="0">
                <a:cs typeface="Arial" panose="020B0604020202020204" pitchFamily="34" charset="0"/>
              </a:rPr>
              <a:t>– Offres « abondement PEL mineur et majeur »</a:t>
            </a:r>
          </a:p>
          <a:p>
            <a:r>
              <a:rPr lang="fr-FR" sz="1200" b="1" dirty="0"/>
              <a:t> </a:t>
            </a:r>
            <a:endParaRPr lang="fr-FR" sz="1200" dirty="0"/>
          </a:p>
        </p:txBody>
      </p:sp>
      <p:sp>
        <p:nvSpPr>
          <p:cNvPr id="4" name="Rectangle 3"/>
          <p:cNvSpPr/>
          <p:nvPr/>
        </p:nvSpPr>
        <p:spPr>
          <a:xfrm>
            <a:off x="5507012" y="997351"/>
            <a:ext cx="2709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N°128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 3"/>
              </a:rPr>
              <a:t>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8 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mars 2017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817400" y="5762148"/>
            <a:ext cx="5199544" cy="36988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Pour accéder à </a:t>
            </a: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l’essentiel du marketing</a:t>
            </a:r>
            <a:r>
              <a:rPr lang="fr-FR" sz="1800" dirty="0" smtClean="0">
                <a:latin typeface="Calibri" pitchFamily="34" charset="0"/>
              </a:rPr>
              <a:t>, </a:t>
            </a:r>
            <a:r>
              <a:rPr lang="fr-FR" sz="1800" b="1" dirty="0">
                <a:solidFill>
                  <a:srgbClr val="C00000"/>
                </a:solidFill>
                <a:latin typeface="Calibri" pitchFamily="34" charset="0"/>
                <a:hlinkClick r:id="rId3"/>
              </a:rPr>
              <a:t>cliquez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hlinkClick r:id="rId3"/>
              </a:rPr>
              <a:t>ici</a:t>
            </a:r>
            <a:endParaRPr lang="fr-FR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41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09" y="1246172"/>
            <a:ext cx="8664796" cy="46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85592" y="373936"/>
            <a:ext cx="6982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cap="all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SAG</a:t>
            </a:r>
            <a:r>
              <a:rPr lang="fr-FR" sz="28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: Transaction</a:t>
            </a:r>
            <a:r>
              <a:rPr lang="fr-FR" dirty="0" smtClean="0"/>
              <a:t> </a:t>
            </a:r>
            <a:r>
              <a:rPr lang="fr-FR" sz="2800" b="1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0505</a:t>
            </a:r>
          </a:p>
        </p:txBody>
      </p:sp>
      <p:pic>
        <p:nvPicPr>
          <p:cNvPr id="5" name="Picture 4" descr="R:\109_ASSUR\Assurement2016\01-Cadrage\03-Communication\Distribution\Pictos film teaser\3. Picto Prevoya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34041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3568587" y="4135030"/>
            <a:ext cx="2435701" cy="210393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220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1169971"/>
            <a:ext cx="8618018" cy="4811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77500" y="310889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cap="all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SAG</a:t>
            </a:r>
            <a:r>
              <a:rPr lang="fr-FR" sz="28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: Ouverture</a:t>
            </a:r>
            <a:r>
              <a:rPr lang="fr-FR" dirty="0" smtClean="0"/>
              <a:t> </a:t>
            </a:r>
            <a:r>
              <a:rPr lang="fr-FR" sz="2800" b="1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du devoir de conseil</a:t>
            </a:r>
          </a:p>
        </p:txBody>
      </p:sp>
      <p:pic>
        <p:nvPicPr>
          <p:cNvPr id="4" name="Picture 4" descr="R:\109_ASSUR\Assurement2016\01-Cadrage\03-Communication\Distribution\Pictos film teaser\3. Picto Prevoya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34041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51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89" y="1157160"/>
            <a:ext cx="8815123" cy="4719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77500" y="367533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cap="all" dirty="0">
                <a:solidFill>
                  <a:srgbClr val="FF0000"/>
                </a:solidFill>
              </a:rPr>
              <a:t>SAG</a:t>
            </a:r>
            <a:r>
              <a:rPr lang="fr-FR" sz="2800" b="1" cap="all" dirty="0">
                <a:solidFill>
                  <a:schemeClr val="bg1"/>
                </a:solidFill>
              </a:rPr>
              <a:t> : </a:t>
            </a:r>
            <a:r>
              <a:rPr lang="fr-FR" sz="28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devoir </a:t>
            </a:r>
            <a:r>
              <a:rPr lang="fr-FR" sz="2800" b="1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conseil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761854" y="5599687"/>
            <a:ext cx="735173" cy="303409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5" name="Connecteur en angle 4"/>
          <p:cNvCxnSpPr/>
          <p:nvPr/>
        </p:nvCxnSpPr>
        <p:spPr bwMode="auto">
          <a:xfrm rot="10800000" flipV="1">
            <a:off x="1497027" y="5739960"/>
            <a:ext cx="936102" cy="1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chemeClr val="accent2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6" name="Espace réservé du texte 20"/>
          <p:cNvSpPr txBox="1">
            <a:spLocks/>
          </p:cNvSpPr>
          <p:nvPr/>
        </p:nvSpPr>
        <p:spPr>
          <a:xfrm>
            <a:off x="2501110" y="5572715"/>
            <a:ext cx="4514685" cy="608419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 smtClean="0">
                <a:solidFill>
                  <a:schemeClr val="accent2"/>
                </a:solidFill>
              </a:rPr>
              <a:t>Pas d’impression du devoir de conseil</a:t>
            </a:r>
            <a:endParaRPr lang="fr-FR" b="1" dirty="0">
              <a:solidFill>
                <a:schemeClr val="accent2"/>
              </a:solidFill>
            </a:endParaRPr>
          </a:p>
        </p:txBody>
      </p:sp>
      <p:pic>
        <p:nvPicPr>
          <p:cNvPr id="11" name="Picture 4" descr="R:\109_ASSUR\Assurement2016\01-Cadrage\03-Communication\Distribution\Pictos film teaser\3. Picto Prevoya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34041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83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914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91225" y="491215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all" dirty="0">
                <a:solidFill>
                  <a:srgbClr val="FF0000"/>
                </a:solidFill>
              </a:rPr>
              <a:t>SAG</a:t>
            </a:r>
            <a:r>
              <a:rPr lang="fr-FR" sz="2400" b="1" cap="all" dirty="0">
                <a:solidFill>
                  <a:schemeClr val="bg1"/>
                </a:solidFill>
              </a:rPr>
              <a:t> : </a:t>
            </a:r>
            <a:r>
              <a:rPr lang="fr-FR" sz="24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Lancement </a:t>
            </a:r>
            <a:r>
              <a:rPr lang="fr-FR" sz="2400" b="1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automatique de </a:t>
            </a:r>
            <a:r>
              <a:rPr lang="fr-FR" sz="24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my assur</a:t>
            </a:r>
            <a:endParaRPr lang="fr-FR" sz="2400" b="1" cap="all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R:\109_ASSUR\Assurement2016\01-Cadrage\03-Communication\Distribution\Pictos film teaser\3. Picto Prevoya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34041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42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83" y="1151091"/>
            <a:ext cx="7566053" cy="573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91225" y="491215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all" dirty="0">
                <a:solidFill>
                  <a:srgbClr val="FF0000"/>
                </a:solidFill>
              </a:rPr>
              <a:t>SAG</a:t>
            </a:r>
            <a:r>
              <a:rPr lang="fr-FR" sz="2400" b="1" cap="all" dirty="0">
                <a:solidFill>
                  <a:schemeClr val="bg1"/>
                </a:solidFill>
              </a:rPr>
              <a:t> : </a:t>
            </a:r>
            <a:r>
              <a:rPr lang="fr-FR" sz="24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REPONSE NUMERIQUE A la déclaration de santé</a:t>
            </a:r>
            <a:endParaRPr lang="fr-FR" sz="2400" b="1" cap="all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1920749" y="3657600"/>
            <a:ext cx="3128680" cy="210393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Picture 4" descr="R:\109_ASSUR\Assurement2016\01-Cadrage\03-Communication\Distribution\Pictos film teaser\3. Picto Prevoya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34041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04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5825"/>
            <a:ext cx="914400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91225" y="402203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all" dirty="0">
                <a:solidFill>
                  <a:srgbClr val="FF0000"/>
                </a:solidFill>
              </a:rPr>
              <a:t>SAG</a:t>
            </a:r>
            <a:r>
              <a:rPr lang="fr-FR" sz="2400" b="1" cap="all" dirty="0">
                <a:solidFill>
                  <a:schemeClr val="bg1"/>
                </a:solidFill>
              </a:rPr>
              <a:t> : </a:t>
            </a:r>
            <a:r>
              <a:rPr lang="fr-FR" sz="24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FINALISATION DE LA SOUSCRIPTION</a:t>
            </a:r>
            <a:endParaRPr lang="fr-FR" sz="2400" b="1" cap="all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R:\109_ASSUR\Assurement2016\01-Cadrage\03-Communication\Distribution\Pictos film teaser\3. Picto Prevoya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34041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87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80" y="1375646"/>
            <a:ext cx="8820319" cy="426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à coins arrondis 2"/>
          <p:cNvSpPr/>
          <p:nvPr/>
        </p:nvSpPr>
        <p:spPr>
          <a:xfrm>
            <a:off x="121380" y="4344695"/>
            <a:ext cx="6135980" cy="936104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4" name="Connecteur en angle 3"/>
          <p:cNvCxnSpPr>
            <a:stCxn id="3" idx="3"/>
          </p:cNvCxnSpPr>
          <p:nvPr/>
        </p:nvCxnSpPr>
        <p:spPr bwMode="auto">
          <a:xfrm>
            <a:off x="6257360" y="4812747"/>
            <a:ext cx="655411" cy="910178"/>
          </a:xfrm>
          <a:prstGeom prst="bentConnector2">
            <a:avLst/>
          </a:prstGeom>
          <a:noFill/>
          <a:ln w="38100" cap="flat" cmpd="sng" algn="ctr">
            <a:solidFill>
              <a:schemeClr val="accent2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5" name="Espace réservé du texte 9"/>
          <p:cNvSpPr txBox="1">
            <a:spLocks/>
          </p:cNvSpPr>
          <p:nvPr/>
        </p:nvSpPr>
        <p:spPr>
          <a:xfrm>
            <a:off x="3107334" y="5774648"/>
            <a:ext cx="5931040" cy="399996"/>
          </a:xfrm>
          <a:prstGeom prst="rect">
            <a:avLst/>
          </a:prstGeom>
        </p:spPr>
        <p:txBody>
          <a:bodyPr vert="horz" wrap="square" lIns="78903" tIns="41030" rIns="78903" bIns="41030" rtlCol="0">
            <a:noAutofit/>
          </a:bodyPr>
          <a:lstStyle>
            <a:lvl1pPr marL="0" marR="0" indent="0" algn="l" defTabSz="468639" rtl="0" eaLnBrk="1" fontAlgn="auto" latinLnBrk="0" hangingPunct="1">
              <a:lnSpc>
                <a:spcPct val="90000"/>
              </a:lnSpc>
              <a:spcBef>
                <a:spcPts val="513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+mj-lt"/>
              <a:buNone/>
              <a:tabLst/>
              <a:defRPr lang="fr-FR" sz="1400" b="1" i="0" kern="1200" baseline="0" dirty="0">
                <a:solidFill>
                  <a:schemeClr val="accent2"/>
                </a:solidFill>
                <a:effectLst/>
                <a:latin typeface="+mj-lt"/>
                <a:ea typeface="+mn-ea"/>
                <a:cs typeface="+mn-cs"/>
              </a:defRPr>
            </a:lvl1pPr>
            <a:lvl2pPr marL="320105" indent="-161444" algn="l" defTabSz="883664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Courier New" panose="02070309020205020404" pitchFamily="49" charset="0"/>
              <a:buChar char="o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2pPr>
            <a:lvl3pPr marL="477375" indent="-160053" algn="l" defTabSz="883664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lang="en-US" sz="10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3pPr>
            <a:lvl4pPr marL="627685" indent="-151702" algn="l" defTabSz="883664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lang="en-US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4pPr>
            <a:lvl5pPr marL="784953" indent="-158661" algn="l" defTabSz="883664" rtl="0" eaLnBrk="1" latinLnBrk="0" hangingPunct="1">
              <a:lnSpc>
                <a:spcPct val="100000"/>
              </a:lnSpc>
              <a:spcBef>
                <a:spcPts val="526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lang="fr-FR" sz="900" b="0" i="0" kern="1200" dirty="0" smtClean="0">
                <a:solidFill>
                  <a:srgbClr val="232323"/>
                </a:solidFill>
                <a:effectLst/>
                <a:latin typeface="+mj-lt"/>
                <a:ea typeface="+mn-ea"/>
                <a:cs typeface="+mn-cs"/>
              </a:defRPr>
            </a:lvl5pPr>
            <a:lvl6pPr marL="2430076" indent="-220916" algn="l" defTabSz="883664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1907" indent="-220916" algn="l" defTabSz="883664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3739" indent="-220916" algn="l" defTabSz="883664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5571" indent="-220916" algn="l" defTabSz="883664" rtl="0" eaLnBrk="1" latinLnBrk="0" hangingPunct="1">
              <a:lnSpc>
                <a:spcPct val="90000"/>
              </a:lnSpc>
              <a:spcBef>
                <a:spcPts val="483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 smtClean="0"/>
              <a:t>ajout </a:t>
            </a:r>
            <a:r>
              <a:rPr lang="fr-FR" dirty="0"/>
              <a:t>d’une brique informant de l’éligibilité à </a:t>
            </a:r>
            <a:r>
              <a:rPr lang="fr-FR" dirty="0" smtClean="0"/>
              <a:t>la signature </a:t>
            </a:r>
            <a:r>
              <a:rPr lang="fr-FR" dirty="0"/>
              <a:t>électronique</a:t>
            </a:r>
          </a:p>
        </p:txBody>
      </p:sp>
      <p:sp>
        <p:nvSpPr>
          <p:cNvPr id="7" name="Rectangle à coins arrondis 6"/>
          <p:cNvSpPr/>
          <p:nvPr/>
        </p:nvSpPr>
        <p:spPr bwMode="auto">
          <a:xfrm>
            <a:off x="3545067" y="5448241"/>
            <a:ext cx="784168" cy="381118"/>
          </a:xfrm>
          <a:prstGeom prst="roundRect">
            <a:avLst/>
          </a:prstGeom>
          <a:solidFill>
            <a:schemeClr val="accent2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perspectiveContrastingRightFacing"/>
            <a:lightRig rig="threePt" dir="t"/>
          </a:scene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5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</a:rPr>
              <a:t>New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91225" y="475031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all" dirty="0">
                <a:solidFill>
                  <a:srgbClr val="FF0000"/>
                </a:solidFill>
              </a:rPr>
              <a:t>SAG</a:t>
            </a:r>
            <a:r>
              <a:rPr lang="fr-FR" sz="2400" b="1" cap="all" dirty="0">
                <a:solidFill>
                  <a:schemeClr val="bg1"/>
                </a:solidFill>
              </a:rPr>
              <a:t> : </a:t>
            </a:r>
            <a:r>
              <a:rPr lang="fr-FR" sz="24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FINALISATION DE LA SOUSCRIPTION</a:t>
            </a:r>
            <a:endParaRPr lang="fr-FR" sz="2400" b="1" cap="all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R:\109_ASSUR\Assurement2016\01-Cadrage\03-Communication\Distribution\Pictos film teaser\3. Picto Prevoya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34041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54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3" t="13401" r="50563" b="15799"/>
          <a:stretch/>
        </p:blipFill>
        <p:spPr bwMode="auto">
          <a:xfrm>
            <a:off x="329300" y="1157160"/>
            <a:ext cx="8587969" cy="507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R:\109_ASSUR\Assurement2016\01-Cadrage\03-Communication\Distribution\Pictos film teaser\3. Picto Prevoya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34041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791225" y="386019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cap="all" dirty="0">
                <a:solidFill>
                  <a:srgbClr val="FF0000"/>
                </a:solidFill>
              </a:rPr>
              <a:t>SAG</a:t>
            </a:r>
            <a:r>
              <a:rPr lang="fr-FR" sz="2400" b="1" cap="all" dirty="0">
                <a:solidFill>
                  <a:schemeClr val="bg1"/>
                </a:solidFill>
              </a:rPr>
              <a:t> : </a:t>
            </a:r>
            <a:r>
              <a:rPr lang="fr-FR" sz="2400" b="1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PREPARATION DES DOCUMENTS A SIGNER</a:t>
            </a:r>
            <a:endParaRPr lang="fr-FR" sz="2400" b="1" cap="all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77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8" y="1046538"/>
            <a:ext cx="8844595" cy="4931876"/>
          </a:xfrm>
          <a:prstGeom prst="rect">
            <a:avLst/>
          </a:prstGeom>
        </p:spPr>
      </p:pic>
      <p:pic>
        <p:nvPicPr>
          <p:cNvPr id="5" name="Picture 4" descr="R:\109_ASSUR\Assurement2016\01-Cadrage\03-Communication\Distribution\Pictos film teaser\3. Picto Prevoya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34041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36385" y="362660"/>
            <a:ext cx="75132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cap="all" dirty="0">
                <a:solidFill>
                  <a:srgbClr val="FF0000"/>
                </a:solidFill>
              </a:rPr>
              <a:t>SAG</a:t>
            </a:r>
            <a:r>
              <a:rPr lang="fr-FR" sz="2800" b="1" cap="all" dirty="0">
                <a:solidFill>
                  <a:schemeClr val="bg1"/>
                </a:solidFill>
              </a:rPr>
              <a:t> : </a:t>
            </a:r>
            <a:r>
              <a:rPr lang="fr-FR" sz="2800" b="1" cap="all" dirty="0" smtClean="0">
                <a:solidFill>
                  <a:schemeClr val="bg1"/>
                </a:solidFill>
              </a:rPr>
              <a:t>PRESENTATION </a:t>
            </a:r>
            <a:r>
              <a:rPr lang="fr-FR" sz="2800" b="1" cap="all" dirty="0">
                <a:solidFill>
                  <a:schemeClr val="bg1"/>
                </a:solidFill>
              </a:rPr>
              <a:t>DES DOCUMENTS A SIGNER</a:t>
            </a:r>
          </a:p>
        </p:txBody>
      </p:sp>
    </p:spTree>
    <p:extLst>
      <p:ext uri="{BB962C8B-B14F-4D97-AF65-F5344CB8AC3E}">
        <p14:creationId xmlns:p14="http://schemas.microsoft.com/office/powerpoint/2010/main" val="14247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763" y="3057473"/>
            <a:ext cx="352474" cy="743054"/>
          </a:xfrm>
          <a:prstGeom prst="rect">
            <a:avLst/>
          </a:prstGeom>
        </p:spPr>
      </p:pic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1466"/>
            <a:ext cx="9144000" cy="5075068"/>
          </a:xfrm>
          <a:prstGeom prst="rect">
            <a:avLst/>
          </a:prstGeom>
        </p:spPr>
      </p:pic>
      <p:pic>
        <p:nvPicPr>
          <p:cNvPr id="5" name="Picture 4" descr="R:\109_ASSUR\Assurement2016\01-Cadrage\03-Communication\Distribution\Pictos film teaser\3. Picto Prevoyanc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34041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836385" y="362660"/>
            <a:ext cx="44559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cap="all" dirty="0">
                <a:solidFill>
                  <a:srgbClr val="FF0000"/>
                </a:solidFill>
              </a:rPr>
              <a:t>SAG</a:t>
            </a:r>
            <a:r>
              <a:rPr lang="fr-FR" sz="2800" b="1" cap="all" dirty="0">
                <a:solidFill>
                  <a:schemeClr val="bg1"/>
                </a:solidFill>
              </a:rPr>
              <a:t> : </a:t>
            </a:r>
            <a:r>
              <a:rPr lang="fr-FR" sz="2800" b="1" cap="all" dirty="0" smtClean="0">
                <a:solidFill>
                  <a:schemeClr val="bg1"/>
                </a:solidFill>
              </a:rPr>
              <a:t>SIGNATURE DU CLIENT</a:t>
            </a:r>
            <a:endParaRPr lang="fr-FR" sz="2800" b="1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13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491417" y="1108610"/>
            <a:ext cx="8045680" cy="5012133"/>
            <a:chOff x="0" y="44624"/>
            <a:chExt cx="9144000" cy="5990021"/>
          </a:xfrm>
        </p:grpSpPr>
        <p:pic>
          <p:nvPicPr>
            <p:cNvPr id="2" name="Image 1" descr="Capture d’écran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4624"/>
              <a:ext cx="9144000" cy="4552174"/>
            </a:xfrm>
            <a:prstGeom prst="rect">
              <a:avLst/>
            </a:prstGeom>
          </p:spPr>
        </p:pic>
        <p:pic>
          <p:nvPicPr>
            <p:cNvPr id="3" name="Image 2" descr="Capture d’écra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941168"/>
              <a:ext cx="9144000" cy="1093477"/>
            </a:xfrm>
            <a:prstGeom prst="rect">
              <a:avLst/>
            </a:prstGeom>
          </p:spPr>
        </p:pic>
      </p:grpSp>
      <p:sp>
        <p:nvSpPr>
          <p:cNvPr id="5" name="ZoneTexte 2"/>
          <p:cNvSpPr txBox="1"/>
          <p:nvPr/>
        </p:nvSpPr>
        <p:spPr>
          <a:xfrm>
            <a:off x="795327" y="403130"/>
            <a:ext cx="82089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600" b="1" cap="all" dirty="0">
                <a:solidFill>
                  <a:srgbClr val="FF0000"/>
                </a:solidFill>
              </a:rPr>
              <a:t>SAG</a:t>
            </a:r>
            <a:r>
              <a:rPr lang="fr-FR" sz="2600" b="1" cap="all" dirty="0">
                <a:solidFill>
                  <a:schemeClr val="bg1"/>
                </a:solidFill>
              </a:rPr>
              <a:t> : </a:t>
            </a:r>
            <a:r>
              <a:rPr lang="fr-FR" sz="2600" b="1" cap="all" dirty="0" smtClean="0">
                <a:solidFill>
                  <a:schemeClr val="bg1"/>
                </a:solidFill>
              </a:rPr>
              <a:t>choix </a:t>
            </a:r>
            <a:r>
              <a:rPr lang="fr-FR" sz="2600" b="1" cap="all" dirty="0">
                <a:solidFill>
                  <a:schemeClr val="bg1"/>
                </a:solidFill>
              </a:rPr>
              <a:t>de la remise des documents au  client</a:t>
            </a:r>
          </a:p>
        </p:txBody>
      </p:sp>
      <p:pic>
        <p:nvPicPr>
          <p:cNvPr id="6" name="Picture 4" descr="R:\109_ASSUR\Assurement2016\01-Cadrage\03-Communication\Distribution\Pictos film teaser\3. Picto Prevoyanc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34041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4086478" y="5834359"/>
            <a:ext cx="1343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hlinkClick r:id="rId5" action="ppaction://hlinksldjump"/>
              </a:rPr>
              <a:t>RETOUR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514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5282"/>
            <a:ext cx="9144000" cy="384743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28035" y="435607"/>
            <a:ext cx="832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cap="all" dirty="0">
                <a:solidFill>
                  <a:schemeClr val="bg1"/>
                </a:solidFill>
              </a:rPr>
              <a:t>Classeur client </a:t>
            </a:r>
            <a:r>
              <a:rPr lang="fr-FR" sz="2800" b="1" cap="all" dirty="0" smtClean="0">
                <a:solidFill>
                  <a:schemeClr val="bg1"/>
                </a:solidFill>
              </a:rPr>
              <a:t>: A </a:t>
            </a:r>
            <a:r>
              <a:rPr lang="fr-FR" sz="2800" b="1" cap="all" dirty="0">
                <a:solidFill>
                  <a:schemeClr val="bg1"/>
                </a:solidFill>
              </a:rPr>
              <a:t>J+1 de la signature </a:t>
            </a:r>
            <a:r>
              <a:rPr lang="fr-FR" sz="2800" b="1" cap="all" dirty="0" smtClean="0">
                <a:solidFill>
                  <a:schemeClr val="bg1"/>
                </a:solidFill>
              </a:rPr>
              <a:t>client    </a:t>
            </a:r>
            <a:endParaRPr lang="fr-FR" sz="2800" b="1" cap="all" dirty="0">
              <a:solidFill>
                <a:schemeClr val="bg1"/>
              </a:solidFill>
            </a:endParaRPr>
          </a:p>
        </p:txBody>
      </p:sp>
      <p:pic>
        <p:nvPicPr>
          <p:cNvPr id="4" name="Picture 4" descr="R:\109_ASSUR\Assurement2016\01-Cadrage\03-Communication\Distribution\Pictos film teaser\3. Picto Prevoya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1" y="332656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4021741" y="5874818"/>
            <a:ext cx="1343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hlinkClick r:id="rId4" action="ppaction://hlinksldjump"/>
              </a:rPr>
              <a:t>RETOUR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668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4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FF0000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02ea4b1b-5614-43b2-acce-6a9ef10fff4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6054</TotalTime>
  <Words>648</Words>
  <Application>Microsoft Office PowerPoint</Application>
  <PresentationFormat>Affichage à l'écran (4:3)</PresentationFormat>
  <Paragraphs>226</Paragraphs>
  <Slides>24</Slides>
  <Notes>3</Notes>
  <HiddenSlides>12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1-MODELE PART</vt:lpstr>
      <vt:lpstr>Signature Electronique (SAG – sed)  prevoyance    </vt:lpstr>
      <vt:lpstr>Signature électronique prévoyance</vt:lpstr>
      <vt:lpstr>Périmètre</vt:lpstr>
      <vt:lpstr>Conditions d’éligibilité</vt:lpstr>
      <vt:lpstr>Présentation PowerPoint</vt:lpstr>
      <vt:lpstr>Présentation PowerPoint</vt:lpstr>
      <vt:lpstr>Points d’attention (1)</vt:lpstr>
      <vt:lpstr>Points d’attention (2)</vt:lpstr>
      <vt:lpstr>Ce qu’IL FAUT RETENIR</vt:lpstr>
      <vt:lpstr>AIDE ET ASSISTANCE</vt:lpstr>
      <vt:lpstr>SAG ACTU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A5703260</cp:lastModifiedBy>
  <cp:revision>358</cp:revision>
  <cp:lastPrinted>2016-06-22T11:00:56Z</cp:lastPrinted>
  <dcterms:created xsi:type="dcterms:W3CDTF">2016-06-03T08:10:53Z</dcterms:created>
  <dcterms:modified xsi:type="dcterms:W3CDTF">2017-03-07T14:36:33Z</dcterms:modified>
</cp:coreProperties>
</file>