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A9C326B0" ContentType="image/jpe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8.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38"/>
  </p:notesMasterIdLst>
  <p:handoutMasterIdLst>
    <p:handoutMasterId r:id="rId39"/>
  </p:handoutMasterIdLst>
  <p:sldIdLst>
    <p:sldId id="278" r:id="rId13"/>
    <p:sldId id="307" r:id="rId14"/>
    <p:sldId id="319" r:id="rId15"/>
    <p:sldId id="308" r:id="rId16"/>
    <p:sldId id="309" r:id="rId17"/>
    <p:sldId id="311" r:id="rId18"/>
    <p:sldId id="321" r:id="rId19"/>
    <p:sldId id="312" r:id="rId20"/>
    <p:sldId id="320" r:id="rId21"/>
    <p:sldId id="334" r:id="rId22"/>
    <p:sldId id="339" r:id="rId23"/>
    <p:sldId id="332" r:id="rId24"/>
    <p:sldId id="318" r:id="rId25"/>
    <p:sldId id="317" r:id="rId26"/>
    <p:sldId id="337" r:id="rId27"/>
    <p:sldId id="338" r:id="rId28"/>
    <p:sldId id="324" r:id="rId29"/>
    <p:sldId id="328" r:id="rId30"/>
    <p:sldId id="327" r:id="rId31"/>
    <p:sldId id="340" r:id="rId32"/>
    <p:sldId id="335" r:id="rId33"/>
    <p:sldId id="341" r:id="rId34"/>
    <p:sldId id="299" r:id="rId35"/>
    <p:sldId id="310" r:id="rId36"/>
    <p:sldId id="330" r:id="rId37"/>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0F2D"/>
    <a:srgbClr val="EA9922"/>
    <a:srgbClr val="581D41"/>
    <a:srgbClr val="DE6225"/>
    <a:srgbClr val="BFBFBF"/>
    <a:srgbClr val="A79C86"/>
    <a:srgbClr val="FFDDED"/>
    <a:srgbClr val="FFDDDD"/>
    <a:srgbClr val="D3CEC3"/>
    <a:srgbClr val="F7DA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7717" autoAdjust="0"/>
    <p:restoredTop sz="95543" autoAdjust="0"/>
  </p:normalViewPr>
  <p:slideViewPr>
    <p:cSldViewPr snapToGrid="0">
      <p:cViewPr>
        <p:scale>
          <a:sx n="110" d="100"/>
          <a:sy n="110" d="100"/>
        </p:scale>
        <p:origin x="-1560" y="-72"/>
      </p:cViewPr>
      <p:guideLst>
        <p:guide orient="horz" pos="693"/>
        <p:guide orient="horz" pos="4005"/>
        <p:guide orient="horz" pos="4319"/>
        <p:guide orient="horz" pos="167"/>
        <p:guide orient="horz" pos="853"/>
        <p:guide pos="188"/>
        <p:guide pos="5602"/>
        <p:guide pos="48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2921306687398519E-2"/>
          <c:y val="5.0925925925925923E-2"/>
          <c:w val="0.98182125492088024"/>
          <c:h val="0.89814814814814814"/>
        </c:manualLayout>
      </c:layout>
      <c:lineChart>
        <c:grouping val="standard"/>
        <c:varyColors val="0"/>
        <c:ser>
          <c:idx val="0"/>
          <c:order val="0"/>
          <c:tx>
            <c:strRef>
              <c:f>Feuil1!$C$6</c:f>
              <c:strCache>
                <c:ptCount val="1"/>
                <c:pt idx="0">
                  <c:v> Profil d'amortissement du crédit</c:v>
                </c:pt>
              </c:strCache>
            </c:strRef>
          </c:tx>
          <c:spPr>
            <a:ln w="38100"/>
          </c:spPr>
          <c:marker>
            <c:symbol val="none"/>
          </c:marker>
          <c:val>
            <c:numRef>
              <c:f>Feuil1!$D$6:$L$6</c:f>
              <c:numCache>
                <c:formatCode>General</c:formatCode>
                <c:ptCount val="9"/>
                <c:pt idx="0">
                  <c:v>20</c:v>
                </c:pt>
                <c:pt idx="1">
                  <c:v>18</c:v>
                </c:pt>
                <c:pt idx="2">
                  <c:v>16</c:v>
                </c:pt>
                <c:pt idx="3">
                  <c:v>14</c:v>
                </c:pt>
                <c:pt idx="4">
                  <c:v>12</c:v>
                </c:pt>
                <c:pt idx="5">
                  <c:v>9</c:v>
                </c:pt>
                <c:pt idx="6">
                  <c:v>6.5</c:v>
                </c:pt>
                <c:pt idx="7">
                  <c:v>3</c:v>
                </c:pt>
                <c:pt idx="8">
                  <c:v>1</c:v>
                </c:pt>
              </c:numCache>
            </c:numRef>
          </c:val>
          <c:smooth val="0"/>
        </c:ser>
        <c:ser>
          <c:idx val="1"/>
          <c:order val="1"/>
          <c:tx>
            <c:strRef>
              <c:f>Feuil1!$C$7</c:f>
              <c:strCache>
                <c:ptCount val="1"/>
                <c:pt idx="0">
                  <c:v> Profil prime Assurance en CI</c:v>
                </c:pt>
              </c:strCache>
            </c:strRef>
          </c:tx>
          <c:spPr>
            <a:ln w="38100"/>
          </c:spPr>
          <c:marker>
            <c:symbol val="none"/>
          </c:marker>
          <c:val>
            <c:numRef>
              <c:f>Feuil1!$D$7:$L$7</c:f>
              <c:numCache>
                <c:formatCode>General</c:formatCode>
                <c:ptCount val="9"/>
                <c:pt idx="0">
                  <c:v>17</c:v>
                </c:pt>
                <c:pt idx="1">
                  <c:v>17</c:v>
                </c:pt>
                <c:pt idx="2">
                  <c:v>17</c:v>
                </c:pt>
                <c:pt idx="3">
                  <c:v>17</c:v>
                </c:pt>
                <c:pt idx="4">
                  <c:v>17</c:v>
                </c:pt>
                <c:pt idx="5">
                  <c:v>17</c:v>
                </c:pt>
                <c:pt idx="6">
                  <c:v>17</c:v>
                </c:pt>
                <c:pt idx="7">
                  <c:v>17</c:v>
                </c:pt>
                <c:pt idx="8">
                  <c:v>17</c:v>
                </c:pt>
              </c:numCache>
            </c:numRef>
          </c:val>
          <c:smooth val="0"/>
        </c:ser>
        <c:dLbls>
          <c:showLegendKey val="0"/>
          <c:showVal val="0"/>
          <c:showCatName val="0"/>
          <c:showSerName val="0"/>
          <c:showPercent val="0"/>
          <c:showBubbleSize val="0"/>
        </c:dLbls>
        <c:marker val="1"/>
        <c:smooth val="0"/>
        <c:axId val="110620672"/>
        <c:axId val="110622208"/>
      </c:lineChart>
      <c:catAx>
        <c:axId val="110620672"/>
        <c:scaling>
          <c:orientation val="minMax"/>
        </c:scaling>
        <c:delete val="1"/>
        <c:axPos val="b"/>
        <c:numFmt formatCode="General" sourceLinked="1"/>
        <c:majorTickMark val="out"/>
        <c:minorTickMark val="none"/>
        <c:tickLblPos val="nextTo"/>
        <c:crossAx val="110622208"/>
        <c:crosses val="autoZero"/>
        <c:auto val="1"/>
        <c:lblAlgn val="ctr"/>
        <c:lblOffset val="100"/>
        <c:noMultiLvlLbl val="0"/>
      </c:catAx>
      <c:valAx>
        <c:axId val="110622208"/>
        <c:scaling>
          <c:orientation val="minMax"/>
        </c:scaling>
        <c:delete val="1"/>
        <c:axPos val="l"/>
        <c:majorGridlines>
          <c:spPr>
            <a:ln w="25400">
              <a:solidFill>
                <a:schemeClr val="bg1">
                  <a:lumMod val="75000"/>
                </a:schemeClr>
              </a:solidFill>
              <a:prstDash val="sysDot"/>
            </a:ln>
          </c:spPr>
        </c:majorGridlines>
        <c:numFmt formatCode="General" sourceLinked="1"/>
        <c:majorTickMark val="out"/>
        <c:minorTickMark val="none"/>
        <c:tickLblPos val="nextTo"/>
        <c:crossAx val="110620672"/>
        <c:crosses val="autoZero"/>
        <c:crossBetween val="between"/>
      </c:valAx>
      <c:spPr>
        <a:ln>
          <a:solidFill>
            <a:srgbClr val="5A88D8"/>
          </a:solidFill>
        </a:ln>
      </c:spPr>
    </c:plotArea>
    <c:legend>
      <c:legendPos val="r"/>
      <c:layout>
        <c:manualLayout>
          <c:xMode val="edge"/>
          <c:yMode val="edge"/>
          <c:x val="2.3902230971128608E-2"/>
          <c:y val="0.63387540099154271"/>
          <c:w val="0.55494485240672364"/>
          <c:h val="0.28279126567512392"/>
        </c:manualLayout>
      </c:layout>
      <c:overlay val="0"/>
      <c:spPr>
        <a:solidFill>
          <a:sysClr val="window" lastClr="FFFFFF"/>
        </a:solidFill>
      </c:spPr>
      <c:txPr>
        <a:bodyPr/>
        <a:lstStyle/>
        <a:p>
          <a:pPr>
            <a:defRPr sz="1100" b="0"/>
          </a:pPr>
          <a:endParaRPr lang="fr-FR"/>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8071098125331697E-2"/>
          <c:y val="5.0925925925925923E-2"/>
          <c:w val="0.96392021403034001"/>
          <c:h val="0.89814814814814814"/>
        </c:manualLayout>
      </c:layout>
      <c:lineChart>
        <c:grouping val="standard"/>
        <c:varyColors val="0"/>
        <c:ser>
          <c:idx val="0"/>
          <c:order val="0"/>
          <c:tx>
            <c:strRef>
              <c:f>Feuil1!$C$27</c:f>
              <c:strCache>
                <c:ptCount val="1"/>
                <c:pt idx="0">
                  <c:v> Profil d'amortissement du crédit</c:v>
                </c:pt>
              </c:strCache>
            </c:strRef>
          </c:tx>
          <c:spPr>
            <a:ln w="38100"/>
          </c:spPr>
          <c:marker>
            <c:symbol val="none"/>
          </c:marker>
          <c:val>
            <c:numRef>
              <c:f>Feuil1!$D$27:$L$27</c:f>
              <c:numCache>
                <c:formatCode>General</c:formatCode>
                <c:ptCount val="9"/>
                <c:pt idx="0">
                  <c:v>20</c:v>
                </c:pt>
                <c:pt idx="1">
                  <c:v>18</c:v>
                </c:pt>
                <c:pt idx="2">
                  <c:v>16</c:v>
                </c:pt>
                <c:pt idx="3">
                  <c:v>14</c:v>
                </c:pt>
                <c:pt idx="4">
                  <c:v>12</c:v>
                </c:pt>
                <c:pt idx="5">
                  <c:v>9</c:v>
                </c:pt>
                <c:pt idx="6">
                  <c:v>6.5</c:v>
                </c:pt>
                <c:pt idx="7">
                  <c:v>3</c:v>
                </c:pt>
                <c:pt idx="8">
                  <c:v>1</c:v>
                </c:pt>
              </c:numCache>
            </c:numRef>
          </c:val>
          <c:smooth val="0"/>
        </c:ser>
        <c:ser>
          <c:idx val="1"/>
          <c:order val="1"/>
          <c:tx>
            <c:strRef>
              <c:f>Feuil1!$C$28</c:f>
              <c:strCache>
                <c:ptCount val="1"/>
                <c:pt idx="0">
                  <c:v> Profil prime Assurance en CRD</c:v>
                </c:pt>
              </c:strCache>
            </c:strRef>
          </c:tx>
          <c:spPr>
            <a:ln w="38100"/>
          </c:spPr>
          <c:marker>
            <c:symbol val="none"/>
          </c:marker>
          <c:val>
            <c:numRef>
              <c:f>Feuil1!$D$28:$L$28</c:f>
              <c:numCache>
                <c:formatCode>General</c:formatCode>
                <c:ptCount val="9"/>
                <c:pt idx="0">
                  <c:v>19</c:v>
                </c:pt>
                <c:pt idx="1">
                  <c:v>17</c:v>
                </c:pt>
                <c:pt idx="2">
                  <c:v>15</c:v>
                </c:pt>
                <c:pt idx="3">
                  <c:v>13</c:v>
                </c:pt>
                <c:pt idx="4">
                  <c:v>10</c:v>
                </c:pt>
                <c:pt idx="5">
                  <c:v>7.5</c:v>
                </c:pt>
                <c:pt idx="6">
                  <c:v>5</c:v>
                </c:pt>
                <c:pt idx="7">
                  <c:v>1.5</c:v>
                </c:pt>
                <c:pt idx="8">
                  <c:v>0.1</c:v>
                </c:pt>
              </c:numCache>
            </c:numRef>
          </c:val>
          <c:smooth val="0"/>
        </c:ser>
        <c:dLbls>
          <c:showLegendKey val="0"/>
          <c:showVal val="0"/>
          <c:showCatName val="0"/>
          <c:showSerName val="0"/>
          <c:showPercent val="0"/>
          <c:showBubbleSize val="0"/>
        </c:dLbls>
        <c:marker val="1"/>
        <c:smooth val="0"/>
        <c:axId val="113904256"/>
        <c:axId val="113914240"/>
      </c:lineChart>
      <c:catAx>
        <c:axId val="113904256"/>
        <c:scaling>
          <c:orientation val="minMax"/>
        </c:scaling>
        <c:delete val="1"/>
        <c:axPos val="b"/>
        <c:numFmt formatCode="General" sourceLinked="1"/>
        <c:majorTickMark val="out"/>
        <c:minorTickMark val="none"/>
        <c:tickLblPos val="nextTo"/>
        <c:crossAx val="113914240"/>
        <c:crosses val="autoZero"/>
        <c:auto val="1"/>
        <c:lblAlgn val="ctr"/>
        <c:lblOffset val="100"/>
        <c:noMultiLvlLbl val="0"/>
      </c:catAx>
      <c:valAx>
        <c:axId val="113914240"/>
        <c:scaling>
          <c:orientation val="minMax"/>
        </c:scaling>
        <c:delete val="1"/>
        <c:axPos val="l"/>
        <c:majorGridlines>
          <c:spPr>
            <a:ln w="25400">
              <a:solidFill>
                <a:schemeClr val="bg1">
                  <a:lumMod val="75000"/>
                </a:schemeClr>
              </a:solidFill>
              <a:prstDash val="sysDot"/>
            </a:ln>
          </c:spPr>
        </c:majorGridlines>
        <c:numFmt formatCode="General" sourceLinked="1"/>
        <c:majorTickMark val="out"/>
        <c:minorTickMark val="none"/>
        <c:tickLblPos val="nextTo"/>
        <c:crossAx val="113904256"/>
        <c:crosses val="autoZero"/>
        <c:crossBetween val="between"/>
      </c:valAx>
      <c:spPr>
        <a:ln>
          <a:solidFill>
            <a:srgbClr val="5A88D8"/>
          </a:solidFill>
        </a:ln>
      </c:spPr>
    </c:plotArea>
    <c:legend>
      <c:legendPos val="r"/>
      <c:layout>
        <c:manualLayout>
          <c:xMode val="edge"/>
          <c:yMode val="edge"/>
          <c:x val="2.3902230971128608E-2"/>
          <c:y val="0.63387540099154271"/>
          <c:w val="0.54752880917980429"/>
          <c:h val="0.28279126567512392"/>
        </c:manualLayout>
      </c:layout>
      <c:overlay val="0"/>
      <c:txPr>
        <a:bodyPr/>
        <a:lstStyle/>
        <a:p>
          <a:pPr>
            <a:defRPr sz="1100" b="0"/>
          </a:pPr>
          <a:endParaRPr lang="fr-FR"/>
        </a:p>
      </c:txPr>
    </c:legend>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14/03/2017</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14/03/2017</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defTabSz="882213">
              <a:spcBef>
                <a:spcPct val="0"/>
              </a:spcBef>
              <a:defRPr/>
            </a:pPr>
            <a:endParaRPr lang="fr-FR" dirty="0" smtClean="0">
              <a:solidFill>
                <a:srgbClr val="002364"/>
              </a:solidFill>
            </a:endParaRPr>
          </a:p>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2</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82213">
              <a:spcBef>
                <a:spcPct val="0"/>
              </a:spcBef>
              <a:defRPr/>
            </a:pPr>
            <a:r>
              <a:rPr lang="fr-FR" b="1" dirty="0" smtClean="0"/>
              <a:t>Le contrat 2220N</a:t>
            </a:r>
            <a:endParaRPr lang="fr-FR" b="1" kern="0" dirty="0">
              <a:solidFill>
                <a:srgbClr val="5A88D8">
                  <a:lumMod val="50000"/>
                </a:srgbClr>
              </a:solidFill>
              <a:latin typeface="Arial" charset="0"/>
              <a:cs typeface="Arial" charset="0"/>
            </a:endParaRPr>
          </a:p>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3</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4</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5</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6</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7</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8</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9</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10</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11</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12</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13</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14</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17</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19</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20</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21</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24</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jp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1.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1.jp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1.jp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1.jp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1.jp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fr-F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fr-FR"/>
          </a:p>
        </p:txBody>
      </p:sp>
      <p:sp>
        <p:nvSpPr>
          <p:cNvPr id="4" name="Slide Number Placeholder 3"/>
          <p:cNvSpPr>
            <a:spLocks noGrp="1"/>
          </p:cNvSpPr>
          <p:nvPr>
            <p:ph type="sldNum" sz="quarter" idx="12"/>
          </p:nvPr>
        </p:nvSpPr>
        <p:spPr>
          <a:xfrm>
            <a:off x="8705578" y="6508043"/>
            <a:ext cx="414958" cy="365125"/>
          </a:xfrm>
          <a:prstGeom prst="rect">
            <a:avLst/>
          </a:prstGeom>
        </p:spPr>
        <p:txBody>
          <a:bodyPr anchor="ctr" anchorCtr="0"/>
          <a:lstStyle>
            <a:lvl1pPr algn="r">
              <a:defRPr sz="1000">
                <a:solidFill>
                  <a:schemeClr val="bg1">
                    <a:lumMod val="50000"/>
                  </a:schemeClr>
                </a:solidFill>
              </a:defRPr>
            </a:lvl1pPr>
          </a:lstStyle>
          <a:p>
            <a:fld id="{7B3C3BA2-A26C-492F-873B-900B4435B0C5}" type="slidenum">
              <a:rPr lang="fr-FR" smtClean="0"/>
              <a:pPr/>
              <a:t>‹N°›</a:t>
            </a:fld>
            <a:endParaRPr lang="fr-FR"/>
          </a:p>
        </p:txBody>
      </p:sp>
    </p:spTree>
    <p:extLst>
      <p:ext uri="{BB962C8B-B14F-4D97-AF65-F5344CB8AC3E}">
        <p14:creationId xmlns:p14="http://schemas.microsoft.com/office/powerpoint/2010/main" val="427818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jpg"/><Relationship Id="rId4" Type="http://schemas.openxmlformats.org/officeDocument/2006/relationships/slideLayout" Target="../slideLayouts/slideLayout14.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image" Target="../media/image1.jpg"/><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image" Target="../media/image6.emf"/><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theme" Target="../theme/theme3.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10" Type="http://schemas.openxmlformats.org/officeDocument/2006/relationships/image" Target="../media/image1.jpg"/><Relationship Id="rId4" Type="http://schemas.openxmlformats.org/officeDocument/2006/relationships/slideLayout" Target="../slideLayouts/slideLayout43.xml"/><Relationship Id="rId9" Type="http://schemas.openxmlformats.org/officeDocument/2006/relationships/image" Target="../media/image10.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9"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5" Type="http://schemas.openxmlformats.org/officeDocument/2006/relationships/slideLayout" Target="../slideLayouts/slideLayout72.xml"/><Relationship Id="rId4" Type="http://schemas.openxmlformats.org/officeDocument/2006/relationships/slideLayout" Target="../slideLayouts/slideLayout71.xml"/><Relationship Id="rId9"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5" Type="http://schemas.openxmlformats.org/officeDocument/2006/relationships/slideLayout" Target="../slideLayouts/slideLayout79.xml"/><Relationship Id="rId4" Type="http://schemas.openxmlformats.org/officeDocument/2006/relationships/slideLayout" Target="../slideLayouts/slideLayout78.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314767"/>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bwMode="auto">
          <a:xfrm>
            <a:off x="7131652" y="6408272"/>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409011"/>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408272"/>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HDJ 16 mars 2017 – ADE en CRD</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 id="2147483883" r:id="rId10"/>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A9C326B0"/><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hyperlink" Target="http://service-celca-moss.sigce.caisse-epargne.fr/sites/lca1/SiteDirectory/rub_com/RDC_marche_parts/Crdit%20Immo/RDC_marche_parts_credit_immo.aspx?RootFolder=/sites/lca1/SiteDirectory/rub_com/RDC_marche_parts/Crdit%20Immo/ADE%20en%20CRD%20-%20nouvelle%20offre%20%C3%A0%20partir%20du%2020%20mars%2017&amp;PageView=Shared&amp;FolderCTID=0x01200017955A5717031749BFEE26F1DE8B8CBF&amp;View=%7bD388EEC6-BE35-4774-90FC-7788407BBF92%7d"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rvice-celca-moss.sigce.caisse-epargne.fr/sites/lca1/SiteDirectory/rub_com/RDC_marche_parts/Crdit%20Immo/RDC_marche_parts_credit_immo.aspx?RootFolder=/sites/lca1/SiteDirectory/rub_com/RDC_marche_parts/Crdit%20Immo/ADE%20en%20CRD%20-%20nouvelle%20offre%20%C3%A0%20partir%20du%2020%20mars%2017&amp;PageView=Shared&amp;FolderCTID=0x01200017955A5717031749BFEE26F1DE8B8CBF&amp;View=%7bD388EEC6-BE35-4774-90FC-7788407BBF92%7d" TargetMode="External"/><Relationship Id="rId2" Type="http://schemas.openxmlformats.org/officeDocument/2006/relationships/hyperlink" Target="http://client.kumullus.com/natixis/" TargetMode="External"/><Relationship Id="rId1" Type="http://schemas.openxmlformats.org/officeDocument/2006/relationships/slideLayout" Target="../slideLayouts/slideLayout10.xml"/><Relationship Id="rId4" Type="http://schemas.openxmlformats.org/officeDocument/2006/relationships/hyperlink" Target="mailto:CELCA-L-ADE-EN-CRD@celca.caisse-epargne.fr"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ervice-celca-moss.sigce.caisse-epargne.fr/sites/lca1/SiteDirectory/rub_com/RDC_marche_parts/Crdit%20Immo/RDC_marche_parts_credit_immo.aspx?RootFolder=/sites/lca1/SiteDirectory/rub_com/RDC_marche_parts/Crdit%20Immo/ADE%20en%20CRD%20-%20nouvelle%20offre%20%C3%A0%20partir%20du%2020%20mars%2017&amp;PageView=Shared&amp;FolderCTID=0x01200017955A5717031749BFEE26F1DE8B8CBF&amp;View=%7bD388EEC6-BE35-4774-90FC-7788407BBF92%7d"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ervice-celca-moss.sigce.caisse-epargne.fr/sites/lca1/SiteDirectory/rub_com/actu/Actu%20Crdit/16.02.10%20-%20CREDIT%20IMMOBILIER%20-%20Conditions%20particuli&#232;res%20sp&#233;cifiques%20mises%20en%20place%20par%20la%20CNP%20pour%20les%20militaires.pdf"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nsgprw1.celca.caisse-epargne.fr/divers/communication/breves/bdd/essentiel/tout_lire/2017_03_16_Essentiel.pdf" TargetMode="External"/><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p:txBody>
          <a:bodyPr>
            <a:normAutofit fontScale="90000"/>
          </a:bodyPr>
          <a:lstStyle/>
          <a:p>
            <a:r>
              <a:rPr lang="fr-FR" dirty="0" smtClean="0"/>
              <a:t>Présentation de </a:t>
            </a:r>
            <a:r>
              <a:rPr lang="fr-FR" dirty="0" smtClean="0">
                <a:solidFill>
                  <a:srgbClr val="FF0000"/>
                </a:solidFill>
              </a:rPr>
              <a:t>l'Assurance Emprunteur </a:t>
            </a:r>
            <a:r>
              <a:rPr lang="fr-FR" dirty="0" smtClean="0"/>
              <a:t>sur </a:t>
            </a:r>
            <a:r>
              <a:rPr lang="fr-FR" dirty="0"/>
              <a:t>le Capital Restant Dû </a:t>
            </a:r>
            <a:r>
              <a:rPr lang="fr-FR" dirty="0" smtClean="0"/>
              <a:t>(</a:t>
            </a:r>
            <a:r>
              <a:rPr lang="fr-FR" dirty="0"/>
              <a:t>Crédit </a:t>
            </a:r>
            <a:r>
              <a:rPr lang="fr-FR" dirty="0" err="1"/>
              <a:t>immo</a:t>
            </a:r>
            <a:r>
              <a:rPr lang="fr-FR" dirty="0" smtClean="0"/>
              <a:t>) 1/2</a:t>
            </a:r>
            <a:endParaRPr lang="fr-FR" i="1" dirty="0"/>
          </a:p>
        </p:txBody>
      </p:sp>
      <p:sp>
        <p:nvSpPr>
          <p:cNvPr id="113" name="Sous-titre 112"/>
          <p:cNvSpPr>
            <a:spLocks noGrp="1"/>
          </p:cNvSpPr>
          <p:nvPr>
            <p:ph type="subTitle" idx="1"/>
          </p:nvPr>
        </p:nvSpPr>
        <p:spPr>
          <a:xfrm>
            <a:off x="289572" y="4940866"/>
            <a:ext cx="8575675" cy="641498"/>
          </a:xfrm>
        </p:spPr>
        <p:txBody>
          <a:bodyPr/>
          <a:lstStyle/>
          <a:p>
            <a:r>
              <a:rPr lang="fr-FR" dirty="0" smtClean="0"/>
              <a:t>Heure du Jeudi du 16/03/2017</a:t>
            </a: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480474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53493" y="1536064"/>
            <a:ext cx="8424936" cy="4198072"/>
          </a:xfrm>
          <a:prstGeom prst="rect">
            <a:avLst/>
          </a:prstGeom>
          <a:noFill/>
        </p:spPr>
        <p:txBody>
          <a:bodyPr wrap="square" rtlCol="0">
            <a:spAutoFit/>
          </a:bodyPr>
          <a:lstStyle/>
          <a:p>
            <a:pPr marL="285750" indent="-285750">
              <a:spcBef>
                <a:spcPct val="20000"/>
              </a:spcBef>
              <a:buClr>
                <a:srgbClr val="FF0000"/>
              </a:buClr>
              <a:buFont typeface="Wingdings" panose="05000000000000000000" pitchFamily="2" charset="2"/>
              <a:buChar char="n"/>
            </a:pPr>
            <a:r>
              <a:rPr lang="fr-FR" b="1" dirty="0"/>
              <a:t>A compter du 20/03/2017, notre offre ADE CNP évolue avec 3 modifications : </a:t>
            </a:r>
            <a:endParaRPr lang="fr-FR" b="1" dirty="0" smtClean="0"/>
          </a:p>
          <a:p>
            <a:pPr marL="712788" lvl="1" indent="-255588">
              <a:spcBef>
                <a:spcPct val="20000"/>
              </a:spcBef>
              <a:buClr>
                <a:schemeClr val="bg2"/>
              </a:buClr>
              <a:buFont typeface="Wingdings" panose="05000000000000000000" pitchFamily="2" charset="2"/>
              <a:buChar char="n"/>
            </a:pPr>
            <a:r>
              <a:rPr lang="fr-FR" sz="1600" dirty="0" smtClean="0"/>
              <a:t>Le passage </a:t>
            </a:r>
            <a:r>
              <a:rPr lang="fr-FR" sz="1600" dirty="0"/>
              <a:t>d’une tarification sur Capital Initial </a:t>
            </a:r>
            <a:r>
              <a:rPr lang="fr-FR" sz="1600" dirty="0" smtClean="0"/>
              <a:t>(CI) à </a:t>
            </a:r>
            <a:r>
              <a:rPr lang="fr-FR" sz="1600" dirty="0"/>
              <a:t>une tarification sur Capital Restant </a:t>
            </a:r>
            <a:r>
              <a:rPr lang="fr-FR" sz="1600" dirty="0" smtClean="0"/>
              <a:t>Dû (CRD). </a:t>
            </a:r>
          </a:p>
          <a:p>
            <a:pPr marL="712788" lvl="1" indent="-255588">
              <a:spcBef>
                <a:spcPct val="20000"/>
              </a:spcBef>
              <a:buClr>
                <a:schemeClr val="bg2"/>
              </a:buClr>
              <a:buFont typeface="Wingdings" panose="05000000000000000000" pitchFamily="2" charset="2"/>
              <a:buChar char="n"/>
            </a:pPr>
            <a:r>
              <a:rPr lang="fr-FR" sz="1600" dirty="0" smtClean="0"/>
              <a:t>L’intégration </a:t>
            </a:r>
            <a:r>
              <a:rPr lang="fr-FR" sz="1600" dirty="0"/>
              <a:t>de la garantie « SA PRO </a:t>
            </a:r>
            <a:r>
              <a:rPr lang="fr-FR" sz="1600" dirty="0" smtClean="0"/>
              <a:t>».</a:t>
            </a:r>
          </a:p>
          <a:p>
            <a:pPr marL="712788" lvl="1" indent="-255588">
              <a:spcBef>
                <a:spcPct val="20000"/>
              </a:spcBef>
              <a:buClr>
                <a:schemeClr val="bg2"/>
              </a:buClr>
              <a:buFont typeface="Wingdings" panose="05000000000000000000" pitchFamily="2" charset="2"/>
              <a:buChar char="n"/>
            </a:pPr>
            <a:r>
              <a:rPr lang="fr-FR" sz="1600" dirty="0" smtClean="0"/>
              <a:t>Le </a:t>
            </a:r>
            <a:r>
              <a:rPr lang="fr-FR" sz="1600" dirty="0"/>
              <a:t>maintien de la couverture en cas de </a:t>
            </a:r>
            <a:r>
              <a:rPr lang="fr-FR" sz="1600" dirty="0" smtClean="0"/>
              <a:t>temps partiel </a:t>
            </a:r>
            <a:r>
              <a:rPr lang="fr-FR" sz="1600" dirty="0"/>
              <a:t>thérapeutique</a:t>
            </a:r>
            <a:r>
              <a:rPr lang="fr-FR" sz="1600" dirty="0" smtClean="0"/>
              <a:t>.</a:t>
            </a:r>
          </a:p>
          <a:p>
            <a:pPr marL="712788" lvl="1" indent="-255588">
              <a:spcBef>
                <a:spcPct val="20000"/>
              </a:spcBef>
              <a:buClr>
                <a:schemeClr val="bg2"/>
              </a:buClr>
              <a:buFont typeface="Wingdings" panose="05000000000000000000" pitchFamily="2" charset="2"/>
              <a:buChar char="n"/>
            </a:pPr>
            <a:endParaRPr lang="fr-FR" sz="1600" dirty="0"/>
          </a:p>
          <a:p>
            <a:pPr marL="285750" lvl="1" indent="-285750">
              <a:spcBef>
                <a:spcPct val="20000"/>
              </a:spcBef>
              <a:buClr>
                <a:srgbClr val="FF0000"/>
              </a:buClr>
              <a:buFont typeface="Wingdings" panose="05000000000000000000" pitchFamily="2" charset="2"/>
              <a:buChar char="n"/>
            </a:pPr>
            <a:r>
              <a:rPr lang="fr-FR" b="1" dirty="0"/>
              <a:t>La présentation détaillée de cette nouvelle offre sera faite </a:t>
            </a:r>
            <a:r>
              <a:rPr lang="fr-FR" b="1" dirty="0" smtClean="0"/>
              <a:t>via :</a:t>
            </a:r>
          </a:p>
          <a:p>
            <a:pPr marL="712788" lvl="1" indent="-255588">
              <a:spcBef>
                <a:spcPct val="20000"/>
              </a:spcBef>
              <a:buClr>
                <a:schemeClr val="bg2"/>
              </a:buClr>
              <a:buFont typeface="Wingdings" panose="05000000000000000000" pitchFamily="2" charset="2"/>
              <a:buChar char="n"/>
            </a:pPr>
            <a:r>
              <a:rPr lang="fr-FR" sz="1600" dirty="0" smtClean="0"/>
              <a:t>L’HDJ </a:t>
            </a:r>
            <a:r>
              <a:rPr lang="fr-FR" sz="1600" dirty="0"/>
              <a:t>du 16/03 axée sur la présentation de la nouvelle offre ADE en CRD.</a:t>
            </a:r>
          </a:p>
          <a:p>
            <a:pPr marL="712788" lvl="1" indent="-255588">
              <a:spcBef>
                <a:spcPct val="20000"/>
              </a:spcBef>
              <a:buClr>
                <a:schemeClr val="bg2"/>
              </a:buClr>
              <a:buFont typeface="Wingdings" panose="05000000000000000000" pitchFamily="2" charset="2"/>
              <a:buChar char="n"/>
            </a:pPr>
            <a:r>
              <a:rPr lang="fr-FR" sz="1600" dirty="0" smtClean="0"/>
              <a:t>L’HDJ </a:t>
            </a:r>
            <a:r>
              <a:rPr lang="fr-FR" sz="1600" dirty="0"/>
              <a:t>du 23/03 axée  « argumentaire » de vente du contrat ADE CNP </a:t>
            </a:r>
            <a:r>
              <a:rPr lang="fr-FR" sz="1600" dirty="0" smtClean="0"/>
              <a:t>Groupe.</a:t>
            </a:r>
          </a:p>
          <a:p>
            <a:pPr lvl="1">
              <a:spcBef>
                <a:spcPct val="20000"/>
              </a:spcBef>
              <a:buClr>
                <a:schemeClr val="bg2"/>
              </a:buClr>
            </a:pPr>
            <a:r>
              <a:rPr lang="fr-FR" sz="1600" i="1" dirty="0" smtClean="0"/>
              <a:t>Ces 2 HDJ ont fait l’objet d’une présentation lors d’un groupe </a:t>
            </a:r>
            <a:r>
              <a:rPr lang="fr-FR" sz="1600" i="1" dirty="0"/>
              <a:t>de travail </a:t>
            </a:r>
            <a:r>
              <a:rPr lang="fr-FR" sz="1600" i="1" dirty="0" smtClean="0"/>
              <a:t>avec des collaborateurs du réseau.</a:t>
            </a:r>
            <a:endParaRPr lang="fr-FR" sz="1600" i="1" dirty="0"/>
          </a:p>
          <a:p>
            <a:pPr marL="712788" lvl="1" indent="-255588">
              <a:spcBef>
                <a:spcPct val="20000"/>
              </a:spcBef>
              <a:buClr>
                <a:schemeClr val="bg2"/>
              </a:buClr>
              <a:buFont typeface="Wingdings" panose="05000000000000000000" pitchFamily="2" charset="2"/>
              <a:buChar char="n"/>
            </a:pPr>
            <a:endParaRPr lang="fr-FR" sz="1600" dirty="0" smtClean="0"/>
          </a:p>
          <a:p>
            <a:pPr lvl="1">
              <a:spcBef>
                <a:spcPct val="20000"/>
              </a:spcBef>
              <a:buClr>
                <a:schemeClr val="bg2"/>
              </a:buClr>
            </a:pPr>
            <a:endParaRPr lang="fr-FR" sz="1600" dirty="0" smtClean="0"/>
          </a:p>
          <a:p>
            <a:pPr marL="712788" lvl="1" indent="-255588">
              <a:spcBef>
                <a:spcPct val="20000"/>
              </a:spcBef>
              <a:buClr>
                <a:schemeClr val="bg2"/>
              </a:buClr>
              <a:buFont typeface="Wingdings" panose="05000000000000000000" pitchFamily="2" charset="2"/>
              <a:buChar char="n"/>
            </a:pPr>
            <a:endParaRPr lang="fr-FR" sz="1600" dirty="0"/>
          </a:p>
          <a:p>
            <a:pPr marL="712788" lvl="1" indent="-255588">
              <a:spcBef>
                <a:spcPct val="20000"/>
              </a:spcBef>
              <a:buClr>
                <a:schemeClr val="bg2"/>
              </a:buClr>
              <a:buFont typeface="Wingdings" panose="05000000000000000000" pitchFamily="2" charset="2"/>
              <a:buChar char="n"/>
            </a:pPr>
            <a:endParaRPr lang="fr-FR" sz="1600" dirty="0"/>
          </a:p>
        </p:txBody>
      </p:sp>
      <p:sp>
        <p:nvSpPr>
          <p:cNvPr id="13" name="Titre 7"/>
          <p:cNvSpPr txBox="1">
            <a:spLocks/>
          </p:cNvSpPr>
          <p:nvPr/>
        </p:nvSpPr>
        <p:spPr bwMode="gray">
          <a:xfrm>
            <a:off x="787140" y="376844"/>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dirty="0" smtClean="0"/>
              <a:t>La nouvelle offre ADE </a:t>
            </a:r>
            <a:endParaRPr lang="fr-FR" altLang="fr-FR" dirty="0"/>
          </a:p>
        </p:txBody>
      </p:sp>
      <p:sp>
        <p:nvSpPr>
          <p:cNvPr id="2" name="Rectangle 1"/>
          <p:cNvSpPr/>
          <p:nvPr/>
        </p:nvSpPr>
        <p:spPr>
          <a:xfrm>
            <a:off x="747975" y="5030002"/>
            <a:ext cx="7435971" cy="461665"/>
          </a:xfrm>
          <a:prstGeom prst="rect">
            <a:avLst/>
          </a:prstGeom>
          <a:ln>
            <a:solidFill>
              <a:schemeClr val="tx2"/>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0" lvl="1" algn="ctr">
              <a:spcBef>
                <a:spcPct val="20000"/>
              </a:spcBef>
              <a:buClr>
                <a:schemeClr val="bg2"/>
              </a:buClr>
            </a:pPr>
            <a:r>
              <a:rPr lang="fr-FR" sz="2400" b="1" dirty="0">
                <a:solidFill>
                  <a:srgbClr val="FF0000"/>
                </a:solidFill>
              </a:rPr>
              <a:t>Cette nouvelle offre vient en remplacement de l’offre en CI</a:t>
            </a:r>
          </a:p>
        </p:txBody>
      </p:sp>
    </p:spTree>
    <p:extLst>
      <p:ext uri="{BB962C8B-B14F-4D97-AF65-F5344CB8AC3E}">
        <p14:creationId xmlns:p14="http://schemas.microsoft.com/office/powerpoint/2010/main" val="16865243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7"/>
          <p:cNvSpPr txBox="1">
            <a:spLocks/>
          </p:cNvSpPr>
          <p:nvPr/>
        </p:nvSpPr>
        <p:spPr bwMode="gray">
          <a:xfrm>
            <a:off x="787140" y="483380"/>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La nouvelle </a:t>
            </a:r>
            <a:r>
              <a:rPr lang="fr-FR" altLang="fr-FR" sz="2400" dirty="0"/>
              <a:t>offre </a:t>
            </a:r>
            <a:r>
              <a:rPr lang="fr-FR" altLang="fr-FR" sz="2400" dirty="0" smtClean="0"/>
              <a:t>: Périmètre du Passage </a:t>
            </a:r>
            <a:r>
              <a:rPr lang="fr-FR" altLang="fr-FR" sz="2400" dirty="0"/>
              <a:t>en </a:t>
            </a:r>
            <a:r>
              <a:rPr lang="fr-FR" altLang="fr-FR" sz="2400" dirty="0" smtClean="0"/>
              <a:t>CRD</a:t>
            </a:r>
            <a:endParaRPr lang="fr-FR" altLang="fr-FR" sz="2400" dirty="0"/>
          </a:p>
        </p:txBody>
      </p:sp>
      <p:sp>
        <p:nvSpPr>
          <p:cNvPr id="5" name="ZoneTexte 7"/>
          <p:cNvSpPr txBox="1"/>
          <p:nvPr/>
        </p:nvSpPr>
        <p:spPr>
          <a:xfrm>
            <a:off x="238125" y="1075991"/>
            <a:ext cx="8759441" cy="5875455"/>
          </a:xfrm>
          <a:prstGeom prst="rect">
            <a:avLst/>
          </a:prstGeom>
          <a:noFill/>
        </p:spPr>
        <p:txBody>
          <a:bodyPr wrap="square" rtlCol="0">
            <a:spAutoFit/>
          </a:bodyPr>
          <a:lstStyle>
            <a:defPPr>
              <a:defRPr lang="fr-FR"/>
            </a:defPPr>
            <a:lvl2pPr marL="285750" lvl="1" indent="-285750" algn="just">
              <a:spcBef>
                <a:spcPct val="20000"/>
              </a:spcBef>
              <a:buClr>
                <a:srgbClr val="FF0000"/>
              </a:buClr>
              <a:buFont typeface="Wingdings" panose="05000000000000000000" pitchFamily="2" charset="2"/>
              <a:buChar char="n"/>
              <a:defRPr sz="1600"/>
            </a:lvl2pPr>
          </a:lstStyle>
          <a:p>
            <a:pPr lvl="1"/>
            <a:r>
              <a:rPr lang="fr-FR" dirty="0" smtClean="0"/>
              <a:t>La </a:t>
            </a:r>
            <a:r>
              <a:rPr lang="fr-FR" dirty="0"/>
              <a:t>tarification ADE sur CRD </a:t>
            </a:r>
            <a:r>
              <a:rPr lang="fr-FR" dirty="0" smtClean="0"/>
              <a:t>concernera </a:t>
            </a:r>
            <a:r>
              <a:rPr lang="fr-FR" dirty="0"/>
              <a:t>tous les crédits </a:t>
            </a:r>
            <a:r>
              <a:rPr lang="fr-FR" dirty="0" smtClean="0"/>
              <a:t>immobiliers (contrat 2220N), </a:t>
            </a:r>
            <a:r>
              <a:rPr lang="fr-FR" dirty="0"/>
              <a:t>à l’exception de certains contrats qui restent en tarification sur </a:t>
            </a:r>
            <a:r>
              <a:rPr lang="fr-FR" dirty="0" smtClean="0"/>
              <a:t>CI à savoir</a:t>
            </a:r>
            <a:r>
              <a:rPr lang="fr-FR" dirty="0"/>
              <a:t> </a:t>
            </a:r>
            <a:r>
              <a:rPr lang="fr-FR" dirty="0" smtClean="0"/>
              <a:t>:</a:t>
            </a:r>
            <a:r>
              <a:rPr lang="fr-FR" dirty="0"/>
              <a:t> </a:t>
            </a:r>
            <a:endParaRPr lang="fr-FR" dirty="0" smtClean="0"/>
          </a:p>
          <a:p>
            <a:pPr marL="712788" lvl="1" indent="-255588">
              <a:buClr>
                <a:schemeClr val="bg2"/>
              </a:buClr>
            </a:pPr>
            <a:r>
              <a:rPr lang="fr-FR" sz="1400" dirty="0"/>
              <a:t>L</a:t>
            </a:r>
            <a:r>
              <a:rPr lang="fr-FR" sz="1400" dirty="0" smtClean="0"/>
              <a:t>es contrats spécifiques dont la tarification est définie systématiquement par l’assureur : contrat MAGFI, Contrat SENIOR, contrat AERAS 2</a:t>
            </a:r>
            <a:r>
              <a:rPr lang="fr-FR" sz="1400" baseline="30000" dirty="0" smtClean="0"/>
              <a:t>ème </a:t>
            </a:r>
            <a:r>
              <a:rPr lang="fr-FR" sz="1400" dirty="0" smtClean="0"/>
              <a:t> (</a:t>
            </a:r>
            <a:r>
              <a:rPr lang="fr-FR" sz="1400" dirty="0" err="1" smtClean="0"/>
              <a:t>Assurisques</a:t>
            </a:r>
            <a:r>
              <a:rPr lang="fr-FR" sz="1400" dirty="0" smtClean="0"/>
              <a:t>), ET 3</a:t>
            </a:r>
            <a:r>
              <a:rPr lang="fr-FR" sz="1400" baseline="30000" dirty="0" smtClean="0"/>
              <a:t>ème</a:t>
            </a:r>
            <a:r>
              <a:rPr lang="fr-FR" sz="1400" dirty="0" smtClean="0"/>
              <a:t> niveau.</a:t>
            </a:r>
          </a:p>
          <a:p>
            <a:pPr marL="712788" lvl="1" indent="-255588">
              <a:buClr>
                <a:schemeClr val="bg2"/>
              </a:buClr>
            </a:pPr>
            <a:r>
              <a:rPr lang="fr-FR" sz="1400" dirty="0" smtClean="0"/>
              <a:t>Le </a:t>
            </a:r>
            <a:r>
              <a:rPr lang="fr-FR" sz="1400" dirty="0"/>
              <a:t>contrat perte d’emploi, dont la tarification est forfaitaire, 5€ mensuel pour 100€ de </a:t>
            </a:r>
            <a:r>
              <a:rPr lang="fr-FR" sz="1400" dirty="0" smtClean="0"/>
              <a:t>prestation.</a:t>
            </a:r>
            <a:endParaRPr lang="fr-FR" sz="1400" dirty="0"/>
          </a:p>
          <a:p>
            <a:pPr lvl="1"/>
            <a:endParaRPr lang="fr-FR" sz="800" dirty="0" smtClean="0"/>
          </a:p>
          <a:p>
            <a:pPr lvl="1"/>
            <a:r>
              <a:rPr lang="fr-FR" dirty="0" smtClean="0"/>
              <a:t>Les COD </a:t>
            </a:r>
            <a:r>
              <a:rPr lang="fr-FR" dirty="0"/>
              <a:t>et crédits à la consommation réalisés sous </a:t>
            </a:r>
            <a:r>
              <a:rPr lang="fr-FR" dirty="0" smtClean="0"/>
              <a:t>NEO seront  également concernés par le passage en CRD.</a:t>
            </a:r>
          </a:p>
          <a:p>
            <a:pPr lvl="1"/>
            <a:endParaRPr lang="fr-FR" sz="800" dirty="0"/>
          </a:p>
          <a:p>
            <a:pPr lvl="1"/>
            <a:r>
              <a:rPr lang="fr-FR" b="1" dirty="0"/>
              <a:t>Resteront en CI :</a:t>
            </a:r>
          </a:p>
          <a:p>
            <a:pPr marL="712788" lvl="1" indent="-255588">
              <a:buClr>
                <a:schemeClr val="bg2"/>
              </a:buClr>
            </a:pPr>
            <a:r>
              <a:rPr lang="fr-FR" dirty="0"/>
              <a:t>les conventions pour les crédits à la consommation réalisés sous IZIVENTE.</a:t>
            </a:r>
          </a:p>
          <a:p>
            <a:pPr marL="712788" lvl="1" indent="-255588">
              <a:buClr>
                <a:schemeClr val="bg2"/>
              </a:buClr>
            </a:pPr>
            <a:r>
              <a:rPr lang="fr-FR" dirty="0"/>
              <a:t>les conventions des Professionnels et de la BDR.</a:t>
            </a:r>
          </a:p>
          <a:p>
            <a:pPr lvl="1"/>
            <a:endParaRPr lang="fr-FR" sz="900" dirty="0" smtClean="0"/>
          </a:p>
          <a:p>
            <a:pPr lvl="1"/>
            <a:endParaRPr lang="fr-FR" sz="100" dirty="0" smtClean="0"/>
          </a:p>
          <a:p>
            <a:pPr lvl="1"/>
            <a:r>
              <a:rPr lang="fr-FR" b="1" dirty="0"/>
              <a:t>Pour information concernant l’ ADE services de CBP</a:t>
            </a:r>
            <a:r>
              <a:rPr lang="fr-FR" dirty="0"/>
              <a:t>, toutes les offres sont en CRD sauf CSF qui est en CI</a:t>
            </a:r>
            <a:r>
              <a:rPr lang="fr-FR" b="1" dirty="0" smtClean="0"/>
              <a:t>.</a:t>
            </a:r>
          </a:p>
          <a:p>
            <a:pPr lvl="1"/>
            <a:endParaRPr lang="fr-FR" sz="1050" b="1" dirty="0"/>
          </a:p>
          <a:p>
            <a:pPr lvl="1"/>
            <a:endParaRPr lang="fr-FR" b="1" dirty="0" smtClean="0"/>
          </a:p>
          <a:p>
            <a:pPr lvl="1"/>
            <a:endParaRPr lang="fr-FR" sz="400" b="1" dirty="0"/>
          </a:p>
          <a:p>
            <a:pPr lvl="1"/>
            <a:r>
              <a:rPr lang="fr-FR" b="1" dirty="0" smtClean="0"/>
              <a:t>A noter qu’aujourd’hui, le groupe BPCE (Banques populaires, Caisses d’Epargne, Crédit Foncier) propose l’ADE en CRD.</a:t>
            </a:r>
            <a:endParaRPr lang="fr-FR" b="1" dirty="0"/>
          </a:p>
          <a:p>
            <a:pPr marL="712788" lvl="1" indent="-255588">
              <a:buClr>
                <a:schemeClr val="bg2"/>
              </a:buClr>
            </a:pPr>
            <a:r>
              <a:rPr lang="fr-FR" dirty="0"/>
              <a:t>Le Crédit Agricole et le Crédit Mutuel sont en </a:t>
            </a:r>
            <a:r>
              <a:rPr lang="fr-FR" dirty="0" smtClean="0"/>
              <a:t>CI. Ils </a:t>
            </a:r>
            <a:r>
              <a:rPr lang="fr-FR" dirty="0"/>
              <a:t>envisagent de passer en </a:t>
            </a:r>
            <a:r>
              <a:rPr lang="fr-FR" dirty="0" smtClean="0"/>
              <a:t>CRD.</a:t>
            </a:r>
            <a:endParaRPr lang="fr-FR" dirty="0"/>
          </a:p>
          <a:p>
            <a:pPr marL="712788" lvl="1" indent="-255588">
              <a:buClr>
                <a:schemeClr val="bg2"/>
              </a:buClr>
            </a:pPr>
            <a:r>
              <a:rPr lang="fr-FR" dirty="0"/>
              <a:t>SG et BNPP </a:t>
            </a:r>
            <a:r>
              <a:rPr lang="fr-FR" dirty="0" smtClean="0"/>
              <a:t>avaient, </a:t>
            </a:r>
            <a:r>
              <a:rPr lang="fr-FR" dirty="0"/>
              <a:t>il y a quelques </a:t>
            </a:r>
            <a:r>
              <a:rPr lang="fr-FR" dirty="0" smtClean="0"/>
              <a:t>années, </a:t>
            </a:r>
            <a:r>
              <a:rPr lang="fr-FR" dirty="0"/>
              <a:t>des </a:t>
            </a:r>
            <a:r>
              <a:rPr lang="fr-FR" dirty="0" smtClean="0"/>
              <a:t>offres en CRD </a:t>
            </a:r>
            <a:r>
              <a:rPr lang="fr-FR" dirty="0"/>
              <a:t>qui ont été arrêtées.</a:t>
            </a:r>
          </a:p>
          <a:p>
            <a:pPr lvl="0">
              <a:spcBef>
                <a:spcPct val="0"/>
              </a:spcBef>
              <a:defRPr/>
            </a:pPr>
            <a:endParaRPr lang="fr-FR" b="1" kern="0" dirty="0">
              <a:solidFill>
                <a:srgbClr val="5A88D8">
                  <a:lumMod val="50000"/>
                </a:srgbClr>
              </a:solidFill>
              <a:latin typeface="Arial" charset="0"/>
              <a:cs typeface="Arial" charset="0"/>
            </a:endParaRPr>
          </a:p>
          <a:p>
            <a:pPr>
              <a:spcBef>
                <a:spcPct val="0"/>
              </a:spcBef>
            </a:pPr>
            <a:endParaRPr lang="fr-FR" altLang="fr-FR" dirty="0">
              <a:solidFill>
                <a:srgbClr val="002060"/>
              </a:solidFill>
            </a:endParaRPr>
          </a:p>
          <a:p>
            <a:pPr lvl="1"/>
            <a:endParaRPr lang="fr-FR" sz="1050" dirty="0" smtClean="0"/>
          </a:p>
        </p:txBody>
      </p:sp>
      <p:pic>
        <p:nvPicPr>
          <p:cNvPr id="10" name="Image 9" descr="cid:image001.jpg@01D2076F.747EFF90"/>
          <p:cNvPicPr/>
          <p:nvPr/>
        </p:nvPicPr>
        <p:blipFill>
          <a:blip r:embed="rId3">
            <a:extLst>
              <a:ext uri="{28A0092B-C50C-407E-A947-70E740481C1C}">
                <a14:useLocalDpi xmlns:a14="http://schemas.microsoft.com/office/drawing/2010/main" val="0"/>
              </a:ext>
            </a:extLst>
          </a:blip>
          <a:srcRect/>
          <a:stretch>
            <a:fillRect/>
          </a:stretch>
        </p:blipFill>
        <p:spPr bwMode="auto">
          <a:xfrm>
            <a:off x="2471411" y="4351012"/>
            <a:ext cx="4032497" cy="528730"/>
          </a:xfrm>
          <a:prstGeom prst="rect">
            <a:avLst/>
          </a:prstGeom>
          <a:noFill/>
          <a:ln>
            <a:noFill/>
          </a:ln>
        </p:spPr>
      </p:pic>
      <p:sp>
        <p:nvSpPr>
          <p:cNvPr id="7" name="Rectangle 6"/>
          <p:cNvSpPr/>
          <p:nvPr/>
        </p:nvSpPr>
        <p:spPr>
          <a:xfrm>
            <a:off x="1339647" y="6176763"/>
            <a:ext cx="7591244" cy="646331"/>
          </a:xfrm>
          <a:prstGeom prst="rect">
            <a:avLst/>
          </a:prstGeom>
          <a:solidFill>
            <a:schemeClr val="bg1"/>
          </a:solidFill>
        </p:spPr>
        <p:txBody>
          <a:bodyPr wrap="square">
            <a:spAutoFit/>
          </a:bodyPr>
          <a:lstStyle/>
          <a:p>
            <a:pPr marL="273050" lvl="1" indent="0">
              <a:buClr>
                <a:schemeClr val="tx2"/>
              </a:buClr>
              <a:buNone/>
            </a:pPr>
            <a:r>
              <a:rPr lang="fr-FR" b="1" dirty="0">
                <a:solidFill>
                  <a:srgbClr val="FF0000"/>
                </a:solidFill>
              </a:rPr>
              <a:t>Important : tout le stock des crédits </a:t>
            </a:r>
            <a:r>
              <a:rPr lang="fr-FR" b="1" dirty="0" smtClean="0">
                <a:solidFill>
                  <a:srgbClr val="FF0000"/>
                </a:solidFill>
              </a:rPr>
              <a:t>fait </a:t>
            </a:r>
            <a:r>
              <a:rPr lang="fr-FR" b="1" dirty="0">
                <a:solidFill>
                  <a:srgbClr val="FF0000"/>
                </a:solidFill>
              </a:rPr>
              <a:t>en CI reste en </a:t>
            </a:r>
            <a:r>
              <a:rPr lang="fr-FR" b="1" dirty="0" smtClean="0">
                <a:solidFill>
                  <a:srgbClr val="FF0000"/>
                </a:solidFill>
              </a:rPr>
              <a:t>CI, y compris en cas de renégociation.</a:t>
            </a:r>
            <a:endParaRPr lang="fr-FR" b="1" dirty="0">
              <a:solidFill>
                <a:srgbClr val="FF0000"/>
              </a:solidFill>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140" y="6110599"/>
            <a:ext cx="569091" cy="682427"/>
          </a:xfrm>
          <a:prstGeom prst="rect">
            <a:avLst/>
          </a:prstGeom>
          <a:noFill/>
          <a:ln w="3175">
            <a:no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5149892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7"/>
          <p:cNvSpPr txBox="1">
            <a:spLocks/>
          </p:cNvSpPr>
          <p:nvPr/>
        </p:nvSpPr>
        <p:spPr bwMode="gray">
          <a:xfrm>
            <a:off x="787140" y="465624"/>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La nouvelle </a:t>
            </a:r>
            <a:r>
              <a:rPr lang="fr-FR" altLang="fr-FR" sz="2400" dirty="0"/>
              <a:t>offre </a:t>
            </a:r>
            <a:r>
              <a:rPr lang="fr-FR" altLang="fr-FR" sz="2400" dirty="0" smtClean="0"/>
              <a:t>: le Passage </a:t>
            </a:r>
            <a:r>
              <a:rPr lang="fr-FR" altLang="fr-FR" sz="2400" dirty="0"/>
              <a:t>en CRD </a:t>
            </a:r>
            <a:endParaRPr lang="fr-FR" altLang="fr-FR" sz="2400" dirty="0" smtClean="0"/>
          </a:p>
        </p:txBody>
      </p:sp>
      <p:sp>
        <p:nvSpPr>
          <p:cNvPr id="4" name="ZoneTexte 3"/>
          <p:cNvSpPr txBox="1"/>
          <p:nvPr/>
        </p:nvSpPr>
        <p:spPr>
          <a:xfrm>
            <a:off x="355106" y="1121652"/>
            <a:ext cx="8481076" cy="1320361"/>
          </a:xfrm>
          <a:prstGeom prst="rect">
            <a:avLst/>
          </a:prstGeom>
          <a:noFill/>
        </p:spPr>
        <p:txBody>
          <a:bodyPr wrap="square" rtlCol="0">
            <a:spAutoFit/>
          </a:bodyPr>
          <a:lstStyle>
            <a:defPPr>
              <a:defRPr lang="fr-FR"/>
            </a:defPPr>
            <a:lvl1pPr marL="285750" indent="-285750">
              <a:spcBef>
                <a:spcPct val="20000"/>
              </a:spcBef>
              <a:buClr>
                <a:srgbClr val="FF0000"/>
              </a:buClr>
              <a:buFont typeface="Wingdings" panose="05000000000000000000" pitchFamily="2" charset="2"/>
              <a:buChar char="n"/>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sz="1600" dirty="0" smtClean="0">
                <a:sym typeface="Wingdings"/>
              </a:rPr>
              <a:t>Le passage de l’assurance en CRD </a:t>
            </a:r>
            <a:r>
              <a:rPr lang="fr-FR" sz="1600" dirty="0">
                <a:sym typeface="Wingdings"/>
              </a:rPr>
              <a:t>permet d’afficher un </a:t>
            </a:r>
            <a:r>
              <a:rPr lang="fr-FR" sz="1600" dirty="0" smtClean="0">
                <a:sym typeface="Wingdings"/>
              </a:rPr>
              <a:t>cout </a:t>
            </a:r>
            <a:r>
              <a:rPr lang="fr-FR" sz="1600" dirty="0">
                <a:sym typeface="Wingdings"/>
              </a:rPr>
              <a:t>total plus faible au client (sur la durée totale du prêt) par rapport au CI.</a:t>
            </a:r>
          </a:p>
          <a:p>
            <a:endParaRPr lang="fr-FR" sz="1050" dirty="0">
              <a:sym typeface="Wingdings"/>
            </a:endParaRPr>
          </a:p>
          <a:p>
            <a:r>
              <a:rPr lang="fr-FR" sz="1600" dirty="0"/>
              <a:t>A taux d’assurance équivalent (0,21% en capital initial correspond à 0,31% en CRD), l’économie pour le client dans </a:t>
            </a:r>
            <a:r>
              <a:rPr lang="fr-FR" sz="1600" dirty="0" smtClean="0"/>
              <a:t>l’exemple ci-après est </a:t>
            </a:r>
            <a:r>
              <a:rPr lang="fr-FR" sz="1600" dirty="0"/>
              <a:t>de l’ordre de </a:t>
            </a:r>
            <a:r>
              <a:rPr lang="fr-FR" sz="1600" dirty="0" smtClean="0"/>
              <a:t>18%, </a:t>
            </a:r>
            <a:r>
              <a:rPr lang="fr-FR" sz="1600" dirty="0"/>
              <a:t>soit 3 350 € vs 4 200 € </a:t>
            </a:r>
            <a:r>
              <a:rPr lang="fr-FR" sz="1600" dirty="0" smtClean="0"/>
              <a:t> :</a:t>
            </a:r>
            <a:endParaRPr lang="fr-FR" sz="1600" dirty="0">
              <a:sym typeface="Wingdings"/>
            </a:endParaRPr>
          </a:p>
        </p:txBody>
      </p:sp>
      <p:graphicFrame>
        <p:nvGraphicFramePr>
          <p:cNvPr id="8" name="Tableau 7"/>
          <p:cNvGraphicFramePr>
            <a:graphicFrameLocks noGrp="1"/>
          </p:cNvGraphicFramePr>
          <p:nvPr>
            <p:extLst>
              <p:ext uri="{D42A27DB-BD31-4B8C-83A1-F6EECF244321}">
                <p14:modId xmlns:p14="http://schemas.microsoft.com/office/powerpoint/2010/main" val="4228384616"/>
              </p:ext>
            </p:extLst>
          </p:nvPr>
        </p:nvGraphicFramePr>
        <p:xfrm>
          <a:off x="5724128" y="2525704"/>
          <a:ext cx="2841202" cy="1043719"/>
        </p:xfrm>
        <a:graphic>
          <a:graphicData uri="http://schemas.openxmlformats.org/drawingml/2006/table">
            <a:tbl>
              <a:tblPr/>
              <a:tblGrid>
                <a:gridCol w="1420601"/>
                <a:gridCol w="1420601"/>
              </a:tblGrid>
              <a:tr h="1043719">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dirty="0">
                          <a:solidFill>
                            <a:srgbClr val="FFFFFF"/>
                          </a:solidFill>
                          <a:effectLst/>
                          <a:latin typeface="+mn-lt"/>
                        </a:rPr>
                        <a:t>Tarification en </a:t>
                      </a:r>
                      <a:r>
                        <a:rPr lang="fr-FR" sz="1200" b="1" i="0" u="none" strike="noStrike" dirty="0" smtClean="0">
                          <a:solidFill>
                            <a:srgbClr val="FFFFFF"/>
                          </a:solidFill>
                          <a:effectLst/>
                          <a:latin typeface="+mn-lt"/>
                        </a:rPr>
                        <a:t>% en Capital Initial</a:t>
                      </a:r>
                    </a:p>
                  </a:txBody>
                  <a:tcPr marL="0" marR="0" marT="0" marB="0" anchor="ctr">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dirty="0" smtClean="0">
                          <a:solidFill>
                            <a:srgbClr val="FFFFFF"/>
                          </a:solidFill>
                          <a:effectLst/>
                          <a:latin typeface="+mn-lt"/>
                        </a:rPr>
                        <a:t>Tarification </a:t>
                      </a:r>
                      <a:r>
                        <a:rPr lang="fr-FR" sz="1200" b="1" i="0" u="none" strike="noStrike" dirty="0">
                          <a:solidFill>
                            <a:srgbClr val="FFFFFF"/>
                          </a:solidFill>
                          <a:effectLst/>
                          <a:latin typeface="+mn-lt"/>
                        </a:rPr>
                        <a:t>en </a:t>
                      </a:r>
                      <a:r>
                        <a:rPr lang="fr-FR" sz="1200" b="1" i="0" u="none" strike="noStrike" dirty="0" smtClean="0">
                          <a:solidFill>
                            <a:srgbClr val="FFFFFF"/>
                          </a:solidFill>
                          <a:effectLst/>
                          <a:latin typeface="+mn-lt"/>
                        </a:rPr>
                        <a:t>% du Capital</a:t>
                      </a:r>
                      <a:r>
                        <a:rPr lang="fr-FR" sz="1200" b="1" i="0" u="none" strike="noStrike" baseline="0" dirty="0" smtClean="0">
                          <a:solidFill>
                            <a:srgbClr val="FFFFFF"/>
                          </a:solidFill>
                          <a:effectLst/>
                          <a:latin typeface="+mn-lt"/>
                        </a:rPr>
                        <a:t> </a:t>
                      </a:r>
                      <a:r>
                        <a:rPr lang="fr-FR" sz="1200" b="1" i="0" u="none" strike="noStrike" dirty="0" smtClean="0">
                          <a:solidFill>
                            <a:srgbClr val="FFFFFF"/>
                          </a:solidFill>
                          <a:effectLst/>
                          <a:latin typeface="+mn-lt"/>
                        </a:rPr>
                        <a:t>Restant Dû</a:t>
                      </a:r>
                    </a:p>
                    <a:p>
                      <a:pPr marL="0" marR="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dirty="0" smtClean="0">
                          <a:solidFill>
                            <a:srgbClr val="FFFFFF"/>
                          </a:solidFill>
                          <a:effectLst/>
                          <a:latin typeface="+mn-lt"/>
                        </a:rPr>
                        <a:t>lissé</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r>
            </a:tbl>
          </a:graphicData>
        </a:graphic>
      </p:graphicFrame>
      <p:graphicFrame>
        <p:nvGraphicFramePr>
          <p:cNvPr id="9" name="Tableau 8"/>
          <p:cNvGraphicFramePr>
            <a:graphicFrameLocks noGrp="1"/>
          </p:cNvGraphicFramePr>
          <p:nvPr>
            <p:extLst>
              <p:ext uri="{D42A27DB-BD31-4B8C-83A1-F6EECF244321}">
                <p14:modId xmlns:p14="http://schemas.microsoft.com/office/powerpoint/2010/main" val="2066077557"/>
              </p:ext>
            </p:extLst>
          </p:nvPr>
        </p:nvGraphicFramePr>
        <p:xfrm>
          <a:off x="3491880" y="3564097"/>
          <a:ext cx="5077318" cy="2218055"/>
        </p:xfrm>
        <a:graphic>
          <a:graphicData uri="http://schemas.openxmlformats.org/drawingml/2006/table">
            <a:tbl>
              <a:tblPr firstRow="1" bandRow="1"/>
              <a:tblGrid>
                <a:gridCol w="2230834"/>
                <a:gridCol w="1423242"/>
                <a:gridCol w="1423242"/>
              </a:tblGrid>
              <a:tr h="316865">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r" rtl="0" fontAlgn="ctr"/>
                      <a:r>
                        <a:rPr lang="fr-FR" sz="1200" b="1" i="0" u="none" strike="noStrike" dirty="0">
                          <a:solidFill>
                            <a:srgbClr val="002060"/>
                          </a:solidFill>
                          <a:effectLst/>
                          <a:latin typeface="+mn-lt"/>
                        </a:rPr>
                        <a:t>Taux d’assurance appliqué</a:t>
                      </a:r>
                    </a:p>
                  </a:txBody>
                  <a:tcPr marL="9525" marR="10800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AE2CA">
                        <a:lumMod val="40000"/>
                        <a:lumOff val="60000"/>
                      </a:srgbClr>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1" i="0" u="none" strike="noStrike" dirty="0">
                          <a:solidFill>
                            <a:srgbClr val="002060"/>
                          </a:solidFill>
                          <a:effectLst/>
                          <a:latin typeface="+mn-lt"/>
                        </a:rPr>
                        <a:t>0,21%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EE7F7"/>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1" i="0" u="none" strike="noStrike" dirty="0">
                          <a:solidFill>
                            <a:srgbClr val="002060"/>
                          </a:solidFill>
                          <a:effectLst/>
                          <a:latin typeface="+mn-lt"/>
                        </a:rPr>
                        <a:t>0,31%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AE2CA">
                        <a:lumMod val="40000"/>
                        <a:lumOff val="60000"/>
                      </a:srgbClr>
                    </a:solidFill>
                  </a:tcPr>
                </a:tc>
              </a:tr>
              <a:tr h="316865">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r" rtl="0" fontAlgn="ctr"/>
                      <a:r>
                        <a:rPr lang="fr-FR" sz="1200" b="0" i="0" u="none" strike="noStrike" dirty="0">
                          <a:solidFill>
                            <a:srgbClr val="002060"/>
                          </a:solidFill>
                          <a:effectLst/>
                          <a:latin typeface="+mn-lt"/>
                        </a:rPr>
                        <a:t>Type de prime assurance</a:t>
                      </a:r>
                    </a:p>
                  </a:txBody>
                  <a:tcPr marL="9525" marR="10800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AE2CA">
                        <a:lumMod val="40000"/>
                        <a:lumOff val="60000"/>
                      </a:srgbClr>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1" i="0" u="none" strike="noStrike" dirty="0">
                          <a:solidFill>
                            <a:srgbClr val="002060"/>
                          </a:solidFill>
                          <a:effectLst/>
                          <a:latin typeface="+mn-lt"/>
                        </a:rPr>
                        <a:t>Constante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EE7F7"/>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1" i="0" u="none" strike="noStrike" dirty="0">
                          <a:solidFill>
                            <a:srgbClr val="002060"/>
                          </a:solidFill>
                          <a:effectLst/>
                          <a:latin typeface="+mn-lt"/>
                        </a:rPr>
                        <a:t>Dégressive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AE2CA">
                        <a:lumMod val="40000"/>
                        <a:lumOff val="60000"/>
                      </a:srgbClr>
                    </a:solidFill>
                  </a:tcPr>
                </a:tc>
              </a:tr>
              <a:tr h="316865">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r" rtl="0" fontAlgn="ctr"/>
                      <a:r>
                        <a:rPr lang="fr-FR" sz="1200" b="0" i="0" u="none" strike="noStrike" dirty="0">
                          <a:solidFill>
                            <a:srgbClr val="002060"/>
                          </a:solidFill>
                          <a:effectLst/>
                          <a:latin typeface="+mn-lt"/>
                        </a:rPr>
                        <a:t>1</a:t>
                      </a:r>
                      <a:r>
                        <a:rPr lang="fr-FR" sz="1200" b="0" i="0" u="none" strike="noStrike" baseline="30000" dirty="0">
                          <a:solidFill>
                            <a:srgbClr val="002060"/>
                          </a:solidFill>
                          <a:effectLst/>
                          <a:latin typeface="+mn-lt"/>
                        </a:rPr>
                        <a:t>ère</a:t>
                      </a:r>
                      <a:r>
                        <a:rPr lang="fr-FR" sz="1200" b="0" i="0" u="none" strike="noStrike" dirty="0">
                          <a:solidFill>
                            <a:srgbClr val="002060"/>
                          </a:solidFill>
                          <a:effectLst/>
                          <a:latin typeface="+mn-lt"/>
                        </a:rPr>
                        <a:t> prime assurance</a:t>
                      </a:r>
                    </a:p>
                  </a:txBody>
                  <a:tcPr marL="9525" marR="10800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AE2CA">
                        <a:lumMod val="40000"/>
                        <a:lumOff val="60000"/>
                      </a:srgbClr>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0" i="0" u="none" strike="noStrike" dirty="0">
                          <a:solidFill>
                            <a:srgbClr val="002060"/>
                          </a:solidFill>
                          <a:effectLst/>
                          <a:latin typeface="+mn-lt"/>
                        </a:rPr>
                        <a:t>17,50 €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EE7F7"/>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0" i="0" u="none" strike="noStrike" dirty="0">
                          <a:solidFill>
                            <a:srgbClr val="002060"/>
                          </a:solidFill>
                          <a:effectLst/>
                          <a:latin typeface="+mn-lt"/>
                        </a:rPr>
                        <a:t>25,83 €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AE2CA">
                        <a:lumMod val="40000"/>
                        <a:lumOff val="60000"/>
                      </a:srgbClr>
                    </a:solidFill>
                  </a:tcPr>
                </a:tc>
              </a:tr>
              <a:tr h="316865">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r" rtl="0" fontAlgn="ctr"/>
                      <a:r>
                        <a:rPr lang="fr-FR" sz="1200" b="0" i="0" u="none" strike="noStrike" dirty="0">
                          <a:solidFill>
                            <a:srgbClr val="002060"/>
                          </a:solidFill>
                          <a:effectLst/>
                          <a:latin typeface="+mn-lt"/>
                        </a:rPr>
                        <a:t>Dernière </a:t>
                      </a:r>
                      <a:r>
                        <a:rPr lang="fr-FR" sz="1200" b="0" i="0" u="none" strike="noStrike" dirty="0" smtClean="0">
                          <a:solidFill>
                            <a:srgbClr val="002060"/>
                          </a:solidFill>
                          <a:effectLst/>
                          <a:latin typeface="+mn-lt"/>
                        </a:rPr>
                        <a:t>échéance assurance</a:t>
                      </a:r>
                      <a:endParaRPr lang="fr-FR" sz="1200" b="0" i="0" u="none" strike="noStrike" dirty="0">
                        <a:solidFill>
                          <a:srgbClr val="002060"/>
                        </a:solidFill>
                        <a:effectLst/>
                        <a:latin typeface="+mn-lt"/>
                      </a:endParaRPr>
                    </a:p>
                  </a:txBody>
                  <a:tcPr marL="9525" marR="10800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AE2CA">
                        <a:lumMod val="40000"/>
                        <a:lumOff val="60000"/>
                      </a:srgbClr>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0" i="0" u="none" strike="noStrike" dirty="0">
                          <a:solidFill>
                            <a:srgbClr val="002060"/>
                          </a:solidFill>
                          <a:effectLst/>
                          <a:latin typeface="+mn-lt"/>
                        </a:rPr>
                        <a:t>17,50 €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EE7F7"/>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0" i="0" u="none" strike="noStrike" dirty="0" smtClean="0">
                          <a:solidFill>
                            <a:srgbClr val="002060"/>
                          </a:solidFill>
                          <a:effectLst/>
                          <a:latin typeface="+mn-lt"/>
                        </a:rPr>
                        <a:t>0,13 </a:t>
                      </a:r>
                      <a:r>
                        <a:rPr lang="fr-FR" sz="1200" b="0" i="0" u="none" strike="noStrike" dirty="0">
                          <a:solidFill>
                            <a:srgbClr val="002060"/>
                          </a:solidFill>
                          <a:effectLst/>
                          <a:latin typeface="+mn-lt"/>
                        </a:rPr>
                        <a: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AE2CA">
                        <a:lumMod val="40000"/>
                        <a:lumOff val="60000"/>
                      </a:srgbClr>
                    </a:solidFill>
                  </a:tcPr>
                </a:tc>
              </a:tr>
              <a:tr h="316865">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r" rtl="0" fontAlgn="ctr"/>
                      <a:r>
                        <a:rPr lang="fr-FR" sz="1200" b="0" i="0" u="none" strike="noStrike" dirty="0">
                          <a:solidFill>
                            <a:srgbClr val="002060"/>
                          </a:solidFill>
                          <a:effectLst/>
                          <a:latin typeface="+mn-lt"/>
                        </a:rPr>
                        <a:t>Prime moyenne assurance</a:t>
                      </a:r>
                    </a:p>
                  </a:txBody>
                  <a:tcPr marL="9525" marR="10800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AE2CA">
                        <a:lumMod val="40000"/>
                        <a:lumOff val="60000"/>
                      </a:srgbClr>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0" i="0" u="none" strike="noStrike" dirty="0">
                          <a:solidFill>
                            <a:srgbClr val="002060"/>
                          </a:solidFill>
                          <a:effectLst/>
                          <a:latin typeface="+mn-lt"/>
                        </a:rPr>
                        <a:t>17,50 €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EE7F7"/>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0" i="0" u="none" strike="noStrike" dirty="0" smtClean="0">
                          <a:solidFill>
                            <a:srgbClr val="002060"/>
                          </a:solidFill>
                          <a:effectLst/>
                          <a:latin typeface="+mn-lt"/>
                        </a:rPr>
                        <a:t>13,96 </a:t>
                      </a:r>
                      <a:r>
                        <a:rPr lang="fr-FR" sz="1200" b="0" i="0" u="none" strike="noStrike" dirty="0">
                          <a:solidFill>
                            <a:srgbClr val="002060"/>
                          </a:solidFill>
                          <a:effectLst/>
                          <a:latin typeface="+mn-lt"/>
                        </a:rPr>
                        <a: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AE2CA">
                        <a:lumMod val="40000"/>
                        <a:lumOff val="60000"/>
                      </a:srgbClr>
                    </a:solidFill>
                  </a:tcPr>
                </a:tc>
              </a:tr>
              <a:tr h="316865">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r" rtl="0" fontAlgn="ctr"/>
                      <a:r>
                        <a:rPr lang="fr-FR" sz="1200" b="0" i="0" u="none" strike="noStrike" dirty="0">
                          <a:solidFill>
                            <a:srgbClr val="002060"/>
                          </a:solidFill>
                          <a:effectLst/>
                          <a:latin typeface="+mn-lt"/>
                        </a:rPr>
                        <a:t>TAEA</a:t>
                      </a:r>
                    </a:p>
                  </a:txBody>
                  <a:tcPr marL="9525" marR="10800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AE2CA">
                        <a:lumMod val="40000"/>
                        <a:lumOff val="60000"/>
                      </a:srgbClr>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1" i="0" u="none" strike="noStrike" dirty="0" smtClean="0">
                          <a:solidFill>
                            <a:srgbClr val="FF0000"/>
                          </a:solidFill>
                          <a:effectLst/>
                          <a:latin typeface="+mn-lt"/>
                        </a:rPr>
                        <a:t>0,35%</a:t>
                      </a:r>
                      <a:endParaRPr lang="fr-FR" sz="1200" b="1" i="0" u="none" strike="noStrike" dirty="0">
                        <a:solidFill>
                          <a:srgbClr val="FF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EE7F7"/>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1" i="0" u="none" strike="noStrike" dirty="0">
                          <a:solidFill>
                            <a:srgbClr val="006600"/>
                          </a:solidFill>
                          <a:effectLst/>
                          <a:latin typeface="+mn-lt"/>
                        </a:rPr>
                        <a:t>0,31%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AE2CA">
                        <a:lumMod val="40000"/>
                        <a:lumOff val="60000"/>
                      </a:srgbClr>
                    </a:solidFill>
                  </a:tcPr>
                </a:tc>
              </a:tr>
              <a:tr h="316865">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r" rtl="0" fontAlgn="ctr"/>
                      <a:r>
                        <a:rPr lang="fr-FR" sz="1200" b="0" i="0" u="none" strike="noStrike" dirty="0" smtClean="0">
                          <a:solidFill>
                            <a:srgbClr val="002060"/>
                          </a:solidFill>
                          <a:effectLst/>
                          <a:latin typeface="+mn-lt"/>
                        </a:rPr>
                        <a:t>Cout </a:t>
                      </a:r>
                      <a:r>
                        <a:rPr lang="fr-FR" sz="1200" b="0" i="0" u="none" strike="noStrike" dirty="0">
                          <a:solidFill>
                            <a:srgbClr val="002060"/>
                          </a:solidFill>
                          <a:effectLst/>
                          <a:latin typeface="+mn-lt"/>
                        </a:rPr>
                        <a:t>total assurance</a:t>
                      </a:r>
                    </a:p>
                  </a:txBody>
                  <a:tcPr marL="9525" marR="10800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solidFill>
                      <a:srgbClr val="AAE2CA">
                        <a:lumMod val="40000"/>
                        <a:lumOff val="60000"/>
                      </a:srgbClr>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1" i="0" u="none" strike="noStrike" dirty="0">
                          <a:solidFill>
                            <a:srgbClr val="FF0000"/>
                          </a:solidFill>
                          <a:effectLst/>
                          <a:latin typeface="+mn-lt"/>
                        </a:rPr>
                        <a:t>4 200 €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solidFill>
                      <a:srgbClr val="DEE7F7"/>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200" b="1" i="0" u="none" strike="noStrike" dirty="0">
                          <a:solidFill>
                            <a:srgbClr val="006600"/>
                          </a:solidFill>
                          <a:effectLst/>
                          <a:latin typeface="+mn-lt"/>
                        </a:rPr>
                        <a:t>3 </a:t>
                      </a:r>
                      <a:r>
                        <a:rPr lang="fr-FR" sz="1200" b="1" i="0" u="none" strike="noStrike" dirty="0" smtClean="0">
                          <a:solidFill>
                            <a:srgbClr val="006600"/>
                          </a:solidFill>
                          <a:effectLst/>
                          <a:latin typeface="+mn-lt"/>
                        </a:rPr>
                        <a:t>350 </a:t>
                      </a:r>
                      <a:r>
                        <a:rPr lang="fr-FR" sz="1200" b="1" i="0" u="none" strike="noStrike" dirty="0">
                          <a:solidFill>
                            <a:srgbClr val="006600"/>
                          </a:solidFill>
                          <a:effectLst/>
                          <a:latin typeface="+mn-lt"/>
                        </a:rPr>
                        <a: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solidFill>
                      <a:srgbClr val="AAE2CA">
                        <a:lumMod val="40000"/>
                        <a:lumOff val="60000"/>
                      </a:srgbClr>
                    </a:solidFill>
                  </a:tcPr>
                </a:tc>
              </a:tr>
            </a:tbl>
          </a:graphicData>
        </a:graphic>
      </p:graphicFrame>
      <p:sp>
        <p:nvSpPr>
          <p:cNvPr id="10" name="ZoneTexte 9"/>
          <p:cNvSpPr txBox="1"/>
          <p:nvPr/>
        </p:nvSpPr>
        <p:spPr>
          <a:xfrm>
            <a:off x="156496" y="4538168"/>
            <a:ext cx="2702118" cy="1384995"/>
          </a:xfrm>
          <a:prstGeom prst="rect">
            <a:avLst/>
          </a:prstGeom>
          <a:ln w="38100">
            <a:solidFill>
              <a:srgbClr val="5A88D8"/>
            </a:solidFill>
          </a:ln>
        </p:spPr>
        <p:txBody>
          <a:bodyPr wrap="square" rtlCol="0" anchor="ctr">
            <a:spAutoFit/>
          </a:bodyPr>
          <a:lstStyle>
            <a:defPPr>
              <a:defRPr lang="fr-FR"/>
            </a:defPPr>
            <a:lvl1pPr marL="285750" indent="-285750" algn="ctr" defTabSz="449263">
              <a:spcBef>
                <a:spcPct val="50000"/>
              </a:spcBef>
              <a:buFont typeface="Wingdings" panose="05000000000000000000" pitchFamily="2" charset="2"/>
              <a:buChar char="§"/>
              <a:defRPr sz="2400">
                <a:solidFill>
                  <a:srgbClr val="002060"/>
                </a:solidFill>
                <a:latin typeface="Verdana" pitchFamily="34" charset="0"/>
                <a:cs typeface="Arial" pitchFamily="34" charset="0"/>
              </a:defRPr>
            </a:lvl1pPr>
          </a:lstStyle>
          <a:p>
            <a:pPr marL="0" indent="0">
              <a:buNone/>
            </a:pPr>
            <a:r>
              <a:rPr lang="fr-FR" sz="1400" dirty="0" smtClean="0">
                <a:latin typeface="+mj-lt"/>
                <a:sym typeface="Wingdings"/>
              </a:rPr>
              <a:t>Pour rappel, seuls </a:t>
            </a:r>
            <a:r>
              <a:rPr lang="fr-FR" sz="1400" dirty="0">
                <a:latin typeface="+mj-lt"/>
                <a:sym typeface="Wingdings"/>
              </a:rPr>
              <a:t>les 3 </a:t>
            </a:r>
            <a:r>
              <a:rPr lang="fr-FR" sz="1400" dirty="0" smtClean="0">
                <a:latin typeface="+mj-lt"/>
                <a:sym typeface="Wingdings"/>
              </a:rPr>
              <a:t>informations ci-après </a:t>
            </a:r>
            <a:r>
              <a:rPr lang="fr-FR" sz="1400" dirty="0">
                <a:latin typeface="+mj-lt"/>
                <a:sym typeface="Wingdings"/>
              </a:rPr>
              <a:t>sont communiqués au client  </a:t>
            </a:r>
            <a:r>
              <a:rPr lang="fr-FR" sz="1400" dirty="0" smtClean="0">
                <a:latin typeface="+mj-lt"/>
                <a:sym typeface="Wingdings"/>
              </a:rPr>
              <a:t>sur la FSI et servent </a:t>
            </a:r>
            <a:r>
              <a:rPr lang="fr-FR" sz="1400" dirty="0">
                <a:latin typeface="+mj-lt"/>
                <a:sym typeface="Wingdings"/>
              </a:rPr>
              <a:t>de référence comparative avec les contrats externes, à l’exclusion de tout autre information tarifaire.</a:t>
            </a:r>
            <a:endParaRPr lang="fr-FR" sz="1400" dirty="0">
              <a:latin typeface="+mj-lt"/>
            </a:endParaRPr>
          </a:p>
        </p:txBody>
      </p:sp>
      <p:sp>
        <p:nvSpPr>
          <p:cNvPr id="11" name="Rectangle 10"/>
          <p:cNvSpPr/>
          <p:nvPr/>
        </p:nvSpPr>
        <p:spPr>
          <a:xfrm>
            <a:off x="3491880" y="4888807"/>
            <a:ext cx="5073450" cy="900000"/>
          </a:xfrm>
          <a:prstGeom prst="rect">
            <a:avLst/>
          </a:prstGeom>
          <a:ln w="38100">
            <a:solidFill>
              <a:srgbClr val="5A88D8"/>
            </a:solidFill>
          </a:ln>
        </p:spPr>
        <p:txBody>
          <a:bodyPr wrap="square" rtlCol="0" anchor="ctr">
            <a:spAutoFit/>
          </a:bodyPr>
          <a:lstStyle/>
          <a:p>
            <a:pPr marL="285750" indent="-285750" algn="ctr" defTabSz="449263">
              <a:spcBef>
                <a:spcPct val="50000"/>
              </a:spcBef>
              <a:buFont typeface="Wingdings" panose="05000000000000000000" pitchFamily="2" charset="2"/>
              <a:buChar char="§"/>
            </a:pPr>
            <a:endParaRPr lang="fr-FR" sz="2400" dirty="0" smtClean="0">
              <a:solidFill>
                <a:srgbClr val="002060"/>
              </a:solidFill>
              <a:latin typeface="Verdana" pitchFamily="34" charset="0"/>
              <a:cs typeface="Arial" pitchFamily="34" charset="0"/>
            </a:endParaRPr>
          </a:p>
        </p:txBody>
      </p:sp>
      <p:pic>
        <p:nvPicPr>
          <p:cNvPr id="1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9378" y="5165626"/>
            <a:ext cx="877931" cy="375673"/>
          </a:xfrm>
          <a:prstGeom prst="rect">
            <a:avLst/>
          </a:prstGeom>
          <a:noFill/>
          <a:ln w="34925">
            <a:solidFill>
              <a:srgbClr val="5A88D8"/>
            </a:solidFill>
            <a:miter lim="800000"/>
            <a:headEnd/>
            <a:tailEnd/>
          </a:ln>
          <a:extLst>
            <a:ext uri="{909E8E84-426E-40DD-AFC4-6F175D3DCCD1}">
              <a14:hiddenFill xmlns:a14="http://schemas.microsoft.com/office/drawing/2010/main">
                <a:solidFill>
                  <a:schemeClr val="accent1"/>
                </a:solidFill>
              </a14:hiddenFill>
            </a:ext>
          </a:extLst>
        </p:spPr>
      </p:pic>
      <p:sp>
        <p:nvSpPr>
          <p:cNvPr id="14" name="ZoneTexte 13"/>
          <p:cNvSpPr txBox="1"/>
          <p:nvPr/>
        </p:nvSpPr>
        <p:spPr>
          <a:xfrm>
            <a:off x="3604333" y="2775121"/>
            <a:ext cx="2051327" cy="553998"/>
          </a:xfrm>
          <a:prstGeom prst="rect">
            <a:avLst/>
          </a:prstGeom>
          <a:noFill/>
        </p:spPr>
        <p:txBody>
          <a:bodyPr wrap="square" rtlCol="0">
            <a:spAutoFit/>
          </a:bodyPr>
          <a:lstStyle/>
          <a:p>
            <a:pPr defTabSz="449263"/>
            <a:r>
              <a:rPr lang="fr-FR" sz="1000" i="1" dirty="0" smtClean="0">
                <a:latin typeface="Verdana" pitchFamily="34" charset="0"/>
                <a:cs typeface="Arial" pitchFamily="34" charset="0"/>
              </a:rPr>
              <a:t>Hypothèse d’un prêt de</a:t>
            </a:r>
          </a:p>
          <a:p>
            <a:pPr defTabSz="449263"/>
            <a:r>
              <a:rPr lang="fr-FR" sz="1000" i="1" dirty="0" smtClean="0">
                <a:latin typeface="Verdana" pitchFamily="34" charset="0"/>
                <a:cs typeface="Arial" pitchFamily="34" charset="0"/>
              </a:rPr>
              <a:t>100 000€ sur 240 mois à 2% : </a:t>
            </a:r>
            <a:endParaRPr lang="fr-FR" sz="1000" i="1" dirty="0">
              <a:latin typeface="Verdana" pitchFamily="34" charset="0"/>
              <a:cs typeface="Arial" pitchFamily="34" charset="0"/>
            </a:endParaRPr>
          </a:p>
        </p:txBody>
      </p:sp>
    </p:spTree>
    <p:extLst>
      <p:ext uri="{BB962C8B-B14F-4D97-AF65-F5344CB8AC3E}">
        <p14:creationId xmlns:p14="http://schemas.microsoft.com/office/powerpoint/2010/main" val="25818126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7"/>
          <p:cNvSpPr txBox="1">
            <a:spLocks/>
          </p:cNvSpPr>
          <p:nvPr/>
        </p:nvSpPr>
        <p:spPr bwMode="gray">
          <a:xfrm>
            <a:off x="787140" y="492258"/>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La nouvelle </a:t>
            </a:r>
            <a:r>
              <a:rPr lang="fr-FR" altLang="fr-FR" sz="2400" dirty="0"/>
              <a:t>offre </a:t>
            </a:r>
            <a:r>
              <a:rPr lang="fr-FR" altLang="fr-FR" sz="2400" dirty="0" smtClean="0"/>
              <a:t>: le Passage </a:t>
            </a:r>
            <a:r>
              <a:rPr lang="fr-FR" altLang="fr-FR" sz="2400" dirty="0"/>
              <a:t>en </a:t>
            </a:r>
            <a:r>
              <a:rPr lang="fr-FR" altLang="fr-FR" sz="2400" dirty="0" smtClean="0"/>
              <a:t>CRD</a:t>
            </a:r>
            <a:endParaRPr lang="fr-FR" altLang="fr-FR" sz="2400" dirty="0"/>
          </a:p>
        </p:txBody>
      </p:sp>
      <p:sp>
        <p:nvSpPr>
          <p:cNvPr id="15" name="ZoneTexte 14"/>
          <p:cNvSpPr txBox="1"/>
          <p:nvPr/>
        </p:nvSpPr>
        <p:spPr>
          <a:xfrm>
            <a:off x="334584" y="1209382"/>
            <a:ext cx="8064698" cy="3693319"/>
          </a:xfrm>
          <a:prstGeom prst="rect">
            <a:avLst/>
          </a:prstGeom>
          <a:noFill/>
        </p:spPr>
        <p:txBody>
          <a:bodyPr wrap="square" rtlCol="0">
            <a:spAutoFit/>
          </a:bodyPr>
          <a:lstStyle>
            <a:defPPr>
              <a:defRPr lang="fr-FR"/>
            </a:defPPr>
            <a:lvl2pPr marL="285750" lvl="1" indent="-285750">
              <a:spcBef>
                <a:spcPct val="20000"/>
              </a:spcBef>
              <a:buClr>
                <a:srgbClr val="FF0000"/>
              </a:buClr>
              <a:buFont typeface="Wingdings" panose="05000000000000000000" pitchFamily="2" charset="2"/>
              <a:buChar char="n"/>
              <a:defRPr sz="1600"/>
            </a:lvl2pPr>
          </a:lstStyle>
          <a:p>
            <a:pPr lvl="1"/>
            <a:r>
              <a:rPr lang="fr-FR" dirty="0">
                <a:sym typeface="Wingdings"/>
              </a:rPr>
              <a:t>Le passage en CRD se traduit pour le client par : </a:t>
            </a:r>
          </a:p>
          <a:p>
            <a:endParaRPr lang="fr-FR" dirty="0">
              <a:sym typeface="Wingdings"/>
            </a:endParaRP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18" name="ZoneTexte 17"/>
          <p:cNvSpPr txBox="1"/>
          <p:nvPr/>
        </p:nvSpPr>
        <p:spPr>
          <a:xfrm>
            <a:off x="1511929" y="2254093"/>
            <a:ext cx="4039593" cy="1723549"/>
          </a:xfrm>
          <a:prstGeom prst="rect">
            <a:avLst/>
          </a:prstGeom>
          <a:noFill/>
        </p:spPr>
        <p:txBody>
          <a:bodyPr wrap="square" rtlCol="0">
            <a:spAutoFit/>
          </a:bodyPr>
          <a:lstStyle/>
          <a:p>
            <a:pPr marL="742950" lvl="1" indent="-285750">
              <a:buFont typeface="Wingdings" panose="05000000000000000000" pitchFamily="2" charset="2"/>
              <a:buChar char="Ø"/>
            </a:pPr>
            <a:r>
              <a:rPr lang="fr-FR" dirty="0">
                <a:sym typeface="Wingdings"/>
              </a:rPr>
              <a:t>Une prime moyenne </a:t>
            </a:r>
            <a:r>
              <a:rPr lang="fr-FR" dirty="0" smtClean="0">
                <a:sym typeface="Wingdings"/>
              </a:rPr>
              <a:t>inférieure </a:t>
            </a:r>
            <a:endParaRPr lang="fr-FR" dirty="0">
              <a:sym typeface="Wingdings"/>
            </a:endParaRPr>
          </a:p>
          <a:p>
            <a:pPr marL="742950" lvl="1" indent="-285750">
              <a:buFont typeface="Wingdings" panose="05000000000000000000" pitchFamily="2" charset="2"/>
              <a:buChar char="Ø"/>
            </a:pPr>
            <a:r>
              <a:rPr lang="fr-FR" dirty="0">
                <a:sym typeface="Wingdings"/>
              </a:rPr>
              <a:t>Un coût total </a:t>
            </a:r>
            <a:r>
              <a:rPr lang="fr-FR" dirty="0" smtClean="0">
                <a:sym typeface="Wingdings"/>
              </a:rPr>
              <a:t>d’assurance inférieur</a:t>
            </a:r>
            <a:endParaRPr lang="fr-FR" dirty="0">
              <a:sym typeface="Wingdings"/>
            </a:endParaRPr>
          </a:p>
          <a:p>
            <a:pPr marL="742950" lvl="1" indent="-285750">
              <a:buFont typeface="Wingdings" panose="05000000000000000000" pitchFamily="2" charset="2"/>
              <a:buChar char="Ø"/>
            </a:pPr>
            <a:r>
              <a:rPr lang="fr-FR" dirty="0">
                <a:sym typeface="Wingdings"/>
              </a:rPr>
              <a:t>Un TAEA inférieur</a:t>
            </a:r>
          </a:p>
          <a:p>
            <a:pPr marL="742950" lvl="1" indent="-285750">
              <a:buFont typeface="Wingdings" panose="05000000000000000000" pitchFamily="2" charset="2"/>
              <a:buChar char="Ø"/>
            </a:pPr>
            <a:r>
              <a:rPr lang="fr-FR" dirty="0">
                <a:sym typeface="Wingdings"/>
              </a:rPr>
              <a:t>Un TAEG du prêt inférieur</a:t>
            </a:r>
          </a:p>
          <a:p>
            <a:pPr marL="742950" lvl="1" indent="-285750">
              <a:buFont typeface="Wingdings" panose="05000000000000000000" pitchFamily="2" charset="2"/>
              <a:buChar char="Ø"/>
            </a:pPr>
            <a:r>
              <a:rPr lang="fr-FR" dirty="0">
                <a:sym typeface="Wingdings"/>
              </a:rPr>
              <a:t>Un coût total du prêt inférieur</a:t>
            </a:r>
          </a:p>
          <a:p>
            <a:endParaRPr lang="fr-FR" sz="1600" dirty="0"/>
          </a:p>
        </p:txBody>
      </p:sp>
      <p:graphicFrame>
        <p:nvGraphicFramePr>
          <p:cNvPr id="19" name="Tableau 18"/>
          <p:cNvGraphicFramePr>
            <a:graphicFrameLocks noGrp="1"/>
          </p:cNvGraphicFramePr>
          <p:nvPr>
            <p:extLst>
              <p:ext uri="{D42A27DB-BD31-4B8C-83A1-F6EECF244321}">
                <p14:modId xmlns:p14="http://schemas.microsoft.com/office/powerpoint/2010/main" val="3032876018"/>
              </p:ext>
            </p:extLst>
          </p:nvPr>
        </p:nvGraphicFramePr>
        <p:xfrm>
          <a:off x="5580112" y="1220630"/>
          <a:ext cx="2841202" cy="1043719"/>
        </p:xfrm>
        <a:graphic>
          <a:graphicData uri="http://schemas.openxmlformats.org/drawingml/2006/table">
            <a:tbl>
              <a:tblPr/>
              <a:tblGrid>
                <a:gridCol w="1420601"/>
                <a:gridCol w="1420601"/>
              </a:tblGrid>
              <a:tr h="1043719">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dirty="0">
                          <a:solidFill>
                            <a:srgbClr val="FFFFFF"/>
                          </a:solidFill>
                          <a:effectLst/>
                          <a:latin typeface="+mn-lt"/>
                        </a:rPr>
                        <a:t>Tarification en </a:t>
                      </a:r>
                      <a:r>
                        <a:rPr lang="fr-FR" sz="1200" b="1" i="0" u="none" strike="noStrike" dirty="0" smtClean="0">
                          <a:solidFill>
                            <a:srgbClr val="FFFFFF"/>
                          </a:solidFill>
                          <a:effectLst/>
                          <a:latin typeface="+mn-lt"/>
                        </a:rPr>
                        <a:t>% en Capital Initial</a:t>
                      </a:r>
                    </a:p>
                  </a:txBody>
                  <a:tcPr marL="0" marR="0" marT="0" marB="0" anchor="ctr">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dirty="0" smtClean="0">
                          <a:solidFill>
                            <a:srgbClr val="FFFFFF"/>
                          </a:solidFill>
                          <a:effectLst/>
                          <a:latin typeface="+mn-lt"/>
                        </a:rPr>
                        <a:t>Tarification </a:t>
                      </a:r>
                      <a:r>
                        <a:rPr lang="fr-FR" sz="1200" b="1" i="0" u="none" strike="noStrike" dirty="0">
                          <a:solidFill>
                            <a:srgbClr val="FFFFFF"/>
                          </a:solidFill>
                          <a:effectLst/>
                          <a:latin typeface="+mn-lt"/>
                        </a:rPr>
                        <a:t>en </a:t>
                      </a:r>
                      <a:r>
                        <a:rPr lang="fr-FR" sz="1200" b="1" i="0" u="none" strike="noStrike" dirty="0" smtClean="0">
                          <a:solidFill>
                            <a:srgbClr val="FFFFFF"/>
                          </a:solidFill>
                          <a:effectLst/>
                          <a:latin typeface="+mn-lt"/>
                        </a:rPr>
                        <a:t>% du Capital</a:t>
                      </a:r>
                      <a:r>
                        <a:rPr lang="fr-FR" sz="1200" b="1" i="0" u="none" strike="noStrike" baseline="0" dirty="0" smtClean="0">
                          <a:solidFill>
                            <a:srgbClr val="FFFFFF"/>
                          </a:solidFill>
                          <a:effectLst/>
                          <a:latin typeface="+mn-lt"/>
                        </a:rPr>
                        <a:t> </a:t>
                      </a:r>
                      <a:r>
                        <a:rPr lang="fr-FR" sz="1200" b="1" i="0" u="none" strike="noStrike" dirty="0" smtClean="0">
                          <a:solidFill>
                            <a:srgbClr val="FFFFFF"/>
                          </a:solidFill>
                          <a:effectLst/>
                          <a:latin typeface="+mn-lt"/>
                        </a:rPr>
                        <a:t>Restant Dû</a:t>
                      </a:r>
                    </a:p>
                    <a:p>
                      <a:pPr marL="0" marR="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dirty="0" smtClean="0">
                          <a:solidFill>
                            <a:srgbClr val="FFFFFF"/>
                          </a:solidFill>
                          <a:effectLst/>
                          <a:latin typeface="+mn-lt"/>
                        </a:rPr>
                        <a:t>lissé</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r>
            </a:tbl>
          </a:graphicData>
        </a:graphic>
      </p:graphicFrame>
      <p:graphicFrame>
        <p:nvGraphicFramePr>
          <p:cNvPr id="20" name="Tableau 19"/>
          <p:cNvGraphicFramePr>
            <a:graphicFrameLocks noGrp="1"/>
          </p:cNvGraphicFramePr>
          <p:nvPr>
            <p:extLst>
              <p:ext uri="{D42A27DB-BD31-4B8C-83A1-F6EECF244321}">
                <p14:modId xmlns:p14="http://schemas.microsoft.com/office/powerpoint/2010/main" val="4206625172"/>
              </p:ext>
            </p:extLst>
          </p:nvPr>
        </p:nvGraphicFramePr>
        <p:xfrm>
          <a:off x="5586789" y="2344429"/>
          <a:ext cx="2846484" cy="1284320"/>
        </p:xfrm>
        <a:graphic>
          <a:graphicData uri="http://schemas.openxmlformats.org/drawingml/2006/table">
            <a:tbl>
              <a:tblPr firstRow="1" bandRow="1"/>
              <a:tblGrid>
                <a:gridCol w="1423242"/>
                <a:gridCol w="1423242"/>
              </a:tblGrid>
              <a:tr h="265606">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marL="0" algn="ctr" defTabSz="914400" rtl="0" eaLnBrk="1" fontAlgn="ctr" latinLnBrk="0" hangingPunct="1"/>
                      <a:r>
                        <a:rPr lang="fr-FR" sz="1400" b="1" i="0" u="none" strike="noStrike" kern="1200" dirty="0">
                          <a:solidFill>
                            <a:srgbClr val="FF0000"/>
                          </a:solidFill>
                          <a:effectLst/>
                          <a:latin typeface="+mn-lt"/>
                          <a:ea typeface="+mn-ea"/>
                          <a:cs typeface="Arial"/>
                        </a:rPr>
                        <a:t>17,50 €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EE7F7"/>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marL="0" algn="ctr" defTabSz="914400" rtl="0" eaLnBrk="1" fontAlgn="ctr" latinLnBrk="0" hangingPunct="1"/>
                      <a:r>
                        <a:rPr lang="fr-FR" sz="1400" b="1" i="0" u="none" strike="noStrike" kern="1200" dirty="0" smtClean="0">
                          <a:solidFill>
                            <a:srgbClr val="006600"/>
                          </a:solidFill>
                          <a:effectLst/>
                          <a:latin typeface="+mn-lt"/>
                          <a:ea typeface="+mn-ea"/>
                          <a:cs typeface="Arial"/>
                        </a:rPr>
                        <a:t>13,96 </a:t>
                      </a:r>
                      <a:r>
                        <a:rPr lang="fr-FR" sz="1400" b="1" i="0" u="none" strike="noStrike" kern="1200" dirty="0">
                          <a:solidFill>
                            <a:srgbClr val="006600"/>
                          </a:solidFill>
                          <a:effectLst/>
                          <a:latin typeface="+mn-lt"/>
                          <a:ea typeface="+mn-ea"/>
                          <a:cs typeface="Arial"/>
                        </a:rPr>
                        <a: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268337">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marL="0" algn="ctr" defTabSz="914400" rtl="0" eaLnBrk="1" fontAlgn="ctr" latinLnBrk="0" hangingPunct="1"/>
                      <a:r>
                        <a:rPr lang="fr-FR" sz="1400" b="1" i="0" u="none" strike="noStrike" kern="1200" dirty="0" smtClean="0">
                          <a:solidFill>
                            <a:srgbClr val="FF0000"/>
                          </a:solidFill>
                          <a:effectLst/>
                          <a:latin typeface="+mn-lt"/>
                          <a:ea typeface="+mn-ea"/>
                          <a:cs typeface="Arial"/>
                        </a:rPr>
                        <a:t>4 200 </a:t>
                      </a:r>
                      <a:r>
                        <a:rPr lang="fr-FR" sz="1400" b="1" i="0" u="none" strike="noStrike" kern="1200" dirty="0">
                          <a:solidFill>
                            <a:srgbClr val="FF0000"/>
                          </a:solidFill>
                          <a:effectLst/>
                          <a:latin typeface="+mn-lt"/>
                          <a:ea typeface="+mn-ea"/>
                          <a:cs typeface="Arial"/>
                        </a:rPr>
                        <a: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EE7F7"/>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marL="0" algn="ctr" defTabSz="914400" rtl="0" eaLnBrk="1" fontAlgn="ctr" latinLnBrk="0" hangingPunct="1"/>
                      <a:r>
                        <a:rPr lang="fr-FR" sz="1400" b="1" i="0" u="none" strike="noStrike" kern="1200" dirty="0" smtClean="0">
                          <a:solidFill>
                            <a:srgbClr val="006600"/>
                          </a:solidFill>
                          <a:effectLst/>
                          <a:latin typeface="+mn-lt"/>
                          <a:ea typeface="+mn-ea"/>
                          <a:cs typeface="Arial"/>
                        </a:rPr>
                        <a:t>3 350 </a:t>
                      </a:r>
                      <a:r>
                        <a:rPr lang="fr-FR" sz="1400" b="1" i="0" u="none" strike="noStrike" kern="1200" dirty="0">
                          <a:solidFill>
                            <a:srgbClr val="006600"/>
                          </a:solidFill>
                          <a:effectLst/>
                          <a:latin typeface="+mn-lt"/>
                          <a:ea typeface="+mn-ea"/>
                          <a:cs typeface="Arial"/>
                        </a:rPr>
                        <a: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235558">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marL="0" algn="ctr" defTabSz="914400" rtl="0" eaLnBrk="1" fontAlgn="ctr" latinLnBrk="0" hangingPunct="1"/>
                      <a:r>
                        <a:rPr lang="fr-FR" sz="1400" b="1" i="0" u="none" strike="noStrike" kern="1200" dirty="0" smtClean="0">
                          <a:solidFill>
                            <a:srgbClr val="FF0000"/>
                          </a:solidFill>
                          <a:effectLst/>
                          <a:latin typeface="+mn-lt"/>
                          <a:ea typeface="+mn-ea"/>
                          <a:cs typeface="Arial"/>
                        </a:rPr>
                        <a:t>0,35 </a:t>
                      </a:r>
                      <a:r>
                        <a:rPr lang="fr-FR" sz="1400" b="1" i="0" u="none" strike="noStrike" kern="1200" dirty="0">
                          <a:solidFill>
                            <a:srgbClr val="FF0000"/>
                          </a:solidFill>
                          <a:effectLst/>
                          <a:latin typeface="+mn-lt"/>
                          <a:ea typeface="+mn-ea"/>
                          <a:cs typeface="Arial"/>
                        </a:rPr>
                        <a: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EE7F7"/>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marL="0" algn="ctr" defTabSz="914400" rtl="0" eaLnBrk="1" fontAlgn="ctr" latinLnBrk="0" hangingPunct="1"/>
                      <a:r>
                        <a:rPr lang="fr-FR" sz="1400" b="1" i="0" u="none" strike="noStrike" kern="1200" dirty="0" smtClean="0">
                          <a:solidFill>
                            <a:srgbClr val="006600"/>
                          </a:solidFill>
                          <a:effectLst/>
                          <a:latin typeface="+mn-lt"/>
                          <a:ea typeface="+mn-ea"/>
                          <a:cs typeface="Arial"/>
                        </a:rPr>
                        <a:t>0,31 %</a:t>
                      </a:r>
                      <a:endParaRPr lang="fr-FR" sz="1400" b="1" i="0" u="none" strike="noStrike" kern="1200" dirty="0">
                        <a:solidFill>
                          <a:srgbClr val="006600"/>
                        </a:solidFill>
                        <a:effectLst/>
                        <a:latin typeface="+mn-lt"/>
                        <a:ea typeface="+mn-ea"/>
                        <a:cs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264922">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400" b="1" i="0" u="none" strike="noStrike" dirty="0" smtClean="0">
                          <a:solidFill>
                            <a:srgbClr val="FF0000"/>
                          </a:solidFill>
                          <a:effectLst/>
                          <a:latin typeface="+mn-lt"/>
                        </a:rPr>
                        <a:t>2,36 %</a:t>
                      </a:r>
                      <a:endParaRPr lang="fr-FR" sz="1400" b="1" i="0" u="none" strike="noStrike" dirty="0">
                        <a:solidFill>
                          <a:srgbClr val="FF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EE7F7"/>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400" b="1" i="0" u="none" strike="noStrike" dirty="0" smtClean="0">
                          <a:solidFill>
                            <a:srgbClr val="006600"/>
                          </a:solidFill>
                          <a:effectLst/>
                          <a:latin typeface="+mn-lt"/>
                        </a:rPr>
                        <a:t>2,31 %</a:t>
                      </a:r>
                      <a:endParaRPr lang="fr-FR" sz="1400" b="1" i="0" u="none" strike="noStrike" dirty="0">
                        <a:solidFill>
                          <a:srgbClr val="0066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249897">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400" b="1" i="0" u="none" strike="noStrike" dirty="0" smtClean="0">
                          <a:solidFill>
                            <a:srgbClr val="FF0000"/>
                          </a:solidFill>
                          <a:effectLst/>
                          <a:latin typeface="+mn-lt"/>
                        </a:rPr>
                        <a:t>25</a:t>
                      </a:r>
                      <a:r>
                        <a:rPr lang="fr-FR" sz="1400" b="1" i="0" u="none" strike="noStrike" baseline="0" dirty="0" smtClean="0">
                          <a:solidFill>
                            <a:srgbClr val="FF0000"/>
                          </a:solidFill>
                          <a:effectLst/>
                          <a:latin typeface="+mn-lt"/>
                        </a:rPr>
                        <a:t> 612</a:t>
                      </a:r>
                      <a:r>
                        <a:rPr lang="fr-FR" sz="1400" b="1" i="0" u="none" strike="noStrike" dirty="0" smtClean="0">
                          <a:solidFill>
                            <a:srgbClr val="FF0000"/>
                          </a:solidFill>
                          <a:effectLst/>
                          <a:latin typeface="+mn-lt"/>
                        </a:rPr>
                        <a:t> </a:t>
                      </a:r>
                      <a:r>
                        <a:rPr lang="fr-FR" sz="1400" b="1" i="0" u="none" strike="noStrike" dirty="0">
                          <a:solidFill>
                            <a:srgbClr val="FF0000"/>
                          </a:solidFill>
                          <a:effectLst/>
                          <a:latin typeface="+mn-lt"/>
                        </a:rPr>
                        <a: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solidFill>
                      <a:srgbClr val="DEE7F7"/>
                    </a:solidFill>
                  </a:tcPr>
                </a:tc>
                <a:tc>
                  <a:txBody>
                    <a:bodyPr/>
                    <a:lstStyle>
                      <a:lvl1pPr marL="0" algn="l" defTabSz="914400" rtl="0" eaLnBrk="1" latinLnBrk="0" hangingPunct="1">
                        <a:defRPr sz="1800" kern="1200">
                          <a:solidFill>
                            <a:schemeClr val="tx1"/>
                          </a:solidFill>
                          <a:latin typeface="Verdana"/>
                          <a:cs typeface="Arial"/>
                        </a:defRPr>
                      </a:lvl1pPr>
                      <a:lvl2pPr marL="457200" algn="l" defTabSz="914400" rtl="0" eaLnBrk="1" latinLnBrk="0" hangingPunct="1">
                        <a:defRPr sz="1800" kern="1200">
                          <a:solidFill>
                            <a:schemeClr val="tx1"/>
                          </a:solidFill>
                          <a:latin typeface="Verdana"/>
                          <a:cs typeface="Arial"/>
                        </a:defRPr>
                      </a:lvl2pPr>
                      <a:lvl3pPr marL="914400" algn="l" defTabSz="914400" rtl="0" eaLnBrk="1" latinLnBrk="0" hangingPunct="1">
                        <a:defRPr sz="1800" kern="1200">
                          <a:solidFill>
                            <a:schemeClr val="tx1"/>
                          </a:solidFill>
                          <a:latin typeface="Verdana"/>
                          <a:cs typeface="Arial"/>
                        </a:defRPr>
                      </a:lvl3pPr>
                      <a:lvl4pPr marL="1371600" algn="l" defTabSz="914400" rtl="0" eaLnBrk="1" latinLnBrk="0" hangingPunct="1">
                        <a:defRPr sz="1800" kern="1200">
                          <a:solidFill>
                            <a:schemeClr val="tx1"/>
                          </a:solidFill>
                          <a:latin typeface="Verdana"/>
                          <a:cs typeface="Arial"/>
                        </a:defRPr>
                      </a:lvl4pPr>
                      <a:lvl5pPr marL="1828800" algn="l" defTabSz="914400" rtl="0" eaLnBrk="1" latinLnBrk="0" hangingPunct="1">
                        <a:defRPr sz="1800" kern="1200">
                          <a:solidFill>
                            <a:schemeClr val="tx1"/>
                          </a:solidFill>
                          <a:latin typeface="Verdana"/>
                          <a:cs typeface="Arial"/>
                        </a:defRPr>
                      </a:lvl5pPr>
                      <a:lvl6pPr marL="2286000" algn="l" defTabSz="914400" rtl="0" eaLnBrk="1" latinLnBrk="0" hangingPunct="1">
                        <a:defRPr sz="1800" kern="1200">
                          <a:solidFill>
                            <a:schemeClr val="tx1"/>
                          </a:solidFill>
                          <a:latin typeface="Verdana"/>
                          <a:cs typeface="Arial"/>
                        </a:defRPr>
                      </a:lvl6pPr>
                      <a:lvl7pPr marL="2743200" algn="l" defTabSz="914400" rtl="0" eaLnBrk="1" latinLnBrk="0" hangingPunct="1">
                        <a:defRPr sz="1800" kern="1200">
                          <a:solidFill>
                            <a:schemeClr val="tx1"/>
                          </a:solidFill>
                          <a:latin typeface="Verdana"/>
                          <a:cs typeface="Arial"/>
                        </a:defRPr>
                      </a:lvl7pPr>
                      <a:lvl8pPr marL="3200400" algn="l" defTabSz="914400" rtl="0" eaLnBrk="1" latinLnBrk="0" hangingPunct="1">
                        <a:defRPr sz="1800" kern="1200">
                          <a:solidFill>
                            <a:schemeClr val="tx1"/>
                          </a:solidFill>
                          <a:latin typeface="Verdana"/>
                          <a:cs typeface="Arial"/>
                        </a:defRPr>
                      </a:lvl8pPr>
                      <a:lvl9pPr marL="3657600" algn="l" defTabSz="914400" rtl="0" eaLnBrk="1" latinLnBrk="0" hangingPunct="1">
                        <a:defRPr sz="1800" kern="1200">
                          <a:solidFill>
                            <a:schemeClr val="tx1"/>
                          </a:solidFill>
                          <a:latin typeface="Verdana"/>
                          <a:cs typeface="Arial"/>
                        </a:defRPr>
                      </a:lvl9pPr>
                    </a:lstStyle>
                    <a:p>
                      <a:pPr algn="ctr" rtl="0" fontAlgn="ctr"/>
                      <a:r>
                        <a:rPr lang="fr-FR" sz="1400" b="1" i="0" u="none" strike="noStrike" dirty="0" smtClean="0">
                          <a:solidFill>
                            <a:srgbClr val="006600"/>
                          </a:solidFill>
                          <a:effectLst/>
                          <a:latin typeface="+mn-lt"/>
                        </a:rPr>
                        <a:t>24</a:t>
                      </a:r>
                      <a:r>
                        <a:rPr lang="fr-FR" sz="1400" b="1" i="0" u="none" strike="noStrike" baseline="0" dirty="0" smtClean="0">
                          <a:solidFill>
                            <a:srgbClr val="006600"/>
                          </a:solidFill>
                          <a:effectLst/>
                          <a:latin typeface="+mn-lt"/>
                        </a:rPr>
                        <a:t> 967</a:t>
                      </a:r>
                      <a:r>
                        <a:rPr lang="fr-FR" sz="1400" b="1" i="0" u="none" strike="noStrike" dirty="0" smtClean="0">
                          <a:solidFill>
                            <a:srgbClr val="006600"/>
                          </a:solidFill>
                          <a:effectLst/>
                          <a:latin typeface="+mn-lt"/>
                        </a:rPr>
                        <a:t> </a:t>
                      </a:r>
                      <a:r>
                        <a:rPr lang="fr-FR" sz="1400" b="1" i="0" u="none" strike="noStrike" dirty="0">
                          <a:solidFill>
                            <a:srgbClr val="006600"/>
                          </a:solidFill>
                          <a:effectLst/>
                          <a:latin typeface="+mn-lt"/>
                        </a:rPr>
                        <a: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solidFill>
                      <a:schemeClr val="accent5">
                        <a:lumMod val="40000"/>
                        <a:lumOff val="60000"/>
                      </a:schemeClr>
                    </a:solidFill>
                  </a:tcPr>
                </a:tc>
              </a:tr>
            </a:tbl>
          </a:graphicData>
        </a:graphic>
      </p:graphicFrame>
      <p:sp>
        <p:nvSpPr>
          <p:cNvPr id="21" name="ZoneTexte 20"/>
          <p:cNvSpPr txBox="1"/>
          <p:nvPr/>
        </p:nvSpPr>
        <p:spPr>
          <a:xfrm>
            <a:off x="5436096" y="3651454"/>
            <a:ext cx="3240360" cy="400110"/>
          </a:xfrm>
          <a:prstGeom prst="rect">
            <a:avLst/>
          </a:prstGeom>
          <a:noFill/>
        </p:spPr>
        <p:txBody>
          <a:bodyPr wrap="square" rtlCol="0">
            <a:spAutoFit/>
          </a:bodyPr>
          <a:lstStyle/>
          <a:p>
            <a:r>
              <a:rPr lang="fr-FR" sz="1000" dirty="0" smtClean="0">
                <a:solidFill>
                  <a:schemeClr val="tx1"/>
                </a:solidFill>
              </a:rPr>
              <a:t>Hypothèse d’un prêt de 100 000€ sur 240 mois à 2%</a:t>
            </a:r>
            <a:endParaRPr lang="fr-FR" sz="1000" dirty="0">
              <a:solidFill>
                <a:schemeClr val="tx1"/>
              </a:solidFill>
            </a:endParaRPr>
          </a:p>
        </p:txBody>
      </p:sp>
      <p:sp>
        <p:nvSpPr>
          <p:cNvPr id="8" name="Rectangle 7"/>
          <p:cNvSpPr/>
          <p:nvPr/>
        </p:nvSpPr>
        <p:spPr>
          <a:xfrm>
            <a:off x="515168" y="4608735"/>
            <a:ext cx="8021022" cy="3416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0" lvl="1" indent="0" algn="ctr">
              <a:lnSpc>
                <a:spcPct val="90000"/>
              </a:lnSpc>
              <a:spcAft>
                <a:spcPts val="600"/>
              </a:spcAft>
              <a:buClr>
                <a:schemeClr val="tx2"/>
              </a:buClr>
              <a:buNone/>
            </a:pPr>
            <a:r>
              <a:rPr lang="fr-FR" b="1" dirty="0"/>
              <a:t>Le PNB est préservé grâce à des primes collectées plus tôt dans la vie du prêt.</a:t>
            </a:r>
          </a:p>
        </p:txBody>
      </p:sp>
      <p:sp>
        <p:nvSpPr>
          <p:cNvPr id="10" name="Rectangle 9"/>
          <p:cNvSpPr/>
          <p:nvPr/>
        </p:nvSpPr>
        <p:spPr>
          <a:xfrm>
            <a:off x="515168" y="5132864"/>
            <a:ext cx="8264848" cy="584775"/>
          </a:xfrm>
          <a:prstGeom prst="rect">
            <a:avLst/>
          </a:prstGeom>
          <a:noFill/>
        </p:spPr>
        <p:txBody>
          <a:bodyPr wrap="square" rtlCol="0">
            <a:spAutoFit/>
          </a:bodyPr>
          <a:lstStyle/>
          <a:p>
            <a:pPr marL="285750" lvl="1" indent="-285750">
              <a:spcBef>
                <a:spcPct val="20000"/>
              </a:spcBef>
              <a:buClr>
                <a:srgbClr val="FF0000"/>
              </a:buClr>
              <a:buFont typeface="Wingdings" panose="05000000000000000000" pitchFamily="2" charset="2"/>
              <a:buChar char="n"/>
            </a:pPr>
            <a:r>
              <a:rPr lang="fr-FR" sz="1600" dirty="0"/>
              <a:t>En cas de remboursement anticipé du prêt avant terme (forte probabilité), le cumul des primes encaissées par la banque est plus important qu’en tarification en % du capital initial.</a:t>
            </a:r>
          </a:p>
        </p:txBody>
      </p:sp>
    </p:spTree>
    <p:extLst>
      <p:ext uri="{BB962C8B-B14F-4D97-AF65-F5344CB8AC3E}">
        <p14:creationId xmlns:p14="http://schemas.microsoft.com/office/powerpoint/2010/main" val="2927506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4790" y="2979129"/>
            <a:ext cx="1317736" cy="1185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2124027" y="3387676"/>
            <a:ext cx="1370796" cy="461665"/>
          </a:xfrm>
          <a:prstGeom prst="rect">
            <a:avLst/>
          </a:prstGeom>
          <a:noFill/>
        </p:spPr>
        <p:txBody>
          <a:bodyPr wrap="square" rtlCol="0">
            <a:spAutoFit/>
          </a:bodyPr>
          <a:lstStyle/>
          <a:p>
            <a:r>
              <a:rPr lang="fr-FR" b="1" dirty="0" smtClean="0">
                <a:solidFill>
                  <a:srgbClr val="002060"/>
                </a:solidFill>
              </a:rPr>
              <a:t>0,21%</a:t>
            </a:r>
            <a:endParaRPr lang="fr-FR" b="1" dirty="0">
              <a:solidFill>
                <a:srgbClr val="002060"/>
              </a:solidFill>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68" y="2941226"/>
            <a:ext cx="1317736" cy="1185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p:cNvSpPr txBox="1"/>
          <p:nvPr/>
        </p:nvSpPr>
        <p:spPr>
          <a:xfrm>
            <a:off x="5840182" y="3341023"/>
            <a:ext cx="1430808" cy="461665"/>
          </a:xfrm>
          <a:prstGeom prst="rect">
            <a:avLst/>
          </a:prstGeom>
          <a:noFill/>
        </p:spPr>
        <p:txBody>
          <a:bodyPr wrap="square" rtlCol="0">
            <a:spAutoFit/>
          </a:bodyPr>
          <a:lstStyle/>
          <a:p>
            <a:r>
              <a:rPr lang="fr-FR" b="1" dirty="0" smtClean="0">
                <a:solidFill>
                  <a:srgbClr val="002060"/>
                </a:solidFill>
              </a:rPr>
              <a:t>0,31%</a:t>
            </a:r>
            <a:endParaRPr lang="fr-FR" b="1" dirty="0">
              <a:solidFill>
                <a:srgbClr val="002060"/>
              </a:solidFill>
            </a:endParaRPr>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2465" y="3164460"/>
            <a:ext cx="1126180" cy="1111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droit avec flèche 7"/>
          <p:cNvCxnSpPr>
            <a:stCxn id="7" idx="1"/>
          </p:cNvCxnSpPr>
          <p:nvPr/>
        </p:nvCxnSpPr>
        <p:spPr bwMode="auto">
          <a:xfrm flipH="1" flipV="1">
            <a:off x="3470586" y="3719966"/>
            <a:ext cx="411879" cy="1"/>
          </a:xfrm>
          <a:prstGeom prst="straightConnector1">
            <a:avLst/>
          </a:prstGeom>
          <a:solidFill>
            <a:srgbClr val="00B8FF"/>
          </a:solidFill>
          <a:ln w="22225"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Connecteur droit avec flèche 8"/>
          <p:cNvCxnSpPr/>
          <p:nvPr/>
        </p:nvCxnSpPr>
        <p:spPr bwMode="auto">
          <a:xfrm flipV="1">
            <a:off x="5008876" y="3728458"/>
            <a:ext cx="410689" cy="1"/>
          </a:xfrm>
          <a:prstGeom prst="straightConnector1">
            <a:avLst/>
          </a:prstGeom>
          <a:solidFill>
            <a:srgbClr val="00B8FF"/>
          </a:solidFill>
          <a:ln w="22225"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ZoneTexte 9"/>
          <p:cNvSpPr txBox="1"/>
          <p:nvPr/>
        </p:nvSpPr>
        <p:spPr>
          <a:xfrm>
            <a:off x="3779676" y="2569527"/>
            <a:ext cx="1331755" cy="707886"/>
          </a:xfrm>
          <a:prstGeom prst="rect">
            <a:avLst/>
          </a:prstGeom>
          <a:noFill/>
        </p:spPr>
        <p:txBody>
          <a:bodyPr wrap="square" rtlCol="0">
            <a:spAutoFit/>
          </a:bodyPr>
          <a:lstStyle/>
          <a:p>
            <a:pPr algn="ctr"/>
            <a:r>
              <a:rPr lang="fr-FR" sz="4000" b="1" dirty="0" smtClean="0">
                <a:solidFill>
                  <a:srgbClr val="C00000"/>
                </a:solidFill>
              </a:rPr>
              <a:t>?</a:t>
            </a:r>
            <a:endParaRPr lang="fr-FR" sz="4000" b="1" dirty="0">
              <a:solidFill>
                <a:srgbClr val="C00000"/>
              </a:solidFill>
            </a:endParaRPr>
          </a:p>
        </p:txBody>
      </p:sp>
      <p:sp>
        <p:nvSpPr>
          <p:cNvPr id="12" name="ZoneTexte 11"/>
          <p:cNvSpPr txBox="1"/>
          <p:nvPr/>
        </p:nvSpPr>
        <p:spPr>
          <a:xfrm>
            <a:off x="295455" y="1491406"/>
            <a:ext cx="8493438" cy="843308"/>
          </a:xfrm>
          <a:prstGeom prst="rect">
            <a:avLst/>
          </a:prstGeom>
          <a:noFill/>
        </p:spPr>
        <p:txBody>
          <a:bodyPr wrap="square" rtlCol="0">
            <a:spAutoFit/>
          </a:bodyPr>
          <a:lstStyle/>
          <a:p>
            <a:pPr marL="285750" lvl="1" indent="-285750">
              <a:spcBef>
                <a:spcPct val="20000"/>
              </a:spcBef>
              <a:buClr>
                <a:srgbClr val="FF0000"/>
              </a:buClr>
              <a:buFont typeface="Wingdings" panose="05000000000000000000" pitchFamily="2" charset="2"/>
              <a:buChar char="n"/>
            </a:pPr>
            <a:r>
              <a:rPr lang="fr-FR" sz="1600" dirty="0"/>
              <a:t>Lorsque pour 2 produits/services, le prix est exprimé en taux, la valeur de ce taux ne peux suffire à identifier le moins cher des </a:t>
            </a:r>
            <a:r>
              <a:rPr lang="fr-FR" sz="1600" dirty="0" smtClean="0"/>
              <a:t>deux :</a:t>
            </a:r>
          </a:p>
          <a:p>
            <a:pPr marL="712788" lvl="1" indent="-255588" algn="just">
              <a:spcBef>
                <a:spcPct val="20000"/>
              </a:spcBef>
              <a:buClr>
                <a:schemeClr val="bg2"/>
              </a:buClr>
              <a:buFont typeface="Wingdings" panose="05000000000000000000" pitchFamily="2" charset="2"/>
              <a:buChar char="n"/>
            </a:pPr>
            <a:r>
              <a:rPr lang="fr-FR" sz="1400" dirty="0"/>
              <a:t>Il est nécessaire de savoir sur quelle assiette ce taux s’applique, et si cette assiette est constante </a:t>
            </a:r>
            <a:r>
              <a:rPr lang="fr-FR" sz="1400" dirty="0" smtClean="0"/>
              <a:t>?</a:t>
            </a:r>
            <a:endParaRPr lang="fr-FR" sz="1600" dirty="0"/>
          </a:p>
        </p:txBody>
      </p:sp>
      <p:sp>
        <p:nvSpPr>
          <p:cNvPr id="14" name="Flèche courbée vers la droite 13"/>
          <p:cNvSpPr/>
          <p:nvPr/>
        </p:nvSpPr>
        <p:spPr bwMode="auto">
          <a:xfrm>
            <a:off x="158218" y="3618509"/>
            <a:ext cx="504056" cy="1280792"/>
          </a:xfrm>
          <a:prstGeom prst="curvedRightArrow">
            <a:avLst/>
          </a:prstGeom>
          <a:solidFill>
            <a:schemeClr val="accent6">
              <a:lumMod val="7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pPr>
            <a:endParaRPr kumimoji="0" lang="fr-FR" sz="2400" b="0" i="0" u="none" strike="noStrike" cap="none" normalizeH="0" baseline="0" smtClean="0">
              <a:ln>
                <a:noFill/>
              </a:ln>
              <a:solidFill>
                <a:schemeClr val="bg1"/>
              </a:solidFill>
              <a:effectLst/>
              <a:latin typeface="Verdana" pitchFamily="32" charset="0"/>
              <a:cs typeface="Arial" charset="0"/>
            </a:endParaRPr>
          </a:p>
        </p:txBody>
      </p:sp>
      <p:sp>
        <p:nvSpPr>
          <p:cNvPr id="15" name="Flèche courbée vers la droite 14"/>
          <p:cNvSpPr/>
          <p:nvPr/>
        </p:nvSpPr>
        <p:spPr bwMode="auto">
          <a:xfrm flipH="1">
            <a:off x="8025791" y="3387677"/>
            <a:ext cx="485354" cy="1406776"/>
          </a:xfrm>
          <a:prstGeom prst="curvedRightArrow">
            <a:avLst/>
          </a:prstGeom>
          <a:solidFill>
            <a:schemeClr val="accent6">
              <a:lumMod val="7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pPr>
            <a:endParaRPr kumimoji="0" lang="fr-FR" sz="2400" b="0" i="0" u="none" strike="noStrike" cap="none" normalizeH="0" baseline="0" smtClean="0">
              <a:ln>
                <a:noFill/>
              </a:ln>
              <a:solidFill>
                <a:schemeClr val="bg1"/>
              </a:solidFill>
              <a:effectLst/>
              <a:latin typeface="Verdana" pitchFamily="32" charset="0"/>
              <a:cs typeface="Arial" charset="0"/>
            </a:endParaRPr>
          </a:p>
        </p:txBody>
      </p:sp>
      <p:sp>
        <p:nvSpPr>
          <p:cNvPr id="16" name="ZoneTexte 15"/>
          <p:cNvSpPr txBox="1"/>
          <p:nvPr/>
        </p:nvSpPr>
        <p:spPr>
          <a:xfrm>
            <a:off x="680014" y="4665107"/>
            <a:ext cx="2994563" cy="323165"/>
          </a:xfrm>
          <a:prstGeom prst="rect">
            <a:avLst/>
          </a:prstGeom>
          <a:noFill/>
        </p:spPr>
        <p:txBody>
          <a:bodyPr wrap="square" rtlCol="0">
            <a:spAutoFit/>
          </a:bodyPr>
          <a:lstStyle/>
          <a:p>
            <a:pPr algn="just"/>
            <a:r>
              <a:rPr lang="fr-FR" sz="1400" b="1" dirty="0" smtClean="0"/>
              <a:t>ASSIETTE en Capital Initial : </a:t>
            </a:r>
            <a:r>
              <a:rPr lang="fr-FR" sz="1500" b="1" dirty="0" smtClean="0">
                <a:effectLst>
                  <a:outerShdw blurRad="38100" dist="38100" dir="2700000" algn="tl">
                    <a:srgbClr val="000000">
                      <a:alpha val="43137"/>
                    </a:srgbClr>
                  </a:outerShdw>
                </a:effectLst>
              </a:rPr>
              <a:t>constante</a:t>
            </a:r>
            <a:endParaRPr lang="fr-FR" sz="1500" b="1" dirty="0">
              <a:effectLst>
                <a:outerShdw blurRad="38100" dist="38100" dir="2700000" algn="tl">
                  <a:srgbClr val="000000">
                    <a:alpha val="43137"/>
                  </a:srgbClr>
                </a:outerShdw>
              </a:effectLst>
            </a:endParaRPr>
          </a:p>
        </p:txBody>
      </p:sp>
      <p:sp>
        <p:nvSpPr>
          <p:cNvPr id="17" name="ZoneTexte 16"/>
          <p:cNvSpPr txBox="1"/>
          <p:nvPr/>
        </p:nvSpPr>
        <p:spPr>
          <a:xfrm>
            <a:off x="4596278" y="4668566"/>
            <a:ext cx="3429516" cy="323165"/>
          </a:xfrm>
          <a:prstGeom prst="rect">
            <a:avLst/>
          </a:prstGeom>
          <a:noFill/>
        </p:spPr>
        <p:txBody>
          <a:bodyPr wrap="square" rtlCol="0">
            <a:spAutoFit/>
          </a:bodyPr>
          <a:lstStyle/>
          <a:p>
            <a:pPr algn="r"/>
            <a:r>
              <a:rPr lang="fr-FR" sz="1400" b="1" dirty="0" smtClean="0"/>
              <a:t>ASSIETTE en CRD : </a:t>
            </a:r>
            <a:r>
              <a:rPr lang="fr-FR" sz="1500" b="1" dirty="0" smtClean="0">
                <a:effectLst>
                  <a:outerShdw blurRad="38100" dist="38100" dir="2700000" algn="tl">
                    <a:srgbClr val="000000">
                      <a:alpha val="43137"/>
                    </a:srgbClr>
                  </a:outerShdw>
                </a:effectLst>
              </a:rPr>
              <a:t>dégressive</a:t>
            </a:r>
            <a:endParaRPr lang="fr-FR" sz="1500" b="1" dirty="0">
              <a:effectLst>
                <a:outerShdw blurRad="38100" dist="38100" dir="2700000" algn="tl">
                  <a:srgbClr val="000000">
                    <a:alpha val="43137"/>
                  </a:srgbClr>
                </a:outerShdw>
              </a:effectLst>
            </a:endParaRPr>
          </a:p>
        </p:txBody>
      </p:sp>
      <p:sp>
        <p:nvSpPr>
          <p:cNvPr id="18" name="Titre 7"/>
          <p:cNvSpPr txBox="1">
            <a:spLocks/>
          </p:cNvSpPr>
          <p:nvPr/>
        </p:nvSpPr>
        <p:spPr bwMode="gray">
          <a:xfrm>
            <a:off x="787140" y="323576"/>
            <a:ext cx="8001753"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200" dirty="0" smtClean="0"/>
              <a:t>La nouvelle </a:t>
            </a:r>
            <a:r>
              <a:rPr lang="fr-FR" altLang="fr-FR" sz="2200" dirty="0"/>
              <a:t>offre </a:t>
            </a:r>
            <a:r>
              <a:rPr lang="fr-FR" altLang="fr-FR" sz="2200" dirty="0" smtClean="0"/>
              <a:t>: </a:t>
            </a:r>
            <a:r>
              <a:rPr lang="fr-FR" altLang="fr-FR" sz="2200" dirty="0"/>
              <a:t>Comprendre et traiter l’objection : « </a:t>
            </a:r>
            <a:r>
              <a:rPr lang="fr-FR" altLang="fr-FR" sz="2200" dirty="0" smtClean="0"/>
              <a:t>la cotisation mensuelle est plus élevée</a:t>
            </a:r>
            <a:r>
              <a:rPr lang="fr-FR" altLang="fr-FR" sz="2200" dirty="0"/>
              <a:t> »</a:t>
            </a:r>
          </a:p>
        </p:txBody>
      </p:sp>
    </p:spTree>
    <p:extLst>
      <p:ext uri="{BB962C8B-B14F-4D97-AF65-F5344CB8AC3E}">
        <p14:creationId xmlns:p14="http://schemas.microsoft.com/office/powerpoint/2010/main" val="36556575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7"/>
          <p:cNvSpPr txBox="1">
            <a:spLocks/>
          </p:cNvSpPr>
          <p:nvPr/>
        </p:nvSpPr>
        <p:spPr bwMode="gray">
          <a:xfrm>
            <a:off x="787140" y="465624"/>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La nouvelle </a:t>
            </a:r>
            <a:r>
              <a:rPr lang="fr-FR" altLang="fr-FR" sz="2400" dirty="0"/>
              <a:t>offre </a:t>
            </a:r>
            <a:r>
              <a:rPr lang="fr-FR" altLang="fr-FR" sz="2400" dirty="0" smtClean="0"/>
              <a:t>: le Passage </a:t>
            </a:r>
            <a:r>
              <a:rPr lang="fr-FR" altLang="fr-FR" sz="2400" dirty="0"/>
              <a:t>en </a:t>
            </a:r>
            <a:r>
              <a:rPr lang="fr-FR" altLang="fr-FR" sz="2400" dirty="0" smtClean="0"/>
              <a:t>CRD</a:t>
            </a:r>
            <a:endParaRPr lang="fr-FR" altLang="fr-FR" sz="2400" dirty="0"/>
          </a:p>
        </p:txBody>
      </p:sp>
      <p:sp>
        <p:nvSpPr>
          <p:cNvPr id="3" name="ZoneTexte 2"/>
          <p:cNvSpPr txBox="1"/>
          <p:nvPr/>
        </p:nvSpPr>
        <p:spPr>
          <a:xfrm>
            <a:off x="523339" y="1163215"/>
            <a:ext cx="7884814" cy="5367623"/>
          </a:xfrm>
          <a:prstGeom prst="rect">
            <a:avLst/>
          </a:prstGeom>
          <a:noFill/>
        </p:spPr>
        <p:txBody>
          <a:bodyPr wrap="square" rtlCol="0">
            <a:spAutoFit/>
          </a:bodyPr>
          <a:lstStyle>
            <a:defPPr>
              <a:defRPr lang="fr-FR"/>
            </a:defPPr>
            <a:lvl2pPr marL="0" lvl="1">
              <a:spcBef>
                <a:spcPct val="20000"/>
              </a:spcBef>
              <a:buClr>
                <a:srgbClr val="FF0000"/>
              </a:buClr>
              <a:defRPr sz="1600"/>
            </a:lvl2pPr>
          </a:lstStyle>
          <a:p>
            <a:pPr marL="285750" lvl="1" indent="-285750">
              <a:buFont typeface="Wingdings" panose="05000000000000000000" pitchFamily="2" charset="2"/>
              <a:buChar char="n"/>
            </a:pPr>
            <a:r>
              <a:rPr lang="fr-FR" dirty="0">
                <a:sym typeface="Wingdings"/>
              </a:rPr>
              <a:t>En Capital Initial (CI), la prime d’assurance mensuelle est identique de la première à la dernière échéance, même lorsque le risque porté est quasiment amorti.</a:t>
            </a:r>
          </a:p>
          <a:p>
            <a:endParaRPr lang="fr-FR" dirty="0">
              <a:sym typeface="Wingdings"/>
            </a:endParaRPr>
          </a:p>
          <a:p>
            <a:endParaRPr lang="fr-FR" dirty="0">
              <a:sym typeface="Wingdings"/>
            </a:endParaRPr>
          </a:p>
          <a:p>
            <a:endParaRPr lang="fr-FR" dirty="0">
              <a:sym typeface="Wingdings"/>
            </a:endParaRPr>
          </a:p>
          <a:p>
            <a:endParaRPr lang="fr-FR" dirty="0">
              <a:sym typeface="Wingdings"/>
            </a:endParaRPr>
          </a:p>
          <a:p>
            <a:endParaRPr lang="fr-FR" dirty="0">
              <a:sym typeface="Wingdings"/>
            </a:endParaRPr>
          </a:p>
          <a:p>
            <a:endParaRPr lang="fr-FR" dirty="0">
              <a:sym typeface="Wingdings"/>
            </a:endParaRPr>
          </a:p>
          <a:p>
            <a:endParaRPr lang="fr-FR" sz="1000" dirty="0">
              <a:sym typeface="Wingdings"/>
            </a:endParaRPr>
          </a:p>
          <a:p>
            <a:pPr marL="285750" lvl="1" indent="-285750" algn="just">
              <a:buFont typeface="Wingdings" panose="05000000000000000000" pitchFamily="2" charset="2"/>
              <a:buChar char="n"/>
            </a:pPr>
            <a:r>
              <a:rPr lang="fr-FR" dirty="0">
                <a:sym typeface="Wingdings"/>
              </a:rPr>
              <a:t>En CRD, les primes d’assurance sont dégressives, tout comme pour les intérêts, car proportionnelles au capital restant à rembourser. </a:t>
            </a:r>
          </a:p>
          <a:p>
            <a:pPr marL="712788" lvl="1" indent="-255588" algn="just">
              <a:buClr>
                <a:schemeClr val="bg2"/>
              </a:buClr>
              <a:buFont typeface="Wingdings" panose="05000000000000000000" pitchFamily="2" charset="2"/>
              <a:buChar char="n"/>
            </a:pPr>
            <a:r>
              <a:rPr lang="fr-FR" sz="1400" dirty="0">
                <a:sym typeface="Wingdings"/>
              </a:rPr>
              <a:t>Les primes sont proportionnelles au risque</a:t>
            </a:r>
          </a:p>
          <a:p>
            <a:pPr marL="712788" lvl="1" indent="-255588" algn="just">
              <a:buClr>
                <a:schemeClr val="bg2"/>
              </a:buClr>
              <a:buFont typeface="Wingdings" panose="05000000000000000000" pitchFamily="2" charset="2"/>
              <a:buChar char="n"/>
            </a:pPr>
            <a:r>
              <a:rPr lang="fr-FR" sz="1400" dirty="0">
                <a:sym typeface="Wingdings"/>
              </a:rPr>
              <a:t>Les primes d’assurance en CRD épousent la courbe d’amortissement, </a:t>
            </a:r>
            <a:r>
              <a:rPr lang="fr-FR" sz="1400" dirty="0" smtClean="0">
                <a:sym typeface="Wingdings"/>
              </a:rPr>
              <a:t>et diminuent </a:t>
            </a:r>
            <a:r>
              <a:rPr lang="fr-FR" sz="1400" dirty="0">
                <a:sym typeface="Wingdings"/>
              </a:rPr>
              <a:t>au fil des remboursements.                      </a:t>
            </a:r>
          </a:p>
          <a:p>
            <a:endParaRPr lang="fr-FR" dirty="0">
              <a:sym typeface="Wingdings"/>
            </a:endParaRPr>
          </a:p>
          <a:p>
            <a:endParaRPr lang="fr-FR" dirty="0">
              <a:sym typeface="Wingdings"/>
            </a:endParaRPr>
          </a:p>
          <a:p>
            <a:endParaRPr lang="fr-FR" dirty="0">
              <a:sym typeface="Wingdings"/>
            </a:endParaRPr>
          </a:p>
          <a:p>
            <a:endParaRPr lang="fr-FR" dirty="0">
              <a:sym typeface="Wingdings"/>
            </a:endParaRPr>
          </a:p>
          <a:p>
            <a:endParaRPr lang="fr-FR" dirty="0">
              <a:sym typeface="Wingdings"/>
            </a:endParaRPr>
          </a:p>
          <a:p>
            <a:endParaRPr lang="fr-FR" dirty="0">
              <a:sym typeface="Wingdings"/>
            </a:endParaRPr>
          </a:p>
        </p:txBody>
      </p:sp>
      <p:graphicFrame>
        <p:nvGraphicFramePr>
          <p:cNvPr id="5" name="Graphique 4"/>
          <p:cNvGraphicFramePr>
            <a:graphicFrameLocks/>
          </p:cNvGraphicFramePr>
          <p:nvPr>
            <p:extLst>
              <p:ext uri="{D42A27DB-BD31-4B8C-83A1-F6EECF244321}">
                <p14:modId xmlns:p14="http://schemas.microsoft.com/office/powerpoint/2010/main" val="3613818174"/>
              </p:ext>
            </p:extLst>
          </p:nvPr>
        </p:nvGraphicFramePr>
        <p:xfrm>
          <a:off x="703737" y="1765468"/>
          <a:ext cx="7704416" cy="15841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aphique 5"/>
          <p:cNvGraphicFramePr>
            <a:graphicFrameLocks/>
          </p:cNvGraphicFramePr>
          <p:nvPr>
            <p:extLst>
              <p:ext uri="{D42A27DB-BD31-4B8C-83A1-F6EECF244321}">
                <p14:modId xmlns:p14="http://schemas.microsoft.com/office/powerpoint/2010/main" val="339426948"/>
              </p:ext>
            </p:extLst>
          </p:nvPr>
        </p:nvGraphicFramePr>
        <p:xfrm>
          <a:off x="692877" y="4924591"/>
          <a:ext cx="7850102" cy="145119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14989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04187" y="1123715"/>
            <a:ext cx="8877670" cy="600164"/>
          </a:xfrm>
          <a:prstGeom prst="rect">
            <a:avLst/>
          </a:prstGeom>
          <a:noFill/>
        </p:spPr>
        <p:txBody>
          <a:bodyPr wrap="square" rtlCol="0">
            <a:spAutoFit/>
          </a:bodyPr>
          <a:lstStyle/>
          <a:p>
            <a:pPr marL="0" lvl="1">
              <a:spcBef>
                <a:spcPct val="20000"/>
              </a:spcBef>
              <a:buClr>
                <a:srgbClr val="FF0000"/>
              </a:buClr>
            </a:pPr>
            <a:r>
              <a:rPr lang="fr-FR" sz="1500" dirty="0" smtClean="0"/>
              <a:t>Exemple d’un crédit de 100 000 € sur 20 ans (avec taux d’assurance équivalent : 0,21% en CI et 0,31% en CRD) qui montre :</a:t>
            </a:r>
          </a:p>
          <a:p>
            <a:pPr marL="285750" lvl="1" indent="-285750">
              <a:spcBef>
                <a:spcPct val="20000"/>
              </a:spcBef>
              <a:buClr>
                <a:srgbClr val="FF0000"/>
              </a:buClr>
              <a:buFont typeface="Wingdings" panose="05000000000000000000" pitchFamily="2" charset="2"/>
              <a:buChar char="n"/>
            </a:pPr>
            <a:r>
              <a:rPr lang="fr-FR" sz="1500" dirty="0" smtClean="0"/>
              <a:t>La </a:t>
            </a:r>
            <a:r>
              <a:rPr lang="fr-FR" sz="1500" dirty="0"/>
              <a:t>variation d’assiette en </a:t>
            </a:r>
            <a:r>
              <a:rPr lang="fr-FR" sz="1500" b="1" dirty="0" smtClean="0">
                <a:solidFill>
                  <a:srgbClr val="C00000"/>
                </a:solidFill>
              </a:rPr>
              <a:t>CI </a:t>
            </a:r>
            <a:r>
              <a:rPr lang="fr-FR" sz="1500" dirty="0"/>
              <a:t>vs </a:t>
            </a:r>
            <a:r>
              <a:rPr lang="fr-FR" sz="1500" b="1" dirty="0" smtClean="0">
                <a:solidFill>
                  <a:srgbClr val="002060"/>
                </a:solidFill>
              </a:rPr>
              <a:t>CRD</a:t>
            </a:r>
            <a:r>
              <a:rPr lang="fr-FR" sz="1500" dirty="0"/>
              <a:t> </a:t>
            </a:r>
            <a:r>
              <a:rPr lang="fr-FR" sz="1500" dirty="0" smtClean="0"/>
              <a:t>:</a:t>
            </a:r>
            <a:endParaRPr lang="fr-FR" sz="1500" dirty="0"/>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5736" y="1792527"/>
            <a:ext cx="4283999" cy="2252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p:cNvSpPr txBox="1"/>
          <p:nvPr/>
        </p:nvSpPr>
        <p:spPr>
          <a:xfrm>
            <a:off x="6394162" y="1723879"/>
            <a:ext cx="972108" cy="553998"/>
          </a:xfrm>
          <a:prstGeom prst="rect">
            <a:avLst/>
          </a:prstGeom>
          <a:noFill/>
          <a:ln>
            <a:noFill/>
          </a:ln>
        </p:spPr>
        <p:txBody>
          <a:bodyPr wrap="square" rtlCol="0">
            <a:spAutoFit/>
          </a:bodyPr>
          <a:lstStyle/>
          <a:p>
            <a:r>
              <a:rPr lang="fr-FR" sz="1000" b="1" dirty="0" smtClean="0">
                <a:solidFill>
                  <a:srgbClr val="C00000"/>
                </a:solidFill>
              </a:rPr>
              <a:t>Assiette</a:t>
            </a:r>
          </a:p>
          <a:p>
            <a:r>
              <a:rPr lang="fr-FR" sz="1000" b="1" dirty="0" smtClean="0">
                <a:solidFill>
                  <a:srgbClr val="C00000"/>
                </a:solidFill>
              </a:rPr>
              <a:t>Moyenne</a:t>
            </a:r>
          </a:p>
          <a:p>
            <a:r>
              <a:rPr lang="fr-FR" sz="1000" b="1" dirty="0" smtClean="0">
                <a:solidFill>
                  <a:srgbClr val="C00000"/>
                </a:solidFill>
              </a:rPr>
              <a:t>100 000 €</a:t>
            </a:r>
            <a:endParaRPr lang="fr-FR" sz="1000" b="1" dirty="0">
              <a:solidFill>
                <a:srgbClr val="C00000"/>
              </a:solidFill>
            </a:endParaRPr>
          </a:p>
        </p:txBody>
      </p:sp>
      <p:sp>
        <p:nvSpPr>
          <p:cNvPr id="7" name="ZoneTexte 6"/>
          <p:cNvSpPr txBox="1"/>
          <p:nvPr/>
        </p:nvSpPr>
        <p:spPr>
          <a:xfrm>
            <a:off x="6365316" y="3394494"/>
            <a:ext cx="972108" cy="553998"/>
          </a:xfrm>
          <a:prstGeom prst="rect">
            <a:avLst/>
          </a:prstGeom>
          <a:noFill/>
          <a:ln>
            <a:noFill/>
          </a:ln>
        </p:spPr>
        <p:txBody>
          <a:bodyPr wrap="square" rtlCol="0">
            <a:spAutoFit/>
          </a:bodyPr>
          <a:lstStyle/>
          <a:p>
            <a:r>
              <a:rPr lang="fr-FR" sz="1000" b="1" dirty="0" smtClean="0">
                <a:solidFill>
                  <a:srgbClr val="002060"/>
                </a:solidFill>
              </a:rPr>
              <a:t>Assiette Moyenne</a:t>
            </a:r>
          </a:p>
          <a:p>
            <a:r>
              <a:rPr lang="fr-FR" sz="1000" b="1" dirty="0" smtClean="0">
                <a:solidFill>
                  <a:srgbClr val="002060"/>
                </a:solidFill>
              </a:rPr>
              <a:t>56 600 €</a:t>
            </a:r>
            <a:endParaRPr lang="fr-FR" sz="1000" b="1" dirty="0">
              <a:solidFill>
                <a:srgbClr val="002060"/>
              </a:solidFill>
            </a:endParaRPr>
          </a:p>
        </p:txBody>
      </p:sp>
      <p:sp>
        <p:nvSpPr>
          <p:cNvPr id="9" name="Titre 7"/>
          <p:cNvSpPr txBox="1">
            <a:spLocks/>
          </p:cNvSpPr>
          <p:nvPr/>
        </p:nvSpPr>
        <p:spPr bwMode="gray">
          <a:xfrm>
            <a:off x="787140" y="323576"/>
            <a:ext cx="8001753"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200" dirty="0" smtClean="0"/>
              <a:t>La nouvelle </a:t>
            </a:r>
            <a:r>
              <a:rPr lang="fr-FR" altLang="fr-FR" sz="2200" dirty="0"/>
              <a:t>offre </a:t>
            </a:r>
            <a:r>
              <a:rPr lang="fr-FR" altLang="fr-FR" sz="2200" dirty="0" smtClean="0"/>
              <a:t>: </a:t>
            </a:r>
            <a:r>
              <a:rPr lang="fr-FR" altLang="fr-FR" sz="2200" dirty="0"/>
              <a:t>Comprendre et traiter l’objection : « le nouveau tarif est plus élevé ! »</a:t>
            </a:r>
          </a:p>
        </p:txBody>
      </p:sp>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107" y="4216234"/>
            <a:ext cx="4044283" cy="2238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301843" y="3995457"/>
            <a:ext cx="5643256" cy="323165"/>
          </a:xfrm>
          <a:prstGeom prst="rect">
            <a:avLst/>
          </a:prstGeom>
          <a:noFill/>
        </p:spPr>
        <p:txBody>
          <a:bodyPr wrap="square" rtlCol="0">
            <a:spAutoFit/>
          </a:bodyPr>
          <a:lstStyle>
            <a:defPPr>
              <a:defRPr lang="fr-FR"/>
            </a:defPPr>
            <a:lvl2pPr marL="285750" lvl="1" indent="-285750">
              <a:spcBef>
                <a:spcPct val="20000"/>
              </a:spcBef>
              <a:buClr>
                <a:srgbClr val="FF0000"/>
              </a:buClr>
              <a:buFont typeface="Wingdings" panose="05000000000000000000" pitchFamily="2" charset="2"/>
              <a:buChar char="n"/>
              <a:defRPr sz="1600"/>
            </a:lvl2pPr>
          </a:lstStyle>
          <a:p>
            <a:pPr lvl="1"/>
            <a:r>
              <a:rPr lang="fr-FR" sz="1500" dirty="0" smtClean="0"/>
              <a:t>L’évolution </a:t>
            </a:r>
            <a:r>
              <a:rPr lang="fr-FR" sz="1500" dirty="0"/>
              <a:t>des primes annuelles et leur coût total en </a:t>
            </a:r>
            <a:r>
              <a:rPr lang="fr-FR" sz="1500" b="1" dirty="0">
                <a:solidFill>
                  <a:srgbClr val="C00000"/>
                </a:solidFill>
              </a:rPr>
              <a:t>CI </a:t>
            </a:r>
            <a:r>
              <a:rPr lang="fr-FR" sz="1500" dirty="0"/>
              <a:t>vs </a:t>
            </a:r>
            <a:r>
              <a:rPr lang="fr-FR" sz="1500" b="1" dirty="0" smtClean="0">
                <a:solidFill>
                  <a:srgbClr val="002060"/>
                </a:solidFill>
              </a:rPr>
              <a:t>CRD :</a:t>
            </a:r>
            <a:endParaRPr lang="fr-FR" sz="1500" dirty="0"/>
          </a:p>
        </p:txBody>
      </p:sp>
      <p:sp>
        <p:nvSpPr>
          <p:cNvPr id="2" name="Rectangle 1"/>
          <p:cNvSpPr/>
          <p:nvPr/>
        </p:nvSpPr>
        <p:spPr>
          <a:xfrm>
            <a:off x="7031702" y="1924520"/>
            <a:ext cx="866099" cy="246221"/>
          </a:xfrm>
          <a:prstGeom prst="rect">
            <a:avLst/>
          </a:prstGeom>
          <a:noFill/>
          <a:ln>
            <a:noFill/>
          </a:ln>
        </p:spPr>
        <p:txBody>
          <a:bodyPr wrap="square" rtlCol="0">
            <a:spAutoFit/>
          </a:bodyPr>
          <a:lstStyle/>
          <a:p>
            <a:r>
              <a:rPr lang="fr-FR" sz="1000" b="1" dirty="0" smtClean="0">
                <a:solidFill>
                  <a:srgbClr val="C00000"/>
                </a:solidFill>
              </a:rPr>
              <a:t>(0,21</a:t>
            </a:r>
            <a:r>
              <a:rPr lang="fr-FR" sz="1000" b="1" dirty="0">
                <a:solidFill>
                  <a:srgbClr val="C00000"/>
                </a:solidFill>
              </a:rPr>
              <a:t>% en </a:t>
            </a:r>
            <a:r>
              <a:rPr lang="fr-FR" sz="1000" b="1" dirty="0" smtClean="0">
                <a:solidFill>
                  <a:srgbClr val="C00000"/>
                </a:solidFill>
              </a:rPr>
              <a:t>CI) </a:t>
            </a:r>
            <a:endParaRPr lang="fr-FR" sz="1000" b="1" dirty="0">
              <a:solidFill>
                <a:srgbClr val="C00000"/>
              </a:solidFill>
            </a:endParaRPr>
          </a:p>
        </p:txBody>
      </p:sp>
      <p:sp>
        <p:nvSpPr>
          <p:cNvPr id="3" name="Rectangle 2"/>
          <p:cNvSpPr/>
          <p:nvPr/>
        </p:nvSpPr>
        <p:spPr>
          <a:xfrm>
            <a:off x="6883328" y="3499681"/>
            <a:ext cx="964501" cy="246221"/>
          </a:xfrm>
          <a:prstGeom prst="rect">
            <a:avLst/>
          </a:prstGeom>
          <a:noFill/>
          <a:ln>
            <a:noFill/>
          </a:ln>
        </p:spPr>
        <p:txBody>
          <a:bodyPr wrap="square" rtlCol="0">
            <a:spAutoFit/>
          </a:bodyPr>
          <a:lstStyle/>
          <a:p>
            <a:r>
              <a:rPr lang="fr-FR" sz="1000" b="1" dirty="0" smtClean="0">
                <a:solidFill>
                  <a:srgbClr val="002060"/>
                </a:solidFill>
              </a:rPr>
              <a:t>(0,31</a:t>
            </a:r>
            <a:r>
              <a:rPr lang="fr-FR" sz="1000" b="1" dirty="0">
                <a:solidFill>
                  <a:srgbClr val="002060"/>
                </a:solidFill>
              </a:rPr>
              <a:t>% en </a:t>
            </a:r>
            <a:r>
              <a:rPr lang="fr-FR" sz="1000" b="1" dirty="0" smtClean="0">
                <a:solidFill>
                  <a:srgbClr val="002060"/>
                </a:solidFill>
              </a:rPr>
              <a:t>CRD)</a:t>
            </a:r>
            <a:endParaRPr lang="fr-FR" sz="1000" b="1" dirty="0">
              <a:solidFill>
                <a:srgbClr val="002060"/>
              </a:solidFill>
            </a:endParaRPr>
          </a:p>
        </p:txBody>
      </p:sp>
      <p:sp>
        <p:nvSpPr>
          <p:cNvPr id="13" name="Rectangle 12"/>
          <p:cNvSpPr/>
          <p:nvPr/>
        </p:nvSpPr>
        <p:spPr>
          <a:xfrm>
            <a:off x="3569365" y="4704508"/>
            <a:ext cx="949296" cy="246221"/>
          </a:xfrm>
          <a:prstGeom prst="rect">
            <a:avLst/>
          </a:prstGeom>
          <a:noFill/>
          <a:ln>
            <a:noFill/>
          </a:ln>
        </p:spPr>
        <p:txBody>
          <a:bodyPr wrap="square" rtlCol="0">
            <a:spAutoFit/>
          </a:bodyPr>
          <a:lstStyle/>
          <a:p>
            <a:r>
              <a:rPr lang="fr-FR" sz="1000" b="1" dirty="0" smtClean="0">
                <a:solidFill>
                  <a:srgbClr val="C00000"/>
                </a:solidFill>
              </a:rPr>
              <a:t>(0,21</a:t>
            </a:r>
            <a:r>
              <a:rPr lang="fr-FR" sz="1000" b="1" dirty="0">
                <a:solidFill>
                  <a:srgbClr val="C00000"/>
                </a:solidFill>
              </a:rPr>
              <a:t>% en </a:t>
            </a:r>
            <a:r>
              <a:rPr lang="fr-FR" sz="1000" b="1" dirty="0" smtClean="0">
                <a:solidFill>
                  <a:srgbClr val="C00000"/>
                </a:solidFill>
              </a:rPr>
              <a:t>CI) </a:t>
            </a:r>
            <a:endParaRPr lang="fr-FR" sz="1000" b="1" dirty="0">
              <a:solidFill>
                <a:srgbClr val="C00000"/>
              </a:solidFill>
            </a:endParaRPr>
          </a:p>
        </p:txBody>
      </p:sp>
      <p:sp>
        <p:nvSpPr>
          <p:cNvPr id="14" name="Rectangle 13"/>
          <p:cNvSpPr/>
          <p:nvPr/>
        </p:nvSpPr>
        <p:spPr>
          <a:xfrm>
            <a:off x="4267735" y="6075074"/>
            <a:ext cx="964501" cy="246221"/>
          </a:xfrm>
          <a:prstGeom prst="rect">
            <a:avLst/>
          </a:prstGeom>
          <a:noFill/>
          <a:ln>
            <a:noFill/>
          </a:ln>
        </p:spPr>
        <p:txBody>
          <a:bodyPr wrap="square" rtlCol="0">
            <a:spAutoFit/>
          </a:bodyPr>
          <a:lstStyle/>
          <a:p>
            <a:r>
              <a:rPr lang="fr-FR" sz="1000" b="1" dirty="0" smtClean="0">
                <a:solidFill>
                  <a:srgbClr val="002060"/>
                </a:solidFill>
              </a:rPr>
              <a:t>(0,31</a:t>
            </a:r>
            <a:r>
              <a:rPr lang="fr-FR" sz="1000" b="1" dirty="0">
                <a:solidFill>
                  <a:srgbClr val="002060"/>
                </a:solidFill>
              </a:rPr>
              <a:t>% en </a:t>
            </a:r>
            <a:r>
              <a:rPr lang="fr-FR" sz="1000" b="1" dirty="0" smtClean="0">
                <a:solidFill>
                  <a:srgbClr val="002060"/>
                </a:solidFill>
              </a:rPr>
              <a:t>CRD)</a:t>
            </a:r>
            <a:endParaRPr lang="fr-FR" sz="1000" b="1" dirty="0">
              <a:solidFill>
                <a:srgbClr val="002060"/>
              </a:solidFill>
            </a:endParaRPr>
          </a:p>
        </p:txBody>
      </p:sp>
      <p:sp>
        <p:nvSpPr>
          <p:cNvPr id="8" name="Rectangle 7"/>
          <p:cNvSpPr/>
          <p:nvPr/>
        </p:nvSpPr>
        <p:spPr>
          <a:xfrm>
            <a:off x="6475807" y="4648445"/>
            <a:ext cx="2530164" cy="1015663"/>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marL="0" lvl="1" algn="just"/>
            <a:r>
              <a:rPr lang="fr-FR" sz="1200" b="1" dirty="0" smtClean="0">
                <a:sym typeface="Wingdings"/>
              </a:rPr>
              <a:t>En CRD, la prime d’assurance est dégressive dans le temps.</a:t>
            </a:r>
          </a:p>
          <a:p>
            <a:pPr marL="0" lvl="1" algn="just"/>
            <a:r>
              <a:rPr lang="fr-FR" sz="1200" b="1" dirty="0" smtClean="0">
                <a:sym typeface="Wingdings"/>
              </a:rPr>
              <a:t>A noter toutefois que les </a:t>
            </a:r>
            <a:r>
              <a:rPr lang="fr-FR" sz="1200" b="1" dirty="0">
                <a:sym typeface="Wingdings"/>
              </a:rPr>
              <a:t>mensualités </a:t>
            </a:r>
            <a:r>
              <a:rPr lang="fr-FR" sz="1200" b="1" dirty="0" smtClean="0">
                <a:sym typeface="Wingdings"/>
              </a:rPr>
              <a:t>(</a:t>
            </a:r>
            <a:r>
              <a:rPr lang="fr-FR" sz="1200" b="1" dirty="0">
                <a:sym typeface="Wingdings"/>
              </a:rPr>
              <a:t>amortissement, intérêt et assurance) seront lissées sur la durée du prêt. </a:t>
            </a:r>
            <a:endParaRPr lang="fr-FR" sz="1200" b="1" dirty="0"/>
          </a:p>
        </p:txBody>
      </p:sp>
      <p:graphicFrame>
        <p:nvGraphicFramePr>
          <p:cNvPr id="17" name="Tableau 16"/>
          <p:cNvGraphicFramePr>
            <a:graphicFrameLocks noGrp="1"/>
          </p:cNvGraphicFramePr>
          <p:nvPr>
            <p:extLst>
              <p:ext uri="{D42A27DB-BD31-4B8C-83A1-F6EECF244321}">
                <p14:modId xmlns:p14="http://schemas.microsoft.com/office/powerpoint/2010/main" val="773302745"/>
              </p:ext>
            </p:extLst>
          </p:nvPr>
        </p:nvGraphicFramePr>
        <p:xfrm>
          <a:off x="4403201" y="5205109"/>
          <a:ext cx="1876826" cy="453809"/>
        </p:xfrm>
        <a:graphic>
          <a:graphicData uri="http://schemas.openxmlformats.org/drawingml/2006/table">
            <a:tbl>
              <a:tblPr/>
              <a:tblGrid>
                <a:gridCol w="1436879"/>
                <a:gridCol w="439947"/>
              </a:tblGrid>
              <a:tr h="143222">
                <a:tc>
                  <a:txBody>
                    <a:bodyPr/>
                    <a:lstStyle/>
                    <a:p>
                      <a:pPr algn="l" fontAlgn="b"/>
                      <a:r>
                        <a:rPr lang="fr-FR" sz="900" b="1" i="0" u="none" strike="noStrike" dirty="0">
                          <a:solidFill>
                            <a:srgbClr val="C00000"/>
                          </a:solidFill>
                          <a:effectLst/>
                          <a:latin typeface="Calibri"/>
                        </a:rPr>
                        <a:t>Total primes perçues en CI</a:t>
                      </a:r>
                    </a:p>
                  </a:txBody>
                  <a:tcPr marL="9525" marR="9525" marT="9525" marB="0" anchor="b">
                    <a:lnL>
                      <a:noFill/>
                    </a:lnL>
                    <a:lnR>
                      <a:noFill/>
                    </a:lnR>
                    <a:lnT>
                      <a:noFill/>
                    </a:lnT>
                    <a:lnB>
                      <a:noFill/>
                    </a:lnB>
                  </a:tcPr>
                </a:tc>
                <a:tc>
                  <a:txBody>
                    <a:bodyPr/>
                    <a:lstStyle/>
                    <a:p>
                      <a:pPr algn="r" fontAlgn="b"/>
                      <a:r>
                        <a:rPr lang="fr-FR" sz="900" b="1" i="0" u="none" strike="noStrike" dirty="0">
                          <a:solidFill>
                            <a:srgbClr val="C00000"/>
                          </a:solidFill>
                          <a:effectLst/>
                          <a:latin typeface="Calibri"/>
                        </a:rPr>
                        <a:t>4 200 €</a:t>
                      </a:r>
                    </a:p>
                  </a:txBody>
                  <a:tcPr marL="9525" marR="9525" marT="9525" marB="0" anchor="b">
                    <a:lnL>
                      <a:noFill/>
                    </a:lnL>
                    <a:lnR>
                      <a:noFill/>
                    </a:lnR>
                    <a:lnT>
                      <a:noFill/>
                    </a:lnT>
                    <a:lnB>
                      <a:noFill/>
                    </a:lnB>
                  </a:tcPr>
                </a:tc>
              </a:tr>
              <a:tr h="160439">
                <a:tc>
                  <a:txBody>
                    <a:bodyPr/>
                    <a:lstStyle/>
                    <a:p>
                      <a:pPr algn="l" fontAlgn="b"/>
                      <a:r>
                        <a:rPr lang="fr-FR" sz="900" b="1" i="0" u="none" strike="noStrike" dirty="0">
                          <a:solidFill>
                            <a:srgbClr val="1F497D"/>
                          </a:solidFill>
                          <a:effectLst/>
                          <a:latin typeface="Calibri"/>
                        </a:rPr>
                        <a:t>Total primes perçues en CRD</a:t>
                      </a:r>
                    </a:p>
                  </a:txBody>
                  <a:tcPr marL="9525" marR="9525" marT="9525" marB="0" anchor="b">
                    <a:lnL>
                      <a:noFill/>
                    </a:lnL>
                    <a:lnR>
                      <a:noFill/>
                    </a:lnR>
                    <a:lnT>
                      <a:noFill/>
                    </a:lnT>
                    <a:lnB>
                      <a:noFill/>
                    </a:lnB>
                  </a:tcPr>
                </a:tc>
                <a:tc>
                  <a:txBody>
                    <a:bodyPr/>
                    <a:lstStyle/>
                    <a:p>
                      <a:pPr algn="r" fontAlgn="b"/>
                      <a:r>
                        <a:rPr lang="fr-FR" sz="900" b="1" i="0" u="none" strike="noStrike" dirty="0">
                          <a:solidFill>
                            <a:srgbClr val="1F497D"/>
                          </a:solidFill>
                          <a:effectLst/>
                          <a:latin typeface="Calibri"/>
                        </a:rPr>
                        <a:t>3 350 €</a:t>
                      </a:r>
                    </a:p>
                  </a:txBody>
                  <a:tcPr marL="9525" marR="9525" marT="9525" marB="0" anchor="b">
                    <a:lnL>
                      <a:noFill/>
                    </a:lnL>
                    <a:lnR>
                      <a:noFill/>
                    </a:lnR>
                    <a:lnT>
                      <a:noFill/>
                    </a:lnT>
                    <a:lnB>
                      <a:noFill/>
                    </a:lnB>
                  </a:tcPr>
                </a:tc>
              </a:tr>
              <a:tr h="69011">
                <a:tc>
                  <a:txBody>
                    <a:bodyPr/>
                    <a:lstStyle/>
                    <a:p>
                      <a:pPr algn="l" fontAlgn="b"/>
                      <a:r>
                        <a:rPr lang="fr-FR" sz="900" b="1" i="0" u="none" strike="noStrike">
                          <a:solidFill>
                            <a:srgbClr val="1F497D"/>
                          </a:solidFill>
                          <a:effectLst/>
                          <a:latin typeface="Calibri"/>
                        </a:rPr>
                        <a:t>Avantage cout total client =&gt;</a:t>
                      </a:r>
                    </a:p>
                  </a:txBody>
                  <a:tcPr marL="9525" marR="9525" marT="9525" marB="0" anchor="b">
                    <a:lnL>
                      <a:noFill/>
                    </a:lnL>
                    <a:lnR>
                      <a:noFill/>
                    </a:lnR>
                    <a:lnT>
                      <a:noFill/>
                    </a:lnT>
                    <a:lnB>
                      <a:noFill/>
                    </a:lnB>
                  </a:tcPr>
                </a:tc>
                <a:tc>
                  <a:txBody>
                    <a:bodyPr/>
                    <a:lstStyle/>
                    <a:p>
                      <a:pPr algn="ctr" fontAlgn="b"/>
                      <a:r>
                        <a:rPr lang="fr-FR" sz="900" b="1" i="0" u="none" strike="noStrike" dirty="0">
                          <a:solidFill>
                            <a:srgbClr val="FFFFFF"/>
                          </a:solidFill>
                          <a:effectLst/>
                          <a:latin typeface="Calibri"/>
                        </a:rPr>
                        <a:t>18%</a:t>
                      </a:r>
                    </a:p>
                  </a:txBody>
                  <a:tcPr marL="9525" marR="9525" marT="9525" marB="0" anchor="b">
                    <a:lnL>
                      <a:noFill/>
                    </a:lnL>
                    <a:lnR>
                      <a:noFill/>
                    </a:lnR>
                    <a:lnT>
                      <a:noFill/>
                    </a:lnT>
                    <a:lnB>
                      <a:noFill/>
                    </a:lnB>
                    <a:solidFill>
                      <a:srgbClr val="1F497D"/>
                    </a:solidFill>
                  </a:tcPr>
                </a:tc>
              </a:tr>
            </a:tbl>
          </a:graphicData>
        </a:graphic>
      </p:graphicFrame>
    </p:spTree>
    <p:extLst>
      <p:ext uri="{BB962C8B-B14F-4D97-AF65-F5344CB8AC3E}">
        <p14:creationId xmlns:p14="http://schemas.microsoft.com/office/powerpoint/2010/main" val="36556575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7"/>
          <p:cNvSpPr txBox="1">
            <a:spLocks/>
          </p:cNvSpPr>
          <p:nvPr/>
        </p:nvSpPr>
        <p:spPr bwMode="gray">
          <a:xfrm>
            <a:off x="787140" y="474497"/>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La nouvelle </a:t>
            </a:r>
            <a:r>
              <a:rPr lang="fr-FR" altLang="fr-FR" sz="2400" dirty="0"/>
              <a:t>offre </a:t>
            </a:r>
            <a:r>
              <a:rPr lang="fr-FR" altLang="fr-FR" sz="2400" dirty="0" smtClean="0"/>
              <a:t>: Principe de fonctionnement	(1/3)</a:t>
            </a:r>
            <a:endParaRPr lang="fr-FR" altLang="fr-FR" sz="2400" dirty="0"/>
          </a:p>
        </p:txBody>
      </p:sp>
      <p:sp>
        <p:nvSpPr>
          <p:cNvPr id="6" name="ZoneTexte 10"/>
          <p:cNvSpPr txBox="1"/>
          <p:nvPr/>
        </p:nvSpPr>
        <p:spPr>
          <a:xfrm>
            <a:off x="226337" y="1131771"/>
            <a:ext cx="8646059" cy="5176802"/>
          </a:xfrm>
          <a:prstGeom prst="rect">
            <a:avLst/>
          </a:prstGeom>
          <a:noFill/>
        </p:spPr>
        <p:txBody>
          <a:bodyPr wrap="square" rtlCol="0">
            <a:spAutoFit/>
          </a:bodyPr>
          <a:lstStyle>
            <a:defPPr>
              <a:defRPr lang="fr-FR"/>
            </a:defPPr>
            <a:lvl2pPr marL="0" lvl="1">
              <a:spcBef>
                <a:spcPct val="20000"/>
              </a:spcBef>
              <a:buClr>
                <a:srgbClr val="FF0000"/>
              </a:buClr>
              <a:defRPr sz="1600"/>
            </a:lvl2pPr>
          </a:lstStyle>
          <a:p>
            <a:pPr marL="285750" lvl="1" indent="-285750" algn="just">
              <a:buFont typeface="Wingdings" panose="05000000000000000000" pitchFamily="2" charset="2"/>
              <a:buChar char="n"/>
            </a:pPr>
            <a:r>
              <a:rPr lang="fr-FR" dirty="0">
                <a:sym typeface="Wingdings"/>
              </a:rPr>
              <a:t>Pour les prêts libres (non </a:t>
            </a:r>
            <a:r>
              <a:rPr lang="fr-FR" dirty="0" smtClean="0">
                <a:sym typeface="Wingdings"/>
              </a:rPr>
              <a:t>réglementés, exemple Primo+….), les mensualités globales </a:t>
            </a:r>
            <a:r>
              <a:rPr lang="fr-FR" dirty="0">
                <a:sym typeface="Wingdings"/>
              </a:rPr>
              <a:t>(amortissement, intérêt et assurance) </a:t>
            </a:r>
            <a:r>
              <a:rPr lang="fr-FR" dirty="0" smtClean="0">
                <a:sym typeface="Wingdings"/>
              </a:rPr>
              <a:t>seront </a:t>
            </a:r>
            <a:r>
              <a:rPr lang="fr-FR" dirty="0">
                <a:sym typeface="Wingdings"/>
              </a:rPr>
              <a:t>lissées </a:t>
            </a:r>
            <a:r>
              <a:rPr lang="fr-FR" dirty="0" smtClean="0">
                <a:sym typeface="Wingdings"/>
              </a:rPr>
              <a:t>:</a:t>
            </a:r>
          </a:p>
          <a:p>
            <a:pPr marL="712788" lvl="1" indent="-255588" algn="just">
              <a:buClr>
                <a:schemeClr val="bg2"/>
              </a:buClr>
              <a:buFont typeface="Wingdings" panose="05000000000000000000" pitchFamily="2" charset="2"/>
              <a:buChar char="n"/>
            </a:pPr>
            <a:r>
              <a:rPr lang="fr-FR" sz="1400" dirty="0">
                <a:sym typeface="Wingdings"/>
              </a:rPr>
              <a:t>Les échéances </a:t>
            </a:r>
            <a:r>
              <a:rPr lang="fr-FR" sz="1400" dirty="0" smtClean="0">
                <a:sym typeface="Wingdings"/>
              </a:rPr>
              <a:t>(prêt + assurances) seront </a:t>
            </a:r>
            <a:r>
              <a:rPr lang="fr-FR" sz="1400" dirty="0">
                <a:sym typeface="Wingdings"/>
              </a:rPr>
              <a:t>donc constantes sur la durée du </a:t>
            </a:r>
            <a:r>
              <a:rPr lang="fr-FR" sz="1400" dirty="0" smtClean="0">
                <a:sym typeface="Wingdings"/>
              </a:rPr>
              <a:t>prêt. </a:t>
            </a:r>
          </a:p>
          <a:p>
            <a:pPr marL="712788" lvl="1" indent="-255588" algn="just">
              <a:buClr>
                <a:schemeClr val="bg2"/>
              </a:buClr>
              <a:buFont typeface="Wingdings" panose="05000000000000000000" pitchFamily="2" charset="2"/>
              <a:buChar char="n"/>
            </a:pPr>
            <a:r>
              <a:rPr lang="fr-FR" sz="1400" dirty="0" smtClean="0">
                <a:sym typeface="Wingdings"/>
              </a:rPr>
              <a:t>Exemple ci-après : </a:t>
            </a:r>
          </a:p>
          <a:p>
            <a:pPr marL="712788" lvl="1" indent="-255588" algn="just">
              <a:buClr>
                <a:schemeClr val="bg2"/>
              </a:buClr>
              <a:buFont typeface="Wingdings" panose="05000000000000000000" pitchFamily="2" charset="2"/>
              <a:buChar char="n"/>
            </a:pPr>
            <a:endParaRPr lang="fr-FR" sz="1400" dirty="0">
              <a:sym typeface="Wingdings"/>
            </a:endParaRPr>
          </a:p>
          <a:p>
            <a:pPr marL="712788" lvl="1" indent="-255588" algn="just">
              <a:buClr>
                <a:schemeClr val="bg2"/>
              </a:buClr>
              <a:buFont typeface="Wingdings" panose="05000000000000000000" pitchFamily="2" charset="2"/>
              <a:buChar char="n"/>
            </a:pPr>
            <a:endParaRPr lang="fr-FR" sz="1400" dirty="0" smtClean="0">
              <a:sym typeface="Wingdings"/>
            </a:endParaRPr>
          </a:p>
          <a:p>
            <a:pPr marL="712788" lvl="1" indent="-255588" algn="just">
              <a:buClr>
                <a:schemeClr val="bg2"/>
              </a:buClr>
              <a:buFont typeface="Wingdings" panose="05000000000000000000" pitchFamily="2" charset="2"/>
              <a:buChar char="n"/>
            </a:pPr>
            <a:endParaRPr lang="fr-FR" sz="1400" dirty="0">
              <a:sym typeface="Wingdings"/>
            </a:endParaRPr>
          </a:p>
          <a:p>
            <a:pPr marL="712788" lvl="1" indent="-255588" algn="just">
              <a:buClr>
                <a:schemeClr val="bg2"/>
              </a:buClr>
              <a:buFont typeface="Wingdings" panose="05000000000000000000" pitchFamily="2" charset="2"/>
              <a:buChar char="n"/>
            </a:pPr>
            <a:endParaRPr lang="fr-FR" sz="1400" dirty="0" smtClean="0">
              <a:sym typeface="Wingdings"/>
            </a:endParaRPr>
          </a:p>
          <a:p>
            <a:pPr marL="712788" lvl="1" indent="-255588" algn="just">
              <a:buClr>
                <a:schemeClr val="bg2"/>
              </a:buClr>
              <a:buFont typeface="Wingdings" panose="05000000000000000000" pitchFamily="2" charset="2"/>
              <a:buChar char="n"/>
            </a:pPr>
            <a:endParaRPr lang="fr-FR" sz="1400" dirty="0">
              <a:sym typeface="Wingdings"/>
            </a:endParaRPr>
          </a:p>
          <a:p>
            <a:pPr marL="712788" lvl="1" indent="-255588" algn="just">
              <a:buClr>
                <a:schemeClr val="bg2"/>
              </a:buClr>
              <a:buFont typeface="Wingdings" panose="05000000000000000000" pitchFamily="2" charset="2"/>
              <a:buChar char="n"/>
            </a:pPr>
            <a:endParaRPr lang="fr-FR" sz="1400" dirty="0" smtClean="0">
              <a:sym typeface="Wingdings"/>
            </a:endParaRPr>
          </a:p>
          <a:p>
            <a:pPr marL="712788" lvl="1" indent="-255588" algn="just">
              <a:buClr>
                <a:schemeClr val="bg2"/>
              </a:buClr>
              <a:buFont typeface="Wingdings" panose="05000000000000000000" pitchFamily="2" charset="2"/>
              <a:buChar char="n"/>
            </a:pPr>
            <a:endParaRPr lang="fr-FR" sz="1400" dirty="0">
              <a:sym typeface="Wingdings"/>
            </a:endParaRPr>
          </a:p>
          <a:p>
            <a:pPr marL="712788" lvl="1" indent="-255588" algn="just">
              <a:buClr>
                <a:schemeClr val="bg2"/>
              </a:buClr>
              <a:buFont typeface="Wingdings" panose="05000000000000000000" pitchFamily="2" charset="2"/>
              <a:buChar char="n"/>
            </a:pPr>
            <a:endParaRPr lang="fr-FR" sz="1400" dirty="0">
              <a:sym typeface="Wingdings"/>
            </a:endParaRPr>
          </a:p>
          <a:p>
            <a:pPr marL="1200150" lvl="2" indent="-285750" algn="just">
              <a:buFont typeface="Wingdings" panose="05000000000000000000" pitchFamily="2" charset="2"/>
              <a:buChar char="n"/>
            </a:pPr>
            <a:endParaRPr lang="fr-FR" dirty="0" smtClean="0">
              <a:sym typeface="Wingdings"/>
            </a:endParaRPr>
          </a:p>
          <a:p>
            <a:pPr marL="1200150" lvl="2" indent="-285750" algn="just">
              <a:buFont typeface="Wingdings" panose="05000000000000000000" pitchFamily="2" charset="2"/>
              <a:buChar char="n"/>
            </a:pPr>
            <a:endParaRPr lang="fr-FR" sz="2800" dirty="0">
              <a:sym typeface="Wingdings"/>
            </a:endParaRPr>
          </a:p>
          <a:p>
            <a:pPr marL="1200150" lvl="2" indent="-285750" algn="just">
              <a:buFont typeface="Wingdings" panose="05000000000000000000" pitchFamily="2" charset="2"/>
              <a:buChar char="n"/>
            </a:pPr>
            <a:endParaRPr lang="fr-FR" dirty="0" smtClean="0">
              <a:sym typeface="Wingdings"/>
            </a:endParaRPr>
          </a:p>
          <a:p>
            <a:pPr marL="1200150" lvl="2" indent="-285750" algn="just">
              <a:buFont typeface="Wingdings" panose="05000000000000000000" pitchFamily="2" charset="2"/>
              <a:buChar char="n"/>
            </a:pPr>
            <a:endParaRPr lang="fr-FR" sz="2800" dirty="0">
              <a:sym typeface="Wingdings"/>
            </a:endParaRPr>
          </a:p>
          <a:p>
            <a:pPr marL="285750" lvl="1" indent="-285750" algn="just">
              <a:buFont typeface="Wingdings" panose="05000000000000000000" pitchFamily="2" charset="2"/>
              <a:buChar char="n"/>
            </a:pPr>
            <a:endParaRPr lang="fr-FR" b="1" dirty="0" smtClean="0"/>
          </a:p>
          <a:p>
            <a:pPr marL="285750" lvl="1" indent="-285750" algn="just">
              <a:buFont typeface="Wingdings" panose="05000000000000000000" pitchFamily="2" charset="2"/>
              <a:buChar char="n"/>
            </a:pPr>
            <a:endParaRPr lang="fr-FR" dirty="0">
              <a:sym typeface="Wingdings"/>
            </a:endParaRPr>
          </a:p>
        </p:txBody>
      </p:sp>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19020"/>
          <a:stretch/>
        </p:blipFill>
        <p:spPr bwMode="auto">
          <a:xfrm>
            <a:off x="109145" y="4862664"/>
            <a:ext cx="4307272" cy="1334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r="18853"/>
          <a:stretch/>
        </p:blipFill>
        <p:spPr bwMode="auto">
          <a:xfrm>
            <a:off x="4574990" y="4862664"/>
            <a:ext cx="4476894" cy="1334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5261295" y="4515326"/>
            <a:ext cx="3166251" cy="307777"/>
          </a:xfrm>
          <a:prstGeom prst="rect">
            <a:avLst/>
          </a:prstGeom>
        </p:spPr>
        <p:txBody>
          <a:bodyPr wrap="none">
            <a:spAutoFit/>
          </a:bodyPr>
          <a:lstStyle/>
          <a:p>
            <a:pPr marL="0" lvl="1" algn="just">
              <a:buClr>
                <a:schemeClr val="bg2"/>
              </a:buClr>
            </a:pPr>
            <a:r>
              <a:rPr lang="fr-FR" sz="1400" dirty="0">
                <a:sym typeface="Wingdings"/>
              </a:rPr>
              <a:t>Comparaison avec une simulation en </a:t>
            </a:r>
            <a:r>
              <a:rPr lang="fr-FR" sz="1400" dirty="0" smtClean="0">
                <a:sym typeface="Wingdings"/>
              </a:rPr>
              <a:t>CI 2016</a:t>
            </a:r>
            <a:endParaRPr lang="fr-FR" sz="1400" dirty="0">
              <a:sym typeface="Wingdings"/>
            </a:endParaRPr>
          </a:p>
        </p:txBody>
      </p:sp>
      <p:sp>
        <p:nvSpPr>
          <p:cNvPr id="11" name="Rectangle 10"/>
          <p:cNvSpPr/>
          <p:nvPr/>
        </p:nvSpPr>
        <p:spPr>
          <a:xfrm>
            <a:off x="1479304" y="4513837"/>
            <a:ext cx="1806905" cy="307777"/>
          </a:xfrm>
          <a:prstGeom prst="rect">
            <a:avLst/>
          </a:prstGeom>
        </p:spPr>
        <p:txBody>
          <a:bodyPr wrap="none">
            <a:spAutoFit/>
          </a:bodyPr>
          <a:lstStyle/>
          <a:p>
            <a:pPr marL="3175" lvl="1" algn="just">
              <a:buClr>
                <a:schemeClr val="bg2"/>
              </a:buClr>
            </a:pPr>
            <a:r>
              <a:rPr lang="fr-FR" sz="1400" dirty="0" smtClean="0">
                <a:sym typeface="Wingdings"/>
              </a:rPr>
              <a:t>Simulation </a:t>
            </a:r>
            <a:r>
              <a:rPr lang="fr-FR" sz="1400" dirty="0">
                <a:sym typeface="Wingdings"/>
              </a:rPr>
              <a:t>en </a:t>
            </a:r>
            <a:r>
              <a:rPr lang="fr-FR" sz="1400" dirty="0" smtClean="0">
                <a:sym typeface="Wingdings"/>
              </a:rPr>
              <a:t>CRD 2017</a:t>
            </a:r>
            <a:endParaRPr lang="fr-FR" sz="1400" dirty="0">
              <a:sym typeface="Wingdings"/>
            </a:endParaRPr>
          </a:p>
        </p:txBody>
      </p:sp>
      <p:graphicFrame>
        <p:nvGraphicFramePr>
          <p:cNvPr id="14" name="Tableau 13"/>
          <p:cNvGraphicFramePr>
            <a:graphicFrameLocks noGrp="1"/>
          </p:cNvGraphicFramePr>
          <p:nvPr>
            <p:extLst>
              <p:ext uri="{D42A27DB-BD31-4B8C-83A1-F6EECF244321}">
                <p14:modId xmlns:p14="http://schemas.microsoft.com/office/powerpoint/2010/main" val="3855623764"/>
              </p:ext>
            </p:extLst>
          </p:nvPr>
        </p:nvGraphicFramePr>
        <p:xfrm>
          <a:off x="1958565" y="2348518"/>
          <a:ext cx="5181601" cy="1887855"/>
        </p:xfrm>
        <a:graphic>
          <a:graphicData uri="http://schemas.openxmlformats.org/drawingml/2006/table">
            <a:tbl>
              <a:tblPr/>
              <a:tblGrid>
                <a:gridCol w="1736743"/>
                <a:gridCol w="982882"/>
                <a:gridCol w="85883"/>
                <a:gridCol w="1612690"/>
                <a:gridCol w="763403"/>
              </a:tblGrid>
              <a:tr h="200025">
                <a:tc gridSpan="5">
                  <a:txBody>
                    <a:bodyPr/>
                    <a:lstStyle/>
                    <a:p>
                      <a:pPr algn="ctr" fontAlgn="b"/>
                      <a:r>
                        <a:rPr lang="fr-FR" sz="1100" b="0" i="0" u="none" strike="noStrike" dirty="0">
                          <a:solidFill>
                            <a:srgbClr val="000000"/>
                          </a:solidFill>
                          <a:effectLst/>
                          <a:latin typeface="Calibri"/>
                        </a:rPr>
                        <a:t>Comparatif cout ADE CRD/CI</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76200">
                <a:tc>
                  <a:txBody>
                    <a:bodyPr/>
                    <a:lstStyle/>
                    <a:p>
                      <a:pPr algn="ctr" fontAlgn="b"/>
                      <a:r>
                        <a:rPr lang="fr-FR" sz="1100" b="0" i="0" u="none" strike="noStrike">
                          <a:solidFill>
                            <a:srgbClr val="000000"/>
                          </a:solidFill>
                          <a:effectLst/>
                          <a:latin typeface="Calibri"/>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fr-FR" sz="1100" b="0" i="0" u="none" strike="noStrike">
                          <a:solidFill>
                            <a:srgbClr val="000000"/>
                          </a:solidFill>
                          <a:effectLst/>
                          <a:latin typeface="Calibri"/>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fr-FR" sz="1100" b="0" i="0" u="none" strike="noStrike">
                          <a:solidFill>
                            <a:srgbClr val="000000"/>
                          </a:solidFill>
                          <a:effectLst/>
                          <a:latin typeface="Calibri"/>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fr-FR" sz="1100" b="0" i="0" u="none" strike="noStrike">
                          <a:solidFill>
                            <a:srgbClr val="000000"/>
                          </a:solidFill>
                          <a:effectLst/>
                          <a:latin typeface="Calibri"/>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fr-FR" sz="1100" b="0" i="0" u="none" strike="noStrike">
                          <a:solidFill>
                            <a:srgbClr val="000000"/>
                          </a:solidFill>
                          <a:effectLst/>
                          <a:latin typeface="Calibri"/>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90500">
                <a:tc>
                  <a:txBody>
                    <a:bodyPr/>
                    <a:lstStyle/>
                    <a:p>
                      <a:pPr algn="l" fontAlgn="b"/>
                      <a:r>
                        <a:rPr lang="fr-FR" sz="1100" b="0" i="0" u="none" strike="noStrike">
                          <a:solidFill>
                            <a:srgbClr val="000000"/>
                          </a:solidFill>
                          <a:effectLst/>
                          <a:latin typeface="Calibri"/>
                        </a:rPr>
                        <a:t>Capital emprunté</a:t>
                      </a:r>
                    </a:p>
                  </a:txBody>
                  <a:tcPr marL="9525" marR="9525" marT="9525" marB="0" anchor="b">
                    <a:lnL>
                      <a:noFill/>
                    </a:lnL>
                    <a:lnR>
                      <a:noFill/>
                    </a:lnR>
                    <a:lnT>
                      <a:noFill/>
                    </a:lnT>
                    <a:lnB>
                      <a:noFill/>
                    </a:lnB>
                    <a:solidFill>
                      <a:srgbClr val="FFFFFF"/>
                    </a:solidFill>
                  </a:tcPr>
                </a:tc>
                <a:tc>
                  <a:txBody>
                    <a:bodyPr/>
                    <a:lstStyle/>
                    <a:p>
                      <a:pPr algn="r" fontAlgn="b"/>
                      <a:r>
                        <a:rPr lang="fr-FR" sz="1100" b="1" i="0" u="none" strike="noStrike">
                          <a:solidFill>
                            <a:srgbClr val="000000"/>
                          </a:solidFill>
                          <a:effectLst/>
                          <a:latin typeface="Calibri"/>
                        </a:rPr>
                        <a:t>100 000 €</a:t>
                      </a:r>
                    </a:p>
                  </a:txBody>
                  <a:tcPr marL="9525" marR="9525" marT="9525" marB="0" anchor="b">
                    <a:lnL>
                      <a:noFill/>
                    </a:lnL>
                    <a:lnR>
                      <a:noFill/>
                    </a:lnR>
                    <a:lnT>
                      <a:noFill/>
                    </a:lnT>
                    <a:lnB>
                      <a:noFill/>
                    </a:lnB>
                    <a:solidFill>
                      <a:srgbClr val="E6B8B7"/>
                    </a:solidFill>
                  </a:tcPr>
                </a:tc>
                <a:tc>
                  <a:txBody>
                    <a:bodyPr/>
                    <a:lstStyle/>
                    <a:p>
                      <a:pPr algn="l" fontAlgn="b"/>
                      <a:endParaRPr lang="fr-FR"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fr-FR" sz="1100" b="0" i="0" u="none" strike="noStrike">
                          <a:solidFill>
                            <a:srgbClr val="000000"/>
                          </a:solidFill>
                          <a:effectLst/>
                          <a:latin typeface="Calibri"/>
                        </a:rPr>
                        <a:t>Durée</a:t>
                      </a:r>
                    </a:p>
                  </a:txBody>
                  <a:tcPr marL="9525" marR="9525" marT="9525" marB="0" anchor="b">
                    <a:lnL>
                      <a:noFill/>
                    </a:lnL>
                    <a:lnR>
                      <a:noFill/>
                    </a:lnR>
                    <a:lnT>
                      <a:noFill/>
                    </a:lnT>
                    <a:lnB>
                      <a:noFill/>
                    </a:lnB>
                  </a:tcPr>
                </a:tc>
                <a:tc>
                  <a:txBody>
                    <a:bodyPr/>
                    <a:lstStyle/>
                    <a:p>
                      <a:pPr algn="r" fontAlgn="b"/>
                      <a:r>
                        <a:rPr lang="fr-FR" sz="1100" b="1" i="0" u="none" strike="noStrike">
                          <a:solidFill>
                            <a:srgbClr val="000000"/>
                          </a:solidFill>
                          <a:effectLst/>
                          <a:latin typeface="Calibri"/>
                        </a:rPr>
                        <a:t>180 mois</a:t>
                      </a:r>
                    </a:p>
                  </a:txBody>
                  <a:tcPr marL="9525" marR="9525" marT="9525" marB="0" anchor="b">
                    <a:lnL>
                      <a:noFill/>
                    </a:lnL>
                    <a:lnR>
                      <a:noFill/>
                    </a:lnR>
                    <a:lnT>
                      <a:noFill/>
                    </a:lnT>
                    <a:lnB>
                      <a:noFill/>
                    </a:lnB>
                    <a:solidFill>
                      <a:srgbClr val="E6B8B7"/>
                    </a:solidFill>
                  </a:tcPr>
                </a:tc>
              </a:tr>
              <a:tr h="190500">
                <a:tc>
                  <a:txBody>
                    <a:bodyPr/>
                    <a:lstStyle/>
                    <a:p>
                      <a:pPr algn="l" fontAlgn="b"/>
                      <a:r>
                        <a:rPr lang="fr-FR" sz="1100" b="0" i="0" u="none" strike="noStrike">
                          <a:solidFill>
                            <a:srgbClr val="000000"/>
                          </a:solidFill>
                          <a:effectLst/>
                          <a:latin typeface="Calibri"/>
                        </a:rPr>
                        <a:t>Taux du crédit</a:t>
                      </a:r>
                    </a:p>
                  </a:txBody>
                  <a:tcPr marL="9525" marR="9525" marT="9525" marB="0" anchor="b">
                    <a:lnL>
                      <a:noFill/>
                    </a:lnL>
                    <a:lnR>
                      <a:noFill/>
                    </a:lnR>
                    <a:lnT>
                      <a:noFill/>
                    </a:lnT>
                    <a:lnB>
                      <a:noFill/>
                    </a:lnB>
                    <a:solidFill>
                      <a:srgbClr val="FFFFFF"/>
                    </a:solidFill>
                  </a:tcPr>
                </a:tc>
                <a:tc>
                  <a:txBody>
                    <a:bodyPr/>
                    <a:lstStyle/>
                    <a:p>
                      <a:pPr algn="r" fontAlgn="b"/>
                      <a:r>
                        <a:rPr lang="fr-FR" sz="1100" b="1" i="0" u="none" strike="noStrike">
                          <a:solidFill>
                            <a:srgbClr val="000000"/>
                          </a:solidFill>
                          <a:effectLst/>
                          <a:latin typeface="Calibri"/>
                        </a:rPr>
                        <a:t>1,25%</a:t>
                      </a:r>
                    </a:p>
                  </a:txBody>
                  <a:tcPr marL="9525" marR="9525" marT="9525" marB="0" anchor="b">
                    <a:lnL>
                      <a:noFill/>
                    </a:lnL>
                    <a:lnR>
                      <a:noFill/>
                    </a:lnR>
                    <a:lnT>
                      <a:noFill/>
                    </a:lnT>
                    <a:lnB>
                      <a:noFill/>
                    </a:lnB>
                    <a:solidFill>
                      <a:srgbClr val="E6B8B7"/>
                    </a:solidFill>
                  </a:tcPr>
                </a:tc>
                <a:tc>
                  <a:txBody>
                    <a:bodyPr/>
                    <a:lstStyle/>
                    <a:p>
                      <a:pPr algn="l" fontAlgn="b"/>
                      <a:endParaRPr lang="fr-FR"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fr-FR" sz="1100" b="0" i="0" u="none" strike="noStrike">
                          <a:solidFill>
                            <a:srgbClr val="000000"/>
                          </a:solidFill>
                          <a:effectLst/>
                          <a:latin typeface="Calibri"/>
                        </a:rPr>
                        <a:t>Age de l'emprunteur</a:t>
                      </a:r>
                    </a:p>
                  </a:txBody>
                  <a:tcPr marL="9525" marR="9525" marT="9525" marB="0" anchor="b">
                    <a:lnL>
                      <a:noFill/>
                    </a:lnL>
                    <a:lnR>
                      <a:noFill/>
                    </a:lnR>
                    <a:lnT>
                      <a:noFill/>
                    </a:lnT>
                    <a:lnB>
                      <a:noFill/>
                    </a:lnB>
                  </a:tcPr>
                </a:tc>
                <a:tc>
                  <a:txBody>
                    <a:bodyPr/>
                    <a:lstStyle/>
                    <a:p>
                      <a:pPr algn="r" fontAlgn="b"/>
                      <a:r>
                        <a:rPr lang="fr-FR" sz="1100" b="1" i="0" u="none" strike="noStrike">
                          <a:solidFill>
                            <a:srgbClr val="000000"/>
                          </a:solidFill>
                          <a:effectLst/>
                          <a:latin typeface="Calibri"/>
                        </a:rPr>
                        <a:t>35 ans</a:t>
                      </a:r>
                    </a:p>
                  </a:txBody>
                  <a:tcPr marL="9525" marR="9525" marT="9525" marB="0" anchor="b">
                    <a:lnL>
                      <a:noFill/>
                    </a:lnL>
                    <a:lnR>
                      <a:noFill/>
                    </a:lnR>
                    <a:lnT>
                      <a:noFill/>
                    </a:lnT>
                    <a:lnB>
                      <a:noFill/>
                    </a:lnB>
                    <a:solidFill>
                      <a:srgbClr val="E6B8B7"/>
                    </a:solidFill>
                  </a:tcPr>
                </a:tc>
              </a:tr>
              <a:tr h="190500">
                <a:tc>
                  <a:txBody>
                    <a:bodyPr/>
                    <a:lstStyle/>
                    <a:p>
                      <a:pPr algn="l" fontAlgn="b"/>
                      <a:r>
                        <a:rPr lang="fr-FR" sz="1100" b="0" i="0" u="none" strike="noStrike">
                          <a:solidFill>
                            <a:srgbClr val="000000"/>
                          </a:solidFill>
                          <a:effectLst/>
                          <a:latin typeface="Calibri"/>
                        </a:rPr>
                        <a:t> </a:t>
                      </a:r>
                    </a:p>
                  </a:txBody>
                  <a:tcPr marL="9525" marR="9525" marT="9525" marB="0" anchor="b">
                    <a:lnL>
                      <a:noFill/>
                    </a:lnL>
                    <a:lnR>
                      <a:noFill/>
                    </a:lnR>
                    <a:lnT>
                      <a:noFill/>
                    </a:lnT>
                    <a:lnB>
                      <a:noFill/>
                    </a:lnB>
                    <a:solidFill>
                      <a:srgbClr val="FFFFFF"/>
                    </a:solidFill>
                  </a:tcPr>
                </a:tc>
                <a:tc>
                  <a:txBody>
                    <a:bodyPr/>
                    <a:lstStyle/>
                    <a:p>
                      <a:pPr algn="r" fontAlgn="b"/>
                      <a:r>
                        <a:rPr lang="fr-FR" sz="1100" b="0" i="0" u="none" strike="noStrike">
                          <a:solidFill>
                            <a:srgbClr val="000000"/>
                          </a:solidFill>
                          <a:effectLst/>
                          <a:latin typeface="Calibri"/>
                        </a:rPr>
                        <a:t> </a:t>
                      </a:r>
                    </a:p>
                  </a:txBody>
                  <a:tcPr marL="9525" marR="9525" marT="9525" marB="0" anchor="b">
                    <a:lnL>
                      <a:noFill/>
                    </a:lnL>
                    <a:lnR>
                      <a:noFill/>
                    </a:lnR>
                    <a:lnT>
                      <a:noFill/>
                    </a:lnT>
                    <a:lnB>
                      <a:noFill/>
                    </a:lnB>
                    <a:solidFill>
                      <a:srgbClr val="FFFFFF"/>
                    </a:solidFill>
                  </a:tcPr>
                </a:tc>
                <a:tc>
                  <a:txBody>
                    <a:bodyPr/>
                    <a:lstStyle/>
                    <a:p>
                      <a:pPr algn="l" fontAlgn="b"/>
                      <a:r>
                        <a:rPr lang="fr-FR" sz="1100" b="0" i="0" u="none" strike="noStrike">
                          <a:solidFill>
                            <a:srgbClr val="000000"/>
                          </a:solidFill>
                          <a:effectLst/>
                          <a:latin typeface="Calibri"/>
                        </a:rPr>
                        <a:t> </a:t>
                      </a:r>
                    </a:p>
                  </a:txBody>
                  <a:tcPr marL="9525" marR="9525" marT="9525" marB="0" anchor="b">
                    <a:lnL>
                      <a:noFill/>
                    </a:lnL>
                    <a:lnR>
                      <a:noFill/>
                    </a:lnR>
                    <a:lnT>
                      <a:noFill/>
                    </a:lnT>
                    <a:lnB>
                      <a:noFill/>
                    </a:lnB>
                    <a:solidFill>
                      <a:srgbClr val="FFFFFF"/>
                    </a:solidFill>
                  </a:tcPr>
                </a:tc>
                <a:tc>
                  <a:txBody>
                    <a:bodyPr/>
                    <a:lstStyle/>
                    <a:p>
                      <a:pPr algn="l" fontAlgn="b"/>
                      <a:r>
                        <a:rPr lang="en-US" sz="1100" b="0" i="1" u="none" strike="noStrike" dirty="0">
                          <a:solidFill>
                            <a:srgbClr val="000000"/>
                          </a:solidFill>
                          <a:effectLst/>
                          <a:latin typeface="Calibri"/>
                        </a:rPr>
                        <a:t>ADE </a:t>
                      </a:r>
                      <a:r>
                        <a:rPr lang="en-US" sz="1100" b="0" i="1" u="none" strike="noStrike" dirty="0" err="1">
                          <a:solidFill>
                            <a:srgbClr val="000000"/>
                          </a:solidFill>
                          <a:effectLst/>
                          <a:latin typeface="Calibri"/>
                        </a:rPr>
                        <a:t>formule</a:t>
                      </a:r>
                      <a:r>
                        <a:rPr lang="en-US" sz="1100" b="0" i="1" u="none" strike="noStrike" dirty="0">
                          <a:solidFill>
                            <a:srgbClr val="000000"/>
                          </a:solidFill>
                          <a:effectLst/>
                          <a:latin typeface="Calibri"/>
                        </a:rPr>
                        <a:t> DC PTIA IT</a:t>
                      </a:r>
                    </a:p>
                  </a:txBody>
                  <a:tcPr marL="9525" marR="9525" marT="9525" marB="0" anchor="b">
                    <a:lnL>
                      <a:noFill/>
                    </a:lnL>
                    <a:lnR>
                      <a:noFill/>
                    </a:lnR>
                    <a:lnT>
                      <a:noFill/>
                    </a:lnT>
                    <a:lnB>
                      <a:noFill/>
                    </a:lnB>
                    <a:solidFill>
                      <a:srgbClr val="FFFFFF"/>
                    </a:solidFill>
                  </a:tcPr>
                </a:tc>
                <a:tc>
                  <a:txBody>
                    <a:bodyPr/>
                    <a:lstStyle/>
                    <a:p>
                      <a:pPr algn="l" fontAlgn="b"/>
                      <a:r>
                        <a:rPr lang="fr-FR" sz="1100" b="0" i="0" u="none" strike="noStrike">
                          <a:solidFill>
                            <a:srgbClr val="000000"/>
                          </a:solidFill>
                          <a:effectLst/>
                          <a:latin typeface="Calibri"/>
                        </a:rPr>
                        <a:t> </a:t>
                      </a:r>
                    </a:p>
                  </a:txBody>
                  <a:tcPr marL="9525" marR="9525" marT="9525" marB="0" anchor="b">
                    <a:lnL>
                      <a:noFill/>
                    </a:lnL>
                    <a:lnR>
                      <a:noFill/>
                    </a:lnR>
                    <a:lnT>
                      <a:noFill/>
                    </a:lnT>
                    <a:lnB>
                      <a:noFill/>
                    </a:lnB>
                    <a:solidFill>
                      <a:srgbClr val="FFFFFF"/>
                    </a:solidFill>
                  </a:tcPr>
                </a:tc>
              </a:tr>
              <a:tr h="57150">
                <a:tc>
                  <a:txBody>
                    <a:bodyPr/>
                    <a:lstStyle/>
                    <a:p>
                      <a:pPr algn="l" fontAlgn="b"/>
                      <a:endParaRPr lang="fr-FR" sz="1100" b="0" i="0" u="none" strike="noStrike">
                        <a:solidFill>
                          <a:srgbClr val="000000"/>
                        </a:solidFill>
                        <a:effectLst/>
                        <a:latin typeface="Calibri"/>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1100" b="0" i="0" u="none" strike="noStrike">
                          <a:solidFill>
                            <a:srgbClr val="000000"/>
                          </a:solidFill>
                          <a:effectLst/>
                          <a:latin typeface="Calibri"/>
                        </a:rPr>
                        <a:t> </a:t>
                      </a:r>
                    </a:p>
                  </a:txBody>
                  <a:tcPr marL="9525" marR="9525" marT="9525" marB="0" anchor="b">
                    <a:lnL>
                      <a:noFill/>
                    </a:lnL>
                    <a:lnR>
                      <a:noFill/>
                    </a:lnR>
                    <a:lnT>
                      <a:noFill/>
                    </a:lnT>
                    <a:lnB>
                      <a:noFill/>
                    </a:lnB>
                    <a:solidFill>
                      <a:srgbClr val="FFFFFF"/>
                    </a:solidFill>
                  </a:tcPr>
                </a:tc>
                <a:tc>
                  <a:txBody>
                    <a:bodyPr/>
                    <a:lstStyle/>
                    <a:p>
                      <a:pPr algn="l" fontAlgn="b"/>
                      <a:r>
                        <a:rPr lang="fr-FR" sz="1100" b="0" i="0" u="none" strike="noStrike">
                          <a:solidFill>
                            <a:srgbClr val="000000"/>
                          </a:solidFill>
                          <a:effectLst/>
                          <a:latin typeface="Calibri"/>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1100" b="0" i="0" u="none" strike="noStrike">
                          <a:solidFill>
                            <a:srgbClr val="000000"/>
                          </a:solidFill>
                          <a:effectLst/>
                          <a:latin typeface="Calibri"/>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90500">
                <a:tc gridSpan="2">
                  <a:txBody>
                    <a:bodyPr/>
                    <a:lstStyle/>
                    <a:p>
                      <a:pPr algn="ctr" fontAlgn="b"/>
                      <a:r>
                        <a:rPr lang="fr-FR" sz="1100" b="0" i="0" u="none" strike="noStrike">
                          <a:solidFill>
                            <a:srgbClr val="000000"/>
                          </a:solidFill>
                          <a:effectLst/>
                          <a:latin typeface="Calibri"/>
                        </a:rPr>
                        <a:t>Assurance en CRD 2017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hMerge="1">
                  <a:txBody>
                    <a:bodyPr/>
                    <a:lstStyle/>
                    <a:p>
                      <a:endParaRPr lang="fr-FR"/>
                    </a:p>
                  </a:txBody>
                  <a:tcPr/>
                </a:tc>
                <a:tc>
                  <a:txBody>
                    <a:bodyPr/>
                    <a:lstStyle/>
                    <a:p>
                      <a:pPr algn="l" fontAlgn="b"/>
                      <a:endParaRPr lang="fr-FR" sz="1100" b="0" i="0" u="none" strike="noStrike">
                        <a:solidFill>
                          <a:srgbClr val="0000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fr-FR" sz="1100" b="0" i="0" u="none" strike="noStrike">
                          <a:solidFill>
                            <a:srgbClr val="000000"/>
                          </a:solidFill>
                          <a:effectLst/>
                          <a:latin typeface="Calibri"/>
                        </a:rPr>
                        <a:t>Assurance en CI 2016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hMerge="1">
                  <a:txBody>
                    <a:bodyPr/>
                    <a:lstStyle/>
                    <a:p>
                      <a:endParaRPr lang="fr-FR"/>
                    </a:p>
                  </a:txBody>
                  <a:tcPr/>
                </a:tc>
              </a:tr>
              <a:tr h="190500">
                <a:tc>
                  <a:txBody>
                    <a:bodyPr/>
                    <a:lstStyle/>
                    <a:p>
                      <a:pPr algn="l" fontAlgn="b"/>
                      <a:r>
                        <a:rPr lang="fr-FR" sz="1100" b="0" i="0" u="none" strike="noStrike">
                          <a:solidFill>
                            <a:srgbClr val="000000"/>
                          </a:solidFill>
                          <a:effectLst/>
                          <a:latin typeface="Calibri"/>
                        </a:rPr>
                        <a:t>Taux de l'assurance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0" i="0" u="none" strike="noStrike">
                          <a:solidFill>
                            <a:srgbClr val="000000"/>
                          </a:solidFill>
                          <a:effectLst/>
                          <a:latin typeface="Calibri"/>
                        </a:rPr>
                        <a:t>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l" fontAlgn="b"/>
                      <a:endParaRPr lang="fr-FR" sz="11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a:rPr>
                        <a:t>Taux de l'assurance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0" i="0" u="none" strike="noStrike">
                          <a:solidFill>
                            <a:srgbClr val="000000"/>
                          </a:solidFill>
                          <a:effectLst/>
                          <a:latin typeface="Calibri"/>
                        </a:rPr>
                        <a:t>0,42%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r>
              <a:tr h="190500">
                <a:tc>
                  <a:txBody>
                    <a:bodyPr/>
                    <a:lstStyle/>
                    <a:p>
                      <a:pPr algn="l" fontAlgn="b"/>
                      <a:r>
                        <a:rPr lang="fr-FR" sz="1100" b="0" i="0" u="none" strike="noStrike" dirty="0">
                          <a:solidFill>
                            <a:srgbClr val="000000"/>
                          </a:solidFill>
                          <a:effectLst/>
                          <a:latin typeface="Calibri"/>
                        </a:rPr>
                        <a:t>Cout ADE mensuel moyen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0" i="0" u="none" strike="noStrike">
                          <a:solidFill>
                            <a:srgbClr val="000000"/>
                          </a:solidFill>
                          <a:effectLst/>
                          <a:latin typeface="Calibri"/>
                        </a:rPr>
                        <a:t>19 €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fr-FR" sz="11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dirty="0">
                          <a:solidFill>
                            <a:srgbClr val="000000"/>
                          </a:solidFill>
                          <a:effectLst/>
                          <a:latin typeface="Calibri"/>
                        </a:rPr>
                        <a:t>Cout ADE mensuel moyen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0" i="0" u="none" strike="noStrike">
                          <a:solidFill>
                            <a:srgbClr val="000000"/>
                          </a:solidFill>
                          <a:effectLst/>
                          <a:latin typeface="Calibri"/>
                        </a:rPr>
                        <a:t>35 €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fr-FR" sz="1100" b="0" i="0" u="none" strike="noStrike" dirty="0">
                          <a:solidFill>
                            <a:srgbClr val="000000"/>
                          </a:solidFill>
                          <a:effectLst/>
                          <a:latin typeface="Calibri"/>
                        </a:rPr>
                        <a:t>Cout assurance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0" i="0" u="none" strike="noStrike">
                          <a:solidFill>
                            <a:srgbClr val="000000"/>
                          </a:solidFill>
                          <a:effectLst/>
                          <a:latin typeface="Calibri"/>
                        </a:rPr>
                        <a:t>3 489 €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fr-FR" sz="11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dirty="0">
                          <a:solidFill>
                            <a:srgbClr val="000000"/>
                          </a:solidFill>
                          <a:effectLst/>
                          <a:latin typeface="Calibri"/>
                        </a:rPr>
                        <a:t>Cout assurance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0" i="0" u="none" strike="noStrike" dirty="0">
                          <a:solidFill>
                            <a:srgbClr val="000000"/>
                          </a:solidFill>
                          <a:effectLst/>
                          <a:latin typeface="Calibri"/>
                        </a:rPr>
                        <a:t>6 300 €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3" name="Rectangle 2"/>
          <p:cNvSpPr/>
          <p:nvPr/>
        </p:nvSpPr>
        <p:spPr>
          <a:xfrm rot="1129909">
            <a:off x="7415767" y="1768619"/>
            <a:ext cx="1322798" cy="338554"/>
          </a:xfrm>
          <a:prstGeom prst="rect">
            <a:avLst/>
          </a:prstGeom>
        </p:spPr>
        <p:txBody>
          <a:bodyPr wrap="none">
            <a:spAutoFit/>
          </a:bodyPr>
          <a:lstStyle/>
          <a:p>
            <a:r>
              <a:rPr lang="fr-FR" sz="1600" b="1" dirty="0" smtClean="0"/>
              <a:t>Contrat </a:t>
            </a:r>
            <a:r>
              <a:rPr lang="fr-FR" sz="1600" b="1" dirty="0"/>
              <a:t>2220N</a:t>
            </a:r>
            <a:endParaRPr lang="fr-FR" sz="1600" dirty="0"/>
          </a:p>
        </p:txBody>
      </p:sp>
    </p:spTree>
    <p:extLst>
      <p:ext uri="{BB962C8B-B14F-4D97-AF65-F5344CB8AC3E}">
        <p14:creationId xmlns:p14="http://schemas.microsoft.com/office/powerpoint/2010/main" val="15149892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7"/>
          <p:cNvSpPr txBox="1">
            <a:spLocks/>
          </p:cNvSpPr>
          <p:nvPr/>
        </p:nvSpPr>
        <p:spPr bwMode="gray">
          <a:xfrm>
            <a:off x="787140" y="474497"/>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La nouvelle </a:t>
            </a:r>
            <a:r>
              <a:rPr lang="fr-FR" altLang="fr-FR" sz="2400" dirty="0"/>
              <a:t>offre </a:t>
            </a:r>
            <a:r>
              <a:rPr lang="fr-FR" altLang="fr-FR" sz="2400" dirty="0" smtClean="0"/>
              <a:t>: Principe de fonctionnement	(2/3)</a:t>
            </a:r>
            <a:endParaRPr lang="fr-FR" altLang="fr-FR" sz="2400"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4208" y="4687890"/>
            <a:ext cx="524239" cy="858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7"/>
          <p:cNvSpPr txBox="1"/>
          <p:nvPr/>
        </p:nvSpPr>
        <p:spPr>
          <a:xfrm>
            <a:off x="1428889" y="4732504"/>
            <a:ext cx="5815319" cy="769441"/>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fr-FR"/>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defTabSz="449263"/>
            <a:r>
              <a:rPr lang="fr-FR" sz="1400" b="1" dirty="0" smtClean="0">
                <a:latin typeface="Arial" panose="020B0604020202020204" pitchFamily="34" charset="0"/>
                <a:cs typeface="Arial" panose="020B0604020202020204" pitchFamily="34" charset="0"/>
                <a:sym typeface="Wingdings"/>
              </a:rPr>
              <a:t>Comme </a:t>
            </a:r>
            <a:r>
              <a:rPr lang="fr-FR" sz="1400" b="1" dirty="0">
                <a:latin typeface="Arial" panose="020B0604020202020204" pitchFamily="34" charset="0"/>
                <a:cs typeface="Arial" panose="020B0604020202020204" pitchFamily="34" charset="0"/>
                <a:sym typeface="Wingdings"/>
              </a:rPr>
              <a:t>aujourd’hui pour tous les prêts </a:t>
            </a:r>
            <a:r>
              <a:rPr lang="fr-FR" sz="1200" b="1" dirty="0">
                <a:latin typeface="Arial" panose="020B0604020202020204" pitchFamily="34" charset="0"/>
                <a:cs typeface="Arial" panose="020B0604020202020204" pitchFamily="34" charset="0"/>
                <a:sym typeface="Wingdings"/>
              </a:rPr>
              <a:t>:</a:t>
            </a:r>
          </a:p>
          <a:p>
            <a:pPr marL="742950" lvl="1" indent="-476250" defTabSz="449263">
              <a:buFont typeface="Wingdings" panose="05000000000000000000" pitchFamily="2" charset="2"/>
              <a:buChar char="q"/>
            </a:pPr>
            <a:r>
              <a:rPr lang="fr-FR" sz="1400" b="1" dirty="0" smtClean="0">
                <a:latin typeface="Arial" panose="020B0604020202020204" pitchFamily="34" charset="0"/>
                <a:cs typeface="Arial" panose="020B0604020202020204" pitchFamily="34" charset="0"/>
                <a:sym typeface="Wingdings"/>
              </a:rPr>
              <a:t>Le </a:t>
            </a:r>
            <a:r>
              <a:rPr lang="fr-FR" sz="1400" b="1" dirty="0">
                <a:latin typeface="Arial" panose="020B0604020202020204" pitchFamily="34" charset="0"/>
                <a:cs typeface="Arial" panose="020B0604020202020204" pitchFamily="34" charset="0"/>
                <a:sym typeface="Wingdings"/>
              </a:rPr>
              <a:t>tarif est donné par l’outil d’instruction. </a:t>
            </a:r>
          </a:p>
          <a:p>
            <a:pPr marL="742950" lvl="1" indent="-476250" defTabSz="449263">
              <a:buFont typeface="Wingdings" panose="05000000000000000000" pitchFamily="2" charset="2"/>
              <a:buChar char="q"/>
            </a:pPr>
            <a:r>
              <a:rPr lang="fr-FR" sz="1400" dirty="0">
                <a:sym typeface="Wingdings"/>
              </a:rPr>
              <a:t>Tout est calculé automatiquement par NEO</a:t>
            </a:r>
            <a:r>
              <a:rPr lang="fr-FR" sz="1600" dirty="0" smtClean="0">
                <a:sym typeface="Wingdings"/>
              </a:rPr>
              <a:t>.</a:t>
            </a:r>
            <a:endParaRPr lang="fr-FR" sz="1600" dirty="0">
              <a:sym typeface="Wingdings"/>
            </a:endParaRPr>
          </a:p>
        </p:txBody>
      </p:sp>
      <p:sp>
        <p:nvSpPr>
          <p:cNvPr id="6" name="ZoneTexte 10"/>
          <p:cNvSpPr txBox="1"/>
          <p:nvPr/>
        </p:nvSpPr>
        <p:spPr>
          <a:xfrm>
            <a:off x="310715" y="1249460"/>
            <a:ext cx="8487053" cy="1354217"/>
          </a:xfrm>
          <a:prstGeom prst="rect">
            <a:avLst/>
          </a:prstGeom>
          <a:noFill/>
        </p:spPr>
        <p:txBody>
          <a:bodyPr wrap="square" rtlCol="0">
            <a:spAutoFit/>
          </a:bodyPr>
          <a:lstStyle>
            <a:defPPr>
              <a:defRPr lang="fr-FR"/>
            </a:defPPr>
            <a:lvl2pPr marL="0" lvl="1">
              <a:spcBef>
                <a:spcPct val="20000"/>
              </a:spcBef>
              <a:buClr>
                <a:srgbClr val="FF0000"/>
              </a:buClr>
              <a:defRPr sz="1600"/>
            </a:lvl2pPr>
          </a:lstStyle>
          <a:p>
            <a:pPr marL="285750" lvl="1" indent="-285750" algn="just">
              <a:buFont typeface="Wingdings" panose="05000000000000000000" pitchFamily="2" charset="2"/>
              <a:buChar char="n"/>
            </a:pPr>
            <a:r>
              <a:rPr lang="fr-FR" dirty="0" smtClean="0"/>
              <a:t>Pour </a:t>
            </a:r>
            <a:r>
              <a:rPr lang="fr-FR" dirty="0"/>
              <a:t>les prêts réglementés (PAS et PTZ</a:t>
            </a:r>
            <a:r>
              <a:rPr lang="fr-FR" dirty="0" smtClean="0"/>
              <a:t>), la réglementation oblige que la </a:t>
            </a:r>
            <a:r>
              <a:rPr lang="fr-FR" dirty="0"/>
              <a:t>mensualité (amortissement et intérêt) </a:t>
            </a:r>
            <a:r>
              <a:rPr lang="fr-FR" dirty="0" smtClean="0"/>
              <a:t>soit </a:t>
            </a:r>
            <a:r>
              <a:rPr lang="fr-FR" dirty="0" smtClean="0">
                <a:sym typeface="Wingdings"/>
              </a:rPr>
              <a:t>constante</a:t>
            </a:r>
            <a:r>
              <a:rPr lang="fr-FR" dirty="0">
                <a:sym typeface="Wingdings"/>
              </a:rPr>
              <a:t>.</a:t>
            </a:r>
          </a:p>
          <a:p>
            <a:pPr marL="712788" lvl="1" indent="-255588" algn="just">
              <a:buClr>
                <a:schemeClr val="bg2"/>
              </a:buClr>
              <a:buFont typeface="Wingdings" panose="05000000000000000000" pitchFamily="2" charset="2"/>
              <a:buChar char="n"/>
            </a:pPr>
            <a:r>
              <a:rPr lang="fr-FR" sz="1400" dirty="0" smtClean="0">
                <a:sym typeface="Wingdings"/>
              </a:rPr>
              <a:t>Compte tenu de l’application </a:t>
            </a:r>
            <a:r>
              <a:rPr lang="fr-FR" sz="1400" dirty="0">
                <a:sym typeface="Wingdings"/>
              </a:rPr>
              <a:t>de la grille tarifaire en </a:t>
            </a:r>
            <a:r>
              <a:rPr lang="fr-FR" sz="1400" dirty="0" smtClean="0">
                <a:sym typeface="Wingdings"/>
              </a:rPr>
              <a:t>CRD, la </a:t>
            </a:r>
            <a:r>
              <a:rPr lang="fr-FR" sz="1400" dirty="0">
                <a:sym typeface="Wingdings"/>
              </a:rPr>
              <a:t>mensualité de l’assurance calculée sur le CRD </a:t>
            </a:r>
            <a:r>
              <a:rPr lang="fr-FR" sz="1400" dirty="0" smtClean="0">
                <a:sym typeface="Wingdings"/>
              </a:rPr>
              <a:t>sera dégressive.</a:t>
            </a:r>
            <a:endParaRPr lang="fr-FR" dirty="0" smtClean="0">
              <a:sym typeface="Wingdings"/>
            </a:endParaRPr>
          </a:p>
          <a:p>
            <a:pPr marL="285750" lvl="1" indent="-285750" algn="just">
              <a:buFont typeface="Wingdings" panose="05000000000000000000" pitchFamily="2" charset="2"/>
              <a:buChar char="n"/>
            </a:pPr>
            <a:endParaRPr lang="fr-FR" dirty="0">
              <a:sym typeface="Wingdings"/>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1094" y="2937348"/>
            <a:ext cx="4505325" cy="93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2511953" y="2472872"/>
            <a:ext cx="1596307" cy="276999"/>
          </a:xfrm>
          <a:prstGeom prst="rect">
            <a:avLst/>
          </a:prstGeom>
          <a:noFill/>
        </p:spPr>
        <p:txBody>
          <a:bodyPr wrap="square" rtlCol="0">
            <a:spAutoFit/>
          </a:bodyPr>
          <a:lstStyle/>
          <a:p>
            <a:r>
              <a:rPr lang="fr-FR" sz="1200" b="1" dirty="0" smtClean="0"/>
              <a:t>Exemple PTZ (en CRD)</a:t>
            </a:r>
            <a:endParaRPr lang="fr-FR" sz="1200" b="1" dirty="0"/>
          </a:p>
        </p:txBody>
      </p:sp>
      <p:sp>
        <p:nvSpPr>
          <p:cNvPr id="7" name="Rectangle 6"/>
          <p:cNvSpPr/>
          <p:nvPr/>
        </p:nvSpPr>
        <p:spPr>
          <a:xfrm>
            <a:off x="1539089" y="2869933"/>
            <a:ext cx="832920" cy="1086416"/>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rot="1129909">
            <a:off x="7525563" y="2394360"/>
            <a:ext cx="1322798" cy="338554"/>
          </a:xfrm>
          <a:prstGeom prst="rect">
            <a:avLst/>
          </a:prstGeom>
        </p:spPr>
        <p:txBody>
          <a:bodyPr wrap="none">
            <a:spAutoFit/>
          </a:bodyPr>
          <a:lstStyle/>
          <a:p>
            <a:r>
              <a:rPr lang="fr-FR" sz="1600" b="1" dirty="0" smtClean="0"/>
              <a:t>Contrat </a:t>
            </a:r>
            <a:r>
              <a:rPr lang="fr-FR" sz="1600" b="1" dirty="0"/>
              <a:t>2220N</a:t>
            </a:r>
            <a:endParaRPr lang="fr-FR" sz="1600" dirty="0"/>
          </a:p>
        </p:txBody>
      </p:sp>
    </p:spTree>
    <p:extLst>
      <p:ext uri="{BB962C8B-B14F-4D97-AF65-F5344CB8AC3E}">
        <p14:creationId xmlns:p14="http://schemas.microsoft.com/office/powerpoint/2010/main" val="5871837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0835" y="4097520"/>
            <a:ext cx="4360687" cy="2205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re 7"/>
          <p:cNvSpPr txBox="1">
            <a:spLocks/>
          </p:cNvSpPr>
          <p:nvPr/>
        </p:nvSpPr>
        <p:spPr bwMode="gray">
          <a:xfrm>
            <a:off x="787140" y="474497"/>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La nouvelle </a:t>
            </a:r>
            <a:r>
              <a:rPr lang="fr-FR" altLang="fr-FR" sz="2400" dirty="0"/>
              <a:t>offre </a:t>
            </a:r>
            <a:r>
              <a:rPr lang="fr-FR" altLang="fr-FR" sz="2400" dirty="0" smtClean="0"/>
              <a:t>: Principe de fonctionnement	(3/3)</a:t>
            </a:r>
            <a:endParaRPr lang="fr-FR" altLang="fr-FR" sz="2400" dirty="0"/>
          </a:p>
        </p:txBody>
      </p:sp>
      <p:sp>
        <p:nvSpPr>
          <p:cNvPr id="6" name="ZoneTexte 10"/>
          <p:cNvSpPr txBox="1"/>
          <p:nvPr/>
        </p:nvSpPr>
        <p:spPr>
          <a:xfrm>
            <a:off x="198577" y="1214956"/>
            <a:ext cx="8487053" cy="1329595"/>
          </a:xfrm>
          <a:prstGeom prst="rect">
            <a:avLst/>
          </a:prstGeom>
          <a:noFill/>
        </p:spPr>
        <p:txBody>
          <a:bodyPr wrap="square" rtlCol="0">
            <a:spAutoFit/>
          </a:bodyPr>
          <a:lstStyle>
            <a:defPPr>
              <a:defRPr lang="fr-FR"/>
            </a:defPPr>
            <a:lvl2pPr marL="0" lvl="1">
              <a:spcBef>
                <a:spcPct val="20000"/>
              </a:spcBef>
              <a:buClr>
                <a:srgbClr val="FF0000"/>
              </a:buClr>
              <a:defRPr sz="1600"/>
            </a:lvl2pPr>
          </a:lstStyle>
          <a:p>
            <a:pPr marL="285750" lvl="1" indent="-285750" algn="just">
              <a:buFont typeface="Wingdings" panose="05000000000000000000" pitchFamily="2" charset="2"/>
              <a:buChar char="n"/>
            </a:pPr>
            <a:r>
              <a:rPr lang="fr-FR" dirty="0" smtClean="0"/>
              <a:t>Exemple d’un dossier de crédit combinant un prêt non réglementé et un PTZ :</a:t>
            </a:r>
          </a:p>
          <a:p>
            <a:pPr marL="712788" lvl="1" indent="-255588" algn="just">
              <a:buClr>
                <a:schemeClr val="bg2"/>
              </a:buClr>
              <a:buFont typeface="Wingdings" panose="05000000000000000000" pitchFamily="2" charset="2"/>
              <a:buChar char="n"/>
            </a:pPr>
            <a:r>
              <a:rPr lang="fr-FR" sz="1400" dirty="0" smtClean="0">
                <a:sym typeface="Wingdings"/>
              </a:rPr>
              <a:t>Durant </a:t>
            </a:r>
            <a:r>
              <a:rPr lang="fr-FR" sz="1400" dirty="0">
                <a:sym typeface="Wingdings"/>
              </a:rPr>
              <a:t>la phase du différé </a:t>
            </a:r>
            <a:r>
              <a:rPr lang="fr-FR" sz="1400" dirty="0" smtClean="0">
                <a:sym typeface="Wingdings"/>
              </a:rPr>
              <a:t>du PTZ : la </a:t>
            </a:r>
            <a:r>
              <a:rPr lang="fr-FR" sz="1400" dirty="0">
                <a:sym typeface="Wingdings"/>
              </a:rPr>
              <a:t>prime d’assurance </a:t>
            </a:r>
            <a:r>
              <a:rPr lang="fr-FR" sz="1400" dirty="0" smtClean="0">
                <a:sym typeface="Wingdings"/>
              </a:rPr>
              <a:t>est constante</a:t>
            </a:r>
            <a:r>
              <a:rPr lang="fr-FR" sz="1400" dirty="0">
                <a:sym typeface="Wingdings"/>
              </a:rPr>
              <a:t>. </a:t>
            </a:r>
          </a:p>
          <a:p>
            <a:pPr marL="712788" lvl="1" indent="-255588" algn="just">
              <a:buClr>
                <a:schemeClr val="bg2"/>
              </a:buClr>
              <a:buFont typeface="Wingdings" panose="05000000000000000000" pitchFamily="2" charset="2"/>
              <a:buChar char="n"/>
            </a:pPr>
            <a:r>
              <a:rPr lang="fr-FR" sz="1400" dirty="0" smtClean="0">
                <a:sym typeface="Wingdings"/>
              </a:rPr>
              <a:t>Ensuite, </a:t>
            </a:r>
            <a:r>
              <a:rPr lang="fr-FR" sz="1400" dirty="0">
                <a:sym typeface="Wingdings"/>
              </a:rPr>
              <a:t>dès que le </a:t>
            </a:r>
            <a:r>
              <a:rPr lang="fr-FR" sz="1400" dirty="0" smtClean="0">
                <a:sym typeface="Wingdings"/>
              </a:rPr>
              <a:t>PTZ entre </a:t>
            </a:r>
            <a:r>
              <a:rPr lang="fr-FR" sz="1400" dirty="0">
                <a:sym typeface="Wingdings"/>
              </a:rPr>
              <a:t>en amortissement : </a:t>
            </a:r>
            <a:r>
              <a:rPr lang="fr-FR" sz="1400" dirty="0" smtClean="0">
                <a:sym typeface="Wingdings"/>
              </a:rPr>
              <a:t>l’amortissement </a:t>
            </a:r>
            <a:r>
              <a:rPr lang="fr-FR" sz="1400" dirty="0">
                <a:sym typeface="Wingdings"/>
              </a:rPr>
              <a:t>du capital est </a:t>
            </a:r>
            <a:r>
              <a:rPr lang="fr-FR" sz="1400" dirty="0" smtClean="0">
                <a:sym typeface="Wingdings"/>
              </a:rPr>
              <a:t>constant  (obligation réglementaire) et </a:t>
            </a:r>
            <a:r>
              <a:rPr lang="fr-FR" sz="1400" dirty="0">
                <a:sym typeface="Wingdings"/>
              </a:rPr>
              <a:t>la prime de l’assurance est dégressive en raison du </a:t>
            </a:r>
            <a:r>
              <a:rPr lang="fr-FR" sz="1400" dirty="0" smtClean="0">
                <a:sym typeface="Wingdings"/>
              </a:rPr>
              <a:t>CRD.</a:t>
            </a:r>
            <a:endParaRPr lang="fr-FR" sz="1400" dirty="0">
              <a:sym typeface="Wingdings"/>
            </a:endParaRPr>
          </a:p>
          <a:p>
            <a:pPr marL="285750" lvl="1" indent="-285750" algn="just">
              <a:buFont typeface="Wingdings" panose="05000000000000000000" pitchFamily="2" charset="2"/>
              <a:buChar char="n"/>
            </a:pPr>
            <a:endParaRPr lang="fr-FR" sz="1400" dirty="0">
              <a:sym typeface="Wingdings"/>
            </a:endParaRPr>
          </a:p>
        </p:txBody>
      </p:sp>
      <p:sp>
        <p:nvSpPr>
          <p:cNvPr id="9" name="Rectangle 8"/>
          <p:cNvSpPr/>
          <p:nvPr/>
        </p:nvSpPr>
        <p:spPr>
          <a:xfrm rot="1129909">
            <a:off x="7483002" y="4824513"/>
            <a:ext cx="1322798" cy="338554"/>
          </a:xfrm>
          <a:prstGeom prst="rect">
            <a:avLst/>
          </a:prstGeom>
        </p:spPr>
        <p:txBody>
          <a:bodyPr wrap="none">
            <a:spAutoFit/>
          </a:bodyPr>
          <a:lstStyle/>
          <a:p>
            <a:r>
              <a:rPr lang="fr-FR" sz="1600" b="1" dirty="0" smtClean="0"/>
              <a:t>Contrat </a:t>
            </a:r>
            <a:r>
              <a:rPr lang="fr-FR" sz="1600" b="1" dirty="0"/>
              <a:t>2220N</a:t>
            </a:r>
            <a:endParaRPr lang="fr-FR" sz="1600" dirty="0"/>
          </a:p>
        </p:txBody>
      </p:sp>
      <p:cxnSp>
        <p:nvCxnSpPr>
          <p:cNvPr id="18" name="Connecteur droit avec flèche 17"/>
          <p:cNvCxnSpPr/>
          <p:nvPr/>
        </p:nvCxnSpPr>
        <p:spPr>
          <a:xfrm>
            <a:off x="2656936" y="3786998"/>
            <a:ext cx="224287" cy="109553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808" y="2583774"/>
            <a:ext cx="3689590" cy="1314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2005" t="8313"/>
          <a:stretch/>
        </p:blipFill>
        <p:spPr bwMode="auto">
          <a:xfrm>
            <a:off x="4692984" y="2682251"/>
            <a:ext cx="4330460" cy="1216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Connecteur droit avec flèche 10"/>
          <p:cNvCxnSpPr/>
          <p:nvPr/>
        </p:nvCxnSpPr>
        <p:spPr>
          <a:xfrm flipH="1">
            <a:off x="4442103" y="3717985"/>
            <a:ext cx="906274" cy="73324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657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7756" y="6280951"/>
            <a:ext cx="8930936" cy="5504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Titre 7"/>
          <p:cNvSpPr txBox="1">
            <a:spLocks/>
          </p:cNvSpPr>
          <p:nvPr/>
        </p:nvSpPr>
        <p:spPr bwMode="gray">
          <a:xfrm>
            <a:off x="787140" y="474497"/>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La nouvelle </a:t>
            </a:r>
            <a:r>
              <a:rPr lang="fr-FR" altLang="fr-FR" sz="2400" dirty="0"/>
              <a:t>offre </a:t>
            </a:r>
            <a:r>
              <a:rPr lang="fr-FR" altLang="fr-FR" sz="2400" dirty="0" smtClean="0"/>
              <a:t>: Principe de fonctionnement</a:t>
            </a:r>
            <a:endParaRPr lang="fr-FR" altLang="fr-FR" sz="2400" dirty="0"/>
          </a:p>
        </p:txBody>
      </p:sp>
      <p:sp>
        <p:nvSpPr>
          <p:cNvPr id="6" name="ZoneTexte 10"/>
          <p:cNvSpPr txBox="1"/>
          <p:nvPr/>
        </p:nvSpPr>
        <p:spPr>
          <a:xfrm>
            <a:off x="310716" y="1089646"/>
            <a:ext cx="8487053" cy="1366528"/>
          </a:xfrm>
          <a:prstGeom prst="rect">
            <a:avLst/>
          </a:prstGeom>
          <a:noFill/>
        </p:spPr>
        <p:txBody>
          <a:bodyPr wrap="square" rtlCol="0">
            <a:spAutoFit/>
          </a:bodyPr>
          <a:lstStyle>
            <a:defPPr>
              <a:defRPr lang="fr-FR"/>
            </a:defPPr>
            <a:lvl2pPr marL="0" lvl="1">
              <a:spcBef>
                <a:spcPct val="20000"/>
              </a:spcBef>
              <a:buClr>
                <a:srgbClr val="FF0000"/>
              </a:buClr>
              <a:defRPr sz="1600"/>
            </a:lvl2pPr>
          </a:lstStyle>
          <a:p>
            <a:pPr marL="285750" lvl="1" indent="-285750" algn="just">
              <a:buFont typeface="Wingdings" panose="05000000000000000000" pitchFamily="2" charset="2"/>
              <a:buChar char="n"/>
            </a:pPr>
            <a:r>
              <a:rPr lang="fr-FR" b="1" dirty="0" smtClean="0"/>
              <a:t>A </a:t>
            </a:r>
            <a:r>
              <a:rPr lang="fr-FR" b="1" dirty="0"/>
              <a:t>compter du 20/03/2017, la grille de taux en CRD applicable est la suivante </a:t>
            </a:r>
            <a:r>
              <a:rPr lang="fr-FR" b="1" dirty="0" smtClean="0"/>
              <a:t>:</a:t>
            </a:r>
          </a:p>
          <a:p>
            <a:pPr marL="712788" lvl="1" indent="-255588" algn="just">
              <a:buClr>
                <a:schemeClr val="bg2"/>
              </a:buClr>
              <a:buFont typeface="Wingdings" panose="05000000000000000000" pitchFamily="2" charset="2"/>
              <a:buChar char="n"/>
            </a:pPr>
            <a:r>
              <a:rPr lang="fr-FR" sz="1400" dirty="0"/>
              <a:t>Un taux unique par tranche </a:t>
            </a:r>
            <a:r>
              <a:rPr lang="fr-FR" sz="1400" dirty="0" smtClean="0"/>
              <a:t>d’âge. Les taux ont été définis pour appliquer une tarification au plus juste tenant compte de l’âge du client et du risque.</a:t>
            </a:r>
            <a:endParaRPr lang="fr-FR" sz="1400" dirty="0"/>
          </a:p>
          <a:p>
            <a:pPr marL="712788" lvl="1" indent="-255588" algn="just">
              <a:buClr>
                <a:schemeClr val="bg2"/>
              </a:buClr>
              <a:buFont typeface="Wingdings" panose="05000000000000000000" pitchFamily="2" charset="2"/>
              <a:buChar char="n"/>
            </a:pPr>
            <a:r>
              <a:rPr lang="fr-FR" sz="1400" dirty="0"/>
              <a:t>Il n’y a plus de taux dérogatoire</a:t>
            </a:r>
            <a:r>
              <a:rPr lang="fr-FR" sz="1400" dirty="0" smtClean="0"/>
              <a:t>.</a:t>
            </a:r>
            <a:endParaRPr lang="fr-FR" sz="1400" dirty="0"/>
          </a:p>
          <a:p>
            <a:pPr marL="285750" lvl="1" indent="-285750" algn="just">
              <a:buFont typeface="Wingdings" panose="05000000000000000000" pitchFamily="2" charset="2"/>
              <a:buChar char="n"/>
            </a:pPr>
            <a:endParaRPr lang="fr-FR" dirty="0">
              <a:sym typeface="Wingdings"/>
            </a:endParaRPr>
          </a:p>
        </p:txBody>
      </p:sp>
      <p:graphicFrame>
        <p:nvGraphicFramePr>
          <p:cNvPr id="2" name="Tableau 1"/>
          <p:cNvGraphicFramePr>
            <a:graphicFrameLocks noGrp="1"/>
          </p:cNvGraphicFramePr>
          <p:nvPr>
            <p:extLst>
              <p:ext uri="{D42A27DB-BD31-4B8C-83A1-F6EECF244321}">
                <p14:modId xmlns:p14="http://schemas.microsoft.com/office/powerpoint/2010/main" val="979907847"/>
              </p:ext>
            </p:extLst>
          </p:nvPr>
        </p:nvGraphicFramePr>
        <p:xfrm>
          <a:off x="124278" y="2151967"/>
          <a:ext cx="6052201" cy="4510729"/>
        </p:xfrm>
        <a:graphic>
          <a:graphicData uri="http://schemas.openxmlformats.org/drawingml/2006/table">
            <a:tbl>
              <a:tblPr firstRow="1" firstCol="1" bandRow="1"/>
              <a:tblGrid>
                <a:gridCol w="1725485"/>
                <a:gridCol w="1491373"/>
                <a:gridCol w="1621435"/>
                <a:gridCol w="1213908"/>
              </a:tblGrid>
              <a:tr h="169467">
                <a:tc>
                  <a:txBody>
                    <a:bodyPr/>
                    <a:lstStyle/>
                    <a:p>
                      <a:pPr algn="l" rtl="0" fontAlgn="ctr"/>
                      <a:r>
                        <a:rPr lang="fr-FR" sz="1000" b="0" i="0" u="none" strike="noStrike" dirty="0">
                          <a:solidFill>
                            <a:srgbClr val="FFFFFF"/>
                          </a:solidFill>
                          <a:effectLst/>
                          <a:latin typeface="Arial"/>
                        </a:rPr>
                        <a:t>TYPE DE PRÊT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1F497D"/>
                    </a:solidFill>
                  </a:tcPr>
                </a:tc>
                <a:tc>
                  <a:txBody>
                    <a:bodyPr/>
                    <a:lstStyle/>
                    <a:p>
                      <a:pPr algn="ctr" rtl="0" fontAlgn="ctr"/>
                      <a:r>
                        <a:rPr lang="fr-FR" sz="1000" b="0" i="0" u="none" strike="noStrike" dirty="0">
                          <a:solidFill>
                            <a:srgbClr val="FFFFFF"/>
                          </a:solidFill>
                          <a:effectLst/>
                          <a:latin typeface="Arial"/>
                        </a:rPr>
                        <a:t>RISQUES COUVERTS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1F497D"/>
                    </a:solidFill>
                  </a:tcPr>
                </a:tc>
                <a:tc>
                  <a:txBody>
                    <a:bodyPr/>
                    <a:lstStyle/>
                    <a:p>
                      <a:pPr algn="ctr" rtl="0" fontAlgn="ctr"/>
                      <a:r>
                        <a:rPr lang="fr-FR" sz="1000" b="0" i="0" u="none" strike="noStrike">
                          <a:solidFill>
                            <a:srgbClr val="FFFFFF"/>
                          </a:solidFill>
                          <a:effectLst/>
                          <a:latin typeface="Arial"/>
                        </a:rPr>
                        <a:t>BAREME UNIQUE en CRD</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1F497D"/>
                    </a:solidFill>
                  </a:tcPr>
                </a:tc>
                <a:tc>
                  <a:txBody>
                    <a:bodyPr/>
                    <a:lstStyle/>
                    <a:p>
                      <a:pPr algn="ctr" rtl="0" fontAlgn="ctr"/>
                      <a:r>
                        <a:rPr lang="fr-FR" sz="1000" b="0" i="0" u="none" strike="noStrike" dirty="0">
                          <a:solidFill>
                            <a:srgbClr val="FFFFFF"/>
                          </a:solidFill>
                          <a:effectLst/>
                          <a:latin typeface="Arial"/>
                        </a:rPr>
                        <a:t>EQUIVALENT EN CI</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1F497D"/>
                    </a:solidFill>
                  </a:tcPr>
                </a:tc>
              </a:tr>
              <a:tr h="173581">
                <a:tc gridSpan="2">
                  <a:txBody>
                    <a:bodyPr/>
                    <a:lstStyle/>
                    <a:p>
                      <a:pPr algn="just" rtl="0" fontAlgn="ctr"/>
                      <a:r>
                        <a:rPr lang="fr-FR" sz="1000" b="0" i="0" u="none" strike="noStrike">
                          <a:solidFill>
                            <a:srgbClr val="000000"/>
                          </a:solidFill>
                          <a:effectLst/>
                          <a:latin typeface="Arial"/>
                        </a:rPr>
                        <a:t>PRET CLASSIQUE AMORTISSABLE ou PTZ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hMerge="1">
                  <a:txBody>
                    <a:bodyPr/>
                    <a:lstStyle/>
                    <a:p>
                      <a:endParaRPr lang="fr-FR"/>
                    </a:p>
                  </a:txBody>
                  <a:tcPr/>
                </a:tc>
                <a:tc>
                  <a:txBody>
                    <a:bodyPr/>
                    <a:lstStyle/>
                    <a:p>
                      <a:pPr algn="l"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l"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r>
              <a:tr h="173581">
                <a:tc>
                  <a:txBody>
                    <a:bodyPr/>
                    <a:lstStyle/>
                    <a:p>
                      <a:pPr algn="just" rtl="0" fontAlgn="ctr"/>
                      <a:r>
                        <a:rPr lang="fr-FR" sz="1000" b="0" i="0" u="none" strike="noStrike">
                          <a:solidFill>
                            <a:srgbClr val="000000"/>
                          </a:solidFill>
                          <a:effectLst/>
                          <a:latin typeface="Arial"/>
                        </a:rPr>
                        <a:t>&lt;= 25 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DC / PTIA / ITT / IPT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0,35%</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0,23%</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26 - 30 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DC / PTIA / ITT / IPT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0,35%</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0,23%</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31 - 35 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DC / PTIA / ITT / IPT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0,44%</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0,28%</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36 - 40 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DC / PTIA / ITT / IPT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dirty="0">
                          <a:solidFill>
                            <a:srgbClr val="000000"/>
                          </a:solidFill>
                          <a:effectLst/>
                          <a:latin typeface="Arial"/>
                        </a:rPr>
                        <a:t>0,51%</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0,36%</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41 - 45 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DC / PTIA / ITT / IPT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0,61%</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0,39%</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46 - 50 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DC / PTIA / ITT / IPT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0,78%</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0,48%</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51 - 55 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DC / PTIA / ITT / IPT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0,82%</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0,55%</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56 - 60 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DC / PTIA / ITT / IPT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1,01%</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0,65%</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dirty="0">
                          <a:solidFill>
                            <a:srgbClr val="000000"/>
                          </a:solidFill>
                          <a:effectLst/>
                          <a:latin typeface="Arial"/>
                        </a:rPr>
                        <a:t>61- </a:t>
                      </a:r>
                      <a:r>
                        <a:rPr lang="fr-FR" sz="1000" b="0" i="0" u="none" strike="noStrike" dirty="0" smtClean="0">
                          <a:solidFill>
                            <a:srgbClr val="000000"/>
                          </a:solidFill>
                          <a:effectLst/>
                          <a:latin typeface="Arial"/>
                        </a:rPr>
                        <a:t>64 </a:t>
                      </a:r>
                      <a:r>
                        <a:rPr lang="fr-FR" sz="1000" b="0" i="0" u="none" strike="noStrike" dirty="0">
                          <a:solidFill>
                            <a:srgbClr val="000000"/>
                          </a:solidFill>
                          <a:effectLst/>
                          <a:latin typeface="Arial"/>
                        </a:rPr>
                        <a:t>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DC / PTIA / ITT / IPT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1,07%</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0,73%</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8636">
                <a:tc>
                  <a:txBody>
                    <a:bodyPr/>
                    <a:lstStyle/>
                    <a:p>
                      <a:pPr algn="just"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6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PRET RELAIS (&lt;= 2 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rtl="0" fontAlgn="ctr"/>
                      <a:r>
                        <a:rPr lang="fr-FR" sz="1000" b="0" i="0" u="none" strike="noStrike">
                          <a:solidFill>
                            <a:srgbClr val="000000"/>
                          </a:solidFill>
                          <a:effectLst/>
                          <a:latin typeface="Arial"/>
                        </a:rPr>
                        <a:t>DC / PTIA</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rtl="0" fontAlgn="ctr"/>
                      <a:r>
                        <a:rPr lang="fr-FR" sz="1000" b="0" i="0" u="none" strike="noStrike">
                          <a:solidFill>
                            <a:srgbClr val="000000"/>
                          </a:solidFill>
                          <a:effectLst/>
                          <a:latin typeface="Arial"/>
                        </a:rPr>
                        <a:t>0,30%</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rtl="0" fontAlgn="ctr"/>
                      <a:r>
                        <a:rPr lang="fr-FR" sz="1000" b="0" i="0" u="none" strike="noStrike">
                          <a:solidFill>
                            <a:srgbClr val="000000"/>
                          </a:solidFill>
                          <a:effectLst/>
                          <a:latin typeface="Arial"/>
                        </a:rPr>
                        <a:t>0,30%</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r>
              <a:tr h="258636">
                <a:tc>
                  <a:txBody>
                    <a:bodyPr/>
                    <a:lstStyle/>
                    <a:p>
                      <a:pPr algn="just"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6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PRET IN FINE</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r>
              <a:tr h="173581">
                <a:tc>
                  <a:txBody>
                    <a:bodyPr/>
                    <a:lstStyle/>
                    <a:p>
                      <a:pPr algn="just" rtl="0" fontAlgn="ctr"/>
                      <a:r>
                        <a:rPr lang="fr-FR" sz="1000" b="0" i="0" u="none" strike="noStrike">
                          <a:solidFill>
                            <a:srgbClr val="000000"/>
                          </a:solidFill>
                          <a:effectLst/>
                          <a:latin typeface="Arial"/>
                        </a:rPr>
                        <a:t>durée prêt &lt;= 2 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DC/PTIA/ITD</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0,42%</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durée prêt &gt; 2 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DC/PTIA/ITD</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0,56%</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durée prêt &lt;= 2 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DC/PTIA</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0,30%</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durée prêt &gt; 2 ans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DC/PTIA</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0,40%</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8636">
                <a:tc>
                  <a:txBody>
                    <a:bodyPr/>
                    <a:lstStyle/>
                    <a:p>
                      <a:pPr algn="just"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6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PRET NON RESIDENTS</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rtl="0" fontAlgn="ctr"/>
                      <a:r>
                        <a:rPr lang="fr-FR" sz="1000" b="0" i="0" u="none" strike="noStrike">
                          <a:solidFill>
                            <a:srgbClr val="000000"/>
                          </a:solidFill>
                          <a:effectLst/>
                          <a:latin typeface="Arial"/>
                        </a:rPr>
                        <a:t>DC</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rtl="0" fontAlgn="ctr"/>
                      <a:r>
                        <a:rPr lang="fr-FR" sz="1000" b="0" i="0" u="none" strike="noStrike">
                          <a:solidFill>
                            <a:srgbClr val="000000"/>
                          </a:solidFill>
                          <a:effectLst/>
                          <a:latin typeface="Arial"/>
                        </a:rPr>
                        <a:t>0,48%</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rtl="0" fontAlgn="ctr"/>
                      <a:r>
                        <a:rPr lang="fr-FR" sz="1000" b="0" i="0" u="none" strike="noStrike">
                          <a:solidFill>
                            <a:srgbClr val="000000"/>
                          </a:solidFill>
                          <a:effectLst/>
                          <a:latin typeface="Arial"/>
                        </a:rPr>
                        <a: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r>
              <a:tr h="258636">
                <a:tc>
                  <a:txBody>
                    <a:bodyPr/>
                    <a:lstStyle/>
                    <a:p>
                      <a:pPr algn="just"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6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3581">
                <a:tc>
                  <a:txBody>
                    <a:bodyPr/>
                    <a:lstStyle/>
                    <a:p>
                      <a:pPr algn="just" rtl="0" fontAlgn="ctr"/>
                      <a:r>
                        <a:rPr lang="fr-FR" sz="1000" b="0" i="0" u="none" strike="noStrike">
                          <a:solidFill>
                            <a:srgbClr val="000000"/>
                          </a:solidFill>
                          <a:effectLst/>
                          <a:latin typeface="Arial"/>
                        </a:rPr>
                        <a:t>INVESTISSEMENT LOCATIF</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rtl="0" fontAlgn="ctr"/>
                      <a:r>
                        <a:rPr lang="fr-FR" sz="1000" b="0" i="0" u="none" strike="noStrike">
                          <a:solidFill>
                            <a:srgbClr val="000000"/>
                          </a:solidFill>
                          <a:effectLst/>
                          <a:latin typeface="Arial"/>
                        </a:rPr>
                        <a:t>DC/ITD</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rtl="0" fontAlgn="ctr"/>
                      <a:r>
                        <a:rPr lang="fr-FR" sz="1000" b="0" i="0" u="none" strike="noStrike">
                          <a:solidFill>
                            <a:srgbClr val="000000"/>
                          </a:solidFill>
                          <a:effectLst/>
                          <a:latin typeface="Arial"/>
                        </a:rPr>
                        <a:t>0,67%</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rtl="0" fontAlgn="ctr"/>
                      <a:r>
                        <a:rPr lang="fr-FR" sz="1000" b="0" i="0" u="none" strike="noStrike">
                          <a:solidFill>
                            <a:srgbClr val="000000"/>
                          </a:solidFill>
                          <a:effectLst/>
                          <a:latin typeface="Arial"/>
                        </a:rPr>
                        <a: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r>
              <a:tr h="182260">
                <a:tc>
                  <a:txBody>
                    <a:bodyPr/>
                    <a:lstStyle/>
                    <a:p>
                      <a:pPr algn="just" rtl="0" fontAlgn="ctr"/>
                      <a:r>
                        <a:rPr lang="fr-FR" sz="1000" b="0" i="0" u="none" strike="noStrike">
                          <a:solidFill>
                            <a:srgbClr val="000000"/>
                          </a:solidFill>
                          <a:effectLst/>
                          <a:latin typeface="Arial"/>
                        </a:rPr>
                        <a:t> </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rtl="0" fontAlgn="ctr"/>
                      <a:r>
                        <a:rPr lang="fr-FR" sz="1000" b="0" i="0" u="none" strike="noStrike">
                          <a:solidFill>
                            <a:srgbClr val="000000"/>
                          </a:solidFill>
                          <a:effectLst/>
                          <a:latin typeface="Arial"/>
                        </a:rPr>
                        <a:t>DC/PTIA</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rtl="0" fontAlgn="ctr"/>
                      <a:r>
                        <a:rPr lang="fr-FR" sz="1000" b="0" i="0" u="none" strike="noStrike" dirty="0">
                          <a:solidFill>
                            <a:srgbClr val="000000"/>
                          </a:solidFill>
                          <a:effectLst/>
                          <a:latin typeface="Arial"/>
                        </a:rPr>
                        <a:t>0,48%</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rtl="0" fontAlgn="ctr"/>
                      <a:r>
                        <a:rPr lang="fr-FR" sz="1000" b="0" i="0" u="none" strike="noStrike" dirty="0">
                          <a:solidFill>
                            <a:srgbClr val="000000"/>
                          </a:solidFill>
                          <a:effectLst/>
                          <a:latin typeface="Arial"/>
                        </a:rPr>
                        <a:t>-</a:t>
                      </a:r>
                    </a:p>
                  </a:txBody>
                  <a:tcPr marL="8679" marR="8679" marT="86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3" name="Rectangle 2"/>
          <p:cNvSpPr/>
          <p:nvPr/>
        </p:nvSpPr>
        <p:spPr>
          <a:xfrm>
            <a:off x="6303145" y="3407677"/>
            <a:ext cx="2769833" cy="1828193"/>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0" lvl="1" algn="just">
              <a:spcBef>
                <a:spcPct val="20000"/>
              </a:spcBef>
              <a:buClr>
                <a:srgbClr val="FF0000"/>
              </a:buClr>
            </a:pPr>
            <a:r>
              <a:rPr lang="fr-FR" sz="1200" b="1" dirty="0"/>
              <a:t>Une calculatrice est </a:t>
            </a:r>
            <a:r>
              <a:rPr lang="fr-FR" sz="1200" b="1" dirty="0" smtClean="0"/>
              <a:t>à </a:t>
            </a:r>
            <a:r>
              <a:rPr lang="fr-FR" sz="1200" b="1" dirty="0"/>
              <a:t>votre </a:t>
            </a:r>
            <a:r>
              <a:rPr lang="fr-FR" sz="1200" b="1" dirty="0" smtClean="0"/>
              <a:t>disposition </a:t>
            </a:r>
            <a:r>
              <a:rPr lang="fr-FR" sz="1200" b="1" dirty="0"/>
              <a:t>dans la rubrique des : </a:t>
            </a:r>
            <a:endParaRPr lang="fr-FR" sz="1200" b="1" dirty="0" smtClean="0"/>
          </a:p>
          <a:p>
            <a:pPr marL="355600" lvl="1" indent="-185738" algn="just">
              <a:spcBef>
                <a:spcPct val="20000"/>
              </a:spcBef>
              <a:buClr>
                <a:schemeClr val="bg2"/>
              </a:buClr>
              <a:buFont typeface="Wingdings" panose="05000000000000000000" pitchFamily="2" charset="2"/>
              <a:buChar char="n"/>
            </a:pPr>
            <a:r>
              <a:rPr lang="fr-FR" sz="1200" dirty="0"/>
              <a:t>Espace parts &gt; marché des particuliers &gt; Espace crédit &gt; crédits </a:t>
            </a:r>
            <a:r>
              <a:rPr lang="fr-FR" sz="1200" dirty="0" err="1"/>
              <a:t>immo</a:t>
            </a:r>
            <a:r>
              <a:rPr lang="fr-FR" sz="1200" dirty="0"/>
              <a:t> &gt;</a:t>
            </a:r>
            <a:r>
              <a:rPr lang="fr-FR" sz="1200" dirty="0">
                <a:hlinkClick r:id="rId3"/>
              </a:rPr>
              <a:t> ADE en CRD – Nouvelle offre &gt; ComparateurCI_CRDlisse_CELCA.xlsx</a:t>
            </a:r>
            <a:endParaRPr lang="fr-FR" sz="1200" dirty="0"/>
          </a:p>
          <a:p>
            <a:pPr marL="355600" lvl="1" indent="-185738" algn="just">
              <a:spcBef>
                <a:spcPct val="20000"/>
              </a:spcBef>
              <a:buClr>
                <a:schemeClr val="bg2"/>
              </a:buClr>
              <a:buFont typeface="Wingdings" panose="05000000000000000000" pitchFamily="2" charset="2"/>
              <a:buChar char="n"/>
            </a:pPr>
            <a:r>
              <a:rPr lang="fr-FR" sz="1200" dirty="0" smtClean="0"/>
              <a:t>Il s’agit d’un </a:t>
            </a:r>
            <a:r>
              <a:rPr lang="fr-FR" sz="1200" dirty="0"/>
              <a:t>outil pédagogique qui permet de </a:t>
            </a:r>
            <a:r>
              <a:rPr lang="fr-FR" sz="1200" dirty="0" smtClean="0"/>
              <a:t>déterminer </a:t>
            </a:r>
            <a:r>
              <a:rPr lang="fr-FR" sz="1200" dirty="0"/>
              <a:t>la mensualité d’assurance en CRD</a:t>
            </a:r>
            <a:r>
              <a:rPr lang="fr-FR" sz="1200" dirty="0" smtClean="0"/>
              <a:t>.</a:t>
            </a:r>
            <a:endParaRPr lang="fr-FR" sz="1400" dirty="0"/>
          </a:p>
        </p:txBody>
      </p:sp>
    </p:spTree>
    <p:extLst>
      <p:ext uri="{BB962C8B-B14F-4D97-AF65-F5344CB8AC3E}">
        <p14:creationId xmlns:p14="http://schemas.microsoft.com/office/powerpoint/2010/main" val="6899207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7"/>
          <p:cNvSpPr txBox="1">
            <a:spLocks/>
          </p:cNvSpPr>
          <p:nvPr/>
        </p:nvSpPr>
        <p:spPr bwMode="gray">
          <a:xfrm>
            <a:off x="787140" y="438990"/>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La nouvelle </a:t>
            </a:r>
            <a:r>
              <a:rPr lang="fr-FR" altLang="fr-FR" sz="2400" dirty="0"/>
              <a:t>offre </a:t>
            </a:r>
            <a:r>
              <a:rPr lang="fr-FR" altLang="fr-FR" sz="2400" dirty="0" smtClean="0"/>
              <a:t>: </a:t>
            </a:r>
            <a:r>
              <a:rPr lang="fr-FR" altLang="fr-FR" sz="2400" dirty="0"/>
              <a:t>Couverture élargie : ITT SA PRO</a:t>
            </a:r>
          </a:p>
        </p:txBody>
      </p:sp>
      <p:sp>
        <p:nvSpPr>
          <p:cNvPr id="10" name="Rectangle 9"/>
          <p:cNvSpPr/>
          <p:nvPr/>
        </p:nvSpPr>
        <p:spPr>
          <a:xfrm>
            <a:off x="231775" y="1078418"/>
            <a:ext cx="8699789" cy="5333768"/>
          </a:xfrm>
          <a:prstGeom prst="rect">
            <a:avLst/>
          </a:prstGeom>
        </p:spPr>
        <p:txBody>
          <a:bodyPr wrap="square">
            <a:spAutoFit/>
          </a:bodyPr>
          <a:lstStyle/>
          <a:p>
            <a:pPr algn="just" defTabSz="449263"/>
            <a:r>
              <a:rPr lang="fr-FR" sz="1400" b="1" u="sng" dirty="0">
                <a:latin typeface="Arial" panose="020B0604020202020204" pitchFamily="34" charset="0"/>
                <a:cs typeface="Arial" panose="020B0604020202020204" pitchFamily="34" charset="0"/>
                <a:sym typeface="Wingdings"/>
              </a:rPr>
              <a:t>Contrat Groupe avec l’ancienne offre (avant le 20/03/2017) :</a:t>
            </a:r>
          </a:p>
          <a:p>
            <a:pPr marL="285750" lvl="1" indent="-285750" algn="just">
              <a:spcBef>
                <a:spcPct val="20000"/>
              </a:spcBef>
              <a:buClr>
                <a:srgbClr val="FF0000"/>
              </a:buClr>
              <a:buFont typeface="Wingdings" panose="05000000000000000000" pitchFamily="2" charset="2"/>
              <a:buChar char="n"/>
            </a:pPr>
            <a:r>
              <a:rPr lang="fr-FR" altLang="fr-FR" sz="1400" dirty="0">
                <a:ea typeface="Calibri"/>
                <a:cs typeface="Times New Roman"/>
              </a:rPr>
              <a:t>Couverture de </a:t>
            </a:r>
            <a:r>
              <a:rPr lang="fr-FR" altLang="fr-FR" sz="1400" b="1" dirty="0">
                <a:solidFill>
                  <a:srgbClr val="FF0000"/>
                </a:solidFill>
                <a:ea typeface="Calibri"/>
                <a:cs typeface="Times New Roman"/>
              </a:rPr>
              <a:t>l’Incapacité Temporaire Totale </a:t>
            </a:r>
            <a:r>
              <a:rPr lang="fr-FR" altLang="fr-FR" sz="1400" dirty="0">
                <a:ea typeface="Calibri"/>
                <a:cs typeface="Times New Roman"/>
              </a:rPr>
              <a:t>(ITT) en cas d’impossibilité </a:t>
            </a:r>
            <a:r>
              <a:rPr lang="fr-FR" altLang="fr-FR" sz="1400" dirty="0" smtClean="0">
                <a:ea typeface="Calibri"/>
                <a:cs typeface="Times New Roman"/>
              </a:rPr>
              <a:t>à reprendre </a:t>
            </a:r>
            <a:r>
              <a:rPr lang="fr-FR" altLang="fr-FR" sz="1400" b="1" dirty="0" smtClean="0">
                <a:solidFill>
                  <a:srgbClr val="FF0000"/>
                </a:solidFill>
                <a:ea typeface="Calibri"/>
                <a:cs typeface="Times New Roman"/>
              </a:rPr>
              <a:t>une </a:t>
            </a:r>
            <a:r>
              <a:rPr lang="fr-FR" altLang="fr-FR" sz="1400" b="1" dirty="0">
                <a:solidFill>
                  <a:srgbClr val="FF0000"/>
                </a:solidFill>
                <a:ea typeface="Calibri"/>
                <a:cs typeface="Times New Roman"/>
              </a:rPr>
              <a:t>activité professionnelle quelconque</a:t>
            </a:r>
            <a:r>
              <a:rPr lang="fr-FR" altLang="fr-FR" sz="1400" dirty="0" smtClean="0">
                <a:solidFill>
                  <a:srgbClr val="FF0000"/>
                </a:solidFill>
                <a:ea typeface="Calibri"/>
                <a:cs typeface="Times New Roman"/>
              </a:rPr>
              <a:t>.</a:t>
            </a:r>
          </a:p>
          <a:p>
            <a:pPr marL="285750" lvl="1" indent="-285750" algn="just">
              <a:spcBef>
                <a:spcPct val="20000"/>
              </a:spcBef>
              <a:buClr>
                <a:srgbClr val="FF0000"/>
              </a:buClr>
              <a:buFont typeface="Wingdings" panose="05000000000000000000" pitchFamily="2" charset="2"/>
              <a:buChar char="n"/>
            </a:pPr>
            <a:endParaRPr lang="fr-FR" sz="1050" dirty="0">
              <a:solidFill>
                <a:srgbClr val="FF0000"/>
              </a:solidFill>
              <a:ea typeface="Calibri"/>
              <a:cs typeface="Times New Roman"/>
              <a:sym typeface="Wingdings"/>
            </a:endParaRPr>
          </a:p>
          <a:p>
            <a:pPr algn="just" defTabSz="449263"/>
            <a:r>
              <a:rPr lang="fr-FR" sz="1400" b="1" u="sng" dirty="0">
                <a:latin typeface="Arial" panose="020B0604020202020204" pitchFamily="34" charset="0"/>
                <a:cs typeface="Arial" panose="020B0604020202020204" pitchFamily="34" charset="0"/>
                <a:sym typeface="Wingdings"/>
              </a:rPr>
              <a:t>Contrat Groupe avec la nouvelle offre (à compter du 20/03/2017</a:t>
            </a:r>
            <a:r>
              <a:rPr lang="fr-FR" sz="1400" b="1" u="sng" dirty="0" smtClean="0">
                <a:latin typeface="Arial" panose="020B0604020202020204" pitchFamily="34" charset="0"/>
                <a:cs typeface="Arial" panose="020B0604020202020204" pitchFamily="34" charset="0"/>
                <a:sym typeface="Wingdings"/>
              </a:rPr>
              <a:t>) : </a:t>
            </a:r>
            <a:endParaRPr lang="fr-FR" sz="1400" b="1" u="sng" dirty="0">
              <a:latin typeface="Arial" panose="020B0604020202020204" pitchFamily="34" charset="0"/>
              <a:cs typeface="Arial" panose="020B0604020202020204" pitchFamily="34" charset="0"/>
              <a:sym typeface="Wingdings"/>
            </a:endParaRPr>
          </a:p>
          <a:p>
            <a:pPr marL="285750" lvl="1" indent="-285750" algn="just">
              <a:spcBef>
                <a:spcPct val="20000"/>
              </a:spcBef>
              <a:spcAft>
                <a:spcPts val="0"/>
              </a:spcAft>
              <a:buClr>
                <a:srgbClr val="FF0000"/>
              </a:buClr>
              <a:buFont typeface="Wingdings" panose="05000000000000000000" pitchFamily="2" charset="2"/>
              <a:buChar char="n"/>
            </a:pPr>
            <a:r>
              <a:rPr lang="fr-FR" altLang="fr-FR" sz="1400" dirty="0"/>
              <a:t>Couverture de l’incapacité de travail en cas d’impossibilité d’exercer « </a:t>
            </a:r>
            <a:r>
              <a:rPr lang="fr-FR" altLang="fr-FR" sz="1400" b="1" dirty="0">
                <a:solidFill>
                  <a:srgbClr val="FF0000"/>
                </a:solidFill>
              </a:rPr>
              <a:t>SA PROFESSION </a:t>
            </a:r>
            <a:r>
              <a:rPr lang="fr-FR" altLang="fr-FR" sz="1400" dirty="0"/>
              <a:t>»</a:t>
            </a:r>
            <a:r>
              <a:rPr lang="fr-FR" sz="1400" dirty="0">
                <a:sym typeface="Wingdings"/>
              </a:rPr>
              <a:t>.</a:t>
            </a:r>
          </a:p>
          <a:p>
            <a:pPr marL="285750" lvl="1" indent="-285750" algn="just">
              <a:spcBef>
                <a:spcPct val="20000"/>
              </a:spcBef>
              <a:spcAft>
                <a:spcPts val="0"/>
              </a:spcAft>
              <a:buClr>
                <a:srgbClr val="FF0000"/>
              </a:buClr>
              <a:buFont typeface="Wingdings" panose="05000000000000000000" pitchFamily="2" charset="2"/>
              <a:buChar char="n"/>
            </a:pPr>
            <a:endParaRPr lang="fr-FR" sz="200" dirty="0">
              <a:ea typeface="Calibri"/>
              <a:cs typeface="Times New Roman"/>
            </a:endParaRPr>
          </a:p>
          <a:p>
            <a:pPr marL="285750" lvl="1" indent="-285750" algn="just">
              <a:spcBef>
                <a:spcPct val="20000"/>
              </a:spcBef>
              <a:spcAft>
                <a:spcPts val="0"/>
              </a:spcAft>
              <a:buClr>
                <a:srgbClr val="FF0000"/>
              </a:buClr>
              <a:buFont typeface="Wingdings" panose="05000000000000000000" pitchFamily="2" charset="2"/>
              <a:buChar char="n"/>
            </a:pPr>
            <a:r>
              <a:rPr lang="fr-FR" sz="1400" dirty="0">
                <a:ea typeface="Calibri"/>
                <a:cs typeface="Times New Roman"/>
              </a:rPr>
              <a:t>Pendant 3 ans, indemnisation à hauteur de la perte de revenu tant que l’assuré est inapte à l’exercice de SA profession</a:t>
            </a:r>
          </a:p>
          <a:p>
            <a:pPr marL="285750" lvl="1" indent="-285750" algn="just">
              <a:spcBef>
                <a:spcPct val="20000"/>
              </a:spcBef>
              <a:spcAft>
                <a:spcPts val="0"/>
              </a:spcAft>
              <a:buClr>
                <a:srgbClr val="FF0000"/>
              </a:buClr>
              <a:buFont typeface="Wingdings" panose="05000000000000000000" pitchFamily="2" charset="2"/>
              <a:buChar char="n"/>
            </a:pPr>
            <a:endParaRPr lang="fr-FR" sz="200" dirty="0">
              <a:ea typeface="Calibri"/>
              <a:cs typeface="Times New Roman"/>
            </a:endParaRPr>
          </a:p>
          <a:p>
            <a:pPr marL="285750" lvl="1" indent="-285750" algn="just">
              <a:spcBef>
                <a:spcPct val="20000"/>
              </a:spcBef>
              <a:spcAft>
                <a:spcPts val="0"/>
              </a:spcAft>
              <a:buClr>
                <a:srgbClr val="FF0000"/>
              </a:buClr>
              <a:buFont typeface="Wingdings" panose="05000000000000000000" pitchFamily="2" charset="2"/>
              <a:buChar char="n"/>
            </a:pPr>
            <a:r>
              <a:rPr lang="fr-FR" sz="1400" dirty="0">
                <a:ea typeface="Calibri"/>
                <a:cs typeface="Times New Roman"/>
              </a:rPr>
              <a:t>A la date de consolidation de l’état de santé de </a:t>
            </a:r>
            <a:r>
              <a:rPr lang="fr-FR" sz="1400" dirty="0" smtClean="0">
                <a:ea typeface="Calibri"/>
                <a:cs typeface="Times New Roman"/>
              </a:rPr>
              <a:t>l’assuré</a:t>
            </a:r>
            <a:r>
              <a:rPr lang="fr-FR" sz="1400" dirty="0">
                <a:ea typeface="Calibri"/>
                <a:cs typeface="Times New Roman"/>
              </a:rPr>
              <a:t>, et au plus tard </a:t>
            </a:r>
            <a:r>
              <a:rPr lang="fr-FR" sz="1400" dirty="0" smtClean="0">
                <a:ea typeface="Calibri"/>
                <a:cs typeface="Times New Roman"/>
              </a:rPr>
              <a:t>3 ans après le début de son ITT, poursuite de l’indemnisation en Invalidité Permanente Totale (IPT) en fonction du taux d’incapacité de l’assuré fixé par le médecin conseil sur la base du tableau figurant dans la notice du contrat.</a:t>
            </a:r>
          </a:p>
          <a:p>
            <a:pPr lvl="1" algn="just">
              <a:spcBef>
                <a:spcPct val="20000"/>
              </a:spcBef>
              <a:buClr>
                <a:schemeClr val="bg2"/>
              </a:buClr>
            </a:pPr>
            <a:endParaRPr lang="fr-FR" sz="1200" dirty="0"/>
          </a:p>
          <a:p>
            <a:pPr marL="742950" lvl="2" indent="-285750" algn="just">
              <a:spcBef>
                <a:spcPct val="20000"/>
              </a:spcBef>
              <a:buClr>
                <a:srgbClr val="FF0000"/>
              </a:buClr>
              <a:buFont typeface="Wingdings" panose="05000000000000000000" pitchFamily="2" charset="2"/>
              <a:buChar char="n"/>
            </a:pPr>
            <a:endParaRPr lang="fr-FR" sz="1400" dirty="0" smtClean="0">
              <a:ea typeface="Calibri"/>
              <a:cs typeface="Times New Roman"/>
            </a:endParaRPr>
          </a:p>
          <a:p>
            <a:pPr marL="285750" lvl="1" indent="-285750" algn="just">
              <a:spcBef>
                <a:spcPct val="20000"/>
              </a:spcBef>
              <a:spcAft>
                <a:spcPts val="0"/>
              </a:spcAft>
              <a:buClr>
                <a:srgbClr val="FF0000"/>
              </a:buClr>
              <a:buFont typeface="Wingdings" panose="05000000000000000000" pitchFamily="2" charset="2"/>
              <a:buChar char="n"/>
            </a:pPr>
            <a:endParaRPr lang="fr-FR" sz="1400" dirty="0">
              <a:latin typeface="Arial" panose="020B0604020202020204" pitchFamily="34" charset="0"/>
              <a:cs typeface="Times New Roman"/>
              <a:sym typeface="Wingdings"/>
            </a:endParaRPr>
          </a:p>
          <a:p>
            <a:pPr marL="285750" lvl="1" indent="-285750" algn="just">
              <a:spcBef>
                <a:spcPct val="20000"/>
              </a:spcBef>
              <a:spcAft>
                <a:spcPts val="0"/>
              </a:spcAft>
              <a:buClr>
                <a:srgbClr val="FF0000"/>
              </a:buClr>
              <a:buFont typeface="Wingdings" panose="05000000000000000000" pitchFamily="2" charset="2"/>
              <a:buChar char="n"/>
            </a:pPr>
            <a:endParaRPr lang="fr-FR" sz="900" dirty="0" smtClean="0">
              <a:latin typeface="Arial" panose="020B0604020202020204" pitchFamily="34" charset="0"/>
              <a:cs typeface="Times New Roman"/>
              <a:sym typeface="Wingdings"/>
            </a:endParaRPr>
          </a:p>
          <a:p>
            <a:pPr marL="285750" lvl="1" indent="-285750" algn="just">
              <a:spcBef>
                <a:spcPct val="20000"/>
              </a:spcBef>
              <a:spcAft>
                <a:spcPts val="0"/>
              </a:spcAft>
              <a:buClr>
                <a:srgbClr val="FF0000"/>
              </a:buClr>
              <a:buFont typeface="Wingdings" panose="05000000000000000000" pitchFamily="2" charset="2"/>
              <a:buChar char="n"/>
            </a:pPr>
            <a:endParaRPr lang="fr-FR" sz="1400" dirty="0" smtClean="0">
              <a:latin typeface="Arial" panose="020B0604020202020204" pitchFamily="34" charset="0"/>
              <a:cs typeface="Times New Roman"/>
              <a:sym typeface="Wingdings"/>
            </a:endParaRPr>
          </a:p>
          <a:p>
            <a:pPr marL="285750" lvl="1" indent="-285750" algn="just">
              <a:spcBef>
                <a:spcPct val="20000"/>
              </a:spcBef>
              <a:spcAft>
                <a:spcPts val="0"/>
              </a:spcAft>
              <a:buClr>
                <a:srgbClr val="FF0000"/>
              </a:buClr>
              <a:buFont typeface="Wingdings" panose="05000000000000000000" pitchFamily="2" charset="2"/>
              <a:buChar char="n"/>
            </a:pPr>
            <a:endParaRPr lang="fr-FR" sz="1400" dirty="0">
              <a:latin typeface="Arial" panose="020B0604020202020204" pitchFamily="34" charset="0"/>
              <a:cs typeface="Times New Roman"/>
              <a:sym typeface="Wingdings"/>
            </a:endParaRPr>
          </a:p>
          <a:p>
            <a:pPr marL="285750" lvl="1" indent="-285750" algn="just">
              <a:spcBef>
                <a:spcPct val="20000"/>
              </a:spcBef>
              <a:spcAft>
                <a:spcPts val="0"/>
              </a:spcAft>
              <a:buClr>
                <a:srgbClr val="FF0000"/>
              </a:buClr>
              <a:buFont typeface="Wingdings" panose="05000000000000000000" pitchFamily="2" charset="2"/>
              <a:buChar char="n"/>
            </a:pPr>
            <a:endParaRPr lang="fr-FR" sz="1400" dirty="0" smtClean="0">
              <a:latin typeface="Arial" panose="020B0604020202020204" pitchFamily="34" charset="0"/>
              <a:cs typeface="Times New Roman"/>
              <a:sym typeface="Wingdings"/>
            </a:endParaRPr>
          </a:p>
          <a:p>
            <a:pPr marL="285750" lvl="1" indent="-285750" algn="just">
              <a:spcBef>
                <a:spcPct val="20000"/>
              </a:spcBef>
              <a:spcAft>
                <a:spcPts val="0"/>
              </a:spcAft>
              <a:buClr>
                <a:srgbClr val="FF0000"/>
              </a:buClr>
              <a:buFont typeface="Wingdings" panose="05000000000000000000" pitchFamily="2" charset="2"/>
              <a:buChar char="n"/>
            </a:pPr>
            <a:endParaRPr lang="fr-FR" sz="1400" dirty="0">
              <a:latin typeface="Arial" panose="020B0604020202020204" pitchFamily="34" charset="0"/>
              <a:cs typeface="Times New Roman"/>
              <a:sym typeface="Wingdings"/>
            </a:endParaRPr>
          </a:p>
          <a:p>
            <a:pPr marL="285750" lvl="1" indent="-285750" algn="just">
              <a:spcBef>
                <a:spcPct val="20000"/>
              </a:spcBef>
              <a:spcAft>
                <a:spcPts val="0"/>
              </a:spcAft>
              <a:buClr>
                <a:srgbClr val="FF0000"/>
              </a:buClr>
              <a:buFont typeface="Wingdings" panose="05000000000000000000" pitchFamily="2" charset="2"/>
              <a:buChar char="n"/>
            </a:pPr>
            <a:endParaRPr lang="fr-FR" sz="1400" dirty="0" smtClean="0">
              <a:latin typeface="Arial" panose="020B0604020202020204" pitchFamily="34" charset="0"/>
              <a:cs typeface="Times New Roman"/>
              <a:sym typeface="Wingdings"/>
            </a:endParaRPr>
          </a:p>
          <a:p>
            <a:pPr marL="285750" lvl="1" indent="-285750" algn="just">
              <a:spcBef>
                <a:spcPct val="20000"/>
              </a:spcBef>
              <a:spcAft>
                <a:spcPts val="0"/>
              </a:spcAft>
              <a:buClr>
                <a:srgbClr val="FF0000"/>
              </a:buClr>
              <a:buFont typeface="Wingdings" panose="05000000000000000000" pitchFamily="2" charset="2"/>
              <a:buChar char="n"/>
            </a:pPr>
            <a:endParaRPr lang="fr-FR" sz="1400" dirty="0">
              <a:latin typeface="Arial" panose="020B0604020202020204" pitchFamily="34" charset="0"/>
              <a:cs typeface="Times New Roman"/>
              <a:sym typeface="Wingdings"/>
            </a:endParaRPr>
          </a:p>
          <a:p>
            <a:pPr marL="285750" lvl="1" indent="-285750" algn="just">
              <a:spcBef>
                <a:spcPct val="20000"/>
              </a:spcBef>
              <a:spcAft>
                <a:spcPts val="0"/>
              </a:spcAft>
              <a:buClr>
                <a:srgbClr val="FF0000"/>
              </a:buClr>
              <a:buFont typeface="Wingdings" panose="05000000000000000000" pitchFamily="2" charset="2"/>
              <a:buChar char="n"/>
            </a:pPr>
            <a:endParaRPr lang="fr-FR" sz="600" dirty="0">
              <a:latin typeface="Arial" panose="020B0604020202020204" pitchFamily="34" charset="0"/>
              <a:cs typeface="Arial" panose="020B0604020202020204" pitchFamily="34" charset="0"/>
              <a:sym typeface="Wingdings"/>
            </a:endParaRPr>
          </a:p>
          <a:p>
            <a:pPr marL="285750" lvl="1" indent="-285750" algn="just">
              <a:spcBef>
                <a:spcPct val="20000"/>
              </a:spcBef>
              <a:buClr>
                <a:srgbClr val="FF0000"/>
              </a:buClr>
              <a:buFont typeface="Wingdings" panose="05000000000000000000" pitchFamily="2" charset="2"/>
              <a:buChar char="n"/>
            </a:pPr>
            <a:endParaRPr lang="fr-FR" sz="1400" dirty="0">
              <a:solidFill>
                <a:srgbClr val="FF0000"/>
              </a:solidFill>
              <a:ea typeface="Calibri"/>
              <a:cs typeface="Times New Roman"/>
              <a:sym typeface="Wingdings"/>
            </a:endParaRPr>
          </a:p>
        </p:txBody>
      </p:sp>
      <p:sp>
        <p:nvSpPr>
          <p:cNvPr id="9" name="ZoneTexte 8"/>
          <p:cNvSpPr txBox="1"/>
          <p:nvPr/>
        </p:nvSpPr>
        <p:spPr>
          <a:xfrm>
            <a:off x="244853" y="3542674"/>
            <a:ext cx="8613315" cy="1677382"/>
          </a:xfrm>
          <a:prstGeom prst="rect">
            <a:avLst/>
          </a:prstGeom>
          <a:solidFill>
            <a:srgbClr val="DEE7F7"/>
          </a:solidFill>
          <a:ln>
            <a:solidFill>
              <a:srgbClr val="5A88D8"/>
            </a:solidFill>
          </a:ln>
        </p:spPr>
        <p:txBody>
          <a:bodyPr wrap="square" rtlCol="0">
            <a:spAutoFit/>
          </a:bodyPr>
          <a:lstStyle/>
          <a:p>
            <a:pPr algn="just" eaLnBrk="0" fontAlgn="base" hangingPunct="0">
              <a:spcBef>
                <a:spcPct val="0"/>
              </a:spcBef>
              <a:spcAft>
                <a:spcPct val="0"/>
              </a:spcAft>
            </a:pPr>
            <a:r>
              <a:rPr lang="fr-FR" sz="1200" dirty="0">
                <a:solidFill>
                  <a:srgbClr val="002060"/>
                </a:solidFill>
                <a:cs typeface="Arial" charset="0"/>
              </a:rPr>
              <a:t>Exemple </a:t>
            </a:r>
            <a:r>
              <a:rPr lang="fr-FR" sz="1200" dirty="0" smtClean="0">
                <a:solidFill>
                  <a:srgbClr val="002060"/>
                </a:solidFill>
                <a:cs typeface="Arial" charset="0"/>
              </a:rPr>
              <a:t>: </a:t>
            </a:r>
            <a:r>
              <a:rPr lang="fr-FR" sz="1200" dirty="0" smtClean="0">
                <a:solidFill>
                  <a:srgbClr val="002060"/>
                </a:solidFill>
                <a:cs typeface="Arial" charset="0"/>
                <a:sym typeface="Wingdings"/>
              </a:rPr>
              <a:t>Mr </a:t>
            </a:r>
            <a:r>
              <a:rPr lang="fr-FR" sz="1200" dirty="0">
                <a:solidFill>
                  <a:srgbClr val="002060"/>
                </a:solidFill>
                <a:cs typeface="Arial" charset="0"/>
                <a:sym typeface="Wingdings"/>
              </a:rPr>
              <a:t>X, </a:t>
            </a:r>
            <a:r>
              <a:rPr lang="fr-FR" sz="1200" dirty="0" smtClean="0">
                <a:solidFill>
                  <a:srgbClr val="002060"/>
                </a:solidFill>
                <a:cs typeface="Arial" charset="0"/>
                <a:sym typeface="Wingdings"/>
              </a:rPr>
              <a:t>boulanger </a:t>
            </a:r>
            <a:r>
              <a:rPr lang="fr-FR" sz="1200" dirty="0">
                <a:solidFill>
                  <a:srgbClr val="002060"/>
                </a:solidFill>
                <a:cs typeface="Arial" charset="0"/>
                <a:sym typeface="Wingdings"/>
              </a:rPr>
              <a:t>de profession, devient </a:t>
            </a:r>
            <a:r>
              <a:rPr lang="fr-FR" sz="1200" dirty="0" smtClean="0">
                <a:solidFill>
                  <a:srgbClr val="002060"/>
                </a:solidFill>
                <a:cs typeface="Arial" charset="0"/>
                <a:sym typeface="Wingdings"/>
              </a:rPr>
              <a:t>allergique </a:t>
            </a:r>
            <a:r>
              <a:rPr lang="fr-FR" sz="1200" dirty="0">
                <a:solidFill>
                  <a:srgbClr val="002060"/>
                </a:solidFill>
                <a:cs typeface="Arial" charset="0"/>
                <a:sym typeface="Wingdings"/>
              </a:rPr>
              <a:t>à la farine et est en arrêt de travail de longue durée</a:t>
            </a:r>
            <a:r>
              <a:rPr lang="fr-FR" sz="1200" dirty="0" smtClean="0">
                <a:solidFill>
                  <a:srgbClr val="002060"/>
                </a:solidFill>
                <a:cs typeface="Arial" charset="0"/>
                <a:sym typeface="Wingdings"/>
              </a:rPr>
              <a:t>.</a:t>
            </a:r>
            <a:endParaRPr lang="fr-FR" sz="1200" dirty="0" smtClean="0">
              <a:solidFill>
                <a:srgbClr val="FF0000"/>
              </a:solidFill>
              <a:cs typeface="Arial" charset="0"/>
              <a:sym typeface="Wingdings"/>
            </a:endParaRPr>
          </a:p>
          <a:p>
            <a:pPr algn="just" eaLnBrk="0" fontAlgn="base" hangingPunct="0">
              <a:spcBef>
                <a:spcPts val="600"/>
              </a:spcBef>
              <a:spcAft>
                <a:spcPct val="0"/>
              </a:spcAft>
            </a:pPr>
            <a:endParaRPr lang="fr-FR" sz="100" dirty="0">
              <a:solidFill>
                <a:srgbClr val="002060"/>
              </a:solidFill>
              <a:cs typeface="Arial" charset="0"/>
              <a:sym typeface="Wingdings"/>
            </a:endParaRPr>
          </a:p>
          <a:p>
            <a:pPr algn="just" eaLnBrk="0" fontAlgn="base" hangingPunct="0">
              <a:spcBef>
                <a:spcPct val="0"/>
              </a:spcBef>
              <a:spcAft>
                <a:spcPct val="0"/>
              </a:spcAft>
            </a:pPr>
            <a:r>
              <a:rPr lang="fr-FR" sz="1200" b="1" u="sng" dirty="0" smtClean="0">
                <a:solidFill>
                  <a:srgbClr val="002060"/>
                </a:solidFill>
                <a:cs typeface="Arial" charset="0"/>
              </a:rPr>
              <a:t>Ancienne Offre (Avant 20/03/2017) </a:t>
            </a:r>
            <a:r>
              <a:rPr lang="fr-FR" sz="1200" dirty="0">
                <a:solidFill>
                  <a:srgbClr val="002060"/>
                </a:solidFill>
                <a:cs typeface="Arial" charset="0"/>
              </a:rPr>
              <a:t>: </a:t>
            </a:r>
          </a:p>
          <a:p>
            <a:pPr algn="just" eaLnBrk="0" fontAlgn="base" hangingPunct="0">
              <a:spcBef>
                <a:spcPts val="600"/>
              </a:spcBef>
              <a:spcAft>
                <a:spcPct val="0"/>
              </a:spcAft>
            </a:pPr>
            <a:r>
              <a:rPr lang="fr-FR" sz="1200" dirty="0">
                <a:solidFill>
                  <a:srgbClr val="002060"/>
                </a:solidFill>
                <a:cs typeface="Arial" charset="0"/>
              </a:rPr>
              <a:t>Dès lors que le médecin conseil de l’assureur estime que Mr X peut reprendre une activité professionnelle (emploi de bureau par exemple), l’assureur cesse la prise en charge. Pourtant Mr X peut être encore en arrêt de travail.</a:t>
            </a:r>
          </a:p>
          <a:p>
            <a:pPr algn="just" eaLnBrk="0" fontAlgn="base" hangingPunct="0">
              <a:spcBef>
                <a:spcPct val="0"/>
              </a:spcBef>
              <a:spcAft>
                <a:spcPct val="0"/>
              </a:spcAft>
            </a:pPr>
            <a:endParaRPr lang="fr-FR" sz="800" dirty="0">
              <a:solidFill>
                <a:srgbClr val="002060"/>
              </a:solidFill>
              <a:cs typeface="Arial" charset="0"/>
            </a:endParaRPr>
          </a:p>
          <a:p>
            <a:pPr algn="just" eaLnBrk="0" fontAlgn="base" hangingPunct="0">
              <a:spcBef>
                <a:spcPct val="0"/>
              </a:spcBef>
              <a:spcAft>
                <a:spcPct val="0"/>
              </a:spcAft>
            </a:pPr>
            <a:r>
              <a:rPr lang="fr-FR" sz="1200" b="1" u="sng" dirty="0" smtClean="0">
                <a:solidFill>
                  <a:srgbClr val="002060"/>
                </a:solidFill>
                <a:cs typeface="Arial" charset="0"/>
              </a:rPr>
              <a:t>Nouvelle </a:t>
            </a:r>
            <a:r>
              <a:rPr lang="fr-FR" sz="1200" b="1" u="sng" dirty="0" smtClean="0">
                <a:solidFill>
                  <a:srgbClr val="002060"/>
                </a:solidFill>
              </a:rPr>
              <a:t>Offre (</a:t>
            </a:r>
            <a:r>
              <a:rPr lang="fr-FR" sz="1200" b="1" u="sng" dirty="0" smtClean="0">
                <a:solidFill>
                  <a:srgbClr val="002060"/>
                </a:solidFill>
                <a:cs typeface="Arial" charset="0"/>
              </a:rPr>
              <a:t>Après </a:t>
            </a:r>
            <a:r>
              <a:rPr lang="fr-FR" sz="1200" b="1" u="sng" dirty="0">
                <a:solidFill>
                  <a:srgbClr val="002060"/>
                </a:solidFill>
                <a:cs typeface="Arial" charset="0"/>
              </a:rPr>
              <a:t>le </a:t>
            </a:r>
            <a:r>
              <a:rPr lang="fr-FR" sz="1200" b="1" u="sng" dirty="0" smtClean="0">
                <a:solidFill>
                  <a:srgbClr val="002060"/>
                </a:solidFill>
              </a:rPr>
              <a:t>20</a:t>
            </a:r>
            <a:r>
              <a:rPr lang="fr-FR" sz="1200" b="1" u="sng" dirty="0" smtClean="0">
                <a:solidFill>
                  <a:srgbClr val="002060"/>
                </a:solidFill>
                <a:cs typeface="Arial" charset="0"/>
              </a:rPr>
              <a:t>/03/2017)</a:t>
            </a:r>
            <a:r>
              <a:rPr lang="fr-FR" sz="1200" dirty="0" smtClean="0">
                <a:solidFill>
                  <a:srgbClr val="002060"/>
                </a:solidFill>
                <a:cs typeface="Arial" charset="0"/>
              </a:rPr>
              <a:t>:</a:t>
            </a:r>
            <a:endParaRPr lang="fr-FR" sz="1200" dirty="0">
              <a:solidFill>
                <a:srgbClr val="002060"/>
              </a:solidFill>
              <a:cs typeface="Arial" charset="0"/>
            </a:endParaRPr>
          </a:p>
          <a:p>
            <a:pPr algn="just"/>
            <a:r>
              <a:rPr lang="fr-FR" sz="1200" dirty="0">
                <a:solidFill>
                  <a:srgbClr val="002060"/>
                </a:solidFill>
              </a:rPr>
              <a:t>Tant que Mr X est en arrêt de travail, il sera indemnisé jusqu’à la date de consolidation de l’état de santé, et/ou au maximum pendant  les 3 ans. </a:t>
            </a:r>
          </a:p>
          <a:p>
            <a:pPr algn="just"/>
            <a:r>
              <a:rPr lang="fr-FR" sz="1200" dirty="0">
                <a:solidFill>
                  <a:srgbClr val="002060"/>
                </a:solidFill>
              </a:rPr>
              <a:t>Au bout de 3 ans et/ou à la date de consolidation, prise en charge en IPT en fonction du taux d’invalidité fonctionnelle et </a:t>
            </a:r>
            <a:r>
              <a:rPr lang="fr-FR" sz="1200" dirty="0" smtClean="0">
                <a:solidFill>
                  <a:srgbClr val="002060"/>
                </a:solidFill>
              </a:rPr>
              <a:t>professionnelle. </a:t>
            </a:r>
            <a:endParaRPr lang="fr-FR" sz="1200" dirty="0">
              <a:solidFill>
                <a:srgbClr val="002060"/>
              </a:solidFill>
            </a:endParaRPr>
          </a:p>
        </p:txBody>
      </p:sp>
      <p:sp>
        <p:nvSpPr>
          <p:cNvPr id="2" name="Rectangle 1"/>
          <p:cNvSpPr/>
          <p:nvPr/>
        </p:nvSpPr>
        <p:spPr>
          <a:xfrm>
            <a:off x="-1" y="6181784"/>
            <a:ext cx="9098735" cy="674031"/>
          </a:xfrm>
          <a:prstGeom prst="rect">
            <a:avLst/>
          </a:prstGeom>
          <a:solidFill>
            <a:schemeClr val="bg1"/>
          </a:solidFill>
        </p:spPr>
        <p:txBody>
          <a:bodyPr wrap="square">
            <a:spAutoFit/>
          </a:bodyPr>
          <a:lstStyle/>
          <a:p>
            <a:pPr algn="just">
              <a:lnSpc>
                <a:spcPct val="90000"/>
              </a:lnSpc>
            </a:pPr>
            <a:r>
              <a:rPr lang="fr-FR" sz="1050" i="1" dirty="0">
                <a:solidFill>
                  <a:schemeClr val="tx1">
                    <a:lumMod val="85000"/>
                    <a:lumOff val="15000"/>
                  </a:schemeClr>
                </a:solidFill>
                <a:ea typeface="ＭＳ Ｐゴシック" pitchFamily="34" charset="-128"/>
              </a:rPr>
              <a:t>Délai de franchise pour l’ITT (aucun délai pour la PTIA et l’IPT</a:t>
            </a:r>
            <a:r>
              <a:rPr lang="fr-FR" sz="1050" i="1" dirty="0" smtClean="0">
                <a:solidFill>
                  <a:schemeClr val="tx1">
                    <a:lumMod val="85000"/>
                    <a:lumOff val="15000"/>
                  </a:schemeClr>
                </a:solidFill>
                <a:ea typeface="ＭＳ Ｐゴシック" pitchFamily="34" charset="-128"/>
              </a:rPr>
              <a:t>) : les </a:t>
            </a:r>
            <a:r>
              <a:rPr lang="fr-FR" sz="1050" i="1" dirty="0">
                <a:solidFill>
                  <a:schemeClr val="tx1">
                    <a:lumMod val="85000"/>
                    <a:lumOff val="15000"/>
                  </a:schemeClr>
                </a:solidFill>
                <a:ea typeface="ＭＳ Ｐゴシック" pitchFamily="34" charset="-128"/>
              </a:rPr>
              <a:t>sinistres sont pris en charge à compter de l’expiration du délai de franchise de 90 jours, appliqué à chaque sinistre ITT</a:t>
            </a:r>
            <a:r>
              <a:rPr lang="fr-FR" sz="1050" i="1" dirty="0" smtClean="0">
                <a:solidFill>
                  <a:schemeClr val="tx1">
                    <a:lumMod val="85000"/>
                    <a:lumOff val="15000"/>
                  </a:schemeClr>
                </a:solidFill>
                <a:ea typeface="ＭＳ Ｐゴシック" pitchFamily="34" charset="-128"/>
              </a:rPr>
              <a:t>.</a:t>
            </a:r>
          </a:p>
          <a:p>
            <a:pPr algn="just">
              <a:lnSpc>
                <a:spcPct val="90000"/>
              </a:lnSpc>
            </a:pPr>
            <a:r>
              <a:rPr lang="fr-FR" sz="1050" i="1" dirty="0">
                <a:solidFill>
                  <a:schemeClr val="tx1">
                    <a:lumMod val="85000"/>
                    <a:lumOff val="15000"/>
                  </a:schemeClr>
                </a:solidFill>
                <a:ea typeface="ＭＳ Ｐゴシック" pitchFamily="34" charset="-128"/>
              </a:rPr>
              <a:t>CNP Assurances n’applique pas de nouvelle franchise en cas de rechute si, après une reprise d’activité d’une durée inférieure à 90 jours, le client s’arrête pour la même pathologie (afin d’encourager les tentatives de retour au travail</a:t>
            </a:r>
            <a:r>
              <a:rPr lang="fr-FR" sz="1050" i="1" dirty="0" smtClean="0">
                <a:solidFill>
                  <a:schemeClr val="tx1">
                    <a:lumMod val="85000"/>
                    <a:lumOff val="15000"/>
                  </a:schemeClr>
                </a:solidFill>
                <a:ea typeface="ＭＳ Ｐゴシック" pitchFamily="34" charset="-128"/>
              </a:rPr>
              <a:t>)</a:t>
            </a:r>
            <a:endParaRPr lang="fr-FR" sz="1050" i="1" dirty="0">
              <a:solidFill>
                <a:schemeClr val="tx1">
                  <a:lumMod val="85000"/>
                  <a:lumOff val="15000"/>
                </a:schemeClr>
              </a:solidFill>
              <a:ea typeface="ＭＳ Ｐゴシック" pitchFamily="34" charset="-128"/>
            </a:endParaRPr>
          </a:p>
        </p:txBody>
      </p:sp>
      <p:sp>
        <p:nvSpPr>
          <p:cNvPr id="6" name="Rectangle 5"/>
          <p:cNvSpPr/>
          <p:nvPr/>
        </p:nvSpPr>
        <p:spPr>
          <a:xfrm>
            <a:off x="547715" y="5319864"/>
            <a:ext cx="7555125" cy="78175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marL="0" lvl="1" algn="ctr">
              <a:spcBef>
                <a:spcPct val="20000"/>
              </a:spcBef>
              <a:buClr>
                <a:srgbClr val="FF0000"/>
              </a:buClr>
            </a:pPr>
            <a:r>
              <a:rPr lang="fr-FR" sz="1400" b="1" dirty="0">
                <a:latin typeface="Arial" panose="020B0604020202020204" pitchFamily="34" charset="0"/>
                <a:cs typeface="Times New Roman"/>
                <a:sym typeface="Wingdings"/>
              </a:rPr>
              <a:t>Avantage </a:t>
            </a:r>
            <a:r>
              <a:rPr lang="fr-FR" sz="1400" b="1" dirty="0" smtClean="0">
                <a:latin typeface="Arial" panose="020B0604020202020204" pitchFamily="34" charset="0"/>
                <a:cs typeface="Times New Roman"/>
                <a:sym typeface="Wingdings"/>
              </a:rPr>
              <a:t>pour les Caisses d’Epargne </a:t>
            </a:r>
            <a:r>
              <a:rPr lang="fr-FR" sz="1400" b="1" dirty="0" smtClean="0">
                <a:ea typeface="Calibri"/>
                <a:cs typeface="Times New Roman"/>
                <a:sym typeface="Wingdings"/>
              </a:rPr>
              <a:t>:</a:t>
            </a:r>
          </a:p>
          <a:p>
            <a:pPr marL="0" lvl="1" algn="ctr">
              <a:spcBef>
                <a:spcPct val="20000"/>
              </a:spcBef>
              <a:buClr>
                <a:srgbClr val="FF0000"/>
              </a:buClr>
            </a:pPr>
            <a:r>
              <a:rPr lang="fr-FR" sz="1400" b="1" dirty="0" smtClean="0">
                <a:ea typeface="Calibri"/>
                <a:cs typeface="Times New Roman"/>
                <a:sym typeface="Wingdings"/>
              </a:rPr>
              <a:t> </a:t>
            </a:r>
            <a:r>
              <a:rPr lang="fr-FR" sz="1400" dirty="0">
                <a:ea typeface="Calibri"/>
                <a:cs typeface="Times New Roman"/>
                <a:sym typeface="Wingdings"/>
              </a:rPr>
              <a:t>L</a:t>
            </a:r>
            <a:r>
              <a:rPr lang="fr-FR" sz="1400" dirty="0" smtClean="0">
                <a:ea typeface="Calibri"/>
                <a:cs typeface="Times New Roman"/>
                <a:sym typeface="Wingdings"/>
              </a:rPr>
              <a:t>a </a:t>
            </a:r>
            <a:r>
              <a:rPr lang="fr-FR" sz="1400" dirty="0">
                <a:ea typeface="Calibri"/>
                <a:cs typeface="Times New Roman"/>
                <a:sym typeface="Wingdings"/>
              </a:rPr>
              <a:t>garantie ITT SA Pro fait partie des critères d’équivalence du CCSF : </a:t>
            </a:r>
            <a:r>
              <a:rPr lang="fr-FR" sz="1400" b="1" dirty="0">
                <a:ea typeface="Calibri"/>
                <a:cs typeface="Times New Roman"/>
                <a:sym typeface="Wingdings"/>
              </a:rPr>
              <a:t>à compter du </a:t>
            </a:r>
            <a:r>
              <a:rPr lang="fr-FR" sz="1400" b="1" dirty="0" smtClean="0">
                <a:ea typeface="Calibri"/>
                <a:cs typeface="Times New Roman"/>
                <a:sym typeface="Wingdings"/>
              </a:rPr>
              <a:t>20/03, </a:t>
            </a:r>
            <a:r>
              <a:rPr lang="fr-FR" sz="1400" dirty="0" smtClean="0">
                <a:ea typeface="Calibri"/>
                <a:cs typeface="Times New Roman"/>
                <a:sym typeface="Wingdings"/>
              </a:rPr>
              <a:t>ce </a:t>
            </a:r>
            <a:r>
              <a:rPr lang="fr-FR" sz="1400" dirty="0">
                <a:ea typeface="Calibri"/>
                <a:cs typeface="Times New Roman"/>
                <a:sym typeface="Wingdings"/>
              </a:rPr>
              <a:t>critère supplémentaire sera activé </a:t>
            </a:r>
            <a:r>
              <a:rPr lang="fr-FR" sz="1400" dirty="0" smtClean="0">
                <a:ea typeface="Calibri"/>
                <a:cs typeface="Times New Roman"/>
                <a:sym typeface="Wingdings"/>
              </a:rPr>
              <a:t>pour les </a:t>
            </a:r>
            <a:r>
              <a:rPr lang="fr-FR" sz="1400" dirty="0">
                <a:ea typeface="Calibri"/>
                <a:cs typeface="Times New Roman"/>
                <a:sym typeface="Wingdings"/>
              </a:rPr>
              <a:t>Caisses d’Epargne </a:t>
            </a:r>
            <a:r>
              <a:rPr lang="fr-FR" sz="1400" dirty="0" smtClean="0">
                <a:ea typeface="Calibri"/>
                <a:cs typeface="Times New Roman"/>
                <a:sym typeface="Wingdings"/>
              </a:rPr>
              <a:t>dans </a:t>
            </a:r>
            <a:r>
              <a:rPr lang="fr-FR" sz="1400" dirty="0">
                <a:ea typeface="Calibri"/>
                <a:cs typeface="Times New Roman"/>
                <a:sym typeface="Wingdings"/>
              </a:rPr>
              <a:t>leurs </a:t>
            </a:r>
            <a:r>
              <a:rPr lang="fr-FR" sz="1400" dirty="0" smtClean="0">
                <a:ea typeface="Calibri"/>
                <a:cs typeface="Times New Roman"/>
                <a:sym typeface="Wingdings"/>
              </a:rPr>
              <a:t>exigences en cas de demande de déliaison.</a:t>
            </a:r>
            <a:endParaRPr lang="fr-FR" sz="1400" dirty="0">
              <a:latin typeface="Arial" panose="020B0604020202020204" pitchFamily="34" charset="0"/>
              <a:cs typeface="Times New Roman"/>
              <a:sym typeface="Wingdings"/>
            </a:endParaRPr>
          </a:p>
        </p:txBody>
      </p:sp>
    </p:spTree>
    <p:extLst>
      <p:ext uri="{BB962C8B-B14F-4D97-AF65-F5344CB8AC3E}">
        <p14:creationId xmlns:p14="http://schemas.microsoft.com/office/powerpoint/2010/main" val="15149892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7"/>
          <p:cNvSpPr txBox="1">
            <a:spLocks/>
          </p:cNvSpPr>
          <p:nvPr/>
        </p:nvSpPr>
        <p:spPr bwMode="gray">
          <a:xfrm>
            <a:off x="787140" y="323576"/>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La nouvelle </a:t>
            </a:r>
            <a:r>
              <a:rPr lang="fr-FR" altLang="fr-FR" sz="2400" dirty="0"/>
              <a:t>offre </a:t>
            </a:r>
            <a:r>
              <a:rPr lang="fr-FR" altLang="fr-FR" sz="2400" dirty="0" smtClean="0"/>
              <a:t>: </a:t>
            </a:r>
            <a:r>
              <a:rPr lang="fr-FR" altLang="fr-FR" sz="2400" dirty="0"/>
              <a:t>Couverture élargie : Temps partiel thérapeutique</a:t>
            </a:r>
          </a:p>
        </p:txBody>
      </p:sp>
      <p:sp>
        <p:nvSpPr>
          <p:cNvPr id="3" name="ZoneTexte 2"/>
          <p:cNvSpPr txBox="1"/>
          <p:nvPr/>
        </p:nvSpPr>
        <p:spPr>
          <a:xfrm>
            <a:off x="254238" y="1104712"/>
            <a:ext cx="8489040" cy="4370427"/>
          </a:xfrm>
          <a:prstGeom prst="rect">
            <a:avLst/>
          </a:prstGeom>
        </p:spPr>
        <p:txBody>
          <a:bodyPr wrap="square">
            <a:spAutoFit/>
          </a:bodyPr>
          <a:lstStyle>
            <a:defPPr>
              <a:defRPr lang="fr-FR"/>
            </a:defPPr>
            <a:lvl1pPr algn="just" defTabSz="449263">
              <a:defRPr sz="1400" b="1" u="sng">
                <a:latin typeface="Arial" panose="020B0604020202020204" pitchFamily="34" charset="0"/>
                <a:cs typeface="Arial" panose="020B0604020202020204" pitchFamily="34" charset="0"/>
              </a:defRPr>
            </a:lvl1pPr>
            <a:lvl2pPr marL="285750" lvl="1" indent="-285750" algn="just">
              <a:spcBef>
                <a:spcPct val="20000"/>
              </a:spcBef>
              <a:buClr>
                <a:srgbClr val="FF0000"/>
              </a:buClr>
              <a:buFont typeface="Wingdings" panose="05000000000000000000" pitchFamily="2" charset="2"/>
              <a:buChar char="n"/>
              <a:defRPr sz="1400">
                <a:ea typeface="Calibri"/>
                <a:cs typeface="Times New Roman"/>
              </a:defRPr>
            </a:lvl2pPr>
          </a:lstStyle>
          <a:p>
            <a:pPr lvl="1"/>
            <a:r>
              <a:rPr lang="fr-FR" dirty="0" smtClean="0">
                <a:sym typeface="Wingdings"/>
              </a:rPr>
              <a:t>Conditions </a:t>
            </a:r>
            <a:r>
              <a:rPr lang="fr-FR" dirty="0">
                <a:sym typeface="Wingdings"/>
              </a:rPr>
              <a:t>de prise en charge du </a:t>
            </a:r>
            <a:r>
              <a:rPr lang="fr-FR" dirty="0" smtClean="0">
                <a:sym typeface="Wingdings"/>
              </a:rPr>
              <a:t>temps partiel </a:t>
            </a:r>
            <a:r>
              <a:rPr lang="fr-FR" dirty="0">
                <a:sym typeface="Wingdings"/>
              </a:rPr>
              <a:t>thérapeutique :</a:t>
            </a:r>
          </a:p>
          <a:p>
            <a:pPr marL="712788" lvl="1" indent="-255588">
              <a:buClr>
                <a:schemeClr val="bg2"/>
              </a:buClr>
            </a:pPr>
            <a:r>
              <a:rPr lang="fr-FR" dirty="0">
                <a:ea typeface="+mn-ea"/>
                <a:cs typeface="+mn-cs"/>
                <a:sym typeface="Wingdings"/>
              </a:rPr>
              <a:t>Reprise de l’activité professionnelle dans le cadre d’un temps partiel thérapeutique prescrit médicalement</a:t>
            </a:r>
            <a:r>
              <a:rPr lang="fr-FR" dirty="0" smtClean="0">
                <a:ea typeface="+mn-ea"/>
                <a:cs typeface="+mn-cs"/>
                <a:sym typeface="Wingdings"/>
              </a:rPr>
              <a:t>.</a:t>
            </a:r>
          </a:p>
          <a:p>
            <a:pPr lvl="2"/>
            <a:endParaRPr lang="fr-FR" sz="1200" dirty="0">
              <a:ea typeface="+mn-ea"/>
              <a:cs typeface="+mn-cs"/>
              <a:sym typeface="Wingdings"/>
            </a:endParaRPr>
          </a:p>
          <a:p>
            <a:pPr lvl="1"/>
            <a:r>
              <a:rPr lang="fr-FR" dirty="0">
                <a:sym typeface="Wingdings"/>
              </a:rPr>
              <a:t>Calcul de la prestation mensuelle </a:t>
            </a:r>
            <a:r>
              <a:rPr lang="fr-FR" dirty="0" smtClean="0">
                <a:sym typeface="Wingdings"/>
              </a:rPr>
              <a:t>:</a:t>
            </a:r>
          </a:p>
          <a:p>
            <a:endParaRPr lang="fr-FR" dirty="0">
              <a:sym typeface="Wingdings"/>
            </a:endParaRPr>
          </a:p>
          <a:p>
            <a:endParaRPr lang="fr-FR" dirty="0">
              <a:sym typeface="Wingdings"/>
            </a:endParaRPr>
          </a:p>
          <a:p>
            <a:endParaRPr lang="fr-FR" dirty="0">
              <a:sym typeface="Wingdings"/>
            </a:endParaRPr>
          </a:p>
          <a:p>
            <a:endParaRPr lang="fr-FR" dirty="0">
              <a:sym typeface="Wingdings"/>
            </a:endParaRPr>
          </a:p>
          <a:p>
            <a:endParaRPr lang="fr-FR" dirty="0">
              <a:sym typeface="Wingdings"/>
            </a:endParaRPr>
          </a:p>
          <a:p>
            <a:endParaRPr lang="fr-FR" dirty="0">
              <a:sym typeface="Wingdings"/>
            </a:endParaRPr>
          </a:p>
          <a:p>
            <a:endParaRPr lang="fr-FR" dirty="0">
              <a:sym typeface="Wingdings"/>
            </a:endParaRPr>
          </a:p>
          <a:p>
            <a:endParaRPr lang="fr-FR" dirty="0">
              <a:sym typeface="Wingdings"/>
            </a:endParaRPr>
          </a:p>
          <a:p>
            <a:pPr marL="712788" lvl="1" indent="-255588">
              <a:buClr>
                <a:schemeClr val="bg2"/>
              </a:buClr>
            </a:pPr>
            <a:r>
              <a:rPr lang="fr-FR" dirty="0">
                <a:ea typeface="+mn-ea"/>
                <a:cs typeface="+mn-cs"/>
                <a:sym typeface="Wingdings"/>
              </a:rPr>
              <a:t>La prestation est versée pour </a:t>
            </a:r>
            <a:r>
              <a:rPr lang="fr-FR" b="1" dirty="0">
                <a:ea typeface="+mn-ea"/>
                <a:cs typeface="+mn-cs"/>
                <a:sym typeface="Wingdings"/>
              </a:rPr>
              <a:t>une durée maximale de 180 jours</a:t>
            </a:r>
            <a:r>
              <a:rPr lang="fr-FR" dirty="0" smtClean="0">
                <a:ea typeface="+mn-ea"/>
                <a:cs typeface="+mn-cs"/>
                <a:sym typeface="Wingdings"/>
              </a:rPr>
              <a:t>.</a:t>
            </a:r>
          </a:p>
          <a:p>
            <a:pPr marL="712788" lvl="1" indent="-255588">
              <a:buClr>
                <a:schemeClr val="bg2"/>
              </a:buClr>
            </a:pPr>
            <a:endParaRPr lang="fr-FR" dirty="0">
              <a:ea typeface="+mn-ea"/>
              <a:cs typeface="+mn-cs"/>
              <a:sym typeface="Wingdings"/>
            </a:endParaRPr>
          </a:p>
          <a:p>
            <a:pPr lvl="1"/>
            <a:r>
              <a:rPr lang="fr-FR" dirty="0" smtClean="0"/>
              <a:t>Exemples </a:t>
            </a:r>
            <a:r>
              <a:rPr lang="fr-FR" dirty="0"/>
              <a:t>d’indemnisation du </a:t>
            </a:r>
            <a:r>
              <a:rPr lang="fr-FR" dirty="0">
                <a:sym typeface="Wingdings"/>
              </a:rPr>
              <a:t>temps partiel </a:t>
            </a:r>
            <a:r>
              <a:rPr lang="fr-FR" dirty="0" smtClean="0"/>
              <a:t>thérapeutique </a:t>
            </a:r>
            <a:r>
              <a:rPr lang="fr-FR" dirty="0"/>
              <a:t>:</a:t>
            </a:r>
          </a:p>
          <a:p>
            <a:endParaRPr lang="fr-FR" dirty="0">
              <a:sym typeface="Wingdings"/>
            </a:endParaRPr>
          </a:p>
          <a:p>
            <a:endParaRPr lang="fr-FR" dirty="0">
              <a:sym typeface="Wingdings"/>
            </a:endParaRPr>
          </a:p>
          <a:p>
            <a:endParaRPr lang="fr-FR" dirty="0">
              <a:sym typeface="Wingdings"/>
            </a:endParaRPr>
          </a:p>
          <a:p>
            <a:endParaRPr lang="fr-FR" dirty="0">
              <a:sym typeface="Wingdings"/>
            </a:endParaRPr>
          </a:p>
        </p:txBody>
      </p:sp>
      <p:sp>
        <p:nvSpPr>
          <p:cNvPr id="4" name="ZoneTexte 3"/>
          <p:cNvSpPr txBox="1"/>
          <p:nvPr/>
        </p:nvSpPr>
        <p:spPr>
          <a:xfrm>
            <a:off x="620197" y="2083740"/>
            <a:ext cx="3816424" cy="1569660"/>
          </a:xfrm>
          <a:prstGeom prst="rect">
            <a:avLst/>
          </a:prstGeom>
          <a:solidFill>
            <a:schemeClr val="bg1"/>
          </a:solidFill>
          <a:ln>
            <a:solidFill>
              <a:srgbClr val="5A88D8"/>
            </a:solidFill>
          </a:ln>
        </p:spPr>
        <p:txBody>
          <a:bodyPr wrap="square" rtlCol="0">
            <a:spAutoFit/>
          </a:bodyPr>
          <a:lstStyle/>
          <a:p>
            <a:pPr algn="ctr" defTabSz="449263"/>
            <a:r>
              <a:rPr lang="fr-FR" sz="1400" b="1" dirty="0" smtClean="0">
                <a:cs typeface="Arial" panose="020B0604020202020204" pitchFamily="34" charset="0"/>
                <a:sym typeface="Wingdings"/>
              </a:rPr>
              <a:t>Pour un salarié</a:t>
            </a:r>
          </a:p>
          <a:p>
            <a:pPr marL="285750" indent="-285750" algn="just" defTabSz="449263">
              <a:spcBef>
                <a:spcPts val="600"/>
              </a:spcBef>
              <a:buFont typeface="Wingdings" panose="05000000000000000000" pitchFamily="2" charset="2"/>
              <a:buChar char="Ø"/>
            </a:pPr>
            <a:r>
              <a:rPr lang="fr-FR" sz="1400" dirty="0" smtClean="0">
                <a:cs typeface="Arial" panose="020B0604020202020204" pitchFamily="34" charset="0"/>
                <a:sym typeface="Wingdings"/>
              </a:rPr>
              <a:t>50% du montant de l’échéance mensuelle de remboursement  (prime d’assurance comprise),</a:t>
            </a:r>
          </a:p>
          <a:p>
            <a:pPr marL="285750" indent="-285750" algn="just" defTabSz="449263">
              <a:spcBef>
                <a:spcPts val="600"/>
              </a:spcBef>
              <a:buFont typeface="Wingdings" panose="05000000000000000000" pitchFamily="2" charset="2"/>
              <a:buChar char="Ø"/>
            </a:pPr>
            <a:r>
              <a:rPr lang="fr-FR" sz="1400" dirty="0" smtClean="0">
                <a:cs typeface="Arial" panose="020B0604020202020204" pitchFamily="34" charset="0"/>
                <a:sym typeface="Wingdings"/>
              </a:rPr>
              <a:t>limitée à la perte de revenu,</a:t>
            </a:r>
          </a:p>
          <a:p>
            <a:pPr marL="285750" indent="-285750" algn="just" defTabSz="449263">
              <a:spcBef>
                <a:spcPts val="600"/>
              </a:spcBef>
              <a:buFont typeface="Wingdings" panose="05000000000000000000" pitchFamily="2" charset="2"/>
              <a:buChar char="Ø"/>
            </a:pPr>
            <a:r>
              <a:rPr lang="fr-FR" sz="1400" dirty="0">
                <a:cs typeface="Arial" panose="020B0604020202020204" pitchFamily="34" charset="0"/>
                <a:sym typeface="Wingdings"/>
              </a:rPr>
              <a:t>a</a:t>
            </a:r>
            <a:r>
              <a:rPr lang="fr-FR" sz="1400" dirty="0" smtClean="0">
                <a:cs typeface="Arial" panose="020B0604020202020204" pitchFamily="34" charset="0"/>
                <a:sym typeface="Wingdings"/>
              </a:rPr>
              <a:t>u prorata de la quotité assurée.</a:t>
            </a:r>
          </a:p>
          <a:p>
            <a:pPr algn="just" defTabSz="449263">
              <a:spcBef>
                <a:spcPts val="600"/>
              </a:spcBef>
            </a:pPr>
            <a:endParaRPr lang="fr-FR" sz="600" dirty="0" smtClean="0">
              <a:cs typeface="Arial" panose="020B0604020202020204" pitchFamily="34" charset="0"/>
              <a:sym typeface="Wingdings"/>
            </a:endParaRPr>
          </a:p>
        </p:txBody>
      </p:sp>
      <p:sp>
        <p:nvSpPr>
          <p:cNvPr id="5" name="ZoneTexte 4"/>
          <p:cNvSpPr txBox="1"/>
          <p:nvPr/>
        </p:nvSpPr>
        <p:spPr>
          <a:xfrm>
            <a:off x="4942757" y="2083740"/>
            <a:ext cx="3816424" cy="1277273"/>
          </a:xfrm>
          <a:prstGeom prst="rect">
            <a:avLst/>
          </a:prstGeom>
          <a:solidFill>
            <a:schemeClr val="bg1"/>
          </a:solidFill>
          <a:ln>
            <a:solidFill>
              <a:srgbClr val="5A88D8"/>
            </a:solidFill>
          </a:ln>
        </p:spPr>
        <p:txBody>
          <a:bodyPr wrap="square" rtlCol="0">
            <a:spAutoFit/>
          </a:bodyPr>
          <a:lstStyle/>
          <a:p>
            <a:pPr algn="ctr" defTabSz="449263"/>
            <a:r>
              <a:rPr lang="fr-FR" sz="1400" b="1" dirty="0" smtClean="0">
                <a:cs typeface="Arial" panose="020B0604020202020204" pitchFamily="34" charset="0"/>
                <a:sym typeface="Wingdings"/>
              </a:rPr>
              <a:t>Pour un TNS*</a:t>
            </a:r>
          </a:p>
          <a:p>
            <a:pPr marL="285750" indent="-285750" algn="just" defTabSz="449263">
              <a:spcBef>
                <a:spcPts val="600"/>
              </a:spcBef>
              <a:buFont typeface="Wingdings" panose="05000000000000000000" pitchFamily="2" charset="2"/>
              <a:buChar char="Ø"/>
            </a:pPr>
            <a:r>
              <a:rPr lang="fr-FR" sz="1400" dirty="0" smtClean="0">
                <a:cs typeface="Arial" panose="020B0604020202020204" pitchFamily="34" charset="0"/>
                <a:sym typeface="Wingdings"/>
              </a:rPr>
              <a:t>50% du montant de l’échéance mensuelle de remboursement  (prime d’assurance comprise),</a:t>
            </a:r>
          </a:p>
          <a:p>
            <a:pPr marL="285750" indent="-285750" algn="just" defTabSz="449263">
              <a:spcBef>
                <a:spcPts val="600"/>
              </a:spcBef>
              <a:buFont typeface="Wingdings" panose="05000000000000000000" pitchFamily="2" charset="2"/>
              <a:buChar char="Ø"/>
            </a:pPr>
            <a:r>
              <a:rPr lang="fr-FR" sz="1400" dirty="0" smtClean="0">
                <a:cs typeface="Arial" panose="020B0604020202020204" pitchFamily="34" charset="0"/>
                <a:sym typeface="Wingdings"/>
              </a:rPr>
              <a:t>au prorata de la quotité assurée.</a:t>
            </a:r>
          </a:p>
          <a:p>
            <a:pPr algn="just" defTabSz="449263">
              <a:spcBef>
                <a:spcPts val="600"/>
              </a:spcBef>
            </a:pPr>
            <a:endParaRPr lang="fr-FR" sz="600" dirty="0" smtClean="0">
              <a:cs typeface="Arial" panose="020B0604020202020204" pitchFamily="34" charset="0"/>
              <a:sym typeface="Wingdings"/>
            </a:endParaRPr>
          </a:p>
        </p:txBody>
      </p:sp>
      <p:sp>
        <p:nvSpPr>
          <p:cNvPr id="2" name="Rectangle 1"/>
          <p:cNvSpPr/>
          <p:nvPr/>
        </p:nvSpPr>
        <p:spPr>
          <a:xfrm>
            <a:off x="4525149" y="3382100"/>
            <a:ext cx="4166166" cy="216982"/>
          </a:xfrm>
          <a:prstGeom prst="rect">
            <a:avLst/>
          </a:prstGeom>
        </p:spPr>
        <p:txBody>
          <a:bodyPr wrap="square">
            <a:spAutoFit/>
          </a:bodyPr>
          <a:lstStyle/>
          <a:p>
            <a:pPr algn="ctr">
              <a:lnSpc>
                <a:spcPct val="90000"/>
              </a:lnSpc>
              <a:defRPr/>
            </a:pPr>
            <a:r>
              <a:rPr lang="fr-FR" sz="900" i="1" dirty="0" smtClean="0">
                <a:ea typeface="ＭＳ Ｐゴシック" pitchFamily="34" charset="-128"/>
              </a:rPr>
              <a:t>TNS : Travailleurs </a:t>
            </a:r>
            <a:r>
              <a:rPr lang="fr-FR" sz="900" i="1" dirty="0">
                <a:ea typeface="ＭＳ Ｐゴシック" pitchFamily="34" charset="-128"/>
              </a:rPr>
              <a:t>non salariés </a:t>
            </a:r>
            <a:r>
              <a:rPr lang="fr-FR" sz="900" i="1" dirty="0" smtClean="0">
                <a:ea typeface="ＭＳ Ｐゴシック" pitchFamily="34" charset="-128"/>
              </a:rPr>
              <a:t>(artisans</a:t>
            </a:r>
            <a:r>
              <a:rPr lang="fr-FR" sz="900" i="1" dirty="0">
                <a:ea typeface="ＭＳ Ｐゴシック" pitchFamily="34" charset="-128"/>
              </a:rPr>
              <a:t>, commerçants, professions </a:t>
            </a:r>
            <a:r>
              <a:rPr lang="fr-FR" sz="900" i="1" dirty="0" smtClean="0">
                <a:ea typeface="ＭＳ Ｐゴシック" pitchFamily="34" charset="-128"/>
              </a:rPr>
              <a:t>libérales)</a:t>
            </a:r>
            <a:endParaRPr lang="fr-FR" sz="900" i="1" dirty="0"/>
          </a:p>
        </p:txBody>
      </p:sp>
      <p:sp>
        <p:nvSpPr>
          <p:cNvPr id="6" name="Rectangle 5"/>
          <p:cNvSpPr/>
          <p:nvPr/>
        </p:nvSpPr>
        <p:spPr>
          <a:xfrm>
            <a:off x="171591" y="4611573"/>
            <a:ext cx="4572000" cy="2123658"/>
          </a:xfrm>
          <a:prstGeom prst="rect">
            <a:avLst/>
          </a:prstGeom>
          <a:solidFill>
            <a:srgbClr val="DEE7F7"/>
          </a:solidFill>
          <a:ln>
            <a:solidFill>
              <a:srgbClr val="5A88D8"/>
            </a:solidFill>
          </a:ln>
        </p:spPr>
        <p:txBody>
          <a:bodyPr wrap="square" rtlCol="0">
            <a:spAutoFit/>
          </a:bodyPr>
          <a:lstStyle/>
          <a:p>
            <a:pPr algn="just" eaLnBrk="0" fontAlgn="base" hangingPunct="0">
              <a:spcBef>
                <a:spcPct val="0"/>
              </a:spcBef>
              <a:spcAft>
                <a:spcPct val="0"/>
              </a:spcAft>
            </a:pPr>
            <a:r>
              <a:rPr lang="fr-FR" sz="1200" dirty="0" smtClean="0">
                <a:solidFill>
                  <a:srgbClr val="002060"/>
                </a:solidFill>
                <a:cs typeface="Arial" charset="0"/>
              </a:rPr>
              <a:t>M. Salarié avec un revenu </a:t>
            </a:r>
            <a:r>
              <a:rPr lang="fr-FR" sz="1200" dirty="0">
                <a:solidFill>
                  <a:srgbClr val="002060"/>
                </a:solidFill>
                <a:cs typeface="Arial" charset="0"/>
              </a:rPr>
              <a:t>de référence : 2 000 € / mois</a:t>
            </a:r>
          </a:p>
          <a:p>
            <a:pPr algn="just" eaLnBrk="0" fontAlgn="base" hangingPunct="0">
              <a:spcBef>
                <a:spcPct val="0"/>
              </a:spcBef>
              <a:spcAft>
                <a:spcPct val="0"/>
              </a:spcAft>
            </a:pPr>
            <a:r>
              <a:rPr lang="fr-FR" sz="1200" dirty="0">
                <a:solidFill>
                  <a:srgbClr val="002060"/>
                </a:solidFill>
                <a:cs typeface="Arial" charset="0"/>
              </a:rPr>
              <a:t>Revenu après sinistre : 1 750 € / mois</a:t>
            </a:r>
          </a:p>
          <a:p>
            <a:pPr algn="just" eaLnBrk="0" fontAlgn="base" hangingPunct="0">
              <a:spcBef>
                <a:spcPct val="0"/>
              </a:spcBef>
              <a:spcAft>
                <a:spcPct val="0"/>
              </a:spcAft>
            </a:pPr>
            <a:r>
              <a:rPr lang="fr-FR" sz="1200" dirty="0">
                <a:solidFill>
                  <a:srgbClr val="002060"/>
                </a:solidFill>
                <a:cs typeface="Arial" charset="0"/>
              </a:rPr>
              <a:t>Perte de revenus : 250 € / mois</a:t>
            </a:r>
          </a:p>
          <a:p>
            <a:pPr algn="just" eaLnBrk="0" fontAlgn="base" hangingPunct="0">
              <a:spcBef>
                <a:spcPct val="0"/>
              </a:spcBef>
              <a:spcAft>
                <a:spcPct val="0"/>
              </a:spcAft>
            </a:pPr>
            <a:r>
              <a:rPr lang="fr-FR" sz="1200" dirty="0">
                <a:solidFill>
                  <a:srgbClr val="002060"/>
                </a:solidFill>
                <a:cs typeface="Arial" charset="0"/>
              </a:rPr>
              <a:t>Echéance crédit : 700 € / </a:t>
            </a:r>
            <a:r>
              <a:rPr lang="fr-FR" sz="1200" dirty="0" smtClean="0">
                <a:solidFill>
                  <a:srgbClr val="002060"/>
                </a:solidFill>
                <a:cs typeface="Arial" charset="0"/>
              </a:rPr>
              <a:t>mois</a:t>
            </a:r>
          </a:p>
          <a:p>
            <a:pPr algn="just" eaLnBrk="0" fontAlgn="base" hangingPunct="0">
              <a:spcBef>
                <a:spcPct val="0"/>
              </a:spcBef>
              <a:spcAft>
                <a:spcPct val="0"/>
              </a:spcAft>
            </a:pPr>
            <a:endParaRPr lang="fr-FR" sz="1200" dirty="0">
              <a:solidFill>
                <a:srgbClr val="002060"/>
              </a:solidFill>
              <a:cs typeface="Arial" charset="0"/>
            </a:endParaRPr>
          </a:p>
          <a:p>
            <a:pPr algn="just" eaLnBrk="0" fontAlgn="base" hangingPunct="0">
              <a:spcBef>
                <a:spcPct val="0"/>
              </a:spcBef>
              <a:spcAft>
                <a:spcPct val="0"/>
              </a:spcAft>
            </a:pPr>
            <a:r>
              <a:rPr lang="fr-FR" sz="1200" b="1" dirty="0" smtClean="0">
                <a:solidFill>
                  <a:srgbClr val="002060"/>
                </a:solidFill>
                <a:cs typeface="Arial" charset="0"/>
              </a:rPr>
              <a:t>SI Quotité </a:t>
            </a:r>
            <a:r>
              <a:rPr lang="fr-FR" sz="1200" b="1" dirty="0">
                <a:solidFill>
                  <a:srgbClr val="002060"/>
                </a:solidFill>
                <a:cs typeface="Arial" charset="0"/>
              </a:rPr>
              <a:t>assurée 100%</a:t>
            </a:r>
          </a:p>
          <a:p>
            <a:pPr marL="171450" indent="-171450" algn="just" eaLnBrk="0" fontAlgn="base" hangingPunct="0">
              <a:spcBef>
                <a:spcPct val="0"/>
              </a:spcBef>
              <a:spcAft>
                <a:spcPct val="0"/>
              </a:spcAft>
              <a:buFont typeface="Symbol"/>
              <a:buChar char="Þ"/>
            </a:pPr>
            <a:r>
              <a:rPr lang="fr-FR" sz="1200" dirty="0" smtClean="0">
                <a:solidFill>
                  <a:srgbClr val="002060"/>
                </a:solidFill>
                <a:cs typeface="Arial" charset="0"/>
              </a:rPr>
              <a:t>Assiette </a:t>
            </a:r>
            <a:r>
              <a:rPr lang="fr-FR" sz="1200" dirty="0">
                <a:solidFill>
                  <a:srgbClr val="002060"/>
                </a:solidFill>
                <a:cs typeface="Arial" charset="0"/>
              </a:rPr>
              <a:t>d’indemnisation : 50% de l’échéance X la quotité = 350</a:t>
            </a:r>
            <a:r>
              <a:rPr lang="fr-FR" sz="1200" dirty="0" smtClean="0">
                <a:solidFill>
                  <a:srgbClr val="002060"/>
                </a:solidFill>
                <a:cs typeface="Arial" charset="0"/>
              </a:rPr>
              <a:t>€</a:t>
            </a:r>
          </a:p>
          <a:p>
            <a:pPr marL="171450" indent="-171450" algn="just" eaLnBrk="0" fontAlgn="base" hangingPunct="0">
              <a:spcBef>
                <a:spcPct val="0"/>
              </a:spcBef>
              <a:spcAft>
                <a:spcPct val="0"/>
              </a:spcAft>
              <a:buFont typeface="Symbol"/>
              <a:buChar char="Þ"/>
            </a:pPr>
            <a:r>
              <a:rPr lang="fr-FR" sz="1200" dirty="0" smtClean="0">
                <a:solidFill>
                  <a:srgbClr val="002060"/>
                </a:solidFill>
                <a:cs typeface="Arial" charset="0"/>
              </a:rPr>
              <a:t>Indemnisation </a:t>
            </a:r>
            <a:r>
              <a:rPr lang="fr-FR" sz="1200" dirty="0">
                <a:solidFill>
                  <a:srgbClr val="002060"/>
                </a:solidFill>
                <a:cs typeface="Arial" charset="0"/>
              </a:rPr>
              <a:t>limitée à la perte de revenus : 250 €</a:t>
            </a:r>
          </a:p>
          <a:p>
            <a:pPr algn="just" eaLnBrk="0" fontAlgn="base" hangingPunct="0">
              <a:spcBef>
                <a:spcPct val="0"/>
              </a:spcBef>
              <a:spcAft>
                <a:spcPct val="0"/>
              </a:spcAft>
            </a:pPr>
            <a:r>
              <a:rPr lang="fr-FR" sz="1200" b="1" dirty="0" smtClean="0">
                <a:solidFill>
                  <a:srgbClr val="002060"/>
                </a:solidFill>
                <a:cs typeface="Arial" charset="0"/>
              </a:rPr>
              <a:t>Si Quotité </a:t>
            </a:r>
            <a:r>
              <a:rPr lang="fr-FR" sz="1200" b="1" dirty="0">
                <a:solidFill>
                  <a:srgbClr val="002060"/>
                </a:solidFill>
                <a:cs typeface="Arial" charset="0"/>
              </a:rPr>
              <a:t>assurée 50%</a:t>
            </a:r>
          </a:p>
          <a:p>
            <a:pPr marL="171450" indent="-171450" algn="just" eaLnBrk="0" fontAlgn="base" hangingPunct="0">
              <a:spcBef>
                <a:spcPct val="0"/>
              </a:spcBef>
              <a:spcAft>
                <a:spcPct val="0"/>
              </a:spcAft>
              <a:buFont typeface="Symbol"/>
              <a:buChar char="Þ"/>
            </a:pPr>
            <a:r>
              <a:rPr lang="fr-FR" sz="1200" dirty="0" smtClean="0">
                <a:solidFill>
                  <a:srgbClr val="002060"/>
                </a:solidFill>
                <a:cs typeface="Arial" charset="0"/>
              </a:rPr>
              <a:t>Assiette </a:t>
            </a:r>
            <a:r>
              <a:rPr lang="fr-FR" sz="1200" dirty="0">
                <a:solidFill>
                  <a:srgbClr val="002060"/>
                </a:solidFill>
                <a:cs typeface="Arial" charset="0"/>
              </a:rPr>
              <a:t>d’indemnisation : 50% de l’échéance X la quotité = 175</a:t>
            </a:r>
            <a:r>
              <a:rPr lang="fr-FR" sz="1200" dirty="0" smtClean="0">
                <a:solidFill>
                  <a:srgbClr val="002060"/>
                </a:solidFill>
                <a:cs typeface="Arial" charset="0"/>
              </a:rPr>
              <a:t>€</a:t>
            </a:r>
          </a:p>
          <a:p>
            <a:pPr marL="171450" indent="-171450" algn="just" eaLnBrk="0" fontAlgn="base" hangingPunct="0">
              <a:spcBef>
                <a:spcPct val="0"/>
              </a:spcBef>
              <a:spcAft>
                <a:spcPct val="0"/>
              </a:spcAft>
              <a:buFont typeface="Symbol"/>
              <a:buChar char="Þ"/>
            </a:pPr>
            <a:r>
              <a:rPr lang="fr-FR" sz="1200" dirty="0" smtClean="0">
                <a:solidFill>
                  <a:srgbClr val="002060"/>
                </a:solidFill>
                <a:cs typeface="Arial" charset="0"/>
              </a:rPr>
              <a:t>Indemnisation </a:t>
            </a:r>
            <a:r>
              <a:rPr lang="fr-FR" sz="1200" dirty="0">
                <a:solidFill>
                  <a:srgbClr val="002060"/>
                </a:solidFill>
                <a:cs typeface="Arial" charset="0"/>
              </a:rPr>
              <a:t>: 175 € (montant inférieur à la perte de revenus)</a:t>
            </a:r>
          </a:p>
        </p:txBody>
      </p:sp>
      <p:sp>
        <p:nvSpPr>
          <p:cNvPr id="7" name="Rectangle 6"/>
          <p:cNvSpPr/>
          <p:nvPr/>
        </p:nvSpPr>
        <p:spPr>
          <a:xfrm>
            <a:off x="4988031" y="4750970"/>
            <a:ext cx="3902463" cy="1200329"/>
          </a:xfrm>
          <a:prstGeom prst="rect">
            <a:avLst/>
          </a:prstGeom>
          <a:solidFill>
            <a:srgbClr val="DEE7F7"/>
          </a:solidFill>
          <a:ln>
            <a:solidFill>
              <a:srgbClr val="5A88D8"/>
            </a:solidFill>
          </a:ln>
        </p:spPr>
        <p:txBody>
          <a:bodyPr wrap="square" rtlCol="0">
            <a:spAutoFit/>
          </a:bodyPr>
          <a:lstStyle/>
          <a:p>
            <a:pPr algn="just" eaLnBrk="0" fontAlgn="base" hangingPunct="0">
              <a:spcBef>
                <a:spcPct val="0"/>
              </a:spcBef>
              <a:spcAft>
                <a:spcPct val="0"/>
              </a:spcAft>
            </a:pPr>
            <a:r>
              <a:rPr lang="fr-FR" sz="1200" dirty="0">
                <a:solidFill>
                  <a:srgbClr val="002060"/>
                </a:solidFill>
                <a:cs typeface="Arial" charset="0"/>
              </a:rPr>
              <a:t>M. </a:t>
            </a:r>
            <a:r>
              <a:rPr lang="fr-FR" sz="1200" dirty="0" smtClean="0">
                <a:solidFill>
                  <a:srgbClr val="002060"/>
                </a:solidFill>
                <a:cs typeface="Arial" charset="0"/>
              </a:rPr>
              <a:t>TNS  avec une échéance </a:t>
            </a:r>
            <a:r>
              <a:rPr lang="fr-FR" sz="1200" dirty="0">
                <a:solidFill>
                  <a:srgbClr val="002060"/>
                </a:solidFill>
                <a:cs typeface="Arial" charset="0"/>
              </a:rPr>
              <a:t>crédit : 700 € / mois</a:t>
            </a:r>
          </a:p>
          <a:p>
            <a:pPr algn="just" eaLnBrk="0" fontAlgn="base" hangingPunct="0">
              <a:spcBef>
                <a:spcPct val="0"/>
              </a:spcBef>
              <a:spcAft>
                <a:spcPct val="0"/>
              </a:spcAft>
            </a:pPr>
            <a:r>
              <a:rPr lang="fr-FR" sz="1200" b="1" dirty="0" smtClean="0">
                <a:solidFill>
                  <a:srgbClr val="002060"/>
                </a:solidFill>
                <a:cs typeface="Arial" charset="0"/>
              </a:rPr>
              <a:t>Si Quotité </a:t>
            </a:r>
            <a:r>
              <a:rPr lang="fr-FR" sz="1200" b="1" dirty="0">
                <a:solidFill>
                  <a:srgbClr val="002060"/>
                </a:solidFill>
                <a:cs typeface="Arial" charset="0"/>
              </a:rPr>
              <a:t>assurée 100%</a:t>
            </a:r>
          </a:p>
          <a:p>
            <a:pPr marL="171450" indent="-171450" algn="just" eaLnBrk="0" fontAlgn="base" hangingPunct="0">
              <a:spcBef>
                <a:spcPct val="0"/>
              </a:spcBef>
              <a:spcAft>
                <a:spcPct val="0"/>
              </a:spcAft>
              <a:buFont typeface="Symbol"/>
              <a:buChar char="Þ"/>
            </a:pPr>
            <a:r>
              <a:rPr lang="fr-FR" sz="1200" dirty="0" smtClean="0">
                <a:solidFill>
                  <a:srgbClr val="002060"/>
                </a:solidFill>
                <a:cs typeface="Arial" charset="0"/>
              </a:rPr>
              <a:t>Indemnisation </a:t>
            </a:r>
            <a:r>
              <a:rPr lang="fr-FR" sz="1200" dirty="0">
                <a:solidFill>
                  <a:srgbClr val="002060"/>
                </a:solidFill>
                <a:cs typeface="Arial" charset="0"/>
              </a:rPr>
              <a:t>: 50% de l’échéance X la quotité = 350</a:t>
            </a:r>
            <a:r>
              <a:rPr lang="fr-FR" sz="1200" dirty="0" smtClean="0">
                <a:solidFill>
                  <a:srgbClr val="002060"/>
                </a:solidFill>
                <a:cs typeface="Arial" charset="0"/>
              </a:rPr>
              <a:t>€</a:t>
            </a:r>
          </a:p>
          <a:p>
            <a:pPr algn="just" eaLnBrk="0" fontAlgn="base" hangingPunct="0">
              <a:spcBef>
                <a:spcPct val="0"/>
              </a:spcBef>
              <a:spcAft>
                <a:spcPct val="0"/>
              </a:spcAft>
            </a:pPr>
            <a:endParaRPr lang="fr-FR" sz="1200" dirty="0">
              <a:solidFill>
                <a:srgbClr val="002060"/>
              </a:solidFill>
              <a:cs typeface="Arial" charset="0"/>
            </a:endParaRPr>
          </a:p>
          <a:p>
            <a:pPr algn="just" eaLnBrk="0" fontAlgn="base" hangingPunct="0">
              <a:spcBef>
                <a:spcPct val="0"/>
              </a:spcBef>
              <a:spcAft>
                <a:spcPct val="0"/>
              </a:spcAft>
            </a:pPr>
            <a:r>
              <a:rPr lang="fr-FR" sz="1200" b="1" dirty="0" smtClean="0">
                <a:solidFill>
                  <a:srgbClr val="002060"/>
                </a:solidFill>
                <a:cs typeface="Arial" charset="0"/>
              </a:rPr>
              <a:t>Si Quotité </a:t>
            </a:r>
            <a:r>
              <a:rPr lang="fr-FR" sz="1200" b="1" dirty="0">
                <a:solidFill>
                  <a:srgbClr val="002060"/>
                </a:solidFill>
                <a:cs typeface="Arial" charset="0"/>
              </a:rPr>
              <a:t>assurée 50%</a:t>
            </a:r>
          </a:p>
          <a:p>
            <a:pPr marL="171450" indent="-171450" algn="just" eaLnBrk="0" fontAlgn="base" hangingPunct="0">
              <a:spcBef>
                <a:spcPct val="0"/>
              </a:spcBef>
              <a:spcAft>
                <a:spcPct val="0"/>
              </a:spcAft>
              <a:buFont typeface="Symbol"/>
              <a:buChar char="Þ"/>
            </a:pPr>
            <a:r>
              <a:rPr lang="fr-FR" sz="1200" dirty="0" smtClean="0">
                <a:solidFill>
                  <a:srgbClr val="002060"/>
                </a:solidFill>
                <a:cs typeface="Arial" charset="0"/>
              </a:rPr>
              <a:t>Indemnisation </a:t>
            </a:r>
            <a:r>
              <a:rPr lang="fr-FR" sz="1200" dirty="0">
                <a:solidFill>
                  <a:srgbClr val="002060"/>
                </a:solidFill>
                <a:cs typeface="Arial" charset="0"/>
              </a:rPr>
              <a:t>: 50% de l’échéance X la quotité = 175</a:t>
            </a:r>
            <a:r>
              <a:rPr lang="fr-FR" sz="1200" dirty="0" smtClean="0">
                <a:solidFill>
                  <a:srgbClr val="002060"/>
                </a:solidFill>
                <a:cs typeface="Arial" charset="0"/>
              </a:rPr>
              <a:t>€</a:t>
            </a:r>
          </a:p>
        </p:txBody>
      </p:sp>
    </p:spTree>
    <p:extLst>
      <p:ext uri="{BB962C8B-B14F-4D97-AF65-F5344CB8AC3E}">
        <p14:creationId xmlns:p14="http://schemas.microsoft.com/office/powerpoint/2010/main" val="15149892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2"/>
          <p:cNvSpPr>
            <a:spLocks noGrp="1"/>
          </p:cNvSpPr>
          <p:nvPr>
            <p:ph type="title"/>
          </p:nvPr>
        </p:nvSpPr>
        <p:spPr>
          <a:xfrm>
            <a:off x="765174" y="310817"/>
            <a:ext cx="8067600" cy="709200"/>
          </a:xfrm>
        </p:spPr>
        <p:txBody>
          <a:bodyPr>
            <a:noAutofit/>
          </a:bodyPr>
          <a:lstStyle/>
          <a:p>
            <a:pPr algn="l"/>
            <a:r>
              <a:rPr lang="fr-FR" sz="2400" dirty="0" smtClean="0"/>
              <a:t>Comparatif : nouvelle offre / ancienne offre</a:t>
            </a:r>
            <a:endParaRPr lang="fr-FR" sz="24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286" t="27463" r="16542" b="17972"/>
          <a:stretch/>
        </p:blipFill>
        <p:spPr bwMode="auto">
          <a:xfrm>
            <a:off x="430041" y="1152892"/>
            <a:ext cx="8277920" cy="4965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00280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03449" y="1247714"/>
            <a:ext cx="8643667" cy="4428691"/>
          </a:xfrm>
          <a:solidFill>
            <a:schemeClr val="bg1"/>
          </a:solidFill>
        </p:spPr>
        <p:txBody>
          <a:bodyPr>
            <a:noAutofit/>
          </a:bodyPr>
          <a:lstStyle/>
          <a:p>
            <a:pPr algn="just"/>
            <a:r>
              <a:rPr lang="fr-FR" sz="2000" b="1" dirty="0" smtClean="0"/>
              <a:t>Avantages pour le client :</a:t>
            </a:r>
          </a:p>
          <a:p>
            <a:pPr lvl="1" algn="just">
              <a:lnSpc>
                <a:spcPct val="90000"/>
              </a:lnSpc>
              <a:spcAft>
                <a:spcPts val="600"/>
              </a:spcAft>
            </a:pPr>
            <a:r>
              <a:rPr lang="fr-FR" sz="1800" dirty="0" smtClean="0"/>
              <a:t>Un cout </a:t>
            </a:r>
            <a:r>
              <a:rPr lang="fr-FR" sz="1800" dirty="0"/>
              <a:t>global </a:t>
            </a:r>
            <a:r>
              <a:rPr lang="fr-FR" sz="1800" dirty="0" smtClean="0"/>
              <a:t>plus </a:t>
            </a:r>
            <a:r>
              <a:rPr lang="fr-FR" sz="1800" dirty="0"/>
              <a:t>faible </a:t>
            </a:r>
            <a:r>
              <a:rPr lang="fr-FR" sz="1800" dirty="0" smtClean="0"/>
              <a:t>sur </a:t>
            </a:r>
            <a:r>
              <a:rPr lang="fr-FR" sz="1800" dirty="0"/>
              <a:t>la durée du </a:t>
            </a:r>
            <a:r>
              <a:rPr lang="fr-FR" sz="1800" dirty="0" smtClean="0"/>
              <a:t>crédit : </a:t>
            </a:r>
            <a:r>
              <a:rPr lang="fr-FR" sz="1800" dirty="0"/>
              <a:t>TAEA en CRD &lt; TAEA en </a:t>
            </a:r>
            <a:r>
              <a:rPr lang="fr-FR" sz="1800" dirty="0" smtClean="0"/>
              <a:t>CI.</a:t>
            </a:r>
          </a:p>
          <a:p>
            <a:pPr lvl="1" algn="just">
              <a:lnSpc>
                <a:spcPct val="90000"/>
              </a:lnSpc>
              <a:spcAft>
                <a:spcPts val="600"/>
              </a:spcAft>
            </a:pPr>
            <a:r>
              <a:rPr lang="fr-FR" sz="1800" dirty="0" smtClean="0"/>
              <a:t>En cas de remboursement anticipé partiel, l’assurance est ajustée au capital restant dû. Idem en cas de réduction de durée.</a:t>
            </a:r>
          </a:p>
          <a:p>
            <a:pPr lvl="1" algn="just">
              <a:lnSpc>
                <a:spcPct val="90000"/>
              </a:lnSpc>
              <a:spcAft>
                <a:spcPts val="600"/>
              </a:spcAft>
            </a:pPr>
            <a:r>
              <a:rPr lang="fr-FR" sz="1800" dirty="0" smtClean="0"/>
              <a:t>Avec la nouvelle offre, le client bénéficie de plus de garanties (SA Pro / temps partiel thérapeutique).</a:t>
            </a:r>
          </a:p>
          <a:p>
            <a:pPr lvl="1" algn="just">
              <a:lnSpc>
                <a:spcPct val="90000"/>
              </a:lnSpc>
              <a:spcAft>
                <a:spcPts val="600"/>
              </a:spcAft>
            </a:pPr>
            <a:endParaRPr lang="fr-FR" sz="1800" dirty="0" smtClean="0"/>
          </a:p>
          <a:p>
            <a:pPr algn="just"/>
            <a:r>
              <a:rPr lang="fr-FR" sz="2000" b="1" dirty="0" smtClean="0"/>
              <a:t>Avantages pour la CE :</a:t>
            </a:r>
          </a:p>
          <a:p>
            <a:pPr lvl="1" algn="just">
              <a:lnSpc>
                <a:spcPct val="90000"/>
              </a:lnSpc>
              <a:spcAft>
                <a:spcPts val="600"/>
              </a:spcAft>
            </a:pPr>
            <a:r>
              <a:rPr lang="fr-FR" sz="1800" dirty="0" smtClean="0"/>
              <a:t>Un meilleur positionnement concurrentiel.</a:t>
            </a:r>
          </a:p>
          <a:p>
            <a:pPr lvl="1" algn="just">
              <a:lnSpc>
                <a:spcPct val="90000"/>
              </a:lnSpc>
              <a:spcAft>
                <a:spcPts val="600"/>
              </a:spcAft>
            </a:pPr>
            <a:r>
              <a:rPr lang="fr-FR" sz="1800" dirty="0"/>
              <a:t>La prime est ajustée au niveau du </a:t>
            </a:r>
            <a:r>
              <a:rPr lang="fr-FR" sz="1800" dirty="0" smtClean="0"/>
              <a:t>risque.</a:t>
            </a:r>
            <a:endParaRPr lang="fr-FR" sz="1800" dirty="0"/>
          </a:p>
          <a:p>
            <a:pPr lvl="1" algn="just">
              <a:lnSpc>
                <a:spcPct val="90000"/>
              </a:lnSpc>
              <a:spcAft>
                <a:spcPts val="600"/>
              </a:spcAft>
            </a:pPr>
            <a:r>
              <a:rPr lang="fr-FR" sz="1800" dirty="0" smtClean="0"/>
              <a:t>Un PNB identique grâce à l’actualisation des cotisations perçues plus rapidement.</a:t>
            </a:r>
          </a:p>
          <a:p>
            <a:pPr lvl="1" algn="just">
              <a:lnSpc>
                <a:spcPct val="90000"/>
              </a:lnSpc>
              <a:spcAft>
                <a:spcPts val="600"/>
              </a:spcAft>
            </a:pPr>
            <a:r>
              <a:rPr lang="fr-FR" sz="1800" dirty="0"/>
              <a:t>Les assurés seront ainsi moins incités </a:t>
            </a:r>
            <a:r>
              <a:rPr lang="fr-FR" sz="1800" dirty="0" smtClean="0"/>
              <a:t>à délier leur ADE en cours de vie du prêt, compte tenu du fait qu’ils auront déjà payé une grosse </a:t>
            </a:r>
            <a:r>
              <a:rPr lang="fr-FR" sz="1800" dirty="0"/>
              <a:t>partie. </a:t>
            </a:r>
            <a:endParaRPr lang="fr-FR" sz="1800" dirty="0" smtClean="0"/>
          </a:p>
          <a:p>
            <a:pPr lvl="1" algn="just">
              <a:lnSpc>
                <a:spcPct val="90000"/>
              </a:lnSpc>
              <a:spcAft>
                <a:spcPts val="600"/>
              </a:spcAft>
            </a:pPr>
            <a:endParaRPr lang="fr-FR" sz="1800" dirty="0" smtClean="0"/>
          </a:p>
          <a:p>
            <a:pPr marL="265113" lvl="1" indent="-265113" algn="just">
              <a:lnSpc>
                <a:spcPct val="90000"/>
              </a:lnSpc>
              <a:spcAft>
                <a:spcPts val="600"/>
              </a:spcAft>
              <a:buClr>
                <a:schemeClr val="tx2"/>
              </a:buClr>
            </a:pPr>
            <a:endParaRPr lang="fr-FR" sz="2000" b="1" dirty="0"/>
          </a:p>
          <a:p>
            <a:pPr marL="0" indent="0">
              <a:lnSpc>
                <a:spcPct val="90000"/>
              </a:lnSpc>
              <a:spcAft>
                <a:spcPts val="600"/>
              </a:spcAft>
              <a:buNone/>
            </a:pPr>
            <a:endParaRPr lang="fr-FR" sz="2000" dirty="0"/>
          </a:p>
        </p:txBody>
      </p:sp>
      <p:sp>
        <p:nvSpPr>
          <p:cNvPr id="3" name="Titre 2"/>
          <p:cNvSpPr>
            <a:spLocks noGrp="1"/>
          </p:cNvSpPr>
          <p:nvPr>
            <p:ph type="title"/>
          </p:nvPr>
        </p:nvSpPr>
        <p:spPr>
          <a:xfrm>
            <a:off x="765174" y="267687"/>
            <a:ext cx="8067600" cy="709200"/>
          </a:xfrm>
        </p:spPr>
        <p:txBody>
          <a:bodyPr>
            <a:normAutofit/>
          </a:bodyPr>
          <a:lstStyle/>
          <a:p>
            <a:pPr algn="l"/>
            <a:r>
              <a:rPr lang="fr-FR" sz="2400" dirty="0" smtClean="0"/>
              <a:t>ADE en CRD : Avantage ADE en CRD / ADE en CI</a:t>
            </a:r>
            <a:endParaRPr lang="fr-FR" sz="2400" dirty="0"/>
          </a:p>
        </p:txBody>
      </p:sp>
    </p:spTree>
    <p:extLst>
      <p:ext uri="{BB962C8B-B14F-4D97-AF65-F5344CB8AC3E}">
        <p14:creationId xmlns:p14="http://schemas.microsoft.com/office/powerpoint/2010/main" val="4394967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7"/>
          <p:cNvSpPr txBox="1">
            <a:spLocks/>
          </p:cNvSpPr>
          <p:nvPr/>
        </p:nvSpPr>
        <p:spPr bwMode="gray">
          <a:xfrm>
            <a:off x="787140" y="435714"/>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Conclusion sur La nouvelle offre</a:t>
            </a:r>
            <a:endParaRPr lang="fr-FR" altLang="fr-FR" sz="2400"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568" y="2331557"/>
            <a:ext cx="1467879" cy="2022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1797226" y="2265787"/>
            <a:ext cx="3382391" cy="2154436"/>
          </a:xfrm>
          <a:prstGeom prst="rect">
            <a:avLst/>
          </a:prstGeom>
          <a:noFill/>
        </p:spPr>
        <p:txBody>
          <a:bodyPr wrap="square" rtlCol="0">
            <a:spAutoFit/>
          </a:bodyPr>
          <a:lstStyle/>
          <a:p>
            <a:r>
              <a:rPr lang="fr-FR" sz="3200" b="1" dirty="0">
                <a:solidFill>
                  <a:srgbClr val="9A3E88"/>
                </a:solidFill>
              </a:rPr>
              <a:t>Moins chère</a:t>
            </a:r>
          </a:p>
          <a:p>
            <a:endParaRPr lang="fr-FR" b="1" dirty="0" smtClean="0">
              <a:solidFill>
                <a:srgbClr val="9A3E88"/>
              </a:solidFill>
            </a:endParaRPr>
          </a:p>
          <a:p>
            <a:r>
              <a:rPr lang="fr-FR" sz="3200" b="1" dirty="0" smtClean="0">
                <a:solidFill>
                  <a:srgbClr val="9A3E88"/>
                </a:solidFill>
              </a:rPr>
              <a:t>Plus couvrante</a:t>
            </a:r>
          </a:p>
          <a:p>
            <a:endParaRPr lang="fr-FR" sz="2000" b="1" dirty="0" smtClean="0">
              <a:solidFill>
                <a:srgbClr val="9A3E88"/>
              </a:solidFill>
            </a:endParaRPr>
          </a:p>
          <a:p>
            <a:r>
              <a:rPr lang="fr-FR" sz="3200" b="1" dirty="0" smtClean="0">
                <a:solidFill>
                  <a:srgbClr val="9A3E88"/>
                </a:solidFill>
              </a:rPr>
              <a:t>Plus concurrentielle</a:t>
            </a:r>
          </a:p>
        </p:txBody>
      </p:sp>
      <p:sp>
        <p:nvSpPr>
          <p:cNvPr id="5" name="ZoneTexte 4"/>
          <p:cNvSpPr txBox="1"/>
          <p:nvPr/>
        </p:nvSpPr>
        <p:spPr>
          <a:xfrm>
            <a:off x="5179618" y="2948105"/>
            <a:ext cx="3456384" cy="584775"/>
          </a:xfrm>
          <a:prstGeom prst="rect">
            <a:avLst/>
          </a:prstGeom>
          <a:solidFill>
            <a:schemeClr val="bg1"/>
          </a:solidFill>
          <a:ln>
            <a:solidFill>
              <a:schemeClr val="bg1">
                <a:lumMod val="85000"/>
              </a:schemeClr>
            </a:solidFill>
          </a:ln>
          <a:effectLst>
            <a:outerShdw blurRad="50800" dist="50800" dir="5400000" algn="ctr" rotWithShape="0">
              <a:srgbClr val="000000">
                <a:alpha val="38000"/>
              </a:srgbClr>
            </a:outerShdw>
          </a:effectLst>
        </p:spPr>
        <p:txBody>
          <a:bodyPr wrap="square" rtlCol="0">
            <a:spAutoFit/>
          </a:bodyPr>
          <a:lstStyle/>
          <a:p>
            <a:pPr defTabSz="449263">
              <a:spcBef>
                <a:spcPts val="600"/>
              </a:spcBef>
            </a:pPr>
            <a:r>
              <a:rPr lang="fr-FR" sz="1600" b="1" dirty="0">
                <a:solidFill>
                  <a:srgbClr val="9A3E88"/>
                </a:solidFill>
                <a:latin typeface="Arial" panose="020B0604020202020204" pitchFamily="34" charset="0"/>
                <a:cs typeface="Arial" panose="020B0604020202020204" pitchFamily="34" charset="0"/>
                <a:sym typeface="Wingdings"/>
              </a:rPr>
              <a:t>ITT sa Profession et temps partiel thérapeutique</a:t>
            </a:r>
          </a:p>
        </p:txBody>
      </p:sp>
      <p:sp>
        <p:nvSpPr>
          <p:cNvPr id="6" name="ZoneTexte 5"/>
          <p:cNvSpPr txBox="1"/>
          <p:nvPr/>
        </p:nvSpPr>
        <p:spPr>
          <a:xfrm>
            <a:off x="5179618" y="2393527"/>
            <a:ext cx="3456385" cy="338554"/>
          </a:xfrm>
          <a:prstGeom prst="rect">
            <a:avLst/>
          </a:prstGeom>
          <a:solidFill>
            <a:schemeClr val="bg1"/>
          </a:solidFill>
          <a:ln>
            <a:solidFill>
              <a:schemeClr val="bg1">
                <a:lumMod val="85000"/>
              </a:schemeClr>
            </a:solidFill>
          </a:ln>
          <a:effectLst>
            <a:outerShdw blurRad="50800" dist="50800" dir="5400000" algn="ctr" rotWithShape="0">
              <a:srgbClr val="000000">
                <a:alpha val="38000"/>
              </a:srgbClr>
            </a:outerShdw>
          </a:effectLst>
        </p:spPr>
        <p:txBody>
          <a:bodyPr wrap="square" rtlCol="0">
            <a:spAutoFit/>
          </a:bodyPr>
          <a:lstStyle/>
          <a:p>
            <a:pPr defTabSz="449263">
              <a:spcBef>
                <a:spcPts val="600"/>
              </a:spcBef>
            </a:pPr>
            <a:r>
              <a:rPr lang="fr-FR" sz="1600" b="1" dirty="0" smtClean="0">
                <a:solidFill>
                  <a:srgbClr val="9A3E88"/>
                </a:solidFill>
                <a:latin typeface="Arial" panose="020B0604020202020204" pitchFamily="34" charset="0"/>
                <a:cs typeface="Arial" panose="020B0604020202020204" pitchFamily="34" charset="0"/>
                <a:sym typeface="Wingdings"/>
              </a:rPr>
              <a:t>Bénéfice du passage au CRD</a:t>
            </a:r>
          </a:p>
        </p:txBody>
      </p:sp>
      <p:sp>
        <p:nvSpPr>
          <p:cNvPr id="7" name="ZoneTexte 6"/>
          <p:cNvSpPr txBox="1"/>
          <p:nvPr/>
        </p:nvSpPr>
        <p:spPr>
          <a:xfrm>
            <a:off x="5179617" y="3740193"/>
            <a:ext cx="3456385" cy="830997"/>
          </a:xfrm>
          <a:prstGeom prst="rect">
            <a:avLst/>
          </a:prstGeom>
          <a:solidFill>
            <a:schemeClr val="bg1"/>
          </a:solidFill>
          <a:ln>
            <a:solidFill>
              <a:schemeClr val="bg1">
                <a:lumMod val="85000"/>
              </a:schemeClr>
            </a:solidFill>
          </a:ln>
          <a:effectLst>
            <a:outerShdw blurRad="50800" dist="50800" dir="5400000" algn="ctr" rotWithShape="0">
              <a:srgbClr val="000000">
                <a:alpha val="38000"/>
              </a:srgbClr>
            </a:outerShdw>
          </a:effectLst>
        </p:spPr>
        <p:txBody>
          <a:bodyPr wrap="square" rtlCol="0">
            <a:spAutoFit/>
          </a:bodyPr>
          <a:lstStyle/>
          <a:p>
            <a:pPr defTabSz="449263">
              <a:spcBef>
                <a:spcPts val="600"/>
              </a:spcBef>
            </a:pPr>
            <a:r>
              <a:rPr lang="fr-FR" sz="1600" b="1" dirty="0" smtClean="0">
                <a:solidFill>
                  <a:srgbClr val="9A3E88"/>
                </a:solidFill>
                <a:latin typeface="Arial" panose="020B0604020202020204" pitchFamily="34" charset="0"/>
                <a:cs typeface="Arial" panose="020B0604020202020204" pitchFamily="34" charset="0"/>
                <a:sym typeface="Wingdings"/>
              </a:rPr>
              <a:t>Le mécanisme d’assurance est cohérent avec l’amortissement du capital</a:t>
            </a:r>
          </a:p>
        </p:txBody>
      </p:sp>
      <p:sp>
        <p:nvSpPr>
          <p:cNvPr id="8" name="Titre 1"/>
          <p:cNvSpPr txBox="1">
            <a:spLocks/>
          </p:cNvSpPr>
          <p:nvPr/>
        </p:nvSpPr>
        <p:spPr bwMode="gray">
          <a:xfrm>
            <a:off x="359568" y="1514680"/>
            <a:ext cx="8424863" cy="830997"/>
          </a:xfrm>
          <a:prstGeom prst="rect">
            <a:avLst/>
          </a:prstGeom>
          <a:extLst/>
        </p:spPr>
        <p:txBody>
          <a:bodyPr wrap="square">
            <a:spAutoFit/>
          </a:bodyPr>
          <a:lstStyle>
            <a:defPPr>
              <a:defRPr lang="fr-FR"/>
            </a:defPPr>
            <a:lvl1pPr algn="just" defTabSz="449263">
              <a:defRPr sz="1400" b="1" u="sng">
                <a:latin typeface="Arial" panose="020B0604020202020204" pitchFamily="34" charset="0"/>
                <a:cs typeface="Arial" panose="020B0604020202020204" pitchFamily="34" charset="0"/>
              </a:defRPr>
            </a:lvl1pPr>
            <a:lvl2pPr marL="285750" lvl="1" indent="-285750" algn="just">
              <a:spcBef>
                <a:spcPct val="20000"/>
              </a:spcBef>
              <a:buClr>
                <a:srgbClr val="FF0000"/>
              </a:buClr>
              <a:buFont typeface="Wingdings" panose="05000000000000000000" pitchFamily="2" charset="2"/>
              <a:buChar char="n"/>
              <a:defRPr sz="1400">
                <a:ea typeface="Calibri"/>
                <a:cs typeface="Times New Roman"/>
              </a:defRPr>
            </a:lvl2pPr>
            <a:lvl3pPr lvl="2"/>
          </a:lstStyle>
          <a:p>
            <a:pPr lvl="1"/>
            <a:r>
              <a:rPr lang="fr-FR" altLang="fr-FR" sz="1600" dirty="0" smtClean="0"/>
              <a:t>En résumé, la </a:t>
            </a:r>
            <a:r>
              <a:rPr lang="fr-FR" altLang="fr-FR" sz="1600" dirty="0"/>
              <a:t>nouvelle offre </a:t>
            </a:r>
            <a:r>
              <a:rPr lang="fr-FR" sz="1600" dirty="0"/>
              <a:t>Assurances en couverture des Crédits Immobiliers </a:t>
            </a:r>
            <a:r>
              <a:rPr lang="fr-FR" altLang="fr-FR" sz="1600" dirty="0" smtClean="0"/>
              <a:t>est…</a:t>
            </a:r>
            <a:endParaRPr lang="fr-FR" altLang="fr-FR" sz="1600" dirty="0"/>
          </a:p>
          <a:p>
            <a:pPr defTabSz="914400"/>
            <a:endParaRPr lang="fr-FR" altLang="fr-FR" sz="1600" dirty="0">
              <a:latin typeface="+mn-lt"/>
              <a:ea typeface="Calibri"/>
              <a:cs typeface="Times New Roman"/>
            </a:endParaRPr>
          </a:p>
          <a:p>
            <a:endParaRPr lang="fr-FR" altLang="fr-FR" sz="1600" dirty="0"/>
          </a:p>
        </p:txBody>
      </p:sp>
    </p:spTree>
    <p:extLst>
      <p:ext uri="{BB962C8B-B14F-4D97-AF65-F5344CB8AC3E}">
        <p14:creationId xmlns:p14="http://schemas.microsoft.com/office/powerpoint/2010/main" val="36594848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txBox="1">
            <a:spLocks/>
          </p:cNvSpPr>
          <p:nvPr/>
        </p:nvSpPr>
        <p:spPr>
          <a:xfrm>
            <a:off x="298450" y="1185449"/>
            <a:ext cx="8637320" cy="5206472"/>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1600" b="1" dirty="0"/>
              <a:t>Une vidéo </a:t>
            </a:r>
            <a:r>
              <a:rPr lang="fr-FR" sz="1600" b="1" dirty="0" smtClean="0"/>
              <a:t>interactive présentant l’ADE : </a:t>
            </a:r>
            <a:r>
              <a:rPr lang="fr-FR" sz="1600" u="sng" dirty="0" smtClean="0">
                <a:hlinkClick r:id="rId2"/>
              </a:rPr>
              <a:t>http://client.kumullus.com/natixis/</a:t>
            </a:r>
            <a:endParaRPr lang="fr-FR" sz="1600" dirty="0" smtClean="0"/>
          </a:p>
          <a:p>
            <a:endParaRPr lang="fr-FR" sz="1600" b="1" u="sng" dirty="0" smtClean="0"/>
          </a:p>
          <a:p>
            <a:r>
              <a:rPr lang="fr-FR" sz="1600" b="1" dirty="0" smtClean="0"/>
              <a:t>Un espace dédié à l’ADE en CRD est disponible dans la rubrique des commerciaux :</a:t>
            </a:r>
          </a:p>
          <a:p>
            <a:pPr lvl="1"/>
            <a:r>
              <a:rPr lang="fr-FR" sz="1400" dirty="0" smtClean="0"/>
              <a:t>Espace parts &gt; marché des particuliers &gt; </a:t>
            </a:r>
            <a:r>
              <a:rPr lang="fr-FR" sz="1400" dirty="0" smtClean="0">
                <a:hlinkClick r:id="rId3"/>
              </a:rPr>
              <a:t>Espace crédit &gt; crédits </a:t>
            </a:r>
            <a:r>
              <a:rPr lang="fr-FR" sz="1400" dirty="0" err="1" smtClean="0">
                <a:hlinkClick r:id="rId3"/>
              </a:rPr>
              <a:t>immo</a:t>
            </a:r>
            <a:r>
              <a:rPr lang="fr-FR" sz="1400" dirty="0" smtClean="0">
                <a:hlinkClick r:id="rId3"/>
              </a:rPr>
              <a:t> &gt; ADE en CRD – Nouvelle offre</a:t>
            </a:r>
            <a:endParaRPr lang="fr-FR" sz="1400" dirty="0"/>
          </a:p>
          <a:p>
            <a:pPr lvl="1"/>
            <a:endParaRPr lang="fr-FR" sz="1400" b="1" dirty="0" smtClean="0"/>
          </a:p>
          <a:p>
            <a:r>
              <a:rPr lang="fr-FR" sz="1600" b="1" dirty="0" smtClean="0"/>
              <a:t>Plusieurs outils sont à votre disposition dans cette rubrique  :</a:t>
            </a:r>
            <a:endParaRPr lang="fr-FR" sz="1600" b="1" dirty="0"/>
          </a:p>
          <a:p>
            <a:pPr lvl="1"/>
            <a:r>
              <a:rPr lang="fr-FR" dirty="0" smtClean="0"/>
              <a:t>Une calculatrice : outil pédagogique qui permet de comparer la tarification CI versus CRD et de déterminer la mensualité d’assurance en CRD.</a:t>
            </a:r>
          </a:p>
          <a:p>
            <a:pPr lvl="1"/>
            <a:r>
              <a:rPr lang="fr-FR" dirty="0" smtClean="0"/>
              <a:t>Un support dédié à la gestion de la période transitoire.</a:t>
            </a:r>
          </a:p>
          <a:p>
            <a:pPr lvl="1"/>
            <a:r>
              <a:rPr lang="fr-FR" dirty="0" smtClean="0"/>
              <a:t>Un support </a:t>
            </a:r>
            <a:r>
              <a:rPr lang="fr-FR" dirty="0"/>
              <a:t>dédié </a:t>
            </a:r>
            <a:r>
              <a:rPr lang="fr-FR" dirty="0" smtClean="0"/>
              <a:t>à la gestion </a:t>
            </a:r>
            <a:r>
              <a:rPr lang="fr-FR" dirty="0"/>
              <a:t>des avenants </a:t>
            </a:r>
            <a:r>
              <a:rPr lang="fr-FR" dirty="0" smtClean="0"/>
              <a:t>après </a:t>
            </a:r>
            <a:r>
              <a:rPr lang="fr-FR" dirty="0"/>
              <a:t>le 20 </a:t>
            </a:r>
            <a:r>
              <a:rPr lang="fr-FR" dirty="0" smtClean="0"/>
              <a:t>mars.</a:t>
            </a:r>
          </a:p>
          <a:p>
            <a:pPr lvl="1"/>
            <a:r>
              <a:rPr lang="fr-FR" dirty="0" smtClean="0"/>
              <a:t>Une Foire Aux Questions.</a:t>
            </a:r>
            <a:endParaRPr lang="fr-FR" dirty="0"/>
          </a:p>
          <a:p>
            <a:pPr lvl="1"/>
            <a:endParaRPr lang="fr-FR" dirty="0" smtClean="0"/>
          </a:p>
          <a:p>
            <a:pPr marL="457200" lvl="1" indent="0">
              <a:buNone/>
            </a:pPr>
            <a:endParaRPr lang="fr-FR" dirty="0"/>
          </a:p>
          <a:p>
            <a:pPr marL="265113" lvl="1" indent="-265113">
              <a:buClr>
                <a:schemeClr val="tx2"/>
              </a:buClr>
            </a:pPr>
            <a:r>
              <a:rPr lang="fr-FR" b="1" dirty="0"/>
              <a:t>Pour toutes vos </a:t>
            </a:r>
            <a:r>
              <a:rPr lang="fr-FR" b="1" dirty="0" smtClean="0"/>
              <a:t>interrogations relatives </a:t>
            </a:r>
            <a:r>
              <a:rPr lang="fr-FR" b="1" dirty="0"/>
              <a:t>à </a:t>
            </a:r>
            <a:r>
              <a:rPr lang="fr-FR" b="1" dirty="0" smtClean="0"/>
              <a:t>la nouvelle offre ADE, </a:t>
            </a:r>
            <a:r>
              <a:rPr lang="fr-FR" dirty="0" smtClean="0"/>
              <a:t>vous pouvez adresser </a:t>
            </a:r>
            <a:r>
              <a:rPr lang="fr-FR" dirty="0"/>
              <a:t>vos </a:t>
            </a:r>
            <a:r>
              <a:rPr lang="fr-FR" dirty="0" smtClean="0"/>
              <a:t>questions à : </a:t>
            </a:r>
            <a:endParaRPr lang="fr-FR" dirty="0"/>
          </a:p>
          <a:p>
            <a:pPr lvl="1"/>
            <a:r>
              <a:rPr lang="fr-FR" dirty="0" smtClean="0">
                <a:hlinkClick r:id="rId4"/>
              </a:rPr>
              <a:t>CELCA-L-ADE-EN-CRD@celca.caisse-epargne.fr</a:t>
            </a:r>
            <a:endParaRPr lang="fr-FR" dirty="0" smtClean="0"/>
          </a:p>
          <a:p>
            <a:endParaRPr lang="fr-FR" sz="1600" b="1" dirty="0" smtClean="0"/>
          </a:p>
          <a:p>
            <a:pPr marL="457200" lvl="1" indent="0">
              <a:buNone/>
            </a:pPr>
            <a:endParaRPr lang="fr-FR" sz="1400" b="1" dirty="0" smtClean="0"/>
          </a:p>
        </p:txBody>
      </p:sp>
      <p:sp>
        <p:nvSpPr>
          <p:cNvPr id="9" name="Titre 2"/>
          <p:cNvSpPr txBox="1">
            <a:spLocks/>
          </p:cNvSpPr>
          <p:nvPr/>
        </p:nvSpPr>
        <p:spPr>
          <a:xfrm>
            <a:off x="773188" y="435892"/>
            <a:ext cx="8067600" cy="774273"/>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400" dirty="0" smtClean="0"/>
              <a:t>Outils à votre disposition</a:t>
            </a:r>
            <a:endParaRPr lang="fr-FR" sz="1800" dirty="0"/>
          </a:p>
        </p:txBody>
      </p:sp>
    </p:spTree>
    <p:extLst>
      <p:ext uri="{BB962C8B-B14F-4D97-AF65-F5344CB8AC3E}">
        <p14:creationId xmlns:p14="http://schemas.microsoft.com/office/powerpoint/2010/main" val="12005194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7"/>
          <p:cNvSpPr txBox="1">
            <a:spLocks/>
          </p:cNvSpPr>
          <p:nvPr/>
        </p:nvSpPr>
        <p:spPr bwMode="gray">
          <a:xfrm>
            <a:off x="787140" y="456746"/>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Rappel sur La période transitoire</a:t>
            </a:r>
            <a:endParaRPr lang="fr-FR" altLang="fr-FR" sz="2400" dirty="0"/>
          </a:p>
        </p:txBody>
      </p:sp>
      <p:sp>
        <p:nvSpPr>
          <p:cNvPr id="7" name="Espace réservé du contenu 1"/>
          <p:cNvSpPr>
            <a:spLocks noGrp="1"/>
          </p:cNvSpPr>
          <p:nvPr>
            <p:ph idx="1"/>
          </p:nvPr>
        </p:nvSpPr>
        <p:spPr>
          <a:xfrm>
            <a:off x="298450" y="1128965"/>
            <a:ext cx="8542338" cy="4877992"/>
          </a:xfrm>
        </p:spPr>
        <p:txBody>
          <a:bodyPr>
            <a:noAutofit/>
          </a:bodyPr>
          <a:lstStyle/>
          <a:p>
            <a:pPr marL="0" indent="0" algn="just">
              <a:buNone/>
            </a:pPr>
            <a:r>
              <a:rPr lang="fr-FR" b="1" dirty="0" smtClean="0"/>
              <a:t>Comme annoncé dans le </a:t>
            </a:r>
            <a:r>
              <a:rPr lang="fr-FR" b="1" dirty="0" err="1" smtClean="0"/>
              <a:t>brief</a:t>
            </a:r>
            <a:r>
              <a:rPr lang="fr-FR" b="1" dirty="0" smtClean="0"/>
              <a:t> DG/DUC/DA et dans l’Essentiel du marketing du 01/03/2017</a:t>
            </a:r>
          </a:p>
          <a:p>
            <a:pPr marL="0" lvl="1" indent="0">
              <a:lnSpc>
                <a:spcPct val="120000"/>
              </a:lnSpc>
              <a:spcBef>
                <a:spcPts val="0"/>
              </a:spcBef>
              <a:buClr>
                <a:schemeClr val="tx2"/>
              </a:buClr>
              <a:buNone/>
            </a:pPr>
            <a:endParaRPr lang="fr-FR" altLang="fr-FR" sz="1200" b="1" dirty="0" smtClean="0"/>
          </a:p>
          <a:p>
            <a:pPr marL="265113" lvl="1" indent="-265113">
              <a:lnSpc>
                <a:spcPct val="120000"/>
              </a:lnSpc>
              <a:spcBef>
                <a:spcPts val="0"/>
              </a:spcBef>
              <a:buClr>
                <a:schemeClr val="tx2"/>
              </a:buClr>
            </a:pPr>
            <a:r>
              <a:rPr lang="fr-FR" altLang="fr-FR" dirty="0" smtClean="0"/>
              <a:t>Pour </a:t>
            </a:r>
            <a:r>
              <a:rPr lang="fr-FR" altLang="fr-FR" dirty="0"/>
              <a:t>les dossiers de prêt en cours et pour lesquels l’adhésion </a:t>
            </a:r>
            <a:r>
              <a:rPr lang="fr-FR" dirty="0" smtClean="0"/>
              <a:t>n’a </a:t>
            </a:r>
            <a:r>
              <a:rPr lang="fr-FR" dirty="0"/>
              <a:t>pas été </a:t>
            </a:r>
            <a:r>
              <a:rPr lang="fr-FR" dirty="0" smtClean="0"/>
              <a:t>initiée </a:t>
            </a:r>
            <a:r>
              <a:rPr lang="fr-FR" dirty="0"/>
              <a:t>ou </a:t>
            </a:r>
            <a:r>
              <a:rPr lang="fr-FR" dirty="0" smtClean="0"/>
              <a:t>a </a:t>
            </a:r>
            <a:r>
              <a:rPr lang="fr-FR" dirty="0"/>
              <a:t>été </a:t>
            </a:r>
            <a:r>
              <a:rPr lang="fr-FR" dirty="0" smtClean="0"/>
              <a:t>mise </a:t>
            </a:r>
            <a:r>
              <a:rPr lang="fr-FR" dirty="0"/>
              <a:t>en attente dans </a:t>
            </a:r>
            <a:r>
              <a:rPr lang="fr-FR" dirty="0" err="1"/>
              <a:t>CNPNet</a:t>
            </a:r>
            <a:r>
              <a:rPr lang="fr-FR" dirty="0"/>
              <a:t> </a:t>
            </a:r>
            <a:r>
              <a:rPr lang="fr-FR" altLang="fr-FR" dirty="0" smtClean="0"/>
              <a:t>: </a:t>
            </a:r>
            <a:r>
              <a:rPr lang="fr-FR" altLang="fr-FR" dirty="0"/>
              <a:t>il conviendra de finaliser les demandes d’adhésion dans </a:t>
            </a:r>
            <a:r>
              <a:rPr lang="fr-FR" altLang="fr-FR" dirty="0" err="1"/>
              <a:t>CNPNet</a:t>
            </a:r>
            <a:r>
              <a:rPr lang="fr-FR" altLang="fr-FR" dirty="0"/>
              <a:t> avant le 20 mars 2017. </a:t>
            </a:r>
            <a:endParaRPr lang="fr-FR" altLang="fr-FR" dirty="0" smtClean="0"/>
          </a:p>
          <a:p>
            <a:pPr lvl="1">
              <a:lnSpc>
                <a:spcPct val="120000"/>
              </a:lnSpc>
              <a:spcBef>
                <a:spcPts val="0"/>
              </a:spcBef>
            </a:pPr>
            <a:r>
              <a:rPr lang="fr-FR" altLang="fr-FR" dirty="0" smtClean="0"/>
              <a:t>si </a:t>
            </a:r>
            <a:r>
              <a:rPr lang="fr-FR" altLang="fr-FR" dirty="0"/>
              <a:t>l’adhésion n’a pas été finalisée avant le 20 mars 2017, il faudra alors réémettre une proposition commerciale sur la base de la nouvelle offre et réaliser la demande d’adhésion dans </a:t>
            </a:r>
            <a:r>
              <a:rPr lang="fr-FR" altLang="fr-FR" dirty="0" err="1"/>
              <a:t>CNPNet</a:t>
            </a:r>
            <a:r>
              <a:rPr lang="fr-FR" altLang="fr-FR" dirty="0"/>
              <a:t> sur la base de la nouvelle offre</a:t>
            </a:r>
            <a:r>
              <a:rPr lang="fr-FR" altLang="fr-FR" dirty="0" smtClean="0"/>
              <a:t>.</a:t>
            </a:r>
          </a:p>
          <a:p>
            <a:pPr lvl="1">
              <a:lnSpc>
                <a:spcPct val="120000"/>
              </a:lnSpc>
              <a:spcBef>
                <a:spcPts val="0"/>
              </a:spcBef>
            </a:pPr>
            <a:endParaRPr lang="fr-FR" altLang="fr-FR" dirty="0" smtClean="0"/>
          </a:p>
          <a:p>
            <a:pPr lvl="1">
              <a:lnSpc>
                <a:spcPct val="120000"/>
              </a:lnSpc>
              <a:spcBef>
                <a:spcPts val="0"/>
              </a:spcBef>
            </a:pPr>
            <a:endParaRPr lang="fr-FR" altLang="fr-FR" dirty="0"/>
          </a:p>
          <a:p>
            <a:pPr marL="0" lvl="1" indent="0" algn="just">
              <a:buClr>
                <a:schemeClr val="tx2"/>
              </a:buClr>
              <a:buNone/>
            </a:pPr>
            <a:r>
              <a:rPr lang="fr-FR" b="1" dirty="0" smtClean="0"/>
              <a:t>Pour tout complément d’information, vous pouvez vous référer au support « Gestion transitoire ADE CRD » disponible dans la rubrique des commerciaux :</a:t>
            </a:r>
          </a:p>
          <a:p>
            <a:pPr lvl="1"/>
            <a:r>
              <a:rPr lang="fr-FR" dirty="0">
                <a:hlinkClick r:id="rId3"/>
              </a:rPr>
              <a:t>Espace parts &gt; marché des particuliers &gt; Espace crédit &gt; crédits </a:t>
            </a:r>
            <a:r>
              <a:rPr lang="fr-FR" dirty="0" err="1">
                <a:hlinkClick r:id="rId3"/>
              </a:rPr>
              <a:t>immo</a:t>
            </a:r>
            <a:r>
              <a:rPr lang="fr-FR" dirty="0">
                <a:hlinkClick r:id="rId3"/>
              </a:rPr>
              <a:t> &gt; ADE en CRD – Nouvelle offre&gt; Evolutions </a:t>
            </a:r>
            <a:r>
              <a:rPr lang="fr-FR" dirty="0" smtClean="0">
                <a:hlinkClick r:id="rId3"/>
              </a:rPr>
              <a:t>2017- Gestion </a:t>
            </a:r>
            <a:r>
              <a:rPr lang="fr-FR" dirty="0">
                <a:hlinkClick r:id="rId3"/>
              </a:rPr>
              <a:t>de la période transitoire</a:t>
            </a:r>
            <a:endParaRPr lang="fr-FR" dirty="0"/>
          </a:p>
          <a:p>
            <a:pPr algn="just"/>
            <a:endParaRPr lang="fr-FR" b="1" dirty="0"/>
          </a:p>
          <a:p>
            <a:pPr marL="0" indent="0">
              <a:buNone/>
            </a:pPr>
            <a:endParaRPr lang="fr-FR" sz="1000" b="1" dirty="0" smtClean="0"/>
          </a:p>
          <a:p>
            <a:pPr>
              <a:lnSpc>
                <a:spcPct val="90000"/>
              </a:lnSpc>
              <a:spcAft>
                <a:spcPts val="600"/>
              </a:spcAft>
            </a:pPr>
            <a:endParaRPr lang="fr-FR" dirty="0"/>
          </a:p>
          <a:p>
            <a:pPr marL="0" indent="0">
              <a:lnSpc>
                <a:spcPct val="90000"/>
              </a:lnSpc>
              <a:spcAft>
                <a:spcPts val="600"/>
              </a:spcAft>
              <a:buNone/>
            </a:pPr>
            <a:endParaRPr lang="fr-FR" dirty="0"/>
          </a:p>
        </p:txBody>
      </p:sp>
    </p:spTree>
    <p:extLst>
      <p:ext uri="{BB962C8B-B14F-4D97-AF65-F5344CB8AC3E}">
        <p14:creationId xmlns:p14="http://schemas.microsoft.com/office/powerpoint/2010/main" val="6873853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7"/>
          <p:cNvSpPr txBox="1">
            <a:spLocks/>
          </p:cNvSpPr>
          <p:nvPr/>
        </p:nvSpPr>
        <p:spPr bwMode="gray">
          <a:xfrm>
            <a:off x="787140" y="450318"/>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Autres nouveautés CNP à compter du 20/03/2017</a:t>
            </a:r>
            <a:endParaRPr lang="fr-FR" altLang="fr-FR" sz="2400" dirty="0"/>
          </a:p>
        </p:txBody>
      </p:sp>
      <p:sp>
        <p:nvSpPr>
          <p:cNvPr id="3" name="ZoneTexte 2"/>
          <p:cNvSpPr txBox="1"/>
          <p:nvPr/>
        </p:nvSpPr>
        <p:spPr>
          <a:xfrm>
            <a:off x="209744" y="1189203"/>
            <a:ext cx="8606451" cy="5810822"/>
          </a:xfrm>
          <a:prstGeom prst="rect">
            <a:avLst/>
          </a:prstGeom>
        </p:spPr>
        <p:txBody>
          <a:bodyPr wrap="square">
            <a:spAutoFit/>
          </a:bodyPr>
          <a:lstStyle>
            <a:defPPr>
              <a:defRPr lang="fr-FR"/>
            </a:defPPr>
            <a:lvl1pPr algn="just" defTabSz="449263">
              <a:defRPr sz="1400" b="1" u="sng">
                <a:latin typeface="Arial" panose="020B0604020202020204" pitchFamily="34" charset="0"/>
                <a:cs typeface="Arial" panose="020B0604020202020204" pitchFamily="34" charset="0"/>
              </a:defRPr>
            </a:lvl1pPr>
            <a:lvl2pPr marL="285750" lvl="1" indent="-285750" algn="just">
              <a:spcBef>
                <a:spcPct val="20000"/>
              </a:spcBef>
              <a:buClr>
                <a:srgbClr val="FF0000"/>
              </a:buClr>
              <a:buFont typeface="Wingdings" panose="05000000000000000000" pitchFamily="2" charset="2"/>
              <a:buChar char="n"/>
              <a:defRPr sz="1400">
                <a:ea typeface="Calibri"/>
                <a:cs typeface="Times New Roman"/>
              </a:defRPr>
            </a:lvl2pPr>
          </a:lstStyle>
          <a:p>
            <a:pPr lvl="1"/>
            <a:r>
              <a:rPr lang="fr-FR" b="1" dirty="0">
                <a:sym typeface="Wingdings"/>
              </a:rPr>
              <a:t>Avis de conseil : </a:t>
            </a:r>
          </a:p>
          <a:p>
            <a:pPr marL="712788" lvl="1" indent="-255588">
              <a:buClr>
                <a:schemeClr val="bg2"/>
              </a:buClr>
            </a:pPr>
            <a:r>
              <a:rPr lang="fr-FR" dirty="0">
                <a:sym typeface="Wingdings"/>
              </a:rPr>
              <a:t>A compter du 20/03/2017, l’avis de conseil en ADE ne sera plus édité par </a:t>
            </a:r>
            <a:r>
              <a:rPr lang="fr-FR" dirty="0" err="1">
                <a:sym typeface="Wingdings"/>
              </a:rPr>
              <a:t>CNPnet</a:t>
            </a:r>
            <a:r>
              <a:rPr lang="fr-FR" dirty="0">
                <a:sym typeface="Wingdings"/>
              </a:rPr>
              <a:t>. Ce document sera pris en charge dans les outils et se fera de la manière suivante </a:t>
            </a:r>
            <a:r>
              <a:rPr lang="fr-FR" dirty="0" smtClean="0">
                <a:sym typeface="Wingdings"/>
              </a:rPr>
              <a:t>:</a:t>
            </a:r>
          </a:p>
          <a:p>
            <a:pPr marL="712788" lvl="1" indent="-255588">
              <a:buClr>
                <a:schemeClr val="bg2"/>
              </a:buClr>
            </a:pPr>
            <a:endParaRPr lang="fr-FR" dirty="0">
              <a:sym typeface="Wingdings"/>
            </a:endParaRPr>
          </a:p>
          <a:p>
            <a:pPr marL="712788" lvl="1" indent="-255588">
              <a:buClr>
                <a:schemeClr val="bg2"/>
              </a:buClr>
            </a:pPr>
            <a:endParaRPr lang="fr-FR" dirty="0" smtClean="0">
              <a:sym typeface="Wingdings"/>
            </a:endParaRPr>
          </a:p>
          <a:p>
            <a:pPr marL="712788" lvl="1" indent="-255588">
              <a:buClr>
                <a:schemeClr val="bg2"/>
              </a:buClr>
            </a:pPr>
            <a:endParaRPr lang="fr-FR" dirty="0" smtClean="0">
              <a:sym typeface="Wingdings"/>
            </a:endParaRPr>
          </a:p>
          <a:p>
            <a:pPr marL="712788" lvl="1" indent="-255588">
              <a:buClr>
                <a:schemeClr val="bg2"/>
              </a:buClr>
            </a:pPr>
            <a:endParaRPr lang="fr-FR" dirty="0">
              <a:sym typeface="Wingdings"/>
            </a:endParaRPr>
          </a:p>
          <a:p>
            <a:pPr marL="712788" lvl="1" indent="-255588">
              <a:buClr>
                <a:schemeClr val="bg2"/>
              </a:buClr>
            </a:pPr>
            <a:endParaRPr lang="fr-FR" dirty="0">
              <a:sym typeface="Wingdings"/>
            </a:endParaRPr>
          </a:p>
          <a:p>
            <a:pPr marL="712788" lvl="1" indent="-255588">
              <a:buClr>
                <a:schemeClr val="bg2"/>
              </a:buClr>
            </a:pPr>
            <a:endParaRPr lang="fr-FR" dirty="0">
              <a:sym typeface="Wingdings"/>
            </a:endParaRPr>
          </a:p>
          <a:p>
            <a:pPr marL="712788" lvl="1" indent="-255588">
              <a:buClr>
                <a:schemeClr val="bg2"/>
              </a:buClr>
            </a:pPr>
            <a:endParaRPr lang="fr-FR" dirty="0">
              <a:sym typeface="Wingdings"/>
            </a:endParaRPr>
          </a:p>
          <a:p>
            <a:pPr lvl="1"/>
            <a:r>
              <a:rPr lang="fr-FR" b="1" dirty="0" smtClean="0">
                <a:sym typeface="Wingdings"/>
              </a:rPr>
              <a:t>Notice d’assurance : </a:t>
            </a:r>
            <a:endParaRPr lang="fr-FR" b="1" dirty="0">
              <a:sym typeface="Wingdings"/>
            </a:endParaRPr>
          </a:p>
          <a:p>
            <a:pPr marL="712788" lvl="1" indent="-255588">
              <a:buClr>
                <a:schemeClr val="bg2"/>
              </a:buClr>
            </a:pPr>
            <a:r>
              <a:rPr lang="fr-FR" dirty="0">
                <a:sym typeface="Wingdings"/>
              </a:rPr>
              <a:t>Pour </a:t>
            </a:r>
            <a:r>
              <a:rPr lang="fr-FR" dirty="0" smtClean="0">
                <a:sym typeface="Wingdings"/>
              </a:rPr>
              <a:t>rappel, nous </a:t>
            </a:r>
            <a:r>
              <a:rPr lang="fr-FR" dirty="0">
                <a:sym typeface="Wingdings"/>
              </a:rPr>
              <a:t>avons une obligation réglementaire de remettre au client la notice d’assurance au moins une fois :</a:t>
            </a:r>
          </a:p>
          <a:p>
            <a:pPr marL="1255713" lvl="3" indent="-255588" algn="just">
              <a:spcBef>
                <a:spcPct val="20000"/>
              </a:spcBef>
              <a:buClr>
                <a:srgbClr val="FF0000"/>
              </a:buClr>
              <a:buFont typeface="Wingdings" panose="05000000000000000000" pitchFamily="2" charset="2"/>
              <a:buChar char="n"/>
            </a:pPr>
            <a:r>
              <a:rPr lang="fr-FR" sz="1400" dirty="0">
                <a:sym typeface="Wingdings"/>
              </a:rPr>
              <a:t>Soit en proposition commerciale</a:t>
            </a:r>
          </a:p>
          <a:p>
            <a:pPr marL="1255713" lvl="3" indent="-255588" algn="just">
              <a:spcBef>
                <a:spcPct val="20000"/>
              </a:spcBef>
              <a:buClr>
                <a:srgbClr val="FF0000"/>
              </a:buClr>
              <a:buFont typeface="Wingdings" panose="05000000000000000000" pitchFamily="2" charset="2"/>
              <a:buChar char="n"/>
            </a:pPr>
            <a:r>
              <a:rPr lang="fr-FR" sz="1400" dirty="0">
                <a:sym typeface="Wingdings"/>
              </a:rPr>
              <a:t>Soit en demande de </a:t>
            </a:r>
            <a:r>
              <a:rPr lang="fr-FR" sz="1400" dirty="0" smtClean="0">
                <a:sym typeface="Wingdings"/>
              </a:rPr>
              <a:t>crédit</a:t>
            </a:r>
          </a:p>
          <a:p>
            <a:pPr marL="1000125" lvl="3" algn="just">
              <a:spcBef>
                <a:spcPct val="20000"/>
              </a:spcBef>
              <a:buClr>
                <a:srgbClr val="FF0000"/>
              </a:buClr>
            </a:pPr>
            <a:endParaRPr lang="fr-FR" sz="1400" dirty="0">
              <a:sym typeface="Wingdings"/>
            </a:endParaRPr>
          </a:p>
          <a:p>
            <a:pPr marL="712788" lvl="1" indent="-255588">
              <a:buClr>
                <a:schemeClr val="bg2"/>
              </a:buClr>
            </a:pPr>
            <a:r>
              <a:rPr lang="fr-FR" dirty="0">
                <a:sym typeface="Wingdings"/>
              </a:rPr>
              <a:t>A partir du 20 </a:t>
            </a:r>
            <a:r>
              <a:rPr lang="fr-FR" dirty="0" smtClean="0">
                <a:sym typeface="Wingdings"/>
              </a:rPr>
              <a:t>mars,</a:t>
            </a:r>
            <a:r>
              <a:rPr lang="fr-FR" dirty="0">
                <a:sym typeface="Wingdings"/>
              </a:rPr>
              <a:t>  l’écran d’édition de la notice d’assurance est </a:t>
            </a:r>
            <a:r>
              <a:rPr lang="fr-FR" dirty="0" smtClean="0">
                <a:sym typeface="Wingdings"/>
              </a:rPr>
              <a:t>réactivé :</a:t>
            </a:r>
            <a:endParaRPr lang="fr-FR" dirty="0">
              <a:sym typeface="Wingdings"/>
            </a:endParaRPr>
          </a:p>
          <a:p>
            <a:pPr marL="1255713" lvl="3" indent="-255588" algn="just">
              <a:spcBef>
                <a:spcPct val="20000"/>
              </a:spcBef>
              <a:buClr>
                <a:srgbClr val="FF0000"/>
              </a:buClr>
              <a:buFont typeface="Wingdings" panose="05000000000000000000" pitchFamily="2" charset="2"/>
              <a:buChar char="n"/>
            </a:pPr>
            <a:r>
              <a:rPr lang="fr-FR" sz="1400" dirty="0">
                <a:sym typeface="Wingdings"/>
              </a:rPr>
              <a:t>Lors de l’édition de la proposition commerciale</a:t>
            </a:r>
          </a:p>
          <a:p>
            <a:pPr marL="1255713" lvl="3" indent="-255588" algn="just">
              <a:spcBef>
                <a:spcPct val="20000"/>
              </a:spcBef>
              <a:buClr>
                <a:srgbClr val="FF0000"/>
              </a:buClr>
              <a:buFont typeface="Wingdings" panose="05000000000000000000" pitchFamily="2" charset="2"/>
              <a:buChar char="n"/>
            </a:pPr>
            <a:r>
              <a:rPr lang="fr-FR" sz="1400" dirty="0">
                <a:sym typeface="Wingdings"/>
              </a:rPr>
              <a:t>Lors de l’édition de la Demande de crédit</a:t>
            </a:r>
          </a:p>
          <a:p>
            <a:pPr marL="712788" lvl="1" indent="-255588">
              <a:buClr>
                <a:schemeClr val="bg2"/>
              </a:buClr>
            </a:pPr>
            <a:endParaRPr lang="fr-FR" dirty="0" smtClean="0">
              <a:sym typeface="Wingdings"/>
            </a:endParaRPr>
          </a:p>
          <a:p>
            <a:pPr marL="712788" lvl="1" indent="-255588">
              <a:buClr>
                <a:schemeClr val="bg2"/>
              </a:buClr>
            </a:pPr>
            <a:endParaRPr lang="fr-FR" dirty="0" smtClean="0">
              <a:sym typeface="Wingdings"/>
            </a:endParaRPr>
          </a:p>
          <a:p>
            <a:pPr marL="712788" lvl="1" indent="-255588">
              <a:buClr>
                <a:schemeClr val="bg2"/>
              </a:buClr>
            </a:pPr>
            <a:endParaRPr lang="fr-FR" sz="1100" dirty="0"/>
          </a:p>
          <a:p>
            <a:endParaRPr lang="fr-FR" dirty="0">
              <a:sym typeface="Wingdings"/>
            </a:endParaRPr>
          </a:p>
          <a:p>
            <a:endParaRPr lang="fr-FR" dirty="0">
              <a:sym typeface="Wingdings"/>
            </a:endParaRPr>
          </a:p>
        </p:txBody>
      </p:sp>
      <p:graphicFrame>
        <p:nvGraphicFramePr>
          <p:cNvPr id="5" name="Tableau 4"/>
          <p:cNvGraphicFramePr>
            <a:graphicFrameLocks noGrp="1"/>
          </p:cNvGraphicFramePr>
          <p:nvPr>
            <p:extLst>
              <p:ext uri="{D42A27DB-BD31-4B8C-83A1-F6EECF244321}">
                <p14:modId xmlns:p14="http://schemas.microsoft.com/office/powerpoint/2010/main" val="3790857651"/>
              </p:ext>
            </p:extLst>
          </p:nvPr>
        </p:nvGraphicFramePr>
        <p:xfrm>
          <a:off x="1269914" y="2191521"/>
          <a:ext cx="6959704" cy="1121015"/>
        </p:xfrm>
        <a:graphic>
          <a:graphicData uri="http://schemas.openxmlformats.org/drawingml/2006/table">
            <a:tbl>
              <a:tblPr/>
              <a:tblGrid>
                <a:gridCol w="1102369"/>
                <a:gridCol w="1682151"/>
                <a:gridCol w="2018581"/>
                <a:gridCol w="2156603"/>
              </a:tblGrid>
              <a:tr h="200025">
                <a:tc>
                  <a:txBody>
                    <a:bodyPr/>
                    <a:lstStyle/>
                    <a:p>
                      <a:pPr algn="l" rtl="0" fontAlgn="t"/>
                      <a:r>
                        <a:rPr lang="fr-FR" sz="1100" b="1" i="0" u="none" strike="noStrike" dirty="0">
                          <a:solidFill>
                            <a:srgbClr val="000000"/>
                          </a:solidFill>
                          <a:effectLst/>
                          <a:latin typeface="Calibri"/>
                        </a:rPr>
                        <a:t> </a:t>
                      </a:r>
                    </a:p>
                  </a:txBody>
                  <a:tcPr marL="9525" marR="9525" marT="9525" marB="0">
                    <a:lnL w="6350" cap="flat" cmpd="sng" algn="ctr">
                      <a:solidFill>
                        <a:srgbClr val="C0504D"/>
                      </a:solidFill>
                      <a:prstDash val="solid"/>
                      <a:round/>
                      <a:headEnd type="none" w="med" len="med"/>
                      <a:tailEnd type="none" w="med" len="med"/>
                    </a:lnL>
                    <a:lnR w="6350" cap="flat" cmpd="sng" algn="ctr">
                      <a:solidFill>
                        <a:srgbClr val="C0504D"/>
                      </a:solidFill>
                      <a:prstDash val="solid"/>
                      <a:round/>
                      <a:headEnd type="none" w="med" len="med"/>
                      <a:tailEnd type="none" w="med" len="med"/>
                    </a:lnR>
                    <a:lnT w="635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algn="ctr" rtl="0" fontAlgn="ctr"/>
                      <a:r>
                        <a:rPr lang="fr-FR" sz="1000" b="1" i="0" u="none" strike="noStrike" dirty="0">
                          <a:solidFill>
                            <a:srgbClr val="000000"/>
                          </a:solidFill>
                          <a:effectLst/>
                          <a:latin typeface="Verdana"/>
                        </a:rPr>
                        <a:t>Loi </a:t>
                      </a:r>
                      <a:r>
                        <a:rPr lang="fr-FR" sz="1000" b="1" i="0" u="none" strike="noStrike" dirty="0" err="1">
                          <a:solidFill>
                            <a:srgbClr val="000000"/>
                          </a:solidFill>
                          <a:effectLst/>
                          <a:latin typeface="Verdana"/>
                        </a:rPr>
                        <a:t>immo</a:t>
                      </a:r>
                      <a:endParaRPr lang="fr-FR" sz="1000" b="1" i="0" u="none" strike="noStrike" dirty="0">
                        <a:solidFill>
                          <a:srgbClr val="000000"/>
                        </a:solidFill>
                        <a:effectLst/>
                        <a:latin typeface="Verdana"/>
                      </a:endParaRPr>
                    </a:p>
                  </a:txBody>
                  <a:tcPr marL="9525" marR="9525" marT="9525" marB="0" anchor="ctr">
                    <a:lnL w="6350" cap="flat" cmpd="sng" algn="ctr">
                      <a:solidFill>
                        <a:srgbClr val="C0504D"/>
                      </a:solidFill>
                      <a:prstDash val="solid"/>
                      <a:round/>
                      <a:headEnd type="none" w="med" len="med"/>
                      <a:tailEnd type="none" w="med" len="med"/>
                    </a:lnL>
                    <a:lnR w="6350" cap="flat" cmpd="sng" algn="ctr">
                      <a:solidFill>
                        <a:srgbClr val="C0504D"/>
                      </a:solidFill>
                      <a:prstDash val="solid"/>
                      <a:round/>
                      <a:headEnd type="none" w="med" len="med"/>
                      <a:tailEnd type="none" w="med" len="med"/>
                    </a:lnR>
                    <a:lnT w="635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algn="ctr" rtl="0" fontAlgn="ctr"/>
                      <a:r>
                        <a:rPr lang="fr-FR" sz="1000" b="1" i="0" u="none" strike="noStrike">
                          <a:solidFill>
                            <a:srgbClr val="000000"/>
                          </a:solidFill>
                          <a:effectLst/>
                          <a:latin typeface="Verdana"/>
                        </a:rPr>
                        <a:t>Loi conso</a:t>
                      </a:r>
                    </a:p>
                  </a:txBody>
                  <a:tcPr marL="9525" marR="9525" marT="9525" marB="0" anchor="ctr">
                    <a:lnL w="6350" cap="flat" cmpd="sng" algn="ctr">
                      <a:solidFill>
                        <a:srgbClr val="C0504D"/>
                      </a:solidFill>
                      <a:prstDash val="solid"/>
                      <a:round/>
                      <a:headEnd type="none" w="med" len="med"/>
                      <a:tailEnd type="none" w="med" len="med"/>
                    </a:lnL>
                    <a:lnR w="6350" cap="flat" cmpd="sng" algn="ctr">
                      <a:solidFill>
                        <a:srgbClr val="C0504D"/>
                      </a:solidFill>
                      <a:prstDash val="solid"/>
                      <a:round/>
                      <a:headEnd type="none" w="med" len="med"/>
                      <a:tailEnd type="none" w="med" len="med"/>
                    </a:lnR>
                    <a:lnT w="635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algn="ctr" rtl="0" fontAlgn="ctr"/>
                      <a:r>
                        <a:rPr lang="fr-FR" sz="1000" b="1" i="0" u="none" strike="noStrike">
                          <a:solidFill>
                            <a:srgbClr val="000000"/>
                          </a:solidFill>
                          <a:effectLst/>
                          <a:latin typeface="Verdana"/>
                        </a:rPr>
                        <a:t>Autre loi</a:t>
                      </a:r>
                    </a:p>
                  </a:txBody>
                  <a:tcPr marL="9525" marR="9525" marT="9525" marB="0" anchor="ctr">
                    <a:lnL w="6350" cap="flat" cmpd="sng" algn="ctr">
                      <a:solidFill>
                        <a:srgbClr val="C0504D"/>
                      </a:solidFill>
                      <a:prstDash val="solid"/>
                      <a:round/>
                      <a:headEnd type="none" w="med" len="med"/>
                      <a:tailEnd type="none" w="med" len="med"/>
                    </a:lnL>
                    <a:lnR w="6350" cap="flat" cmpd="sng" algn="ctr">
                      <a:solidFill>
                        <a:srgbClr val="C0504D"/>
                      </a:solidFill>
                      <a:prstDash val="solid"/>
                      <a:round/>
                      <a:headEnd type="none" w="med" len="med"/>
                      <a:tailEnd type="none" w="med" len="med"/>
                    </a:lnR>
                    <a:lnT w="635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r>
              <a:tr h="351646">
                <a:tc>
                  <a:txBody>
                    <a:bodyPr/>
                    <a:lstStyle/>
                    <a:p>
                      <a:pPr algn="ctr" rtl="0" fontAlgn="ctr"/>
                      <a:r>
                        <a:rPr lang="fr-FR" sz="1000" b="1" i="0" u="none" strike="noStrike">
                          <a:solidFill>
                            <a:srgbClr val="000000"/>
                          </a:solidFill>
                          <a:effectLst/>
                          <a:latin typeface="Verdana"/>
                        </a:rPr>
                        <a:t>Izivente</a:t>
                      </a:r>
                    </a:p>
                  </a:txBody>
                  <a:tcPr marL="9525" marR="9525" marT="9525" marB="0" anchor="ctr">
                    <a:lnL w="12700" cap="flat" cmpd="sng" algn="ctr">
                      <a:solidFill>
                        <a:srgbClr val="C0504D"/>
                      </a:solidFill>
                      <a:prstDash val="solid"/>
                      <a:round/>
                      <a:headEnd type="none" w="med" len="med"/>
                      <a:tailEnd type="none" w="med" len="med"/>
                    </a:lnL>
                    <a:lnR w="635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6350" cap="flat" cmpd="sng" algn="ctr">
                      <a:solidFill>
                        <a:srgbClr val="C0504D"/>
                      </a:solidFill>
                      <a:prstDash val="solid"/>
                      <a:round/>
                      <a:headEnd type="none" w="med" len="med"/>
                      <a:tailEnd type="none" w="med" len="med"/>
                    </a:lnB>
                    <a:solidFill>
                      <a:srgbClr val="F2DCDB"/>
                    </a:solidFill>
                  </a:tcPr>
                </a:tc>
                <a:tc>
                  <a:txBody>
                    <a:bodyPr/>
                    <a:lstStyle/>
                    <a:p>
                      <a:pPr algn="ctr" rtl="0" fontAlgn="ctr"/>
                      <a:r>
                        <a:rPr lang="fr-FR" sz="900" b="0" i="1" u="none" strike="noStrike">
                          <a:solidFill>
                            <a:srgbClr val="000000"/>
                          </a:solidFill>
                          <a:effectLst/>
                          <a:latin typeface="Verdana"/>
                        </a:rPr>
                        <a:t>-</a:t>
                      </a:r>
                    </a:p>
                  </a:txBody>
                  <a:tcPr marL="9525" marR="9525" marT="9525" marB="0" anchor="ctr">
                    <a:lnL w="6350" cap="flat" cmpd="sng" algn="ctr">
                      <a:solidFill>
                        <a:srgbClr val="C0504D"/>
                      </a:solidFill>
                      <a:prstDash val="solid"/>
                      <a:round/>
                      <a:headEnd type="none" w="med" len="med"/>
                      <a:tailEnd type="none" w="med" len="med"/>
                    </a:lnL>
                    <a:lnR w="635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6350" cap="flat" cmpd="sng" algn="ctr">
                      <a:solidFill>
                        <a:srgbClr val="C0504D"/>
                      </a:solidFill>
                      <a:prstDash val="solid"/>
                      <a:round/>
                      <a:headEnd type="none" w="med" len="med"/>
                      <a:tailEnd type="none" w="med" len="med"/>
                    </a:lnB>
                    <a:solidFill>
                      <a:srgbClr val="F2DCDB"/>
                    </a:solidFill>
                  </a:tcPr>
                </a:tc>
                <a:tc>
                  <a:txBody>
                    <a:bodyPr/>
                    <a:lstStyle/>
                    <a:p>
                      <a:pPr algn="ctr" rtl="0" fontAlgn="ctr"/>
                      <a:r>
                        <a:rPr lang="fr-FR" sz="1000" b="0" i="0" u="none" strike="noStrike" dirty="0">
                          <a:solidFill>
                            <a:srgbClr val="000000"/>
                          </a:solidFill>
                          <a:effectLst/>
                          <a:latin typeface="Verdana"/>
                        </a:rPr>
                        <a:t>Avis de conseil ADE intégré à la liasse (pas de changement)</a:t>
                      </a:r>
                    </a:p>
                  </a:txBody>
                  <a:tcPr marL="9525" marR="9525" marT="9525" marB="0" anchor="ctr">
                    <a:lnL w="6350" cap="flat" cmpd="sng" algn="ctr">
                      <a:solidFill>
                        <a:srgbClr val="C0504D"/>
                      </a:solidFill>
                      <a:prstDash val="solid"/>
                      <a:round/>
                      <a:headEnd type="none" w="med" len="med"/>
                      <a:tailEnd type="none" w="med" len="med"/>
                    </a:lnL>
                    <a:lnR w="635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6350" cap="flat" cmpd="sng" algn="ctr">
                      <a:solidFill>
                        <a:srgbClr val="C0504D"/>
                      </a:solidFill>
                      <a:prstDash val="solid"/>
                      <a:round/>
                      <a:headEnd type="none" w="med" len="med"/>
                      <a:tailEnd type="none" w="med" len="med"/>
                    </a:lnB>
                    <a:solidFill>
                      <a:srgbClr val="F2DCDB"/>
                    </a:solidFill>
                  </a:tcPr>
                </a:tc>
                <a:tc>
                  <a:txBody>
                    <a:bodyPr/>
                    <a:lstStyle/>
                    <a:p>
                      <a:pPr algn="ctr" rtl="0" fontAlgn="ctr"/>
                      <a:r>
                        <a:rPr lang="fr-FR" sz="900" b="0" i="1" u="none" strike="noStrike">
                          <a:solidFill>
                            <a:srgbClr val="000000"/>
                          </a:solidFill>
                          <a:effectLst/>
                          <a:latin typeface="Verdana"/>
                        </a:rPr>
                        <a:t>-</a:t>
                      </a:r>
                    </a:p>
                  </a:txBody>
                  <a:tcPr marL="9525" marR="9525" marT="9525" marB="0" anchor="ctr">
                    <a:lnL w="6350" cap="flat" cmpd="sng" algn="ctr">
                      <a:solidFill>
                        <a:srgbClr val="C0504D"/>
                      </a:solidFill>
                      <a:prstDash val="solid"/>
                      <a:round/>
                      <a:headEnd type="none" w="med" len="med"/>
                      <a:tailEnd type="none" w="med" len="med"/>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6350" cap="flat" cmpd="sng" algn="ctr">
                      <a:solidFill>
                        <a:srgbClr val="C0504D"/>
                      </a:solidFill>
                      <a:prstDash val="solid"/>
                      <a:round/>
                      <a:headEnd type="none" w="med" len="med"/>
                      <a:tailEnd type="none" w="med" len="med"/>
                    </a:lnB>
                    <a:solidFill>
                      <a:srgbClr val="F2DCDB"/>
                    </a:solidFill>
                  </a:tcPr>
                </a:tc>
              </a:tr>
              <a:tr h="569344">
                <a:tc>
                  <a:txBody>
                    <a:bodyPr/>
                    <a:lstStyle/>
                    <a:p>
                      <a:pPr algn="ctr" rtl="0" fontAlgn="ctr"/>
                      <a:r>
                        <a:rPr lang="fr-FR" sz="1000" b="1" i="0" u="none" strike="noStrike">
                          <a:solidFill>
                            <a:srgbClr val="000000"/>
                          </a:solidFill>
                          <a:effectLst/>
                          <a:latin typeface="Verdana"/>
                        </a:rPr>
                        <a:t>Néo</a:t>
                      </a:r>
                    </a:p>
                  </a:txBody>
                  <a:tcPr marL="9525" marR="9525" marT="9525" marB="0" anchor="ctr">
                    <a:lnL w="12700" cap="flat" cmpd="sng" algn="ctr">
                      <a:solidFill>
                        <a:srgbClr val="C0504D"/>
                      </a:solidFill>
                      <a:prstDash val="solid"/>
                      <a:round/>
                      <a:headEnd type="none" w="med" len="med"/>
                      <a:tailEnd type="none" w="med" len="med"/>
                    </a:lnL>
                    <a:lnR w="6350" cap="flat" cmpd="sng" algn="ctr">
                      <a:solidFill>
                        <a:srgbClr val="C0504D"/>
                      </a:solidFill>
                      <a:prstDash val="solid"/>
                      <a:round/>
                      <a:headEnd type="none" w="med" len="med"/>
                      <a:tailEnd type="none" w="med" len="med"/>
                    </a:lnR>
                    <a:lnT w="635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solidFill>
                      <a:srgbClr val="FFFFFF"/>
                    </a:solidFill>
                  </a:tcPr>
                </a:tc>
                <a:tc>
                  <a:txBody>
                    <a:bodyPr/>
                    <a:lstStyle/>
                    <a:p>
                      <a:pPr algn="ctr" rtl="0" fontAlgn="ctr"/>
                      <a:r>
                        <a:rPr lang="fr-FR" sz="1000" b="0" i="0" u="none" strike="noStrike" dirty="0">
                          <a:solidFill>
                            <a:srgbClr val="000000"/>
                          </a:solidFill>
                          <a:effectLst/>
                          <a:latin typeface="Verdana"/>
                        </a:rPr>
                        <a:t>Avis de conseil ADE sur la FSI (Fiche standardisée d’information</a:t>
                      </a:r>
                      <a:r>
                        <a:rPr lang="fr-FR" sz="1000" b="0" i="0" u="none" strike="noStrike" dirty="0" smtClean="0">
                          <a:solidFill>
                            <a:srgbClr val="000000"/>
                          </a:solidFill>
                          <a:effectLst/>
                          <a:latin typeface="Verdana"/>
                        </a:rPr>
                        <a:t>) par Néo</a:t>
                      </a:r>
                      <a:endParaRPr lang="fr-FR" sz="1000" b="0" i="0" u="none" strike="noStrike" dirty="0">
                        <a:solidFill>
                          <a:srgbClr val="000000"/>
                        </a:solidFill>
                        <a:effectLst/>
                        <a:latin typeface="Verdana"/>
                      </a:endParaRPr>
                    </a:p>
                  </a:txBody>
                  <a:tcPr marL="9525" marR="9525" marT="9525" marB="0" anchor="ctr">
                    <a:lnL w="6350" cap="flat" cmpd="sng" algn="ctr">
                      <a:solidFill>
                        <a:srgbClr val="C0504D"/>
                      </a:solidFill>
                      <a:prstDash val="solid"/>
                      <a:round/>
                      <a:headEnd type="none" w="med" len="med"/>
                      <a:tailEnd type="none" w="med" len="med"/>
                    </a:lnL>
                    <a:lnR w="6350" cap="flat" cmpd="sng" algn="ctr">
                      <a:solidFill>
                        <a:srgbClr val="C0504D"/>
                      </a:solidFill>
                      <a:prstDash val="solid"/>
                      <a:round/>
                      <a:headEnd type="none" w="med" len="med"/>
                      <a:tailEnd type="none" w="med" len="med"/>
                    </a:lnR>
                    <a:lnT w="635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solidFill>
                      <a:srgbClr val="FFFFFF"/>
                    </a:solidFill>
                  </a:tcPr>
                </a:tc>
                <a:tc>
                  <a:txBody>
                    <a:bodyPr/>
                    <a:lstStyle/>
                    <a:p>
                      <a:pPr algn="ctr" rtl="0" fontAlgn="ctr"/>
                      <a:r>
                        <a:rPr lang="fr-FR" sz="1000" b="0" i="0" u="none" strike="noStrike" dirty="0">
                          <a:solidFill>
                            <a:srgbClr val="000000"/>
                          </a:solidFill>
                          <a:effectLst/>
                          <a:latin typeface="Verdana"/>
                        </a:rPr>
                        <a:t>Avis de conseil ADE hors FSI pris en charge par Néo</a:t>
                      </a:r>
                    </a:p>
                  </a:txBody>
                  <a:tcPr marL="9525" marR="9525" marT="9525" marB="0" anchor="ctr">
                    <a:lnL w="6350" cap="flat" cmpd="sng" algn="ctr">
                      <a:solidFill>
                        <a:srgbClr val="C0504D"/>
                      </a:solidFill>
                      <a:prstDash val="solid"/>
                      <a:round/>
                      <a:headEnd type="none" w="med" len="med"/>
                      <a:tailEnd type="none" w="med" len="med"/>
                    </a:lnL>
                    <a:lnR w="6350" cap="flat" cmpd="sng" algn="ctr">
                      <a:solidFill>
                        <a:srgbClr val="C0504D"/>
                      </a:solidFill>
                      <a:prstDash val="solid"/>
                      <a:round/>
                      <a:headEnd type="none" w="med" len="med"/>
                      <a:tailEnd type="none" w="med" len="med"/>
                    </a:lnR>
                    <a:lnT w="635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solidFill>
                      <a:srgbClr val="FFFFFF"/>
                    </a:solidFill>
                  </a:tcPr>
                </a:tc>
                <a:tc>
                  <a:txBody>
                    <a:bodyPr/>
                    <a:lstStyle/>
                    <a:p>
                      <a:pPr algn="ctr" rtl="0" fontAlgn="ctr"/>
                      <a:r>
                        <a:rPr lang="fr-FR" sz="1000" b="0" i="0" u="none" strike="noStrike" dirty="0">
                          <a:solidFill>
                            <a:srgbClr val="000000"/>
                          </a:solidFill>
                          <a:effectLst/>
                          <a:latin typeface="Verdana"/>
                        </a:rPr>
                        <a:t>Avis de conseil ADE hors FSI pris en charge par Néo</a:t>
                      </a:r>
                    </a:p>
                  </a:txBody>
                  <a:tcPr marL="9525" marR="9525" marT="9525" marB="0" anchor="ctr">
                    <a:lnL w="6350" cap="flat" cmpd="sng" algn="ctr">
                      <a:solidFill>
                        <a:srgbClr val="C0504D"/>
                      </a:solidFill>
                      <a:prstDash val="solid"/>
                      <a:round/>
                      <a:headEnd type="none" w="med" len="med"/>
                      <a:tailEnd type="none" w="med" len="med"/>
                    </a:lnL>
                    <a:lnR w="12700" cap="flat" cmpd="sng" algn="ctr">
                      <a:solidFill>
                        <a:srgbClr val="C0504D"/>
                      </a:solidFill>
                      <a:prstDash val="solid"/>
                      <a:round/>
                      <a:headEnd type="none" w="med" len="med"/>
                      <a:tailEnd type="none" w="med" len="med"/>
                    </a:lnR>
                    <a:lnT w="635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solidFill>
                      <a:srgbClr val="FFFFFF"/>
                    </a:solidFill>
                  </a:tcPr>
                </a:tc>
              </a:tr>
            </a:tbl>
          </a:graphicData>
        </a:graphic>
      </p:graphicFrame>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9341233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7"/>
          <p:cNvSpPr txBox="1">
            <a:spLocks/>
          </p:cNvSpPr>
          <p:nvPr/>
        </p:nvSpPr>
        <p:spPr bwMode="gray">
          <a:xfrm>
            <a:off x="787140" y="450318"/>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Autres nouveautés CNP à compter du 20/03/2017</a:t>
            </a:r>
            <a:endParaRPr lang="fr-FR" altLang="fr-FR" sz="2400" dirty="0"/>
          </a:p>
        </p:txBody>
      </p:sp>
      <p:sp>
        <p:nvSpPr>
          <p:cNvPr id="3" name="ZoneTexte 2"/>
          <p:cNvSpPr txBox="1"/>
          <p:nvPr/>
        </p:nvSpPr>
        <p:spPr>
          <a:xfrm>
            <a:off x="276045" y="1413495"/>
            <a:ext cx="8495663" cy="4949047"/>
          </a:xfrm>
          <a:prstGeom prst="rect">
            <a:avLst/>
          </a:prstGeom>
        </p:spPr>
        <p:txBody>
          <a:bodyPr wrap="square">
            <a:spAutoFit/>
          </a:bodyPr>
          <a:lstStyle>
            <a:defPPr>
              <a:defRPr lang="fr-FR"/>
            </a:defPPr>
            <a:lvl1pPr algn="just" defTabSz="449263">
              <a:defRPr sz="1400" b="1" u="sng">
                <a:latin typeface="Arial" panose="020B0604020202020204" pitchFamily="34" charset="0"/>
                <a:cs typeface="Arial" panose="020B0604020202020204" pitchFamily="34" charset="0"/>
              </a:defRPr>
            </a:lvl1pPr>
            <a:lvl2pPr marL="285750" lvl="1" indent="-285750" algn="just">
              <a:spcBef>
                <a:spcPct val="20000"/>
              </a:spcBef>
              <a:buClr>
                <a:srgbClr val="FF0000"/>
              </a:buClr>
              <a:buFont typeface="Wingdings" panose="05000000000000000000" pitchFamily="2" charset="2"/>
              <a:buChar char="n"/>
              <a:defRPr sz="1400">
                <a:ea typeface="Calibri"/>
                <a:cs typeface="Times New Roman"/>
              </a:defRPr>
            </a:lvl2pPr>
          </a:lstStyle>
          <a:p>
            <a:pPr lvl="1"/>
            <a:r>
              <a:rPr lang="fr-FR" b="1" dirty="0" smtClean="0">
                <a:sym typeface="Wingdings"/>
              </a:rPr>
              <a:t>Conditions </a:t>
            </a:r>
            <a:r>
              <a:rPr lang="fr-FR" b="1" dirty="0">
                <a:sym typeface="Wingdings"/>
              </a:rPr>
              <a:t>particulières spécifiques mises en place par la CNP pour les </a:t>
            </a:r>
            <a:r>
              <a:rPr lang="fr-FR" b="1" dirty="0" smtClean="0">
                <a:sym typeface="Wingdings"/>
              </a:rPr>
              <a:t>militaires :</a:t>
            </a:r>
            <a:endParaRPr lang="fr-FR" b="1" dirty="0">
              <a:sym typeface="Wingdings"/>
            </a:endParaRPr>
          </a:p>
          <a:p>
            <a:pPr marL="712788" lvl="1" indent="-255588">
              <a:buClr>
                <a:schemeClr val="bg2"/>
              </a:buClr>
            </a:pPr>
            <a:r>
              <a:rPr lang="fr-FR" dirty="0">
                <a:sym typeface="Wingdings"/>
              </a:rPr>
              <a:t>Depuis février 2016, </a:t>
            </a:r>
            <a:r>
              <a:rPr lang="fr-FR" dirty="0"/>
              <a:t>pour les clients ayant la qualité de militaire ou de personnel civil de la </a:t>
            </a:r>
            <a:r>
              <a:rPr lang="fr-FR" dirty="0" smtClean="0"/>
              <a:t>Défense </a:t>
            </a:r>
            <a:r>
              <a:rPr lang="fr-FR" dirty="0" smtClean="0">
                <a:sym typeface="Wingdings"/>
              </a:rPr>
              <a:t>et </a:t>
            </a:r>
            <a:r>
              <a:rPr lang="fr-FR" dirty="0">
                <a:sym typeface="Wingdings"/>
              </a:rPr>
              <a:t>d</a:t>
            </a:r>
            <a:r>
              <a:rPr lang="fr-FR" dirty="0"/>
              <a:t>ans le cadre de la souscription d’un contrat ADE CNP Immo 2220N, </a:t>
            </a:r>
            <a:r>
              <a:rPr lang="fr-FR" dirty="0" smtClean="0"/>
              <a:t>de </a:t>
            </a:r>
            <a:r>
              <a:rPr lang="fr-FR" dirty="0"/>
              <a:t>nouvelles conditions particulières </a:t>
            </a:r>
            <a:r>
              <a:rPr lang="fr-FR" dirty="0" smtClean="0"/>
              <a:t>spécifiques s’appliquent.</a:t>
            </a:r>
          </a:p>
          <a:p>
            <a:pPr marL="1255713" lvl="3" indent="-255588" algn="just">
              <a:spcBef>
                <a:spcPct val="20000"/>
              </a:spcBef>
              <a:buClr>
                <a:srgbClr val="FF0000"/>
              </a:buClr>
              <a:buFont typeface="Wingdings" panose="05000000000000000000" pitchFamily="2" charset="2"/>
              <a:buChar char="n"/>
            </a:pPr>
            <a:r>
              <a:rPr lang="fr-FR" sz="1400" b="1" dirty="0"/>
              <a:t>Pour rappel, </a:t>
            </a:r>
            <a:r>
              <a:rPr lang="fr-FR" sz="1400" dirty="0"/>
              <a:t>ces conditions particulières étaient à faire signer en deux exemplaires : un exemplaire était à remettre aux clients, le second était à insérer dans le dossier crédit immobilier. </a:t>
            </a:r>
          </a:p>
          <a:p>
            <a:pPr marL="712788" lvl="1" indent="-255588">
              <a:buClr>
                <a:schemeClr val="bg2"/>
              </a:buClr>
            </a:pPr>
            <a:endParaRPr lang="fr-FR" dirty="0" smtClean="0">
              <a:sym typeface="Wingdings"/>
            </a:endParaRPr>
          </a:p>
          <a:p>
            <a:pPr marL="712788" lvl="1" indent="-255588">
              <a:buClr>
                <a:schemeClr val="bg2"/>
              </a:buClr>
            </a:pPr>
            <a:endParaRPr lang="fr-FR" dirty="0" smtClean="0">
              <a:sym typeface="Wingdings"/>
            </a:endParaRPr>
          </a:p>
          <a:p>
            <a:pPr marL="712788" lvl="1" indent="-255588">
              <a:buClr>
                <a:schemeClr val="bg2"/>
              </a:buClr>
            </a:pPr>
            <a:endParaRPr lang="fr-FR" dirty="0">
              <a:sym typeface="Wingdings"/>
            </a:endParaRPr>
          </a:p>
          <a:p>
            <a:pPr marL="712788" lvl="1" indent="-255588">
              <a:buClr>
                <a:schemeClr val="bg2"/>
              </a:buClr>
            </a:pPr>
            <a:endParaRPr lang="fr-FR" dirty="0" smtClean="0">
              <a:sym typeface="Wingdings"/>
            </a:endParaRPr>
          </a:p>
          <a:p>
            <a:pPr marL="712788" lvl="1" indent="-255588">
              <a:buClr>
                <a:schemeClr val="bg2"/>
              </a:buClr>
            </a:pPr>
            <a:endParaRPr lang="fr-FR" dirty="0" smtClean="0">
              <a:sym typeface="Wingdings"/>
            </a:endParaRPr>
          </a:p>
          <a:p>
            <a:pPr marL="712788" lvl="1" indent="-255588">
              <a:buClr>
                <a:schemeClr val="bg2"/>
              </a:buClr>
            </a:pPr>
            <a:endParaRPr lang="fr-FR" dirty="0">
              <a:sym typeface="Wingdings"/>
            </a:endParaRPr>
          </a:p>
          <a:p>
            <a:pPr marL="712788" lvl="1" indent="-255588">
              <a:buClr>
                <a:schemeClr val="bg2"/>
              </a:buClr>
            </a:pPr>
            <a:endParaRPr lang="fr-FR" dirty="0" smtClean="0">
              <a:sym typeface="Wingdings"/>
            </a:endParaRPr>
          </a:p>
          <a:p>
            <a:pPr marL="712788" lvl="1" indent="-255588">
              <a:buClr>
                <a:schemeClr val="bg2"/>
              </a:buClr>
            </a:pPr>
            <a:endParaRPr lang="fr-FR" dirty="0">
              <a:sym typeface="Wingdings"/>
            </a:endParaRPr>
          </a:p>
          <a:p>
            <a:pPr marL="712788" lvl="1" indent="-255588">
              <a:buClr>
                <a:schemeClr val="bg2"/>
              </a:buClr>
            </a:pPr>
            <a:endParaRPr lang="fr-FR" dirty="0">
              <a:sym typeface="Wingdings"/>
            </a:endParaRPr>
          </a:p>
          <a:p>
            <a:pPr marL="712788" lvl="1" indent="-255588">
              <a:buClr>
                <a:schemeClr val="bg2"/>
              </a:buClr>
            </a:pPr>
            <a:endParaRPr lang="fr-FR" dirty="0">
              <a:sym typeface="Wingdings"/>
            </a:endParaRPr>
          </a:p>
          <a:p>
            <a:pPr marL="712788" lvl="1" indent="-255588">
              <a:buClr>
                <a:schemeClr val="bg2"/>
              </a:buClr>
            </a:pPr>
            <a:r>
              <a:rPr lang="fr-FR" b="1" u="sng" dirty="0"/>
              <a:t>A partir du 20/03/2017, </a:t>
            </a:r>
            <a:r>
              <a:rPr lang="fr-FR" b="1" u="sng" dirty="0" smtClean="0"/>
              <a:t>les conditions spécifiques seront </a:t>
            </a:r>
            <a:r>
              <a:rPr lang="fr-FR" b="1" u="sng" dirty="0"/>
              <a:t>intégrées dans la liasse </a:t>
            </a:r>
            <a:r>
              <a:rPr lang="fr-FR" b="1" u="sng" dirty="0" smtClean="0"/>
              <a:t>2220N,</a:t>
            </a:r>
            <a:r>
              <a:rPr lang="fr-FR" b="1" dirty="0" smtClean="0"/>
              <a:t> </a:t>
            </a:r>
            <a:r>
              <a:rPr lang="fr-FR" dirty="0" smtClean="0"/>
              <a:t>il n’est plus nécessaire d’imprimer le document complémentaire sous la rubrique des commerciaux.</a:t>
            </a:r>
          </a:p>
          <a:p>
            <a:pPr marL="712788" lvl="1" indent="-255588">
              <a:buClr>
                <a:schemeClr val="bg2"/>
              </a:buClr>
            </a:pPr>
            <a:endParaRPr lang="fr-FR" sz="1100" dirty="0"/>
          </a:p>
          <a:p>
            <a:endParaRPr lang="fr-FR" dirty="0">
              <a:sym typeface="Wingdings"/>
            </a:endParaRPr>
          </a:p>
          <a:p>
            <a:endParaRPr lang="fr-FR" dirty="0">
              <a:sym typeface="Wingdings"/>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828" t="20562" r="26212" b="21713"/>
          <a:stretch/>
        </p:blipFill>
        <p:spPr bwMode="auto">
          <a:xfrm>
            <a:off x="5072332" y="2788938"/>
            <a:ext cx="3165895" cy="2236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1414731" y="3410964"/>
            <a:ext cx="2881223" cy="954107"/>
          </a:xfrm>
          <a:prstGeom prst="rect">
            <a:avLst/>
          </a:prstGeom>
          <a:noFill/>
        </p:spPr>
        <p:txBody>
          <a:bodyPr wrap="square" rtlCol="0">
            <a:spAutoFit/>
          </a:bodyPr>
          <a:lstStyle/>
          <a:p>
            <a:pPr algn="just"/>
            <a:r>
              <a:rPr lang="fr-FR" sz="1400" i="1" dirty="0" smtClean="0"/>
              <a:t>Rappel : le document était disponible dans la rubrique des commerciaux, ci-après la communication réalisée en février 2016 : </a:t>
            </a:r>
            <a:r>
              <a:rPr lang="fr-FR" sz="1400" i="1" dirty="0" smtClean="0">
                <a:hlinkClick r:id="rId4"/>
              </a:rPr>
              <a:t>ICI</a:t>
            </a:r>
            <a:endParaRPr lang="fr-FR" sz="1400" i="1" dirty="0"/>
          </a:p>
        </p:txBody>
      </p:sp>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cxnSp>
        <p:nvCxnSpPr>
          <p:cNvPr id="8" name="Connecteur droit avec flèche 7"/>
          <p:cNvCxnSpPr/>
          <p:nvPr/>
        </p:nvCxnSpPr>
        <p:spPr>
          <a:xfrm>
            <a:off x="4485740" y="3568855"/>
            <a:ext cx="500332"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8288830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61874" y="332950"/>
            <a:ext cx="6610350" cy="7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72861" y="1657171"/>
            <a:ext cx="8345011" cy="3600986"/>
          </a:xfrm>
          <a:prstGeom prst="rect">
            <a:avLst/>
          </a:prstGeom>
        </p:spPr>
        <p:txBody>
          <a:bodyPr wrap="square">
            <a:spAutoFit/>
          </a:bodyPr>
          <a:lstStyle/>
          <a:p>
            <a:pPr indent="-285750">
              <a:buClr>
                <a:srgbClr val="E6001A"/>
              </a:buClr>
              <a:buSzPct val="80000"/>
              <a:buFont typeface="Wingdings" pitchFamily="2" charset="2"/>
              <a:buChar char="n"/>
              <a:defRPr/>
            </a:pPr>
            <a:r>
              <a:rPr lang="fr-FR" sz="1200" b="1" dirty="0" smtClean="0">
                <a:solidFill>
                  <a:srgbClr val="FF0000"/>
                </a:solidFill>
                <a:cs typeface="Arial" panose="020B0604020202020204" pitchFamily="34" charset="0"/>
              </a:rPr>
              <a:t>ACTIONS</a:t>
            </a:r>
            <a:r>
              <a:rPr lang="fr-FR" sz="1200" b="1" dirty="0" smtClean="0">
                <a:cs typeface="Arial" panose="020B0604020202020204" pitchFamily="34" charset="0"/>
              </a:rPr>
              <a:t> </a:t>
            </a:r>
            <a:r>
              <a:rPr lang="fr-FR" sz="1200" b="1" dirty="0">
                <a:cs typeface="Arial" panose="020B0604020202020204" pitchFamily="34" charset="0"/>
              </a:rPr>
              <a:t>– Fichiers à traiter</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CREDIT IMMO  </a:t>
            </a:r>
            <a:r>
              <a:rPr lang="fr-FR" sz="1200" b="1" dirty="0">
                <a:cs typeface="Arial" panose="020B0604020202020204" pitchFamily="34" charset="0"/>
              </a:rPr>
              <a:t>– ADE CRD à compter du 20 mars 2017 </a:t>
            </a:r>
          </a:p>
          <a:p>
            <a:pPr indent="-285750">
              <a:buClr>
                <a:srgbClr val="E6001A"/>
              </a:buClr>
              <a:buSzPct val="80000"/>
              <a:buFont typeface="Wingdings" pitchFamily="2" charset="2"/>
              <a:buChar char="n"/>
              <a:defRPr/>
            </a:pPr>
            <a:r>
              <a:rPr lang="fr-FR" sz="1200" b="1" dirty="0" smtClean="0">
                <a:solidFill>
                  <a:srgbClr val="FF0000"/>
                </a:solidFill>
                <a:cs typeface="Arial" panose="020B0604020202020204" pitchFamily="34" charset="0"/>
              </a:rPr>
              <a:t>CREDIT IMMO  </a:t>
            </a:r>
            <a:r>
              <a:rPr lang="fr-FR" sz="1200" b="1" dirty="0" smtClean="0">
                <a:cs typeface="Arial" panose="020B0604020202020204" pitchFamily="34" charset="0"/>
              </a:rPr>
              <a:t>– ADE CNP - Avis de conseil sous NEO </a:t>
            </a:r>
          </a:p>
          <a:p>
            <a:pPr indent="-285750">
              <a:buClr>
                <a:srgbClr val="E6001A"/>
              </a:buClr>
              <a:buSzPct val="80000"/>
              <a:buFont typeface="Wingdings" pitchFamily="2" charset="2"/>
              <a:buChar char="n"/>
              <a:defRPr/>
            </a:pPr>
            <a:r>
              <a:rPr lang="fr-FR" sz="1200" b="1" dirty="0" smtClean="0">
                <a:solidFill>
                  <a:srgbClr val="FF0000"/>
                </a:solidFill>
                <a:cs typeface="Arial" panose="020B0604020202020204" pitchFamily="34" charset="0"/>
              </a:rPr>
              <a:t>CREDIT </a:t>
            </a:r>
            <a:r>
              <a:rPr lang="fr-FR" sz="1200" b="1" dirty="0">
                <a:solidFill>
                  <a:srgbClr val="FF0000"/>
                </a:solidFill>
                <a:cs typeface="Arial" panose="020B0604020202020204" pitchFamily="34" charset="0"/>
              </a:rPr>
              <a:t>IMMO  </a:t>
            </a:r>
            <a:r>
              <a:rPr lang="fr-FR" sz="1200" b="1" dirty="0">
                <a:cs typeface="Arial" panose="020B0604020202020204" pitchFamily="34" charset="0"/>
              </a:rPr>
              <a:t>– ADE CNP -  Conditions particulières spécifiques pour les militaires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CREDIT IMMO  </a:t>
            </a:r>
            <a:r>
              <a:rPr lang="fr-FR" sz="1200" b="1" dirty="0">
                <a:cs typeface="Arial" panose="020B0604020202020204" pitchFamily="34" charset="0"/>
              </a:rPr>
              <a:t>– ADE CNP -  Notices d’assurances </a:t>
            </a:r>
          </a:p>
          <a:p>
            <a:pPr indent="-285750">
              <a:buClr>
                <a:srgbClr val="E6001A"/>
              </a:buClr>
              <a:buSzPct val="80000"/>
              <a:buFont typeface="Wingdings" pitchFamily="2" charset="2"/>
              <a:buChar char="n"/>
              <a:defRPr/>
            </a:pPr>
            <a:r>
              <a:rPr lang="fr-FR" sz="1200" b="1" dirty="0" smtClean="0">
                <a:solidFill>
                  <a:srgbClr val="FF0000"/>
                </a:solidFill>
                <a:cs typeface="Arial" panose="020B0604020202020204" pitchFamily="34" charset="0"/>
              </a:rPr>
              <a:t>EPARGNE </a:t>
            </a:r>
            <a:r>
              <a:rPr lang="fr-FR" sz="1200" b="1" dirty="0">
                <a:cs typeface="Arial" panose="020B0604020202020204" pitchFamily="34" charset="0"/>
              </a:rPr>
              <a:t>– Revalorisation des rentes en 2016</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 </a:t>
            </a:r>
            <a:r>
              <a:rPr lang="fr-FR" sz="1200" b="1" dirty="0">
                <a:cs typeface="Arial" panose="020B0604020202020204" pitchFamily="34" charset="0"/>
              </a:rPr>
              <a:t>– Guide Fiscalité 2017</a:t>
            </a:r>
          </a:p>
          <a:p>
            <a:pPr indent="-285750">
              <a:buClr>
                <a:srgbClr val="E6001A"/>
              </a:buClr>
              <a:buSzPct val="80000"/>
              <a:buFont typeface="Wingdings" pitchFamily="2" charset="2"/>
              <a:buChar char="n"/>
              <a:defRPr/>
            </a:pPr>
            <a:r>
              <a:rPr lang="fr-FR" sz="1200" b="1" dirty="0" smtClean="0">
                <a:solidFill>
                  <a:srgbClr val="FF0000"/>
                </a:solidFill>
                <a:cs typeface="Arial" panose="020B0604020202020204" pitchFamily="34" charset="0"/>
              </a:rPr>
              <a:t>EPARGNE </a:t>
            </a:r>
            <a:r>
              <a:rPr lang="fr-FR" sz="1200" b="1" dirty="0" smtClean="0">
                <a:cs typeface="Arial" panose="020B0604020202020204" pitchFamily="34" charset="0"/>
              </a:rPr>
              <a:t>– L’indispensable assurance vie</a:t>
            </a:r>
          </a:p>
          <a:p>
            <a:pPr indent="-285750">
              <a:buClr>
                <a:srgbClr val="E6001A"/>
              </a:buClr>
              <a:buSzPct val="80000"/>
              <a:buFont typeface="Wingdings" pitchFamily="2" charset="2"/>
              <a:buChar char="n"/>
              <a:defRPr/>
            </a:pPr>
            <a:r>
              <a:rPr lang="fr-FR" sz="1200" b="1" dirty="0" smtClean="0">
                <a:solidFill>
                  <a:srgbClr val="FF0000"/>
                </a:solidFill>
                <a:cs typeface="Arial" panose="020B0604020202020204" pitchFamily="34" charset="0"/>
              </a:rPr>
              <a:t>EPARGNE </a:t>
            </a:r>
            <a:r>
              <a:rPr lang="fr-FR" sz="1200" b="1" dirty="0">
                <a:cs typeface="Arial" panose="020B0604020202020204" pitchFamily="34" charset="0"/>
              </a:rPr>
              <a:t>– Evolution des gammes « Sélection Essentielle » et « Sélection Patrimoniale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BANCARISATION </a:t>
            </a:r>
            <a:r>
              <a:rPr lang="fr-FR" sz="1200" b="1" dirty="0">
                <a:cs typeface="Arial" panose="020B0604020202020204" pitchFamily="34" charset="0"/>
              </a:rPr>
              <a:t>– Mobilité bancaire : point de situation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BANCARISATION </a:t>
            </a:r>
            <a:r>
              <a:rPr lang="fr-FR" sz="1200" b="1" dirty="0">
                <a:cs typeface="Arial" panose="020B0604020202020204" pitchFamily="34" charset="0"/>
              </a:rPr>
              <a:t>– Mobilité bancaire : dossiers Domilis à traiter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BANCARISATION </a:t>
            </a:r>
            <a:r>
              <a:rPr lang="fr-FR" sz="1200" b="1" dirty="0">
                <a:cs typeface="Arial" panose="020B0604020202020204" pitchFamily="34" charset="0"/>
              </a:rPr>
              <a:t>– Visuels Femme 2017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CREDIT CONSO </a:t>
            </a:r>
            <a:r>
              <a:rPr lang="fr-FR" sz="1200" b="1" dirty="0">
                <a:cs typeface="Arial" panose="020B0604020202020204" pitchFamily="34" charset="0"/>
              </a:rPr>
              <a:t>– Liste des dossiers à ré-instruire suite à la montée de version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CLIENTS NPAI</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Action E-commerce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Salon de la franchise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DISTRI </a:t>
            </a:r>
            <a:r>
              <a:rPr lang="fr-FR" sz="1200" b="1" dirty="0">
                <a:cs typeface="Arial" panose="020B0604020202020204" pitchFamily="34" charset="0"/>
              </a:rPr>
              <a:t>– RAPPEL - </a:t>
            </a:r>
            <a:r>
              <a:rPr lang="fr-FR" sz="1200" b="1" dirty="0" err="1">
                <a:cs typeface="Arial" panose="020B0604020202020204" pitchFamily="34" charset="0"/>
              </a:rPr>
              <a:t>e-CARTE</a:t>
            </a:r>
            <a:r>
              <a:rPr lang="fr-FR" sz="1200" b="1" dirty="0">
                <a:cs typeface="Arial" panose="020B0604020202020204" pitchFamily="34" charset="0"/>
              </a:rPr>
              <a:t> BLEUE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DISTRI </a:t>
            </a:r>
            <a:r>
              <a:rPr lang="fr-FR" sz="1200" b="1" dirty="0">
                <a:cs typeface="Arial" panose="020B0604020202020204" pitchFamily="34" charset="0"/>
              </a:rPr>
              <a:t>–  e-RELEVES devient e-DOCUMENTS</a:t>
            </a:r>
          </a:p>
          <a:p>
            <a:r>
              <a:rPr lang="fr-FR" sz="1200" b="1" dirty="0"/>
              <a:t> </a:t>
            </a:r>
            <a:endParaRPr lang="fr-FR" sz="1200" dirty="0"/>
          </a:p>
        </p:txBody>
      </p:sp>
      <p:sp>
        <p:nvSpPr>
          <p:cNvPr id="4" name="Rectangle 3"/>
          <p:cNvSpPr/>
          <p:nvPr/>
        </p:nvSpPr>
        <p:spPr>
          <a:xfrm>
            <a:off x="5507012" y="997351"/>
            <a:ext cx="2850460" cy="461665"/>
          </a:xfrm>
          <a:prstGeom prst="rect">
            <a:avLst/>
          </a:prstGeom>
        </p:spPr>
        <p:txBody>
          <a:bodyPr wrap="none">
            <a:spAutoFit/>
          </a:bodyPr>
          <a:lstStyle/>
          <a:p>
            <a:pPr>
              <a:defRPr/>
            </a:pPr>
            <a:r>
              <a:rPr lang="fr-FR" sz="2400" b="1" dirty="0" smtClean="0">
                <a:solidFill>
                  <a:schemeClr val="tx1">
                    <a:lumMod val="50000"/>
                    <a:lumOff val="50000"/>
                  </a:schemeClr>
                </a:solidFill>
              </a:rPr>
              <a:t>N°129</a:t>
            </a:r>
            <a:r>
              <a:rPr lang="fr-FR" sz="2400" b="1" dirty="0" smtClean="0">
                <a:solidFill>
                  <a:schemeClr val="tx1">
                    <a:lumMod val="50000"/>
                    <a:lumOff val="50000"/>
                  </a:schemeClr>
                </a:solidFill>
                <a:sym typeface="Wingdings 3"/>
              </a:rPr>
              <a:t></a:t>
            </a:r>
            <a:r>
              <a:rPr lang="fr-FR" sz="2400" b="1" dirty="0" smtClean="0">
                <a:solidFill>
                  <a:schemeClr val="tx1">
                    <a:lumMod val="50000"/>
                    <a:lumOff val="50000"/>
                  </a:schemeClr>
                </a:solidFill>
              </a:rPr>
              <a:t> </a:t>
            </a:r>
            <a:r>
              <a:rPr lang="fr-FR" sz="2400" b="1" dirty="0" smtClean="0">
                <a:solidFill>
                  <a:schemeClr val="tx1">
                    <a:lumMod val="50000"/>
                    <a:lumOff val="50000"/>
                  </a:schemeClr>
                </a:solidFill>
              </a:rPr>
              <a:t>16</a:t>
            </a:r>
            <a:r>
              <a:rPr lang="fr-FR" sz="2400" b="1" dirty="0" smtClean="0">
                <a:solidFill>
                  <a:schemeClr val="tx1">
                    <a:lumMod val="50000"/>
                    <a:lumOff val="50000"/>
                  </a:schemeClr>
                </a:solidFill>
              </a:rPr>
              <a:t> </a:t>
            </a:r>
            <a:r>
              <a:rPr lang="fr-FR" sz="2400" b="1" dirty="0" smtClean="0">
                <a:solidFill>
                  <a:schemeClr val="tx1">
                    <a:lumMod val="50000"/>
                    <a:lumOff val="50000"/>
                  </a:schemeClr>
                </a:solidFill>
              </a:rPr>
              <a:t>mars 2017</a:t>
            </a:r>
            <a:endParaRPr lang="fr-FR" sz="2400" dirty="0">
              <a:solidFill>
                <a:schemeClr val="tx1">
                  <a:lumMod val="50000"/>
                  <a:lumOff val="50000"/>
                </a:schemeClr>
              </a:solidFill>
            </a:endParaRPr>
          </a:p>
        </p:txBody>
      </p:sp>
      <p:sp>
        <p:nvSpPr>
          <p:cNvPr id="5" name="ZoneTexte 4"/>
          <p:cNvSpPr txBox="1"/>
          <p:nvPr/>
        </p:nvSpPr>
        <p:spPr>
          <a:xfrm>
            <a:off x="3817400" y="5762148"/>
            <a:ext cx="5199544" cy="369888"/>
          </a:xfrm>
          <a:prstGeom prst="rect">
            <a:avLst/>
          </a:prstGeom>
          <a:noFill/>
          <a:ln>
            <a:solidFill>
              <a:schemeClr val="tx1">
                <a:lumMod val="75000"/>
                <a:lumOff val="25000"/>
              </a:schemeClr>
            </a:solidFill>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fr-FR" sz="1800" dirty="0">
                <a:solidFill>
                  <a:schemeClr val="tx1">
                    <a:lumMod val="75000"/>
                    <a:lumOff val="25000"/>
                  </a:schemeClr>
                </a:solidFill>
                <a:latin typeface="Calibri" pitchFamily="34" charset="0"/>
              </a:rPr>
              <a:t>Pour accéder à </a:t>
            </a:r>
            <a:r>
              <a:rPr lang="fr-FR" sz="1800" dirty="0" smtClean="0">
                <a:solidFill>
                  <a:schemeClr val="tx1">
                    <a:lumMod val="75000"/>
                    <a:lumOff val="25000"/>
                  </a:schemeClr>
                </a:solidFill>
                <a:latin typeface="Calibri" pitchFamily="34" charset="0"/>
              </a:rPr>
              <a:t>l’essentiel du marketing</a:t>
            </a:r>
            <a:r>
              <a:rPr lang="fr-FR" sz="1800" dirty="0" smtClean="0">
                <a:latin typeface="Calibri" pitchFamily="34" charset="0"/>
              </a:rPr>
              <a:t>, </a:t>
            </a:r>
            <a:r>
              <a:rPr lang="fr-FR" sz="1800" b="1" dirty="0">
                <a:solidFill>
                  <a:srgbClr val="C00000"/>
                </a:solidFill>
                <a:latin typeface="Calibri" pitchFamily="34" charset="0"/>
                <a:hlinkClick r:id="rId3"/>
              </a:rPr>
              <a:t>cliquez </a:t>
            </a:r>
            <a:r>
              <a:rPr lang="fr-FR" sz="1800" b="1" dirty="0" smtClean="0">
                <a:solidFill>
                  <a:srgbClr val="C00000"/>
                </a:solidFill>
                <a:latin typeface="Calibri" pitchFamily="34" charset="0"/>
                <a:hlinkClick r:id="rId3"/>
              </a:rPr>
              <a:t>ici</a:t>
            </a:r>
            <a:endParaRPr lang="fr-FR" sz="1800" b="1" dirty="0">
              <a:solidFill>
                <a:srgbClr val="C00000"/>
              </a:solidFill>
              <a:latin typeface="Calibri" pitchFamily="34" charset="0"/>
            </a:endParaRPr>
          </a:p>
        </p:txBody>
      </p:sp>
    </p:spTree>
    <p:extLst>
      <p:ext uri="{BB962C8B-B14F-4D97-AF65-F5344CB8AC3E}">
        <p14:creationId xmlns:p14="http://schemas.microsoft.com/office/powerpoint/2010/main" val="31361253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7"/>
          <p:cNvSpPr txBox="1">
            <a:spLocks/>
          </p:cNvSpPr>
          <p:nvPr/>
        </p:nvSpPr>
        <p:spPr bwMode="gray">
          <a:xfrm>
            <a:off x="2207566" y="2764379"/>
            <a:ext cx="4521707"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pPr algn="ctr"/>
            <a:r>
              <a:rPr lang="fr-FR" altLang="fr-FR" sz="4000" dirty="0" smtClean="0">
                <a:solidFill>
                  <a:schemeClr val="tx1"/>
                </a:solidFill>
              </a:rPr>
              <a:t>ANNEXES</a:t>
            </a:r>
          </a:p>
        </p:txBody>
      </p:sp>
    </p:spTree>
    <p:extLst>
      <p:ext uri="{BB962C8B-B14F-4D97-AF65-F5344CB8AC3E}">
        <p14:creationId xmlns:p14="http://schemas.microsoft.com/office/powerpoint/2010/main" val="35892920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7"/>
          <p:cNvSpPr txBox="1">
            <a:spLocks/>
          </p:cNvSpPr>
          <p:nvPr/>
        </p:nvSpPr>
        <p:spPr bwMode="gray">
          <a:xfrm>
            <a:off x="787140" y="323576"/>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Annexe 1 : La nouvelle </a:t>
            </a:r>
            <a:r>
              <a:rPr lang="fr-FR" altLang="fr-FR" sz="2400" dirty="0"/>
              <a:t>offre </a:t>
            </a:r>
            <a:r>
              <a:rPr lang="fr-FR" altLang="fr-FR" sz="2400" dirty="0" smtClean="0"/>
              <a:t>: le Passage </a:t>
            </a:r>
            <a:r>
              <a:rPr lang="fr-FR" altLang="fr-FR" sz="2400" dirty="0"/>
              <a:t>en CRD </a:t>
            </a:r>
            <a:r>
              <a:rPr lang="fr-FR" altLang="fr-FR" sz="2400" dirty="0" smtClean="0"/>
              <a:t>est Plus </a:t>
            </a:r>
            <a:r>
              <a:rPr lang="fr-FR" altLang="fr-FR" sz="2400" dirty="0"/>
              <a:t>concurrentiel  </a:t>
            </a:r>
          </a:p>
        </p:txBody>
      </p:sp>
      <p:sp>
        <p:nvSpPr>
          <p:cNvPr id="5" name="ZoneTexte 4"/>
          <p:cNvSpPr txBox="1"/>
          <p:nvPr/>
        </p:nvSpPr>
        <p:spPr>
          <a:xfrm rot="20837054">
            <a:off x="3724693" y="3862104"/>
            <a:ext cx="1217343" cy="307777"/>
          </a:xfrm>
          <a:prstGeom prst="rect">
            <a:avLst/>
          </a:prstGeom>
          <a:noFill/>
        </p:spPr>
        <p:txBody>
          <a:bodyPr wrap="square" rtlCol="0">
            <a:spAutoFit/>
          </a:bodyPr>
          <a:lstStyle/>
          <a:p>
            <a:r>
              <a:rPr lang="fr-FR" sz="1400" dirty="0" smtClean="0">
                <a:solidFill>
                  <a:srgbClr val="C00000"/>
                </a:solidFill>
              </a:rPr>
              <a:t>FSI EN CRD</a:t>
            </a:r>
            <a:endParaRPr lang="fr-FR" sz="1400" dirty="0">
              <a:solidFill>
                <a:srgbClr val="C00000"/>
              </a:solidFill>
            </a:endParaRPr>
          </a:p>
        </p:txBody>
      </p:sp>
      <p:sp>
        <p:nvSpPr>
          <p:cNvPr id="6" name="ZoneTexte 5"/>
          <p:cNvSpPr txBox="1"/>
          <p:nvPr/>
        </p:nvSpPr>
        <p:spPr>
          <a:xfrm rot="20107173">
            <a:off x="5783714" y="1854983"/>
            <a:ext cx="2767751" cy="830997"/>
          </a:xfrm>
          <a:prstGeom prst="rect">
            <a:avLst/>
          </a:prstGeom>
          <a:noFill/>
        </p:spPr>
        <p:txBody>
          <a:bodyPr wrap="square" rtlCol="0">
            <a:spAutoFit/>
          </a:bodyPr>
          <a:lstStyle/>
          <a:p>
            <a:pPr algn="ctr"/>
            <a:r>
              <a:rPr lang="fr-FR" sz="2400" dirty="0" smtClean="0">
                <a:solidFill>
                  <a:srgbClr val="FF0000"/>
                </a:solidFill>
              </a:rPr>
              <a:t>Plus de garanties </a:t>
            </a:r>
          </a:p>
          <a:p>
            <a:pPr algn="ctr"/>
            <a:r>
              <a:rPr lang="fr-FR" sz="2400" dirty="0" smtClean="0">
                <a:solidFill>
                  <a:srgbClr val="FF0000"/>
                </a:solidFill>
              </a:rPr>
              <a:t>Prix en baisse</a:t>
            </a:r>
            <a:endParaRPr lang="fr-FR" sz="2400" dirty="0">
              <a:solidFill>
                <a:srgbClr val="FF0000"/>
              </a:solidFill>
            </a:endParaRPr>
          </a:p>
        </p:txBody>
      </p:sp>
      <p:grpSp>
        <p:nvGrpSpPr>
          <p:cNvPr id="7" name="Groupe 6"/>
          <p:cNvGrpSpPr/>
          <p:nvPr/>
        </p:nvGrpSpPr>
        <p:grpSpPr>
          <a:xfrm>
            <a:off x="3781051" y="3717032"/>
            <a:ext cx="4752528" cy="2587585"/>
            <a:chOff x="3781051" y="3793743"/>
            <a:chExt cx="4752528" cy="2587585"/>
          </a:xfrm>
        </p:grpSpPr>
        <p:grpSp>
          <p:nvGrpSpPr>
            <p:cNvPr id="8" name="Groupe 7"/>
            <p:cNvGrpSpPr/>
            <p:nvPr/>
          </p:nvGrpSpPr>
          <p:grpSpPr>
            <a:xfrm>
              <a:off x="3781051" y="3793743"/>
              <a:ext cx="4752528" cy="2065417"/>
              <a:chOff x="1115616" y="1412776"/>
              <a:chExt cx="5708382" cy="2592288"/>
            </a:xfrm>
          </p:grpSpPr>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412776"/>
                <a:ext cx="5708382" cy="259228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1331640" y="3408964"/>
                <a:ext cx="864096" cy="400109"/>
              </a:xfrm>
              <a:prstGeom prst="rect">
                <a:avLst/>
              </a:prstGeom>
              <a:solidFill>
                <a:schemeClr val="bg1"/>
              </a:solidFill>
              <a:ln>
                <a:no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fr-FR" sz="800" dirty="0" smtClean="0">
                    <a:solidFill>
                      <a:schemeClr val="tx1"/>
                    </a:solidFill>
                  </a:rPr>
                  <a:t>Prêt 1 Primo</a:t>
                </a:r>
                <a:br>
                  <a:rPr lang="fr-FR" sz="800" dirty="0" smtClean="0">
                    <a:solidFill>
                      <a:schemeClr val="tx1"/>
                    </a:solidFill>
                  </a:rPr>
                </a:br>
                <a:r>
                  <a:rPr lang="fr-FR" sz="800" dirty="0" smtClean="0">
                    <a:solidFill>
                      <a:schemeClr val="tx1"/>
                    </a:solidFill>
                  </a:rPr>
                  <a:t>100 0000 €</a:t>
                </a:r>
              </a:p>
              <a:p>
                <a:pPr algn="ctr"/>
                <a:r>
                  <a:rPr lang="fr-FR" sz="800" dirty="0" smtClean="0">
                    <a:solidFill>
                      <a:schemeClr val="tx1"/>
                    </a:solidFill>
                  </a:rPr>
                  <a:t>240 mois</a:t>
                </a:r>
                <a:endParaRPr lang="fr-FR" sz="800" dirty="0">
                  <a:solidFill>
                    <a:schemeClr val="tx1"/>
                  </a:solidFill>
                </a:endParaRPr>
              </a:p>
            </p:txBody>
          </p:sp>
          <p:sp>
            <p:nvSpPr>
              <p:cNvPr id="18" name="Rectangle 17"/>
              <p:cNvSpPr/>
              <p:nvPr/>
            </p:nvSpPr>
            <p:spPr>
              <a:xfrm>
                <a:off x="4427984" y="3514484"/>
                <a:ext cx="864096" cy="246221"/>
              </a:xfrm>
              <a:prstGeom prst="rect">
                <a:avLst/>
              </a:prstGeom>
              <a:solidFill>
                <a:schemeClr val="bg1"/>
              </a:solidFill>
              <a:ln>
                <a:no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r>
                  <a:rPr lang="fr-FR" sz="1000" b="1" dirty="0" smtClean="0">
                    <a:solidFill>
                      <a:schemeClr val="tx1"/>
                    </a:solidFill>
                  </a:rPr>
                  <a:t>13,96 €</a:t>
                </a:r>
                <a:endParaRPr lang="fr-FR" sz="1000" b="1" dirty="0">
                  <a:solidFill>
                    <a:schemeClr val="tx1"/>
                  </a:solidFill>
                </a:endParaRPr>
              </a:p>
            </p:txBody>
          </p:sp>
          <p:sp>
            <p:nvSpPr>
              <p:cNvPr id="19" name="Rectangle 18"/>
              <p:cNvSpPr/>
              <p:nvPr/>
            </p:nvSpPr>
            <p:spPr>
              <a:xfrm>
                <a:off x="5378570" y="3514482"/>
                <a:ext cx="594227" cy="246223"/>
              </a:xfrm>
              <a:prstGeom prst="rect">
                <a:avLst/>
              </a:prstGeom>
              <a:solidFill>
                <a:schemeClr val="bg1"/>
              </a:solidFill>
              <a:ln>
                <a:no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r>
                  <a:rPr lang="fr-FR" sz="1000" b="1" dirty="0" smtClean="0">
                    <a:solidFill>
                      <a:schemeClr val="tx1"/>
                    </a:solidFill>
                  </a:rPr>
                  <a:t>3 350</a:t>
                </a:r>
                <a:r>
                  <a:rPr lang="fr-FR" sz="1000" dirty="0" smtClean="0">
                    <a:solidFill>
                      <a:schemeClr val="tx1"/>
                    </a:solidFill>
                  </a:rPr>
                  <a:t>€</a:t>
                </a:r>
                <a:endParaRPr lang="fr-FR" sz="1000" dirty="0">
                  <a:solidFill>
                    <a:schemeClr val="tx1"/>
                  </a:solidFill>
                </a:endParaRPr>
              </a:p>
            </p:txBody>
          </p:sp>
          <p:sp>
            <p:nvSpPr>
              <p:cNvPr id="20" name="Rectangle 19"/>
              <p:cNvSpPr/>
              <p:nvPr/>
            </p:nvSpPr>
            <p:spPr>
              <a:xfrm>
                <a:off x="6085334" y="3524009"/>
                <a:ext cx="574898" cy="246221"/>
              </a:xfrm>
              <a:prstGeom prst="rect">
                <a:avLst/>
              </a:prstGeom>
              <a:solidFill>
                <a:schemeClr val="bg1"/>
              </a:solidFill>
              <a:ln>
                <a:no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r>
                  <a:rPr lang="fr-FR" sz="1000" b="1" dirty="0" smtClean="0">
                    <a:solidFill>
                      <a:schemeClr val="tx1"/>
                    </a:solidFill>
                  </a:rPr>
                  <a:t>0,31 %</a:t>
                </a:r>
                <a:endParaRPr lang="fr-FR" sz="1000" b="1" dirty="0">
                  <a:solidFill>
                    <a:schemeClr val="tx1"/>
                  </a:solidFill>
                </a:endParaRPr>
              </a:p>
            </p:txBody>
          </p:sp>
        </p:grpSp>
        <p:sp>
          <p:nvSpPr>
            <p:cNvPr id="9" name="Ellipse 8"/>
            <p:cNvSpPr/>
            <p:nvPr/>
          </p:nvSpPr>
          <p:spPr>
            <a:xfrm>
              <a:off x="6605446" y="5141758"/>
              <a:ext cx="1872208" cy="79208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p:cNvGrpSpPr/>
            <p:nvPr/>
          </p:nvGrpSpPr>
          <p:grpSpPr>
            <a:xfrm>
              <a:off x="3868831" y="6025481"/>
              <a:ext cx="1877346" cy="355847"/>
              <a:chOff x="2419350" y="2933700"/>
              <a:chExt cx="4305300" cy="990600"/>
            </a:xfrm>
          </p:grpSpPr>
          <p:pic>
            <p:nvPicPr>
              <p:cNvPr id="1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9350" y="2933700"/>
                <a:ext cx="4305300"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2627784" y="3286671"/>
                <a:ext cx="197168" cy="16913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2620477" y="3582726"/>
                <a:ext cx="197168" cy="16914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1"/>
                    </a:solidFill>
                  </a:rPr>
                  <a:t>x</a:t>
                </a:r>
              </a:p>
            </p:txBody>
          </p:sp>
        </p:grpSp>
        <p:sp>
          <p:nvSpPr>
            <p:cNvPr id="11" name="Rectangle 10"/>
            <p:cNvSpPr/>
            <p:nvPr/>
          </p:nvSpPr>
          <p:spPr>
            <a:xfrm>
              <a:off x="5474137" y="5560015"/>
              <a:ext cx="72008" cy="6075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1"/>
                  </a:solidFill>
                </a:rPr>
                <a:t>x</a:t>
              </a:r>
            </a:p>
          </p:txBody>
        </p:sp>
      </p:grpSp>
      <p:sp>
        <p:nvSpPr>
          <p:cNvPr id="21" name="Ellipse 20"/>
          <p:cNvSpPr/>
          <p:nvPr/>
        </p:nvSpPr>
        <p:spPr>
          <a:xfrm>
            <a:off x="5307023" y="5048939"/>
            <a:ext cx="1221015" cy="81058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2" name="Groupe 21"/>
          <p:cNvGrpSpPr/>
          <p:nvPr/>
        </p:nvGrpSpPr>
        <p:grpSpPr>
          <a:xfrm>
            <a:off x="547628" y="1424507"/>
            <a:ext cx="5104491" cy="2614769"/>
            <a:chOff x="547628" y="1424507"/>
            <a:chExt cx="5104491" cy="2614769"/>
          </a:xfrm>
        </p:grpSpPr>
        <p:grpSp>
          <p:nvGrpSpPr>
            <p:cNvPr id="23" name="Groupe 22"/>
            <p:cNvGrpSpPr/>
            <p:nvPr/>
          </p:nvGrpSpPr>
          <p:grpSpPr>
            <a:xfrm>
              <a:off x="703188" y="1459501"/>
              <a:ext cx="4948931" cy="2579775"/>
              <a:chOff x="899592" y="987024"/>
              <a:chExt cx="4752528" cy="2520910"/>
            </a:xfrm>
          </p:grpSpPr>
          <p:grpSp>
            <p:nvGrpSpPr>
              <p:cNvPr id="26" name="Groupe 25"/>
              <p:cNvGrpSpPr/>
              <p:nvPr/>
            </p:nvGrpSpPr>
            <p:grpSpPr>
              <a:xfrm>
                <a:off x="899592" y="987024"/>
                <a:ext cx="4752528" cy="2065417"/>
                <a:chOff x="1115616" y="1412776"/>
                <a:chExt cx="5708382" cy="2592288"/>
              </a:xfrm>
            </p:grpSpPr>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412776"/>
                  <a:ext cx="5708382" cy="259228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Rectangle 32"/>
                <p:cNvSpPr/>
                <p:nvPr/>
              </p:nvSpPr>
              <p:spPr>
                <a:xfrm>
                  <a:off x="1354521" y="3391726"/>
                  <a:ext cx="864096" cy="449492"/>
                </a:xfrm>
                <a:prstGeom prst="rect">
                  <a:avLst/>
                </a:prstGeom>
                <a:solidFill>
                  <a:schemeClr val="bg1"/>
                </a:solidFill>
                <a:ln>
                  <a:no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fr-FR" sz="800" dirty="0" smtClean="0">
                      <a:solidFill>
                        <a:schemeClr val="tx1"/>
                      </a:solidFill>
                    </a:rPr>
                    <a:t>Prêt 1 Primo</a:t>
                  </a:r>
                  <a:br>
                    <a:rPr lang="fr-FR" sz="800" dirty="0" smtClean="0">
                      <a:solidFill>
                        <a:schemeClr val="tx1"/>
                      </a:solidFill>
                    </a:rPr>
                  </a:br>
                  <a:r>
                    <a:rPr lang="fr-FR" sz="800" dirty="0" smtClean="0">
                      <a:solidFill>
                        <a:schemeClr val="tx1"/>
                      </a:solidFill>
                    </a:rPr>
                    <a:t>100 000 €</a:t>
                  </a:r>
                </a:p>
                <a:p>
                  <a:pPr algn="ctr"/>
                  <a:r>
                    <a:rPr lang="fr-FR" sz="800" dirty="0" smtClean="0">
                      <a:solidFill>
                        <a:schemeClr val="tx1"/>
                      </a:solidFill>
                    </a:rPr>
                    <a:t>240 mois</a:t>
                  </a:r>
                  <a:endParaRPr lang="fr-FR" sz="800" dirty="0">
                    <a:solidFill>
                      <a:schemeClr val="tx1"/>
                    </a:solidFill>
                  </a:endParaRPr>
                </a:p>
              </p:txBody>
            </p:sp>
            <p:sp>
              <p:nvSpPr>
                <p:cNvPr id="34" name="Rectangle 33"/>
                <p:cNvSpPr/>
                <p:nvPr/>
              </p:nvSpPr>
              <p:spPr>
                <a:xfrm>
                  <a:off x="4427984" y="3514484"/>
                  <a:ext cx="864096" cy="246221"/>
                </a:xfrm>
                <a:prstGeom prst="rect">
                  <a:avLst/>
                </a:prstGeom>
                <a:solidFill>
                  <a:schemeClr val="bg1"/>
                </a:solidFill>
                <a:ln>
                  <a:no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r>
                    <a:rPr lang="fr-FR" sz="1000" b="1" dirty="0" smtClean="0">
                      <a:solidFill>
                        <a:schemeClr val="tx1"/>
                      </a:solidFill>
                    </a:rPr>
                    <a:t>17,50 €</a:t>
                  </a:r>
                  <a:endParaRPr lang="fr-FR" sz="1000" b="1" dirty="0">
                    <a:solidFill>
                      <a:schemeClr val="tx1"/>
                    </a:solidFill>
                  </a:endParaRPr>
                </a:p>
              </p:txBody>
            </p:sp>
            <p:sp>
              <p:nvSpPr>
                <p:cNvPr id="35" name="Rectangle 34"/>
                <p:cNvSpPr/>
                <p:nvPr/>
              </p:nvSpPr>
              <p:spPr>
                <a:xfrm>
                  <a:off x="5456684" y="3514484"/>
                  <a:ext cx="555476" cy="246221"/>
                </a:xfrm>
                <a:prstGeom prst="rect">
                  <a:avLst/>
                </a:prstGeom>
                <a:solidFill>
                  <a:schemeClr val="bg1"/>
                </a:solidFill>
                <a:ln>
                  <a:no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r>
                    <a:rPr lang="fr-FR" sz="1000" b="1" dirty="0" smtClean="0">
                      <a:solidFill>
                        <a:schemeClr val="tx1"/>
                      </a:solidFill>
                    </a:rPr>
                    <a:t>4 200 </a:t>
                  </a:r>
                  <a:r>
                    <a:rPr lang="fr-FR" sz="1000" dirty="0" smtClean="0">
                      <a:solidFill>
                        <a:schemeClr val="tx1"/>
                      </a:solidFill>
                    </a:rPr>
                    <a:t>€</a:t>
                  </a:r>
                  <a:endParaRPr lang="fr-FR" sz="1000" dirty="0">
                    <a:solidFill>
                      <a:schemeClr val="tx1"/>
                    </a:solidFill>
                  </a:endParaRPr>
                </a:p>
              </p:txBody>
            </p:sp>
            <p:sp>
              <p:nvSpPr>
                <p:cNvPr id="36" name="Rectangle 35"/>
                <p:cNvSpPr/>
                <p:nvPr/>
              </p:nvSpPr>
              <p:spPr>
                <a:xfrm>
                  <a:off x="6085334" y="3524009"/>
                  <a:ext cx="574898" cy="246221"/>
                </a:xfrm>
                <a:prstGeom prst="rect">
                  <a:avLst/>
                </a:prstGeom>
                <a:solidFill>
                  <a:schemeClr val="bg1"/>
                </a:solidFill>
                <a:ln>
                  <a:no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r>
                    <a:rPr lang="fr-FR" sz="1000" b="1" dirty="0" smtClean="0">
                      <a:solidFill>
                        <a:schemeClr val="tx1"/>
                      </a:solidFill>
                    </a:rPr>
                    <a:t>0,35 %</a:t>
                  </a:r>
                  <a:endParaRPr lang="fr-FR" sz="1000" b="1" dirty="0">
                    <a:solidFill>
                      <a:schemeClr val="tx1"/>
                    </a:solidFill>
                  </a:endParaRPr>
                </a:p>
              </p:txBody>
            </p:sp>
          </p:grpSp>
          <p:sp>
            <p:nvSpPr>
              <p:cNvPr id="27" name="Ellipse 26"/>
              <p:cNvSpPr/>
              <p:nvPr/>
            </p:nvSpPr>
            <p:spPr>
              <a:xfrm>
                <a:off x="3657312" y="2363614"/>
                <a:ext cx="1872208" cy="79208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8" name="Groupe 27"/>
              <p:cNvGrpSpPr/>
              <p:nvPr/>
            </p:nvGrpSpPr>
            <p:grpSpPr>
              <a:xfrm>
                <a:off x="1025472" y="3152087"/>
                <a:ext cx="1877346" cy="355847"/>
                <a:chOff x="2419350" y="2933700"/>
                <a:chExt cx="4305300" cy="990600"/>
              </a:xfrm>
            </p:grpSpPr>
            <p:pic>
              <p:nvPicPr>
                <p:cNvPr id="2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9350" y="2933700"/>
                  <a:ext cx="4305300"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Rectangle 29"/>
                <p:cNvSpPr/>
                <p:nvPr/>
              </p:nvSpPr>
              <p:spPr>
                <a:xfrm>
                  <a:off x="2627784" y="3286671"/>
                  <a:ext cx="197168" cy="16913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solidFill>
                    </a:rPr>
                    <a:t>X</a:t>
                  </a:r>
                </a:p>
              </p:txBody>
            </p:sp>
            <p:sp>
              <p:nvSpPr>
                <p:cNvPr id="31" name="Rectangle 30"/>
                <p:cNvSpPr/>
                <p:nvPr/>
              </p:nvSpPr>
              <p:spPr>
                <a:xfrm>
                  <a:off x="2620477" y="3582726"/>
                  <a:ext cx="197168" cy="16914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solidFill>
                      <a:schemeClr val="tx1"/>
                    </a:solidFill>
                  </a:endParaRPr>
                </a:p>
              </p:txBody>
            </p:sp>
          </p:grpSp>
        </p:grpSp>
        <p:sp>
          <p:nvSpPr>
            <p:cNvPr id="24" name="ZoneTexte 23"/>
            <p:cNvSpPr txBox="1"/>
            <p:nvPr/>
          </p:nvSpPr>
          <p:spPr>
            <a:xfrm rot="20837054">
              <a:off x="547628" y="1424507"/>
              <a:ext cx="2103711" cy="307777"/>
            </a:xfrm>
            <a:prstGeom prst="rect">
              <a:avLst/>
            </a:prstGeom>
            <a:noFill/>
          </p:spPr>
          <p:txBody>
            <a:bodyPr wrap="square" rtlCol="0">
              <a:spAutoFit/>
            </a:bodyPr>
            <a:lstStyle/>
            <a:p>
              <a:r>
                <a:rPr lang="fr-FR" sz="1400" dirty="0" smtClean="0">
                  <a:solidFill>
                    <a:srgbClr val="C00000"/>
                  </a:solidFill>
                </a:rPr>
                <a:t>FSI ANCIENNE OFFRE</a:t>
              </a:r>
              <a:endParaRPr lang="fr-FR" sz="1400" dirty="0">
                <a:solidFill>
                  <a:srgbClr val="C00000"/>
                </a:solidFill>
              </a:endParaRPr>
            </a:p>
          </p:txBody>
        </p:sp>
        <p:sp>
          <p:nvSpPr>
            <p:cNvPr id="25" name="Ellipse 24"/>
            <p:cNvSpPr/>
            <p:nvPr/>
          </p:nvSpPr>
          <p:spPr>
            <a:xfrm>
              <a:off x="2309823" y="2898406"/>
              <a:ext cx="1221015" cy="81058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7" name="ZoneTexte 36"/>
          <p:cNvSpPr txBox="1"/>
          <p:nvPr/>
        </p:nvSpPr>
        <p:spPr>
          <a:xfrm rot="20837054">
            <a:off x="3515162" y="3734976"/>
            <a:ext cx="2308953" cy="307777"/>
          </a:xfrm>
          <a:prstGeom prst="rect">
            <a:avLst/>
          </a:prstGeom>
          <a:noFill/>
        </p:spPr>
        <p:txBody>
          <a:bodyPr wrap="square" rtlCol="0">
            <a:spAutoFit/>
          </a:bodyPr>
          <a:lstStyle/>
          <a:p>
            <a:r>
              <a:rPr lang="fr-FR" sz="1400" dirty="0" smtClean="0">
                <a:solidFill>
                  <a:srgbClr val="C00000"/>
                </a:solidFill>
              </a:rPr>
              <a:t>FSI NOUVELLE OFFRE</a:t>
            </a:r>
            <a:endParaRPr lang="fr-FR" sz="1400" dirty="0">
              <a:solidFill>
                <a:srgbClr val="C00000"/>
              </a:solidFill>
            </a:endParaRPr>
          </a:p>
        </p:txBody>
      </p:sp>
    </p:spTree>
    <p:extLst>
      <p:ext uri="{BB962C8B-B14F-4D97-AF65-F5344CB8AC3E}">
        <p14:creationId xmlns:p14="http://schemas.microsoft.com/office/powerpoint/2010/main" val="36556575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7"/>
          <p:cNvSpPr txBox="1">
            <a:spLocks/>
          </p:cNvSpPr>
          <p:nvPr/>
        </p:nvSpPr>
        <p:spPr bwMode="gray">
          <a:xfrm>
            <a:off x="787140" y="447868"/>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sz="2400" dirty="0" smtClean="0"/>
              <a:t>Annexe 2 </a:t>
            </a:r>
            <a:r>
              <a:rPr lang="fr-FR" altLang="fr-FR" sz="2400" dirty="0"/>
              <a:t>: Synthèse du contrat </a:t>
            </a:r>
            <a:r>
              <a:rPr lang="fr-FR" altLang="fr-FR" sz="2400" dirty="0" err="1"/>
              <a:t>immo</a:t>
            </a:r>
            <a:r>
              <a:rPr lang="fr-FR" altLang="fr-FR" sz="2400" dirty="0"/>
              <a:t> standard</a:t>
            </a:r>
          </a:p>
        </p:txBody>
      </p:sp>
      <p:sp>
        <p:nvSpPr>
          <p:cNvPr id="4" name="Rectangle 3"/>
          <p:cNvSpPr/>
          <p:nvPr/>
        </p:nvSpPr>
        <p:spPr>
          <a:xfrm rot="2792256">
            <a:off x="7951951" y="1760343"/>
            <a:ext cx="1223392"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305986" y="1201694"/>
            <a:ext cx="3401916" cy="4770537"/>
          </a:xfrm>
          <a:prstGeom prst="rect">
            <a:avLst/>
          </a:prstGeom>
          <a:noFill/>
        </p:spPr>
        <p:txBody>
          <a:bodyPr wrap="square" rtlCol="0">
            <a:spAutoFit/>
          </a:bodyPr>
          <a:lstStyle/>
          <a:p>
            <a:pPr marL="285750" indent="-285750">
              <a:buFont typeface="Wingdings" panose="05000000000000000000" pitchFamily="2" charset="2"/>
              <a:buChar char="Ø"/>
            </a:pPr>
            <a:r>
              <a:rPr lang="fr-FR" sz="1400" b="1" dirty="0" smtClean="0"/>
              <a:t>Montant maximum assurable</a:t>
            </a:r>
          </a:p>
          <a:p>
            <a:pPr marL="285750" indent="-285750">
              <a:buFont typeface="Wingdings" panose="05000000000000000000" pitchFamily="2" charset="2"/>
              <a:buChar char="Ø"/>
            </a:pPr>
            <a:endParaRPr lang="fr-FR" sz="1400" b="1" dirty="0"/>
          </a:p>
          <a:p>
            <a:pPr marL="285750" indent="-285750">
              <a:buFont typeface="Wingdings" panose="05000000000000000000" pitchFamily="2" charset="2"/>
              <a:buChar char="Ø"/>
            </a:pPr>
            <a:r>
              <a:rPr lang="fr-FR" sz="1400" b="1" dirty="0"/>
              <a:t>Limite d'âge à l’adhésion</a:t>
            </a:r>
          </a:p>
          <a:p>
            <a:endParaRPr lang="fr-FR" sz="1400" b="1" dirty="0" smtClean="0"/>
          </a:p>
          <a:p>
            <a:pPr marL="285750" indent="-285750">
              <a:buFont typeface="Wingdings" panose="05000000000000000000" pitchFamily="2" charset="2"/>
              <a:buChar char="Ø"/>
            </a:pPr>
            <a:r>
              <a:rPr lang="fr-FR" sz="1400" b="1" dirty="0" smtClean="0"/>
              <a:t>Quotité assurée</a:t>
            </a:r>
            <a:endParaRPr lang="fr-FR" sz="1400" dirty="0" smtClean="0"/>
          </a:p>
          <a:p>
            <a:endParaRPr lang="fr-FR" sz="1600" b="1" dirty="0" smtClean="0"/>
          </a:p>
          <a:p>
            <a:endParaRPr lang="fr-FR" sz="1600" b="1" dirty="0" smtClean="0"/>
          </a:p>
          <a:p>
            <a:endParaRPr lang="fr-FR" sz="800" b="1" dirty="0" smtClean="0"/>
          </a:p>
          <a:p>
            <a:pPr marL="285750" indent="-285750">
              <a:buFont typeface="Wingdings" panose="05000000000000000000" pitchFamily="2" charset="2"/>
              <a:buChar char="Ø"/>
            </a:pPr>
            <a:r>
              <a:rPr lang="fr-FR" sz="1400" b="1" dirty="0" smtClean="0"/>
              <a:t>Prestations </a:t>
            </a:r>
            <a:r>
              <a:rPr lang="fr-FR" sz="1400" dirty="0" smtClean="0"/>
              <a:t>versées par l’assureur en cas de sinistre</a:t>
            </a:r>
          </a:p>
          <a:p>
            <a:endParaRPr lang="fr-FR" sz="1500" b="1" dirty="0" smtClean="0"/>
          </a:p>
          <a:p>
            <a:endParaRPr lang="fr-FR" sz="1500" b="1" dirty="0" smtClean="0"/>
          </a:p>
          <a:p>
            <a:endParaRPr lang="fr-FR" sz="1500" b="1" dirty="0"/>
          </a:p>
          <a:p>
            <a:endParaRPr lang="fr-FR" sz="1500" b="1" dirty="0"/>
          </a:p>
          <a:p>
            <a:endParaRPr lang="fr-FR" sz="1000" b="1" dirty="0" smtClean="0"/>
          </a:p>
          <a:p>
            <a:pPr marL="285750" indent="-285750">
              <a:buFont typeface="Wingdings" panose="05000000000000000000" pitchFamily="2" charset="2"/>
              <a:buChar char="Ø"/>
            </a:pPr>
            <a:r>
              <a:rPr lang="fr-FR" sz="1400" b="1" dirty="0"/>
              <a:t>Délais de </a:t>
            </a:r>
            <a:r>
              <a:rPr lang="fr-FR" sz="1400" b="1" dirty="0" smtClean="0"/>
              <a:t>franchise</a:t>
            </a:r>
          </a:p>
          <a:p>
            <a:endParaRPr lang="fr-FR" sz="800" b="1" dirty="0" smtClean="0"/>
          </a:p>
          <a:p>
            <a:endParaRPr lang="fr-FR" sz="800" b="1" dirty="0" smtClean="0"/>
          </a:p>
          <a:p>
            <a:pPr marL="285750" indent="-285750">
              <a:buFont typeface="Wingdings" panose="05000000000000000000" pitchFamily="2" charset="2"/>
              <a:buChar char="Ø"/>
            </a:pPr>
            <a:r>
              <a:rPr lang="fr-FR" sz="1400" b="1" dirty="0" smtClean="0"/>
              <a:t>Type d’ITT / IPT</a:t>
            </a:r>
          </a:p>
          <a:p>
            <a:endParaRPr lang="fr-FR" sz="1200" b="1" dirty="0"/>
          </a:p>
          <a:p>
            <a:pPr marL="285750" indent="-285750">
              <a:buFont typeface="Wingdings" panose="05000000000000000000" pitchFamily="2" charset="2"/>
              <a:buChar char="Ø"/>
            </a:pPr>
            <a:r>
              <a:rPr lang="fr-FR" sz="1400" b="1" dirty="0" smtClean="0"/>
              <a:t>Durée de prise en charge de l’ITT</a:t>
            </a:r>
          </a:p>
          <a:p>
            <a:endParaRPr lang="fr-FR" sz="1200" b="1" dirty="0"/>
          </a:p>
          <a:p>
            <a:pPr marL="285750" indent="-285750">
              <a:buFont typeface="Wingdings" panose="05000000000000000000" pitchFamily="2" charset="2"/>
              <a:buChar char="Ø"/>
            </a:pPr>
            <a:r>
              <a:rPr lang="fr-FR" sz="1400" b="1" dirty="0" smtClean="0"/>
              <a:t>Fin des garanties</a:t>
            </a:r>
          </a:p>
        </p:txBody>
      </p:sp>
      <p:sp>
        <p:nvSpPr>
          <p:cNvPr id="8" name="Espace réservé du texte 28"/>
          <p:cNvSpPr txBox="1">
            <a:spLocks/>
          </p:cNvSpPr>
          <p:nvPr/>
        </p:nvSpPr>
        <p:spPr>
          <a:xfrm>
            <a:off x="3707903" y="4370046"/>
            <a:ext cx="5184577" cy="287337"/>
          </a:xfrm>
          <a:prstGeom prst="rect">
            <a:avLst/>
          </a:prstGeom>
          <a:solidFill>
            <a:schemeClr val="accent5">
              <a:lumMod val="40000"/>
              <a:lumOff val="60000"/>
            </a:schemeClr>
          </a:solidFill>
          <a:ln>
            <a:solidFill>
              <a:srgbClr val="002060"/>
            </a:solidFill>
          </a:ln>
        </p:spPr>
        <p:txBody>
          <a:bodyPr anchor="ctr"/>
          <a:lstStyle>
            <a:lvl1pPr algn="l" rtl="0" eaLnBrk="0" fontAlgn="base" hangingPunct="0">
              <a:lnSpc>
                <a:spcPct val="110000"/>
              </a:lnSpc>
              <a:spcBef>
                <a:spcPct val="0"/>
              </a:spcBef>
              <a:spcAft>
                <a:spcPct val="0"/>
              </a:spcAft>
              <a:buFont typeface="Arial" panose="020B0604020202020204" pitchFamily="34" charset="0"/>
              <a:defRPr b="1" kern="1200">
                <a:solidFill>
                  <a:schemeClr val="accent2"/>
                </a:solidFill>
                <a:latin typeface="+mn-lt"/>
                <a:ea typeface="+mn-ea"/>
                <a:cs typeface="+mn-cs"/>
              </a:defRPr>
            </a:lvl1pPr>
            <a:lvl2pPr marL="215900" indent="-215900" algn="l" rtl="0" eaLnBrk="0" fontAlgn="base" hangingPunct="0">
              <a:lnSpc>
                <a:spcPct val="110000"/>
              </a:lnSpc>
              <a:spcBef>
                <a:spcPct val="0"/>
              </a:spcBef>
              <a:spcAft>
                <a:spcPct val="0"/>
              </a:spcAft>
              <a:buClr>
                <a:schemeClr val="accent2"/>
              </a:buClr>
              <a:buSzPct val="80000"/>
              <a:buFont typeface="Arial" panose="020B0604020202020204" pitchFamily="34" charset="0"/>
              <a:buChar char="►"/>
              <a:defRPr b="1" kern="1200">
                <a:solidFill>
                  <a:schemeClr val="accent2"/>
                </a:solidFill>
                <a:latin typeface="+mn-lt"/>
                <a:ea typeface="+mn-ea"/>
                <a:cs typeface="+mn-cs"/>
              </a:defRPr>
            </a:lvl2pPr>
            <a:lvl3pPr marL="215900" algn="l" rtl="0" eaLnBrk="0" fontAlgn="base" hangingPunct="0">
              <a:lnSpc>
                <a:spcPct val="110000"/>
              </a:lnSpc>
              <a:spcBef>
                <a:spcPct val="0"/>
              </a:spcBef>
              <a:spcAft>
                <a:spcPct val="0"/>
              </a:spcAft>
              <a:buSzPct val="100000"/>
              <a:buFont typeface="Arial" panose="020B0604020202020204" pitchFamily="34" charset="0"/>
              <a:defRPr sz="1600" kern="1200">
                <a:solidFill>
                  <a:schemeClr val="accent2"/>
                </a:solidFill>
                <a:latin typeface="+mn-lt"/>
                <a:ea typeface="+mn-ea"/>
                <a:cs typeface="+mn-cs"/>
              </a:defRPr>
            </a:lvl3pPr>
            <a:lvl4pPr marL="358775" indent="-142875" algn="l" rtl="0" eaLnBrk="0" fontAlgn="base" hangingPunct="0">
              <a:lnSpc>
                <a:spcPct val="110000"/>
              </a:lnSpc>
              <a:spcBef>
                <a:spcPct val="0"/>
              </a:spcBef>
              <a:spcAft>
                <a:spcPct val="0"/>
              </a:spcAft>
              <a:buSzPct val="60000"/>
              <a:buFont typeface="Wingdings" panose="05000000000000000000" pitchFamily="2" charset="2"/>
              <a:buChar char=""/>
              <a:defRPr sz="1600" kern="1200">
                <a:solidFill>
                  <a:schemeClr val="accent2"/>
                </a:solidFill>
                <a:latin typeface="+mn-lt"/>
                <a:ea typeface="+mn-ea"/>
                <a:cs typeface="+mn-cs"/>
              </a:defRPr>
            </a:lvl4pPr>
            <a:lvl5pPr marL="358775" algn="l" rtl="0" eaLnBrk="0" fontAlgn="base" hangingPunct="0">
              <a:lnSpc>
                <a:spcPct val="110000"/>
              </a:lnSpc>
              <a:spcBef>
                <a:spcPct val="0"/>
              </a:spcBef>
              <a:spcAft>
                <a:spcPct val="0"/>
              </a:spcAft>
              <a:buSzPct val="100000"/>
              <a:buFont typeface="Arial" panose="020B0604020202020204" pitchFamily="34" charset="0"/>
              <a:defRPr sz="1400" kern="1200">
                <a:solidFill>
                  <a:schemeClr val="accent2"/>
                </a:solidFill>
                <a:latin typeface="+mn-lt"/>
                <a:ea typeface="+mn-ea"/>
                <a:cs typeface="+mn-cs"/>
              </a:defRPr>
            </a:lvl5pPr>
            <a:lvl6pPr marL="504000" indent="-144000" algn="l" defTabSz="914400" rtl="0" eaLnBrk="1" latinLnBrk="0" hangingPunct="1">
              <a:lnSpc>
                <a:spcPct val="110000"/>
              </a:lnSpc>
              <a:spcBef>
                <a:spcPts val="0"/>
              </a:spcBef>
              <a:buSzPct val="60000"/>
              <a:buFont typeface="Wingdings" panose="05000000000000000000" pitchFamily="2" charset="2"/>
              <a:buChar char=""/>
              <a:defRPr sz="1400" kern="1200" baseline="0">
                <a:solidFill>
                  <a:schemeClr val="accent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000" algn="ctr">
              <a:buFont typeface="Arial" charset="0"/>
              <a:buNone/>
              <a:defRPr/>
            </a:pPr>
            <a:r>
              <a:rPr lang="fr-FR" sz="1100" dirty="0" smtClean="0">
                <a:solidFill>
                  <a:srgbClr val="002364"/>
                </a:solidFill>
              </a:rPr>
              <a:t>90 jours</a:t>
            </a:r>
          </a:p>
        </p:txBody>
      </p:sp>
      <p:sp>
        <p:nvSpPr>
          <p:cNvPr id="9" name="Espace réservé du texte 28"/>
          <p:cNvSpPr txBox="1">
            <a:spLocks/>
          </p:cNvSpPr>
          <p:nvPr/>
        </p:nvSpPr>
        <p:spPr>
          <a:xfrm>
            <a:off x="3707902" y="1209830"/>
            <a:ext cx="5184578" cy="287337"/>
          </a:xfrm>
          <a:prstGeom prst="rect">
            <a:avLst/>
          </a:prstGeom>
          <a:solidFill>
            <a:schemeClr val="accent5">
              <a:lumMod val="40000"/>
              <a:lumOff val="60000"/>
            </a:schemeClr>
          </a:solidFill>
          <a:ln>
            <a:solidFill>
              <a:srgbClr val="002060"/>
            </a:solidFill>
          </a:ln>
        </p:spPr>
        <p:txBody>
          <a:bodyPr anchor="ctr"/>
          <a:lstStyle>
            <a:lvl1pPr algn="l" rtl="0" eaLnBrk="0" fontAlgn="base" hangingPunct="0">
              <a:lnSpc>
                <a:spcPct val="110000"/>
              </a:lnSpc>
              <a:spcBef>
                <a:spcPct val="0"/>
              </a:spcBef>
              <a:spcAft>
                <a:spcPct val="0"/>
              </a:spcAft>
              <a:buFont typeface="Arial" panose="020B0604020202020204" pitchFamily="34" charset="0"/>
              <a:defRPr b="1" kern="1200">
                <a:solidFill>
                  <a:schemeClr val="accent2"/>
                </a:solidFill>
                <a:latin typeface="+mn-lt"/>
                <a:ea typeface="+mn-ea"/>
                <a:cs typeface="+mn-cs"/>
              </a:defRPr>
            </a:lvl1pPr>
            <a:lvl2pPr marL="215900" indent="-215900" algn="l" rtl="0" eaLnBrk="0" fontAlgn="base" hangingPunct="0">
              <a:lnSpc>
                <a:spcPct val="110000"/>
              </a:lnSpc>
              <a:spcBef>
                <a:spcPct val="0"/>
              </a:spcBef>
              <a:spcAft>
                <a:spcPct val="0"/>
              </a:spcAft>
              <a:buClr>
                <a:schemeClr val="accent2"/>
              </a:buClr>
              <a:buSzPct val="80000"/>
              <a:buFont typeface="Arial" panose="020B0604020202020204" pitchFamily="34" charset="0"/>
              <a:buChar char="►"/>
              <a:defRPr b="1" kern="1200">
                <a:solidFill>
                  <a:schemeClr val="accent2"/>
                </a:solidFill>
                <a:latin typeface="+mn-lt"/>
                <a:ea typeface="+mn-ea"/>
                <a:cs typeface="+mn-cs"/>
              </a:defRPr>
            </a:lvl2pPr>
            <a:lvl3pPr marL="215900" algn="l" rtl="0" eaLnBrk="0" fontAlgn="base" hangingPunct="0">
              <a:lnSpc>
                <a:spcPct val="110000"/>
              </a:lnSpc>
              <a:spcBef>
                <a:spcPct val="0"/>
              </a:spcBef>
              <a:spcAft>
                <a:spcPct val="0"/>
              </a:spcAft>
              <a:buSzPct val="100000"/>
              <a:buFont typeface="Arial" panose="020B0604020202020204" pitchFamily="34" charset="0"/>
              <a:defRPr sz="1600" kern="1200">
                <a:solidFill>
                  <a:schemeClr val="accent2"/>
                </a:solidFill>
                <a:latin typeface="+mn-lt"/>
                <a:ea typeface="+mn-ea"/>
                <a:cs typeface="+mn-cs"/>
              </a:defRPr>
            </a:lvl3pPr>
            <a:lvl4pPr marL="358775" indent="-142875" algn="l" rtl="0" eaLnBrk="0" fontAlgn="base" hangingPunct="0">
              <a:lnSpc>
                <a:spcPct val="110000"/>
              </a:lnSpc>
              <a:spcBef>
                <a:spcPct val="0"/>
              </a:spcBef>
              <a:spcAft>
                <a:spcPct val="0"/>
              </a:spcAft>
              <a:buSzPct val="60000"/>
              <a:buFont typeface="Wingdings" panose="05000000000000000000" pitchFamily="2" charset="2"/>
              <a:buChar char=""/>
              <a:defRPr sz="1600" kern="1200">
                <a:solidFill>
                  <a:schemeClr val="accent2"/>
                </a:solidFill>
                <a:latin typeface="+mn-lt"/>
                <a:ea typeface="+mn-ea"/>
                <a:cs typeface="+mn-cs"/>
              </a:defRPr>
            </a:lvl4pPr>
            <a:lvl5pPr marL="358775" algn="l" rtl="0" eaLnBrk="0" fontAlgn="base" hangingPunct="0">
              <a:lnSpc>
                <a:spcPct val="110000"/>
              </a:lnSpc>
              <a:spcBef>
                <a:spcPct val="0"/>
              </a:spcBef>
              <a:spcAft>
                <a:spcPct val="0"/>
              </a:spcAft>
              <a:buSzPct val="100000"/>
              <a:buFont typeface="Arial" panose="020B0604020202020204" pitchFamily="34" charset="0"/>
              <a:defRPr sz="1400" kern="1200">
                <a:solidFill>
                  <a:schemeClr val="accent2"/>
                </a:solidFill>
                <a:latin typeface="+mn-lt"/>
                <a:ea typeface="+mn-ea"/>
                <a:cs typeface="+mn-cs"/>
              </a:defRPr>
            </a:lvl5pPr>
            <a:lvl6pPr marL="504000" indent="-144000" algn="l" defTabSz="914400" rtl="0" eaLnBrk="1" latinLnBrk="0" hangingPunct="1">
              <a:lnSpc>
                <a:spcPct val="110000"/>
              </a:lnSpc>
              <a:spcBef>
                <a:spcPts val="0"/>
              </a:spcBef>
              <a:buSzPct val="60000"/>
              <a:buFont typeface="Wingdings" panose="05000000000000000000" pitchFamily="2" charset="2"/>
              <a:buChar char=""/>
              <a:defRPr sz="1400" kern="1200" baseline="0">
                <a:solidFill>
                  <a:schemeClr val="accent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000" algn="ctr">
              <a:buFont typeface="Arial" charset="0"/>
              <a:buNone/>
              <a:defRPr/>
            </a:pPr>
            <a:r>
              <a:rPr lang="fr-FR" sz="1100" dirty="0" smtClean="0">
                <a:solidFill>
                  <a:srgbClr val="002364"/>
                </a:solidFill>
              </a:rPr>
              <a:t>1 500 K€</a:t>
            </a:r>
          </a:p>
        </p:txBody>
      </p:sp>
      <p:sp>
        <p:nvSpPr>
          <p:cNvPr id="10" name="Espace réservé du texte 28"/>
          <p:cNvSpPr txBox="1">
            <a:spLocks/>
          </p:cNvSpPr>
          <p:nvPr/>
        </p:nvSpPr>
        <p:spPr>
          <a:xfrm>
            <a:off x="3707902" y="2074174"/>
            <a:ext cx="5184578" cy="576064"/>
          </a:xfrm>
          <a:prstGeom prst="rect">
            <a:avLst/>
          </a:prstGeom>
          <a:solidFill>
            <a:schemeClr val="accent5">
              <a:lumMod val="40000"/>
              <a:lumOff val="60000"/>
            </a:schemeClr>
          </a:solidFill>
          <a:ln>
            <a:solidFill>
              <a:srgbClr val="002060"/>
            </a:solidFill>
          </a:ln>
        </p:spPr>
        <p:txBody>
          <a:bodyPr anchor="ctr"/>
          <a:lstStyle>
            <a:lvl1pPr algn="l" rtl="0" eaLnBrk="0" fontAlgn="base" hangingPunct="0">
              <a:lnSpc>
                <a:spcPct val="110000"/>
              </a:lnSpc>
              <a:spcBef>
                <a:spcPct val="0"/>
              </a:spcBef>
              <a:spcAft>
                <a:spcPct val="0"/>
              </a:spcAft>
              <a:buFont typeface="Arial" panose="020B0604020202020204" pitchFamily="34" charset="0"/>
              <a:defRPr b="1" kern="1200">
                <a:solidFill>
                  <a:schemeClr val="accent2"/>
                </a:solidFill>
                <a:latin typeface="+mn-lt"/>
                <a:ea typeface="+mn-ea"/>
                <a:cs typeface="+mn-cs"/>
              </a:defRPr>
            </a:lvl1pPr>
            <a:lvl2pPr marL="215900" indent="-215900" algn="l" rtl="0" eaLnBrk="0" fontAlgn="base" hangingPunct="0">
              <a:lnSpc>
                <a:spcPct val="110000"/>
              </a:lnSpc>
              <a:spcBef>
                <a:spcPct val="0"/>
              </a:spcBef>
              <a:spcAft>
                <a:spcPct val="0"/>
              </a:spcAft>
              <a:buClr>
                <a:schemeClr val="accent2"/>
              </a:buClr>
              <a:buSzPct val="80000"/>
              <a:buFont typeface="Arial" panose="020B0604020202020204" pitchFamily="34" charset="0"/>
              <a:buChar char="►"/>
              <a:defRPr b="1" kern="1200">
                <a:solidFill>
                  <a:schemeClr val="accent2"/>
                </a:solidFill>
                <a:latin typeface="+mn-lt"/>
                <a:ea typeface="+mn-ea"/>
                <a:cs typeface="+mn-cs"/>
              </a:defRPr>
            </a:lvl2pPr>
            <a:lvl3pPr marL="215900" algn="l" rtl="0" eaLnBrk="0" fontAlgn="base" hangingPunct="0">
              <a:lnSpc>
                <a:spcPct val="110000"/>
              </a:lnSpc>
              <a:spcBef>
                <a:spcPct val="0"/>
              </a:spcBef>
              <a:spcAft>
                <a:spcPct val="0"/>
              </a:spcAft>
              <a:buSzPct val="100000"/>
              <a:buFont typeface="Arial" panose="020B0604020202020204" pitchFamily="34" charset="0"/>
              <a:defRPr sz="1600" kern="1200">
                <a:solidFill>
                  <a:schemeClr val="accent2"/>
                </a:solidFill>
                <a:latin typeface="+mn-lt"/>
                <a:ea typeface="+mn-ea"/>
                <a:cs typeface="+mn-cs"/>
              </a:defRPr>
            </a:lvl3pPr>
            <a:lvl4pPr marL="358775" indent="-142875" algn="l" rtl="0" eaLnBrk="0" fontAlgn="base" hangingPunct="0">
              <a:lnSpc>
                <a:spcPct val="110000"/>
              </a:lnSpc>
              <a:spcBef>
                <a:spcPct val="0"/>
              </a:spcBef>
              <a:spcAft>
                <a:spcPct val="0"/>
              </a:spcAft>
              <a:buSzPct val="60000"/>
              <a:buFont typeface="Wingdings" panose="05000000000000000000" pitchFamily="2" charset="2"/>
              <a:buChar char=""/>
              <a:defRPr sz="1600" kern="1200">
                <a:solidFill>
                  <a:schemeClr val="accent2"/>
                </a:solidFill>
                <a:latin typeface="+mn-lt"/>
                <a:ea typeface="+mn-ea"/>
                <a:cs typeface="+mn-cs"/>
              </a:defRPr>
            </a:lvl4pPr>
            <a:lvl5pPr marL="358775" algn="l" rtl="0" eaLnBrk="0" fontAlgn="base" hangingPunct="0">
              <a:lnSpc>
                <a:spcPct val="110000"/>
              </a:lnSpc>
              <a:spcBef>
                <a:spcPct val="0"/>
              </a:spcBef>
              <a:spcAft>
                <a:spcPct val="0"/>
              </a:spcAft>
              <a:buSzPct val="100000"/>
              <a:buFont typeface="Arial" panose="020B0604020202020204" pitchFamily="34" charset="0"/>
              <a:defRPr sz="1400" kern="1200">
                <a:solidFill>
                  <a:schemeClr val="accent2"/>
                </a:solidFill>
                <a:latin typeface="+mn-lt"/>
                <a:ea typeface="+mn-ea"/>
                <a:cs typeface="+mn-cs"/>
              </a:defRPr>
            </a:lvl5pPr>
            <a:lvl6pPr marL="504000" indent="-144000" algn="l" defTabSz="914400" rtl="0" eaLnBrk="1" latinLnBrk="0" hangingPunct="1">
              <a:lnSpc>
                <a:spcPct val="110000"/>
              </a:lnSpc>
              <a:spcBef>
                <a:spcPts val="0"/>
              </a:spcBef>
              <a:buSzPct val="60000"/>
              <a:buFont typeface="Wingdings" panose="05000000000000000000" pitchFamily="2" charset="2"/>
              <a:buChar char=""/>
              <a:defRPr sz="1400" kern="1200" baseline="0">
                <a:solidFill>
                  <a:schemeClr val="accent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000">
              <a:buFont typeface="Arial" charset="0"/>
              <a:buNone/>
              <a:defRPr/>
            </a:pPr>
            <a:r>
              <a:rPr lang="fr-FR" sz="1100" dirty="0" smtClean="0">
                <a:solidFill>
                  <a:srgbClr val="002364"/>
                </a:solidFill>
              </a:rPr>
              <a:t>Possibilité de couverture </a:t>
            </a:r>
            <a:r>
              <a:rPr lang="fr-FR" sz="1100" dirty="0">
                <a:solidFill>
                  <a:srgbClr val="002364"/>
                </a:solidFill>
              </a:rPr>
              <a:t>du </a:t>
            </a:r>
            <a:r>
              <a:rPr lang="fr-FR" sz="1100" dirty="0" smtClean="0">
                <a:solidFill>
                  <a:srgbClr val="002364"/>
                </a:solidFill>
              </a:rPr>
              <a:t>crédit : de </a:t>
            </a:r>
            <a:r>
              <a:rPr lang="fr-FR" sz="1100" dirty="0">
                <a:solidFill>
                  <a:srgbClr val="002364"/>
                </a:solidFill>
              </a:rPr>
              <a:t>1% à 100%</a:t>
            </a:r>
          </a:p>
          <a:p>
            <a:pPr marL="36000">
              <a:buFont typeface="Arial" charset="0"/>
              <a:buNone/>
              <a:defRPr/>
            </a:pPr>
            <a:r>
              <a:rPr lang="fr-FR" sz="1100" dirty="0" smtClean="0">
                <a:solidFill>
                  <a:srgbClr val="002364"/>
                </a:solidFill>
              </a:rPr>
              <a:t>Exigence minimum : 100</a:t>
            </a:r>
            <a:r>
              <a:rPr lang="fr-FR" sz="1100" dirty="0">
                <a:solidFill>
                  <a:srgbClr val="002364"/>
                </a:solidFill>
              </a:rPr>
              <a:t>% / </a:t>
            </a:r>
            <a:r>
              <a:rPr lang="fr-FR" sz="1100" dirty="0" smtClean="0">
                <a:solidFill>
                  <a:srgbClr val="002364"/>
                </a:solidFill>
              </a:rPr>
              <a:t>par prêt</a:t>
            </a:r>
          </a:p>
          <a:p>
            <a:pPr marL="36000">
              <a:buFont typeface="Arial" charset="0"/>
              <a:buNone/>
              <a:defRPr/>
            </a:pPr>
            <a:r>
              <a:rPr lang="fr-FR" sz="1100" dirty="0" smtClean="0">
                <a:solidFill>
                  <a:srgbClr val="002364"/>
                </a:solidFill>
              </a:rPr>
              <a:t>Recommandation Caisse d’Epargne : 100% / tête</a:t>
            </a:r>
            <a:endParaRPr lang="fr-FR" sz="1100" dirty="0">
              <a:solidFill>
                <a:srgbClr val="002364"/>
              </a:solidFill>
            </a:endParaRPr>
          </a:p>
        </p:txBody>
      </p:sp>
      <p:sp>
        <p:nvSpPr>
          <p:cNvPr id="11" name="Espace réservé du texte 28"/>
          <p:cNvSpPr txBox="1">
            <a:spLocks/>
          </p:cNvSpPr>
          <p:nvPr/>
        </p:nvSpPr>
        <p:spPr>
          <a:xfrm>
            <a:off x="3707904" y="2794676"/>
            <a:ext cx="5184576" cy="1359346"/>
          </a:xfrm>
          <a:prstGeom prst="rect">
            <a:avLst/>
          </a:prstGeom>
          <a:solidFill>
            <a:schemeClr val="accent5">
              <a:lumMod val="40000"/>
              <a:lumOff val="60000"/>
            </a:schemeClr>
          </a:solidFill>
          <a:ln>
            <a:solidFill>
              <a:srgbClr val="002060"/>
            </a:solidFill>
          </a:ln>
        </p:spPr>
        <p:txBody>
          <a:bodyPr anchor="ctr"/>
          <a:lstStyle>
            <a:lvl1pPr algn="l" rtl="0" eaLnBrk="0" fontAlgn="base" hangingPunct="0">
              <a:lnSpc>
                <a:spcPct val="110000"/>
              </a:lnSpc>
              <a:spcBef>
                <a:spcPct val="0"/>
              </a:spcBef>
              <a:spcAft>
                <a:spcPct val="0"/>
              </a:spcAft>
              <a:buFont typeface="Arial" panose="020B0604020202020204" pitchFamily="34" charset="0"/>
              <a:defRPr b="1" kern="1200">
                <a:solidFill>
                  <a:schemeClr val="accent2"/>
                </a:solidFill>
                <a:latin typeface="+mn-lt"/>
                <a:ea typeface="+mn-ea"/>
                <a:cs typeface="+mn-cs"/>
              </a:defRPr>
            </a:lvl1pPr>
            <a:lvl2pPr marL="215900" indent="-215900" algn="l" rtl="0" eaLnBrk="0" fontAlgn="base" hangingPunct="0">
              <a:lnSpc>
                <a:spcPct val="110000"/>
              </a:lnSpc>
              <a:spcBef>
                <a:spcPct val="0"/>
              </a:spcBef>
              <a:spcAft>
                <a:spcPct val="0"/>
              </a:spcAft>
              <a:buClr>
                <a:schemeClr val="accent2"/>
              </a:buClr>
              <a:buSzPct val="80000"/>
              <a:buFont typeface="Arial" panose="020B0604020202020204" pitchFamily="34" charset="0"/>
              <a:buChar char="►"/>
              <a:defRPr b="1" kern="1200">
                <a:solidFill>
                  <a:schemeClr val="accent2"/>
                </a:solidFill>
                <a:latin typeface="+mn-lt"/>
                <a:ea typeface="+mn-ea"/>
                <a:cs typeface="+mn-cs"/>
              </a:defRPr>
            </a:lvl2pPr>
            <a:lvl3pPr marL="215900" algn="l" rtl="0" eaLnBrk="0" fontAlgn="base" hangingPunct="0">
              <a:lnSpc>
                <a:spcPct val="110000"/>
              </a:lnSpc>
              <a:spcBef>
                <a:spcPct val="0"/>
              </a:spcBef>
              <a:spcAft>
                <a:spcPct val="0"/>
              </a:spcAft>
              <a:buSzPct val="100000"/>
              <a:buFont typeface="Arial" panose="020B0604020202020204" pitchFamily="34" charset="0"/>
              <a:defRPr sz="1600" kern="1200">
                <a:solidFill>
                  <a:schemeClr val="accent2"/>
                </a:solidFill>
                <a:latin typeface="+mn-lt"/>
                <a:ea typeface="+mn-ea"/>
                <a:cs typeface="+mn-cs"/>
              </a:defRPr>
            </a:lvl3pPr>
            <a:lvl4pPr marL="358775" indent="-142875" algn="l" rtl="0" eaLnBrk="0" fontAlgn="base" hangingPunct="0">
              <a:lnSpc>
                <a:spcPct val="110000"/>
              </a:lnSpc>
              <a:spcBef>
                <a:spcPct val="0"/>
              </a:spcBef>
              <a:spcAft>
                <a:spcPct val="0"/>
              </a:spcAft>
              <a:buSzPct val="60000"/>
              <a:buFont typeface="Wingdings" panose="05000000000000000000" pitchFamily="2" charset="2"/>
              <a:buChar char=""/>
              <a:defRPr sz="1600" kern="1200">
                <a:solidFill>
                  <a:schemeClr val="accent2"/>
                </a:solidFill>
                <a:latin typeface="+mn-lt"/>
                <a:ea typeface="+mn-ea"/>
                <a:cs typeface="+mn-cs"/>
              </a:defRPr>
            </a:lvl4pPr>
            <a:lvl5pPr marL="358775" algn="l" rtl="0" eaLnBrk="0" fontAlgn="base" hangingPunct="0">
              <a:lnSpc>
                <a:spcPct val="110000"/>
              </a:lnSpc>
              <a:spcBef>
                <a:spcPct val="0"/>
              </a:spcBef>
              <a:spcAft>
                <a:spcPct val="0"/>
              </a:spcAft>
              <a:buSzPct val="100000"/>
              <a:buFont typeface="Arial" panose="020B0604020202020204" pitchFamily="34" charset="0"/>
              <a:defRPr sz="1400" kern="1200">
                <a:solidFill>
                  <a:schemeClr val="accent2"/>
                </a:solidFill>
                <a:latin typeface="+mn-lt"/>
                <a:ea typeface="+mn-ea"/>
                <a:cs typeface="+mn-cs"/>
              </a:defRPr>
            </a:lvl5pPr>
            <a:lvl6pPr marL="504000" indent="-144000" algn="l" defTabSz="914400" rtl="0" eaLnBrk="1" latinLnBrk="0" hangingPunct="1">
              <a:lnSpc>
                <a:spcPct val="110000"/>
              </a:lnSpc>
              <a:spcBef>
                <a:spcPts val="0"/>
              </a:spcBef>
              <a:buSzPct val="60000"/>
              <a:buFont typeface="Wingdings" panose="05000000000000000000" pitchFamily="2" charset="2"/>
              <a:buChar char=""/>
              <a:defRPr sz="1400" kern="1200" baseline="0">
                <a:solidFill>
                  <a:schemeClr val="accent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000">
              <a:defRPr/>
            </a:pPr>
            <a:r>
              <a:rPr lang="fr-FR" sz="1100" dirty="0" smtClean="0">
                <a:solidFill>
                  <a:srgbClr val="002364"/>
                </a:solidFill>
              </a:rPr>
              <a:t>Quotité à 100%</a:t>
            </a:r>
          </a:p>
          <a:p>
            <a:pPr marL="207450" indent="-171450">
              <a:buFont typeface="Wingdings" panose="05000000000000000000" pitchFamily="2" charset="2"/>
              <a:buChar char="ü"/>
              <a:defRPr/>
            </a:pPr>
            <a:r>
              <a:rPr lang="fr-FR" sz="1100" dirty="0" smtClean="0">
                <a:solidFill>
                  <a:srgbClr val="002364"/>
                </a:solidFill>
              </a:rPr>
              <a:t>En cas de Décès / PTIA : 100% du </a:t>
            </a:r>
            <a:r>
              <a:rPr lang="fr-FR" sz="1100" dirty="0">
                <a:solidFill>
                  <a:srgbClr val="002364"/>
                </a:solidFill>
              </a:rPr>
              <a:t>C</a:t>
            </a:r>
            <a:r>
              <a:rPr lang="fr-FR" sz="1100" dirty="0" smtClean="0">
                <a:solidFill>
                  <a:srgbClr val="002364"/>
                </a:solidFill>
              </a:rPr>
              <a:t>apital Restant Dû</a:t>
            </a:r>
          </a:p>
          <a:p>
            <a:pPr marL="207450" indent="-171450">
              <a:buFont typeface="Wingdings" panose="05000000000000000000" pitchFamily="2" charset="2"/>
              <a:buChar char="ü"/>
              <a:defRPr/>
            </a:pPr>
            <a:r>
              <a:rPr lang="fr-FR" sz="1100" dirty="0" smtClean="0">
                <a:solidFill>
                  <a:srgbClr val="002364"/>
                </a:solidFill>
              </a:rPr>
              <a:t>En cas d’ITT / IPT :</a:t>
            </a:r>
          </a:p>
          <a:p>
            <a:pPr marL="423350" lvl="1" indent="-171450">
              <a:buClr>
                <a:schemeClr val="bg1"/>
              </a:buClr>
              <a:buFont typeface="Wingdings" panose="05000000000000000000" pitchFamily="2" charset="2"/>
              <a:buChar char="§"/>
              <a:defRPr/>
            </a:pPr>
            <a:r>
              <a:rPr lang="fr-FR" sz="1100" dirty="0" smtClean="0">
                <a:solidFill>
                  <a:srgbClr val="002364"/>
                </a:solidFill>
              </a:rPr>
              <a:t>Salariés</a:t>
            </a:r>
            <a:r>
              <a:rPr lang="fr-FR" sz="1100" dirty="0">
                <a:solidFill>
                  <a:srgbClr val="002364"/>
                </a:solidFill>
              </a:rPr>
              <a:t>, fonctionnaires : échéance à hauteur de la perte de revenus</a:t>
            </a:r>
            <a:endParaRPr lang="fr-FR" sz="1100" dirty="0" smtClean="0">
              <a:solidFill>
                <a:srgbClr val="002364"/>
              </a:solidFill>
            </a:endParaRPr>
          </a:p>
          <a:p>
            <a:pPr marL="423350" lvl="1" indent="-171450">
              <a:buClr>
                <a:schemeClr val="bg1"/>
              </a:buClr>
              <a:buFont typeface="Wingdings" panose="05000000000000000000" pitchFamily="2" charset="2"/>
              <a:buChar char="§"/>
              <a:defRPr/>
            </a:pPr>
            <a:r>
              <a:rPr lang="fr-FR" sz="1100" dirty="0" smtClean="0">
                <a:solidFill>
                  <a:srgbClr val="002364"/>
                </a:solidFill>
              </a:rPr>
              <a:t>TNS : 100% de l’échéance</a:t>
            </a:r>
          </a:p>
          <a:p>
            <a:pPr marL="423350" lvl="1" indent="-171450">
              <a:buClr>
                <a:schemeClr val="bg1"/>
              </a:buClr>
              <a:buFont typeface="Wingdings" panose="05000000000000000000" pitchFamily="2" charset="2"/>
              <a:buChar char="§"/>
              <a:defRPr/>
            </a:pPr>
            <a:r>
              <a:rPr lang="fr-FR" sz="1100" dirty="0" smtClean="0">
                <a:solidFill>
                  <a:srgbClr val="002364"/>
                </a:solidFill>
              </a:rPr>
              <a:t>Sans activité professionnelle, retraités : 50% de l’échéance</a:t>
            </a:r>
          </a:p>
          <a:p>
            <a:pPr marL="423350" lvl="1" indent="-171450">
              <a:buClr>
                <a:schemeClr val="bg1"/>
              </a:buClr>
              <a:buFont typeface="Wingdings" panose="05000000000000000000" pitchFamily="2" charset="2"/>
              <a:buChar char="§"/>
              <a:defRPr/>
            </a:pPr>
            <a:r>
              <a:rPr lang="fr-FR" sz="1100" dirty="0" smtClean="0">
                <a:solidFill>
                  <a:srgbClr val="002364"/>
                </a:solidFill>
              </a:rPr>
              <a:t>Temps partiel Thérapeutique : 50 % de la prestation ITT</a:t>
            </a:r>
          </a:p>
        </p:txBody>
      </p:sp>
      <p:sp>
        <p:nvSpPr>
          <p:cNvPr id="12" name="Espace réservé du texte 28"/>
          <p:cNvSpPr txBox="1">
            <a:spLocks/>
          </p:cNvSpPr>
          <p:nvPr/>
        </p:nvSpPr>
        <p:spPr>
          <a:xfrm>
            <a:off x="3707902" y="5234837"/>
            <a:ext cx="5184577" cy="287337"/>
          </a:xfrm>
          <a:prstGeom prst="rect">
            <a:avLst/>
          </a:prstGeom>
          <a:solidFill>
            <a:schemeClr val="accent5">
              <a:lumMod val="40000"/>
              <a:lumOff val="60000"/>
            </a:schemeClr>
          </a:solidFill>
          <a:ln>
            <a:solidFill>
              <a:srgbClr val="002060"/>
            </a:solidFill>
          </a:ln>
        </p:spPr>
        <p:txBody>
          <a:bodyPr anchor="ctr"/>
          <a:lstStyle>
            <a:lvl1pPr algn="l" rtl="0" eaLnBrk="0" fontAlgn="base" hangingPunct="0">
              <a:lnSpc>
                <a:spcPct val="110000"/>
              </a:lnSpc>
              <a:spcBef>
                <a:spcPct val="0"/>
              </a:spcBef>
              <a:spcAft>
                <a:spcPct val="0"/>
              </a:spcAft>
              <a:buFont typeface="Arial" panose="020B0604020202020204" pitchFamily="34" charset="0"/>
              <a:defRPr b="1" kern="1200">
                <a:solidFill>
                  <a:schemeClr val="accent2"/>
                </a:solidFill>
                <a:latin typeface="+mn-lt"/>
                <a:ea typeface="+mn-ea"/>
                <a:cs typeface="+mn-cs"/>
              </a:defRPr>
            </a:lvl1pPr>
            <a:lvl2pPr marL="215900" indent="-215900" algn="l" rtl="0" eaLnBrk="0" fontAlgn="base" hangingPunct="0">
              <a:lnSpc>
                <a:spcPct val="110000"/>
              </a:lnSpc>
              <a:spcBef>
                <a:spcPct val="0"/>
              </a:spcBef>
              <a:spcAft>
                <a:spcPct val="0"/>
              </a:spcAft>
              <a:buClr>
                <a:schemeClr val="accent2"/>
              </a:buClr>
              <a:buSzPct val="80000"/>
              <a:buFont typeface="Arial" panose="020B0604020202020204" pitchFamily="34" charset="0"/>
              <a:buChar char="►"/>
              <a:defRPr b="1" kern="1200">
                <a:solidFill>
                  <a:schemeClr val="accent2"/>
                </a:solidFill>
                <a:latin typeface="+mn-lt"/>
                <a:ea typeface="+mn-ea"/>
                <a:cs typeface="+mn-cs"/>
              </a:defRPr>
            </a:lvl2pPr>
            <a:lvl3pPr marL="215900" algn="l" rtl="0" eaLnBrk="0" fontAlgn="base" hangingPunct="0">
              <a:lnSpc>
                <a:spcPct val="110000"/>
              </a:lnSpc>
              <a:spcBef>
                <a:spcPct val="0"/>
              </a:spcBef>
              <a:spcAft>
                <a:spcPct val="0"/>
              </a:spcAft>
              <a:buSzPct val="100000"/>
              <a:buFont typeface="Arial" panose="020B0604020202020204" pitchFamily="34" charset="0"/>
              <a:defRPr sz="1600" kern="1200">
                <a:solidFill>
                  <a:schemeClr val="accent2"/>
                </a:solidFill>
                <a:latin typeface="+mn-lt"/>
                <a:ea typeface="+mn-ea"/>
                <a:cs typeface="+mn-cs"/>
              </a:defRPr>
            </a:lvl3pPr>
            <a:lvl4pPr marL="358775" indent="-142875" algn="l" rtl="0" eaLnBrk="0" fontAlgn="base" hangingPunct="0">
              <a:lnSpc>
                <a:spcPct val="110000"/>
              </a:lnSpc>
              <a:spcBef>
                <a:spcPct val="0"/>
              </a:spcBef>
              <a:spcAft>
                <a:spcPct val="0"/>
              </a:spcAft>
              <a:buSzPct val="60000"/>
              <a:buFont typeface="Wingdings" panose="05000000000000000000" pitchFamily="2" charset="2"/>
              <a:buChar char=""/>
              <a:defRPr sz="1600" kern="1200">
                <a:solidFill>
                  <a:schemeClr val="accent2"/>
                </a:solidFill>
                <a:latin typeface="+mn-lt"/>
                <a:ea typeface="+mn-ea"/>
                <a:cs typeface="+mn-cs"/>
              </a:defRPr>
            </a:lvl4pPr>
            <a:lvl5pPr marL="358775" algn="l" rtl="0" eaLnBrk="0" fontAlgn="base" hangingPunct="0">
              <a:lnSpc>
                <a:spcPct val="110000"/>
              </a:lnSpc>
              <a:spcBef>
                <a:spcPct val="0"/>
              </a:spcBef>
              <a:spcAft>
                <a:spcPct val="0"/>
              </a:spcAft>
              <a:buSzPct val="100000"/>
              <a:buFont typeface="Arial" panose="020B0604020202020204" pitchFamily="34" charset="0"/>
              <a:defRPr sz="1400" kern="1200">
                <a:solidFill>
                  <a:schemeClr val="accent2"/>
                </a:solidFill>
                <a:latin typeface="+mn-lt"/>
                <a:ea typeface="+mn-ea"/>
                <a:cs typeface="+mn-cs"/>
              </a:defRPr>
            </a:lvl5pPr>
            <a:lvl6pPr marL="504000" indent="-144000" algn="l" defTabSz="914400" rtl="0" eaLnBrk="1" latinLnBrk="0" hangingPunct="1">
              <a:lnSpc>
                <a:spcPct val="110000"/>
              </a:lnSpc>
              <a:spcBef>
                <a:spcPts val="0"/>
              </a:spcBef>
              <a:buSzPct val="60000"/>
              <a:buFont typeface="Wingdings" panose="05000000000000000000" pitchFamily="2" charset="2"/>
              <a:buChar char=""/>
              <a:defRPr sz="1400" kern="1200" baseline="0">
                <a:solidFill>
                  <a:schemeClr val="accent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000" algn="ctr">
              <a:buFont typeface="Arial" charset="0"/>
              <a:buNone/>
              <a:defRPr/>
            </a:pPr>
            <a:r>
              <a:rPr lang="fr-FR" sz="1100" dirty="0" smtClean="0">
                <a:solidFill>
                  <a:srgbClr val="002364"/>
                </a:solidFill>
              </a:rPr>
              <a:t>Limitée à 3 ans maximum puis passage en IPT sans limite de durée</a:t>
            </a:r>
          </a:p>
        </p:txBody>
      </p:sp>
      <p:sp>
        <p:nvSpPr>
          <p:cNvPr id="13" name="Espace réservé du texte 28"/>
          <p:cNvSpPr txBox="1">
            <a:spLocks/>
          </p:cNvSpPr>
          <p:nvPr/>
        </p:nvSpPr>
        <p:spPr>
          <a:xfrm>
            <a:off x="3707902" y="5666190"/>
            <a:ext cx="5184578" cy="431800"/>
          </a:xfrm>
          <a:prstGeom prst="rect">
            <a:avLst/>
          </a:prstGeom>
          <a:solidFill>
            <a:schemeClr val="accent5">
              <a:lumMod val="40000"/>
              <a:lumOff val="60000"/>
            </a:schemeClr>
          </a:solidFill>
          <a:ln>
            <a:solidFill>
              <a:srgbClr val="002060"/>
            </a:solidFill>
          </a:ln>
        </p:spPr>
        <p:txBody>
          <a:bodyPr anchor="ctr"/>
          <a:lstStyle>
            <a:lvl1pPr algn="l" rtl="0" eaLnBrk="0" fontAlgn="base" hangingPunct="0">
              <a:lnSpc>
                <a:spcPct val="110000"/>
              </a:lnSpc>
              <a:spcBef>
                <a:spcPct val="0"/>
              </a:spcBef>
              <a:spcAft>
                <a:spcPct val="0"/>
              </a:spcAft>
              <a:buFont typeface="Arial" panose="020B0604020202020204" pitchFamily="34" charset="0"/>
              <a:defRPr b="1" kern="1200">
                <a:solidFill>
                  <a:schemeClr val="accent2"/>
                </a:solidFill>
                <a:latin typeface="+mn-lt"/>
                <a:ea typeface="+mn-ea"/>
                <a:cs typeface="+mn-cs"/>
              </a:defRPr>
            </a:lvl1pPr>
            <a:lvl2pPr marL="215900" indent="-215900" algn="l" rtl="0" eaLnBrk="0" fontAlgn="base" hangingPunct="0">
              <a:lnSpc>
                <a:spcPct val="110000"/>
              </a:lnSpc>
              <a:spcBef>
                <a:spcPct val="0"/>
              </a:spcBef>
              <a:spcAft>
                <a:spcPct val="0"/>
              </a:spcAft>
              <a:buClr>
                <a:schemeClr val="accent2"/>
              </a:buClr>
              <a:buSzPct val="80000"/>
              <a:buFont typeface="Arial" panose="020B0604020202020204" pitchFamily="34" charset="0"/>
              <a:buChar char="►"/>
              <a:defRPr b="1" kern="1200">
                <a:solidFill>
                  <a:schemeClr val="accent2"/>
                </a:solidFill>
                <a:latin typeface="+mn-lt"/>
                <a:ea typeface="+mn-ea"/>
                <a:cs typeface="+mn-cs"/>
              </a:defRPr>
            </a:lvl2pPr>
            <a:lvl3pPr marL="215900" algn="l" rtl="0" eaLnBrk="0" fontAlgn="base" hangingPunct="0">
              <a:lnSpc>
                <a:spcPct val="110000"/>
              </a:lnSpc>
              <a:spcBef>
                <a:spcPct val="0"/>
              </a:spcBef>
              <a:spcAft>
                <a:spcPct val="0"/>
              </a:spcAft>
              <a:buSzPct val="100000"/>
              <a:buFont typeface="Arial" panose="020B0604020202020204" pitchFamily="34" charset="0"/>
              <a:defRPr sz="1600" kern="1200">
                <a:solidFill>
                  <a:schemeClr val="accent2"/>
                </a:solidFill>
                <a:latin typeface="+mn-lt"/>
                <a:ea typeface="+mn-ea"/>
                <a:cs typeface="+mn-cs"/>
              </a:defRPr>
            </a:lvl3pPr>
            <a:lvl4pPr marL="358775" indent="-142875" algn="l" rtl="0" eaLnBrk="0" fontAlgn="base" hangingPunct="0">
              <a:lnSpc>
                <a:spcPct val="110000"/>
              </a:lnSpc>
              <a:spcBef>
                <a:spcPct val="0"/>
              </a:spcBef>
              <a:spcAft>
                <a:spcPct val="0"/>
              </a:spcAft>
              <a:buSzPct val="60000"/>
              <a:buFont typeface="Wingdings" panose="05000000000000000000" pitchFamily="2" charset="2"/>
              <a:buChar char=""/>
              <a:defRPr sz="1600" kern="1200">
                <a:solidFill>
                  <a:schemeClr val="accent2"/>
                </a:solidFill>
                <a:latin typeface="+mn-lt"/>
                <a:ea typeface="+mn-ea"/>
                <a:cs typeface="+mn-cs"/>
              </a:defRPr>
            </a:lvl4pPr>
            <a:lvl5pPr marL="358775" algn="l" rtl="0" eaLnBrk="0" fontAlgn="base" hangingPunct="0">
              <a:lnSpc>
                <a:spcPct val="110000"/>
              </a:lnSpc>
              <a:spcBef>
                <a:spcPct val="0"/>
              </a:spcBef>
              <a:spcAft>
                <a:spcPct val="0"/>
              </a:spcAft>
              <a:buSzPct val="100000"/>
              <a:buFont typeface="Arial" panose="020B0604020202020204" pitchFamily="34" charset="0"/>
              <a:defRPr sz="1400" kern="1200">
                <a:solidFill>
                  <a:schemeClr val="accent2"/>
                </a:solidFill>
                <a:latin typeface="+mn-lt"/>
                <a:ea typeface="+mn-ea"/>
                <a:cs typeface="+mn-cs"/>
              </a:defRPr>
            </a:lvl5pPr>
            <a:lvl6pPr marL="504000" indent="-144000" algn="l" defTabSz="914400" rtl="0" eaLnBrk="1" latinLnBrk="0" hangingPunct="1">
              <a:lnSpc>
                <a:spcPct val="110000"/>
              </a:lnSpc>
              <a:spcBef>
                <a:spcPts val="0"/>
              </a:spcBef>
              <a:buSzPct val="60000"/>
              <a:buFont typeface="Wingdings" panose="05000000000000000000" pitchFamily="2" charset="2"/>
              <a:buChar char=""/>
              <a:defRPr sz="1400" kern="1200" baseline="0">
                <a:solidFill>
                  <a:schemeClr val="accent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07450" indent="-171450">
              <a:buFont typeface="Wingdings" panose="05000000000000000000" pitchFamily="2" charset="2"/>
              <a:buChar char="ü"/>
              <a:defRPr/>
            </a:pPr>
            <a:r>
              <a:rPr lang="fr-FR" sz="1100" dirty="0" smtClean="0">
                <a:solidFill>
                  <a:srgbClr val="002364"/>
                </a:solidFill>
              </a:rPr>
              <a:t>Décès : au 75</a:t>
            </a:r>
            <a:r>
              <a:rPr lang="fr-FR" sz="1100" baseline="30000" dirty="0" smtClean="0">
                <a:solidFill>
                  <a:srgbClr val="002364"/>
                </a:solidFill>
              </a:rPr>
              <a:t>ème</a:t>
            </a:r>
            <a:r>
              <a:rPr lang="fr-FR" sz="1100" dirty="0" smtClean="0">
                <a:solidFill>
                  <a:srgbClr val="002364"/>
                </a:solidFill>
              </a:rPr>
              <a:t> anniversaire de l’assuré</a:t>
            </a:r>
          </a:p>
          <a:p>
            <a:pPr marL="207450" indent="-171450">
              <a:buFont typeface="Wingdings" panose="05000000000000000000" pitchFamily="2" charset="2"/>
              <a:buChar char="ü"/>
              <a:defRPr/>
            </a:pPr>
            <a:r>
              <a:rPr lang="fr-FR" sz="1100" dirty="0" smtClean="0">
                <a:solidFill>
                  <a:srgbClr val="002364"/>
                </a:solidFill>
              </a:rPr>
              <a:t>PTIA / IPT / ITT : </a:t>
            </a:r>
            <a:r>
              <a:rPr lang="fr-FR" sz="1100" dirty="0">
                <a:solidFill>
                  <a:srgbClr val="002364"/>
                </a:solidFill>
              </a:rPr>
              <a:t>au </a:t>
            </a:r>
            <a:r>
              <a:rPr lang="fr-FR" sz="1100" dirty="0" smtClean="0">
                <a:solidFill>
                  <a:srgbClr val="002364"/>
                </a:solidFill>
              </a:rPr>
              <a:t>65</a:t>
            </a:r>
            <a:r>
              <a:rPr lang="fr-FR" sz="1100" baseline="30000" dirty="0" smtClean="0">
                <a:solidFill>
                  <a:srgbClr val="002364"/>
                </a:solidFill>
              </a:rPr>
              <a:t>ème</a:t>
            </a:r>
            <a:r>
              <a:rPr lang="fr-FR" sz="1100" dirty="0" smtClean="0">
                <a:solidFill>
                  <a:srgbClr val="002364"/>
                </a:solidFill>
              </a:rPr>
              <a:t> </a:t>
            </a:r>
            <a:r>
              <a:rPr lang="fr-FR" sz="1100" dirty="0">
                <a:solidFill>
                  <a:srgbClr val="002364"/>
                </a:solidFill>
              </a:rPr>
              <a:t>anniversaire de </a:t>
            </a:r>
            <a:r>
              <a:rPr lang="fr-FR" sz="1100" dirty="0" smtClean="0">
                <a:solidFill>
                  <a:srgbClr val="002364"/>
                </a:solidFill>
              </a:rPr>
              <a:t>l’assuré</a:t>
            </a:r>
          </a:p>
        </p:txBody>
      </p:sp>
      <p:sp>
        <p:nvSpPr>
          <p:cNvPr id="14" name="Espace réservé du texte 28"/>
          <p:cNvSpPr txBox="1">
            <a:spLocks/>
          </p:cNvSpPr>
          <p:nvPr/>
        </p:nvSpPr>
        <p:spPr>
          <a:xfrm>
            <a:off x="3707903" y="4802789"/>
            <a:ext cx="5184578" cy="287337"/>
          </a:xfrm>
          <a:prstGeom prst="rect">
            <a:avLst/>
          </a:prstGeom>
          <a:solidFill>
            <a:schemeClr val="accent5">
              <a:lumMod val="40000"/>
              <a:lumOff val="60000"/>
            </a:schemeClr>
          </a:solidFill>
          <a:ln>
            <a:solidFill>
              <a:srgbClr val="002060"/>
            </a:solidFill>
          </a:ln>
        </p:spPr>
        <p:txBody>
          <a:bodyPr anchor="ctr"/>
          <a:lstStyle>
            <a:lvl1pPr algn="l" rtl="0" eaLnBrk="0" fontAlgn="base" hangingPunct="0">
              <a:lnSpc>
                <a:spcPct val="110000"/>
              </a:lnSpc>
              <a:spcBef>
                <a:spcPct val="0"/>
              </a:spcBef>
              <a:spcAft>
                <a:spcPct val="0"/>
              </a:spcAft>
              <a:buFont typeface="Arial" panose="020B0604020202020204" pitchFamily="34" charset="0"/>
              <a:defRPr b="1" kern="1200">
                <a:solidFill>
                  <a:schemeClr val="accent2"/>
                </a:solidFill>
                <a:latin typeface="+mn-lt"/>
                <a:ea typeface="+mn-ea"/>
                <a:cs typeface="+mn-cs"/>
              </a:defRPr>
            </a:lvl1pPr>
            <a:lvl2pPr marL="215900" indent="-215900" algn="l" rtl="0" eaLnBrk="0" fontAlgn="base" hangingPunct="0">
              <a:lnSpc>
                <a:spcPct val="110000"/>
              </a:lnSpc>
              <a:spcBef>
                <a:spcPct val="0"/>
              </a:spcBef>
              <a:spcAft>
                <a:spcPct val="0"/>
              </a:spcAft>
              <a:buClr>
                <a:schemeClr val="accent2"/>
              </a:buClr>
              <a:buSzPct val="80000"/>
              <a:buFont typeface="Arial" panose="020B0604020202020204" pitchFamily="34" charset="0"/>
              <a:buChar char="►"/>
              <a:defRPr b="1" kern="1200">
                <a:solidFill>
                  <a:schemeClr val="accent2"/>
                </a:solidFill>
                <a:latin typeface="+mn-lt"/>
                <a:ea typeface="+mn-ea"/>
                <a:cs typeface="+mn-cs"/>
              </a:defRPr>
            </a:lvl2pPr>
            <a:lvl3pPr marL="215900" algn="l" rtl="0" eaLnBrk="0" fontAlgn="base" hangingPunct="0">
              <a:lnSpc>
                <a:spcPct val="110000"/>
              </a:lnSpc>
              <a:spcBef>
                <a:spcPct val="0"/>
              </a:spcBef>
              <a:spcAft>
                <a:spcPct val="0"/>
              </a:spcAft>
              <a:buSzPct val="100000"/>
              <a:buFont typeface="Arial" panose="020B0604020202020204" pitchFamily="34" charset="0"/>
              <a:defRPr sz="1600" kern="1200">
                <a:solidFill>
                  <a:schemeClr val="accent2"/>
                </a:solidFill>
                <a:latin typeface="+mn-lt"/>
                <a:ea typeface="+mn-ea"/>
                <a:cs typeface="+mn-cs"/>
              </a:defRPr>
            </a:lvl3pPr>
            <a:lvl4pPr marL="358775" indent="-142875" algn="l" rtl="0" eaLnBrk="0" fontAlgn="base" hangingPunct="0">
              <a:lnSpc>
                <a:spcPct val="110000"/>
              </a:lnSpc>
              <a:spcBef>
                <a:spcPct val="0"/>
              </a:spcBef>
              <a:spcAft>
                <a:spcPct val="0"/>
              </a:spcAft>
              <a:buSzPct val="60000"/>
              <a:buFont typeface="Wingdings" panose="05000000000000000000" pitchFamily="2" charset="2"/>
              <a:buChar char=""/>
              <a:defRPr sz="1600" kern="1200">
                <a:solidFill>
                  <a:schemeClr val="accent2"/>
                </a:solidFill>
                <a:latin typeface="+mn-lt"/>
                <a:ea typeface="+mn-ea"/>
                <a:cs typeface="+mn-cs"/>
              </a:defRPr>
            </a:lvl4pPr>
            <a:lvl5pPr marL="358775" algn="l" rtl="0" eaLnBrk="0" fontAlgn="base" hangingPunct="0">
              <a:lnSpc>
                <a:spcPct val="110000"/>
              </a:lnSpc>
              <a:spcBef>
                <a:spcPct val="0"/>
              </a:spcBef>
              <a:spcAft>
                <a:spcPct val="0"/>
              </a:spcAft>
              <a:buSzPct val="100000"/>
              <a:buFont typeface="Arial" panose="020B0604020202020204" pitchFamily="34" charset="0"/>
              <a:defRPr sz="1400" kern="1200">
                <a:solidFill>
                  <a:schemeClr val="accent2"/>
                </a:solidFill>
                <a:latin typeface="+mn-lt"/>
                <a:ea typeface="+mn-ea"/>
                <a:cs typeface="+mn-cs"/>
              </a:defRPr>
            </a:lvl5pPr>
            <a:lvl6pPr marL="504000" indent="-144000" algn="l" defTabSz="914400" rtl="0" eaLnBrk="1" latinLnBrk="0" hangingPunct="1">
              <a:lnSpc>
                <a:spcPct val="110000"/>
              </a:lnSpc>
              <a:spcBef>
                <a:spcPts val="0"/>
              </a:spcBef>
              <a:buSzPct val="60000"/>
              <a:buFont typeface="Wingdings" panose="05000000000000000000" pitchFamily="2" charset="2"/>
              <a:buChar char=""/>
              <a:defRPr sz="1400" kern="1200" baseline="0">
                <a:solidFill>
                  <a:schemeClr val="accent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000" algn="ctr">
              <a:buFont typeface="Arial" charset="0"/>
              <a:buNone/>
              <a:defRPr/>
            </a:pPr>
            <a:r>
              <a:rPr lang="fr-FR" sz="1100" dirty="0" smtClean="0">
                <a:solidFill>
                  <a:srgbClr val="002364"/>
                </a:solidFill>
              </a:rPr>
              <a:t>SA profession</a:t>
            </a:r>
          </a:p>
        </p:txBody>
      </p:sp>
      <p:sp>
        <p:nvSpPr>
          <p:cNvPr id="15" name="Espace réservé du texte 28"/>
          <p:cNvSpPr txBox="1">
            <a:spLocks/>
          </p:cNvSpPr>
          <p:nvPr/>
        </p:nvSpPr>
        <p:spPr>
          <a:xfrm>
            <a:off x="3707902" y="1642573"/>
            <a:ext cx="5184578" cy="287337"/>
          </a:xfrm>
          <a:prstGeom prst="rect">
            <a:avLst/>
          </a:prstGeom>
          <a:solidFill>
            <a:schemeClr val="accent5">
              <a:lumMod val="40000"/>
              <a:lumOff val="60000"/>
            </a:schemeClr>
          </a:solidFill>
          <a:ln>
            <a:solidFill>
              <a:srgbClr val="002060"/>
            </a:solidFill>
          </a:ln>
        </p:spPr>
        <p:txBody>
          <a:bodyPr anchor="ctr"/>
          <a:lstStyle>
            <a:lvl1pPr algn="l" rtl="0" eaLnBrk="0" fontAlgn="base" hangingPunct="0">
              <a:lnSpc>
                <a:spcPct val="110000"/>
              </a:lnSpc>
              <a:spcBef>
                <a:spcPct val="0"/>
              </a:spcBef>
              <a:spcAft>
                <a:spcPct val="0"/>
              </a:spcAft>
              <a:buFont typeface="Arial" panose="020B0604020202020204" pitchFamily="34" charset="0"/>
              <a:defRPr b="1" kern="1200">
                <a:solidFill>
                  <a:schemeClr val="accent2"/>
                </a:solidFill>
                <a:latin typeface="+mn-lt"/>
                <a:ea typeface="+mn-ea"/>
                <a:cs typeface="+mn-cs"/>
              </a:defRPr>
            </a:lvl1pPr>
            <a:lvl2pPr marL="215900" indent="-215900" algn="l" rtl="0" eaLnBrk="0" fontAlgn="base" hangingPunct="0">
              <a:lnSpc>
                <a:spcPct val="110000"/>
              </a:lnSpc>
              <a:spcBef>
                <a:spcPct val="0"/>
              </a:spcBef>
              <a:spcAft>
                <a:spcPct val="0"/>
              </a:spcAft>
              <a:buClr>
                <a:schemeClr val="accent2"/>
              </a:buClr>
              <a:buSzPct val="80000"/>
              <a:buFont typeface="Arial" panose="020B0604020202020204" pitchFamily="34" charset="0"/>
              <a:buChar char="►"/>
              <a:defRPr b="1" kern="1200">
                <a:solidFill>
                  <a:schemeClr val="accent2"/>
                </a:solidFill>
                <a:latin typeface="+mn-lt"/>
                <a:ea typeface="+mn-ea"/>
                <a:cs typeface="+mn-cs"/>
              </a:defRPr>
            </a:lvl2pPr>
            <a:lvl3pPr marL="215900" algn="l" rtl="0" eaLnBrk="0" fontAlgn="base" hangingPunct="0">
              <a:lnSpc>
                <a:spcPct val="110000"/>
              </a:lnSpc>
              <a:spcBef>
                <a:spcPct val="0"/>
              </a:spcBef>
              <a:spcAft>
                <a:spcPct val="0"/>
              </a:spcAft>
              <a:buSzPct val="100000"/>
              <a:buFont typeface="Arial" panose="020B0604020202020204" pitchFamily="34" charset="0"/>
              <a:defRPr sz="1600" kern="1200">
                <a:solidFill>
                  <a:schemeClr val="accent2"/>
                </a:solidFill>
                <a:latin typeface="+mn-lt"/>
                <a:ea typeface="+mn-ea"/>
                <a:cs typeface="+mn-cs"/>
              </a:defRPr>
            </a:lvl3pPr>
            <a:lvl4pPr marL="358775" indent="-142875" algn="l" rtl="0" eaLnBrk="0" fontAlgn="base" hangingPunct="0">
              <a:lnSpc>
                <a:spcPct val="110000"/>
              </a:lnSpc>
              <a:spcBef>
                <a:spcPct val="0"/>
              </a:spcBef>
              <a:spcAft>
                <a:spcPct val="0"/>
              </a:spcAft>
              <a:buSzPct val="60000"/>
              <a:buFont typeface="Wingdings" panose="05000000000000000000" pitchFamily="2" charset="2"/>
              <a:buChar char=""/>
              <a:defRPr sz="1600" kern="1200">
                <a:solidFill>
                  <a:schemeClr val="accent2"/>
                </a:solidFill>
                <a:latin typeface="+mn-lt"/>
                <a:ea typeface="+mn-ea"/>
                <a:cs typeface="+mn-cs"/>
              </a:defRPr>
            </a:lvl4pPr>
            <a:lvl5pPr marL="358775" algn="l" rtl="0" eaLnBrk="0" fontAlgn="base" hangingPunct="0">
              <a:lnSpc>
                <a:spcPct val="110000"/>
              </a:lnSpc>
              <a:spcBef>
                <a:spcPct val="0"/>
              </a:spcBef>
              <a:spcAft>
                <a:spcPct val="0"/>
              </a:spcAft>
              <a:buSzPct val="100000"/>
              <a:buFont typeface="Arial" panose="020B0604020202020204" pitchFamily="34" charset="0"/>
              <a:defRPr sz="1400" kern="1200">
                <a:solidFill>
                  <a:schemeClr val="accent2"/>
                </a:solidFill>
                <a:latin typeface="+mn-lt"/>
                <a:ea typeface="+mn-ea"/>
                <a:cs typeface="+mn-cs"/>
              </a:defRPr>
            </a:lvl5pPr>
            <a:lvl6pPr marL="504000" indent="-144000" algn="l" defTabSz="914400" rtl="0" eaLnBrk="1" latinLnBrk="0" hangingPunct="1">
              <a:lnSpc>
                <a:spcPct val="110000"/>
              </a:lnSpc>
              <a:spcBef>
                <a:spcPts val="0"/>
              </a:spcBef>
              <a:buSzPct val="60000"/>
              <a:buFont typeface="Wingdings" panose="05000000000000000000" pitchFamily="2" charset="2"/>
              <a:buChar char=""/>
              <a:defRPr sz="1400" kern="1200" baseline="0">
                <a:solidFill>
                  <a:schemeClr val="accent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000" algn="ctr">
              <a:buFont typeface="Arial" charset="0"/>
              <a:buNone/>
              <a:defRPr/>
            </a:pPr>
            <a:r>
              <a:rPr lang="fr-FR" sz="1100" dirty="0" smtClean="0">
                <a:solidFill>
                  <a:srgbClr val="002364"/>
                </a:solidFill>
              </a:rPr>
              <a:t>Moins de 65 ans au jour de la demande d’adhésion*</a:t>
            </a:r>
          </a:p>
        </p:txBody>
      </p:sp>
      <p:sp>
        <p:nvSpPr>
          <p:cNvPr id="16" name="ZoneTexte 15"/>
          <p:cNvSpPr txBox="1"/>
          <p:nvPr/>
        </p:nvSpPr>
        <p:spPr>
          <a:xfrm>
            <a:off x="3779912" y="6169031"/>
            <a:ext cx="4682372" cy="217239"/>
          </a:xfrm>
          <a:prstGeom prst="rect">
            <a:avLst/>
          </a:prstGeom>
          <a:noFill/>
        </p:spPr>
        <p:txBody>
          <a:bodyPr wrap="none" rtlCol="0">
            <a:spAutoFit/>
          </a:bodyPr>
          <a:lstStyle/>
          <a:p>
            <a:pPr marL="36000">
              <a:lnSpc>
                <a:spcPct val="110000"/>
              </a:lnSpc>
              <a:defRPr/>
            </a:pPr>
            <a:r>
              <a:rPr lang="fr-FR" sz="800" b="1" dirty="0" smtClean="0">
                <a:solidFill>
                  <a:srgbClr val="002364"/>
                </a:solidFill>
                <a:latin typeface="+mn-lt"/>
                <a:cs typeface="+mn-cs"/>
              </a:rPr>
              <a:t>* Pour les clients dont l’âge à l’adhésion est supérieure à 65 ans se reporter à l’offre Senior</a:t>
            </a:r>
            <a:endParaRPr lang="fr-FR" sz="800" b="1" dirty="0">
              <a:solidFill>
                <a:srgbClr val="002364"/>
              </a:solidFill>
              <a:latin typeface="+mn-lt"/>
              <a:cs typeface="+mn-cs"/>
            </a:endParaRPr>
          </a:p>
        </p:txBody>
      </p:sp>
    </p:spTree>
    <p:extLst>
      <p:ext uri="{BB962C8B-B14F-4D97-AF65-F5344CB8AC3E}">
        <p14:creationId xmlns:p14="http://schemas.microsoft.com/office/powerpoint/2010/main" val="3412113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C925DB7-CCE4-48F1-BF80-9981159D6B98}">
  <ds:schemaRefs>
    <ds:schemaRef ds:uri="http://purl.org/dc/elements/1.1/"/>
    <ds:schemaRef ds:uri="http://schemas.openxmlformats.org/package/2006/metadata/core-properties"/>
    <ds:schemaRef ds:uri="02ea4b1b-5614-43b2-acce-6a9ef10fff4e"/>
    <ds:schemaRef ds:uri="http://www.w3.org/XML/1998/namespace"/>
    <ds:schemaRef ds:uri="http://schemas.microsoft.com/office/2006/documentManagement/types"/>
    <ds:schemaRef ds:uri="http://schemas.microsoft.com/office/2006/metadata/properties"/>
    <ds:schemaRef ds:uri="http://purl.org/dc/term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4687</TotalTime>
  <Words>3108</Words>
  <Application>Microsoft Office PowerPoint</Application>
  <PresentationFormat>Affichage à l'écran (4:3)</PresentationFormat>
  <Paragraphs>591</Paragraphs>
  <Slides>25</Slides>
  <Notes>18</Notes>
  <HiddenSlides>0</HiddenSlides>
  <MMClips>0</MMClips>
  <ScaleCrop>false</ScaleCrop>
  <HeadingPairs>
    <vt:vector size="4" baseType="variant">
      <vt:variant>
        <vt:lpstr>Thème</vt:lpstr>
      </vt:variant>
      <vt:variant>
        <vt:i4>9</vt:i4>
      </vt:variant>
      <vt:variant>
        <vt:lpstr>Titres des diapositives</vt:lpstr>
      </vt:variant>
      <vt:variant>
        <vt:i4>25</vt:i4>
      </vt:variant>
    </vt:vector>
  </HeadingPairs>
  <TitlesOfParts>
    <vt:vector size="34" baseType="lpstr">
      <vt:lpstr>1-MODELE PART</vt:lpstr>
      <vt:lpstr>2-MODELE GP</vt:lpstr>
      <vt:lpstr>3-MODELE PRO</vt:lpstr>
      <vt:lpstr>MODELE BDR</vt:lpstr>
      <vt:lpstr>BDR ENTREPRISES</vt:lpstr>
      <vt:lpstr>BDR ESI</vt:lpstr>
      <vt:lpstr>BDR PP</vt:lpstr>
      <vt:lpstr>BDR IMMO PRO</vt:lpstr>
      <vt:lpstr>BDR SECTEUR PUBLIC</vt:lpstr>
      <vt:lpstr>Présentation de l'Assurance Emprunteur sur le Capital Restant Dû (Crédit immo) 1/2</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Comparatif : nouvelle offre / ancienne offre</vt:lpstr>
      <vt:lpstr>ADE en CRD : Avantage ADE en CRD / ADE en CI</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A5703260</cp:lastModifiedBy>
  <cp:revision>526</cp:revision>
  <cp:lastPrinted>2017-02-22T15:13:10Z</cp:lastPrinted>
  <dcterms:created xsi:type="dcterms:W3CDTF">2016-06-03T08:10:53Z</dcterms:created>
  <dcterms:modified xsi:type="dcterms:W3CDTF">2017-03-14T15:00:41Z</dcterms:modified>
</cp:coreProperties>
</file>