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8.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36"/>
  </p:notesMasterIdLst>
  <p:handoutMasterIdLst>
    <p:handoutMasterId r:id="rId37"/>
  </p:handoutMasterIdLst>
  <p:sldIdLst>
    <p:sldId id="278" r:id="rId13"/>
    <p:sldId id="306" r:id="rId14"/>
    <p:sldId id="305" r:id="rId15"/>
    <p:sldId id="319" r:id="rId16"/>
    <p:sldId id="308" r:id="rId17"/>
    <p:sldId id="310" r:id="rId18"/>
    <p:sldId id="311" r:id="rId19"/>
    <p:sldId id="298" r:id="rId20"/>
    <p:sldId id="297" r:id="rId21"/>
    <p:sldId id="309" r:id="rId22"/>
    <p:sldId id="312" r:id="rId23"/>
    <p:sldId id="307" r:id="rId24"/>
    <p:sldId id="316" r:id="rId25"/>
    <p:sldId id="317" r:id="rId26"/>
    <p:sldId id="320" r:id="rId27"/>
    <p:sldId id="300" r:id="rId28"/>
    <p:sldId id="315" r:id="rId29"/>
    <p:sldId id="314" r:id="rId30"/>
    <p:sldId id="301" r:id="rId31"/>
    <p:sldId id="302" r:id="rId32"/>
    <p:sldId id="303" r:id="rId33"/>
    <p:sldId id="304" r:id="rId34"/>
    <p:sldId id="318" r:id="rId35"/>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0F2D"/>
    <a:srgbClr val="EA9922"/>
    <a:srgbClr val="581D41"/>
    <a:srgbClr val="DE6225"/>
    <a:srgbClr val="BFBFBF"/>
    <a:srgbClr val="A79C86"/>
    <a:srgbClr val="FFDDED"/>
    <a:srgbClr val="FFDDDD"/>
    <a:srgbClr val="D3CEC3"/>
    <a:srgbClr val="F7DA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717" autoAdjust="0"/>
    <p:restoredTop sz="94645" autoAdjust="0"/>
  </p:normalViewPr>
  <p:slideViewPr>
    <p:cSldViewPr snapToGrid="0">
      <p:cViewPr>
        <p:scale>
          <a:sx n="100" d="100"/>
          <a:sy n="100" d="100"/>
        </p:scale>
        <p:origin x="-1860" y="-240"/>
      </p:cViewPr>
      <p:guideLst>
        <p:guide orient="horz" pos="693"/>
        <p:guide orient="horz" pos="4005"/>
        <p:guide orient="horz" pos="4319"/>
        <p:guide orient="horz" pos="167"/>
        <p:guide orient="horz" pos="853"/>
        <p:guide pos="188"/>
        <p:guide pos="5602"/>
        <p:guide pos="48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slide" Target="slides/slide22.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21/03/2017</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21/03/2017</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xfrm>
            <a:off x="927244" y="4714877"/>
            <a:ext cx="4943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solidFill>
                <a:srgbClr val="002060"/>
              </a:solidFill>
            </a:endParaRPr>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89" indent="-285726">
              <a:defRPr>
                <a:solidFill>
                  <a:schemeClr val="tx1"/>
                </a:solidFill>
                <a:latin typeface="Arial" charset="0"/>
                <a:cs typeface="Arial" charset="0"/>
              </a:defRPr>
            </a:lvl2pPr>
            <a:lvl3pPr marL="1142907" indent="-228581">
              <a:defRPr>
                <a:solidFill>
                  <a:schemeClr val="tx1"/>
                </a:solidFill>
                <a:latin typeface="Arial" charset="0"/>
                <a:cs typeface="Arial" charset="0"/>
              </a:defRPr>
            </a:lvl3pPr>
            <a:lvl4pPr marL="1600070" indent="-228581">
              <a:defRPr>
                <a:solidFill>
                  <a:schemeClr val="tx1"/>
                </a:solidFill>
                <a:latin typeface="Arial" charset="0"/>
                <a:cs typeface="Arial" charset="0"/>
              </a:defRPr>
            </a:lvl4pPr>
            <a:lvl5pPr marL="2057232" indent="-228581">
              <a:defRPr>
                <a:solidFill>
                  <a:schemeClr val="tx1"/>
                </a:solidFill>
                <a:latin typeface="Arial" charset="0"/>
                <a:cs typeface="Arial" charset="0"/>
              </a:defRPr>
            </a:lvl5pPr>
            <a:lvl6pPr marL="2514395" indent="-228581" eaLnBrk="0" fontAlgn="base" hangingPunct="0">
              <a:spcBef>
                <a:spcPct val="0"/>
              </a:spcBef>
              <a:spcAft>
                <a:spcPct val="0"/>
              </a:spcAft>
              <a:defRPr>
                <a:solidFill>
                  <a:schemeClr val="tx1"/>
                </a:solidFill>
                <a:latin typeface="Arial" charset="0"/>
                <a:cs typeface="Arial" charset="0"/>
              </a:defRPr>
            </a:lvl6pPr>
            <a:lvl7pPr marL="2971559" indent="-228581" eaLnBrk="0" fontAlgn="base" hangingPunct="0">
              <a:spcBef>
                <a:spcPct val="0"/>
              </a:spcBef>
              <a:spcAft>
                <a:spcPct val="0"/>
              </a:spcAft>
              <a:defRPr>
                <a:solidFill>
                  <a:schemeClr val="tx1"/>
                </a:solidFill>
                <a:latin typeface="Arial" charset="0"/>
                <a:cs typeface="Arial" charset="0"/>
              </a:defRPr>
            </a:lvl7pPr>
            <a:lvl8pPr marL="3428722" indent="-228581" eaLnBrk="0" fontAlgn="base" hangingPunct="0">
              <a:spcBef>
                <a:spcPct val="0"/>
              </a:spcBef>
              <a:spcAft>
                <a:spcPct val="0"/>
              </a:spcAft>
              <a:defRPr>
                <a:solidFill>
                  <a:schemeClr val="tx1"/>
                </a:solidFill>
                <a:latin typeface="Arial" charset="0"/>
                <a:cs typeface="Arial" charset="0"/>
              </a:defRPr>
            </a:lvl8pPr>
            <a:lvl9pPr marL="3885884" indent="-228581" eaLnBrk="0" fontAlgn="base" hangingPunct="0">
              <a:spcBef>
                <a:spcPct val="0"/>
              </a:spcBef>
              <a:spcAft>
                <a:spcPct val="0"/>
              </a:spcAft>
              <a:defRPr>
                <a:solidFill>
                  <a:schemeClr val="tx1"/>
                </a:solidFill>
                <a:latin typeface="Arial" charset="0"/>
                <a:cs typeface="Arial" charset="0"/>
              </a:defRPr>
            </a:lvl9pPr>
          </a:lstStyle>
          <a:p>
            <a:fld id="{18E15170-0D72-4834-9767-F8C725272CF5}" type="slidenum">
              <a:rPr lang="fr-FR" altLang="fr-FR">
                <a:solidFill>
                  <a:srgbClr val="000000"/>
                </a:solidFill>
                <a:latin typeface="Calibri" pitchFamily="34" charset="0"/>
              </a:rPr>
              <a:pPr/>
              <a:t>3</a:t>
            </a:fld>
            <a:endParaRPr lang="fr-FR" altLang="fr-FR" dirty="0">
              <a:solidFill>
                <a:srgbClr val="000000"/>
              </a:solidFill>
              <a:latin typeface="Calibri" pitchFamily="34" charset="0"/>
            </a:endParaRPr>
          </a:p>
        </p:txBody>
      </p:sp>
    </p:spTree>
    <p:extLst>
      <p:ext uri="{BB962C8B-B14F-4D97-AF65-F5344CB8AC3E}">
        <p14:creationId xmlns:p14="http://schemas.microsoft.com/office/powerpoint/2010/main" val="79478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712953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1278448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712953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712953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13</a:t>
            </a:fld>
            <a:endParaRPr lang="fr-FR"/>
          </a:p>
        </p:txBody>
      </p:sp>
    </p:spTree>
    <p:extLst>
      <p:ext uri="{BB962C8B-B14F-4D97-AF65-F5344CB8AC3E}">
        <p14:creationId xmlns:p14="http://schemas.microsoft.com/office/powerpoint/2010/main" val="712953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14</a:t>
            </a:fld>
            <a:endParaRPr lang="fr-FR"/>
          </a:p>
        </p:txBody>
      </p:sp>
    </p:spTree>
    <p:extLst>
      <p:ext uri="{BB962C8B-B14F-4D97-AF65-F5344CB8AC3E}">
        <p14:creationId xmlns:p14="http://schemas.microsoft.com/office/powerpoint/2010/main" val="7129530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jp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1.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1.jp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1.jp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1.jp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1.jp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fr-F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fr-FR"/>
          </a:p>
        </p:txBody>
      </p:sp>
      <p:sp>
        <p:nvSpPr>
          <p:cNvPr id="4" name="Slide Number Placeholder 3"/>
          <p:cNvSpPr>
            <a:spLocks noGrp="1"/>
          </p:cNvSpPr>
          <p:nvPr>
            <p:ph type="sldNum" sz="quarter" idx="12"/>
          </p:nvPr>
        </p:nvSpPr>
        <p:spPr>
          <a:xfrm>
            <a:off x="8705578" y="6508043"/>
            <a:ext cx="414958" cy="365125"/>
          </a:xfrm>
          <a:prstGeom prst="rect">
            <a:avLst/>
          </a:prstGeom>
        </p:spPr>
        <p:txBody>
          <a:bodyPr anchor="ctr" anchorCtr="0"/>
          <a:lstStyle>
            <a:lvl1pPr algn="r">
              <a:defRPr sz="1000">
                <a:solidFill>
                  <a:schemeClr val="bg1">
                    <a:lumMod val="50000"/>
                  </a:schemeClr>
                </a:solidFill>
              </a:defRPr>
            </a:lvl1pPr>
          </a:lstStyle>
          <a:p>
            <a:fld id="{7B3C3BA2-A26C-492F-873B-900B4435B0C5}" type="slidenum">
              <a:rPr lang="fr-FR" smtClean="0"/>
              <a:pPr/>
              <a:t>‹N°›</a:t>
            </a:fld>
            <a:endParaRPr lang="fr-FR"/>
          </a:p>
        </p:txBody>
      </p:sp>
    </p:spTree>
    <p:extLst>
      <p:ext uri="{BB962C8B-B14F-4D97-AF65-F5344CB8AC3E}">
        <p14:creationId xmlns:p14="http://schemas.microsoft.com/office/powerpoint/2010/main" val="427818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jpg"/><Relationship Id="rId4" Type="http://schemas.openxmlformats.org/officeDocument/2006/relationships/slideLayout" Target="../slideLayouts/slideLayout14.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image" Target="../media/image1.jpg"/><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image" Target="../media/image6.emf"/><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theme" Target="../theme/theme3.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10" Type="http://schemas.openxmlformats.org/officeDocument/2006/relationships/image" Target="../media/image1.jpg"/><Relationship Id="rId4" Type="http://schemas.openxmlformats.org/officeDocument/2006/relationships/slideLayout" Target="../slideLayouts/slideLayout43.xml"/><Relationship Id="rId9" Type="http://schemas.openxmlformats.org/officeDocument/2006/relationships/image" Target="../media/image10.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9"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5" Type="http://schemas.openxmlformats.org/officeDocument/2006/relationships/slideLayout" Target="../slideLayouts/slideLayout72.xml"/><Relationship Id="rId4" Type="http://schemas.openxmlformats.org/officeDocument/2006/relationships/slideLayout" Target="../slideLayouts/slideLayout71.xml"/><Relationship Id="rId9"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5" Type="http://schemas.openxmlformats.org/officeDocument/2006/relationships/slideLayout" Target="../slideLayouts/slideLayout79.xml"/><Relationship Id="rId4" Type="http://schemas.openxmlformats.org/officeDocument/2006/relationships/slideLayout" Target="../slideLayouts/slideLayout78.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323156"/>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bwMode="auto">
          <a:xfrm>
            <a:off x="7131652" y="6433439"/>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434178"/>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433439"/>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HDJ </a:t>
            </a:r>
            <a:r>
              <a:rPr lang="fr-FR" sz="900" baseline="0" dirty="0" smtClean="0">
                <a:solidFill>
                  <a:schemeClr val="bg1">
                    <a:lumMod val="50000"/>
                  </a:schemeClr>
                </a:solidFill>
                <a:latin typeface="Arial Narrow" panose="020B0606020202030204" pitchFamily="34" charset="0"/>
              </a:rPr>
              <a:t>23 </a:t>
            </a:r>
            <a:r>
              <a:rPr lang="fr-FR" sz="900" baseline="0" dirty="0" smtClean="0">
                <a:solidFill>
                  <a:schemeClr val="bg1">
                    <a:lumMod val="50000"/>
                  </a:schemeClr>
                </a:solidFill>
                <a:latin typeface="Arial Narrow" panose="020B0606020202030204" pitchFamily="34" charset="0"/>
              </a:rPr>
              <a:t>mars 2017 – Nouvelle offre ADE </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 id="2147483883" r:id="rId10"/>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hyperlink" Target="http://service-celca-moss.sigce.caisse-epargne.fr/sites/lca1/SiteDirectory/rub_com/RDC_marche_parts/Crdit%20Immo/RDC_marche_parts_credit_immo.aspx?RootFolder=/sites/lca1/SiteDirectory/rub_com/RDC_marche_parts/Crdit%20Immo/CNP&amp;PageView=Shared&amp;FolderCTID=0x01200017955A5717031749BFEE26F1DE8B8CBF&amp;View=%7bD388EEC6-BE35-4774-90FC-7788407BBF92%7d"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hyperlink" Target="http://wnsgprw1.celca.caisse-epargne.fr/divers/communication/breves/bdd/essentiel/essentiel_archives.html" TargetMode="External"/><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p:txBody>
          <a:bodyPr>
            <a:normAutofit fontScale="90000"/>
          </a:bodyPr>
          <a:lstStyle/>
          <a:p>
            <a:r>
              <a:rPr lang="fr-FR" dirty="0" smtClean="0">
                <a:solidFill>
                  <a:srgbClr val="FF0000"/>
                </a:solidFill>
              </a:rPr>
              <a:t>Assurance Emprunteur </a:t>
            </a:r>
            <a:r>
              <a:rPr lang="fr-FR" dirty="0" smtClean="0"/>
              <a:t>: argumentaire sur le contrat groupe CNP</a:t>
            </a:r>
            <a:r>
              <a:rPr lang="fr-FR" dirty="0" smtClean="0">
                <a:solidFill>
                  <a:srgbClr val="FF0000"/>
                </a:solidFill>
              </a:rPr>
              <a:t> </a:t>
            </a:r>
            <a:endParaRPr lang="fr-FR" dirty="0"/>
          </a:p>
        </p:txBody>
      </p:sp>
      <p:sp>
        <p:nvSpPr>
          <p:cNvPr id="113" name="Sous-titre 112"/>
          <p:cNvSpPr>
            <a:spLocks noGrp="1"/>
          </p:cNvSpPr>
          <p:nvPr>
            <p:ph type="subTitle" idx="1"/>
          </p:nvPr>
        </p:nvSpPr>
        <p:spPr>
          <a:xfrm>
            <a:off x="289572" y="5065158"/>
            <a:ext cx="8575675" cy="641498"/>
          </a:xfrm>
        </p:spPr>
        <p:txBody>
          <a:bodyPr/>
          <a:lstStyle/>
          <a:p>
            <a:r>
              <a:rPr lang="fr-FR" dirty="0" smtClean="0"/>
              <a:t>Heure du Jeudi du 23/03/2017</a:t>
            </a: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480474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txBox="1">
            <a:spLocks/>
          </p:cNvSpPr>
          <p:nvPr/>
        </p:nvSpPr>
        <p:spPr>
          <a:xfrm>
            <a:off x="298450" y="1068769"/>
            <a:ext cx="8542338" cy="5206472"/>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fr-FR" sz="1600" b="1" dirty="0" smtClean="0"/>
              <a:t>L’Assurance </a:t>
            </a:r>
            <a:r>
              <a:rPr lang="fr-FR" sz="1600" b="1" dirty="0"/>
              <a:t>Des </a:t>
            </a:r>
            <a:r>
              <a:rPr lang="fr-FR" sz="1600" b="1" dirty="0" smtClean="0"/>
              <a:t>Emprunteurs est un levier de PNB </a:t>
            </a:r>
            <a:endParaRPr lang="fr-FR" sz="1600" b="1" dirty="0"/>
          </a:p>
          <a:p>
            <a:pPr lvl="1" algn="just"/>
            <a:r>
              <a:rPr lang="fr-FR" dirty="0" smtClean="0"/>
              <a:t>Un PNB moyen/contrat </a:t>
            </a:r>
            <a:r>
              <a:rPr lang="fr-FR" dirty="0"/>
              <a:t>pour les Caisses d’Epargne </a:t>
            </a:r>
            <a:r>
              <a:rPr lang="fr-FR" dirty="0" smtClean="0"/>
              <a:t>de :</a:t>
            </a:r>
            <a:endParaRPr lang="fr-FR" dirty="0"/>
          </a:p>
          <a:p>
            <a:pPr lvl="2" algn="just"/>
            <a:r>
              <a:rPr lang="fr-FR" sz="1400" dirty="0"/>
              <a:t>200 € / an pour une ADE </a:t>
            </a:r>
            <a:r>
              <a:rPr lang="fr-FR" sz="1400" dirty="0" smtClean="0"/>
              <a:t>CNP Groupe</a:t>
            </a:r>
            <a:endParaRPr lang="fr-FR" sz="1400" dirty="0"/>
          </a:p>
          <a:p>
            <a:pPr lvl="2" algn="just"/>
            <a:r>
              <a:rPr lang="fr-FR" sz="1400" dirty="0"/>
              <a:t>40 € pour un contrat ADE </a:t>
            </a:r>
            <a:r>
              <a:rPr lang="fr-FR" sz="1400" dirty="0" smtClean="0"/>
              <a:t>Services (CBP)</a:t>
            </a:r>
            <a:endParaRPr lang="fr-FR" sz="1400" dirty="0"/>
          </a:p>
          <a:p>
            <a:pPr lvl="2" algn="just"/>
            <a:r>
              <a:rPr lang="fr-FR" sz="1400" dirty="0"/>
              <a:t>0 € en assurance externe</a:t>
            </a:r>
          </a:p>
          <a:p>
            <a:pPr marL="742950" lvl="1" indent="-285750">
              <a:buFont typeface="Wingdings" panose="05000000000000000000" pitchFamily="2" charset="2"/>
              <a:buChar char="Ø"/>
            </a:pPr>
            <a:endParaRPr lang="fr-FR" sz="1200" dirty="0">
              <a:solidFill>
                <a:srgbClr val="002060"/>
              </a:solidFill>
            </a:endParaRPr>
          </a:p>
          <a:p>
            <a:endParaRPr lang="fr-FR" sz="1600" b="1" dirty="0" smtClean="0"/>
          </a:p>
          <a:p>
            <a:endParaRPr lang="fr-FR" sz="1050" b="1" dirty="0"/>
          </a:p>
          <a:p>
            <a:pPr algn="just"/>
            <a:r>
              <a:rPr lang="fr-FR" sz="1600" b="1" dirty="0" smtClean="0"/>
              <a:t>La réglementation a renforcé </a:t>
            </a:r>
            <a:r>
              <a:rPr lang="fr-FR" sz="1600" b="1" dirty="0"/>
              <a:t>la protection du consommateur et la mise en concurrence (Loi Hamon : Substitution)</a:t>
            </a:r>
          </a:p>
          <a:p>
            <a:pPr lvl="1" algn="just"/>
            <a:r>
              <a:rPr lang="fr-FR" sz="1400" b="1" dirty="0"/>
              <a:t>Depuis la réforme Lagarde du 01/07/2010</a:t>
            </a:r>
            <a:r>
              <a:rPr lang="fr-FR" sz="1400" dirty="0"/>
              <a:t>, chaque client est libre de choisir son assurance emprunteur dans l'organisme de son choix sous réserve qu’elle présente des garanties équivalentes à celles du contrat de groupe proposé par l’établissement </a:t>
            </a:r>
            <a:r>
              <a:rPr lang="fr-FR" sz="1400" dirty="0" smtClean="0"/>
              <a:t>bancaire.</a:t>
            </a:r>
            <a:endParaRPr lang="fr-FR" sz="1400" dirty="0"/>
          </a:p>
          <a:p>
            <a:pPr lvl="1" algn="just"/>
            <a:r>
              <a:rPr lang="fr-FR" sz="1400" b="1" dirty="0"/>
              <a:t>Depuis le 26 juillet 2014, la loi Hamon </a:t>
            </a:r>
            <a:r>
              <a:rPr lang="fr-FR" sz="1400" dirty="0"/>
              <a:t>permet aux emprunteurs de changer d’assurance dans un délai de 12 mois après la signature de leur offre de </a:t>
            </a:r>
            <a:r>
              <a:rPr lang="fr-FR" sz="1400" dirty="0" smtClean="0"/>
              <a:t>prêt.</a:t>
            </a:r>
            <a:endParaRPr lang="fr-FR" sz="1400" dirty="0"/>
          </a:p>
          <a:p>
            <a:pPr lvl="1" algn="just"/>
            <a:r>
              <a:rPr lang="fr-FR" sz="1400" dirty="0" smtClean="0"/>
              <a:t>Les </a:t>
            </a:r>
            <a:r>
              <a:rPr lang="fr-FR" sz="1400" dirty="0"/>
              <a:t>11 critères du CCSF (Comité Consultatif du Secteur Financier) permettent de comparer les </a:t>
            </a:r>
            <a:r>
              <a:rPr lang="fr-FR" sz="1400" dirty="0" smtClean="0"/>
              <a:t>principales garanties </a:t>
            </a:r>
            <a:r>
              <a:rPr lang="fr-FR" sz="1400" dirty="0"/>
              <a:t>proposées dans les contrats d’assurance emprunteur. Ces 11 critères sont affichés sur notre site internet</a:t>
            </a:r>
            <a:r>
              <a:rPr lang="fr-FR" sz="1400" dirty="0" smtClean="0"/>
              <a:t>.</a:t>
            </a:r>
          </a:p>
          <a:p>
            <a:pPr lvl="1" algn="just"/>
            <a:r>
              <a:rPr lang="fr-FR" sz="1400" dirty="0" smtClean="0"/>
              <a:t>Une nouvelle loi est entrée en vigueur en février 2017 (article 10 de la loi n° 2017-203 du 21 février 2017) et prévoit que pour les offres émises depuis le 22/02/2017 (et pour l’ensemble des prêts immobiliers à compter du 1/1/2018), le client peut résilier / substituer l’ADE chaque année au-delà de la 1</a:t>
            </a:r>
            <a:r>
              <a:rPr lang="fr-FR" sz="1400" baseline="30000" dirty="0" smtClean="0"/>
              <a:t>ère</a:t>
            </a:r>
            <a:r>
              <a:rPr lang="fr-FR" sz="1400" dirty="0" smtClean="0"/>
              <a:t> année.</a:t>
            </a:r>
          </a:p>
        </p:txBody>
      </p:sp>
      <p:sp>
        <p:nvSpPr>
          <p:cNvPr id="4" name="ZoneTexte 3"/>
          <p:cNvSpPr txBox="1"/>
          <p:nvPr/>
        </p:nvSpPr>
        <p:spPr>
          <a:xfrm>
            <a:off x="1119368" y="2385598"/>
            <a:ext cx="3605475" cy="230832"/>
          </a:xfrm>
          <a:prstGeom prst="rect">
            <a:avLst/>
          </a:prstGeom>
          <a:noFill/>
        </p:spPr>
        <p:txBody>
          <a:bodyPr wrap="none" rtlCol="0">
            <a:spAutoFit/>
          </a:bodyPr>
          <a:lstStyle/>
          <a:p>
            <a:pPr algn="ctr"/>
            <a:r>
              <a:rPr lang="fr-FR" sz="900" i="1" dirty="0" smtClean="0"/>
              <a:t>Hypothèses : Prêt de 100 000 € sur 20 ans – assurance calculée sur </a:t>
            </a:r>
            <a:r>
              <a:rPr lang="fr-FR" sz="900" i="1" dirty="0"/>
              <a:t>c</a:t>
            </a:r>
            <a:r>
              <a:rPr lang="fr-FR" sz="900" i="1" dirty="0" smtClean="0"/>
              <a:t>apital initial</a:t>
            </a:r>
            <a:endParaRPr lang="fr-FR" sz="900" i="1" dirty="0"/>
          </a:p>
        </p:txBody>
      </p:sp>
      <p:grpSp>
        <p:nvGrpSpPr>
          <p:cNvPr id="5" name="Groupe 4"/>
          <p:cNvGrpSpPr/>
          <p:nvPr/>
        </p:nvGrpSpPr>
        <p:grpSpPr>
          <a:xfrm>
            <a:off x="168676" y="2180865"/>
            <a:ext cx="8672112" cy="903218"/>
            <a:chOff x="1339706" y="5377848"/>
            <a:chExt cx="7833983" cy="903218"/>
          </a:xfrm>
        </p:grpSpPr>
        <p:sp>
          <p:nvSpPr>
            <p:cNvPr id="6" name="ZoneTexte 5"/>
            <p:cNvSpPr txBox="1"/>
            <p:nvPr/>
          </p:nvSpPr>
          <p:spPr>
            <a:xfrm>
              <a:off x="2548953" y="5868439"/>
              <a:ext cx="6624736" cy="338554"/>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marL="285750" indent="-285750">
                <a:buFont typeface="Wingdings" panose="05000000000000000000" pitchFamily="2" charset="2"/>
                <a:buChar char="è"/>
              </a:pPr>
              <a:r>
                <a:rPr lang="fr-FR" sz="1600" b="1" dirty="0">
                  <a:solidFill>
                    <a:schemeClr val="bg1"/>
                  </a:solidFill>
                  <a:sym typeface="Wingdings"/>
                </a:rPr>
                <a:t>Etre pro actif dans la proposition du contrat Groupe</a:t>
              </a: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9706" y="5377848"/>
              <a:ext cx="819942" cy="903218"/>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grpSp>
      <p:grpSp>
        <p:nvGrpSpPr>
          <p:cNvPr id="8" name="Groupe 7"/>
          <p:cNvGrpSpPr/>
          <p:nvPr/>
        </p:nvGrpSpPr>
        <p:grpSpPr>
          <a:xfrm>
            <a:off x="168676" y="5868137"/>
            <a:ext cx="8672112" cy="903218"/>
            <a:chOff x="1339706" y="5511018"/>
            <a:chExt cx="7833983" cy="903218"/>
          </a:xfrm>
        </p:grpSpPr>
        <p:sp>
          <p:nvSpPr>
            <p:cNvPr id="10" name="ZoneTexte 9"/>
            <p:cNvSpPr txBox="1"/>
            <p:nvPr/>
          </p:nvSpPr>
          <p:spPr>
            <a:xfrm>
              <a:off x="2548953" y="5797415"/>
              <a:ext cx="6624736" cy="58477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marL="285750" indent="-285750">
                <a:buFont typeface="Wingdings" panose="05000000000000000000" pitchFamily="2" charset="2"/>
                <a:buChar char="è"/>
              </a:pPr>
              <a:r>
                <a:rPr lang="fr-FR" sz="1600" b="1" dirty="0">
                  <a:solidFill>
                    <a:schemeClr val="bg1"/>
                  </a:solidFill>
                  <a:sym typeface="Wingdings"/>
                </a:rPr>
                <a:t>Une concurrence des mutuelles et des assurances individuelles par une approche axée sur le TARIF</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9706" y="5511018"/>
              <a:ext cx="819942" cy="903218"/>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grpSp>
      <p:sp>
        <p:nvSpPr>
          <p:cNvPr id="12" name="Titre 7"/>
          <p:cNvSpPr txBox="1">
            <a:spLocks/>
          </p:cNvSpPr>
          <p:nvPr/>
        </p:nvSpPr>
        <p:spPr bwMode="gray">
          <a:xfrm>
            <a:off x="787140" y="376844"/>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dirty="0" smtClean="0"/>
              <a:t>Contexte							1/2</a:t>
            </a:r>
            <a:endParaRPr lang="fr-FR" altLang="fr-FR" dirty="0"/>
          </a:p>
        </p:txBody>
      </p:sp>
    </p:spTree>
    <p:extLst>
      <p:ext uri="{BB962C8B-B14F-4D97-AF65-F5344CB8AC3E}">
        <p14:creationId xmlns:p14="http://schemas.microsoft.com/office/powerpoint/2010/main" val="33916759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95536" y="1150005"/>
            <a:ext cx="8424936" cy="584775"/>
          </a:xfrm>
          <a:prstGeom prst="rect">
            <a:avLst/>
          </a:prstGeom>
          <a:noFill/>
        </p:spPr>
        <p:txBody>
          <a:bodyPr wrap="square" rtlCol="0">
            <a:spAutoFit/>
          </a:bodyPr>
          <a:lstStyle/>
          <a:p>
            <a:pPr marL="285750" indent="-285750">
              <a:spcBef>
                <a:spcPct val="20000"/>
              </a:spcBef>
              <a:buClr>
                <a:srgbClr val="FF0000"/>
              </a:buClr>
              <a:buFont typeface="Wingdings" panose="05000000000000000000" pitchFamily="2" charset="2"/>
              <a:buChar char="n"/>
            </a:pPr>
            <a:r>
              <a:rPr lang="fr-FR" sz="1600" b="1" dirty="0" smtClean="0"/>
              <a:t>De plus, dans un contexte de </a:t>
            </a:r>
            <a:r>
              <a:rPr lang="fr-FR" sz="1600" b="1" dirty="0"/>
              <a:t>taux </a:t>
            </a:r>
            <a:r>
              <a:rPr lang="fr-FR" sz="1600" b="1" dirty="0" smtClean="0"/>
              <a:t>bas, le </a:t>
            </a:r>
            <a:r>
              <a:rPr lang="fr-FR" sz="1600" b="1" dirty="0"/>
              <a:t>poids de l’assurance augmente dans le cout global du </a:t>
            </a:r>
            <a:r>
              <a:rPr lang="fr-FR" sz="1600" b="1" dirty="0" smtClean="0"/>
              <a:t>crédit.</a:t>
            </a:r>
            <a:endParaRPr lang="fr-FR" sz="1600" b="1" dirty="0"/>
          </a:p>
        </p:txBody>
      </p:sp>
      <p:grpSp>
        <p:nvGrpSpPr>
          <p:cNvPr id="2" name="Groupe 1"/>
          <p:cNvGrpSpPr/>
          <p:nvPr/>
        </p:nvGrpSpPr>
        <p:grpSpPr>
          <a:xfrm>
            <a:off x="269180" y="5153707"/>
            <a:ext cx="8396924" cy="1080120"/>
            <a:chOff x="1339706" y="5396262"/>
            <a:chExt cx="7833983" cy="1080120"/>
          </a:xfrm>
        </p:grpSpPr>
        <p:sp>
          <p:nvSpPr>
            <p:cNvPr id="11" name="ZoneTexte 10"/>
            <p:cNvSpPr txBox="1"/>
            <p:nvPr/>
          </p:nvSpPr>
          <p:spPr>
            <a:xfrm>
              <a:off x="2548953" y="5941935"/>
              <a:ext cx="6624736" cy="338554"/>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marL="285750" indent="-285750">
                <a:buFont typeface="Wingdings" panose="05000000000000000000" pitchFamily="2" charset="2"/>
                <a:buChar char="è"/>
              </a:pPr>
              <a:r>
                <a:rPr lang="fr-FR" sz="1600" b="1" dirty="0" smtClean="0">
                  <a:solidFill>
                    <a:schemeClr val="bg1"/>
                  </a:solidFill>
                  <a:sym typeface="Wingdings"/>
                </a:rPr>
                <a:t>Un coût plus visible, des clients de plus en plus regardant.</a:t>
              </a:r>
              <a:endParaRPr lang="fr-FR" sz="700" b="1" dirty="0">
                <a:solidFill>
                  <a:schemeClr val="bg1"/>
                </a:solidFill>
              </a:endParaRP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9706" y="5396262"/>
              <a:ext cx="980534" cy="1080120"/>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grpSp>
      <p:sp>
        <p:nvSpPr>
          <p:cNvPr id="13" name="Titre 7"/>
          <p:cNvSpPr txBox="1">
            <a:spLocks/>
          </p:cNvSpPr>
          <p:nvPr/>
        </p:nvSpPr>
        <p:spPr bwMode="gray">
          <a:xfrm>
            <a:off x="787140" y="376844"/>
            <a:ext cx="8210426"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r>
              <a:rPr lang="fr-FR" altLang="fr-FR" dirty="0" smtClean="0"/>
              <a:t>Contexte							2/2</a:t>
            </a:r>
            <a:endParaRPr lang="fr-FR" altLang="fr-FR" dirty="0"/>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859" y="1697587"/>
            <a:ext cx="6897758" cy="194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6" name="Tableau 15"/>
          <p:cNvGraphicFramePr>
            <a:graphicFrameLocks noGrp="1"/>
          </p:cNvGraphicFramePr>
          <p:nvPr>
            <p:extLst>
              <p:ext uri="{D42A27DB-BD31-4B8C-83A1-F6EECF244321}">
                <p14:modId xmlns:p14="http://schemas.microsoft.com/office/powerpoint/2010/main" val="4140696825"/>
              </p:ext>
            </p:extLst>
          </p:nvPr>
        </p:nvGraphicFramePr>
        <p:xfrm>
          <a:off x="1742139" y="3631204"/>
          <a:ext cx="5128555" cy="1255054"/>
        </p:xfrm>
        <a:graphic>
          <a:graphicData uri="http://schemas.openxmlformats.org/drawingml/2006/table">
            <a:tbl>
              <a:tblPr firstRow="1" bandRow="1">
                <a:tableStyleId>{5C22544A-7EE6-4342-B048-85BDC9FD1C3A}</a:tableStyleId>
              </a:tblPr>
              <a:tblGrid>
                <a:gridCol w="2066000"/>
                <a:gridCol w="1473696"/>
                <a:gridCol w="1588859"/>
              </a:tblGrid>
              <a:tr h="207666">
                <a:tc>
                  <a:txBody>
                    <a:bodyPr/>
                    <a:lstStyle/>
                    <a:p>
                      <a:endParaRPr lang="fr-FR" sz="1000" b="1" dirty="0"/>
                    </a:p>
                  </a:txBody>
                  <a:tcPr/>
                </a:tc>
                <a:tc>
                  <a:txBody>
                    <a:bodyPr/>
                    <a:lstStyle/>
                    <a:p>
                      <a:pPr algn="ctr"/>
                      <a:r>
                        <a:rPr lang="fr-FR" sz="1000" dirty="0" smtClean="0"/>
                        <a:t>2008</a:t>
                      </a:r>
                      <a:endParaRPr lang="fr-FR" sz="1000" dirty="0"/>
                    </a:p>
                  </a:txBody>
                  <a:tcPr/>
                </a:tc>
                <a:tc>
                  <a:txBody>
                    <a:bodyPr/>
                    <a:lstStyle/>
                    <a:p>
                      <a:pPr algn="ctr"/>
                      <a:r>
                        <a:rPr lang="fr-FR" sz="1000" dirty="0" smtClean="0"/>
                        <a:t>2015</a:t>
                      </a:r>
                      <a:endParaRPr lang="fr-FR" sz="1000" dirty="0"/>
                    </a:p>
                  </a:txBody>
                  <a:tcPr/>
                </a:tc>
              </a:tr>
              <a:tr h="2796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b="1" dirty="0" smtClean="0"/>
                        <a:t>Taux</a:t>
                      </a:r>
                      <a:r>
                        <a:rPr lang="fr-FR" sz="1000" b="1" baseline="0" dirty="0" smtClean="0"/>
                        <a:t> du Prêt</a:t>
                      </a:r>
                      <a:endParaRPr lang="fr-FR" sz="1000" b="1" dirty="0" smtClean="0"/>
                    </a:p>
                  </a:txBody>
                  <a:tcPr/>
                </a:tc>
                <a:tc>
                  <a:txBody>
                    <a:bodyPr/>
                    <a:lstStyle/>
                    <a:p>
                      <a:pPr algn="ctr"/>
                      <a:r>
                        <a:rPr lang="fr-FR" sz="1000" dirty="0" smtClean="0"/>
                        <a:t>5,40%</a:t>
                      </a:r>
                      <a:endParaRPr lang="fr-FR" sz="1000" dirty="0"/>
                    </a:p>
                  </a:txBody>
                  <a:tcPr/>
                </a:tc>
                <a:tc>
                  <a:txBody>
                    <a:bodyPr/>
                    <a:lstStyle/>
                    <a:p>
                      <a:pPr algn="ctr"/>
                      <a:r>
                        <a:rPr lang="fr-FR" sz="1000" dirty="0" smtClean="0"/>
                        <a:t>2%</a:t>
                      </a:r>
                      <a:endParaRPr lang="fr-FR" sz="1000" dirty="0"/>
                    </a:p>
                  </a:txBody>
                  <a:tcPr/>
                </a:tc>
              </a:tr>
              <a:tr h="2125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b="1" dirty="0" smtClean="0"/>
                        <a:t>Taux ADE</a:t>
                      </a:r>
                    </a:p>
                  </a:txBody>
                  <a:tcPr/>
                </a:tc>
                <a:tc>
                  <a:txBody>
                    <a:bodyPr/>
                    <a:lstStyle/>
                    <a:p>
                      <a:pPr algn="ctr"/>
                      <a:r>
                        <a:rPr lang="fr-FR" sz="1000" dirty="0" smtClean="0"/>
                        <a:t>0,36</a:t>
                      </a:r>
                      <a:endParaRPr lang="fr-FR" sz="1000" dirty="0"/>
                    </a:p>
                  </a:txBody>
                  <a:tcPr/>
                </a:tc>
                <a:tc>
                  <a:txBody>
                    <a:bodyPr/>
                    <a:lstStyle/>
                    <a:p>
                      <a:pPr algn="ctr"/>
                      <a:r>
                        <a:rPr lang="fr-FR" sz="1000" dirty="0" smtClean="0"/>
                        <a:t>0,30</a:t>
                      </a:r>
                      <a:endParaRPr lang="fr-FR" sz="1000" dirty="0"/>
                    </a:p>
                  </a:txBody>
                  <a:tcPr/>
                </a:tc>
              </a:tr>
              <a:tr h="207666">
                <a:tc>
                  <a:txBody>
                    <a:bodyPr/>
                    <a:lstStyle/>
                    <a:p>
                      <a:r>
                        <a:rPr lang="fr-FR" sz="1000" b="1" dirty="0" smtClean="0"/>
                        <a:t>Coût total des intérêts</a:t>
                      </a:r>
                      <a:endParaRPr lang="fr-FR" sz="1000" b="1" dirty="0"/>
                    </a:p>
                  </a:txBody>
                  <a:tcPr/>
                </a:tc>
                <a:tc>
                  <a:txBody>
                    <a:bodyPr/>
                    <a:lstStyle/>
                    <a:p>
                      <a:pPr algn="ctr"/>
                      <a:r>
                        <a:rPr lang="fr-FR" sz="1000" dirty="0" smtClean="0"/>
                        <a:t>63 740</a:t>
                      </a:r>
                      <a:endParaRPr lang="fr-FR" sz="1000" dirty="0"/>
                    </a:p>
                  </a:txBody>
                  <a:tcPr/>
                </a:tc>
                <a:tc>
                  <a:txBody>
                    <a:bodyPr/>
                    <a:lstStyle/>
                    <a:p>
                      <a:pPr algn="ctr"/>
                      <a:r>
                        <a:rPr lang="fr-FR" sz="1000" dirty="0" smtClean="0"/>
                        <a:t>21 412</a:t>
                      </a:r>
                      <a:endParaRPr lang="fr-FR" sz="1000" dirty="0"/>
                    </a:p>
                  </a:txBody>
                  <a:tcPr/>
                </a:tc>
              </a:tr>
              <a:tr h="207666">
                <a:tc>
                  <a:txBody>
                    <a:bodyPr/>
                    <a:lstStyle/>
                    <a:p>
                      <a:r>
                        <a:rPr lang="fr-FR" sz="1000" b="1" dirty="0" smtClean="0"/>
                        <a:t>Coût total</a:t>
                      </a:r>
                      <a:r>
                        <a:rPr lang="fr-FR" sz="1000" b="1" baseline="0" dirty="0" smtClean="0"/>
                        <a:t> de l’assurance</a:t>
                      </a:r>
                      <a:endParaRPr lang="fr-FR" sz="1000" b="1" dirty="0"/>
                    </a:p>
                  </a:txBody>
                  <a:tcPr/>
                </a:tc>
                <a:tc>
                  <a:txBody>
                    <a:bodyPr/>
                    <a:lstStyle/>
                    <a:p>
                      <a:pPr algn="ctr"/>
                      <a:r>
                        <a:rPr lang="fr-FR" sz="1000" dirty="0" smtClean="0"/>
                        <a:t>7 200</a:t>
                      </a:r>
                      <a:endParaRPr lang="fr-FR" sz="1000" dirty="0"/>
                    </a:p>
                  </a:txBody>
                  <a:tcPr/>
                </a:tc>
                <a:tc>
                  <a:txBody>
                    <a:bodyPr/>
                    <a:lstStyle/>
                    <a:p>
                      <a:pPr algn="ctr"/>
                      <a:r>
                        <a:rPr lang="fr-FR" sz="1000" dirty="0" smtClean="0"/>
                        <a:t>6 000</a:t>
                      </a:r>
                      <a:endParaRPr lang="fr-FR" sz="1000" dirty="0"/>
                    </a:p>
                  </a:txBody>
                  <a:tcPr/>
                </a:tc>
              </a:tr>
            </a:tbl>
          </a:graphicData>
        </a:graphic>
      </p:graphicFrame>
      <p:sp>
        <p:nvSpPr>
          <p:cNvPr id="17" name="ZoneTexte 16"/>
          <p:cNvSpPr txBox="1"/>
          <p:nvPr/>
        </p:nvSpPr>
        <p:spPr>
          <a:xfrm>
            <a:off x="1453350" y="4901751"/>
            <a:ext cx="3934090" cy="215444"/>
          </a:xfrm>
          <a:prstGeom prst="rect">
            <a:avLst/>
          </a:prstGeom>
          <a:noFill/>
        </p:spPr>
        <p:txBody>
          <a:bodyPr wrap="none" rtlCol="0">
            <a:spAutoFit/>
          </a:bodyPr>
          <a:lstStyle/>
          <a:p>
            <a:pPr algn="ctr"/>
            <a:r>
              <a:rPr lang="fr-FR" sz="800" dirty="0" smtClean="0"/>
              <a:t>Hypothèses : Prêt de 100 000 € sur 20 ans – assurance calculée sur </a:t>
            </a:r>
            <a:r>
              <a:rPr lang="fr-FR" sz="800" dirty="0"/>
              <a:t>c</a:t>
            </a:r>
            <a:r>
              <a:rPr lang="fr-FR" sz="800" dirty="0" smtClean="0"/>
              <a:t>apital initial</a:t>
            </a:r>
            <a:endParaRPr lang="fr-FR" sz="800" dirty="0"/>
          </a:p>
        </p:txBody>
      </p:sp>
      <p:sp>
        <p:nvSpPr>
          <p:cNvPr id="18" name="ZoneTexte 17"/>
          <p:cNvSpPr txBox="1"/>
          <p:nvPr/>
        </p:nvSpPr>
        <p:spPr>
          <a:xfrm>
            <a:off x="6897948" y="3877750"/>
            <a:ext cx="864096" cy="246221"/>
          </a:xfrm>
          <a:prstGeom prst="rect">
            <a:avLst/>
          </a:prstGeom>
          <a:noFill/>
          <a:ln w="3175">
            <a:solidFill>
              <a:schemeClr val="tx1"/>
            </a:solidFill>
          </a:ln>
        </p:spPr>
        <p:txBody>
          <a:bodyPr wrap="square" rtlCol="0">
            <a:spAutoFit/>
          </a:bodyPr>
          <a:lstStyle/>
          <a:p>
            <a:r>
              <a:rPr lang="fr-FR" sz="1000" dirty="0" smtClean="0"/>
              <a:t>- 170% </a:t>
            </a:r>
            <a:endParaRPr lang="fr-FR" sz="1000" dirty="0"/>
          </a:p>
        </p:txBody>
      </p:sp>
      <p:sp>
        <p:nvSpPr>
          <p:cNvPr id="21" name="ZoneTexte 20"/>
          <p:cNvSpPr txBox="1"/>
          <p:nvPr/>
        </p:nvSpPr>
        <p:spPr>
          <a:xfrm>
            <a:off x="6897948" y="4135260"/>
            <a:ext cx="864096" cy="246221"/>
          </a:xfrm>
          <a:prstGeom prst="rect">
            <a:avLst/>
          </a:prstGeom>
          <a:noFill/>
          <a:ln w="3175">
            <a:solidFill>
              <a:schemeClr val="tx1"/>
            </a:solidFill>
          </a:ln>
        </p:spPr>
        <p:txBody>
          <a:bodyPr wrap="square" rtlCol="0">
            <a:spAutoFit/>
          </a:bodyPr>
          <a:lstStyle/>
          <a:p>
            <a:r>
              <a:rPr lang="fr-FR" sz="1000" dirty="0" smtClean="0"/>
              <a:t>- 20% </a:t>
            </a:r>
            <a:endParaRPr lang="fr-FR" sz="1000" dirty="0"/>
          </a:p>
        </p:txBody>
      </p:sp>
      <p:sp>
        <p:nvSpPr>
          <p:cNvPr id="20" name="Flèche droite 19"/>
          <p:cNvSpPr/>
          <p:nvPr/>
        </p:nvSpPr>
        <p:spPr>
          <a:xfrm rot="2612416">
            <a:off x="7412879" y="3979351"/>
            <a:ext cx="186796" cy="106175"/>
          </a:xfrm>
          <a:prstGeom prst="rightArrow">
            <a:avLst/>
          </a:prstGeom>
          <a:solidFill>
            <a:srgbClr val="00B050"/>
          </a:solidFill>
          <a:ln>
            <a:noFill/>
          </a:ln>
        </p:spPr>
        <p:txBody>
          <a:bodyPr wrap="square" rtlCol="0" anchor="ctr">
            <a:spAutoFit/>
          </a:bodyPr>
          <a:lstStyle/>
          <a:p>
            <a:pPr marL="285750" indent="-285750" algn="ctr">
              <a:spcBef>
                <a:spcPct val="50000"/>
              </a:spcBef>
              <a:buFont typeface="Wingdings" panose="05000000000000000000" pitchFamily="2" charset="2"/>
              <a:buChar char="§"/>
            </a:pPr>
            <a:endParaRPr lang="fr-FR" dirty="0" smtClean="0">
              <a:solidFill>
                <a:srgbClr val="FF0000"/>
              </a:solidFill>
            </a:endParaRPr>
          </a:p>
        </p:txBody>
      </p:sp>
      <p:sp>
        <p:nvSpPr>
          <p:cNvPr id="23" name="Flèche droite 22"/>
          <p:cNvSpPr/>
          <p:nvPr/>
        </p:nvSpPr>
        <p:spPr>
          <a:xfrm rot="2612416">
            <a:off x="7412879" y="4236478"/>
            <a:ext cx="186796" cy="106175"/>
          </a:xfrm>
          <a:prstGeom prst="rightArrow">
            <a:avLst/>
          </a:prstGeom>
          <a:solidFill>
            <a:srgbClr val="00B050"/>
          </a:solidFill>
          <a:ln>
            <a:noFill/>
          </a:ln>
        </p:spPr>
        <p:txBody>
          <a:bodyPr wrap="square" rtlCol="0" anchor="ctr">
            <a:spAutoFit/>
          </a:bodyPr>
          <a:lstStyle/>
          <a:p>
            <a:pPr marL="285750" indent="-285750" algn="ctr">
              <a:spcBef>
                <a:spcPct val="50000"/>
              </a:spcBef>
              <a:buFont typeface="Wingdings" panose="05000000000000000000" pitchFamily="2" charset="2"/>
              <a:buChar char="§"/>
            </a:pPr>
            <a:endParaRPr lang="fr-FR" dirty="0" smtClean="0">
              <a:solidFill>
                <a:srgbClr val="FF0000"/>
              </a:solidFill>
            </a:endParaRPr>
          </a:p>
        </p:txBody>
      </p:sp>
    </p:spTree>
    <p:extLst>
      <p:ext uri="{BB962C8B-B14F-4D97-AF65-F5344CB8AC3E}">
        <p14:creationId xmlns:p14="http://schemas.microsoft.com/office/powerpoint/2010/main" val="15866820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txBox="1">
            <a:spLocks/>
          </p:cNvSpPr>
          <p:nvPr/>
        </p:nvSpPr>
        <p:spPr>
          <a:xfrm>
            <a:off x="298450" y="1597981"/>
            <a:ext cx="8542338" cy="4607509"/>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fr-FR" sz="1600" dirty="0" smtClean="0"/>
              <a:t>Depuis </a:t>
            </a:r>
            <a:r>
              <a:rPr lang="fr-FR" sz="1600" dirty="0"/>
              <a:t>le 1</a:t>
            </a:r>
            <a:r>
              <a:rPr lang="fr-FR" sz="1600" baseline="30000" dirty="0"/>
              <a:t>er</a:t>
            </a:r>
            <a:r>
              <a:rPr lang="fr-FR" sz="1600" dirty="0"/>
              <a:t> janvier </a:t>
            </a:r>
            <a:r>
              <a:rPr lang="fr-FR" sz="1600" dirty="0" smtClean="0"/>
              <a:t>2016, l</a:t>
            </a:r>
            <a:r>
              <a:rPr lang="fr-FR" sz="1600" b="1" dirty="0" smtClean="0"/>
              <a:t>e </a:t>
            </a:r>
            <a:r>
              <a:rPr lang="fr-FR" sz="1600" b="1" dirty="0"/>
              <a:t>contrat </a:t>
            </a:r>
            <a:r>
              <a:rPr lang="fr-FR" sz="1600" b="1" dirty="0" smtClean="0"/>
              <a:t>ADE groupe Caisse d’Epargne est </a:t>
            </a:r>
            <a:r>
              <a:rPr lang="fr-FR" sz="1600" b="1" dirty="0" err="1" smtClean="0"/>
              <a:t>co</a:t>
            </a:r>
            <a:r>
              <a:rPr lang="fr-FR" sz="1600" b="1" dirty="0"/>
              <a:t>-</a:t>
            </a:r>
            <a:r>
              <a:rPr lang="fr-FR" sz="1600" b="1" dirty="0" smtClean="0"/>
              <a:t>assuré </a:t>
            </a:r>
            <a:r>
              <a:rPr lang="fr-FR" sz="1600" b="1" dirty="0"/>
              <a:t>par </a:t>
            </a:r>
            <a:r>
              <a:rPr lang="fr-FR" sz="1600" b="1" dirty="0" err="1"/>
              <a:t>Natixis</a:t>
            </a:r>
            <a:r>
              <a:rPr lang="fr-FR" sz="1600" b="1" dirty="0"/>
              <a:t> Assurances</a:t>
            </a:r>
            <a:r>
              <a:rPr lang="fr-FR" sz="1600" b="1" dirty="0" smtClean="0"/>
              <a:t>, </a:t>
            </a:r>
            <a:r>
              <a:rPr lang="fr-FR" sz="1600" b="1" dirty="0"/>
              <a:t>pour 34%, et CNP Assurances, pour 66</a:t>
            </a:r>
            <a:r>
              <a:rPr lang="fr-FR" sz="1600" b="1" dirty="0" smtClean="0"/>
              <a:t>%.</a:t>
            </a:r>
            <a:endParaRPr lang="fr-FR" sz="1600" b="1" dirty="0"/>
          </a:p>
          <a:p>
            <a:pPr lvl="1"/>
            <a:r>
              <a:rPr lang="fr-FR" dirty="0"/>
              <a:t>CNP est leader en France de l’Assurance </a:t>
            </a:r>
            <a:r>
              <a:rPr lang="fr-FR" dirty="0" smtClean="0"/>
              <a:t>Emprunteurs,</a:t>
            </a:r>
            <a:endParaRPr lang="fr-FR" dirty="0"/>
          </a:p>
          <a:p>
            <a:pPr lvl="1"/>
            <a:r>
              <a:rPr lang="fr-FR" dirty="0" err="1"/>
              <a:t>Natixis</a:t>
            </a:r>
            <a:r>
              <a:rPr lang="fr-FR" dirty="0"/>
              <a:t> Assurances est filiale de BPCE, le </a:t>
            </a:r>
            <a:r>
              <a:rPr lang="fr-FR" dirty="0" smtClean="0"/>
              <a:t>2</a:t>
            </a:r>
            <a:r>
              <a:rPr lang="fr-FR" baseline="30000" dirty="0" smtClean="0"/>
              <a:t>ème</a:t>
            </a:r>
            <a:r>
              <a:rPr lang="fr-FR" dirty="0" smtClean="0"/>
              <a:t> Groupe </a:t>
            </a:r>
            <a:r>
              <a:rPr lang="fr-FR" dirty="0"/>
              <a:t>bancaire en France.</a:t>
            </a:r>
          </a:p>
          <a:p>
            <a:pPr marL="265113" lvl="1" indent="-265113">
              <a:buClr>
                <a:schemeClr val="tx2"/>
              </a:buClr>
            </a:pPr>
            <a:endParaRPr lang="fr-FR" b="1" dirty="0" smtClean="0"/>
          </a:p>
          <a:p>
            <a:pPr marL="265113" lvl="1" indent="-265113">
              <a:buClr>
                <a:schemeClr val="tx2"/>
              </a:buClr>
            </a:pPr>
            <a:r>
              <a:rPr lang="fr-FR" b="1" dirty="0" smtClean="0"/>
              <a:t>Proximité </a:t>
            </a:r>
            <a:r>
              <a:rPr lang="fr-FR" dirty="0"/>
              <a:t>: </a:t>
            </a:r>
            <a:r>
              <a:rPr lang="fr-FR" dirty="0" smtClean="0"/>
              <a:t>en </a:t>
            </a:r>
            <a:r>
              <a:rPr lang="fr-FR" dirty="0"/>
              <a:t>cas de sinistre, assureurs et banquiers </a:t>
            </a:r>
            <a:r>
              <a:rPr lang="fr-FR" dirty="0" smtClean="0"/>
              <a:t>sont </a:t>
            </a:r>
            <a:r>
              <a:rPr lang="fr-FR" dirty="0"/>
              <a:t>présents pour protéger le patrimoine de leurs clients.</a:t>
            </a:r>
          </a:p>
          <a:p>
            <a:pPr marL="265113" lvl="1" indent="-265113">
              <a:buClr>
                <a:schemeClr val="tx2"/>
              </a:buClr>
            </a:pPr>
            <a:endParaRPr lang="fr-FR" b="1" dirty="0"/>
          </a:p>
          <a:p>
            <a:pPr marL="265113" lvl="1" indent="-265113">
              <a:buClr>
                <a:schemeClr val="tx2"/>
              </a:buClr>
            </a:pPr>
            <a:r>
              <a:rPr lang="fr-FR" b="1" dirty="0"/>
              <a:t>Confiance : </a:t>
            </a:r>
            <a:r>
              <a:rPr lang="fr-FR" dirty="0" smtClean="0"/>
              <a:t>en </a:t>
            </a:r>
            <a:r>
              <a:rPr lang="fr-FR" dirty="0"/>
              <a:t>2015, chaque mois, près de 20 000 clients ont fait confiance aux Caisses d’Epargne pour assurer leur crédit via le contrat Groupe.</a:t>
            </a:r>
          </a:p>
          <a:p>
            <a:pPr marL="265113" lvl="1" indent="-265113">
              <a:buClr>
                <a:schemeClr val="tx2"/>
              </a:buClr>
            </a:pPr>
            <a:endParaRPr lang="fr-FR" b="1" dirty="0"/>
          </a:p>
          <a:p>
            <a:pPr marL="265113" lvl="1" indent="-265113">
              <a:buClr>
                <a:schemeClr val="tx2"/>
              </a:buClr>
            </a:pPr>
            <a:r>
              <a:rPr lang="fr-FR" b="1" dirty="0"/>
              <a:t>Sérénité : </a:t>
            </a:r>
            <a:r>
              <a:rPr lang="fr-FR" dirty="0" smtClean="0"/>
              <a:t>le </a:t>
            </a:r>
            <a:r>
              <a:rPr lang="fr-FR" dirty="0"/>
              <a:t>contrat Groupe apporte de la sérénité au client comme au conseiller.</a:t>
            </a:r>
          </a:p>
          <a:p>
            <a:pPr marL="457200" lvl="1" indent="0">
              <a:buNone/>
            </a:pPr>
            <a:endParaRPr lang="fr-FR" b="1" dirty="0"/>
          </a:p>
          <a:p>
            <a:pPr marL="457200" lvl="1" indent="0">
              <a:buNone/>
            </a:pPr>
            <a:endParaRPr lang="fr-FR" sz="1400" b="1" dirty="0" smtClean="0"/>
          </a:p>
        </p:txBody>
      </p:sp>
      <p:sp>
        <p:nvSpPr>
          <p:cNvPr id="9" name="Titre 2"/>
          <p:cNvSpPr txBox="1">
            <a:spLocks/>
          </p:cNvSpPr>
          <p:nvPr/>
        </p:nvSpPr>
        <p:spPr>
          <a:xfrm>
            <a:off x="765174" y="441971"/>
            <a:ext cx="8067600" cy="774273"/>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400" dirty="0"/>
              <a:t>Le contrat </a:t>
            </a:r>
            <a:r>
              <a:rPr lang="fr-FR" sz="2400" dirty="0" smtClean="0"/>
              <a:t>Groupe Caisse </a:t>
            </a:r>
            <a:r>
              <a:rPr lang="fr-FR" sz="2400" dirty="0"/>
              <a:t>d’Epargne  </a:t>
            </a:r>
          </a:p>
        </p:txBody>
      </p:sp>
    </p:spTree>
    <p:extLst>
      <p:ext uri="{BB962C8B-B14F-4D97-AF65-F5344CB8AC3E}">
        <p14:creationId xmlns:p14="http://schemas.microsoft.com/office/powerpoint/2010/main" val="37082401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txBox="1">
            <a:spLocks/>
          </p:cNvSpPr>
          <p:nvPr/>
        </p:nvSpPr>
        <p:spPr>
          <a:xfrm>
            <a:off x="298450" y="1251750"/>
            <a:ext cx="8542338" cy="4953739"/>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5113" lvl="1" indent="-265113">
              <a:buClr>
                <a:schemeClr val="tx2"/>
              </a:buClr>
            </a:pPr>
            <a:r>
              <a:rPr lang="fr-FR" b="1" dirty="0" smtClean="0"/>
              <a:t>Parce </a:t>
            </a:r>
            <a:r>
              <a:rPr lang="fr-FR" b="1" dirty="0"/>
              <a:t>que la clientèle des </a:t>
            </a:r>
            <a:r>
              <a:rPr lang="fr-FR" b="1" dirty="0" err="1"/>
              <a:t>accédants</a:t>
            </a:r>
            <a:r>
              <a:rPr lang="fr-FR" b="1" dirty="0"/>
              <a:t> à la propriété est finalement une clientèle fragile et sensible aux accidents de la vie :</a:t>
            </a:r>
          </a:p>
          <a:p>
            <a:pPr lvl="1" algn="just"/>
            <a:r>
              <a:rPr lang="fr-FR" sz="1400" dirty="0"/>
              <a:t>selon l’Observatoire des Crédits aux Ménages (OCM) : en 2013, seuls 13,5% des ménages avec crédit se disent </a:t>
            </a:r>
            <a:r>
              <a:rPr lang="fr-FR" sz="1400" dirty="0" smtClean="0"/>
              <a:t>« à l’aise » </a:t>
            </a:r>
            <a:r>
              <a:rPr lang="fr-FR" sz="1400" dirty="0"/>
              <a:t>avec leur budget, taux le plus bas de ces dix dernières années, à l’inverse 1 ménage sur 2 se dit </a:t>
            </a:r>
            <a:r>
              <a:rPr lang="fr-FR" sz="1400" dirty="0" smtClean="0"/>
              <a:t>« limite » </a:t>
            </a:r>
            <a:r>
              <a:rPr lang="fr-FR" sz="1400" dirty="0"/>
              <a:t>ou </a:t>
            </a:r>
            <a:r>
              <a:rPr lang="fr-FR" sz="1400" dirty="0" smtClean="0"/>
              <a:t>« en difficulté ».</a:t>
            </a:r>
            <a:endParaRPr lang="fr-FR" sz="1400" dirty="0"/>
          </a:p>
          <a:p>
            <a:pPr lvl="1" algn="just"/>
            <a:r>
              <a:rPr lang="fr-FR" sz="1400" dirty="0"/>
              <a:t>selon les mesures de la CEGC / </a:t>
            </a:r>
            <a:r>
              <a:rPr lang="fr-FR" sz="1400" dirty="0" err="1"/>
              <a:t>Saccef</a:t>
            </a:r>
            <a:r>
              <a:rPr lang="fr-FR" sz="1400" dirty="0"/>
              <a:t> : on retrouve, parmi les principaux motifs de contentieux : la perte d’emploi, le divorce et autres motifs de baisse de revenus (maladie, chômage temporaire, etc...) ou conduisant à une revente précipitée du </a:t>
            </a:r>
            <a:r>
              <a:rPr lang="fr-FR" sz="1400" dirty="0" smtClean="0"/>
              <a:t>logement.</a:t>
            </a:r>
            <a:endParaRPr lang="fr-FR" sz="1400" dirty="0"/>
          </a:p>
          <a:p>
            <a:pPr marL="457200" lvl="1" indent="0">
              <a:buNone/>
            </a:pPr>
            <a:endParaRPr lang="fr-FR" b="1" dirty="0"/>
          </a:p>
          <a:p>
            <a:pPr marL="265113" lvl="1" indent="-265113" algn="just">
              <a:buClr>
                <a:schemeClr val="tx2"/>
              </a:buClr>
            </a:pPr>
            <a:r>
              <a:rPr lang="fr-FR" b="1" dirty="0"/>
              <a:t>Parce qu’en protégeant les emprunteurs et en assurant la pérennité de leur projet, nous couvrons également les risques liés à notre métier de prêteur : </a:t>
            </a:r>
            <a:endParaRPr lang="fr-FR" b="1" dirty="0" smtClean="0"/>
          </a:p>
          <a:p>
            <a:pPr lvl="1" algn="just"/>
            <a:r>
              <a:rPr lang="fr-FR" sz="1400" dirty="0"/>
              <a:t>P</a:t>
            </a:r>
            <a:r>
              <a:rPr lang="fr-FR" sz="1400" dirty="0" smtClean="0"/>
              <a:t>lus </a:t>
            </a:r>
            <a:r>
              <a:rPr lang="fr-FR" sz="1400" dirty="0"/>
              <a:t>nos emprunteurs peuvent faire face à leur engagement, plus nous diminuons notre risque d’impayé.</a:t>
            </a:r>
          </a:p>
          <a:p>
            <a:pPr marL="457200" lvl="1" indent="0" algn="just">
              <a:buNone/>
            </a:pPr>
            <a:endParaRPr lang="fr-FR" sz="1400" b="1" dirty="0"/>
          </a:p>
          <a:p>
            <a:pPr marL="265113" lvl="1" indent="-265113" algn="just">
              <a:buClr>
                <a:schemeClr val="tx2"/>
              </a:buClr>
            </a:pPr>
            <a:r>
              <a:rPr lang="fr-FR" b="1" dirty="0"/>
              <a:t>Parce qu’en globalisant notre offre en financement + sécurisation, nous rendons notre proposition beaucoup plus complète et allégeons la charge administrative pour le client (un interlocuteur unique).</a:t>
            </a:r>
          </a:p>
          <a:p>
            <a:pPr marL="457200" lvl="1" indent="0">
              <a:buNone/>
            </a:pPr>
            <a:endParaRPr lang="fr-FR" sz="1400" b="1" dirty="0" smtClean="0"/>
          </a:p>
        </p:txBody>
      </p:sp>
      <p:sp>
        <p:nvSpPr>
          <p:cNvPr id="9" name="Titre 2"/>
          <p:cNvSpPr txBox="1">
            <a:spLocks/>
          </p:cNvSpPr>
          <p:nvPr/>
        </p:nvSpPr>
        <p:spPr>
          <a:xfrm>
            <a:off x="765174" y="450849"/>
            <a:ext cx="8067600" cy="774273"/>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altLang="fr-FR" sz="2400" kern="0" dirty="0"/>
              <a:t>Pourquoi … sécuriser les crédits immobiliers ?</a:t>
            </a:r>
          </a:p>
        </p:txBody>
      </p:sp>
    </p:spTree>
    <p:extLst>
      <p:ext uri="{BB962C8B-B14F-4D97-AF65-F5344CB8AC3E}">
        <p14:creationId xmlns:p14="http://schemas.microsoft.com/office/powerpoint/2010/main" val="4188321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txBox="1">
            <a:spLocks/>
          </p:cNvSpPr>
          <p:nvPr/>
        </p:nvSpPr>
        <p:spPr>
          <a:xfrm>
            <a:off x="298450" y="1136340"/>
            <a:ext cx="8542338" cy="5015882"/>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fr-FR" sz="1600" dirty="0" smtClean="0"/>
              <a:t>L’objectif n’est pas d’effrayer le client mais </a:t>
            </a:r>
            <a:r>
              <a:rPr lang="fr-FR" sz="1600" dirty="0"/>
              <a:t>de </a:t>
            </a:r>
            <a:r>
              <a:rPr lang="fr-FR" sz="1600" dirty="0" smtClean="0"/>
              <a:t>le conseiller </a:t>
            </a:r>
            <a:r>
              <a:rPr lang="fr-FR" sz="1600" dirty="0"/>
              <a:t>sur les évènements qui pourraient remettre en cause le bon déroulement de son projet en évoquant des arguments </a:t>
            </a:r>
            <a:r>
              <a:rPr lang="fr-FR" sz="1600" dirty="0" smtClean="0"/>
              <a:t>« positifs » </a:t>
            </a:r>
            <a:r>
              <a:rPr lang="fr-FR" sz="1600" dirty="0"/>
              <a:t>sur des offres proposées par la Caisse </a:t>
            </a:r>
            <a:r>
              <a:rPr lang="fr-FR" sz="1600" dirty="0" smtClean="0"/>
              <a:t>d’épargne :</a:t>
            </a:r>
          </a:p>
          <a:p>
            <a:endParaRPr lang="fr-FR" sz="1600" dirty="0"/>
          </a:p>
          <a:p>
            <a:endParaRPr lang="fr-FR" sz="2800" dirty="0" smtClean="0"/>
          </a:p>
          <a:p>
            <a:endParaRPr lang="fr-FR" sz="1600" dirty="0"/>
          </a:p>
          <a:p>
            <a:endParaRPr lang="fr-FR" sz="1600" dirty="0" smtClean="0"/>
          </a:p>
          <a:p>
            <a:endParaRPr lang="fr-FR" sz="1600" dirty="0"/>
          </a:p>
          <a:p>
            <a:endParaRPr lang="fr-FR" sz="1600" dirty="0" smtClean="0"/>
          </a:p>
          <a:p>
            <a:endParaRPr lang="fr-FR" sz="1600" dirty="0"/>
          </a:p>
          <a:p>
            <a:endParaRPr lang="fr-FR" sz="1600" dirty="0" smtClean="0"/>
          </a:p>
          <a:p>
            <a:endParaRPr lang="fr-FR" sz="1600" dirty="0" smtClean="0"/>
          </a:p>
          <a:p>
            <a:endParaRPr lang="fr-FR" sz="1600" dirty="0"/>
          </a:p>
          <a:p>
            <a:endParaRPr lang="fr-FR" sz="1600" dirty="0" smtClean="0"/>
          </a:p>
        </p:txBody>
      </p:sp>
      <p:sp>
        <p:nvSpPr>
          <p:cNvPr id="9" name="Titre 2"/>
          <p:cNvSpPr txBox="1">
            <a:spLocks/>
          </p:cNvSpPr>
          <p:nvPr/>
        </p:nvSpPr>
        <p:spPr>
          <a:xfrm>
            <a:off x="765174" y="441971"/>
            <a:ext cx="8067600" cy="578965"/>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400" dirty="0"/>
              <a:t>Comment … sécuriser les crédits immobiliers ?</a:t>
            </a:r>
          </a:p>
        </p:txBody>
      </p:sp>
      <p:graphicFrame>
        <p:nvGraphicFramePr>
          <p:cNvPr id="5" name="Tableau 4"/>
          <p:cNvGraphicFramePr>
            <a:graphicFrameLocks noGrp="1"/>
          </p:cNvGraphicFramePr>
          <p:nvPr>
            <p:extLst>
              <p:ext uri="{D42A27DB-BD31-4B8C-83A1-F6EECF244321}">
                <p14:modId xmlns:p14="http://schemas.microsoft.com/office/powerpoint/2010/main" val="4283500394"/>
              </p:ext>
            </p:extLst>
          </p:nvPr>
        </p:nvGraphicFramePr>
        <p:xfrm>
          <a:off x="293311" y="2118753"/>
          <a:ext cx="8566023" cy="3601720"/>
        </p:xfrm>
        <a:graphic>
          <a:graphicData uri="http://schemas.openxmlformats.org/drawingml/2006/table">
            <a:tbl>
              <a:tblPr firstRow="1" bandRow="1">
                <a:tableStyleId>{21E4AEA4-8DFA-4A89-87EB-49C32662AFE0}</a:tableStyleId>
              </a:tblPr>
              <a:tblGrid>
                <a:gridCol w="1243451"/>
                <a:gridCol w="2697644"/>
                <a:gridCol w="1979221"/>
                <a:gridCol w="2645707"/>
              </a:tblGrid>
              <a:tr h="0">
                <a:tc>
                  <a:txBody>
                    <a:bodyPr/>
                    <a:lstStyle/>
                    <a:p>
                      <a:pPr algn="ctr"/>
                      <a:r>
                        <a:rPr lang="fr-FR" sz="1100" dirty="0" smtClean="0">
                          <a:latin typeface="Arial Narrow" panose="020B0606020202030204" pitchFamily="34" charset="0"/>
                        </a:rPr>
                        <a:t>Evènement</a:t>
                      </a:r>
                      <a:endParaRPr lang="fr-FR" sz="1100" dirty="0">
                        <a:latin typeface="Arial Narrow" panose="020B0606020202030204" pitchFamily="34" charset="0"/>
                      </a:endParaRPr>
                    </a:p>
                  </a:txBody>
                  <a:tcPr/>
                </a:tc>
                <a:tc>
                  <a:txBody>
                    <a:bodyPr/>
                    <a:lstStyle/>
                    <a:p>
                      <a:pPr algn="ctr"/>
                      <a:r>
                        <a:rPr lang="fr-FR" sz="1100" dirty="0" smtClean="0">
                          <a:latin typeface="Arial Narrow" panose="020B0606020202030204" pitchFamily="34" charset="0"/>
                        </a:rPr>
                        <a:t>Conséquences</a:t>
                      </a:r>
                      <a:r>
                        <a:rPr lang="fr-FR" sz="1100" baseline="0" dirty="0" smtClean="0">
                          <a:latin typeface="Arial Narrow" panose="020B0606020202030204" pitchFamily="34" charset="0"/>
                        </a:rPr>
                        <a:t> client</a:t>
                      </a:r>
                      <a:endParaRPr lang="fr-FR" sz="1100" dirty="0">
                        <a:latin typeface="Arial Narrow" panose="020B0606020202030204" pitchFamily="34" charset="0"/>
                      </a:endParaRPr>
                    </a:p>
                  </a:txBody>
                  <a:tcPr/>
                </a:tc>
                <a:tc>
                  <a:txBody>
                    <a:bodyPr/>
                    <a:lstStyle/>
                    <a:p>
                      <a:pPr algn="ctr"/>
                      <a:r>
                        <a:rPr lang="fr-FR" sz="1100" dirty="0" smtClean="0">
                          <a:latin typeface="Arial Narrow" panose="020B0606020202030204" pitchFamily="34" charset="0"/>
                        </a:rPr>
                        <a:t>Offre CE</a:t>
                      </a:r>
                      <a:endParaRPr lang="fr-FR" sz="1100" dirty="0">
                        <a:latin typeface="Arial Narrow" panose="020B0606020202030204" pitchFamily="34" charset="0"/>
                      </a:endParaRPr>
                    </a:p>
                  </a:txBody>
                  <a:tcPr/>
                </a:tc>
                <a:tc>
                  <a:txBody>
                    <a:bodyPr/>
                    <a:lstStyle/>
                    <a:p>
                      <a:pPr algn="ctr"/>
                      <a:r>
                        <a:rPr lang="fr-FR" sz="1100" dirty="0" smtClean="0">
                          <a:latin typeface="Arial Narrow" panose="020B0606020202030204" pitchFamily="34" charset="0"/>
                        </a:rPr>
                        <a:t>Valeur</a:t>
                      </a:r>
                      <a:r>
                        <a:rPr lang="fr-FR" sz="1100" baseline="0" dirty="0" smtClean="0">
                          <a:latin typeface="Arial Narrow" panose="020B0606020202030204" pitchFamily="34" charset="0"/>
                        </a:rPr>
                        <a:t> d’usage de l’offre CE</a:t>
                      </a:r>
                      <a:endParaRPr lang="fr-FR" sz="1100" dirty="0">
                        <a:latin typeface="Arial Narrow" panose="020B0606020202030204" pitchFamily="34" charset="0"/>
                      </a:endParaRPr>
                    </a:p>
                  </a:txBody>
                  <a:tcPr/>
                </a:tc>
              </a:tr>
              <a:tr h="370840">
                <a:tc>
                  <a:txBody>
                    <a:bodyPr/>
                    <a:lstStyle/>
                    <a:p>
                      <a:r>
                        <a:rPr lang="fr-FR" sz="1100" b="1" dirty="0" smtClean="0">
                          <a:latin typeface="Arial Narrow" panose="020B0606020202030204" pitchFamily="34" charset="0"/>
                        </a:rPr>
                        <a:t>Chômage / licenciement</a:t>
                      </a:r>
                      <a:endParaRPr lang="fr-FR" sz="1100" b="1" dirty="0">
                        <a:latin typeface="Arial Narrow" panose="020B0606020202030204" pitchFamily="34" charset="0"/>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Devoir vendre sa résidence principale rapidement et à perte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Ne plus pouvoir régler ses échéances</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dirty="0" smtClean="0">
                          <a:latin typeface="Arial Narrow" panose="020B0606020202030204" pitchFamily="34" charset="0"/>
                        </a:rPr>
                        <a:t>Garante Revente</a:t>
                      </a:r>
                      <a:r>
                        <a:rPr lang="fr-FR" sz="1100" b="1" baseline="0" dirty="0" smtClean="0">
                          <a:latin typeface="Arial Narrow" panose="020B0606020202030204" pitchFamily="34" charset="0"/>
                        </a:rPr>
                        <a:t> et Services</a:t>
                      </a:r>
                      <a:endParaRPr lang="fr-FR" sz="1100" dirty="0" smtClean="0">
                        <a:latin typeface="Arial Narrow" panose="020B0606020202030204"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dirty="0" smtClean="0">
                          <a:latin typeface="Arial Narrow" panose="020B0606020202030204" pitchFamily="34" charset="0"/>
                        </a:rPr>
                        <a:t>APE CNP –</a:t>
                      </a:r>
                      <a:r>
                        <a:rPr lang="fr-FR" sz="1100" b="1" baseline="0" dirty="0" smtClean="0">
                          <a:latin typeface="Arial Narrow" panose="020B0606020202030204" pitchFamily="34" charset="0"/>
                        </a:rPr>
                        <a:t>  Assurance Perte d’Emploi</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Prise en charge de la moins-value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Versement d’un forfait mensuel</a:t>
                      </a:r>
                    </a:p>
                  </a:txBody>
                  <a:tcPr/>
                </a:tc>
              </a:tr>
              <a:tr h="370840">
                <a:tc>
                  <a:txBody>
                    <a:bodyPr/>
                    <a:lstStyle/>
                    <a:p>
                      <a:r>
                        <a:rPr lang="fr-FR" sz="1100" b="1" dirty="0" smtClean="0">
                          <a:latin typeface="Arial Narrow" panose="020B0606020202030204" pitchFamily="34" charset="0"/>
                        </a:rPr>
                        <a:t>Difficultés</a:t>
                      </a:r>
                      <a:r>
                        <a:rPr lang="fr-FR" sz="1100" b="1" baseline="0" dirty="0" smtClean="0">
                          <a:latin typeface="Arial Narrow" panose="020B0606020202030204" pitchFamily="34" charset="0"/>
                        </a:rPr>
                        <a:t> financières / Insolvabilité</a:t>
                      </a:r>
                      <a:endParaRPr lang="fr-FR" sz="1100" b="1" dirty="0">
                        <a:latin typeface="Arial Narrow" panose="020B0606020202030204" pitchFamily="34" charset="0"/>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Ne plus pouvoir régler ses échéances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100" b="1" kern="1200" dirty="0">
                        <a:solidFill>
                          <a:schemeClr val="dk1"/>
                        </a:solidFill>
                        <a:latin typeface="Arial Narrow" panose="020B0606020202030204" pitchFamily="34" charset="0"/>
                        <a:ea typeface="+mn-ea"/>
                        <a:cs typeface="+mn-cs"/>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Caution </a:t>
                      </a:r>
                      <a:r>
                        <a:rPr lang="fr-FR" sz="1100" b="1" kern="1200" dirty="0" err="1" smtClean="0">
                          <a:solidFill>
                            <a:schemeClr val="dk1"/>
                          </a:solidFill>
                          <a:latin typeface="Arial Narrow" panose="020B0606020202030204" pitchFamily="34" charset="0"/>
                          <a:ea typeface="+mn-ea"/>
                          <a:cs typeface="+mn-cs"/>
                        </a:rPr>
                        <a:t>Saccef</a:t>
                      </a:r>
                      <a:r>
                        <a:rPr lang="fr-FR" sz="1100" b="1" kern="1200" dirty="0" smtClean="0">
                          <a:solidFill>
                            <a:schemeClr val="dk1"/>
                          </a:solidFill>
                          <a:latin typeface="Arial Narrow" panose="020B0606020202030204" pitchFamily="34" charset="0"/>
                          <a:ea typeface="+mn-ea"/>
                          <a:cs typeface="+mn-cs"/>
                        </a:rPr>
                        <a:t> de la CEGC</a:t>
                      </a:r>
                      <a:endParaRPr lang="fr-FR" sz="1100" b="1" kern="1200" dirty="0">
                        <a:solidFill>
                          <a:schemeClr val="dk1"/>
                        </a:solidFill>
                        <a:latin typeface="Arial Narrow" panose="020B0606020202030204" pitchFamily="34" charset="0"/>
                        <a:ea typeface="+mn-ea"/>
                        <a:cs typeface="+mn-cs"/>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Une garantie efficace proposée directement par la CE à un prix compétitif et qui évite d’hypothéquer le bien immobilier financé</a:t>
                      </a:r>
                      <a:endParaRPr lang="fr-FR" sz="1100" b="1" kern="1200" dirty="0">
                        <a:solidFill>
                          <a:schemeClr val="dk1"/>
                        </a:solidFill>
                        <a:latin typeface="Arial Narrow" panose="020B0606020202030204" pitchFamily="34" charset="0"/>
                        <a:ea typeface="+mn-ea"/>
                        <a:cs typeface="+mn-cs"/>
                      </a:endParaRPr>
                    </a:p>
                  </a:txBody>
                  <a:tcPr/>
                </a:tc>
              </a:tr>
              <a:tr h="370840">
                <a:tc>
                  <a:txBody>
                    <a:bodyPr/>
                    <a:lstStyle/>
                    <a:p>
                      <a:r>
                        <a:rPr lang="fr-FR" sz="1100" b="1" dirty="0" smtClean="0">
                          <a:latin typeface="Arial Narrow" panose="020B0606020202030204" pitchFamily="34" charset="0"/>
                        </a:rPr>
                        <a:t>Décès /</a:t>
                      </a:r>
                      <a:r>
                        <a:rPr lang="fr-FR" sz="1100" b="1" baseline="0" dirty="0" smtClean="0">
                          <a:latin typeface="Arial Narrow" panose="020B0606020202030204" pitchFamily="34" charset="0"/>
                        </a:rPr>
                        <a:t> Maladie / Accident</a:t>
                      </a:r>
                      <a:endParaRPr lang="fr-FR" sz="1100" b="1" dirty="0">
                        <a:latin typeface="Arial Narrow" panose="020B0606020202030204" pitchFamily="34" charset="0"/>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Devoir vendre sa résidence principale rapidement et à perte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Ne plus pouvoir régler ses échéances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100" b="1" kern="1200" dirty="0">
                        <a:solidFill>
                          <a:schemeClr val="dk1"/>
                        </a:solidFill>
                        <a:latin typeface="Arial Narrow" panose="020B0606020202030204" pitchFamily="34" charset="0"/>
                        <a:ea typeface="+mn-ea"/>
                        <a:cs typeface="+mn-cs"/>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dirty="0" smtClean="0">
                          <a:latin typeface="Arial Narrow" panose="020B0606020202030204" pitchFamily="34" charset="0"/>
                        </a:rPr>
                        <a:t>Garante Revente</a:t>
                      </a:r>
                      <a:r>
                        <a:rPr lang="fr-FR" sz="1100" b="1" baseline="0" dirty="0" smtClean="0">
                          <a:latin typeface="Arial Narrow" panose="020B0606020202030204" pitchFamily="34" charset="0"/>
                        </a:rPr>
                        <a:t> et Services</a:t>
                      </a:r>
                      <a:endParaRPr lang="fr-FR" sz="1100" dirty="0" smtClean="0">
                        <a:latin typeface="Arial Narrow" panose="020B0606020202030204"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dirty="0" smtClean="0">
                          <a:latin typeface="Arial Narrow" panose="020B0606020202030204" pitchFamily="34" charset="0"/>
                        </a:rPr>
                        <a:t>ADE CNP –</a:t>
                      </a:r>
                      <a:r>
                        <a:rPr lang="fr-FR" sz="1100" b="1" baseline="0" dirty="0" smtClean="0">
                          <a:latin typeface="Arial Narrow" panose="020B0606020202030204" pitchFamily="34" charset="0"/>
                        </a:rPr>
                        <a:t> Décès Invalidité</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Prise en charge de la moins-value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Prise en charge du CRD ou indemnités sur la perte</a:t>
                      </a:r>
                      <a:r>
                        <a:rPr lang="fr-FR" sz="1100" b="1" kern="1200" baseline="0" dirty="0" smtClean="0">
                          <a:solidFill>
                            <a:schemeClr val="dk1"/>
                          </a:solidFill>
                          <a:latin typeface="Arial Narrow" panose="020B0606020202030204" pitchFamily="34" charset="0"/>
                          <a:ea typeface="+mn-ea"/>
                          <a:cs typeface="+mn-cs"/>
                        </a:rPr>
                        <a:t> de revenu</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100" b="1" kern="1200" dirty="0">
                        <a:solidFill>
                          <a:schemeClr val="dk1"/>
                        </a:solidFill>
                        <a:latin typeface="Arial Narrow" panose="020B0606020202030204" pitchFamily="34" charset="0"/>
                        <a:ea typeface="+mn-ea"/>
                        <a:cs typeface="+mn-cs"/>
                      </a:endParaRPr>
                    </a:p>
                  </a:txBody>
                  <a:tcPr/>
                </a:tc>
              </a:tr>
              <a:tr h="370840">
                <a:tc>
                  <a:txBody>
                    <a:bodyPr/>
                    <a:lstStyle/>
                    <a:p>
                      <a:r>
                        <a:rPr lang="fr-FR" sz="1100" b="1" dirty="0" smtClean="0">
                          <a:latin typeface="Arial Narrow" panose="020B0606020202030204" pitchFamily="34" charset="0"/>
                        </a:rPr>
                        <a:t>Sinistre</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Bien immobilier endommagé</a:t>
                      </a:r>
                      <a:endParaRPr lang="fr-FR" sz="1100" b="1" kern="1200" dirty="0">
                        <a:solidFill>
                          <a:schemeClr val="dk1"/>
                        </a:solidFill>
                        <a:latin typeface="Arial Narrow" panose="020B0606020202030204" pitchFamily="34" charset="0"/>
                        <a:ea typeface="+mn-ea"/>
                        <a:cs typeface="+mn-cs"/>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err="1" smtClean="0">
                          <a:solidFill>
                            <a:schemeClr val="dk1"/>
                          </a:solidFill>
                          <a:latin typeface="Arial Narrow" panose="020B0606020202030204" pitchFamily="34" charset="0"/>
                          <a:ea typeface="+mn-ea"/>
                          <a:cs typeface="+mn-cs"/>
                        </a:rPr>
                        <a:t>Assur’Toit</a:t>
                      </a:r>
                      <a:r>
                        <a:rPr lang="fr-FR" sz="1100" b="1" kern="1200" dirty="0" smtClean="0">
                          <a:solidFill>
                            <a:schemeClr val="dk1"/>
                          </a:solidFill>
                          <a:latin typeface="Arial Narrow" panose="020B0606020202030204" pitchFamily="34" charset="0"/>
                          <a:ea typeface="+mn-ea"/>
                          <a:cs typeface="+mn-cs"/>
                        </a:rPr>
                        <a:t> (MRH)</a:t>
                      </a:r>
                      <a:endParaRPr lang="fr-FR" sz="1100" b="1" kern="1200" dirty="0">
                        <a:solidFill>
                          <a:schemeClr val="dk1"/>
                        </a:solidFill>
                        <a:latin typeface="Arial Narrow" panose="020B0606020202030204" pitchFamily="34" charset="0"/>
                        <a:ea typeface="+mn-ea"/>
                        <a:cs typeface="+mn-cs"/>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Remise en état du bien, indemnisation</a:t>
                      </a:r>
                      <a:endParaRPr lang="fr-FR" sz="1100" b="1" kern="1200" dirty="0">
                        <a:solidFill>
                          <a:schemeClr val="dk1"/>
                        </a:solidFill>
                        <a:latin typeface="Arial Narrow" panose="020B0606020202030204" pitchFamily="34" charset="0"/>
                        <a:ea typeface="+mn-ea"/>
                        <a:cs typeface="+mn-cs"/>
                      </a:endParaRPr>
                    </a:p>
                  </a:txBody>
                  <a:tcPr/>
                </a:tc>
              </a:tr>
              <a:tr h="370840">
                <a:tc>
                  <a:txBody>
                    <a:bodyPr/>
                    <a:lstStyle/>
                    <a:p>
                      <a:r>
                        <a:rPr lang="fr-FR" sz="1100" b="1" dirty="0" smtClean="0">
                          <a:latin typeface="Arial Narrow" panose="020B0606020202030204" pitchFamily="34" charset="0"/>
                        </a:rPr>
                        <a:t>Mutation</a:t>
                      </a:r>
                      <a:r>
                        <a:rPr lang="fr-FR" sz="1100" b="1" baseline="0" dirty="0" smtClean="0">
                          <a:latin typeface="Arial Narrow" panose="020B0606020202030204" pitchFamily="34" charset="0"/>
                        </a:rPr>
                        <a:t> professionnelle</a:t>
                      </a:r>
                      <a:endParaRPr lang="fr-FR" sz="1100" b="1" dirty="0">
                        <a:latin typeface="Arial Narrow" panose="020B0606020202030204" pitchFamily="34" charset="0"/>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Devoir vendre sa résidence principale rapidement et à perte</a:t>
                      </a:r>
                      <a:endParaRPr lang="fr-FR" sz="1100" b="1" kern="1200" dirty="0">
                        <a:solidFill>
                          <a:schemeClr val="dk1"/>
                        </a:solidFill>
                        <a:latin typeface="Arial Narrow" panose="020B0606020202030204" pitchFamily="34" charset="0"/>
                        <a:ea typeface="+mn-ea"/>
                        <a:cs typeface="+mn-cs"/>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Garante Revente et Services</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Prise en charge de la moins-value</a:t>
                      </a:r>
                      <a:endParaRPr lang="fr-FR" sz="1100" b="1" kern="1200" dirty="0">
                        <a:solidFill>
                          <a:schemeClr val="dk1"/>
                        </a:solidFill>
                        <a:latin typeface="Arial Narrow" panose="020B0606020202030204" pitchFamily="34" charset="0"/>
                        <a:ea typeface="+mn-ea"/>
                        <a:cs typeface="+mn-cs"/>
                      </a:endParaRPr>
                    </a:p>
                  </a:txBody>
                  <a:tcPr/>
                </a:tc>
              </a:tr>
              <a:tr h="370840">
                <a:tc>
                  <a:txBody>
                    <a:bodyPr/>
                    <a:lstStyle/>
                    <a:p>
                      <a:r>
                        <a:rPr lang="fr-FR" sz="1100" b="1" dirty="0" smtClean="0">
                          <a:latin typeface="Arial Narrow" panose="020B0606020202030204" pitchFamily="34" charset="0"/>
                        </a:rPr>
                        <a:t>Divorce</a:t>
                      </a:r>
                      <a:endParaRPr lang="fr-FR" sz="1100" b="1" dirty="0">
                        <a:latin typeface="Arial Narrow" panose="020B0606020202030204" pitchFamily="34" charset="0"/>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Devoir vendre sa résidence principale rapidement et à perte</a:t>
                      </a:r>
                      <a:endParaRPr lang="fr-FR" sz="1100" b="1" kern="1200" dirty="0">
                        <a:solidFill>
                          <a:schemeClr val="dk1"/>
                        </a:solidFill>
                        <a:latin typeface="Arial Narrow" panose="020B0606020202030204" pitchFamily="34" charset="0"/>
                        <a:ea typeface="+mn-ea"/>
                        <a:cs typeface="+mn-cs"/>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Garante Revente et Services</a:t>
                      </a:r>
                      <a:endParaRPr lang="fr-FR" sz="1100" b="1" kern="1200" dirty="0">
                        <a:solidFill>
                          <a:schemeClr val="dk1"/>
                        </a:solidFill>
                        <a:latin typeface="Arial Narrow" panose="020B0606020202030204" pitchFamily="34" charset="0"/>
                        <a:ea typeface="+mn-ea"/>
                        <a:cs typeface="+mn-cs"/>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kern="1200" dirty="0" smtClean="0">
                          <a:solidFill>
                            <a:schemeClr val="dk1"/>
                          </a:solidFill>
                          <a:latin typeface="Arial Narrow" panose="020B0606020202030204" pitchFamily="34" charset="0"/>
                          <a:ea typeface="+mn-ea"/>
                          <a:cs typeface="+mn-cs"/>
                        </a:rPr>
                        <a:t>Prise en charge de la moins-value</a:t>
                      </a:r>
                      <a:endParaRPr lang="fr-FR" sz="1100" b="1" kern="1200" dirty="0">
                        <a:solidFill>
                          <a:schemeClr val="dk1"/>
                        </a:solidFill>
                        <a:latin typeface="Arial Narrow" panose="020B0606020202030204" pitchFamily="34" charset="0"/>
                        <a:ea typeface="+mn-ea"/>
                        <a:cs typeface="+mn-cs"/>
                      </a:endParaRPr>
                    </a:p>
                  </a:txBody>
                  <a:tcPr/>
                </a:tc>
              </a:tr>
            </a:tbl>
          </a:graphicData>
        </a:graphic>
      </p:graphicFrame>
    </p:spTree>
    <p:extLst>
      <p:ext uri="{BB962C8B-B14F-4D97-AF65-F5344CB8AC3E}">
        <p14:creationId xmlns:p14="http://schemas.microsoft.com/office/powerpoint/2010/main" val="19306467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txBox="1">
            <a:spLocks/>
          </p:cNvSpPr>
          <p:nvPr/>
        </p:nvSpPr>
        <p:spPr>
          <a:xfrm>
            <a:off x="298450" y="1216240"/>
            <a:ext cx="8542338" cy="4838323"/>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fr-FR" sz="1600" dirty="0" smtClean="0"/>
              <a:t>Comment </a:t>
            </a:r>
            <a:r>
              <a:rPr lang="fr-FR" sz="1600" dirty="0"/>
              <a:t>introduire le sujet </a:t>
            </a:r>
            <a:r>
              <a:rPr lang="fr-FR" sz="1600" dirty="0" smtClean="0"/>
              <a:t>?</a:t>
            </a:r>
          </a:p>
          <a:p>
            <a:pPr marL="0" indent="0" algn="just">
              <a:buNone/>
            </a:pPr>
            <a:endParaRPr lang="fr-FR" sz="1600" dirty="0" smtClean="0"/>
          </a:p>
          <a:p>
            <a:pPr algn="just"/>
            <a:r>
              <a:rPr lang="fr-FR" sz="1600" dirty="0" smtClean="0"/>
              <a:t>… le plus tôt possible dans l’entretien de financement : il faut rapidement amener le client sur la notion d’ADE, afin de savoir, s’il a une opinion précise sur la garantie du prêt, sur la déliaison ADE, … </a:t>
            </a:r>
          </a:p>
          <a:p>
            <a:pPr algn="just"/>
            <a:endParaRPr lang="fr-FR" sz="1600" dirty="0"/>
          </a:p>
          <a:p>
            <a:pPr marL="265113" lvl="1" indent="-265113" algn="just">
              <a:buClr>
                <a:schemeClr val="tx2"/>
              </a:buClr>
            </a:pPr>
            <a:r>
              <a:rPr lang="fr-FR" dirty="0"/>
              <a:t>… par une question </a:t>
            </a:r>
            <a:r>
              <a:rPr lang="fr-FR" dirty="0" smtClean="0"/>
              <a:t>qui </a:t>
            </a:r>
            <a:r>
              <a:rPr lang="fr-FR" dirty="0"/>
              <a:t>doit mettre le client en attente d’informations de notre part :</a:t>
            </a:r>
          </a:p>
          <a:p>
            <a:pPr lvl="1"/>
            <a:r>
              <a:rPr lang="fr-FR" sz="1400" dirty="0" smtClean="0"/>
              <a:t>« concernant </a:t>
            </a:r>
            <a:r>
              <a:rPr lang="fr-FR" sz="1400" dirty="0"/>
              <a:t>les assurances de votre projet, avez-vous réfléchi à une solution </a:t>
            </a:r>
            <a:r>
              <a:rPr lang="fr-FR" sz="1400" dirty="0" smtClean="0"/>
              <a:t>? »</a:t>
            </a:r>
            <a:endParaRPr lang="fr-FR" sz="1400" dirty="0"/>
          </a:p>
          <a:p>
            <a:pPr lvl="1"/>
            <a:r>
              <a:rPr lang="fr-FR" sz="1400" dirty="0" smtClean="0"/>
              <a:t>« qu’attendez-vous </a:t>
            </a:r>
            <a:r>
              <a:rPr lang="fr-FR" sz="1400" dirty="0"/>
              <a:t>des assurances de votre projet </a:t>
            </a:r>
            <a:r>
              <a:rPr lang="fr-FR" sz="1400" dirty="0" smtClean="0"/>
              <a:t>? »</a:t>
            </a:r>
            <a:endParaRPr lang="fr-FR" sz="1400" dirty="0"/>
          </a:p>
          <a:p>
            <a:pPr lvl="1"/>
            <a:r>
              <a:rPr lang="fr-FR" sz="1400" dirty="0" smtClean="0"/>
              <a:t>« savez-vous </a:t>
            </a:r>
            <a:r>
              <a:rPr lang="fr-FR" sz="1400" dirty="0"/>
              <a:t>à quoi correspondent les assurances de votre projet </a:t>
            </a:r>
            <a:r>
              <a:rPr lang="fr-FR" sz="1400" dirty="0" smtClean="0"/>
              <a:t>? »</a:t>
            </a:r>
            <a:endParaRPr lang="fr-FR" sz="1400" dirty="0"/>
          </a:p>
          <a:p>
            <a:pPr lvl="1"/>
            <a:endParaRPr lang="fr-FR" sz="1400" dirty="0"/>
          </a:p>
          <a:p>
            <a:pPr marL="265113" lvl="1" indent="-265113" algn="just">
              <a:buClr>
                <a:schemeClr val="tx2"/>
              </a:buClr>
            </a:pPr>
            <a:r>
              <a:rPr lang="fr-FR" dirty="0" smtClean="0"/>
              <a:t>Le </a:t>
            </a:r>
            <a:r>
              <a:rPr lang="fr-FR" dirty="0"/>
              <a:t>client abordera le risque décès, mais n’envisagera pas forcément les autres risques : IARD, perte d’emploi, moins value, impayés, …l’assurance </a:t>
            </a:r>
            <a:r>
              <a:rPr lang="fr-FR" dirty="0" smtClean="0"/>
              <a:t>du projet </a:t>
            </a:r>
            <a:r>
              <a:rPr lang="fr-FR" dirty="0"/>
              <a:t>cela sert à : </a:t>
            </a:r>
          </a:p>
          <a:p>
            <a:pPr lvl="1"/>
            <a:r>
              <a:rPr lang="fr-FR" sz="1400" dirty="0"/>
              <a:t>préserver </a:t>
            </a:r>
            <a:r>
              <a:rPr lang="fr-FR" sz="1400" dirty="0" smtClean="0"/>
              <a:t>sa capacité </a:t>
            </a:r>
            <a:r>
              <a:rPr lang="fr-FR" sz="1400" dirty="0"/>
              <a:t>de </a:t>
            </a:r>
            <a:r>
              <a:rPr lang="fr-FR" sz="1400" dirty="0" smtClean="0"/>
              <a:t>remboursement,</a:t>
            </a:r>
            <a:endParaRPr lang="fr-FR" sz="1400" dirty="0"/>
          </a:p>
          <a:p>
            <a:pPr lvl="1"/>
            <a:r>
              <a:rPr lang="fr-FR" sz="1400" dirty="0"/>
              <a:t>maintenir </a:t>
            </a:r>
            <a:r>
              <a:rPr lang="fr-FR" sz="1400" dirty="0" smtClean="0"/>
              <a:t>sa </a:t>
            </a:r>
            <a:r>
              <a:rPr lang="fr-FR" sz="1400" dirty="0"/>
              <a:t>famille dans </a:t>
            </a:r>
            <a:r>
              <a:rPr lang="fr-FR" sz="1400" dirty="0" smtClean="0"/>
              <a:t>son logement,</a:t>
            </a:r>
            <a:endParaRPr lang="fr-FR" sz="1400" dirty="0"/>
          </a:p>
          <a:p>
            <a:pPr lvl="1"/>
            <a:r>
              <a:rPr lang="fr-FR" sz="1400" dirty="0" smtClean="0"/>
              <a:t>envisager </a:t>
            </a:r>
            <a:r>
              <a:rPr lang="fr-FR" sz="1400" dirty="0"/>
              <a:t>sereinement un changement (choisi ou subi) de logement si </a:t>
            </a:r>
            <a:r>
              <a:rPr lang="fr-FR" sz="1400" dirty="0" smtClean="0"/>
              <a:t>nécessaire.</a:t>
            </a:r>
            <a:endParaRPr lang="fr-FR" sz="1400" dirty="0"/>
          </a:p>
          <a:p>
            <a:pPr lvl="1"/>
            <a:endParaRPr lang="fr-FR" sz="1400" dirty="0"/>
          </a:p>
        </p:txBody>
      </p:sp>
      <p:sp>
        <p:nvSpPr>
          <p:cNvPr id="9" name="Titre 2"/>
          <p:cNvSpPr txBox="1">
            <a:spLocks/>
          </p:cNvSpPr>
          <p:nvPr/>
        </p:nvSpPr>
        <p:spPr>
          <a:xfrm>
            <a:off x="765174" y="441971"/>
            <a:ext cx="8067600" cy="578965"/>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400" dirty="0"/>
              <a:t>Comment … sécuriser les crédits immobiliers ?</a:t>
            </a:r>
          </a:p>
        </p:txBody>
      </p:sp>
    </p:spTree>
    <p:extLst>
      <p:ext uri="{BB962C8B-B14F-4D97-AF65-F5344CB8AC3E}">
        <p14:creationId xmlns:p14="http://schemas.microsoft.com/office/powerpoint/2010/main" val="15959603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765174" y="326557"/>
            <a:ext cx="8067600" cy="774273"/>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400" dirty="0"/>
              <a:t>Les avantages du contrat Groupe ADE </a:t>
            </a:r>
            <a:r>
              <a:rPr lang="fr-FR" sz="2400" dirty="0" smtClean="0"/>
              <a:t>CNP de la Caisse </a:t>
            </a:r>
            <a:r>
              <a:rPr lang="fr-FR" sz="2400" dirty="0"/>
              <a:t>d’Epargne</a:t>
            </a:r>
            <a:br>
              <a:rPr lang="fr-FR" sz="2400" dirty="0"/>
            </a:br>
            <a:endParaRPr lang="fr-FR" sz="1800" dirty="0"/>
          </a:p>
        </p:txBody>
      </p:sp>
      <p:sp>
        <p:nvSpPr>
          <p:cNvPr id="4" name="Rectangle 3"/>
          <p:cNvSpPr/>
          <p:nvPr/>
        </p:nvSpPr>
        <p:spPr>
          <a:xfrm>
            <a:off x="4708122" y="1219440"/>
            <a:ext cx="4058666" cy="5559093"/>
          </a:xfrm>
          <a:prstGeom prst="rect">
            <a:avLst/>
          </a:prstGeom>
          <a:solidFill>
            <a:sysClr val="window" lastClr="FFFFFF">
              <a:lumMod val="95000"/>
            </a:sysClr>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280512" y="1219440"/>
            <a:ext cx="4130674" cy="5554488"/>
          </a:xfrm>
          <a:prstGeom prst="rect">
            <a:avLst/>
          </a:prstGeom>
          <a:solidFill>
            <a:sysClr val="window" lastClr="FFFFFF">
              <a:lumMod val="95000"/>
            </a:sysClr>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6" name="Titre 2"/>
          <p:cNvSpPr txBox="1">
            <a:spLocks/>
          </p:cNvSpPr>
          <p:nvPr/>
        </p:nvSpPr>
        <p:spPr bwMode="auto">
          <a:xfrm>
            <a:off x="368270" y="1059697"/>
            <a:ext cx="38989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000" tIns="0" rIns="108000" bIns="0" anchor="ctr"/>
          <a:lstStyle>
            <a:lvl1pPr eaLnBrk="0" hangingPunct="0">
              <a:spcBef>
                <a:spcPct val="20000"/>
              </a:spcBef>
              <a:buClr>
                <a:srgbClr val="990033"/>
              </a:buClr>
              <a:buFont typeface="Wingdings" pitchFamily="2" charset="2"/>
              <a:buChar char="§"/>
              <a:defRPr sz="1200">
                <a:solidFill>
                  <a:schemeClr val="tx1"/>
                </a:solidFill>
                <a:latin typeface="Calibri" pitchFamily="34" charset="0"/>
                <a:ea typeface="MS PGothic" pitchFamily="34" charset="-128"/>
              </a:defRPr>
            </a:lvl1pPr>
            <a:lvl2pPr marL="550863" indent="-285750" eaLnBrk="0" hangingPunct="0">
              <a:spcBef>
                <a:spcPct val="20000"/>
              </a:spcBef>
              <a:buClr>
                <a:srgbClr val="990033"/>
              </a:buClr>
              <a:buFont typeface="Arial" charset="0"/>
              <a:buChar char="•"/>
              <a:defRPr sz="1400" b="1">
                <a:solidFill>
                  <a:schemeClr val="tx1"/>
                </a:solidFill>
                <a:latin typeface="Calibri" pitchFamily="34" charset="0"/>
                <a:ea typeface="MS PGothic" pitchFamily="34" charset="-128"/>
              </a:defRPr>
            </a:lvl2pPr>
            <a:lvl3pPr marL="712788" indent="-158750" defTabSz="893763" eaLnBrk="0" hangingPunct="0">
              <a:spcBef>
                <a:spcPct val="20000"/>
              </a:spcBef>
              <a:buClr>
                <a:srgbClr val="990033"/>
              </a:buClr>
              <a:buFont typeface="Wingdings" pitchFamily="2" charset="2"/>
              <a:buChar char="§"/>
              <a:defRPr sz="1200">
                <a:solidFill>
                  <a:schemeClr val="tx1"/>
                </a:solidFill>
                <a:latin typeface="Calibri" pitchFamily="34" charset="0"/>
                <a:ea typeface="MS PGothic" pitchFamily="34" charset="-128"/>
              </a:defRPr>
            </a:lvl3pPr>
            <a:lvl4pPr marL="989013" indent="-149225" defTabSz="989013" eaLnBrk="0" hangingPunct="0">
              <a:spcBef>
                <a:spcPct val="20000"/>
              </a:spcBef>
              <a:buClr>
                <a:srgbClr val="990033"/>
              </a:buClr>
              <a:buFont typeface="Wingdings" pitchFamily="2" charset="2"/>
              <a:buChar char="§"/>
              <a:defRPr sz="1200">
                <a:solidFill>
                  <a:schemeClr val="tx1"/>
                </a:solidFill>
                <a:latin typeface="Calibri" pitchFamily="34" charset="0"/>
                <a:ea typeface="MS PGothic" pitchFamily="34" charset="-128"/>
              </a:defRPr>
            </a:lvl4pPr>
            <a:lvl5pPr marL="1254125" indent="-149225" eaLnBrk="0" hangingPunct="0">
              <a:spcBef>
                <a:spcPct val="20000"/>
              </a:spcBef>
              <a:buClr>
                <a:srgbClr val="990033"/>
              </a:buClr>
              <a:buFont typeface="Wingdings" pitchFamily="2" charset="2"/>
              <a:buChar char="§"/>
              <a:defRPr sz="1200">
                <a:solidFill>
                  <a:schemeClr val="tx1"/>
                </a:solidFill>
                <a:latin typeface="Calibri" pitchFamily="34" charset="0"/>
                <a:ea typeface="MS PGothic" pitchFamily="34" charset="-128"/>
              </a:defRPr>
            </a:lvl5pPr>
            <a:lvl6pPr marL="1711325" indent="-149225" eaLnBrk="0" fontAlgn="base" hangingPunct="0">
              <a:spcBef>
                <a:spcPct val="20000"/>
              </a:spcBef>
              <a:spcAft>
                <a:spcPct val="0"/>
              </a:spcAft>
              <a:buClr>
                <a:srgbClr val="990033"/>
              </a:buClr>
              <a:buFont typeface="Wingdings" pitchFamily="2" charset="2"/>
              <a:buChar char="§"/>
              <a:defRPr sz="1200">
                <a:solidFill>
                  <a:schemeClr val="tx1"/>
                </a:solidFill>
                <a:latin typeface="Calibri" pitchFamily="34" charset="0"/>
                <a:ea typeface="MS PGothic" pitchFamily="34" charset="-128"/>
              </a:defRPr>
            </a:lvl6pPr>
            <a:lvl7pPr marL="2168525" indent="-149225" eaLnBrk="0" fontAlgn="base" hangingPunct="0">
              <a:spcBef>
                <a:spcPct val="20000"/>
              </a:spcBef>
              <a:spcAft>
                <a:spcPct val="0"/>
              </a:spcAft>
              <a:buClr>
                <a:srgbClr val="990033"/>
              </a:buClr>
              <a:buFont typeface="Wingdings" pitchFamily="2" charset="2"/>
              <a:buChar char="§"/>
              <a:defRPr sz="1200">
                <a:solidFill>
                  <a:schemeClr val="tx1"/>
                </a:solidFill>
                <a:latin typeface="Calibri" pitchFamily="34" charset="0"/>
                <a:ea typeface="MS PGothic" pitchFamily="34" charset="-128"/>
              </a:defRPr>
            </a:lvl7pPr>
            <a:lvl8pPr marL="2625725" indent="-149225" eaLnBrk="0" fontAlgn="base" hangingPunct="0">
              <a:spcBef>
                <a:spcPct val="20000"/>
              </a:spcBef>
              <a:spcAft>
                <a:spcPct val="0"/>
              </a:spcAft>
              <a:buClr>
                <a:srgbClr val="990033"/>
              </a:buClr>
              <a:buFont typeface="Wingdings" pitchFamily="2" charset="2"/>
              <a:buChar char="§"/>
              <a:defRPr sz="1200">
                <a:solidFill>
                  <a:schemeClr val="tx1"/>
                </a:solidFill>
                <a:latin typeface="Calibri" pitchFamily="34" charset="0"/>
                <a:ea typeface="MS PGothic" pitchFamily="34" charset="-128"/>
              </a:defRPr>
            </a:lvl8pPr>
            <a:lvl9pPr marL="3082925" indent="-149225" eaLnBrk="0" fontAlgn="base" hangingPunct="0">
              <a:spcBef>
                <a:spcPct val="20000"/>
              </a:spcBef>
              <a:spcAft>
                <a:spcPct val="0"/>
              </a:spcAft>
              <a:buClr>
                <a:srgbClr val="990033"/>
              </a:buClr>
              <a:buFont typeface="Wingdings" pitchFamily="2" charset="2"/>
              <a:buChar char="§"/>
              <a:defRPr sz="1200">
                <a:solidFill>
                  <a:schemeClr val="tx1"/>
                </a:solidFill>
                <a:latin typeface="Calibri" pitchFamily="34" charset="0"/>
                <a:ea typeface="MS PGothic" pitchFamily="34" charset="-128"/>
              </a:defRPr>
            </a:lvl9pPr>
          </a:lstStyle>
          <a:p>
            <a:pPr marL="0" marR="0" lvl="0" indent="0" defTabSz="914400" eaLnBrk="0" fontAlgn="auto" latinLnBrk="0" hangingPunct="0">
              <a:lnSpc>
                <a:spcPct val="100000"/>
              </a:lnSpc>
              <a:spcBef>
                <a:spcPct val="0"/>
              </a:spcBef>
              <a:spcAft>
                <a:spcPts val="0"/>
              </a:spcAft>
              <a:buClrTx/>
              <a:buSzTx/>
              <a:buFontTx/>
              <a:buNone/>
              <a:tabLst/>
              <a:defRPr/>
            </a:pPr>
            <a:r>
              <a:rPr kumimoji="0" lang="fr-FR" altLang="fr-FR" sz="1700" b="1" i="0" u="none" strike="noStrike" kern="0" cap="none" spc="0" normalizeH="0" baseline="0" noProof="0" dirty="0" smtClean="0">
                <a:ln>
                  <a:noFill/>
                </a:ln>
                <a:solidFill>
                  <a:srgbClr val="002060"/>
                </a:solidFill>
                <a:effectLst/>
                <a:uLnTx/>
                <a:uFillTx/>
                <a:latin typeface="Calibri" pitchFamily="34" charset="0"/>
                <a:ea typeface="MS PGothic" pitchFamily="34" charset="-128"/>
                <a:cs typeface="+mn-cs"/>
              </a:rPr>
              <a:t>Les avantage</a:t>
            </a:r>
            <a:r>
              <a:rPr lang="fr-FR" altLang="fr-FR" sz="1700" b="1" kern="0" dirty="0" smtClean="0">
                <a:solidFill>
                  <a:srgbClr val="002060"/>
                </a:solidFill>
                <a:cs typeface="+mn-cs"/>
              </a:rPr>
              <a:t>s pour le client :</a:t>
            </a:r>
            <a:endParaRPr kumimoji="0" lang="fr-FR" altLang="fr-FR" sz="1700" b="1" i="0" u="none" strike="noStrike" kern="0" cap="none" spc="0" normalizeH="0" baseline="0" noProof="0" dirty="0" smtClean="0">
              <a:ln>
                <a:noFill/>
              </a:ln>
              <a:solidFill>
                <a:srgbClr val="002060"/>
              </a:solidFill>
              <a:effectLst/>
              <a:uLnTx/>
              <a:uFillTx/>
              <a:latin typeface="Calibri" pitchFamily="34" charset="0"/>
              <a:ea typeface="MS PGothic" pitchFamily="34" charset="-128"/>
              <a:cs typeface="+mn-cs"/>
            </a:endParaRPr>
          </a:p>
        </p:txBody>
      </p:sp>
      <p:sp>
        <p:nvSpPr>
          <p:cNvPr id="7" name="Titre 2"/>
          <p:cNvSpPr txBox="1">
            <a:spLocks/>
          </p:cNvSpPr>
          <p:nvPr/>
        </p:nvSpPr>
        <p:spPr bwMode="auto">
          <a:xfrm>
            <a:off x="4708122" y="1085296"/>
            <a:ext cx="38989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000" tIns="0" rIns="108000" bIns="0" anchor="ctr"/>
          <a:lstStyle>
            <a:lvl1pPr eaLnBrk="0" hangingPunct="0">
              <a:spcBef>
                <a:spcPct val="20000"/>
              </a:spcBef>
              <a:buClr>
                <a:srgbClr val="990033"/>
              </a:buClr>
              <a:buFont typeface="Wingdings" pitchFamily="2" charset="2"/>
              <a:buChar char="§"/>
              <a:defRPr sz="1200">
                <a:solidFill>
                  <a:schemeClr val="tx1"/>
                </a:solidFill>
                <a:latin typeface="Calibri" pitchFamily="34" charset="0"/>
                <a:ea typeface="MS PGothic" pitchFamily="34" charset="-128"/>
              </a:defRPr>
            </a:lvl1pPr>
            <a:lvl2pPr marL="550863" indent="-285750" eaLnBrk="0" hangingPunct="0">
              <a:spcBef>
                <a:spcPct val="20000"/>
              </a:spcBef>
              <a:buClr>
                <a:srgbClr val="990033"/>
              </a:buClr>
              <a:buFont typeface="Arial" charset="0"/>
              <a:buChar char="•"/>
              <a:defRPr sz="1400" b="1">
                <a:solidFill>
                  <a:schemeClr val="tx1"/>
                </a:solidFill>
                <a:latin typeface="Calibri" pitchFamily="34" charset="0"/>
                <a:ea typeface="MS PGothic" pitchFamily="34" charset="-128"/>
              </a:defRPr>
            </a:lvl2pPr>
            <a:lvl3pPr marL="712788" indent="-158750" defTabSz="893763" eaLnBrk="0" hangingPunct="0">
              <a:spcBef>
                <a:spcPct val="20000"/>
              </a:spcBef>
              <a:buClr>
                <a:srgbClr val="990033"/>
              </a:buClr>
              <a:buFont typeface="Wingdings" pitchFamily="2" charset="2"/>
              <a:buChar char="§"/>
              <a:defRPr sz="1200">
                <a:solidFill>
                  <a:schemeClr val="tx1"/>
                </a:solidFill>
                <a:latin typeface="Calibri" pitchFamily="34" charset="0"/>
                <a:ea typeface="MS PGothic" pitchFamily="34" charset="-128"/>
              </a:defRPr>
            </a:lvl3pPr>
            <a:lvl4pPr marL="989013" indent="-149225" defTabSz="989013" eaLnBrk="0" hangingPunct="0">
              <a:spcBef>
                <a:spcPct val="20000"/>
              </a:spcBef>
              <a:buClr>
                <a:srgbClr val="990033"/>
              </a:buClr>
              <a:buFont typeface="Wingdings" pitchFamily="2" charset="2"/>
              <a:buChar char="§"/>
              <a:defRPr sz="1200">
                <a:solidFill>
                  <a:schemeClr val="tx1"/>
                </a:solidFill>
                <a:latin typeface="Calibri" pitchFamily="34" charset="0"/>
                <a:ea typeface="MS PGothic" pitchFamily="34" charset="-128"/>
              </a:defRPr>
            </a:lvl4pPr>
            <a:lvl5pPr marL="1254125" indent="-149225" eaLnBrk="0" hangingPunct="0">
              <a:spcBef>
                <a:spcPct val="20000"/>
              </a:spcBef>
              <a:buClr>
                <a:srgbClr val="990033"/>
              </a:buClr>
              <a:buFont typeface="Wingdings" pitchFamily="2" charset="2"/>
              <a:buChar char="§"/>
              <a:defRPr sz="1200">
                <a:solidFill>
                  <a:schemeClr val="tx1"/>
                </a:solidFill>
                <a:latin typeface="Calibri" pitchFamily="34" charset="0"/>
                <a:ea typeface="MS PGothic" pitchFamily="34" charset="-128"/>
              </a:defRPr>
            </a:lvl5pPr>
            <a:lvl6pPr marL="1711325" indent="-149225" eaLnBrk="0" fontAlgn="base" hangingPunct="0">
              <a:spcBef>
                <a:spcPct val="20000"/>
              </a:spcBef>
              <a:spcAft>
                <a:spcPct val="0"/>
              </a:spcAft>
              <a:buClr>
                <a:srgbClr val="990033"/>
              </a:buClr>
              <a:buFont typeface="Wingdings" pitchFamily="2" charset="2"/>
              <a:buChar char="§"/>
              <a:defRPr sz="1200">
                <a:solidFill>
                  <a:schemeClr val="tx1"/>
                </a:solidFill>
                <a:latin typeface="Calibri" pitchFamily="34" charset="0"/>
                <a:ea typeface="MS PGothic" pitchFamily="34" charset="-128"/>
              </a:defRPr>
            </a:lvl6pPr>
            <a:lvl7pPr marL="2168525" indent="-149225" eaLnBrk="0" fontAlgn="base" hangingPunct="0">
              <a:spcBef>
                <a:spcPct val="20000"/>
              </a:spcBef>
              <a:spcAft>
                <a:spcPct val="0"/>
              </a:spcAft>
              <a:buClr>
                <a:srgbClr val="990033"/>
              </a:buClr>
              <a:buFont typeface="Wingdings" pitchFamily="2" charset="2"/>
              <a:buChar char="§"/>
              <a:defRPr sz="1200">
                <a:solidFill>
                  <a:schemeClr val="tx1"/>
                </a:solidFill>
                <a:latin typeface="Calibri" pitchFamily="34" charset="0"/>
                <a:ea typeface="MS PGothic" pitchFamily="34" charset="-128"/>
              </a:defRPr>
            </a:lvl7pPr>
            <a:lvl8pPr marL="2625725" indent="-149225" eaLnBrk="0" fontAlgn="base" hangingPunct="0">
              <a:spcBef>
                <a:spcPct val="20000"/>
              </a:spcBef>
              <a:spcAft>
                <a:spcPct val="0"/>
              </a:spcAft>
              <a:buClr>
                <a:srgbClr val="990033"/>
              </a:buClr>
              <a:buFont typeface="Wingdings" pitchFamily="2" charset="2"/>
              <a:buChar char="§"/>
              <a:defRPr sz="1200">
                <a:solidFill>
                  <a:schemeClr val="tx1"/>
                </a:solidFill>
                <a:latin typeface="Calibri" pitchFamily="34" charset="0"/>
                <a:ea typeface="MS PGothic" pitchFamily="34" charset="-128"/>
              </a:defRPr>
            </a:lvl8pPr>
            <a:lvl9pPr marL="3082925" indent="-149225" eaLnBrk="0" fontAlgn="base" hangingPunct="0">
              <a:spcBef>
                <a:spcPct val="20000"/>
              </a:spcBef>
              <a:spcAft>
                <a:spcPct val="0"/>
              </a:spcAft>
              <a:buClr>
                <a:srgbClr val="990033"/>
              </a:buClr>
              <a:buFont typeface="Wingdings" pitchFamily="2" charset="2"/>
              <a:buChar char="§"/>
              <a:defRPr sz="1200">
                <a:solidFill>
                  <a:schemeClr val="tx1"/>
                </a:solidFill>
                <a:latin typeface="Calibri" pitchFamily="34" charset="0"/>
                <a:ea typeface="MS PGothic" pitchFamily="34" charset="-128"/>
              </a:defRPr>
            </a:lvl9pPr>
          </a:lstStyle>
          <a:p>
            <a:pPr marL="0" marR="0" lvl="0" indent="0" defTabSz="914400" eaLnBrk="0" fontAlgn="auto" latinLnBrk="0" hangingPunct="0">
              <a:lnSpc>
                <a:spcPct val="100000"/>
              </a:lnSpc>
              <a:spcBef>
                <a:spcPct val="0"/>
              </a:spcBef>
              <a:spcAft>
                <a:spcPts val="0"/>
              </a:spcAft>
              <a:buClrTx/>
              <a:buSzTx/>
              <a:buFontTx/>
              <a:buNone/>
              <a:tabLst/>
              <a:defRPr/>
            </a:pPr>
            <a:r>
              <a:rPr kumimoji="0" lang="fr-FR" altLang="fr-FR" sz="1700" b="1" i="0" u="none" strike="noStrike" kern="0" cap="none" spc="0" normalizeH="0" baseline="0" noProof="0" dirty="0" smtClean="0">
                <a:ln>
                  <a:noFill/>
                </a:ln>
                <a:solidFill>
                  <a:srgbClr val="002060"/>
                </a:solidFill>
                <a:effectLst/>
                <a:uLnTx/>
                <a:uFillTx/>
                <a:latin typeface="Calibri" pitchFamily="34" charset="0"/>
                <a:ea typeface="MS PGothic" pitchFamily="34" charset="-128"/>
                <a:cs typeface="+mn-cs"/>
              </a:rPr>
              <a:t>Les avantage</a:t>
            </a:r>
            <a:r>
              <a:rPr lang="fr-FR" altLang="fr-FR" sz="1700" b="1" kern="0" dirty="0" smtClean="0">
                <a:solidFill>
                  <a:srgbClr val="002060"/>
                </a:solidFill>
                <a:cs typeface="+mn-cs"/>
              </a:rPr>
              <a:t>s pour la CE</a:t>
            </a:r>
            <a:endParaRPr kumimoji="0" lang="fr-FR" altLang="fr-FR" sz="1700" b="1" i="0" u="none" strike="noStrike" kern="0" cap="none" spc="0" normalizeH="0" baseline="0" noProof="0" dirty="0" smtClean="0">
              <a:ln>
                <a:noFill/>
              </a:ln>
              <a:solidFill>
                <a:srgbClr val="002060"/>
              </a:solidFill>
              <a:effectLst/>
              <a:uLnTx/>
              <a:uFillTx/>
              <a:latin typeface="Calibri" pitchFamily="34" charset="0"/>
              <a:ea typeface="MS PGothic" pitchFamily="34" charset="-128"/>
              <a:cs typeface="+mn-cs"/>
            </a:endParaRPr>
          </a:p>
        </p:txBody>
      </p:sp>
      <p:grpSp>
        <p:nvGrpSpPr>
          <p:cNvPr id="8" name="Groupe 7"/>
          <p:cNvGrpSpPr/>
          <p:nvPr/>
        </p:nvGrpSpPr>
        <p:grpSpPr>
          <a:xfrm>
            <a:off x="378739" y="1589353"/>
            <a:ext cx="3744415" cy="1084080"/>
            <a:chOff x="6455337" y="3109140"/>
            <a:chExt cx="2369082" cy="1300083"/>
          </a:xfrm>
        </p:grpSpPr>
        <p:sp>
          <p:nvSpPr>
            <p:cNvPr id="10" name="ZoneTexte 17"/>
            <p:cNvSpPr txBox="1">
              <a:spLocks noChangeArrowheads="1"/>
            </p:cNvSpPr>
            <p:nvPr/>
          </p:nvSpPr>
          <p:spPr bwMode="auto">
            <a:xfrm>
              <a:off x="6455337" y="3191189"/>
              <a:ext cx="2323524" cy="121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fr-FR" altLang="fr-FR" sz="1200" b="1" dirty="0" smtClean="0">
                  <a:solidFill>
                    <a:srgbClr val="002364"/>
                  </a:solidFill>
                </a:rPr>
                <a:t>Des</a:t>
              </a:r>
              <a:r>
                <a:rPr lang="fr-FR" altLang="fr-FR" sz="1200" b="1" dirty="0" smtClean="0">
                  <a:solidFill>
                    <a:srgbClr val="002060"/>
                  </a:solidFill>
                </a:rPr>
                <a:t> </a:t>
              </a:r>
              <a:r>
                <a:rPr lang="fr-FR" altLang="fr-FR" sz="1200" b="1" dirty="0" smtClean="0">
                  <a:solidFill>
                    <a:srgbClr val="0070C0"/>
                  </a:solidFill>
                </a:rPr>
                <a:t>formalités </a:t>
              </a:r>
              <a:r>
                <a:rPr lang="fr-FR" altLang="fr-FR" sz="1200" b="1" dirty="0">
                  <a:solidFill>
                    <a:srgbClr val="0070C0"/>
                  </a:solidFill>
                </a:rPr>
                <a:t>d’adhésion simples :</a:t>
              </a:r>
            </a:p>
            <a:p>
              <a:pPr algn="ctr">
                <a:defRPr/>
              </a:pPr>
              <a:r>
                <a:rPr lang="fr-FR" altLang="fr-FR" sz="1200" b="1" dirty="0">
                  <a:solidFill>
                    <a:srgbClr val="002364"/>
                  </a:solidFill>
                </a:rPr>
                <a:t>U</a:t>
              </a:r>
              <a:r>
                <a:rPr lang="fr-FR" altLang="fr-FR" sz="1200" b="1" dirty="0" smtClean="0">
                  <a:solidFill>
                    <a:srgbClr val="002364"/>
                  </a:solidFill>
                </a:rPr>
                <a:t>n interlocuteur unique pour les deux contrats conclus </a:t>
              </a:r>
              <a:r>
                <a:rPr lang="fr-FR" altLang="fr-FR" sz="1200" b="1" dirty="0">
                  <a:solidFill>
                    <a:srgbClr val="002364"/>
                  </a:solidFill>
                </a:rPr>
                <a:t>en même temps </a:t>
              </a:r>
              <a:r>
                <a:rPr lang="fr-FR" altLang="fr-FR" sz="1200" b="1" dirty="0" smtClean="0">
                  <a:solidFill>
                    <a:srgbClr val="002364"/>
                  </a:solidFill>
                </a:rPr>
                <a:t>(contrats de </a:t>
              </a:r>
              <a:r>
                <a:rPr lang="fr-FR" altLang="fr-FR" sz="1200" b="1" dirty="0">
                  <a:solidFill>
                    <a:srgbClr val="002364"/>
                  </a:solidFill>
                </a:rPr>
                <a:t>prêt et d’assurance) </a:t>
              </a:r>
              <a:endParaRPr lang="fr-FR" altLang="fr-FR" sz="1200" b="1" dirty="0" smtClean="0">
                <a:solidFill>
                  <a:srgbClr val="002364"/>
                </a:solidFill>
              </a:endParaRPr>
            </a:p>
            <a:p>
              <a:pPr algn="ctr">
                <a:defRPr/>
              </a:pPr>
              <a:r>
                <a:rPr lang="fr-FR" altLang="fr-FR" sz="1200" b="1" dirty="0" smtClean="0">
                  <a:solidFill>
                    <a:srgbClr val="002364"/>
                  </a:solidFill>
                </a:rPr>
                <a:t>Un nombre de questions limité </a:t>
              </a:r>
            </a:p>
          </p:txBody>
        </p:sp>
        <p:sp>
          <p:nvSpPr>
            <p:cNvPr id="11" name="Rectangle à coins arrondis 10"/>
            <p:cNvSpPr/>
            <p:nvPr/>
          </p:nvSpPr>
          <p:spPr bwMode="auto">
            <a:xfrm>
              <a:off x="6455337" y="3109140"/>
              <a:ext cx="2369082" cy="1295334"/>
            </a:xfrm>
            <a:prstGeom prst="roundRect">
              <a:avLst/>
            </a:prstGeom>
            <a:no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sz="1100" dirty="0"/>
            </a:p>
          </p:txBody>
        </p:sp>
      </p:grpSp>
      <p:grpSp>
        <p:nvGrpSpPr>
          <p:cNvPr id="12" name="Groupe 9"/>
          <p:cNvGrpSpPr>
            <a:grpSpLocks/>
          </p:cNvGrpSpPr>
          <p:nvPr/>
        </p:nvGrpSpPr>
        <p:grpSpPr bwMode="auto">
          <a:xfrm>
            <a:off x="450745" y="2801817"/>
            <a:ext cx="3672409" cy="855135"/>
            <a:chOff x="7532525" y="4831104"/>
            <a:chExt cx="3810269" cy="728242"/>
          </a:xfrm>
        </p:grpSpPr>
        <p:sp>
          <p:nvSpPr>
            <p:cNvPr id="13" name="ZoneTexte 18"/>
            <p:cNvSpPr txBox="1">
              <a:spLocks noChangeArrowheads="1"/>
            </p:cNvSpPr>
            <p:nvPr/>
          </p:nvSpPr>
          <p:spPr bwMode="auto">
            <a:xfrm>
              <a:off x="7532525" y="4851660"/>
              <a:ext cx="3810267" cy="707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defRPr/>
              </a:pPr>
              <a:r>
                <a:rPr lang="fr-FR" altLang="fr-FR" sz="1200" b="1" dirty="0">
                  <a:solidFill>
                    <a:srgbClr val="002364"/>
                  </a:solidFill>
                  <a:ea typeface="MS PGothic" panose="020B0600070205080204" pitchFamily="34" charset="-128"/>
                </a:rPr>
                <a:t>Une</a:t>
              </a:r>
              <a:r>
                <a:rPr lang="fr-FR" altLang="fr-FR" sz="1200" b="1" dirty="0">
                  <a:solidFill>
                    <a:srgbClr val="002060"/>
                  </a:solidFill>
                  <a:ea typeface="MS PGothic" panose="020B0600070205080204" pitchFamily="34" charset="-128"/>
                </a:rPr>
                <a:t> </a:t>
              </a:r>
              <a:r>
                <a:rPr lang="fr-FR" altLang="fr-FR" sz="1200" b="1" dirty="0">
                  <a:solidFill>
                    <a:srgbClr val="0070C0"/>
                  </a:solidFill>
                  <a:ea typeface="MS PGothic" panose="020B0600070205080204" pitchFamily="34" charset="-128"/>
                </a:rPr>
                <a:t>réponse rapide </a:t>
              </a:r>
              <a:r>
                <a:rPr lang="fr-FR" altLang="fr-FR" sz="1200" b="1" dirty="0" smtClean="0">
                  <a:solidFill>
                    <a:srgbClr val="0070C0"/>
                  </a:solidFill>
                  <a:ea typeface="MS PGothic" panose="020B0600070205080204" pitchFamily="34" charset="-128"/>
                </a:rPr>
                <a:t>:</a:t>
              </a:r>
              <a:br>
                <a:rPr lang="fr-FR" altLang="fr-FR" sz="1200" b="1" dirty="0" smtClean="0">
                  <a:solidFill>
                    <a:srgbClr val="0070C0"/>
                  </a:solidFill>
                  <a:ea typeface="MS PGothic" panose="020B0600070205080204" pitchFamily="34" charset="-128"/>
                </a:rPr>
              </a:br>
              <a:r>
                <a:rPr lang="fr-FR" altLang="fr-FR" sz="1200" b="1" dirty="0" smtClean="0">
                  <a:solidFill>
                    <a:srgbClr val="002060"/>
                  </a:solidFill>
                  <a:ea typeface="MS PGothic" panose="020B0600070205080204" pitchFamily="34" charset="-128"/>
                </a:rPr>
                <a:t>- </a:t>
              </a:r>
              <a:r>
                <a:rPr lang="fr-FR" altLang="fr-FR" sz="1200" b="1" dirty="0" smtClean="0">
                  <a:solidFill>
                    <a:srgbClr val="002364"/>
                  </a:solidFill>
                  <a:ea typeface="MS PGothic" panose="020B0600070205080204" pitchFamily="34" charset="-128"/>
                </a:rPr>
                <a:t>décision </a:t>
              </a:r>
              <a:r>
                <a:rPr lang="fr-FR" altLang="fr-FR" sz="1200" b="1" dirty="0">
                  <a:solidFill>
                    <a:srgbClr val="002364"/>
                  </a:solidFill>
                  <a:ea typeface="MS PGothic" panose="020B0600070205080204" pitchFamily="34" charset="-128"/>
                </a:rPr>
                <a:t>immédiate dans 65% des </a:t>
              </a:r>
              <a:r>
                <a:rPr lang="fr-FR" altLang="fr-FR" sz="1200" b="1" dirty="0" smtClean="0">
                  <a:solidFill>
                    <a:srgbClr val="002364"/>
                  </a:solidFill>
                  <a:ea typeface="MS PGothic" panose="020B0600070205080204" pitchFamily="34" charset="-128"/>
                </a:rPr>
                <a:t>cas</a:t>
              </a:r>
            </a:p>
            <a:p>
              <a:pPr algn="ctr">
                <a:spcAft>
                  <a:spcPts val="600"/>
                </a:spcAft>
                <a:defRPr/>
              </a:pPr>
              <a:r>
                <a:rPr lang="fr-FR" altLang="fr-FR" sz="1200" b="1" dirty="0" smtClean="0">
                  <a:solidFill>
                    <a:srgbClr val="002364"/>
                  </a:solidFill>
                  <a:ea typeface="MS PGothic" panose="020B0600070205080204" pitchFamily="34" charset="-128"/>
                </a:rPr>
                <a:t>- décisions </a:t>
              </a:r>
              <a:r>
                <a:rPr lang="fr-FR" altLang="fr-FR" sz="1200" b="1" dirty="0">
                  <a:solidFill>
                    <a:srgbClr val="002364"/>
                  </a:solidFill>
                  <a:ea typeface="MS PGothic" panose="020B0600070205080204" pitchFamily="34" charset="-128"/>
                </a:rPr>
                <a:t>sous 48h à réception du dossier pour les dossiers soumis à </a:t>
              </a:r>
              <a:r>
                <a:rPr lang="fr-FR" altLang="fr-FR" sz="1200" b="1" dirty="0" smtClean="0">
                  <a:solidFill>
                    <a:srgbClr val="002364"/>
                  </a:solidFill>
                  <a:ea typeface="MS PGothic" panose="020B0600070205080204" pitchFamily="34" charset="-128"/>
                </a:rPr>
                <a:t>l’assureur</a:t>
              </a:r>
              <a:endParaRPr lang="fr-FR" altLang="fr-FR" sz="1200" b="1" dirty="0">
                <a:solidFill>
                  <a:srgbClr val="002364"/>
                </a:solidFill>
                <a:ea typeface="MS PGothic" panose="020B0600070205080204" pitchFamily="34" charset="-128"/>
              </a:endParaRPr>
            </a:p>
          </p:txBody>
        </p:sp>
        <p:sp>
          <p:nvSpPr>
            <p:cNvPr id="14" name="Rectangle à coins arrondis 13"/>
            <p:cNvSpPr/>
            <p:nvPr/>
          </p:nvSpPr>
          <p:spPr>
            <a:xfrm>
              <a:off x="7532525" y="4831104"/>
              <a:ext cx="3810269" cy="728242"/>
            </a:xfrm>
            <a:prstGeom prst="roundRect">
              <a:avLst/>
            </a:prstGeom>
            <a:no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sz="1200" dirty="0"/>
            </a:p>
          </p:txBody>
        </p:sp>
      </p:grpSp>
      <p:grpSp>
        <p:nvGrpSpPr>
          <p:cNvPr id="15" name="Groupe 8"/>
          <p:cNvGrpSpPr>
            <a:grpSpLocks/>
          </p:cNvGrpSpPr>
          <p:nvPr/>
        </p:nvGrpSpPr>
        <p:grpSpPr bwMode="auto">
          <a:xfrm>
            <a:off x="450746" y="3821598"/>
            <a:ext cx="3672407" cy="1384997"/>
            <a:chOff x="5310126" y="5847868"/>
            <a:chExt cx="2736850" cy="1737100"/>
          </a:xfrm>
        </p:grpSpPr>
        <p:sp>
          <p:nvSpPr>
            <p:cNvPr id="16" name="ZoneTexte 11"/>
            <p:cNvSpPr txBox="1">
              <a:spLocks noChangeArrowheads="1"/>
            </p:cNvSpPr>
            <p:nvPr/>
          </p:nvSpPr>
          <p:spPr bwMode="auto">
            <a:xfrm>
              <a:off x="5353730" y="5847871"/>
              <a:ext cx="2649642" cy="173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0"/>
                </a:spcAft>
                <a:defRPr/>
              </a:pPr>
              <a:r>
                <a:rPr lang="fr-FR" altLang="fr-FR" sz="1200" b="1" dirty="0" smtClean="0">
                  <a:solidFill>
                    <a:srgbClr val="002364"/>
                  </a:solidFill>
                  <a:ea typeface="MS PGothic" panose="020B0600070205080204" pitchFamily="34" charset="-128"/>
                </a:rPr>
                <a:t>La</a:t>
              </a:r>
              <a:r>
                <a:rPr lang="fr-FR" altLang="fr-FR" sz="1200" b="1" dirty="0" smtClean="0">
                  <a:solidFill>
                    <a:srgbClr val="002060"/>
                  </a:solidFill>
                  <a:ea typeface="MS PGothic" panose="020B0600070205080204" pitchFamily="34" charset="-128"/>
                </a:rPr>
                <a:t> </a:t>
              </a:r>
              <a:r>
                <a:rPr lang="fr-FR" altLang="fr-FR" sz="1200" b="1" dirty="0">
                  <a:solidFill>
                    <a:srgbClr val="0070C0"/>
                  </a:solidFill>
                  <a:ea typeface="MS PGothic" panose="020B0600070205080204" pitchFamily="34" charset="-128"/>
                </a:rPr>
                <a:t>tranquillité pour </a:t>
              </a:r>
              <a:r>
                <a:rPr lang="fr-FR" altLang="fr-FR" sz="1200" b="1" dirty="0" smtClean="0">
                  <a:solidFill>
                    <a:srgbClr val="0070C0"/>
                  </a:solidFill>
                  <a:ea typeface="MS PGothic" panose="020B0600070205080204" pitchFamily="34" charset="-128"/>
                </a:rPr>
                <a:t>l’assuré,</a:t>
              </a:r>
            </a:p>
            <a:p>
              <a:pPr algn="ctr">
                <a:spcAft>
                  <a:spcPts val="600"/>
                </a:spcAft>
                <a:defRPr/>
              </a:pPr>
              <a:r>
                <a:rPr lang="fr-FR" altLang="fr-FR" sz="1200" b="1" dirty="0" smtClean="0">
                  <a:solidFill>
                    <a:srgbClr val="002364"/>
                  </a:solidFill>
                  <a:ea typeface="MS PGothic" panose="020B0600070205080204" pitchFamily="34" charset="-128"/>
                </a:rPr>
                <a:t>2 atouts majeurs : </a:t>
              </a:r>
              <a:br>
                <a:rPr lang="fr-FR" altLang="fr-FR" sz="1200" b="1" dirty="0" smtClean="0">
                  <a:solidFill>
                    <a:srgbClr val="002364"/>
                  </a:solidFill>
                  <a:ea typeface="MS PGothic" panose="020B0600070205080204" pitchFamily="34" charset="-128"/>
                </a:rPr>
              </a:br>
              <a:r>
                <a:rPr lang="fr-FR" altLang="fr-FR" sz="1200" b="1" dirty="0" smtClean="0">
                  <a:solidFill>
                    <a:srgbClr val="0070C0"/>
                  </a:solidFill>
                  <a:ea typeface="MS PGothic" panose="020B0600070205080204" pitchFamily="34" charset="-128"/>
                </a:rPr>
                <a:t>pas de modification de tarif et de garanties</a:t>
              </a:r>
              <a:r>
                <a:rPr lang="fr-FR" altLang="fr-FR" sz="1200" b="1" dirty="0" smtClean="0">
                  <a:solidFill>
                    <a:srgbClr val="002060"/>
                  </a:solidFill>
                  <a:ea typeface="MS PGothic" panose="020B0600070205080204" pitchFamily="34" charset="-128"/>
                </a:rPr>
                <a:t> </a:t>
              </a:r>
              <a:r>
                <a:rPr lang="fr-FR" altLang="fr-FR" sz="1200" b="1" dirty="0" smtClean="0">
                  <a:solidFill>
                    <a:srgbClr val="002364"/>
                  </a:solidFill>
                  <a:ea typeface="MS PGothic" panose="020B0600070205080204" pitchFamily="34" charset="-128"/>
                </a:rPr>
                <a:t>pendant toute la durée du prêt, en cas d’évolution personnelle (ex : fumeur) ou professionnelle (ex : je suis employé et je deviens auto-entrepreneur)</a:t>
              </a:r>
              <a:endParaRPr lang="fr-FR" altLang="fr-FR" sz="1200" b="1" dirty="0">
                <a:solidFill>
                  <a:srgbClr val="002364"/>
                </a:solidFill>
                <a:ea typeface="MS PGothic" panose="020B0600070205080204" pitchFamily="34" charset="-128"/>
              </a:endParaRPr>
            </a:p>
          </p:txBody>
        </p:sp>
        <p:sp>
          <p:nvSpPr>
            <p:cNvPr id="17" name="Rectangle à coins arrondis 16"/>
            <p:cNvSpPr/>
            <p:nvPr/>
          </p:nvSpPr>
          <p:spPr>
            <a:xfrm>
              <a:off x="5310126" y="5847868"/>
              <a:ext cx="2736850" cy="1737097"/>
            </a:xfrm>
            <a:prstGeom prst="roundRect">
              <a:avLst/>
            </a:prstGeom>
            <a:no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sz="1200" b="1" dirty="0">
                <a:solidFill>
                  <a:srgbClr val="002060"/>
                </a:solidFill>
              </a:endParaRPr>
            </a:p>
          </p:txBody>
        </p:sp>
      </p:grpSp>
      <p:grpSp>
        <p:nvGrpSpPr>
          <p:cNvPr id="18" name="Groupe 17"/>
          <p:cNvGrpSpPr/>
          <p:nvPr/>
        </p:nvGrpSpPr>
        <p:grpSpPr>
          <a:xfrm>
            <a:off x="378738" y="5333768"/>
            <a:ext cx="3744416" cy="1294110"/>
            <a:chOff x="4356102" y="1516426"/>
            <a:chExt cx="3198699" cy="987442"/>
          </a:xfrm>
        </p:grpSpPr>
        <p:grpSp>
          <p:nvGrpSpPr>
            <p:cNvPr id="19" name="Groupe 3"/>
            <p:cNvGrpSpPr>
              <a:grpSpLocks/>
            </p:cNvGrpSpPr>
            <p:nvPr/>
          </p:nvGrpSpPr>
          <p:grpSpPr bwMode="auto">
            <a:xfrm>
              <a:off x="4356102" y="1516426"/>
              <a:ext cx="3198699" cy="987442"/>
              <a:chOff x="6354764" y="1462862"/>
              <a:chExt cx="3739204" cy="1390480"/>
            </a:xfrm>
          </p:grpSpPr>
          <p:sp>
            <p:nvSpPr>
              <p:cNvPr id="21" name="ZoneTexte 7"/>
              <p:cNvSpPr txBox="1">
                <a:spLocks noChangeArrowheads="1"/>
              </p:cNvSpPr>
              <p:nvPr/>
            </p:nvSpPr>
            <p:spPr bwMode="auto">
              <a:xfrm>
                <a:off x="6354764" y="2005563"/>
                <a:ext cx="3700367" cy="2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endParaRPr lang="fr-FR" altLang="fr-FR" sz="1200" b="1" dirty="0"/>
              </a:p>
            </p:txBody>
          </p:sp>
          <p:sp>
            <p:nvSpPr>
              <p:cNvPr id="22" name="Rectangle à coins arrondis 21"/>
              <p:cNvSpPr/>
              <p:nvPr/>
            </p:nvSpPr>
            <p:spPr>
              <a:xfrm>
                <a:off x="6426671" y="1462862"/>
                <a:ext cx="3667297" cy="1390480"/>
              </a:xfrm>
              <a:prstGeom prst="roundRect">
                <a:avLst/>
              </a:prstGeom>
              <a:no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sz="1200" dirty="0"/>
              </a:p>
            </p:txBody>
          </p:sp>
        </p:grpSp>
        <p:sp>
          <p:nvSpPr>
            <p:cNvPr id="20" name="Rectangle 19"/>
            <p:cNvSpPr/>
            <p:nvPr/>
          </p:nvSpPr>
          <p:spPr>
            <a:xfrm>
              <a:off x="4589186" y="1574035"/>
              <a:ext cx="2794711" cy="915884"/>
            </a:xfrm>
            <a:prstGeom prst="rect">
              <a:avLst/>
            </a:prstGeom>
          </p:spPr>
          <p:txBody>
            <a:bodyPr wrap="square">
              <a:spAutoFit/>
            </a:bodyPr>
            <a:lstStyle/>
            <a:p>
              <a:pPr algn="ctr"/>
              <a:r>
                <a:rPr lang="fr-FR" altLang="fr-FR" sz="1200" b="1" dirty="0">
                  <a:solidFill>
                    <a:srgbClr val="002060"/>
                  </a:solidFill>
                </a:rPr>
                <a:t>Un </a:t>
              </a:r>
              <a:r>
                <a:rPr lang="fr-FR" altLang="fr-FR" sz="1200" b="1" dirty="0">
                  <a:solidFill>
                    <a:srgbClr val="0070C0"/>
                  </a:solidFill>
                </a:rPr>
                <a:t>assureur </a:t>
              </a:r>
              <a:r>
                <a:rPr lang="fr-FR" altLang="fr-FR" sz="1200" b="1" dirty="0" smtClean="0">
                  <a:solidFill>
                    <a:srgbClr val="0070C0"/>
                  </a:solidFill>
                </a:rPr>
                <a:t>PARTENAIRE</a:t>
              </a:r>
            </a:p>
            <a:p>
              <a:pPr algn="ctr"/>
              <a:r>
                <a:rPr lang="fr-FR" altLang="fr-FR" sz="1200" b="1" dirty="0" smtClean="0">
                  <a:solidFill>
                    <a:srgbClr val="002364"/>
                  </a:solidFill>
                </a:rPr>
                <a:t>avec </a:t>
              </a:r>
              <a:r>
                <a:rPr lang="fr-FR" altLang="fr-FR" sz="1200" b="1" dirty="0">
                  <a:solidFill>
                    <a:srgbClr val="002364"/>
                  </a:solidFill>
                </a:rPr>
                <a:t>des engagements de services à la souscription et lors de la </a:t>
              </a:r>
              <a:r>
                <a:rPr lang="fr-FR" altLang="fr-FR" sz="1200" b="1" dirty="0" smtClean="0">
                  <a:solidFill>
                    <a:srgbClr val="002364"/>
                  </a:solidFill>
                </a:rPr>
                <a:t>déclaration </a:t>
              </a:r>
              <a:r>
                <a:rPr lang="fr-FR" altLang="fr-FR" sz="1200" b="1" dirty="0">
                  <a:solidFill>
                    <a:srgbClr val="002364"/>
                  </a:solidFill>
                </a:rPr>
                <a:t>des </a:t>
              </a:r>
              <a:r>
                <a:rPr lang="fr-FR" altLang="fr-FR" sz="1200" b="1" dirty="0" smtClean="0">
                  <a:solidFill>
                    <a:srgbClr val="002364"/>
                  </a:solidFill>
                </a:rPr>
                <a:t>sinistres</a:t>
              </a:r>
            </a:p>
            <a:p>
              <a:pPr algn="ctr"/>
              <a:r>
                <a:rPr lang="fr-FR" altLang="fr-FR" sz="1200" b="1" dirty="0" smtClean="0">
                  <a:solidFill>
                    <a:srgbClr val="002364"/>
                  </a:solidFill>
                </a:rPr>
                <a:t>(ex : déclaration simplifiée qui peut-être faite au téléphone par un tiers)</a:t>
              </a:r>
              <a:endParaRPr lang="fr-FR" sz="1200" b="1" dirty="0">
                <a:solidFill>
                  <a:srgbClr val="002364"/>
                </a:solidFill>
              </a:endParaRPr>
            </a:p>
          </p:txBody>
        </p:sp>
      </p:grpSp>
      <p:grpSp>
        <p:nvGrpSpPr>
          <p:cNvPr id="23" name="Groupe 22"/>
          <p:cNvGrpSpPr/>
          <p:nvPr/>
        </p:nvGrpSpPr>
        <p:grpSpPr>
          <a:xfrm>
            <a:off x="4955674" y="1877384"/>
            <a:ext cx="3635769" cy="840287"/>
            <a:chOff x="1597542" y="1987457"/>
            <a:chExt cx="2384688" cy="565014"/>
          </a:xfrm>
        </p:grpSpPr>
        <p:sp>
          <p:nvSpPr>
            <p:cNvPr id="24" name="Rectangle à coins arrondis 23"/>
            <p:cNvSpPr/>
            <p:nvPr/>
          </p:nvSpPr>
          <p:spPr bwMode="auto">
            <a:xfrm>
              <a:off x="1597542" y="1987457"/>
              <a:ext cx="2346235" cy="468177"/>
            </a:xfrm>
            <a:prstGeom prst="roundRect">
              <a:avLst/>
            </a:prstGeom>
            <a:noFill/>
            <a:ln>
              <a:solidFill>
                <a:srgbClr val="5A88D8"/>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dirty="0"/>
            </a:p>
          </p:txBody>
        </p:sp>
        <p:sp>
          <p:nvSpPr>
            <p:cNvPr id="25" name="Rectangle 24"/>
            <p:cNvSpPr/>
            <p:nvPr/>
          </p:nvSpPr>
          <p:spPr>
            <a:xfrm>
              <a:off x="1597542" y="2033858"/>
              <a:ext cx="2384688" cy="518613"/>
            </a:xfrm>
            <a:prstGeom prst="rect">
              <a:avLst/>
            </a:prstGeom>
          </p:spPr>
          <p:txBody>
            <a:bodyPr wrap="square">
              <a:spAutoFit/>
            </a:bodyPr>
            <a:lstStyle/>
            <a:p>
              <a:pPr algn="ctr">
                <a:spcAft>
                  <a:spcPts val="600"/>
                </a:spcAft>
                <a:defRPr/>
              </a:pPr>
              <a:r>
                <a:rPr lang="fr-FR" altLang="fr-FR" sz="1200" b="1" dirty="0" smtClean="0">
                  <a:solidFill>
                    <a:srgbClr val="002364"/>
                  </a:solidFill>
                  <a:ea typeface="MS PGothic" panose="020B0600070205080204" pitchFamily="34" charset="-128"/>
                </a:rPr>
                <a:t>Une</a:t>
              </a:r>
              <a:r>
                <a:rPr lang="fr-FR" altLang="fr-FR" sz="1200" b="1" dirty="0" smtClean="0">
                  <a:solidFill>
                    <a:srgbClr val="002060"/>
                  </a:solidFill>
                  <a:ea typeface="MS PGothic" panose="020B0600070205080204" pitchFamily="34" charset="-128"/>
                </a:rPr>
                <a:t> </a:t>
              </a:r>
              <a:r>
                <a:rPr lang="fr-FR" altLang="fr-FR" sz="1200" b="1" dirty="0" smtClean="0">
                  <a:solidFill>
                    <a:srgbClr val="0070C0"/>
                  </a:solidFill>
                  <a:ea typeface="MS PGothic" panose="020B0600070205080204" pitchFamily="34" charset="-128"/>
                </a:rPr>
                <a:t>source </a:t>
              </a:r>
              <a:r>
                <a:rPr lang="fr-FR" altLang="fr-FR" sz="1200" b="1" dirty="0">
                  <a:solidFill>
                    <a:srgbClr val="0070C0"/>
                  </a:solidFill>
                  <a:ea typeface="MS PGothic" panose="020B0600070205080204" pitchFamily="34" charset="-128"/>
                </a:rPr>
                <a:t>importante de rémunération </a:t>
              </a:r>
              <a:r>
                <a:rPr lang="fr-FR" altLang="fr-FR" sz="1200" b="1" dirty="0">
                  <a:solidFill>
                    <a:srgbClr val="002364"/>
                  </a:solidFill>
                  <a:ea typeface="MS PGothic" panose="020B0600070205080204" pitchFamily="34" charset="-128"/>
                </a:rPr>
                <a:t>pour la </a:t>
              </a:r>
              <a:r>
                <a:rPr lang="fr-FR" altLang="fr-FR" sz="1200" b="1" dirty="0" smtClean="0">
                  <a:solidFill>
                    <a:srgbClr val="002364"/>
                  </a:solidFill>
                  <a:ea typeface="MS PGothic" panose="020B0600070205080204" pitchFamily="34" charset="-128"/>
                </a:rPr>
                <a:t>Caisse d’Epargne</a:t>
              </a:r>
              <a:endParaRPr lang="fr-FR" altLang="fr-FR" sz="1200" b="1" dirty="0">
                <a:solidFill>
                  <a:srgbClr val="002364"/>
                </a:solidFill>
                <a:ea typeface="MS PGothic" panose="020B0600070205080204" pitchFamily="34" charset="-128"/>
              </a:endParaRPr>
            </a:p>
          </p:txBody>
        </p:sp>
      </p:grpSp>
      <p:sp>
        <p:nvSpPr>
          <p:cNvPr id="26" name="Rectangle à coins arrondis 25"/>
          <p:cNvSpPr/>
          <p:nvPr/>
        </p:nvSpPr>
        <p:spPr bwMode="auto">
          <a:xfrm>
            <a:off x="4955675" y="2813488"/>
            <a:ext cx="3636091" cy="1145590"/>
          </a:xfrm>
          <a:prstGeom prst="roundRect">
            <a:avLst/>
          </a:prstGeom>
          <a:noFill/>
          <a:ln>
            <a:solidFill>
              <a:srgbClr val="5A88D8"/>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dirty="0"/>
          </a:p>
        </p:txBody>
      </p:sp>
      <p:sp>
        <p:nvSpPr>
          <p:cNvPr id="27" name="ZoneTexte 15"/>
          <p:cNvSpPr txBox="1">
            <a:spLocks noChangeArrowheads="1"/>
          </p:cNvSpPr>
          <p:nvPr/>
        </p:nvSpPr>
        <p:spPr bwMode="auto">
          <a:xfrm>
            <a:off x="4996154" y="2957504"/>
            <a:ext cx="3610867" cy="10156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defRPr/>
            </a:pPr>
            <a:r>
              <a:rPr lang="fr-FR" altLang="fr-FR" sz="1200" b="1" dirty="0" smtClean="0">
                <a:solidFill>
                  <a:srgbClr val="002364"/>
                </a:solidFill>
              </a:rPr>
              <a:t>La</a:t>
            </a:r>
            <a:r>
              <a:rPr lang="fr-FR" altLang="fr-FR" sz="1200" b="1" dirty="0" smtClean="0">
                <a:solidFill>
                  <a:srgbClr val="002060"/>
                </a:solidFill>
              </a:rPr>
              <a:t> </a:t>
            </a:r>
            <a:r>
              <a:rPr lang="fr-FR" altLang="fr-FR" sz="1200" b="1" dirty="0" smtClean="0">
                <a:solidFill>
                  <a:srgbClr val="0070C0"/>
                </a:solidFill>
              </a:rPr>
              <a:t>sécurisation </a:t>
            </a:r>
            <a:r>
              <a:rPr lang="fr-FR" altLang="fr-FR" sz="1200" b="1" dirty="0">
                <a:solidFill>
                  <a:srgbClr val="0070C0"/>
                </a:solidFill>
              </a:rPr>
              <a:t>du </a:t>
            </a:r>
            <a:r>
              <a:rPr lang="fr-FR" altLang="fr-FR" sz="1200" b="1" dirty="0" smtClean="0">
                <a:solidFill>
                  <a:srgbClr val="0070C0"/>
                </a:solidFill>
              </a:rPr>
              <a:t>crédit :</a:t>
            </a:r>
          </a:p>
          <a:p>
            <a:pPr algn="ctr">
              <a:defRPr/>
            </a:pPr>
            <a:r>
              <a:rPr lang="fr-FR" altLang="fr-FR" sz="1200" b="1" dirty="0" smtClean="0">
                <a:solidFill>
                  <a:srgbClr val="002364"/>
                </a:solidFill>
              </a:rPr>
              <a:t>la prime ADE est prélevée </a:t>
            </a:r>
            <a:r>
              <a:rPr lang="fr-FR" altLang="fr-FR" sz="1200" b="1" dirty="0">
                <a:solidFill>
                  <a:srgbClr val="002364"/>
                </a:solidFill>
              </a:rPr>
              <a:t>avec </a:t>
            </a:r>
            <a:r>
              <a:rPr lang="fr-FR" altLang="fr-FR" sz="1200" b="1" dirty="0" smtClean="0">
                <a:solidFill>
                  <a:srgbClr val="002364"/>
                </a:solidFill>
              </a:rPr>
              <a:t>l’échéance</a:t>
            </a:r>
            <a:r>
              <a:rPr lang="fr-FR" altLang="fr-FR" sz="1200" b="1" dirty="0">
                <a:solidFill>
                  <a:srgbClr val="002364"/>
                </a:solidFill>
              </a:rPr>
              <a:t> </a:t>
            </a:r>
            <a:r>
              <a:rPr lang="fr-FR" altLang="fr-FR" sz="1200" b="1" dirty="0" smtClean="0">
                <a:solidFill>
                  <a:srgbClr val="002364"/>
                </a:solidFill>
              </a:rPr>
              <a:t>ce qui permet </a:t>
            </a:r>
            <a:r>
              <a:rPr lang="fr-FR" altLang="fr-FR" sz="1200" b="1" dirty="0">
                <a:solidFill>
                  <a:srgbClr val="002364"/>
                </a:solidFill>
              </a:rPr>
              <a:t>de maîtriser </a:t>
            </a:r>
            <a:r>
              <a:rPr lang="fr-FR" altLang="fr-FR" sz="1200" b="1" dirty="0" smtClean="0">
                <a:solidFill>
                  <a:srgbClr val="002364"/>
                </a:solidFill>
              </a:rPr>
              <a:t>son </a:t>
            </a:r>
            <a:r>
              <a:rPr lang="fr-FR" altLang="fr-FR" sz="1200" b="1" dirty="0">
                <a:solidFill>
                  <a:srgbClr val="002364"/>
                </a:solidFill>
              </a:rPr>
              <a:t>recouvrement </a:t>
            </a:r>
            <a:r>
              <a:rPr lang="fr-FR" altLang="fr-FR" sz="1200" b="1" dirty="0" smtClean="0">
                <a:solidFill>
                  <a:srgbClr val="002364"/>
                </a:solidFill>
              </a:rPr>
              <a:t>et </a:t>
            </a:r>
            <a:r>
              <a:rPr lang="fr-FR" altLang="fr-FR" sz="1200" b="1" dirty="0">
                <a:solidFill>
                  <a:srgbClr val="002364"/>
                </a:solidFill>
              </a:rPr>
              <a:t>de réagir en cas de défaut de paiement par le client</a:t>
            </a:r>
            <a:r>
              <a:rPr lang="fr-FR" altLang="fr-FR" sz="1200" b="1" dirty="0" smtClean="0">
                <a:solidFill>
                  <a:srgbClr val="002364"/>
                </a:solidFill>
              </a:rPr>
              <a:t> </a:t>
            </a:r>
            <a:endParaRPr lang="fr-FR" altLang="fr-FR" sz="1200" b="1" dirty="0">
              <a:solidFill>
                <a:srgbClr val="002364"/>
              </a:solidFill>
            </a:endParaRPr>
          </a:p>
        </p:txBody>
      </p:sp>
      <p:sp>
        <p:nvSpPr>
          <p:cNvPr id="28" name="ZoneTexte 12"/>
          <p:cNvSpPr txBox="1">
            <a:spLocks noChangeArrowheads="1"/>
          </p:cNvSpPr>
          <p:nvPr/>
        </p:nvSpPr>
        <p:spPr bwMode="auto">
          <a:xfrm>
            <a:off x="4957697" y="4259065"/>
            <a:ext cx="36337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defRPr/>
            </a:pPr>
            <a:r>
              <a:rPr lang="fr-FR" altLang="fr-FR" sz="1200" b="1" dirty="0" smtClean="0">
                <a:solidFill>
                  <a:srgbClr val="002364"/>
                </a:solidFill>
                <a:ea typeface="MS PGothic" panose="020B0600070205080204" pitchFamily="34" charset="-128"/>
              </a:rPr>
              <a:t>Une</a:t>
            </a:r>
            <a:r>
              <a:rPr lang="fr-FR" altLang="fr-FR" sz="1200" b="1" dirty="0" smtClean="0">
                <a:solidFill>
                  <a:srgbClr val="002060"/>
                </a:solidFill>
                <a:ea typeface="MS PGothic" panose="020B0600070205080204" pitchFamily="34" charset="-128"/>
              </a:rPr>
              <a:t> </a:t>
            </a:r>
            <a:r>
              <a:rPr lang="fr-FR" altLang="fr-FR" sz="1200" b="1" dirty="0">
                <a:solidFill>
                  <a:srgbClr val="0070C0"/>
                </a:solidFill>
                <a:ea typeface="MS PGothic" panose="020B0600070205080204" pitchFamily="34" charset="-128"/>
              </a:rPr>
              <a:t>prise en charge de la gestion des sinistres garantie</a:t>
            </a:r>
            <a:r>
              <a:rPr lang="fr-FR" altLang="fr-FR" sz="1200" b="1" dirty="0">
                <a:solidFill>
                  <a:srgbClr val="002060"/>
                </a:solidFill>
                <a:ea typeface="MS PGothic" panose="020B0600070205080204" pitchFamily="34" charset="-128"/>
              </a:rPr>
              <a:t> </a:t>
            </a:r>
            <a:r>
              <a:rPr lang="fr-FR" altLang="fr-FR" sz="1200" b="1" dirty="0">
                <a:solidFill>
                  <a:srgbClr val="002364"/>
                </a:solidFill>
                <a:ea typeface="MS PGothic" panose="020B0600070205080204" pitchFamily="34" charset="-128"/>
              </a:rPr>
              <a:t>par un </a:t>
            </a:r>
            <a:r>
              <a:rPr lang="fr-FR" altLang="fr-FR" sz="1200" b="1" dirty="0" smtClean="0">
                <a:solidFill>
                  <a:srgbClr val="002364"/>
                </a:solidFill>
                <a:ea typeface="MS PGothic" panose="020B0600070205080204" pitchFamily="34" charset="-128"/>
              </a:rPr>
              <a:t>PARTENAIRE</a:t>
            </a:r>
          </a:p>
          <a:p>
            <a:pPr algn="ctr">
              <a:spcAft>
                <a:spcPts val="600"/>
              </a:spcAft>
              <a:defRPr/>
            </a:pPr>
            <a:r>
              <a:rPr lang="fr-FR" altLang="fr-FR" sz="1200" b="1" dirty="0" smtClean="0">
                <a:solidFill>
                  <a:srgbClr val="002364"/>
                </a:solidFill>
                <a:ea typeface="MS PGothic" panose="020B0600070205080204" pitchFamily="34" charset="-128"/>
              </a:rPr>
              <a:t>(règlement rapide des sinistres)</a:t>
            </a:r>
            <a:endParaRPr lang="fr-FR" altLang="fr-FR" sz="1200" b="1" dirty="0">
              <a:solidFill>
                <a:srgbClr val="002364"/>
              </a:solidFill>
            </a:endParaRPr>
          </a:p>
        </p:txBody>
      </p:sp>
      <p:sp>
        <p:nvSpPr>
          <p:cNvPr id="29" name="Rectangle à coins arrondis 28"/>
          <p:cNvSpPr/>
          <p:nvPr/>
        </p:nvSpPr>
        <p:spPr bwMode="auto">
          <a:xfrm>
            <a:off x="4955676" y="4181640"/>
            <a:ext cx="3636090" cy="864096"/>
          </a:xfrm>
          <a:prstGeom prst="roundRect">
            <a:avLst/>
          </a:prstGeom>
          <a:noFill/>
          <a:ln>
            <a:solidFill>
              <a:srgbClr val="5A88D8"/>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dirty="0"/>
          </a:p>
        </p:txBody>
      </p:sp>
      <p:sp>
        <p:nvSpPr>
          <p:cNvPr id="30" name="Ellipse 29"/>
          <p:cNvSpPr/>
          <p:nvPr/>
        </p:nvSpPr>
        <p:spPr>
          <a:xfrm rot="1422034">
            <a:off x="7886119" y="1380549"/>
            <a:ext cx="811920" cy="417605"/>
          </a:xfrm>
          <a:prstGeom prst="ellipse">
            <a:avLst/>
          </a:prstGeom>
          <a:solidFill>
            <a:srgbClr val="002060"/>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normAutofit fontScale="32500" lnSpcReduction="20000"/>
          </a:bodyPr>
          <a:lstStyle/>
          <a:p>
            <a:pPr algn="ctr">
              <a:defRPr/>
            </a:pPr>
            <a:r>
              <a:rPr lang="fr-FR" sz="2395" b="1" dirty="0" smtClean="0">
                <a:solidFill>
                  <a:schemeClr val="bg1"/>
                </a:solidFill>
                <a:cs typeface="Arial" panose="020B0604020202020204" pitchFamily="34" charset="0"/>
              </a:rPr>
              <a:t>L’ADE</a:t>
            </a:r>
            <a:endParaRPr lang="fr-FR" sz="2395" b="1" dirty="0">
              <a:solidFill>
                <a:schemeClr val="bg1"/>
              </a:solidFill>
              <a:cs typeface="Arial" panose="020B0604020202020204" pitchFamily="34" charset="0"/>
            </a:endParaRPr>
          </a:p>
          <a:p>
            <a:pPr algn="ctr">
              <a:defRPr/>
            </a:pPr>
            <a:r>
              <a:rPr lang="fr-FR" sz="2395" b="1" dirty="0" smtClean="0">
                <a:solidFill>
                  <a:schemeClr val="bg1"/>
                </a:solidFill>
                <a:cs typeface="Arial" panose="020B0604020202020204" pitchFamily="34" charset="0"/>
              </a:rPr>
              <a:t>Groupe</a:t>
            </a:r>
            <a:endParaRPr lang="fr-FR" sz="2395" b="1" dirty="0">
              <a:solidFill>
                <a:schemeClr val="bg1"/>
              </a:solidFill>
              <a:cs typeface="Arial" panose="020B0604020202020204" pitchFamily="34" charset="0"/>
            </a:endParaRPr>
          </a:p>
        </p:txBody>
      </p:sp>
      <p:sp>
        <p:nvSpPr>
          <p:cNvPr id="31" name="Ellipse 30"/>
          <p:cNvSpPr/>
          <p:nvPr/>
        </p:nvSpPr>
        <p:spPr>
          <a:xfrm rot="1422034">
            <a:off x="3630487" y="1338215"/>
            <a:ext cx="811920" cy="417605"/>
          </a:xfrm>
          <a:prstGeom prst="ellipse">
            <a:avLst/>
          </a:prstGeom>
          <a:solidFill>
            <a:srgbClr val="002060"/>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normAutofit fontScale="32500" lnSpcReduction="20000"/>
          </a:bodyPr>
          <a:lstStyle/>
          <a:p>
            <a:pPr algn="ctr">
              <a:defRPr/>
            </a:pPr>
            <a:r>
              <a:rPr lang="fr-FR" sz="2395" b="1" dirty="0" smtClean="0">
                <a:solidFill>
                  <a:schemeClr val="bg1"/>
                </a:solidFill>
                <a:cs typeface="Arial" panose="020B0604020202020204" pitchFamily="34" charset="0"/>
              </a:rPr>
              <a:t>L’ADE</a:t>
            </a:r>
            <a:endParaRPr lang="fr-FR" sz="2395" b="1" dirty="0">
              <a:solidFill>
                <a:schemeClr val="bg1"/>
              </a:solidFill>
              <a:cs typeface="Arial" panose="020B0604020202020204" pitchFamily="34" charset="0"/>
            </a:endParaRPr>
          </a:p>
          <a:p>
            <a:pPr algn="ctr">
              <a:defRPr/>
            </a:pPr>
            <a:r>
              <a:rPr lang="fr-FR" sz="2395" b="1" dirty="0" smtClean="0">
                <a:solidFill>
                  <a:schemeClr val="bg1"/>
                </a:solidFill>
                <a:cs typeface="Arial" panose="020B0604020202020204" pitchFamily="34" charset="0"/>
              </a:rPr>
              <a:t>Groupe</a:t>
            </a:r>
            <a:endParaRPr lang="fr-FR" sz="2395" b="1" dirty="0">
              <a:solidFill>
                <a:schemeClr val="bg1"/>
              </a:solidFill>
              <a:cs typeface="Arial" panose="020B0604020202020204" pitchFamily="34" charset="0"/>
            </a:endParaRPr>
          </a:p>
        </p:txBody>
      </p:sp>
    </p:spTree>
    <p:extLst>
      <p:ext uri="{BB962C8B-B14F-4D97-AF65-F5344CB8AC3E}">
        <p14:creationId xmlns:p14="http://schemas.microsoft.com/office/powerpoint/2010/main" val="38509141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765174" y="450849"/>
            <a:ext cx="8067600" cy="543455"/>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400" dirty="0"/>
              <a:t>Comparatif assurance Groupe / assurance externe</a:t>
            </a:r>
            <a:endParaRPr lang="fr-FR" sz="1800" dirty="0"/>
          </a:p>
        </p:txBody>
      </p:sp>
      <p:sp>
        <p:nvSpPr>
          <p:cNvPr id="4" name="Rectangle 3"/>
          <p:cNvSpPr/>
          <p:nvPr/>
        </p:nvSpPr>
        <p:spPr>
          <a:xfrm>
            <a:off x="358775" y="1269270"/>
            <a:ext cx="3997201" cy="56582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Contrat groupe </a:t>
            </a:r>
            <a:endParaRPr lang="fr-FR" b="1" dirty="0">
              <a:solidFill>
                <a:schemeClr val="bg1"/>
              </a:solidFill>
            </a:endParaRPr>
          </a:p>
        </p:txBody>
      </p:sp>
      <p:sp>
        <p:nvSpPr>
          <p:cNvPr id="5" name="Rectangle 4"/>
          <p:cNvSpPr/>
          <p:nvPr/>
        </p:nvSpPr>
        <p:spPr>
          <a:xfrm>
            <a:off x="4572000" y="1265011"/>
            <a:ext cx="4213225" cy="56582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Assurance externe</a:t>
            </a:r>
          </a:p>
        </p:txBody>
      </p:sp>
      <p:sp>
        <p:nvSpPr>
          <p:cNvPr id="6" name="Rectangle 5"/>
          <p:cNvSpPr/>
          <p:nvPr/>
        </p:nvSpPr>
        <p:spPr>
          <a:xfrm>
            <a:off x="4572000" y="1954311"/>
            <a:ext cx="4213225" cy="992191"/>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r>
              <a:rPr lang="fr-FR" dirty="0">
                <a:solidFill>
                  <a:srgbClr val="002060"/>
                </a:solidFill>
              </a:rPr>
              <a:t>Tarif évolutif en fonction de l’âge de </a:t>
            </a:r>
            <a:r>
              <a:rPr lang="fr-FR" dirty="0" smtClean="0">
                <a:solidFill>
                  <a:srgbClr val="002060"/>
                </a:solidFill>
              </a:rPr>
              <a:t>l’assuré, de </a:t>
            </a:r>
            <a:r>
              <a:rPr lang="fr-FR" dirty="0">
                <a:solidFill>
                  <a:srgbClr val="002060"/>
                </a:solidFill>
              </a:rPr>
              <a:t>sa situation personnelle et </a:t>
            </a:r>
            <a:r>
              <a:rPr lang="fr-FR" dirty="0" smtClean="0">
                <a:solidFill>
                  <a:srgbClr val="002060"/>
                </a:solidFill>
              </a:rPr>
              <a:t>professionnelle.</a:t>
            </a:r>
            <a:endParaRPr lang="fr-FR" dirty="0">
              <a:solidFill>
                <a:srgbClr val="002060"/>
              </a:solidFill>
            </a:endParaRPr>
          </a:p>
        </p:txBody>
      </p:sp>
      <p:sp>
        <p:nvSpPr>
          <p:cNvPr id="7" name="Rectangle 6"/>
          <p:cNvSpPr/>
          <p:nvPr/>
        </p:nvSpPr>
        <p:spPr>
          <a:xfrm>
            <a:off x="358775" y="3061638"/>
            <a:ext cx="3997201" cy="946378"/>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r>
              <a:rPr lang="fr-FR" dirty="0">
                <a:solidFill>
                  <a:srgbClr val="002060"/>
                </a:solidFill>
              </a:rPr>
              <a:t>Tarif par </a:t>
            </a:r>
            <a:r>
              <a:rPr lang="fr-FR" dirty="0" smtClean="0">
                <a:solidFill>
                  <a:srgbClr val="002060"/>
                </a:solidFill>
              </a:rPr>
              <a:t>tranches d’âge (pas de majoration tarifaire dans le contrat de base).</a:t>
            </a:r>
            <a:endParaRPr lang="fr-FR" dirty="0">
              <a:solidFill>
                <a:srgbClr val="002060"/>
              </a:solidFill>
            </a:endParaRPr>
          </a:p>
        </p:txBody>
      </p:sp>
      <p:sp>
        <p:nvSpPr>
          <p:cNvPr id="8" name="Rectangle 7"/>
          <p:cNvSpPr/>
          <p:nvPr/>
        </p:nvSpPr>
        <p:spPr>
          <a:xfrm>
            <a:off x="4572000" y="3071912"/>
            <a:ext cx="4213225" cy="936104"/>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r>
              <a:rPr lang="fr-FR" dirty="0">
                <a:solidFill>
                  <a:srgbClr val="002060"/>
                </a:solidFill>
              </a:rPr>
              <a:t>Tarif </a:t>
            </a:r>
            <a:r>
              <a:rPr lang="fr-FR" dirty="0" smtClean="0">
                <a:solidFill>
                  <a:srgbClr val="002060"/>
                </a:solidFill>
              </a:rPr>
              <a:t>personnalisé donc susceptible d’</a:t>
            </a:r>
            <a:r>
              <a:rPr lang="fr-FR" dirty="0">
                <a:solidFill>
                  <a:srgbClr val="002060"/>
                </a:solidFill>
              </a:rPr>
              <a:t>ê</a:t>
            </a:r>
            <a:r>
              <a:rPr lang="fr-FR" dirty="0" smtClean="0">
                <a:solidFill>
                  <a:srgbClr val="002060"/>
                </a:solidFill>
              </a:rPr>
              <a:t>tre volontairement « sélectif » pour certains assurés.</a:t>
            </a:r>
            <a:endParaRPr lang="fr-FR" dirty="0">
              <a:solidFill>
                <a:srgbClr val="002060"/>
              </a:solidFill>
            </a:endParaRPr>
          </a:p>
        </p:txBody>
      </p:sp>
      <p:sp>
        <p:nvSpPr>
          <p:cNvPr id="10" name="Rectangle 9"/>
          <p:cNvSpPr/>
          <p:nvPr/>
        </p:nvSpPr>
        <p:spPr>
          <a:xfrm>
            <a:off x="358775" y="4107642"/>
            <a:ext cx="3997201" cy="92610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defRPr/>
            </a:pPr>
            <a:r>
              <a:rPr lang="fr-FR" dirty="0" smtClean="0">
                <a:solidFill>
                  <a:srgbClr val="002060"/>
                </a:solidFill>
              </a:rPr>
              <a:t>Tarification unique quelle que soit la profession ou l’activité sportive exercée.</a:t>
            </a:r>
            <a:endParaRPr lang="fr-FR" dirty="0">
              <a:solidFill>
                <a:srgbClr val="002060"/>
              </a:solidFill>
            </a:endParaRPr>
          </a:p>
        </p:txBody>
      </p:sp>
      <p:sp>
        <p:nvSpPr>
          <p:cNvPr id="11" name="Rectangle 10"/>
          <p:cNvSpPr/>
          <p:nvPr/>
        </p:nvSpPr>
        <p:spPr>
          <a:xfrm>
            <a:off x="4572000" y="4107642"/>
            <a:ext cx="4213225" cy="92610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r>
              <a:rPr lang="fr-FR" dirty="0" smtClean="0">
                <a:solidFill>
                  <a:srgbClr val="002060"/>
                </a:solidFill>
              </a:rPr>
              <a:t>Pour certains contrats, tarification avec surprime selon les pratiques sportives ou l’activité professionnelle.</a:t>
            </a:r>
            <a:endParaRPr lang="fr-FR" dirty="0">
              <a:solidFill>
                <a:srgbClr val="002060"/>
              </a:solidFill>
            </a:endParaRPr>
          </a:p>
        </p:txBody>
      </p:sp>
      <p:sp>
        <p:nvSpPr>
          <p:cNvPr id="12" name="Rectangle 11"/>
          <p:cNvSpPr/>
          <p:nvPr/>
        </p:nvSpPr>
        <p:spPr>
          <a:xfrm>
            <a:off x="358775" y="1944038"/>
            <a:ext cx="3997201" cy="1002464"/>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r>
              <a:rPr lang="fr-FR" dirty="0" smtClean="0">
                <a:solidFill>
                  <a:srgbClr val="002364"/>
                </a:solidFill>
              </a:rPr>
              <a:t>Contrat sécurisant : Tarif garanti sans révision, peu d’exclusions</a:t>
            </a:r>
            <a:r>
              <a:rPr lang="fr-FR" dirty="0">
                <a:solidFill>
                  <a:srgbClr val="002364"/>
                </a:solidFill>
              </a:rPr>
              <a:t>.</a:t>
            </a:r>
          </a:p>
        </p:txBody>
      </p:sp>
      <p:sp>
        <p:nvSpPr>
          <p:cNvPr id="15" name="Rectangle 14"/>
          <p:cNvSpPr/>
          <p:nvPr/>
        </p:nvSpPr>
        <p:spPr>
          <a:xfrm>
            <a:off x="367242" y="5141970"/>
            <a:ext cx="3997201" cy="1129434"/>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defRPr/>
            </a:pPr>
            <a:r>
              <a:rPr lang="fr-FR" dirty="0">
                <a:solidFill>
                  <a:srgbClr val="002060"/>
                </a:solidFill>
              </a:rPr>
              <a:t>Aucune déclaration </a:t>
            </a:r>
            <a:r>
              <a:rPr lang="fr-FR" dirty="0" smtClean="0">
                <a:solidFill>
                  <a:srgbClr val="002060"/>
                </a:solidFill>
              </a:rPr>
              <a:t>concernant l’évolution de </a:t>
            </a:r>
            <a:r>
              <a:rPr lang="fr-FR" dirty="0">
                <a:solidFill>
                  <a:srgbClr val="002060"/>
                </a:solidFill>
              </a:rPr>
              <a:t>ma </a:t>
            </a:r>
            <a:r>
              <a:rPr lang="fr-FR" dirty="0" smtClean="0">
                <a:solidFill>
                  <a:srgbClr val="002060"/>
                </a:solidFill>
              </a:rPr>
              <a:t>situation.</a:t>
            </a:r>
            <a:endParaRPr lang="fr-FR" dirty="0">
              <a:solidFill>
                <a:srgbClr val="002060"/>
              </a:solidFill>
            </a:endParaRPr>
          </a:p>
        </p:txBody>
      </p:sp>
      <p:sp>
        <p:nvSpPr>
          <p:cNvPr id="16" name="Rectangle 15"/>
          <p:cNvSpPr/>
          <p:nvPr/>
        </p:nvSpPr>
        <p:spPr>
          <a:xfrm>
            <a:off x="4580467" y="5141969"/>
            <a:ext cx="4213225" cy="1129435"/>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r>
              <a:rPr lang="fr-FR" dirty="0" smtClean="0">
                <a:solidFill>
                  <a:srgbClr val="002060"/>
                </a:solidFill>
              </a:rPr>
              <a:t>Pour certains contrats, déclaration </a:t>
            </a:r>
            <a:r>
              <a:rPr lang="fr-FR" dirty="0">
                <a:solidFill>
                  <a:srgbClr val="002060"/>
                </a:solidFill>
              </a:rPr>
              <a:t>obligatoire </a:t>
            </a:r>
            <a:r>
              <a:rPr lang="fr-FR" dirty="0" smtClean="0">
                <a:solidFill>
                  <a:srgbClr val="002060"/>
                </a:solidFill>
              </a:rPr>
              <a:t>de </a:t>
            </a:r>
            <a:r>
              <a:rPr lang="fr-FR" dirty="0">
                <a:solidFill>
                  <a:srgbClr val="002060"/>
                </a:solidFill>
              </a:rPr>
              <a:t>toutes </a:t>
            </a:r>
            <a:r>
              <a:rPr lang="fr-FR" dirty="0" smtClean="0">
                <a:solidFill>
                  <a:srgbClr val="002060"/>
                </a:solidFill>
              </a:rPr>
              <a:t>modifications sous peine de non prise en charge en cas de sinistre </a:t>
            </a:r>
            <a:r>
              <a:rPr lang="fr-FR" dirty="0">
                <a:solidFill>
                  <a:srgbClr val="002060"/>
                </a:solidFill>
              </a:rPr>
              <a:t>(fumeur, sport </a:t>
            </a:r>
            <a:r>
              <a:rPr lang="fr-FR" dirty="0" smtClean="0">
                <a:solidFill>
                  <a:srgbClr val="002060"/>
                </a:solidFill>
              </a:rPr>
              <a:t>pratiqué…).</a:t>
            </a:r>
            <a:endParaRPr lang="fr-FR" dirty="0">
              <a:solidFill>
                <a:srgbClr val="002060"/>
              </a:solidFill>
            </a:endParaRPr>
          </a:p>
        </p:txBody>
      </p:sp>
    </p:spTree>
    <p:extLst>
      <p:ext uri="{BB962C8B-B14F-4D97-AF65-F5344CB8AC3E}">
        <p14:creationId xmlns:p14="http://schemas.microsoft.com/office/powerpoint/2010/main" val="39215242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765174" y="459727"/>
            <a:ext cx="8067600" cy="596721"/>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400" dirty="0"/>
              <a:t>Contrat Groupe vs </a:t>
            </a:r>
            <a:r>
              <a:rPr lang="fr-FR" sz="2400" dirty="0" smtClean="0"/>
              <a:t>ASSURANCE externe</a:t>
            </a:r>
            <a:endParaRPr lang="fr-FR" sz="2400" dirty="0"/>
          </a:p>
        </p:txBody>
      </p:sp>
      <p:graphicFrame>
        <p:nvGraphicFramePr>
          <p:cNvPr id="4" name="Tableau 3"/>
          <p:cNvGraphicFramePr>
            <a:graphicFrameLocks noGrp="1"/>
          </p:cNvGraphicFramePr>
          <p:nvPr>
            <p:extLst>
              <p:ext uri="{D42A27DB-BD31-4B8C-83A1-F6EECF244321}">
                <p14:modId xmlns:p14="http://schemas.microsoft.com/office/powerpoint/2010/main" val="4156825102"/>
              </p:ext>
            </p:extLst>
          </p:nvPr>
        </p:nvGraphicFramePr>
        <p:xfrm>
          <a:off x="35170" y="1236471"/>
          <a:ext cx="9059008" cy="4720570"/>
        </p:xfrm>
        <a:graphic>
          <a:graphicData uri="http://schemas.openxmlformats.org/drawingml/2006/table">
            <a:tbl>
              <a:tblPr firstRow="1" bandRow="1"/>
              <a:tblGrid>
                <a:gridCol w="4857552"/>
                <a:gridCol w="4201456"/>
              </a:tblGrid>
              <a:tr h="639431">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fr-FR" sz="1400" dirty="0" smtClean="0">
                          <a:latin typeface="+mj-lt"/>
                        </a:rPr>
                        <a:t>Monsieur le client,</a:t>
                      </a:r>
                      <a:r>
                        <a:rPr lang="fr-FR" sz="1400" baseline="0" dirty="0" smtClean="0">
                          <a:latin typeface="+mj-lt"/>
                        </a:rPr>
                        <a:t> </a:t>
                      </a:r>
                      <a:r>
                        <a:rPr lang="fr-FR" sz="1400" dirty="0" smtClean="0">
                          <a:latin typeface="+mj-lt"/>
                        </a:rPr>
                        <a:t>parlez-moi</a:t>
                      </a:r>
                      <a:r>
                        <a:rPr lang="fr-FR" sz="1400" baseline="0" dirty="0" smtClean="0">
                          <a:latin typeface="+mj-lt"/>
                        </a:rPr>
                        <a:t> de ce contrat qui coûte si peu cher  …</a:t>
                      </a:r>
                      <a:endParaRPr lang="fr-FR" sz="1400" dirty="0">
                        <a:latin typeface="+mj-lt"/>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fr-FR" sz="1400" dirty="0" smtClean="0">
                          <a:latin typeface="+mj-lt"/>
                        </a:rPr>
                        <a:t>… en c</a:t>
                      </a:r>
                      <a:r>
                        <a:rPr lang="fr-FR" sz="1400" baseline="0" dirty="0" smtClean="0">
                          <a:latin typeface="+mj-lt"/>
                        </a:rPr>
                        <a:t>e qui me concerne et pour le contrat CNP que je vous propose</a:t>
                      </a:r>
                      <a:endParaRPr lang="fr-FR" sz="1400" dirty="0">
                        <a:latin typeface="+mj-lt"/>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2060"/>
                    </a:solidFill>
                  </a:tcPr>
                </a:tc>
              </a:tr>
              <a:tr h="27428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r-FR" sz="1050" dirty="0" smtClean="0">
                          <a:latin typeface="+mj-lt"/>
                        </a:rPr>
                        <a:t>Y a-t-il en plus des</a:t>
                      </a:r>
                      <a:r>
                        <a:rPr lang="fr-FR" sz="1050" baseline="0" dirty="0" smtClean="0">
                          <a:latin typeface="+mj-lt"/>
                        </a:rPr>
                        <a:t> primes mensuelles, des frais de dossier ou des frais de gestion à régler ?</a:t>
                      </a:r>
                      <a:endParaRPr lang="fr-FR" sz="1050" dirty="0">
                        <a:latin typeface="+mj-lt"/>
                      </a:endParaRPr>
                    </a:p>
                  </a:txBody>
                  <a:tcPr marL="84416" marR="84416" marT="45703" marB="45703">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A88D8">
                        <a:lumMod val="20000"/>
                        <a:lumOff val="8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r-FR" sz="1050" dirty="0" smtClean="0">
                          <a:latin typeface="+mj-lt"/>
                        </a:rPr>
                        <a:t>… il n’y a aucun frais supplémentaires !</a:t>
                      </a:r>
                      <a:endParaRPr lang="fr-FR" sz="1050" dirty="0">
                        <a:latin typeface="+mj-lt"/>
                      </a:endParaRPr>
                    </a:p>
                  </a:txBody>
                  <a:tcPr marL="84416" marR="84416" marT="45703" marB="45703">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A88D8">
                        <a:lumMod val="20000"/>
                        <a:lumOff val="80000"/>
                      </a:srgbClr>
                    </a:solidFill>
                  </a:tcPr>
                </a:tc>
              </a:tr>
              <a:tr h="69807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l" defTabSz="914400" rtl="0" eaLnBrk="1" latinLnBrk="0" hangingPunct="1"/>
                      <a:r>
                        <a:rPr lang="fr-FR" sz="1050" kern="1200" dirty="0" smtClean="0">
                          <a:solidFill>
                            <a:schemeClr val="dk1"/>
                          </a:solidFill>
                          <a:latin typeface="+mj-lt"/>
                          <a:ea typeface="+mn-ea"/>
                          <a:cs typeface="+mn-cs"/>
                        </a:rPr>
                        <a:t>Votre contrat </a:t>
                      </a:r>
                      <a:r>
                        <a:rPr lang="fr-FR" sz="1050" kern="1200" dirty="0" err="1" smtClean="0">
                          <a:solidFill>
                            <a:schemeClr val="dk1"/>
                          </a:solidFill>
                          <a:latin typeface="+mj-lt"/>
                          <a:ea typeface="+mn-ea"/>
                          <a:cs typeface="+mn-cs"/>
                        </a:rPr>
                        <a:t>prévoit-il</a:t>
                      </a:r>
                      <a:r>
                        <a:rPr lang="fr-FR" sz="1050" kern="1200" dirty="0" smtClean="0">
                          <a:solidFill>
                            <a:schemeClr val="dk1"/>
                          </a:solidFill>
                          <a:latin typeface="+mj-lt"/>
                          <a:ea typeface="+mn-ea"/>
                          <a:cs typeface="+mn-cs"/>
                        </a:rPr>
                        <a:t> que vous informiez régulièrement l’assureur et dans un délai limité de l’évolution de votre état de santé, ainsi que vos changements de comportement de vie (travail par exemple) , si vous ne l’avez pas fait et qu’il vous arrive un sinistre serez-vous pris en charge ?</a:t>
                      </a:r>
                      <a:endParaRPr lang="fr-FR" sz="1050" kern="1200" dirty="0">
                        <a:solidFill>
                          <a:schemeClr val="dk1"/>
                        </a:solidFill>
                        <a:latin typeface="+mj-lt"/>
                        <a:ea typeface="+mn-ea"/>
                        <a:cs typeface="+mn-cs"/>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40000"/>
                        <a:lumOff val="6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l" defTabSz="914400" rtl="0" eaLnBrk="1" latinLnBrk="0" hangingPunct="1"/>
                      <a:r>
                        <a:rPr lang="fr-FR" sz="1050" kern="1200" dirty="0" smtClean="0">
                          <a:solidFill>
                            <a:schemeClr val="dk1"/>
                          </a:solidFill>
                          <a:latin typeface="+mj-lt"/>
                          <a:ea typeface="+mn-ea"/>
                          <a:cs typeface="+mn-cs"/>
                        </a:rPr>
                        <a:t>... oui car c’est votre situation à la souscription qui compte et nous ne vous demanderons pas de nous signaler les changements qui pourraient intervenir plus tard !</a:t>
                      </a:r>
                      <a:endParaRPr lang="fr-FR" sz="1050" kern="1200" dirty="0">
                        <a:solidFill>
                          <a:schemeClr val="dk1"/>
                        </a:solidFill>
                        <a:latin typeface="+mj-lt"/>
                        <a:ea typeface="+mn-ea"/>
                        <a:cs typeface="+mn-cs"/>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40000"/>
                        <a:lumOff val="60000"/>
                      </a:srgbClr>
                    </a:solidFill>
                  </a:tcPr>
                </a:tc>
              </a:tr>
              <a:tr h="45716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l" defTabSz="914400" rtl="0" eaLnBrk="1" latinLnBrk="0" hangingPunct="1"/>
                      <a:r>
                        <a:rPr lang="fr-FR" sz="1050" kern="1200" dirty="0" smtClean="0">
                          <a:solidFill>
                            <a:schemeClr val="dk1"/>
                          </a:solidFill>
                          <a:latin typeface="+mj-lt"/>
                          <a:ea typeface="+mn-ea"/>
                          <a:cs typeface="+mn-cs"/>
                        </a:rPr>
                        <a:t>Disposez-vous d’un délai pour déclarer vos sinistres au-delà duquel l’assurance ne jouera pas ?</a:t>
                      </a:r>
                      <a:endParaRPr lang="fr-FR" sz="1050" kern="1200" dirty="0">
                        <a:solidFill>
                          <a:schemeClr val="dk1"/>
                        </a:solidFill>
                        <a:latin typeface="+mj-lt"/>
                        <a:ea typeface="+mn-ea"/>
                        <a:cs typeface="+mn-cs"/>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20000"/>
                        <a:lumOff val="8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l" defTabSz="914400" rtl="0" eaLnBrk="1" latinLnBrk="0" hangingPunct="1"/>
                      <a:r>
                        <a:rPr lang="fr-FR" sz="1050" kern="1200" dirty="0" smtClean="0">
                          <a:solidFill>
                            <a:schemeClr val="dk1"/>
                          </a:solidFill>
                          <a:latin typeface="+mj-lt"/>
                          <a:ea typeface="+mn-ea"/>
                          <a:cs typeface="+mn-cs"/>
                        </a:rPr>
                        <a:t>… les sinistres assurés seront pris en charge à la date de déclaration même si celle-ci est tardive (6 mois pour déclarer le sinistre) ! </a:t>
                      </a:r>
                      <a:endParaRPr lang="fr-FR" sz="1050" kern="1200" dirty="0">
                        <a:solidFill>
                          <a:schemeClr val="dk1"/>
                        </a:solidFill>
                        <a:latin typeface="+mj-lt"/>
                        <a:ea typeface="+mn-ea"/>
                        <a:cs typeface="+mn-cs"/>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20000"/>
                        <a:lumOff val="80000"/>
                      </a:srgbClr>
                    </a:solidFill>
                  </a:tcPr>
                </a:tc>
              </a:tr>
              <a:tr h="27428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r-FR" sz="1050" dirty="0" smtClean="0">
                          <a:latin typeface="+mj-lt"/>
                        </a:rPr>
                        <a:t>Les risques liés à une activité sportive</a:t>
                      </a:r>
                      <a:r>
                        <a:rPr lang="fr-FR" sz="1050" baseline="0" dirty="0" smtClean="0">
                          <a:latin typeface="+mj-lt"/>
                        </a:rPr>
                        <a:t> sont-ils couverts par votre contrat ?</a:t>
                      </a:r>
                      <a:endParaRPr lang="fr-FR" sz="1050" dirty="0">
                        <a:latin typeface="+mj-lt"/>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40000"/>
                        <a:lumOff val="6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r-FR" sz="1050" dirty="0" smtClean="0">
                          <a:latin typeface="+mj-lt"/>
                        </a:rPr>
                        <a:t>… c’est bien le cas !</a:t>
                      </a:r>
                      <a:endParaRPr lang="fr-FR" sz="1050" dirty="0">
                        <a:latin typeface="+mj-lt"/>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40000"/>
                        <a:lumOff val="60000"/>
                      </a:srgbClr>
                    </a:solidFill>
                  </a:tcPr>
                </a:tc>
              </a:tr>
              <a:tr h="457169">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l" defTabSz="914400" rtl="0" eaLnBrk="1" latinLnBrk="0" hangingPunct="1"/>
                      <a:r>
                        <a:rPr lang="fr-FR" sz="1050" kern="1200" dirty="0" smtClean="0">
                          <a:solidFill>
                            <a:schemeClr val="dk1"/>
                          </a:solidFill>
                          <a:latin typeface="+mj-lt"/>
                          <a:ea typeface="+mn-ea"/>
                          <a:cs typeface="+mn-cs"/>
                        </a:rPr>
                        <a:t>Quel est le montant pris en charge en cas de décès ou de PTIA ?</a:t>
                      </a:r>
                      <a:endParaRPr lang="fr-FR" sz="1050" kern="1200" dirty="0">
                        <a:solidFill>
                          <a:schemeClr val="dk1"/>
                        </a:solidFill>
                        <a:latin typeface="+mj-lt"/>
                        <a:ea typeface="+mn-ea"/>
                        <a:cs typeface="+mn-cs"/>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20000"/>
                        <a:lumOff val="8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l" defTabSz="914400" rtl="0" eaLnBrk="1" latinLnBrk="0" hangingPunct="1"/>
                      <a:r>
                        <a:rPr lang="fr-FR" sz="1050" kern="1200" dirty="0" smtClean="0">
                          <a:solidFill>
                            <a:schemeClr val="dk1"/>
                          </a:solidFill>
                          <a:latin typeface="+mj-lt"/>
                          <a:ea typeface="+mn-ea"/>
                          <a:cs typeface="+mn-cs"/>
                        </a:rPr>
                        <a:t>… si vous êtes assuré à 100%, le crédit sera soldé par l’assurance, vous ne nous devrez plus rien (vous ou vos héritiers) !</a:t>
                      </a:r>
                      <a:endParaRPr lang="fr-FR" sz="1050" kern="1200" dirty="0">
                        <a:solidFill>
                          <a:schemeClr val="dk1"/>
                        </a:solidFill>
                        <a:latin typeface="+mj-lt"/>
                        <a:ea typeface="+mn-ea"/>
                        <a:cs typeface="+mn-cs"/>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20000"/>
                        <a:lumOff val="80000"/>
                      </a:srgbClr>
                    </a:solidFill>
                  </a:tcPr>
                </a:tc>
              </a:tr>
              <a:tr h="82293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r-FR" sz="1050" dirty="0" smtClean="0">
                          <a:latin typeface="+mj-lt"/>
                        </a:rPr>
                        <a:t>Le prêt que je vous propose présente des</a:t>
                      </a:r>
                      <a:r>
                        <a:rPr lang="fr-FR" sz="1050" baseline="0" dirty="0" smtClean="0">
                          <a:latin typeface="+mj-lt"/>
                        </a:rPr>
                        <a:t> souplesses de remboursement qui vous intéressent (modulation, report d’échéances). Ces facilités peuvent changer le plan de remboursement, devrez-vous systématiquement informer votre assureur sous peine de ne pas être pris en charge en cas de sinistre ? et si vous oubliez de le faire que se passe t-il ?</a:t>
                      </a:r>
                      <a:endParaRPr lang="fr-FR" sz="1050" dirty="0">
                        <a:latin typeface="+mj-lt"/>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40000"/>
                        <a:lumOff val="6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r-FR" sz="1050" dirty="0" smtClean="0">
                          <a:latin typeface="+mj-lt"/>
                        </a:rPr>
                        <a:t>… ce ne sera pas la peine car c’est nous</a:t>
                      </a:r>
                      <a:r>
                        <a:rPr lang="fr-FR" sz="1050" baseline="0" dirty="0" smtClean="0">
                          <a:latin typeface="+mj-lt"/>
                        </a:rPr>
                        <a:t> qui gérerons votre prêt, les garanties de votre assurance demeureront acquises qu’elles que soient les options de souplesse que vous prendrez sur votre prêt l’assurance s’adaptera !</a:t>
                      </a:r>
                      <a:endParaRPr lang="fr-FR" sz="1050" dirty="0">
                        <a:latin typeface="+mj-lt"/>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40000"/>
                        <a:lumOff val="60000"/>
                      </a:srgbClr>
                    </a:solidFill>
                  </a:tcPr>
                </a:tc>
              </a:tr>
              <a:tr h="457169">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r-FR" sz="1050" dirty="0" smtClean="0">
                          <a:latin typeface="+mj-lt"/>
                        </a:rPr>
                        <a:t>Si vous vendez votre logement et que vous soldez</a:t>
                      </a:r>
                      <a:r>
                        <a:rPr lang="fr-FR" sz="1050" baseline="0" dirty="0" smtClean="0">
                          <a:latin typeface="+mj-lt"/>
                        </a:rPr>
                        <a:t> votre prêt, que se passera t-il au niveau de votre assurance ?</a:t>
                      </a:r>
                      <a:endParaRPr lang="fr-FR" sz="1050" dirty="0">
                        <a:latin typeface="+mj-lt"/>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20000"/>
                        <a:lumOff val="8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r-FR" sz="1050" dirty="0" smtClean="0">
                          <a:latin typeface="+mj-lt"/>
                        </a:rPr>
                        <a:t>… les primes</a:t>
                      </a:r>
                      <a:r>
                        <a:rPr lang="fr-FR" sz="1050" baseline="0" dirty="0" smtClean="0">
                          <a:latin typeface="+mj-lt"/>
                        </a:rPr>
                        <a:t> d’assurance s’arrêteront automatiquement !</a:t>
                      </a:r>
                      <a:endParaRPr lang="fr-FR" sz="1050" dirty="0">
                        <a:latin typeface="+mj-lt"/>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20000"/>
                        <a:lumOff val="80000"/>
                      </a:srgbClr>
                    </a:solidFill>
                  </a:tcPr>
                </a:tc>
              </a:tr>
              <a:tr h="64005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r-FR" sz="1050" dirty="0" smtClean="0">
                          <a:latin typeface="+mj-lt"/>
                        </a:rPr>
                        <a:t>Est-ce que le contrat</a:t>
                      </a:r>
                      <a:r>
                        <a:rPr lang="fr-FR" sz="1050" baseline="0" dirty="0" smtClean="0">
                          <a:latin typeface="+mj-lt"/>
                        </a:rPr>
                        <a:t> que l’on vous propose vous assure en cas de perte d’emploi ?</a:t>
                      </a:r>
                      <a:endParaRPr lang="fr-FR" sz="1050" dirty="0">
                        <a:latin typeface="+mj-lt"/>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40000"/>
                        <a:lumOff val="6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r-FR" sz="1050" dirty="0" smtClean="0">
                          <a:latin typeface="+mj-lt"/>
                        </a:rPr>
                        <a:t>… je peux vous proposer une</a:t>
                      </a:r>
                      <a:r>
                        <a:rPr lang="fr-FR" sz="1050" baseline="0" dirty="0" smtClean="0">
                          <a:latin typeface="+mj-lt"/>
                        </a:rPr>
                        <a:t> couverture en cas de perte d’emploi à partir de 5€, c’est important car le risque de chômage est bien plus élevé que le risque décès-invalidité ! </a:t>
                      </a:r>
                      <a:endParaRPr lang="fr-FR" sz="1050" dirty="0">
                        <a:latin typeface="+mj-lt"/>
                      </a:endParaRPr>
                    </a:p>
                  </a:txBody>
                  <a:tcPr marL="84416" marR="84416" marT="45703" marB="45703">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A88D8">
                        <a:lumMod val="40000"/>
                        <a:lumOff val="60000"/>
                      </a:srgbClr>
                    </a:solidFill>
                  </a:tcPr>
                </a:tc>
              </a:tr>
            </a:tbl>
          </a:graphicData>
        </a:graphic>
      </p:graphicFrame>
    </p:spTree>
    <p:extLst>
      <p:ext uri="{BB962C8B-B14F-4D97-AF65-F5344CB8AC3E}">
        <p14:creationId xmlns:p14="http://schemas.microsoft.com/office/powerpoint/2010/main" val="4188321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765174" y="441971"/>
            <a:ext cx="8067600" cy="774273"/>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400" dirty="0" smtClean="0"/>
              <a:t>Démarche de vente de l’assurance emprunteur</a:t>
            </a:r>
            <a:endParaRPr lang="fr-FR" sz="2400" dirty="0"/>
          </a:p>
        </p:txBody>
      </p:sp>
      <p:sp>
        <p:nvSpPr>
          <p:cNvPr id="11" name="ZoneTexte 27"/>
          <p:cNvSpPr txBox="1">
            <a:spLocks noChangeArrowheads="1"/>
          </p:cNvSpPr>
          <p:nvPr/>
        </p:nvSpPr>
        <p:spPr bwMode="auto">
          <a:xfrm>
            <a:off x="2221210" y="2262046"/>
            <a:ext cx="590431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lr>
                <a:srgbClr val="0D3D8C"/>
              </a:buClr>
              <a:buFont typeface="Arial" charset="0"/>
              <a:buChar char="■"/>
              <a:defRPr sz="2300">
                <a:solidFill>
                  <a:schemeClr val="tx1"/>
                </a:solidFill>
                <a:latin typeface="Arial" charset="0"/>
                <a:ea typeface="MS PGothic" pitchFamily="34" charset="-128"/>
                <a:cs typeface="Arial" charset="0"/>
              </a:defRPr>
            </a:lvl1pPr>
            <a:lvl2pPr marL="742950" indent="-285750" algn="l" eaLnBrk="0" hangingPunct="0">
              <a:spcBef>
                <a:spcPct val="20000"/>
              </a:spcBef>
              <a:buClr>
                <a:srgbClr val="0D3D8C"/>
              </a:buClr>
              <a:buFont typeface="Arial" charset="0"/>
              <a:buChar char="►"/>
              <a:defRPr sz="2100">
                <a:solidFill>
                  <a:schemeClr val="tx1"/>
                </a:solidFill>
                <a:latin typeface="Arial" charset="0"/>
                <a:ea typeface="MS PGothic" pitchFamily="34" charset="-128"/>
                <a:cs typeface="Arial" charset="0"/>
              </a:defRPr>
            </a:lvl2pPr>
            <a:lvl3pPr marL="1143000" indent="-228600" algn="l" eaLnBrk="0" hangingPunct="0">
              <a:spcBef>
                <a:spcPct val="20000"/>
              </a:spcBef>
              <a:buClr>
                <a:srgbClr val="0D3D8C"/>
              </a:buClr>
              <a:buFont typeface="Arial" charset="0"/>
              <a:buChar char="•"/>
              <a:defRPr sz="2100">
                <a:solidFill>
                  <a:schemeClr val="tx1"/>
                </a:solidFill>
                <a:latin typeface="Arial" charset="0"/>
                <a:ea typeface="MS PGothic" pitchFamily="34" charset="-128"/>
                <a:cs typeface="Arial" charset="0"/>
              </a:defRPr>
            </a:lvl3pPr>
            <a:lvl4pPr marL="1600200" indent="-228600" algn="l" eaLnBrk="0" hangingPunct="0">
              <a:spcBef>
                <a:spcPct val="20000"/>
              </a:spcBef>
              <a:buClr>
                <a:srgbClr val="0D3D8C"/>
              </a:buClr>
              <a:buFont typeface="Lucida Grande" charset="0"/>
              <a:buChar char="‑"/>
              <a:defRPr>
                <a:solidFill>
                  <a:schemeClr val="tx1"/>
                </a:solidFill>
                <a:latin typeface="Arial" charset="0"/>
                <a:ea typeface="MS PGothic" pitchFamily="34" charset="-128"/>
                <a:cs typeface="Arial" charset="0"/>
              </a:defRPr>
            </a:lvl4pPr>
            <a:lvl5pPr marL="2057400" indent="-228600" algn="l" eaLnBrk="0" hangingPunct="0">
              <a:spcBef>
                <a:spcPct val="20000"/>
              </a:spcBef>
              <a:defRPr sz="1600">
                <a:solidFill>
                  <a:schemeClr val="tx1"/>
                </a:solidFill>
                <a:latin typeface="Arial" charset="0"/>
                <a:ea typeface="MS PGothic" pitchFamily="34" charset="-128"/>
                <a:cs typeface="Arial" charset="0"/>
              </a:defRPr>
            </a:lvl5pPr>
            <a:lvl6pPr marL="2514600" indent="-228600" eaLnBrk="0" fontAlgn="base" hangingPunct="0">
              <a:spcBef>
                <a:spcPct val="20000"/>
              </a:spcBef>
              <a:spcAft>
                <a:spcPct val="0"/>
              </a:spcAft>
              <a:defRPr sz="1600">
                <a:solidFill>
                  <a:schemeClr val="tx1"/>
                </a:solidFill>
                <a:latin typeface="Arial" charset="0"/>
                <a:ea typeface="MS PGothic" pitchFamily="34" charset="-128"/>
                <a:cs typeface="Arial" charset="0"/>
              </a:defRPr>
            </a:lvl6pPr>
            <a:lvl7pPr marL="2971800" indent="-228600" eaLnBrk="0" fontAlgn="base" hangingPunct="0">
              <a:spcBef>
                <a:spcPct val="20000"/>
              </a:spcBef>
              <a:spcAft>
                <a:spcPct val="0"/>
              </a:spcAft>
              <a:defRPr sz="1600">
                <a:solidFill>
                  <a:schemeClr val="tx1"/>
                </a:solidFill>
                <a:latin typeface="Arial" charset="0"/>
                <a:ea typeface="MS PGothic" pitchFamily="34" charset="-128"/>
                <a:cs typeface="Arial" charset="0"/>
              </a:defRPr>
            </a:lvl7pPr>
            <a:lvl8pPr marL="3429000" indent="-228600" eaLnBrk="0" fontAlgn="base" hangingPunct="0">
              <a:spcBef>
                <a:spcPct val="20000"/>
              </a:spcBef>
              <a:spcAft>
                <a:spcPct val="0"/>
              </a:spcAft>
              <a:defRPr sz="1600">
                <a:solidFill>
                  <a:schemeClr val="tx1"/>
                </a:solidFill>
                <a:latin typeface="Arial" charset="0"/>
                <a:ea typeface="MS PGothic" pitchFamily="34" charset="-128"/>
                <a:cs typeface="Arial" charset="0"/>
              </a:defRPr>
            </a:lvl8pPr>
            <a:lvl9pPr marL="3886200" indent="-228600" eaLnBrk="0" fontAlgn="base" hangingPunct="0">
              <a:spcBef>
                <a:spcPct val="20000"/>
              </a:spcBef>
              <a:spcAft>
                <a:spcPct val="0"/>
              </a:spcAft>
              <a:defRPr sz="1600">
                <a:solidFill>
                  <a:schemeClr val="tx1"/>
                </a:solidFill>
                <a:latin typeface="Arial" charset="0"/>
                <a:ea typeface="MS PGothic" pitchFamily="34" charset="-128"/>
                <a:cs typeface="Arial" charset="0"/>
              </a:defRPr>
            </a:lvl9pPr>
          </a:lstStyle>
          <a:p>
            <a:pPr algn="just" eaLnBrk="1" fontAlgn="auto" hangingPunct="1">
              <a:spcBef>
                <a:spcPct val="0"/>
              </a:spcBef>
              <a:spcAft>
                <a:spcPts val="0"/>
              </a:spcAft>
              <a:buClrTx/>
              <a:buFontTx/>
              <a:buNone/>
              <a:defRPr/>
            </a:pPr>
            <a:r>
              <a:rPr lang="fr-FR" altLang="fr-FR" sz="1300" kern="0" dirty="0" smtClean="0">
                <a:solidFill>
                  <a:srgbClr val="000000"/>
                </a:solidFill>
                <a:latin typeface="+mj-lt"/>
              </a:rPr>
              <a:t>Le client recherche un prix et souhaite souscrire un contrat individuel à la concurrence . </a:t>
            </a:r>
          </a:p>
          <a:p>
            <a:pPr algn="just" eaLnBrk="1" fontAlgn="auto" hangingPunct="1">
              <a:spcBef>
                <a:spcPct val="0"/>
              </a:spcBef>
              <a:spcAft>
                <a:spcPts val="0"/>
              </a:spcAft>
              <a:buClrTx/>
              <a:buFontTx/>
              <a:buNone/>
              <a:defRPr/>
            </a:pPr>
            <a:r>
              <a:rPr lang="fr-FR" altLang="fr-FR" sz="1300" kern="0" dirty="0" smtClean="0">
                <a:solidFill>
                  <a:srgbClr val="000000"/>
                </a:solidFill>
                <a:latin typeface="+mj-lt"/>
              </a:rPr>
              <a:t>Je recentre l’entretien sur la protection et la sécurité du projet.. </a:t>
            </a:r>
          </a:p>
          <a:p>
            <a:pPr algn="just" eaLnBrk="1" fontAlgn="auto" hangingPunct="1">
              <a:spcBef>
                <a:spcPct val="0"/>
              </a:spcBef>
              <a:spcAft>
                <a:spcPts val="0"/>
              </a:spcAft>
              <a:buClrTx/>
              <a:buFontTx/>
              <a:buNone/>
              <a:defRPr/>
            </a:pPr>
            <a:r>
              <a:rPr lang="fr-FR" altLang="fr-FR" sz="1300" kern="0" dirty="0" smtClean="0">
                <a:solidFill>
                  <a:srgbClr val="000000"/>
                </a:solidFill>
                <a:latin typeface="+mj-lt"/>
              </a:rPr>
              <a:t>J’attire son attention sur les incidences de la délégation externe et les conséquences à dissocier l’assurance et le crédit. </a:t>
            </a:r>
          </a:p>
          <a:p>
            <a:pPr algn="just" eaLnBrk="1" fontAlgn="auto" hangingPunct="1">
              <a:spcBef>
                <a:spcPct val="0"/>
              </a:spcBef>
              <a:spcAft>
                <a:spcPts val="0"/>
              </a:spcAft>
              <a:buClrTx/>
              <a:buFontTx/>
              <a:buNone/>
              <a:defRPr/>
            </a:pPr>
            <a:r>
              <a:rPr lang="fr-FR" altLang="fr-FR" sz="1300" kern="0" dirty="0" smtClean="0">
                <a:solidFill>
                  <a:srgbClr val="000000"/>
                </a:solidFill>
                <a:latin typeface="+mj-lt"/>
              </a:rPr>
              <a:t>Je dispose d’arguments forts pour valoriser la démarche du « guichet unique » et le contrat groupe.</a:t>
            </a:r>
          </a:p>
        </p:txBody>
      </p:sp>
      <p:sp>
        <p:nvSpPr>
          <p:cNvPr id="12" name="ZoneTexte 27"/>
          <p:cNvSpPr txBox="1">
            <a:spLocks noChangeArrowheads="1"/>
          </p:cNvSpPr>
          <p:nvPr/>
        </p:nvSpPr>
        <p:spPr bwMode="auto">
          <a:xfrm>
            <a:off x="4516608" y="5063356"/>
            <a:ext cx="431616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lr>
                <a:srgbClr val="0D3D8C"/>
              </a:buClr>
              <a:buFont typeface="Arial" charset="0"/>
              <a:buChar char="■"/>
              <a:defRPr sz="2300">
                <a:solidFill>
                  <a:schemeClr val="tx1"/>
                </a:solidFill>
                <a:latin typeface="Arial" charset="0"/>
                <a:ea typeface="MS PGothic" pitchFamily="34" charset="-128"/>
                <a:cs typeface="Arial" charset="0"/>
              </a:defRPr>
            </a:lvl1pPr>
            <a:lvl2pPr marL="742950" indent="-285750" algn="l" eaLnBrk="0" hangingPunct="0">
              <a:spcBef>
                <a:spcPct val="20000"/>
              </a:spcBef>
              <a:buClr>
                <a:srgbClr val="0D3D8C"/>
              </a:buClr>
              <a:buFont typeface="Arial" charset="0"/>
              <a:buChar char="►"/>
              <a:defRPr sz="2100">
                <a:solidFill>
                  <a:schemeClr val="tx1"/>
                </a:solidFill>
                <a:latin typeface="Arial" charset="0"/>
                <a:ea typeface="MS PGothic" pitchFamily="34" charset="-128"/>
                <a:cs typeface="Arial" charset="0"/>
              </a:defRPr>
            </a:lvl2pPr>
            <a:lvl3pPr marL="1143000" indent="-228600" algn="l" eaLnBrk="0" hangingPunct="0">
              <a:spcBef>
                <a:spcPct val="20000"/>
              </a:spcBef>
              <a:buClr>
                <a:srgbClr val="0D3D8C"/>
              </a:buClr>
              <a:buFont typeface="Arial" charset="0"/>
              <a:buChar char="•"/>
              <a:defRPr sz="2100">
                <a:solidFill>
                  <a:schemeClr val="tx1"/>
                </a:solidFill>
                <a:latin typeface="Arial" charset="0"/>
                <a:ea typeface="MS PGothic" pitchFamily="34" charset="-128"/>
                <a:cs typeface="Arial" charset="0"/>
              </a:defRPr>
            </a:lvl3pPr>
            <a:lvl4pPr marL="1600200" indent="-228600" algn="l" eaLnBrk="0" hangingPunct="0">
              <a:spcBef>
                <a:spcPct val="20000"/>
              </a:spcBef>
              <a:buClr>
                <a:srgbClr val="0D3D8C"/>
              </a:buClr>
              <a:buFont typeface="Lucida Grande" charset="0"/>
              <a:buChar char="‑"/>
              <a:defRPr>
                <a:solidFill>
                  <a:schemeClr val="tx1"/>
                </a:solidFill>
                <a:latin typeface="Arial" charset="0"/>
                <a:ea typeface="MS PGothic" pitchFamily="34" charset="-128"/>
                <a:cs typeface="Arial" charset="0"/>
              </a:defRPr>
            </a:lvl4pPr>
            <a:lvl5pPr marL="2057400" indent="-228600" algn="l" eaLnBrk="0" hangingPunct="0">
              <a:spcBef>
                <a:spcPct val="20000"/>
              </a:spcBef>
              <a:defRPr sz="1600">
                <a:solidFill>
                  <a:schemeClr val="tx1"/>
                </a:solidFill>
                <a:latin typeface="Arial" charset="0"/>
                <a:ea typeface="MS PGothic" pitchFamily="34" charset="-128"/>
                <a:cs typeface="Arial" charset="0"/>
              </a:defRPr>
            </a:lvl5pPr>
            <a:lvl6pPr marL="2514600" indent="-228600" eaLnBrk="0" fontAlgn="base" hangingPunct="0">
              <a:spcBef>
                <a:spcPct val="20000"/>
              </a:spcBef>
              <a:spcAft>
                <a:spcPct val="0"/>
              </a:spcAft>
              <a:defRPr sz="1600">
                <a:solidFill>
                  <a:schemeClr val="tx1"/>
                </a:solidFill>
                <a:latin typeface="Arial" charset="0"/>
                <a:ea typeface="MS PGothic" pitchFamily="34" charset="-128"/>
                <a:cs typeface="Arial" charset="0"/>
              </a:defRPr>
            </a:lvl6pPr>
            <a:lvl7pPr marL="2971800" indent="-228600" eaLnBrk="0" fontAlgn="base" hangingPunct="0">
              <a:spcBef>
                <a:spcPct val="20000"/>
              </a:spcBef>
              <a:spcAft>
                <a:spcPct val="0"/>
              </a:spcAft>
              <a:defRPr sz="1600">
                <a:solidFill>
                  <a:schemeClr val="tx1"/>
                </a:solidFill>
                <a:latin typeface="Arial" charset="0"/>
                <a:ea typeface="MS PGothic" pitchFamily="34" charset="-128"/>
                <a:cs typeface="Arial" charset="0"/>
              </a:defRPr>
            </a:lvl7pPr>
            <a:lvl8pPr marL="3429000" indent="-228600" eaLnBrk="0" fontAlgn="base" hangingPunct="0">
              <a:spcBef>
                <a:spcPct val="20000"/>
              </a:spcBef>
              <a:spcAft>
                <a:spcPct val="0"/>
              </a:spcAft>
              <a:defRPr sz="1600">
                <a:solidFill>
                  <a:schemeClr val="tx1"/>
                </a:solidFill>
                <a:latin typeface="Arial" charset="0"/>
                <a:ea typeface="MS PGothic" pitchFamily="34" charset="-128"/>
                <a:cs typeface="Arial" charset="0"/>
              </a:defRPr>
            </a:lvl8pPr>
            <a:lvl9pPr marL="3886200" indent="-228600" eaLnBrk="0" fontAlgn="base" hangingPunct="0">
              <a:spcBef>
                <a:spcPct val="20000"/>
              </a:spcBef>
              <a:spcAft>
                <a:spcPct val="0"/>
              </a:spcAft>
              <a:defRPr sz="1600">
                <a:solidFill>
                  <a:schemeClr val="tx1"/>
                </a:solidFill>
                <a:latin typeface="Arial" charset="0"/>
                <a:ea typeface="MS PGothic" pitchFamily="34" charset="-128"/>
                <a:cs typeface="Arial" charset="0"/>
              </a:defRPr>
            </a:lvl9pPr>
          </a:lstStyle>
          <a:p>
            <a:pPr algn="just" eaLnBrk="1" fontAlgn="auto" hangingPunct="1">
              <a:spcBef>
                <a:spcPct val="0"/>
              </a:spcBef>
              <a:spcAft>
                <a:spcPts val="0"/>
              </a:spcAft>
              <a:buClrTx/>
              <a:buFontTx/>
              <a:buNone/>
              <a:defRPr/>
            </a:pPr>
            <a:r>
              <a:rPr lang="fr-FR" altLang="fr-FR" sz="1300" kern="0" dirty="0" smtClean="0">
                <a:solidFill>
                  <a:srgbClr val="000000"/>
                </a:solidFill>
                <a:latin typeface="+mj-lt"/>
              </a:rPr>
              <a:t>Le client  souhaite souscrire un contrat d’assurance externe.</a:t>
            </a:r>
          </a:p>
          <a:p>
            <a:pPr algn="just" eaLnBrk="1" fontAlgn="auto" hangingPunct="1">
              <a:spcBef>
                <a:spcPct val="0"/>
              </a:spcBef>
              <a:spcAft>
                <a:spcPts val="0"/>
              </a:spcAft>
              <a:buClrTx/>
              <a:buFontTx/>
              <a:buNone/>
              <a:defRPr/>
            </a:pPr>
            <a:r>
              <a:rPr lang="fr-FR" altLang="fr-FR" sz="1300" kern="0" dirty="0" smtClean="0">
                <a:solidFill>
                  <a:srgbClr val="000000"/>
                </a:solidFill>
                <a:latin typeface="+mj-lt"/>
              </a:rPr>
              <a:t>J’attire son attention sur l’obligation de respecter les équivalences de garantie.</a:t>
            </a:r>
          </a:p>
          <a:p>
            <a:pPr algn="just" eaLnBrk="1" fontAlgn="auto" hangingPunct="1">
              <a:spcBef>
                <a:spcPct val="0"/>
              </a:spcBef>
              <a:spcAft>
                <a:spcPts val="0"/>
              </a:spcAft>
              <a:buClrTx/>
              <a:buFontTx/>
              <a:buNone/>
              <a:defRPr/>
            </a:pPr>
            <a:r>
              <a:rPr lang="fr-FR" altLang="fr-FR" sz="1300" kern="0" dirty="0" smtClean="0">
                <a:solidFill>
                  <a:srgbClr val="000000"/>
                </a:solidFill>
                <a:latin typeface="+mj-lt"/>
              </a:rPr>
              <a:t>Je lui rappelle les règles du jeu en matière d’information de la banque en cas de modification ou de résiliation de l’assurance externe.</a:t>
            </a:r>
          </a:p>
        </p:txBody>
      </p:sp>
      <p:sp>
        <p:nvSpPr>
          <p:cNvPr id="13" name="ZoneTexte 22"/>
          <p:cNvSpPr txBox="1">
            <a:spLocks noChangeArrowheads="1"/>
          </p:cNvSpPr>
          <p:nvPr/>
        </p:nvSpPr>
        <p:spPr bwMode="auto">
          <a:xfrm>
            <a:off x="1160005" y="1444308"/>
            <a:ext cx="614631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990033"/>
              </a:buClr>
              <a:buFont typeface="Wingdings" pitchFamily="2" charset="2"/>
              <a:buChar char="§"/>
              <a:defRPr sz="1300">
                <a:solidFill>
                  <a:schemeClr val="tx1"/>
                </a:solidFill>
                <a:latin typeface="Calibri" pitchFamily="34" charset="0"/>
                <a:ea typeface="ＭＳ Ｐゴシック" pitchFamily="34" charset="-128"/>
              </a:defRPr>
            </a:lvl1pPr>
            <a:lvl2pPr marL="742950" indent="-285750" eaLnBrk="0" hangingPunct="0">
              <a:spcBef>
                <a:spcPct val="20000"/>
              </a:spcBef>
              <a:buClr>
                <a:srgbClr val="990033"/>
              </a:buClr>
              <a:buFont typeface="Arial" charset="0"/>
              <a:buChar char="•"/>
              <a:defRPr sz="1500" b="1">
                <a:solidFill>
                  <a:schemeClr val="tx1"/>
                </a:solidFill>
                <a:latin typeface="Calibri" pitchFamily="34" charset="0"/>
                <a:ea typeface="ＭＳ Ｐゴシック" pitchFamily="34" charset="-128"/>
              </a:defRPr>
            </a:lvl2pPr>
            <a:lvl3pPr marL="1143000" indent="-228600" defTabSz="973138" eaLnBrk="0" hangingPunct="0">
              <a:spcBef>
                <a:spcPct val="20000"/>
              </a:spcBef>
              <a:buClr>
                <a:srgbClr val="990033"/>
              </a:buClr>
              <a:buFont typeface="Wingdings" pitchFamily="2" charset="2"/>
              <a:buChar char="§"/>
              <a:defRPr sz="1300">
                <a:solidFill>
                  <a:schemeClr val="tx1"/>
                </a:solidFill>
                <a:latin typeface="Calibri" pitchFamily="34" charset="0"/>
                <a:ea typeface="ＭＳ Ｐゴシック" pitchFamily="34" charset="-128"/>
              </a:defRPr>
            </a:lvl3pPr>
            <a:lvl4pPr marL="1600200" indent="-228600" defTabSz="1076325" eaLnBrk="0" hangingPunct="0">
              <a:spcBef>
                <a:spcPct val="20000"/>
              </a:spcBef>
              <a:buClr>
                <a:srgbClr val="990033"/>
              </a:buClr>
              <a:buFont typeface="Wingdings" pitchFamily="2" charset="2"/>
              <a:buChar char="§"/>
              <a:defRPr sz="1300">
                <a:solidFill>
                  <a:schemeClr val="tx1"/>
                </a:solidFill>
                <a:latin typeface="Calibri" pitchFamily="34" charset="0"/>
                <a:ea typeface="ＭＳ Ｐゴシック" pitchFamily="34" charset="-128"/>
              </a:defRPr>
            </a:lvl4pPr>
            <a:lvl5pPr marL="2057400" indent="-228600" eaLnBrk="0" hangingPunct="0">
              <a:spcBef>
                <a:spcPct val="20000"/>
              </a:spcBef>
              <a:buClr>
                <a:srgbClr val="990033"/>
              </a:buClr>
              <a:buFont typeface="Wingdings" pitchFamily="2" charset="2"/>
              <a:buChar char="§"/>
              <a:defRPr sz="13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Clr>
                <a:srgbClr val="990033"/>
              </a:buClr>
              <a:buFont typeface="Wingdings" pitchFamily="2" charset="2"/>
              <a:buChar char="§"/>
              <a:defRPr sz="13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Clr>
                <a:srgbClr val="990033"/>
              </a:buClr>
              <a:buFont typeface="Wingdings" pitchFamily="2" charset="2"/>
              <a:buChar char="§"/>
              <a:defRPr sz="13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Clr>
                <a:srgbClr val="990033"/>
              </a:buClr>
              <a:buFont typeface="Wingdings" pitchFamily="2" charset="2"/>
              <a:buChar char="§"/>
              <a:defRPr sz="13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Clr>
                <a:srgbClr val="990033"/>
              </a:buClr>
              <a:buFont typeface="Wingdings" pitchFamily="2" charset="2"/>
              <a:buChar char="§"/>
              <a:defRPr sz="1300">
                <a:solidFill>
                  <a:schemeClr val="tx1"/>
                </a:solidFill>
                <a:latin typeface="Calibri" pitchFamily="34" charset="0"/>
                <a:ea typeface="ＭＳ Ｐゴシック" pitchFamily="34" charset="-128"/>
              </a:defRPr>
            </a:lvl9pPr>
          </a:lstStyle>
          <a:p>
            <a:pPr eaLnBrk="1" hangingPunct="1">
              <a:spcBef>
                <a:spcPct val="0"/>
              </a:spcBef>
              <a:buClrTx/>
              <a:buFontTx/>
              <a:buNone/>
            </a:pPr>
            <a:r>
              <a:rPr lang="fr-FR" altLang="fr-FR" dirty="0" smtClean="0">
                <a:solidFill>
                  <a:srgbClr val="000000"/>
                </a:solidFill>
                <a:latin typeface="+mj-lt"/>
                <a:cs typeface="Arial" charset="0"/>
              </a:rPr>
              <a:t>Je présente l’ADE contrat groupe au client et ses avantages afin de remporter l’adhésion du client.</a:t>
            </a:r>
          </a:p>
          <a:p>
            <a:pPr eaLnBrk="1" hangingPunct="1">
              <a:spcBef>
                <a:spcPct val="0"/>
              </a:spcBef>
              <a:buClrTx/>
              <a:buFontTx/>
              <a:buNone/>
            </a:pPr>
            <a:r>
              <a:rPr lang="fr-FR" altLang="fr-FR" dirty="0" smtClean="0">
                <a:solidFill>
                  <a:srgbClr val="000000"/>
                </a:solidFill>
                <a:latin typeface="+mj-lt"/>
              </a:rPr>
              <a:t>Le client adhère au contrat groupe.</a:t>
            </a:r>
            <a:endParaRPr lang="fr-FR" altLang="fr-FR" dirty="0" smtClean="0">
              <a:solidFill>
                <a:srgbClr val="000000"/>
              </a:solidFill>
              <a:latin typeface="+mj-lt"/>
              <a:cs typeface="Arial" charset="0"/>
            </a:endParaRPr>
          </a:p>
        </p:txBody>
      </p:sp>
      <p:sp>
        <p:nvSpPr>
          <p:cNvPr id="14" name="Freeform 151"/>
          <p:cNvSpPr>
            <a:spLocks/>
          </p:cNvSpPr>
          <p:nvPr/>
        </p:nvSpPr>
        <p:spPr bwMode="auto">
          <a:xfrm flipH="1">
            <a:off x="624936" y="1471604"/>
            <a:ext cx="396000" cy="288000"/>
          </a:xfrm>
          <a:custGeom>
            <a:avLst/>
            <a:gdLst>
              <a:gd name="T0" fmla="*/ 135 w 256"/>
              <a:gd name="T1" fmla="*/ 0 h 236"/>
              <a:gd name="T2" fmla="*/ 256 w 256"/>
              <a:gd name="T3" fmla="*/ 98 h 236"/>
              <a:gd name="T4" fmla="*/ 135 w 256"/>
              <a:gd name="T5" fmla="*/ 196 h 236"/>
              <a:gd name="T6" fmla="*/ 108 w 256"/>
              <a:gd name="T7" fmla="*/ 192 h 236"/>
              <a:gd name="T8" fmla="*/ 18 w 256"/>
              <a:gd name="T9" fmla="*/ 227 h 236"/>
              <a:gd name="T10" fmla="*/ 49 w 256"/>
              <a:gd name="T11" fmla="*/ 174 h 236"/>
              <a:gd name="T12" fmla="*/ 0 w 256"/>
              <a:gd name="T13" fmla="*/ 98 h 236"/>
              <a:gd name="T14" fmla="*/ 135 w 256"/>
              <a:gd name="T15" fmla="*/ 0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236">
                <a:moveTo>
                  <a:pt x="135" y="0"/>
                </a:moveTo>
                <a:cubicBezTo>
                  <a:pt x="210" y="0"/>
                  <a:pt x="256" y="44"/>
                  <a:pt x="256" y="98"/>
                </a:cubicBezTo>
                <a:cubicBezTo>
                  <a:pt x="256" y="152"/>
                  <a:pt x="210" y="196"/>
                  <a:pt x="135" y="196"/>
                </a:cubicBezTo>
                <a:cubicBezTo>
                  <a:pt x="126" y="196"/>
                  <a:pt x="117" y="193"/>
                  <a:pt x="108" y="192"/>
                </a:cubicBezTo>
                <a:cubicBezTo>
                  <a:pt x="73" y="236"/>
                  <a:pt x="18" y="227"/>
                  <a:pt x="18" y="227"/>
                </a:cubicBezTo>
                <a:cubicBezTo>
                  <a:pt x="57" y="209"/>
                  <a:pt x="56" y="178"/>
                  <a:pt x="49" y="174"/>
                </a:cubicBezTo>
                <a:cubicBezTo>
                  <a:pt x="18" y="156"/>
                  <a:pt x="0" y="129"/>
                  <a:pt x="0" y="98"/>
                </a:cubicBezTo>
                <a:cubicBezTo>
                  <a:pt x="0" y="44"/>
                  <a:pt x="59" y="0"/>
                  <a:pt x="135" y="0"/>
                </a:cubicBezTo>
                <a:close/>
              </a:path>
            </a:pathLst>
          </a:custGeom>
          <a:solidFill>
            <a:srgbClr val="F06627"/>
          </a:solidFill>
          <a:ln>
            <a:noFill/>
          </a:ln>
          <a:extLst/>
        </p:spPr>
        <p:txBody>
          <a:bodyPr vert="horz" wrap="square" lIns="91440" tIns="45720" rIns="91440" bIns="45720" numCol="1" anchor="ctr"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600" b="1" dirty="0" smtClean="0">
                <a:solidFill>
                  <a:schemeClr val="bg1"/>
                </a:solidFill>
              </a:rPr>
              <a:t>1</a:t>
            </a:r>
            <a:endParaRPr lang="fr-FR" sz="1600" b="1" dirty="0">
              <a:solidFill>
                <a:schemeClr val="bg1"/>
              </a:solidFill>
            </a:endParaRPr>
          </a:p>
        </p:txBody>
      </p:sp>
      <p:sp>
        <p:nvSpPr>
          <p:cNvPr id="15" name="Freeform 151"/>
          <p:cNvSpPr>
            <a:spLocks/>
          </p:cNvSpPr>
          <p:nvPr/>
        </p:nvSpPr>
        <p:spPr bwMode="auto">
          <a:xfrm flipH="1">
            <a:off x="2732352" y="3981382"/>
            <a:ext cx="396000" cy="288000"/>
          </a:xfrm>
          <a:custGeom>
            <a:avLst/>
            <a:gdLst>
              <a:gd name="T0" fmla="*/ 135 w 256"/>
              <a:gd name="T1" fmla="*/ 0 h 236"/>
              <a:gd name="T2" fmla="*/ 256 w 256"/>
              <a:gd name="T3" fmla="*/ 98 h 236"/>
              <a:gd name="T4" fmla="*/ 135 w 256"/>
              <a:gd name="T5" fmla="*/ 196 h 236"/>
              <a:gd name="T6" fmla="*/ 108 w 256"/>
              <a:gd name="T7" fmla="*/ 192 h 236"/>
              <a:gd name="T8" fmla="*/ 18 w 256"/>
              <a:gd name="T9" fmla="*/ 227 h 236"/>
              <a:gd name="T10" fmla="*/ 49 w 256"/>
              <a:gd name="T11" fmla="*/ 174 h 236"/>
              <a:gd name="T12" fmla="*/ 0 w 256"/>
              <a:gd name="T13" fmla="*/ 98 h 236"/>
              <a:gd name="T14" fmla="*/ 135 w 256"/>
              <a:gd name="T15" fmla="*/ 0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236">
                <a:moveTo>
                  <a:pt x="135" y="0"/>
                </a:moveTo>
                <a:cubicBezTo>
                  <a:pt x="210" y="0"/>
                  <a:pt x="256" y="44"/>
                  <a:pt x="256" y="98"/>
                </a:cubicBezTo>
                <a:cubicBezTo>
                  <a:pt x="256" y="152"/>
                  <a:pt x="210" y="196"/>
                  <a:pt x="135" y="196"/>
                </a:cubicBezTo>
                <a:cubicBezTo>
                  <a:pt x="126" y="196"/>
                  <a:pt x="117" y="193"/>
                  <a:pt x="108" y="192"/>
                </a:cubicBezTo>
                <a:cubicBezTo>
                  <a:pt x="73" y="236"/>
                  <a:pt x="18" y="227"/>
                  <a:pt x="18" y="227"/>
                </a:cubicBezTo>
                <a:cubicBezTo>
                  <a:pt x="57" y="209"/>
                  <a:pt x="56" y="178"/>
                  <a:pt x="49" y="174"/>
                </a:cubicBezTo>
                <a:cubicBezTo>
                  <a:pt x="18" y="156"/>
                  <a:pt x="0" y="129"/>
                  <a:pt x="0" y="98"/>
                </a:cubicBezTo>
                <a:cubicBezTo>
                  <a:pt x="0" y="44"/>
                  <a:pt x="59" y="0"/>
                  <a:pt x="135" y="0"/>
                </a:cubicBezTo>
                <a:close/>
              </a:path>
            </a:pathLst>
          </a:custGeom>
          <a:solidFill>
            <a:srgbClr val="F06627"/>
          </a:solidFill>
          <a:ln>
            <a:noFill/>
          </a:ln>
          <a:extLst/>
        </p:spPr>
        <p:txBody>
          <a:bodyPr vert="horz" wrap="square" lIns="91440" tIns="45720" rIns="91440" bIns="45720" numCol="1" anchor="ctr" anchorCtr="0" compatLnSpc="1">
            <a:prstTxWarp prst="textNoShape">
              <a:avLst/>
            </a:prstTxWarp>
          </a:bodyPr>
          <a:lstStyle/>
          <a:p>
            <a:pPr algn="ctr"/>
            <a:r>
              <a:rPr lang="fr-FR" sz="1600" b="1" dirty="0">
                <a:solidFill>
                  <a:schemeClr val="bg1"/>
                </a:solidFill>
                <a:latin typeface="+mn-lt"/>
                <a:ea typeface="+mn-ea"/>
              </a:rPr>
              <a:t>3</a:t>
            </a:r>
          </a:p>
        </p:txBody>
      </p:sp>
      <p:sp>
        <p:nvSpPr>
          <p:cNvPr id="16" name="Freeform 151"/>
          <p:cNvSpPr>
            <a:spLocks/>
          </p:cNvSpPr>
          <p:nvPr/>
        </p:nvSpPr>
        <p:spPr bwMode="auto">
          <a:xfrm flipH="1">
            <a:off x="1744640" y="2421850"/>
            <a:ext cx="396000" cy="288000"/>
          </a:xfrm>
          <a:custGeom>
            <a:avLst/>
            <a:gdLst>
              <a:gd name="T0" fmla="*/ 135 w 256"/>
              <a:gd name="T1" fmla="*/ 0 h 236"/>
              <a:gd name="T2" fmla="*/ 256 w 256"/>
              <a:gd name="T3" fmla="*/ 98 h 236"/>
              <a:gd name="T4" fmla="*/ 135 w 256"/>
              <a:gd name="T5" fmla="*/ 196 h 236"/>
              <a:gd name="T6" fmla="*/ 108 w 256"/>
              <a:gd name="T7" fmla="*/ 192 h 236"/>
              <a:gd name="T8" fmla="*/ 18 w 256"/>
              <a:gd name="T9" fmla="*/ 227 h 236"/>
              <a:gd name="T10" fmla="*/ 49 w 256"/>
              <a:gd name="T11" fmla="*/ 174 h 236"/>
              <a:gd name="T12" fmla="*/ 0 w 256"/>
              <a:gd name="T13" fmla="*/ 98 h 236"/>
              <a:gd name="T14" fmla="*/ 135 w 256"/>
              <a:gd name="T15" fmla="*/ 0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236">
                <a:moveTo>
                  <a:pt x="135" y="0"/>
                </a:moveTo>
                <a:cubicBezTo>
                  <a:pt x="210" y="0"/>
                  <a:pt x="256" y="44"/>
                  <a:pt x="256" y="98"/>
                </a:cubicBezTo>
                <a:cubicBezTo>
                  <a:pt x="256" y="152"/>
                  <a:pt x="210" y="196"/>
                  <a:pt x="135" y="196"/>
                </a:cubicBezTo>
                <a:cubicBezTo>
                  <a:pt x="126" y="196"/>
                  <a:pt x="117" y="193"/>
                  <a:pt x="108" y="192"/>
                </a:cubicBezTo>
                <a:cubicBezTo>
                  <a:pt x="73" y="236"/>
                  <a:pt x="18" y="227"/>
                  <a:pt x="18" y="227"/>
                </a:cubicBezTo>
                <a:cubicBezTo>
                  <a:pt x="57" y="209"/>
                  <a:pt x="56" y="178"/>
                  <a:pt x="49" y="174"/>
                </a:cubicBezTo>
                <a:cubicBezTo>
                  <a:pt x="18" y="156"/>
                  <a:pt x="0" y="129"/>
                  <a:pt x="0" y="98"/>
                </a:cubicBezTo>
                <a:cubicBezTo>
                  <a:pt x="0" y="44"/>
                  <a:pt x="59" y="0"/>
                  <a:pt x="135" y="0"/>
                </a:cubicBezTo>
                <a:close/>
              </a:path>
            </a:pathLst>
          </a:custGeom>
          <a:solidFill>
            <a:srgbClr val="F06627"/>
          </a:solidFill>
          <a:ln>
            <a:noFill/>
          </a:ln>
          <a:extLst/>
        </p:spPr>
        <p:txBody>
          <a:bodyPr vert="horz" wrap="square" lIns="91440" tIns="45720" rIns="91440" bIns="45720" numCol="1" anchor="ctr" anchorCtr="0" compatLnSpc="1">
            <a:prstTxWarp prst="textNoShape">
              <a:avLst/>
            </a:prstTxWarp>
          </a:bodyPr>
          <a:lstStyle/>
          <a:p>
            <a:pPr algn="ctr"/>
            <a:r>
              <a:rPr lang="fr-FR" sz="1600" b="1" dirty="0" smtClean="0">
                <a:solidFill>
                  <a:schemeClr val="bg1"/>
                </a:solidFill>
                <a:latin typeface="+mn-lt"/>
                <a:ea typeface="+mn-ea"/>
              </a:rPr>
              <a:t>2</a:t>
            </a:r>
            <a:endParaRPr lang="fr-FR" sz="1600" b="1" dirty="0">
              <a:solidFill>
                <a:schemeClr val="bg1"/>
              </a:solidFill>
              <a:latin typeface="+mn-lt"/>
              <a:ea typeface="+mn-ea"/>
            </a:endParaRPr>
          </a:p>
        </p:txBody>
      </p:sp>
      <p:pic>
        <p:nvPicPr>
          <p:cNvPr id="17" name="Image 16"/>
          <p:cNvPicPr>
            <a:picLocks noChangeAspect="1"/>
          </p:cNvPicPr>
          <p:nvPr/>
        </p:nvPicPr>
        <p:blipFill>
          <a:blip r:embed="rId2"/>
          <a:stretch>
            <a:fillRect/>
          </a:stretch>
        </p:blipFill>
        <p:spPr>
          <a:xfrm>
            <a:off x="383057" y="5298021"/>
            <a:ext cx="723680" cy="864096"/>
          </a:xfrm>
          <a:prstGeom prst="rect">
            <a:avLst/>
          </a:prstGeom>
        </p:spPr>
      </p:pic>
      <p:sp>
        <p:nvSpPr>
          <p:cNvPr id="18" name="ZoneTexte 27"/>
          <p:cNvSpPr txBox="1">
            <a:spLocks noChangeArrowheads="1"/>
          </p:cNvSpPr>
          <p:nvPr/>
        </p:nvSpPr>
        <p:spPr bwMode="auto">
          <a:xfrm>
            <a:off x="3185983" y="4010333"/>
            <a:ext cx="5283313"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lr>
                <a:srgbClr val="0D3D8C"/>
              </a:buClr>
              <a:buFont typeface="Arial" charset="0"/>
              <a:buChar char="■"/>
              <a:defRPr sz="2300">
                <a:solidFill>
                  <a:schemeClr val="tx1"/>
                </a:solidFill>
                <a:latin typeface="Arial" charset="0"/>
                <a:ea typeface="MS PGothic" pitchFamily="34" charset="-128"/>
                <a:cs typeface="Arial" charset="0"/>
              </a:defRPr>
            </a:lvl1pPr>
            <a:lvl2pPr marL="742950" indent="-285750" algn="l" eaLnBrk="0" hangingPunct="0">
              <a:spcBef>
                <a:spcPct val="20000"/>
              </a:spcBef>
              <a:buClr>
                <a:srgbClr val="0D3D8C"/>
              </a:buClr>
              <a:buFont typeface="Arial" charset="0"/>
              <a:buChar char="►"/>
              <a:defRPr sz="2100">
                <a:solidFill>
                  <a:schemeClr val="tx1"/>
                </a:solidFill>
                <a:latin typeface="Arial" charset="0"/>
                <a:ea typeface="MS PGothic" pitchFamily="34" charset="-128"/>
                <a:cs typeface="Arial" charset="0"/>
              </a:defRPr>
            </a:lvl2pPr>
            <a:lvl3pPr marL="1143000" indent="-228600" algn="l" eaLnBrk="0" hangingPunct="0">
              <a:spcBef>
                <a:spcPct val="20000"/>
              </a:spcBef>
              <a:buClr>
                <a:srgbClr val="0D3D8C"/>
              </a:buClr>
              <a:buFont typeface="Arial" charset="0"/>
              <a:buChar char="•"/>
              <a:defRPr sz="2100">
                <a:solidFill>
                  <a:schemeClr val="tx1"/>
                </a:solidFill>
                <a:latin typeface="Arial" charset="0"/>
                <a:ea typeface="MS PGothic" pitchFamily="34" charset="-128"/>
                <a:cs typeface="Arial" charset="0"/>
              </a:defRPr>
            </a:lvl3pPr>
            <a:lvl4pPr marL="1600200" indent="-228600" algn="l" eaLnBrk="0" hangingPunct="0">
              <a:spcBef>
                <a:spcPct val="20000"/>
              </a:spcBef>
              <a:buClr>
                <a:srgbClr val="0D3D8C"/>
              </a:buClr>
              <a:buFont typeface="Lucida Grande" charset="0"/>
              <a:buChar char="‑"/>
              <a:defRPr>
                <a:solidFill>
                  <a:schemeClr val="tx1"/>
                </a:solidFill>
                <a:latin typeface="Arial" charset="0"/>
                <a:ea typeface="MS PGothic" pitchFamily="34" charset="-128"/>
                <a:cs typeface="Arial" charset="0"/>
              </a:defRPr>
            </a:lvl4pPr>
            <a:lvl5pPr marL="2057400" indent="-228600" algn="l" eaLnBrk="0" hangingPunct="0">
              <a:spcBef>
                <a:spcPct val="20000"/>
              </a:spcBef>
              <a:defRPr sz="1600">
                <a:solidFill>
                  <a:schemeClr val="tx1"/>
                </a:solidFill>
                <a:latin typeface="Arial" charset="0"/>
                <a:ea typeface="MS PGothic" pitchFamily="34" charset="-128"/>
                <a:cs typeface="Arial" charset="0"/>
              </a:defRPr>
            </a:lvl5pPr>
            <a:lvl6pPr marL="2514600" indent="-228600" eaLnBrk="0" fontAlgn="base" hangingPunct="0">
              <a:spcBef>
                <a:spcPct val="20000"/>
              </a:spcBef>
              <a:spcAft>
                <a:spcPct val="0"/>
              </a:spcAft>
              <a:defRPr sz="1600">
                <a:solidFill>
                  <a:schemeClr val="tx1"/>
                </a:solidFill>
                <a:latin typeface="Arial" charset="0"/>
                <a:ea typeface="MS PGothic" pitchFamily="34" charset="-128"/>
                <a:cs typeface="Arial" charset="0"/>
              </a:defRPr>
            </a:lvl6pPr>
            <a:lvl7pPr marL="2971800" indent="-228600" eaLnBrk="0" fontAlgn="base" hangingPunct="0">
              <a:spcBef>
                <a:spcPct val="20000"/>
              </a:spcBef>
              <a:spcAft>
                <a:spcPct val="0"/>
              </a:spcAft>
              <a:defRPr sz="1600">
                <a:solidFill>
                  <a:schemeClr val="tx1"/>
                </a:solidFill>
                <a:latin typeface="Arial" charset="0"/>
                <a:ea typeface="MS PGothic" pitchFamily="34" charset="-128"/>
                <a:cs typeface="Arial" charset="0"/>
              </a:defRPr>
            </a:lvl7pPr>
            <a:lvl8pPr marL="3429000" indent="-228600" eaLnBrk="0" fontAlgn="base" hangingPunct="0">
              <a:spcBef>
                <a:spcPct val="20000"/>
              </a:spcBef>
              <a:spcAft>
                <a:spcPct val="0"/>
              </a:spcAft>
              <a:defRPr sz="1600">
                <a:solidFill>
                  <a:schemeClr val="tx1"/>
                </a:solidFill>
                <a:latin typeface="Arial" charset="0"/>
                <a:ea typeface="MS PGothic" pitchFamily="34" charset="-128"/>
                <a:cs typeface="Arial" charset="0"/>
              </a:defRPr>
            </a:lvl8pPr>
            <a:lvl9pPr marL="3886200" indent="-228600" eaLnBrk="0" fontAlgn="base" hangingPunct="0">
              <a:spcBef>
                <a:spcPct val="20000"/>
              </a:spcBef>
              <a:spcAft>
                <a:spcPct val="0"/>
              </a:spcAft>
              <a:defRPr sz="1600">
                <a:solidFill>
                  <a:schemeClr val="tx1"/>
                </a:solidFill>
                <a:latin typeface="Arial" charset="0"/>
                <a:ea typeface="MS PGothic" pitchFamily="34" charset="-128"/>
                <a:cs typeface="Arial" charset="0"/>
              </a:defRPr>
            </a:lvl9pPr>
          </a:lstStyle>
          <a:p>
            <a:pPr algn="just" eaLnBrk="1" fontAlgn="auto" hangingPunct="1">
              <a:spcBef>
                <a:spcPct val="0"/>
              </a:spcBef>
              <a:spcAft>
                <a:spcPts val="0"/>
              </a:spcAft>
              <a:buClrTx/>
              <a:buFontTx/>
              <a:buNone/>
              <a:defRPr/>
            </a:pPr>
            <a:r>
              <a:rPr lang="fr-FR" altLang="fr-FR" sz="1300" kern="0" dirty="0" smtClean="0">
                <a:solidFill>
                  <a:srgbClr val="000000"/>
                </a:solidFill>
                <a:latin typeface="+mj-lt"/>
              </a:rPr>
              <a:t>Si le client a déjà une proposition concurrente, je rappelle les exigences de la banque.</a:t>
            </a:r>
            <a:endParaRPr lang="fr-FR" altLang="fr-FR" sz="1300" kern="0" dirty="0">
              <a:solidFill>
                <a:srgbClr val="000000"/>
              </a:solidFill>
              <a:latin typeface="+mj-lt"/>
            </a:endParaRPr>
          </a:p>
          <a:p>
            <a:pPr algn="just" eaLnBrk="1" fontAlgn="auto" hangingPunct="1">
              <a:spcBef>
                <a:spcPct val="0"/>
              </a:spcBef>
              <a:spcAft>
                <a:spcPts val="0"/>
              </a:spcAft>
              <a:buClrTx/>
              <a:buFontTx/>
              <a:buNone/>
              <a:defRPr/>
            </a:pPr>
            <a:r>
              <a:rPr lang="fr-FR" altLang="fr-FR" sz="1300" kern="0" dirty="0" smtClean="0">
                <a:solidFill>
                  <a:srgbClr val="000000"/>
                </a:solidFill>
                <a:latin typeface="+mj-lt"/>
              </a:rPr>
              <a:t>Je propose en solution de repli un Contrat ADE Service dont le contrat Individuel de Natixis Assurances (selon le classement fourni par le comparateur)</a:t>
            </a:r>
          </a:p>
        </p:txBody>
      </p:sp>
      <p:sp>
        <p:nvSpPr>
          <p:cNvPr id="19" name="Freeform 151"/>
          <p:cNvSpPr>
            <a:spLocks/>
          </p:cNvSpPr>
          <p:nvPr/>
        </p:nvSpPr>
        <p:spPr bwMode="auto">
          <a:xfrm flipH="1">
            <a:off x="4023576" y="5278171"/>
            <a:ext cx="396000" cy="288000"/>
          </a:xfrm>
          <a:custGeom>
            <a:avLst/>
            <a:gdLst>
              <a:gd name="T0" fmla="*/ 135 w 256"/>
              <a:gd name="T1" fmla="*/ 0 h 236"/>
              <a:gd name="T2" fmla="*/ 256 w 256"/>
              <a:gd name="T3" fmla="*/ 98 h 236"/>
              <a:gd name="T4" fmla="*/ 135 w 256"/>
              <a:gd name="T5" fmla="*/ 196 h 236"/>
              <a:gd name="T6" fmla="*/ 108 w 256"/>
              <a:gd name="T7" fmla="*/ 192 h 236"/>
              <a:gd name="T8" fmla="*/ 18 w 256"/>
              <a:gd name="T9" fmla="*/ 227 h 236"/>
              <a:gd name="T10" fmla="*/ 49 w 256"/>
              <a:gd name="T11" fmla="*/ 174 h 236"/>
              <a:gd name="T12" fmla="*/ 0 w 256"/>
              <a:gd name="T13" fmla="*/ 98 h 236"/>
              <a:gd name="T14" fmla="*/ 135 w 256"/>
              <a:gd name="T15" fmla="*/ 0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236">
                <a:moveTo>
                  <a:pt x="135" y="0"/>
                </a:moveTo>
                <a:cubicBezTo>
                  <a:pt x="210" y="0"/>
                  <a:pt x="256" y="44"/>
                  <a:pt x="256" y="98"/>
                </a:cubicBezTo>
                <a:cubicBezTo>
                  <a:pt x="256" y="152"/>
                  <a:pt x="210" y="196"/>
                  <a:pt x="135" y="196"/>
                </a:cubicBezTo>
                <a:cubicBezTo>
                  <a:pt x="126" y="196"/>
                  <a:pt x="117" y="193"/>
                  <a:pt x="108" y="192"/>
                </a:cubicBezTo>
                <a:cubicBezTo>
                  <a:pt x="73" y="236"/>
                  <a:pt x="18" y="227"/>
                  <a:pt x="18" y="227"/>
                </a:cubicBezTo>
                <a:cubicBezTo>
                  <a:pt x="57" y="209"/>
                  <a:pt x="56" y="178"/>
                  <a:pt x="49" y="174"/>
                </a:cubicBezTo>
                <a:cubicBezTo>
                  <a:pt x="18" y="156"/>
                  <a:pt x="0" y="129"/>
                  <a:pt x="0" y="98"/>
                </a:cubicBezTo>
                <a:cubicBezTo>
                  <a:pt x="0" y="44"/>
                  <a:pt x="59" y="0"/>
                  <a:pt x="135" y="0"/>
                </a:cubicBezTo>
                <a:close/>
              </a:path>
            </a:pathLst>
          </a:custGeom>
          <a:solidFill>
            <a:srgbClr val="F06627"/>
          </a:solidFill>
          <a:ln>
            <a:noFill/>
          </a:ln>
          <a:extLst/>
        </p:spPr>
        <p:txBody>
          <a:bodyPr vert="horz" wrap="square" lIns="91440" tIns="45720" rIns="91440" bIns="45720" numCol="1" anchor="ctr" anchorCtr="0" compatLnSpc="1">
            <a:prstTxWarp prst="textNoShape">
              <a:avLst/>
            </a:prstTxWarp>
          </a:bodyPr>
          <a:lstStyle/>
          <a:p>
            <a:pPr algn="ctr"/>
            <a:r>
              <a:rPr lang="fr-FR" sz="1600" b="1" dirty="0">
                <a:solidFill>
                  <a:schemeClr val="bg1"/>
                </a:solidFill>
                <a:latin typeface="+mn-lt"/>
              </a:rPr>
              <a:t>4</a:t>
            </a:r>
            <a:endParaRPr lang="fr-FR" sz="1600" b="1" dirty="0">
              <a:solidFill>
                <a:schemeClr val="bg1"/>
              </a:solidFill>
              <a:latin typeface="+mn-lt"/>
              <a:ea typeface="+mn-ea"/>
            </a:endParaRPr>
          </a:p>
        </p:txBody>
      </p:sp>
      <p:grpSp>
        <p:nvGrpSpPr>
          <p:cNvPr id="20" name="Groupe 19"/>
          <p:cNvGrpSpPr/>
          <p:nvPr/>
        </p:nvGrpSpPr>
        <p:grpSpPr>
          <a:xfrm>
            <a:off x="107504" y="1804348"/>
            <a:ext cx="1110844" cy="995437"/>
            <a:chOff x="256815" y="2961791"/>
            <a:chExt cx="1110844" cy="995437"/>
          </a:xfrm>
        </p:grpSpPr>
        <p:sp>
          <p:nvSpPr>
            <p:cNvPr id="21" name="Flèche courbée vers la droite 20"/>
            <p:cNvSpPr/>
            <p:nvPr/>
          </p:nvSpPr>
          <p:spPr>
            <a:xfrm rot="19789261">
              <a:off x="700849" y="2961791"/>
              <a:ext cx="414987" cy="995437"/>
            </a:xfrm>
            <a:prstGeom prst="curvedRightArrow">
              <a:avLst/>
            </a:prstGeom>
            <a:solidFill>
              <a:srgbClr val="00B4AA"/>
            </a:solidFill>
            <a:ln>
              <a:solidFill>
                <a:schemeClr val="accent1"/>
              </a:solidFill>
            </a:ln>
          </p:spPr>
          <p:txBody>
            <a:bodyPr wrap="square" rtlCol="0" anchor="ctr">
              <a:spAutoFit/>
            </a:bodyPr>
            <a:lstStyle/>
            <a:p>
              <a:pPr marL="285750" indent="-285750" algn="ctr">
                <a:spcBef>
                  <a:spcPct val="50000"/>
                </a:spcBef>
                <a:buFont typeface="Wingdings" panose="05000000000000000000" pitchFamily="2" charset="2"/>
                <a:buChar char="§"/>
              </a:pPr>
              <a:endParaRPr lang="fr-FR" dirty="0" smtClean="0">
                <a:solidFill>
                  <a:srgbClr val="002060"/>
                </a:solidFill>
              </a:endParaRPr>
            </a:p>
          </p:txBody>
        </p:sp>
        <p:sp>
          <p:nvSpPr>
            <p:cNvPr id="22" name="ZoneTexte 11"/>
            <p:cNvSpPr txBox="1">
              <a:spLocks noChangeArrowheads="1"/>
            </p:cNvSpPr>
            <p:nvPr/>
          </p:nvSpPr>
          <p:spPr bwMode="auto">
            <a:xfrm>
              <a:off x="256815" y="3140968"/>
              <a:ext cx="1110844"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CC0000"/>
                  </a:solidFill>
                  <a:latin typeface="Arial" pitchFamily="34" charset="0"/>
                  <a:cs typeface="Arial" pitchFamily="34" charset="0"/>
                </a:defRPr>
              </a:lvl1pPr>
              <a:lvl2pPr marL="742950" indent="-285750" eaLnBrk="0" hangingPunct="0">
                <a:defRPr sz="1400">
                  <a:solidFill>
                    <a:srgbClr val="CC0000"/>
                  </a:solidFill>
                  <a:latin typeface="Arial" pitchFamily="34" charset="0"/>
                  <a:cs typeface="Arial" pitchFamily="34" charset="0"/>
                </a:defRPr>
              </a:lvl2pPr>
              <a:lvl3pPr marL="1143000" indent="-228600" eaLnBrk="0" hangingPunct="0">
                <a:defRPr sz="1400">
                  <a:solidFill>
                    <a:srgbClr val="CC0000"/>
                  </a:solidFill>
                  <a:latin typeface="Arial" pitchFamily="34" charset="0"/>
                  <a:cs typeface="Arial" pitchFamily="34" charset="0"/>
                </a:defRPr>
              </a:lvl3pPr>
              <a:lvl4pPr marL="1600200" indent="-228600" eaLnBrk="0" hangingPunct="0">
                <a:defRPr sz="1400">
                  <a:solidFill>
                    <a:srgbClr val="CC0000"/>
                  </a:solidFill>
                  <a:latin typeface="Arial" pitchFamily="34" charset="0"/>
                  <a:cs typeface="Arial" pitchFamily="34" charset="0"/>
                </a:defRPr>
              </a:lvl4pPr>
              <a:lvl5pPr marL="2057400" indent="-228600" eaLnBrk="0" hangingPunct="0">
                <a:defRPr sz="1400">
                  <a:solidFill>
                    <a:srgbClr val="CC0000"/>
                  </a:solidFill>
                  <a:latin typeface="Arial" pitchFamily="34" charset="0"/>
                  <a:cs typeface="Arial" pitchFamily="34" charset="0"/>
                </a:defRPr>
              </a:lvl5pPr>
              <a:lvl6pPr marL="2514600" indent="-228600" eaLnBrk="0" fontAlgn="base" hangingPunct="0">
                <a:spcBef>
                  <a:spcPct val="0"/>
                </a:spcBef>
                <a:spcAft>
                  <a:spcPct val="0"/>
                </a:spcAft>
                <a:defRPr sz="1400">
                  <a:solidFill>
                    <a:srgbClr val="CC0000"/>
                  </a:solidFill>
                  <a:latin typeface="Arial" pitchFamily="34" charset="0"/>
                  <a:cs typeface="Arial" pitchFamily="34" charset="0"/>
                </a:defRPr>
              </a:lvl6pPr>
              <a:lvl7pPr marL="2971800" indent="-228600" eaLnBrk="0" fontAlgn="base" hangingPunct="0">
                <a:spcBef>
                  <a:spcPct val="0"/>
                </a:spcBef>
                <a:spcAft>
                  <a:spcPct val="0"/>
                </a:spcAft>
                <a:defRPr sz="1400">
                  <a:solidFill>
                    <a:srgbClr val="CC0000"/>
                  </a:solidFill>
                  <a:latin typeface="Arial" pitchFamily="34" charset="0"/>
                  <a:cs typeface="Arial" pitchFamily="34" charset="0"/>
                </a:defRPr>
              </a:lvl7pPr>
              <a:lvl8pPr marL="3429000" indent="-228600" eaLnBrk="0" fontAlgn="base" hangingPunct="0">
                <a:spcBef>
                  <a:spcPct val="0"/>
                </a:spcBef>
                <a:spcAft>
                  <a:spcPct val="0"/>
                </a:spcAft>
                <a:defRPr sz="1400">
                  <a:solidFill>
                    <a:srgbClr val="CC0000"/>
                  </a:solidFill>
                  <a:latin typeface="Arial" pitchFamily="34" charset="0"/>
                  <a:cs typeface="Arial" pitchFamily="34" charset="0"/>
                </a:defRPr>
              </a:lvl8pPr>
              <a:lvl9pPr marL="3886200" indent="-228600" eaLnBrk="0" fontAlgn="base" hangingPunct="0">
                <a:spcBef>
                  <a:spcPct val="0"/>
                </a:spcBef>
                <a:spcAft>
                  <a:spcPct val="0"/>
                </a:spcAft>
                <a:defRPr sz="1400">
                  <a:solidFill>
                    <a:srgbClr val="CC0000"/>
                  </a:solidFill>
                  <a:latin typeface="Arial" pitchFamily="34" charset="0"/>
                  <a:cs typeface="Arial" pitchFamily="34" charset="0"/>
                </a:defRPr>
              </a:lvl9pPr>
            </a:lstStyle>
            <a:p>
              <a:pPr algn="ctr" eaLnBrk="1" hangingPunct="1"/>
              <a:r>
                <a:rPr lang="fr-FR" altLang="fr-FR" sz="1200" b="1" dirty="0">
                  <a:solidFill>
                    <a:srgbClr val="C00000"/>
                  </a:solidFill>
                </a:rPr>
                <a:t>à </a:t>
              </a:r>
              <a:r>
                <a:rPr lang="fr-FR" altLang="fr-FR" sz="1200" b="1" dirty="0" smtClean="0">
                  <a:solidFill>
                    <a:srgbClr val="C00000"/>
                  </a:solidFill>
                </a:rPr>
                <a:t>défaut</a:t>
              </a:r>
              <a:endParaRPr lang="fr-FR" altLang="fr-FR" sz="1200" b="1" dirty="0">
                <a:solidFill>
                  <a:srgbClr val="C00000"/>
                </a:solidFill>
              </a:endParaRPr>
            </a:p>
          </p:txBody>
        </p:sp>
      </p:grpSp>
      <p:grpSp>
        <p:nvGrpSpPr>
          <p:cNvPr id="23" name="Groupe 22"/>
          <p:cNvGrpSpPr/>
          <p:nvPr/>
        </p:nvGrpSpPr>
        <p:grpSpPr>
          <a:xfrm>
            <a:off x="1174810" y="3111199"/>
            <a:ext cx="1110844" cy="995437"/>
            <a:chOff x="256815" y="2961791"/>
            <a:chExt cx="1110844" cy="995437"/>
          </a:xfrm>
        </p:grpSpPr>
        <p:sp>
          <p:nvSpPr>
            <p:cNvPr id="24" name="Flèche courbée vers la droite 23"/>
            <p:cNvSpPr/>
            <p:nvPr/>
          </p:nvSpPr>
          <p:spPr>
            <a:xfrm rot="19789261">
              <a:off x="700849" y="2961791"/>
              <a:ext cx="414987" cy="995437"/>
            </a:xfrm>
            <a:prstGeom prst="curvedRightArrow">
              <a:avLst/>
            </a:prstGeom>
            <a:solidFill>
              <a:srgbClr val="00B4AA"/>
            </a:solidFill>
            <a:ln>
              <a:solidFill>
                <a:schemeClr val="accent1"/>
              </a:solidFill>
            </a:ln>
          </p:spPr>
          <p:txBody>
            <a:bodyPr wrap="square" rtlCol="0" anchor="ctr">
              <a:spAutoFit/>
            </a:bodyPr>
            <a:lstStyle/>
            <a:p>
              <a:pPr marL="285750" indent="-285750" algn="ctr">
                <a:spcBef>
                  <a:spcPct val="50000"/>
                </a:spcBef>
                <a:buFont typeface="Wingdings" panose="05000000000000000000" pitchFamily="2" charset="2"/>
                <a:buChar char="§"/>
              </a:pPr>
              <a:endParaRPr lang="fr-FR" dirty="0" smtClean="0">
                <a:solidFill>
                  <a:srgbClr val="002060"/>
                </a:solidFill>
              </a:endParaRPr>
            </a:p>
          </p:txBody>
        </p:sp>
        <p:sp>
          <p:nvSpPr>
            <p:cNvPr id="25" name="ZoneTexte 11"/>
            <p:cNvSpPr txBox="1">
              <a:spLocks noChangeArrowheads="1"/>
            </p:cNvSpPr>
            <p:nvPr/>
          </p:nvSpPr>
          <p:spPr bwMode="auto">
            <a:xfrm>
              <a:off x="256815" y="3140968"/>
              <a:ext cx="1110844"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CC0000"/>
                  </a:solidFill>
                  <a:latin typeface="Arial" pitchFamily="34" charset="0"/>
                  <a:cs typeface="Arial" pitchFamily="34" charset="0"/>
                </a:defRPr>
              </a:lvl1pPr>
              <a:lvl2pPr marL="742950" indent="-285750" eaLnBrk="0" hangingPunct="0">
                <a:defRPr sz="1400">
                  <a:solidFill>
                    <a:srgbClr val="CC0000"/>
                  </a:solidFill>
                  <a:latin typeface="Arial" pitchFamily="34" charset="0"/>
                  <a:cs typeface="Arial" pitchFamily="34" charset="0"/>
                </a:defRPr>
              </a:lvl2pPr>
              <a:lvl3pPr marL="1143000" indent="-228600" eaLnBrk="0" hangingPunct="0">
                <a:defRPr sz="1400">
                  <a:solidFill>
                    <a:srgbClr val="CC0000"/>
                  </a:solidFill>
                  <a:latin typeface="Arial" pitchFamily="34" charset="0"/>
                  <a:cs typeface="Arial" pitchFamily="34" charset="0"/>
                </a:defRPr>
              </a:lvl3pPr>
              <a:lvl4pPr marL="1600200" indent="-228600" eaLnBrk="0" hangingPunct="0">
                <a:defRPr sz="1400">
                  <a:solidFill>
                    <a:srgbClr val="CC0000"/>
                  </a:solidFill>
                  <a:latin typeface="Arial" pitchFamily="34" charset="0"/>
                  <a:cs typeface="Arial" pitchFamily="34" charset="0"/>
                </a:defRPr>
              </a:lvl4pPr>
              <a:lvl5pPr marL="2057400" indent="-228600" eaLnBrk="0" hangingPunct="0">
                <a:defRPr sz="1400">
                  <a:solidFill>
                    <a:srgbClr val="CC0000"/>
                  </a:solidFill>
                  <a:latin typeface="Arial" pitchFamily="34" charset="0"/>
                  <a:cs typeface="Arial" pitchFamily="34" charset="0"/>
                </a:defRPr>
              </a:lvl5pPr>
              <a:lvl6pPr marL="2514600" indent="-228600" eaLnBrk="0" fontAlgn="base" hangingPunct="0">
                <a:spcBef>
                  <a:spcPct val="0"/>
                </a:spcBef>
                <a:spcAft>
                  <a:spcPct val="0"/>
                </a:spcAft>
                <a:defRPr sz="1400">
                  <a:solidFill>
                    <a:srgbClr val="CC0000"/>
                  </a:solidFill>
                  <a:latin typeface="Arial" pitchFamily="34" charset="0"/>
                  <a:cs typeface="Arial" pitchFamily="34" charset="0"/>
                </a:defRPr>
              </a:lvl6pPr>
              <a:lvl7pPr marL="2971800" indent="-228600" eaLnBrk="0" fontAlgn="base" hangingPunct="0">
                <a:spcBef>
                  <a:spcPct val="0"/>
                </a:spcBef>
                <a:spcAft>
                  <a:spcPct val="0"/>
                </a:spcAft>
                <a:defRPr sz="1400">
                  <a:solidFill>
                    <a:srgbClr val="CC0000"/>
                  </a:solidFill>
                  <a:latin typeface="Arial" pitchFamily="34" charset="0"/>
                  <a:cs typeface="Arial" pitchFamily="34" charset="0"/>
                </a:defRPr>
              </a:lvl7pPr>
              <a:lvl8pPr marL="3429000" indent="-228600" eaLnBrk="0" fontAlgn="base" hangingPunct="0">
                <a:spcBef>
                  <a:spcPct val="0"/>
                </a:spcBef>
                <a:spcAft>
                  <a:spcPct val="0"/>
                </a:spcAft>
                <a:defRPr sz="1400">
                  <a:solidFill>
                    <a:srgbClr val="CC0000"/>
                  </a:solidFill>
                  <a:latin typeface="Arial" pitchFamily="34" charset="0"/>
                  <a:cs typeface="Arial" pitchFamily="34" charset="0"/>
                </a:defRPr>
              </a:lvl8pPr>
              <a:lvl9pPr marL="3886200" indent="-228600" eaLnBrk="0" fontAlgn="base" hangingPunct="0">
                <a:spcBef>
                  <a:spcPct val="0"/>
                </a:spcBef>
                <a:spcAft>
                  <a:spcPct val="0"/>
                </a:spcAft>
                <a:defRPr sz="1400">
                  <a:solidFill>
                    <a:srgbClr val="CC0000"/>
                  </a:solidFill>
                  <a:latin typeface="Arial" pitchFamily="34" charset="0"/>
                  <a:cs typeface="Arial" pitchFamily="34" charset="0"/>
                </a:defRPr>
              </a:lvl9pPr>
            </a:lstStyle>
            <a:p>
              <a:pPr algn="ctr" eaLnBrk="1" hangingPunct="1"/>
              <a:r>
                <a:rPr lang="fr-FR" altLang="fr-FR" sz="1200" b="1" dirty="0">
                  <a:solidFill>
                    <a:srgbClr val="C00000"/>
                  </a:solidFill>
                </a:rPr>
                <a:t>à </a:t>
              </a:r>
              <a:r>
                <a:rPr lang="fr-FR" altLang="fr-FR" sz="1200" b="1" dirty="0" smtClean="0">
                  <a:solidFill>
                    <a:srgbClr val="C00000"/>
                  </a:solidFill>
                </a:rPr>
                <a:t>défaut</a:t>
              </a:r>
              <a:endParaRPr lang="fr-FR" altLang="fr-FR" sz="1200" b="1" dirty="0">
                <a:solidFill>
                  <a:srgbClr val="C00000"/>
                </a:solidFill>
              </a:endParaRPr>
            </a:p>
          </p:txBody>
        </p:sp>
      </p:grpSp>
      <p:grpSp>
        <p:nvGrpSpPr>
          <p:cNvPr id="26" name="Groupe 25"/>
          <p:cNvGrpSpPr/>
          <p:nvPr/>
        </p:nvGrpSpPr>
        <p:grpSpPr>
          <a:xfrm>
            <a:off x="2367392" y="4727507"/>
            <a:ext cx="1110844" cy="995437"/>
            <a:chOff x="256815" y="2961791"/>
            <a:chExt cx="1110844" cy="995437"/>
          </a:xfrm>
        </p:grpSpPr>
        <p:sp>
          <p:nvSpPr>
            <p:cNvPr id="27" name="Flèche courbée vers la droite 26"/>
            <p:cNvSpPr/>
            <p:nvPr/>
          </p:nvSpPr>
          <p:spPr>
            <a:xfrm rot="19789261">
              <a:off x="700849" y="2961791"/>
              <a:ext cx="414987" cy="995437"/>
            </a:xfrm>
            <a:prstGeom prst="curvedRightArrow">
              <a:avLst/>
            </a:prstGeom>
            <a:solidFill>
              <a:srgbClr val="00B4AA"/>
            </a:solidFill>
            <a:ln>
              <a:solidFill>
                <a:schemeClr val="accent1"/>
              </a:solidFill>
            </a:ln>
          </p:spPr>
          <p:txBody>
            <a:bodyPr wrap="square" rtlCol="0" anchor="ctr">
              <a:spAutoFit/>
            </a:bodyPr>
            <a:lstStyle/>
            <a:p>
              <a:pPr marL="285750" indent="-285750" algn="ctr">
                <a:spcBef>
                  <a:spcPct val="50000"/>
                </a:spcBef>
                <a:buFont typeface="Wingdings" panose="05000000000000000000" pitchFamily="2" charset="2"/>
                <a:buChar char="§"/>
              </a:pPr>
              <a:endParaRPr lang="fr-FR" dirty="0" smtClean="0">
                <a:solidFill>
                  <a:srgbClr val="002060"/>
                </a:solidFill>
              </a:endParaRPr>
            </a:p>
          </p:txBody>
        </p:sp>
        <p:sp>
          <p:nvSpPr>
            <p:cNvPr id="28" name="ZoneTexte 11"/>
            <p:cNvSpPr txBox="1">
              <a:spLocks noChangeArrowheads="1"/>
            </p:cNvSpPr>
            <p:nvPr/>
          </p:nvSpPr>
          <p:spPr bwMode="auto">
            <a:xfrm>
              <a:off x="256815" y="3140968"/>
              <a:ext cx="1110844"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CC0000"/>
                  </a:solidFill>
                  <a:latin typeface="Arial" pitchFamily="34" charset="0"/>
                  <a:cs typeface="Arial" pitchFamily="34" charset="0"/>
                </a:defRPr>
              </a:lvl1pPr>
              <a:lvl2pPr marL="742950" indent="-285750" eaLnBrk="0" hangingPunct="0">
                <a:defRPr sz="1400">
                  <a:solidFill>
                    <a:srgbClr val="CC0000"/>
                  </a:solidFill>
                  <a:latin typeface="Arial" pitchFamily="34" charset="0"/>
                  <a:cs typeface="Arial" pitchFamily="34" charset="0"/>
                </a:defRPr>
              </a:lvl2pPr>
              <a:lvl3pPr marL="1143000" indent="-228600" eaLnBrk="0" hangingPunct="0">
                <a:defRPr sz="1400">
                  <a:solidFill>
                    <a:srgbClr val="CC0000"/>
                  </a:solidFill>
                  <a:latin typeface="Arial" pitchFamily="34" charset="0"/>
                  <a:cs typeface="Arial" pitchFamily="34" charset="0"/>
                </a:defRPr>
              </a:lvl3pPr>
              <a:lvl4pPr marL="1600200" indent="-228600" eaLnBrk="0" hangingPunct="0">
                <a:defRPr sz="1400">
                  <a:solidFill>
                    <a:srgbClr val="CC0000"/>
                  </a:solidFill>
                  <a:latin typeface="Arial" pitchFamily="34" charset="0"/>
                  <a:cs typeface="Arial" pitchFamily="34" charset="0"/>
                </a:defRPr>
              </a:lvl4pPr>
              <a:lvl5pPr marL="2057400" indent="-228600" eaLnBrk="0" hangingPunct="0">
                <a:defRPr sz="1400">
                  <a:solidFill>
                    <a:srgbClr val="CC0000"/>
                  </a:solidFill>
                  <a:latin typeface="Arial" pitchFamily="34" charset="0"/>
                  <a:cs typeface="Arial" pitchFamily="34" charset="0"/>
                </a:defRPr>
              </a:lvl5pPr>
              <a:lvl6pPr marL="2514600" indent="-228600" eaLnBrk="0" fontAlgn="base" hangingPunct="0">
                <a:spcBef>
                  <a:spcPct val="0"/>
                </a:spcBef>
                <a:spcAft>
                  <a:spcPct val="0"/>
                </a:spcAft>
                <a:defRPr sz="1400">
                  <a:solidFill>
                    <a:srgbClr val="CC0000"/>
                  </a:solidFill>
                  <a:latin typeface="Arial" pitchFamily="34" charset="0"/>
                  <a:cs typeface="Arial" pitchFamily="34" charset="0"/>
                </a:defRPr>
              </a:lvl6pPr>
              <a:lvl7pPr marL="2971800" indent="-228600" eaLnBrk="0" fontAlgn="base" hangingPunct="0">
                <a:spcBef>
                  <a:spcPct val="0"/>
                </a:spcBef>
                <a:spcAft>
                  <a:spcPct val="0"/>
                </a:spcAft>
                <a:defRPr sz="1400">
                  <a:solidFill>
                    <a:srgbClr val="CC0000"/>
                  </a:solidFill>
                  <a:latin typeface="Arial" pitchFamily="34" charset="0"/>
                  <a:cs typeface="Arial" pitchFamily="34" charset="0"/>
                </a:defRPr>
              </a:lvl7pPr>
              <a:lvl8pPr marL="3429000" indent="-228600" eaLnBrk="0" fontAlgn="base" hangingPunct="0">
                <a:spcBef>
                  <a:spcPct val="0"/>
                </a:spcBef>
                <a:spcAft>
                  <a:spcPct val="0"/>
                </a:spcAft>
                <a:defRPr sz="1400">
                  <a:solidFill>
                    <a:srgbClr val="CC0000"/>
                  </a:solidFill>
                  <a:latin typeface="Arial" pitchFamily="34" charset="0"/>
                  <a:cs typeface="Arial" pitchFamily="34" charset="0"/>
                </a:defRPr>
              </a:lvl8pPr>
              <a:lvl9pPr marL="3886200" indent="-228600" eaLnBrk="0" fontAlgn="base" hangingPunct="0">
                <a:spcBef>
                  <a:spcPct val="0"/>
                </a:spcBef>
                <a:spcAft>
                  <a:spcPct val="0"/>
                </a:spcAft>
                <a:defRPr sz="1400">
                  <a:solidFill>
                    <a:srgbClr val="CC0000"/>
                  </a:solidFill>
                  <a:latin typeface="Arial" pitchFamily="34" charset="0"/>
                  <a:cs typeface="Arial" pitchFamily="34" charset="0"/>
                </a:defRPr>
              </a:lvl9pPr>
            </a:lstStyle>
            <a:p>
              <a:pPr algn="ctr" eaLnBrk="1" hangingPunct="1"/>
              <a:r>
                <a:rPr lang="fr-FR" altLang="fr-FR" sz="1200" b="1" dirty="0">
                  <a:solidFill>
                    <a:srgbClr val="C00000"/>
                  </a:solidFill>
                </a:rPr>
                <a:t>à </a:t>
              </a:r>
              <a:r>
                <a:rPr lang="fr-FR" altLang="fr-FR" sz="1200" b="1" dirty="0" smtClean="0">
                  <a:solidFill>
                    <a:srgbClr val="C00000"/>
                  </a:solidFill>
                </a:rPr>
                <a:t>défaut</a:t>
              </a:r>
              <a:endParaRPr lang="fr-FR" altLang="fr-FR" sz="1200" b="1" dirty="0">
                <a:solidFill>
                  <a:srgbClr val="C00000"/>
                </a:solidFill>
              </a:endParaRPr>
            </a:p>
          </p:txBody>
        </p:sp>
      </p:grpSp>
      <p:sp>
        <p:nvSpPr>
          <p:cNvPr id="29" name="ZoneTexte 3"/>
          <p:cNvSpPr txBox="1"/>
          <p:nvPr/>
        </p:nvSpPr>
        <p:spPr>
          <a:xfrm>
            <a:off x="3247105" y="3343644"/>
            <a:ext cx="4369937" cy="27699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fr-FR" sz="1200" dirty="0" smtClean="0"/>
              <a:t>Rappel : les Fiches Concurrences sont à votre disposition sous </a:t>
            </a:r>
            <a:r>
              <a:rPr lang="fr-FR" sz="1200" dirty="0" err="1" smtClean="0"/>
              <a:t>CNPnet</a:t>
            </a:r>
            <a:r>
              <a:rPr lang="fr-FR" sz="1200" dirty="0" smtClean="0"/>
              <a:t>.</a:t>
            </a:r>
            <a:endParaRPr lang="fr-FR" sz="1200" dirty="0"/>
          </a:p>
        </p:txBody>
      </p:sp>
      <p:pic>
        <p:nvPicPr>
          <p:cNvPr id="30" name="Picture 16" descr="bulb, electric, energy, idea, lamp, light, thought ico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13678" y="3347649"/>
            <a:ext cx="307777" cy="307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321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765174" y="326557"/>
            <a:ext cx="8067600" cy="774273"/>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200" dirty="0"/>
              <a:t>Quelles sont les incidences d’une délégation externe pour le client et pour la Caisse d’Epargne…</a:t>
            </a:r>
          </a:p>
        </p:txBody>
      </p:sp>
      <p:pic>
        <p:nvPicPr>
          <p:cNvPr id="12" name="Imag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819" y="2250280"/>
            <a:ext cx="792087" cy="905880"/>
          </a:xfrm>
          <a:prstGeom prst="rect">
            <a:avLst/>
          </a:prstGeom>
          <a:ln>
            <a:solidFill>
              <a:schemeClr val="bg1"/>
            </a:solidFill>
          </a:ln>
          <a:extLst/>
        </p:spPr>
        <p:style>
          <a:lnRef idx="2">
            <a:schemeClr val="accent4"/>
          </a:lnRef>
          <a:fillRef idx="1">
            <a:schemeClr val="lt1"/>
          </a:fillRef>
          <a:effectRef idx="0">
            <a:schemeClr val="accent4"/>
          </a:effectRef>
          <a:fontRef idx="minor">
            <a:schemeClr val="dk1"/>
          </a:fontRef>
        </p:style>
      </p:pic>
      <p:sp>
        <p:nvSpPr>
          <p:cNvPr id="2" name="Rectangle 1"/>
          <p:cNvSpPr/>
          <p:nvPr/>
        </p:nvSpPr>
        <p:spPr>
          <a:xfrm>
            <a:off x="595222" y="1299273"/>
            <a:ext cx="8048445" cy="3508653"/>
          </a:xfrm>
          <a:prstGeom prst="rect">
            <a:avLst/>
          </a:prstGeom>
        </p:spPr>
        <p:txBody>
          <a:bodyPr wrap="square">
            <a:spAutoFit/>
          </a:bodyPr>
          <a:lstStyle/>
          <a:p>
            <a:pPr marL="265113" lvl="0" indent="-265113" algn="just">
              <a:lnSpc>
                <a:spcPct val="110000"/>
              </a:lnSpc>
              <a:spcBef>
                <a:spcPct val="20000"/>
              </a:spcBef>
              <a:buClr>
                <a:schemeClr val="tx2"/>
              </a:buClr>
              <a:buFont typeface="Wingdings" panose="05000000000000000000" pitchFamily="2" charset="2"/>
              <a:buChar char="n"/>
            </a:pPr>
            <a:r>
              <a:rPr lang="fr-FR" sz="1500" dirty="0"/>
              <a:t>Le contrat externe présente des garanties équivalentes à celles exigées par la Caisse d’Epargne (critères CCSF). </a:t>
            </a:r>
            <a:r>
              <a:rPr lang="fr-FR" sz="1500" b="1" dirty="0"/>
              <a:t>Mais les autres modalités et garanties couvrent-elles le risque réel du client ?</a:t>
            </a:r>
          </a:p>
          <a:p>
            <a:pPr marL="712788" lvl="1" indent="-255588">
              <a:lnSpc>
                <a:spcPct val="110000"/>
              </a:lnSpc>
              <a:spcBef>
                <a:spcPct val="20000"/>
              </a:spcBef>
              <a:buClr>
                <a:schemeClr val="bg2"/>
              </a:buClr>
              <a:buFont typeface="Wingdings" panose="05000000000000000000" pitchFamily="2" charset="2"/>
              <a:buChar char="n"/>
            </a:pPr>
            <a:endParaRPr lang="fr-FR" sz="1500" dirty="0" smtClean="0"/>
          </a:p>
          <a:p>
            <a:pPr marL="712788" lvl="1" indent="-255588">
              <a:lnSpc>
                <a:spcPct val="110000"/>
              </a:lnSpc>
              <a:spcBef>
                <a:spcPct val="20000"/>
              </a:spcBef>
              <a:buClr>
                <a:schemeClr val="bg2"/>
              </a:buClr>
              <a:buFont typeface="Wingdings" panose="05000000000000000000" pitchFamily="2" charset="2"/>
              <a:buChar char="n"/>
            </a:pPr>
            <a:r>
              <a:rPr lang="fr-FR" sz="1500" dirty="0" smtClean="0"/>
              <a:t>Par </a:t>
            </a:r>
            <a:r>
              <a:rPr lang="fr-FR" sz="1500" dirty="0"/>
              <a:t>exemple, en cas de changement de situation professionnelle :</a:t>
            </a:r>
          </a:p>
          <a:p>
            <a:pPr marL="1169988" lvl="2" indent="-255588">
              <a:lnSpc>
                <a:spcPct val="110000"/>
              </a:lnSpc>
              <a:spcBef>
                <a:spcPct val="20000"/>
              </a:spcBef>
              <a:buClr>
                <a:schemeClr val="tx2"/>
              </a:buClr>
              <a:buFont typeface="Wingdings" panose="05000000000000000000" pitchFamily="2" charset="2"/>
              <a:buChar char="n"/>
            </a:pPr>
            <a:r>
              <a:rPr lang="fr-FR" sz="1500" dirty="0"/>
              <a:t>Le client salarié à l’adhésion sera peut être, lors d’un sinistre, sans activité rémunérée, en congés sabbatiques, mère ou père au foyer… Sera-t-il indemnisé ?</a:t>
            </a:r>
          </a:p>
          <a:p>
            <a:pPr marL="712788" lvl="1" indent="-255588">
              <a:lnSpc>
                <a:spcPct val="110000"/>
              </a:lnSpc>
              <a:spcBef>
                <a:spcPct val="20000"/>
              </a:spcBef>
              <a:buClr>
                <a:schemeClr val="bg2"/>
              </a:buClr>
              <a:buFont typeface="Wingdings" panose="05000000000000000000" pitchFamily="2" charset="2"/>
              <a:buChar char="n"/>
            </a:pPr>
            <a:endParaRPr lang="fr-FR" sz="1500" dirty="0" smtClean="0"/>
          </a:p>
          <a:p>
            <a:pPr marL="712788" lvl="1" indent="-255588">
              <a:lnSpc>
                <a:spcPct val="110000"/>
              </a:lnSpc>
              <a:spcBef>
                <a:spcPct val="20000"/>
              </a:spcBef>
              <a:buClr>
                <a:schemeClr val="bg2"/>
              </a:buClr>
              <a:buFont typeface="Wingdings" panose="05000000000000000000" pitchFamily="2" charset="2"/>
              <a:buChar char="n"/>
            </a:pPr>
            <a:r>
              <a:rPr lang="fr-FR" sz="1500" dirty="0" smtClean="0"/>
              <a:t>Par </a:t>
            </a:r>
            <a:r>
              <a:rPr lang="fr-FR" sz="1500" dirty="0"/>
              <a:t>exemple, en fonction de sa profession :</a:t>
            </a:r>
          </a:p>
          <a:p>
            <a:pPr marL="1169988" lvl="2" indent="-255588">
              <a:lnSpc>
                <a:spcPct val="110000"/>
              </a:lnSpc>
              <a:spcBef>
                <a:spcPct val="20000"/>
              </a:spcBef>
              <a:buClr>
                <a:schemeClr val="tx2"/>
              </a:buClr>
              <a:buFont typeface="Wingdings" panose="05000000000000000000" pitchFamily="2" charset="2"/>
              <a:buChar char="n"/>
            </a:pPr>
            <a:r>
              <a:rPr lang="fr-FR" sz="1500" dirty="0"/>
              <a:t>Le client est militaire de carrière, gendarme ou policier, sera-t-il couvert s’il prend une part active à un conflit ?</a:t>
            </a:r>
          </a:p>
          <a:p>
            <a:pPr marL="712788" lvl="1" indent="-255588">
              <a:lnSpc>
                <a:spcPct val="110000"/>
              </a:lnSpc>
              <a:spcBef>
                <a:spcPct val="20000"/>
              </a:spcBef>
              <a:buClr>
                <a:schemeClr val="bg2"/>
              </a:buClr>
              <a:buFont typeface="Wingdings" panose="05000000000000000000" pitchFamily="2" charset="2"/>
              <a:buChar char="n"/>
            </a:pPr>
            <a:endParaRPr lang="fr-FR" sz="1500" dirty="0" smtClean="0"/>
          </a:p>
          <a:p>
            <a:pPr marL="712788" lvl="1" indent="-255588">
              <a:lnSpc>
                <a:spcPct val="110000"/>
              </a:lnSpc>
              <a:spcBef>
                <a:spcPct val="20000"/>
              </a:spcBef>
              <a:buClr>
                <a:schemeClr val="bg2"/>
              </a:buClr>
              <a:buFont typeface="Wingdings" panose="05000000000000000000" pitchFamily="2" charset="2"/>
              <a:buChar char="n"/>
            </a:pPr>
            <a:r>
              <a:rPr lang="fr-FR" sz="1500" dirty="0" smtClean="0"/>
              <a:t>Par </a:t>
            </a:r>
            <a:r>
              <a:rPr lang="fr-FR" sz="1500" dirty="0"/>
              <a:t>exemple, </a:t>
            </a:r>
            <a:r>
              <a:rPr lang="fr-FR" sz="1500" dirty="0" smtClean="0"/>
              <a:t>y’a-t-il des sports </a:t>
            </a:r>
            <a:r>
              <a:rPr lang="fr-FR" sz="1500" dirty="0"/>
              <a:t>ou </a:t>
            </a:r>
            <a:r>
              <a:rPr lang="fr-FR" sz="1500" dirty="0" smtClean="0"/>
              <a:t>des activités qui ne </a:t>
            </a:r>
            <a:r>
              <a:rPr lang="fr-FR" sz="1500" dirty="0"/>
              <a:t>sont pas couverts </a:t>
            </a:r>
            <a:r>
              <a:rPr lang="fr-FR" sz="1500" dirty="0" smtClean="0"/>
              <a:t>par </a:t>
            </a:r>
            <a:r>
              <a:rPr lang="fr-FR" sz="1500" dirty="0"/>
              <a:t>le contrat individuel ?</a:t>
            </a:r>
          </a:p>
        </p:txBody>
      </p:sp>
    </p:spTree>
    <p:extLst>
      <p:ext uri="{BB962C8B-B14F-4D97-AF65-F5344CB8AC3E}">
        <p14:creationId xmlns:p14="http://schemas.microsoft.com/office/powerpoint/2010/main" val="418832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765174" y="291045"/>
            <a:ext cx="8067600" cy="578965"/>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400" dirty="0" smtClean="0"/>
              <a:t>Rappel sur la  Garantie </a:t>
            </a:r>
            <a:r>
              <a:rPr lang="fr-FR" sz="2400" dirty="0"/>
              <a:t>Revente &amp; Services </a:t>
            </a:r>
            <a:br>
              <a:rPr lang="fr-FR" sz="2400" dirty="0"/>
            </a:br>
            <a:r>
              <a:rPr lang="fr-FR" sz="2400" dirty="0"/>
              <a:t>Résidence principale </a:t>
            </a:r>
          </a:p>
        </p:txBody>
      </p:sp>
      <p:sp>
        <p:nvSpPr>
          <p:cNvPr id="18" name="Rectangle 9"/>
          <p:cNvSpPr>
            <a:spLocks noChangeArrowheads="1"/>
          </p:cNvSpPr>
          <p:nvPr/>
        </p:nvSpPr>
        <p:spPr bwMode="auto">
          <a:xfrm>
            <a:off x="990600" y="5201837"/>
            <a:ext cx="7829550" cy="914400"/>
          </a:xfrm>
          <a:prstGeom prst="rect">
            <a:avLst/>
          </a:prstGeom>
          <a:solidFill>
            <a:schemeClr val="bg1"/>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lstStyle>
            <a:lvl1pPr algn="l" eaLnBrk="0" hangingPunct="0">
              <a:spcBef>
                <a:spcPct val="20000"/>
              </a:spcBef>
              <a:buClr>
                <a:schemeClr val="accent1"/>
              </a:buClr>
              <a:buSzPct val="80000"/>
              <a:buFont typeface="Wingdings" pitchFamily="2" charset="2"/>
              <a:buChar char="l"/>
              <a:defRPr sz="2200">
                <a:solidFill>
                  <a:schemeClr val="tx1"/>
                </a:solidFill>
                <a:latin typeface="Verdana" pitchFamily="34" charset="0"/>
              </a:defRPr>
            </a:lvl1pPr>
            <a:lvl2pPr marL="742950" indent="-285750" algn="l" eaLnBrk="0" hangingPunct="0">
              <a:spcBef>
                <a:spcPct val="20000"/>
              </a:spcBef>
              <a:buClr>
                <a:schemeClr val="hlink"/>
              </a:buClr>
              <a:buFont typeface="Verdana" pitchFamily="34" charset="0"/>
              <a:buChar char="&gt;"/>
              <a:defRPr sz="2000">
                <a:solidFill>
                  <a:schemeClr val="tx1"/>
                </a:solidFill>
                <a:latin typeface="Verdana" pitchFamily="34" charset="0"/>
              </a:defRPr>
            </a:lvl2pPr>
            <a:lvl3pPr marL="1143000" indent="-228600" algn="l" eaLnBrk="0" hangingPunct="0">
              <a:spcBef>
                <a:spcPct val="20000"/>
              </a:spcBef>
              <a:buClr>
                <a:schemeClr val="accent2"/>
              </a:buClr>
              <a:buSzPct val="90000"/>
              <a:buChar char="•"/>
              <a:defRPr sz="2400">
                <a:solidFill>
                  <a:schemeClr val="tx1"/>
                </a:solidFill>
                <a:latin typeface="Verdana" pitchFamily="34" charset="0"/>
              </a:defRPr>
            </a:lvl3pPr>
            <a:lvl4pPr marL="1600200" indent="-228600" algn="l" eaLnBrk="0" hangingPunct="0">
              <a:spcBef>
                <a:spcPct val="20000"/>
              </a:spcBef>
              <a:buClr>
                <a:schemeClr val="tx2"/>
              </a:buClr>
              <a:buSzPct val="80000"/>
              <a:buFont typeface="Courier New" pitchFamily="49" charset="0"/>
              <a:buChar char="o"/>
              <a:defRPr sz="1400">
                <a:solidFill>
                  <a:schemeClr val="tx1"/>
                </a:solidFill>
                <a:latin typeface="Verdana" pitchFamily="34" charset="0"/>
              </a:defRPr>
            </a:lvl4pPr>
            <a:lvl5pPr marL="2057400" indent="-228600" algn="l" eaLnBrk="0" hangingPunct="0">
              <a:spcBef>
                <a:spcPct val="20000"/>
              </a:spcBef>
              <a:buClr>
                <a:schemeClr val="hlink"/>
              </a:buClr>
              <a:buFont typeface="Arial" charset="0"/>
              <a:buChar char="»"/>
              <a:defRPr sz="1200">
                <a:solidFill>
                  <a:schemeClr val="tx1"/>
                </a:solidFill>
                <a:latin typeface="Verdana" pitchFamily="34" charset="0"/>
              </a:defRPr>
            </a:lvl5pPr>
            <a:lvl6pPr marL="2514600" indent="-228600" eaLnBrk="0" fontAlgn="base" hangingPunct="0">
              <a:spcBef>
                <a:spcPct val="20000"/>
              </a:spcBef>
              <a:spcAft>
                <a:spcPct val="0"/>
              </a:spcAft>
              <a:buClr>
                <a:schemeClr val="hlink"/>
              </a:buClr>
              <a:buFont typeface="Arial" charset="0"/>
              <a:buChar char="»"/>
              <a:defRPr sz="1200">
                <a:solidFill>
                  <a:schemeClr val="tx1"/>
                </a:solidFill>
                <a:latin typeface="Verdana" pitchFamily="34" charset="0"/>
              </a:defRPr>
            </a:lvl6pPr>
            <a:lvl7pPr marL="2971800" indent="-228600" eaLnBrk="0" fontAlgn="base" hangingPunct="0">
              <a:spcBef>
                <a:spcPct val="20000"/>
              </a:spcBef>
              <a:spcAft>
                <a:spcPct val="0"/>
              </a:spcAft>
              <a:buClr>
                <a:schemeClr val="hlink"/>
              </a:buClr>
              <a:buFont typeface="Arial" charset="0"/>
              <a:buChar char="»"/>
              <a:defRPr sz="1200">
                <a:solidFill>
                  <a:schemeClr val="tx1"/>
                </a:solidFill>
                <a:latin typeface="Verdana" pitchFamily="34" charset="0"/>
              </a:defRPr>
            </a:lvl7pPr>
            <a:lvl8pPr marL="3429000" indent="-228600" eaLnBrk="0" fontAlgn="base" hangingPunct="0">
              <a:spcBef>
                <a:spcPct val="20000"/>
              </a:spcBef>
              <a:spcAft>
                <a:spcPct val="0"/>
              </a:spcAft>
              <a:buClr>
                <a:schemeClr val="hlink"/>
              </a:buClr>
              <a:buFont typeface="Arial" charset="0"/>
              <a:buChar char="»"/>
              <a:defRPr sz="1200">
                <a:solidFill>
                  <a:schemeClr val="tx1"/>
                </a:solidFill>
                <a:latin typeface="Verdana" pitchFamily="34" charset="0"/>
              </a:defRPr>
            </a:lvl8pPr>
            <a:lvl9pPr marL="3886200" indent="-228600" eaLnBrk="0" fontAlgn="base" hangingPunct="0">
              <a:spcBef>
                <a:spcPct val="20000"/>
              </a:spcBef>
              <a:spcAft>
                <a:spcPct val="0"/>
              </a:spcAft>
              <a:buClr>
                <a:schemeClr val="hlink"/>
              </a:buClr>
              <a:buFont typeface="Arial" charset="0"/>
              <a:buChar char="»"/>
              <a:defRPr sz="1200">
                <a:solidFill>
                  <a:schemeClr val="tx1"/>
                </a:solidFill>
                <a:latin typeface="Verdana" pitchFamily="34" charset="0"/>
              </a:defRPr>
            </a:lvl9pPr>
          </a:lstStyle>
          <a:p>
            <a:pPr marL="0" marR="0" lvl="0" indent="0" algn="l" defTabSz="914400" eaLnBrk="1" fontAlgn="base" latinLnBrk="0" hangingPunct="1">
              <a:lnSpc>
                <a:spcPct val="100000"/>
              </a:lnSpc>
              <a:spcBef>
                <a:spcPct val="55000"/>
              </a:spcBef>
              <a:spcAft>
                <a:spcPct val="0"/>
              </a:spcAft>
              <a:buClrTx/>
              <a:buSzTx/>
              <a:buFontTx/>
              <a:buNone/>
              <a:tabLst/>
              <a:defRPr/>
            </a:pPr>
            <a:endParaRPr kumimoji="0" lang="fr-FR" altLang="fr-FR" sz="3200" b="0" i="0" u="none" strike="noStrike" kern="0" cap="none" spc="0" normalizeH="0" baseline="0" noProof="0" smtClean="0">
              <a:ln>
                <a:noFill/>
              </a:ln>
              <a:solidFill>
                <a:srgbClr val="000000"/>
              </a:solidFill>
              <a:effectLst/>
              <a:uLnTx/>
              <a:uFillTx/>
              <a:latin typeface="Arial Narrow" pitchFamily="34" charset="0"/>
            </a:endParaRPr>
          </a:p>
        </p:txBody>
      </p:sp>
      <p:sp>
        <p:nvSpPr>
          <p:cNvPr id="19" name="Pentagone 10"/>
          <p:cNvSpPr>
            <a:spLocks noChangeArrowheads="1"/>
          </p:cNvSpPr>
          <p:nvPr/>
        </p:nvSpPr>
        <p:spPr bwMode="auto">
          <a:xfrm>
            <a:off x="285750" y="5201837"/>
            <a:ext cx="1485900" cy="914400"/>
          </a:xfrm>
          <a:prstGeom prst="homePlate">
            <a:avLst>
              <a:gd name="adj" fmla="val 46102"/>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Verdana"/>
              </a:rPr>
              <a:t>TARIF</a:t>
            </a:r>
          </a:p>
        </p:txBody>
      </p:sp>
      <p:pic>
        <p:nvPicPr>
          <p:cNvPr id="20" name="Image 13" descr="Imag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5499" y="1712120"/>
            <a:ext cx="862408" cy="862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3"/>
          <p:cNvSpPr>
            <a:spLocks noChangeArrowheads="1"/>
          </p:cNvSpPr>
          <p:nvPr/>
        </p:nvSpPr>
        <p:spPr bwMode="auto">
          <a:xfrm>
            <a:off x="1000125" y="1294808"/>
            <a:ext cx="7829550" cy="1475026"/>
          </a:xfrm>
          <a:prstGeom prst="rect">
            <a:avLst/>
          </a:prstGeom>
          <a:noFill/>
          <a:ln w="28575" algn="ctr">
            <a:solidFill>
              <a:srgbClr val="581D74"/>
            </a:solidFill>
            <a:round/>
            <a:headEnd/>
            <a:tailEnd/>
          </a:ln>
          <a:extLst>
            <a:ext uri="{909E8E84-426E-40DD-AFC4-6F175D3DCCD1}">
              <a14:hiddenFill xmlns:a14="http://schemas.microsoft.com/office/drawing/2010/main">
                <a:solidFill>
                  <a:srgbClr val="FFFFFF"/>
                </a:solidFill>
              </a14:hiddenFill>
            </a:ext>
          </a:extLst>
        </p:spPr>
        <p:txBody>
          <a:bodyPr wrap="none"/>
          <a:lstStyle>
            <a:lvl1pPr algn="l" eaLnBrk="0" hangingPunct="0">
              <a:spcBef>
                <a:spcPct val="20000"/>
              </a:spcBef>
              <a:buClr>
                <a:schemeClr val="accent1"/>
              </a:buClr>
              <a:buSzPct val="80000"/>
              <a:buFont typeface="Wingdings" pitchFamily="2" charset="2"/>
              <a:buChar char="l"/>
              <a:defRPr sz="2200">
                <a:solidFill>
                  <a:schemeClr val="tx1"/>
                </a:solidFill>
                <a:latin typeface="Verdana" pitchFamily="34" charset="0"/>
              </a:defRPr>
            </a:lvl1pPr>
            <a:lvl2pPr marL="742950" indent="-285750" algn="l" eaLnBrk="0" hangingPunct="0">
              <a:spcBef>
                <a:spcPct val="20000"/>
              </a:spcBef>
              <a:buClr>
                <a:schemeClr val="hlink"/>
              </a:buClr>
              <a:buFont typeface="Verdana" pitchFamily="34" charset="0"/>
              <a:buChar char="&gt;"/>
              <a:defRPr sz="2000">
                <a:solidFill>
                  <a:schemeClr val="tx1"/>
                </a:solidFill>
                <a:latin typeface="Verdana" pitchFamily="34" charset="0"/>
              </a:defRPr>
            </a:lvl2pPr>
            <a:lvl3pPr marL="1143000" indent="-228600" algn="l" eaLnBrk="0" hangingPunct="0">
              <a:spcBef>
                <a:spcPct val="20000"/>
              </a:spcBef>
              <a:buClr>
                <a:schemeClr val="accent2"/>
              </a:buClr>
              <a:buSzPct val="90000"/>
              <a:buChar char="•"/>
              <a:defRPr sz="2400">
                <a:solidFill>
                  <a:schemeClr val="tx1"/>
                </a:solidFill>
                <a:latin typeface="Verdana" pitchFamily="34" charset="0"/>
              </a:defRPr>
            </a:lvl3pPr>
            <a:lvl4pPr marL="1600200" indent="-228600" algn="l" eaLnBrk="0" hangingPunct="0">
              <a:spcBef>
                <a:spcPct val="20000"/>
              </a:spcBef>
              <a:buClr>
                <a:schemeClr val="tx2"/>
              </a:buClr>
              <a:buSzPct val="80000"/>
              <a:buFont typeface="Courier New" pitchFamily="49" charset="0"/>
              <a:buChar char="o"/>
              <a:defRPr sz="1400">
                <a:solidFill>
                  <a:schemeClr val="tx1"/>
                </a:solidFill>
                <a:latin typeface="Verdana" pitchFamily="34" charset="0"/>
              </a:defRPr>
            </a:lvl4pPr>
            <a:lvl5pPr marL="2057400" indent="-228600" algn="l" eaLnBrk="0" hangingPunct="0">
              <a:spcBef>
                <a:spcPct val="20000"/>
              </a:spcBef>
              <a:buClr>
                <a:schemeClr val="hlink"/>
              </a:buClr>
              <a:buFont typeface="Arial" charset="0"/>
              <a:buChar char="»"/>
              <a:defRPr sz="1200">
                <a:solidFill>
                  <a:schemeClr val="tx1"/>
                </a:solidFill>
                <a:latin typeface="Verdana" pitchFamily="34" charset="0"/>
              </a:defRPr>
            </a:lvl5pPr>
            <a:lvl6pPr marL="2514600" indent="-228600" eaLnBrk="0" fontAlgn="base" hangingPunct="0">
              <a:spcBef>
                <a:spcPct val="20000"/>
              </a:spcBef>
              <a:spcAft>
                <a:spcPct val="0"/>
              </a:spcAft>
              <a:buClr>
                <a:schemeClr val="hlink"/>
              </a:buClr>
              <a:buFont typeface="Arial" charset="0"/>
              <a:buChar char="»"/>
              <a:defRPr sz="1200">
                <a:solidFill>
                  <a:schemeClr val="tx1"/>
                </a:solidFill>
                <a:latin typeface="Verdana" pitchFamily="34" charset="0"/>
              </a:defRPr>
            </a:lvl6pPr>
            <a:lvl7pPr marL="2971800" indent="-228600" eaLnBrk="0" fontAlgn="base" hangingPunct="0">
              <a:spcBef>
                <a:spcPct val="20000"/>
              </a:spcBef>
              <a:spcAft>
                <a:spcPct val="0"/>
              </a:spcAft>
              <a:buClr>
                <a:schemeClr val="hlink"/>
              </a:buClr>
              <a:buFont typeface="Arial" charset="0"/>
              <a:buChar char="»"/>
              <a:defRPr sz="1200">
                <a:solidFill>
                  <a:schemeClr val="tx1"/>
                </a:solidFill>
                <a:latin typeface="Verdana" pitchFamily="34" charset="0"/>
              </a:defRPr>
            </a:lvl7pPr>
            <a:lvl8pPr marL="3429000" indent="-228600" eaLnBrk="0" fontAlgn="base" hangingPunct="0">
              <a:spcBef>
                <a:spcPct val="20000"/>
              </a:spcBef>
              <a:spcAft>
                <a:spcPct val="0"/>
              </a:spcAft>
              <a:buClr>
                <a:schemeClr val="hlink"/>
              </a:buClr>
              <a:buFont typeface="Arial" charset="0"/>
              <a:buChar char="»"/>
              <a:defRPr sz="1200">
                <a:solidFill>
                  <a:schemeClr val="tx1"/>
                </a:solidFill>
                <a:latin typeface="Verdana" pitchFamily="34" charset="0"/>
              </a:defRPr>
            </a:lvl8pPr>
            <a:lvl9pPr marL="3886200" indent="-228600" eaLnBrk="0" fontAlgn="base" hangingPunct="0">
              <a:spcBef>
                <a:spcPct val="20000"/>
              </a:spcBef>
              <a:spcAft>
                <a:spcPct val="0"/>
              </a:spcAft>
              <a:buClr>
                <a:schemeClr val="hlink"/>
              </a:buClr>
              <a:buFont typeface="Arial" charset="0"/>
              <a:buChar char="»"/>
              <a:defRPr sz="1200">
                <a:solidFill>
                  <a:schemeClr val="tx1"/>
                </a:solidFill>
                <a:latin typeface="Verdana" pitchFamily="34" charset="0"/>
              </a:defRPr>
            </a:lvl9pPr>
          </a:lstStyle>
          <a:p>
            <a:pPr marL="0" marR="0" lvl="0" indent="0" algn="l" defTabSz="914400" eaLnBrk="1" fontAlgn="base" latinLnBrk="0" hangingPunct="1">
              <a:lnSpc>
                <a:spcPct val="100000"/>
              </a:lnSpc>
              <a:spcBef>
                <a:spcPct val="55000"/>
              </a:spcBef>
              <a:spcAft>
                <a:spcPct val="0"/>
              </a:spcAft>
              <a:buClrTx/>
              <a:buSzTx/>
              <a:buFontTx/>
              <a:buNone/>
              <a:tabLst/>
              <a:defRPr/>
            </a:pPr>
            <a:endParaRPr kumimoji="0" lang="fr-FR" altLang="fr-FR" sz="3200" b="0" i="0" u="none" strike="noStrike" kern="0" cap="none" spc="0" normalizeH="0" baseline="0" noProof="0" smtClean="0">
              <a:ln>
                <a:noFill/>
              </a:ln>
              <a:solidFill>
                <a:srgbClr val="000000"/>
              </a:solidFill>
              <a:effectLst/>
              <a:uLnTx/>
              <a:uFillTx/>
              <a:latin typeface="+mn-lt"/>
            </a:endParaRPr>
          </a:p>
        </p:txBody>
      </p:sp>
      <p:sp>
        <p:nvSpPr>
          <p:cNvPr id="22" name="Pentagone 4"/>
          <p:cNvSpPr>
            <a:spLocks noChangeArrowheads="1"/>
          </p:cNvSpPr>
          <p:nvPr/>
        </p:nvSpPr>
        <p:spPr bwMode="auto">
          <a:xfrm>
            <a:off x="295275" y="1294808"/>
            <a:ext cx="1495425" cy="1475026"/>
          </a:xfrm>
          <a:prstGeom prst="homePlate">
            <a:avLst>
              <a:gd name="adj" fmla="val 27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Verdana"/>
              </a:rPr>
              <a:t>PRINCIPE</a:t>
            </a:r>
          </a:p>
        </p:txBody>
      </p:sp>
      <p:sp>
        <p:nvSpPr>
          <p:cNvPr id="23" name="Rectangle 9"/>
          <p:cNvSpPr>
            <a:spLocks noChangeArrowheads="1"/>
          </p:cNvSpPr>
          <p:nvPr/>
        </p:nvSpPr>
        <p:spPr bwMode="auto">
          <a:xfrm>
            <a:off x="990600" y="2871494"/>
            <a:ext cx="7829550" cy="2224415"/>
          </a:xfrm>
          <a:prstGeom prst="rect">
            <a:avLst/>
          </a:prstGeom>
          <a:noFill/>
          <a:ln w="28575" algn="ctr">
            <a:solidFill>
              <a:srgbClr val="581D74"/>
            </a:solidFill>
            <a:round/>
            <a:headEnd/>
            <a:tailEnd/>
          </a:ln>
          <a:extLst>
            <a:ext uri="{909E8E84-426E-40DD-AFC4-6F175D3DCCD1}">
              <a14:hiddenFill xmlns:a14="http://schemas.microsoft.com/office/drawing/2010/main">
                <a:solidFill>
                  <a:srgbClr val="FFFFFF"/>
                </a:solidFill>
              </a14:hiddenFill>
            </a:ext>
          </a:extLst>
        </p:spPr>
        <p:txBody>
          <a:bodyPr wrap="none"/>
          <a:lstStyle>
            <a:lvl1pPr algn="l" eaLnBrk="0" hangingPunct="0">
              <a:spcBef>
                <a:spcPct val="20000"/>
              </a:spcBef>
              <a:buClr>
                <a:schemeClr val="accent1"/>
              </a:buClr>
              <a:buSzPct val="80000"/>
              <a:buFont typeface="Wingdings" pitchFamily="2" charset="2"/>
              <a:buChar char="l"/>
              <a:defRPr sz="2200">
                <a:solidFill>
                  <a:schemeClr val="tx1"/>
                </a:solidFill>
                <a:latin typeface="Verdana" pitchFamily="34" charset="0"/>
              </a:defRPr>
            </a:lvl1pPr>
            <a:lvl2pPr marL="742950" indent="-285750" algn="l" eaLnBrk="0" hangingPunct="0">
              <a:spcBef>
                <a:spcPct val="20000"/>
              </a:spcBef>
              <a:buClr>
                <a:schemeClr val="hlink"/>
              </a:buClr>
              <a:buFont typeface="Verdana" pitchFamily="34" charset="0"/>
              <a:buChar char="&gt;"/>
              <a:defRPr sz="2000">
                <a:solidFill>
                  <a:schemeClr val="tx1"/>
                </a:solidFill>
                <a:latin typeface="Verdana" pitchFamily="34" charset="0"/>
              </a:defRPr>
            </a:lvl2pPr>
            <a:lvl3pPr marL="1143000" indent="-228600" algn="l" eaLnBrk="0" hangingPunct="0">
              <a:spcBef>
                <a:spcPct val="20000"/>
              </a:spcBef>
              <a:buClr>
                <a:schemeClr val="accent2"/>
              </a:buClr>
              <a:buSzPct val="90000"/>
              <a:buChar char="•"/>
              <a:defRPr sz="2400">
                <a:solidFill>
                  <a:schemeClr val="tx1"/>
                </a:solidFill>
                <a:latin typeface="Verdana" pitchFamily="34" charset="0"/>
              </a:defRPr>
            </a:lvl3pPr>
            <a:lvl4pPr marL="1600200" indent="-228600" algn="l" eaLnBrk="0" hangingPunct="0">
              <a:spcBef>
                <a:spcPct val="20000"/>
              </a:spcBef>
              <a:buClr>
                <a:schemeClr val="tx2"/>
              </a:buClr>
              <a:buSzPct val="80000"/>
              <a:buFont typeface="Courier New" pitchFamily="49" charset="0"/>
              <a:buChar char="o"/>
              <a:defRPr sz="1400">
                <a:solidFill>
                  <a:schemeClr val="tx1"/>
                </a:solidFill>
                <a:latin typeface="Verdana" pitchFamily="34" charset="0"/>
              </a:defRPr>
            </a:lvl4pPr>
            <a:lvl5pPr marL="2057400" indent="-228600" algn="l" eaLnBrk="0" hangingPunct="0">
              <a:spcBef>
                <a:spcPct val="20000"/>
              </a:spcBef>
              <a:buClr>
                <a:schemeClr val="hlink"/>
              </a:buClr>
              <a:buFont typeface="Arial" charset="0"/>
              <a:buChar char="»"/>
              <a:defRPr sz="1200">
                <a:solidFill>
                  <a:schemeClr val="tx1"/>
                </a:solidFill>
                <a:latin typeface="Verdana" pitchFamily="34" charset="0"/>
              </a:defRPr>
            </a:lvl5pPr>
            <a:lvl6pPr marL="2514600" indent="-228600" eaLnBrk="0" fontAlgn="base" hangingPunct="0">
              <a:spcBef>
                <a:spcPct val="20000"/>
              </a:spcBef>
              <a:spcAft>
                <a:spcPct val="0"/>
              </a:spcAft>
              <a:buClr>
                <a:schemeClr val="hlink"/>
              </a:buClr>
              <a:buFont typeface="Arial" charset="0"/>
              <a:buChar char="»"/>
              <a:defRPr sz="1200">
                <a:solidFill>
                  <a:schemeClr val="tx1"/>
                </a:solidFill>
                <a:latin typeface="Verdana" pitchFamily="34" charset="0"/>
              </a:defRPr>
            </a:lvl6pPr>
            <a:lvl7pPr marL="2971800" indent="-228600" eaLnBrk="0" fontAlgn="base" hangingPunct="0">
              <a:spcBef>
                <a:spcPct val="20000"/>
              </a:spcBef>
              <a:spcAft>
                <a:spcPct val="0"/>
              </a:spcAft>
              <a:buClr>
                <a:schemeClr val="hlink"/>
              </a:buClr>
              <a:buFont typeface="Arial" charset="0"/>
              <a:buChar char="»"/>
              <a:defRPr sz="1200">
                <a:solidFill>
                  <a:schemeClr val="tx1"/>
                </a:solidFill>
                <a:latin typeface="Verdana" pitchFamily="34" charset="0"/>
              </a:defRPr>
            </a:lvl7pPr>
            <a:lvl8pPr marL="3429000" indent="-228600" eaLnBrk="0" fontAlgn="base" hangingPunct="0">
              <a:spcBef>
                <a:spcPct val="20000"/>
              </a:spcBef>
              <a:spcAft>
                <a:spcPct val="0"/>
              </a:spcAft>
              <a:buClr>
                <a:schemeClr val="hlink"/>
              </a:buClr>
              <a:buFont typeface="Arial" charset="0"/>
              <a:buChar char="»"/>
              <a:defRPr sz="1200">
                <a:solidFill>
                  <a:schemeClr val="tx1"/>
                </a:solidFill>
                <a:latin typeface="Verdana" pitchFamily="34" charset="0"/>
              </a:defRPr>
            </a:lvl8pPr>
            <a:lvl9pPr marL="3886200" indent="-228600" eaLnBrk="0" fontAlgn="base" hangingPunct="0">
              <a:spcBef>
                <a:spcPct val="20000"/>
              </a:spcBef>
              <a:spcAft>
                <a:spcPct val="0"/>
              </a:spcAft>
              <a:buClr>
                <a:schemeClr val="hlink"/>
              </a:buClr>
              <a:buFont typeface="Arial" charset="0"/>
              <a:buChar char="»"/>
              <a:defRPr sz="1200">
                <a:solidFill>
                  <a:schemeClr val="tx1"/>
                </a:solidFill>
                <a:latin typeface="Verdana" pitchFamily="34" charset="0"/>
              </a:defRPr>
            </a:lvl9pPr>
          </a:lstStyle>
          <a:p>
            <a:pPr marL="0" marR="0" lvl="0" indent="0" algn="l" defTabSz="914400" eaLnBrk="1" fontAlgn="base" latinLnBrk="0" hangingPunct="1">
              <a:lnSpc>
                <a:spcPct val="100000"/>
              </a:lnSpc>
              <a:spcBef>
                <a:spcPct val="55000"/>
              </a:spcBef>
              <a:spcAft>
                <a:spcPct val="0"/>
              </a:spcAft>
              <a:buClrTx/>
              <a:buSzTx/>
              <a:buFontTx/>
              <a:buNone/>
              <a:tabLst/>
              <a:defRPr/>
            </a:pPr>
            <a:endParaRPr kumimoji="0" lang="fr-FR" altLang="fr-FR" sz="3200" b="0" i="0" u="none" strike="noStrike" kern="0" cap="none" spc="0" normalizeH="0" baseline="0" noProof="0" smtClean="0">
              <a:ln>
                <a:noFill/>
              </a:ln>
              <a:solidFill>
                <a:srgbClr val="000000"/>
              </a:solidFill>
              <a:effectLst/>
              <a:uLnTx/>
              <a:uFillTx/>
              <a:latin typeface="Arial Narrow" pitchFamily="34" charset="0"/>
            </a:endParaRPr>
          </a:p>
        </p:txBody>
      </p:sp>
      <p:sp>
        <p:nvSpPr>
          <p:cNvPr id="24" name="Pentagone 10"/>
          <p:cNvSpPr>
            <a:spLocks noChangeArrowheads="1"/>
          </p:cNvSpPr>
          <p:nvPr/>
        </p:nvSpPr>
        <p:spPr bwMode="auto">
          <a:xfrm>
            <a:off x="285750" y="2871494"/>
            <a:ext cx="1504950" cy="2224415"/>
          </a:xfrm>
          <a:prstGeom prst="homePlate">
            <a:avLst>
              <a:gd name="adj" fmla="val 25481"/>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Verdana"/>
              </a:rPr>
              <a:t>OFFRE</a:t>
            </a:r>
          </a:p>
        </p:txBody>
      </p:sp>
      <p:sp>
        <p:nvSpPr>
          <p:cNvPr id="25" name="Rectangle 11"/>
          <p:cNvSpPr>
            <a:spLocks noChangeArrowheads="1"/>
          </p:cNvSpPr>
          <p:nvPr/>
        </p:nvSpPr>
        <p:spPr bwMode="auto">
          <a:xfrm>
            <a:off x="2836863" y="1320207"/>
            <a:ext cx="6015037" cy="1277273"/>
          </a:xfrm>
          <a:prstGeom prst="rect">
            <a:avLst/>
          </a:prstGeom>
          <a:noFill/>
          <a:ln w="9525">
            <a:noFill/>
            <a:miter lim="800000"/>
            <a:headEnd/>
            <a:tailEnd/>
          </a:ln>
        </p:spPr>
        <p:txBody>
          <a:bodyPr>
            <a:spAutoFit/>
          </a:bodyPr>
          <a:lstStyle/>
          <a:p>
            <a:pPr marL="265113" lvl="1" indent="-265113" fontAlgn="base">
              <a:spcBef>
                <a:spcPts val="600"/>
              </a:spcBef>
              <a:buClr>
                <a:srgbClr val="F47920"/>
              </a:buClr>
              <a:buFont typeface="Verdana" pitchFamily="34" charset="0"/>
              <a:buChar char="&gt;"/>
              <a:defRPr/>
            </a:pPr>
            <a:r>
              <a:rPr lang="fr-FR" sz="1200" b="1" dirty="0"/>
              <a:t>Protéger financièrement le souscripteur en cas de revente de la résidence principale </a:t>
            </a:r>
            <a:r>
              <a:rPr lang="fr-FR" sz="1200" dirty="0"/>
              <a:t>rendue nécessaire par un fait </a:t>
            </a:r>
            <a:r>
              <a:rPr lang="fr-FR" sz="1200" dirty="0" smtClean="0"/>
              <a:t>générateur.</a:t>
            </a:r>
            <a:endParaRPr lang="fr-FR" sz="1200" dirty="0"/>
          </a:p>
          <a:p>
            <a:pPr marL="714375" lvl="2" indent="-228600" eaLnBrk="0" fontAlgn="base" hangingPunct="0">
              <a:spcAft>
                <a:spcPct val="0"/>
              </a:spcAft>
              <a:buClr>
                <a:srgbClr val="581D74"/>
              </a:buClr>
              <a:buSzPct val="90000"/>
              <a:buFontTx/>
              <a:buChar char="•"/>
              <a:tabLst>
                <a:tab pos="714375" algn="l"/>
              </a:tabLst>
              <a:defRPr/>
            </a:pPr>
            <a:r>
              <a:rPr lang="fr-FR" sz="1200" dirty="0">
                <a:cs typeface="Aharoni" panose="02010803020104030203" pitchFamily="2" charset="-79"/>
              </a:rPr>
              <a:t>Sécuriser la valeur de la résidence principale </a:t>
            </a:r>
          </a:p>
          <a:p>
            <a:pPr marL="714375" lvl="2" indent="-228600" eaLnBrk="0" fontAlgn="base" hangingPunct="0">
              <a:spcAft>
                <a:spcPct val="0"/>
              </a:spcAft>
              <a:buClr>
                <a:srgbClr val="581D74"/>
              </a:buClr>
              <a:buSzPct val="90000"/>
              <a:buFontTx/>
              <a:buChar char="•"/>
              <a:tabLst>
                <a:tab pos="714375" algn="l"/>
              </a:tabLst>
              <a:defRPr/>
            </a:pPr>
            <a:r>
              <a:rPr lang="fr-FR" sz="1200" dirty="0">
                <a:cs typeface="Aharoni" panose="02010803020104030203" pitchFamily="2" charset="-79"/>
              </a:rPr>
              <a:t>Éviter les conséquences financières d’une baisse du marché de l’immobilier</a:t>
            </a:r>
          </a:p>
          <a:p>
            <a:pPr marL="265113" lvl="1" indent="-265113" fontAlgn="base">
              <a:spcBef>
                <a:spcPts val="600"/>
              </a:spcBef>
              <a:buClr>
                <a:srgbClr val="F47920"/>
              </a:buClr>
              <a:buFont typeface="Verdana" pitchFamily="34" charset="0"/>
              <a:buChar char="&gt;"/>
              <a:defRPr/>
            </a:pPr>
            <a:r>
              <a:rPr lang="fr-FR" sz="1200" dirty="0"/>
              <a:t>Aider le souscripteur dans la </a:t>
            </a:r>
            <a:r>
              <a:rPr lang="fr-FR" sz="1200" b="1" dirty="0"/>
              <a:t>réalisation de travaux de sa résidence principale</a:t>
            </a:r>
          </a:p>
          <a:p>
            <a:pPr marL="714375" lvl="2" indent="-228600" eaLnBrk="0" fontAlgn="base" hangingPunct="0">
              <a:spcAft>
                <a:spcPct val="0"/>
              </a:spcAft>
              <a:buClr>
                <a:srgbClr val="581D74"/>
              </a:buClr>
              <a:buSzPct val="90000"/>
              <a:buFontTx/>
              <a:buChar char="•"/>
              <a:tabLst>
                <a:tab pos="714375" algn="l"/>
              </a:tabLst>
              <a:defRPr/>
            </a:pPr>
            <a:r>
              <a:rPr lang="fr-FR" sz="1200" dirty="0">
                <a:cs typeface="Aharoni" panose="02010803020104030203" pitchFamily="2" charset="-79"/>
                <a:sym typeface="Wingdings" pitchFamily="2" charset="2"/>
              </a:rPr>
              <a:t>Faire effectuer d’éventuels travaux dans les meilleures conditions</a:t>
            </a:r>
          </a:p>
        </p:txBody>
      </p:sp>
      <p:sp>
        <p:nvSpPr>
          <p:cNvPr id="26" name="Rectangle 25"/>
          <p:cNvSpPr>
            <a:spLocks noChangeArrowheads="1"/>
          </p:cNvSpPr>
          <p:nvPr/>
        </p:nvSpPr>
        <p:spPr bwMode="auto">
          <a:xfrm>
            <a:off x="2830513" y="2895307"/>
            <a:ext cx="5951537" cy="2200602"/>
          </a:xfrm>
          <a:prstGeom prst="rect">
            <a:avLst/>
          </a:prstGeom>
          <a:noFill/>
          <a:ln w="9525">
            <a:noFill/>
            <a:miter lim="800000"/>
            <a:headEnd/>
            <a:tailEnd/>
          </a:ln>
        </p:spPr>
        <p:txBody>
          <a:bodyPr>
            <a:spAutoFit/>
          </a:bodyPr>
          <a:lstStyle/>
          <a:p>
            <a:pPr marL="265113" lvl="1" indent="-265113" fontAlgn="base">
              <a:spcBef>
                <a:spcPts val="600"/>
              </a:spcBef>
              <a:buClr>
                <a:srgbClr val="F47920"/>
              </a:buClr>
              <a:buFont typeface="Verdana" pitchFamily="34" charset="0"/>
              <a:buChar char="&gt;"/>
              <a:defRPr/>
            </a:pPr>
            <a:r>
              <a:rPr lang="fr-FR" sz="1200" b="1" kern="0" dirty="0"/>
              <a:t>Garantie Revente </a:t>
            </a:r>
            <a:r>
              <a:rPr lang="fr-FR" sz="1200" kern="0" dirty="0"/>
              <a:t>: Une assurance qui prend en charge la perte financière subie (moins-value) lors de la revente de la résidence principale consécutive à un des évènements suivants :</a:t>
            </a:r>
          </a:p>
          <a:p>
            <a:pPr marL="714375" lvl="2" indent="-228600" eaLnBrk="0" fontAlgn="base" hangingPunct="0">
              <a:spcAft>
                <a:spcPct val="0"/>
              </a:spcAft>
              <a:buClr>
                <a:srgbClr val="581D74"/>
              </a:buClr>
              <a:buSzPct val="90000"/>
              <a:buFontTx/>
              <a:buChar char="•"/>
              <a:tabLst>
                <a:tab pos="714375" algn="l"/>
              </a:tabLst>
              <a:defRPr/>
            </a:pPr>
            <a:r>
              <a:rPr lang="fr-FR" sz="1200" dirty="0">
                <a:cs typeface="Aharoni" panose="02010803020104030203" pitchFamily="2" charset="-79"/>
              </a:rPr>
              <a:t>Décès accidentel</a:t>
            </a:r>
          </a:p>
          <a:p>
            <a:pPr marL="714375" lvl="2" indent="-228600" eaLnBrk="0" fontAlgn="base" hangingPunct="0">
              <a:spcAft>
                <a:spcPct val="0"/>
              </a:spcAft>
              <a:buClr>
                <a:srgbClr val="581D74"/>
              </a:buClr>
              <a:buSzPct val="90000"/>
              <a:buFontTx/>
              <a:buChar char="•"/>
              <a:tabLst>
                <a:tab pos="714375" algn="l"/>
              </a:tabLst>
              <a:defRPr/>
            </a:pPr>
            <a:r>
              <a:rPr lang="fr-FR" sz="1200" dirty="0">
                <a:cs typeface="Aharoni" panose="02010803020104030203" pitchFamily="2" charset="-79"/>
              </a:rPr>
              <a:t>Mutation professionnelle</a:t>
            </a:r>
          </a:p>
          <a:p>
            <a:pPr marL="714375" lvl="2" indent="-228600" eaLnBrk="0" fontAlgn="base" hangingPunct="0">
              <a:spcAft>
                <a:spcPct val="0"/>
              </a:spcAft>
              <a:buClr>
                <a:srgbClr val="581D74"/>
              </a:buClr>
              <a:buSzPct val="90000"/>
              <a:buFontTx/>
              <a:buChar char="•"/>
              <a:tabLst>
                <a:tab pos="714375" algn="l"/>
              </a:tabLst>
              <a:defRPr/>
            </a:pPr>
            <a:r>
              <a:rPr lang="fr-FR" sz="1200" dirty="0">
                <a:cs typeface="Aharoni" panose="02010803020104030203" pitchFamily="2" charset="-79"/>
              </a:rPr>
              <a:t>Licenciement économique</a:t>
            </a:r>
          </a:p>
          <a:p>
            <a:pPr marL="714375" lvl="2" indent="-228600" eaLnBrk="0" fontAlgn="base" hangingPunct="0">
              <a:spcAft>
                <a:spcPct val="0"/>
              </a:spcAft>
              <a:buClr>
                <a:srgbClr val="581D74"/>
              </a:buClr>
              <a:buSzPct val="90000"/>
              <a:buFontTx/>
              <a:buChar char="•"/>
              <a:tabLst>
                <a:tab pos="714375" algn="l"/>
              </a:tabLst>
              <a:defRPr/>
            </a:pPr>
            <a:r>
              <a:rPr lang="fr-FR" sz="1200" dirty="0">
                <a:cs typeface="Aharoni" panose="02010803020104030203" pitchFamily="2" charset="-79"/>
              </a:rPr>
              <a:t>Naissance multiple</a:t>
            </a:r>
          </a:p>
          <a:p>
            <a:pPr marL="714375" lvl="2" indent="-228600" eaLnBrk="0" fontAlgn="base" hangingPunct="0">
              <a:spcAft>
                <a:spcPct val="0"/>
              </a:spcAft>
              <a:buClr>
                <a:srgbClr val="581D74"/>
              </a:buClr>
              <a:buSzPct val="90000"/>
              <a:buFontTx/>
              <a:buChar char="•"/>
              <a:tabLst>
                <a:tab pos="714375" algn="l"/>
              </a:tabLst>
              <a:defRPr/>
            </a:pPr>
            <a:r>
              <a:rPr lang="fr-FR" sz="1200" dirty="0">
                <a:cs typeface="Aharoni" panose="02010803020104030203" pitchFamily="2" charset="-79"/>
              </a:rPr>
              <a:t>Divorce</a:t>
            </a:r>
          </a:p>
          <a:p>
            <a:pPr marL="714375" lvl="2" indent="-228600" eaLnBrk="0" fontAlgn="base" hangingPunct="0">
              <a:spcAft>
                <a:spcPct val="0"/>
              </a:spcAft>
              <a:buClr>
                <a:srgbClr val="581D74"/>
              </a:buClr>
              <a:buSzPct val="90000"/>
              <a:buFontTx/>
              <a:buChar char="•"/>
              <a:tabLst>
                <a:tab pos="714375" algn="l"/>
              </a:tabLst>
              <a:defRPr/>
            </a:pPr>
            <a:r>
              <a:rPr lang="fr-FR" sz="1200" dirty="0">
                <a:cs typeface="Aharoni" panose="02010803020104030203" pitchFamily="2" charset="-79"/>
              </a:rPr>
              <a:t>Perte Totale et Irréversible d’Autonomie (PTIA) accidentelle</a:t>
            </a:r>
          </a:p>
          <a:p>
            <a:pPr marL="714375" lvl="2" indent="-228600" eaLnBrk="0" fontAlgn="base" hangingPunct="0">
              <a:spcAft>
                <a:spcPct val="0"/>
              </a:spcAft>
              <a:buClr>
                <a:srgbClr val="581D74"/>
              </a:buClr>
              <a:buSzPct val="90000"/>
              <a:buFontTx/>
              <a:buChar char="•"/>
              <a:tabLst>
                <a:tab pos="714375" algn="l"/>
              </a:tabLst>
              <a:defRPr/>
            </a:pPr>
            <a:r>
              <a:rPr lang="fr-FR" sz="1200" dirty="0">
                <a:cs typeface="Aharoni" panose="02010803020104030203" pitchFamily="2" charset="-79"/>
              </a:rPr>
              <a:t>Décès accidentel</a:t>
            </a:r>
          </a:p>
          <a:p>
            <a:pPr marL="265113" lvl="1" indent="-265113" fontAlgn="base">
              <a:spcBef>
                <a:spcPts val="600"/>
              </a:spcBef>
              <a:spcAft>
                <a:spcPct val="0"/>
              </a:spcAft>
              <a:buClr>
                <a:srgbClr val="F47920"/>
              </a:buClr>
              <a:buFont typeface="Verdana" pitchFamily="34" charset="0"/>
              <a:buChar char="&gt;"/>
              <a:defRPr/>
            </a:pPr>
            <a:r>
              <a:rPr lang="fr-FR" sz="1200" b="1" kern="0" dirty="0"/>
              <a:t>Aide à la réalisation de travaux : </a:t>
            </a:r>
            <a:r>
              <a:rPr lang="fr-FR" sz="1200" dirty="0"/>
              <a:t>assistance d’un spécialiste et d’un réseau de prestataires agrées pour la réalisation de travaux dans la résidence principale</a:t>
            </a:r>
            <a:endParaRPr lang="fr-FR" sz="1200" b="1" kern="0" dirty="0"/>
          </a:p>
        </p:txBody>
      </p:sp>
      <p:pic>
        <p:nvPicPr>
          <p:cNvPr id="27" name="Image 21" descr="IMMERSION.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6263" y="3807808"/>
            <a:ext cx="834793" cy="762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Image 4" descr="CA 2.jpg"/>
          <p:cNvPicPr>
            <a:picLocks noChangeAspect="1"/>
          </p:cNvPicPr>
          <p:nvPr/>
        </p:nvPicPr>
        <p:blipFill>
          <a:blip r:embed="rId5" cstate="print">
            <a:extLst>
              <a:ext uri="{28A0092B-C50C-407E-A947-70E740481C1C}">
                <a14:useLocalDpi xmlns:a14="http://schemas.microsoft.com/office/drawing/2010/main" val="0"/>
              </a:ext>
            </a:extLst>
          </a:blip>
          <a:srcRect l="1228" t="10657"/>
          <a:stretch>
            <a:fillRect/>
          </a:stretch>
        </p:blipFill>
        <p:spPr bwMode="auto">
          <a:xfrm>
            <a:off x="1983631" y="5417153"/>
            <a:ext cx="633810" cy="5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 name="Espace réservé du contenu 3"/>
          <p:cNvGraphicFramePr>
            <a:graphicFrameLocks/>
          </p:cNvGraphicFramePr>
          <p:nvPr>
            <p:extLst>
              <p:ext uri="{D42A27DB-BD31-4B8C-83A1-F6EECF244321}">
                <p14:modId xmlns:p14="http://schemas.microsoft.com/office/powerpoint/2010/main" val="2212476308"/>
              </p:ext>
            </p:extLst>
          </p:nvPr>
        </p:nvGraphicFramePr>
        <p:xfrm>
          <a:off x="3227388" y="5260575"/>
          <a:ext cx="3487738" cy="777876"/>
        </p:xfrm>
        <a:graphic>
          <a:graphicData uri="http://schemas.openxmlformats.org/drawingml/2006/table">
            <a:tbl>
              <a:tblPr firstRow="1" bandRow="1">
                <a:tableStyleId>{72833802-FEF1-4C79-8D5D-14CF1EAF98D9}</a:tableStyleId>
              </a:tblPr>
              <a:tblGrid>
                <a:gridCol w="2303400"/>
                <a:gridCol w="1184338"/>
              </a:tblGrid>
              <a:tr h="259292">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fr-FR" sz="1100" dirty="0" smtClean="0"/>
                        <a:t>GRS RP</a:t>
                      </a:r>
                      <a:endParaRPr lang="fr-FR" sz="1100" dirty="0">
                        <a:solidFill>
                          <a:schemeClr val="tx1"/>
                        </a:solidFill>
                      </a:endParaRPr>
                    </a:p>
                  </a:txBody>
                  <a:tcPr marT="45757" marB="45757"/>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fr-FR" sz="1100" dirty="0" smtClean="0"/>
                        <a:t>Tarif client</a:t>
                      </a:r>
                      <a:endParaRPr lang="fr-FR" sz="1100" dirty="0">
                        <a:solidFill>
                          <a:schemeClr val="tx1"/>
                        </a:solidFill>
                      </a:endParaRPr>
                    </a:p>
                  </a:txBody>
                  <a:tcPr marT="45757" marB="45757"/>
                </a:tc>
              </a:tr>
              <a:tr h="259292">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dirty="0" smtClean="0"/>
                        <a:t>Prime unique (pour 5 ans)</a:t>
                      </a:r>
                      <a:endParaRPr lang="fr-FR" sz="1100" dirty="0">
                        <a:solidFill>
                          <a:schemeClr val="tx1"/>
                        </a:solidFill>
                      </a:endParaRPr>
                    </a:p>
                  </a:txBody>
                  <a:tcPr marT="45757" marB="45757"/>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fr-FR" sz="1100" dirty="0" smtClean="0"/>
                        <a:t>185 €</a:t>
                      </a:r>
                      <a:endParaRPr lang="fr-FR" sz="1100" dirty="0">
                        <a:solidFill>
                          <a:schemeClr val="tx1"/>
                        </a:solidFill>
                      </a:endParaRPr>
                    </a:p>
                  </a:txBody>
                  <a:tcPr marT="45757" marB="45757"/>
                </a:tc>
              </a:tr>
              <a:tr h="259292">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dirty="0" smtClean="0"/>
                        <a:t>Prime annualisée (sur 5 ans)</a:t>
                      </a:r>
                      <a:endParaRPr lang="fr-FR" sz="1100" dirty="0">
                        <a:solidFill>
                          <a:schemeClr val="tx1"/>
                        </a:solidFill>
                      </a:endParaRPr>
                    </a:p>
                  </a:txBody>
                  <a:tcPr marT="45757" marB="45757"/>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fr-FR" sz="1100" dirty="0" smtClean="0"/>
                        <a:t>37 € / an</a:t>
                      </a:r>
                      <a:endParaRPr lang="fr-FR" sz="1100" dirty="0">
                        <a:solidFill>
                          <a:schemeClr val="tx1"/>
                        </a:solidFill>
                      </a:endParaRPr>
                    </a:p>
                  </a:txBody>
                  <a:tcPr marT="45757" marB="45757"/>
                </a:tc>
              </a:tr>
            </a:tbl>
          </a:graphicData>
        </a:graphic>
      </p:graphicFrame>
    </p:spTree>
    <p:extLst>
      <p:ext uri="{BB962C8B-B14F-4D97-AF65-F5344CB8AC3E}">
        <p14:creationId xmlns:p14="http://schemas.microsoft.com/office/powerpoint/2010/main" val="29111356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765174" y="459727"/>
            <a:ext cx="8067600" cy="578965"/>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400" dirty="0" smtClean="0"/>
              <a:t>Rappel sur l’Assurance Perte d’emploi</a:t>
            </a:r>
            <a:endParaRPr lang="fr-FR" sz="2400" dirty="0"/>
          </a:p>
        </p:txBody>
      </p:sp>
      <p:sp>
        <p:nvSpPr>
          <p:cNvPr id="2" name="Rectangle 1"/>
          <p:cNvSpPr/>
          <p:nvPr/>
        </p:nvSpPr>
        <p:spPr>
          <a:xfrm>
            <a:off x="208620" y="1358692"/>
            <a:ext cx="8686806" cy="4191917"/>
          </a:xfrm>
          <a:prstGeom prst="rect">
            <a:avLst/>
          </a:prstGeom>
          <a:solidFill>
            <a:schemeClr val="bg1"/>
          </a:solidFill>
        </p:spPr>
        <p:txBody>
          <a:bodyPr wrap="square">
            <a:spAutoFit/>
          </a:bodyPr>
          <a:lstStyle/>
          <a:p>
            <a:pPr marL="265113" indent="-265113" algn="just">
              <a:spcBef>
                <a:spcPct val="20000"/>
              </a:spcBef>
              <a:buClr>
                <a:schemeClr val="tx2"/>
              </a:buClr>
              <a:buFont typeface="Wingdings" panose="05000000000000000000" pitchFamily="2" charset="2"/>
              <a:buChar char="n"/>
            </a:pPr>
            <a:r>
              <a:rPr lang="fr-FR" altLang="fr-FR" sz="1500" dirty="0"/>
              <a:t>L’ADE </a:t>
            </a:r>
            <a:r>
              <a:rPr lang="fr-FR" altLang="fr-FR" sz="1500" dirty="0" smtClean="0"/>
              <a:t>CNP Groupe couvre </a:t>
            </a:r>
            <a:r>
              <a:rPr lang="fr-FR" altLang="fr-FR" sz="1500" dirty="0"/>
              <a:t>le client en cas de décès, de maladie (arrêt de travail ou invalidité) et </a:t>
            </a:r>
            <a:r>
              <a:rPr lang="fr-FR" altLang="fr-FR" sz="1500" dirty="0" smtClean="0"/>
              <a:t>d’accident.</a:t>
            </a:r>
          </a:p>
          <a:p>
            <a:pPr marL="265113" indent="-265113" algn="just">
              <a:spcBef>
                <a:spcPct val="20000"/>
              </a:spcBef>
              <a:buClr>
                <a:schemeClr val="tx2"/>
              </a:buClr>
              <a:buFont typeface="Wingdings" panose="05000000000000000000" pitchFamily="2" charset="2"/>
              <a:buChar char="n"/>
            </a:pPr>
            <a:endParaRPr lang="fr-FR" altLang="fr-FR" sz="1200" dirty="0"/>
          </a:p>
          <a:p>
            <a:pPr marL="265113" indent="-265113" algn="just">
              <a:spcBef>
                <a:spcPct val="20000"/>
              </a:spcBef>
              <a:buClr>
                <a:schemeClr val="tx2"/>
              </a:buClr>
              <a:buFont typeface="Wingdings" panose="05000000000000000000" pitchFamily="2" charset="2"/>
              <a:buChar char="n"/>
            </a:pPr>
            <a:r>
              <a:rPr lang="fr-FR" altLang="fr-FR" sz="1500" b="1" dirty="0" smtClean="0">
                <a:latin typeface="Arial Narrow" pitchFamily="34" charset="0"/>
              </a:rPr>
              <a:t>L’APE </a:t>
            </a:r>
            <a:r>
              <a:rPr lang="fr-FR" altLang="fr-FR" sz="1500" b="1" dirty="0">
                <a:latin typeface="Arial Narrow" pitchFamily="34" charset="0"/>
              </a:rPr>
              <a:t>(l’Assurance Perte d’Emploi)</a:t>
            </a:r>
            <a:r>
              <a:rPr lang="fr-FR" altLang="fr-FR" sz="1500" dirty="0">
                <a:latin typeface="Arial Narrow" pitchFamily="34" charset="0"/>
              </a:rPr>
              <a:t> vient en complément de l’ADE et permet de couvrir le client en cas de </a:t>
            </a:r>
            <a:r>
              <a:rPr lang="fr-FR" altLang="fr-FR" sz="1500" dirty="0" smtClean="0">
                <a:latin typeface="Arial Narrow" pitchFamily="34" charset="0"/>
              </a:rPr>
              <a:t>licenciement :</a:t>
            </a:r>
          </a:p>
          <a:p>
            <a:pPr marL="712788" lvl="1" indent="-255588">
              <a:spcBef>
                <a:spcPct val="20000"/>
              </a:spcBef>
              <a:buClr>
                <a:schemeClr val="bg2"/>
              </a:buClr>
              <a:buFont typeface="Wingdings" panose="05000000000000000000" pitchFamily="2" charset="2"/>
              <a:buChar char="n"/>
            </a:pPr>
            <a:r>
              <a:rPr lang="fr-FR" altLang="fr-FR" sz="1500" dirty="0"/>
              <a:t>En cas de sinistre, elle prendra en charge tout ou partie des échéances du crédit immobilier (amortissable ou in fine) en fonction de la solution </a:t>
            </a:r>
            <a:r>
              <a:rPr lang="fr-FR" altLang="fr-FR" sz="1500" dirty="0" smtClean="0"/>
              <a:t>choisie.</a:t>
            </a:r>
          </a:p>
          <a:p>
            <a:pPr marL="712788" lvl="1" indent="-255588">
              <a:spcBef>
                <a:spcPct val="20000"/>
              </a:spcBef>
              <a:buClr>
                <a:schemeClr val="bg2"/>
              </a:buClr>
              <a:buFont typeface="Wingdings" panose="05000000000000000000" pitchFamily="2" charset="2"/>
              <a:buChar char="n"/>
            </a:pPr>
            <a:endParaRPr lang="fr-FR" altLang="fr-FR" sz="1200" dirty="0" smtClean="0"/>
          </a:p>
          <a:p>
            <a:pPr marL="265113" indent="-265113" algn="just">
              <a:spcBef>
                <a:spcPct val="20000"/>
              </a:spcBef>
              <a:buClr>
                <a:schemeClr val="tx2"/>
              </a:buClr>
              <a:buFont typeface="Wingdings" panose="05000000000000000000" pitchFamily="2" charset="2"/>
              <a:buChar char="n"/>
            </a:pPr>
            <a:r>
              <a:rPr lang="fr-FR" altLang="fr-FR" sz="1500" dirty="0" smtClean="0"/>
              <a:t>L’assurance Perte </a:t>
            </a:r>
            <a:r>
              <a:rPr lang="fr-FR" altLang="fr-FR" sz="1500" dirty="0"/>
              <a:t>d’Emploi permet au client de choisir lors de la souscription un montant forfaitaire qui lui sera versé mensuellement en cas de chômage, et ce, sans franchise et quel que soit son âge.</a:t>
            </a:r>
          </a:p>
          <a:p>
            <a:pPr marL="265113" indent="-265113" algn="just">
              <a:spcBef>
                <a:spcPct val="20000"/>
              </a:spcBef>
              <a:buClr>
                <a:schemeClr val="tx2"/>
              </a:buClr>
              <a:buFont typeface="Wingdings" panose="05000000000000000000" pitchFamily="2" charset="2"/>
              <a:buChar char="n"/>
            </a:pPr>
            <a:endParaRPr lang="fr-FR" altLang="fr-FR" sz="1200" dirty="0" smtClean="0"/>
          </a:p>
          <a:p>
            <a:pPr marL="265113" indent="-265113" algn="just">
              <a:spcBef>
                <a:spcPct val="20000"/>
              </a:spcBef>
              <a:buClr>
                <a:schemeClr val="tx2"/>
              </a:buClr>
              <a:buFont typeface="Wingdings" panose="05000000000000000000" pitchFamily="2" charset="2"/>
              <a:buChar char="n"/>
            </a:pPr>
            <a:r>
              <a:rPr lang="fr-FR" sz="1500" dirty="0" smtClean="0"/>
              <a:t>L’adhésion </a:t>
            </a:r>
            <a:r>
              <a:rPr lang="fr-FR" sz="1500" dirty="0"/>
              <a:t>ne peut se faire qu’au jour de la souscription du prêt, </a:t>
            </a:r>
            <a:r>
              <a:rPr lang="fr-FR" sz="1500" dirty="0" smtClean="0"/>
              <a:t>mais l’assuré est libre de renoncer à ce contrat à tout moment sans justification. </a:t>
            </a:r>
          </a:p>
          <a:p>
            <a:pPr marL="712788" lvl="1" indent="-255588">
              <a:spcBef>
                <a:spcPct val="20000"/>
              </a:spcBef>
              <a:buClr>
                <a:schemeClr val="bg2"/>
              </a:buClr>
              <a:buFont typeface="Wingdings" panose="05000000000000000000" pitchFamily="2" charset="2"/>
              <a:buChar char="n"/>
            </a:pPr>
            <a:r>
              <a:rPr lang="fr-FR" sz="1500" dirty="0"/>
              <a:t>Retrouvez les caractéristiques de l’offre en annexe 5. </a:t>
            </a:r>
          </a:p>
          <a:p>
            <a:pPr marL="712788" lvl="1" indent="-255588">
              <a:spcBef>
                <a:spcPct val="20000"/>
              </a:spcBef>
              <a:buClr>
                <a:schemeClr val="bg2"/>
              </a:buClr>
              <a:buFont typeface="Wingdings" panose="05000000000000000000" pitchFamily="2" charset="2"/>
              <a:buChar char="n"/>
            </a:pPr>
            <a:r>
              <a:rPr lang="fr-FR" sz="1500" b="1" dirty="0" smtClean="0">
                <a:hlinkClick r:id="rId3"/>
              </a:rPr>
              <a:t>La </a:t>
            </a:r>
            <a:r>
              <a:rPr lang="fr-FR" sz="1500" b="1" dirty="0">
                <a:hlinkClick r:id="rId3"/>
              </a:rPr>
              <a:t>fiche produit PERTE EMPLOI et le guide de saisie </a:t>
            </a:r>
            <a:r>
              <a:rPr lang="fr-FR" sz="1500" dirty="0" smtClean="0"/>
              <a:t>sont également accessibles dans la rubrique des commerciaux : Espace </a:t>
            </a:r>
            <a:r>
              <a:rPr lang="fr-FR" sz="1500" dirty="0"/>
              <a:t>Particuliers &gt; marché des particuliers&gt; Crédit </a:t>
            </a:r>
            <a:r>
              <a:rPr lang="fr-FR" sz="1500" dirty="0" err="1"/>
              <a:t>immo</a:t>
            </a:r>
            <a:r>
              <a:rPr lang="fr-FR" sz="1500" dirty="0"/>
              <a:t> &gt; CNP</a:t>
            </a:r>
          </a:p>
          <a:p>
            <a:pPr marL="265113" indent="-265113" algn="just">
              <a:spcBef>
                <a:spcPct val="20000"/>
              </a:spcBef>
              <a:buClr>
                <a:schemeClr val="tx2"/>
              </a:buClr>
              <a:buFont typeface="Wingdings" panose="05000000000000000000" pitchFamily="2" charset="2"/>
              <a:buChar char="n"/>
            </a:pPr>
            <a:endParaRPr lang="fr-FR" sz="1500" dirty="0"/>
          </a:p>
        </p:txBody>
      </p:sp>
    </p:spTree>
    <p:extLst>
      <p:ext uri="{BB962C8B-B14F-4D97-AF65-F5344CB8AC3E}">
        <p14:creationId xmlns:p14="http://schemas.microsoft.com/office/powerpoint/2010/main" val="27464324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61874" y="332950"/>
            <a:ext cx="6610350" cy="7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72861" y="1657171"/>
            <a:ext cx="8345011" cy="3231654"/>
          </a:xfrm>
          <a:prstGeom prst="rect">
            <a:avLst/>
          </a:prstGeom>
        </p:spPr>
        <p:txBody>
          <a:bodyPr wrap="square">
            <a:spAutoFit/>
          </a:bodyPr>
          <a:lstStyle/>
          <a:p>
            <a:pPr indent="-285750">
              <a:buClr>
                <a:srgbClr val="E6001A"/>
              </a:buClr>
              <a:buSzPct val="80000"/>
              <a:buFont typeface="Wingdings" pitchFamily="2" charset="2"/>
              <a:buChar char="n"/>
              <a:defRPr/>
            </a:pPr>
            <a:r>
              <a:rPr lang="fr-FR" sz="1200" b="1" dirty="0" smtClean="0">
                <a:solidFill>
                  <a:srgbClr val="FF0000"/>
                </a:solidFill>
                <a:cs typeface="Arial" panose="020B0604020202020204" pitchFamily="34" charset="0"/>
              </a:rPr>
              <a:t>ACTIONS</a:t>
            </a:r>
            <a:r>
              <a:rPr lang="fr-FR" sz="1200" b="1" dirty="0" smtClean="0">
                <a:cs typeface="Arial" panose="020B0604020202020204" pitchFamily="34" charset="0"/>
              </a:rPr>
              <a:t> </a:t>
            </a:r>
            <a:r>
              <a:rPr lang="fr-FR" sz="1200" b="1" dirty="0">
                <a:cs typeface="Arial" panose="020B0604020202020204" pitchFamily="34" charset="0"/>
              </a:rPr>
              <a:t>– Fichiers à traiter</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CREDIT IMMOBILIER </a:t>
            </a:r>
            <a:r>
              <a:rPr lang="fr-FR" sz="1200" b="1" dirty="0">
                <a:cs typeface="Arial" panose="020B0604020202020204" pitchFamily="34" charset="0"/>
              </a:rPr>
              <a:t>- Demande de décompte de Remboursement Anticipé (RA)</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BANCARISATION</a:t>
            </a:r>
            <a:r>
              <a:rPr lang="fr-FR" sz="1200" b="1" dirty="0">
                <a:cs typeface="Arial" panose="020B0604020202020204" pitchFamily="34" charset="0"/>
              </a:rPr>
              <a:t> – Mobilité bancaire : reprise de mandats rejetés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BANCARISATION </a:t>
            </a:r>
            <a:r>
              <a:rPr lang="fr-FR" sz="1200" b="1" dirty="0">
                <a:cs typeface="Arial" panose="020B0604020202020204" pitchFamily="34" charset="0"/>
              </a:rPr>
              <a:t>– Lancement du Paiement Mobile sur </a:t>
            </a:r>
            <a:r>
              <a:rPr lang="fr-FR" sz="1200" b="1" dirty="0" err="1">
                <a:cs typeface="Arial" panose="020B0604020202020204" pitchFamily="34" charset="0"/>
              </a:rPr>
              <a:t>Androïd</a:t>
            </a:r>
            <a:r>
              <a:rPr lang="fr-FR" sz="1200" b="1" dirty="0">
                <a:cs typeface="Arial" panose="020B0604020202020204" pitchFamily="34" charset="0"/>
              </a:rPr>
              <a:t> le 21 avril</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BANCARISATION </a:t>
            </a:r>
            <a:r>
              <a:rPr lang="fr-FR" sz="1200" b="1" dirty="0">
                <a:cs typeface="Arial" panose="020B0604020202020204" pitchFamily="34" charset="0"/>
              </a:rPr>
              <a:t>– Livraison des Cartes Femme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 </a:t>
            </a:r>
            <a:r>
              <a:rPr lang="fr-FR" sz="1200" b="1" dirty="0">
                <a:cs typeface="Arial" panose="020B0604020202020204" pitchFamily="34" charset="0"/>
              </a:rPr>
              <a:t>– LEP à justifier pour l’année 2016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 </a:t>
            </a:r>
            <a:r>
              <a:rPr lang="fr-FR" sz="1200" b="1" dirty="0">
                <a:cs typeface="Arial" panose="020B0604020202020204" pitchFamily="34" charset="0"/>
              </a:rPr>
              <a:t>– Réinvestissements automatiques et sauts de coupons</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IARD / </a:t>
            </a:r>
            <a:r>
              <a:rPr lang="fr-FR" sz="1200" b="1" dirty="0" smtClean="0">
                <a:solidFill>
                  <a:srgbClr val="FF0000"/>
                </a:solidFill>
                <a:cs typeface="Arial" panose="020B0604020202020204" pitchFamily="34" charset="0"/>
              </a:rPr>
              <a:t>PREVOYANGE </a:t>
            </a:r>
            <a:r>
              <a:rPr lang="fr-FR" sz="1200" b="1" dirty="0">
                <a:solidFill>
                  <a:srgbClr val="FF0000"/>
                </a:solidFill>
                <a:cs typeface="Arial" panose="020B0604020202020204" pitchFamily="34" charset="0"/>
              </a:rPr>
              <a:t>- IARD </a:t>
            </a:r>
            <a:r>
              <a:rPr lang="fr-FR" sz="1200" b="1" dirty="0" smtClean="0">
                <a:cs typeface="Arial" panose="020B0604020202020204" pitchFamily="34" charset="0"/>
              </a:rPr>
              <a:t>: </a:t>
            </a:r>
            <a:r>
              <a:rPr lang="fr-FR" sz="1200" b="1" dirty="0">
                <a:cs typeface="Arial" panose="020B0604020202020204" pitchFamily="34" charset="0"/>
              </a:rPr>
              <a:t>BPCEAPS « Rappel important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IARD / PREVOYANGE - IARD : </a:t>
            </a:r>
            <a:r>
              <a:rPr lang="fr-FR" sz="1200" b="1" dirty="0">
                <a:cs typeface="Arial" panose="020B0604020202020204" pitchFamily="34" charset="0"/>
              </a:rPr>
              <a:t>Besoin d’une attestation d’assistance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JEUNES – </a:t>
            </a:r>
            <a:r>
              <a:rPr lang="fr-FR" sz="1200" b="1" dirty="0">
                <a:cs typeface="Arial" panose="020B0604020202020204" pitchFamily="34" charset="0"/>
              </a:rPr>
              <a:t>Suivi Jeunes</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COMMUNICATION –  </a:t>
            </a:r>
            <a:r>
              <a:rPr lang="fr-FR" sz="1200" b="1" dirty="0">
                <a:cs typeface="Arial" panose="020B0604020202020204" pitchFamily="34" charset="0"/>
              </a:rPr>
              <a:t>Conditions Générales LDDS</a:t>
            </a:r>
          </a:p>
          <a:p>
            <a:pPr indent="-285750">
              <a:buClr>
                <a:srgbClr val="E6001A"/>
              </a:buClr>
              <a:buSzPct val="80000"/>
              <a:buFont typeface="Wingdings" pitchFamily="2" charset="2"/>
              <a:buChar char="n"/>
              <a:defRPr/>
            </a:pPr>
            <a:r>
              <a:rPr lang="fr-FR" sz="1200" b="1" dirty="0" smtClean="0">
                <a:solidFill>
                  <a:srgbClr val="FF0000"/>
                </a:solidFill>
                <a:cs typeface="Arial" panose="020B0604020202020204" pitchFamily="34" charset="0"/>
              </a:rPr>
              <a:t>MARCHE </a:t>
            </a:r>
            <a:r>
              <a:rPr lang="fr-FR" sz="1200" b="1" dirty="0">
                <a:solidFill>
                  <a:srgbClr val="FF0000"/>
                </a:solidFill>
                <a:cs typeface="Arial" panose="020B0604020202020204" pitchFamily="34" charset="0"/>
              </a:rPr>
              <a:t>DES PROFESSIONNELS – </a:t>
            </a:r>
            <a:r>
              <a:rPr lang="fr-FR" sz="1200" b="1" dirty="0">
                <a:cs typeface="Arial" panose="020B0604020202020204" pitchFamily="34" charset="0"/>
              </a:rPr>
              <a:t>Message E-remise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 </a:t>
            </a:r>
            <a:r>
              <a:rPr lang="fr-FR" sz="1200" b="1" dirty="0" err="1">
                <a:cs typeface="Arial" panose="020B0604020202020204" pitchFamily="34" charset="0"/>
              </a:rPr>
              <a:t>VisionDev</a:t>
            </a:r>
            <a:r>
              <a:rPr lang="fr-FR" sz="1200" b="1" dirty="0">
                <a:cs typeface="Arial" panose="020B0604020202020204" pitchFamily="34" charset="0"/>
              </a:rPr>
              <a:t> - </a:t>
            </a:r>
            <a:r>
              <a:rPr lang="fr-FR" sz="1200" b="1" dirty="0" err="1">
                <a:cs typeface="Arial" panose="020B0604020202020204" pitchFamily="34" charset="0"/>
              </a:rPr>
              <a:t>Ellisphère</a:t>
            </a:r>
            <a:endParaRPr lang="fr-FR" sz="1200" b="1" dirty="0">
              <a:cs typeface="Arial" panose="020B0604020202020204" pitchFamily="34" charset="0"/>
            </a:endParaRP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Guide Fiscal PL 2017</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 </a:t>
            </a:r>
            <a:r>
              <a:rPr lang="fr-FR" sz="1200" b="1" dirty="0">
                <a:cs typeface="Arial" panose="020B0604020202020204" pitchFamily="34" charset="0"/>
              </a:rPr>
              <a:t>Avis de conseil en ADE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 </a:t>
            </a:r>
            <a:r>
              <a:rPr lang="fr-FR" sz="1200" b="1" dirty="0">
                <a:cs typeface="Arial" panose="020B0604020202020204" pitchFamily="34" charset="0"/>
              </a:rPr>
              <a:t>Guide Newsletter PL – Mars 2017</a:t>
            </a:r>
          </a:p>
          <a:p>
            <a:r>
              <a:rPr lang="fr-FR" sz="1200" b="1" dirty="0"/>
              <a:t> </a:t>
            </a:r>
            <a:endParaRPr lang="fr-FR" sz="1200" dirty="0"/>
          </a:p>
        </p:txBody>
      </p:sp>
      <p:sp>
        <p:nvSpPr>
          <p:cNvPr id="4" name="Rectangle 3"/>
          <p:cNvSpPr/>
          <p:nvPr/>
        </p:nvSpPr>
        <p:spPr>
          <a:xfrm>
            <a:off x="5507012" y="997351"/>
            <a:ext cx="2850460" cy="461665"/>
          </a:xfrm>
          <a:prstGeom prst="rect">
            <a:avLst/>
          </a:prstGeom>
        </p:spPr>
        <p:txBody>
          <a:bodyPr wrap="none">
            <a:spAutoFit/>
          </a:bodyPr>
          <a:lstStyle/>
          <a:p>
            <a:pPr>
              <a:defRPr/>
            </a:pPr>
            <a:r>
              <a:rPr lang="fr-FR" sz="2400" b="1" dirty="0" smtClean="0">
                <a:solidFill>
                  <a:schemeClr val="tx1">
                    <a:lumMod val="50000"/>
                    <a:lumOff val="50000"/>
                  </a:schemeClr>
                </a:solidFill>
              </a:rPr>
              <a:t>N°130</a:t>
            </a:r>
            <a:r>
              <a:rPr lang="fr-FR" sz="2400" b="1" dirty="0" smtClean="0">
                <a:solidFill>
                  <a:schemeClr val="tx1">
                    <a:lumMod val="50000"/>
                    <a:lumOff val="50000"/>
                  </a:schemeClr>
                </a:solidFill>
                <a:sym typeface="Wingdings 3"/>
              </a:rPr>
              <a:t></a:t>
            </a:r>
            <a:r>
              <a:rPr lang="fr-FR" sz="2400" b="1" dirty="0" smtClean="0">
                <a:solidFill>
                  <a:schemeClr val="tx1">
                    <a:lumMod val="50000"/>
                    <a:lumOff val="50000"/>
                  </a:schemeClr>
                </a:solidFill>
              </a:rPr>
              <a:t> 22 </a:t>
            </a:r>
            <a:r>
              <a:rPr lang="fr-FR" sz="2400" b="1" dirty="0" smtClean="0">
                <a:solidFill>
                  <a:schemeClr val="tx1">
                    <a:lumMod val="50000"/>
                    <a:lumOff val="50000"/>
                  </a:schemeClr>
                </a:solidFill>
              </a:rPr>
              <a:t>mars 2017</a:t>
            </a:r>
            <a:endParaRPr lang="fr-FR" sz="2400" dirty="0">
              <a:solidFill>
                <a:schemeClr val="tx1">
                  <a:lumMod val="50000"/>
                  <a:lumOff val="50000"/>
                </a:schemeClr>
              </a:solidFill>
            </a:endParaRPr>
          </a:p>
        </p:txBody>
      </p:sp>
      <p:sp>
        <p:nvSpPr>
          <p:cNvPr id="5" name="ZoneTexte 4"/>
          <p:cNvSpPr txBox="1"/>
          <p:nvPr/>
        </p:nvSpPr>
        <p:spPr>
          <a:xfrm>
            <a:off x="3817400" y="5762148"/>
            <a:ext cx="5199544" cy="369888"/>
          </a:xfrm>
          <a:prstGeom prst="rect">
            <a:avLst/>
          </a:prstGeom>
          <a:noFill/>
          <a:ln>
            <a:solidFill>
              <a:schemeClr val="tx1">
                <a:lumMod val="75000"/>
                <a:lumOff val="25000"/>
              </a:schemeClr>
            </a:solidFill>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fr-FR" sz="1800" dirty="0">
                <a:solidFill>
                  <a:schemeClr val="tx1">
                    <a:lumMod val="75000"/>
                    <a:lumOff val="25000"/>
                  </a:schemeClr>
                </a:solidFill>
                <a:latin typeface="Calibri" pitchFamily="34" charset="0"/>
              </a:rPr>
              <a:t>Pour accéder à </a:t>
            </a:r>
            <a:r>
              <a:rPr lang="fr-FR" sz="1800" dirty="0" smtClean="0">
                <a:solidFill>
                  <a:schemeClr val="tx1">
                    <a:lumMod val="75000"/>
                    <a:lumOff val="25000"/>
                  </a:schemeClr>
                </a:solidFill>
                <a:latin typeface="Calibri" pitchFamily="34" charset="0"/>
              </a:rPr>
              <a:t>l’essentiel du marketing</a:t>
            </a:r>
            <a:r>
              <a:rPr lang="fr-FR" sz="1800" dirty="0" smtClean="0">
                <a:latin typeface="Calibri" pitchFamily="34" charset="0"/>
              </a:rPr>
              <a:t>, </a:t>
            </a:r>
            <a:r>
              <a:rPr lang="fr-FR" sz="1800" b="1" dirty="0">
                <a:solidFill>
                  <a:srgbClr val="C00000"/>
                </a:solidFill>
                <a:latin typeface="Calibri" pitchFamily="34" charset="0"/>
                <a:hlinkClick r:id="rId3"/>
              </a:rPr>
              <a:t>cliquez </a:t>
            </a:r>
            <a:r>
              <a:rPr lang="fr-FR" sz="1800" b="1" dirty="0" smtClean="0">
                <a:solidFill>
                  <a:srgbClr val="C00000"/>
                </a:solidFill>
                <a:latin typeface="Calibri" pitchFamily="34" charset="0"/>
                <a:hlinkClick r:id="rId3"/>
              </a:rPr>
              <a:t>ici</a:t>
            </a:r>
            <a:endParaRPr lang="fr-FR" sz="1800" b="1" dirty="0">
              <a:solidFill>
                <a:srgbClr val="C00000"/>
              </a:solidFill>
              <a:latin typeface="Calibri" pitchFamily="34" charset="0"/>
            </a:endParaRPr>
          </a:p>
        </p:txBody>
      </p:sp>
    </p:spTree>
    <p:extLst>
      <p:ext uri="{BB962C8B-B14F-4D97-AF65-F5344CB8AC3E}">
        <p14:creationId xmlns:p14="http://schemas.microsoft.com/office/powerpoint/2010/main" val="32615864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7"/>
          <p:cNvSpPr txBox="1">
            <a:spLocks/>
          </p:cNvSpPr>
          <p:nvPr/>
        </p:nvSpPr>
        <p:spPr bwMode="gray">
          <a:xfrm>
            <a:off x="2207566" y="2764379"/>
            <a:ext cx="4521707" cy="452962"/>
          </a:xfrm>
          <a:prstGeom prst="rect">
            <a:avLst/>
          </a:prstGeom>
          <a:extLst/>
        </p:spPr>
        <p:txBody>
          <a:bodyPr>
            <a:noAutofit/>
          </a:bodyPr>
          <a:lstStyle>
            <a:defPPr>
              <a:defRPr lang="fr-FR"/>
            </a:defPPr>
            <a:lvl1pPr>
              <a:spcBef>
                <a:spcPct val="0"/>
              </a:spcBef>
              <a:defRPr sz="2800" b="1" cap="all">
                <a:solidFill>
                  <a:schemeClr val="bg1"/>
                </a:solidFill>
                <a:latin typeface="+mj-lt"/>
                <a:ea typeface="+mj-ea"/>
                <a:cs typeface="+mj-cs"/>
              </a:defRPr>
            </a:lvl1pPr>
          </a:lstStyle>
          <a:p>
            <a:pPr algn="ctr"/>
            <a:r>
              <a:rPr lang="fr-FR" altLang="fr-FR" sz="4000" dirty="0" smtClean="0">
                <a:solidFill>
                  <a:schemeClr val="tx1"/>
                </a:solidFill>
              </a:rPr>
              <a:t>ANNEXES</a:t>
            </a:r>
          </a:p>
        </p:txBody>
      </p:sp>
    </p:spTree>
    <p:extLst>
      <p:ext uri="{BB962C8B-B14F-4D97-AF65-F5344CB8AC3E}">
        <p14:creationId xmlns:p14="http://schemas.microsoft.com/office/powerpoint/2010/main" val="22959385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765174" y="338711"/>
            <a:ext cx="8067600" cy="774273"/>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400" dirty="0"/>
              <a:t>Annexe </a:t>
            </a:r>
            <a:r>
              <a:rPr lang="fr-FR" sz="2400" dirty="0" smtClean="0"/>
              <a:t>1 </a:t>
            </a:r>
            <a:r>
              <a:rPr lang="fr-FR" sz="2400" dirty="0"/>
              <a:t>: </a:t>
            </a:r>
            <a:r>
              <a:rPr lang="fr-FR" sz="2200" dirty="0" smtClean="0"/>
              <a:t>9 raisons </a:t>
            </a:r>
            <a:r>
              <a:rPr lang="fr-FR" sz="2200" dirty="0"/>
              <a:t>de choisir le contrat Groupe Caisse </a:t>
            </a:r>
            <a:r>
              <a:rPr lang="fr-FR" sz="2200" dirty="0" smtClean="0"/>
              <a:t>d’Epargne</a:t>
            </a:r>
            <a:endParaRPr lang="fr-FR" sz="2200" dirty="0"/>
          </a:p>
        </p:txBody>
      </p:sp>
      <p:sp>
        <p:nvSpPr>
          <p:cNvPr id="35" name="ZoneTexte 34"/>
          <p:cNvSpPr txBox="1"/>
          <p:nvPr/>
        </p:nvSpPr>
        <p:spPr>
          <a:xfrm>
            <a:off x="4581862" y="2151176"/>
            <a:ext cx="3600400" cy="292388"/>
          </a:xfrm>
          <a:prstGeom prst="rect">
            <a:avLst/>
          </a:prstGeom>
          <a:solidFill>
            <a:schemeClr val="bg1"/>
          </a:solidFill>
          <a:ln>
            <a:noFill/>
          </a:ln>
        </p:spPr>
        <p:txBody>
          <a:bodyPr wrap="square" rtlCol="0">
            <a:spAutoFit/>
          </a:bodyPr>
          <a:lstStyle/>
          <a:p>
            <a:pPr algn="ctr"/>
            <a:r>
              <a:rPr lang="fr-FR" sz="1300" b="1" dirty="0" smtClean="0">
                <a:solidFill>
                  <a:srgbClr val="002364"/>
                </a:solidFill>
              </a:rPr>
              <a:t>Pas de stress et réponse rapide</a:t>
            </a:r>
            <a:endParaRPr lang="fr-FR" sz="1300" b="1" dirty="0">
              <a:solidFill>
                <a:srgbClr val="002364"/>
              </a:solidFill>
            </a:endParaRPr>
          </a:p>
        </p:txBody>
      </p:sp>
      <p:sp>
        <p:nvSpPr>
          <p:cNvPr id="36" name="ZoneTexte 35"/>
          <p:cNvSpPr txBox="1"/>
          <p:nvPr/>
        </p:nvSpPr>
        <p:spPr>
          <a:xfrm>
            <a:off x="4244288" y="3009766"/>
            <a:ext cx="1869853" cy="692497"/>
          </a:xfrm>
          <a:prstGeom prst="rect">
            <a:avLst/>
          </a:prstGeom>
          <a:noFill/>
        </p:spPr>
        <p:txBody>
          <a:bodyPr wrap="square" rtlCol="0">
            <a:spAutoFit/>
          </a:bodyPr>
          <a:lstStyle/>
          <a:p>
            <a:pPr algn="ctr"/>
            <a:r>
              <a:rPr lang="fr-FR" sz="1300" b="1" dirty="0" smtClean="0">
                <a:solidFill>
                  <a:srgbClr val="002364"/>
                </a:solidFill>
              </a:rPr>
              <a:t>Simplicité des démarches </a:t>
            </a:r>
            <a:r>
              <a:rPr lang="fr-FR" sz="1300" b="1" dirty="0">
                <a:solidFill>
                  <a:srgbClr val="002364"/>
                </a:solidFill>
                <a:sym typeface="Wingdings"/>
              </a:rPr>
              <a:t>=</a:t>
            </a:r>
            <a:r>
              <a:rPr lang="fr-FR" sz="1300" b="1" dirty="0" smtClean="0">
                <a:solidFill>
                  <a:srgbClr val="002364"/>
                </a:solidFill>
              </a:rPr>
              <a:t> facteurs de qualité</a:t>
            </a:r>
            <a:endParaRPr lang="fr-FR" sz="1300" b="1" dirty="0">
              <a:solidFill>
                <a:srgbClr val="002364"/>
              </a:solidFill>
            </a:endParaRPr>
          </a:p>
        </p:txBody>
      </p:sp>
      <p:sp>
        <p:nvSpPr>
          <p:cNvPr id="37" name="ZoneTexte 36"/>
          <p:cNvSpPr txBox="1"/>
          <p:nvPr/>
        </p:nvSpPr>
        <p:spPr>
          <a:xfrm>
            <a:off x="6234621" y="2844385"/>
            <a:ext cx="2550603" cy="1092607"/>
          </a:xfrm>
          <a:prstGeom prst="rect">
            <a:avLst/>
          </a:prstGeom>
          <a:noFill/>
        </p:spPr>
        <p:txBody>
          <a:bodyPr wrap="square" rtlCol="0">
            <a:spAutoFit/>
          </a:bodyPr>
          <a:lstStyle/>
          <a:p>
            <a:pPr algn="ctr"/>
            <a:r>
              <a:rPr lang="fr-FR" sz="1300" b="1" dirty="0" smtClean="0">
                <a:solidFill>
                  <a:srgbClr val="002364"/>
                </a:solidFill>
              </a:rPr>
              <a:t>Vue d’ensemble des besoins client sur :</a:t>
            </a:r>
          </a:p>
          <a:p>
            <a:pPr marL="285750" indent="-285750">
              <a:buFont typeface="Arial" panose="020B0604020202020204" pitchFamily="34" charset="0"/>
              <a:buChar char="•"/>
            </a:pPr>
            <a:r>
              <a:rPr lang="fr-FR" sz="1300" b="1" dirty="0" smtClean="0">
                <a:solidFill>
                  <a:srgbClr val="002364"/>
                </a:solidFill>
              </a:rPr>
              <a:t>le financement,</a:t>
            </a:r>
          </a:p>
          <a:p>
            <a:pPr marL="285750" indent="-285750">
              <a:buFont typeface="Arial" panose="020B0604020202020204" pitchFamily="34" charset="0"/>
              <a:buChar char="•"/>
            </a:pPr>
            <a:r>
              <a:rPr lang="fr-FR" sz="1300" b="1" dirty="0" smtClean="0">
                <a:solidFill>
                  <a:srgbClr val="002364"/>
                </a:solidFill>
              </a:rPr>
              <a:t>la sécurisation du projet,</a:t>
            </a:r>
          </a:p>
          <a:p>
            <a:pPr marL="285750" indent="-285750">
              <a:buFont typeface="Arial" panose="020B0604020202020204" pitchFamily="34" charset="0"/>
              <a:buChar char="•"/>
            </a:pPr>
            <a:r>
              <a:rPr lang="fr-FR" sz="1300" b="1" dirty="0" smtClean="0">
                <a:solidFill>
                  <a:srgbClr val="002364"/>
                </a:solidFill>
              </a:rPr>
              <a:t>la protection des proches.</a:t>
            </a:r>
            <a:endParaRPr lang="fr-FR" sz="1300" b="1" dirty="0">
              <a:solidFill>
                <a:srgbClr val="002364"/>
              </a:solidFill>
            </a:endParaRPr>
          </a:p>
        </p:txBody>
      </p:sp>
      <p:sp>
        <p:nvSpPr>
          <p:cNvPr id="38" name="ZoneTexte 37"/>
          <p:cNvSpPr txBox="1"/>
          <p:nvPr/>
        </p:nvSpPr>
        <p:spPr>
          <a:xfrm>
            <a:off x="4159676" y="3997915"/>
            <a:ext cx="2120049" cy="292388"/>
          </a:xfrm>
          <a:prstGeom prst="rect">
            <a:avLst/>
          </a:prstGeom>
          <a:noFill/>
        </p:spPr>
        <p:txBody>
          <a:bodyPr wrap="square" rtlCol="0">
            <a:spAutoFit/>
          </a:bodyPr>
          <a:lstStyle/>
          <a:p>
            <a:pPr algn="ctr"/>
            <a:r>
              <a:rPr lang="fr-FR" sz="1300" b="1" dirty="0" smtClean="0">
                <a:solidFill>
                  <a:srgbClr val="002364"/>
                </a:solidFill>
              </a:rPr>
              <a:t>Peu d’exclusions à l’adhésion </a:t>
            </a:r>
            <a:endParaRPr lang="fr-FR" sz="1300" b="1" dirty="0">
              <a:solidFill>
                <a:srgbClr val="002364"/>
              </a:solidFill>
            </a:endParaRPr>
          </a:p>
        </p:txBody>
      </p:sp>
      <p:sp>
        <p:nvSpPr>
          <p:cNvPr id="39" name="ZoneTexte 38"/>
          <p:cNvSpPr txBox="1"/>
          <p:nvPr/>
        </p:nvSpPr>
        <p:spPr>
          <a:xfrm>
            <a:off x="6300192" y="3935769"/>
            <a:ext cx="2307413" cy="492443"/>
          </a:xfrm>
          <a:prstGeom prst="rect">
            <a:avLst/>
          </a:prstGeom>
          <a:noFill/>
        </p:spPr>
        <p:txBody>
          <a:bodyPr wrap="square" rtlCol="0">
            <a:spAutoFit/>
          </a:bodyPr>
          <a:lstStyle/>
          <a:p>
            <a:pPr algn="ctr"/>
            <a:r>
              <a:rPr lang="fr-FR" sz="1300" b="1" dirty="0" smtClean="0">
                <a:solidFill>
                  <a:srgbClr val="002364"/>
                </a:solidFill>
              </a:rPr>
              <a:t>Peu d’exclusions à l’adhésion </a:t>
            </a:r>
            <a:endParaRPr lang="fr-FR" sz="1300" b="1" dirty="0">
              <a:solidFill>
                <a:srgbClr val="002364"/>
              </a:solidFill>
            </a:endParaRPr>
          </a:p>
        </p:txBody>
      </p:sp>
      <p:cxnSp>
        <p:nvCxnSpPr>
          <p:cNvPr id="40" name="Connecteur droit 39"/>
          <p:cNvCxnSpPr/>
          <p:nvPr/>
        </p:nvCxnSpPr>
        <p:spPr>
          <a:xfrm>
            <a:off x="755576" y="2801636"/>
            <a:ext cx="79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a:off x="787904" y="3938960"/>
            <a:ext cx="7956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nvCxnSpPr>
        <p:spPr>
          <a:xfrm flipV="1">
            <a:off x="833112" y="4386773"/>
            <a:ext cx="7920000" cy="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3" name="ZoneTexte 42"/>
          <p:cNvSpPr txBox="1"/>
          <p:nvPr/>
        </p:nvSpPr>
        <p:spPr>
          <a:xfrm>
            <a:off x="4214316" y="4391240"/>
            <a:ext cx="1967751" cy="1092607"/>
          </a:xfrm>
          <a:prstGeom prst="rect">
            <a:avLst/>
          </a:prstGeom>
          <a:noFill/>
        </p:spPr>
        <p:txBody>
          <a:bodyPr wrap="square" rtlCol="0">
            <a:spAutoFit/>
          </a:bodyPr>
          <a:lstStyle/>
          <a:p>
            <a:pPr algn="ctr"/>
            <a:r>
              <a:rPr lang="fr-FR" sz="1300" b="1" dirty="0" smtClean="0">
                <a:solidFill>
                  <a:srgbClr val="002364"/>
                </a:solidFill>
              </a:rPr>
              <a:t>Un seul interlocuteur en cas de réclamation.</a:t>
            </a:r>
          </a:p>
          <a:p>
            <a:pPr algn="ctr"/>
            <a:r>
              <a:rPr lang="fr-FR" sz="1300" b="1" dirty="0" smtClean="0">
                <a:solidFill>
                  <a:srgbClr val="002364"/>
                </a:solidFill>
              </a:rPr>
              <a:t> </a:t>
            </a:r>
            <a:r>
              <a:rPr lang="fr-FR" sz="1300" b="1" dirty="0">
                <a:solidFill>
                  <a:srgbClr val="002364"/>
                </a:solidFill>
              </a:rPr>
              <a:t>U</a:t>
            </a:r>
            <a:r>
              <a:rPr lang="fr-FR" sz="1300" b="1" dirty="0" smtClean="0">
                <a:solidFill>
                  <a:srgbClr val="002364"/>
                </a:solidFill>
              </a:rPr>
              <a:t>n interlocuteur connu en cas de sinistres</a:t>
            </a:r>
            <a:endParaRPr lang="fr-FR" sz="1300" b="1" dirty="0">
              <a:solidFill>
                <a:srgbClr val="002364"/>
              </a:solidFill>
            </a:endParaRPr>
          </a:p>
        </p:txBody>
      </p:sp>
      <p:sp>
        <p:nvSpPr>
          <p:cNvPr id="44" name="ZoneTexte 43"/>
          <p:cNvSpPr txBox="1"/>
          <p:nvPr/>
        </p:nvSpPr>
        <p:spPr>
          <a:xfrm>
            <a:off x="6234622" y="4531774"/>
            <a:ext cx="2509195" cy="692497"/>
          </a:xfrm>
          <a:prstGeom prst="rect">
            <a:avLst/>
          </a:prstGeom>
          <a:noFill/>
        </p:spPr>
        <p:txBody>
          <a:bodyPr wrap="square" rtlCol="0">
            <a:spAutoFit/>
          </a:bodyPr>
          <a:lstStyle/>
          <a:p>
            <a:pPr algn="ctr"/>
            <a:r>
              <a:rPr lang="fr-FR" sz="1300" b="1" dirty="0" smtClean="0">
                <a:solidFill>
                  <a:srgbClr val="002364"/>
                </a:solidFill>
              </a:rPr>
              <a:t> Contact facilité de l’adhésion à la gestion des sinistres</a:t>
            </a:r>
            <a:endParaRPr lang="fr-FR" sz="1300" b="1" dirty="0">
              <a:solidFill>
                <a:srgbClr val="002364"/>
              </a:solidFill>
            </a:endParaRPr>
          </a:p>
        </p:txBody>
      </p:sp>
      <p:cxnSp>
        <p:nvCxnSpPr>
          <p:cNvPr id="45" name="Connecteur droit 44"/>
          <p:cNvCxnSpPr/>
          <p:nvPr/>
        </p:nvCxnSpPr>
        <p:spPr>
          <a:xfrm flipV="1">
            <a:off x="792000" y="1894134"/>
            <a:ext cx="7956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6" name="Connecteur droit 45"/>
          <p:cNvCxnSpPr/>
          <p:nvPr/>
        </p:nvCxnSpPr>
        <p:spPr>
          <a:xfrm>
            <a:off x="6228184" y="1390078"/>
            <a:ext cx="0" cy="482980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Connecteur droit 46"/>
          <p:cNvCxnSpPr/>
          <p:nvPr/>
        </p:nvCxnSpPr>
        <p:spPr>
          <a:xfrm>
            <a:off x="8748464" y="1384808"/>
            <a:ext cx="0" cy="482980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Connecteur droit 47"/>
          <p:cNvCxnSpPr/>
          <p:nvPr/>
        </p:nvCxnSpPr>
        <p:spPr>
          <a:xfrm>
            <a:off x="4172280" y="1390078"/>
            <a:ext cx="0" cy="482980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9" name="Image 48"/>
          <p:cNvPicPr>
            <a:picLocks noChangeAspect="1"/>
          </p:cNvPicPr>
          <p:nvPr/>
        </p:nvPicPr>
        <p:blipFill>
          <a:blip r:embed="rId2"/>
          <a:stretch>
            <a:fillRect/>
          </a:stretch>
        </p:blipFill>
        <p:spPr>
          <a:xfrm>
            <a:off x="7351710" y="1074062"/>
            <a:ext cx="507595" cy="621804"/>
          </a:xfrm>
          <a:prstGeom prst="rect">
            <a:avLst/>
          </a:prstGeom>
        </p:spPr>
      </p:pic>
      <p:sp>
        <p:nvSpPr>
          <p:cNvPr id="50" name="ZoneTexte 49"/>
          <p:cNvSpPr txBox="1"/>
          <p:nvPr/>
        </p:nvSpPr>
        <p:spPr>
          <a:xfrm>
            <a:off x="6876256" y="1633270"/>
            <a:ext cx="1368152" cy="276999"/>
          </a:xfrm>
          <a:prstGeom prst="rect">
            <a:avLst/>
          </a:prstGeom>
          <a:noFill/>
        </p:spPr>
        <p:txBody>
          <a:bodyPr wrap="square" rtlCol="0">
            <a:spAutoFit/>
          </a:bodyPr>
          <a:lstStyle/>
          <a:p>
            <a:pPr algn="ctr"/>
            <a:r>
              <a:rPr lang="fr-FR" sz="1200" b="1" dirty="0" smtClean="0">
                <a:solidFill>
                  <a:srgbClr val="5A88D8"/>
                </a:solidFill>
              </a:rPr>
              <a:t>CONSEILLER</a:t>
            </a:r>
            <a:endParaRPr lang="fr-FR" sz="1200" b="1" dirty="0">
              <a:solidFill>
                <a:srgbClr val="5A88D8"/>
              </a:solidFill>
            </a:endParaRPr>
          </a:p>
        </p:txBody>
      </p:sp>
      <p:pic>
        <p:nvPicPr>
          <p:cNvPr id="51" name="Image 50"/>
          <p:cNvPicPr>
            <a:picLocks noChangeAspect="1"/>
          </p:cNvPicPr>
          <p:nvPr/>
        </p:nvPicPr>
        <p:blipFill>
          <a:blip r:embed="rId3"/>
          <a:stretch>
            <a:fillRect/>
          </a:stretch>
        </p:blipFill>
        <p:spPr>
          <a:xfrm>
            <a:off x="5047287" y="1072959"/>
            <a:ext cx="448016" cy="634689"/>
          </a:xfrm>
          <a:prstGeom prst="rect">
            <a:avLst/>
          </a:prstGeom>
        </p:spPr>
      </p:pic>
      <p:sp>
        <p:nvSpPr>
          <p:cNvPr id="52" name="ZoneTexte 51"/>
          <p:cNvSpPr txBox="1"/>
          <p:nvPr/>
        </p:nvSpPr>
        <p:spPr>
          <a:xfrm>
            <a:off x="4555337" y="1633270"/>
            <a:ext cx="1384815" cy="276999"/>
          </a:xfrm>
          <a:prstGeom prst="rect">
            <a:avLst/>
          </a:prstGeom>
          <a:noFill/>
        </p:spPr>
        <p:txBody>
          <a:bodyPr wrap="square" rtlCol="0">
            <a:spAutoFit/>
          </a:bodyPr>
          <a:lstStyle/>
          <a:p>
            <a:pPr algn="ctr"/>
            <a:r>
              <a:rPr lang="fr-FR" sz="1200" b="1" dirty="0" smtClean="0">
                <a:solidFill>
                  <a:srgbClr val="5A88D8"/>
                </a:solidFill>
              </a:rPr>
              <a:t>CLIENT</a:t>
            </a:r>
            <a:endParaRPr lang="fr-FR" sz="1200" b="1" dirty="0">
              <a:solidFill>
                <a:srgbClr val="5A88D8"/>
              </a:solidFill>
            </a:endParaRPr>
          </a:p>
        </p:txBody>
      </p:sp>
      <p:grpSp>
        <p:nvGrpSpPr>
          <p:cNvPr id="53" name="Groupe 52"/>
          <p:cNvGrpSpPr/>
          <p:nvPr/>
        </p:nvGrpSpPr>
        <p:grpSpPr>
          <a:xfrm>
            <a:off x="225083" y="1903418"/>
            <a:ext cx="3934593" cy="686140"/>
            <a:chOff x="225083" y="2320684"/>
            <a:chExt cx="3702239" cy="686140"/>
          </a:xfrm>
        </p:grpSpPr>
        <p:sp>
          <p:nvSpPr>
            <p:cNvPr id="54" name="ZoneTexte 53"/>
            <p:cNvSpPr txBox="1"/>
            <p:nvPr/>
          </p:nvSpPr>
          <p:spPr>
            <a:xfrm>
              <a:off x="973934" y="2329716"/>
              <a:ext cx="2953388" cy="677108"/>
            </a:xfrm>
            <a:prstGeom prst="rect">
              <a:avLst/>
            </a:prstGeom>
            <a:noFill/>
          </p:spPr>
          <p:txBody>
            <a:bodyPr wrap="square" rtlCol="0">
              <a:spAutoFit/>
            </a:bodyPr>
            <a:lstStyle/>
            <a:p>
              <a:r>
                <a:rPr lang="fr-FR" sz="1400" b="1" dirty="0" smtClean="0">
                  <a:solidFill>
                    <a:srgbClr val="002364"/>
                  </a:solidFill>
                </a:rPr>
                <a:t>Formalités d’adhésion simples et rapides</a:t>
              </a:r>
            </a:p>
            <a:p>
              <a:r>
                <a:rPr lang="fr-FR" sz="1200" i="1" dirty="0" smtClean="0">
                  <a:solidFill>
                    <a:srgbClr val="002364"/>
                  </a:solidFill>
                </a:rPr>
                <a:t>Le + : en recourant au contrat groupe, le dossier est éligible à </a:t>
              </a:r>
              <a:r>
                <a:rPr lang="fr-FR" sz="1200" i="1" dirty="0" err="1" smtClean="0">
                  <a:solidFill>
                    <a:srgbClr val="002364"/>
                  </a:solidFill>
                </a:rPr>
                <a:t>Opti</a:t>
              </a:r>
              <a:r>
                <a:rPr lang="fr-FR" sz="1200" i="1" dirty="0" smtClean="0">
                  <a:solidFill>
                    <a:srgbClr val="002364"/>
                  </a:solidFill>
                </a:rPr>
                <a:t>-lead (pour les agences éligibles)</a:t>
              </a:r>
            </a:p>
          </p:txBody>
        </p:sp>
        <p:pic>
          <p:nvPicPr>
            <p:cNvPr id="55" name="Image 54"/>
            <p:cNvPicPr>
              <a:picLocks noChangeAspect="1"/>
            </p:cNvPicPr>
            <p:nvPr/>
          </p:nvPicPr>
          <p:blipFill>
            <a:blip r:embed="rId4"/>
            <a:stretch>
              <a:fillRect/>
            </a:stretch>
          </p:blipFill>
          <p:spPr>
            <a:xfrm>
              <a:off x="225083" y="2320684"/>
              <a:ext cx="667405" cy="540000"/>
            </a:xfrm>
            <a:prstGeom prst="rect">
              <a:avLst/>
            </a:prstGeom>
          </p:spPr>
        </p:pic>
      </p:grpSp>
      <p:grpSp>
        <p:nvGrpSpPr>
          <p:cNvPr id="56" name="Groupe 55"/>
          <p:cNvGrpSpPr/>
          <p:nvPr/>
        </p:nvGrpSpPr>
        <p:grpSpPr>
          <a:xfrm>
            <a:off x="225083" y="3111126"/>
            <a:ext cx="3266797" cy="546712"/>
            <a:chOff x="225083" y="3386344"/>
            <a:chExt cx="3266797" cy="546712"/>
          </a:xfrm>
        </p:grpSpPr>
        <p:sp>
          <p:nvSpPr>
            <p:cNvPr id="57" name="ZoneTexte 56"/>
            <p:cNvSpPr txBox="1"/>
            <p:nvPr/>
          </p:nvSpPr>
          <p:spPr>
            <a:xfrm>
              <a:off x="1085672" y="3409836"/>
              <a:ext cx="2406208" cy="523220"/>
            </a:xfrm>
            <a:prstGeom prst="rect">
              <a:avLst/>
            </a:prstGeom>
            <a:noFill/>
          </p:spPr>
          <p:txBody>
            <a:bodyPr wrap="square" rtlCol="0">
              <a:spAutoFit/>
            </a:bodyPr>
            <a:lstStyle/>
            <a:p>
              <a:r>
                <a:rPr lang="fr-FR" sz="1400" b="1" dirty="0" smtClean="0">
                  <a:solidFill>
                    <a:srgbClr val="002364"/>
                  </a:solidFill>
                </a:rPr>
                <a:t>Un seul interlocuteur pour le crédit et l’assurance</a:t>
              </a:r>
              <a:endParaRPr lang="fr-FR" sz="1400" b="1" dirty="0">
                <a:solidFill>
                  <a:srgbClr val="002364"/>
                </a:solidFill>
              </a:endParaRPr>
            </a:p>
          </p:txBody>
        </p:sp>
        <p:pic>
          <p:nvPicPr>
            <p:cNvPr id="58" name="Image 57"/>
            <p:cNvPicPr>
              <a:picLocks noChangeAspect="1"/>
            </p:cNvPicPr>
            <p:nvPr/>
          </p:nvPicPr>
          <p:blipFill>
            <a:blip r:embed="rId4"/>
            <a:stretch>
              <a:fillRect/>
            </a:stretch>
          </p:blipFill>
          <p:spPr>
            <a:xfrm>
              <a:off x="225083" y="3386344"/>
              <a:ext cx="667404" cy="540000"/>
            </a:xfrm>
            <a:prstGeom prst="rect">
              <a:avLst/>
            </a:prstGeom>
          </p:spPr>
        </p:pic>
      </p:grpSp>
      <p:grpSp>
        <p:nvGrpSpPr>
          <p:cNvPr id="59" name="Groupe 58"/>
          <p:cNvGrpSpPr/>
          <p:nvPr/>
        </p:nvGrpSpPr>
        <p:grpSpPr>
          <a:xfrm>
            <a:off x="251520" y="4726532"/>
            <a:ext cx="3530647" cy="540000"/>
            <a:chOff x="251520" y="5711990"/>
            <a:chExt cx="3530647" cy="540000"/>
          </a:xfrm>
        </p:grpSpPr>
        <p:sp>
          <p:nvSpPr>
            <p:cNvPr id="60" name="ZoneTexte 59"/>
            <p:cNvSpPr txBox="1"/>
            <p:nvPr/>
          </p:nvSpPr>
          <p:spPr>
            <a:xfrm>
              <a:off x="1101468" y="5713511"/>
              <a:ext cx="2680699" cy="307777"/>
            </a:xfrm>
            <a:prstGeom prst="rect">
              <a:avLst/>
            </a:prstGeom>
            <a:noFill/>
          </p:spPr>
          <p:txBody>
            <a:bodyPr wrap="square" rtlCol="0">
              <a:spAutoFit/>
            </a:bodyPr>
            <a:lstStyle/>
            <a:p>
              <a:r>
                <a:rPr lang="fr-FR" sz="1400" b="1" dirty="0" smtClean="0">
                  <a:solidFill>
                    <a:srgbClr val="002364"/>
                  </a:solidFill>
                </a:rPr>
                <a:t>Assureur Partenaire</a:t>
              </a:r>
              <a:endParaRPr lang="fr-FR" sz="1400" b="1" dirty="0">
                <a:solidFill>
                  <a:srgbClr val="002364"/>
                </a:solidFill>
              </a:endParaRPr>
            </a:p>
          </p:txBody>
        </p:sp>
        <p:pic>
          <p:nvPicPr>
            <p:cNvPr id="61" name="Image 60"/>
            <p:cNvPicPr>
              <a:picLocks noChangeAspect="1"/>
            </p:cNvPicPr>
            <p:nvPr/>
          </p:nvPicPr>
          <p:blipFill>
            <a:blip r:embed="rId4"/>
            <a:stretch>
              <a:fillRect/>
            </a:stretch>
          </p:blipFill>
          <p:spPr>
            <a:xfrm>
              <a:off x="251520" y="5711990"/>
              <a:ext cx="667405" cy="540000"/>
            </a:xfrm>
            <a:prstGeom prst="rect">
              <a:avLst/>
            </a:prstGeom>
          </p:spPr>
        </p:pic>
      </p:grpSp>
      <p:grpSp>
        <p:nvGrpSpPr>
          <p:cNvPr id="62" name="Groupe 61"/>
          <p:cNvGrpSpPr/>
          <p:nvPr/>
        </p:nvGrpSpPr>
        <p:grpSpPr>
          <a:xfrm>
            <a:off x="206147" y="3828899"/>
            <a:ext cx="2811705" cy="540000"/>
            <a:chOff x="188391" y="4388213"/>
            <a:chExt cx="2811705" cy="540000"/>
          </a:xfrm>
        </p:grpSpPr>
        <p:sp>
          <p:nvSpPr>
            <p:cNvPr id="63" name="ZoneTexte 62"/>
            <p:cNvSpPr txBox="1"/>
            <p:nvPr/>
          </p:nvSpPr>
          <p:spPr>
            <a:xfrm>
              <a:off x="1112627" y="4554473"/>
              <a:ext cx="1887469" cy="307777"/>
            </a:xfrm>
            <a:prstGeom prst="rect">
              <a:avLst/>
            </a:prstGeom>
            <a:noFill/>
          </p:spPr>
          <p:txBody>
            <a:bodyPr wrap="square" rtlCol="0">
              <a:spAutoFit/>
            </a:bodyPr>
            <a:lstStyle/>
            <a:p>
              <a:r>
                <a:rPr lang="fr-FR" sz="1400" b="1" dirty="0" smtClean="0">
                  <a:solidFill>
                    <a:srgbClr val="002364"/>
                  </a:solidFill>
                </a:rPr>
                <a:t>Forte mutualisation</a:t>
              </a:r>
              <a:endParaRPr lang="fr-FR" sz="1400" b="1" dirty="0">
                <a:solidFill>
                  <a:srgbClr val="002364"/>
                </a:solidFill>
              </a:endParaRPr>
            </a:p>
          </p:txBody>
        </p:sp>
        <p:pic>
          <p:nvPicPr>
            <p:cNvPr id="64" name="Image 63"/>
            <p:cNvPicPr>
              <a:picLocks noChangeAspect="1"/>
            </p:cNvPicPr>
            <p:nvPr/>
          </p:nvPicPr>
          <p:blipFill>
            <a:blip r:embed="rId4"/>
            <a:stretch>
              <a:fillRect/>
            </a:stretch>
          </p:blipFill>
          <p:spPr>
            <a:xfrm>
              <a:off x="188391" y="4388213"/>
              <a:ext cx="667405" cy="540000"/>
            </a:xfrm>
            <a:prstGeom prst="rect">
              <a:avLst/>
            </a:prstGeom>
          </p:spPr>
        </p:pic>
      </p:grpSp>
      <p:grpSp>
        <p:nvGrpSpPr>
          <p:cNvPr id="34" name="Groupe 33"/>
          <p:cNvGrpSpPr/>
          <p:nvPr/>
        </p:nvGrpSpPr>
        <p:grpSpPr>
          <a:xfrm>
            <a:off x="259414" y="5480051"/>
            <a:ext cx="3960441" cy="777417"/>
            <a:chOff x="179512" y="5639855"/>
            <a:chExt cx="3960441" cy="777417"/>
          </a:xfrm>
        </p:grpSpPr>
        <p:pic>
          <p:nvPicPr>
            <p:cNvPr id="65" name="Image 64"/>
            <p:cNvPicPr>
              <a:picLocks noChangeAspect="1"/>
            </p:cNvPicPr>
            <p:nvPr/>
          </p:nvPicPr>
          <p:blipFill>
            <a:blip r:embed="rId4"/>
            <a:stretch>
              <a:fillRect/>
            </a:stretch>
          </p:blipFill>
          <p:spPr>
            <a:xfrm>
              <a:off x="179512" y="5877272"/>
              <a:ext cx="667405" cy="540000"/>
            </a:xfrm>
            <a:prstGeom prst="rect">
              <a:avLst/>
            </a:prstGeom>
          </p:spPr>
        </p:pic>
        <p:sp>
          <p:nvSpPr>
            <p:cNvPr id="66" name="ZoneTexte 65"/>
            <p:cNvSpPr txBox="1"/>
            <p:nvPr/>
          </p:nvSpPr>
          <p:spPr>
            <a:xfrm>
              <a:off x="831863" y="5639855"/>
              <a:ext cx="3308090" cy="738664"/>
            </a:xfrm>
            <a:prstGeom prst="rect">
              <a:avLst/>
            </a:prstGeom>
            <a:noFill/>
          </p:spPr>
          <p:txBody>
            <a:bodyPr wrap="square" rtlCol="0">
              <a:spAutoFit/>
            </a:bodyPr>
            <a:lstStyle/>
            <a:p>
              <a:r>
                <a:rPr lang="fr-FR" sz="1400" b="1" dirty="0" smtClean="0">
                  <a:solidFill>
                    <a:srgbClr val="002364"/>
                  </a:solidFill>
                </a:rPr>
                <a:t>L’assuré n’a aucune déclaration à faire concernant l’évolution de sa situation </a:t>
              </a:r>
              <a:endParaRPr lang="fr-FR" sz="1400" b="1" dirty="0">
                <a:solidFill>
                  <a:srgbClr val="002364"/>
                </a:solidFill>
              </a:endParaRPr>
            </a:p>
          </p:txBody>
        </p:sp>
      </p:grpSp>
      <p:sp>
        <p:nvSpPr>
          <p:cNvPr id="67" name="ZoneTexte 66"/>
          <p:cNvSpPr txBox="1"/>
          <p:nvPr/>
        </p:nvSpPr>
        <p:spPr>
          <a:xfrm>
            <a:off x="4314137" y="5480051"/>
            <a:ext cx="1941063" cy="892552"/>
          </a:xfrm>
          <a:prstGeom prst="rect">
            <a:avLst/>
          </a:prstGeom>
          <a:noFill/>
        </p:spPr>
        <p:txBody>
          <a:bodyPr wrap="square" rtlCol="0">
            <a:spAutoFit/>
          </a:bodyPr>
          <a:lstStyle/>
          <a:p>
            <a:pPr algn="ctr"/>
            <a:r>
              <a:rPr lang="fr-FR" sz="1300" b="1" dirty="0" smtClean="0">
                <a:solidFill>
                  <a:srgbClr val="002364"/>
                </a:solidFill>
              </a:rPr>
              <a:t>Le client est assuré, et rassuré quant à la pérennité de sa protection</a:t>
            </a:r>
            <a:endParaRPr lang="fr-FR" sz="1300" b="1" dirty="0">
              <a:solidFill>
                <a:srgbClr val="002364"/>
              </a:solidFill>
            </a:endParaRPr>
          </a:p>
        </p:txBody>
      </p:sp>
      <p:cxnSp>
        <p:nvCxnSpPr>
          <p:cNvPr id="68" name="Connecteur droit 67"/>
          <p:cNvCxnSpPr/>
          <p:nvPr/>
        </p:nvCxnSpPr>
        <p:spPr>
          <a:xfrm flipV="1">
            <a:off x="825708" y="5382583"/>
            <a:ext cx="7920000" cy="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p:cNvCxnSpPr/>
          <p:nvPr/>
        </p:nvCxnSpPr>
        <p:spPr>
          <a:xfrm flipV="1">
            <a:off x="846917" y="6257467"/>
            <a:ext cx="7920000" cy="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9" name="ZoneTexte 68"/>
          <p:cNvSpPr txBox="1"/>
          <p:nvPr/>
        </p:nvSpPr>
        <p:spPr>
          <a:xfrm>
            <a:off x="6228184" y="5503134"/>
            <a:ext cx="2509195" cy="692497"/>
          </a:xfrm>
          <a:prstGeom prst="rect">
            <a:avLst/>
          </a:prstGeom>
          <a:noFill/>
        </p:spPr>
        <p:txBody>
          <a:bodyPr wrap="square" rtlCol="0">
            <a:spAutoFit/>
          </a:bodyPr>
          <a:lstStyle/>
          <a:p>
            <a:pPr algn="ctr"/>
            <a:r>
              <a:rPr lang="fr-FR" sz="1300" b="1" dirty="0" smtClean="0">
                <a:solidFill>
                  <a:srgbClr val="002364"/>
                </a:solidFill>
              </a:rPr>
              <a:t> Pas de refus de prise en charge au motif de non déclaration du changement de situation du client </a:t>
            </a:r>
            <a:endParaRPr lang="fr-FR" sz="1300" b="1" dirty="0">
              <a:solidFill>
                <a:srgbClr val="002364"/>
              </a:solidFill>
            </a:endParaRPr>
          </a:p>
        </p:txBody>
      </p:sp>
    </p:spTree>
    <p:extLst>
      <p:ext uri="{BB962C8B-B14F-4D97-AF65-F5344CB8AC3E}">
        <p14:creationId xmlns:p14="http://schemas.microsoft.com/office/powerpoint/2010/main" val="3876755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Connecteur droit 33"/>
          <p:cNvCxnSpPr/>
          <p:nvPr/>
        </p:nvCxnSpPr>
        <p:spPr>
          <a:xfrm flipV="1">
            <a:off x="682415" y="2881223"/>
            <a:ext cx="763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flipV="1">
            <a:off x="763470" y="1976988"/>
            <a:ext cx="756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6308086" y="1747166"/>
            <a:ext cx="0" cy="457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8324310" y="1747166"/>
            <a:ext cx="0" cy="457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a:off x="4219854" y="1741896"/>
            <a:ext cx="0" cy="4572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ZoneTexte 38"/>
          <p:cNvSpPr txBox="1"/>
          <p:nvPr/>
        </p:nvSpPr>
        <p:spPr>
          <a:xfrm>
            <a:off x="4295015" y="2077870"/>
            <a:ext cx="1941063" cy="492443"/>
          </a:xfrm>
          <a:prstGeom prst="rect">
            <a:avLst/>
          </a:prstGeom>
          <a:solidFill>
            <a:schemeClr val="bg1"/>
          </a:solidFill>
        </p:spPr>
        <p:txBody>
          <a:bodyPr wrap="square" rtlCol="0">
            <a:spAutoFit/>
          </a:bodyPr>
          <a:lstStyle/>
          <a:p>
            <a:pPr algn="ctr"/>
            <a:r>
              <a:rPr lang="fr-FR" sz="1300" b="1" dirty="0" smtClean="0">
                <a:solidFill>
                  <a:srgbClr val="002364"/>
                </a:solidFill>
              </a:rPr>
              <a:t>Le client est assuré… mais surtout rassuré.</a:t>
            </a:r>
            <a:endParaRPr lang="fr-FR" sz="1300" b="1" dirty="0">
              <a:solidFill>
                <a:srgbClr val="002364"/>
              </a:solidFill>
            </a:endParaRPr>
          </a:p>
        </p:txBody>
      </p:sp>
      <p:sp>
        <p:nvSpPr>
          <p:cNvPr id="40" name="ZoneTexte 39"/>
          <p:cNvSpPr txBox="1"/>
          <p:nvPr/>
        </p:nvSpPr>
        <p:spPr>
          <a:xfrm>
            <a:off x="6372315" y="2000792"/>
            <a:ext cx="1944216" cy="692497"/>
          </a:xfrm>
          <a:prstGeom prst="rect">
            <a:avLst/>
          </a:prstGeom>
          <a:solidFill>
            <a:schemeClr val="bg1"/>
          </a:solidFill>
        </p:spPr>
        <p:txBody>
          <a:bodyPr wrap="square" rtlCol="0">
            <a:spAutoFit/>
          </a:bodyPr>
          <a:lstStyle/>
          <a:p>
            <a:pPr algn="ctr"/>
            <a:r>
              <a:rPr lang="fr-FR" sz="1300" b="1" dirty="0">
                <a:solidFill>
                  <a:srgbClr val="002364"/>
                </a:solidFill>
              </a:rPr>
              <a:t>Avantage pour la </a:t>
            </a:r>
            <a:r>
              <a:rPr lang="fr-FR" sz="1300" b="1" dirty="0" smtClean="0">
                <a:solidFill>
                  <a:srgbClr val="002364"/>
                </a:solidFill>
              </a:rPr>
              <a:t>caisse qui </a:t>
            </a:r>
            <a:r>
              <a:rPr lang="fr-FR" sz="1300" b="1" dirty="0">
                <a:solidFill>
                  <a:srgbClr val="002364"/>
                </a:solidFill>
              </a:rPr>
              <a:t>est certaine que le risque </a:t>
            </a:r>
            <a:r>
              <a:rPr lang="fr-FR" sz="1300" b="1" dirty="0" smtClean="0">
                <a:solidFill>
                  <a:srgbClr val="002364"/>
                </a:solidFill>
              </a:rPr>
              <a:t>est </a:t>
            </a:r>
            <a:r>
              <a:rPr lang="fr-FR" sz="1300" b="1" dirty="0">
                <a:solidFill>
                  <a:srgbClr val="002364"/>
                </a:solidFill>
              </a:rPr>
              <a:t>couvert</a:t>
            </a:r>
          </a:p>
        </p:txBody>
      </p:sp>
      <p:sp>
        <p:nvSpPr>
          <p:cNvPr id="41" name="ZoneTexte 40"/>
          <p:cNvSpPr txBox="1"/>
          <p:nvPr/>
        </p:nvSpPr>
        <p:spPr>
          <a:xfrm>
            <a:off x="4291861" y="2971745"/>
            <a:ext cx="1944217" cy="1092607"/>
          </a:xfrm>
          <a:prstGeom prst="rect">
            <a:avLst/>
          </a:prstGeom>
          <a:noFill/>
        </p:spPr>
        <p:txBody>
          <a:bodyPr wrap="square" rtlCol="0">
            <a:spAutoFit/>
          </a:bodyPr>
          <a:lstStyle/>
          <a:p>
            <a:pPr algn="ctr"/>
            <a:r>
              <a:rPr lang="fr-FR" sz="1300" b="1" dirty="0" smtClean="0">
                <a:solidFill>
                  <a:srgbClr val="002364"/>
                </a:solidFill>
              </a:rPr>
              <a:t>Avec </a:t>
            </a:r>
            <a:r>
              <a:rPr lang="fr-FR" sz="1300" b="1" dirty="0">
                <a:solidFill>
                  <a:srgbClr val="002364"/>
                </a:solidFill>
              </a:rPr>
              <a:t>le contrat </a:t>
            </a:r>
            <a:r>
              <a:rPr lang="fr-FR" sz="1300" b="1" dirty="0" smtClean="0">
                <a:solidFill>
                  <a:srgbClr val="002364"/>
                </a:solidFill>
              </a:rPr>
              <a:t>Groupe, le client se prémunit de mauvaises surprises, notamment s‘il change de situation en cours de prêt. </a:t>
            </a:r>
            <a:endParaRPr lang="fr-FR" sz="1300" b="1" dirty="0">
              <a:solidFill>
                <a:srgbClr val="002364"/>
              </a:solidFill>
            </a:endParaRPr>
          </a:p>
        </p:txBody>
      </p:sp>
      <p:sp>
        <p:nvSpPr>
          <p:cNvPr id="42" name="ZoneTexte 41"/>
          <p:cNvSpPr txBox="1"/>
          <p:nvPr/>
        </p:nvSpPr>
        <p:spPr>
          <a:xfrm>
            <a:off x="6295853" y="2965820"/>
            <a:ext cx="1947369" cy="1092607"/>
          </a:xfrm>
          <a:prstGeom prst="rect">
            <a:avLst/>
          </a:prstGeom>
          <a:noFill/>
        </p:spPr>
        <p:txBody>
          <a:bodyPr wrap="square" rtlCol="0">
            <a:spAutoFit/>
          </a:bodyPr>
          <a:lstStyle/>
          <a:p>
            <a:pPr algn="ctr"/>
            <a:r>
              <a:rPr lang="fr-FR" sz="1300" b="1" dirty="0" smtClean="0">
                <a:solidFill>
                  <a:srgbClr val="002364"/>
                </a:solidFill>
              </a:rPr>
              <a:t>Avantage significatif à présenter à votre client, notamment pour contrer un argument basé sur le prix.</a:t>
            </a:r>
            <a:endParaRPr lang="fr-FR" sz="1300" b="1" dirty="0">
              <a:solidFill>
                <a:srgbClr val="002364"/>
              </a:solidFill>
            </a:endParaRPr>
          </a:p>
        </p:txBody>
      </p:sp>
      <p:pic>
        <p:nvPicPr>
          <p:cNvPr id="43" name="Image 42"/>
          <p:cNvPicPr>
            <a:picLocks noChangeAspect="1"/>
          </p:cNvPicPr>
          <p:nvPr/>
        </p:nvPicPr>
        <p:blipFill>
          <a:blip r:embed="rId2"/>
          <a:stretch>
            <a:fillRect/>
          </a:stretch>
        </p:blipFill>
        <p:spPr>
          <a:xfrm>
            <a:off x="7063678" y="1064959"/>
            <a:ext cx="562242" cy="688747"/>
          </a:xfrm>
          <a:prstGeom prst="rect">
            <a:avLst/>
          </a:prstGeom>
        </p:spPr>
      </p:pic>
      <p:sp>
        <p:nvSpPr>
          <p:cNvPr id="44" name="ZoneTexte 43"/>
          <p:cNvSpPr txBox="1"/>
          <p:nvPr/>
        </p:nvSpPr>
        <p:spPr>
          <a:xfrm>
            <a:off x="6668126" y="1708867"/>
            <a:ext cx="1368152" cy="276999"/>
          </a:xfrm>
          <a:prstGeom prst="rect">
            <a:avLst/>
          </a:prstGeom>
          <a:noFill/>
        </p:spPr>
        <p:txBody>
          <a:bodyPr wrap="square" rtlCol="0">
            <a:spAutoFit/>
          </a:bodyPr>
          <a:lstStyle/>
          <a:p>
            <a:pPr algn="ctr"/>
            <a:r>
              <a:rPr lang="fr-FR" sz="1200" b="1" dirty="0" smtClean="0">
                <a:solidFill>
                  <a:srgbClr val="5A88D8"/>
                </a:solidFill>
              </a:rPr>
              <a:t>CONSEILLER</a:t>
            </a:r>
            <a:endParaRPr lang="fr-FR" sz="1200" b="1" dirty="0">
              <a:solidFill>
                <a:srgbClr val="5A88D8"/>
              </a:solidFill>
            </a:endParaRPr>
          </a:p>
        </p:txBody>
      </p:sp>
      <p:pic>
        <p:nvPicPr>
          <p:cNvPr id="45" name="Image 44"/>
          <p:cNvPicPr>
            <a:picLocks noChangeAspect="1"/>
          </p:cNvPicPr>
          <p:nvPr/>
        </p:nvPicPr>
        <p:blipFill>
          <a:blip r:embed="rId3"/>
          <a:stretch>
            <a:fillRect/>
          </a:stretch>
        </p:blipFill>
        <p:spPr>
          <a:xfrm>
            <a:off x="5047287" y="1053592"/>
            <a:ext cx="496249" cy="703019"/>
          </a:xfrm>
          <a:prstGeom prst="rect">
            <a:avLst/>
          </a:prstGeom>
        </p:spPr>
      </p:pic>
      <p:sp>
        <p:nvSpPr>
          <p:cNvPr id="46" name="ZoneTexte 45"/>
          <p:cNvSpPr txBox="1"/>
          <p:nvPr/>
        </p:nvSpPr>
        <p:spPr>
          <a:xfrm>
            <a:off x="4635239" y="1708867"/>
            <a:ext cx="1384815" cy="276999"/>
          </a:xfrm>
          <a:prstGeom prst="rect">
            <a:avLst/>
          </a:prstGeom>
          <a:noFill/>
        </p:spPr>
        <p:txBody>
          <a:bodyPr wrap="square" rtlCol="0">
            <a:spAutoFit/>
          </a:bodyPr>
          <a:lstStyle/>
          <a:p>
            <a:pPr algn="ctr"/>
            <a:r>
              <a:rPr lang="fr-FR" sz="1200" b="1" dirty="0" smtClean="0">
                <a:solidFill>
                  <a:srgbClr val="5A88D8"/>
                </a:solidFill>
              </a:rPr>
              <a:t>CLIENT</a:t>
            </a:r>
            <a:endParaRPr lang="fr-FR" sz="1200" b="1" dirty="0">
              <a:solidFill>
                <a:srgbClr val="5A88D8"/>
              </a:solidFill>
            </a:endParaRPr>
          </a:p>
        </p:txBody>
      </p:sp>
      <p:sp>
        <p:nvSpPr>
          <p:cNvPr id="48" name="ZoneTexte 47"/>
          <p:cNvSpPr txBox="1"/>
          <p:nvPr/>
        </p:nvSpPr>
        <p:spPr>
          <a:xfrm>
            <a:off x="634954" y="1808140"/>
            <a:ext cx="3473213" cy="1092607"/>
          </a:xfrm>
          <a:prstGeom prst="rect">
            <a:avLst/>
          </a:prstGeom>
          <a:noFill/>
        </p:spPr>
        <p:txBody>
          <a:bodyPr wrap="square" rtlCol="0">
            <a:spAutoFit/>
          </a:bodyPr>
          <a:lstStyle/>
          <a:p>
            <a:endParaRPr lang="fr-FR" sz="1300" b="1" dirty="0" smtClean="0">
              <a:solidFill>
                <a:srgbClr val="002364"/>
              </a:solidFill>
            </a:endParaRPr>
          </a:p>
          <a:p>
            <a:r>
              <a:rPr lang="fr-FR" sz="1300" b="1" dirty="0" smtClean="0">
                <a:solidFill>
                  <a:srgbClr val="002364"/>
                </a:solidFill>
              </a:rPr>
              <a:t>Déclaration de sinistre non excluant :</a:t>
            </a:r>
          </a:p>
          <a:p>
            <a:r>
              <a:rPr lang="fr-FR" sz="1300" b="1" dirty="0" smtClean="0">
                <a:solidFill>
                  <a:srgbClr val="002364"/>
                </a:solidFill>
              </a:rPr>
              <a:t>6 </a:t>
            </a:r>
            <a:r>
              <a:rPr lang="fr-FR" sz="1300" b="1" dirty="0">
                <a:solidFill>
                  <a:srgbClr val="002364"/>
                </a:solidFill>
              </a:rPr>
              <a:t>mois pour déclarer le </a:t>
            </a:r>
            <a:r>
              <a:rPr lang="fr-FR" sz="1300" b="1" dirty="0" smtClean="0">
                <a:solidFill>
                  <a:srgbClr val="002364"/>
                </a:solidFill>
              </a:rPr>
              <a:t>sinistre.</a:t>
            </a:r>
          </a:p>
          <a:p>
            <a:r>
              <a:rPr lang="fr-FR" sz="1300" b="1" dirty="0" smtClean="0">
                <a:solidFill>
                  <a:srgbClr val="002364"/>
                </a:solidFill>
              </a:rPr>
              <a:t>Au-delà de ce délai, </a:t>
            </a:r>
            <a:r>
              <a:rPr lang="fr-FR" sz="1300" b="1" dirty="0">
                <a:solidFill>
                  <a:srgbClr val="002364"/>
                </a:solidFill>
              </a:rPr>
              <a:t>prise en charge </a:t>
            </a:r>
            <a:r>
              <a:rPr lang="fr-FR" sz="1300" b="1" dirty="0" smtClean="0">
                <a:solidFill>
                  <a:srgbClr val="002364"/>
                </a:solidFill>
              </a:rPr>
              <a:t>calculée </a:t>
            </a:r>
            <a:r>
              <a:rPr lang="fr-FR" sz="1300" b="1" dirty="0">
                <a:solidFill>
                  <a:srgbClr val="002364"/>
                </a:solidFill>
              </a:rPr>
              <a:t>à partir du jour de la réception du dossier </a:t>
            </a:r>
            <a:r>
              <a:rPr lang="fr-FR" sz="1300" b="1" dirty="0" smtClean="0">
                <a:solidFill>
                  <a:srgbClr val="002364"/>
                </a:solidFill>
              </a:rPr>
              <a:t>complet.</a:t>
            </a:r>
            <a:endParaRPr lang="fr-FR" sz="1300" b="1" dirty="0">
              <a:solidFill>
                <a:srgbClr val="002364"/>
              </a:solidFill>
            </a:endParaRPr>
          </a:p>
        </p:txBody>
      </p:sp>
      <p:sp>
        <p:nvSpPr>
          <p:cNvPr id="51" name="ZoneTexte 50"/>
          <p:cNvSpPr txBox="1"/>
          <p:nvPr/>
        </p:nvSpPr>
        <p:spPr>
          <a:xfrm>
            <a:off x="682415" y="2916735"/>
            <a:ext cx="3538321" cy="1092607"/>
          </a:xfrm>
          <a:prstGeom prst="rect">
            <a:avLst/>
          </a:prstGeom>
          <a:noFill/>
        </p:spPr>
        <p:txBody>
          <a:bodyPr wrap="square" rtlCol="0">
            <a:spAutoFit/>
          </a:bodyPr>
          <a:lstStyle/>
          <a:p>
            <a:r>
              <a:rPr lang="fr-FR" sz="1300" b="1" dirty="0">
                <a:solidFill>
                  <a:srgbClr val="002364"/>
                </a:solidFill>
              </a:rPr>
              <a:t>Prix et garanties figés au moment du </a:t>
            </a:r>
            <a:r>
              <a:rPr lang="fr-FR" sz="1300" b="1" dirty="0" smtClean="0">
                <a:solidFill>
                  <a:srgbClr val="002364"/>
                </a:solidFill>
              </a:rPr>
              <a:t>prêt.</a:t>
            </a:r>
          </a:p>
          <a:p>
            <a:r>
              <a:rPr lang="fr-FR" sz="1300" b="1" dirty="0" smtClean="0">
                <a:solidFill>
                  <a:srgbClr val="002364"/>
                </a:solidFill>
              </a:rPr>
              <a:t>Un </a:t>
            </a:r>
            <a:r>
              <a:rPr lang="fr-FR" sz="1300" b="1" dirty="0">
                <a:solidFill>
                  <a:srgbClr val="002364"/>
                </a:solidFill>
              </a:rPr>
              <a:t>assureur </a:t>
            </a:r>
            <a:r>
              <a:rPr lang="fr-FR" sz="1300" b="1" dirty="0" smtClean="0">
                <a:solidFill>
                  <a:srgbClr val="002364"/>
                </a:solidFill>
              </a:rPr>
              <a:t>externe, dans le cadre de contrats d’assurance non souscrits par le prêteur, peut </a:t>
            </a:r>
            <a:r>
              <a:rPr lang="fr-FR" sz="1300" b="1" dirty="0">
                <a:solidFill>
                  <a:srgbClr val="002364"/>
                </a:solidFill>
              </a:rPr>
              <a:t>prévoir dans ses conditions </a:t>
            </a:r>
            <a:r>
              <a:rPr lang="fr-FR" sz="1300" b="1" dirty="0" smtClean="0">
                <a:solidFill>
                  <a:srgbClr val="002364"/>
                </a:solidFill>
              </a:rPr>
              <a:t>générales </a:t>
            </a:r>
            <a:r>
              <a:rPr lang="fr-FR" sz="1300" b="1" dirty="0">
                <a:solidFill>
                  <a:srgbClr val="002364"/>
                </a:solidFill>
              </a:rPr>
              <a:t>la possibilité de réviser son </a:t>
            </a:r>
            <a:r>
              <a:rPr lang="fr-FR" sz="1300" b="1" dirty="0" smtClean="0">
                <a:solidFill>
                  <a:srgbClr val="002364"/>
                </a:solidFill>
              </a:rPr>
              <a:t>tarif ou les garanties.  </a:t>
            </a:r>
            <a:endParaRPr lang="fr-FR" sz="1300" b="1" dirty="0">
              <a:solidFill>
                <a:srgbClr val="002364"/>
              </a:solidFill>
            </a:endParaRPr>
          </a:p>
        </p:txBody>
      </p:sp>
      <p:cxnSp>
        <p:nvCxnSpPr>
          <p:cNvPr id="28" name="Connecteur droit 27"/>
          <p:cNvCxnSpPr/>
          <p:nvPr/>
        </p:nvCxnSpPr>
        <p:spPr>
          <a:xfrm>
            <a:off x="637209" y="8091852"/>
            <a:ext cx="8244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 name="ZoneTexte 29"/>
          <p:cNvSpPr txBox="1"/>
          <p:nvPr/>
        </p:nvSpPr>
        <p:spPr>
          <a:xfrm>
            <a:off x="4250625" y="4068032"/>
            <a:ext cx="2035292" cy="892552"/>
          </a:xfrm>
          <a:prstGeom prst="rect">
            <a:avLst/>
          </a:prstGeom>
          <a:solidFill>
            <a:schemeClr val="bg1"/>
          </a:solidFill>
        </p:spPr>
        <p:txBody>
          <a:bodyPr wrap="square" rtlCol="0">
            <a:spAutoFit/>
          </a:bodyPr>
          <a:lstStyle/>
          <a:p>
            <a:pPr algn="ctr"/>
            <a:r>
              <a:rPr lang="fr-FR" sz="1300" b="1" dirty="0" smtClean="0">
                <a:solidFill>
                  <a:srgbClr val="002364"/>
                </a:solidFill>
              </a:rPr>
              <a:t>Avantage substantiel car personnalise le risque… dans le cadre d’un contrat Groupe.</a:t>
            </a:r>
            <a:endParaRPr lang="fr-FR" sz="1300" b="1" dirty="0">
              <a:solidFill>
                <a:srgbClr val="002364"/>
              </a:solidFill>
            </a:endParaRPr>
          </a:p>
        </p:txBody>
      </p:sp>
      <p:sp>
        <p:nvSpPr>
          <p:cNvPr id="31" name="ZoneTexte 30"/>
          <p:cNvSpPr txBox="1"/>
          <p:nvPr/>
        </p:nvSpPr>
        <p:spPr>
          <a:xfrm>
            <a:off x="6394256" y="4123257"/>
            <a:ext cx="1858013" cy="492443"/>
          </a:xfrm>
          <a:prstGeom prst="rect">
            <a:avLst/>
          </a:prstGeom>
          <a:solidFill>
            <a:schemeClr val="bg1"/>
          </a:solidFill>
        </p:spPr>
        <p:txBody>
          <a:bodyPr wrap="square" rtlCol="0">
            <a:spAutoFit/>
          </a:bodyPr>
          <a:lstStyle/>
          <a:p>
            <a:pPr algn="ctr"/>
            <a:r>
              <a:rPr lang="fr-FR" sz="1300" b="1" dirty="0" smtClean="0">
                <a:solidFill>
                  <a:srgbClr val="002364"/>
                </a:solidFill>
              </a:rPr>
              <a:t>Garantie en phase avec la concurrence.</a:t>
            </a:r>
            <a:endParaRPr lang="fr-FR" sz="1300" b="1" dirty="0">
              <a:solidFill>
                <a:srgbClr val="002364"/>
              </a:solidFill>
            </a:endParaRPr>
          </a:p>
        </p:txBody>
      </p:sp>
      <p:sp>
        <p:nvSpPr>
          <p:cNvPr id="32" name="ZoneTexte 31"/>
          <p:cNvSpPr txBox="1"/>
          <p:nvPr/>
        </p:nvSpPr>
        <p:spPr>
          <a:xfrm>
            <a:off x="4309617" y="5342954"/>
            <a:ext cx="1893175" cy="892552"/>
          </a:xfrm>
          <a:prstGeom prst="rect">
            <a:avLst/>
          </a:prstGeom>
          <a:solidFill>
            <a:schemeClr val="bg1"/>
          </a:solidFill>
        </p:spPr>
        <p:txBody>
          <a:bodyPr wrap="square" rtlCol="0">
            <a:spAutoFit/>
          </a:bodyPr>
          <a:lstStyle/>
          <a:p>
            <a:pPr algn="ctr"/>
            <a:r>
              <a:rPr lang="fr-FR" sz="1300" b="1" dirty="0" smtClean="0">
                <a:solidFill>
                  <a:srgbClr val="002364"/>
                </a:solidFill>
              </a:rPr>
              <a:t>En cas de remboursement anticipé total ou partiel, la prime d’assurance est supprimée ou ajustée. </a:t>
            </a:r>
            <a:endParaRPr lang="fr-FR" sz="1300" b="1" dirty="0">
              <a:solidFill>
                <a:srgbClr val="002364"/>
              </a:solidFill>
            </a:endParaRPr>
          </a:p>
        </p:txBody>
      </p:sp>
      <p:sp>
        <p:nvSpPr>
          <p:cNvPr id="33" name="ZoneTexte 32"/>
          <p:cNvSpPr txBox="1"/>
          <p:nvPr/>
        </p:nvSpPr>
        <p:spPr>
          <a:xfrm>
            <a:off x="6365770" y="5354803"/>
            <a:ext cx="1957305" cy="492443"/>
          </a:xfrm>
          <a:prstGeom prst="rect">
            <a:avLst/>
          </a:prstGeom>
          <a:solidFill>
            <a:schemeClr val="bg1"/>
          </a:solidFill>
        </p:spPr>
        <p:txBody>
          <a:bodyPr wrap="square" rtlCol="0">
            <a:spAutoFit/>
          </a:bodyPr>
          <a:lstStyle/>
          <a:p>
            <a:pPr algn="ctr"/>
            <a:r>
              <a:rPr lang="fr-FR" sz="1300" b="1" dirty="0" smtClean="0">
                <a:solidFill>
                  <a:srgbClr val="002364"/>
                </a:solidFill>
              </a:rPr>
              <a:t>Pas de risque d’impayé ADE</a:t>
            </a:r>
            <a:endParaRPr lang="fr-FR" sz="1300" b="1" dirty="0">
              <a:solidFill>
                <a:srgbClr val="002364"/>
              </a:solidFill>
            </a:endParaRPr>
          </a:p>
        </p:txBody>
      </p:sp>
      <p:sp>
        <p:nvSpPr>
          <p:cNvPr id="61" name="ZoneTexte 60"/>
          <p:cNvSpPr txBox="1"/>
          <p:nvPr/>
        </p:nvSpPr>
        <p:spPr>
          <a:xfrm>
            <a:off x="654965" y="4117743"/>
            <a:ext cx="3564889" cy="1200329"/>
          </a:xfrm>
          <a:prstGeom prst="rect">
            <a:avLst/>
          </a:prstGeom>
          <a:solidFill>
            <a:schemeClr val="bg1"/>
          </a:solidFill>
        </p:spPr>
        <p:txBody>
          <a:bodyPr wrap="square" rtlCol="0">
            <a:spAutoFit/>
          </a:bodyPr>
          <a:lstStyle/>
          <a:p>
            <a:r>
              <a:rPr lang="fr-FR" sz="1300" b="1" dirty="0" smtClean="0">
                <a:solidFill>
                  <a:srgbClr val="002364"/>
                </a:solidFill>
              </a:rPr>
              <a:t>ITT Sa </a:t>
            </a:r>
            <a:r>
              <a:rPr lang="fr-FR" sz="1300" b="1" dirty="0">
                <a:solidFill>
                  <a:srgbClr val="002364"/>
                </a:solidFill>
              </a:rPr>
              <a:t>profession </a:t>
            </a:r>
            <a:r>
              <a:rPr lang="fr-FR" sz="1300" b="1" dirty="0" smtClean="0">
                <a:solidFill>
                  <a:srgbClr val="002364"/>
                </a:solidFill>
              </a:rPr>
              <a:t>:</a:t>
            </a:r>
          </a:p>
          <a:p>
            <a:r>
              <a:rPr lang="fr-FR" sz="1300" b="1" dirty="0">
                <a:solidFill>
                  <a:srgbClr val="002364"/>
                </a:solidFill>
              </a:rPr>
              <a:t>P</a:t>
            </a:r>
            <a:r>
              <a:rPr lang="fr-FR" sz="1300" b="1" dirty="0" smtClean="0">
                <a:solidFill>
                  <a:srgbClr val="002364"/>
                </a:solidFill>
              </a:rPr>
              <a:t>rise </a:t>
            </a:r>
            <a:r>
              <a:rPr lang="fr-FR" sz="1300" b="1" dirty="0">
                <a:solidFill>
                  <a:srgbClr val="002364"/>
                </a:solidFill>
              </a:rPr>
              <a:t>en charge </a:t>
            </a:r>
            <a:r>
              <a:rPr lang="fr-FR" sz="1300" b="1" dirty="0" smtClean="0">
                <a:solidFill>
                  <a:srgbClr val="002364"/>
                </a:solidFill>
              </a:rPr>
              <a:t>tant que l’assuré n’est pas en mesure de reprendre </a:t>
            </a:r>
            <a:r>
              <a:rPr lang="fr-FR" sz="1300" b="1" u="sng" dirty="0">
                <a:solidFill>
                  <a:srgbClr val="002364"/>
                </a:solidFill>
              </a:rPr>
              <a:t>SA</a:t>
            </a:r>
            <a:r>
              <a:rPr lang="fr-FR" sz="1300" b="1" dirty="0">
                <a:solidFill>
                  <a:srgbClr val="002364"/>
                </a:solidFill>
              </a:rPr>
              <a:t> </a:t>
            </a:r>
            <a:r>
              <a:rPr lang="fr-FR" sz="1300" b="1" dirty="0" smtClean="0">
                <a:solidFill>
                  <a:srgbClr val="002364"/>
                </a:solidFill>
              </a:rPr>
              <a:t>profession.</a:t>
            </a:r>
          </a:p>
          <a:p>
            <a:r>
              <a:rPr lang="fr-FR" sz="1100" b="1" i="1" dirty="0">
                <a:solidFill>
                  <a:srgbClr val="002364"/>
                </a:solidFill>
              </a:rPr>
              <a:t>E</a:t>
            </a:r>
            <a:r>
              <a:rPr lang="fr-FR" sz="1100" b="1" i="1" dirty="0" smtClean="0">
                <a:solidFill>
                  <a:srgbClr val="002364"/>
                </a:solidFill>
              </a:rPr>
              <a:t>n </a:t>
            </a:r>
            <a:r>
              <a:rPr lang="fr-FR" sz="1100" b="1" i="1" dirty="0">
                <a:solidFill>
                  <a:srgbClr val="002364"/>
                </a:solidFill>
              </a:rPr>
              <a:t>« </a:t>
            </a:r>
            <a:r>
              <a:rPr lang="fr-FR" sz="1100" b="1" i="1" dirty="0" smtClean="0">
                <a:solidFill>
                  <a:srgbClr val="002364"/>
                </a:solidFill>
              </a:rPr>
              <a:t>toute » profession, </a:t>
            </a:r>
            <a:r>
              <a:rPr lang="fr-FR" sz="1100" b="1" i="1" dirty="0">
                <a:solidFill>
                  <a:srgbClr val="002364"/>
                </a:solidFill>
              </a:rPr>
              <a:t>il </a:t>
            </a:r>
            <a:r>
              <a:rPr lang="fr-FR" sz="1100" b="1" i="1" dirty="0" smtClean="0">
                <a:solidFill>
                  <a:srgbClr val="002364"/>
                </a:solidFill>
              </a:rPr>
              <a:t>risque de ne </a:t>
            </a:r>
            <a:r>
              <a:rPr lang="fr-FR" sz="1100" b="1" i="1" dirty="0">
                <a:solidFill>
                  <a:srgbClr val="002364"/>
                </a:solidFill>
              </a:rPr>
              <a:t>pas </a:t>
            </a:r>
            <a:r>
              <a:rPr lang="fr-FR" sz="1100" b="1" i="1" dirty="0" smtClean="0">
                <a:solidFill>
                  <a:srgbClr val="002364"/>
                </a:solidFill>
              </a:rPr>
              <a:t>être indemnisé </a:t>
            </a:r>
            <a:r>
              <a:rPr lang="fr-FR" sz="1100" b="1" i="1" dirty="0">
                <a:solidFill>
                  <a:srgbClr val="002364"/>
                </a:solidFill>
              </a:rPr>
              <a:t>car </a:t>
            </a:r>
            <a:r>
              <a:rPr lang="fr-FR" sz="1100" b="1" i="1" dirty="0" smtClean="0">
                <a:solidFill>
                  <a:srgbClr val="002364"/>
                </a:solidFill>
              </a:rPr>
              <a:t>il est susceptible de pouvoir exercer une autre activité professionnelle.</a:t>
            </a:r>
            <a:endParaRPr lang="fr-FR" sz="1100" b="1" i="1" dirty="0">
              <a:solidFill>
                <a:srgbClr val="002364"/>
              </a:solidFill>
            </a:endParaRPr>
          </a:p>
        </p:txBody>
      </p:sp>
      <p:sp>
        <p:nvSpPr>
          <p:cNvPr id="67" name="ZoneTexte 66"/>
          <p:cNvSpPr txBox="1"/>
          <p:nvPr/>
        </p:nvSpPr>
        <p:spPr>
          <a:xfrm>
            <a:off x="685271" y="5354470"/>
            <a:ext cx="3342993" cy="492443"/>
          </a:xfrm>
          <a:prstGeom prst="rect">
            <a:avLst/>
          </a:prstGeom>
          <a:solidFill>
            <a:schemeClr val="bg1"/>
          </a:solidFill>
        </p:spPr>
        <p:txBody>
          <a:bodyPr wrap="square" rtlCol="0">
            <a:spAutoFit/>
          </a:bodyPr>
          <a:lstStyle/>
          <a:p>
            <a:r>
              <a:rPr lang="fr-FR" sz="1300" b="1" dirty="0">
                <a:solidFill>
                  <a:srgbClr val="002364"/>
                </a:solidFill>
              </a:rPr>
              <a:t>Une même échéance comprenant </a:t>
            </a:r>
            <a:r>
              <a:rPr lang="fr-FR" sz="1300" b="1" dirty="0" smtClean="0">
                <a:solidFill>
                  <a:srgbClr val="002364"/>
                </a:solidFill>
              </a:rPr>
              <a:t>l’amortissement du prêt + la prime d’assurance.</a:t>
            </a:r>
            <a:endParaRPr lang="fr-FR" sz="1300" b="1" dirty="0">
              <a:solidFill>
                <a:srgbClr val="002364"/>
              </a:solidFill>
            </a:endParaRPr>
          </a:p>
        </p:txBody>
      </p:sp>
      <p:cxnSp>
        <p:nvCxnSpPr>
          <p:cNvPr id="69" name="Connecteur droit 68"/>
          <p:cNvCxnSpPr/>
          <p:nvPr/>
        </p:nvCxnSpPr>
        <p:spPr>
          <a:xfrm flipV="1">
            <a:off x="701645" y="4081227"/>
            <a:ext cx="763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70" name="Image 69"/>
          <p:cNvPicPr>
            <a:picLocks noChangeAspect="1"/>
          </p:cNvPicPr>
          <p:nvPr/>
        </p:nvPicPr>
        <p:blipFill>
          <a:blip r:embed="rId4"/>
          <a:stretch>
            <a:fillRect/>
          </a:stretch>
        </p:blipFill>
        <p:spPr>
          <a:xfrm>
            <a:off x="118547" y="3301688"/>
            <a:ext cx="460189" cy="372341"/>
          </a:xfrm>
          <a:prstGeom prst="rect">
            <a:avLst/>
          </a:prstGeom>
        </p:spPr>
      </p:pic>
      <p:pic>
        <p:nvPicPr>
          <p:cNvPr id="71" name="Image 70"/>
          <p:cNvPicPr>
            <a:picLocks noChangeAspect="1"/>
          </p:cNvPicPr>
          <p:nvPr/>
        </p:nvPicPr>
        <p:blipFill>
          <a:blip r:embed="rId4"/>
          <a:stretch>
            <a:fillRect/>
          </a:stretch>
        </p:blipFill>
        <p:spPr>
          <a:xfrm>
            <a:off x="118547" y="4398931"/>
            <a:ext cx="460189" cy="372341"/>
          </a:xfrm>
          <a:prstGeom prst="rect">
            <a:avLst/>
          </a:prstGeom>
        </p:spPr>
      </p:pic>
      <p:pic>
        <p:nvPicPr>
          <p:cNvPr id="72" name="Image 71"/>
          <p:cNvPicPr>
            <a:picLocks noChangeAspect="1"/>
          </p:cNvPicPr>
          <p:nvPr/>
        </p:nvPicPr>
        <p:blipFill>
          <a:blip r:embed="rId4"/>
          <a:stretch>
            <a:fillRect/>
          </a:stretch>
        </p:blipFill>
        <p:spPr>
          <a:xfrm>
            <a:off x="118547" y="2312874"/>
            <a:ext cx="460189" cy="372341"/>
          </a:xfrm>
          <a:prstGeom prst="rect">
            <a:avLst/>
          </a:prstGeom>
        </p:spPr>
      </p:pic>
      <p:cxnSp>
        <p:nvCxnSpPr>
          <p:cNvPr id="73" name="Connecteur droit 72"/>
          <p:cNvCxnSpPr/>
          <p:nvPr/>
        </p:nvCxnSpPr>
        <p:spPr>
          <a:xfrm flipV="1">
            <a:off x="703119" y="5352255"/>
            <a:ext cx="763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75" name="Image 74"/>
          <p:cNvPicPr>
            <a:picLocks noChangeAspect="1"/>
          </p:cNvPicPr>
          <p:nvPr/>
        </p:nvPicPr>
        <p:blipFill>
          <a:blip r:embed="rId4"/>
          <a:stretch>
            <a:fillRect/>
          </a:stretch>
        </p:blipFill>
        <p:spPr>
          <a:xfrm>
            <a:off x="118547" y="5514547"/>
            <a:ext cx="460189" cy="372341"/>
          </a:xfrm>
          <a:prstGeom prst="rect">
            <a:avLst/>
          </a:prstGeom>
        </p:spPr>
      </p:pic>
      <p:sp>
        <p:nvSpPr>
          <p:cNvPr id="49" name="Titre 2"/>
          <p:cNvSpPr txBox="1">
            <a:spLocks/>
          </p:cNvSpPr>
          <p:nvPr/>
        </p:nvSpPr>
        <p:spPr>
          <a:xfrm>
            <a:off x="765174" y="338711"/>
            <a:ext cx="8067600" cy="774273"/>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400" dirty="0"/>
              <a:t>Annexe </a:t>
            </a:r>
            <a:r>
              <a:rPr lang="fr-FR" sz="2400" dirty="0" smtClean="0"/>
              <a:t>1bis </a:t>
            </a:r>
            <a:r>
              <a:rPr lang="fr-FR" sz="2400" dirty="0"/>
              <a:t>: </a:t>
            </a:r>
            <a:r>
              <a:rPr lang="fr-FR" sz="2200" dirty="0" smtClean="0"/>
              <a:t>9 raisons </a:t>
            </a:r>
            <a:r>
              <a:rPr lang="fr-FR" sz="2200" dirty="0"/>
              <a:t>de choisir le contrat Groupe Caisse </a:t>
            </a:r>
            <a:r>
              <a:rPr lang="fr-FR" sz="2200" dirty="0" smtClean="0"/>
              <a:t>d’Epargne</a:t>
            </a:r>
            <a:endParaRPr lang="fr-FR" sz="2200" dirty="0"/>
          </a:p>
        </p:txBody>
      </p:sp>
    </p:spTree>
    <p:extLst>
      <p:ext uri="{BB962C8B-B14F-4D97-AF65-F5344CB8AC3E}">
        <p14:creationId xmlns:p14="http://schemas.microsoft.com/office/powerpoint/2010/main" val="38767550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2310794904"/>
              </p:ext>
            </p:extLst>
          </p:nvPr>
        </p:nvGraphicFramePr>
        <p:xfrm>
          <a:off x="1331640" y="1547055"/>
          <a:ext cx="6192687" cy="5050298"/>
        </p:xfrm>
        <a:graphic>
          <a:graphicData uri="http://schemas.openxmlformats.org/drawingml/2006/table">
            <a:tbl>
              <a:tblPr>
                <a:tableStyleId>{5C22544A-7EE6-4342-B048-85BDC9FD1C3A}</a:tableStyleId>
              </a:tblPr>
              <a:tblGrid>
                <a:gridCol w="3163042"/>
                <a:gridCol w="716939"/>
                <a:gridCol w="716939"/>
                <a:gridCol w="878828"/>
                <a:gridCol w="716939"/>
              </a:tblGrid>
              <a:tr h="300623">
                <a:tc>
                  <a:txBody>
                    <a:bodyPr/>
                    <a:lstStyle/>
                    <a:p>
                      <a:pPr algn="l" fontAlgn="t"/>
                      <a:endParaRPr lang="fr-FR" sz="900" b="0" i="0" u="none" strike="noStrike" baseline="0" dirty="0">
                        <a:solidFill>
                          <a:schemeClr val="bg1"/>
                        </a:solidFill>
                        <a:effectLst/>
                        <a:latin typeface="Arial"/>
                      </a:endParaRPr>
                    </a:p>
                  </a:txBody>
                  <a:tcPr marL="5733" marR="5733" marT="5733" marB="0">
                    <a:solidFill>
                      <a:schemeClr val="accent2"/>
                    </a:solidFill>
                  </a:tcPr>
                </a:tc>
                <a:tc gridSpan="3">
                  <a:txBody>
                    <a:bodyPr/>
                    <a:lstStyle/>
                    <a:p>
                      <a:pPr algn="ctr" fontAlgn="ctr"/>
                      <a:r>
                        <a:rPr lang="fr-FR" sz="900" u="none" strike="noStrike" baseline="0" dirty="0">
                          <a:solidFill>
                            <a:schemeClr val="bg1"/>
                          </a:solidFill>
                          <a:effectLst/>
                        </a:rPr>
                        <a:t>Prêt classique (amortissable)</a:t>
                      </a:r>
                      <a:endParaRPr lang="fr-FR" sz="900" b="0" i="0" u="none" strike="noStrike" baseline="0" dirty="0">
                        <a:solidFill>
                          <a:schemeClr val="bg1"/>
                        </a:solidFill>
                        <a:effectLst/>
                        <a:latin typeface="Arial"/>
                      </a:endParaRPr>
                    </a:p>
                  </a:txBody>
                  <a:tcPr marL="5733" marR="5733" marT="5733" marB="0" anchor="ctr">
                    <a:solidFill>
                      <a:schemeClr val="accent2"/>
                    </a:solidFill>
                  </a:tcPr>
                </a:tc>
                <a:tc hMerge="1">
                  <a:txBody>
                    <a:bodyPr/>
                    <a:lstStyle/>
                    <a:p>
                      <a:endParaRPr lang="fr-FR"/>
                    </a:p>
                  </a:txBody>
                  <a:tcPr/>
                </a:tc>
                <a:tc hMerge="1">
                  <a:txBody>
                    <a:bodyPr/>
                    <a:lstStyle/>
                    <a:p>
                      <a:endParaRPr lang="fr-FR"/>
                    </a:p>
                  </a:txBody>
                  <a:tcPr/>
                </a:tc>
                <a:tc>
                  <a:txBody>
                    <a:bodyPr/>
                    <a:lstStyle/>
                    <a:p>
                      <a:pPr algn="ctr" fontAlgn="ctr"/>
                      <a:r>
                        <a:rPr lang="fr-FR" sz="900" u="none" strike="noStrike" baseline="0" dirty="0">
                          <a:solidFill>
                            <a:schemeClr val="bg1"/>
                          </a:solidFill>
                          <a:effectLst/>
                        </a:rPr>
                        <a:t>Prêt relais ou in fine</a:t>
                      </a:r>
                      <a:endParaRPr lang="fr-FR" sz="900" b="0" i="0" u="none" strike="noStrike" baseline="0" dirty="0">
                        <a:solidFill>
                          <a:schemeClr val="bg1"/>
                        </a:solidFill>
                        <a:effectLst/>
                        <a:latin typeface="Arial"/>
                      </a:endParaRPr>
                    </a:p>
                  </a:txBody>
                  <a:tcPr marL="5733" marR="5733" marT="5733" marB="0" anchor="ctr">
                    <a:solidFill>
                      <a:schemeClr val="accent2"/>
                    </a:solidFill>
                  </a:tcPr>
                </a:tc>
              </a:tr>
              <a:tr h="300623">
                <a:tc>
                  <a:txBody>
                    <a:bodyPr/>
                    <a:lstStyle/>
                    <a:p>
                      <a:pPr algn="l" fontAlgn="t"/>
                      <a:endParaRPr lang="fr-FR" sz="900" b="0" i="0" u="none" strike="noStrike" baseline="0" dirty="0">
                        <a:solidFill>
                          <a:schemeClr val="bg1"/>
                        </a:solidFill>
                        <a:effectLst/>
                        <a:latin typeface="Arial"/>
                      </a:endParaRPr>
                    </a:p>
                  </a:txBody>
                  <a:tcPr marL="5733" marR="5733" marT="5733" marB="0">
                    <a:solidFill>
                      <a:schemeClr val="accent2"/>
                    </a:solidFill>
                  </a:tcPr>
                </a:tc>
                <a:tc>
                  <a:txBody>
                    <a:bodyPr/>
                    <a:lstStyle/>
                    <a:p>
                      <a:pPr algn="l" fontAlgn="t"/>
                      <a:r>
                        <a:rPr lang="fr-FR" sz="900" u="none" strike="noStrike" baseline="0" dirty="0">
                          <a:solidFill>
                            <a:schemeClr val="bg1"/>
                          </a:solidFill>
                          <a:effectLst/>
                        </a:rPr>
                        <a:t>TNS (*)</a:t>
                      </a:r>
                      <a:endParaRPr lang="fr-FR" sz="900" b="0" i="0" u="none" strike="noStrike" baseline="0" dirty="0">
                        <a:solidFill>
                          <a:schemeClr val="bg1"/>
                        </a:solidFill>
                        <a:effectLst/>
                        <a:latin typeface="Arial"/>
                      </a:endParaRPr>
                    </a:p>
                  </a:txBody>
                  <a:tcPr marL="5733" marR="5733" marT="5733" marB="0">
                    <a:solidFill>
                      <a:schemeClr val="accent2"/>
                    </a:solidFill>
                  </a:tcPr>
                </a:tc>
                <a:tc>
                  <a:txBody>
                    <a:bodyPr/>
                    <a:lstStyle/>
                    <a:p>
                      <a:pPr algn="ctr" fontAlgn="ctr"/>
                      <a:r>
                        <a:rPr lang="fr-FR" sz="900" u="none" strike="noStrike" baseline="0" dirty="0">
                          <a:solidFill>
                            <a:schemeClr val="bg1"/>
                          </a:solidFill>
                          <a:effectLst/>
                        </a:rPr>
                        <a:t>Inactif</a:t>
                      </a:r>
                      <a:endParaRPr lang="fr-FR" sz="900" b="0" i="0" u="none" strike="noStrike" baseline="0" dirty="0">
                        <a:solidFill>
                          <a:schemeClr val="bg1"/>
                        </a:solidFill>
                        <a:effectLst/>
                        <a:latin typeface="Arial"/>
                      </a:endParaRPr>
                    </a:p>
                  </a:txBody>
                  <a:tcPr marL="5733" marR="5733" marT="5733" marB="0" anchor="ctr">
                    <a:solidFill>
                      <a:schemeClr val="accent2"/>
                    </a:solidFill>
                  </a:tcPr>
                </a:tc>
                <a:tc>
                  <a:txBody>
                    <a:bodyPr/>
                    <a:lstStyle/>
                    <a:p>
                      <a:pPr algn="ctr" fontAlgn="ctr"/>
                      <a:r>
                        <a:rPr lang="fr-FR" sz="900" u="none" strike="noStrike" baseline="0" dirty="0">
                          <a:solidFill>
                            <a:schemeClr val="bg1"/>
                          </a:solidFill>
                          <a:effectLst/>
                        </a:rPr>
                        <a:t>Salariés, fonctionnaires</a:t>
                      </a:r>
                      <a:endParaRPr lang="fr-FR" sz="900" b="0" i="0" u="none" strike="noStrike" baseline="0" dirty="0">
                        <a:solidFill>
                          <a:schemeClr val="bg1"/>
                        </a:solidFill>
                        <a:effectLst/>
                        <a:latin typeface="Arial"/>
                      </a:endParaRPr>
                    </a:p>
                  </a:txBody>
                  <a:tcPr marL="5733" marR="5733" marT="5733" marB="0" anchor="ctr">
                    <a:solidFill>
                      <a:schemeClr val="accent2"/>
                    </a:solidFill>
                  </a:tcPr>
                </a:tc>
                <a:tc>
                  <a:txBody>
                    <a:bodyPr/>
                    <a:lstStyle/>
                    <a:p>
                      <a:pPr algn="ctr" fontAlgn="ctr"/>
                      <a:endParaRPr lang="fr-FR" sz="900" b="0" i="0" u="none" strike="noStrike" baseline="0" dirty="0">
                        <a:solidFill>
                          <a:schemeClr val="bg1"/>
                        </a:solidFill>
                        <a:effectLst/>
                        <a:latin typeface="Arial"/>
                      </a:endParaRPr>
                    </a:p>
                  </a:txBody>
                  <a:tcPr marL="5733" marR="5733" marT="5733" marB="0" anchor="ctr">
                    <a:solidFill>
                      <a:schemeClr val="accent2"/>
                    </a:solidFill>
                  </a:tcPr>
                </a:tc>
              </a:tr>
              <a:tr h="283097">
                <a:tc gridSpan="5">
                  <a:txBody>
                    <a:bodyPr/>
                    <a:lstStyle/>
                    <a:p>
                      <a:pPr marL="0" algn="l" defTabSz="914400" rtl="0" eaLnBrk="1" fontAlgn="ctr" latinLnBrk="0" hangingPunct="1"/>
                      <a:r>
                        <a:rPr lang="fr-FR" sz="1200" u="none" strike="noStrike" kern="1200" dirty="0">
                          <a:solidFill>
                            <a:schemeClr val="dk1"/>
                          </a:solidFill>
                          <a:effectLst/>
                          <a:latin typeface="+mn-lt"/>
                          <a:ea typeface="+mn-ea"/>
                          <a:cs typeface="+mn-cs"/>
                        </a:rPr>
                        <a:t>GARANTIE DECES</a:t>
                      </a:r>
                    </a:p>
                  </a:txBody>
                  <a:tcPr marL="5733" marR="5733" marT="5733" marB="0" anchor="ctr">
                    <a:solidFill>
                      <a:schemeClr val="accent5">
                        <a:lumMod val="40000"/>
                        <a:lumOff val="60000"/>
                      </a:schemeClr>
                    </a:solidFill>
                  </a:tcPr>
                </a:tc>
                <a:tc hMerge="1">
                  <a:txBody>
                    <a:bodyPr/>
                    <a:lstStyle/>
                    <a:p>
                      <a:pPr marL="0" algn="l" defTabSz="914400" rtl="0" eaLnBrk="1" fontAlgn="ctr" latinLnBrk="0" hangingPunct="1"/>
                      <a:endParaRPr lang="fr-FR" sz="800" u="none" strike="noStrike" kern="1200" dirty="0">
                        <a:solidFill>
                          <a:schemeClr val="dk1"/>
                        </a:solidFill>
                        <a:effectLst/>
                        <a:latin typeface="+mn-lt"/>
                        <a:ea typeface="+mn-ea"/>
                        <a:cs typeface="+mn-cs"/>
                      </a:endParaRPr>
                    </a:p>
                  </a:txBody>
                  <a:tcPr marL="5733" marR="5733" marT="5733" marB="0" anchor="ctr">
                    <a:solidFill>
                      <a:schemeClr val="accent5">
                        <a:lumMod val="40000"/>
                        <a:lumOff val="60000"/>
                      </a:schemeClr>
                    </a:solidFill>
                  </a:tcPr>
                </a:tc>
                <a:tc hMerge="1">
                  <a:txBody>
                    <a:bodyPr/>
                    <a:lstStyle/>
                    <a:p>
                      <a:pPr marL="0" algn="l" defTabSz="914400" rtl="0" eaLnBrk="1" fontAlgn="ctr" latinLnBrk="0" hangingPunct="1"/>
                      <a:endParaRPr lang="fr-FR" sz="800" u="none" strike="noStrike" kern="1200" dirty="0">
                        <a:solidFill>
                          <a:schemeClr val="dk1"/>
                        </a:solidFill>
                        <a:effectLst/>
                        <a:latin typeface="+mn-lt"/>
                        <a:ea typeface="+mn-ea"/>
                        <a:cs typeface="+mn-cs"/>
                      </a:endParaRPr>
                    </a:p>
                  </a:txBody>
                  <a:tcPr marL="5733" marR="5733" marT="5733" marB="0" anchor="ctr">
                    <a:solidFill>
                      <a:schemeClr val="accent5">
                        <a:lumMod val="40000"/>
                        <a:lumOff val="60000"/>
                      </a:schemeClr>
                    </a:solidFill>
                  </a:tcPr>
                </a:tc>
                <a:tc hMerge="1">
                  <a:txBody>
                    <a:bodyPr/>
                    <a:lstStyle/>
                    <a:p>
                      <a:pPr marL="0" algn="l" defTabSz="914400" rtl="0" eaLnBrk="1" fontAlgn="ctr" latinLnBrk="0" hangingPunct="1"/>
                      <a:endParaRPr lang="fr-FR" sz="800" u="none" strike="noStrike" kern="1200" dirty="0">
                        <a:solidFill>
                          <a:schemeClr val="dk1"/>
                        </a:solidFill>
                        <a:effectLst/>
                        <a:latin typeface="+mn-lt"/>
                        <a:ea typeface="+mn-ea"/>
                        <a:cs typeface="+mn-cs"/>
                      </a:endParaRPr>
                    </a:p>
                  </a:txBody>
                  <a:tcPr marL="5733" marR="5733" marT="5733" marB="0" anchor="ctr">
                    <a:solidFill>
                      <a:schemeClr val="accent5">
                        <a:lumMod val="40000"/>
                        <a:lumOff val="60000"/>
                      </a:schemeClr>
                    </a:solidFill>
                  </a:tcPr>
                </a:tc>
                <a:tc hMerge="1">
                  <a:txBody>
                    <a:bodyPr/>
                    <a:lstStyle/>
                    <a:p>
                      <a:pPr marL="0" algn="l" defTabSz="914400" rtl="0" eaLnBrk="1" fontAlgn="ctr" latinLnBrk="0" hangingPunct="1"/>
                      <a:endParaRPr lang="fr-FR" sz="800" u="none" strike="noStrike" kern="1200" dirty="0">
                        <a:solidFill>
                          <a:schemeClr val="dk1"/>
                        </a:solidFill>
                        <a:effectLst/>
                        <a:latin typeface="+mn-lt"/>
                        <a:ea typeface="+mn-ea"/>
                        <a:cs typeface="+mn-cs"/>
                      </a:endParaRPr>
                    </a:p>
                  </a:txBody>
                  <a:tcPr marL="5733" marR="5733" marT="5733" marB="0" anchor="ctr">
                    <a:solidFill>
                      <a:schemeClr val="accent5">
                        <a:lumMod val="40000"/>
                        <a:lumOff val="60000"/>
                      </a:schemeClr>
                    </a:solidFill>
                  </a:tcPr>
                </a:tc>
              </a:tr>
              <a:tr h="447857">
                <a:tc>
                  <a:txBody>
                    <a:bodyPr/>
                    <a:lstStyle/>
                    <a:p>
                      <a:pPr algn="l" fontAlgn="ctr"/>
                      <a:r>
                        <a:rPr lang="fr-FR" sz="800" u="none" strike="noStrike" dirty="0">
                          <a:effectLst/>
                        </a:rPr>
                        <a:t>Maintien de la couverture en cas de déplacement dans le monde entier à titre personnel, professionnel ou humanitaire</a:t>
                      </a:r>
                      <a:endParaRPr lang="fr-FR" sz="8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r>
              <a:tr h="300623">
                <a:tc>
                  <a:txBody>
                    <a:bodyPr/>
                    <a:lstStyle/>
                    <a:p>
                      <a:pPr algn="l" fontAlgn="ctr"/>
                      <a:r>
                        <a:rPr lang="fr-FR" sz="800" u="none" strike="noStrike" dirty="0">
                          <a:effectLst/>
                        </a:rPr>
                        <a:t>Couverture de la garantie décès pendant toute la durée du prêt</a:t>
                      </a:r>
                      <a:endParaRPr lang="fr-FR" sz="8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r>
              <a:tr h="283097">
                <a:tc gridSpan="5">
                  <a:txBody>
                    <a:bodyPr/>
                    <a:lstStyle/>
                    <a:p>
                      <a:pPr algn="l" fontAlgn="ctr"/>
                      <a:r>
                        <a:rPr lang="fr-FR" sz="1200" u="none" strike="noStrike" dirty="0">
                          <a:effectLst/>
                        </a:rPr>
                        <a:t>GARANTIE PTIA</a:t>
                      </a:r>
                      <a:endParaRPr lang="fr-FR" sz="1200" b="0" i="0" u="none" strike="noStrike" dirty="0">
                        <a:solidFill>
                          <a:srgbClr val="666666"/>
                        </a:solidFill>
                        <a:effectLst/>
                        <a:latin typeface="Arial"/>
                      </a:endParaRPr>
                    </a:p>
                  </a:txBody>
                  <a:tcPr marL="5733" marR="5733" marT="5733" marB="0" anchor="ctr">
                    <a:solidFill>
                      <a:schemeClr val="accent5">
                        <a:lumMod val="40000"/>
                        <a:lumOff val="60000"/>
                      </a:schemeClr>
                    </a:solidFill>
                  </a:tcPr>
                </a:tc>
                <a:tc hMerge="1">
                  <a:txBody>
                    <a:bodyPr/>
                    <a:lstStyle/>
                    <a:p>
                      <a:pPr algn="ctr" fontAlgn="ctr"/>
                      <a:endParaRPr lang="fr-FR" sz="800" b="0" i="0" u="none" strike="noStrike" dirty="0">
                        <a:solidFill>
                          <a:srgbClr val="666666"/>
                        </a:solidFill>
                        <a:effectLst/>
                        <a:latin typeface="Arial"/>
                      </a:endParaRPr>
                    </a:p>
                  </a:txBody>
                  <a:tcPr marL="5733" marR="5733" marT="5733" marB="0" anchor="ctr">
                    <a:solidFill>
                      <a:schemeClr val="accent5">
                        <a:lumMod val="40000"/>
                        <a:lumOff val="60000"/>
                      </a:schemeClr>
                    </a:solidFill>
                  </a:tcPr>
                </a:tc>
                <a:tc hMerge="1">
                  <a:txBody>
                    <a:bodyPr/>
                    <a:lstStyle/>
                    <a:p>
                      <a:pPr algn="ctr" fontAlgn="ctr"/>
                      <a:endParaRPr lang="fr-FR" sz="800" b="0" i="0" u="none" strike="noStrike" dirty="0">
                        <a:solidFill>
                          <a:srgbClr val="666666"/>
                        </a:solidFill>
                        <a:effectLst/>
                        <a:latin typeface="Arial"/>
                      </a:endParaRPr>
                    </a:p>
                  </a:txBody>
                  <a:tcPr marL="5733" marR="5733" marT="5733" marB="0" anchor="ctr">
                    <a:solidFill>
                      <a:schemeClr val="accent5">
                        <a:lumMod val="40000"/>
                        <a:lumOff val="60000"/>
                      </a:schemeClr>
                    </a:solidFill>
                  </a:tcPr>
                </a:tc>
                <a:tc hMerge="1">
                  <a:txBody>
                    <a:bodyPr/>
                    <a:lstStyle/>
                    <a:p>
                      <a:pPr algn="ctr" fontAlgn="ctr"/>
                      <a:endParaRPr lang="fr-FR" sz="800" b="0" i="0" u="none" strike="noStrike" dirty="0">
                        <a:solidFill>
                          <a:srgbClr val="666666"/>
                        </a:solidFill>
                        <a:effectLst/>
                        <a:latin typeface="Arial"/>
                      </a:endParaRPr>
                    </a:p>
                  </a:txBody>
                  <a:tcPr marL="5733" marR="5733" marT="5733" marB="0" anchor="ctr">
                    <a:solidFill>
                      <a:schemeClr val="accent5">
                        <a:lumMod val="40000"/>
                        <a:lumOff val="60000"/>
                      </a:schemeClr>
                    </a:solidFill>
                  </a:tcPr>
                </a:tc>
                <a:tc hMerge="1">
                  <a:txBody>
                    <a:bodyPr/>
                    <a:lstStyle/>
                    <a:p>
                      <a:pPr algn="ctr" fontAlgn="ctr"/>
                      <a:endParaRPr lang="fr-FR" sz="800" b="0" i="0" u="none" strike="noStrike" dirty="0">
                        <a:solidFill>
                          <a:srgbClr val="666666"/>
                        </a:solidFill>
                        <a:effectLst/>
                        <a:latin typeface="Arial"/>
                      </a:endParaRPr>
                    </a:p>
                  </a:txBody>
                  <a:tcPr marL="5733" marR="5733" marT="5733" marB="0" anchor="ctr">
                    <a:solidFill>
                      <a:schemeClr val="accent5">
                        <a:lumMod val="40000"/>
                        <a:lumOff val="60000"/>
                      </a:schemeClr>
                    </a:solidFill>
                  </a:tcPr>
                </a:tc>
              </a:tr>
              <a:tr h="300623">
                <a:tc>
                  <a:txBody>
                    <a:bodyPr/>
                    <a:lstStyle/>
                    <a:p>
                      <a:pPr algn="l" fontAlgn="ctr"/>
                      <a:r>
                        <a:rPr lang="fr-FR" sz="800" u="none" strike="noStrike" dirty="0">
                          <a:effectLst/>
                        </a:rPr>
                        <a:t>Maintien de la couverture en cas de déplacement dans le monde entier</a:t>
                      </a:r>
                      <a:endParaRPr lang="fr-FR" sz="8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r>
              <a:tr h="300623">
                <a:tc>
                  <a:txBody>
                    <a:bodyPr/>
                    <a:lstStyle/>
                    <a:p>
                      <a:pPr algn="l" fontAlgn="ctr"/>
                      <a:r>
                        <a:rPr lang="fr-FR" sz="800" u="none" strike="noStrike" dirty="0">
                          <a:effectLst/>
                        </a:rPr>
                        <a:t>Couverture de la garantie PTIA pendant toute la durée du prêt</a:t>
                      </a:r>
                      <a:endParaRPr lang="fr-FR" sz="8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r>
              <a:tr h="299063">
                <a:tc gridSpan="5">
                  <a:txBody>
                    <a:bodyPr/>
                    <a:lstStyle/>
                    <a:p>
                      <a:pPr algn="l" fontAlgn="ctr"/>
                      <a:r>
                        <a:rPr lang="fr-FR" sz="1200" u="none" strike="noStrike" dirty="0">
                          <a:effectLst/>
                        </a:rPr>
                        <a:t>GARANTIE INCAPACITE (ITT)</a:t>
                      </a:r>
                      <a:endParaRPr lang="fr-FR" sz="1200" b="0" i="0" u="none" strike="noStrike" dirty="0">
                        <a:solidFill>
                          <a:srgbClr val="666666"/>
                        </a:solidFill>
                        <a:effectLst/>
                        <a:latin typeface="Arial"/>
                      </a:endParaRPr>
                    </a:p>
                  </a:txBody>
                  <a:tcPr marL="5733" marR="5733" marT="5733" marB="0" anchor="ctr">
                    <a:solidFill>
                      <a:schemeClr val="accent5">
                        <a:lumMod val="40000"/>
                        <a:lumOff val="60000"/>
                      </a:schemeClr>
                    </a:solidFill>
                  </a:tcPr>
                </a:tc>
                <a:tc hMerge="1">
                  <a:txBody>
                    <a:bodyPr/>
                    <a:lstStyle/>
                    <a:p>
                      <a:pPr algn="ctr" fontAlgn="ctr"/>
                      <a:endParaRPr lang="fr-FR" sz="800" b="0" i="0" u="none" strike="noStrike">
                        <a:solidFill>
                          <a:srgbClr val="666666"/>
                        </a:solidFill>
                        <a:effectLst/>
                        <a:latin typeface="Arial"/>
                      </a:endParaRPr>
                    </a:p>
                  </a:txBody>
                  <a:tcPr marL="5733" marR="5733" marT="5733" marB="0" anchor="ctr">
                    <a:solidFill>
                      <a:schemeClr val="accent5">
                        <a:lumMod val="40000"/>
                        <a:lumOff val="60000"/>
                      </a:schemeClr>
                    </a:solidFill>
                  </a:tcPr>
                </a:tc>
                <a:tc hMerge="1">
                  <a:txBody>
                    <a:bodyPr/>
                    <a:lstStyle/>
                    <a:p>
                      <a:pPr algn="ctr" fontAlgn="ctr"/>
                      <a:endParaRPr lang="fr-FR" sz="800" b="0" i="0" u="none" strike="noStrike">
                        <a:solidFill>
                          <a:srgbClr val="666666"/>
                        </a:solidFill>
                        <a:effectLst/>
                        <a:latin typeface="Arial"/>
                      </a:endParaRPr>
                    </a:p>
                  </a:txBody>
                  <a:tcPr marL="5733" marR="5733" marT="5733" marB="0" anchor="ctr">
                    <a:solidFill>
                      <a:schemeClr val="accent5">
                        <a:lumMod val="40000"/>
                        <a:lumOff val="60000"/>
                      </a:schemeClr>
                    </a:solidFill>
                  </a:tcPr>
                </a:tc>
                <a:tc hMerge="1">
                  <a:txBody>
                    <a:bodyPr/>
                    <a:lstStyle/>
                    <a:p>
                      <a:pPr algn="ctr" fontAlgn="ctr"/>
                      <a:endParaRPr lang="fr-FR" sz="800" b="0" i="0" u="none" strike="noStrike" dirty="0">
                        <a:solidFill>
                          <a:srgbClr val="666666"/>
                        </a:solidFill>
                        <a:effectLst/>
                        <a:latin typeface="Arial"/>
                      </a:endParaRPr>
                    </a:p>
                  </a:txBody>
                  <a:tcPr marL="5733" marR="5733" marT="5733" marB="0" anchor="ctr">
                    <a:solidFill>
                      <a:schemeClr val="accent5">
                        <a:lumMod val="40000"/>
                        <a:lumOff val="60000"/>
                      </a:schemeClr>
                    </a:solidFill>
                  </a:tcPr>
                </a:tc>
                <a:tc hMerge="1">
                  <a:txBody>
                    <a:bodyPr/>
                    <a:lstStyle/>
                    <a:p>
                      <a:pPr algn="ctr" fontAlgn="ctr"/>
                      <a:endParaRPr lang="fr-FR" sz="800" b="0" i="0" u="none" strike="noStrike" dirty="0">
                        <a:solidFill>
                          <a:srgbClr val="666666"/>
                        </a:solidFill>
                        <a:effectLst/>
                        <a:latin typeface="Arial"/>
                      </a:endParaRPr>
                    </a:p>
                  </a:txBody>
                  <a:tcPr marL="5733" marR="5733" marT="5733" marB="0" anchor="ctr">
                    <a:solidFill>
                      <a:schemeClr val="accent5">
                        <a:lumMod val="40000"/>
                        <a:lumOff val="60000"/>
                      </a:schemeClr>
                    </a:solidFill>
                  </a:tcPr>
                </a:tc>
              </a:tr>
              <a:tr h="447857">
                <a:tc>
                  <a:txBody>
                    <a:bodyPr/>
                    <a:lstStyle/>
                    <a:p>
                      <a:pPr algn="l" fontAlgn="ctr"/>
                      <a:r>
                        <a:rPr lang="fr-FR" sz="800" u="none" strike="noStrike" dirty="0">
                          <a:effectLst/>
                        </a:rPr>
                        <a:t>Maintien de la couverture en cas de déplacement dans le monde entier à titre personnel, professionnel ou humanitaire</a:t>
                      </a:r>
                      <a:endParaRPr lang="fr-FR" sz="8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r>
              <a:tr h="283097">
                <a:tc>
                  <a:txBody>
                    <a:bodyPr/>
                    <a:lstStyle/>
                    <a:p>
                      <a:pPr algn="l" fontAlgn="ctr"/>
                      <a:r>
                        <a:rPr lang="fr-FR" sz="800" u="none" strike="noStrike">
                          <a:effectLst/>
                        </a:rPr>
                        <a:t>Couverture de la garantie pendant toute la durée du prêt</a:t>
                      </a:r>
                      <a:endParaRPr lang="fr-FR" sz="8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l" fontAlgn="t"/>
                      <a:endParaRPr lang="fr-FR" sz="900" b="0" i="0" u="none" strike="noStrike" dirty="0">
                        <a:solidFill>
                          <a:srgbClr val="666666"/>
                        </a:solidFill>
                        <a:effectLst/>
                        <a:latin typeface="Arial"/>
                      </a:endParaRPr>
                    </a:p>
                  </a:txBody>
                  <a:tcPr marL="5733" marR="5733" marT="5733" marB="0">
                    <a:solidFill>
                      <a:schemeClr val="accent5">
                        <a:lumMod val="20000"/>
                        <a:lumOff val="80000"/>
                      </a:schemeClr>
                    </a:solidFill>
                  </a:tcPr>
                </a:tc>
              </a:tr>
              <a:tr h="153389">
                <a:tc>
                  <a:txBody>
                    <a:bodyPr/>
                    <a:lstStyle/>
                    <a:p>
                      <a:pPr algn="l" fontAlgn="ctr"/>
                      <a:r>
                        <a:rPr lang="fr-FR" sz="800" u="none" strike="noStrike">
                          <a:effectLst/>
                        </a:rPr>
                        <a:t>Délai de franchise &lt;= 90 jours</a:t>
                      </a:r>
                      <a:endParaRPr lang="fr-FR" sz="8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r>
              <a:tr h="447857">
                <a:tc>
                  <a:txBody>
                    <a:bodyPr/>
                    <a:lstStyle/>
                    <a:p>
                      <a:pPr algn="l" fontAlgn="ctr"/>
                      <a:r>
                        <a:rPr lang="fr-FR" sz="800" u="none" strike="noStrike">
                          <a:effectLst/>
                        </a:rPr>
                        <a:t>Pour une personne en activité, prestation égale à la mensualité assurée sans référence à la perte de revenu subie pendant le sinistre.</a:t>
                      </a:r>
                      <a:endParaRPr lang="fr-FR" sz="8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r>
              <a:tr h="300623">
                <a:tc>
                  <a:txBody>
                    <a:bodyPr/>
                    <a:lstStyle/>
                    <a:p>
                      <a:pPr algn="l" fontAlgn="ctr"/>
                      <a:r>
                        <a:rPr lang="fr-FR" sz="800" u="none" strike="noStrike">
                          <a:effectLst/>
                        </a:rPr>
                        <a:t>Couverture des inactifs au moment du sinistre entre 50 et 99%</a:t>
                      </a:r>
                      <a:endParaRPr lang="fr-FR" sz="8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r>
              <a:tr h="300623">
                <a:tc>
                  <a:txBody>
                    <a:bodyPr/>
                    <a:lstStyle/>
                    <a:p>
                      <a:pPr algn="l" fontAlgn="ctr"/>
                      <a:r>
                        <a:rPr lang="fr-FR" sz="800" u="none" strike="noStrike">
                          <a:effectLst/>
                        </a:rPr>
                        <a:t>Couverture des affections dorsales avec intervention chirurgicale</a:t>
                      </a:r>
                      <a:endParaRPr lang="fr-FR" sz="8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r>
              <a:tr h="300623">
                <a:tc>
                  <a:txBody>
                    <a:bodyPr/>
                    <a:lstStyle/>
                    <a:p>
                      <a:pPr algn="l" fontAlgn="ctr"/>
                      <a:r>
                        <a:rPr lang="fr-FR" sz="800" u="none" strike="noStrike" dirty="0">
                          <a:effectLst/>
                        </a:rPr>
                        <a:t>Couverture des affections psychiatriques avec hospitalisation de 10 jours et plus</a:t>
                      </a:r>
                      <a:endParaRPr lang="fr-FR" sz="8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a:effectLst/>
                        </a:rPr>
                        <a:t>x</a:t>
                      </a:r>
                      <a:endParaRPr lang="fr-FR" sz="900" b="0" i="0" u="none" strike="noStrike">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r>
                        <a:rPr lang="fr-FR" sz="900" u="none" strike="noStrike" dirty="0">
                          <a:effectLst/>
                        </a:rPr>
                        <a:t>x</a:t>
                      </a: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c>
                  <a:txBody>
                    <a:bodyPr/>
                    <a:lstStyle/>
                    <a:p>
                      <a:pPr algn="ctr" fontAlgn="ctr"/>
                      <a:endParaRPr lang="fr-FR" sz="900" b="0" i="0" u="none" strike="noStrike" dirty="0">
                        <a:solidFill>
                          <a:srgbClr val="666666"/>
                        </a:solidFill>
                        <a:effectLst/>
                        <a:latin typeface="Arial"/>
                      </a:endParaRPr>
                    </a:p>
                  </a:txBody>
                  <a:tcPr marL="5733" marR="5733" marT="5733" marB="0" anchor="ctr">
                    <a:solidFill>
                      <a:schemeClr val="accent5">
                        <a:lumMod val="20000"/>
                        <a:lumOff val="80000"/>
                      </a:schemeClr>
                    </a:solidFill>
                  </a:tcPr>
                </a:tc>
              </a:tr>
            </a:tbl>
          </a:graphicData>
        </a:graphic>
      </p:graphicFrame>
      <p:sp>
        <p:nvSpPr>
          <p:cNvPr id="7" name="ZoneTexte 6"/>
          <p:cNvSpPr txBox="1"/>
          <p:nvPr/>
        </p:nvSpPr>
        <p:spPr>
          <a:xfrm>
            <a:off x="395536" y="1124744"/>
            <a:ext cx="6197530" cy="338554"/>
          </a:xfrm>
          <a:prstGeom prst="rect">
            <a:avLst/>
          </a:prstGeom>
          <a:noFill/>
        </p:spPr>
        <p:txBody>
          <a:bodyPr wrap="none" rtlCol="0">
            <a:spAutoFit/>
          </a:bodyPr>
          <a:lstStyle/>
          <a:p>
            <a:r>
              <a:rPr lang="fr-FR" sz="1600" dirty="0">
                <a:solidFill>
                  <a:schemeClr val="accent2"/>
                </a:solidFill>
              </a:rPr>
              <a:t>Pour un projet concernant une résidence principale ou secondaire</a:t>
            </a:r>
            <a:r>
              <a:rPr lang="fr-FR" sz="800" dirty="0"/>
              <a:t> </a:t>
            </a:r>
            <a:endParaRPr lang="fr-FR" sz="800" b="1" dirty="0">
              <a:solidFill>
                <a:srgbClr val="666666"/>
              </a:solidFill>
              <a:latin typeface="Arial"/>
            </a:endParaRPr>
          </a:p>
        </p:txBody>
      </p:sp>
      <p:sp>
        <p:nvSpPr>
          <p:cNvPr id="8" name="Titre 8"/>
          <p:cNvSpPr>
            <a:spLocks noGrp="1"/>
          </p:cNvSpPr>
          <p:nvPr>
            <p:ph type="title"/>
          </p:nvPr>
        </p:nvSpPr>
        <p:spPr>
          <a:xfrm>
            <a:off x="864802" y="496426"/>
            <a:ext cx="8426450" cy="431800"/>
          </a:xfrm>
        </p:spPr>
        <p:txBody>
          <a:bodyPr>
            <a:normAutofit fontScale="90000"/>
          </a:bodyPr>
          <a:lstStyle/>
          <a:p>
            <a:pPr algn="l"/>
            <a:r>
              <a:rPr lang="fr-FR" dirty="0"/>
              <a:t>Annexe </a:t>
            </a:r>
            <a:r>
              <a:rPr lang="fr-FR" dirty="0" smtClean="0"/>
              <a:t>2 </a:t>
            </a:r>
            <a:r>
              <a:rPr lang="fr-FR" dirty="0"/>
              <a:t>: </a:t>
            </a:r>
            <a:r>
              <a:rPr lang="fr-FR" altLang="fr-FR" dirty="0"/>
              <a:t>Critères CCSF retenus </a:t>
            </a:r>
            <a:r>
              <a:rPr lang="fr-FR" altLang="fr-FR" dirty="0" smtClean="0"/>
              <a:t>pour </a:t>
            </a:r>
            <a:r>
              <a:rPr lang="fr-FR" altLang="fr-FR" dirty="0"/>
              <a:t>les Caisses d’Epargne</a:t>
            </a:r>
          </a:p>
        </p:txBody>
      </p:sp>
    </p:spTree>
    <p:extLst>
      <p:ext uri="{BB962C8B-B14F-4D97-AF65-F5344CB8AC3E}">
        <p14:creationId xmlns:p14="http://schemas.microsoft.com/office/powerpoint/2010/main" val="16375008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extLst>
              <p:ext uri="{D42A27DB-BD31-4B8C-83A1-F6EECF244321}">
                <p14:modId xmlns:p14="http://schemas.microsoft.com/office/powerpoint/2010/main" val="1745859565"/>
              </p:ext>
            </p:extLst>
          </p:nvPr>
        </p:nvGraphicFramePr>
        <p:xfrm>
          <a:off x="873520" y="1916832"/>
          <a:ext cx="6578800" cy="960818"/>
        </p:xfrm>
        <a:graphic>
          <a:graphicData uri="http://schemas.openxmlformats.org/drawingml/2006/table">
            <a:tbl>
              <a:tblPr>
                <a:tableStyleId>{5C22544A-7EE6-4342-B048-85BDC9FD1C3A}</a:tableStyleId>
              </a:tblPr>
              <a:tblGrid>
                <a:gridCol w="6578800"/>
              </a:tblGrid>
              <a:tr h="160762">
                <a:tc>
                  <a:txBody>
                    <a:bodyPr/>
                    <a:lstStyle/>
                    <a:p>
                      <a:pPr algn="l" fontAlgn="ctr"/>
                      <a:r>
                        <a:rPr lang="fr-FR" sz="1200" u="none" strike="noStrike" dirty="0">
                          <a:solidFill>
                            <a:schemeClr val="accent2"/>
                          </a:solidFill>
                          <a:effectLst/>
                        </a:rPr>
                        <a:t>GARANTIE DECES</a:t>
                      </a:r>
                      <a:endParaRPr lang="fr-FR" sz="1200" b="0" i="0" u="none" strike="noStrike" dirty="0">
                        <a:solidFill>
                          <a:schemeClr val="accent2"/>
                        </a:solidFill>
                        <a:effectLst/>
                        <a:latin typeface="Arial"/>
                      </a:endParaRPr>
                    </a:p>
                  </a:txBody>
                  <a:tcPr marL="7620" marR="7620" marT="7620" marB="0" anchor="ctr">
                    <a:solidFill>
                      <a:schemeClr val="accent5">
                        <a:lumMod val="40000"/>
                        <a:lumOff val="60000"/>
                      </a:schemeClr>
                    </a:solidFill>
                  </a:tcPr>
                </a:tc>
              </a:tr>
              <a:tr h="462191">
                <a:tc>
                  <a:txBody>
                    <a:bodyPr/>
                    <a:lstStyle/>
                    <a:p>
                      <a:pPr algn="l" fontAlgn="ctr"/>
                      <a:r>
                        <a:rPr lang="fr-FR" sz="1100" u="none" strike="noStrike" dirty="0">
                          <a:effectLst/>
                        </a:rPr>
                        <a:t>Maintien de la couverture en cas de déplacement dans le monde entier à titre personnel, professionnel ou humanitaire</a:t>
                      </a:r>
                      <a:endParaRPr lang="fr-FR" sz="1100" b="0" i="0" u="none" strike="noStrike" dirty="0">
                        <a:solidFill>
                          <a:srgbClr val="666666"/>
                        </a:solidFill>
                        <a:effectLst/>
                        <a:latin typeface="Arial"/>
                      </a:endParaRPr>
                    </a:p>
                  </a:txBody>
                  <a:tcPr marL="7620" marR="7620" marT="7620" marB="0" anchor="ctr">
                    <a:solidFill>
                      <a:schemeClr val="accent5">
                        <a:lumMod val="20000"/>
                        <a:lumOff val="80000"/>
                      </a:schemeClr>
                    </a:solidFill>
                  </a:tcPr>
                </a:tc>
              </a:tr>
              <a:tr h="308127">
                <a:tc>
                  <a:txBody>
                    <a:bodyPr/>
                    <a:lstStyle/>
                    <a:p>
                      <a:pPr algn="l" fontAlgn="ctr"/>
                      <a:r>
                        <a:rPr lang="fr-FR" sz="1100" u="none" strike="noStrike" dirty="0">
                          <a:effectLst/>
                        </a:rPr>
                        <a:t>Couverture de la garantie décès pendant toute la durée du prêt</a:t>
                      </a:r>
                      <a:endParaRPr lang="fr-FR" sz="1100" b="0" i="0" u="none" strike="noStrike" dirty="0">
                        <a:solidFill>
                          <a:srgbClr val="666666"/>
                        </a:solidFill>
                        <a:effectLst/>
                        <a:latin typeface="Arial"/>
                      </a:endParaRPr>
                    </a:p>
                  </a:txBody>
                  <a:tcPr marL="7620" marR="7620" marT="7620" marB="0" anchor="ctr">
                    <a:solidFill>
                      <a:schemeClr val="accent5">
                        <a:lumMod val="20000"/>
                        <a:lumOff val="80000"/>
                      </a:schemeClr>
                    </a:solidFill>
                  </a:tcPr>
                </a:tc>
              </a:tr>
            </a:tbl>
          </a:graphicData>
        </a:graphic>
      </p:graphicFrame>
      <p:sp>
        <p:nvSpPr>
          <p:cNvPr id="7" name="ZoneTexte 6"/>
          <p:cNvSpPr txBox="1"/>
          <p:nvPr/>
        </p:nvSpPr>
        <p:spPr>
          <a:xfrm>
            <a:off x="323528" y="1355576"/>
            <a:ext cx="7712368" cy="461665"/>
          </a:xfrm>
          <a:prstGeom prst="rect">
            <a:avLst/>
          </a:prstGeom>
          <a:noFill/>
        </p:spPr>
        <p:txBody>
          <a:bodyPr wrap="none" rtlCol="0">
            <a:spAutoFit/>
          </a:bodyPr>
          <a:lstStyle/>
          <a:p>
            <a:r>
              <a:rPr lang="fr-FR" sz="1600" dirty="0">
                <a:solidFill>
                  <a:schemeClr val="accent2"/>
                </a:solidFill>
              </a:rPr>
              <a:t>Pour un candidat à l’assurance non-résident fiscalement ou âgé de 65 ans et </a:t>
            </a:r>
            <a:r>
              <a:rPr lang="fr-FR" sz="1600" dirty="0" smtClean="0">
                <a:solidFill>
                  <a:schemeClr val="accent2"/>
                </a:solidFill>
              </a:rPr>
              <a:t>plus</a:t>
            </a:r>
            <a:endParaRPr lang="fr-FR" sz="1600" dirty="0">
              <a:solidFill>
                <a:schemeClr val="accent2"/>
              </a:solidFill>
            </a:endParaRPr>
          </a:p>
          <a:p>
            <a:r>
              <a:rPr lang="fr-FR" sz="800" dirty="0" smtClean="0"/>
              <a:t> </a:t>
            </a:r>
            <a:endParaRPr lang="fr-FR" sz="800" b="1" dirty="0">
              <a:solidFill>
                <a:srgbClr val="666666"/>
              </a:solidFill>
              <a:latin typeface="Arial"/>
            </a:endParaRPr>
          </a:p>
        </p:txBody>
      </p:sp>
      <p:sp>
        <p:nvSpPr>
          <p:cNvPr id="9" name="ZoneTexte 8"/>
          <p:cNvSpPr txBox="1"/>
          <p:nvPr/>
        </p:nvSpPr>
        <p:spPr>
          <a:xfrm>
            <a:off x="308414" y="3260576"/>
            <a:ext cx="2996333" cy="338554"/>
          </a:xfrm>
          <a:prstGeom prst="rect">
            <a:avLst/>
          </a:prstGeom>
          <a:noFill/>
        </p:spPr>
        <p:txBody>
          <a:bodyPr wrap="none" rtlCol="0">
            <a:spAutoFit/>
          </a:bodyPr>
          <a:lstStyle/>
          <a:p>
            <a:r>
              <a:rPr lang="fr-FR" sz="1600" dirty="0" smtClean="0">
                <a:solidFill>
                  <a:schemeClr val="accent2"/>
                </a:solidFill>
              </a:rPr>
              <a:t>Pour un investissement locatif </a:t>
            </a:r>
            <a:r>
              <a:rPr lang="fr-FR" sz="800" dirty="0" smtClean="0"/>
              <a:t> </a:t>
            </a:r>
            <a:endParaRPr lang="fr-FR" sz="800" b="1" dirty="0">
              <a:solidFill>
                <a:srgbClr val="666666"/>
              </a:solidFill>
              <a:latin typeface="Arial"/>
            </a:endParaRPr>
          </a:p>
        </p:txBody>
      </p:sp>
      <p:graphicFrame>
        <p:nvGraphicFramePr>
          <p:cNvPr id="10" name="Tableau 9"/>
          <p:cNvGraphicFramePr>
            <a:graphicFrameLocks noGrp="1"/>
          </p:cNvGraphicFramePr>
          <p:nvPr>
            <p:extLst>
              <p:ext uri="{D42A27DB-BD31-4B8C-83A1-F6EECF244321}">
                <p14:modId xmlns:p14="http://schemas.microsoft.com/office/powerpoint/2010/main" val="3134166234"/>
              </p:ext>
            </p:extLst>
          </p:nvPr>
        </p:nvGraphicFramePr>
        <p:xfrm>
          <a:off x="899592" y="3933056"/>
          <a:ext cx="6624736" cy="2125980"/>
        </p:xfrm>
        <a:graphic>
          <a:graphicData uri="http://schemas.openxmlformats.org/drawingml/2006/table">
            <a:tbl>
              <a:tblPr>
                <a:tableStyleId>{5C22544A-7EE6-4342-B048-85BDC9FD1C3A}</a:tableStyleId>
              </a:tblPr>
              <a:tblGrid>
                <a:gridCol w="6624736"/>
              </a:tblGrid>
              <a:tr h="182880">
                <a:tc>
                  <a:txBody>
                    <a:bodyPr/>
                    <a:lstStyle/>
                    <a:p>
                      <a:pPr algn="l" fontAlgn="ctr"/>
                      <a:r>
                        <a:rPr lang="fr-FR" sz="1200" u="none" strike="noStrike" dirty="0">
                          <a:solidFill>
                            <a:schemeClr val="accent2"/>
                          </a:solidFill>
                          <a:effectLst/>
                        </a:rPr>
                        <a:t>GARANTIE DECES</a:t>
                      </a:r>
                      <a:endParaRPr lang="fr-FR" sz="1200" b="0" i="0" u="none" strike="noStrike" dirty="0">
                        <a:solidFill>
                          <a:schemeClr val="accent2"/>
                        </a:solidFill>
                        <a:effectLst/>
                        <a:latin typeface="Arial"/>
                      </a:endParaRPr>
                    </a:p>
                  </a:txBody>
                  <a:tcPr marL="7620" marR="7620" marT="7620" marB="0" anchor="ctr">
                    <a:solidFill>
                      <a:schemeClr val="accent5">
                        <a:lumMod val="40000"/>
                        <a:lumOff val="60000"/>
                      </a:schemeClr>
                    </a:solidFill>
                  </a:tcPr>
                </a:tc>
              </a:tr>
              <a:tr h="525780">
                <a:tc>
                  <a:txBody>
                    <a:bodyPr/>
                    <a:lstStyle/>
                    <a:p>
                      <a:pPr algn="l" fontAlgn="ctr"/>
                      <a:r>
                        <a:rPr lang="fr-FR" sz="1100" u="none" strike="noStrike" dirty="0">
                          <a:effectLst/>
                        </a:rPr>
                        <a:t>Maintien de la couverture en cas de déplacement dans le monde entier à titre personnel, professionnel ou humanitaire</a:t>
                      </a:r>
                      <a:endParaRPr lang="fr-FR" sz="1100" b="0" i="0" u="none" strike="noStrike" dirty="0">
                        <a:solidFill>
                          <a:srgbClr val="666666"/>
                        </a:solidFill>
                        <a:effectLst/>
                        <a:latin typeface="Arial"/>
                      </a:endParaRPr>
                    </a:p>
                  </a:txBody>
                  <a:tcPr marL="7620" marR="7620" marT="7620" marB="0" anchor="ctr">
                    <a:solidFill>
                      <a:schemeClr val="accent5">
                        <a:lumMod val="20000"/>
                        <a:lumOff val="80000"/>
                      </a:schemeClr>
                    </a:solidFill>
                  </a:tcPr>
                </a:tc>
              </a:tr>
              <a:tr h="350520">
                <a:tc>
                  <a:txBody>
                    <a:bodyPr/>
                    <a:lstStyle/>
                    <a:p>
                      <a:pPr algn="l" fontAlgn="ctr"/>
                      <a:r>
                        <a:rPr lang="fr-FR" sz="1100" u="none" strike="noStrike" dirty="0">
                          <a:effectLst/>
                        </a:rPr>
                        <a:t>Couverture de la garantie décès pendant toute la durée du prêt</a:t>
                      </a:r>
                      <a:endParaRPr lang="fr-FR" sz="1100" b="0" i="0" u="none" strike="noStrike" dirty="0">
                        <a:solidFill>
                          <a:srgbClr val="666666"/>
                        </a:solidFill>
                        <a:effectLst/>
                        <a:latin typeface="Arial"/>
                      </a:endParaRPr>
                    </a:p>
                  </a:txBody>
                  <a:tcPr marL="7620" marR="7620" marT="7620" marB="0" anchor="ctr">
                    <a:solidFill>
                      <a:schemeClr val="accent5">
                        <a:lumMod val="20000"/>
                        <a:lumOff val="80000"/>
                      </a:schemeClr>
                    </a:solidFill>
                  </a:tcPr>
                </a:tc>
              </a:tr>
              <a:tr h="182880">
                <a:tc>
                  <a:txBody>
                    <a:bodyPr/>
                    <a:lstStyle/>
                    <a:p>
                      <a:pPr algn="l" fontAlgn="ctr"/>
                      <a:r>
                        <a:rPr lang="fr-FR" sz="1100" u="none" strike="noStrike">
                          <a:effectLst/>
                        </a:rPr>
                        <a:t>GARANTIE PTIA</a:t>
                      </a:r>
                      <a:endParaRPr lang="fr-FR" sz="1100" b="0" i="0" u="none" strike="noStrike">
                        <a:solidFill>
                          <a:srgbClr val="666666"/>
                        </a:solidFill>
                        <a:effectLst/>
                        <a:latin typeface="Arial"/>
                      </a:endParaRPr>
                    </a:p>
                  </a:txBody>
                  <a:tcPr marL="7620" marR="7620" marT="7620" marB="0" anchor="ctr">
                    <a:solidFill>
                      <a:schemeClr val="accent5">
                        <a:lumMod val="20000"/>
                        <a:lumOff val="80000"/>
                      </a:schemeClr>
                    </a:solidFill>
                  </a:tcPr>
                </a:tc>
              </a:tr>
              <a:tr h="525780">
                <a:tc>
                  <a:txBody>
                    <a:bodyPr/>
                    <a:lstStyle/>
                    <a:p>
                      <a:pPr algn="l" fontAlgn="ctr"/>
                      <a:r>
                        <a:rPr lang="fr-FR" sz="1100" u="none" strike="noStrike">
                          <a:effectLst/>
                        </a:rPr>
                        <a:t>Maintien de la couverture en cas de déplacement dans le monde entier à titre personnel, professionnel ou humanitaire</a:t>
                      </a:r>
                      <a:endParaRPr lang="fr-FR" sz="1100" b="0" i="0" u="none" strike="noStrike">
                        <a:solidFill>
                          <a:srgbClr val="666666"/>
                        </a:solidFill>
                        <a:effectLst/>
                        <a:latin typeface="Arial"/>
                      </a:endParaRPr>
                    </a:p>
                  </a:txBody>
                  <a:tcPr marL="7620" marR="7620" marT="7620" marB="0" anchor="ctr">
                    <a:solidFill>
                      <a:schemeClr val="accent5">
                        <a:lumMod val="20000"/>
                        <a:lumOff val="80000"/>
                      </a:schemeClr>
                    </a:solidFill>
                  </a:tcPr>
                </a:tc>
              </a:tr>
              <a:tr h="350520">
                <a:tc>
                  <a:txBody>
                    <a:bodyPr/>
                    <a:lstStyle/>
                    <a:p>
                      <a:pPr algn="l" fontAlgn="ctr"/>
                      <a:r>
                        <a:rPr lang="fr-FR" sz="1100" u="none" strike="noStrike" dirty="0">
                          <a:effectLst/>
                        </a:rPr>
                        <a:t>Couverture de la garantie PTIA pendant toute la durée du prêt</a:t>
                      </a:r>
                      <a:endParaRPr lang="fr-FR" sz="1100" b="0" i="0" u="none" strike="noStrike" dirty="0">
                        <a:solidFill>
                          <a:srgbClr val="666666"/>
                        </a:solidFill>
                        <a:effectLst/>
                        <a:latin typeface="Arial"/>
                      </a:endParaRPr>
                    </a:p>
                  </a:txBody>
                  <a:tcPr marL="7620" marR="7620" marT="7620" marB="0" anchor="ctr">
                    <a:solidFill>
                      <a:schemeClr val="accent5">
                        <a:lumMod val="20000"/>
                        <a:lumOff val="80000"/>
                      </a:schemeClr>
                    </a:solidFill>
                  </a:tcPr>
                </a:tc>
              </a:tr>
            </a:tbl>
          </a:graphicData>
        </a:graphic>
      </p:graphicFrame>
      <p:sp>
        <p:nvSpPr>
          <p:cNvPr id="11" name="Titre 8"/>
          <p:cNvSpPr txBox="1">
            <a:spLocks/>
          </p:cNvSpPr>
          <p:nvPr/>
        </p:nvSpPr>
        <p:spPr>
          <a:xfrm>
            <a:off x="864802" y="496426"/>
            <a:ext cx="8426450" cy="431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sz="2500" dirty="0" smtClean="0"/>
              <a:t>Annexe 3 : </a:t>
            </a:r>
            <a:r>
              <a:rPr lang="fr-FR" altLang="fr-FR" sz="2500" dirty="0" smtClean="0"/>
              <a:t>Critères CCSF retenus pour les Caisses d’Epargne</a:t>
            </a:r>
            <a:endParaRPr lang="fr-FR" altLang="fr-FR" sz="2500" dirty="0"/>
          </a:p>
        </p:txBody>
      </p:sp>
    </p:spTree>
    <p:extLst>
      <p:ext uri="{BB962C8B-B14F-4D97-AF65-F5344CB8AC3E}">
        <p14:creationId xmlns:p14="http://schemas.microsoft.com/office/powerpoint/2010/main" val="38894514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765174" y="326557"/>
            <a:ext cx="8067600" cy="774273"/>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dirty="0" smtClean="0"/>
              <a:t>Annexe 4 : </a:t>
            </a:r>
            <a:r>
              <a:rPr lang="fr-FR" altLang="fr-FR" dirty="0"/>
              <a:t>Présentation </a:t>
            </a:r>
            <a:r>
              <a:rPr lang="fr-FR" altLang="fr-FR" dirty="0" smtClean="0"/>
              <a:t>de CNP </a:t>
            </a:r>
            <a:r>
              <a:rPr lang="fr-FR" altLang="fr-FR" dirty="0"/>
              <a:t>Assurances</a:t>
            </a:r>
            <a:endParaRPr lang="fr-FR" dirty="0"/>
          </a:p>
        </p:txBody>
      </p:sp>
      <p:sp>
        <p:nvSpPr>
          <p:cNvPr id="3" name="Rectangle 2"/>
          <p:cNvSpPr/>
          <p:nvPr/>
        </p:nvSpPr>
        <p:spPr>
          <a:xfrm>
            <a:off x="502435" y="1467844"/>
            <a:ext cx="7882863" cy="3644075"/>
          </a:xfrm>
          <a:prstGeom prst="rect">
            <a:avLst/>
          </a:prstGeom>
        </p:spPr>
        <p:txBody>
          <a:bodyPr wrap="square">
            <a:spAutoFit/>
          </a:bodyPr>
          <a:lstStyle/>
          <a:p>
            <a:pPr marL="265113" indent="-265113" algn="ctr">
              <a:spcBef>
                <a:spcPct val="20000"/>
              </a:spcBef>
              <a:buClr>
                <a:schemeClr val="tx2"/>
              </a:buClr>
              <a:buFont typeface="Wingdings" panose="05000000000000000000" pitchFamily="2" charset="2"/>
              <a:buChar char="n"/>
              <a:defRPr/>
            </a:pPr>
            <a:r>
              <a:rPr lang="fr-FR" altLang="fr-FR" sz="2000" b="1" dirty="0">
                <a:solidFill>
                  <a:srgbClr val="D70064"/>
                </a:solidFill>
              </a:rPr>
              <a:t>N°1 de l’assurance de personnes en France</a:t>
            </a:r>
            <a:endParaRPr lang="fr-FR" sz="2000" b="1" dirty="0">
              <a:solidFill>
                <a:srgbClr val="D70064"/>
              </a:solidFill>
            </a:endParaRPr>
          </a:p>
          <a:p>
            <a:pPr algn="ctr">
              <a:defRPr/>
            </a:pPr>
            <a:endParaRPr lang="fr-FR" sz="800" dirty="0">
              <a:solidFill>
                <a:srgbClr val="00B4AA"/>
              </a:solidFill>
            </a:endParaRPr>
          </a:p>
          <a:p>
            <a:pPr marL="269875" lvl="1" indent="-255588">
              <a:spcBef>
                <a:spcPct val="20000"/>
              </a:spcBef>
              <a:buClr>
                <a:schemeClr val="bg2"/>
              </a:buClr>
              <a:buFont typeface="Wingdings" panose="05000000000000000000" pitchFamily="2" charset="2"/>
              <a:buChar char="n"/>
              <a:defRPr/>
            </a:pPr>
            <a:r>
              <a:rPr lang="fr-FR" altLang="fr-FR" sz="1400" dirty="0"/>
              <a:t>Concepteur et gestionnaire en prévoyance, protection (couverture de prêts, santé), assurance vie / épargne et retraite</a:t>
            </a:r>
          </a:p>
          <a:p>
            <a:pPr marL="712788" lvl="1" indent="-255588">
              <a:spcBef>
                <a:spcPct val="20000"/>
              </a:spcBef>
              <a:buClr>
                <a:schemeClr val="bg2"/>
              </a:buClr>
              <a:buFont typeface="Wingdings" panose="05000000000000000000" pitchFamily="2" charset="2"/>
              <a:buChar char="n"/>
              <a:defRPr/>
            </a:pPr>
            <a:endParaRPr lang="fr-FR" altLang="fr-FR" sz="1400" dirty="0"/>
          </a:p>
          <a:p>
            <a:pPr marL="269875" lvl="1" indent="-255588">
              <a:spcBef>
                <a:spcPct val="20000"/>
              </a:spcBef>
              <a:buClr>
                <a:schemeClr val="bg2"/>
              </a:buClr>
              <a:buFont typeface="Wingdings" panose="05000000000000000000" pitchFamily="2" charset="2"/>
              <a:buChar char="n"/>
              <a:defRPr/>
            </a:pPr>
            <a:r>
              <a:rPr lang="fr-FR" altLang="fr-FR" sz="1400" dirty="0"/>
              <a:t>28 millions d’assurés en prévoyance et protection dans le monde et 13 millions en retraite</a:t>
            </a:r>
          </a:p>
          <a:p>
            <a:pPr lvl="1" algn="ctr">
              <a:defRPr/>
            </a:pPr>
            <a:endParaRPr lang="fr-FR" altLang="fr-FR" sz="800" dirty="0">
              <a:solidFill>
                <a:srgbClr val="002060"/>
              </a:solidFill>
            </a:endParaRPr>
          </a:p>
          <a:p>
            <a:pPr algn="ctr">
              <a:defRPr/>
            </a:pPr>
            <a:r>
              <a:rPr lang="fr-FR" altLang="fr-FR" sz="2000" dirty="0">
                <a:solidFill>
                  <a:srgbClr val="5A88D8"/>
                </a:solidFill>
              </a:rPr>
              <a:t>Un métier : la protection des personnes</a:t>
            </a:r>
          </a:p>
          <a:p>
            <a:pPr algn="ctr">
              <a:defRPr/>
            </a:pPr>
            <a:endParaRPr lang="fr-FR" altLang="fr-FR" sz="800" dirty="0">
              <a:solidFill>
                <a:srgbClr val="00B4AA"/>
              </a:solidFill>
            </a:endParaRPr>
          </a:p>
          <a:p>
            <a:pPr marL="0" lvl="1" algn="ctr">
              <a:defRPr/>
            </a:pPr>
            <a:endParaRPr lang="fr-FR" altLang="fr-FR" sz="1200" dirty="0"/>
          </a:p>
          <a:p>
            <a:pPr marL="0" lvl="1" algn="ctr">
              <a:defRPr/>
            </a:pPr>
            <a:endParaRPr lang="fr-FR" altLang="fr-FR" sz="800" dirty="0"/>
          </a:p>
          <a:p>
            <a:pPr marL="265113" lvl="2" indent="-265113" algn="ctr">
              <a:spcBef>
                <a:spcPct val="20000"/>
              </a:spcBef>
              <a:buClr>
                <a:schemeClr val="tx2"/>
              </a:buClr>
              <a:buFont typeface="Wingdings" panose="05000000000000000000" pitchFamily="2" charset="2"/>
              <a:buChar char="n"/>
              <a:defRPr/>
            </a:pPr>
            <a:r>
              <a:rPr lang="fr-FR" altLang="fr-FR" sz="2000" b="1" dirty="0">
                <a:solidFill>
                  <a:srgbClr val="D70064"/>
                </a:solidFill>
              </a:rPr>
              <a:t>Assureur depuis 160 ans</a:t>
            </a:r>
          </a:p>
          <a:p>
            <a:pPr marL="0" lvl="1" algn="ctr">
              <a:defRPr/>
            </a:pPr>
            <a:endParaRPr lang="fr-FR" altLang="fr-FR" sz="800" dirty="0"/>
          </a:p>
          <a:p>
            <a:pPr marL="269875" lvl="1" indent="-255588">
              <a:spcBef>
                <a:spcPct val="20000"/>
              </a:spcBef>
              <a:buClr>
                <a:schemeClr val="bg2"/>
              </a:buClr>
              <a:buFont typeface="Wingdings" panose="05000000000000000000" pitchFamily="2" charset="2"/>
              <a:buChar char="n"/>
              <a:defRPr/>
            </a:pPr>
            <a:r>
              <a:rPr lang="fr-FR" altLang="fr-FR" sz="1400" dirty="0"/>
              <a:t>Leader en assurance-vie et en assurance emprunteur en France</a:t>
            </a:r>
          </a:p>
          <a:p>
            <a:pPr marL="712788" lvl="1" indent="-255588">
              <a:spcBef>
                <a:spcPct val="20000"/>
              </a:spcBef>
              <a:buClr>
                <a:schemeClr val="bg2"/>
              </a:buClr>
              <a:buFont typeface="Wingdings" panose="05000000000000000000" pitchFamily="2" charset="2"/>
              <a:buChar char="n"/>
              <a:defRPr/>
            </a:pPr>
            <a:endParaRPr lang="fr-FR" altLang="fr-FR" sz="1400" dirty="0" smtClean="0"/>
          </a:p>
          <a:p>
            <a:pPr marL="269875" lvl="1" indent="-255588">
              <a:spcBef>
                <a:spcPct val="20000"/>
              </a:spcBef>
              <a:buClr>
                <a:schemeClr val="bg2"/>
              </a:buClr>
              <a:buFont typeface="Wingdings" panose="05000000000000000000" pitchFamily="2" charset="2"/>
              <a:buChar char="n"/>
              <a:defRPr/>
            </a:pPr>
            <a:r>
              <a:rPr lang="fr-FR" altLang="fr-FR" sz="1400" dirty="0" smtClean="0"/>
              <a:t>Encours </a:t>
            </a:r>
            <a:r>
              <a:rPr lang="fr-FR" altLang="fr-FR" sz="1400" dirty="0"/>
              <a:t>moyens 2014 : 307,4 Mds€</a:t>
            </a:r>
          </a:p>
        </p:txBody>
      </p:sp>
    </p:spTree>
    <p:extLst>
      <p:ext uri="{BB962C8B-B14F-4D97-AF65-F5344CB8AC3E}">
        <p14:creationId xmlns:p14="http://schemas.microsoft.com/office/powerpoint/2010/main" val="32966444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765174" y="326557"/>
            <a:ext cx="8067600" cy="774273"/>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dirty="0" smtClean="0"/>
              <a:t>Annexe 5 : </a:t>
            </a:r>
            <a:r>
              <a:rPr lang="fr-FR" altLang="fr-FR" dirty="0"/>
              <a:t>Présentation </a:t>
            </a:r>
            <a:r>
              <a:rPr lang="fr-FR" altLang="fr-FR" dirty="0" smtClean="0"/>
              <a:t>de </a:t>
            </a:r>
            <a:r>
              <a:rPr lang="fr-FR" altLang="fr-FR" dirty="0" err="1" smtClean="0"/>
              <a:t>Natixis</a:t>
            </a:r>
            <a:r>
              <a:rPr lang="fr-FR" altLang="fr-FR" dirty="0" smtClean="0"/>
              <a:t> Assurances</a:t>
            </a:r>
            <a:endParaRPr lang="fr-FR" dirty="0"/>
          </a:p>
        </p:txBody>
      </p:sp>
      <p:sp>
        <p:nvSpPr>
          <p:cNvPr id="3" name="Rectangle 2"/>
          <p:cNvSpPr/>
          <p:nvPr/>
        </p:nvSpPr>
        <p:spPr>
          <a:xfrm>
            <a:off x="387025" y="1219269"/>
            <a:ext cx="7882863" cy="5016758"/>
          </a:xfrm>
          <a:prstGeom prst="rect">
            <a:avLst/>
          </a:prstGeom>
        </p:spPr>
        <p:txBody>
          <a:bodyPr wrap="square">
            <a:spAutoFit/>
          </a:bodyPr>
          <a:lstStyle/>
          <a:p>
            <a:pPr marL="265113" indent="-265113">
              <a:spcBef>
                <a:spcPct val="20000"/>
              </a:spcBef>
              <a:buClr>
                <a:schemeClr val="tx2"/>
              </a:buClr>
              <a:buFont typeface="Wingdings" panose="05000000000000000000" pitchFamily="2" charset="2"/>
              <a:buChar char="n"/>
              <a:defRPr/>
            </a:pPr>
            <a:r>
              <a:rPr lang="fr-FR" altLang="fr-FR" sz="1600" b="1" dirty="0" err="1"/>
              <a:t>Natixis</a:t>
            </a:r>
            <a:r>
              <a:rPr lang="fr-FR" altLang="fr-FR" sz="1600" b="1" dirty="0"/>
              <a:t> Assurances, l’assureur du Groupe BPCE</a:t>
            </a:r>
          </a:p>
          <a:p>
            <a:pPr algn="just">
              <a:defRPr/>
            </a:pPr>
            <a:endParaRPr lang="fr-FR" altLang="fr-FR" sz="1400" dirty="0"/>
          </a:p>
          <a:p>
            <a:pPr marL="487362" lvl="1" indent="-255588">
              <a:spcBef>
                <a:spcPct val="20000"/>
              </a:spcBef>
              <a:buClr>
                <a:schemeClr val="bg2"/>
              </a:buClr>
              <a:buFont typeface="Wingdings" panose="05000000000000000000" pitchFamily="2" charset="2"/>
              <a:buChar char="n"/>
              <a:defRPr/>
            </a:pPr>
            <a:r>
              <a:rPr lang="fr-FR" altLang="fr-FR" sz="1400" dirty="0" err="1"/>
              <a:t>Natixis</a:t>
            </a:r>
            <a:r>
              <a:rPr lang="fr-FR" altLang="fr-FR" sz="1400" dirty="0"/>
              <a:t> Assurances est devenu, à compter du </a:t>
            </a:r>
            <a:r>
              <a:rPr lang="fr-FR" altLang="fr-FR" sz="1400" dirty="0" smtClean="0"/>
              <a:t>1</a:t>
            </a:r>
            <a:r>
              <a:rPr lang="fr-FR" altLang="fr-FR" sz="1400" baseline="30000" dirty="0" smtClean="0"/>
              <a:t>er</a:t>
            </a:r>
            <a:r>
              <a:rPr lang="fr-FR" altLang="fr-FR" sz="1400" dirty="0" smtClean="0"/>
              <a:t> janvier </a:t>
            </a:r>
            <a:r>
              <a:rPr lang="fr-FR" altLang="fr-FR" sz="1400" dirty="0"/>
              <a:t>2016, la filiale d’assurances du groupe BPCE pour l’ensemble de ses réseaux, s’appuyant sur les compagnies BPCE Vie et BPCE Prévoyance.</a:t>
            </a:r>
          </a:p>
          <a:p>
            <a:pPr marL="30162" lvl="1" indent="-255588">
              <a:spcBef>
                <a:spcPct val="20000"/>
              </a:spcBef>
              <a:buClr>
                <a:schemeClr val="bg2"/>
              </a:buClr>
              <a:buFont typeface="Wingdings" panose="05000000000000000000" pitchFamily="2" charset="2"/>
              <a:buChar char="n"/>
              <a:defRPr/>
            </a:pPr>
            <a:endParaRPr lang="fr-FR" altLang="fr-FR" sz="700" dirty="0"/>
          </a:p>
          <a:p>
            <a:pPr marL="487362" lvl="1" indent="-255588">
              <a:spcBef>
                <a:spcPct val="20000"/>
              </a:spcBef>
              <a:buClr>
                <a:schemeClr val="bg2"/>
              </a:buClr>
              <a:buFont typeface="Wingdings" panose="05000000000000000000" pitchFamily="2" charset="2"/>
              <a:buChar char="n"/>
              <a:defRPr/>
            </a:pPr>
            <a:r>
              <a:rPr lang="fr-FR" altLang="fr-FR" sz="1400" dirty="0"/>
              <a:t>Co-assureur du contrat groupe à hauteur de 34%, </a:t>
            </a:r>
            <a:r>
              <a:rPr lang="fr-FR" altLang="fr-FR" sz="1400" dirty="0" err="1"/>
              <a:t>Natixis</a:t>
            </a:r>
            <a:r>
              <a:rPr lang="fr-FR" altLang="fr-FR" sz="1400" dirty="0"/>
              <a:t> Assurances est le partenaire des Caisses d’Epargne auprès de la CNP avec l’objectif commun de développer son contrat groupe.</a:t>
            </a:r>
          </a:p>
          <a:p>
            <a:pPr lvl="1" algn="just">
              <a:defRPr/>
            </a:pPr>
            <a:endParaRPr lang="fr-FR" altLang="fr-FR" sz="1400" dirty="0"/>
          </a:p>
          <a:p>
            <a:pPr marL="0" lvl="1" indent="0" algn="just">
              <a:buNone/>
              <a:defRPr/>
            </a:pPr>
            <a:r>
              <a:rPr lang="fr-FR" altLang="fr-FR" sz="1400" i="1" dirty="0"/>
              <a:t>Chiffres clés au 31/12/2014 </a:t>
            </a:r>
            <a:r>
              <a:rPr lang="fr-FR" altLang="fr-FR" sz="1200" i="1" dirty="0"/>
              <a:t>(assurance non vie,  Prévoyance, assurance vie)</a:t>
            </a:r>
          </a:p>
          <a:p>
            <a:pPr marL="0" lvl="1" indent="0" algn="just">
              <a:buClrTx/>
              <a:buSzTx/>
              <a:buNone/>
              <a:defRPr/>
            </a:pPr>
            <a:endParaRPr lang="fr-FR" altLang="fr-FR" sz="1400" dirty="0"/>
          </a:p>
          <a:p>
            <a:pPr marL="0" lvl="1" indent="0" algn="just">
              <a:buClrTx/>
              <a:buSzTx/>
              <a:buNone/>
              <a:defRPr/>
            </a:pPr>
            <a:endParaRPr lang="fr-FR" altLang="fr-FR" sz="1400" dirty="0"/>
          </a:p>
          <a:p>
            <a:pPr marL="0" lvl="1" indent="0" algn="just">
              <a:buClrTx/>
              <a:buSzTx/>
              <a:buNone/>
              <a:defRPr/>
            </a:pPr>
            <a:endParaRPr lang="fr-FR" altLang="fr-FR" sz="1400" dirty="0"/>
          </a:p>
          <a:p>
            <a:pPr marL="0" lvl="1" indent="0" algn="just">
              <a:buClrTx/>
              <a:buSzTx/>
              <a:buNone/>
              <a:defRPr/>
            </a:pPr>
            <a:endParaRPr lang="fr-FR" altLang="fr-FR" sz="1400" dirty="0"/>
          </a:p>
          <a:p>
            <a:pPr marL="0" lvl="1" indent="0" algn="just">
              <a:buClrTx/>
              <a:buSzTx/>
              <a:buNone/>
              <a:defRPr/>
            </a:pPr>
            <a:endParaRPr lang="fr-FR" altLang="fr-FR" sz="1400" dirty="0"/>
          </a:p>
          <a:p>
            <a:pPr marL="0" lvl="1" indent="0" algn="just">
              <a:buClrTx/>
              <a:buSzTx/>
              <a:buNone/>
              <a:defRPr/>
            </a:pPr>
            <a:endParaRPr lang="fr-FR" altLang="fr-FR" sz="1400" dirty="0"/>
          </a:p>
          <a:p>
            <a:pPr marL="0" lvl="1" indent="0" algn="just">
              <a:buClrTx/>
              <a:buSzTx/>
              <a:buNone/>
              <a:defRPr/>
            </a:pPr>
            <a:endParaRPr lang="fr-FR" altLang="fr-FR" sz="1400" dirty="0" smtClean="0"/>
          </a:p>
          <a:p>
            <a:pPr marL="0" lvl="1" indent="0" algn="just">
              <a:buClrTx/>
              <a:buSzTx/>
              <a:buNone/>
              <a:defRPr/>
            </a:pPr>
            <a:endParaRPr lang="fr-FR" altLang="fr-FR" sz="1400" dirty="0"/>
          </a:p>
          <a:p>
            <a:pPr marL="0" lvl="1" indent="0" algn="just">
              <a:buClrTx/>
              <a:buSzTx/>
              <a:buNone/>
              <a:defRPr/>
            </a:pPr>
            <a:endParaRPr lang="fr-FR" altLang="fr-FR" sz="1400" dirty="0" smtClean="0"/>
          </a:p>
          <a:p>
            <a:pPr marL="0" lvl="1" indent="0" algn="just">
              <a:buClrTx/>
              <a:buSzTx/>
              <a:buNone/>
              <a:defRPr/>
            </a:pPr>
            <a:endParaRPr lang="fr-FR" altLang="fr-FR" sz="1400" dirty="0"/>
          </a:p>
          <a:p>
            <a:pPr marL="265113" lvl="1" indent="-265113">
              <a:spcBef>
                <a:spcPct val="20000"/>
              </a:spcBef>
              <a:buClr>
                <a:schemeClr val="tx2"/>
              </a:buClr>
              <a:buSzTx/>
              <a:buFont typeface="Wingdings" panose="05000000000000000000" pitchFamily="2" charset="2"/>
              <a:buChar char="n"/>
              <a:defRPr/>
            </a:pPr>
            <a:r>
              <a:rPr lang="fr-FR" altLang="fr-FR" sz="1600" b="1" dirty="0"/>
              <a:t>Pour rappel : </a:t>
            </a:r>
            <a:r>
              <a:rPr lang="fr-FR" altLang="fr-FR" sz="1600" b="1" dirty="0" err="1"/>
              <a:t>Natixis</a:t>
            </a:r>
            <a:r>
              <a:rPr lang="fr-FR" altLang="fr-FR" sz="1600" b="1" dirty="0"/>
              <a:t> Assurances propose également son contrat individuel dans l’offre ADE Service</a:t>
            </a:r>
          </a:p>
          <a:p>
            <a:pPr marL="265113" indent="-265113" algn="ctr">
              <a:spcBef>
                <a:spcPct val="20000"/>
              </a:spcBef>
              <a:buClr>
                <a:schemeClr val="tx2"/>
              </a:buClr>
              <a:buFont typeface="Wingdings" panose="05000000000000000000" pitchFamily="2" charset="2"/>
              <a:buChar char="n"/>
              <a:defRPr/>
            </a:pPr>
            <a:endParaRPr lang="fr-FR" altLang="fr-FR" sz="1400" dirty="0"/>
          </a:p>
        </p:txBody>
      </p:sp>
      <p:sp>
        <p:nvSpPr>
          <p:cNvPr id="4" name="Espace réservé du texte 13"/>
          <p:cNvSpPr txBox="1">
            <a:spLocks/>
          </p:cNvSpPr>
          <p:nvPr/>
        </p:nvSpPr>
        <p:spPr bwMode="gray">
          <a:xfrm>
            <a:off x="827584" y="4742364"/>
            <a:ext cx="2598450" cy="468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B72270"/>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a:lstStyle>
          <a:p>
            <a:r>
              <a:rPr lang="fr-FR" sz="1400" kern="0" dirty="0" smtClean="0">
                <a:solidFill>
                  <a:srgbClr val="581D74"/>
                </a:solidFill>
              </a:rPr>
              <a:t>3,5 millions de clients</a:t>
            </a:r>
            <a:endParaRPr lang="fr-FR" sz="1400" kern="0" dirty="0">
              <a:solidFill>
                <a:srgbClr val="581D74"/>
              </a:solidFill>
            </a:endParaRPr>
          </a:p>
        </p:txBody>
      </p:sp>
      <p:sp>
        <p:nvSpPr>
          <p:cNvPr id="5" name="Espace réservé du texte 14"/>
          <p:cNvSpPr txBox="1">
            <a:spLocks/>
          </p:cNvSpPr>
          <p:nvPr/>
        </p:nvSpPr>
        <p:spPr>
          <a:xfrm>
            <a:off x="5218147" y="4558794"/>
            <a:ext cx="2965984" cy="468074"/>
          </a:xfrm>
          <a:prstGeom prst="rect">
            <a:avLst/>
          </a:prstGeom>
        </p:spPr>
        <p:txBody>
          <a:bodyPr/>
          <a:lst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B72270"/>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a:lstStyle>
          <a:p>
            <a:r>
              <a:rPr lang="fr-FR" sz="1400" kern="0" dirty="0" smtClean="0">
                <a:solidFill>
                  <a:srgbClr val="581D74"/>
                </a:solidFill>
              </a:rPr>
              <a:t>13,6 millions de contrats</a:t>
            </a:r>
            <a:endParaRPr lang="fr-FR" sz="1400" kern="0" dirty="0">
              <a:solidFill>
                <a:srgbClr val="581D74"/>
              </a:solidFill>
            </a:endParaRPr>
          </a:p>
        </p:txBody>
      </p:sp>
      <p:pic>
        <p:nvPicPr>
          <p:cNvPr id="6" name="Picture 12" descr="H:\Pôle Assurances\Prez pour gabarit\Pictos Film Pôle Assurances\CONTRA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6096" y="3384344"/>
            <a:ext cx="2006524" cy="9558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H:\Pôle Assurances\Prez pour gabarit\Pictos Film Pôle Assurances\PLATEA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3263691"/>
            <a:ext cx="1439638" cy="12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0309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765174" y="326557"/>
            <a:ext cx="8067600" cy="774273"/>
          </a:xfrm>
          <a:prstGeom prst="rect">
            <a:avLst/>
          </a:prstGeom>
        </p:spPr>
        <p:txBody>
          <a:bodyP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l"/>
            <a:r>
              <a:rPr lang="fr-FR" dirty="0" smtClean="0"/>
              <a:t>Annexe 5 : L’assurance </a:t>
            </a:r>
            <a:r>
              <a:rPr lang="fr-FR" altLang="fr-FR" dirty="0" smtClean="0"/>
              <a:t>Perte </a:t>
            </a:r>
            <a:r>
              <a:rPr lang="fr-FR" altLang="fr-FR" dirty="0"/>
              <a:t>d’emploi</a:t>
            </a:r>
          </a:p>
        </p:txBody>
      </p:sp>
      <p:graphicFrame>
        <p:nvGraphicFramePr>
          <p:cNvPr id="8" name="Group 140"/>
          <p:cNvGraphicFramePr>
            <a:graphicFrameLocks noGrp="1"/>
          </p:cNvGraphicFramePr>
          <p:nvPr>
            <p:extLst>
              <p:ext uri="{D42A27DB-BD31-4B8C-83A1-F6EECF244321}">
                <p14:modId xmlns:p14="http://schemas.microsoft.com/office/powerpoint/2010/main" val="128404940"/>
              </p:ext>
            </p:extLst>
          </p:nvPr>
        </p:nvGraphicFramePr>
        <p:xfrm>
          <a:off x="48312" y="933060"/>
          <a:ext cx="9015790" cy="5882520"/>
        </p:xfrm>
        <a:graphic>
          <a:graphicData uri="http://schemas.openxmlformats.org/drawingml/2006/table">
            <a:tbl>
              <a:tblPr/>
              <a:tblGrid>
                <a:gridCol w="2085508"/>
                <a:gridCol w="6930282"/>
              </a:tblGrid>
              <a:tr h="185524">
                <a:tc gridSpan="2">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ctr"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400" b="1" i="0" u="none" strike="noStrike" cap="none" normalizeH="0" baseline="0" dirty="0" smtClean="0">
                          <a:ln>
                            <a:noFill/>
                          </a:ln>
                          <a:solidFill>
                            <a:schemeClr val="bg1"/>
                          </a:solidFill>
                          <a:effectLst/>
                          <a:latin typeface="Arial Narrow" pitchFamily="34" charset="0"/>
                        </a:rPr>
                        <a:t>Caractéristiques de l’offre</a:t>
                      </a: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11116"/>
                    </a:solidFill>
                  </a:tcPr>
                </a:tc>
                <a:tc hMerge="1">
                  <a:txBody>
                    <a:bodyPr/>
                    <a:lstStyle/>
                    <a:p>
                      <a:endParaRPr lang="fr-FR"/>
                    </a:p>
                  </a:txBody>
                  <a:tcPr/>
                </a:tc>
              </a:tr>
              <a:tr h="519916">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200" b="1" i="0" u="none" strike="noStrike" cap="none" normalizeH="0" baseline="0" dirty="0" smtClean="0">
                          <a:ln>
                            <a:noFill/>
                          </a:ln>
                          <a:solidFill>
                            <a:schemeClr val="tx1"/>
                          </a:solidFill>
                          <a:effectLst/>
                          <a:latin typeface="Arial Narrow" pitchFamily="34" charset="0"/>
                        </a:rPr>
                        <a:t>Conditions d’éligibilité à l’adhésion</a:t>
                      </a:r>
                    </a:p>
                  </a:txBody>
                  <a:tcPr marL="90000" marR="90000" marT="46800" marB="468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F5F5F">
                        <a:alpha val="20000"/>
                      </a:srgbClr>
                    </a:solid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chemeClr val="tx1"/>
                        </a:buClr>
                        <a:buSzPct val="80000"/>
                        <a:buFont typeface="Arial Narrow" pitchFamily="34" charset="0"/>
                        <a:buChar char="-"/>
                        <a:tabLst/>
                      </a:pPr>
                      <a:r>
                        <a:rPr kumimoji="0" lang="fr-FR" altLang="fr-FR" sz="1100" b="0" i="0" u="none" strike="noStrike" cap="none" normalizeH="0" baseline="0" dirty="0" smtClean="0">
                          <a:ln>
                            <a:noFill/>
                          </a:ln>
                          <a:solidFill>
                            <a:schemeClr val="tx1"/>
                          </a:solidFill>
                          <a:effectLst/>
                          <a:latin typeface="Arial Narrow" pitchFamily="34" charset="0"/>
                        </a:rPr>
                        <a:t> Etre assuré en ADE CNP</a:t>
                      </a:r>
                      <a:endParaRPr kumimoji="0" lang="fr-FR" altLang="fr-FR" sz="1100" b="1" i="0" u="none" strike="noStrike" cap="none" normalizeH="0" baseline="0" dirty="0" smtClean="0">
                        <a:ln>
                          <a:noFill/>
                        </a:ln>
                        <a:solidFill>
                          <a:schemeClr val="tx1"/>
                        </a:solidFill>
                        <a:effectLst/>
                        <a:latin typeface="Arial Narrow" pitchFamily="34" charset="0"/>
                      </a:endParaRPr>
                    </a:p>
                    <a:p>
                      <a:pPr marL="1588" marR="0" lvl="0" indent="0" algn="l" defTabSz="914400" rtl="0" eaLnBrk="0" fontAlgn="base" latinLnBrk="0" hangingPunct="0">
                        <a:lnSpc>
                          <a:spcPct val="100000"/>
                        </a:lnSpc>
                        <a:spcBef>
                          <a:spcPct val="20000"/>
                        </a:spcBef>
                        <a:spcAft>
                          <a:spcPct val="0"/>
                        </a:spcAft>
                        <a:buClr>
                          <a:schemeClr val="tx1"/>
                        </a:buClr>
                        <a:buSzPct val="80000"/>
                        <a:buFont typeface="Arial Narrow" pitchFamily="34" charset="0"/>
                        <a:buChar char="-"/>
                        <a:tabLst/>
                      </a:pPr>
                      <a:r>
                        <a:rPr kumimoji="0" lang="fr-FR" altLang="fr-FR" sz="1100" b="0" i="0" u="none" strike="noStrike" cap="none" normalizeH="0" baseline="0" dirty="0" smtClean="0">
                          <a:ln>
                            <a:noFill/>
                          </a:ln>
                          <a:solidFill>
                            <a:schemeClr val="tx1"/>
                          </a:solidFill>
                          <a:effectLst/>
                          <a:latin typeface="Arial Narrow" pitchFamily="34" charset="0"/>
                        </a:rPr>
                        <a:t> Bénéficier de la protection sociale pour le chômage salarié (les Travailleurs Non Salariés ne sont pas assurables pour la Perte d’Emploi). </a:t>
                      </a:r>
                      <a:r>
                        <a:rPr kumimoji="0" lang="fr-FR" altLang="fr-FR" sz="1100" b="1" i="0" u="none" strike="noStrike" cap="none" normalizeH="0" baseline="0" dirty="0" smtClean="0">
                          <a:ln>
                            <a:noFill/>
                          </a:ln>
                          <a:solidFill>
                            <a:schemeClr val="tx1"/>
                          </a:solidFill>
                          <a:effectLst/>
                          <a:latin typeface="Arial Narrow" pitchFamily="34" charset="0"/>
                        </a:rPr>
                        <a:t>Pas d’âge limite de souscription</a:t>
                      </a:r>
                      <a:endParaRPr kumimoji="0" lang="fr-FR" altLang="fr-FR" sz="1100" b="0" i="0" u="none" strike="noStrike" cap="none" normalizeH="0" baseline="0" dirty="0" smtClean="0">
                        <a:ln>
                          <a:noFill/>
                        </a:ln>
                        <a:solidFill>
                          <a:schemeClr val="tx1"/>
                        </a:solidFill>
                        <a:effectLst/>
                        <a:latin typeface="Arial Narrow" pitchFamily="34"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3954">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200" b="1" i="0" u="none" strike="noStrike" cap="none" normalizeH="0" baseline="0" smtClean="0">
                          <a:ln>
                            <a:noFill/>
                          </a:ln>
                          <a:solidFill>
                            <a:schemeClr val="tx1"/>
                          </a:solidFill>
                          <a:effectLst/>
                          <a:latin typeface="Arial Narrow" pitchFamily="34" charset="0"/>
                        </a:rPr>
                        <a:t>Conditions de prise en charge</a:t>
                      </a:r>
                    </a:p>
                  </a:txBody>
                  <a:tcPr marL="90000" marR="90000" marT="46800" marB="468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F5F5F">
                        <a:alpha val="20000"/>
                      </a:srgbClr>
                    </a:solid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0" i="0" u="none" strike="noStrike" cap="none" normalizeH="0" baseline="0" dirty="0" smtClean="0">
                          <a:ln>
                            <a:noFill/>
                          </a:ln>
                          <a:solidFill>
                            <a:schemeClr val="tx1"/>
                          </a:solidFill>
                          <a:effectLst/>
                          <a:latin typeface="Arial Narrow" pitchFamily="34" charset="0"/>
                        </a:rPr>
                        <a:t>Licenciement  d’un emploi en CDI de plus de 12 mois indemnisé par le Pôle Emploi (y compris le congé de reconversion)</a:t>
                      </a: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172682">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200" b="1" i="0" u="none" strike="noStrike" cap="none" normalizeH="0" baseline="0" smtClean="0">
                          <a:ln>
                            <a:noFill/>
                          </a:ln>
                          <a:solidFill>
                            <a:schemeClr val="tx1"/>
                          </a:solidFill>
                          <a:effectLst/>
                          <a:latin typeface="Arial Narrow" pitchFamily="34" charset="0"/>
                        </a:rPr>
                        <a:t>Franchise</a:t>
                      </a:r>
                    </a:p>
                  </a:txBody>
                  <a:tcPr marL="90000" marR="90000" marT="46800" marB="468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F5F5F">
                        <a:alpha val="20000"/>
                      </a:srgbClr>
                    </a:solid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1" i="0" u="none" strike="noStrike" cap="none" normalizeH="0" baseline="0" dirty="0" smtClean="0">
                          <a:ln>
                            <a:noFill/>
                          </a:ln>
                          <a:solidFill>
                            <a:schemeClr val="tx1"/>
                          </a:solidFill>
                          <a:effectLst/>
                          <a:latin typeface="Arial Narrow" pitchFamily="34" charset="0"/>
                        </a:rPr>
                        <a:t>Pas de franchise</a:t>
                      </a:r>
                      <a:r>
                        <a:rPr kumimoji="0" lang="fr-FR" altLang="fr-FR" sz="1100" b="0" i="0" u="none" strike="noStrike" cap="none" normalizeH="0" baseline="0" dirty="0" smtClean="0">
                          <a:ln>
                            <a:noFill/>
                          </a:ln>
                          <a:solidFill>
                            <a:schemeClr val="tx1"/>
                          </a:solidFill>
                          <a:effectLst/>
                          <a:latin typeface="Arial Narrow" pitchFamily="34" charset="0"/>
                        </a:rPr>
                        <a:t> : prise en charge au 1</a:t>
                      </a:r>
                      <a:r>
                        <a:rPr kumimoji="0" lang="fr-FR" altLang="fr-FR" sz="1100" b="0" i="0" u="none" strike="noStrike" cap="none" normalizeH="0" baseline="30000" dirty="0" smtClean="0">
                          <a:ln>
                            <a:noFill/>
                          </a:ln>
                          <a:solidFill>
                            <a:schemeClr val="tx1"/>
                          </a:solidFill>
                          <a:effectLst/>
                          <a:latin typeface="Arial Narrow" pitchFamily="34" charset="0"/>
                        </a:rPr>
                        <a:t>er</a:t>
                      </a:r>
                      <a:r>
                        <a:rPr kumimoji="0" lang="fr-FR" altLang="fr-FR" sz="1100" b="0" i="0" u="none" strike="noStrike" cap="none" normalizeH="0" baseline="0" dirty="0" smtClean="0">
                          <a:ln>
                            <a:noFill/>
                          </a:ln>
                          <a:solidFill>
                            <a:schemeClr val="tx1"/>
                          </a:solidFill>
                          <a:effectLst/>
                          <a:latin typeface="Arial Narrow" pitchFamily="34" charset="0"/>
                        </a:rPr>
                        <a:t> jour d’indemnisation du Pôle Emploi</a:t>
                      </a: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69570">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200" b="1" i="0" u="none" strike="noStrike" cap="none" normalizeH="0" baseline="0" smtClean="0">
                          <a:ln>
                            <a:noFill/>
                          </a:ln>
                          <a:solidFill>
                            <a:schemeClr val="tx1"/>
                          </a:solidFill>
                          <a:effectLst/>
                          <a:latin typeface="Arial Narrow" pitchFamily="34" charset="0"/>
                        </a:rPr>
                        <a:t>Fin des garanties</a:t>
                      </a:r>
                    </a:p>
                  </a:txBody>
                  <a:tcPr marL="90000" marR="90000" marT="46800" marB="468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F5F5F">
                        <a:alpha val="20000"/>
                      </a:srgbClr>
                    </a:solid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0" i="0" u="none" strike="noStrike" cap="none" normalizeH="0" baseline="0" dirty="0" smtClean="0">
                          <a:ln>
                            <a:noFill/>
                          </a:ln>
                          <a:solidFill>
                            <a:schemeClr val="tx1"/>
                          </a:solidFill>
                          <a:effectLst/>
                          <a:latin typeface="Arial Narrow" pitchFamily="34" charset="0"/>
                        </a:rPr>
                        <a:t>Retraite, </a:t>
                      </a:r>
                      <a:r>
                        <a:rPr kumimoji="0" lang="fr-FR" altLang="fr-FR" sz="1100" b="1" i="0" u="none" strike="noStrike" cap="none" normalizeH="0" baseline="0" dirty="0" smtClean="0">
                          <a:ln>
                            <a:noFill/>
                          </a:ln>
                          <a:solidFill>
                            <a:schemeClr val="tx1"/>
                          </a:solidFill>
                          <a:effectLst/>
                          <a:latin typeface="Arial Narrow" pitchFamily="34" charset="0"/>
                        </a:rPr>
                        <a:t>pas d’âge limite de fin des garanties</a:t>
                      </a: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2180">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200" b="1" i="0" u="none" strike="noStrike" cap="none" normalizeH="0" baseline="0" dirty="0" smtClean="0">
                          <a:ln>
                            <a:noFill/>
                          </a:ln>
                          <a:solidFill>
                            <a:schemeClr val="tx1"/>
                          </a:solidFill>
                          <a:effectLst/>
                          <a:latin typeface="Arial Narrow" pitchFamily="34" charset="0"/>
                        </a:rPr>
                        <a:t>Indemnisation et montant de la prestation</a:t>
                      </a:r>
                    </a:p>
                  </a:txBody>
                  <a:tcPr marL="90000" marR="90000" marT="46800" marB="468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F5F5F">
                        <a:alpha val="20000"/>
                      </a:srgbClr>
                    </a:solid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defRPr/>
                      </a:pPr>
                      <a:r>
                        <a:rPr kumimoji="0" lang="fr-FR" altLang="fr-FR" sz="1100" b="0" i="0" u="none" strike="noStrike" cap="none" normalizeH="0" baseline="0" dirty="0" smtClean="0">
                          <a:ln>
                            <a:noFill/>
                          </a:ln>
                          <a:solidFill>
                            <a:schemeClr val="tx1"/>
                          </a:solidFill>
                          <a:effectLst/>
                          <a:latin typeface="Arial Narrow" pitchFamily="34" charset="0"/>
                        </a:rPr>
                        <a:t>Indemnisation exprimée </a:t>
                      </a:r>
                      <a:r>
                        <a:rPr kumimoji="0" lang="fr-FR" altLang="fr-FR" sz="1100" b="1" i="0" u="none" strike="noStrike" cap="none" normalizeH="0" baseline="0" dirty="0" smtClean="0">
                          <a:ln>
                            <a:noFill/>
                          </a:ln>
                          <a:solidFill>
                            <a:schemeClr val="tx1"/>
                          </a:solidFill>
                          <a:effectLst/>
                          <a:latin typeface="Arial Narrow" pitchFamily="34" charset="0"/>
                        </a:rPr>
                        <a:t>en montants forfaitaires. </a:t>
                      </a:r>
                      <a:r>
                        <a:rPr kumimoji="0" lang="fr-FR" altLang="fr-FR" sz="1100" b="0" i="0" u="none" strike="noStrike" cap="none" normalizeH="0" baseline="0" dirty="0" smtClean="0">
                          <a:ln>
                            <a:noFill/>
                          </a:ln>
                          <a:solidFill>
                            <a:schemeClr val="tx1"/>
                          </a:solidFill>
                          <a:effectLst/>
                          <a:latin typeface="Arial Narrow" pitchFamily="34" charset="0"/>
                        </a:rPr>
                        <a:t>Un choix de 12 montants allant de 100 à 1 200 € par tranche de 100€. Ces forfaits sont </a:t>
                      </a:r>
                      <a:r>
                        <a:rPr kumimoji="0" lang="fr-FR" altLang="fr-FR" sz="1100" b="1" i="0" u="none" strike="noStrike" cap="none" normalizeH="0" baseline="0" dirty="0" err="1" smtClean="0">
                          <a:ln>
                            <a:noFill/>
                          </a:ln>
                          <a:solidFill>
                            <a:schemeClr val="tx1"/>
                          </a:solidFill>
                          <a:effectLst/>
                          <a:latin typeface="Arial Narrow" pitchFamily="34" charset="0"/>
                        </a:rPr>
                        <a:t>décorrélés</a:t>
                      </a:r>
                      <a:r>
                        <a:rPr kumimoji="0" lang="fr-FR" altLang="fr-FR" sz="1100" b="1" i="0" u="none" strike="noStrike" cap="none" normalizeH="0" baseline="0" dirty="0" smtClean="0">
                          <a:ln>
                            <a:noFill/>
                          </a:ln>
                          <a:solidFill>
                            <a:schemeClr val="tx1"/>
                          </a:solidFill>
                          <a:effectLst/>
                          <a:latin typeface="Arial Narrow" pitchFamily="34" charset="0"/>
                        </a:rPr>
                        <a:t> de l’échéance de prêt</a:t>
                      </a:r>
                      <a:r>
                        <a:rPr kumimoji="0" lang="fr-FR" altLang="fr-FR" sz="1100" b="0" i="0" u="none" strike="noStrike" cap="none" normalizeH="0" baseline="0" dirty="0" smtClean="0">
                          <a:ln>
                            <a:noFill/>
                          </a:ln>
                          <a:solidFill>
                            <a:schemeClr val="tx1"/>
                          </a:solidFill>
                          <a:effectLst/>
                          <a:latin typeface="Arial Narrow" pitchFamily="34" charset="0"/>
                        </a:rPr>
                        <a:t> et </a:t>
                      </a:r>
                      <a:r>
                        <a:rPr kumimoji="0" lang="fr-FR" altLang="fr-FR" sz="1100" b="1" i="0" u="none" strike="noStrike" cap="none" normalizeH="0" baseline="0" dirty="0" smtClean="0">
                          <a:ln>
                            <a:noFill/>
                          </a:ln>
                          <a:solidFill>
                            <a:schemeClr val="tx1"/>
                          </a:solidFill>
                          <a:effectLst/>
                          <a:latin typeface="Arial Narrow" pitchFamily="34" charset="0"/>
                        </a:rPr>
                        <a:t>sans plafond à la perte de revenu</a:t>
                      </a: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25177">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200" b="1" i="0" u="none" strike="noStrike" cap="none" normalizeH="0" baseline="0" dirty="0" smtClean="0">
                          <a:ln>
                            <a:noFill/>
                          </a:ln>
                          <a:solidFill>
                            <a:schemeClr val="tx1"/>
                          </a:solidFill>
                          <a:effectLst/>
                          <a:latin typeface="Arial Narrow" pitchFamily="34" charset="0"/>
                        </a:rPr>
                        <a:t>Tarification</a:t>
                      </a:r>
                    </a:p>
                  </a:txBody>
                  <a:tcPr marL="90000" marR="90000" marT="46800" marB="468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F5F5F">
                        <a:alpha val="20000"/>
                      </a:srgbClr>
                    </a:solid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0" i="0" u="none" strike="noStrike" cap="none" normalizeH="0" baseline="0" dirty="0" smtClean="0">
                          <a:ln>
                            <a:noFill/>
                          </a:ln>
                          <a:solidFill>
                            <a:schemeClr val="tx1"/>
                          </a:solidFill>
                          <a:effectLst/>
                          <a:latin typeface="Arial Narrow" pitchFamily="34" charset="0"/>
                        </a:rPr>
                        <a:t>5€ mensuels  par tranche de 100 € indemnisés, soit les tarifs ci-dessous</a:t>
                      </a:r>
                      <a:r>
                        <a:rPr kumimoji="0" lang="fr-FR" altLang="fr-FR" sz="1200" b="0" i="0" u="none" strike="noStrike" cap="none" normalizeH="0" baseline="0" dirty="0" smtClean="0">
                          <a:ln>
                            <a:noFill/>
                          </a:ln>
                          <a:solidFill>
                            <a:schemeClr val="tx1"/>
                          </a:solidFill>
                          <a:effectLst/>
                          <a:latin typeface="Arial Narrow" pitchFamily="34" charset="0"/>
                        </a:rPr>
                        <a:t> :</a:t>
                      </a:r>
                    </a:p>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endParaRPr kumimoji="0" lang="fr-FR" altLang="fr-FR" sz="1200" b="0" i="0" u="none" strike="noStrike" cap="none" normalizeH="0" baseline="0" dirty="0" smtClean="0">
                        <a:ln>
                          <a:noFill/>
                        </a:ln>
                        <a:solidFill>
                          <a:schemeClr val="tx1"/>
                        </a:solidFill>
                        <a:effectLst/>
                        <a:latin typeface="Arial Narrow" pitchFamily="34" charset="0"/>
                      </a:endParaRPr>
                    </a:p>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endParaRPr kumimoji="0" lang="fr-FR" altLang="fr-FR" sz="1200" b="0" i="0" u="none" strike="noStrike" cap="none" normalizeH="0" baseline="0" dirty="0" smtClean="0">
                        <a:ln>
                          <a:noFill/>
                        </a:ln>
                        <a:solidFill>
                          <a:schemeClr val="tx1"/>
                        </a:solidFill>
                        <a:effectLst/>
                        <a:latin typeface="Arial Narrow" pitchFamily="34"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97513">
                <a:tc>
                  <a:txBody>
                    <a:bodyPr/>
                    <a:lstStyle>
                      <a:lvl1pPr marL="1588" eaLnBrk="0" hangingPunct="0">
                        <a:spcBef>
                          <a:spcPct val="20000"/>
                        </a:spcBef>
                        <a:buClr>
                          <a:srgbClr val="E6001A"/>
                        </a:buClr>
                        <a:buSzPct val="80000"/>
                        <a:buFont typeface="Wingdings" pitchFamily="2" charset="2"/>
                        <a:defRPr sz="2000">
                          <a:solidFill>
                            <a:schemeClr val="tx1"/>
                          </a:solidFill>
                          <a:latin typeface="Arial Narrow" pitchFamily="34" charset="0"/>
                        </a:defRPr>
                      </a:lvl1pPr>
                      <a:lvl2pPr marL="542925" eaLnBrk="0" hangingPunct="0">
                        <a:spcBef>
                          <a:spcPct val="20000"/>
                        </a:spcBef>
                        <a:buClr>
                          <a:schemeClr val="accent2"/>
                        </a:buClr>
                        <a:buSzPct val="80000"/>
                        <a:buFont typeface="Arial Black" pitchFamily="34" charset="0"/>
                        <a:defRPr sz="1600">
                          <a:solidFill>
                            <a:schemeClr val="tx1"/>
                          </a:solidFill>
                          <a:latin typeface="Arial Narrow" pitchFamily="34" charset="0"/>
                        </a:defRPr>
                      </a:lvl2pPr>
                      <a:lvl3pPr marL="1169988" eaLnBrk="0" hangingPunct="0">
                        <a:spcBef>
                          <a:spcPct val="20000"/>
                        </a:spcBef>
                        <a:buClr>
                          <a:schemeClr val="tx2"/>
                        </a:buClr>
                        <a:buSzPct val="70000"/>
                        <a:buFont typeface="Wingdings" pitchFamily="2" charset="2"/>
                        <a:defRPr sz="1400">
                          <a:solidFill>
                            <a:schemeClr val="tx1"/>
                          </a:solidFill>
                          <a:latin typeface="Arial Narrow" pitchFamily="34" charset="0"/>
                        </a:defRPr>
                      </a:lvl3pPr>
                      <a:lvl4pPr marL="1838325" eaLnBrk="0" hangingPunct="0">
                        <a:spcBef>
                          <a:spcPct val="20000"/>
                        </a:spcBef>
                        <a:buClr>
                          <a:schemeClr val="folHlink"/>
                        </a:buClr>
                        <a:buSzPct val="80000"/>
                        <a:buFont typeface="Arial Black" pitchFamily="34" charset="0"/>
                        <a:defRPr sz="1200">
                          <a:solidFill>
                            <a:schemeClr val="tx1"/>
                          </a:solidFill>
                          <a:latin typeface="Arial Narrow" pitchFamily="34" charset="0"/>
                        </a:defRPr>
                      </a:lvl4pPr>
                      <a:lvl5pPr marL="2403475" eaLnBrk="0" hangingPunct="0">
                        <a:spcBef>
                          <a:spcPct val="20000"/>
                        </a:spcBef>
                        <a:buClr>
                          <a:schemeClr val="accent1"/>
                        </a:buClr>
                        <a:buSzPct val="70000"/>
                        <a:buFont typeface="Wingdings" pitchFamily="2" charset="2"/>
                        <a:defRPr sz="1100">
                          <a:solidFill>
                            <a:schemeClr val="tx1"/>
                          </a:solidFill>
                          <a:latin typeface="Arial Narrow" pitchFamily="34" charset="0"/>
                        </a:defRPr>
                      </a:lvl5pPr>
                      <a:lvl6pPr marL="2860675" eaLnBrk="0" fontAlgn="base" hangingPunct="0">
                        <a:spcBef>
                          <a:spcPct val="20000"/>
                        </a:spcBef>
                        <a:spcAft>
                          <a:spcPct val="0"/>
                        </a:spcAft>
                        <a:buClr>
                          <a:schemeClr val="accent1"/>
                        </a:buClr>
                        <a:buSzPct val="70000"/>
                        <a:buFont typeface="Wingdings" pitchFamily="2" charset="2"/>
                        <a:defRPr sz="1100">
                          <a:solidFill>
                            <a:schemeClr val="tx1"/>
                          </a:solidFill>
                          <a:latin typeface="Arial Narrow" pitchFamily="34" charset="0"/>
                        </a:defRPr>
                      </a:lvl6pPr>
                      <a:lvl7pPr marL="3317875" eaLnBrk="0" fontAlgn="base" hangingPunct="0">
                        <a:spcBef>
                          <a:spcPct val="20000"/>
                        </a:spcBef>
                        <a:spcAft>
                          <a:spcPct val="0"/>
                        </a:spcAft>
                        <a:buClr>
                          <a:schemeClr val="accent1"/>
                        </a:buClr>
                        <a:buSzPct val="70000"/>
                        <a:buFont typeface="Wingdings" pitchFamily="2" charset="2"/>
                        <a:defRPr sz="1100">
                          <a:solidFill>
                            <a:schemeClr val="tx1"/>
                          </a:solidFill>
                          <a:latin typeface="Arial Narrow" pitchFamily="34" charset="0"/>
                        </a:defRPr>
                      </a:lvl7pPr>
                      <a:lvl8pPr marL="3775075" eaLnBrk="0" fontAlgn="base" hangingPunct="0">
                        <a:spcBef>
                          <a:spcPct val="20000"/>
                        </a:spcBef>
                        <a:spcAft>
                          <a:spcPct val="0"/>
                        </a:spcAft>
                        <a:buClr>
                          <a:schemeClr val="accent1"/>
                        </a:buClr>
                        <a:buSzPct val="70000"/>
                        <a:buFont typeface="Wingdings" pitchFamily="2" charset="2"/>
                        <a:defRPr sz="1100">
                          <a:solidFill>
                            <a:schemeClr val="tx1"/>
                          </a:solidFill>
                          <a:latin typeface="Arial Narrow" pitchFamily="34" charset="0"/>
                        </a:defRPr>
                      </a:lvl8pPr>
                      <a:lvl9pPr marL="4232275" eaLnBrk="0" fontAlgn="base" hangingPunct="0">
                        <a:spcBef>
                          <a:spcPct val="20000"/>
                        </a:spcBef>
                        <a:spcAft>
                          <a:spcPct val="0"/>
                        </a:spcAft>
                        <a:buClr>
                          <a:schemeClr val="accent1"/>
                        </a:buClr>
                        <a:buSzPct val="70000"/>
                        <a:buFont typeface="Wingdings" pitchFamily="2" charset="2"/>
                        <a:defRPr sz="11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200" b="1" i="0" u="none" strike="noStrike" kern="1200" cap="none" normalizeH="0" baseline="0" dirty="0" smtClean="0">
                          <a:ln>
                            <a:noFill/>
                          </a:ln>
                          <a:solidFill>
                            <a:schemeClr val="tx1"/>
                          </a:solidFill>
                          <a:effectLst/>
                          <a:latin typeface="Arial Narrow" pitchFamily="34" charset="0"/>
                          <a:ea typeface="+mn-ea"/>
                          <a:cs typeface="+mn-cs"/>
                        </a:rPr>
                        <a:t>Durée de prise en charge</a:t>
                      </a:r>
                    </a:p>
                  </a:txBody>
                  <a:tcPr marL="90000" marR="90000" marT="46800" marB="4680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5F5F5F">
                        <a:alpha val="20000"/>
                      </a:srgbClr>
                    </a:solidFill>
                  </a:tcPr>
                </a:tc>
                <a:tc>
                  <a:txBody>
                    <a:bodyPr/>
                    <a:lstStyle>
                      <a:lvl1pPr marL="1588" eaLnBrk="0" hangingPunct="0">
                        <a:spcBef>
                          <a:spcPct val="20000"/>
                        </a:spcBef>
                        <a:buClr>
                          <a:srgbClr val="E6001A"/>
                        </a:buClr>
                        <a:buSzPct val="80000"/>
                        <a:buFont typeface="Wingdings" pitchFamily="2" charset="2"/>
                        <a:defRPr sz="2000">
                          <a:solidFill>
                            <a:schemeClr val="tx1"/>
                          </a:solidFill>
                          <a:latin typeface="Arial Narrow" pitchFamily="34" charset="0"/>
                        </a:defRPr>
                      </a:lvl1pPr>
                      <a:lvl2pPr marL="542925" eaLnBrk="0" hangingPunct="0">
                        <a:spcBef>
                          <a:spcPct val="20000"/>
                        </a:spcBef>
                        <a:buClr>
                          <a:schemeClr val="accent2"/>
                        </a:buClr>
                        <a:buSzPct val="80000"/>
                        <a:buFont typeface="Arial Black" pitchFamily="34" charset="0"/>
                        <a:defRPr sz="1600">
                          <a:solidFill>
                            <a:schemeClr val="tx1"/>
                          </a:solidFill>
                          <a:latin typeface="Arial Narrow" pitchFamily="34" charset="0"/>
                        </a:defRPr>
                      </a:lvl2pPr>
                      <a:lvl3pPr marL="1169988" eaLnBrk="0" hangingPunct="0">
                        <a:spcBef>
                          <a:spcPct val="20000"/>
                        </a:spcBef>
                        <a:buClr>
                          <a:schemeClr val="tx2"/>
                        </a:buClr>
                        <a:buSzPct val="70000"/>
                        <a:buFont typeface="Wingdings" pitchFamily="2" charset="2"/>
                        <a:defRPr sz="1400">
                          <a:solidFill>
                            <a:schemeClr val="tx1"/>
                          </a:solidFill>
                          <a:latin typeface="Arial Narrow" pitchFamily="34" charset="0"/>
                        </a:defRPr>
                      </a:lvl3pPr>
                      <a:lvl4pPr marL="1838325" eaLnBrk="0" hangingPunct="0">
                        <a:spcBef>
                          <a:spcPct val="20000"/>
                        </a:spcBef>
                        <a:buClr>
                          <a:schemeClr val="folHlink"/>
                        </a:buClr>
                        <a:buSzPct val="80000"/>
                        <a:buFont typeface="Arial Black" pitchFamily="34" charset="0"/>
                        <a:defRPr sz="1200">
                          <a:solidFill>
                            <a:schemeClr val="tx1"/>
                          </a:solidFill>
                          <a:latin typeface="Arial Narrow" pitchFamily="34" charset="0"/>
                        </a:defRPr>
                      </a:lvl4pPr>
                      <a:lvl5pPr marL="2403475" eaLnBrk="0" hangingPunct="0">
                        <a:spcBef>
                          <a:spcPct val="20000"/>
                        </a:spcBef>
                        <a:buClr>
                          <a:schemeClr val="accent1"/>
                        </a:buClr>
                        <a:buSzPct val="70000"/>
                        <a:buFont typeface="Wingdings" pitchFamily="2" charset="2"/>
                        <a:defRPr sz="1100">
                          <a:solidFill>
                            <a:schemeClr val="tx1"/>
                          </a:solidFill>
                          <a:latin typeface="Arial Narrow" pitchFamily="34" charset="0"/>
                        </a:defRPr>
                      </a:lvl5pPr>
                      <a:lvl6pPr marL="2860675" eaLnBrk="0" fontAlgn="base" hangingPunct="0">
                        <a:spcBef>
                          <a:spcPct val="20000"/>
                        </a:spcBef>
                        <a:spcAft>
                          <a:spcPct val="0"/>
                        </a:spcAft>
                        <a:buClr>
                          <a:schemeClr val="accent1"/>
                        </a:buClr>
                        <a:buSzPct val="70000"/>
                        <a:buFont typeface="Wingdings" pitchFamily="2" charset="2"/>
                        <a:defRPr sz="1100">
                          <a:solidFill>
                            <a:schemeClr val="tx1"/>
                          </a:solidFill>
                          <a:latin typeface="Arial Narrow" pitchFamily="34" charset="0"/>
                        </a:defRPr>
                      </a:lvl6pPr>
                      <a:lvl7pPr marL="3317875" eaLnBrk="0" fontAlgn="base" hangingPunct="0">
                        <a:spcBef>
                          <a:spcPct val="20000"/>
                        </a:spcBef>
                        <a:spcAft>
                          <a:spcPct val="0"/>
                        </a:spcAft>
                        <a:buClr>
                          <a:schemeClr val="accent1"/>
                        </a:buClr>
                        <a:buSzPct val="70000"/>
                        <a:buFont typeface="Wingdings" pitchFamily="2" charset="2"/>
                        <a:defRPr sz="1100">
                          <a:solidFill>
                            <a:schemeClr val="tx1"/>
                          </a:solidFill>
                          <a:latin typeface="Arial Narrow" pitchFamily="34" charset="0"/>
                        </a:defRPr>
                      </a:lvl7pPr>
                      <a:lvl8pPr marL="3775075" eaLnBrk="0" fontAlgn="base" hangingPunct="0">
                        <a:spcBef>
                          <a:spcPct val="20000"/>
                        </a:spcBef>
                        <a:spcAft>
                          <a:spcPct val="0"/>
                        </a:spcAft>
                        <a:buClr>
                          <a:schemeClr val="accent1"/>
                        </a:buClr>
                        <a:buSzPct val="70000"/>
                        <a:buFont typeface="Wingdings" pitchFamily="2" charset="2"/>
                        <a:defRPr sz="1100">
                          <a:solidFill>
                            <a:schemeClr val="tx1"/>
                          </a:solidFill>
                          <a:latin typeface="Arial Narrow" pitchFamily="34" charset="0"/>
                        </a:defRPr>
                      </a:lvl8pPr>
                      <a:lvl9pPr marL="4232275" eaLnBrk="0" fontAlgn="base" hangingPunct="0">
                        <a:spcBef>
                          <a:spcPct val="20000"/>
                        </a:spcBef>
                        <a:spcAft>
                          <a:spcPct val="0"/>
                        </a:spcAft>
                        <a:buClr>
                          <a:schemeClr val="accent1"/>
                        </a:buClr>
                        <a:buSzPct val="70000"/>
                        <a:buFont typeface="Wingdings" pitchFamily="2" charset="2"/>
                        <a:defRPr sz="11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0" i="0" u="none" strike="noStrike" cap="none" normalizeH="0" baseline="0" dirty="0" smtClean="0">
                          <a:ln>
                            <a:noFill/>
                          </a:ln>
                          <a:solidFill>
                            <a:schemeClr val="tx1"/>
                          </a:solidFill>
                          <a:effectLst/>
                          <a:latin typeface="Arial Narrow" pitchFamily="34" charset="0"/>
                        </a:rPr>
                        <a:t>Elle varie selon la durée d’activité en CDI écoulée entre la date de signature du contrat Perte d’Emploi et la date du licenciement :</a:t>
                      </a:r>
                    </a:p>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0" i="0" u="none" strike="noStrike" cap="none" normalizeH="0" baseline="0" dirty="0" smtClean="0">
                          <a:ln>
                            <a:noFill/>
                          </a:ln>
                          <a:solidFill>
                            <a:schemeClr val="tx1"/>
                          </a:solidFill>
                          <a:effectLst/>
                          <a:latin typeface="Arial Narrow" pitchFamily="34" charset="0"/>
                        </a:rPr>
                        <a:t> - Moins de 12 mois de CDI : pas de prise en charge</a:t>
                      </a:r>
                    </a:p>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0" i="0" u="none" strike="noStrike" cap="none" normalizeH="0" baseline="0" dirty="0" smtClean="0">
                          <a:ln>
                            <a:noFill/>
                          </a:ln>
                          <a:solidFill>
                            <a:schemeClr val="tx1"/>
                          </a:solidFill>
                          <a:effectLst/>
                          <a:latin typeface="Arial Narrow" pitchFamily="34" charset="0"/>
                        </a:rPr>
                        <a:t> - De 12 à 18 mois de CDI : droit à 180 jours maximum d’indemnisation par sinistre</a:t>
                      </a:r>
                    </a:p>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0" i="0" u="none" strike="noStrike" cap="none" normalizeH="0" baseline="0" dirty="0" smtClean="0">
                          <a:ln>
                            <a:noFill/>
                          </a:ln>
                          <a:solidFill>
                            <a:schemeClr val="tx1"/>
                          </a:solidFill>
                          <a:effectLst/>
                          <a:latin typeface="Arial Narrow" pitchFamily="34" charset="0"/>
                        </a:rPr>
                        <a:t> - De 18 à 36 mois de CDI : droit à 360 jours maximum de prise en charge</a:t>
                      </a:r>
                    </a:p>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0" i="0" u="none" strike="noStrike" cap="none" normalizeH="0" baseline="0" dirty="0" smtClean="0">
                          <a:ln>
                            <a:noFill/>
                          </a:ln>
                          <a:solidFill>
                            <a:schemeClr val="tx1"/>
                          </a:solidFill>
                          <a:effectLst/>
                          <a:latin typeface="Arial Narrow" pitchFamily="34" charset="0"/>
                        </a:rPr>
                        <a:t> - </a:t>
                      </a:r>
                      <a:r>
                        <a:rPr kumimoji="0" lang="fr-FR" altLang="fr-FR" sz="1100" b="1" i="0" u="none" strike="noStrike" cap="none" normalizeH="0" baseline="0" dirty="0" smtClean="0">
                          <a:ln>
                            <a:noFill/>
                          </a:ln>
                          <a:solidFill>
                            <a:schemeClr val="tx1"/>
                          </a:solidFill>
                          <a:effectLst/>
                          <a:latin typeface="Arial Narrow" pitchFamily="34" charset="0"/>
                        </a:rPr>
                        <a:t>Au-delà de 36 mois de CDI : droit à 550 jours maximum de prise en charge</a:t>
                      </a:r>
                    </a:p>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0" i="0" u="none" strike="noStrike" cap="none" normalizeH="0" baseline="0" dirty="0" smtClean="0">
                          <a:ln>
                            <a:noFill/>
                          </a:ln>
                          <a:solidFill>
                            <a:schemeClr val="tx1"/>
                          </a:solidFill>
                          <a:effectLst/>
                          <a:latin typeface="Arial Narrow" pitchFamily="34" charset="0"/>
                        </a:rPr>
                        <a:t>Le client peut bénéficier de l’assurance plusieurs fois dès lors qu’il n’a pas consommé tous ses jours de prestation ou bien qu’il a réacquis ses droits</a:t>
                      </a:r>
                    </a:p>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1" i="1" u="sng" strike="noStrike" cap="none" normalizeH="0" baseline="0" dirty="0" smtClean="0">
                          <a:ln>
                            <a:noFill/>
                          </a:ln>
                          <a:solidFill>
                            <a:schemeClr val="tx1"/>
                          </a:solidFill>
                          <a:effectLst/>
                          <a:latin typeface="Arial Narrow" pitchFamily="34" charset="0"/>
                        </a:rPr>
                        <a:t>Exemple </a:t>
                      </a:r>
                      <a:r>
                        <a:rPr kumimoji="0" lang="fr-FR" altLang="fr-FR" sz="1100" b="0" i="0" u="none" strike="noStrike" cap="none" normalizeH="0" baseline="0" dirty="0" smtClean="0">
                          <a:ln>
                            <a:noFill/>
                          </a:ln>
                          <a:solidFill>
                            <a:schemeClr val="tx1"/>
                          </a:solidFill>
                          <a:effectLst/>
                          <a:latin typeface="Arial Narrow" pitchFamily="34" charset="0"/>
                        </a:rPr>
                        <a:t>: Un client souscrit l’APE en juin 2011et se fait licencier de son CDI en mai 2013. </a:t>
                      </a:r>
                    </a:p>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0" i="0" u="none" strike="noStrike" cap="none" normalizeH="0" baseline="0" dirty="0" smtClean="0">
                          <a:ln>
                            <a:noFill/>
                          </a:ln>
                          <a:solidFill>
                            <a:schemeClr val="tx1"/>
                          </a:solidFill>
                          <a:effectLst/>
                          <a:latin typeface="Arial Narrow" pitchFamily="34" charset="0"/>
                        </a:rPr>
                        <a:t>Il a donc droit à 360 jours de prestations au titre de son Assurance Perte d’Emploi (car 23 mois se sont écoulés entre la signature de son contrat d’assurance et son licenciement).</a:t>
                      </a:r>
                    </a:p>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0" i="0" u="none" strike="noStrike" cap="none" normalizeH="0" baseline="0" dirty="0" smtClean="0">
                          <a:ln>
                            <a:noFill/>
                          </a:ln>
                          <a:solidFill>
                            <a:schemeClr val="tx1"/>
                          </a:solidFill>
                          <a:effectLst/>
                          <a:latin typeface="Arial Narrow" pitchFamily="34" charset="0"/>
                        </a:rPr>
                        <a:t>Il en bénéficie pendant 160 jours et retrouve un CDI. Son reliquat est donc de 200 jours .</a:t>
                      </a:r>
                    </a:p>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0" i="0" u="none" strike="noStrike" cap="none" normalizeH="0" baseline="0" dirty="0" smtClean="0">
                          <a:ln>
                            <a:noFill/>
                          </a:ln>
                          <a:solidFill>
                            <a:schemeClr val="tx1"/>
                          </a:solidFill>
                          <a:effectLst/>
                          <a:latin typeface="Arial Narrow" pitchFamily="34" charset="0"/>
                        </a:rPr>
                        <a:t>   - Si, au bout de 8 mois de son nouveau CDI, il retombe au chômage : il aura alors droit à son reliquat de 200 jours de prise en charge.</a:t>
                      </a:r>
                    </a:p>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1100" b="0" i="0" u="none" strike="noStrike" cap="none" normalizeH="0" baseline="0" dirty="0" smtClean="0">
                          <a:ln>
                            <a:noFill/>
                          </a:ln>
                          <a:solidFill>
                            <a:schemeClr val="tx1"/>
                          </a:solidFill>
                          <a:effectLst/>
                          <a:latin typeface="Arial Narrow" pitchFamily="34" charset="0"/>
                        </a:rPr>
                        <a:t>   - Si, au bout de 4 ans (48 mois) de son nouveau CDI, il retombe au chômage : il aura alors droit à 550 jours de prise en charge (ses droits ayant été reconstitués pendant les 4 ans)</a:t>
                      </a:r>
                    </a:p>
                  </a:txBody>
                  <a:tcPr marL="90000" marR="90000" marT="46800" marB="4680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10" name="Group 134"/>
          <p:cNvGraphicFramePr>
            <a:graphicFrameLocks noGrp="1"/>
          </p:cNvGraphicFramePr>
          <p:nvPr>
            <p:extLst>
              <p:ext uri="{D42A27DB-BD31-4B8C-83A1-F6EECF244321}">
                <p14:modId xmlns:p14="http://schemas.microsoft.com/office/powerpoint/2010/main" val="2396718884"/>
              </p:ext>
            </p:extLst>
          </p:nvPr>
        </p:nvGraphicFramePr>
        <p:xfrm>
          <a:off x="3474744" y="3472348"/>
          <a:ext cx="5164138" cy="457200"/>
        </p:xfrm>
        <a:graphic>
          <a:graphicData uri="http://schemas.openxmlformats.org/drawingml/2006/table">
            <a:tbl>
              <a:tblPr/>
              <a:tblGrid>
                <a:gridCol w="503238"/>
                <a:gridCol w="373062"/>
                <a:gridCol w="365125"/>
                <a:gridCol w="373063"/>
                <a:gridCol w="365125"/>
                <a:gridCol w="373062"/>
                <a:gridCol w="371475"/>
                <a:gridCol w="366713"/>
                <a:gridCol w="374650"/>
                <a:gridCol w="350837"/>
                <a:gridCol w="438150"/>
                <a:gridCol w="485775"/>
                <a:gridCol w="423863"/>
              </a:tblGrid>
              <a:tr h="194708">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dirty="0" smtClean="0">
                          <a:ln>
                            <a:noFill/>
                          </a:ln>
                          <a:solidFill>
                            <a:schemeClr val="tx1"/>
                          </a:solidFill>
                          <a:effectLst/>
                          <a:latin typeface="Arial Narrow" pitchFamily="34" charset="0"/>
                        </a:rPr>
                        <a:t>Forfait</a:t>
                      </a:r>
                    </a:p>
                  </a:txBody>
                  <a:tcPr horzOverflow="overflow">
                    <a:lnL cap="flat">
                      <a:noFill/>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dirty="0" smtClean="0">
                          <a:ln>
                            <a:noFill/>
                          </a:ln>
                          <a:solidFill>
                            <a:schemeClr val="tx1"/>
                          </a:solidFill>
                          <a:effectLst/>
                          <a:latin typeface="Arial Narrow" pitchFamily="34" charset="0"/>
                        </a:rPr>
                        <a:t>200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300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dirty="0" smtClean="0">
                          <a:ln>
                            <a:noFill/>
                          </a:ln>
                          <a:solidFill>
                            <a:schemeClr val="tx1"/>
                          </a:solidFill>
                          <a:effectLst/>
                          <a:latin typeface="Arial Narrow" pitchFamily="34" charset="0"/>
                        </a:rPr>
                        <a:t>400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500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dirty="0" smtClean="0">
                          <a:ln>
                            <a:noFill/>
                          </a:ln>
                          <a:solidFill>
                            <a:schemeClr val="tx1"/>
                          </a:solidFill>
                          <a:effectLst/>
                          <a:latin typeface="Arial Narrow" pitchFamily="34" charset="0"/>
                        </a:rPr>
                        <a:t>600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dirty="0" smtClean="0">
                          <a:ln>
                            <a:noFill/>
                          </a:ln>
                          <a:solidFill>
                            <a:schemeClr val="tx1"/>
                          </a:solidFill>
                          <a:effectLst/>
                          <a:latin typeface="Arial Narrow" pitchFamily="34" charset="0"/>
                        </a:rPr>
                        <a:t>700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800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900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1 000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1 100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dirty="0" smtClean="0">
                          <a:ln>
                            <a:noFill/>
                          </a:ln>
                          <a:solidFill>
                            <a:schemeClr val="tx1"/>
                          </a:solidFill>
                          <a:effectLst/>
                          <a:latin typeface="Arial Narrow" pitchFamily="34" charset="0"/>
                        </a:rPr>
                        <a:t>1 200</a:t>
                      </a:r>
                    </a:p>
                  </a:txBody>
                  <a:tcPr horzOverflow="overflow">
                    <a:lnL w="12700" cap="flat" cmpd="sng" algn="ctr">
                      <a:solidFill>
                        <a:srgbClr val="000000"/>
                      </a:solidFill>
                      <a:prstDash val="solid"/>
                      <a:round/>
                      <a:headEnd type="none" w="med" len="med"/>
                      <a:tailEnd type="none" w="med" len="med"/>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194708">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Prime</a:t>
                      </a:r>
                    </a:p>
                  </a:txBody>
                  <a:tcPr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dirty="0" smtClean="0">
                          <a:ln>
                            <a:noFill/>
                          </a:ln>
                          <a:solidFill>
                            <a:schemeClr val="tx1"/>
                          </a:solidFill>
                          <a:effectLst/>
                          <a:latin typeface="Arial Narrow" pitchFamily="34" charset="0"/>
                        </a:rPr>
                        <a:t>10€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dirty="0" smtClean="0">
                          <a:ln>
                            <a:noFill/>
                          </a:ln>
                          <a:solidFill>
                            <a:schemeClr val="tx1"/>
                          </a:solidFill>
                          <a:effectLst/>
                          <a:latin typeface="Arial Narrow" pitchFamily="34" charset="0"/>
                        </a:rPr>
                        <a:t>15€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20€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25€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dirty="0" smtClean="0">
                          <a:ln>
                            <a:noFill/>
                          </a:ln>
                          <a:solidFill>
                            <a:schemeClr val="tx1"/>
                          </a:solidFill>
                          <a:effectLst/>
                          <a:latin typeface="Arial Narrow" pitchFamily="34" charset="0"/>
                        </a:rPr>
                        <a:t>30€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35€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40€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dirty="0" smtClean="0">
                          <a:ln>
                            <a:noFill/>
                          </a:ln>
                          <a:solidFill>
                            <a:schemeClr val="tx1"/>
                          </a:solidFill>
                          <a:effectLst/>
                          <a:latin typeface="Arial Narrow" pitchFamily="34" charset="0"/>
                        </a:rPr>
                        <a:t>45€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smtClean="0">
                          <a:ln>
                            <a:noFill/>
                          </a:ln>
                          <a:solidFill>
                            <a:schemeClr val="tx1"/>
                          </a:solidFill>
                          <a:effectLst/>
                          <a:latin typeface="Arial Narrow" pitchFamily="34" charset="0"/>
                        </a:rPr>
                        <a:t>55€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1588" algn="l" defTabSz="914400" rtl="0" eaLnBrk="0" latinLnBrk="0" hangingPunct="0">
                        <a:spcBef>
                          <a:spcPct val="20000"/>
                        </a:spcBef>
                        <a:buClr>
                          <a:srgbClr val="E6001A"/>
                        </a:buClr>
                        <a:buSzPct val="80000"/>
                        <a:buFont typeface="Wingdings" pitchFamily="2" charset="2"/>
                        <a:defRPr sz="2000" kern="1200">
                          <a:solidFill>
                            <a:schemeClr val="tx1"/>
                          </a:solidFill>
                          <a:latin typeface="Arial Narrow" pitchFamily="34" charset="0"/>
                        </a:defRPr>
                      </a:lvl1pPr>
                      <a:lvl2pPr marL="542925" algn="l" defTabSz="914400" rtl="0" eaLnBrk="0" latinLnBrk="0" hangingPunct="0">
                        <a:spcBef>
                          <a:spcPct val="20000"/>
                        </a:spcBef>
                        <a:buClr>
                          <a:schemeClr val="accent2"/>
                        </a:buClr>
                        <a:buSzPct val="80000"/>
                        <a:buFont typeface="Arial Black" pitchFamily="34" charset="0"/>
                        <a:defRPr sz="1600" kern="1200">
                          <a:solidFill>
                            <a:schemeClr val="tx1"/>
                          </a:solidFill>
                          <a:latin typeface="Arial Narrow" pitchFamily="34" charset="0"/>
                        </a:defRPr>
                      </a:lvl2pPr>
                      <a:lvl3pPr marL="1169988" algn="l" defTabSz="914400" rtl="0" eaLnBrk="0" latinLnBrk="0" hangingPunct="0">
                        <a:spcBef>
                          <a:spcPct val="20000"/>
                        </a:spcBef>
                        <a:buClr>
                          <a:schemeClr val="tx2"/>
                        </a:buClr>
                        <a:buSzPct val="70000"/>
                        <a:buFont typeface="Wingdings" pitchFamily="2" charset="2"/>
                        <a:defRPr sz="1400" kern="1200">
                          <a:solidFill>
                            <a:schemeClr val="tx1"/>
                          </a:solidFill>
                          <a:latin typeface="Arial Narrow" pitchFamily="34" charset="0"/>
                        </a:defRPr>
                      </a:lvl3pPr>
                      <a:lvl4pPr marL="1838325" algn="l" defTabSz="914400" rtl="0" eaLnBrk="0" latinLnBrk="0" hangingPunct="0">
                        <a:spcBef>
                          <a:spcPct val="20000"/>
                        </a:spcBef>
                        <a:buClr>
                          <a:schemeClr val="folHlink"/>
                        </a:buClr>
                        <a:buSzPct val="80000"/>
                        <a:buFont typeface="Arial Black" pitchFamily="34" charset="0"/>
                        <a:defRPr sz="1200" kern="1200">
                          <a:solidFill>
                            <a:schemeClr val="tx1"/>
                          </a:solidFill>
                          <a:latin typeface="Arial Narrow" pitchFamily="34" charset="0"/>
                        </a:defRPr>
                      </a:lvl4pPr>
                      <a:lvl5pPr marL="2403475" algn="l" defTabSz="914400" rtl="0" eaLnBrk="0" latinLnBrk="0" hangingPunct="0">
                        <a:spcBef>
                          <a:spcPct val="20000"/>
                        </a:spcBef>
                        <a:buClr>
                          <a:schemeClr val="accent1"/>
                        </a:buClr>
                        <a:buSzPct val="70000"/>
                        <a:buFont typeface="Wingdings" pitchFamily="2" charset="2"/>
                        <a:defRPr sz="1100" kern="1200">
                          <a:solidFill>
                            <a:schemeClr val="tx1"/>
                          </a:solidFill>
                          <a:latin typeface="Arial Narrow" pitchFamily="34" charset="0"/>
                        </a:defRPr>
                      </a:lvl5pPr>
                      <a:lvl6pPr marL="28606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6pPr>
                      <a:lvl7pPr marL="33178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7pPr>
                      <a:lvl8pPr marL="37750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8pPr>
                      <a:lvl9pPr marL="4232275" algn="l" defTabSz="914400" rtl="0" eaLnBrk="0" fontAlgn="base" latinLnBrk="0" hangingPunct="0">
                        <a:spcBef>
                          <a:spcPct val="20000"/>
                        </a:spcBef>
                        <a:spcAft>
                          <a:spcPct val="0"/>
                        </a:spcAft>
                        <a:buClr>
                          <a:schemeClr val="accent1"/>
                        </a:buClr>
                        <a:buSzPct val="70000"/>
                        <a:buFont typeface="Wingdings" pitchFamily="2" charset="2"/>
                        <a:defRPr sz="1100" kern="1200">
                          <a:solidFill>
                            <a:schemeClr val="tx1"/>
                          </a:solidFill>
                          <a:latin typeface="Arial Narrow" pitchFamily="34" charset="0"/>
                        </a:defRPr>
                      </a:lvl9pPr>
                    </a:lstStyle>
                    <a:p>
                      <a:pPr marL="1588"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pPr>
                      <a:r>
                        <a:rPr kumimoji="0" lang="fr-FR" altLang="fr-FR" sz="900" b="0" i="0" u="none" strike="noStrike" cap="none" normalizeH="0" baseline="0" dirty="0" smtClean="0">
                          <a:ln>
                            <a:noFill/>
                          </a:ln>
                          <a:solidFill>
                            <a:schemeClr val="tx1"/>
                          </a:solidFill>
                          <a:effectLst/>
                          <a:latin typeface="Arial Narrow" pitchFamily="34" charset="0"/>
                        </a:rPr>
                        <a:t>60€</a:t>
                      </a:r>
                    </a:p>
                  </a:txBody>
                  <a:tcP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2259459381"/>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C925DB7-CCE4-48F1-BF80-9981159D6B98}">
  <ds:schemaRefs>
    <ds:schemaRef ds:uri="http://schemas.microsoft.com/office/2006/metadata/properties"/>
    <ds:schemaRef ds:uri="http://schemas.microsoft.com/office/2006/documentManagement/types"/>
    <ds:schemaRef ds:uri="02ea4b1b-5614-43b2-acce-6a9ef10fff4e"/>
    <ds:schemaRef ds:uri="http://www.w3.org/XML/1998/namespace"/>
    <ds:schemaRef ds:uri="http://purl.org/dc/elements/1.1/"/>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3529</TotalTime>
  <Words>3674</Words>
  <Application>Microsoft Office PowerPoint</Application>
  <PresentationFormat>Affichage à l'écran (4:3)</PresentationFormat>
  <Paragraphs>461</Paragraphs>
  <Slides>23</Slides>
  <Notes>7</Notes>
  <HiddenSlides>0</HiddenSlides>
  <MMClips>0</MMClips>
  <ScaleCrop>false</ScaleCrop>
  <HeadingPairs>
    <vt:vector size="4" baseType="variant">
      <vt:variant>
        <vt:lpstr>Thème</vt:lpstr>
      </vt:variant>
      <vt:variant>
        <vt:i4>9</vt:i4>
      </vt:variant>
      <vt:variant>
        <vt:lpstr>Titres des diapositives</vt:lpstr>
      </vt:variant>
      <vt:variant>
        <vt:i4>23</vt:i4>
      </vt:variant>
    </vt:vector>
  </HeadingPairs>
  <TitlesOfParts>
    <vt:vector size="32" baseType="lpstr">
      <vt:lpstr>1-MODELE PART</vt:lpstr>
      <vt:lpstr>2-MODELE GP</vt:lpstr>
      <vt:lpstr>3-MODELE PRO</vt:lpstr>
      <vt:lpstr>MODELE BDR</vt:lpstr>
      <vt:lpstr>BDR ENTREPRISES</vt:lpstr>
      <vt:lpstr>BDR ESI</vt:lpstr>
      <vt:lpstr>BDR PP</vt:lpstr>
      <vt:lpstr>BDR IMMO PRO</vt:lpstr>
      <vt:lpstr>BDR SECTEUR PUBLIC</vt:lpstr>
      <vt:lpstr>Assurance Emprunteur : argumentaire sur le contrat groupe CNP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Annexe 2 : Critères CCSF retenus pour les Caisses d’Epargne</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A5703260</cp:lastModifiedBy>
  <cp:revision>443</cp:revision>
  <cp:lastPrinted>2017-03-06T09:34:57Z</cp:lastPrinted>
  <dcterms:created xsi:type="dcterms:W3CDTF">2016-06-03T08:10:53Z</dcterms:created>
  <dcterms:modified xsi:type="dcterms:W3CDTF">2017-03-21T14:25:58Z</dcterms:modified>
</cp:coreProperties>
</file>