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3" r:id="rId2"/>
    <p:sldMasterId id="2147483651" r:id="rId3"/>
    <p:sldMasterId id="2147483676" r:id="rId4"/>
  </p:sldMasterIdLst>
  <p:notesMasterIdLst>
    <p:notesMasterId r:id="rId28"/>
  </p:notesMasterIdLst>
  <p:handoutMasterIdLst>
    <p:handoutMasterId r:id="rId29"/>
  </p:handoutMasterIdLst>
  <p:sldIdLst>
    <p:sldId id="324" r:id="rId5"/>
    <p:sldId id="430" r:id="rId6"/>
    <p:sldId id="429" r:id="rId7"/>
    <p:sldId id="402" r:id="rId8"/>
    <p:sldId id="403" r:id="rId9"/>
    <p:sldId id="404" r:id="rId10"/>
    <p:sldId id="400" r:id="rId11"/>
    <p:sldId id="399" r:id="rId12"/>
    <p:sldId id="411" r:id="rId13"/>
    <p:sldId id="418" r:id="rId14"/>
    <p:sldId id="410" r:id="rId15"/>
    <p:sldId id="428" r:id="rId16"/>
    <p:sldId id="419" r:id="rId17"/>
    <p:sldId id="420" r:id="rId18"/>
    <p:sldId id="421" r:id="rId19"/>
    <p:sldId id="422" r:id="rId20"/>
    <p:sldId id="423" r:id="rId21"/>
    <p:sldId id="424" r:id="rId22"/>
    <p:sldId id="426" r:id="rId23"/>
    <p:sldId id="417" r:id="rId24"/>
    <p:sldId id="414" r:id="rId25"/>
    <p:sldId id="415" r:id="rId26"/>
    <p:sldId id="431" r:id="rId27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ED94"/>
    <a:srgbClr val="E70FAE"/>
    <a:srgbClr val="C00000"/>
    <a:srgbClr val="E741AC"/>
    <a:srgbClr val="808080"/>
    <a:srgbClr val="C22828"/>
    <a:srgbClr val="AD403D"/>
    <a:srgbClr val="BFBFBF"/>
    <a:srgbClr val="7F2F5B"/>
    <a:srgbClr val="813C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2" autoAdjust="0"/>
    <p:restoredTop sz="89520" autoAdjust="0"/>
  </p:normalViewPr>
  <p:slideViewPr>
    <p:cSldViewPr snapToGrid="0" snapToObjects="1">
      <p:cViewPr>
        <p:scale>
          <a:sx n="100" d="100"/>
          <a:sy n="100" d="100"/>
        </p:scale>
        <p:origin x="-25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1" d="100"/>
          <a:sy n="51" d="100"/>
        </p:scale>
        <p:origin x="-2988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1E717-6960-8A4D-8A1C-2E040412D554}" type="datetime1">
              <a:rPr lang="fr-FR" smtClean="0"/>
              <a:t>28/03/2017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3A970-6E2E-A44B-A54B-694B75D9C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6330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C77D7-2104-2140-ABC3-8AA390C722BC}" type="datetime1">
              <a:rPr lang="fr-FR" smtClean="0"/>
              <a:t>28/03/2017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55E07-FBAE-434F-8343-375A80C09E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752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3246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55E07-FBAE-434F-8343-375A80C09EB4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1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29/06/2016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844800" y="6347051"/>
            <a:ext cx="4180114" cy="365125"/>
          </a:xfrm>
        </p:spPr>
        <p:txBody>
          <a:bodyPr/>
          <a:lstStyle/>
          <a:p>
            <a:r>
              <a:rPr lang="fr-FR" dirty="0" smtClean="0"/>
              <a:t>Département Accompagnement Au Changement - 29/06/2016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146629"/>
            <a:ext cx="8229600" cy="4979535"/>
          </a:xfr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>
                  <a:lumMod val="75000"/>
                </a:schemeClr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>
                  <a:lumMod val="75000"/>
                </a:schemeClr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>
                  <a:lumMod val="75000"/>
                </a:schemeClr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>
                  <a:lumMod val="75000"/>
                </a:schemeClr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 smtClean="0"/>
              <a:t> Cliquez pour modifier les styles du texte du masque</a:t>
            </a:r>
          </a:p>
          <a:p>
            <a:pPr lvl="1"/>
            <a:r>
              <a:rPr lang="fr-FR" dirty="0" smtClean="0"/>
              <a:t> 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29/06/2016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Département Accompagnement Au Changement - 29/06/2016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d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085933" y="6338495"/>
            <a:ext cx="5152571" cy="365125"/>
          </a:xfrm>
        </p:spPr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B1A0EF-5EE0-3B4A-A8D4-40F40537492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48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C0A79-5203-4C0E-9A07-9470DEE39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853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C0A79-5203-4C0E-9A07-9470DEE39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678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C0A79-5203-4C0E-9A07-9470DEE39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4119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C0A79-5203-4C0E-9A07-9470DEE39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88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C0A79-5203-4C0E-9A07-9470DEE39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315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C0A79-5203-4C0E-9A07-9470DEE39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8432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C0A79-5203-4C0E-9A07-9470DEE39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22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C0A79-5203-4C0E-9A07-9470DEE39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7157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C0A79-5203-4C0E-9A07-9470DEE39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790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C0A79-5203-4C0E-9A07-9470DEE39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6964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C0A79-5203-4C0E-9A07-9470DEE39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3304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DF0A-26FE-494F-8564-7472206208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532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DF0A-26FE-494F-8564-7472206208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7428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DF0A-26FE-494F-8564-7472206208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524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DF0A-26FE-494F-8564-7472206208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275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DF0A-26FE-494F-8564-7472206208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9575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DF0A-26FE-494F-8564-7472206208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47616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DF0A-26FE-494F-8564-7472206208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5574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DF0A-26FE-494F-8564-7472206208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661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DF0A-26FE-494F-8564-7472206208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9204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DF0A-26FE-494F-8564-7472206208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3437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DF0A-26FE-494F-8564-7472206208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290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565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02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7015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4830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861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187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0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150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409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5578" y="6508043"/>
            <a:ext cx="414958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B3C3BA2-A26C-492F-873B-900B4435B0C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433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91772"/>
            <a:ext cx="8229600" cy="4834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 Cliquez pour modifier les styles du texte du masque</a:t>
            </a:r>
          </a:p>
          <a:p>
            <a:pPr lvl="1"/>
            <a:r>
              <a:rPr lang="fr-FR" dirty="0" smtClean="0"/>
              <a:t> 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19086" y="6418571"/>
            <a:ext cx="51525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/>
              <a:t>Département Accompagnement Au Changement - 29/06/2016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1A0EF-5EE0-3B4A-A8D4-40F405374929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95173"/>
            <a:ext cx="465282" cy="488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5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500" b="1" kern="1200">
          <a:solidFill>
            <a:srgbClr val="C2282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2">
            <a:lumMod val="75000"/>
          </a:schemeClr>
        </a:buClr>
        <a:buFont typeface="Wingdings" panose="05000000000000000000" pitchFamily="2" charset="2"/>
        <a:buChar char="q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>
            <a:lumMod val="75000"/>
          </a:schemeClr>
        </a:buClr>
        <a:buFont typeface="Wingdings" panose="05000000000000000000" pitchFamily="2" charset="2"/>
        <a:buChar char="Ø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2">
            <a:lumMod val="75000"/>
          </a:schemeClr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2">
            <a:lumMod val="75000"/>
          </a:schemeClr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2">
            <a:lumMod val="75000"/>
          </a:schemeClr>
        </a:buClr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C0A79-5203-4C0E-9A07-9470DEE39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960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29/06/2016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Département Accompagnement Au Changement - 29/06/2016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DDF0A-26FE-494F-8564-7472206208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3218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fr-FR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914400">
              <a:defRPr/>
            </a:pPr>
            <a:fld id="{1E08334B-91D7-46DA-837A-2A85F7B647E5}" type="slidenum">
              <a:rPr lang="fr-FR" sz="700">
                <a:solidFill>
                  <a:prstClr val="white"/>
                </a:solidFill>
              </a:rPr>
              <a:pPr defTabSz="914400">
                <a:defRPr/>
              </a:pPr>
              <a:t>‹N°›</a:t>
            </a:fld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5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2.tmp"/><Relationship Id="rId4" Type="http://schemas.openxmlformats.org/officeDocument/2006/relationships/image" Target="../media/image11.tm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2.pn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4.tm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8.jpg"/><Relationship Id="rId5" Type="http://schemas.openxmlformats.org/officeDocument/2006/relationships/image" Target="../media/image10.jpe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CELCA-L-SER-ENGAGEMENTS-PART@celca.caisse-epargne.fr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nsgprw1.celca.caisse-epargne.fr/divers/communication/breves/bdd/essentiel/essentiel_archives.html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48" y="291146"/>
            <a:ext cx="8575200" cy="5502734"/>
          </a:xfr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970246"/>
          </a:xfrm>
        </p:spPr>
        <p:txBody>
          <a:bodyPr>
            <a:normAutofit fontScale="90000"/>
          </a:bodyPr>
          <a:lstStyle/>
          <a:p>
            <a:r>
              <a:rPr lang="fr-FR" dirty="0">
                <a:effectLst/>
              </a:rPr>
              <a:t>ADELYS MAD – </a:t>
            </a:r>
            <a:r>
              <a:rPr lang="fr-FR" dirty="0">
                <a:solidFill>
                  <a:srgbClr val="FF0000"/>
                </a:solidFill>
                <a:effectLst/>
              </a:rPr>
              <a:t>Marché</a:t>
            </a:r>
            <a:r>
              <a:rPr lang="fr-FR" dirty="0">
                <a:effectLst/>
              </a:rPr>
              <a:t> </a:t>
            </a:r>
            <a:r>
              <a:rPr lang="fr-FR" dirty="0">
                <a:solidFill>
                  <a:srgbClr val="FF0000"/>
                </a:solidFill>
                <a:effectLst/>
              </a:rPr>
              <a:t>des</a:t>
            </a:r>
            <a:r>
              <a:rPr lang="fr-FR" dirty="0">
                <a:effectLst/>
              </a:rPr>
              <a:t> </a:t>
            </a:r>
            <a:r>
              <a:rPr lang="fr-FR" dirty="0">
                <a:solidFill>
                  <a:srgbClr val="FF0000"/>
                </a:solidFill>
                <a:effectLst/>
              </a:rPr>
              <a:t>particuliers</a:t>
            </a: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r>
              <a:rPr lang="fr-FR" dirty="0" smtClean="0">
                <a:solidFill>
                  <a:srgbClr val="FF0000"/>
                </a:solidFill>
              </a:rPr>
              <a:t/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dirty="0" smtClean="0">
                <a:effectLst/>
              </a:rPr>
              <a:t>Heure du jeudi - 30/03/2017</a:t>
            </a:r>
            <a:r>
              <a:rPr lang="fr-FR" dirty="0" smtClean="0">
                <a:effectLst/>
              </a:rPr>
              <a:t/>
            </a:r>
            <a:br>
              <a:rPr lang="fr-FR" dirty="0" smtClean="0">
                <a:effectLst/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5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6877" y="1089025"/>
            <a:ext cx="8906493" cy="5264272"/>
          </a:xfrm>
        </p:spPr>
        <p:txBody>
          <a:bodyPr>
            <a:noAutofit/>
          </a:bodyPr>
          <a:lstStyle/>
          <a:p>
            <a:endParaRPr lang="fr-FR" sz="2000" dirty="0" smtClean="0"/>
          </a:p>
          <a:p>
            <a:r>
              <a:rPr lang="fr-FR" sz="2000" dirty="0" smtClean="0"/>
              <a:t>Dispositif </a:t>
            </a:r>
            <a:r>
              <a:rPr lang="fr-FR" sz="2000" dirty="0"/>
              <a:t>d’information et d’accompagnement </a:t>
            </a:r>
            <a:r>
              <a:rPr lang="fr-FR" sz="2000" dirty="0" smtClean="0"/>
              <a:t>:</a:t>
            </a:r>
            <a:endParaRPr lang="fr-FR" sz="2000" dirty="0"/>
          </a:p>
          <a:p>
            <a:pPr lvl="1"/>
            <a:r>
              <a:rPr lang="fr-FR" dirty="0"/>
              <a:t>L’HDJ</a:t>
            </a:r>
          </a:p>
          <a:p>
            <a:pPr lvl="1"/>
            <a:r>
              <a:rPr lang="fr-FR" dirty="0"/>
              <a:t>Appui des DUC, DA,GCPRO et les Animateurs Risques </a:t>
            </a:r>
          </a:p>
          <a:p>
            <a:pPr lvl="1"/>
            <a:r>
              <a:rPr lang="fr-FR" dirty="0"/>
              <a:t>Note d’information DIRCRED</a:t>
            </a:r>
          </a:p>
          <a:p>
            <a:pPr lvl="1"/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Proposition de sessions de formation « à la carte »</a:t>
            </a:r>
          </a:p>
          <a:p>
            <a:pPr marL="0" indent="0">
              <a:buNone/>
            </a:pPr>
            <a:endParaRPr lang="fr-FR" sz="2000" dirty="0" smtClean="0"/>
          </a:p>
          <a:p>
            <a:r>
              <a:rPr lang="fr-FR" sz="2000" dirty="0" smtClean="0"/>
              <a:t>Mise à jour de la Procédure ARIS </a:t>
            </a:r>
          </a:p>
          <a:p>
            <a:pPr lvl="1"/>
            <a:r>
              <a:rPr lang="fr-FR" dirty="0" smtClean="0"/>
              <a:t>Avec ajout du Mode opératoire en </a:t>
            </a:r>
            <a:r>
              <a:rPr lang="fr-FR" dirty="0"/>
              <a:t>lien </a:t>
            </a:r>
            <a:endParaRPr lang="fr-FR" dirty="0" smtClean="0"/>
          </a:p>
          <a:p>
            <a:pPr marL="0" indent="0">
              <a:buNone/>
            </a:pPr>
            <a:endParaRPr lang="fr-FR" sz="2000" dirty="0" smtClean="0"/>
          </a:p>
          <a:p>
            <a:r>
              <a:rPr lang="fr-FR" sz="2000" dirty="0" smtClean="0"/>
              <a:t>Evolution du Référentiel Marché des Particuliers </a:t>
            </a:r>
          </a:p>
          <a:p>
            <a:pPr lvl="1"/>
            <a:r>
              <a:rPr lang="fr-FR" dirty="0" smtClean="0"/>
              <a:t>Chapitre MAD avec mention du contrôle bloquant  ADELYS MAD (Particuliers et SCI Patrimoniales) </a:t>
            </a:r>
          </a:p>
          <a:p>
            <a:pPr lvl="1"/>
            <a:r>
              <a:rPr lang="fr-FR" dirty="0" smtClean="0"/>
              <a:t>Définition et mode de calcul du </a:t>
            </a:r>
            <a:r>
              <a:rPr lang="fr-FR" b="1" i="1" dirty="0" smtClean="0"/>
              <a:t>Solde disponible</a:t>
            </a:r>
          </a:p>
          <a:p>
            <a:pPr lvl="1"/>
            <a:endParaRPr lang="fr-FR" dirty="0" smtClean="0"/>
          </a:p>
          <a:p>
            <a:pPr marL="0" indent="0">
              <a:buNone/>
            </a:pPr>
            <a:endParaRPr lang="fr-FR" sz="200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déploiement marche part 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455" y="2624449"/>
            <a:ext cx="4287915" cy="1451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5581403" y="1646592"/>
            <a:ext cx="3431967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Merci d’adresser un </a:t>
            </a:r>
            <a:r>
              <a:rPr lang="fr-FR" sz="1400" b="1" dirty="0" smtClean="0"/>
              <a:t>mail à l’animateur de la session pour vous inscrire ;</a:t>
            </a:r>
          </a:p>
          <a:p>
            <a:r>
              <a:rPr lang="fr-FR" sz="1400" dirty="0" smtClean="0"/>
              <a:t>en retour vous recevrez les </a:t>
            </a:r>
            <a:r>
              <a:rPr lang="fr-FR" sz="1400" b="1" dirty="0" smtClean="0"/>
              <a:t>modalités</a:t>
            </a:r>
            <a:r>
              <a:rPr lang="fr-FR" sz="1400" dirty="0" smtClean="0"/>
              <a:t> de participation.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99334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89978"/>
            <a:ext cx="8542338" cy="5116858"/>
          </a:xfrm>
        </p:spPr>
        <p:txBody>
          <a:bodyPr>
            <a:noAutofit/>
          </a:bodyPr>
          <a:lstStyle/>
          <a:p>
            <a:endParaRPr lang="fr-FR" sz="2000" dirty="0" smtClean="0"/>
          </a:p>
          <a:p>
            <a:r>
              <a:rPr lang="fr-FR" sz="2000" dirty="0" smtClean="0"/>
              <a:t>ADELYS MAD permet un contrôle des délégations sur les décisions de forçage MAD de façon automatique, à l’aide d’un paramétrage reprenant le référentiel MAD du marché concerné.</a:t>
            </a:r>
          </a:p>
          <a:p>
            <a:endParaRPr lang="fr-FR" sz="2000" dirty="0" smtClean="0"/>
          </a:p>
          <a:p>
            <a:endParaRPr lang="fr-FR" sz="2000" dirty="0" smtClean="0"/>
          </a:p>
          <a:p>
            <a:r>
              <a:rPr lang="fr-FR" sz="2000" dirty="0" smtClean="0"/>
              <a:t>Principe de base : le contrôle lors de la prise de décision est bloquant, si l’agent décideur n’a pas le niveau de délégation requis.</a:t>
            </a:r>
          </a:p>
          <a:p>
            <a:pPr marL="0" indent="0">
              <a:buNone/>
            </a:pPr>
            <a:endParaRPr lang="fr-FR" sz="2000" dirty="0" smtClean="0"/>
          </a:p>
          <a:p>
            <a:endParaRPr lang="fr-FR" sz="2000" dirty="0" smtClean="0"/>
          </a:p>
          <a:p>
            <a:r>
              <a:rPr lang="fr-FR" sz="2000" dirty="0" smtClean="0"/>
              <a:t>Après un pilote en juin sur le groupe Vosges, ADELYMAD est opérationnel sur l’ensemble du </a:t>
            </a:r>
            <a:r>
              <a:rPr lang="fr-FR" sz="2000" b="1" dirty="0" smtClean="0"/>
              <a:t>marché des professionnels depuis le 24 Novembre 2016.</a:t>
            </a:r>
            <a:endParaRPr lang="fr-FR" sz="2000" b="1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présentation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927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l_fi" descr="Afficher l'image d'origine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93" y="1403797"/>
            <a:ext cx="2884868" cy="39538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380509" y="1365251"/>
            <a:ext cx="5551055" cy="45159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 smtClean="0"/>
              <a:t>Entrée dans le MAD du client</a:t>
            </a:r>
          </a:p>
          <a:p>
            <a:pPr marL="0" indent="0" algn="ctr">
              <a:buNone/>
            </a:pPr>
            <a:endParaRPr lang="fr-FR" b="1" dirty="0" smtClean="0"/>
          </a:p>
          <a:p>
            <a:r>
              <a:rPr lang="fr-FR" dirty="0" smtClean="0"/>
              <a:t>Je traite à l’identique les instances MAD dans ma délégation.</a:t>
            </a:r>
          </a:p>
          <a:p>
            <a:endParaRPr lang="fr-FR" dirty="0" smtClean="0"/>
          </a:p>
          <a:p>
            <a:r>
              <a:rPr lang="fr-FR" dirty="0" smtClean="0"/>
              <a:t>Un message d’alerte apparait dès que la globalité des opérations en attente pour mon client n’entre pas dans ma délégation.</a:t>
            </a:r>
          </a:p>
          <a:p>
            <a:endParaRPr lang="fr-FR" dirty="0" smtClean="0"/>
          </a:p>
          <a:p>
            <a:r>
              <a:rPr lang="fr-FR" dirty="0" smtClean="0"/>
              <a:t>Je peux malgré tout forcer certaines opérations unitaires entrant dans ma délégation.</a:t>
            </a:r>
          </a:p>
          <a:p>
            <a:endParaRPr lang="fr-FR" dirty="0" smtClean="0"/>
          </a:p>
          <a:p>
            <a:r>
              <a:rPr lang="fr-FR" dirty="0" smtClean="0"/>
              <a:t>Toute décision de forçage doit être justifiée, en renseignant obligatoirement</a:t>
            </a:r>
            <a:r>
              <a:rPr lang="fr-FR" b="1" dirty="0" smtClean="0"/>
              <a:t> </a:t>
            </a:r>
            <a:r>
              <a:rPr lang="fr-FR" dirty="0" smtClean="0"/>
              <a:t>la zone de commentaires.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grands principes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365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l_fi" descr="Afficher l'image d'origine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93" y="1403797"/>
            <a:ext cx="2884868" cy="39538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618962" y="1470026"/>
            <a:ext cx="5221825" cy="4515986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 smtClean="0"/>
              <a:t>Pour les opérations qui ne sont pas dans ma délégation</a:t>
            </a:r>
          </a:p>
          <a:p>
            <a:pPr marL="0" indent="0" algn="ctr">
              <a:buNone/>
            </a:pPr>
            <a:endParaRPr lang="fr-FR" b="1" dirty="0" smtClean="0"/>
          </a:p>
          <a:p>
            <a:r>
              <a:rPr lang="fr-FR" dirty="0" smtClean="0"/>
              <a:t>J’affecte ces opérations à l’agent ayant le niveau délégataire suffisant pour valider le forçage des mouvements.</a:t>
            </a:r>
          </a:p>
          <a:p>
            <a:endParaRPr lang="fr-FR" dirty="0" smtClean="0"/>
          </a:p>
          <a:p>
            <a:r>
              <a:rPr lang="fr-FR" dirty="0" smtClean="0"/>
              <a:t>Je le préviens par tout mode de communication à ma disposition (mail, « </a:t>
            </a:r>
            <a:r>
              <a:rPr lang="fr-FR" dirty="0" err="1" smtClean="0"/>
              <a:t>tchat</a:t>
            </a:r>
            <a:r>
              <a:rPr lang="fr-FR" dirty="0" smtClean="0"/>
              <a:t> », téléphone…). 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 Mail obligatoire pour les Niveaux DIR CRED et CTX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Je rédige un commentaire détaillé sur le MAD, pour aider à la prise de décision du </a:t>
            </a:r>
            <a:r>
              <a:rPr lang="fr-FR" dirty="0" err="1" smtClean="0"/>
              <a:t>valideur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grands principes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78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l_fi" descr="Afficher l'image d'origine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93" y="1403797"/>
            <a:ext cx="2884868" cy="39538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425780" y="1184276"/>
            <a:ext cx="5415007" cy="489965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b="1" dirty="0" smtClean="0"/>
              <a:t>Ces opérations restent sous ma responsabilité</a:t>
            </a:r>
          </a:p>
          <a:p>
            <a:pPr marL="0" indent="0" algn="ctr">
              <a:buNone/>
            </a:pPr>
            <a:endParaRPr lang="fr-FR" b="1" dirty="0" smtClean="0"/>
          </a:p>
          <a:p>
            <a:r>
              <a:rPr lang="fr-FR" dirty="0" smtClean="0"/>
              <a:t>Elles sont toujours visibles dans </a:t>
            </a:r>
            <a:r>
              <a:rPr lang="fr-FR" b="1" dirty="0" smtClean="0"/>
              <a:t>mon</a:t>
            </a:r>
            <a:r>
              <a:rPr lang="fr-FR" dirty="0" smtClean="0"/>
              <a:t> MAD, elles sont précédées d’une        rouge.</a:t>
            </a:r>
          </a:p>
          <a:p>
            <a:endParaRPr lang="fr-FR" dirty="0" smtClean="0"/>
          </a:p>
          <a:p>
            <a:r>
              <a:rPr lang="fr-FR" dirty="0" smtClean="0"/>
              <a:t>Je peux les réaffecter à un autre agent dans la journée (en cas d’absence).</a:t>
            </a:r>
          </a:p>
          <a:p>
            <a:endParaRPr lang="fr-FR" dirty="0" smtClean="0"/>
          </a:p>
          <a:p>
            <a:r>
              <a:rPr lang="fr-FR" dirty="0" smtClean="0"/>
              <a:t>Elles restent en instance dans </a:t>
            </a:r>
            <a:r>
              <a:rPr lang="fr-FR" b="1" dirty="0" smtClean="0"/>
              <a:t>mon</a:t>
            </a:r>
            <a:r>
              <a:rPr lang="fr-FR" dirty="0" smtClean="0"/>
              <a:t> MAD le lendemain, si elles n’ont pas été traitées le jour même, et peuvent être à nouveau réaffectées si nécessaire.</a:t>
            </a:r>
          </a:p>
          <a:p>
            <a:endParaRPr lang="fr-FR" dirty="0" smtClean="0"/>
          </a:p>
          <a:p>
            <a:r>
              <a:rPr lang="fr-FR" dirty="0" smtClean="0"/>
              <a:t>Elles sont rejetées en date limite dans </a:t>
            </a:r>
            <a:r>
              <a:rPr lang="fr-FR" b="1" dirty="0" smtClean="0"/>
              <a:t>mon</a:t>
            </a:r>
            <a:r>
              <a:rPr lang="fr-FR" dirty="0" smtClean="0"/>
              <a:t> MAD, en cas d’absence de traitement dans les délais.</a:t>
            </a:r>
          </a:p>
          <a:p>
            <a:endParaRPr lang="fr-FR" dirty="0" smtClean="0"/>
          </a:p>
          <a:p>
            <a:r>
              <a:rPr lang="fr-FR" dirty="0" smtClean="0"/>
              <a:t>Si la provision est constituée après avoir réalisé l’affectation, je peux toujours traiter l’opération, et prévenir mon délégataire.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grands principes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4" t="66197" r="84158" b="31803"/>
          <a:stretch/>
        </p:blipFill>
        <p:spPr bwMode="auto">
          <a:xfrm>
            <a:off x="5104513" y="2040495"/>
            <a:ext cx="350136" cy="33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35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28950" y="2952750"/>
            <a:ext cx="3228975" cy="24669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grands principes 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98450" y="1089025"/>
            <a:ext cx="8542338" cy="4964045"/>
          </a:xfrm>
        </p:spPr>
        <p:txBody>
          <a:bodyPr>
            <a:normAutofit/>
          </a:bodyPr>
          <a:lstStyle/>
          <a:p>
            <a:r>
              <a:rPr lang="fr-FR" dirty="0" smtClean="0"/>
              <a:t>Pour rappel, le forçage d’une opération MAD est soumis au respect du schéma délégataire, dès lors que </a:t>
            </a:r>
            <a:r>
              <a:rPr lang="fr-FR" b="1" dirty="0" smtClean="0"/>
              <a:t>le solde disponible </a:t>
            </a:r>
            <a:r>
              <a:rPr lang="fr-FR" dirty="0" smtClean="0"/>
              <a:t>devient négatif après l’opération.</a:t>
            </a:r>
          </a:p>
          <a:p>
            <a:endParaRPr lang="fr-FR" dirty="0" smtClean="0"/>
          </a:p>
          <a:p>
            <a:r>
              <a:rPr lang="fr-FR" dirty="0" smtClean="0"/>
              <a:t>Par conséquent, dès lors que la provision est constituée avant d’engager le paiement, il ne s’agit pas de MAD soumis à schéma délégataire.</a:t>
            </a:r>
          </a:p>
          <a:p>
            <a:endParaRPr lang="fr-FR" dirty="0"/>
          </a:p>
          <a:p>
            <a:pPr marL="0" indent="0" algn="ctr">
              <a:buNone/>
            </a:pPr>
            <a:r>
              <a:rPr lang="fr-FR" b="1" dirty="0" smtClean="0"/>
              <a:t>Définition du solde disponible </a:t>
            </a:r>
          </a:p>
          <a:p>
            <a:pPr marL="0" indent="0" algn="ctr">
              <a:buNone/>
            </a:pPr>
            <a:r>
              <a:rPr lang="fr-FR" dirty="0" smtClean="0"/>
              <a:t>Solde disponible MAD est égal :</a:t>
            </a:r>
            <a:endParaRPr lang="fr-FR" dirty="0"/>
          </a:p>
          <a:p>
            <a:pPr marL="3143250" indent="0">
              <a:buNone/>
            </a:pPr>
            <a:r>
              <a:rPr lang="fr-FR" dirty="0" smtClean="0"/>
              <a:t>+ solde minute</a:t>
            </a:r>
          </a:p>
          <a:p>
            <a:pPr marL="3143250" indent="0">
              <a:buNone/>
            </a:pPr>
            <a:r>
              <a:rPr lang="fr-FR" dirty="0" smtClean="0"/>
              <a:t>+ découvert autorisé</a:t>
            </a:r>
          </a:p>
          <a:p>
            <a:pPr marL="3143250" indent="0">
              <a:buNone/>
            </a:pPr>
            <a:r>
              <a:rPr lang="fr-FR" dirty="0" smtClean="0"/>
              <a:t>- réserves d’encaissement</a:t>
            </a:r>
            <a:endParaRPr lang="fr-FR" dirty="0"/>
          </a:p>
          <a:p>
            <a:pPr marL="3143250" indent="0">
              <a:buNone/>
            </a:pPr>
            <a:r>
              <a:rPr lang="fr-FR" dirty="0" smtClean="0"/>
              <a:t>- impayés crédit</a:t>
            </a:r>
          </a:p>
          <a:p>
            <a:pPr marL="3143250" indent="0">
              <a:buNone/>
            </a:pPr>
            <a:r>
              <a:rPr lang="fr-FR" dirty="0" smtClean="0"/>
              <a:t>+ plan d’apurement VARIO</a:t>
            </a:r>
          </a:p>
          <a:p>
            <a:pPr marL="0" indent="0" algn="ctr">
              <a:buNone/>
            </a:pPr>
            <a:endParaRPr lang="fr-FR" dirty="0" smtClean="0"/>
          </a:p>
          <a:p>
            <a:r>
              <a:rPr lang="fr-FR" dirty="0" smtClean="0"/>
              <a:t>Ce solde disponible est consultable sur la synthèse client.</a:t>
            </a:r>
          </a:p>
        </p:txBody>
      </p:sp>
    </p:spTree>
    <p:extLst>
      <p:ext uri="{BB962C8B-B14F-4D97-AF65-F5344CB8AC3E}">
        <p14:creationId xmlns:p14="http://schemas.microsoft.com/office/powerpoint/2010/main" val="387280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grands principes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5775942" y="3589929"/>
            <a:ext cx="1398494" cy="32040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l_fi" descr="Afficher l'image d'origine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9" t="10995" r="21829" b="24781"/>
          <a:stretch/>
        </p:blipFill>
        <p:spPr bwMode="auto">
          <a:xfrm>
            <a:off x="6569685" y="5333457"/>
            <a:ext cx="1212443" cy="7657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310487" y="1089025"/>
            <a:ext cx="852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Consultation du détail du solde disponible sur PCM</a:t>
            </a:r>
            <a:endParaRPr lang="fr-FR" b="1" dirty="0"/>
          </a:p>
        </p:txBody>
      </p:sp>
      <p:pic>
        <p:nvPicPr>
          <p:cNvPr id="11" name="Espace réservé du contenu 10" descr="Portail Conseiller Multimédia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3" t="23441" r="14142" b="16230"/>
          <a:stretch/>
        </p:blipFill>
        <p:spPr>
          <a:xfrm>
            <a:off x="3258765" y="1556425"/>
            <a:ext cx="5466945" cy="3852153"/>
          </a:xfrm>
        </p:spPr>
      </p:pic>
      <p:sp>
        <p:nvSpPr>
          <p:cNvPr id="12" name="Arrondir un rectangle à un seul coin 11"/>
          <p:cNvSpPr/>
          <p:nvPr/>
        </p:nvSpPr>
        <p:spPr>
          <a:xfrm flipH="1" flipV="1">
            <a:off x="6322979" y="4095344"/>
            <a:ext cx="1546698" cy="204281"/>
          </a:xfrm>
          <a:prstGeom prst="round1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 descr="Portail Conseiller Multimédia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9" t="39689" r="29187" b="32422"/>
          <a:stretch/>
        </p:blipFill>
        <p:spPr>
          <a:xfrm>
            <a:off x="1245139" y="1955260"/>
            <a:ext cx="3638145" cy="201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9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grands principes 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193801"/>
            <a:ext cx="8542338" cy="501650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 smtClean="0"/>
              <a:t> Référentiel MAD Particuliers et SCI Patrimoniales</a:t>
            </a:r>
            <a:endParaRPr lang="fr-FR" b="1" dirty="0"/>
          </a:p>
        </p:txBody>
      </p:sp>
      <p:sp>
        <p:nvSpPr>
          <p:cNvPr id="5" name="Rectangle 4"/>
          <p:cNvSpPr/>
          <p:nvPr/>
        </p:nvSpPr>
        <p:spPr>
          <a:xfrm>
            <a:off x="695249" y="5147056"/>
            <a:ext cx="81375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/>
              <a:t>Les dossiers en Watch-List </a:t>
            </a:r>
            <a:r>
              <a:rPr lang="fr-FR" dirty="0" smtClean="0"/>
              <a:t>relèvent de la délégation de la </a:t>
            </a:r>
            <a:r>
              <a:rPr lang="fr-FR" dirty="0"/>
              <a:t>Direction des </a:t>
            </a:r>
            <a:r>
              <a:rPr lang="fr-FR" dirty="0" smtClean="0"/>
              <a:t>Crédits 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48592"/>
              </p:ext>
            </p:extLst>
          </p:nvPr>
        </p:nvGraphicFramePr>
        <p:xfrm>
          <a:off x="695249" y="1825557"/>
          <a:ext cx="7339797" cy="2829797"/>
        </p:xfrm>
        <a:graphic>
          <a:graphicData uri="http://schemas.openxmlformats.org/drawingml/2006/table">
            <a:tbl>
              <a:tblPr firstRow="1" firstCol="1" bandRow="1"/>
              <a:tblGrid>
                <a:gridCol w="1699546"/>
                <a:gridCol w="690212"/>
                <a:gridCol w="806330"/>
                <a:gridCol w="805518"/>
                <a:gridCol w="805518"/>
                <a:gridCol w="805518"/>
                <a:gridCol w="691024"/>
                <a:gridCol w="1036131"/>
              </a:tblGrid>
              <a:tr h="8773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En K€</a:t>
                      </a:r>
                      <a:endParaRPr lang="fr-FR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Niveau agence</a:t>
                      </a:r>
                      <a:endParaRPr lang="fr-FR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Direction de groupe</a:t>
                      </a:r>
                      <a:endParaRPr lang="fr-FR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455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Niveau de délégation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743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Notes BII 1 à   8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E46C0A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E46C0A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E46C0A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E46C0A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36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Notes BII 9 et 10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0,5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2,5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7,5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E46C0A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E46C0A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98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199" y="1545771"/>
            <a:ext cx="6934031" cy="468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nouveaux  écrans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89025"/>
            <a:ext cx="8542338" cy="4780147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 smtClean="0">
                <a:solidFill>
                  <a:srgbClr val="FF0000"/>
                </a:solidFill>
              </a:rPr>
              <a:t>La provision est constituée sur le compte du client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10" y="2861564"/>
            <a:ext cx="6504757" cy="2095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335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462952"/>
            <a:ext cx="8067600" cy="709200"/>
          </a:xfrm>
        </p:spPr>
        <p:txBody>
          <a:bodyPr/>
          <a:lstStyle/>
          <a:p>
            <a:r>
              <a:rPr lang="fr-FR" dirty="0" smtClean="0"/>
              <a:t>ADELYS MAD – Les nouveaux  écrans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89025"/>
            <a:ext cx="8542338" cy="4780147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 smtClean="0"/>
              <a:t>Le contrôle du niveau de délégation</a:t>
            </a:r>
          </a:p>
          <a:p>
            <a:pPr marL="0" indent="0" algn="ctr">
              <a:buNone/>
            </a:pPr>
            <a:r>
              <a:rPr lang="fr-FR" b="1" dirty="0" smtClean="0">
                <a:solidFill>
                  <a:srgbClr val="FF0000"/>
                </a:solidFill>
              </a:rPr>
              <a:t>Aucun message n’apparait = </a:t>
            </a:r>
            <a:r>
              <a:rPr lang="fr-FR" b="1" dirty="0">
                <a:solidFill>
                  <a:srgbClr val="FF0000"/>
                </a:solidFill>
              </a:rPr>
              <a:t>v</a:t>
            </a:r>
            <a:r>
              <a:rPr lang="fr-FR" b="1" dirty="0" smtClean="0">
                <a:solidFill>
                  <a:srgbClr val="FF0000"/>
                </a:solidFill>
              </a:rPr>
              <a:t>otre niveau de délégation est suffisant pour forcer l’ensemble des opérations de ce client.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4" name="Image 3" descr=" M.A.D.  |  POPIN FABRICE | 06/02/20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" y="2090057"/>
            <a:ext cx="8534324" cy="404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11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nouveaux  écrans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89025"/>
            <a:ext cx="8542338" cy="4780147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 smtClean="0"/>
              <a:t>Le contrôle du niveau de délégation </a:t>
            </a:r>
            <a:r>
              <a:rPr lang="fr-FR" b="1" dirty="0" smtClean="0">
                <a:solidFill>
                  <a:srgbClr val="FF0000"/>
                </a:solidFill>
              </a:rPr>
              <a:t>(Le message indique le niveau délégataire requis pour forcer l’ensemble des opérations de ce client)                                                         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7" name="Image 6"/>
          <p:cNvPicPr/>
          <p:nvPr/>
        </p:nvPicPr>
        <p:blipFill>
          <a:blip r:embed="rId3"/>
          <a:stretch>
            <a:fillRect/>
          </a:stretch>
        </p:blipFill>
        <p:spPr>
          <a:xfrm>
            <a:off x="765174" y="1745674"/>
            <a:ext cx="7600613" cy="412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nouveaux  écrans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0436" y="1089025"/>
            <a:ext cx="8542338" cy="5144350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 smtClean="0"/>
              <a:t>La recherche d’un délégataire (1/2)</a:t>
            </a:r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 smtClean="0"/>
              <a:t>               Le mouvement doit être mis en suspens pour être affecté à un délégataire</a:t>
            </a:r>
            <a:endParaRPr lang="fr-FR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4" y="1620661"/>
            <a:ext cx="7606094" cy="3934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à coins arrondis 8"/>
          <p:cNvSpPr/>
          <p:nvPr/>
        </p:nvSpPr>
        <p:spPr>
          <a:xfrm>
            <a:off x="885384" y="2444835"/>
            <a:ext cx="840385" cy="2840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684689" y="4479717"/>
            <a:ext cx="1213834" cy="2840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1880315" y="4621726"/>
            <a:ext cx="2056524" cy="1107583"/>
          </a:xfrm>
          <a:prstGeom prst="wedgeRoundRectCallout">
            <a:avLst>
              <a:gd name="adj1" fmla="val 79360"/>
              <a:gd name="adj2" fmla="val -47027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Bouton actif uniquement en cas de « suspens »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96" y="5529275"/>
            <a:ext cx="579199" cy="57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8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9" grpId="0" uiExpand="1" animBg="1"/>
      <p:bldP spid="10" grpId="0" uiExpand="1" animBg="1"/>
      <p:bldP spid="11" grpId="0" uiExpan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nouveaux  écrans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89025"/>
            <a:ext cx="8542338" cy="4780147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 smtClean="0"/>
              <a:t>La recherche d’un délégataire (2/2)</a:t>
            </a:r>
            <a:endParaRPr lang="fr-FR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4" y="1529361"/>
            <a:ext cx="6000147" cy="327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à coins arrondis 3"/>
          <p:cNvSpPr/>
          <p:nvPr/>
        </p:nvSpPr>
        <p:spPr>
          <a:xfrm>
            <a:off x="1004552" y="3966693"/>
            <a:ext cx="553792" cy="10385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1841679" y="3853543"/>
            <a:ext cx="1790163" cy="538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2" t="71879" r="82803" b="18327"/>
          <a:stretch/>
        </p:blipFill>
        <p:spPr bwMode="auto">
          <a:xfrm>
            <a:off x="1435138" y="3667268"/>
            <a:ext cx="860612" cy="115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749" y="3354725"/>
            <a:ext cx="5915025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à coins arrondis 9"/>
          <p:cNvSpPr/>
          <p:nvPr/>
        </p:nvSpPr>
        <p:spPr>
          <a:xfrm>
            <a:off x="3979572" y="4930482"/>
            <a:ext cx="1957588" cy="2840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3989223" y="4634265"/>
            <a:ext cx="878991" cy="2840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028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nouveaux  écrans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89025"/>
            <a:ext cx="8542338" cy="4780147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 smtClean="0"/>
              <a:t>Le délégataire choisi n’a pas le niveau délégataire suffisant</a:t>
            </a:r>
            <a:endParaRPr lang="fr-FR" b="1" dirty="0"/>
          </a:p>
        </p:txBody>
      </p:sp>
      <p:pic>
        <p:nvPicPr>
          <p:cNvPr id="3075" name="Image 20" descr="image0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48" y="1599632"/>
            <a:ext cx="7640229" cy="426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48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nouveaux  écrans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89025"/>
            <a:ext cx="8534324" cy="4938288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 smtClean="0"/>
              <a:t>La saisie des commentaires</a:t>
            </a:r>
            <a:endParaRPr lang="fr-FR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92" y="1418493"/>
            <a:ext cx="7827966" cy="4049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l_fi" descr="Afficher l'image d'origine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9" t="10995" r="21829" b="24781"/>
          <a:stretch/>
        </p:blipFill>
        <p:spPr bwMode="auto">
          <a:xfrm>
            <a:off x="6954593" y="3640979"/>
            <a:ext cx="1390918" cy="9197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2957358"/>
            <a:ext cx="5825970" cy="3206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823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nouveaux  écrans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89025"/>
            <a:ext cx="8542338" cy="4780147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 smtClean="0"/>
              <a:t>La consultation des commentaires</a:t>
            </a:r>
            <a:endParaRPr lang="fr-FR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9" y="1513620"/>
            <a:ext cx="5609524" cy="3514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7002011" y="2021513"/>
            <a:ext cx="2056524" cy="1970938"/>
          </a:xfrm>
          <a:prstGeom prst="wedgeRoundRectCallout">
            <a:avLst>
              <a:gd name="adj1" fmla="val -79080"/>
              <a:gd name="adj2" fmla="val -43606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Les commentaires sont incrémentés de 1 à chaque saisie, aucun d’eux ne peut être modifié ou supprimé. </a:t>
            </a:r>
            <a:endParaRPr lang="fr-FR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5976464" y="4392580"/>
            <a:ext cx="3167536" cy="985469"/>
          </a:xfrm>
          <a:prstGeom prst="wedgeRoundRectCallout">
            <a:avLst>
              <a:gd name="adj1" fmla="val -46680"/>
              <a:gd name="adj2" fmla="val -245410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bouton « Imprimer » permet l’édition des commentaires, avec la date et l’auteur</a:t>
            </a:r>
            <a:endParaRPr lang="fr-FR" dirty="0"/>
          </a:p>
        </p:txBody>
      </p:sp>
      <p:pic>
        <p:nvPicPr>
          <p:cNvPr id="7" name="Espace réservé du contenu 3" descr="Document_01.pdf - Adobe Reade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4" t="19081" r="4536" b="42025"/>
          <a:stretch/>
        </p:blipFill>
        <p:spPr>
          <a:xfrm>
            <a:off x="154547" y="4432596"/>
            <a:ext cx="5705342" cy="175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nouveaux  écrans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89025"/>
            <a:ext cx="8542338" cy="4780147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 smtClean="0"/>
              <a:t>La gestion du MAD par le délégataire désigné</a:t>
            </a:r>
            <a:endParaRPr lang="fr-FR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513" y="1618647"/>
            <a:ext cx="5621081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à coins arrondis 8"/>
          <p:cNvSpPr/>
          <p:nvPr/>
        </p:nvSpPr>
        <p:spPr>
          <a:xfrm>
            <a:off x="1992978" y="2483472"/>
            <a:ext cx="3815394" cy="2840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994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nouveaux  écrans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89025"/>
            <a:ext cx="8723980" cy="4780147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 smtClean="0"/>
              <a:t>La consultation du MAD après traitement (transaction 0209)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15"/>
          <a:stretch/>
        </p:blipFill>
        <p:spPr bwMode="auto">
          <a:xfrm>
            <a:off x="236974" y="1546412"/>
            <a:ext cx="5490313" cy="4695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57"/>
          <a:stretch/>
        </p:blipFill>
        <p:spPr bwMode="auto">
          <a:xfrm>
            <a:off x="4559885" y="3442841"/>
            <a:ext cx="4518071" cy="149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l_fi" descr="Afficher l'image d'origine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9" t="10995" r="21829" b="24781"/>
          <a:stretch/>
        </p:blipFill>
        <p:spPr bwMode="auto">
          <a:xfrm>
            <a:off x="2434018" y="2616459"/>
            <a:ext cx="1096223" cy="7240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502" y="1983346"/>
            <a:ext cx="643084" cy="78524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534112" y="1775801"/>
            <a:ext cx="25438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dirty="0"/>
              <a:t>Il est </a:t>
            </a:r>
            <a:r>
              <a:rPr lang="fr-FR" b="1" dirty="0" smtClean="0"/>
              <a:t>toujours </a:t>
            </a:r>
            <a:r>
              <a:rPr lang="fr-FR" b="1" dirty="0"/>
              <a:t>possible à partir de cette vue, </a:t>
            </a:r>
            <a:r>
              <a:rPr lang="fr-FR" b="1" u="sng" dirty="0"/>
              <a:t>d’ajouter</a:t>
            </a:r>
            <a:r>
              <a:rPr lang="fr-FR" b="1" dirty="0"/>
              <a:t> ou de consulter les commentaires.</a:t>
            </a:r>
          </a:p>
        </p:txBody>
      </p:sp>
    </p:spTree>
    <p:extLst>
      <p:ext uri="{BB962C8B-B14F-4D97-AF65-F5344CB8AC3E}">
        <p14:creationId xmlns:p14="http://schemas.microsoft.com/office/powerpoint/2010/main" val="361857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Evolution des bordereaux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98450" y="1089025"/>
            <a:ext cx="8542338" cy="51057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 smtClean="0"/>
              <a:t>Bordereaux suite au traitement du MAD</a:t>
            </a:r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endParaRPr lang="fr-FR" b="1" dirty="0" smtClean="0"/>
          </a:p>
          <a:p>
            <a:pPr marL="0" indent="0" algn="ctr">
              <a:buNone/>
            </a:pPr>
            <a:r>
              <a:rPr lang="fr-FR" b="1" dirty="0" smtClean="0"/>
              <a:t>Le mouvement du MAD non traité car hors délégation apparaît en rouge; </a:t>
            </a:r>
          </a:p>
          <a:p>
            <a:pPr marL="0" indent="0" algn="ctr">
              <a:buNone/>
            </a:pPr>
            <a:r>
              <a:rPr lang="fr-FR" b="1" dirty="0" smtClean="0"/>
              <a:t>Ne s’affiche en rouge que le premier mouvement hors délégation</a:t>
            </a:r>
            <a:endParaRPr lang="fr-FR" b="1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368" y="1714174"/>
            <a:ext cx="63627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96" y="5529274"/>
            <a:ext cx="708695" cy="70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14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 </a:t>
            </a:r>
            <a:r>
              <a:rPr lang="fr-FR" smtClean="0"/>
              <a:t>process 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302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Clr>
                <a:srgbClr val="FF0000"/>
              </a:buClr>
            </a:pPr>
            <a:r>
              <a:rPr lang="fr-FR" dirty="0">
                <a:cs typeface="Arial" panose="020B0604020202020204" pitchFamily="34" charset="0"/>
              </a:rPr>
              <a:t>Selon le niveau </a:t>
            </a:r>
            <a:r>
              <a:rPr lang="fr-FR" dirty="0" smtClean="0">
                <a:cs typeface="Arial" panose="020B0604020202020204" pitchFamily="34" charset="0"/>
              </a:rPr>
              <a:t>requis, </a:t>
            </a:r>
            <a:r>
              <a:rPr lang="fr-FR" dirty="0">
                <a:cs typeface="Arial" panose="020B0604020202020204" pitchFamily="34" charset="0"/>
              </a:rPr>
              <a:t>le gestionnaire devra prévenir le </a:t>
            </a:r>
            <a:r>
              <a:rPr lang="fr-FR" dirty="0" smtClean="0">
                <a:cs typeface="Arial" panose="020B0604020202020204" pitchFamily="34" charset="0"/>
              </a:rPr>
              <a:t>délégataire à qui il affecte des </a:t>
            </a:r>
            <a:r>
              <a:rPr lang="fr-FR" dirty="0">
                <a:cs typeface="Arial" panose="020B0604020202020204" pitchFamily="34" charset="0"/>
              </a:rPr>
              <a:t>opérations </a:t>
            </a:r>
            <a:r>
              <a:rPr lang="fr-FR" dirty="0" smtClean="0">
                <a:cs typeface="Arial" panose="020B0604020202020204" pitchFamily="34" charset="0"/>
              </a:rPr>
              <a:t>MAD :</a:t>
            </a:r>
          </a:p>
          <a:p>
            <a:pPr marL="285750" lvl="1" indent="-285750">
              <a:buClr>
                <a:srgbClr val="FF0000"/>
              </a:buClr>
            </a:pPr>
            <a:endParaRPr lang="fr-FR" dirty="0" smtClean="0">
              <a:cs typeface="Arial" panose="020B0604020202020204" pitchFamily="34" charset="0"/>
            </a:endParaRPr>
          </a:p>
          <a:p>
            <a:pPr marL="715962" lvl="2" indent="-285750">
              <a:buClr>
                <a:srgbClr val="FF0000"/>
              </a:buClr>
            </a:pPr>
            <a:endParaRPr lang="fr-FR" dirty="0" smtClean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715962" lvl="2" indent="-285750">
              <a:buClr>
                <a:srgbClr val="FF0000"/>
              </a:buClr>
            </a:pPr>
            <a:r>
              <a:rPr lang="fr-FR" dirty="0" smtClean="0">
                <a:cs typeface="Arial" panose="020B0604020202020204" pitchFamily="34" charset="0"/>
              </a:rPr>
              <a:t>la DIRCRED </a:t>
            </a:r>
            <a:r>
              <a:rPr lang="fr-FR" dirty="0" smtClean="0">
                <a:cs typeface="Arial" panose="020B0604020202020204" pitchFamily="34" charset="0"/>
                <a:sym typeface="Wingdings" panose="05000000000000000000" pitchFamily="2" charset="2"/>
              </a:rPr>
              <a:t> envoi mail à </a:t>
            </a:r>
            <a:r>
              <a:rPr lang="fr-FR" b="1" dirty="0" smtClean="0">
                <a:cs typeface="Arial" panose="020B0604020202020204" pitchFamily="34" charset="0"/>
                <a:sym typeface="Wingdings" panose="05000000000000000000" pitchFamily="2" charset="2"/>
                <a:hlinkClick r:id="rId3"/>
              </a:rPr>
              <a:t>CELCA-L-SER-ENGAGEMENTS-PART</a:t>
            </a:r>
            <a:r>
              <a:rPr lang="fr-FR" dirty="0" smtClean="0">
                <a:cs typeface="Arial" panose="020B0604020202020204" pitchFamily="34" charset="0"/>
                <a:sym typeface="Wingdings" panose="05000000000000000000" pitchFamily="2" charset="2"/>
                <a:hlinkClick r:id="rId3"/>
              </a:rPr>
              <a:t> </a:t>
            </a:r>
            <a:endParaRPr lang="fr-FR" dirty="0" smtClean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30212" lvl="2" indent="0">
              <a:buClr>
                <a:srgbClr val="FF0000"/>
              </a:buClr>
              <a:buNone/>
            </a:pPr>
            <a:endParaRPr lang="fr-FR" dirty="0" smtClean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30212" lvl="2" indent="0">
              <a:buClr>
                <a:srgbClr val="FF0000"/>
              </a:buClr>
              <a:buNone/>
            </a:pPr>
            <a:endParaRPr lang="fr-FR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30212" lvl="2" indent="0">
              <a:buClr>
                <a:srgbClr val="FF0000"/>
              </a:buClr>
              <a:buNone/>
            </a:pPr>
            <a:endParaRPr lang="fr-FR" dirty="0" smtClean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715962" lvl="2" indent="-285750">
              <a:buClr>
                <a:srgbClr val="FF0000"/>
              </a:buClr>
            </a:pPr>
            <a:r>
              <a:rPr lang="fr-FR" dirty="0" smtClean="0">
                <a:cs typeface="Arial" panose="020B0604020202020204" pitchFamily="34" charset="0"/>
              </a:rPr>
              <a:t>Le Contentieux </a:t>
            </a:r>
            <a:r>
              <a:rPr lang="fr-FR" dirty="0" smtClean="0">
                <a:cs typeface="Arial" panose="020B0604020202020204" pitchFamily="34" charset="0"/>
                <a:sym typeface="Wingdings" panose="05000000000000000000" pitchFamily="2" charset="2"/>
              </a:rPr>
              <a:t> envoi </a:t>
            </a:r>
            <a:r>
              <a:rPr lang="fr-FR" dirty="0">
                <a:cs typeface="Arial" panose="020B0604020202020204" pitchFamily="34" charset="0"/>
                <a:sym typeface="Wingdings" panose="05000000000000000000" pitchFamily="2" charset="2"/>
              </a:rPr>
              <a:t>mail à </a:t>
            </a:r>
            <a:r>
              <a:rPr lang="fr-FR" dirty="0" smtClean="0">
                <a:cs typeface="Arial" panose="020B0604020202020204" pitchFamily="34" charset="0"/>
                <a:sym typeface="Wingdings" panose="05000000000000000000" pitchFamily="2" charset="2"/>
              </a:rPr>
              <a:t>  </a:t>
            </a:r>
            <a:r>
              <a:rPr lang="fr-FR" b="1" u="sng" dirty="0" smtClean="0">
                <a:solidFill>
                  <a:srgbClr val="FF0000"/>
                </a:solidFill>
              </a:rPr>
              <a:t>CELCA-L-RECOUVREMENT-CONTENTIEUX-MAD</a:t>
            </a:r>
            <a:endParaRPr lang="fr-FR" b="1" u="sng" strike="sngStrike" dirty="0" smtClean="0">
              <a:solidFill>
                <a:srgbClr val="FF0000"/>
              </a:solidFill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742950" lvl="2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1165" y="4875102"/>
            <a:ext cx="8683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fr-FR" dirty="0">
              <a:cs typeface="Arial" panose="020B0604020202020204" pitchFamily="34" charset="0"/>
            </a:endParaRPr>
          </a:p>
          <a:p>
            <a:pPr marL="0" lvl="1" algn="ctr">
              <a:buClr>
                <a:srgbClr val="FF0000"/>
              </a:buClr>
            </a:pPr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En retour la Direction Fonctionnelle concernée indique à quel collaborateur affecter le MAD pour traitement  </a:t>
            </a:r>
          </a:p>
        </p:txBody>
      </p:sp>
    </p:spTree>
    <p:extLst>
      <p:ext uri="{BB962C8B-B14F-4D97-AF65-F5344CB8AC3E}">
        <p14:creationId xmlns:p14="http://schemas.microsoft.com/office/powerpoint/2010/main" val="46375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ADELYS MAD – les bonnes pratiques 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b="1" dirty="0" smtClean="0"/>
              <a:t>Les bonnes pratiques MAD</a:t>
            </a:r>
          </a:p>
          <a:p>
            <a:pPr marL="0" indent="0" algn="ctr">
              <a:buNone/>
            </a:pPr>
            <a:endParaRPr lang="fr-FR" b="1" dirty="0"/>
          </a:p>
          <a:p>
            <a:r>
              <a:rPr lang="fr-FR" dirty="0" smtClean="0"/>
              <a:t>Traiter son MAD quotidiennement </a:t>
            </a:r>
            <a:r>
              <a:rPr lang="fr-FR" dirty="0"/>
              <a:t>à</a:t>
            </a:r>
            <a:r>
              <a:rPr lang="fr-FR" dirty="0" smtClean="0"/>
              <a:t> 09h00 le matin, en même temps que le RPM et </a:t>
            </a:r>
            <a:r>
              <a:rPr lang="fr-FR" dirty="0" err="1" smtClean="0"/>
              <a:t>Vigiclient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Tout forçage dans votre délégation, ou toute affectation à un délégataire, nécessite au préalable une analyse de risque, et la saisie d’un avis motivé dans la zone commentaire.</a:t>
            </a:r>
          </a:p>
          <a:p>
            <a:endParaRPr lang="fr-FR" dirty="0"/>
          </a:p>
          <a:p>
            <a:endParaRPr lang="fr-FR" dirty="0"/>
          </a:p>
          <a:p>
            <a:pPr marL="0" indent="0" algn="ctr">
              <a:buNone/>
            </a:pPr>
            <a:r>
              <a:rPr lang="fr-FR" b="1" dirty="0" smtClean="0"/>
              <a:t>Chaque gestionnaire reste responsable du traitement de son MAD, y compris les opérations qu’il affecte.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28609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874" y="332950"/>
            <a:ext cx="6610350" cy="7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2861" y="1657171"/>
            <a:ext cx="8345011" cy="3935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ACTIONS</a:t>
            </a:r>
            <a:r>
              <a:rPr lang="fr-FR" sz="1200" b="1" dirty="0" smtClean="0">
                <a:cs typeface="Arial" panose="020B0604020202020204" pitchFamily="34" charset="0"/>
              </a:rPr>
              <a:t> </a:t>
            </a:r>
            <a:r>
              <a:rPr lang="fr-FR" sz="1200" b="1" dirty="0">
                <a:cs typeface="Arial" panose="020B0604020202020204" pitchFamily="34" charset="0"/>
              </a:rPr>
              <a:t>– Fichiers à </a:t>
            </a:r>
            <a:r>
              <a:rPr lang="fr-FR" sz="1200" b="1" dirty="0" smtClean="0">
                <a:cs typeface="Arial" panose="020B0604020202020204" pitchFamily="34" charset="0"/>
              </a:rPr>
              <a:t>traiter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TARIFICATION marché des particuliers  </a:t>
            </a:r>
            <a:r>
              <a:rPr lang="fr-FR" sz="1200" b="1" dirty="0">
                <a:cs typeface="Arial" panose="020B0604020202020204" pitchFamily="34" charset="0"/>
              </a:rPr>
              <a:t>– Mise en place du minimum forfaitaire d’agios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TARIFICATION marché des particuliers  </a:t>
            </a:r>
            <a:r>
              <a:rPr lang="fr-FR" sz="1200" b="1" dirty="0">
                <a:cs typeface="Arial" panose="020B0604020202020204" pitchFamily="34" charset="0"/>
              </a:rPr>
              <a:t>– Déploiement d’ADELYS MAD le 6 avril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CREDIT CONSOMMATION </a:t>
            </a:r>
            <a:r>
              <a:rPr lang="fr-FR" sz="1200" b="1" dirty="0">
                <a:cs typeface="Arial" panose="020B0604020202020204" pitchFamily="34" charset="0"/>
              </a:rPr>
              <a:t>– Taux promotionnel de printemps à partir du 1er avril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COMMUNICATION </a:t>
            </a:r>
            <a:r>
              <a:rPr lang="fr-FR" sz="1200" b="1" dirty="0">
                <a:cs typeface="Arial" panose="020B0604020202020204" pitchFamily="34" charset="0"/>
              </a:rPr>
              <a:t>– Jeu Epargne « Voyages au Soleil »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COMMUNICATION</a:t>
            </a:r>
            <a:r>
              <a:rPr lang="fr-FR" sz="1200" b="1" dirty="0">
                <a:cs typeface="Arial" panose="020B0604020202020204" pitchFamily="34" charset="0"/>
              </a:rPr>
              <a:t> – Plan PLV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MARCHE DES PROFESSIONNELS </a:t>
            </a:r>
            <a:r>
              <a:rPr lang="fr-FR" sz="1200" b="1" dirty="0">
                <a:cs typeface="Arial" panose="020B0604020202020204" pitchFamily="34" charset="0"/>
              </a:rPr>
              <a:t>– KICKBOX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MARCHE DES PROFESSIONNELS </a:t>
            </a:r>
            <a:r>
              <a:rPr lang="fr-FR" sz="1200" b="1" dirty="0">
                <a:cs typeface="Arial" panose="020B0604020202020204" pitchFamily="34" charset="0"/>
              </a:rPr>
              <a:t>– AIDE A LA VENTE PAP ET PREVOYANCE MADELIN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MARCHE DES PROFESSIONNELS </a:t>
            </a:r>
            <a:r>
              <a:rPr lang="fr-FR" sz="1200" b="1" dirty="0">
                <a:cs typeface="Arial" panose="020B0604020202020204" pitchFamily="34" charset="0"/>
              </a:rPr>
              <a:t>– EASIRIS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MARCHE DES PROFESSIONNELS</a:t>
            </a:r>
            <a:r>
              <a:rPr lang="fr-FR" sz="1200" b="1" dirty="0">
                <a:cs typeface="Arial" panose="020B0604020202020204" pitchFamily="34" charset="0"/>
              </a:rPr>
              <a:t> – SEMAINE DE L’EPARGNE SALARIALE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MARCHE DES PROFESSIONNELS </a:t>
            </a:r>
            <a:r>
              <a:rPr lang="fr-FR" sz="1200" b="1" dirty="0">
                <a:cs typeface="Arial" panose="020B0604020202020204" pitchFamily="34" charset="0"/>
              </a:rPr>
              <a:t>– E-REMISES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r>
              <a:rPr lang="fr-FR" sz="1200" b="1" dirty="0">
                <a:solidFill>
                  <a:srgbClr val="FF0000"/>
                </a:solidFill>
                <a:cs typeface="Arial" panose="020B0604020202020204" pitchFamily="34" charset="0"/>
              </a:rPr>
              <a:t>DISTRI </a:t>
            </a:r>
            <a:r>
              <a:rPr lang="fr-FR" sz="1200" b="1" dirty="0">
                <a:cs typeface="Arial" panose="020B0604020202020204" pitchFamily="34" charset="0"/>
              </a:rPr>
              <a:t>–  e-RELEVES devient e-DOCUMENTS</a:t>
            </a:r>
          </a:p>
          <a:p>
            <a:pPr indent="-285750">
              <a:lnSpc>
                <a:spcPct val="150000"/>
              </a:lnSpc>
              <a:buClr>
                <a:srgbClr val="E6001A"/>
              </a:buClr>
              <a:buSzPct val="80000"/>
              <a:buFont typeface="Wingdings" pitchFamily="2" charset="2"/>
              <a:buChar char="n"/>
              <a:defRPr/>
            </a:pPr>
            <a:endParaRPr lang="fr-FR" sz="1200" b="1" dirty="0"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1200" b="1" dirty="0"/>
              <a:t> </a:t>
            </a:r>
            <a:endParaRPr lang="fr-FR" sz="1200" dirty="0"/>
          </a:p>
        </p:txBody>
      </p:sp>
      <p:sp>
        <p:nvSpPr>
          <p:cNvPr id="4" name="Rectangle 3"/>
          <p:cNvSpPr/>
          <p:nvPr/>
        </p:nvSpPr>
        <p:spPr>
          <a:xfrm>
            <a:off x="5507012" y="997351"/>
            <a:ext cx="28504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N°131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 3"/>
              </a:rPr>
              <a:t>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29 mars 2017</a:t>
            </a: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817400" y="5762148"/>
            <a:ext cx="5199544" cy="36988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Pour accéder à </a:t>
            </a:r>
            <a:r>
              <a:rPr lang="fr-F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l’essentiel du marketing</a:t>
            </a:r>
            <a:r>
              <a:rPr lang="fr-FR" sz="1800" dirty="0" smtClean="0">
                <a:latin typeface="Calibri" pitchFamily="34" charset="0"/>
              </a:rPr>
              <a:t>, </a:t>
            </a:r>
            <a:r>
              <a:rPr lang="fr-FR" sz="1800" b="1" dirty="0">
                <a:solidFill>
                  <a:srgbClr val="C00000"/>
                </a:solidFill>
                <a:latin typeface="Calibri" pitchFamily="34" charset="0"/>
                <a:hlinkClick r:id="rId3"/>
              </a:rPr>
              <a:t>cliquez 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hlinkClick r:id="rId3"/>
              </a:rPr>
              <a:t>ici</a:t>
            </a:r>
            <a:endParaRPr lang="fr-FR" sz="18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2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-MODELE PART">
  <a:themeElements>
    <a:clrScheme name="Personnalisé 25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FF0000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4302</TotalTime>
  <Words>987</Words>
  <Application>Microsoft Office PowerPoint</Application>
  <PresentationFormat>Affichage à l'écran (4:3)</PresentationFormat>
  <Paragraphs>217</Paragraphs>
  <Slides>23</Slides>
  <Notes>22</Notes>
  <HiddenSlides>0</HiddenSlides>
  <MMClips>0</MMClips>
  <ScaleCrop>false</ScaleCrop>
  <HeadingPairs>
    <vt:vector size="4" baseType="variant">
      <vt:variant>
        <vt:lpstr>Thème</vt:lpstr>
      </vt:variant>
      <vt:variant>
        <vt:i4>4</vt:i4>
      </vt:variant>
      <vt:variant>
        <vt:lpstr>Titres des diapositives</vt:lpstr>
      </vt:variant>
      <vt:variant>
        <vt:i4>23</vt:i4>
      </vt:variant>
    </vt:vector>
  </HeadingPairs>
  <TitlesOfParts>
    <vt:vector size="27" baseType="lpstr">
      <vt:lpstr>Thème Office</vt:lpstr>
      <vt:lpstr>1_Conception personnalisée</vt:lpstr>
      <vt:lpstr>Conception personnalisée</vt:lpstr>
      <vt:lpstr>1-MODELE PART</vt:lpstr>
      <vt:lpstr>ADELYS MAD – Marché des particuliers  Heure du jeudi - 30/03/2017 </vt:lpstr>
      <vt:lpstr>ADELYS MAD – déploiement marche part </vt:lpstr>
      <vt:lpstr>ADELYS MAD – présentation</vt:lpstr>
      <vt:lpstr>ADELYS MAD – les grands principes </vt:lpstr>
      <vt:lpstr>ADELYS MAD – les grands principes </vt:lpstr>
      <vt:lpstr>ADELYS MAD – les grands principes</vt:lpstr>
      <vt:lpstr>ADELYS MAD – les grands principes </vt:lpstr>
      <vt:lpstr>ADELYS MAD – les grands principes</vt:lpstr>
      <vt:lpstr>ADELYS MAD – les grands principes </vt:lpstr>
      <vt:lpstr>ADELYS MAD – Les nouveaux  écrans</vt:lpstr>
      <vt:lpstr>ADELYS MAD – Les nouveaux  écrans</vt:lpstr>
      <vt:lpstr>ADELYS MAD – Les nouveaux  écrans</vt:lpstr>
      <vt:lpstr>ADELYS MAD – Les nouveaux  écrans</vt:lpstr>
      <vt:lpstr>ADELYS MAD – Les nouveaux  écrans</vt:lpstr>
      <vt:lpstr>ADELYS MAD – Les nouveaux  écrans</vt:lpstr>
      <vt:lpstr>ADELYS MAD – Les nouveaux  écrans</vt:lpstr>
      <vt:lpstr>ADELYS MAD – Les nouveaux  écrans</vt:lpstr>
      <vt:lpstr>ADELYS MAD – Les nouveaux  écrans</vt:lpstr>
      <vt:lpstr>ADELYS MAD – Les nouveaux  écrans</vt:lpstr>
      <vt:lpstr>ADELYS MAD – Evolution des bordereaux</vt:lpstr>
      <vt:lpstr>ADELYS MAD – le process </vt:lpstr>
      <vt:lpstr>ADELYS MAD – les bonnes pratiques </vt:lpstr>
      <vt:lpstr>Présentation PowerPoint</vt:lpstr>
    </vt:vector>
  </TitlesOfParts>
  <Company>Agence Metronome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Thierry Ehrhardt</dc:creator>
  <cp:lastModifiedBy>A5703260</cp:lastModifiedBy>
  <cp:revision>166</cp:revision>
  <cp:lastPrinted>2016-11-08T10:14:54Z</cp:lastPrinted>
  <dcterms:created xsi:type="dcterms:W3CDTF">2015-05-22T14:21:33Z</dcterms:created>
  <dcterms:modified xsi:type="dcterms:W3CDTF">2017-03-28T09:21:32Z</dcterms:modified>
</cp:coreProperties>
</file>