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18"/>
  </p:notesMasterIdLst>
  <p:handoutMasterIdLst>
    <p:handoutMasterId r:id="rId19"/>
  </p:handoutMasterIdLst>
  <p:sldIdLst>
    <p:sldId id="285" r:id="rId5"/>
    <p:sldId id="354" r:id="rId6"/>
    <p:sldId id="355" r:id="rId7"/>
    <p:sldId id="356" r:id="rId8"/>
    <p:sldId id="357" r:id="rId9"/>
    <p:sldId id="359" r:id="rId10"/>
    <p:sldId id="360" r:id="rId11"/>
    <p:sldId id="362" r:id="rId12"/>
    <p:sldId id="361" r:id="rId13"/>
    <p:sldId id="364" r:id="rId14"/>
    <p:sldId id="366" r:id="rId15"/>
    <p:sldId id="367" r:id="rId16"/>
    <p:sldId id="369" r:id="rId17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5700489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FFDDED"/>
    <a:srgbClr val="EA9922"/>
    <a:srgbClr val="581D41"/>
    <a:srgbClr val="DE6225"/>
    <a:srgbClr val="BFBFBF"/>
    <a:srgbClr val="A79C86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944" y="-32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184" y="-96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C6ECD-9018-47A1-8097-FB720E789F05}" type="doc">
      <dgm:prSet loTypeId="urn:microsoft.com/office/officeart/2005/8/layout/hChevron3" loCatId="process" qsTypeId="urn:microsoft.com/office/officeart/2005/8/quickstyle/simple1" qsCatId="simple" csTypeId="urn:microsoft.com/office/officeart/2005/8/colors/accent1_3" csCatId="accent1" phldr="1"/>
      <dgm:spPr/>
    </dgm:pt>
    <dgm:pt modelId="{6D5EDFBB-D46F-485D-BEAA-3BF953A57650}">
      <dgm:prSet phldrT="[Texte]" custT="1"/>
      <dgm:spPr/>
      <dgm:t>
        <a:bodyPr/>
        <a:lstStyle/>
        <a:p>
          <a:r>
            <a:rPr lang="fr-FR" sz="1200" b="1" dirty="0" smtClean="0"/>
            <a:t>1. Présentation </a:t>
          </a:r>
        </a:p>
        <a:p>
          <a:r>
            <a:rPr lang="fr-FR" sz="1100" b="1" dirty="0" smtClean="0"/>
            <a:t>Récapitulatif</a:t>
          </a:r>
          <a:r>
            <a:rPr lang="fr-FR" sz="1100" b="0" dirty="0" smtClean="0"/>
            <a:t> de tous les documents que le client doit valider</a:t>
          </a:r>
          <a:endParaRPr lang="fr-FR" sz="1100" b="1" dirty="0" smtClean="0"/>
        </a:p>
      </dgm:t>
    </dgm:pt>
    <dgm:pt modelId="{BB052915-0A5A-4793-8AA6-A010ABE69E66}" type="parTrans" cxnId="{2F2FACB3-3239-4EDF-8138-0E32EE110D15}">
      <dgm:prSet/>
      <dgm:spPr/>
      <dgm:t>
        <a:bodyPr/>
        <a:lstStyle/>
        <a:p>
          <a:endParaRPr lang="fr-FR"/>
        </a:p>
      </dgm:t>
    </dgm:pt>
    <dgm:pt modelId="{1B81394F-26E6-4CB6-8B9D-0F5ED750E30F}" type="sibTrans" cxnId="{2F2FACB3-3239-4EDF-8138-0E32EE110D15}">
      <dgm:prSet/>
      <dgm:spPr/>
      <dgm:t>
        <a:bodyPr/>
        <a:lstStyle/>
        <a:p>
          <a:endParaRPr lang="fr-FR"/>
        </a:p>
      </dgm:t>
    </dgm:pt>
    <dgm:pt modelId="{5D7253C6-0B59-42C6-AA8B-8B298718C7D0}">
      <dgm:prSet phldrT="[Texte]" custT="1"/>
      <dgm:spPr/>
      <dgm:t>
        <a:bodyPr/>
        <a:lstStyle/>
        <a:p>
          <a:r>
            <a:rPr lang="fr-FR" sz="1200" b="1" dirty="0" smtClean="0"/>
            <a:t>2. Lecture et engagement</a:t>
          </a:r>
        </a:p>
        <a:p>
          <a:r>
            <a:rPr lang="fr-FR" sz="1100" dirty="0" smtClean="0"/>
            <a:t>Le client parcourt le document puis clique sur « </a:t>
          </a:r>
          <a:r>
            <a:rPr lang="fr-FR" sz="1100" b="1" dirty="0" smtClean="0"/>
            <a:t>Accepter</a:t>
          </a:r>
          <a:r>
            <a:rPr lang="fr-FR" sz="1100" dirty="0" smtClean="0"/>
            <a:t> » pour passer au suivant</a:t>
          </a:r>
          <a:endParaRPr lang="fr-FR" sz="1100" dirty="0"/>
        </a:p>
      </dgm:t>
    </dgm:pt>
    <dgm:pt modelId="{AB563BBA-E914-409F-B25D-04FCDA89552E}" type="parTrans" cxnId="{15F445FB-F173-4AF8-B0F4-17952C543658}">
      <dgm:prSet/>
      <dgm:spPr/>
      <dgm:t>
        <a:bodyPr/>
        <a:lstStyle/>
        <a:p>
          <a:endParaRPr lang="fr-FR"/>
        </a:p>
      </dgm:t>
    </dgm:pt>
    <dgm:pt modelId="{373388BB-B162-4A22-9D40-1045924B6402}" type="sibTrans" cxnId="{15F445FB-F173-4AF8-B0F4-17952C543658}">
      <dgm:prSet/>
      <dgm:spPr/>
      <dgm:t>
        <a:bodyPr/>
        <a:lstStyle/>
        <a:p>
          <a:endParaRPr lang="fr-FR"/>
        </a:p>
      </dgm:t>
    </dgm:pt>
    <dgm:pt modelId="{7A3DFF17-9177-441F-8708-A511DD1C7333}">
      <dgm:prSet phldrT="[Texte]" custT="1"/>
      <dgm:spPr/>
      <dgm:t>
        <a:bodyPr/>
        <a:lstStyle/>
        <a:p>
          <a:r>
            <a:rPr lang="fr-FR" sz="1200" b="1" dirty="0" smtClean="0"/>
            <a:t>3. Signature</a:t>
          </a:r>
        </a:p>
        <a:p>
          <a:r>
            <a:rPr lang="fr-FR" sz="1100" b="0" dirty="0" smtClean="0"/>
            <a:t>Une fois tous les documents acceptés, le client coche les </a:t>
          </a:r>
          <a:r>
            <a:rPr lang="fr-FR" sz="1100" b="1" dirty="0" smtClean="0"/>
            <a:t>2 cases d’acceptation </a:t>
          </a:r>
          <a:r>
            <a:rPr lang="fr-FR" sz="1100" b="0" dirty="0" smtClean="0"/>
            <a:t>et </a:t>
          </a:r>
          <a:r>
            <a:rPr lang="fr-FR" sz="1100" b="1" dirty="0" smtClean="0"/>
            <a:t>signe</a:t>
          </a:r>
          <a:r>
            <a:rPr lang="fr-FR" sz="1100" b="0" dirty="0" smtClean="0"/>
            <a:t> dans le cadre prévu avec le stylet</a:t>
          </a:r>
          <a:endParaRPr lang="fr-FR" sz="1100" b="0" dirty="0"/>
        </a:p>
      </dgm:t>
    </dgm:pt>
    <dgm:pt modelId="{5832A055-CE07-4A27-900B-860BAA84F90D}" type="parTrans" cxnId="{67CE5D75-C81A-42A3-AD3C-299282C3F158}">
      <dgm:prSet/>
      <dgm:spPr/>
      <dgm:t>
        <a:bodyPr/>
        <a:lstStyle/>
        <a:p>
          <a:endParaRPr lang="fr-FR"/>
        </a:p>
      </dgm:t>
    </dgm:pt>
    <dgm:pt modelId="{E5B4BFD4-0BD5-42CD-B510-8F7C9C375DFB}" type="sibTrans" cxnId="{67CE5D75-C81A-42A3-AD3C-299282C3F158}">
      <dgm:prSet/>
      <dgm:spPr/>
      <dgm:t>
        <a:bodyPr/>
        <a:lstStyle/>
        <a:p>
          <a:endParaRPr lang="fr-FR"/>
        </a:p>
      </dgm:t>
    </dgm:pt>
    <dgm:pt modelId="{52FE0899-CB77-45D7-9D67-300938BBC566}" type="pres">
      <dgm:prSet presAssocID="{288C6ECD-9018-47A1-8097-FB720E789F05}" presName="Name0" presStyleCnt="0">
        <dgm:presLayoutVars>
          <dgm:dir/>
          <dgm:resizeHandles val="exact"/>
        </dgm:presLayoutVars>
      </dgm:prSet>
      <dgm:spPr/>
    </dgm:pt>
    <dgm:pt modelId="{A5AB7D86-B7B9-4027-89B9-CC612EEDFB72}" type="pres">
      <dgm:prSet presAssocID="{6D5EDFBB-D46F-485D-BEAA-3BF953A57650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629B6C-7D10-4443-A47D-ADA3A1436491}" type="pres">
      <dgm:prSet presAssocID="{1B81394F-26E6-4CB6-8B9D-0F5ED750E30F}" presName="parSpace" presStyleCnt="0"/>
      <dgm:spPr/>
    </dgm:pt>
    <dgm:pt modelId="{EED754FA-A0D5-4D6E-B902-A5374FDB9874}" type="pres">
      <dgm:prSet presAssocID="{5D7253C6-0B59-42C6-AA8B-8B298718C7D0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80CBEBD-020C-478E-9EBA-BDA4811FAE6E}" type="pres">
      <dgm:prSet presAssocID="{373388BB-B162-4A22-9D40-1045924B6402}" presName="parSpace" presStyleCnt="0"/>
      <dgm:spPr/>
    </dgm:pt>
    <dgm:pt modelId="{7B1E51A4-FA1B-4701-AD37-BFDD5FF7C360}" type="pres">
      <dgm:prSet presAssocID="{7A3DFF17-9177-441F-8708-A511DD1C7333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994D5EC-9444-4248-A46B-669E05C8FA4A}" type="presOf" srcId="{6D5EDFBB-D46F-485D-BEAA-3BF953A57650}" destId="{A5AB7D86-B7B9-4027-89B9-CC612EEDFB72}" srcOrd="0" destOrd="0" presId="urn:microsoft.com/office/officeart/2005/8/layout/hChevron3"/>
    <dgm:cxn modelId="{2F2FACB3-3239-4EDF-8138-0E32EE110D15}" srcId="{288C6ECD-9018-47A1-8097-FB720E789F05}" destId="{6D5EDFBB-D46F-485D-BEAA-3BF953A57650}" srcOrd="0" destOrd="0" parTransId="{BB052915-0A5A-4793-8AA6-A010ABE69E66}" sibTransId="{1B81394F-26E6-4CB6-8B9D-0F5ED750E30F}"/>
    <dgm:cxn modelId="{77DA0C0F-D63F-46FE-8121-7A2E3EA7C40D}" type="presOf" srcId="{7A3DFF17-9177-441F-8708-A511DD1C7333}" destId="{7B1E51A4-FA1B-4701-AD37-BFDD5FF7C360}" srcOrd="0" destOrd="0" presId="urn:microsoft.com/office/officeart/2005/8/layout/hChevron3"/>
    <dgm:cxn modelId="{2BE536C2-89B9-4155-AAD5-77419EE965B6}" type="presOf" srcId="{288C6ECD-9018-47A1-8097-FB720E789F05}" destId="{52FE0899-CB77-45D7-9D67-300938BBC566}" srcOrd="0" destOrd="0" presId="urn:microsoft.com/office/officeart/2005/8/layout/hChevron3"/>
    <dgm:cxn modelId="{CC880A61-70E3-411C-9818-41A87F5FBA44}" type="presOf" srcId="{5D7253C6-0B59-42C6-AA8B-8B298718C7D0}" destId="{EED754FA-A0D5-4D6E-B902-A5374FDB9874}" srcOrd="0" destOrd="0" presId="urn:microsoft.com/office/officeart/2005/8/layout/hChevron3"/>
    <dgm:cxn modelId="{15F445FB-F173-4AF8-B0F4-17952C543658}" srcId="{288C6ECD-9018-47A1-8097-FB720E789F05}" destId="{5D7253C6-0B59-42C6-AA8B-8B298718C7D0}" srcOrd="1" destOrd="0" parTransId="{AB563BBA-E914-409F-B25D-04FCDA89552E}" sibTransId="{373388BB-B162-4A22-9D40-1045924B6402}"/>
    <dgm:cxn modelId="{67CE5D75-C81A-42A3-AD3C-299282C3F158}" srcId="{288C6ECD-9018-47A1-8097-FB720E789F05}" destId="{7A3DFF17-9177-441F-8708-A511DD1C7333}" srcOrd="2" destOrd="0" parTransId="{5832A055-CE07-4A27-900B-860BAA84F90D}" sibTransId="{E5B4BFD4-0BD5-42CD-B510-8F7C9C375DFB}"/>
    <dgm:cxn modelId="{C290805D-3133-49D6-9034-4B61768E3DF5}" type="presParOf" srcId="{52FE0899-CB77-45D7-9D67-300938BBC566}" destId="{A5AB7D86-B7B9-4027-89B9-CC612EEDFB72}" srcOrd="0" destOrd="0" presId="urn:microsoft.com/office/officeart/2005/8/layout/hChevron3"/>
    <dgm:cxn modelId="{DDF9E201-F7BA-45BE-96B1-FD10544DAB47}" type="presParOf" srcId="{52FE0899-CB77-45D7-9D67-300938BBC566}" destId="{10629B6C-7D10-4443-A47D-ADA3A1436491}" srcOrd="1" destOrd="0" presId="urn:microsoft.com/office/officeart/2005/8/layout/hChevron3"/>
    <dgm:cxn modelId="{FC551C5A-94F9-4715-8C64-750DD52BAD06}" type="presParOf" srcId="{52FE0899-CB77-45D7-9D67-300938BBC566}" destId="{EED754FA-A0D5-4D6E-B902-A5374FDB9874}" srcOrd="2" destOrd="0" presId="urn:microsoft.com/office/officeart/2005/8/layout/hChevron3"/>
    <dgm:cxn modelId="{470E04DE-661A-4133-8347-A745521A5C95}" type="presParOf" srcId="{52FE0899-CB77-45D7-9D67-300938BBC566}" destId="{280CBEBD-020C-478E-9EBA-BDA4811FAE6E}" srcOrd="3" destOrd="0" presId="urn:microsoft.com/office/officeart/2005/8/layout/hChevron3"/>
    <dgm:cxn modelId="{0DA7FBEB-9A10-4A90-B8BA-E6E63592B634}" type="presParOf" srcId="{52FE0899-CB77-45D7-9D67-300938BBC566}" destId="{7B1E51A4-FA1B-4701-AD37-BFDD5FF7C360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B7D86-B7B9-4027-89B9-CC612EEDFB72}">
      <dsp:nvSpPr>
        <dsp:cNvPr id="0" name=""/>
        <dsp:cNvSpPr/>
      </dsp:nvSpPr>
      <dsp:spPr>
        <a:xfrm>
          <a:off x="3637" y="552045"/>
          <a:ext cx="3180431" cy="1272172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1. Présentation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/>
            <a:t>Récapitulatif</a:t>
          </a:r>
          <a:r>
            <a:rPr lang="fr-FR" sz="1100" b="0" kern="1200" dirty="0" smtClean="0"/>
            <a:t> de tous les documents que le client doit valider</a:t>
          </a:r>
          <a:endParaRPr lang="fr-FR" sz="1100" b="1" kern="1200" dirty="0" smtClean="0"/>
        </a:p>
      </dsp:txBody>
      <dsp:txXfrm>
        <a:off x="3637" y="552045"/>
        <a:ext cx="2862388" cy="1272172"/>
      </dsp:txXfrm>
    </dsp:sp>
    <dsp:sp modelId="{EED754FA-A0D5-4D6E-B902-A5374FDB9874}">
      <dsp:nvSpPr>
        <dsp:cNvPr id="0" name=""/>
        <dsp:cNvSpPr/>
      </dsp:nvSpPr>
      <dsp:spPr>
        <a:xfrm>
          <a:off x="2547982" y="552045"/>
          <a:ext cx="3180431" cy="1272172"/>
        </a:xfrm>
        <a:prstGeom prst="chevron">
          <a:avLst/>
        </a:prstGeom>
        <a:solidFill>
          <a:schemeClr val="accent1">
            <a:shade val="80000"/>
            <a:hueOff val="-385128"/>
            <a:satOff val="0"/>
            <a:lumOff val="169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2. Lecture et engagement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Le client parcourt le document puis clique sur « </a:t>
          </a:r>
          <a:r>
            <a:rPr lang="fr-FR" sz="1100" b="1" kern="1200" dirty="0" smtClean="0"/>
            <a:t>Accepter</a:t>
          </a:r>
          <a:r>
            <a:rPr lang="fr-FR" sz="1100" kern="1200" dirty="0" smtClean="0"/>
            <a:t> » pour passer au suivant</a:t>
          </a:r>
          <a:endParaRPr lang="fr-FR" sz="1100" kern="1200" dirty="0"/>
        </a:p>
      </dsp:txBody>
      <dsp:txXfrm>
        <a:off x="3184068" y="552045"/>
        <a:ext cx="1908259" cy="1272172"/>
      </dsp:txXfrm>
    </dsp:sp>
    <dsp:sp modelId="{7B1E51A4-FA1B-4701-AD37-BFDD5FF7C360}">
      <dsp:nvSpPr>
        <dsp:cNvPr id="0" name=""/>
        <dsp:cNvSpPr/>
      </dsp:nvSpPr>
      <dsp:spPr>
        <a:xfrm>
          <a:off x="5092328" y="552045"/>
          <a:ext cx="3180431" cy="1272172"/>
        </a:xfrm>
        <a:prstGeom prst="chevron">
          <a:avLst/>
        </a:prstGeom>
        <a:solidFill>
          <a:schemeClr val="accent1">
            <a:shade val="80000"/>
            <a:hueOff val="-770256"/>
            <a:satOff val="0"/>
            <a:lumOff val="338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/>
            <a:t>3. Signature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0" kern="1200" dirty="0" smtClean="0"/>
            <a:t>Une fois tous les documents acceptés, le client coche les </a:t>
          </a:r>
          <a:r>
            <a:rPr lang="fr-FR" sz="1100" b="1" kern="1200" dirty="0" smtClean="0"/>
            <a:t>2 cases d’acceptation </a:t>
          </a:r>
          <a:r>
            <a:rPr lang="fr-FR" sz="1100" b="0" kern="1200" dirty="0" smtClean="0"/>
            <a:t>et </a:t>
          </a:r>
          <a:r>
            <a:rPr lang="fr-FR" sz="1100" b="1" kern="1200" dirty="0" smtClean="0"/>
            <a:t>signe</a:t>
          </a:r>
          <a:r>
            <a:rPr lang="fr-FR" sz="1100" b="0" kern="1200" dirty="0" smtClean="0"/>
            <a:t> dans le cadre prévu avec le stylet</a:t>
          </a:r>
          <a:endParaRPr lang="fr-FR" sz="1100" b="0" kern="1200" dirty="0"/>
        </a:p>
      </dsp:txBody>
      <dsp:txXfrm>
        <a:off x="5728414" y="552045"/>
        <a:ext cx="1908259" cy="1272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05/04/2017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05/04/2017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C1FB58-6FE6-4BDE-9545-1B2A9EBA6697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142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C1FB58-6FE6-4BDE-9545-1B2A9EBA6697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142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872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C1FB58-6FE6-4BDE-9545-1B2A9EBA6697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142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C1FB58-6FE6-4BDE-9545-1B2A9EBA6697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14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re 2 lignes + 1 paragrap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7294" y="148667"/>
            <a:ext cx="8614138" cy="623254"/>
          </a:xfrm>
          <a:prstGeom prst="rect">
            <a:avLst/>
          </a:prstGeom>
        </p:spPr>
        <p:txBody>
          <a:bodyPr vert="horz" wrap="square" lIns="78903" tIns="41030" rIns="78903" bIns="41030" rtlCol="0" anchor="t" anchorCtr="0">
            <a:noAutofit/>
          </a:bodyPr>
          <a:lstStyle>
            <a:lvl1pPr>
              <a:defRPr lang="en-US" sz="1800" b="1" spc="53" baseline="0" dirty="0">
                <a:solidFill>
                  <a:schemeClr val="accent1"/>
                </a:solidFill>
              </a:defRPr>
            </a:lvl1pPr>
          </a:lstStyle>
          <a:p>
            <a:pPr marL="0" lvl="0" indent="0">
              <a:lnSpc>
                <a:spcPct val="102000"/>
              </a:lnSpc>
              <a:spcBef>
                <a:spcPts val="372"/>
              </a:spcBef>
              <a:buFont typeface="+mj-lt"/>
            </a:pPr>
            <a:r>
              <a:rPr lang="fr-FR" dirty="0" smtClean="0"/>
              <a:t>SOMMAIRE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736309" y="6204186"/>
            <a:ext cx="2057400" cy="365125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D54C32D0-9036-4292-A45F-4D05B3BE979C}" type="datetime1">
              <a:rPr lang="fr-FR" smtClean="0"/>
              <a:pPr/>
              <a:t>05/04/2017</a:t>
            </a:fld>
            <a:endParaRPr lang="fr-FR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050" y="6226340"/>
            <a:ext cx="509500" cy="320817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ECF2A80B-1F30-4230-AEF6-BAB5B3C332F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/>
          <p:cNvCxnSpPr/>
          <p:nvPr/>
        </p:nvCxnSpPr>
        <p:spPr>
          <a:xfrm>
            <a:off x="720929" y="6306026"/>
            <a:ext cx="0" cy="196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89806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="" xmlns:p15="http://schemas.microsoft.com/office/powerpoint/2012/main">
        <p15:guide id="1" pos="192">
          <p15:clr>
            <a:srgbClr val="FBAE40"/>
          </p15:clr>
        </p15:guide>
        <p15:guide id="2" pos="6504">
          <p15:clr>
            <a:srgbClr val="FBAE40"/>
          </p15:clr>
        </p15:guide>
        <p15:guide id="3" orient="horz" pos="4666">
          <p15:clr>
            <a:srgbClr val="FBAE40"/>
          </p15:clr>
        </p15:guide>
        <p15:guide id="4" orient="horz" pos="9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2 lignes + 1 paragrap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0675" y="148667"/>
            <a:ext cx="8620757" cy="623254"/>
          </a:xfrm>
          <a:prstGeom prst="rect">
            <a:avLst/>
          </a:prstGeom>
        </p:spPr>
        <p:txBody>
          <a:bodyPr vert="horz" wrap="square" lIns="78903" tIns="41030" rIns="78903" bIns="41030" rtlCol="0" anchor="t" anchorCtr="0">
            <a:noAutofit/>
          </a:bodyPr>
          <a:lstStyle>
            <a:lvl1pPr marL="0" indent="0">
              <a:lnSpc>
                <a:spcPct val="102000"/>
              </a:lnSpc>
              <a:spcBef>
                <a:spcPts val="372"/>
              </a:spcBef>
              <a:buFont typeface="+mj-lt"/>
              <a:buNone/>
              <a:defRPr sz="1800" b="1" spc="53" baseline="0">
                <a:solidFill>
                  <a:schemeClr val="accent1"/>
                </a:solidFill>
              </a:defRPr>
            </a:lvl1pPr>
          </a:lstStyle>
          <a:p>
            <a:r>
              <a:rPr lang="fr-FR" dirty="0" err="1" smtClean="0"/>
              <a:t>Emissa</a:t>
            </a:r>
            <a:r>
              <a:rPr lang="fr-FR" dirty="0" smtClean="0"/>
              <a:t> </a:t>
            </a:r>
            <a:r>
              <a:rPr lang="fr-FR" dirty="0" err="1" smtClean="0"/>
              <a:t>pittacas</a:t>
            </a:r>
            <a:r>
              <a:rPr lang="fr-FR" dirty="0" smtClean="0"/>
              <a:t> </a:t>
            </a:r>
            <a:r>
              <a:rPr lang="fr-FR" dirty="0" err="1" smtClean="0"/>
              <a:t>cognomento</a:t>
            </a:r>
            <a:r>
              <a:rPr lang="fr-FR" dirty="0" smtClean="0"/>
              <a:t>, </a:t>
            </a:r>
            <a:r>
              <a:rPr lang="fr-FR" dirty="0" err="1" smtClean="0"/>
              <a:t>concitatus</a:t>
            </a:r>
            <a:r>
              <a:rPr lang="fr-FR" dirty="0" smtClean="0"/>
              <a:t> </a:t>
            </a:r>
            <a:r>
              <a:rPr lang="fr-FR" dirty="0" err="1" smtClean="0"/>
              <a:t>orator</a:t>
            </a:r>
            <a:r>
              <a:rPr lang="fr-FR" dirty="0" smtClean="0"/>
              <a:t>, cum </a:t>
            </a:r>
            <a:r>
              <a:rPr lang="fr-FR" dirty="0" err="1" smtClean="0"/>
              <a:t>quaestor</a:t>
            </a:r>
            <a:endParaRPr lang="en-US" dirty="0"/>
          </a:p>
        </p:txBody>
      </p:sp>
      <p:sp>
        <p:nvSpPr>
          <p:cNvPr id="23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60675" y="1788667"/>
            <a:ext cx="8620757" cy="2687322"/>
          </a:xfrm>
          <a:prstGeom prst="rect">
            <a:avLst/>
          </a:prstGeom>
        </p:spPr>
        <p:txBody>
          <a:bodyPr vert="horz" lIns="78903" tIns="40083" rIns="80165" bIns="40083" rtlCol="0">
            <a:noAutofit/>
          </a:bodyPr>
          <a:lstStyle>
            <a:lvl1pPr>
              <a:defRPr lang="fr-FR" dirty="0"/>
            </a:lvl1pPr>
            <a:lvl2pPr>
              <a:defRPr lang="fr-FR" dirty="0" smtClean="0"/>
            </a:lvl2pPr>
            <a:lvl3pPr>
              <a:defRPr lang="fr-FR" dirty="0" smtClean="0"/>
            </a:lvl3pPr>
            <a:lvl4pPr>
              <a:defRPr lang="fr-FR" dirty="0" smtClean="0"/>
            </a:lvl4pPr>
            <a:lvl5pPr>
              <a:defRPr lang="fr-FR" dirty="0" smtClean="0"/>
            </a:lvl5pPr>
          </a:lstStyle>
          <a:p>
            <a:pPr lvl="0"/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, </a:t>
            </a:r>
            <a:r>
              <a:rPr lang="fr-FR" dirty="0" err="1" smtClean="0"/>
              <a:t>consectetur</a:t>
            </a:r>
            <a:r>
              <a:rPr lang="fr-FR" dirty="0" smtClean="0"/>
              <a:t> </a:t>
            </a:r>
            <a:r>
              <a:rPr lang="fr-FR" dirty="0" err="1" smtClean="0"/>
              <a:t>adipiscing</a:t>
            </a:r>
            <a:r>
              <a:rPr lang="fr-FR" dirty="0" smtClean="0"/>
              <a:t> </a:t>
            </a:r>
            <a:r>
              <a:rPr lang="fr-FR" dirty="0" err="1" smtClean="0"/>
              <a:t>elit</a:t>
            </a:r>
            <a:r>
              <a:rPr lang="fr-FR" dirty="0" smtClean="0"/>
              <a:t>.</a:t>
            </a:r>
          </a:p>
          <a:p>
            <a:pPr lvl="1"/>
            <a:r>
              <a:rPr lang="fr-FR" dirty="0" err="1" smtClean="0"/>
              <a:t>Proin</a:t>
            </a:r>
            <a:r>
              <a:rPr lang="fr-FR" dirty="0" smtClean="0"/>
              <a:t> </a:t>
            </a:r>
            <a:r>
              <a:rPr lang="fr-FR" dirty="0" err="1" smtClean="0"/>
              <a:t>laoreet</a:t>
            </a:r>
            <a:r>
              <a:rPr lang="fr-FR" dirty="0" smtClean="0"/>
              <a:t> ante ut est </a:t>
            </a:r>
            <a:r>
              <a:rPr lang="fr-FR" dirty="0" err="1" smtClean="0"/>
              <a:t>hendrerit</a:t>
            </a:r>
            <a:r>
              <a:rPr lang="fr-FR" dirty="0" smtClean="0"/>
              <a:t>, ut </a:t>
            </a:r>
            <a:r>
              <a:rPr lang="fr-FR" dirty="0" err="1" smtClean="0"/>
              <a:t>fermentum</a:t>
            </a:r>
            <a:r>
              <a:rPr lang="fr-FR" dirty="0" smtClean="0"/>
              <a:t> </a:t>
            </a:r>
            <a:r>
              <a:rPr lang="fr-FR" dirty="0" err="1" smtClean="0"/>
              <a:t>risus</a:t>
            </a:r>
            <a:r>
              <a:rPr lang="fr-FR" dirty="0" smtClean="0"/>
              <a:t> </a:t>
            </a:r>
            <a:r>
              <a:rPr lang="fr-FR" dirty="0" err="1" smtClean="0"/>
              <a:t>varius</a:t>
            </a:r>
            <a:r>
              <a:rPr lang="fr-FR" dirty="0" smtClean="0"/>
              <a:t>.</a:t>
            </a:r>
          </a:p>
          <a:p>
            <a:pPr lvl="2"/>
            <a:r>
              <a:rPr lang="fr-FR" dirty="0" err="1" smtClean="0"/>
              <a:t>Donec</a:t>
            </a:r>
            <a:r>
              <a:rPr lang="fr-FR" dirty="0" smtClean="0"/>
              <a:t> </a:t>
            </a:r>
            <a:r>
              <a:rPr lang="fr-FR" dirty="0" err="1" smtClean="0"/>
              <a:t>sed</a:t>
            </a:r>
            <a:r>
              <a:rPr lang="fr-FR" dirty="0" smtClean="0"/>
              <a:t> </a:t>
            </a:r>
            <a:r>
              <a:rPr lang="fr-FR" dirty="0" err="1" smtClean="0"/>
              <a:t>nisi</a:t>
            </a:r>
            <a:r>
              <a:rPr lang="fr-FR" dirty="0" smtClean="0"/>
              <a:t> </a:t>
            </a:r>
            <a:r>
              <a:rPr lang="fr-FR" dirty="0" err="1" smtClean="0"/>
              <a:t>vel</a:t>
            </a:r>
            <a:r>
              <a:rPr lang="fr-FR" dirty="0" smtClean="0"/>
              <a:t> ex </a:t>
            </a:r>
            <a:r>
              <a:rPr lang="fr-FR" dirty="0" err="1" smtClean="0"/>
              <a:t>rutrum</a:t>
            </a:r>
            <a:r>
              <a:rPr lang="fr-FR" dirty="0" smtClean="0"/>
              <a:t> </a:t>
            </a:r>
            <a:r>
              <a:rPr lang="fr-FR" dirty="0" err="1" smtClean="0"/>
              <a:t>dignissim</a:t>
            </a:r>
            <a:r>
              <a:rPr lang="fr-FR" dirty="0" smtClean="0"/>
              <a:t>.</a:t>
            </a:r>
          </a:p>
          <a:p>
            <a:pPr lvl="3"/>
            <a:r>
              <a:rPr lang="fr-FR" dirty="0" err="1" smtClean="0"/>
              <a:t>Phasellus</a:t>
            </a:r>
            <a:r>
              <a:rPr lang="fr-FR" dirty="0" smtClean="0"/>
              <a:t> </a:t>
            </a:r>
            <a:r>
              <a:rPr lang="fr-FR" dirty="0" err="1" smtClean="0"/>
              <a:t>feugiat</a:t>
            </a:r>
            <a:r>
              <a:rPr lang="fr-FR" dirty="0" smtClean="0"/>
              <a:t> </a:t>
            </a:r>
            <a:r>
              <a:rPr lang="fr-FR" dirty="0" err="1" smtClean="0"/>
              <a:t>nisi</a:t>
            </a:r>
            <a:r>
              <a:rPr lang="fr-FR" dirty="0" smtClean="0"/>
              <a:t> </a:t>
            </a:r>
            <a:r>
              <a:rPr lang="fr-FR" dirty="0" err="1" smtClean="0"/>
              <a:t>metus</a:t>
            </a:r>
            <a:r>
              <a:rPr lang="fr-FR" dirty="0" smtClean="0"/>
              <a:t>, nec </a:t>
            </a:r>
            <a:r>
              <a:rPr lang="fr-FR" dirty="0" err="1" smtClean="0"/>
              <a:t>consectetur</a:t>
            </a:r>
            <a:r>
              <a:rPr lang="fr-FR" dirty="0" smtClean="0"/>
              <a:t> </a:t>
            </a:r>
            <a:r>
              <a:rPr lang="fr-FR" dirty="0" err="1" smtClean="0"/>
              <a:t>odio</a:t>
            </a:r>
            <a:r>
              <a:rPr lang="fr-FR" dirty="0" smtClean="0"/>
              <a:t> semper ut.</a:t>
            </a:r>
          </a:p>
          <a:p>
            <a:pPr lvl="4"/>
            <a:r>
              <a:rPr lang="fr-FR" dirty="0" err="1" smtClean="0"/>
              <a:t>Maecenas</a:t>
            </a:r>
            <a:r>
              <a:rPr lang="fr-FR" dirty="0" smtClean="0"/>
              <a:t> </a:t>
            </a:r>
            <a:r>
              <a:rPr lang="fr-FR" dirty="0" err="1" smtClean="0"/>
              <a:t>feugiat</a:t>
            </a:r>
            <a:r>
              <a:rPr lang="fr-FR" dirty="0" smtClean="0"/>
              <a:t> </a:t>
            </a:r>
            <a:r>
              <a:rPr lang="fr-FR" dirty="0" err="1" smtClean="0"/>
              <a:t>quam</a:t>
            </a:r>
            <a:r>
              <a:rPr lang="fr-FR" dirty="0" smtClean="0"/>
              <a:t> mollis, </a:t>
            </a:r>
            <a:r>
              <a:rPr lang="fr-FR" dirty="0" err="1" smtClean="0"/>
              <a:t>convallis</a:t>
            </a:r>
            <a:r>
              <a:rPr lang="fr-FR" dirty="0" smtClean="0"/>
              <a:t> </a:t>
            </a:r>
            <a:r>
              <a:rPr lang="fr-FR" dirty="0" err="1" smtClean="0"/>
              <a:t>risus</a:t>
            </a:r>
            <a:r>
              <a:rPr lang="fr-FR" dirty="0" smtClean="0"/>
              <a:t> </a:t>
            </a:r>
            <a:r>
              <a:rPr lang="fr-FR" dirty="0" err="1" smtClean="0"/>
              <a:t>vel</a:t>
            </a:r>
            <a:r>
              <a:rPr lang="fr-FR" dirty="0" smtClean="0"/>
              <a:t>, </a:t>
            </a:r>
            <a:r>
              <a:rPr lang="fr-FR" dirty="0" err="1" smtClean="0"/>
              <a:t>lobortis</a:t>
            </a:r>
            <a:r>
              <a:rPr lang="fr-FR" dirty="0" smtClean="0"/>
              <a:t> libero.</a:t>
            </a:r>
          </a:p>
          <a:p>
            <a:pPr lvl="0"/>
            <a:r>
              <a:rPr lang="fr-FR" dirty="0" smtClean="0"/>
              <a:t>Xxx</a:t>
            </a:r>
          </a:p>
          <a:p>
            <a:pPr lvl="1"/>
            <a:r>
              <a:rPr lang="fr-FR" dirty="0" smtClean="0"/>
              <a:t>Xxx</a:t>
            </a:r>
          </a:p>
          <a:p>
            <a:pPr lvl="2"/>
            <a:r>
              <a:rPr lang="fr-FR" dirty="0" smtClean="0"/>
              <a:t>Xxx</a:t>
            </a:r>
          </a:p>
          <a:p>
            <a:pPr lvl="3"/>
            <a:r>
              <a:rPr lang="fr-FR" dirty="0" err="1" smtClean="0"/>
              <a:t>Xxxx</a:t>
            </a:r>
            <a:endParaRPr lang="fr-FR" dirty="0" smtClean="0"/>
          </a:p>
          <a:p>
            <a:pPr lvl="4"/>
            <a:r>
              <a:rPr lang="fr-FR" dirty="0" err="1" smtClean="0"/>
              <a:t>xxxx</a:t>
            </a:r>
            <a:endParaRPr lang="fr-FR" dirty="0" smtClean="0"/>
          </a:p>
          <a:p>
            <a:pPr lvl="0"/>
            <a:endParaRPr lang="fr-FR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Espace réservé du texte 20"/>
          <p:cNvSpPr>
            <a:spLocks noGrp="1"/>
          </p:cNvSpPr>
          <p:nvPr>
            <p:ph type="body" sz="quarter" idx="17" hasCustomPrompt="1"/>
          </p:nvPr>
        </p:nvSpPr>
        <p:spPr>
          <a:xfrm>
            <a:off x="260675" y="948373"/>
            <a:ext cx="8620757" cy="365045"/>
          </a:xfrm>
          <a:prstGeom prst="rect">
            <a:avLst/>
          </a:prstGeom>
        </p:spPr>
        <p:txBody>
          <a:bodyPr vert="horz" wrap="square" lIns="78903" tIns="41030" rIns="78903" bIns="41030" rtlCol="0">
            <a:noAutofit/>
          </a:bodyPr>
          <a:lstStyle>
            <a:lvl1pPr marL="0" marR="0" indent="0" algn="l" defTabSz="468639" rtl="0" eaLnBrk="1" fontAlgn="auto" latinLnBrk="0" hangingPunct="1">
              <a:lnSpc>
                <a:spcPct val="90000"/>
              </a:lnSpc>
              <a:spcBef>
                <a:spcPts val="51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+mj-lt"/>
              <a:buNone/>
              <a:tabLst/>
              <a:defRPr lang="fr-FR" sz="1400" b="1" baseline="0" dirty="0">
                <a:solidFill>
                  <a:schemeClr val="accent2"/>
                </a:solidFill>
              </a:defRPr>
            </a:lvl1pPr>
          </a:lstStyle>
          <a:p>
            <a:r>
              <a:rPr lang="fr-FR" dirty="0" err="1" smtClean="0"/>
              <a:t>Maecenas</a:t>
            </a:r>
            <a:r>
              <a:rPr lang="fr-FR" dirty="0" smtClean="0"/>
              <a:t> </a:t>
            </a:r>
            <a:r>
              <a:rPr lang="fr-FR" dirty="0" err="1" smtClean="0"/>
              <a:t>porttitor</a:t>
            </a:r>
            <a:r>
              <a:rPr lang="fr-FR" dirty="0" smtClean="0"/>
              <a:t> </a:t>
            </a:r>
            <a:r>
              <a:rPr lang="fr-FR" dirty="0" err="1" smtClean="0"/>
              <a:t>congue</a:t>
            </a:r>
            <a:endParaRPr lang="fr-FR" dirty="0"/>
          </a:p>
        </p:txBody>
      </p:sp>
      <p:sp>
        <p:nvSpPr>
          <p:cNvPr id="15" name="Espace réservé du texte 20"/>
          <p:cNvSpPr>
            <a:spLocks noGrp="1"/>
          </p:cNvSpPr>
          <p:nvPr>
            <p:ph type="body" sz="quarter" idx="12" hasCustomPrompt="1"/>
          </p:nvPr>
        </p:nvSpPr>
        <p:spPr>
          <a:xfrm>
            <a:off x="260675" y="1455060"/>
            <a:ext cx="8620757" cy="324966"/>
          </a:xfrm>
          <a:prstGeom prst="rect">
            <a:avLst/>
          </a:prstGeom>
        </p:spPr>
        <p:txBody>
          <a:bodyPr wrap="square" lIns="78903" tIns="41030" rIns="78903" bIns="41030">
            <a:noAutofit/>
          </a:bodyPr>
          <a:lstStyle>
            <a:lvl1pPr marL="0" marR="0" indent="0" algn="l" defTabSz="883664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883664" rtl="0" eaLnBrk="1" fontAlgn="auto" latinLnBrk="0" hangingPunct="1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, </a:t>
            </a:r>
            <a:r>
              <a:rPr lang="fr-FR" dirty="0" err="1" smtClean="0"/>
              <a:t>consectetuer</a:t>
            </a:r>
            <a:r>
              <a:rPr lang="fr-FR" dirty="0" smtClean="0"/>
              <a:t> </a:t>
            </a:r>
            <a:r>
              <a:rPr lang="fr-FR" dirty="0" err="1" smtClean="0"/>
              <a:t>adipiscing</a:t>
            </a:r>
            <a:r>
              <a:rPr lang="fr-FR" dirty="0" smtClean="0"/>
              <a:t> </a:t>
            </a:r>
            <a:r>
              <a:rPr lang="fr-FR" dirty="0" err="1" smtClean="0"/>
              <a:t>elit</a:t>
            </a:r>
            <a:r>
              <a:rPr lang="fr-FR" dirty="0" smtClean="0"/>
              <a:t>. </a:t>
            </a:r>
            <a:r>
              <a:rPr lang="fr-FR" dirty="0" err="1" smtClean="0"/>
              <a:t>Maecenas</a:t>
            </a:r>
            <a:r>
              <a:rPr lang="fr-FR" dirty="0" smtClean="0"/>
              <a:t> </a:t>
            </a:r>
            <a:r>
              <a:rPr lang="fr-FR" dirty="0" err="1" smtClean="0"/>
              <a:t>porttitor</a:t>
            </a:r>
            <a:r>
              <a:rPr lang="fr-FR" dirty="0" smtClean="0"/>
              <a:t> </a:t>
            </a:r>
            <a:r>
              <a:rPr lang="fr-FR" dirty="0" err="1" smtClean="0"/>
              <a:t>congue</a:t>
            </a:r>
            <a:r>
              <a:rPr lang="fr-FR" dirty="0" smtClean="0"/>
              <a:t> massa. </a:t>
            </a:r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736309" y="6204186"/>
            <a:ext cx="2057400" cy="365125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D54C32D0-9036-4292-A45F-4D05B3BE979C}" type="datetime1">
              <a:rPr lang="fr-FR" smtClean="0"/>
              <a:pPr/>
              <a:t>05/04/2017</a:t>
            </a:fld>
            <a:endParaRPr lang="fr-FR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050" y="6226340"/>
            <a:ext cx="509500" cy="320817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ECF2A80B-1F30-4230-AEF6-BAB5B3C332F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720929" y="6306026"/>
            <a:ext cx="0" cy="196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67893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="" xmlns:p15="http://schemas.microsoft.com/office/powerpoint/2012/main">
        <p15:guide id="1" pos="192">
          <p15:clr>
            <a:srgbClr val="FBAE40"/>
          </p15:clr>
        </p15:guide>
        <p15:guide id="2" pos="6504">
          <p15:clr>
            <a:srgbClr val="FBAE40"/>
          </p15:clr>
        </p15:guide>
        <p15:guide id="3" orient="horz" pos="4666">
          <p15:clr>
            <a:srgbClr val="FBAE40"/>
          </p15:clr>
        </p15:guide>
        <p15:guide id="4" orient="horz" pos="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2 lignes + 1 paragrap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0675" y="148667"/>
            <a:ext cx="8620757" cy="623254"/>
          </a:xfrm>
          <a:prstGeom prst="rect">
            <a:avLst/>
          </a:prstGeom>
        </p:spPr>
        <p:txBody>
          <a:bodyPr vert="horz" wrap="square" lIns="78903" tIns="41030" rIns="78903" bIns="41030" rtlCol="0" anchor="t" anchorCtr="0">
            <a:noAutofit/>
          </a:bodyPr>
          <a:lstStyle>
            <a:lvl1pPr marL="0" indent="0">
              <a:lnSpc>
                <a:spcPct val="102000"/>
              </a:lnSpc>
              <a:spcBef>
                <a:spcPts val="372"/>
              </a:spcBef>
              <a:buFont typeface="+mj-lt"/>
              <a:buNone/>
              <a:defRPr sz="1800" b="1" spc="53" baseline="0">
                <a:solidFill>
                  <a:schemeClr val="accent1"/>
                </a:solidFill>
              </a:defRPr>
            </a:lvl1pPr>
          </a:lstStyle>
          <a:p>
            <a:r>
              <a:rPr lang="fr-FR" dirty="0" err="1" smtClean="0"/>
              <a:t>Emissa</a:t>
            </a:r>
            <a:r>
              <a:rPr lang="fr-FR" dirty="0" smtClean="0"/>
              <a:t> </a:t>
            </a:r>
            <a:r>
              <a:rPr lang="fr-FR" dirty="0" err="1" smtClean="0"/>
              <a:t>pittacas</a:t>
            </a:r>
            <a:r>
              <a:rPr lang="fr-FR" dirty="0" smtClean="0"/>
              <a:t> </a:t>
            </a:r>
            <a:r>
              <a:rPr lang="fr-FR" dirty="0" err="1" smtClean="0"/>
              <a:t>cognomento</a:t>
            </a:r>
            <a:r>
              <a:rPr lang="fr-FR" dirty="0" smtClean="0"/>
              <a:t>, </a:t>
            </a:r>
            <a:r>
              <a:rPr lang="fr-FR" dirty="0" err="1" smtClean="0"/>
              <a:t>concitatus</a:t>
            </a:r>
            <a:r>
              <a:rPr lang="fr-FR" dirty="0" smtClean="0"/>
              <a:t> </a:t>
            </a:r>
            <a:r>
              <a:rPr lang="fr-FR" dirty="0" err="1" smtClean="0"/>
              <a:t>orator</a:t>
            </a:r>
            <a:r>
              <a:rPr lang="fr-FR" dirty="0" smtClean="0"/>
              <a:t>, cum </a:t>
            </a:r>
            <a:r>
              <a:rPr lang="fr-FR" dirty="0" err="1" smtClean="0"/>
              <a:t>quaestor</a:t>
            </a:r>
            <a:endParaRPr lang="en-US" dirty="0"/>
          </a:p>
        </p:txBody>
      </p:sp>
      <p:sp>
        <p:nvSpPr>
          <p:cNvPr id="23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60675" y="946835"/>
            <a:ext cx="8620757" cy="5136364"/>
          </a:xfrm>
          <a:prstGeom prst="rect">
            <a:avLst/>
          </a:prstGeom>
        </p:spPr>
        <p:txBody>
          <a:bodyPr vert="horz" lIns="78903" tIns="40083" rIns="80165" bIns="40083" rtlCol="0">
            <a:noAutofit/>
          </a:bodyPr>
          <a:lstStyle>
            <a:lvl1pPr marL="235208" marR="0" indent="-235208" algn="l" defTabSz="883664" rtl="0" eaLnBrk="1" fontAlgn="auto" latinLnBrk="0" hangingPunct="1">
              <a:lnSpc>
                <a:spcPct val="100000"/>
              </a:lnSpc>
              <a:spcBef>
                <a:spcPts val="526"/>
              </a:spcBef>
              <a:spcAft>
                <a:spcPts val="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  <a:tabLst/>
              <a:defRPr lang="fr-FR" sz="1400" b="1" i="0" kern="1200" baseline="0" dirty="0" smtClean="0">
                <a:solidFill>
                  <a:schemeClr val="accent2"/>
                </a:solidFill>
                <a:effectLst/>
                <a:latin typeface="+mj-lt"/>
                <a:ea typeface="+mn-ea"/>
                <a:cs typeface="+mn-cs"/>
              </a:defRPr>
            </a:lvl1pPr>
            <a:lvl2pPr marL="392477" indent="-157269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  <a:defRPr lang="fr-FR" sz="12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n-ea"/>
                <a:cs typeface="+mn-cs"/>
              </a:defRPr>
            </a:lvl2pPr>
            <a:lvl3pPr marL="631860" indent="-243559">
              <a:buSzPct val="120000"/>
              <a:buFont typeface="Verdana" panose="020B0604030504040204" pitchFamily="34" charset="0"/>
              <a:buChar char="&gt;"/>
              <a:defRPr lang="fr-FR" sz="1100" dirty="0" smtClean="0"/>
            </a:lvl3pPr>
            <a:lvl4pPr marL="789129" indent="-151702">
              <a:buSzPct val="120000"/>
              <a:buFont typeface="Courier New" panose="02070309020205020404" pitchFamily="49" charset="0"/>
              <a:buChar char="o"/>
              <a:defRPr lang="fr-FR" sz="1000" dirty="0" smtClean="0"/>
            </a:lvl4pPr>
            <a:lvl5pPr marL="947790" indent="-158661">
              <a:buSzPct val="120000"/>
              <a:buFont typeface="Wingdings" panose="05000000000000000000" pitchFamily="2" charset="2"/>
              <a:buChar char="§"/>
              <a:defRPr lang="fr-FR" sz="1000" dirty="0" smtClean="0"/>
            </a:lvl5pPr>
            <a:lvl6pPr marL="1102275" indent="-154486">
              <a:buClr>
                <a:schemeClr val="accent1"/>
              </a:buClr>
              <a:buSzPct val="120000"/>
              <a:defRPr sz="900"/>
            </a:lvl6pPr>
            <a:lvl7pPr marL="1255369" indent="-153094">
              <a:buClr>
                <a:schemeClr val="accent1"/>
              </a:buClr>
              <a:buSzPct val="120000"/>
              <a:defRPr sz="900"/>
            </a:lvl7pPr>
          </a:lstStyle>
          <a:p>
            <a:pPr lvl="0"/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, </a:t>
            </a:r>
            <a:r>
              <a:rPr lang="fr-FR" dirty="0" err="1" smtClean="0"/>
              <a:t>consectetur</a:t>
            </a:r>
            <a:r>
              <a:rPr lang="fr-FR" dirty="0" smtClean="0"/>
              <a:t> </a:t>
            </a:r>
            <a:r>
              <a:rPr lang="fr-FR" dirty="0" err="1" smtClean="0"/>
              <a:t>adipiscing</a:t>
            </a:r>
            <a:r>
              <a:rPr lang="fr-FR" dirty="0" smtClean="0"/>
              <a:t> </a:t>
            </a:r>
            <a:r>
              <a:rPr lang="fr-FR" dirty="0" err="1" smtClean="0"/>
              <a:t>elit</a:t>
            </a:r>
            <a:r>
              <a:rPr lang="fr-FR" dirty="0" smtClean="0"/>
              <a:t>.</a:t>
            </a:r>
          </a:p>
          <a:p>
            <a:pPr lvl="1"/>
            <a:r>
              <a:rPr lang="fr-FR" dirty="0" err="1" smtClean="0"/>
              <a:t>Proin</a:t>
            </a:r>
            <a:r>
              <a:rPr lang="fr-FR" dirty="0" smtClean="0"/>
              <a:t> </a:t>
            </a:r>
            <a:r>
              <a:rPr lang="fr-FR" dirty="0" err="1" smtClean="0"/>
              <a:t>laoreet</a:t>
            </a:r>
            <a:r>
              <a:rPr lang="fr-FR" dirty="0" smtClean="0"/>
              <a:t> ante ut est </a:t>
            </a:r>
            <a:r>
              <a:rPr lang="fr-FR" dirty="0" err="1" smtClean="0"/>
              <a:t>hendrerit</a:t>
            </a:r>
            <a:r>
              <a:rPr lang="fr-FR" dirty="0" smtClean="0"/>
              <a:t>, ut </a:t>
            </a:r>
            <a:r>
              <a:rPr lang="fr-FR" dirty="0" err="1" smtClean="0"/>
              <a:t>fermentum</a:t>
            </a:r>
            <a:r>
              <a:rPr lang="fr-FR" dirty="0" smtClean="0"/>
              <a:t> </a:t>
            </a:r>
            <a:r>
              <a:rPr lang="fr-FR" dirty="0" err="1" smtClean="0"/>
              <a:t>risus</a:t>
            </a:r>
            <a:r>
              <a:rPr lang="fr-FR" dirty="0" smtClean="0"/>
              <a:t> </a:t>
            </a:r>
            <a:r>
              <a:rPr lang="fr-FR" dirty="0" err="1" smtClean="0"/>
              <a:t>varius</a:t>
            </a:r>
            <a:r>
              <a:rPr lang="fr-FR" dirty="0" smtClean="0"/>
              <a:t>.</a:t>
            </a:r>
          </a:p>
          <a:p>
            <a:pPr lvl="2"/>
            <a:r>
              <a:rPr lang="fr-FR" dirty="0" err="1" smtClean="0"/>
              <a:t>Donec</a:t>
            </a:r>
            <a:r>
              <a:rPr lang="fr-FR" dirty="0" smtClean="0"/>
              <a:t> </a:t>
            </a:r>
            <a:r>
              <a:rPr lang="fr-FR" dirty="0" err="1" smtClean="0"/>
              <a:t>sed</a:t>
            </a:r>
            <a:r>
              <a:rPr lang="fr-FR" dirty="0" smtClean="0"/>
              <a:t> </a:t>
            </a:r>
            <a:r>
              <a:rPr lang="fr-FR" dirty="0" err="1" smtClean="0"/>
              <a:t>nisi</a:t>
            </a:r>
            <a:r>
              <a:rPr lang="fr-FR" dirty="0" smtClean="0"/>
              <a:t> </a:t>
            </a:r>
            <a:r>
              <a:rPr lang="fr-FR" dirty="0" err="1" smtClean="0"/>
              <a:t>vel</a:t>
            </a:r>
            <a:r>
              <a:rPr lang="fr-FR" dirty="0" smtClean="0"/>
              <a:t> ex </a:t>
            </a:r>
            <a:r>
              <a:rPr lang="fr-FR" dirty="0" err="1" smtClean="0"/>
              <a:t>rutrum</a:t>
            </a:r>
            <a:r>
              <a:rPr lang="fr-FR" dirty="0" smtClean="0"/>
              <a:t> </a:t>
            </a:r>
            <a:r>
              <a:rPr lang="fr-FR" dirty="0" err="1" smtClean="0"/>
              <a:t>dignissim</a:t>
            </a:r>
            <a:r>
              <a:rPr lang="fr-FR" dirty="0" smtClean="0"/>
              <a:t>.</a:t>
            </a:r>
          </a:p>
          <a:p>
            <a:pPr lvl="3"/>
            <a:r>
              <a:rPr lang="fr-FR" dirty="0" err="1" smtClean="0"/>
              <a:t>Phasellus</a:t>
            </a:r>
            <a:r>
              <a:rPr lang="fr-FR" dirty="0" smtClean="0"/>
              <a:t> </a:t>
            </a:r>
            <a:r>
              <a:rPr lang="fr-FR" dirty="0" err="1" smtClean="0"/>
              <a:t>feugiat</a:t>
            </a:r>
            <a:r>
              <a:rPr lang="fr-FR" dirty="0" smtClean="0"/>
              <a:t> </a:t>
            </a:r>
            <a:r>
              <a:rPr lang="fr-FR" dirty="0" err="1" smtClean="0"/>
              <a:t>nisi</a:t>
            </a:r>
            <a:r>
              <a:rPr lang="fr-FR" dirty="0" smtClean="0"/>
              <a:t> </a:t>
            </a:r>
            <a:r>
              <a:rPr lang="fr-FR" dirty="0" err="1" smtClean="0"/>
              <a:t>metus</a:t>
            </a:r>
            <a:r>
              <a:rPr lang="fr-FR" dirty="0" smtClean="0"/>
              <a:t>, nec </a:t>
            </a:r>
            <a:r>
              <a:rPr lang="fr-FR" dirty="0" err="1" smtClean="0"/>
              <a:t>consectetur</a:t>
            </a:r>
            <a:r>
              <a:rPr lang="fr-FR" dirty="0" smtClean="0"/>
              <a:t> </a:t>
            </a:r>
            <a:r>
              <a:rPr lang="fr-FR" dirty="0" err="1" smtClean="0"/>
              <a:t>odio</a:t>
            </a:r>
            <a:r>
              <a:rPr lang="fr-FR" dirty="0" smtClean="0"/>
              <a:t> semper ut.</a:t>
            </a:r>
          </a:p>
          <a:p>
            <a:pPr lvl="4"/>
            <a:r>
              <a:rPr lang="fr-FR" dirty="0" err="1" smtClean="0"/>
              <a:t>Maecenas</a:t>
            </a:r>
            <a:r>
              <a:rPr lang="fr-FR" dirty="0" smtClean="0"/>
              <a:t> </a:t>
            </a:r>
            <a:r>
              <a:rPr lang="fr-FR" dirty="0" err="1" smtClean="0"/>
              <a:t>feugiat</a:t>
            </a:r>
            <a:r>
              <a:rPr lang="fr-FR" dirty="0" smtClean="0"/>
              <a:t> </a:t>
            </a:r>
            <a:r>
              <a:rPr lang="fr-FR" dirty="0" err="1" smtClean="0"/>
              <a:t>quam</a:t>
            </a:r>
            <a:r>
              <a:rPr lang="fr-FR" dirty="0" smtClean="0"/>
              <a:t> mollis, </a:t>
            </a:r>
            <a:r>
              <a:rPr lang="fr-FR" dirty="0" err="1" smtClean="0"/>
              <a:t>convallis</a:t>
            </a:r>
            <a:r>
              <a:rPr lang="fr-FR" dirty="0" smtClean="0"/>
              <a:t> </a:t>
            </a:r>
            <a:r>
              <a:rPr lang="fr-FR" dirty="0" err="1" smtClean="0"/>
              <a:t>risus</a:t>
            </a:r>
            <a:r>
              <a:rPr lang="fr-FR" dirty="0" smtClean="0"/>
              <a:t> </a:t>
            </a:r>
            <a:r>
              <a:rPr lang="fr-FR" dirty="0" err="1" smtClean="0"/>
              <a:t>vel</a:t>
            </a:r>
            <a:r>
              <a:rPr lang="fr-FR" dirty="0" smtClean="0"/>
              <a:t>, </a:t>
            </a:r>
            <a:r>
              <a:rPr lang="fr-FR" dirty="0" err="1" smtClean="0"/>
              <a:t>lobortis</a:t>
            </a:r>
            <a:r>
              <a:rPr lang="fr-FR" dirty="0" smtClean="0"/>
              <a:t> libero.</a:t>
            </a:r>
          </a:p>
          <a:p>
            <a:pPr lvl="5"/>
            <a:r>
              <a:rPr lang="fr-FR" dirty="0" err="1" smtClean="0"/>
              <a:t>Donec</a:t>
            </a:r>
            <a:r>
              <a:rPr lang="fr-FR" dirty="0" smtClean="0"/>
              <a:t> </a:t>
            </a:r>
            <a:r>
              <a:rPr lang="fr-FR" dirty="0" err="1" smtClean="0"/>
              <a:t>sed</a:t>
            </a:r>
            <a:endParaRPr lang="fr-FR" dirty="0" smtClean="0"/>
          </a:p>
          <a:p>
            <a:pPr lvl="6"/>
            <a:r>
              <a:rPr lang="fr-FR" dirty="0" err="1" smtClean="0"/>
              <a:t>Phasellus</a:t>
            </a:r>
            <a:endParaRPr lang="fr-FR" dirty="0" smtClean="0"/>
          </a:p>
          <a:p>
            <a:pPr lvl="0"/>
            <a:r>
              <a:rPr lang="fr-FR" dirty="0" smtClean="0"/>
              <a:t>Xxx</a:t>
            </a:r>
          </a:p>
          <a:p>
            <a:pPr lvl="1"/>
            <a:r>
              <a:rPr lang="fr-FR" dirty="0" smtClean="0"/>
              <a:t>Xxx</a:t>
            </a:r>
          </a:p>
          <a:p>
            <a:pPr lvl="2"/>
            <a:r>
              <a:rPr lang="fr-FR" dirty="0" smtClean="0"/>
              <a:t>Xxx</a:t>
            </a:r>
          </a:p>
          <a:p>
            <a:pPr lvl="3"/>
            <a:r>
              <a:rPr lang="fr-FR" dirty="0" err="1" smtClean="0"/>
              <a:t>Xxxx</a:t>
            </a:r>
            <a:endParaRPr lang="fr-FR" dirty="0" smtClean="0"/>
          </a:p>
          <a:p>
            <a:pPr lvl="4"/>
            <a:r>
              <a:rPr lang="fr-FR" dirty="0" err="1" smtClean="0"/>
              <a:t>Xxxx</a:t>
            </a:r>
            <a:endParaRPr lang="fr-FR" dirty="0" smtClean="0"/>
          </a:p>
          <a:p>
            <a:pPr lvl="5"/>
            <a:r>
              <a:rPr lang="fr-FR" dirty="0" smtClean="0"/>
              <a:t>Xxx</a:t>
            </a:r>
          </a:p>
          <a:p>
            <a:pPr lvl="6"/>
            <a:r>
              <a:rPr lang="fr-FR" dirty="0" err="1" smtClean="0"/>
              <a:t>xxxxxxx</a:t>
            </a:r>
            <a:endParaRPr lang="fr-FR" dirty="0" smtClean="0"/>
          </a:p>
          <a:p>
            <a:pPr lvl="0"/>
            <a:endParaRPr lang="fr-FR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736309" y="6204186"/>
            <a:ext cx="2057400" cy="365125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D54C32D0-9036-4292-A45F-4D05B3BE979C}" type="datetime1">
              <a:rPr lang="fr-FR" smtClean="0"/>
              <a:pPr/>
              <a:t>05/04/2017</a:t>
            </a:fld>
            <a:endParaRPr lang="fr-FR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050" y="6226340"/>
            <a:ext cx="509500" cy="320817"/>
          </a:xfrm>
          <a:prstGeom prst="rect">
            <a:avLst/>
          </a:prstGeom>
        </p:spPr>
        <p:txBody>
          <a:bodyPr vert="horz" lIns="80165" tIns="40083" rIns="80165" bIns="40083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ECF2A80B-1F30-4230-AEF6-BAB5B3C332F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720929" y="6306026"/>
            <a:ext cx="0" cy="196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5778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pos="192">
          <p15:clr>
            <a:srgbClr val="FBAE40"/>
          </p15:clr>
        </p15:guide>
        <p15:guide id="2" pos="6504">
          <p15:clr>
            <a:srgbClr val="FBAE40"/>
          </p15:clr>
        </p15:guide>
        <p15:guide id="3" orient="horz" pos="4666">
          <p15:clr>
            <a:srgbClr val="FBAE40"/>
          </p15:clr>
        </p15:guide>
        <p15:guide id="4" orient="horz" pos="9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5578" y="6508043"/>
            <a:ext cx="414958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B3C3BA2-A26C-492F-873B-900B4435B0C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99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Signature électronique des produits d’Assurance-Vie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982" r:id="rId7"/>
    <p:sldLayoutId id="2147483983" r:id="rId8"/>
    <p:sldLayoutId id="2147483984" r:id="rId9"/>
    <p:sldLayoutId id="2147483985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breves/bdd/essentiel/essentiel_archives.html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Signature Electronique en Agence </a:t>
            </a:r>
            <a:r>
              <a:rPr lang="fr-FR" dirty="0"/>
              <a:t>(SAG) </a:t>
            </a:r>
            <a:r>
              <a:rPr lang="fr-FR" dirty="0" smtClean="0">
                <a:solidFill>
                  <a:srgbClr val="FF0000"/>
                </a:solidFill>
              </a:rPr>
              <a:t>produits d’Assurance-Vie </a:t>
            </a:r>
            <a:r>
              <a:rPr lang="fr-FR" dirty="0"/>
              <a:t>	</a:t>
            </a:r>
            <a:endParaRPr lang="fr-FR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Heure du </a:t>
            </a:r>
            <a:r>
              <a:rPr lang="fr-FR" sz="2400" dirty="0" smtClean="0"/>
              <a:t>Jeudi du 6 avril 2017</a:t>
            </a:r>
            <a:endParaRPr lang="fr-FR" sz="2400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267294" y="380683"/>
            <a:ext cx="8614138" cy="623254"/>
          </a:xfrm>
        </p:spPr>
        <p:txBody>
          <a:bodyPr/>
          <a:lstStyle/>
          <a:p>
            <a:r>
              <a:rPr lang="fr-FR" sz="2400" dirty="0" smtClean="0">
                <a:solidFill>
                  <a:schemeClr val="bg1"/>
                </a:solidFill>
              </a:rPr>
              <a:t>SAG Assurance-vie : Présentation</a:t>
            </a:r>
            <a:br>
              <a:rPr lang="fr-FR" sz="2400" dirty="0" smtClean="0">
                <a:solidFill>
                  <a:schemeClr val="bg1"/>
                </a:solidFill>
              </a:rPr>
            </a:b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F2A80B-1F30-4230-AEF6-BAB5B3C332F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67544" y="1952806"/>
            <a:ext cx="2952328" cy="3564425"/>
          </a:xfrm>
          <a:prstGeom prst="roundRect">
            <a:avLst>
              <a:gd name="adj" fmla="val 5434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buSzPct val="120000"/>
            </a:pPr>
            <a:r>
              <a:rPr lang="fr-FR" altLang="fr-FR" i="1" dirty="0" smtClean="0">
                <a:sym typeface="Wingdings" pitchFamily="2" charset="2"/>
              </a:rPr>
              <a:t>mise </a:t>
            </a:r>
            <a:r>
              <a:rPr lang="fr-FR" altLang="fr-FR" i="1" dirty="0">
                <a:sym typeface="Wingdings" pitchFamily="2" charset="2"/>
              </a:rPr>
              <a:t>en place de la </a:t>
            </a:r>
            <a:r>
              <a:rPr lang="fr-FR" altLang="fr-FR" i="1" dirty="0" smtClean="0">
                <a:sym typeface="Wingdings" pitchFamily="2" charset="2"/>
              </a:rPr>
              <a:t>Signature Electronique </a:t>
            </a:r>
            <a:r>
              <a:rPr lang="fr-FR" altLang="fr-FR" i="1" dirty="0">
                <a:sym typeface="Wingdings" pitchFamily="2" charset="2"/>
              </a:rPr>
              <a:t>en Agence (SAG) </a:t>
            </a:r>
            <a:r>
              <a:rPr lang="fr-FR" altLang="fr-FR" i="1" dirty="0" smtClean="0">
                <a:sym typeface="Wingdings" pitchFamily="2" charset="2"/>
              </a:rPr>
              <a:t>pour </a:t>
            </a:r>
            <a:r>
              <a:rPr lang="fr-FR" altLang="fr-FR" i="1" dirty="0">
                <a:sym typeface="Wingdings" pitchFamily="2" charset="2"/>
              </a:rPr>
              <a:t>les produits BPCE </a:t>
            </a:r>
            <a:r>
              <a:rPr lang="fr-FR" altLang="fr-FR" i="1" dirty="0" smtClean="0">
                <a:sym typeface="Wingdings" pitchFamily="2" charset="2"/>
              </a:rPr>
              <a:t>Vie</a:t>
            </a:r>
            <a:endParaRPr lang="fr-FR" altLang="fr-FR" i="1" dirty="0">
              <a:sym typeface="Wingdings" pitchFamily="2" charset="2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3851919" y="1952807"/>
            <a:ext cx="4968553" cy="1005549"/>
          </a:xfrm>
          <a:prstGeom prst="roundRect">
            <a:avLst>
              <a:gd name="adj" fmla="val 11448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563"/>
            <a:r>
              <a:rPr lang="fr-FR" sz="1600" b="1" dirty="0">
                <a:solidFill>
                  <a:schemeClr val="accent2"/>
                </a:solidFill>
              </a:rPr>
              <a:t>Simplification</a:t>
            </a:r>
            <a:r>
              <a:rPr lang="fr-FR" sz="1600" dirty="0">
                <a:solidFill>
                  <a:schemeClr val="accent2"/>
                </a:solidFill>
              </a:rPr>
              <a:t> </a:t>
            </a:r>
            <a:r>
              <a:rPr lang="fr-FR" sz="1600" dirty="0">
                <a:solidFill>
                  <a:srgbClr val="232323"/>
                </a:solidFill>
              </a:rPr>
              <a:t>de la vente </a:t>
            </a:r>
            <a:r>
              <a:rPr lang="fr-FR" sz="1600" dirty="0" smtClean="0">
                <a:solidFill>
                  <a:srgbClr val="232323"/>
                </a:solidFill>
              </a:rPr>
              <a:t>en </a:t>
            </a:r>
            <a:r>
              <a:rPr lang="fr-FR" sz="1600" dirty="0">
                <a:solidFill>
                  <a:srgbClr val="232323"/>
                </a:solidFill>
              </a:rPr>
              <a:t>agence et </a:t>
            </a:r>
            <a:r>
              <a:rPr lang="fr-FR" sz="1600" b="1" dirty="0">
                <a:solidFill>
                  <a:schemeClr val="accent2"/>
                </a:solidFill>
              </a:rPr>
              <a:t>réduction</a:t>
            </a:r>
            <a:r>
              <a:rPr lang="fr-FR" sz="1600" dirty="0">
                <a:solidFill>
                  <a:schemeClr val="accent2"/>
                </a:solidFill>
              </a:rPr>
              <a:t> </a:t>
            </a:r>
            <a:r>
              <a:rPr lang="fr-FR" sz="1600" dirty="0">
                <a:solidFill>
                  <a:srgbClr val="232323"/>
                </a:solidFill>
              </a:rPr>
              <a:t>des délais de souscription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3851919" y="3156364"/>
            <a:ext cx="4968553" cy="758676"/>
          </a:xfrm>
          <a:prstGeom prst="roundRect">
            <a:avLst>
              <a:gd name="adj" fmla="val 9708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563"/>
            <a:r>
              <a:rPr lang="fr-FR" sz="1600" b="1" dirty="0">
                <a:solidFill>
                  <a:schemeClr val="accent2"/>
                </a:solidFill>
              </a:rPr>
              <a:t>Processus harmonisés </a:t>
            </a:r>
            <a:r>
              <a:rPr lang="fr-FR" sz="1600" dirty="0">
                <a:solidFill>
                  <a:srgbClr val="232323"/>
                </a:solidFill>
              </a:rPr>
              <a:t>avec les produits bancaires favorisant les ventes couplées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3851919" y="4113048"/>
            <a:ext cx="4968553" cy="1404184"/>
          </a:xfrm>
          <a:prstGeom prst="roundRect">
            <a:avLst>
              <a:gd name="adj" fmla="val 8693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563"/>
            <a:r>
              <a:rPr lang="fr-FR" sz="1600" b="1" dirty="0">
                <a:solidFill>
                  <a:schemeClr val="accent2"/>
                </a:solidFill>
              </a:rPr>
              <a:t>Amélioration générale </a:t>
            </a:r>
            <a:r>
              <a:rPr lang="fr-FR" sz="1600" dirty="0" smtClean="0">
                <a:solidFill>
                  <a:schemeClr val="accent2"/>
                </a:solidFill>
              </a:rPr>
              <a:t>: </a:t>
            </a:r>
            <a:r>
              <a:rPr lang="fr-FR" sz="1600" dirty="0" smtClean="0">
                <a:solidFill>
                  <a:srgbClr val="232323"/>
                </a:solidFill>
              </a:rPr>
              <a:t>gain </a:t>
            </a:r>
            <a:r>
              <a:rPr lang="fr-FR" sz="1600" dirty="0">
                <a:solidFill>
                  <a:srgbClr val="232323"/>
                </a:solidFill>
              </a:rPr>
              <a:t>de temps, baisse de taux de non-conformité, suppression de papier et du conditionnement pour envoi à la numérisation et archivage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67544" y="1050778"/>
            <a:ext cx="336349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4549">
              <a:lnSpc>
                <a:spcPct val="90000"/>
              </a:lnSpc>
              <a:spcBef>
                <a:spcPts val="585"/>
              </a:spcBef>
              <a:buClr>
                <a:schemeClr val="accent1">
                  <a:lumMod val="75000"/>
                </a:schemeClr>
              </a:buClr>
            </a:pPr>
            <a:r>
              <a:rPr lang="fr-FR" b="1" dirty="0">
                <a:solidFill>
                  <a:schemeClr val="accent2"/>
                </a:solidFill>
              </a:rPr>
              <a:t>Un nouveau mode </a:t>
            </a:r>
            <a:r>
              <a:rPr lang="fr-FR" b="1" dirty="0" smtClean="0">
                <a:solidFill>
                  <a:schemeClr val="accent2"/>
                </a:solidFill>
              </a:rPr>
              <a:t>de contractualisation</a:t>
            </a:r>
            <a:r>
              <a:rPr lang="fr-FR" b="1" dirty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139952" y="1050778"/>
            <a:ext cx="439248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defTabSz="534549">
              <a:lnSpc>
                <a:spcPct val="90000"/>
              </a:lnSpc>
              <a:spcBef>
                <a:spcPts val="585"/>
              </a:spcBef>
              <a:buClr>
                <a:schemeClr val="accent1">
                  <a:lumMod val="75000"/>
                </a:schemeClr>
              </a:buClr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r-FR" sz="1800" dirty="0" smtClean="0"/>
              <a:t>… qui </a:t>
            </a:r>
            <a:r>
              <a:rPr lang="fr-FR" sz="1800" dirty="0"/>
              <a:t>présente de nombreux avantages pour le conseiller</a:t>
            </a:r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3599920" y="1772816"/>
            <a:ext cx="504000" cy="504000"/>
          </a:xfrm>
          <a:prstGeom prst="ellipse">
            <a:avLst/>
          </a:prstGeom>
          <a:solidFill>
            <a:schemeClr val="accent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ctr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None/>
              <a:defRPr lang="en-US" sz="3600" b="1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>
                <a:latin typeface="+mn-lt"/>
              </a:rPr>
              <a:t>1</a:t>
            </a:r>
            <a:endParaRPr lang="fr-FR" sz="2800" dirty="0">
              <a:latin typeface="+mn-lt"/>
            </a:endParaRPr>
          </a:p>
        </p:txBody>
      </p:sp>
      <p:sp>
        <p:nvSpPr>
          <p:cNvPr id="17" name="Text Placeholder 4"/>
          <p:cNvSpPr txBox="1">
            <a:spLocks/>
          </p:cNvSpPr>
          <p:nvPr/>
        </p:nvSpPr>
        <p:spPr>
          <a:xfrm>
            <a:off x="3599920" y="2852964"/>
            <a:ext cx="504000" cy="504000"/>
          </a:xfrm>
          <a:prstGeom prst="ellipse">
            <a:avLst/>
          </a:prstGeom>
          <a:solidFill>
            <a:schemeClr val="accent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ctr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None/>
              <a:defRPr lang="en-US" sz="3600" b="1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>
                <a:latin typeface="+mn-lt"/>
              </a:rPr>
              <a:t>2</a:t>
            </a:r>
            <a:endParaRPr lang="fr-FR" sz="2800" dirty="0">
              <a:latin typeface="+mn-lt"/>
            </a:endParaRPr>
          </a:p>
        </p:txBody>
      </p:sp>
      <p:sp>
        <p:nvSpPr>
          <p:cNvPr id="18" name="Text Placeholder 4"/>
          <p:cNvSpPr txBox="1">
            <a:spLocks/>
          </p:cNvSpPr>
          <p:nvPr/>
        </p:nvSpPr>
        <p:spPr>
          <a:xfrm>
            <a:off x="3599920" y="3933112"/>
            <a:ext cx="504000" cy="504000"/>
          </a:xfrm>
          <a:prstGeom prst="ellipse">
            <a:avLst/>
          </a:prstGeom>
          <a:solidFill>
            <a:schemeClr val="accent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ctr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None/>
              <a:defRPr lang="en-US" sz="3600" b="1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>
                <a:latin typeface="+mn-lt"/>
              </a:rPr>
              <a:t>3</a:t>
            </a:r>
            <a:endParaRPr lang="fr-FR" sz="2800" dirty="0">
              <a:latin typeface="+mn-lt"/>
            </a:endParaRPr>
          </a:p>
        </p:txBody>
      </p:sp>
      <p:grpSp>
        <p:nvGrpSpPr>
          <p:cNvPr id="19" name="Groupe 18"/>
          <p:cNvGrpSpPr>
            <a:grpSpLocks noChangeAspect="1"/>
          </p:cNvGrpSpPr>
          <p:nvPr/>
        </p:nvGrpSpPr>
        <p:grpSpPr>
          <a:xfrm>
            <a:off x="8509219" y="1187727"/>
            <a:ext cx="359173" cy="372431"/>
            <a:chOff x="3430255" y="2759485"/>
            <a:chExt cx="3087503" cy="3201475"/>
          </a:xfrm>
        </p:grpSpPr>
        <p:sp>
          <p:nvSpPr>
            <p:cNvPr id="20" name="Rectangle à coins arrondis 70"/>
            <p:cNvSpPr/>
            <p:nvPr/>
          </p:nvSpPr>
          <p:spPr>
            <a:xfrm>
              <a:off x="4060556" y="2826315"/>
              <a:ext cx="2287079" cy="3010960"/>
            </a:xfrm>
            <a:custGeom>
              <a:avLst/>
              <a:gdLst>
                <a:gd name="connsiteX0" fmla="*/ 0 w 2232838"/>
                <a:gd name="connsiteY0" fmla="*/ 372147 h 2934586"/>
                <a:gd name="connsiteX1" fmla="*/ 372147 w 2232838"/>
                <a:gd name="connsiteY1" fmla="*/ 0 h 2934586"/>
                <a:gd name="connsiteX2" fmla="*/ 1860691 w 2232838"/>
                <a:gd name="connsiteY2" fmla="*/ 0 h 2934586"/>
                <a:gd name="connsiteX3" fmla="*/ 2232838 w 2232838"/>
                <a:gd name="connsiteY3" fmla="*/ 372147 h 2934586"/>
                <a:gd name="connsiteX4" fmla="*/ 2232838 w 2232838"/>
                <a:gd name="connsiteY4" fmla="*/ 2562439 h 2934586"/>
                <a:gd name="connsiteX5" fmla="*/ 1860691 w 2232838"/>
                <a:gd name="connsiteY5" fmla="*/ 2934586 h 2934586"/>
                <a:gd name="connsiteX6" fmla="*/ 372147 w 2232838"/>
                <a:gd name="connsiteY6" fmla="*/ 2934586 h 2934586"/>
                <a:gd name="connsiteX7" fmla="*/ 0 w 2232838"/>
                <a:gd name="connsiteY7" fmla="*/ 2562439 h 2934586"/>
                <a:gd name="connsiteX8" fmla="*/ 0 w 2232838"/>
                <a:gd name="connsiteY8" fmla="*/ 372147 h 2934586"/>
                <a:gd name="connsiteX0" fmla="*/ 542260 w 2232838"/>
                <a:gd name="connsiteY0" fmla="*/ 1052631 h 2934586"/>
                <a:gd name="connsiteX1" fmla="*/ 372147 w 2232838"/>
                <a:gd name="connsiteY1" fmla="*/ 0 h 2934586"/>
                <a:gd name="connsiteX2" fmla="*/ 1860691 w 2232838"/>
                <a:gd name="connsiteY2" fmla="*/ 0 h 2934586"/>
                <a:gd name="connsiteX3" fmla="*/ 2232838 w 2232838"/>
                <a:gd name="connsiteY3" fmla="*/ 372147 h 2934586"/>
                <a:gd name="connsiteX4" fmla="*/ 2232838 w 2232838"/>
                <a:gd name="connsiteY4" fmla="*/ 2562439 h 2934586"/>
                <a:gd name="connsiteX5" fmla="*/ 1860691 w 2232838"/>
                <a:gd name="connsiteY5" fmla="*/ 2934586 h 2934586"/>
                <a:gd name="connsiteX6" fmla="*/ 372147 w 2232838"/>
                <a:gd name="connsiteY6" fmla="*/ 2934586 h 2934586"/>
                <a:gd name="connsiteX7" fmla="*/ 0 w 2232838"/>
                <a:gd name="connsiteY7" fmla="*/ 2562439 h 2934586"/>
                <a:gd name="connsiteX8" fmla="*/ 542260 w 2232838"/>
                <a:gd name="connsiteY8" fmla="*/ 1052631 h 2934586"/>
                <a:gd name="connsiteX0" fmla="*/ 542260 w 2232838"/>
                <a:gd name="connsiteY0" fmla="*/ 1052631 h 2934586"/>
                <a:gd name="connsiteX1" fmla="*/ 1105794 w 2232838"/>
                <a:gd name="connsiteY1" fmla="*/ 669852 h 2934586"/>
                <a:gd name="connsiteX2" fmla="*/ 1860691 w 2232838"/>
                <a:gd name="connsiteY2" fmla="*/ 0 h 2934586"/>
                <a:gd name="connsiteX3" fmla="*/ 2232838 w 2232838"/>
                <a:gd name="connsiteY3" fmla="*/ 372147 h 2934586"/>
                <a:gd name="connsiteX4" fmla="*/ 2232838 w 2232838"/>
                <a:gd name="connsiteY4" fmla="*/ 2562439 h 2934586"/>
                <a:gd name="connsiteX5" fmla="*/ 1860691 w 2232838"/>
                <a:gd name="connsiteY5" fmla="*/ 2934586 h 2934586"/>
                <a:gd name="connsiteX6" fmla="*/ 372147 w 2232838"/>
                <a:gd name="connsiteY6" fmla="*/ 2934586 h 2934586"/>
                <a:gd name="connsiteX7" fmla="*/ 0 w 2232838"/>
                <a:gd name="connsiteY7" fmla="*/ 2562439 h 2934586"/>
                <a:gd name="connsiteX8" fmla="*/ 542260 w 2232838"/>
                <a:gd name="connsiteY8" fmla="*/ 1052631 h 2934586"/>
                <a:gd name="connsiteX0" fmla="*/ 542260 w 2232838"/>
                <a:gd name="connsiteY0" fmla="*/ 1052631 h 2934586"/>
                <a:gd name="connsiteX1" fmla="*/ 1105794 w 2232838"/>
                <a:gd name="connsiteY1" fmla="*/ 669852 h 2934586"/>
                <a:gd name="connsiteX2" fmla="*/ 1860691 w 2232838"/>
                <a:gd name="connsiteY2" fmla="*/ 0 h 2934586"/>
                <a:gd name="connsiteX3" fmla="*/ 2232838 w 2232838"/>
                <a:gd name="connsiteY3" fmla="*/ 372147 h 2934586"/>
                <a:gd name="connsiteX4" fmla="*/ 2232838 w 2232838"/>
                <a:gd name="connsiteY4" fmla="*/ 2562439 h 2934586"/>
                <a:gd name="connsiteX5" fmla="*/ 1860691 w 2232838"/>
                <a:gd name="connsiteY5" fmla="*/ 2934586 h 2934586"/>
                <a:gd name="connsiteX6" fmla="*/ 372147 w 2232838"/>
                <a:gd name="connsiteY6" fmla="*/ 2934586 h 2934586"/>
                <a:gd name="connsiteX7" fmla="*/ 0 w 2232838"/>
                <a:gd name="connsiteY7" fmla="*/ 2562439 h 2934586"/>
                <a:gd name="connsiteX8" fmla="*/ 542260 w 2232838"/>
                <a:gd name="connsiteY8" fmla="*/ 1052631 h 2934586"/>
                <a:gd name="connsiteX0" fmla="*/ 542260 w 2232838"/>
                <a:gd name="connsiteY0" fmla="*/ 1127059 h 3009014"/>
                <a:gd name="connsiteX1" fmla="*/ 1105794 w 2232838"/>
                <a:gd name="connsiteY1" fmla="*/ 744280 h 3009014"/>
                <a:gd name="connsiteX2" fmla="*/ 1180207 w 2232838"/>
                <a:gd name="connsiteY2" fmla="*/ 0 h 3009014"/>
                <a:gd name="connsiteX3" fmla="*/ 2232838 w 2232838"/>
                <a:gd name="connsiteY3" fmla="*/ 446575 h 3009014"/>
                <a:gd name="connsiteX4" fmla="*/ 2232838 w 2232838"/>
                <a:gd name="connsiteY4" fmla="*/ 2636867 h 3009014"/>
                <a:gd name="connsiteX5" fmla="*/ 1860691 w 2232838"/>
                <a:gd name="connsiteY5" fmla="*/ 3009014 h 3009014"/>
                <a:gd name="connsiteX6" fmla="*/ 372147 w 2232838"/>
                <a:gd name="connsiteY6" fmla="*/ 3009014 h 3009014"/>
                <a:gd name="connsiteX7" fmla="*/ 0 w 2232838"/>
                <a:gd name="connsiteY7" fmla="*/ 2636867 h 3009014"/>
                <a:gd name="connsiteX8" fmla="*/ 542260 w 2232838"/>
                <a:gd name="connsiteY8" fmla="*/ 1127059 h 3009014"/>
                <a:gd name="connsiteX0" fmla="*/ 542260 w 2232838"/>
                <a:gd name="connsiteY0" fmla="*/ 1127059 h 3009014"/>
                <a:gd name="connsiteX1" fmla="*/ 1105794 w 2232838"/>
                <a:gd name="connsiteY1" fmla="*/ 744280 h 3009014"/>
                <a:gd name="connsiteX2" fmla="*/ 1180207 w 2232838"/>
                <a:gd name="connsiteY2" fmla="*/ 0 h 3009014"/>
                <a:gd name="connsiteX3" fmla="*/ 1658680 w 2232838"/>
                <a:gd name="connsiteY3" fmla="*/ 1169589 h 3009014"/>
                <a:gd name="connsiteX4" fmla="*/ 2232838 w 2232838"/>
                <a:gd name="connsiteY4" fmla="*/ 2636867 h 3009014"/>
                <a:gd name="connsiteX5" fmla="*/ 1860691 w 2232838"/>
                <a:gd name="connsiteY5" fmla="*/ 3009014 h 3009014"/>
                <a:gd name="connsiteX6" fmla="*/ 372147 w 2232838"/>
                <a:gd name="connsiteY6" fmla="*/ 3009014 h 3009014"/>
                <a:gd name="connsiteX7" fmla="*/ 0 w 2232838"/>
                <a:gd name="connsiteY7" fmla="*/ 2636867 h 3009014"/>
                <a:gd name="connsiteX8" fmla="*/ 542260 w 2232838"/>
                <a:gd name="connsiteY8" fmla="*/ 1127059 h 3009014"/>
                <a:gd name="connsiteX0" fmla="*/ 542260 w 2232838"/>
                <a:gd name="connsiteY0" fmla="*/ 1127059 h 3009014"/>
                <a:gd name="connsiteX1" fmla="*/ 1105794 w 2232838"/>
                <a:gd name="connsiteY1" fmla="*/ 744280 h 3009014"/>
                <a:gd name="connsiteX2" fmla="*/ 1180207 w 2232838"/>
                <a:gd name="connsiteY2" fmla="*/ 0 h 3009014"/>
                <a:gd name="connsiteX3" fmla="*/ 1658680 w 2232838"/>
                <a:gd name="connsiteY3" fmla="*/ 1169589 h 3009014"/>
                <a:gd name="connsiteX4" fmla="*/ 2232838 w 2232838"/>
                <a:gd name="connsiteY4" fmla="*/ 2636867 h 3009014"/>
                <a:gd name="connsiteX5" fmla="*/ 1860691 w 2232838"/>
                <a:gd name="connsiteY5" fmla="*/ 3009014 h 3009014"/>
                <a:gd name="connsiteX6" fmla="*/ 372147 w 2232838"/>
                <a:gd name="connsiteY6" fmla="*/ 3009014 h 3009014"/>
                <a:gd name="connsiteX7" fmla="*/ 0 w 2232838"/>
                <a:gd name="connsiteY7" fmla="*/ 2636867 h 3009014"/>
                <a:gd name="connsiteX8" fmla="*/ 542260 w 2232838"/>
                <a:gd name="connsiteY8" fmla="*/ 1127059 h 3009014"/>
                <a:gd name="connsiteX0" fmla="*/ 542260 w 2232838"/>
                <a:gd name="connsiteY0" fmla="*/ 1127059 h 3009014"/>
                <a:gd name="connsiteX1" fmla="*/ 1105794 w 2232838"/>
                <a:gd name="connsiteY1" fmla="*/ 744280 h 3009014"/>
                <a:gd name="connsiteX2" fmla="*/ 1180207 w 2232838"/>
                <a:gd name="connsiteY2" fmla="*/ 0 h 3009014"/>
                <a:gd name="connsiteX3" fmla="*/ 1531089 w 2232838"/>
                <a:gd name="connsiteY3" fmla="*/ 1350343 h 3009014"/>
                <a:gd name="connsiteX4" fmla="*/ 2232838 w 2232838"/>
                <a:gd name="connsiteY4" fmla="*/ 2636867 h 3009014"/>
                <a:gd name="connsiteX5" fmla="*/ 1860691 w 2232838"/>
                <a:gd name="connsiteY5" fmla="*/ 3009014 h 3009014"/>
                <a:gd name="connsiteX6" fmla="*/ 372147 w 2232838"/>
                <a:gd name="connsiteY6" fmla="*/ 3009014 h 3009014"/>
                <a:gd name="connsiteX7" fmla="*/ 0 w 2232838"/>
                <a:gd name="connsiteY7" fmla="*/ 2636867 h 3009014"/>
                <a:gd name="connsiteX8" fmla="*/ 542260 w 2232838"/>
                <a:gd name="connsiteY8" fmla="*/ 1127059 h 3009014"/>
                <a:gd name="connsiteX0" fmla="*/ 542260 w 2232838"/>
                <a:gd name="connsiteY0" fmla="*/ 1127059 h 3009014"/>
                <a:gd name="connsiteX1" fmla="*/ 1105794 w 2232838"/>
                <a:gd name="connsiteY1" fmla="*/ 744280 h 3009014"/>
                <a:gd name="connsiteX2" fmla="*/ 1180207 w 2232838"/>
                <a:gd name="connsiteY2" fmla="*/ 0 h 3009014"/>
                <a:gd name="connsiteX3" fmla="*/ 1531089 w 2232838"/>
                <a:gd name="connsiteY3" fmla="*/ 1350343 h 3009014"/>
                <a:gd name="connsiteX4" fmla="*/ 2232838 w 2232838"/>
                <a:gd name="connsiteY4" fmla="*/ 2636867 h 3009014"/>
                <a:gd name="connsiteX5" fmla="*/ 1860691 w 2232838"/>
                <a:gd name="connsiteY5" fmla="*/ 3009014 h 3009014"/>
                <a:gd name="connsiteX6" fmla="*/ 372147 w 2232838"/>
                <a:gd name="connsiteY6" fmla="*/ 3009014 h 3009014"/>
                <a:gd name="connsiteX7" fmla="*/ 0 w 2232838"/>
                <a:gd name="connsiteY7" fmla="*/ 2636867 h 3009014"/>
                <a:gd name="connsiteX8" fmla="*/ 542260 w 2232838"/>
                <a:gd name="connsiteY8" fmla="*/ 1127059 h 3009014"/>
                <a:gd name="connsiteX0" fmla="*/ 542260 w 2232838"/>
                <a:gd name="connsiteY0" fmla="*/ 1139637 h 3021592"/>
                <a:gd name="connsiteX1" fmla="*/ 1105794 w 2232838"/>
                <a:gd name="connsiteY1" fmla="*/ 756858 h 3021592"/>
                <a:gd name="connsiteX2" fmla="*/ 1180207 w 2232838"/>
                <a:gd name="connsiteY2" fmla="*/ 12578 h 3021592"/>
                <a:gd name="connsiteX3" fmla="*/ 1499191 w 2232838"/>
                <a:gd name="connsiteY3" fmla="*/ 384718 h 3021592"/>
                <a:gd name="connsiteX4" fmla="*/ 1531089 w 2232838"/>
                <a:gd name="connsiteY4" fmla="*/ 1362921 h 3021592"/>
                <a:gd name="connsiteX5" fmla="*/ 2232838 w 2232838"/>
                <a:gd name="connsiteY5" fmla="*/ 2649445 h 3021592"/>
                <a:gd name="connsiteX6" fmla="*/ 1860691 w 2232838"/>
                <a:gd name="connsiteY6" fmla="*/ 3021592 h 3021592"/>
                <a:gd name="connsiteX7" fmla="*/ 372147 w 2232838"/>
                <a:gd name="connsiteY7" fmla="*/ 3021592 h 3021592"/>
                <a:gd name="connsiteX8" fmla="*/ 0 w 2232838"/>
                <a:gd name="connsiteY8" fmla="*/ 2649445 h 3021592"/>
                <a:gd name="connsiteX9" fmla="*/ 542260 w 2232838"/>
                <a:gd name="connsiteY9" fmla="*/ 1139637 h 3021592"/>
                <a:gd name="connsiteX0" fmla="*/ 542260 w 2254102"/>
                <a:gd name="connsiteY0" fmla="*/ 1139637 h 3021592"/>
                <a:gd name="connsiteX1" fmla="*/ 1105794 w 2254102"/>
                <a:gd name="connsiteY1" fmla="*/ 756858 h 3021592"/>
                <a:gd name="connsiteX2" fmla="*/ 1180207 w 2254102"/>
                <a:gd name="connsiteY2" fmla="*/ 12578 h 3021592"/>
                <a:gd name="connsiteX3" fmla="*/ 1499191 w 2254102"/>
                <a:gd name="connsiteY3" fmla="*/ 384718 h 3021592"/>
                <a:gd name="connsiteX4" fmla="*/ 1531089 w 2254102"/>
                <a:gd name="connsiteY4" fmla="*/ 1362921 h 3021592"/>
                <a:gd name="connsiteX5" fmla="*/ 2254102 w 2254102"/>
                <a:gd name="connsiteY5" fmla="*/ 1628727 h 3021592"/>
                <a:gd name="connsiteX6" fmla="*/ 2232838 w 2254102"/>
                <a:gd name="connsiteY6" fmla="*/ 2649445 h 3021592"/>
                <a:gd name="connsiteX7" fmla="*/ 1860691 w 2254102"/>
                <a:gd name="connsiteY7" fmla="*/ 3021592 h 3021592"/>
                <a:gd name="connsiteX8" fmla="*/ 372147 w 2254102"/>
                <a:gd name="connsiteY8" fmla="*/ 3021592 h 3021592"/>
                <a:gd name="connsiteX9" fmla="*/ 0 w 2254102"/>
                <a:gd name="connsiteY9" fmla="*/ 2649445 h 3021592"/>
                <a:gd name="connsiteX10" fmla="*/ 542260 w 2254102"/>
                <a:gd name="connsiteY10" fmla="*/ 1139637 h 3021592"/>
                <a:gd name="connsiteX0" fmla="*/ 542260 w 2254102"/>
                <a:gd name="connsiteY0" fmla="*/ 1139637 h 3021592"/>
                <a:gd name="connsiteX1" fmla="*/ 1105794 w 2254102"/>
                <a:gd name="connsiteY1" fmla="*/ 756858 h 3021592"/>
                <a:gd name="connsiteX2" fmla="*/ 1180207 w 2254102"/>
                <a:gd name="connsiteY2" fmla="*/ 12578 h 3021592"/>
                <a:gd name="connsiteX3" fmla="*/ 1499191 w 2254102"/>
                <a:gd name="connsiteY3" fmla="*/ 384718 h 3021592"/>
                <a:gd name="connsiteX4" fmla="*/ 1531089 w 2254102"/>
                <a:gd name="connsiteY4" fmla="*/ 1362921 h 3021592"/>
                <a:gd name="connsiteX5" fmla="*/ 2254102 w 2254102"/>
                <a:gd name="connsiteY5" fmla="*/ 1628727 h 3021592"/>
                <a:gd name="connsiteX6" fmla="*/ 2158409 w 2254102"/>
                <a:gd name="connsiteY6" fmla="*/ 2117825 h 3021592"/>
                <a:gd name="connsiteX7" fmla="*/ 2232838 w 2254102"/>
                <a:gd name="connsiteY7" fmla="*/ 2649445 h 3021592"/>
                <a:gd name="connsiteX8" fmla="*/ 1860691 w 2254102"/>
                <a:gd name="connsiteY8" fmla="*/ 3021592 h 3021592"/>
                <a:gd name="connsiteX9" fmla="*/ 372147 w 2254102"/>
                <a:gd name="connsiteY9" fmla="*/ 3021592 h 3021592"/>
                <a:gd name="connsiteX10" fmla="*/ 0 w 2254102"/>
                <a:gd name="connsiteY10" fmla="*/ 2649445 h 3021592"/>
                <a:gd name="connsiteX11" fmla="*/ 542260 w 2254102"/>
                <a:gd name="connsiteY11" fmla="*/ 1139637 h 3021592"/>
                <a:gd name="connsiteX0" fmla="*/ 575237 w 2287079"/>
                <a:gd name="connsiteY0" fmla="*/ 1139637 h 3021592"/>
                <a:gd name="connsiteX1" fmla="*/ 1138771 w 2287079"/>
                <a:gd name="connsiteY1" fmla="*/ 756858 h 3021592"/>
                <a:gd name="connsiteX2" fmla="*/ 1213184 w 2287079"/>
                <a:gd name="connsiteY2" fmla="*/ 12578 h 3021592"/>
                <a:gd name="connsiteX3" fmla="*/ 1532168 w 2287079"/>
                <a:gd name="connsiteY3" fmla="*/ 384718 h 3021592"/>
                <a:gd name="connsiteX4" fmla="*/ 1564066 w 2287079"/>
                <a:gd name="connsiteY4" fmla="*/ 1362921 h 3021592"/>
                <a:gd name="connsiteX5" fmla="*/ 2287079 w 2287079"/>
                <a:gd name="connsiteY5" fmla="*/ 1628727 h 3021592"/>
                <a:gd name="connsiteX6" fmla="*/ 2191386 w 2287079"/>
                <a:gd name="connsiteY6" fmla="*/ 2117825 h 3021592"/>
                <a:gd name="connsiteX7" fmla="*/ 2265815 w 2287079"/>
                <a:gd name="connsiteY7" fmla="*/ 2649445 h 3021592"/>
                <a:gd name="connsiteX8" fmla="*/ 1893668 w 2287079"/>
                <a:gd name="connsiteY8" fmla="*/ 3021592 h 3021592"/>
                <a:gd name="connsiteX9" fmla="*/ 405124 w 2287079"/>
                <a:gd name="connsiteY9" fmla="*/ 3021592 h 3021592"/>
                <a:gd name="connsiteX10" fmla="*/ 32977 w 2287079"/>
                <a:gd name="connsiteY10" fmla="*/ 2649445 h 3021592"/>
                <a:gd name="connsiteX11" fmla="*/ 54242 w 2287079"/>
                <a:gd name="connsiteY11" fmla="*/ 1820113 h 3021592"/>
                <a:gd name="connsiteX12" fmla="*/ 575237 w 2287079"/>
                <a:gd name="connsiteY12" fmla="*/ 1139637 h 3021592"/>
                <a:gd name="connsiteX0" fmla="*/ 575237 w 2287079"/>
                <a:gd name="connsiteY0" fmla="*/ 1139637 h 3021592"/>
                <a:gd name="connsiteX1" fmla="*/ 1138771 w 2287079"/>
                <a:gd name="connsiteY1" fmla="*/ 756858 h 3021592"/>
                <a:gd name="connsiteX2" fmla="*/ 1213184 w 2287079"/>
                <a:gd name="connsiteY2" fmla="*/ 12578 h 3021592"/>
                <a:gd name="connsiteX3" fmla="*/ 1532168 w 2287079"/>
                <a:gd name="connsiteY3" fmla="*/ 384718 h 3021592"/>
                <a:gd name="connsiteX4" fmla="*/ 1564066 w 2287079"/>
                <a:gd name="connsiteY4" fmla="*/ 1362921 h 3021592"/>
                <a:gd name="connsiteX5" fmla="*/ 2287079 w 2287079"/>
                <a:gd name="connsiteY5" fmla="*/ 1628727 h 3021592"/>
                <a:gd name="connsiteX6" fmla="*/ 2191386 w 2287079"/>
                <a:gd name="connsiteY6" fmla="*/ 2117825 h 3021592"/>
                <a:gd name="connsiteX7" fmla="*/ 2265815 w 2287079"/>
                <a:gd name="connsiteY7" fmla="*/ 2649445 h 3021592"/>
                <a:gd name="connsiteX8" fmla="*/ 1893668 w 2287079"/>
                <a:gd name="connsiteY8" fmla="*/ 3021592 h 3021592"/>
                <a:gd name="connsiteX9" fmla="*/ 405124 w 2287079"/>
                <a:gd name="connsiteY9" fmla="*/ 3021592 h 3021592"/>
                <a:gd name="connsiteX10" fmla="*/ 32977 w 2287079"/>
                <a:gd name="connsiteY10" fmla="*/ 2649445 h 3021592"/>
                <a:gd name="connsiteX11" fmla="*/ 54242 w 2287079"/>
                <a:gd name="connsiteY11" fmla="*/ 1820113 h 3021592"/>
                <a:gd name="connsiteX12" fmla="*/ 564606 w 2287079"/>
                <a:gd name="connsiteY12" fmla="*/ 1416076 h 3021592"/>
                <a:gd name="connsiteX13" fmla="*/ 575237 w 2287079"/>
                <a:gd name="connsiteY13" fmla="*/ 1139637 h 3021592"/>
                <a:gd name="connsiteX0" fmla="*/ 734726 w 2287079"/>
                <a:gd name="connsiteY0" fmla="*/ 1182167 h 3021592"/>
                <a:gd name="connsiteX1" fmla="*/ 1138771 w 2287079"/>
                <a:gd name="connsiteY1" fmla="*/ 756858 h 3021592"/>
                <a:gd name="connsiteX2" fmla="*/ 1213184 w 2287079"/>
                <a:gd name="connsiteY2" fmla="*/ 12578 h 3021592"/>
                <a:gd name="connsiteX3" fmla="*/ 1532168 w 2287079"/>
                <a:gd name="connsiteY3" fmla="*/ 384718 h 3021592"/>
                <a:gd name="connsiteX4" fmla="*/ 1564066 w 2287079"/>
                <a:gd name="connsiteY4" fmla="*/ 1362921 h 3021592"/>
                <a:gd name="connsiteX5" fmla="*/ 2287079 w 2287079"/>
                <a:gd name="connsiteY5" fmla="*/ 1628727 h 3021592"/>
                <a:gd name="connsiteX6" fmla="*/ 2191386 w 2287079"/>
                <a:gd name="connsiteY6" fmla="*/ 2117825 h 3021592"/>
                <a:gd name="connsiteX7" fmla="*/ 2265815 w 2287079"/>
                <a:gd name="connsiteY7" fmla="*/ 2649445 h 3021592"/>
                <a:gd name="connsiteX8" fmla="*/ 1893668 w 2287079"/>
                <a:gd name="connsiteY8" fmla="*/ 3021592 h 3021592"/>
                <a:gd name="connsiteX9" fmla="*/ 405124 w 2287079"/>
                <a:gd name="connsiteY9" fmla="*/ 3021592 h 3021592"/>
                <a:gd name="connsiteX10" fmla="*/ 32977 w 2287079"/>
                <a:gd name="connsiteY10" fmla="*/ 2649445 h 3021592"/>
                <a:gd name="connsiteX11" fmla="*/ 54242 w 2287079"/>
                <a:gd name="connsiteY11" fmla="*/ 1820113 h 3021592"/>
                <a:gd name="connsiteX12" fmla="*/ 564606 w 2287079"/>
                <a:gd name="connsiteY12" fmla="*/ 1416076 h 3021592"/>
                <a:gd name="connsiteX13" fmla="*/ 734726 w 2287079"/>
                <a:gd name="connsiteY13" fmla="*/ 1182167 h 3021592"/>
                <a:gd name="connsiteX0" fmla="*/ 734726 w 2287079"/>
                <a:gd name="connsiteY0" fmla="*/ 1182167 h 3021592"/>
                <a:gd name="connsiteX1" fmla="*/ 1138771 w 2287079"/>
                <a:gd name="connsiteY1" fmla="*/ 756858 h 3021592"/>
                <a:gd name="connsiteX2" fmla="*/ 1213184 w 2287079"/>
                <a:gd name="connsiteY2" fmla="*/ 12578 h 3021592"/>
                <a:gd name="connsiteX3" fmla="*/ 1532168 w 2287079"/>
                <a:gd name="connsiteY3" fmla="*/ 384718 h 3021592"/>
                <a:gd name="connsiteX4" fmla="*/ 1564066 w 2287079"/>
                <a:gd name="connsiteY4" fmla="*/ 1362921 h 3021592"/>
                <a:gd name="connsiteX5" fmla="*/ 2287079 w 2287079"/>
                <a:gd name="connsiteY5" fmla="*/ 1628727 h 3021592"/>
                <a:gd name="connsiteX6" fmla="*/ 2191386 w 2287079"/>
                <a:gd name="connsiteY6" fmla="*/ 2117825 h 3021592"/>
                <a:gd name="connsiteX7" fmla="*/ 2265815 w 2287079"/>
                <a:gd name="connsiteY7" fmla="*/ 2649445 h 3021592"/>
                <a:gd name="connsiteX8" fmla="*/ 1893668 w 2287079"/>
                <a:gd name="connsiteY8" fmla="*/ 3021592 h 3021592"/>
                <a:gd name="connsiteX9" fmla="*/ 405124 w 2287079"/>
                <a:gd name="connsiteY9" fmla="*/ 3021592 h 3021592"/>
                <a:gd name="connsiteX10" fmla="*/ 617769 w 2287079"/>
                <a:gd name="connsiteY10" fmla="*/ 2394271 h 3021592"/>
                <a:gd name="connsiteX11" fmla="*/ 32977 w 2287079"/>
                <a:gd name="connsiteY11" fmla="*/ 2649445 h 3021592"/>
                <a:gd name="connsiteX12" fmla="*/ 54242 w 2287079"/>
                <a:gd name="connsiteY12" fmla="*/ 1820113 h 3021592"/>
                <a:gd name="connsiteX13" fmla="*/ 564606 w 2287079"/>
                <a:gd name="connsiteY13" fmla="*/ 1416076 h 3021592"/>
                <a:gd name="connsiteX14" fmla="*/ 734726 w 2287079"/>
                <a:gd name="connsiteY14" fmla="*/ 1182167 h 3021592"/>
                <a:gd name="connsiteX0" fmla="*/ 734726 w 2287079"/>
                <a:gd name="connsiteY0" fmla="*/ 1182167 h 3021592"/>
                <a:gd name="connsiteX1" fmla="*/ 1138771 w 2287079"/>
                <a:gd name="connsiteY1" fmla="*/ 756858 h 3021592"/>
                <a:gd name="connsiteX2" fmla="*/ 1213184 w 2287079"/>
                <a:gd name="connsiteY2" fmla="*/ 12578 h 3021592"/>
                <a:gd name="connsiteX3" fmla="*/ 1532168 w 2287079"/>
                <a:gd name="connsiteY3" fmla="*/ 384718 h 3021592"/>
                <a:gd name="connsiteX4" fmla="*/ 1564066 w 2287079"/>
                <a:gd name="connsiteY4" fmla="*/ 1362921 h 3021592"/>
                <a:gd name="connsiteX5" fmla="*/ 2287079 w 2287079"/>
                <a:gd name="connsiteY5" fmla="*/ 1628727 h 3021592"/>
                <a:gd name="connsiteX6" fmla="*/ 2191386 w 2287079"/>
                <a:gd name="connsiteY6" fmla="*/ 2117825 h 3021592"/>
                <a:gd name="connsiteX7" fmla="*/ 2265815 w 2287079"/>
                <a:gd name="connsiteY7" fmla="*/ 2649445 h 3021592"/>
                <a:gd name="connsiteX8" fmla="*/ 1893668 w 2287079"/>
                <a:gd name="connsiteY8" fmla="*/ 3021592 h 3021592"/>
                <a:gd name="connsiteX9" fmla="*/ 405124 w 2287079"/>
                <a:gd name="connsiteY9" fmla="*/ 3021592 h 3021592"/>
                <a:gd name="connsiteX10" fmla="*/ 415751 w 2287079"/>
                <a:gd name="connsiteY10" fmla="*/ 2617555 h 3021592"/>
                <a:gd name="connsiteX11" fmla="*/ 32977 w 2287079"/>
                <a:gd name="connsiteY11" fmla="*/ 2649445 h 3021592"/>
                <a:gd name="connsiteX12" fmla="*/ 54242 w 2287079"/>
                <a:gd name="connsiteY12" fmla="*/ 1820113 h 3021592"/>
                <a:gd name="connsiteX13" fmla="*/ 564606 w 2287079"/>
                <a:gd name="connsiteY13" fmla="*/ 1416076 h 3021592"/>
                <a:gd name="connsiteX14" fmla="*/ 734726 w 2287079"/>
                <a:gd name="connsiteY14" fmla="*/ 1182167 h 3021592"/>
                <a:gd name="connsiteX0" fmla="*/ 709066 w 2261419"/>
                <a:gd name="connsiteY0" fmla="*/ 1182167 h 3021592"/>
                <a:gd name="connsiteX1" fmla="*/ 1113111 w 2261419"/>
                <a:gd name="connsiteY1" fmla="*/ 756858 h 3021592"/>
                <a:gd name="connsiteX2" fmla="*/ 1187524 w 2261419"/>
                <a:gd name="connsiteY2" fmla="*/ 12578 h 3021592"/>
                <a:gd name="connsiteX3" fmla="*/ 1506508 w 2261419"/>
                <a:gd name="connsiteY3" fmla="*/ 384718 h 3021592"/>
                <a:gd name="connsiteX4" fmla="*/ 1538406 w 2261419"/>
                <a:gd name="connsiteY4" fmla="*/ 1362921 h 3021592"/>
                <a:gd name="connsiteX5" fmla="*/ 2261419 w 2261419"/>
                <a:gd name="connsiteY5" fmla="*/ 1628727 h 3021592"/>
                <a:gd name="connsiteX6" fmla="*/ 2165726 w 2261419"/>
                <a:gd name="connsiteY6" fmla="*/ 2117825 h 3021592"/>
                <a:gd name="connsiteX7" fmla="*/ 2240155 w 2261419"/>
                <a:gd name="connsiteY7" fmla="*/ 2649445 h 3021592"/>
                <a:gd name="connsiteX8" fmla="*/ 1868008 w 2261419"/>
                <a:gd name="connsiteY8" fmla="*/ 3021592 h 3021592"/>
                <a:gd name="connsiteX9" fmla="*/ 379464 w 2261419"/>
                <a:gd name="connsiteY9" fmla="*/ 3021592 h 3021592"/>
                <a:gd name="connsiteX10" fmla="*/ 390091 w 2261419"/>
                <a:gd name="connsiteY10" fmla="*/ 2617555 h 3021592"/>
                <a:gd name="connsiteX11" fmla="*/ 113643 w 2261419"/>
                <a:gd name="connsiteY11" fmla="*/ 2330469 h 3021592"/>
                <a:gd name="connsiteX12" fmla="*/ 28582 w 2261419"/>
                <a:gd name="connsiteY12" fmla="*/ 1820113 h 3021592"/>
                <a:gd name="connsiteX13" fmla="*/ 538946 w 2261419"/>
                <a:gd name="connsiteY13" fmla="*/ 1416076 h 3021592"/>
                <a:gd name="connsiteX14" fmla="*/ 709066 w 2261419"/>
                <a:gd name="connsiteY14" fmla="*/ 1182167 h 3021592"/>
                <a:gd name="connsiteX0" fmla="*/ 709066 w 2261419"/>
                <a:gd name="connsiteY0" fmla="*/ 1182167 h 3021592"/>
                <a:gd name="connsiteX1" fmla="*/ 1113111 w 2261419"/>
                <a:gd name="connsiteY1" fmla="*/ 756858 h 3021592"/>
                <a:gd name="connsiteX2" fmla="*/ 1187524 w 2261419"/>
                <a:gd name="connsiteY2" fmla="*/ 12578 h 3021592"/>
                <a:gd name="connsiteX3" fmla="*/ 1506508 w 2261419"/>
                <a:gd name="connsiteY3" fmla="*/ 384718 h 3021592"/>
                <a:gd name="connsiteX4" fmla="*/ 1538406 w 2261419"/>
                <a:gd name="connsiteY4" fmla="*/ 1362921 h 3021592"/>
                <a:gd name="connsiteX5" fmla="*/ 2261419 w 2261419"/>
                <a:gd name="connsiteY5" fmla="*/ 1628727 h 3021592"/>
                <a:gd name="connsiteX6" fmla="*/ 2165726 w 2261419"/>
                <a:gd name="connsiteY6" fmla="*/ 2117825 h 3021592"/>
                <a:gd name="connsiteX7" fmla="*/ 2240155 w 2261419"/>
                <a:gd name="connsiteY7" fmla="*/ 2649445 h 3021592"/>
                <a:gd name="connsiteX8" fmla="*/ 1868008 w 2261419"/>
                <a:gd name="connsiteY8" fmla="*/ 3021592 h 3021592"/>
                <a:gd name="connsiteX9" fmla="*/ 1081213 w 2261419"/>
                <a:gd name="connsiteY9" fmla="*/ 2915267 h 3021592"/>
                <a:gd name="connsiteX10" fmla="*/ 390091 w 2261419"/>
                <a:gd name="connsiteY10" fmla="*/ 2617555 h 3021592"/>
                <a:gd name="connsiteX11" fmla="*/ 113643 w 2261419"/>
                <a:gd name="connsiteY11" fmla="*/ 2330469 h 3021592"/>
                <a:gd name="connsiteX12" fmla="*/ 28582 w 2261419"/>
                <a:gd name="connsiteY12" fmla="*/ 1820113 h 3021592"/>
                <a:gd name="connsiteX13" fmla="*/ 538946 w 2261419"/>
                <a:gd name="connsiteY13" fmla="*/ 1416076 h 3021592"/>
                <a:gd name="connsiteX14" fmla="*/ 709066 w 2261419"/>
                <a:gd name="connsiteY14" fmla="*/ 1182167 h 3021592"/>
                <a:gd name="connsiteX0" fmla="*/ 709066 w 2261419"/>
                <a:gd name="connsiteY0" fmla="*/ 1182167 h 2979061"/>
                <a:gd name="connsiteX1" fmla="*/ 1113111 w 2261419"/>
                <a:gd name="connsiteY1" fmla="*/ 756858 h 2979061"/>
                <a:gd name="connsiteX2" fmla="*/ 1187524 w 2261419"/>
                <a:gd name="connsiteY2" fmla="*/ 12578 h 2979061"/>
                <a:gd name="connsiteX3" fmla="*/ 1506508 w 2261419"/>
                <a:gd name="connsiteY3" fmla="*/ 384718 h 2979061"/>
                <a:gd name="connsiteX4" fmla="*/ 1538406 w 2261419"/>
                <a:gd name="connsiteY4" fmla="*/ 1362921 h 2979061"/>
                <a:gd name="connsiteX5" fmla="*/ 2261419 w 2261419"/>
                <a:gd name="connsiteY5" fmla="*/ 1628727 h 2979061"/>
                <a:gd name="connsiteX6" fmla="*/ 2165726 w 2261419"/>
                <a:gd name="connsiteY6" fmla="*/ 2117825 h 2979061"/>
                <a:gd name="connsiteX7" fmla="*/ 2240155 w 2261419"/>
                <a:gd name="connsiteY7" fmla="*/ 2649445 h 2979061"/>
                <a:gd name="connsiteX8" fmla="*/ 1772315 w 2261419"/>
                <a:gd name="connsiteY8" fmla="*/ 2979061 h 2979061"/>
                <a:gd name="connsiteX9" fmla="*/ 1081213 w 2261419"/>
                <a:gd name="connsiteY9" fmla="*/ 2915267 h 2979061"/>
                <a:gd name="connsiteX10" fmla="*/ 390091 w 2261419"/>
                <a:gd name="connsiteY10" fmla="*/ 2617555 h 2979061"/>
                <a:gd name="connsiteX11" fmla="*/ 113643 w 2261419"/>
                <a:gd name="connsiteY11" fmla="*/ 2330469 h 2979061"/>
                <a:gd name="connsiteX12" fmla="*/ 28582 w 2261419"/>
                <a:gd name="connsiteY12" fmla="*/ 1820113 h 2979061"/>
                <a:gd name="connsiteX13" fmla="*/ 538946 w 2261419"/>
                <a:gd name="connsiteY13" fmla="*/ 1416076 h 2979061"/>
                <a:gd name="connsiteX14" fmla="*/ 709066 w 2261419"/>
                <a:gd name="connsiteY14" fmla="*/ 1182167 h 2979061"/>
                <a:gd name="connsiteX0" fmla="*/ 709066 w 2261419"/>
                <a:gd name="connsiteY0" fmla="*/ 1182167 h 2915267"/>
                <a:gd name="connsiteX1" fmla="*/ 1113111 w 2261419"/>
                <a:gd name="connsiteY1" fmla="*/ 756858 h 2915267"/>
                <a:gd name="connsiteX2" fmla="*/ 1187524 w 2261419"/>
                <a:gd name="connsiteY2" fmla="*/ 12578 h 2915267"/>
                <a:gd name="connsiteX3" fmla="*/ 1506508 w 2261419"/>
                <a:gd name="connsiteY3" fmla="*/ 384718 h 2915267"/>
                <a:gd name="connsiteX4" fmla="*/ 1538406 w 2261419"/>
                <a:gd name="connsiteY4" fmla="*/ 1362921 h 2915267"/>
                <a:gd name="connsiteX5" fmla="*/ 2261419 w 2261419"/>
                <a:gd name="connsiteY5" fmla="*/ 1628727 h 2915267"/>
                <a:gd name="connsiteX6" fmla="*/ 2165726 w 2261419"/>
                <a:gd name="connsiteY6" fmla="*/ 2117825 h 2915267"/>
                <a:gd name="connsiteX7" fmla="*/ 2240155 w 2261419"/>
                <a:gd name="connsiteY7" fmla="*/ 2649445 h 2915267"/>
                <a:gd name="connsiteX8" fmla="*/ 1740418 w 2261419"/>
                <a:gd name="connsiteY8" fmla="*/ 2617554 h 2915267"/>
                <a:gd name="connsiteX9" fmla="*/ 1081213 w 2261419"/>
                <a:gd name="connsiteY9" fmla="*/ 2915267 h 2915267"/>
                <a:gd name="connsiteX10" fmla="*/ 390091 w 2261419"/>
                <a:gd name="connsiteY10" fmla="*/ 2617555 h 2915267"/>
                <a:gd name="connsiteX11" fmla="*/ 113643 w 2261419"/>
                <a:gd name="connsiteY11" fmla="*/ 2330469 h 2915267"/>
                <a:gd name="connsiteX12" fmla="*/ 28582 w 2261419"/>
                <a:gd name="connsiteY12" fmla="*/ 1820113 h 2915267"/>
                <a:gd name="connsiteX13" fmla="*/ 538946 w 2261419"/>
                <a:gd name="connsiteY13" fmla="*/ 1416076 h 2915267"/>
                <a:gd name="connsiteX14" fmla="*/ 709066 w 2261419"/>
                <a:gd name="connsiteY14" fmla="*/ 1182167 h 2915267"/>
                <a:gd name="connsiteX0" fmla="*/ 709066 w 2261419"/>
                <a:gd name="connsiteY0" fmla="*/ 1182167 h 3000326"/>
                <a:gd name="connsiteX1" fmla="*/ 1113111 w 2261419"/>
                <a:gd name="connsiteY1" fmla="*/ 756858 h 3000326"/>
                <a:gd name="connsiteX2" fmla="*/ 1187524 w 2261419"/>
                <a:gd name="connsiteY2" fmla="*/ 12578 h 3000326"/>
                <a:gd name="connsiteX3" fmla="*/ 1506508 w 2261419"/>
                <a:gd name="connsiteY3" fmla="*/ 384718 h 3000326"/>
                <a:gd name="connsiteX4" fmla="*/ 1538406 w 2261419"/>
                <a:gd name="connsiteY4" fmla="*/ 1362921 h 3000326"/>
                <a:gd name="connsiteX5" fmla="*/ 2261419 w 2261419"/>
                <a:gd name="connsiteY5" fmla="*/ 1628727 h 3000326"/>
                <a:gd name="connsiteX6" fmla="*/ 2165726 w 2261419"/>
                <a:gd name="connsiteY6" fmla="*/ 2117825 h 3000326"/>
                <a:gd name="connsiteX7" fmla="*/ 2240155 w 2261419"/>
                <a:gd name="connsiteY7" fmla="*/ 2649445 h 3000326"/>
                <a:gd name="connsiteX8" fmla="*/ 1517134 w 2261419"/>
                <a:gd name="connsiteY8" fmla="*/ 3000326 h 3000326"/>
                <a:gd name="connsiteX9" fmla="*/ 1081213 w 2261419"/>
                <a:gd name="connsiteY9" fmla="*/ 2915267 h 3000326"/>
                <a:gd name="connsiteX10" fmla="*/ 390091 w 2261419"/>
                <a:gd name="connsiteY10" fmla="*/ 2617555 h 3000326"/>
                <a:gd name="connsiteX11" fmla="*/ 113643 w 2261419"/>
                <a:gd name="connsiteY11" fmla="*/ 2330469 h 3000326"/>
                <a:gd name="connsiteX12" fmla="*/ 28582 w 2261419"/>
                <a:gd name="connsiteY12" fmla="*/ 1820113 h 3000326"/>
                <a:gd name="connsiteX13" fmla="*/ 538946 w 2261419"/>
                <a:gd name="connsiteY13" fmla="*/ 1416076 h 3000326"/>
                <a:gd name="connsiteX14" fmla="*/ 709066 w 2261419"/>
                <a:gd name="connsiteY14" fmla="*/ 1182167 h 3000326"/>
                <a:gd name="connsiteX0" fmla="*/ 734726 w 2287079"/>
                <a:gd name="connsiteY0" fmla="*/ 1182167 h 3000326"/>
                <a:gd name="connsiteX1" fmla="*/ 1138771 w 2287079"/>
                <a:gd name="connsiteY1" fmla="*/ 756858 h 3000326"/>
                <a:gd name="connsiteX2" fmla="*/ 1213184 w 2287079"/>
                <a:gd name="connsiteY2" fmla="*/ 12578 h 3000326"/>
                <a:gd name="connsiteX3" fmla="*/ 1532168 w 2287079"/>
                <a:gd name="connsiteY3" fmla="*/ 384718 h 3000326"/>
                <a:gd name="connsiteX4" fmla="*/ 1564066 w 2287079"/>
                <a:gd name="connsiteY4" fmla="*/ 1362921 h 3000326"/>
                <a:gd name="connsiteX5" fmla="*/ 2287079 w 2287079"/>
                <a:gd name="connsiteY5" fmla="*/ 1628727 h 3000326"/>
                <a:gd name="connsiteX6" fmla="*/ 2191386 w 2287079"/>
                <a:gd name="connsiteY6" fmla="*/ 2117825 h 3000326"/>
                <a:gd name="connsiteX7" fmla="*/ 2265815 w 2287079"/>
                <a:gd name="connsiteY7" fmla="*/ 2649445 h 3000326"/>
                <a:gd name="connsiteX8" fmla="*/ 1542794 w 2287079"/>
                <a:gd name="connsiteY8" fmla="*/ 3000326 h 3000326"/>
                <a:gd name="connsiteX9" fmla="*/ 1106873 w 2287079"/>
                <a:gd name="connsiteY9" fmla="*/ 2915267 h 3000326"/>
                <a:gd name="connsiteX10" fmla="*/ 415751 w 2287079"/>
                <a:gd name="connsiteY10" fmla="*/ 2617555 h 3000326"/>
                <a:gd name="connsiteX11" fmla="*/ 32977 w 2287079"/>
                <a:gd name="connsiteY11" fmla="*/ 2436795 h 3000326"/>
                <a:gd name="connsiteX12" fmla="*/ 54242 w 2287079"/>
                <a:gd name="connsiteY12" fmla="*/ 1820113 h 3000326"/>
                <a:gd name="connsiteX13" fmla="*/ 564606 w 2287079"/>
                <a:gd name="connsiteY13" fmla="*/ 1416076 h 3000326"/>
                <a:gd name="connsiteX14" fmla="*/ 734726 w 2287079"/>
                <a:gd name="connsiteY14" fmla="*/ 1182167 h 3000326"/>
                <a:gd name="connsiteX0" fmla="*/ 734726 w 2287079"/>
                <a:gd name="connsiteY0" fmla="*/ 1182167 h 3000326"/>
                <a:gd name="connsiteX1" fmla="*/ 1138771 w 2287079"/>
                <a:gd name="connsiteY1" fmla="*/ 756858 h 3000326"/>
                <a:gd name="connsiteX2" fmla="*/ 1213184 w 2287079"/>
                <a:gd name="connsiteY2" fmla="*/ 12578 h 3000326"/>
                <a:gd name="connsiteX3" fmla="*/ 1532168 w 2287079"/>
                <a:gd name="connsiteY3" fmla="*/ 384718 h 3000326"/>
                <a:gd name="connsiteX4" fmla="*/ 1564066 w 2287079"/>
                <a:gd name="connsiteY4" fmla="*/ 1362921 h 3000326"/>
                <a:gd name="connsiteX5" fmla="*/ 2287079 w 2287079"/>
                <a:gd name="connsiteY5" fmla="*/ 1628727 h 3000326"/>
                <a:gd name="connsiteX6" fmla="*/ 2191386 w 2287079"/>
                <a:gd name="connsiteY6" fmla="*/ 2117825 h 3000326"/>
                <a:gd name="connsiteX7" fmla="*/ 1914941 w 2287079"/>
                <a:gd name="connsiteY7" fmla="*/ 2596282 h 3000326"/>
                <a:gd name="connsiteX8" fmla="*/ 1542794 w 2287079"/>
                <a:gd name="connsiteY8" fmla="*/ 3000326 h 3000326"/>
                <a:gd name="connsiteX9" fmla="*/ 1106873 w 2287079"/>
                <a:gd name="connsiteY9" fmla="*/ 2915267 h 3000326"/>
                <a:gd name="connsiteX10" fmla="*/ 415751 w 2287079"/>
                <a:gd name="connsiteY10" fmla="*/ 2617555 h 3000326"/>
                <a:gd name="connsiteX11" fmla="*/ 32977 w 2287079"/>
                <a:gd name="connsiteY11" fmla="*/ 2436795 h 3000326"/>
                <a:gd name="connsiteX12" fmla="*/ 54242 w 2287079"/>
                <a:gd name="connsiteY12" fmla="*/ 1820113 h 3000326"/>
                <a:gd name="connsiteX13" fmla="*/ 564606 w 2287079"/>
                <a:gd name="connsiteY13" fmla="*/ 1416076 h 3000326"/>
                <a:gd name="connsiteX14" fmla="*/ 734726 w 2287079"/>
                <a:gd name="connsiteY14" fmla="*/ 1182167 h 3000326"/>
                <a:gd name="connsiteX0" fmla="*/ 734726 w 2287079"/>
                <a:gd name="connsiteY0" fmla="*/ 1182167 h 3000326"/>
                <a:gd name="connsiteX1" fmla="*/ 1138771 w 2287079"/>
                <a:gd name="connsiteY1" fmla="*/ 756858 h 3000326"/>
                <a:gd name="connsiteX2" fmla="*/ 1213184 w 2287079"/>
                <a:gd name="connsiteY2" fmla="*/ 12578 h 3000326"/>
                <a:gd name="connsiteX3" fmla="*/ 1532168 w 2287079"/>
                <a:gd name="connsiteY3" fmla="*/ 384718 h 3000326"/>
                <a:gd name="connsiteX4" fmla="*/ 1500271 w 2287079"/>
                <a:gd name="connsiteY4" fmla="*/ 1362921 h 3000326"/>
                <a:gd name="connsiteX5" fmla="*/ 2287079 w 2287079"/>
                <a:gd name="connsiteY5" fmla="*/ 1628727 h 3000326"/>
                <a:gd name="connsiteX6" fmla="*/ 2191386 w 2287079"/>
                <a:gd name="connsiteY6" fmla="*/ 2117825 h 3000326"/>
                <a:gd name="connsiteX7" fmla="*/ 1914941 w 2287079"/>
                <a:gd name="connsiteY7" fmla="*/ 2596282 h 3000326"/>
                <a:gd name="connsiteX8" fmla="*/ 1542794 w 2287079"/>
                <a:gd name="connsiteY8" fmla="*/ 3000326 h 3000326"/>
                <a:gd name="connsiteX9" fmla="*/ 1106873 w 2287079"/>
                <a:gd name="connsiteY9" fmla="*/ 2915267 h 3000326"/>
                <a:gd name="connsiteX10" fmla="*/ 415751 w 2287079"/>
                <a:gd name="connsiteY10" fmla="*/ 2617555 h 3000326"/>
                <a:gd name="connsiteX11" fmla="*/ 32977 w 2287079"/>
                <a:gd name="connsiteY11" fmla="*/ 2436795 h 3000326"/>
                <a:gd name="connsiteX12" fmla="*/ 54242 w 2287079"/>
                <a:gd name="connsiteY12" fmla="*/ 1820113 h 3000326"/>
                <a:gd name="connsiteX13" fmla="*/ 564606 w 2287079"/>
                <a:gd name="connsiteY13" fmla="*/ 1416076 h 3000326"/>
                <a:gd name="connsiteX14" fmla="*/ 734726 w 2287079"/>
                <a:gd name="connsiteY14" fmla="*/ 1182167 h 3000326"/>
                <a:gd name="connsiteX0" fmla="*/ 734726 w 2287079"/>
                <a:gd name="connsiteY0" fmla="*/ 1182167 h 3010960"/>
                <a:gd name="connsiteX1" fmla="*/ 1138771 w 2287079"/>
                <a:gd name="connsiteY1" fmla="*/ 756858 h 3010960"/>
                <a:gd name="connsiteX2" fmla="*/ 1213184 w 2287079"/>
                <a:gd name="connsiteY2" fmla="*/ 12578 h 3010960"/>
                <a:gd name="connsiteX3" fmla="*/ 1532168 w 2287079"/>
                <a:gd name="connsiteY3" fmla="*/ 384718 h 3010960"/>
                <a:gd name="connsiteX4" fmla="*/ 1500271 w 2287079"/>
                <a:gd name="connsiteY4" fmla="*/ 1362921 h 3010960"/>
                <a:gd name="connsiteX5" fmla="*/ 2287079 w 2287079"/>
                <a:gd name="connsiteY5" fmla="*/ 1628727 h 3010960"/>
                <a:gd name="connsiteX6" fmla="*/ 2191386 w 2287079"/>
                <a:gd name="connsiteY6" fmla="*/ 2117825 h 3010960"/>
                <a:gd name="connsiteX7" fmla="*/ 1914941 w 2287079"/>
                <a:gd name="connsiteY7" fmla="*/ 2596282 h 3010960"/>
                <a:gd name="connsiteX8" fmla="*/ 1542794 w 2287079"/>
                <a:gd name="connsiteY8" fmla="*/ 3000326 h 3010960"/>
                <a:gd name="connsiteX9" fmla="*/ 1128138 w 2287079"/>
                <a:gd name="connsiteY9" fmla="*/ 3010960 h 3010960"/>
                <a:gd name="connsiteX10" fmla="*/ 415751 w 2287079"/>
                <a:gd name="connsiteY10" fmla="*/ 2617555 h 3010960"/>
                <a:gd name="connsiteX11" fmla="*/ 32977 w 2287079"/>
                <a:gd name="connsiteY11" fmla="*/ 2436795 h 3010960"/>
                <a:gd name="connsiteX12" fmla="*/ 54242 w 2287079"/>
                <a:gd name="connsiteY12" fmla="*/ 1820113 h 3010960"/>
                <a:gd name="connsiteX13" fmla="*/ 564606 w 2287079"/>
                <a:gd name="connsiteY13" fmla="*/ 1416076 h 3010960"/>
                <a:gd name="connsiteX14" fmla="*/ 734726 w 2287079"/>
                <a:gd name="connsiteY14" fmla="*/ 1182167 h 301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7079" h="3010960">
                  <a:moveTo>
                    <a:pt x="734726" y="1182167"/>
                  </a:moveTo>
                  <a:cubicBezTo>
                    <a:pt x="734726" y="976636"/>
                    <a:pt x="933240" y="756858"/>
                    <a:pt x="1138771" y="756858"/>
                  </a:cubicBezTo>
                  <a:cubicBezTo>
                    <a:pt x="1124589" y="65742"/>
                    <a:pt x="961552" y="235862"/>
                    <a:pt x="1213184" y="12578"/>
                  </a:cubicBezTo>
                  <a:cubicBezTo>
                    <a:pt x="1248624" y="-54762"/>
                    <a:pt x="1473688" y="159661"/>
                    <a:pt x="1532168" y="384718"/>
                  </a:cubicBezTo>
                  <a:cubicBezTo>
                    <a:pt x="1590648" y="609775"/>
                    <a:pt x="1448880" y="1116600"/>
                    <a:pt x="1500271" y="1362921"/>
                  </a:cubicBezTo>
                  <a:cubicBezTo>
                    <a:pt x="1592420" y="1529495"/>
                    <a:pt x="2194930" y="1462153"/>
                    <a:pt x="2287079" y="1628727"/>
                  </a:cubicBezTo>
                  <a:cubicBezTo>
                    <a:pt x="2283535" y="1791760"/>
                    <a:pt x="2194930" y="1954792"/>
                    <a:pt x="2191386" y="2117825"/>
                  </a:cubicBezTo>
                  <a:lnTo>
                    <a:pt x="1914941" y="2596282"/>
                  </a:lnTo>
                  <a:cubicBezTo>
                    <a:pt x="1914941" y="2801813"/>
                    <a:pt x="1748325" y="3000326"/>
                    <a:pt x="1542794" y="3000326"/>
                  </a:cubicBezTo>
                  <a:lnTo>
                    <a:pt x="1128138" y="3010960"/>
                  </a:lnTo>
                  <a:cubicBezTo>
                    <a:pt x="835744" y="2987923"/>
                    <a:pt x="477775" y="2679579"/>
                    <a:pt x="415751" y="2617555"/>
                  </a:cubicBezTo>
                  <a:cubicBezTo>
                    <a:pt x="353727" y="2555531"/>
                    <a:pt x="47154" y="2614004"/>
                    <a:pt x="32977" y="2436795"/>
                  </a:cubicBezTo>
                  <a:cubicBezTo>
                    <a:pt x="8167" y="2250725"/>
                    <a:pt x="-36135" y="2071748"/>
                    <a:pt x="54242" y="1820113"/>
                  </a:cubicBezTo>
                  <a:cubicBezTo>
                    <a:pt x="121582" y="1600375"/>
                    <a:pt x="477774" y="1529489"/>
                    <a:pt x="564606" y="1416076"/>
                  </a:cubicBezTo>
                  <a:cubicBezTo>
                    <a:pt x="651438" y="1302663"/>
                    <a:pt x="617767" y="1277860"/>
                    <a:pt x="734726" y="1182167"/>
                  </a:cubicBezTo>
                  <a:close/>
                </a:path>
              </a:pathLst>
            </a:custGeom>
            <a:solidFill>
              <a:srgbClr val="F6CEE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2800" kern="0">
                <a:solidFill>
                  <a:prstClr val="white"/>
                </a:solidFill>
              </a:endParaRPr>
            </a:p>
          </p:txBody>
        </p:sp>
        <p:sp>
          <p:nvSpPr>
            <p:cNvPr id="21" name="Freeform 47"/>
            <p:cNvSpPr>
              <a:spLocks noEditPoints="1"/>
            </p:cNvSpPr>
            <p:nvPr/>
          </p:nvSpPr>
          <p:spPr bwMode="auto">
            <a:xfrm>
              <a:off x="3430255" y="2759485"/>
              <a:ext cx="3087503" cy="3201475"/>
            </a:xfrm>
            <a:custGeom>
              <a:avLst/>
              <a:gdLst>
                <a:gd name="T0" fmla="*/ 103 w 123"/>
                <a:gd name="T1" fmla="*/ 57 h 128"/>
                <a:gd name="T2" fmla="*/ 99 w 123"/>
                <a:gd name="T3" fmla="*/ 56 h 128"/>
                <a:gd name="T4" fmla="*/ 90 w 123"/>
                <a:gd name="T5" fmla="*/ 37 h 128"/>
                <a:gd name="T6" fmla="*/ 82 w 123"/>
                <a:gd name="T7" fmla="*/ 3 h 128"/>
                <a:gd name="T8" fmla="*/ 65 w 123"/>
                <a:gd name="T9" fmla="*/ 7 h 128"/>
                <a:gd name="T10" fmla="*/ 65 w 123"/>
                <a:gd name="T11" fmla="*/ 17 h 128"/>
                <a:gd name="T12" fmla="*/ 53 w 123"/>
                <a:gd name="T13" fmla="*/ 43 h 128"/>
                <a:gd name="T14" fmla="*/ 43 w 123"/>
                <a:gd name="T15" fmla="*/ 56 h 128"/>
                <a:gd name="T16" fmla="*/ 0 w 123"/>
                <a:gd name="T17" fmla="*/ 58 h 128"/>
                <a:gd name="T18" fmla="*/ 30 w 123"/>
                <a:gd name="T19" fmla="*/ 112 h 128"/>
                <a:gd name="T20" fmla="*/ 35 w 123"/>
                <a:gd name="T21" fmla="*/ 112 h 128"/>
                <a:gd name="T22" fmla="*/ 42 w 123"/>
                <a:gd name="T23" fmla="*/ 113 h 128"/>
                <a:gd name="T24" fmla="*/ 49 w 123"/>
                <a:gd name="T25" fmla="*/ 118 h 128"/>
                <a:gd name="T26" fmla="*/ 59 w 123"/>
                <a:gd name="T27" fmla="*/ 124 h 128"/>
                <a:gd name="T28" fmla="*/ 75 w 123"/>
                <a:gd name="T29" fmla="*/ 127 h 128"/>
                <a:gd name="T30" fmla="*/ 86 w 123"/>
                <a:gd name="T31" fmla="*/ 128 h 128"/>
                <a:gd name="T32" fmla="*/ 101 w 123"/>
                <a:gd name="T33" fmla="*/ 116 h 128"/>
                <a:gd name="T34" fmla="*/ 110 w 123"/>
                <a:gd name="T35" fmla="*/ 101 h 128"/>
                <a:gd name="T36" fmla="*/ 122 w 123"/>
                <a:gd name="T37" fmla="*/ 76 h 128"/>
                <a:gd name="T38" fmla="*/ 114 w 123"/>
                <a:gd name="T39" fmla="*/ 74 h 128"/>
                <a:gd name="T40" fmla="*/ 108 w 123"/>
                <a:gd name="T41" fmla="*/ 80 h 128"/>
                <a:gd name="T42" fmla="*/ 109 w 123"/>
                <a:gd name="T43" fmla="*/ 90 h 128"/>
                <a:gd name="T44" fmla="*/ 101 w 123"/>
                <a:gd name="T45" fmla="*/ 97 h 128"/>
                <a:gd name="T46" fmla="*/ 101 w 123"/>
                <a:gd name="T47" fmla="*/ 107 h 128"/>
                <a:gd name="T48" fmla="*/ 98 w 123"/>
                <a:gd name="T49" fmla="*/ 109 h 128"/>
                <a:gd name="T50" fmla="*/ 97 w 123"/>
                <a:gd name="T51" fmla="*/ 109 h 128"/>
                <a:gd name="T52" fmla="*/ 93 w 123"/>
                <a:gd name="T53" fmla="*/ 114 h 128"/>
                <a:gd name="T54" fmla="*/ 90 w 123"/>
                <a:gd name="T55" fmla="*/ 120 h 128"/>
                <a:gd name="T56" fmla="*/ 68 w 123"/>
                <a:gd name="T57" fmla="*/ 118 h 128"/>
                <a:gd name="T58" fmla="*/ 61 w 123"/>
                <a:gd name="T59" fmla="*/ 117 h 128"/>
                <a:gd name="T60" fmla="*/ 53 w 123"/>
                <a:gd name="T61" fmla="*/ 111 h 128"/>
                <a:gd name="T62" fmla="*/ 46 w 123"/>
                <a:gd name="T63" fmla="*/ 106 h 128"/>
                <a:gd name="T64" fmla="*/ 31 w 123"/>
                <a:gd name="T65" fmla="*/ 98 h 128"/>
                <a:gd name="T66" fmla="*/ 30 w 123"/>
                <a:gd name="T67" fmla="*/ 82 h 128"/>
                <a:gd name="T68" fmla="*/ 38 w 123"/>
                <a:gd name="T69" fmla="*/ 66 h 128"/>
                <a:gd name="T70" fmla="*/ 48 w 123"/>
                <a:gd name="T71" fmla="*/ 61 h 128"/>
                <a:gd name="T72" fmla="*/ 62 w 123"/>
                <a:gd name="T73" fmla="*/ 45 h 128"/>
                <a:gd name="T74" fmla="*/ 72 w 123"/>
                <a:gd name="T75" fmla="*/ 27 h 128"/>
                <a:gd name="T76" fmla="*/ 73 w 123"/>
                <a:gd name="T77" fmla="*/ 14 h 128"/>
                <a:gd name="T78" fmla="*/ 74 w 123"/>
                <a:gd name="T79" fmla="*/ 8 h 128"/>
                <a:gd name="T80" fmla="*/ 84 w 123"/>
                <a:gd name="T81" fmla="*/ 25 h 128"/>
                <a:gd name="T82" fmla="*/ 79 w 123"/>
                <a:gd name="T83" fmla="*/ 49 h 128"/>
                <a:gd name="T84" fmla="*/ 99 w 123"/>
                <a:gd name="T85" fmla="*/ 64 h 128"/>
                <a:gd name="T86" fmla="*/ 114 w 123"/>
                <a:gd name="T87" fmla="*/ 7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128">
                  <a:moveTo>
                    <a:pt x="118" y="63"/>
                  </a:moveTo>
                  <a:cubicBezTo>
                    <a:pt x="114" y="59"/>
                    <a:pt x="108" y="58"/>
                    <a:pt x="103" y="57"/>
                  </a:cubicBezTo>
                  <a:cubicBezTo>
                    <a:pt x="102" y="57"/>
                    <a:pt x="102" y="57"/>
                    <a:pt x="101" y="57"/>
                  </a:cubicBezTo>
                  <a:cubicBezTo>
                    <a:pt x="100" y="57"/>
                    <a:pt x="100" y="57"/>
                    <a:pt x="99" y="56"/>
                  </a:cubicBezTo>
                  <a:cubicBezTo>
                    <a:pt x="92" y="55"/>
                    <a:pt x="87" y="53"/>
                    <a:pt x="87" y="48"/>
                  </a:cubicBezTo>
                  <a:cubicBezTo>
                    <a:pt x="87" y="44"/>
                    <a:pt x="88" y="41"/>
                    <a:pt x="90" y="37"/>
                  </a:cubicBezTo>
                  <a:cubicBezTo>
                    <a:pt x="91" y="33"/>
                    <a:pt x="93" y="29"/>
                    <a:pt x="92" y="24"/>
                  </a:cubicBezTo>
                  <a:cubicBezTo>
                    <a:pt x="92" y="15"/>
                    <a:pt x="88" y="7"/>
                    <a:pt x="82" y="3"/>
                  </a:cubicBezTo>
                  <a:cubicBezTo>
                    <a:pt x="80" y="2"/>
                    <a:pt x="77" y="0"/>
                    <a:pt x="74" y="0"/>
                  </a:cubicBezTo>
                  <a:cubicBezTo>
                    <a:pt x="70" y="0"/>
                    <a:pt x="67" y="3"/>
                    <a:pt x="65" y="7"/>
                  </a:cubicBezTo>
                  <a:cubicBezTo>
                    <a:pt x="64" y="10"/>
                    <a:pt x="65" y="12"/>
                    <a:pt x="65" y="15"/>
                  </a:cubicBezTo>
                  <a:cubicBezTo>
                    <a:pt x="65" y="16"/>
                    <a:pt x="65" y="17"/>
                    <a:pt x="65" y="17"/>
                  </a:cubicBezTo>
                  <a:cubicBezTo>
                    <a:pt x="65" y="21"/>
                    <a:pt x="65" y="24"/>
                    <a:pt x="63" y="27"/>
                  </a:cubicBezTo>
                  <a:cubicBezTo>
                    <a:pt x="61" y="34"/>
                    <a:pt x="57" y="39"/>
                    <a:pt x="53" y="43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49" y="49"/>
                    <a:pt x="46" y="53"/>
                    <a:pt x="43" y="56"/>
                  </a:cubicBezTo>
                  <a:cubicBezTo>
                    <a:pt x="41" y="57"/>
                    <a:pt x="40" y="57"/>
                    <a:pt x="37" y="58"/>
                  </a:cubicBezTo>
                  <a:cubicBezTo>
                    <a:pt x="37" y="58"/>
                    <a:pt x="0" y="58"/>
                    <a:pt x="0" y="5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29" y="112"/>
                    <a:pt x="30" y="112"/>
                  </a:cubicBezTo>
                  <a:cubicBezTo>
                    <a:pt x="32" y="112"/>
                    <a:pt x="33" y="112"/>
                    <a:pt x="35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6" y="112"/>
                    <a:pt x="37" y="112"/>
                    <a:pt x="39" y="112"/>
                  </a:cubicBezTo>
                  <a:cubicBezTo>
                    <a:pt x="40" y="113"/>
                    <a:pt x="41" y="113"/>
                    <a:pt x="42" y="113"/>
                  </a:cubicBezTo>
                  <a:cubicBezTo>
                    <a:pt x="44" y="113"/>
                    <a:pt x="45" y="115"/>
                    <a:pt x="46" y="116"/>
                  </a:cubicBezTo>
                  <a:cubicBezTo>
                    <a:pt x="47" y="117"/>
                    <a:pt x="48" y="117"/>
                    <a:pt x="49" y="118"/>
                  </a:cubicBezTo>
                  <a:cubicBezTo>
                    <a:pt x="49" y="118"/>
                    <a:pt x="50" y="119"/>
                    <a:pt x="51" y="119"/>
                  </a:cubicBezTo>
                  <a:cubicBezTo>
                    <a:pt x="53" y="121"/>
                    <a:pt x="56" y="123"/>
                    <a:pt x="59" y="124"/>
                  </a:cubicBezTo>
                  <a:cubicBezTo>
                    <a:pt x="62" y="126"/>
                    <a:pt x="66" y="126"/>
                    <a:pt x="69" y="127"/>
                  </a:cubicBezTo>
                  <a:cubicBezTo>
                    <a:pt x="71" y="127"/>
                    <a:pt x="73" y="127"/>
                    <a:pt x="75" y="127"/>
                  </a:cubicBezTo>
                  <a:cubicBezTo>
                    <a:pt x="76" y="128"/>
                    <a:pt x="77" y="128"/>
                    <a:pt x="78" y="128"/>
                  </a:cubicBezTo>
                  <a:cubicBezTo>
                    <a:pt x="80" y="128"/>
                    <a:pt x="83" y="128"/>
                    <a:pt x="86" y="128"/>
                  </a:cubicBezTo>
                  <a:cubicBezTo>
                    <a:pt x="88" y="128"/>
                    <a:pt x="90" y="128"/>
                    <a:pt x="92" y="128"/>
                  </a:cubicBezTo>
                  <a:cubicBezTo>
                    <a:pt x="98" y="126"/>
                    <a:pt x="101" y="122"/>
                    <a:pt x="101" y="116"/>
                  </a:cubicBezTo>
                  <a:cubicBezTo>
                    <a:pt x="104" y="115"/>
                    <a:pt x="107" y="112"/>
                    <a:pt x="109" y="109"/>
                  </a:cubicBezTo>
                  <a:cubicBezTo>
                    <a:pt x="110" y="106"/>
                    <a:pt x="111" y="103"/>
                    <a:pt x="110" y="101"/>
                  </a:cubicBezTo>
                  <a:cubicBezTo>
                    <a:pt x="116" y="97"/>
                    <a:pt x="119" y="90"/>
                    <a:pt x="117" y="84"/>
                  </a:cubicBezTo>
                  <a:cubicBezTo>
                    <a:pt x="120" y="82"/>
                    <a:pt x="121" y="80"/>
                    <a:pt x="122" y="76"/>
                  </a:cubicBezTo>
                  <a:cubicBezTo>
                    <a:pt x="123" y="71"/>
                    <a:pt x="121" y="66"/>
                    <a:pt x="118" y="63"/>
                  </a:cubicBezTo>
                  <a:close/>
                  <a:moveTo>
                    <a:pt x="114" y="74"/>
                  </a:moveTo>
                  <a:cubicBezTo>
                    <a:pt x="114" y="75"/>
                    <a:pt x="113" y="78"/>
                    <a:pt x="111" y="78"/>
                  </a:cubicBezTo>
                  <a:cubicBezTo>
                    <a:pt x="109" y="78"/>
                    <a:pt x="109" y="79"/>
                    <a:pt x="108" y="80"/>
                  </a:cubicBezTo>
                  <a:cubicBezTo>
                    <a:pt x="108" y="82"/>
                    <a:pt x="108" y="83"/>
                    <a:pt x="109" y="85"/>
                  </a:cubicBezTo>
                  <a:cubicBezTo>
                    <a:pt x="110" y="86"/>
                    <a:pt x="110" y="88"/>
                    <a:pt x="109" y="90"/>
                  </a:cubicBezTo>
                  <a:cubicBezTo>
                    <a:pt x="108" y="92"/>
                    <a:pt x="107" y="94"/>
                    <a:pt x="104" y="95"/>
                  </a:cubicBezTo>
                  <a:cubicBezTo>
                    <a:pt x="103" y="95"/>
                    <a:pt x="102" y="96"/>
                    <a:pt x="101" y="97"/>
                  </a:cubicBezTo>
                  <a:cubicBezTo>
                    <a:pt x="101" y="99"/>
                    <a:pt x="101" y="100"/>
                    <a:pt x="102" y="101"/>
                  </a:cubicBezTo>
                  <a:cubicBezTo>
                    <a:pt x="102" y="102"/>
                    <a:pt x="102" y="105"/>
                    <a:pt x="101" y="107"/>
                  </a:cubicBezTo>
                  <a:cubicBezTo>
                    <a:pt x="100" y="108"/>
                    <a:pt x="99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6" y="109"/>
                    <a:pt x="94" y="110"/>
                    <a:pt x="93" y="111"/>
                  </a:cubicBezTo>
                  <a:cubicBezTo>
                    <a:pt x="93" y="112"/>
                    <a:pt x="93" y="113"/>
                    <a:pt x="93" y="114"/>
                  </a:cubicBezTo>
                  <a:cubicBezTo>
                    <a:pt x="94" y="116"/>
                    <a:pt x="93" y="117"/>
                    <a:pt x="93" y="118"/>
                  </a:cubicBezTo>
                  <a:cubicBezTo>
                    <a:pt x="92" y="119"/>
                    <a:pt x="91" y="120"/>
                    <a:pt x="90" y="120"/>
                  </a:cubicBezTo>
                  <a:cubicBezTo>
                    <a:pt x="88" y="120"/>
                    <a:pt x="87" y="120"/>
                    <a:pt x="85" y="120"/>
                  </a:cubicBezTo>
                  <a:cubicBezTo>
                    <a:pt x="79" y="120"/>
                    <a:pt x="73" y="119"/>
                    <a:pt x="68" y="118"/>
                  </a:cubicBezTo>
                  <a:cubicBezTo>
                    <a:pt x="65" y="118"/>
                    <a:pt x="65" y="118"/>
                    <a:pt x="65" y="118"/>
                  </a:cubicBezTo>
                  <a:cubicBezTo>
                    <a:pt x="64" y="117"/>
                    <a:pt x="62" y="117"/>
                    <a:pt x="61" y="117"/>
                  </a:cubicBezTo>
                  <a:cubicBezTo>
                    <a:pt x="59" y="116"/>
                    <a:pt x="57" y="114"/>
                    <a:pt x="55" y="112"/>
                  </a:cubicBezTo>
                  <a:cubicBezTo>
                    <a:pt x="54" y="112"/>
                    <a:pt x="53" y="111"/>
                    <a:pt x="53" y="111"/>
                  </a:cubicBezTo>
                  <a:cubicBezTo>
                    <a:pt x="52" y="110"/>
                    <a:pt x="52" y="110"/>
                    <a:pt x="51" y="109"/>
                  </a:cubicBezTo>
                  <a:cubicBezTo>
                    <a:pt x="50" y="108"/>
                    <a:pt x="48" y="107"/>
                    <a:pt x="46" y="106"/>
                  </a:cubicBezTo>
                  <a:cubicBezTo>
                    <a:pt x="44" y="105"/>
                    <a:pt x="42" y="105"/>
                    <a:pt x="40" y="105"/>
                  </a:cubicBezTo>
                  <a:cubicBezTo>
                    <a:pt x="35" y="104"/>
                    <a:pt x="33" y="102"/>
                    <a:pt x="31" y="98"/>
                  </a:cubicBezTo>
                  <a:cubicBezTo>
                    <a:pt x="30" y="93"/>
                    <a:pt x="30" y="88"/>
                    <a:pt x="30" y="83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30" y="78"/>
                    <a:pt x="30" y="73"/>
                    <a:pt x="33" y="69"/>
                  </a:cubicBezTo>
                  <a:cubicBezTo>
                    <a:pt x="34" y="67"/>
                    <a:pt x="36" y="66"/>
                    <a:pt x="38" y="66"/>
                  </a:cubicBezTo>
                  <a:cubicBezTo>
                    <a:pt x="42" y="65"/>
                    <a:pt x="45" y="64"/>
                    <a:pt x="47" y="62"/>
                  </a:cubicBezTo>
                  <a:cubicBezTo>
                    <a:pt x="48" y="62"/>
                    <a:pt x="48" y="62"/>
                    <a:pt x="48" y="61"/>
                  </a:cubicBezTo>
                  <a:cubicBezTo>
                    <a:pt x="49" y="61"/>
                    <a:pt x="50" y="60"/>
                    <a:pt x="51" y="59"/>
                  </a:cubicBezTo>
                  <a:cubicBezTo>
                    <a:pt x="55" y="54"/>
                    <a:pt x="59" y="49"/>
                    <a:pt x="62" y="45"/>
                  </a:cubicBezTo>
                  <a:cubicBezTo>
                    <a:pt x="63" y="44"/>
                    <a:pt x="63" y="43"/>
                    <a:pt x="64" y="42"/>
                  </a:cubicBezTo>
                  <a:cubicBezTo>
                    <a:pt x="67" y="37"/>
                    <a:pt x="71" y="33"/>
                    <a:pt x="72" y="27"/>
                  </a:cubicBezTo>
                  <a:cubicBezTo>
                    <a:pt x="73" y="23"/>
                    <a:pt x="73" y="19"/>
                    <a:pt x="73" y="15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2" y="11"/>
                    <a:pt x="72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4" y="18"/>
                    <a:pt x="85" y="21"/>
                    <a:pt x="84" y="25"/>
                  </a:cubicBezTo>
                  <a:cubicBezTo>
                    <a:pt x="84" y="28"/>
                    <a:pt x="83" y="32"/>
                    <a:pt x="82" y="35"/>
                  </a:cubicBezTo>
                  <a:cubicBezTo>
                    <a:pt x="80" y="40"/>
                    <a:pt x="79" y="44"/>
                    <a:pt x="79" y="49"/>
                  </a:cubicBezTo>
                  <a:cubicBezTo>
                    <a:pt x="80" y="55"/>
                    <a:pt x="85" y="61"/>
                    <a:pt x="92" y="63"/>
                  </a:cubicBezTo>
                  <a:cubicBezTo>
                    <a:pt x="94" y="63"/>
                    <a:pt x="96" y="64"/>
                    <a:pt x="99" y="64"/>
                  </a:cubicBezTo>
                  <a:cubicBezTo>
                    <a:pt x="103" y="65"/>
                    <a:pt x="107" y="65"/>
                    <a:pt x="110" y="67"/>
                  </a:cubicBezTo>
                  <a:cubicBezTo>
                    <a:pt x="112" y="68"/>
                    <a:pt x="115" y="71"/>
                    <a:pt x="114" y="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fr-FR" sz="2800" kern="0">
                <a:solidFill>
                  <a:srgbClr val="1D1B1B"/>
                </a:solidFill>
              </a:endParaRPr>
            </a:p>
          </p:txBody>
        </p:sp>
      </p:grpSp>
      <p:pic>
        <p:nvPicPr>
          <p:cNvPr id="22" name="Picture 5" descr="C:\Users\S0085594\Desktop\bureau\5. PERSONNAGES appli flash CE\Signature sur tablet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25" y="354982"/>
            <a:ext cx="768234" cy="72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C:\Users\S0085594\Desktop\bureau\5. PERSONNAGES appli flash CE\Contractualisation a╠Ç dista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842" y="679445"/>
            <a:ext cx="354327" cy="25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61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675" y="421627"/>
            <a:ext cx="8620757" cy="623254"/>
          </a:xfrm>
        </p:spPr>
        <p:txBody>
          <a:bodyPr/>
          <a:lstStyle/>
          <a:p>
            <a:r>
              <a:rPr lang="fr-FR" sz="2400" dirty="0">
                <a:solidFill>
                  <a:schemeClr val="bg1"/>
                </a:solidFill>
              </a:rPr>
              <a:t>SAG </a:t>
            </a:r>
            <a:r>
              <a:rPr lang="fr-FR" sz="2400" dirty="0" smtClean="0">
                <a:solidFill>
                  <a:schemeClr val="bg1"/>
                </a:solidFill>
              </a:rPr>
              <a:t>Assurance-Vie : </a:t>
            </a:r>
            <a:r>
              <a:rPr lang="fr-FR" sz="2400" dirty="0">
                <a:solidFill>
                  <a:schemeClr val="bg1"/>
                </a:solidFill>
              </a:rPr>
              <a:t>Périmètre et </a:t>
            </a:r>
            <a:r>
              <a:rPr lang="fr-FR" sz="2400" dirty="0" smtClean="0">
                <a:solidFill>
                  <a:schemeClr val="bg1"/>
                </a:solidFill>
              </a:rPr>
              <a:t>trajectoire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7"/>
          </p:nvPr>
        </p:nvSpPr>
        <p:spPr>
          <a:xfrm>
            <a:off x="260675" y="1057557"/>
            <a:ext cx="8620757" cy="365045"/>
          </a:xfrm>
        </p:spPr>
        <p:txBody>
          <a:bodyPr/>
          <a:lstStyle/>
          <a:p>
            <a:r>
              <a:rPr lang="fr-FR" sz="1600" dirty="0"/>
              <a:t>2 temps forts pour le déploiement de la Signature Electronique en </a:t>
            </a:r>
            <a:r>
              <a:rPr lang="fr-FR" sz="1600" dirty="0" smtClean="0"/>
              <a:t>2017</a:t>
            </a:r>
            <a:endParaRPr lang="fr-FR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F2A80B-1F30-4230-AEF6-BAB5B3C332F1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15" name="Picture 3" descr="R:\109_ASSUR\Assurement2016\01-Cadrage\03-Communication\Distribution\Pictos film teaser\2. picto Assurance Vi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229" y="1680853"/>
            <a:ext cx="607454" cy="60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llipse 18"/>
          <p:cNvSpPr/>
          <p:nvPr/>
        </p:nvSpPr>
        <p:spPr>
          <a:xfrm>
            <a:off x="2676525" y="1556792"/>
            <a:ext cx="2472850" cy="72008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fr-FR" dirty="0" smtClean="0"/>
              <a:t>11/04/</a:t>
            </a:r>
            <a:r>
              <a:rPr lang="fr-FR" dirty="0" smtClean="0">
                <a:solidFill>
                  <a:schemeClr val="lt1"/>
                </a:solidFill>
              </a:rPr>
              <a:t>2017 </a:t>
            </a:r>
            <a:endParaRPr lang="fr-FR" dirty="0">
              <a:solidFill>
                <a:schemeClr val="lt1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5629275" y="1556791"/>
            <a:ext cx="2615133" cy="72008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fr-FR" dirty="0" smtClean="0">
                <a:solidFill>
                  <a:schemeClr val="lt1"/>
                </a:solidFill>
              </a:rPr>
              <a:t>Fin 2017</a:t>
            </a:r>
            <a:r>
              <a:rPr lang="fr-FR" baseline="30000" dirty="0" smtClean="0">
                <a:solidFill>
                  <a:schemeClr val="lt1"/>
                </a:solidFill>
              </a:rPr>
              <a:t>(1)</a:t>
            </a:r>
            <a:endParaRPr lang="fr-FR" baseline="30000" dirty="0">
              <a:solidFill>
                <a:schemeClr val="lt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599341" y="3347845"/>
            <a:ext cx="2731009" cy="1959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defTabSz="883664">
              <a:spcBef>
                <a:spcPts val="372"/>
              </a:spcBef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Assurance-Vie : Actes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disponibles dans </a:t>
            </a:r>
            <a:r>
              <a:rPr lang="fr-F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MyAssur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: </a:t>
            </a:r>
          </a:p>
          <a:p>
            <a:pPr marL="0" lvl="2" defTabSz="883664">
              <a:spcBef>
                <a:spcPts val="372"/>
              </a:spcBef>
            </a:pPr>
            <a:r>
              <a:rPr lang="fr-FR" sz="1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- 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Souscriptions</a:t>
            </a:r>
            <a:b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- Versements complémentaires</a:t>
            </a:r>
            <a:b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- Suspension Versements programmés</a:t>
            </a:r>
            <a:b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- Arbitrage Gestion libre</a:t>
            </a:r>
            <a:b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- Rachats</a:t>
            </a:r>
          </a:p>
          <a:p>
            <a:pPr marL="0" lvl="2" defTabSz="883664">
              <a:spcBef>
                <a:spcPts val="372"/>
              </a:spcBef>
            </a:pPr>
            <a:endParaRPr lang="fr-FR" sz="1400" b="1" baseline="30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lvl="2" defTabSz="883664">
              <a:spcBef>
                <a:spcPts val="372"/>
              </a:spcBef>
            </a:pP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629274" y="3347845"/>
            <a:ext cx="3407221" cy="1390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buClr>
                <a:schemeClr val="accent4"/>
              </a:buClr>
            </a:pP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Création d’une nouvelle fonctionnalité de mise en suspens des actes dans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MyAssur</a:t>
            </a:r>
            <a:r>
              <a:rPr lang="fr-FR" sz="14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(2)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:</a:t>
            </a:r>
          </a:p>
          <a:p>
            <a:pPr marL="220916" lvl="2" indent="-220916" defTabSz="883664"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Char char="&gt;"/>
            </a:pPr>
            <a:r>
              <a:rPr lang="fr-FR" sz="1200" dirty="0">
                <a:solidFill>
                  <a:srgbClr val="232323"/>
                </a:solidFill>
                <a:latin typeface="+mj-lt"/>
              </a:rPr>
              <a:t>SAG </a:t>
            </a:r>
            <a:r>
              <a:rPr lang="fr-FR" sz="1200" dirty="0" smtClean="0">
                <a:solidFill>
                  <a:srgbClr val="232323"/>
                </a:solidFill>
                <a:latin typeface="+mj-lt"/>
              </a:rPr>
              <a:t>Vie : Elargissement </a:t>
            </a:r>
            <a:r>
              <a:rPr lang="fr-FR" sz="1200" dirty="0">
                <a:solidFill>
                  <a:srgbClr val="232323"/>
                </a:solidFill>
                <a:latin typeface="+mj-lt"/>
              </a:rPr>
              <a:t>du périmètre des actes disponibles dans MyAssur et donc éligibles à la </a:t>
            </a:r>
            <a:r>
              <a:rPr lang="fr-FR" sz="1200" dirty="0" smtClean="0">
                <a:solidFill>
                  <a:srgbClr val="232323"/>
                </a:solidFill>
                <a:latin typeface="+mj-lt"/>
              </a:rPr>
              <a:t>SAG</a:t>
            </a:r>
          </a:p>
          <a:p>
            <a:pPr marL="220916" lvl="2" indent="-220916" defTabSz="883664"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Char char="&gt;"/>
            </a:pPr>
            <a:r>
              <a:rPr lang="fr-FR" sz="1200" dirty="0" smtClean="0">
                <a:solidFill>
                  <a:srgbClr val="232323"/>
                </a:solidFill>
                <a:latin typeface="+mj-lt"/>
              </a:rPr>
              <a:t>SED </a:t>
            </a:r>
            <a:r>
              <a:rPr lang="fr-FR" sz="1200" dirty="0">
                <a:solidFill>
                  <a:srgbClr val="232323"/>
                </a:solidFill>
                <a:latin typeface="+mj-lt"/>
              </a:rPr>
              <a:t>Vie :Utilisation de l’outil </a:t>
            </a:r>
            <a:r>
              <a:rPr lang="fr-FR" sz="1200" dirty="0" err="1">
                <a:solidFill>
                  <a:srgbClr val="232323"/>
                </a:solidFill>
                <a:latin typeface="+mj-lt"/>
              </a:rPr>
              <a:t>MyAssur</a:t>
            </a:r>
            <a:r>
              <a:rPr lang="fr-FR" sz="1200" dirty="0">
                <a:solidFill>
                  <a:srgbClr val="232323"/>
                </a:solidFill>
                <a:latin typeface="+mj-lt"/>
              </a:rPr>
              <a:t> possible à </a:t>
            </a:r>
            <a:r>
              <a:rPr lang="fr-FR" sz="1200" dirty="0" smtClean="0">
                <a:solidFill>
                  <a:srgbClr val="232323"/>
                </a:solidFill>
                <a:latin typeface="+mj-lt"/>
              </a:rPr>
              <a:t>la place </a:t>
            </a:r>
            <a:r>
              <a:rPr lang="fr-FR" sz="1200" dirty="0">
                <a:solidFill>
                  <a:srgbClr val="232323"/>
                </a:solidFill>
                <a:latin typeface="+mj-lt"/>
              </a:rPr>
              <a:t>de </a:t>
            </a:r>
            <a:r>
              <a:rPr lang="fr-FR" sz="1200" dirty="0" err="1">
                <a:solidFill>
                  <a:srgbClr val="232323"/>
                </a:solidFill>
                <a:latin typeface="+mj-lt"/>
              </a:rPr>
              <a:t>WebAssur</a:t>
            </a:r>
            <a:r>
              <a:rPr lang="fr-FR" sz="1200" dirty="0">
                <a:solidFill>
                  <a:srgbClr val="232323"/>
                </a:solidFill>
                <a:latin typeface="+mj-lt"/>
              </a:rPr>
              <a:t> et éligibilité de ces </a:t>
            </a:r>
            <a:r>
              <a:rPr lang="fr-FR" sz="1200" dirty="0" smtClean="0">
                <a:solidFill>
                  <a:srgbClr val="232323"/>
                </a:solidFill>
                <a:latin typeface="+mj-lt"/>
              </a:rPr>
              <a:t>actes à </a:t>
            </a:r>
            <a:r>
              <a:rPr lang="fr-FR" sz="1200" dirty="0">
                <a:solidFill>
                  <a:srgbClr val="232323"/>
                </a:solidFill>
                <a:latin typeface="+mj-lt"/>
              </a:rPr>
              <a:t>la SED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9196" y="5589240"/>
            <a:ext cx="58417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1" indent="-177800">
              <a:buClr>
                <a:schemeClr val="accent4"/>
              </a:buClr>
              <a:buAutoNum type="arabicParenBoth"/>
            </a:pPr>
            <a:r>
              <a:rPr lang="fr-FR" sz="900" i="1" dirty="0"/>
              <a:t>Sous réserve de la validation du plan informatique </a:t>
            </a:r>
            <a:r>
              <a:rPr lang="fr-FR" sz="900" i="1" dirty="0" smtClean="0"/>
              <a:t>2017</a:t>
            </a:r>
          </a:p>
          <a:p>
            <a:pPr marL="177800" lvl="1" indent="-177800">
              <a:buClr>
                <a:schemeClr val="accent4"/>
              </a:buClr>
              <a:buAutoNum type="arabicParenBoth"/>
            </a:pPr>
            <a:r>
              <a:rPr lang="fr-FR" sz="900" i="1" dirty="0" smtClean="0"/>
              <a:t>Certains </a:t>
            </a:r>
            <a:r>
              <a:rPr lang="fr-FR" sz="900" i="1" dirty="0"/>
              <a:t>actes, disponibles actuellement dans </a:t>
            </a:r>
            <a:r>
              <a:rPr lang="fr-FR" sz="900" i="1" dirty="0" err="1" smtClean="0"/>
              <a:t>WebAssur</a:t>
            </a:r>
            <a:r>
              <a:rPr lang="fr-FR" sz="900" i="1" dirty="0">
                <a:solidFill>
                  <a:srgbClr val="000000"/>
                </a:solidFill>
              </a:rPr>
              <a:t>, sont exclus du périmètre de la signature électronique dans le lot 1</a:t>
            </a:r>
            <a:r>
              <a:rPr lang="fr-FR" sz="900" i="1" dirty="0" smtClean="0"/>
              <a:t> </a:t>
            </a:r>
            <a:r>
              <a:rPr lang="fr-FR" sz="900" i="1" dirty="0"/>
              <a:t>et </a:t>
            </a:r>
            <a:r>
              <a:rPr lang="fr-FR" sz="900" i="1" dirty="0" smtClean="0"/>
              <a:t>seront intégrés </a:t>
            </a:r>
            <a:r>
              <a:rPr lang="fr-FR" sz="900" i="1" dirty="0"/>
              <a:t>dans </a:t>
            </a:r>
            <a:r>
              <a:rPr lang="fr-FR" sz="900" i="1" dirty="0" err="1"/>
              <a:t>MyAssur</a:t>
            </a:r>
            <a:r>
              <a:rPr lang="fr-FR" sz="900" i="1" dirty="0"/>
              <a:t> </a:t>
            </a:r>
            <a:r>
              <a:rPr lang="fr-FR" sz="900" i="1" dirty="0" smtClean="0"/>
              <a:t>dans le lot 2</a:t>
            </a:r>
            <a:r>
              <a:rPr lang="fr-FR" sz="900" i="1" dirty="0" smtClean="0">
                <a:solidFill>
                  <a:srgbClr val="000000"/>
                </a:solidFill>
              </a:rPr>
              <a:t>, </a:t>
            </a:r>
            <a:r>
              <a:rPr lang="fr-FR" sz="900" i="1" dirty="0">
                <a:solidFill>
                  <a:srgbClr val="000000"/>
                </a:solidFill>
              </a:rPr>
              <a:t>tels que les demandes concernant les Personnes Protégées, les non résidents, 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474150" y="2462981"/>
            <a:ext cx="1399806" cy="129349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r>
              <a:rPr lang="fr-FR" b="1" dirty="0"/>
              <a:t>SAG</a:t>
            </a:r>
          </a:p>
          <a:p>
            <a:pPr algn="ctr"/>
            <a:r>
              <a:rPr lang="fr-FR" altLang="fr-FR" sz="1600" dirty="0"/>
              <a:t>(Face à face Agence)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6525" y="2462981"/>
            <a:ext cx="2472850" cy="613035"/>
          </a:xfrm>
          <a:prstGeom prst="rect">
            <a:avLst/>
          </a:prstGeom>
          <a:solidFill>
            <a:srgbClr val="944B9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marL="358775"/>
            <a:r>
              <a:rPr lang="fr-FR" sz="4400" b="1" dirty="0" smtClean="0">
                <a:solidFill>
                  <a:srgbClr val="00B050"/>
                </a:solidFill>
                <a:sym typeface="Wingdings 2"/>
              </a:rPr>
              <a:t></a:t>
            </a:r>
            <a:r>
              <a:rPr lang="fr-FR" sz="1600" i="1" dirty="0" smtClean="0">
                <a:solidFill>
                  <a:schemeClr val="tx1"/>
                </a:solidFill>
                <a:sym typeface="Wingdings 2"/>
              </a:rPr>
              <a:t>(lot1)</a:t>
            </a:r>
            <a:endParaRPr lang="fr-FR" sz="1600" i="1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629275" y="2462980"/>
            <a:ext cx="2615133" cy="613035"/>
          </a:xfrm>
          <a:prstGeom prst="rect">
            <a:avLst/>
          </a:prstGeom>
          <a:solidFill>
            <a:srgbClr val="944B9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marL="358775"/>
            <a:r>
              <a:rPr lang="fr-FR" sz="4400" b="1" dirty="0" smtClean="0">
                <a:solidFill>
                  <a:srgbClr val="00B050"/>
                </a:solidFill>
                <a:sym typeface="Wingdings 2"/>
              </a:rPr>
              <a:t></a:t>
            </a:r>
            <a:r>
              <a:rPr lang="fr-FR" sz="1600" i="1" dirty="0" smtClean="0">
                <a:solidFill>
                  <a:schemeClr val="tx1"/>
                </a:solidFill>
                <a:sym typeface="Wingdings 2"/>
              </a:rPr>
              <a:t>(lot2)</a:t>
            </a:r>
            <a:endParaRPr lang="fr-FR" sz="1600" i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74150" y="1675272"/>
            <a:ext cx="1944216" cy="613035"/>
          </a:xfrm>
          <a:prstGeom prst="rect">
            <a:avLst/>
          </a:prstGeom>
          <a:solidFill>
            <a:srgbClr val="944B9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r>
              <a:rPr lang="fr-FR" b="1" dirty="0" smtClean="0">
                <a:solidFill>
                  <a:schemeClr val="bg1"/>
                </a:solidFill>
                <a:sym typeface="Wingdings 2"/>
              </a:rPr>
              <a:t>Vie</a:t>
            </a:r>
            <a:endParaRPr lang="fr-FR" sz="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88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675" y="435275"/>
            <a:ext cx="8620757" cy="623254"/>
          </a:xfrm>
        </p:spPr>
        <p:txBody>
          <a:bodyPr/>
          <a:lstStyle/>
          <a:p>
            <a:r>
              <a:rPr lang="fr-FR" sz="2400" dirty="0">
                <a:solidFill>
                  <a:schemeClr val="bg1"/>
                </a:solidFill>
              </a:rPr>
              <a:t>SAG </a:t>
            </a:r>
            <a:r>
              <a:rPr lang="fr-FR" sz="2400" dirty="0" smtClean="0">
                <a:solidFill>
                  <a:schemeClr val="bg1"/>
                </a:solidFill>
              </a:rPr>
              <a:t>Assurance-Vie : </a:t>
            </a:r>
            <a:r>
              <a:rPr lang="fr-FR" sz="2400" dirty="0">
                <a:solidFill>
                  <a:schemeClr val="bg1"/>
                </a:solidFill>
              </a:rPr>
              <a:t>Conditions d’éligibilité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936950" y="1320706"/>
            <a:ext cx="8883325" cy="365045"/>
          </a:xfrm>
        </p:spPr>
        <p:txBody>
          <a:bodyPr/>
          <a:lstStyle/>
          <a:p>
            <a:r>
              <a:rPr lang="fr-FR" sz="1500" dirty="0">
                <a:latin typeface="+mn-lt"/>
              </a:rPr>
              <a:t>Pour</a:t>
            </a:r>
            <a:r>
              <a:rPr lang="fr-FR" sz="1500" dirty="0"/>
              <a:t> être éligible à la signature électronique, plusieurs conditions à respecter </a:t>
            </a:r>
            <a:r>
              <a:rPr lang="fr-FR" sz="1500" dirty="0" smtClean="0"/>
              <a:t>:</a:t>
            </a:r>
            <a:endParaRPr lang="fr-FR" sz="15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6050" y="6454940"/>
            <a:ext cx="509500" cy="320817"/>
          </a:xfrm>
        </p:spPr>
        <p:txBody>
          <a:bodyPr/>
          <a:lstStyle/>
          <a:p>
            <a:fld id="{ECF2A80B-1F30-4230-AEF6-BAB5B3C332F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899592" y="1927984"/>
            <a:ext cx="8208912" cy="4513313"/>
          </a:xfrm>
          <a:prstGeom prst="rect">
            <a:avLst/>
          </a:prstGeom>
        </p:spPr>
        <p:txBody>
          <a:bodyPr lIns="0" rIns="36000"/>
          <a:lstStyle/>
          <a:p>
            <a:pPr marL="285750" lvl="1" indent="-285750">
              <a:buClr>
                <a:schemeClr val="tx2"/>
              </a:buClr>
              <a:buSzPct val="160000"/>
              <a:buFont typeface="Wingdings" panose="05000000000000000000" pitchFamily="2" charset="2"/>
              <a:buChar char="§"/>
            </a:pPr>
            <a:r>
              <a:rPr lang="fr-FR" sz="1400" dirty="0" smtClean="0"/>
              <a:t>Une </a:t>
            </a:r>
            <a:r>
              <a:rPr lang="fr-FR" sz="1400" dirty="0"/>
              <a:t>copie </a:t>
            </a:r>
            <a:r>
              <a:rPr lang="fr-FR" sz="1400" dirty="0" smtClean="0"/>
              <a:t>d’un</a:t>
            </a:r>
            <a:r>
              <a:rPr lang="fr-FR" sz="1400" b="1" dirty="0" smtClean="0">
                <a:solidFill>
                  <a:schemeClr val="accent2"/>
                </a:solidFill>
              </a:rPr>
              <a:t> Justificatif </a:t>
            </a:r>
            <a:r>
              <a:rPr lang="fr-FR" sz="1400" b="1" dirty="0">
                <a:solidFill>
                  <a:schemeClr val="accent2"/>
                </a:solidFill>
              </a:rPr>
              <a:t>d’Identité </a:t>
            </a:r>
            <a:r>
              <a:rPr lang="fr-FR" sz="1400" dirty="0" smtClean="0"/>
              <a:t>de </a:t>
            </a:r>
            <a:r>
              <a:rPr lang="fr-FR" sz="1400" dirty="0"/>
              <a:t>l’adhérent doit être enregistrée dans </a:t>
            </a:r>
            <a:r>
              <a:rPr lang="fr-FR" sz="1400" dirty="0" err="1" smtClean="0"/>
              <a:t>MySys</a:t>
            </a:r>
            <a:endParaRPr lang="fr-FR" sz="1400" dirty="0" smtClean="0"/>
          </a:p>
          <a:p>
            <a:pPr marL="0" lvl="1" indent="0">
              <a:buSzPct val="120000"/>
              <a:buNone/>
            </a:pPr>
            <a:endParaRPr lang="fr-FR" sz="1400" dirty="0" smtClean="0"/>
          </a:p>
          <a:p>
            <a:r>
              <a:rPr lang="fr-FR" sz="1400" dirty="0" smtClean="0"/>
              <a:t>L’adhérent doit être </a:t>
            </a:r>
            <a:r>
              <a:rPr lang="fr-FR" sz="1400" b="1" dirty="0" smtClean="0">
                <a:solidFill>
                  <a:schemeClr val="accent2"/>
                </a:solidFill>
              </a:rPr>
              <a:t>client</a:t>
            </a:r>
            <a:r>
              <a:rPr lang="fr-FR" sz="1400" dirty="0" smtClean="0"/>
              <a:t> de l’établissement et disposer d’un </a:t>
            </a:r>
            <a:r>
              <a:rPr lang="fr-FR" sz="1400" b="1" dirty="0" smtClean="0">
                <a:solidFill>
                  <a:schemeClr val="accent2"/>
                </a:solidFill>
              </a:rPr>
              <a:t>abonnement DEI. </a:t>
            </a:r>
            <a:r>
              <a:rPr lang="fr-FR" sz="1400" dirty="0" smtClean="0">
                <a:solidFill>
                  <a:schemeClr val="tx1"/>
                </a:solidFill>
              </a:rPr>
              <a:t>La </a:t>
            </a:r>
            <a:r>
              <a:rPr lang="fr-FR" sz="1400" b="1" dirty="0" smtClean="0">
                <a:solidFill>
                  <a:schemeClr val="accent2"/>
                </a:solidFill>
              </a:rPr>
              <a:t>MSI</a:t>
            </a:r>
            <a:r>
              <a:rPr lang="fr-FR" sz="1400" dirty="0" smtClean="0">
                <a:solidFill>
                  <a:schemeClr val="accent2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est automatiquement activée lors du choix de ce mode de signature. </a:t>
            </a:r>
          </a:p>
          <a:p>
            <a:r>
              <a:rPr lang="fr-FR" sz="1400" dirty="0" smtClean="0"/>
              <a:t>Si </a:t>
            </a:r>
            <a:r>
              <a:rPr lang="fr-FR" sz="1400" dirty="0"/>
              <a:t>souscription en </a:t>
            </a:r>
            <a:r>
              <a:rPr lang="fr-FR" sz="1400" dirty="0" err="1"/>
              <a:t>co</a:t>
            </a:r>
            <a:r>
              <a:rPr lang="fr-FR" sz="1400" dirty="0"/>
              <a:t>-adhésion, </a:t>
            </a:r>
            <a:r>
              <a:rPr lang="fr-FR" sz="1400" b="1" dirty="0">
                <a:solidFill>
                  <a:schemeClr val="accent2"/>
                </a:solidFill>
              </a:rPr>
              <a:t>chaque </a:t>
            </a:r>
            <a:r>
              <a:rPr lang="fr-FR" sz="1400" b="1" dirty="0" err="1">
                <a:solidFill>
                  <a:schemeClr val="accent2"/>
                </a:solidFill>
              </a:rPr>
              <a:t>co</a:t>
            </a:r>
            <a:r>
              <a:rPr lang="fr-FR" sz="1400" b="1" dirty="0">
                <a:solidFill>
                  <a:schemeClr val="accent2"/>
                </a:solidFill>
              </a:rPr>
              <a:t>-adhérent </a:t>
            </a:r>
            <a:r>
              <a:rPr lang="fr-FR" sz="1400" dirty="0"/>
              <a:t>doit détenir un </a:t>
            </a:r>
            <a:r>
              <a:rPr lang="fr-FR" sz="1400" b="1" dirty="0">
                <a:solidFill>
                  <a:schemeClr val="accent2"/>
                </a:solidFill>
              </a:rPr>
              <a:t>abonnement </a:t>
            </a:r>
            <a:r>
              <a:rPr lang="fr-FR" sz="1400" b="1" dirty="0" smtClean="0">
                <a:solidFill>
                  <a:schemeClr val="accent2"/>
                </a:solidFill>
              </a:rPr>
              <a:t>DEI</a:t>
            </a:r>
            <a:r>
              <a:rPr lang="fr-FR" sz="1400" dirty="0" smtClean="0"/>
              <a:t>.</a:t>
            </a:r>
            <a:endParaRPr lang="fr-FR" sz="1400" dirty="0"/>
          </a:p>
          <a:p>
            <a:endParaRPr lang="fr-FR" sz="1400" dirty="0"/>
          </a:p>
          <a:p>
            <a:r>
              <a:rPr lang="fr-FR" sz="1400" dirty="0" smtClean="0"/>
              <a:t>Si </a:t>
            </a:r>
            <a:r>
              <a:rPr lang="fr-FR" sz="1400" dirty="0"/>
              <a:t>l’adhérent est mineur sous administration légale, les </a:t>
            </a:r>
            <a:r>
              <a:rPr lang="fr-FR" sz="1400" b="1" dirty="0">
                <a:solidFill>
                  <a:schemeClr val="accent2"/>
                </a:solidFill>
              </a:rPr>
              <a:t>2 représentants légaux </a:t>
            </a:r>
            <a:r>
              <a:rPr lang="fr-FR" sz="1400" dirty="0"/>
              <a:t>sont les </a:t>
            </a:r>
            <a:r>
              <a:rPr lang="fr-FR" sz="1400" dirty="0" smtClean="0"/>
              <a:t>signataires. </a:t>
            </a:r>
            <a:r>
              <a:rPr lang="fr-FR" sz="1400" dirty="0"/>
              <a:t>Ils doivent </a:t>
            </a:r>
            <a:r>
              <a:rPr lang="fr-FR" sz="1400" dirty="0" smtClean="0"/>
              <a:t>tous </a:t>
            </a:r>
            <a:r>
              <a:rPr lang="fr-FR" sz="1400" dirty="0"/>
              <a:t>les deux disposer d’un </a:t>
            </a:r>
            <a:r>
              <a:rPr lang="fr-FR" sz="1400" b="1" dirty="0">
                <a:solidFill>
                  <a:schemeClr val="accent2"/>
                </a:solidFill>
              </a:rPr>
              <a:t>abonnement DEI</a:t>
            </a:r>
            <a:endParaRPr lang="en-US" sz="1400" b="1" dirty="0">
              <a:solidFill>
                <a:schemeClr val="accent2"/>
              </a:solidFill>
            </a:endParaRPr>
          </a:p>
          <a:p>
            <a:endParaRPr lang="fr-FR" sz="1400" dirty="0" smtClean="0"/>
          </a:p>
          <a:p>
            <a:r>
              <a:rPr lang="fr-FR" sz="1400" dirty="0" smtClean="0"/>
              <a:t>L’acte </a:t>
            </a:r>
            <a:r>
              <a:rPr lang="fr-FR" sz="1400" dirty="0"/>
              <a:t>doit être disponible dans </a:t>
            </a:r>
            <a:r>
              <a:rPr lang="fr-FR" sz="1400" b="1" dirty="0">
                <a:solidFill>
                  <a:schemeClr val="accent2"/>
                </a:solidFill>
              </a:rPr>
              <a:t>MyAssur</a:t>
            </a:r>
          </a:p>
          <a:p>
            <a:endParaRPr lang="fr-FR" sz="1400" dirty="0"/>
          </a:p>
          <a:p>
            <a:r>
              <a:rPr lang="fr-FR" sz="1400" dirty="0"/>
              <a:t>Le nombre de signatures est de </a:t>
            </a:r>
            <a:r>
              <a:rPr lang="fr-FR" sz="1400" b="1" dirty="0">
                <a:solidFill>
                  <a:schemeClr val="accent2"/>
                </a:solidFill>
              </a:rPr>
              <a:t>2 maximum</a:t>
            </a:r>
          </a:p>
          <a:p>
            <a:endParaRPr lang="fr-FR" sz="14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73" y="1812826"/>
            <a:ext cx="457111" cy="30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E:\IT-CE\bureau\5. PERSONNAGES appli flash CE\Prise de renseignement a╠Ç lÔÇÖaccue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77" y="2348959"/>
            <a:ext cx="445607" cy="38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57"/>
          <p:cNvGrpSpPr>
            <a:grpSpLocks noChangeAspect="1"/>
          </p:cNvGrpSpPr>
          <p:nvPr/>
        </p:nvGrpSpPr>
        <p:grpSpPr bwMode="auto">
          <a:xfrm flipH="1">
            <a:off x="386718" y="3473675"/>
            <a:ext cx="278473" cy="332754"/>
            <a:chOff x="2602" y="1713"/>
            <a:chExt cx="985" cy="1177"/>
          </a:xfrm>
        </p:grpSpPr>
        <p:sp>
          <p:nvSpPr>
            <p:cNvPr id="18" name="Oval 58"/>
            <p:cNvSpPr>
              <a:spLocks noChangeArrowheads="1"/>
            </p:cNvSpPr>
            <p:nvPr/>
          </p:nvSpPr>
          <p:spPr bwMode="auto">
            <a:xfrm>
              <a:off x="2798" y="1713"/>
              <a:ext cx="242" cy="241"/>
            </a:xfrm>
            <a:prstGeom prst="ellipse">
              <a:avLst/>
            </a:prstGeom>
            <a:solidFill>
              <a:srgbClr val="944B92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19" name="Oval 59"/>
            <p:cNvSpPr>
              <a:spLocks noChangeArrowheads="1"/>
            </p:cNvSpPr>
            <p:nvPr/>
          </p:nvSpPr>
          <p:spPr bwMode="auto">
            <a:xfrm>
              <a:off x="3112" y="1713"/>
              <a:ext cx="240" cy="241"/>
            </a:xfrm>
            <a:prstGeom prst="ellipse">
              <a:avLst/>
            </a:prstGeom>
            <a:solidFill>
              <a:srgbClr val="944B92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20" name="Freeform 60"/>
            <p:cNvSpPr>
              <a:spLocks/>
            </p:cNvSpPr>
            <p:nvPr/>
          </p:nvSpPr>
          <p:spPr bwMode="auto">
            <a:xfrm>
              <a:off x="2690" y="1961"/>
              <a:ext cx="778" cy="918"/>
            </a:xfrm>
            <a:custGeom>
              <a:avLst/>
              <a:gdLst>
                <a:gd name="T0" fmla="*/ 270 w 327"/>
                <a:gd name="T1" fmla="*/ 283 h 386"/>
                <a:gd name="T2" fmla="*/ 291 w 327"/>
                <a:gd name="T3" fmla="*/ 175 h 386"/>
                <a:gd name="T4" fmla="*/ 292 w 327"/>
                <a:gd name="T5" fmla="*/ 174 h 386"/>
                <a:gd name="T6" fmla="*/ 278 w 327"/>
                <a:gd name="T7" fmla="*/ 144 h 386"/>
                <a:gd name="T8" fmla="*/ 279 w 327"/>
                <a:gd name="T9" fmla="*/ 119 h 386"/>
                <a:gd name="T10" fmla="*/ 289 w 327"/>
                <a:gd name="T11" fmla="*/ 117 h 386"/>
                <a:gd name="T12" fmla="*/ 327 w 327"/>
                <a:gd name="T13" fmla="*/ 106 h 386"/>
                <a:gd name="T14" fmla="*/ 258 w 327"/>
                <a:gd name="T15" fmla="*/ 8 h 386"/>
                <a:gd name="T16" fmla="*/ 240 w 327"/>
                <a:gd name="T17" fmla="*/ 0 h 386"/>
                <a:gd name="T18" fmla="*/ 215 w 327"/>
                <a:gd name="T19" fmla="*/ 0 h 386"/>
                <a:gd name="T20" fmla="*/ 194 w 327"/>
                <a:gd name="T21" fmla="*/ 10 h 386"/>
                <a:gd name="T22" fmla="*/ 129 w 327"/>
                <a:gd name="T23" fmla="*/ 8 h 386"/>
                <a:gd name="T24" fmla="*/ 109 w 327"/>
                <a:gd name="T25" fmla="*/ 0 h 386"/>
                <a:gd name="T26" fmla="*/ 84 w 327"/>
                <a:gd name="T27" fmla="*/ 0 h 386"/>
                <a:gd name="T28" fmla="*/ 65 w 327"/>
                <a:gd name="T29" fmla="*/ 8 h 386"/>
                <a:gd name="T30" fmla="*/ 0 w 327"/>
                <a:gd name="T31" fmla="*/ 109 h 386"/>
                <a:gd name="T32" fmla="*/ 39 w 327"/>
                <a:gd name="T33" fmla="*/ 111 h 386"/>
                <a:gd name="T34" fmla="*/ 44 w 327"/>
                <a:gd name="T35" fmla="*/ 116 h 386"/>
                <a:gd name="T36" fmla="*/ 46 w 327"/>
                <a:gd name="T37" fmla="*/ 169 h 386"/>
                <a:gd name="T38" fmla="*/ 47 w 327"/>
                <a:gd name="T39" fmla="*/ 174 h 386"/>
                <a:gd name="T40" fmla="*/ 47 w 327"/>
                <a:gd name="T41" fmla="*/ 177 h 386"/>
                <a:gd name="T42" fmla="*/ 66 w 327"/>
                <a:gd name="T43" fmla="*/ 282 h 386"/>
                <a:gd name="T44" fmla="*/ 54 w 327"/>
                <a:gd name="T45" fmla="*/ 279 h 386"/>
                <a:gd name="T46" fmla="*/ 53 w 327"/>
                <a:gd name="T47" fmla="*/ 379 h 386"/>
                <a:gd name="T48" fmla="*/ 93 w 327"/>
                <a:gd name="T49" fmla="*/ 363 h 386"/>
                <a:gd name="T50" fmla="*/ 96 w 327"/>
                <a:gd name="T51" fmla="*/ 201 h 386"/>
                <a:gd name="T52" fmla="*/ 97 w 327"/>
                <a:gd name="T53" fmla="*/ 363 h 386"/>
                <a:gd name="T54" fmla="*/ 143 w 327"/>
                <a:gd name="T55" fmla="*/ 363 h 386"/>
                <a:gd name="T56" fmla="*/ 144 w 327"/>
                <a:gd name="T57" fmla="*/ 174 h 386"/>
                <a:gd name="T58" fmla="*/ 145 w 327"/>
                <a:gd name="T59" fmla="*/ 174 h 386"/>
                <a:gd name="T60" fmla="*/ 164 w 327"/>
                <a:gd name="T61" fmla="*/ 170 h 386"/>
                <a:gd name="T62" fmla="*/ 180 w 327"/>
                <a:gd name="T63" fmla="*/ 278 h 386"/>
                <a:gd name="T64" fmla="*/ 204 w 327"/>
                <a:gd name="T65" fmla="*/ 386 h 386"/>
                <a:gd name="T66" fmla="*/ 227 w 327"/>
                <a:gd name="T67" fmla="*/ 283 h 386"/>
                <a:gd name="T68" fmla="*/ 230 w 327"/>
                <a:gd name="T69" fmla="*/ 363 h 386"/>
                <a:gd name="T70" fmla="*/ 277 w 327"/>
                <a:gd name="T71" fmla="*/ 363 h 386"/>
                <a:gd name="T72" fmla="*/ 264 w 327"/>
                <a:gd name="T73" fmla="*/ 324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7" h="386">
                  <a:moveTo>
                    <a:pt x="272" y="283"/>
                  </a:moveTo>
                  <a:cubicBezTo>
                    <a:pt x="271" y="283"/>
                    <a:pt x="271" y="283"/>
                    <a:pt x="270" y="283"/>
                  </a:cubicBezTo>
                  <a:cubicBezTo>
                    <a:pt x="259" y="283"/>
                    <a:pt x="251" y="274"/>
                    <a:pt x="251" y="263"/>
                  </a:cubicBezTo>
                  <a:cubicBezTo>
                    <a:pt x="251" y="202"/>
                    <a:pt x="289" y="176"/>
                    <a:pt x="291" y="175"/>
                  </a:cubicBezTo>
                  <a:cubicBezTo>
                    <a:pt x="291" y="175"/>
                    <a:pt x="291" y="175"/>
                    <a:pt x="292" y="174"/>
                  </a:cubicBezTo>
                  <a:cubicBezTo>
                    <a:pt x="292" y="174"/>
                    <a:pt x="292" y="174"/>
                    <a:pt x="292" y="174"/>
                  </a:cubicBezTo>
                  <a:cubicBezTo>
                    <a:pt x="292" y="174"/>
                    <a:pt x="292" y="174"/>
                    <a:pt x="292" y="174"/>
                  </a:cubicBezTo>
                  <a:cubicBezTo>
                    <a:pt x="283" y="167"/>
                    <a:pt x="278" y="156"/>
                    <a:pt x="278" y="144"/>
                  </a:cubicBezTo>
                  <a:cubicBezTo>
                    <a:pt x="278" y="138"/>
                    <a:pt x="279" y="133"/>
                    <a:pt x="281" y="128"/>
                  </a:cubicBezTo>
                  <a:cubicBezTo>
                    <a:pt x="281" y="124"/>
                    <a:pt x="280" y="121"/>
                    <a:pt x="279" y="119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84" y="90"/>
                    <a:pt x="287" y="102"/>
                    <a:pt x="289" y="117"/>
                  </a:cubicBezTo>
                  <a:cubicBezTo>
                    <a:pt x="296" y="109"/>
                    <a:pt x="306" y="105"/>
                    <a:pt x="317" y="105"/>
                  </a:cubicBezTo>
                  <a:cubicBezTo>
                    <a:pt x="320" y="105"/>
                    <a:pt x="324" y="105"/>
                    <a:pt x="327" y="106"/>
                  </a:cubicBezTo>
                  <a:cubicBezTo>
                    <a:pt x="318" y="50"/>
                    <a:pt x="290" y="27"/>
                    <a:pt x="261" y="10"/>
                  </a:cubicBezTo>
                  <a:cubicBezTo>
                    <a:pt x="260" y="9"/>
                    <a:pt x="259" y="9"/>
                    <a:pt x="258" y="8"/>
                  </a:cubicBezTo>
                  <a:cubicBezTo>
                    <a:pt x="253" y="4"/>
                    <a:pt x="246" y="2"/>
                    <a:pt x="240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27" y="13"/>
                    <a:pt x="227" y="13"/>
                    <a:pt x="227" y="13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8" y="2"/>
                    <a:pt x="201" y="5"/>
                    <a:pt x="195" y="9"/>
                  </a:cubicBezTo>
                  <a:cubicBezTo>
                    <a:pt x="195" y="9"/>
                    <a:pt x="194" y="10"/>
                    <a:pt x="194" y="10"/>
                  </a:cubicBezTo>
                  <a:cubicBezTo>
                    <a:pt x="183" y="17"/>
                    <a:pt x="172" y="24"/>
                    <a:pt x="162" y="34"/>
                  </a:cubicBezTo>
                  <a:cubicBezTo>
                    <a:pt x="152" y="24"/>
                    <a:pt x="141" y="15"/>
                    <a:pt x="129" y="8"/>
                  </a:cubicBezTo>
                  <a:cubicBezTo>
                    <a:pt x="127" y="7"/>
                    <a:pt x="125" y="6"/>
                    <a:pt x="123" y="6"/>
                  </a:cubicBezTo>
                  <a:cubicBezTo>
                    <a:pt x="119" y="3"/>
                    <a:pt x="114" y="1"/>
                    <a:pt x="109" y="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7" y="2"/>
                    <a:pt x="71" y="4"/>
                    <a:pt x="65" y="8"/>
                  </a:cubicBezTo>
                  <a:cubicBezTo>
                    <a:pt x="64" y="9"/>
                    <a:pt x="63" y="9"/>
                    <a:pt x="62" y="10"/>
                  </a:cubicBezTo>
                  <a:cubicBezTo>
                    <a:pt x="32" y="28"/>
                    <a:pt x="5" y="53"/>
                    <a:pt x="0" y="109"/>
                  </a:cubicBezTo>
                  <a:cubicBezTo>
                    <a:pt x="5" y="106"/>
                    <a:pt x="11" y="105"/>
                    <a:pt x="17" y="105"/>
                  </a:cubicBezTo>
                  <a:cubicBezTo>
                    <a:pt x="25" y="105"/>
                    <a:pt x="33" y="107"/>
                    <a:pt x="39" y="111"/>
                  </a:cubicBezTo>
                  <a:cubicBezTo>
                    <a:pt x="40" y="101"/>
                    <a:pt x="42" y="93"/>
                    <a:pt x="44" y="86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2" y="123"/>
                    <a:pt x="56" y="133"/>
                    <a:pt x="56" y="143"/>
                  </a:cubicBezTo>
                  <a:cubicBezTo>
                    <a:pt x="56" y="153"/>
                    <a:pt x="52" y="162"/>
                    <a:pt x="46" y="169"/>
                  </a:cubicBezTo>
                  <a:cubicBezTo>
                    <a:pt x="47" y="170"/>
                    <a:pt x="47" y="170"/>
                    <a:pt x="47" y="171"/>
                  </a:cubicBezTo>
                  <a:cubicBezTo>
                    <a:pt x="47" y="172"/>
                    <a:pt x="47" y="173"/>
                    <a:pt x="47" y="174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54" y="182"/>
                    <a:pt x="85" y="208"/>
                    <a:pt x="85" y="262"/>
                  </a:cubicBezTo>
                  <a:cubicBezTo>
                    <a:pt x="85" y="273"/>
                    <a:pt x="76" y="282"/>
                    <a:pt x="66" y="282"/>
                  </a:cubicBezTo>
                  <a:cubicBezTo>
                    <a:pt x="61" y="282"/>
                    <a:pt x="58" y="281"/>
                    <a:pt x="54" y="278"/>
                  </a:cubicBezTo>
                  <a:cubicBezTo>
                    <a:pt x="54" y="279"/>
                    <a:pt x="54" y="279"/>
                    <a:pt x="54" y="279"/>
                  </a:cubicBezTo>
                  <a:cubicBezTo>
                    <a:pt x="54" y="374"/>
                    <a:pt x="54" y="374"/>
                    <a:pt x="54" y="374"/>
                  </a:cubicBezTo>
                  <a:cubicBezTo>
                    <a:pt x="54" y="376"/>
                    <a:pt x="54" y="377"/>
                    <a:pt x="53" y="379"/>
                  </a:cubicBezTo>
                  <a:cubicBezTo>
                    <a:pt x="58" y="383"/>
                    <a:pt x="64" y="386"/>
                    <a:pt x="70" y="386"/>
                  </a:cubicBezTo>
                  <a:cubicBezTo>
                    <a:pt x="83" y="386"/>
                    <a:pt x="93" y="376"/>
                    <a:pt x="93" y="363"/>
                  </a:cubicBezTo>
                  <a:cubicBezTo>
                    <a:pt x="93" y="201"/>
                    <a:pt x="93" y="201"/>
                    <a:pt x="93" y="201"/>
                  </a:cubicBezTo>
                  <a:cubicBezTo>
                    <a:pt x="94" y="201"/>
                    <a:pt x="95" y="201"/>
                    <a:pt x="96" y="201"/>
                  </a:cubicBezTo>
                  <a:cubicBezTo>
                    <a:pt x="96" y="201"/>
                    <a:pt x="96" y="201"/>
                    <a:pt x="97" y="201"/>
                  </a:cubicBezTo>
                  <a:cubicBezTo>
                    <a:pt x="97" y="363"/>
                    <a:pt x="97" y="363"/>
                    <a:pt x="97" y="363"/>
                  </a:cubicBezTo>
                  <a:cubicBezTo>
                    <a:pt x="97" y="376"/>
                    <a:pt x="107" y="386"/>
                    <a:pt x="120" y="386"/>
                  </a:cubicBezTo>
                  <a:cubicBezTo>
                    <a:pt x="133" y="386"/>
                    <a:pt x="143" y="376"/>
                    <a:pt x="143" y="363"/>
                  </a:cubicBezTo>
                  <a:cubicBezTo>
                    <a:pt x="143" y="175"/>
                    <a:pt x="143" y="175"/>
                    <a:pt x="143" y="175"/>
                  </a:cubicBezTo>
                  <a:cubicBezTo>
                    <a:pt x="143" y="175"/>
                    <a:pt x="144" y="174"/>
                    <a:pt x="144" y="174"/>
                  </a:cubicBezTo>
                  <a:cubicBezTo>
                    <a:pt x="144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51" y="174"/>
                    <a:pt x="156" y="171"/>
                    <a:pt x="160" y="167"/>
                  </a:cubicBezTo>
                  <a:cubicBezTo>
                    <a:pt x="161" y="168"/>
                    <a:pt x="162" y="169"/>
                    <a:pt x="164" y="170"/>
                  </a:cubicBezTo>
                  <a:cubicBezTo>
                    <a:pt x="156" y="207"/>
                    <a:pt x="147" y="250"/>
                    <a:pt x="147" y="259"/>
                  </a:cubicBezTo>
                  <a:cubicBezTo>
                    <a:pt x="147" y="267"/>
                    <a:pt x="161" y="274"/>
                    <a:pt x="180" y="278"/>
                  </a:cubicBezTo>
                  <a:cubicBezTo>
                    <a:pt x="180" y="363"/>
                    <a:pt x="180" y="363"/>
                    <a:pt x="180" y="363"/>
                  </a:cubicBezTo>
                  <a:cubicBezTo>
                    <a:pt x="180" y="376"/>
                    <a:pt x="191" y="386"/>
                    <a:pt x="204" y="386"/>
                  </a:cubicBezTo>
                  <a:cubicBezTo>
                    <a:pt x="216" y="386"/>
                    <a:pt x="227" y="376"/>
                    <a:pt x="227" y="363"/>
                  </a:cubicBezTo>
                  <a:cubicBezTo>
                    <a:pt x="227" y="283"/>
                    <a:pt x="227" y="283"/>
                    <a:pt x="227" y="283"/>
                  </a:cubicBezTo>
                  <a:cubicBezTo>
                    <a:pt x="228" y="283"/>
                    <a:pt x="229" y="283"/>
                    <a:pt x="230" y="283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0" y="376"/>
                    <a:pt x="241" y="386"/>
                    <a:pt x="253" y="386"/>
                  </a:cubicBezTo>
                  <a:cubicBezTo>
                    <a:pt x="266" y="386"/>
                    <a:pt x="277" y="376"/>
                    <a:pt x="277" y="363"/>
                  </a:cubicBezTo>
                  <a:cubicBezTo>
                    <a:pt x="277" y="324"/>
                    <a:pt x="277" y="324"/>
                    <a:pt x="277" y="324"/>
                  </a:cubicBezTo>
                  <a:cubicBezTo>
                    <a:pt x="264" y="324"/>
                    <a:pt x="264" y="324"/>
                    <a:pt x="264" y="324"/>
                  </a:cubicBezTo>
                  <a:lnTo>
                    <a:pt x="272" y="283"/>
                  </a:lnTo>
                  <a:close/>
                </a:path>
              </a:pathLst>
            </a:custGeom>
            <a:solidFill>
              <a:srgbClr val="944B92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21" name="Oval 61"/>
            <p:cNvSpPr>
              <a:spLocks noChangeArrowheads="1"/>
            </p:cNvSpPr>
            <p:nvPr/>
          </p:nvSpPr>
          <p:spPr bwMode="auto">
            <a:xfrm>
              <a:off x="2667" y="2229"/>
              <a:ext cx="142" cy="143"/>
            </a:xfrm>
            <a:prstGeom prst="ellipse">
              <a:avLst/>
            </a:prstGeom>
            <a:solidFill>
              <a:srgbClr val="DCC9DF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22" name="Freeform 62"/>
            <p:cNvSpPr>
              <a:spLocks/>
            </p:cNvSpPr>
            <p:nvPr/>
          </p:nvSpPr>
          <p:spPr bwMode="auto">
            <a:xfrm>
              <a:off x="2602" y="2374"/>
              <a:ext cx="274" cy="507"/>
            </a:xfrm>
            <a:custGeom>
              <a:avLst/>
              <a:gdLst>
                <a:gd name="T0" fmla="*/ 105 w 115"/>
                <a:gd name="T1" fmla="*/ 98 h 213"/>
                <a:gd name="T2" fmla="*/ 115 w 115"/>
                <a:gd name="T3" fmla="*/ 88 h 213"/>
                <a:gd name="T4" fmla="*/ 81 w 115"/>
                <a:gd name="T5" fmla="*/ 9 h 213"/>
                <a:gd name="T6" fmla="*/ 73 w 115"/>
                <a:gd name="T7" fmla="*/ 4 h 213"/>
                <a:gd name="T8" fmla="*/ 64 w 115"/>
                <a:gd name="T9" fmla="*/ 0 h 213"/>
                <a:gd name="T10" fmla="*/ 57 w 115"/>
                <a:gd name="T11" fmla="*/ 8 h 213"/>
                <a:gd name="T12" fmla="*/ 50 w 115"/>
                <a:gd name="T13" fmla="*/ 0 h 213"/>
                <a:gd name="T14" fmla="*/ 50 w 115"/>
                <a:gd name="T15" fmla="*/ 0 h 213"/>
                <a:gd name="T16" fmla="*/ 37 w 115"/>
                <a:gd name="T17" fmla="*/ 6 h 213"/>
                <a:gd name="T18" fmla="*/ 36 w 115"/>
                <a:gd name="T19" fmla="*/ 7 h 213"/>
                <a:gd name="T20" fmla="*/ 0 w 115"/>
                <a:gd name="T21" fmla="*/ 86 h 213"/>
                <a:gd name="T22" fmla="*/ 11 w 115"/>
                <a:gd name="T23" fmla="*/ 97 h 213"/>
                <a:gd name="T24" fmla="*/ 21 w 115"/>
                <a:gd name="T25" fmla="*/ 86 h 213"/>
                <a:gd name="T26" fmla="*/ 26 w 115"/>
                <a:gd name="T27" fmla="*/ 55 h 213"/>
                <a:gd name="T28" fmla="*/ 26 w 115"/>
                <a:gd name="T29" fmla="*/ 92 h 213"/>
                <a:gd name="T30" fmla="*/ 28 w 115"/>
                <a:gd name="T31" fmla="*/ 100 h 213"/>
                <a:gd name="T32" fmla="*/ 28 w 115"/>
                <a:gd name="T33" fmla="*/ 102 h 213"/>
                <a:gd name="T34" fmla="*/ 28 w 115"/>
                <a:gd name="T35" fmla="*/ 199 h 213"/>
                <a:gd name="T36" fmla="*/ 42 w 115"/>
                <a:gd name="T37" fmla="*/ 213 h 213"/>
                <a:gd name="T38" fmla="*/ 55 w 115"/>
                <a:gd name="T39" fmla="*/ 199 h 213"/>
                <a:gd name="T40" fmla="*/ 55 w 115"/>
                <a:gd name="T41" fmla="*/ 118 h 213"/>
                <a:gd name="T42" fmla="*/ 57 w 115"/>
                <a:gd name="T43" fmla="*/ 118 h 213"/>
                <a:gd name="T44" fmla="*/ 57 w 115"/>
                <a:gd name="T45" fmla="*/ 118 h 213"/>
                <a:gd name="T46" fmla="*/ 57 w 115"/>
                <a:gd name="T47" fmla="*/ 199 h 213"/>
                <a:gd name="T48" fmla="*/ 71 w 115"/>
                <a:gd name="T49" fmla="*/ 213 h 213"/>
                <a:gd name="T50" fmla="*/ 84 w 115"/>
                <a:gd name="T51" fmla="*/ 199 h 213"/>
                <a:gd name="T52" fmla="*/ 84 w 115"/>
                <a:gd name="T53" fmla="*/ 103 h 213"/>
                <a:gd name="T54" fmla="*/ 87 w 115"/>
                <a:gd name="T55" fmla="*/ 92 h 213"/>
                <a:gd name="T56" fmla="*/ 87 w 115"/>
                <a:gd name="T57" fmla="*/ 51 h 213"/>
                <a:gd name="T58" fmla="*/ 94 w 115"/>
                <a:gd name="T59" fmla="*/ 88 h 213"/>
                <a:gd name="T60" fmla="*/ 105 w 115"/>
                <a:gd name="T61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213">
                  <a:moveTo>
                    <a:pt x="105" y="98"/>
                  </a:moveTo>
                  <a:cubicBezTo>
                    <a:pt x="111" y="98"/>
                    <a:pt x="115" y="94"/>
                    <a:pt x="115" y="88"/>
                  </a:cubicBezTo>
                  <a:cubicBezTo>
                    <a:pt x="115" y="37"/>
                    <a:pt x="87" y="14"/>
                    <a:pt x="81" y="9"/>
                  </a:cubicBezTo>
                  <a:cubicBezTo>
                    <a:pt x="79" y="7"/>
                    <a:pt x="76" y="6"/>
                    <a:pt x="73" y="4"/>
                  </a:cubicBezTo>
                  <a:cubicBezTo>
                    <a:pt x="70" y="2"/>
                    <a:pt x="67" y="1"/>
                    <a:pt x="64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1"/>
                    <a:pt x="41" y="4"/>
                    <a:pt x="37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4" y="8"/>
                    <a:pt x="0" y="31"/>
                    <a:pt x="0" y="86"/>
                  </a:cubicBezTo>
                  <a:cubicBezTo>
                    <a:pt x="0" y="92"/>
                    <a:pt x="5" y="97"/>
                    <a:pt x="11" y="97"/>
                  </a:cubicBezTo>
                  <a:cubicBezTo>
                    <a:pt x="17" y="97"/>
                    <a:pt x="21" y="92"/>
                    <a:pt x="21" y="86"/>
                  </a:cubicBezTo>
                  <a:cubicBezTo>
                    <a:pt x="21" y="74"/>
                    <a:pt x="23" y="63"/>
                    <a:pt x="26" y="55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5"/>
                    <a:pt x="27" y="98"/>
                    <a:pt x="28" y="100"/>
                  </a:cubicBezTo>
                  <a:cubicBezTo>
                    <a:pt x="28" y="101"/>
                    <a:pt x="28" y="101"/>
                    <a:pt x="28" y="102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8" y="207"/>
                    <a:pt x="34" y="213"/>
                    <a:pt x="42" y="213"/>
                  </a:cubicBezTo>
                  <a:cubicBezTo>
                    <a:pt x="49" y="213"/>
                    <a:pt x="55" y="207"/>
                    <a:pt x="55" y="199"/>
                  </a:cubicBezTo>
                  <a:cubicBezTo>
                    <a:pt x="55" y="118"/>
                    <a:pt x="55" y="118"/>
                    <a:pt x="55" y="118"/>
                  </a:cubicBezTo>
                  <a:cubicBezTo>
                    <a:pt x="56" y="118"/>
                    <a:pt x="56" y="118"/>
                    <a:pt x="57" y="118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7" y="207"/>
                    <a:pt x="63" y="213"/>
                    <a:pt x="71" y="213"/>
                  </a:cubicBezTo>
                  <a:cubicBezTo>
                    <a:pt x="78" y="213"/>
                    <a:pt x="84" y="207"/>
                    <a:pt x="84" y="199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6" y="99"/>
                    <a:pt x="87" y="96"/>
                    <a:pt x="87" y="9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91" y="60"/>
                    <a:pt x="94" y="72"/>
                    <a:pt x="94" y="88"/>
                  </a:cubicBezTo>
                  <a:cubicBezTo>
                    <a:pt x="94" y="94"/>
                    <a:pt x="99" y="98"/>
                    <a:pt x="105" y="98"/>
                  </a:cubicBezTo>
                  <a:close/>
                </a:path>
              </a:pathLst>
            </a:custGeom>
            <a:solidFill>
              <a:srgbClr val="DCC9DF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23" name="Oval 63"/>
            <p:cNvSpPr>
              <a:spLocks noChangeArrowheads="1"/>
            </p:cNvSpPr>
            <p:nvPr/>
          </p:nvSpPr>
          <p:spPr bwMode="auto">
            <a:xfrm>
              <a:off x="3373" y="2229"/>
              <a:ext cx="143" cy="143"/>
            </a:xfrm>
            <a:prstGeom prst="ellipse">
              <a:avLst/>
            </a:prstGeom>
            <a:solidFill>
              <a:srgbClr val="DCC9DF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24" name="Freeform 64"/>
            <p:cNvSpPr>
              <a:spLocks/>
            </p:cNvSpPr>
            <p:nvPr/>
          </p:nvSpPr>
          <p:spPr bwMode="auto">
            <a:xfrm>
              <a:off x="3309" y="2377"/>
              <a:ext cx="278" cy="513"/>
            </a:xfrm>
            <a:custGeom>
              <a:avLst/>
              <a:gdLst>
                <a:gd name="T0" fmla="*/ 82 w 117"/>
                <a:gd name="T1" fmla="*/ 9 h 216"/>
                <a:gd name="T2" fmla="*/ 73 w 117"/>
                <a:gd name="T3" fmla="*/ 4 h 216"/>
                <a:gd name="T4" fmla="*/ 65 w 117"/>
                <a:gd name="T5" fmla="*/ 0 h 216"/>
                <a:gd name="T6" fmla="*/ 57 w 117"/>
                <a:gd name="T7" fmla="*/ 8 h 216"/>
                <a:gd name="T8" fmla="*/ 50 w 117"/>
                <a:gd name="T9" fmla="*/ 0 h 216"/>
                <a:gd name="T10" fmla="*/ 50 w 117"/>
                <a:gd name="T11" fmla="*/ 0 h 216"/>
                <a:gd name="T12" fmla="*/ 37 w 117"/>
                <a:gd name="T13" fmla="*/ 7 h 216"/>
                <a:gd name="T14" fmla="*/ 36 w 117"/>
                <a:gd name="T15" fmla="*/ 7 h 216"/>
                <a:gd name="T16" fmla="*/ 0 w 117"/>
                <a:gd name="T17" fmla="*/ 87 h 216"/>
                <a:gd name="T18" fmla="*/ 11 w 117"/>
                <a:gd name="T19" fmla="*/ 98 h 216"/>
                <a:gd name="T20" fmla="*/ 21 w 117"/>
                <a:gd name="T21" fmla="*/ 87 h 216"/>
                <a:gd name="T22" fmla="*/ 26 w 117"/>
                <a:gd name="T23" fmla="*/ 56 h 216"/>
                <a:gd name="T24" fmla="*/ 26 w 117"/>
                <a:gd name="T25" fmla="*/ 78 h 216"/>
                <a:gd name="T26" fmla="*/ 16 w 117"/>
                <a:gd name="T27" fmla="*/ 139 h 216"/>
                <a:gd name="T28" fmla="*/ 28 w 117"/>
                <a:gd name="T29" fmla="*/ 139 h 216"/>
                <a:gd name="T30" fmla="*/ 28 w 117"/>
                <a:gd name="T31" fmla="*/ 202 h 216"/>
                <a:gd name="T32" fmla="*/ 42 w 117"/>
                <a:gd name="T33" fmla="*/ 216 h 216"/>
                <a:gd name="T34" fmla="*/ 56 w 117"/>
                <a:gd name="T35" fmla="*/ 202 h 216"/>
                <a:gd name="T36" fmla="*/ 56 w 117"/>
                <a:gd name="T37" fmla="*/ 139 h 216"/>
                <a:gd name="T38" fmla="*/ 58 w 117"/>
                <a:gd name="T39" fmla="*/ 139 h 216"/>
                <a:gd name="T40" fmla="*/ 58 w 117"/>
                <a:gd name="T41" fmla="*/ 202 h 216"/>
                <a:gd name="T42" fmla="*/ 71 w 117"/>
                <a:gd name="T43" fmla="*/ 216 h 216"/>
                <a:gd name="T44" fmla="*/ 85 w 117"/>
                <a:gd name="T45" fmla="*/ 202 h 216"/>
                <a:gd name="T46" fmla="*/ 85 w 117"/>
                <a:gd name="T47" fmla="*/ 139 h 216"/>
                <a:gd name="T48" fmla="*/ 99 w 117"/>
                <a:gd name="T49" fmla="*/ 139 h 216"/>
                <a:gd name="T50" fmla="*/ 88 w 117"/>
                <a:gd name="T51" fmla="*/ 78 h 216"/>
                <a:gd name="T52" fmla="*/ 88 w 117"/>
                <a:gd name="T53" fmla="*/ 52 h 216"/>
                <a:gd name="T54" fmla="*/ 95 w 117"/>
                <a:gd name="T55" fmla="*/ 89 h 216"/>
                <a:gd name="T56" fmla="*/ 106 w 117"/>
                <a:gd name="T57" fmla="*/ 100 h 216"/>
                <a:gd name="T58" fmla="*/ 117 w 117"/>
                <a:gd name="T59" fmla="*/ 89 h 216"/>
                <a:gd name="T60" fmla="*/ 82 w 117"/>
                <a:gd name="T61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216">
                  <a:moveTo>
                    <a:pt x="82" y="9"/>
                  </a:moveTo>
                  <a:cubicBezTo>
                    <a:pt x="80" y="7"/>
                    <a:pt x="77" y="6"/>
                    <a:pt x="73" y="4"/>
                  </a:cubicBezTo>
                  <a:cubicBezTo>
                    <a:pt x="71" y="2"/>
                    <a:pt x="68" y="1"/>
                    <a:pt x="65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1"/>
                    <a:pt x="41" y="3"/>
                    <a:pt x="37" y="7"/>
                  </a:cubicBezTo>
                  <a:cubicBezTo>
                    <a:pt x="37" y="7"/>
                    <a:pt x="36" y="7"/>
                    <a:pt x="36" y="7"/>
                  </a:cubicBezTo>
                  <a:cubicBezTo>
                    <a:pt x="34" y="8"/>
                    <a:pt x="0" y="31"/>
                    <a:pt x="0" y="87"/>
                  </a:cubicBezTo>
                  <a:cubicBezTo>
                    <a:pt x="0" y="93"/>
                    <a:pt x="5" y="98"/>
                    <a:pt x="11" y="98"/>
                  </a:cubicBezTo>
                  <a:cubicBezTo>
                    <a:pt x="16" y="98"/>
                    <a:pt x="21" y="93"/>
                    <a:pt x="21" y="87"/>
                  </a:cubicBezTo>
                  <a:cubicBezTo>
                    <a:pt x="21" y="75"/>
                    <a:pt x="23" y="64"/>
                    <a:pt x="26" y="56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28" y="210"/>
                    <a:pt x="34" y="216"/>
                    <a:pt x="42" y="216"/>
                  </a:cubicBezTo>
                  <a:cubicBezTo>
                    <a:pt x="49" y="216"/>
                    <a:pt x="56" y="210"/>
                    <a:pt x="56" y="202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8" y="139"/>
                    <a:pt x="58" y="139"/>
                    <a:pt x="58" y="139"/>
                  </a:cubicBezTo>
                  <a:cubicBezTo>
                    <a:pt x="58" y="202"/>
                    <a:pt x="58" y="202"/>
                    <a:pt x="58" y="202"/>
                  </a:cubicBezTo>
                  <a:cubicBezTo>
                    <a:pt x="58" y="210"/>
                    <a:pt x="64" y="216"/>
                    <a:pt x="71" y="216"/>
                  </a:cubicBezTo>
                  <a:cubicBezTo>
                    <a:pt x="79" y="216"/>
                    <a:pt x="85" y="210"/>
                    <a:pt x="85" y="202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92" y="61"/>
                    <a:pt x="95" y="73"/>
                    <a:pt x="95" y="89"/>
                  </a:cubicBezTo>
                  <a:cubicBezTo>
                    <a:pt x="95" y="95"/>
                    <a:pt x="100" y="100"/>
                    <a:pt x="106" y="100"/>
                  </a:cubicBezTo>
                  <a:cubicBezTo>
                    <a:pt x="112" y="100"/>
                    <a:pt x="117" y="95"/>
                    <a:pt x="117" y="89"/>
                  </a:cubicBezTo>
                  <a:cubicBezTo>
                    <a:pt x="117" y="37"/>
                    <a:pt x="88" y="14"/>
                    <a:pt x="82" y="9"/>
                  </a:cubicBezTo>
                  <a:close/>
                </a:path>
              </a:pathLst>
            </a:custGeom>
            <a:solidFill>
              <a:srgbClr val="DCC9DF"/>
            </a:solidFill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</p:grpSp>
      <p:grpSp>
        <p:nvGrpSpPr>
          <p:cNvPr id="25" name="Groupe 24"/>
          <p:cNvGrpSpPr>
            <a:grpSpLocks noChangeAspect="1"/>
          </p:cNvGrpSpPr>
          <p:nvPr/>
        </p:nvGrpSpPr>
        <p:grpSpPr>
          <a:xfrm>
            <a:off x="364892" y="4139183"/>
            <a:ext cx="408412" cy="254089"/>
            <a:chOff x="7533461" y="5956201"/>
            <a:chExt cx="1049797" cy="653119"/>
          </a:xfrm>
          <a:effectLst>
            <a:outerShdw dist="25400" dir="2700000" algn="tl" rotWithShape="0">
              <a:sysClr val="window" lastClr="FFFFFF">
                <a:lumMod val="50000"/>
                <a:alpha val="20000"/>
              </a:sysClr>
            </a:outerShdw>
          </a:effectLst>
        </p:grpSpPr>
        <p:sp>
          <p:nvSpPr>
            <p:cNvPr id="26" name="Rectangle 25"/>
            <p:cNvSpPr/>
            <p:nvPr/>
          </p:nvSpPr>
          <p:spPr>
            <a:xfrm>
              <a:off x="7658100" y="5977074"/>
              <a:ext cx="812800" cy="601526"/>
            </a:xfrm>
            <a:prstGeom prst="rect">
              <a:avLst/>
            </a:prstGeom>
            <a:solidFill>
              <a:srgbClr val="944B92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8" name="Freeform 98"/>
            <p:cNvSpPr>
              <a:spLocks noEditPoints="1"/>
            </p:cNvSpPr>
            <p:nvPr/>
          </p:nvSpPr>
          <p:spPr bwMode="auto">
            <a:xfrm>
              <a:off x="7533461" y="5956201"/>
              <a:ext cx="1049797" cy="653119"/>
            </a:xfrm>
            <a:custGeom>
              <a:avLst/>
              <a:gdLst>
                <a:gd name="T0" fmla="*/ 244 w 256"/>
                <a:gd name="T1" fmla="*/ 160 h 160"/>
                <a:gd name="T2" fmla="*/ 232 w 256"/>
                <a:gd name="T3" fmla="*/ 160 h 160"/>
                <a:gd name="T4" fmla="*/ 24 w 256"/>
                <a:gd name="T5" fmla="*/ 160 h 160"/>
                <a:gd name="T6" fmla="*/ 12 w 256"/>
                <a:gd name="T7" fmla="*/ 160 h 160"/>
                <a:gd name="T8" fmla="*/ 0 w 256"/>
                <a:gd name="T9" fmla="*/ 148 h 160"/>
                <a:gd name="T10" fmla="*/ 0 w 256"/>
                <a:gd name="T11" fmla="*/ 128 h 160"/>
                <a:gd name="T12" fmla="*/ 24 w 256"/>
                <a:gd name="T13" fmla="*/ 128 h 160"/>
                <a:gd name="T14" fmla="*/ 24 w 256"/>
                <a:gd name="T15" fmla="*/ 12 h 160"/>
                <a:gd name="T16" fmla="*/ 36 w 256"/>
                <a:gd name="T17" fmla="*/ 0 h 160"/>
                <a:gd name="T18" fmla="*/ 220 w 256"/>
                <a:gd name="T19" fmla="*/ 0 h 160"/>
                <a:gd name="T20" fmla="*/ 232 w 256"/>
                <a:gd name="T21" fmla="*/ 12 h 160"/>
                <a:gd name="T22" fmla="*/ 232 w 256"/>
                <a:gd name="T23" fmla="*/ 128 h 160"/>
                <a:gd name="T24" fmla="*/ 256 w 256"/>
                <a:gd name="T25" fmla="*/ 128 h 160"/>
                <a:gd name="T26" fmla="*/ 256 w 256"/>
                <a:gd name="T27" fmla="*/ 148 h 160"/>
                <a:gd name="T28" fmla="*/ 244 w 256"/>
                <a:gd name="T29" fmla="*/ 160 h 160"/>
                <a:gd name="T30" fmla="*/ 100 w 256"/>
                <a:gd name="T31" fmla="*/ 148 h 160"/>
                <a:gd name="T32" fmla="*/ 156 w 256"/>
                <a:gd name="T33" fmla="*/ 148 h 160"/>
                <a:gd name="T34" fmla="*/ 156 w 256"/>
                <a:gd name="T35" fmla="*/ 140 h 160"/>
                <a:gd name="T36" fmla="*/ 100 w 256"/>
                <a:gd name="T37" fmla="*/ 140 h 160"/>
                <a:gd name="T38" fmla="*/ 100 w 256"/>
                <a:gd name="T39" fmla="*/ 148 h 160"/>
                <a:gd name="T40" fmla="*/ 216 w 256"/>
                <a:gd name="T41" fmla="*/ 16 h 160"/>
                <a:gd name="T42" fmla="*/ 40 w 256"/>
                <a:gd name="T43" fmla="*/ 16 h 160"/>
                <a:gd name="T44" fmla="*/ 40 w 256"/>
                <a:gd name="T45" fmla="*/ 120 h 160"/>
                <a:gd name="T46" fmla="*/ 216 w 256"/>
                <a:gd name="T47" fmla="*/ 120 h 160"/>
                <a:gd name="T48" fmla="*/ 216 w 256"/>
                <a:gd name="T49" fmla="*/ 1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6" h="160">
                  <a:moveTo>
                    <a:pt x="244" y="160"/>
                  </a:moveTo>
                  <a:cubicBezTo>
                    <a:pt x="232" y="160"/>
                    <a:pt x="232" y="160"/>
                    <a:pt x="232" y="160"/>
                  </a:cubicBezTo>
                  <a:cubicBezTo>
                    <a:pt x="24" y="160"/>
                    <a:pt x="24" y="160"/>
                    <a:pt x="24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5" y="160"/>
                    <a:pt x="0" y="155"/>
                    <a:pt x="0" y="14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29" y="0"/>
                    <a:pt x="36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7" y="0"/>
                    <a:pt x="232" y="5"/>
                    <a:pt x="232" y="12"/>
                  </a:cubicBezTo>
                  <a:cubicBezTo>
                    <a:pt x="232" y="128"/>
                    <a:pt x="232" y="128"/>
                    <a:pt x="232" y="128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55"/>
                    <a:pt x="251" y="160"/>
                    <a:pt x="244" y="160"/>
                  </a:cubicBezTo>
                  <a:close/>
                  <a:moveTo>
                    <a:pt x="100" y="148"/>
                  </a:moveTo>
                  <a:cubicBezTo>
                    <a:pt x="156" y="148"/>
                    <a:pt x="156" y="148"/>
                    <a:pt x="156" y="148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00" y="140"/>
                    <a:pt x="100" y="140"/>
                    <a:pt x="100" y="140"/>
                  </a:cubicBezTo>
                  <a:lnTo>
                    <a:pt x="100" y="148"/>
                  </a:lnTo>
                  <a:close/>
                  <a:moveTo>
                    <a:pt x="216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216" y="120"/>
                    <a:pt x="216" y="120"/>
                    <a:pt x="216" y="120"/>
                  </a:cubicBezTo>
                  <a:lnTo>
                    <a:pt x="216" y="16"/>
                  </a:lnTo>
                  <a:close/>
                </a:path>
              </a:pathLst>
            </a:custGeom>
            <a:solidFill>
              <a:srgbClr val="944B92"/>
            </a:solidFill>
            <a:ln w="1587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78" y="4643239"/>
            <a:ext cx="342156" cy="34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9" r="25073"/>
          <a:stretch/>
        </p:blipFill>
        <p:spPr bwMode="auto">
          <a:xfrm>
            <a:off x="417480" y="2805539"/>
            <a:ext cx="319629" cy="52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 descr="C:\Users\S0085594\Desktop\bureau\5. PERSONNAGES appli flash CE\Signature sur tablett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25" y="354982"/>
            <a:ext cx="768234" cy="72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 descr="C:\Users\S0085594\Desktop\bureau\5. PERSONNAGES appli flash CE\Contractualisation a╠Ç distanc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842" y="679445"/>
            <a:ext cx="354327" cy="25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89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554948" y="1160060"/>
            <a:ext cx="8337532" cy="4531056"/>
            <a:chOff x="554948" y="898599"/>
            <a:chExt cx="8337532" cy="5318841"/>
          </a:xfrm>
        </p:grpSpPr>
        <p:sp>
          <p:nvSpPr>
            <p:cNvPr id="5" name="Rectangle à coins arrondis 4"/>
            <p:cNvSpPr/>
            <p:nvPr/>
          </p:nvSpPr>
          <p:spPr>
            <a:xfrm>
              <a:off x="554948" y="898599"/>
              <a:ext cx="962936" cy="5318841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95250"/>
              <a:r>
                <a:rPr lang="fr-FR" sz="1600" b="1" dirty="0" smtClean="0"/>
                <a:t>F</a:t>
              </a:r>
            </a:p>
            <a:p>
              <a:pPr marL="95250"/>
              <a:r>
                <a:rPr lang="fr-FR" sz="1600" b="1" dirty="0" smtClean="0"/>
                <a:t>A</a:t>
              </a:r>
            </a:p>
            <a:p>
              <a:pPr marL="95250"/>
              <a:r>
                <a:rPr lang="fr-FR" sz="1600" b="1" dirty="0" smtClean="0"/>
                <a:t>C</a:t>
              </a:r>
            </a:p>
            <a:p>
              <a:pPr marL="95250"/>
              <a:r>
                <a:rPr lang="fr-FR" sz="1600" b="1" dirty="0" smtClean="0"/>
                <a:t>E</a:t>
              </a:r>
            </a:p>
            <a:p>
              <a:pPr marL="95250"/>
              <a:r>
                <a:rPr lang="fr-FR" sz="1600" b="1" dirty="0" smtClean="0"/>
                <a:t> </a:t>
              </a:r>
            </a:p>
            <a:p>
              <a:pPr marL="95250"/>
              <a:r>
                <a:rPr lang="fr-FR" sz="1600" b="1" dirty="0" smtClean="0"/>
                <a:t>A</a:t>
              </a:r>
            </a:p>
            <a:p>
              <a:pPr marL="95250"/>
              <a:endParaRPr lang="fr-FR" sz="1600" b="1" dirty="0"/>
            </a:p>
            <a:p>
              <a:pPr marL="95250"/>
              <a:r>
                <a:rPr lang="fr-FR" sz="1600" b="1" dirty="0" smtClean="0"/>
                <a:t>F</a:t>
              </a:r>
            </a:p>
            <a:p>
              <a:pPr marL="95250"/>
              <a:r>
                <a:rPr lang="fr-FR" sz="1600" b="1" dirty="0" smtClean="0"/>
                <a:t>A</a:t>
              </a:r>
            </a:p>
            <a:p>
              <a:pPr marL="95250"/>
              <a:r>
                <a:rPr lang="fr-FR" sz="1600" b="1" dirty="0" smtClean="0"/>
                <a:t>C</a:t>
              </a:r>
            </a:p>
            <a:p>
              <a:pPr marL="95250"/>
              <a:r>
                <a:rPr lang="fr-FR" sz="1600" b="1" dirty="0" smtClean="0"/>
                <a:t>E</a:t>
              </a:r>
            </a:p>
            <a:p>
              <a:pPr marL="95250"/>
              <a:endParaRPr lang="fr-FR" sz="1600" b="1" dirty="0" smtClean="0"/>
            </a:p>
          </p:txBody>
        </p:sp>
        <p:sp>
          <p:nvSpPr>
            <p:cNvPr id="9" name="Rectangle à coins arrondis 8"/>
            <p:cNvSpPr/>
            <p:nvPr/>
          </p:nvSpPr>
          <p:spPr>
            <a:xfrm>
              <a:off x="1221926" y="898599"/>
              <a:ext cx="7670554" cy="5318841"/>
            </a:xfrm>
            <a:prstGeom prst="roundRect">
              <a:avLst>
                <a:gd name="adj" fmla="val 4094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r>
                <a:rPr lang="fr-FR" sz="1600" b="1" dirty="0" smtClean="0"/>
                <a:t>F</a:t>
              </a:r>
            </a:p>
            <a:p>
              <a:r>
                <a:rPr lang="fr-FR" sz="1600" b="1" dirty="0" smtClean="0"/>
                <a:t>A</a:t>
              </a:r>
            </a:p>
            <a:p>
              <a:r>
                <a:rPr lang="fr-FR" sz="1600" b="1" dirty="0" smtClean="0"/>
                <a:t>C</a:t>
              </a:r>
            </a:p>
            <a:p>
              <a:r>
                <a:rPr lang="fr-FR" sz="1600" b="1" dirty="0" smtClean="0"/>
                <a:t>E</a:t>
              </a:r>
            </a:p>
            <a:p>
              <a:r>
                <a:rPr lang="fr-FR" sz="1600" b="1" dirty="0" smtClean="0"/>
                <a:t> </a:t>
              </a:r>
            </a:p>
            <a:p>
              <a:r>
                <a:rPr lang="fr-FR" sz="1600" b="1" dirty="0" smtClean="0"/>
                <a:t>A</a:t>
              </a:r>
            </a:p>
            <a:p>
              <a:endParaRPr lang="fr-FR" sz="1600" b="1" dirty="0"/>
            </a:p>
            <a:p>
              <a:r>
                <a:rPr lang="fr-FR" sz="1600" b="1" dirty="0" smtClean="0"/>
                <a:t>F</a:t>
              </a:r>
            </a:p>
            <a:p>
              <a:r>
                <a:rPr lang="fr-FR" sz="1600" b="1" dirty="0" smtClean="0"/>
                <a:t>A</a:t>
              </a:r>
            </a:p>
            <a:p>
              <a:r>
                <a:rPr lang="fr-FR" sz="1600" b="1" dirty="0" smtClean="0"/>
                <a:t>C</a:t>
              </a:r>
            </a:p>
            <a:p>
              <a:r>
                <a:rPr lang="fr-FR" sz="1600" b="1" dirty="0" smtClean="0"/>
                <a:t>E</a:t>
              </a:r>
            </a:p>
            <a:p>
              <a:endParaRPr lang="fr-FR" sz="1600" b="1" dirty="0" smtClean="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675" y="367035"/>
            <a:ext cx="8620757" cy="623254"/>
          </a:xfrm>
        </p:spPr>
        <p:txBody>
          <a:bodyPr/>
          <a:lstStyle/>
          <a:p>
            <a:r>
              <a:rPr lang="fr-FR" sz="2400" dirty="0">
                <a:solidFill>
                  <a:schemeClr val="bg1"/>
                </a:solidFill>
              </a:rPr>
              <a:t>SAG </a:t>
            </a:r>
            <a:r>
              <a:rPr lang="fr-FR" sz="2400" dirty="0" smtClean="0">
                <a:solidFill>
                  <a:schemeClr val="bg1"/>
                </a:solidFill>
              </a:rPr>
              <a:t>Assurance-Vie : Périmètre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123728" y="1434639"/>
            <a:ext cx="6768751" cy="3928939"/>
          </a:xfrm>
        </p:spPr>
        <p:txBody>
          <a:bodyPr/>
          <a:lstStyle/>
          <a:p>
            <a:r>
              <a:rPr lang="fr-FR" dirty="0"/>
              <a:t>Gamme Vie : </a:t>
            </a:r>
          </a:p>
          <a:p>
            <a:pPr lvl="1"/>
            <a:r>
              <a:rPr lang="fr-FR" dirty="0"/>
              <a:t>Adhésion/Actes de </a:t>
            </a:r>
            <a:r>
              <a:rPr lang="fr-FR" dirty="0" smtClean="0"/>
              <a:t>gestion (Versements complémentaires) sur </a:t>
            </a:r>
            <a:r>
              <a:rPr lang="fr-FR" dirty="0" err="1" smtClean="0"/>
              <a:t>MyAssur</a:t>
            </a:r>
            <a:endParaRPr lang="fr-FR" dirty="0"/>
          </a:p>
          <a:p>
            <a:pPr lvl="2"/>
            <a:r>
              <a:rPr lang="fr-FR" dirty="0" smtClean="0"/>
              <a:t>MILLEVIE </a:t>
            </a:r>
            <a:r>
              <a:rPr lang="fr-FR" dirty="0"/>
              <a:t>Essentielle</a:t>
            </a:r>
          </a:p>
          <a:p>
            <a:pPr lvl="2"/>
            <a:r>
              <a:rPr lang="fr-FR" dirty="0"/>
              <a:t>MILLEVIE Premium</a:t>
            </a:r>
          </a:p>
          <a:p>
            <a:pPr lvl="2"/>
            <a:r>
              <a:rPr lang="fr-FR" dirty="0"/>
              <a:t>MILLEVIE Infinie</a:t>
            </a:r>
          </a:p>
          <a:p>
            <a:pPr lvl="2"/>
            <a:r>
              <a:rPr lang="fr-FR" dirty="0"/>
              <a:t>MILLEVIE </a:t>
            </a:r>
            <a:r>
              <a:rPr lang="fr-FR" dirty="0" err="1"/>
              <a:t>Capi</a:t>
            </a:r>
            <a:r>
              <a:rPr lang="fr-FR" dirty="0"/>
              <a:t> </a:t>
            </a:r>
            <a:r>
              <a:rPr lang="fr-FR" sz="1000" i="1" dirty="0"/>
              <a:t>(personne physique)</a:t>
            </a:r>
          </a:p>
          <a:p>
            <a:pPr lvl="2"/>
            <a:r>
              <a:rPr lang="fr-FR" dirty="0"/>
              <a:t>Solution PERP</a:t>
            </a:r>
          </a:p>
          <a:p>
            <a:pPr lvl="3"/>
            <a:r>
              <a:rPr lang="fr-FR" i="1" dirty="0"/>
              <a:t>Adhésion si mode gestion sélectionné : Gestion Sécurisée ou Sécurisation progressive </a:t>
            </a:r>
          </a:p>
          <a:p>
            <a:pPr lvl="3"/>
            <a:endParaRPr lang="fr-FR" i="1" dirty="0"/>
          </a:p>
          <a:p>
            <a:pPr lvl="2"/>
            <a:r>
              <a:rPr lang="fr-FR" dirty="0"/>
              <a:t>MILLEVIE Initiale </a:t>
            </a:r>
            <a:r>
              <a:rPr lang="fr-FR" sz="1000" i="1" dirty="0"/>
              <a:t>(si pas de pacte adjoint)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Typologie des clients autorisés :</a:t>
            </a:r>
          </a:p>
          <a:p>
            <a:pPr lvl="1"/>
            <a:r>
              <a:rPr lang="fr-FR" dirty="0" smtClean="0"/>
              <a:t>Les </a:t>
            </a:r>
            <a:r>
              <a:rPr lang="fr-FR" dirty="0"/>
              <a:t>capacités clients </a:t>
            </a:r>
            <a:r>
              <a:rPr lang="fr-FR" dirty="0" smtClean="0"/>
              <a:t>autorisées </a:t>
            </a:r>
            <a:r>
              <a:rPr lang="fr-FR" dirty="0"/>
              <a:t>dans </a:t>
            </a:r>
            <a:r>
              <a:rPr lang="fr-FR" dirty="0" err="1"/>
              <a:t>MyAssur</a:t>
            </a:r>
            <a:r>
              <a:rPr lang="fr-FR" dirty="0"/>
              <a:t> </a:t>
            </a:r>
            <a:r>
              <a:rPr lang="fr-FR" dirty="0" smtClean="0"/>
              <a:t>: adhérent </a:t>
            </a:r>
            <a:r>
              <a:rPr lang="fr-FR" dirty="0"/>
              <a:t>capable majeur, </a:t>
            </a:r>
            <a:r>
              <a:rPr lang="fr-FR" dirty="0" err="1"/>
              <a:t>co</a:t>
            </a:r>
            <a:r>
              <a:rPr lang="fr-FR" dirty="0"/>
              <a:t>-adhérent capable majeur, mineur sous administration </a:t>
            </a:r>
            <a:r>
              <a:rPr lang="fr-FR" dirty="0" smtClean="0"/>
              <a:t>légale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F2A80B-1F30-4230-AEF6-BAB5B3C332F1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7" name="Picture 3" descr="R:\109_ASSUR\Assurement2016\01-Cadrage\03-Communication\Distribution\Pictos film teaser\2. picto Assurance Vi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953" y="1362631"/>
            <a:ext cx="591909" cy="59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S0085594\Desktop\bureau\5. PERSONNAGES appli flash CE\Signature sur tabl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25" y="354982"/>
            <a:ext cx="768234" cy="72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C:\Users\S0085594\Desktop\bureau\5. PERSONNAGES appli flash CE\Contractualisation a╠Ç dista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842" y="679445"/>
            <a:ext cx="354327" cy="25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01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675" y="380683"/>
            <a:ext cx="8620757" cy="623254"/>
          </a:xfrm>
        </p:spPr>
        <p:txBody>
          <a:bodyPr/>
          <a:lstStyle/>
          <a:p>
            <a:r>
              <a:rPr lang="fr-FR" sz="2000" dirty="0" smtClean="0">
                <a:solidFill>
                  <a:schemeClr val="bg1"/>
                </a:solidFill>
              </a:rPr>
              <a:t>SAG Assurance-Vie : Quels changements sur </a:t>
            </a:r>
            <a:r>
              <a:rPr lang="fr-FR" sz="2000" dirty="0" err="1" smtClean="0">
                <a:solidFill>
                  <a:schemeClr val="bg1"/>
                </a:solidFill>
              </a:rPr>
              <a:t>MyAssur</a:t>
            </a:r>
            <a:r>
              <a:rPr lang="fr-FR" sz="2000" dirty="0" smtClean="0">
                <a:solidFill>
                  <a:schemeClr val="bg1"/>
                </a:solidFill>
              </a:rPr>
              <a:t>? 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F2A80B-1F30-4230-AEF6-BAB5B3C332F1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386003"/>
            <a:ext cx="6106005" cy="3033753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1684342" y="1613776"/>
            <a:ext cx="6264696" cy="432048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1771024" y="3044490"/>
            <a:ext cx="6257360" cy="936104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3" name="Connecteur en angle 82"/>
          <p:cNvCxnSpPr/>
          <p:nvPr/>
        </p:nvCxnSpPr>
        <p:spPr bwMode="auto">
          <a:xfrm>
            <a:off x="1076325" y="1525703"/>
            <a:ext cx="615353" cy="304097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accent2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6" name="Connecteur en angle 85"/>
          <p:cNvCxnSpPr>
            <a:stCxn id="14" idx="3"/>
          </p:cNvCxnSpPr>
          <p:nvPr/>
        </p:nvCxnSpPr>
        <p:spPr bwMode="auto">
          <a:xfrm>
            <a:off x="8028384" y="3512542"/>
            <a:ext cx="655411" cy="910178"/>
          </a:xfrm>
          <a:prstGeom prst="bentConnector2">
            <a:avLst/>
          </a:prstGeom>
          <a:noFill/>
          <a:ln w="38100" cap="flat" cmpd="sng" algn="ctr">
            <a:solidFill>
              <a:schemeClr val="accent2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4" name="Espace réservé du texte 9"/>
          <p:cNvSpPr txBox="1">
            <a:spLocks/>
          </p:cNvSpPr>
          <p:nvPr/>
        </p:nvSpPr>
        <p:spPr>
          <a:xfrm>
            <a:off x="5364088" y="4422720"/>
            <a:ext cx="3665070" cy="799992"/>
          </a:xfrm>
          <a:prstGeom prst="rect">
            <a:avLst/>
          </a:prstGeom>
        </p:spPr>
        <p:txBody>
          <a:bodyPr vert="horz" wrap="square" lIns="78903" tIns="41030" rIns="78903" bIns="41030" rtlCol="0">
            <a:noAutofit/>
          </a:bodyPr>
          <a:lstStyle>
            <a:lvl1pPr marL="0" marR="0" indent="0" algn="l" defTabSz="468639" rtl="0" eaLnBrk="1" fontAlgn="auto" latinLnBrk="0" hangingPunct="1">
              <a:lnSpc>
                <a:spcPct val="90000"/>
              </a:lnSpc>
              <a:spcBef>
                <a:spcPts val="51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+mj-lt"/>
              <a:buNone/>
              <a:tabLst/>
              <a:defRPr lang="fr-FR" sz="1400" b="1" i="0" kern="1200" baseline="0" dirty="0">
                <a:solidFill>
                  <a:schemeClr val="accent2"/>
                </a:solidFill>
                <a:effectLst/>
                <a:latin typeface="+mj-lt"/>
                <a:ea typeface="+mn-ea"/>
                <a:cs typeface="+mn-cs"/>
              </a:defRPr>
            </a:lvl1pPr>
            <a:lvl2pPr marL="320105" indent="-161444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75" indent="-160053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85" indent="-151702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953" indent="-158661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30076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907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739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571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Nouveauté sur l’écran    </a:t>
            </a:r>
            <a:r>
              <a:rPr lang="fr-FR" dirty="0" smtClean="0"/>
              <a:t>«</a:t>
            </a:r>
            <a:r>
              <a:rPr lang="fr-FR" dirty="0"/>
              <a:t> 7. </a:t>
            </a:r>
            <a:r>
              <a:rPr lang="fr-FR" dirty="0" smtClean="0"/>
              <a:t>Confirmation</a:t>
            </a:r>
            <a:r>
              <a:rPr lang="fr-FR" dirty="0"/>
              <a:t> »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ajout </a:t>
            </a:r>
            <a:r>
              <a:rPr lang="fr-FR" dirty="0"/>
              <a:t>d’une brique informant de l’éligibilité à la signature électronique</a:t>
            </a: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7"/>
          </p:nvPr>
        </p:nvSpPr>
        <p:spPr>
          <a:xfrm>
            <a:off x="252136" y="1180041"/>
            <a:ext cx="2727149" cy="608419"/>
          </a:xfrm>
        </p:spPr>
        <p:txBody>
          <a:bodyPr/>
          <a:lstStyle/>
          <a:p>
            <a:r>
              <a:rPr lang="fr-FR" dirty="0"/>
              <a:t>Un parcours écran global qui reste le </a:t>
            </a:r>
            <a:r>
              <a:rPr lang="fr-FR" dirty="0" smtClean="0"/>
              <a:t>même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 bwMode="auto">
          <a:xfrm>
            <a:off x="1223627" y="3321983"/>
            <a:ext cx="784168" cy="381118"/>
          </a:xfrm>
          <a:prstGeom prst="roundRect">
            <a:avLst/>
          </a:prstGeom>
          <a:solidFill>
            <a:schemeClr val="accent2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ContrastingRightFacing"/>
            <a:lightRig rig="threePt" dir="t"/>
          </a:scene3d>
        </p:spPr>
        <p:txBody>
          <a:bodyPr vert="horz" wrap="non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5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</a:rPr>
              <a:t>New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942975" y="5467350"/>
            <a:ext cx="7394064" cy="707859"/>
          </a:xfrm>
          <a:prstGeom prst="roundRect">
            <a:avLst>
              <a:gd name="adj" fmla="val 11448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algn="ctr"/>
            <a:r>
              <a:rPr lang="fr-FR" sz="1600" dirty="0" smtClean="0">
                <a:solidFill>
                  <a:schemeClr val="tx1"/>
                </a:solidFill>
              </a:rPr>
              <a:t>En cas de non éligibilité à la signature électronique, ou de refus client de la SAG, </a:t>
            </a:r>
            <a:endParaRPr lang="fr-FR" sz="1600" dirty="0" smtClean="0">
              <a:solidFill>
                <a:schemeClr val="tx1"/>
              </a:solidFill>
            </a:endParaRPr>
          </a:p>
          <a:p>
            <a:pPr marL="182563" algn="ctr"/>
            <a:r>
              <a:rPr lang="fr-FR" sz="1600" dirty="0" smtClean="0">
                <a:solidFill>
                  <a:schemeClr val="tx1"/>
                </a:solidFill>
              </a:rPr>
              <a:t>la </a:t>
            </a:r>
            <a:r>
              <a:rPr lang="fr-FR" sz="1600" dirty="0" smtClean="0">
                <a:solidFill>
                  <a:schemeClr val="tx1"/>
                </a:solidFill>
              </a:rPr>
              <a:t>liasse contractuelle intégrant le Devoir de Conseil sera éditée sous format papier.</a:t>
            </a:r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13" name="Picture 5" descr="C:\Users\S0085594\Desktop\bureau\5. PERSONNAGES appli flash CE\Signature sur tabl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25" y="354982"/>
            <a:ext cx="768234" cy="72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C:\Users\S0085594\Desktop\bureau\5. PERSONNAGES appli flash CE\Contractualisation a╠Ç dista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842" y="679445"/>
            <a:ext cx="354327" cy="25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73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24" grpId="0" build="p"/>
      <p:bldP spid="12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98702" y="1428246"/>
            <a:ext cx="9036496" cy="4776109"/>
          </a:xfrm>
          <a:prstGeom prst="rect">
            <a:avLst/>
          </a:prstGeom>
          <a:solidFill>
            <a:srgbClr val="F1E3F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08022" y="395639"/>
            <a:ext cx="8614138" cy="623254"/>
          </a:xfrm>
        </p:spPr>
        <p:txBody>
          <a:bodyPr/>
          <a:lstStyle/>
          <a:p>
            <a:r>
              <a:rPr lang="fr-FR" sz="2400" dirty="0">
                <a:solidFill>
                  <a:schemeClr val="bg1"/>
                </a:solidFill>
              </a:rPr>
              <a:t>SAG </a:t>
            </a:r>
            <a:r>
              <a:rPr lang="fr-FR" sz="2400" dirty="0" smtClean="0">
                <a:solidFill>
                  <a:schemeClr val="bg1"/>
                </a:solidFill>
              </a:rPr>
              <a:t>Assurance-Vie : </a:t>
            </a:r>
            <a:r>
              <a:rPr lang="fr-FR" sz="2400" dirty="0">
                <a:solidFill>
                  <a:schemeClr val="bg1"/>
                </a:solidFill>
              </a:rPr>
              <a:t>les étapes du parcours</a:t>
            </a:r>
          </a:p>
        </p:txBody>
      </p:sp>
      <p:grpSp>
        <p:nvGrpSpPr>
          <p:cNvPr id="47" name="Groupe 46"/>
          <p:cNvGrpSpPr/>
          <p:nvPr/>
        </p:nvGrpSpPr>
        <p:grpSpPr>
          <a:xfrm>
            <a:off x="5508104" y="1728328"/>
            <a:ext cx="1080000" cy="755018"/>
            <a:chOff x="4677257" y="1146760"/>
            <a:chExt cx="1410761" cy="836421"/>
          </a:xfrm>
          <a:solidFill>
            <a:schemeClr val="accent2"/>
          </a:solidFill>
        </p:grpSpPr>
        <p:sp>
          <p:nvSpPr>
            <p:cNvPr id="56" name="Rectangle à coins arrondis 55"/>
            <p:cNvSpPr/>
            <p:nvPr/>
          </p:nvSpPr>
          <p:spPr>
            <a:xfrm>
              <a:off x="4677257" y="1146760"/>
              <a:ext cx="1410761" cy="836421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Rectangle 56"/>
            <p:cNvSpPr/>
            <p:nvPr/>
          </p:nvSpPr>
          <p:spPr>
            <a:xfrm>
              <a:off x="4724252" y="1226429"/>
              <a:ext cx="1316201" cy="67388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/>
                <a:t>Tablette</a:t>
              </a:r>
              <a:r>
                <a:rPr lang="fr-FR" sz="800" b="1" kern="1200" dirty="0" smtClean="0"/>
                <a:t> </a:t>
              </a:r>
              <a:r>
                <a:rPr lang="fr-FR" sz="1200" b="1" dirty="0"/>
                <a:t>Agence</a:t>
              </a: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5868144" y="2244925"/>
            <a:ext cx="1332000" cy="1224136"/>
            <a:chOff x="4906335" y="1680139"/>
            <a:chExt cx="2293190" cy="821715"/>
          </a:xfrm>
        </p:grpSpPr>
        <p:sp>
          <p:nvSpPr>
            <p:cNvPr id="49" name="Rectangle à coins arrondis 48"/>
            <p:cNvSpPr/>
            <p:nvPr/>
          </p:nvSpPr>
          <p:spPr>
            <a:xfrm>
              <a:off x="4906335" y="1680139"/>
              <a:ext cx="2269124" cy="821715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Rectangle 54"/>
            <p:cNvSpPr/>
            <p:nvPr/>
          </p:nvSpPr>
          <p:spPr>
            <a:xfrm>
              <a:off x="4930401" y="1704206"/>
              <a:ext cx="2269124" cy="773581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4. </a:t>
              </a:r>
              <a:r>
                <a:rPr lang="fr-FR" altLang="ja-JP" sz="1100" b="1" dirty="0" smtClean="0">
                  <a:solidFill>
                    <a:schemeClr val="accent2"/>
                  </a:solidFill>
                  <a:latin typeface="Verdana" pitchFamily="34" charset="0"/>
                </a:rPr>
                <a:t>Acceptation</a:t>
              </a:r>
              <a:r>
                <a:rPr lang="fr-FR" altLang="ja-JP" sz="1100" dirty="0" smtClean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altLang="ja-JP" sz="1100" dirty="0">
                  <a:solidFill>
                    <a:schemeClr val="accent2"/>
                  </a:solidFill>
                  <a:latin typeface="Verdana" pitchFamily="34" charset="0"/>
                </a:rPr>
                <a:t>et </a:t>
              </a: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signature</a:t>
              </a:r>
              <a:r>
                <a:rPr lang="fr-FR" altLang="ja-JP" sz="11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altLang="ja-JP" sz="1100" dirty="0">
                  <a:latin typeface="Verdana" pitchFamily="34" charset="0"/>
                </a:rPr>
                <a:t>des documents contractuels (liasse + Devoir de </a:t>
              </a:r>
              <a:r>
                <a:rPr lang="fr-FR" altLang="ja-JP" sz="1100" dirty="0" smtClean="0">
                  <a:latin typeface="Verdana" pitchFamily="34" charset="0"/>
                </a:rPr>
                <a:t>Conseil)</a:t>
              </a:r>
              <a:endParaRPr lang="fr-FR" sz="1100" dirty="0">
                <a:latin typeface="Verdana" pitchFamily="34" charset="0"/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173856" y="1764820"/>
            <a:ext cx="1080000" cy="755018"/>
            <a:chOff x="831" y="1237044"/>
            <a:chExt cx="1058452" cy="794529"/>
          </a:xfrm>
          <a:solidFill>
            <a:schemeClr val="accent6"/>
          </a:solidFill>
        </p:grpSpPr>
        <p:sp>
          <p:nvSpPr>
            <p:cNvPr id="62" name="Rectangle à coins arrondis 61"/>
            <p:cNvSpPr/>
            <p:nvPr/>
          </p:nvSpPr>
          <p:spPr>
            <a:xfrm>
              <a:off x="831" y="1237044"/>
              <a:ext cx="1058452" cy="79452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Rectangle 62"/>
            <p:cNvSpPr/>
            <p:nvPr/>
          </p:nvSpPr>
          <p:spPr>
            <a:xfrm>
              <a:off x="132320" y="1288633"/>
              <a:ext cx="795474" cy="426509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kern="1200" dirty="0" err="1" smtClean="0"/>
                <a:t>MySys</a:t>
              </a:r>
              <a:endParaRPr lang="fr-FR" sz="800" b="1" kern="1200" dirty="0"/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409580" y="2292994"/>
            <a:ext cx="1332000" cy="1224136"/>
            <a:chOff x="164547" y="1765337"/>
            <a:chExt cx="1688499" cy="669200"/>
          </a:xfrm>
        </p:grpSpPr>
        <p:sp>
          <p:nvSpPr>
            <p:cNvPr id="60" name="Rectangle à coins arrondis 59"/>
            <p:cNvSpPr/>
            <p:nvPr/>
          </p:nvSpPr>
          <p:spPr>
            <a:xfrm>
              <a:off x="164547" y="1765337"/>
              <a:ext cx="1688499" cy="669200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Rectangle 60"/>
            <p:cNvSpPr/>
            <p:nvPr/>
          </p:nvSpPr>
          <p:spPr>
            <a:xfrm>
              <a:off x="184147" y="1784937"/>
              <a:ext cx="1649299" cy="630000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1. </a:t>
              </a:r>
              <a:r>
                <a:rPr lang="fr-FR" sz="1100" kern="1200" dirty="0" smtClean="0">
                  <a:latin typeface="Verdana" pitchFamily="34" charset="0"/>
                </a:rPr>
                <a:t>Réalisation du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D</a:t>
              </a:r>
              <a:r>
                <a:rPr lang="fr-FR" sz="1100" b="1" kern="1200" dirty="0" smtClean="0">
                  <a:solidFill>
                    <a:schemeClr val="accent2"/>
                  </a:solidFill>
                  <a:latin typeface="Verdana" pitchFamily="34" charset="0"/>
                </a:rPr>
                <a:t>evoir de Conseil </a:t>
              </a:r>
              <a:r>
                <a:rPr lang="fr-FR" sz="1100" dirty="0">
                  <a:latin typeface="Verdana" pitchFamily="34" charset="0"/>
                </a:rPr>
                <a:t>(et du QCF éventuel)</a:t>
              </a:r>
            </a:p>
          </p:txBody>
        </p:sp>
      </p:grpSp>
      <p:grpSp>
        <p:nvGrpSpPr>
          <p:cNvPr id="71" name="Groupe 70"/>
          <p:cNvGrpSpPr/>
          <p:nvPr/>
        </p:nvGrpSpPr>
        <p:grpSpPr>
          <a:xfrm>
            <a:off x="1849620" y="1764424"/>
            <a:ext cx="1080000" cy="755018"/>
            <a:chOff x="4555" y="245754"/>
            <a:chExt cx="2215657" cy="1787134"/>
          </a:xfrm>
        </p:grpSpPr>
        <p:sp>
          <p:nvSpPr>
            <p:cNvPr id="76" name="Rectangle à coins arrondis 75"/>
            <p:cNvSpPr/>
            <p:nvPr/>
          </p:nvSpPr>
          <p:spPr>
            <a:xfrm>
              <a:off x="4555" y="245754"/>
              <a:ext cx="2215657" cy="1787134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Rectangle 76"/>
            <p:cNvSpPr/>
            <p:nvPr/>
          </p:nvSpPr>
          <p:spPr>
            <a:xfrm>
              <a:off x="4555" y="245754"/>
              <a:ext cx="2215657" cy="119142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72390" numCol="1" spcCol="1270" anchor="t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/>
                <a:t>MyAssur</a:t>
              </a:r>
            </a:p>
          </p:txBody>
        </p:sp>
      </p:grpSp>
      <p:grpSp>
        <p:nvGrpSpPr>
          <p:cNvPr id="65" name="Groupe 64"/>
          <p:cNvGrpSpPr/>
          <p:nvPr/>
        </p:nvGrpSpPr>
        <p:grpSpPr>
          <a:xfrm>
            <a:off x="2137652" y="2275345"/>
            <a:ext cx="1332000" cy="1224000"/>
            <a:chOff x="59224" y="1658734"/>
            <a:chExt cx="2291797" cy="946270"/>
          </a:xfrm>
        </p:grpSpPr>
        <p:sp>
          <p:nvSpPr>
            <p:cNvPr id="66" name="Rectangle à coins arrondis 65"/>
            <p:cNvSpPr/>
            <p:nvPr/>
          </p:nvSpPr>
          <p:spPr>
            <a:xfrm>
              <a:off x="59224" y="1658734"/>
              <a:ext cx="2291797" cy="9462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7" name="Rectangle 66"/>
            <p:cNvSpPr/>
            <p:nvPr/>
          </p:nvSpPr>
          <p:spPr>
            <a:xfrm>
              <a:off x="86939" y="1686449"/>
              <a:ext cx="2236367" cy="890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2.</a:t>
              </a:r>
              <a:r>
                <a:rPr lang="fr-FR" sz="1100" dirty="0" smtClean="0">
                  <a:latin typeface="Verdana" pitchFamily="34" charset="0"/>
                </a:rPr>
                <a:t> Réalisation </a:t>
              </a:r>
              <a:r>
                <a:rPr lang="fr-FR" sz="1100" dirty="0">
                  <a:latin typeface="Verdana" pitchFamily="34" charset="0"/>
                </a:rPr>
                <a:t>de la </a:t>
              </a:r>
              <a:r>
                <a:rPr lang="fr-FR" sz="1100" b="1" dirty="0" smtClean="0">
                  <a:solidFill>
                    <a:schemeClr val="accent2"/>
                  </a:solidFill>
                  <a:latin typeface="Verdana" pitchFamily="34" charset="0"/>
                </a:rPr>
                <a:t>souscriptio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n</a:t>
              </a: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4977327" y="3517129"/>
            <a:ext cx="1315299" cy="724099"/>
            <a:chOff x="-315609" y="-484752"/>
            <a:chExt cx="7658873" cy="3329042"/>
          </a:xfrm>
          <a:solidFill>
            <a:schemeClr val="tx1"/>
          </a:solidFill>
        </p:grpSpPr>
        <p:sp>
          <p:nvSpPr>
            <p:cNvPr id="82" name="Rectangle à coins arrondis 81"/>
            <p:cNvSpPr/>
            <p:nvPr/>
          </p:nvSpPr>
          <p:spPr>
            <a:xfrm>
              <a:off x="311280" y="27724"/>
              <a:ext cx="6288747" cy="268671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Rectangle 83"/>
            <p:cNvSpPr/>
            <p:nvPr/>
          </p:nvSpPr>
          <p:spPr>
            <a:xfrm>
              <a:off x="-315609" y="-484752"/>
              <a:ext cx="7658873" cy="332904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err="1" smtClean="0"/>
                <a:t>Spifactory</a:t>
              </a:r>
              <a:endParaRPr lang="fr-FR" sz="1200" b="1" dirty="0"/>
            </a:p>
          </p:txBody>
        </p:sp>
      </p:grpSp>
      <p:grpSp>
        <p:nvGrpSpPr>
          <p:cNvPr id="79" name="Groupe 78"/>
          <p:cNvGrpSpPr/>
          <p:nvPr/>
        </p:nvGrpSpPr>
        <p:grpSpPr>
          <a:xfrm>
            <a:off x="5258197" y="4095750"/>
            <a:ext cx="1408141" cy="1009840"/>
            <a:chOff x="755594" y="1891888"/>
            <a:chExt cx="9142342" cy="1316124"/>
          </a:xfrm>
        </p:grpSpPr>
        <p:sp>
          <p:nvSpPr>
            <p:cNvPr id="80" name="Rectangle à coins arrondis 79"/>
            <p:cNvSpPr/>
            <p:nvPr/>
          </p:nvSpPr>
          <p:spPr>
            <a:xfrm>
              <a:off x="1424743" y="1892210"/>
              <a:ext cx="7533869" cy="1315802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1" name="Rectangle 80"/>
            <p:cNvSpPr/>
            <p:nvPr/>
          </p:nvSpPr>
          <p:spPr>
            <a:xfrm>
              <a:off x="755594" y="1891888"/>
              <a:ext cx="9142342" cy="123872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dirty="0" smtClean="0">
                  <a:latin typeface="Verdana" pitchFamily="34" charset="0"/>
                </a:rPr>
                <a:t>Collecte </a:t>
              </a:r>
              <a:r>
                <a:rPr lang="fr-FR" sz="1100" dirty="0">
                  <a:latin typeface="Verdana" pitchFamily="34" charset="0"/>
                </a:rPr>
                <a:t>et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numérisation des pièces </a:t>
              </a:r>
              <a:r>
                <a:rPr lang="fr-FR" sz="1100" b="1" dirty="0" smtClean="0">
                  <a:solidFill>
                    <a:schemeClr val="accent2"/>
                  </a:solidFill>
                  <a:latin typeface="Verdana" pitchFamily="34" charset="0"/>
                </a:rPr>
                <a:t>justificatives</a:t>
              </a:r>
              <a:endParaRPr lang="fr-FR" sz="1100" dirty="0">
                <a:latin typeface="Verdana" pitchFamily="34" charset="0"/>
              </a:endParaRPr>
            </a:p>
          </p:txBody>
        </p:sp>
      </p:grpSp>
      <p:grpSp>
        <p:nvGrpSpPr>
          <p:cNvPr id="85" name="Groupe 84"/>
          <p:cNvGrpSpPr/>
          <p:nvPr/>
        </p:nvGrpSpPr>
        <p:grpSpPr>
          <a:xfrm>
            <a:off x="3548075" y="1764424"/>
            <a:ext cx="1080000" cy="755018"/>
            <a:chOff x="4555" y="245754"/>
            <a:chExt cx="2215657" cy="1787134"/>
          </a:xfrm>
          <a:solidFill>
            <a:schemeClr val="accent6"/>
          </a:solidFill>
        </p:grpSpPr>
        <p:sp>
          <p:nvSpPr>
            <p:cNvPr id="86" name="Rectangle à coins arrondis 85"/>
            <p:cNvSpPr/>
            <p:nvPr/>
          </p:nvSpPr>
          <p:spPr>
            <a:xfrm>
              <a:off x="4555" y="245754"/>
              <a:ext cx="2215657" cy="1787134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Rectangle 86"/>
            <p:cNvSpPr/>
            <p:nvPr/>
          </p:nvSpPr>
          <p:spPr>
            <a:xfrm>
              <a:off x="123774" y="362646"/>
              <a:ext cx="1764114" cy="1074530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72390" numCol="1" spcCol="1270" anchor="t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err="1"/>
                <a:t>MySys</a:t>
              </a:r>
              <a:endParaRPr lang="fr-FR" sz="1200" b="1" dirty="0"/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3836107" y="2335122"/>
            <a:ext cx="1348109" cy="1189305"/>
            <a:chOff x="59224" y="1718477"/>
            <a:chExt cx="2319514" cy="946271"/>
          </a:xfrm>
        </p:grpSpPr>
        <p:sp>
          <p:nvSpPr>
            <p:cNvPr id="89" name="Rectangle à coins arrondis 88"/>
            <p:cNvSpPr/>
            <p:nvPr/>
          </p:nvSpPr>
          <p:spPr>
            <a:xfrm>
              <a:off x="59224" y="1718478"/>
              <a:ext cx="2291797" cy="946270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0" name="Rectangle 89"/>
            <p:cNvSpPr/>
            <p:nvPr/>
          </p:nvSpPr>
          <p:spPr>
            <a:xfrm>
              <a:off x="86941" y="1718477"/>
              <a:ext cx="2291797" cy="946270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3</a:t>
              </a:r>
              <a:r>
                <a:rPr lang="fr-FR" sz="1100" dirty="0" smtClean="0">
                  <a:latin typeface="Verdana" pitchFamily="34" charset="0"/>
                </a:rPr>
                <a:t>. Choix </a:t>
              </a:r>
              <a:r>
                <a:rPr lang="fr-FR" sz="1100" dirty="0">
                  <a:latin typeface="Verdana" pitchFamily="34" charset="0"/>
                </a:rPr>
                <a:t>du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mode de signature </a:t>
              </a:r>
              <a:r>
                <a:rPr lang="fr-FR" sz="1100" dirty="0">
                  <a:latin typeface="Verdana" pitchFamily="34" charset="0"/>
                </a:rPr>
                <a:t>en fonction de l’acte et de l’éligibilité du client</a:t>
              </a:r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7380312" y="1728328"/>
            <a:ext cx="1080000" cy="755018"/>
            <a:chOff x="4677257" y="1146759"/>
            <a:chExt cx="2154053" cy="1057882"/>
          </a:xfrm>
          <a:solidFill>
            <a:schemeClr val="accent2"/>
          </a:solidFill>
        </p:grpSpPr>
        <p:sp>
          <p:nvSpPr>
            <p:cNvPr id="101" name="Rectangle à coins arrondis 100"/>
            <p:cNvSpPr/>
            <p:nvPr/>
          </p:nvSpPr>
          <p:spPr>
            <a:xfrm>
              <a:off x="4677257" y="1146759"/>
              <a:ext cx="2154053" cy="1057882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Rectangle 101"/>
            <p:cNvSpPr/>
            <p:nvPr/>
          </p:nvSpPr>
          <p:spPr>
            <a:xfrm>
              <a:off x="4943281" y="1162617"/>
              <a:ext cx="1410761" cy="828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ctr" anchorCtr="0">
              <a:noAutofit/>
            </a:bodyPr>
            <a:lstStyle/>
            <a:p>
              <a:pPr lvl="0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/>
                <a:t>DEI</a:t>
              </a:r>
            </a:p>
          </p:txBody>
        </p:sp>
      </p:grpSp>
      <p:grpSp>
        <p:nvGrpSpPr>
          <p:cNvPr id="103" name="Groupe 102"/>
          <p:cNvGrpSpPr/>
          <p:nvPr/>
        </p:nvGrpSpPr>
        <p:grpSpPr>
          <a:xfrm>
            <a:off x="7668344" y="2232384"/>
            <a:ext cx="1332000" cy="1224136"/>
            <a:chOff x="4906335" y="1680139"/>
            <a:chExt cx="2269124" cy="821715"/>
          </a:xfrm>
        </p:grpSpPr>
        <p:sp>
          <p:nvSpPr>
            <p:cNvPr id="104" name="Rectangle à coins arrondis 103"/>
            <p:cNvSpPr/>
            <p:nvPr/>
          </p:nvSpPr>
          <p:spPr>
            <a:xfrm>
              <a:off x="4906335" y="1680139"/>
              <a:ext cx="2269124" cy="821715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7" name="Rectangle 106"/>
            <p:cNvSpPr/>
            <p:nvPr/>
          </p:nvSpPr>
          <p:spPr>
            <a:xfrm>
              <a:off x="4930402" y="1704206"/>
              <a:ext cx="2220990" cy="7735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5</a:t>
              </a:r>
              <a:r>
                <a:rPr lang="fr-FR" altLang="ja-JP" sz="1100" dirty="0" smtClean="0">
                  <a:solidFill>
                    <a:schemeClr val="accent2"/>
                  </a:solidFill>
                  <a:latin typeface="Verdana" pitchFamily="34" charset="0"/>
                </a:rPr>
                <a:t>.</a:t>
              </a:r>
              <a:r>
                <a:rPr lang="fr-FR" altLang="ja-JP" sz="1100" b="1" dirty="0" smtClean="0">
                  <a:solidFill>
                    <a:schemeClr val="accent2"/>
                  </a:solidFill>
                  <a:latin typeface="Verdana" pitchFamily="34" charset="0"/>
                </a:rPr>
                <a:t> Réception</a:t>
              </a:r>
              <a:r>
                <a:rPr lang="fr-FR" altLang="ja-JP" sz="1100" dirty="0" smtClean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altLang="ja-JP" sz="1100" dirty="0" smtClean="0">
                  <a:latin typeface="Verdana" pitchFamily="34" charset="0"/>
                </a:rPr>
                <a:t>des </a:t>
              </a:r>
              <a:r>
                <a:rPr lang="fr-FR" altLang="ja-JP" sz="1100" dirty="0">
                  <a:latin typeface="Verdana" pitchFamily="34" charset="0"/>
                </a:rPr>
                <a:t>documents </a:t>
              </a:r>
              <a:r>
                <a:rPr lang="fr-FR" altLang="ja-JP" sz="1100" dirty="0" smtClean="0">
                  <a:latin typeface="Verdana" pitchFamily="34" charset="0"/>
                </a:rPr>
                <a:t>contractuels </a:t>
              </a:r>
              <a:r>
                <a:rPr lang="fr-FR" altLang="ja-JP" sz="1100" dirty="0">
                  <a:latin typeface="Verdana" pitchFamily="34" charset="0"/>
                </a:rPr>
                <a:t>dans </a:t>
              </a:r>
              <a:r>
                <a:rPr lang="fr-FR" altLang="ja-JP" sz="1100" dirty="0" smtClean="0">
                  <a:latin typeface="Verdana" pitchFamily="34" charset="0"/>
                </a:rPr>
                <a:t>la MSI</a:t>
              </a:r>
              <a:endParaRPr lang="fr-FR" sz="1100" b="1" dirty="0">
                <a:solidFill>
                  <a:schemeClr val="accent2"/>
                </a:solidFill>
                <a:latin typeface="Verdana" pitchFamily="34" charset="0"/>
              </a:endParaRPr>
            </a:p>
          </p:txBody>
        </p:sp>
      </p:grpSp>
      <p:sp>
        <p:nvSpPr>
          <p:cNvPr id="18" name="Flèche droite 17"/>
          <p:cNvSpPr/>
          <p:nvPr/>
        </p:nvSpPr>
        <p:spPr>
          <a:xfrm>
            <a:off x="1439800" y="1965309"/>
            <a:ext cx="288032" cy="19506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Flèche droite 108"/>
          <p:cNvSpPr/>
          <p:nvPr/>
        </p:nvSpPr>
        <p:spPr>
          <a:xfrm>
            <a:off x="3091851" y="1950418"/>
            <a:ext cx="288032" cy="195067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Flèche droite 109"/>
          <p:cNvSpPr/>
          <p:nvPr/>
        </p:nvSpPr>
        <p:spPr>
          <a:xfrm>
            <a:off x="6840104" y="1944352"/>
            <a:ext cx="288032" cy="195067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Flèche droite 110"/>
          <p:cNvSpPr/>
          <p:nvPr/>
        </p:nvSpPr>
        <p:spPr>
          <a:xfrm>
            <a:off x="4896184" y="1944352"/>
            <a:ext cx="288032" cy="19506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8" name="Picture 2" descr="E:\IT-CE\bureau\5. PERSONNAGES appli flash CE\Prise de renseignement a╠Ç lÔÇÖaccuei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7"/>
          <a:stretch/>
        </p:blipFill>
        <p:spPr bwMode="auto">
          <a:xfrm>
            <a:off x="2446987" y="861870"/>
            <a:ext cx="540837" cy="41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Rectangle 121"/>
          <p:cNvSpPr/>
          <p:nvPr/>
        </p:nvSpPr>
        <p:spPr bwMode="auto">
          <a:xfrm>
            <a:off x="143657" y="1304435"/>
            <a:ext cx="5220431" cy="27974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</a:rPr>
              <a:t>Conseiller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sp>
        <p:nvSpPr>
          <p:cNvPr id="123" name="Rectangle 122"/>
          <p:cNvSpPr/>
          <p:nvPr/>
        </p:nvSpPr>
        <p:spPr bwMode="auto">
          <a:xfrm>
            <a:off x="5443069" y="1304571"/>
            <a:ext cx="3665435" cy="27974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</a:rPr>
              <a:t>Client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pic>
        <p:nvPicPr>
          <p:cNvPr id="117" name="Picture 2" descr="R:\109_ASSUR\Assurement2016\01-Cadrage\03-Communication\Distribution\Pictos film teaser\21. Picto cible Toutes cliente¦Çl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924" y="936264"/>
            <a:ext cx="632412" cy="50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Flèche droite 124"/>
          <p:cNvSpPr/>
          <p:nvPr/>
        </p:nvSpPr>
        <p:spPr>
          <a:xfrm rot="7200000">
            <a:off x="5755008" y="3361132"/>
            <a:ext cx="288032" cy="195067"/>
          </a:xfrm>
          <a:prstGeom prst="rightArrow">
            <a:avLst/>
          </a:prstGeom>
          <a:solidFill>
            <a:schemeClr val="accent4"/>
          </a:solidFill>
          <a:ln w="28575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9" name="Groupe 128"/>
          <p:cNvGrpSpPr/>
          <p:nvPr/>
        </p:nvGrpSpPr>
        <p:grpSpPr>
          <a:xfrm>
            <a:off x="6344399" y="5292701"/>
            <a:ext cx="1223102" cy="860449"/>
            <a:chOff x="1223105" y="1892210"/>
            <a:chExt cx="7738346" cy="1315802"/>
          </a:xfrm>
        </p:grpSpPr>
        <p:sp>
          <p:nvSpPr>
            <p:cNvPr id="134" name="Rectangle à coins arrondis 133"/>
            <p:cNvSpPr/>
            <p:nvPr/>
          </p:nvSpPr>
          <p:spPr>
            <a:xfrm>
              <a:off x="1424743" y="1892210"/>
              <a:ext cx="7533869" cy="1315802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5" name="Rectangle 134"/>
            <p:cNvSpPr/>
            <p:nvPr/>
          </p:nvSpPr>
          <p:spPr>
            <a:xfrm>
              <a:off x="1223105" y="1969288"/>
              <a:ext cx="7738346" cy="123872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Archivage</a:t>
              </a:r>
              <a:r>
                <a:rPr lang="fr-FR" sz="11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sz="1100" dirty="0">
                  <a:latin typeface="Verdana" pitchFamily="34" charset="0"/>
                </a:rPr>
                <a:t>des pièces justificatives</a:t>
              </a:r>
            </a:p>
          </p:txBody>
        </p:sp>
      </p:grpSp>
      <p:sp>
        <p:nvSpPr>
          <p:cNvPr id="6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96050" y="6226340"/>
            <a:ext cx="509500" cy="320817"/>
          </a:xfrm>
        </p:spPr>
        <p:txBody>
          <a:bodyPr/>
          <a:lstStyle/>
          <a:p>
            <a:fld id="{ECF2A80B-1F30-4230-AEF6-BAB5B3C332F1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68" name="Flèche droite 67"/>
          <p:cNvSpPr/>
          <p:nvPr/>
        </p:nvSpPr>
        <p:spPr>
          <a:xfrm rot="5400000">
            <a:off x="6817769" y="3646970"/>
            <a:ext cx="288032" cy="195067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9" name="Groupe 68"/>
          <p:cNvGrpSpPr/>
          <p:nvPr/>
        </p:nvGrpSpPr>
        <p:grpSpPr>
          <a:xfrm>
            <a:off x="6668247" y="4006826"/>
            <a:ext cx="1456578" cy="1066129"/>
            <a:chOff x="1223105" y="1892210"/>
            <a:chExt cx="7738346" cy="1315802"/>
          </a:xfrm>
        </p:grpSpPr>
        <p:sp>
          <p:nvSpPr>
            <p:cNvPr id="70" name="Rectangle à coins arrondis 69"/>
            <p:cNvSpPr/>
            <p:nvPr/>
          </p:nvSpPr>
          <p:spPr>
            <a:xfrm>
              <a:off x="1424743" y="1892210"/>
              <a:ext cx="7533869" cy="1315802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Rectangle 71"/>
            <p:cNvSpPr/>
            <p:nvPr/>
          </p:nvSpPr>
          <p:spPr>
            <a:xfrm>
              <a:off x="1223105" y="1969288"/>
              <a:ext cx="7738346" cy="123872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 smtClean="0">
                  <a:solidFill>
                    <a:schemeClr val="accent2"/>
                  </a:solidFill>
                  <a:latin typeface="Verdana" pitchFamily="34" charset="0"/>
                </a:rPr>
                <a:t>Archivage automatique</a:t>
              </a:r>
              <a:r>
                <a:rPr lang="fr-FR" sz="1100" dirty="0" smtClean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altLang="ja-JP" sz="1100" dirty="0">
                  <a:latin typeface="Verdana" pitchFamily="34" charset="0"/>
                </a:rPr>
                <a:t>(liasse + Devoir de Conseil)</a:t>
              </a:r>
              <a:endParaRPr lang="fr-FR" sz="1100" dirty="0">
                <a:latin typeface="Verdana" pitchFamily="34" charset="0"/>
              </a:endParaRPr>
            </a:p>
          </p:txBody>
        </p:sp>
      </p:grpSp>
      <p:grpSp>
        <p:nvGrpSpPr>
          <p:cNvPr id="126" name="Groupe 125"/>
          <p:cNvGrpSpPr/>
          <p:nvPr/>
        </p:nvGrpSpPr>
        <p:grpSpPr>
          <a:xfrm>
            <a:off x="6082283" y="4746527"/>
            <a:ext cx="1224550" cy="756000"/>
            <a:chOff x="-315603" y="-484752"/>
            <a:chExt cx="7130449" cy="3329042"/>
          </a:xfrm>
          <a:solidFill>
            <a:schemeClr val="tx1"/>
          </a:solidFill>
        </p:grpSpPr>
        <p:sp>
          <p:nvSpPr>
            <p:cNvPr id="127" name="Rectangle à coins arrondis 126"/>
            <p:cNvSpPr/>
            <p:nvPr/>
          </p:nvSpPr>
          <p:spPr>
            <a:xfrm>
              <a:off x="311280" y="27724"/>
              <a:ext cx="6288747" cy="268671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8" name="Rectangle 127"/>
            <p:cNvSpPr/>
            <p:nvPr/>
          </p:nvSpPr>
          <p:spPr>
            <a:xfrm>
              <a:off x="-315603" y="-484752"/>
              <a:ext cx="7130449" cy="332904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8382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smtClean="0"/>
                <a:t>Classeur client</a:t>
              </a:r>
              <a:endParaRPr lang="fr-FR" sz="1200" b="1" dirty="0"/>
            </a:p>
          </p:txBody>
        </p:sp>
      </p:grpSp>
      <p:pic>
        <p:nvPicPr>
          <p:cNvPr id="73" name="Picture 5" descr="C:\Users\S0085594\Desktop\bureau\5. PERSONNAGES appli flash CE\Signature sur tablett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25" y="354982"/>
            <a:ext cx="768234" cy="72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8" descr="C:\Users\S0085594\Desktop\bureau\5. PERSONNAGES appli flash CE\Contractualisation a╠Ç distanc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842" y="679445"/>
            <a:ext cx="354327" cy="25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46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9" grpId="0" animBg="1"/>
      <p:bldP spid="110" grpId="0" animBg="1"/>
      <p:bldP spid="111" grpId="0" animBg="1"/>
      <p:bldP spid="125" grpId="0" animBg="1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636" y="2517178"/>
            <a:ext cx="6897998" cy="393770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5517" y="6021288"/>
            <a:ext cx="8964488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680" y="364282"/>
            <a:ext cx="8614138" cy="623254"/>
          </a:xfrm>
        </p:spPr>
        <p:txBody>
          <a:bodyPr/>
          <a:lstStyle/>
          <a:p>
            <a:r>
              <a:rPr lang="fr-FR" sz="2400" dirty="0">
                <a:solidFill>
                  <a:schemeClr val="bg1"/>
                </a:solidFill>
              </a:rPr>
              <a:t>SAG : le parcours écran du client en 3 étapes</a:t>
            </a: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818752245"/>
              </p:ext>
            </p:extLst>
          </p:nvPr>
        </p:nvGraphicFramePr>
        <p:xfrm>
          <a:off x="611560" y="548680"/>
          <a:ext cx="8276397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à coins arrondis 7"/>
          <p:cNvSpPr/>
          <p:nvPr/>
        </p:nvSpPr>
        <p:spPr>
          <a:xfrm>
            <a:off x="1747534" y="3304370"/>
            <a:ext cx="2206683" cy="2096071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4999872" y="5375126"/>
            <a:ext cx="288032" cy="360040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 txBox="1">
            <a:spLocks/>
          </p:cNvSpPr>
          <p:nvPr/>
        </p:nvSpPr>
        <p:spPr>
          <a:xfrm>
            <a:off x="-374832" y="3689598"/>
            <a:ext cx="1584176" cy="983100"/>
          </a:xfrm>
          <a:prstGeom prst="rect">
            <a:avLst/>
          </a:prstGeom>
        </p:spPr>
        <p:txBody>
          <a:bodyPr/>
          <a:lstStyle>
            <a:lvl1pPr marL="220889" indent="-220889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Char char="&gt;"/>
              <a:defRPr lang="en-US" sz="11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fr-FR" sz="1400" b="1" dirty="0">
                <a:solidFill>
                  <a:schemeClr val="accent2"/>
                </a:solidFill>
              </a:rPr>
              <a:t>Liste des documents contractuels à accepter</a:t>
            </a:r>
          </a:p>
        </p:txBody>
      </p:sp>
      <p:sp>
        <p:nvSpPr>
          <p:cNvPr id="13" name="Espace réservé du texte 9"/>
          <p:cNvSpPr txBox="1">
            <a:spLocks/>
          </p:cNvSpPr>
          <p:nvPr/>
        </p:nvSpPr>
        <p:spPr>
          <a:xfrm>
            <a:off x="3162129" y="6038916"/>
            <a:ext cx="1584176" cy="799992"/>
          </a:xfrm>
          <a:prstGeom prst="rect">
            <a:avLst/>
          </a:prstGeom>
        </p:spPr>
        <p:txBody>
          <a:bodyPr/>
          <a:lstStyle>
            <a:lvl1pPr marL="220889" indent="-220889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Char char="&gt;"/>
              <a:defRPr lang="en-US" sz="11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b="1" dirty="0">
                <a:solidFill>
                  <a:schemeClr val="accent2"/>
                </a:solidFill>
              </a:rPr>
              <a:t>Cases d’acceptation à cocher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88804" y="3819123"/>
            <a:ext cx="1989241" cy="978029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9"/>
          <p:cNvSpPr txBox="1">
            <a:spLocks/>
          </p:cNvSpPr>
          <p:nvPr/>
        </p:nvSpPr>
        <p:spPr>
          <a:xfrm>
            <a:off x="8170134" y="4005064"/>
            <a:ext cx="1603648" cy="799992"/>
          </a:xfrm>
          <a:prstGeom prst="rect">
            <a:avLst/>
          </a:prstGeom>
        </p:spPr>
        <p:txBody>
          <a:bodyPr/>
          <a:lstStyle>
            <a:lvl1pPr marL="220889" indent="-220889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Char char="&gt;"/>
              <a:defRPr lang="en-US" sz="11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b="1" dirty="0">
                <a:solidFill>
                  <a:schemeClr val="accent2"/>
                </a:solidFill>
              </a:rPr>
              <a:t>Cadre pour </a:t>
            </a:r>
            <a:r>
              <a:rPr lang="fr-FR" sz="1400" b="1" dirty="0" smtClean="0">
                <a:solidFill>
                  <a:schemeClr val="accent2"/>
                </a:solidFill>
              </a:rPr>
              <a:t/>
            </a:r>
            <a:br>
              <a:rPr lang="fr-FR" sz="1400" b="1" dirty="0" smtClean="0">
                <a:solidFill>
                  <a:schemeClr val="accent2"/>
                </a:solidFill>
              </a:rPr>
            </a:br>
            <a:r>
              <a:rPr lang="fr-FR" sz="1400" b="1" dirty="0" smtClean="0">
                <a:solidFill>
                  <a:schemeClr val="accent2"/>
                </a:solidFill>
              </a:rPr>
              <a:t>la </a:t>
            </a:r>
            <a:r>
              <a:rPr lang="fr-FR" sz="1400" b="1" dirty="0">
                <a:solidFill>
                  <a:schemeClr val="accent2"/>
                </a:solidFill>
              </a:rPr>
              <a:t>signature</a:t>
            </a:r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7993934" y="6010349"/>
            <a:ext cx="0" cy="380984"/>
          </a:xfrm>
          <a:prstGeom prst="straightConnector1">
            <a:avLst/>
          </a:prstGeom>
          <a:ln w="28575">
            <a:solidFill>
              <a:schemeClr val="accent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>
            <a:off x="7378047" y="4285192"/>
            <a:ext cx="811553" cy="0"/>
          </a:xfrm>
          <a:prstGeom prst="straightConnector1">
            <a:avLst/>
          </a:prstGeom>
          <a:ln w="28575">
            <a:solidFill>
              <a:schemeClr val="accent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1209675" y="4193654"/>
            <a:ext cx="537859" cy="0"/>
          </a:xfrm>
          <a:prstGeom prst="straightConnector1">
            <a:avLst/>
          </a:prstGeom>
          <a:ln w="28575">
            <a:solidFill>
              <a:schemeClr val="accent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9"/>
          <p:cNvSpPr txBox="1">
            <a:spLocks/>
          </p:cNvSpPr>
          <p:nvPr/>
        </p:nvSpPr>
        <p:spPr>
          <a:xfrm>
            <a:off x="7220103" y="6391333"/>
            <a:ext cx="1763688" cy="511960"/>
          </a:xfrm>
          <a:prstGeom prst="rect">
            <a:avLst/>
          </a:prstGeom>
        </p:spPr>
        <p:txBody>
          <a:bodyPr/>
          <a:lstStyle>
            <a:lvl1pPr marL="220889" indent="-220889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Char char="&gt;"/>
              <a:defRPr lang="en-US" sz="11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>
                <a:solidFill>
                  <a:schemeClr val="accent2"/>
                </a:solidFill>
              </a:rPr>
              <a:t>Bouton « signer</a:t>
            </a:r>
            <a:r>
              <a:rPr lang="fr-FR" sz="1400" b="1" dirty="0" smtClean="0">
                <a:solidFill>
                  <a:schemeClr val="accent4"/>
                </a:solidFill>
              </a:rPr>
              <a:t> </a:t>
            </a:r>
            <a:r>
              <a:rPr lang="fr-FR" sz="1400" b="1" dirty="0">
                <a:solidFill>
                  <a:schemeClr val="accent2"/>
                </a:solidFill>
              </a:rPr>
              <a:t>»</a:t>
            </a:r>
          </a:p>
        </p:txBody>
      </p:sp>
      <p:cxnSp>
        <p:nvCxnSpPr>
          <p:cNvPr id="6" name="Connecteur en angle 5"/>
          <p:cNvCxnSpPr/>
          <p:nvPr/>
        </p:nvCxnSpPr>
        <p:spPr>
          <a:xfrm rot="5400000" flipH="1" flipV="1">
            <a:off x="4461770" y="5772763"/>
            <a:ext cx="744723" cy="619513"/>
          </a:xfrm>
          <a:prstGeom prst="bentConnector3">
            <a:avLst>
              <a:gd name="adj1" fmla="val -3718"/>
            </a:avLst>
          </a:prstGeom>
          <a:ln w="28575">
            <a:solidFill>
              <a:schemeClr val="accent2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46" t="90802"/>
          <a:stretch/>
        </p:blipFill>
        <p:spPr bwMode="auto">
          <a:xfrm>
            <a:off x="7261523" y="5735166"/>
            <a:ext cx="1044599" cy="25127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tangle à coins arrondis 9"/>
          <p:cNvSpPr/>
          <p:nvPr/>
        </p:nvSpPr>
        <p:spPr>
          <a:xfrm>
            <a:off x="7741906" y="5733817"/>
            <a:ext cx="504056" cy="276531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5" descr="C:\Users\S0085594\Desktop\bureau\5. PERSONNAGES appli flash CE\Signature sur tablett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25" y="354982"/>
            <a:ext cx="768234" cy="72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C:\Users\S0085594\Desktop\bureau\5. PERSONNAGES appli flash CE\Contractualisation a╠Ç distanc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842" y="679445"/>
            <a:ext cx="354327" cy="25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31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60675" y="415367"/>
            <a:ext cx="8620757" cy="623254"/>
          </a:xfrm>
        </p:spPr>
        <p:txBody>
          <a:bodyPr/>
          <a:lstStyle/>
          <a:p>
            <a:r>
              <a:rPr lang="fr-FR" sz="2400" dirty="0" smtClean="0">
                <a:solidFill>
                  <a:schemeClr val="bg1"/>
                </a:solidFill>
              </a:rPr>
              <a:t>SAG Assurance-Vie : Archivage NUMERIQUE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92" name="Rectangle à coins arrondis 91"/>
          <p:cNvSpPr/>
          <p:nvPr/>
        </p:nvSpPr>
        <p:spPr>
          <a:xfrm>
            <a:off x="381000" y="1076326"/>
            <a:ext cx="8421563" cy="9905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accent2"/>
                </a:solidFill>
              </a:rPr>
              <a:t>Numérisation</a:t>
            </a:r>
            <a:r>
              <a:rPr lang="fr-FR" sz="1600" dirty="0">
                <a:solidFill>
                  <a:srgbClr val="232323"/>
                </a:solidFill>
              </a:rPr>
              <a:t> </a:t>
            </a:r>
            <a:r>
              <a:rPr lang="fr-FR" sz="1600" b="1" dirty="0">
                <a:solidFill>
                  <a:schemeClr val="accent2"/>
                </a:solidFill>
              </a:rPr>
              <a:t>des pièces justificatives </a:t>
            </a:r>
            <a:r>
              <a:rPr lang="fr-FR" sz="1600" dirty="0" smtClean="0">
                <a:solidFill>
                  <a:srgbClr val="232323"/>
                </a:solidFill>
              </a:rPr>
              <a:t>en </a:t>
            </a:r>
            <a:r>
              <a:rPr lang="fr-FR" sz="1600" b="1" dirty="0" smtClean="0">
                <a:solidFill>
                  <a:schemeClr val="accent2"/>
                </a:solidFill>
              </a:rPr>
              <a:t>Agence à J </a:t>
            </a:r>
            <a:r>
              <a:rPr lang="fr-FR" sz="1600" dirty="0">
                <a:solidFill>
                  <a:srgbClr val="232323"/>
                </a:solidFill>
              </a:rPr>
              <a:t>en cas de </a:t>
            </a:r>
            <a:r>
              <a:rPr lang="fr-FR" sz="1600" dirty="0" smtClean="0">
                <a:solidFill>
                  <a:srgbClr val="232323"/>
                </a:solidFill>
              </a:rPr>
              <a:t>:</a:t>
            </a:r>
            <a:br>
              <a:rPr lang="fr-FR" sz="1600" dirty="0" smtClean="0">
                <a:solidFill>
                  <a:srgbClr val="232323"/>
                </a:solidFill>
              </a:rPr>
            </a:br>
            <a:r>
              <a:rPr lang="fr-FR" sz="1600" dirty="0" smtClean="0">
                <a:solidFill>
                  <a:srgbClr val="232323"/>
                </a:solidFill>
              </a:rPr>
              <a:t>- adhérent mineur sous administration légale : livret de famille</a:t>
            </a:r>
          </a:p>
          <a:p>
            <a:r>
              <a:rPr lang="fr-FR" sz="1600" dirty="0">
                <a:solidFill>
                  <a:srgbClr val="232323"/>
                </a:solidFill>
              </a:rPr>
              <a:t>- </a:t>
            </a:r>
            <a:r>
              <a:rPr lang="fr-FR" sz="1600" dirty="0" smtClean="0">
                <a:solidFill>
                  <a:srgbClr val="232323"/>
                </a:solidFill>
              </a:rPr>
              <a:t>souscription en </a:t>
            </a:r>
            <a:r>
              <a:rPr lang="fr-FR" sz="1600" dirty="0" err="1" smtClean="0">
                <a:solidFill>
                  <a:srgbClr val="232323"/>
                </a:solidFill>
              </a:rPr>
              <a:t>co</a:t>
            </a:r>
            <a:r>
              <a:rPr lang="fr-FR" sz="1600" dirty="0" smtClean="0">
                <a:solidFill>
                  <a:srgbClr val="232323"/>
                </a:solidFill>
              </a:rPr>
              <a:t>-adhésion avec </a:t>
            </a:r>
            <a:r>
              <a:rPr lang="fr-FR" sz="1600" dirty="0">
                <a:solidFill>
                  <a:srgbClr val="232323"/>
                </a:solidFill>
              </a:rPr>
              <a:t>prélèvement sur compte </a:t>
            </a:r>
            <a:r>
              <a:rPr lang="fr-FR" sz="1600" dirty="0" smtClean="0">
                <a:solidFill>
                  <a:srgbClr val="232323"/>
                </a:solidFill>
              </a:rPr>
              <a:t>simple et</a:t>
            </a:r>
            <a:br>
              <a:rPr lang="fr-FR" sz="1600" dirty="0" smtClean="0">
                <a:solidFill>
                  <a:srgbClr val="232323"/>
                </a:solidFill>
              </a:rPr>
            </a:br>
            <a:r>
              <a:rPr lang="fr-FR" sz="1600" dirty="0" smtClean="0">
                <a:solidFill>
                  <a:srgbClr val="232323"/>
                </a:solidFill>
              </a:rPr>
              <a:t> dénouement </a:t>
            </a:r>
            <a:r>
              <a:rPr lang="fr-FR" sz="1600" dirty="0">
                <a:solidFill>
                  <a:srgbClr val="232323"/>
                </a:solidFill>
              </a:rPr>
              <a:t>au 2nd </a:t>
            </a:r>
            <a:r>
              <a:rPr lang="fr-FR" sz="1600" dirty="0" smtClean="0">
                <a:solidFill>
                  <a:srgbClr val="232323"/>
                </a:solidFill>
              </a:rPr>
              <a:t>décès </a:t>
            </a:r>
            <a:r>
              <a:rPr lang="fr-FR" sz="1600" dirty="0">
                <a:solidFill>
                  <a:srgbClr val="232323"/>
                </a:solidFill>
              </a:rPr>
              <a:t>: Justificatif attestant de l’origine des fonds </a:t>
            </a:r>
          </a:p>
        </p:txBody>
      </p:sp>
      <p:sp>
        <p:nvSpPr>
          <p:cNvPr id="93" name="Rectangle à coins arrondis 92"/>
          <p:cNvSpPr/>
          <p:nvPr/>
        </p:nvSpPr>
        <p:spPr>
          <a:xfrm>
            <a:off x="7146379" y="1076326"/>
            <a:ext cx="1643076" cy="990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 smtClean="0"/>
              <a:t>Spifactory</a:t>
            </a:r>
            <a:endParaRPr lang="fr-FR" sz="1200" dirty="0">
              <a:solidFill>
                <a:srgbClr val="232323"/>
              </a:solidFill>
              <a:latin typeface="+mj-lt"/>
            </a:endParaRPr>
          </a:p>
        </p:txBody>
      </p:sp>
      <p:sp>
        <p:nvSpPr>
          <p:cNvPr id="94" name="Rectangle à coins arrondis 93"/>
          <p:cNvSpPr/>
          <p:nvPr/>
        </p:nvSpPr>
        <p:spPr>
          <a:xfrm>
            <a:off x="381000" y="2169889"/>
            <a:ext cx="8421563" cy="8019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accent2"/>
                </a:solidFill>
              </a:rPr>
              <a:t>Archivage numérique automatique </a:t>
            </a:r>
            <a:r>
              <a:rPr lang="fr-FR" sz="1600" dirty="0" smtClean="0">
                <a:solidFill>
                  <a:srgbClr val="232323"/>
                </a:solidFill>
              </a:rPr>
              <a:t>de la liasse contractuelle, du devoir de conseil, </a:t>
            </a:r>
            <a:br>
              <a:rPr lang="fr-FR" sz="1600" dirty="0" smtClean="0">
                <a:solidFill>
                  <a:srgbClr val="232323"/>
                </a:solidFill>
              </a:rPr>
            </a:br>
            <a:r>
              <a:rPr lang="fr-FR" sz="1600" dirty="0" smtClean="0">
                <a:solidFill>
                  <a:srgbClr val="232323"/>
                </a:solidFill>
              </a:rPr>
              <a:t>éventuellement du QCF et de la Fiche Personnes Agées (si adhérent &gt; 85 ans)</a:t>
            </a:r>
            <a:br>
              <a:rPr lang="fr-FR" sz="1600" dirty="0" smtClean="0">
                <a:solidFill>
                  <a:srgbClr val="232323"/>
                </a:solidFill>
              </a:rPr>
            </a:br>
            <a:r>
              <a:rPr lang="fr-FR" sz="1600" dirty="0" smtClean="0">
                <a:solidFill>
                  <a:srgbClr val="232323"/>
                </a:solidFill>
              </a:rPr>
              <a:t>visible au plus tard à J+2</a:t>
            </a:r>
            <a:endParaRPr lang="fr-FR" sz="1600" dirty="0">
              <a:solidFill>
                <a:srgbClr val="232323"/>
              </a:solidFill>
            </a:endParaRPr>
          </a:p>
        </p:txBody>
      </p:sp>
      <p:sp>
        <p:nvSpPr>
          <p:cNvPr id="95" name="Rectangle à coins arrondis 94"/>
          <p:cNvSpPr/>
          <p:nvPr/>
        </p:nvSpPr>
        <p:spPr>
          <a:xfrm>
            <a:off x="7146379" y="2169888"/>
            <a:ext cx="1643076" cy="8019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Classeur Client</a:t>
            </a:r>
            <a:endParaRPr lang="fr-FR" sz="1200" dirty="0">
              <a:solidFill>
                <a:srgbClr val="232323"/>
              </a:solidFill>
              <a:latin typeface="+mj-lt"/>
            </a:endParaRPr>
          </a:p>
        </p:txBody>
      </p:sp>
      <p:sp>
        <p:nvSpPr>
          <p:cNvPr id="30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96050" y="6226340"/>
            <a:ext cx="509500" cy="320817"/>
          </a:xfrm>
        </p:spPr>
        <p:txBody>
          <a:bodyPr/>
          <a:lstStyle/>
          <a:p>
            <a:fld id="{ECF2A80B-1F30-4230-AEF6-BAB5B3C332F1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22" name="Image 21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18" y="2991965"/>
            <a:ext cx="8239125" cy="3496355"/>
          </a:xfrm>
          <a:prstGeom prst="rect">
            <a:avLst/>
          </a:prstGeom>
        </p:spPr>
      </p:pic>
      <p:pic>
        <p:nvPicPr>
          <p:cNvPr id="9" name="Picture 2" descr="C:\Users\S0085594\Desktop\bureau\5. PERSONNAGES appli flash CE\Ouverture compte bancarisa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00" y="364716"/>
            <a:ext cx="649244" cy="70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49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4" grpId="0" animBg="1"/>
      <p:bldP spid="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2600" y="358217"/>
            <a:ext cx="8620757" cy="623254"/>
          </a:xfrm>
        </p:spPr>
        <p:txBody>
          <a:bodyPr/>
          <a:lstStyle/>
          <a:p>
            <a:r>
              <a:rPr lang="fr-FR" sz="2400" dirty="0" smtClean="0">
                <a:solidFill>
                  <a:schemeClr val="bg1"/>
                </a:solidFill>
              </a:rPr>
              <a:t>ACTES EXCLUS DE LA SAG : MODE PAPIER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F2A80B-1F30-4230-AEF6-BAB5B3C332F1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685800" y="1217462"/>
            <a:ext cx="7811963" cy="13161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accent2"/>
                </a:solidFill>
              </a:rPr>
              <a:t>Tous </a:t>
            </a:r>
            <a:r>
              <a:rPr lang="fr-FR" sz="1600" b="1" dirty="0" smtClean="0">
                <a:solidFill>
                  <a:schemeClr val="accent2"/>
                </a:solidFill>
              </a:rPr>
              <a:t>les actes </a:t>
            </a:r>
            <a:r>
              <a:rPr lang="fr-FR" sz="1600" b="1" dirty="0">
                <a:solidFill>
                  <a:schemeClr val="accent2"/>
                </a:solidFill>
              </a:rPr>
              <a:t>de gestion sur </a:t>
            </a:r>
            <a:r>
              <a:rPr lang="fr-FR" sz="1600" b="1" dirty="0" err="1">
                <a:solidFill>
                  <a:schemeClr val="accent2"/>
                </a:solidFill>
              </a:rPr>
              <a:t>Webassur</a:t>
            </a:r>
            <a:r>
              <a:rPr lang="fr-FR" sz="1600" b="1" dirty="0">
                <a:solidFill>
                  <a:schemeClr val="accent2"/>
                </a:solidFill>
              </a:rPr>
              <a:t> </a:t>
            </a:r>
            <a:r>
              <a:rPr lang="fr-FR" sz="1600" dirty="0" smtClean="0">
                <a:solidFill>
                  <a:srgbClr val="232323"/>
                </a:solidFill>
              </a:rPr>
              <a:t>: </a:t>
            </a:r>
          </a:p>
          <a:p>
            <a:r>
              <a:rPr lang="fr-FR" sz="1600" dirty="0" smtClean="0">
                <a:solidFill>
                  <a:srgbClr val="232323"/>
                </a:solidFill>
              </a:rPr>
              <a:t>- Avenant contrat (clause </a:t>
            </a:r>
            <a:r>
              <a:rPr lang="fr-FR" sz="1600" dirty="0">
                <a:solidFill>
                  <a:srgbClr val="232323"/>
                </a:solidFill>
              </a:rPr>
              <a:t>bénéficiaire, </a:t>
            </a:r>
            <a:r>
              <a:rPr lang="fr-FR" sz="1600" dirty="0" smtClean="0">
                <a:solidFill>
                  <a:srgbClr val="232323"/>
                </a:solidFill>
              </a:rPr>
              <a:t>option d’arbitrage auto., changement mode de gestion, rachats partiels </a:t>
            </a:r>
            <a:r>
              <a:rPr lang="fr-FR" sz="1600" dirty="0" err="1" smtClean="0">
                <a:solidFill>
                  <a:srgbClr val="232323"/>
                </a:solidFill>
              </a:rPr>
              <a:t>prog</a:t>
            </a:r>
            <a:r>
              <a:rPr lang="fr-FR" sz="1600" dirty="0" smtClean="0">
                <a:solidFill>
                  <a:srgbClr val="232323"/>
                </a:solidFill>
              </a:rPr>
              <a:t>., avance et remboursement d’avance)</a:t>
            </a:r>
          </a:p>
          <a:p>
            <a:r>
              <a:rPr lang="fr-FR" sz="1600" dirty="0" smtClean="0">
                <a:solidFill>
                  <a:srgbClr val="232323"/>
                </a:solidFill>
              </a:rPr>
              <a:t>- Souscription des personnes protégées et des expatriés</a:t>
            </a:r>
          </a:p>
          <a:p>
            <a:r>
              <a:rPr lang="fr-FR" sz="1600" dirty="0" smtClean="0">
                <a:solidFill>
                  <a:srgbClr val="232323"/>
                </a:solidFill>
              </a:rPr>
              <a:t>- Souscription </a:t>
            </a:r>
            <a:r>
              <a:rPr lang="fr-FR" sz="1600" dirty="0" err="1" smtClean="0">
                <a:solidFill>
                  <a:srgbClr val="232323"/>
                </a:solidFill>
              </a:rPr>
              <a:t>Millevie</a:t>
            </a:r>
            <a:r>
              <a:rPr lang="fr-FR" sz="1600" dirty="0" smtClean="0">
                <a:solidFill>
                  <a:srgbClr val="232323"/>
                </a:solidFill>
              </a:rPr>
              <a:t> Initiale avec pacte adjoint (donateur désigné)</a:t>
            </a:r>
            <a:endParaRPr lang="fr-FR" sz="1600" dirty="0">
              <a:solidFill>
                <a:srgbClr val="232323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85800" y="2791222"/>
            <a:ext cx="7811963" cy="5165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chemeClr val="accent2"/>
                </a:solidFill>
              </a:rPr>
              <a:t>Tous les </a:t>
            </a:r>
            <a:r>
              <a:rPr lang="fr-FR" sz="1600" b="1" dirty="0">
                <a:solidFill>
                  <a:schemeClr val="accent2"/>
                </a:solidFill>
              </a:rPr>
              <a:t>actes de gestion sur les produits de l’ancienne gamme </a:t>
            </a:r>
            <a:r>
              <a:rPr lang="fr-FR" sz="1600" b="1" dirty="0" smtClean="0">
                <a:solidFill>
                  <a:schemeClr val="accent2"/>
                </a:solidFill>
              </a:rPr>
              <a:t>sous PUMA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685800" y="3760563"/>
            <a:ext cx="7811963" cy="48339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 smtClean="0">
                <a:solidFill>
                  <a:srgbClr val="232323"/>
                </a:solidFill>
              </a:rPr>
              <a:t>Utiliser la </a:t>
            </a:r>
            <a:r>
              <a:rPr lang="fr-FR" b="1" dirty="0">
                <a:solidFill>
                  <a:schemeClr val="accent2"/>
                </a:solidFill>
              </a:rPr>
              <a:t>transaction</a:t>
            </a:r>
            <a:r>
              <a:rPr lang="fr-FR" dirty="0" smtClean="0">
                <a:solidFill>
                  <a:srgbClr val="232323"/>
                </a:solidFill>
              </a:rPr>
              <a:t> </a:t>
            </a:r>
            <a:r>
              <a:rPr lang="fr-FR" b="1" dirty="0">
                <a:solidFill>
                  <a:schemeClr val="accent2"/>
                </a:solidFill>
              </a:rPr>
              <a:t>0571 </a:t>
            </a:r>
            <a:r>
              <a:rPr lang="fr-FR" sz="1600" dirty="0" smtClean="0">
                <a:solidFill>
                  <a:srgbClr val="232323"/>
                </a:solidFill>
              </a:rPr>
              <a:t>pour saisir le </a:t>
            </a:r>
            <a:r>
              <a:rPr lang="fr-FR" b="1" dirty="0">
                <a:solidFill>
                  <a:schemeClr val="accent2"/>
                </a:solidFill>
              </a:rPr>
              <a:t>Devoir de Conseil </a:t>
            </a:r>
            <a:r>
              <a:rPr lang="fr-FR" sz="1600" dirty="0" smtClean="0">
                <a:solidFill>
                  <a:srgbClr val="232323"/>
                </a:solidFill>
              </a:rPr>
              <a:t>et l’imprimer </a:t>
            </a:r>
            <a:br>
              <a:rPr lang="fr-FR" sz="1600" dirty="0" smtClean="0">
                <a:solidFill>
                  <a:srgbClr val="232323"/>
                </a:solidFill>
              </a:rPr>
            </a:br>
            <a:r>
              <a:rPr lang="fr-FR" sz="1600" dirty="0" smtClean="0">
                <a:solidFill>
                  <a:srgbClr val="232323"/>
                </a:solidFill>
              </a:rPr>
              <a:t>(plus imprimable via la transaction 0505)</a:t>
            </a:r>
            <a:endParaRPr lang="fr-FR" sz="1600" dirty="0">
              <a:solidFill>
                <a:srgbClr val="232323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85800" y="4480643"/>
            <a:ext cx="7811963" cy="4833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accent2"/>
                </a:solidFill>
              </a:rPr>
              <a:t>Archivage</a:t>
            </a:r>
            <a:r>
              <a:rPr lang="fr-FR" sz="1600" dirty="0">
                <a:solidFill>
                  <a:srgbClr val="232323"/>
                </a:solidFill>
              </a:rPr>
              <a:t> du Devoir de </a:t>
            </a:r>
            <a:r>
              <a:rPr lang="fr-FR" sz="1600" dirty="0" smtClean="0">
                <a:solidFill>
                  <a:srgbClr val="232323"/>
                </a:solidFill>
              </a:rPr>
              <a:t>Conseil et éventuellement du QCF et de </a:t>
            </a:r>
            <a:br>
              <a:rPr lang="fr-FR" sz="1600" dirty="0" smtClean="0">
                <a:solidFill>
                  <a:srgbClr val="232323"/>
                </a:solidFill>
              </a:rPr>
            </a:br>
            <a:r>
              <a:rPr lang="fr-FR" sz="1600" dirty="0" smtClean="0">
                <a:solidFill>
                  <a:srgbClr val="232323"/>
                </a:solidFill>
              </a:rPr>
              <a:t>la Fiche Personnes Agées  (si client &gt; 85 ans) </a:t>
            </a:r>
            <a:r>
              <a:rPr lang="fr-FR" sz="1600" b="1" dirty="0" smtClean="0">
                <a:solidFill>
                  <a:schemeClr val="accent2"/>
                </a:solidFill>
              </a:rPr>
              <a:t>via </a:t>
            </a:r>
            <a:r>
              <a:rPr lang="fr-FR" sz="1600" b="1" dirty="0">
                <a:solidFill>
                  <a:schemeClr val="accent2"/>
                </a:solidFill>
              </a:rPr>
              <a:t>Collecte Manuelle</a:t>
            </a:r>
          </a:p>
        </p:txBody>
      </p:sp>
      <p:sp>
        <p:nvSpPr>
          <p:cNvPr id="16" name="Flèche droite 15"/>
          <p:cNvSpPr/>
          <p:nvPr/>
        </p:nvSpPr>
        <p:spPr>
          <a:xfrm rot="5400000">
            <a:off x="4198394" y="3446945"/>
            <a:ext cx="288032" cy="19506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6854687" y="4480642"/>
            <a:ext cx="1643076" cy="48339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Classeur Client</a:t>
            </a:r>
            <a:endParaRPr lang="fr-FR" sz="1200" dirty="0">
              <a:solidFill>
                <a:srgbClr val="232323"/>
              </a:solidFill>
              <a:latin typeface="+mj-lt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6854687" y="3775792"/>
            <a:ext cx="1643076" cy="48339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Transaction 0571</a:t>
            </a:r>
            <a:endParaRPr lang="fr-FR" sz="1200" dirty="0">
              <a:solidFill>
                <a:srgbClr val="232323"/>
              </a:solidFill>
              <a:latin typeface="+mj-lt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704850" y="5156918"/>
            <a:ext cx="7811963" cy="4833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 smtClean="0">
                <a:solidFill>
                  <a:schemeClr val="tx1"/>
                </a:solidFill>
              </a:rPr>
              <a:t>Envoi de la liasse contractuelle  avec les pièces justificatives à BPCE Assurances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6873737" y="5156917"/>
            <a:ext cx="1643076" cy="48339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Enveloppe </a:t>
            </a:r>
            <a:br>
              <a:rPr lang="fr-FR" sz="1200" dirty="0" smtClean="0"/>
            </a:br>
            <a:r>
              <a:rPr lang="fr-FR" sz="1200" dirty="0" smtClean="0"/>
              <a:t>BPCE Assurances</a:t>
            </a:r>
            <a:endParaRPr lang="fr-FR" sz="1200" dirty="0">
              <a:solidFill>
                <a:srgbClr val="232323"/>
              </a:solidFill>
              <a:latin typeface="+mj-lt"/>
            </a:endParaRPr>
          </a:p>
        </p:txBody>
      </p:sp>
      <p:pic>
        <p:nvPicPr>
          <p:cNvPr id="15" name="Picture 76" descr="image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756742"/>
            <a:ext cx="539750" cy="542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6" descr="image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4493278"/>
            <a:ext cx="539750" cy="542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9" descr="Résultat de recherche d'images pour &quot;bonhomme signature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326518"/>
            <a:ext cx="800100" cy="74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0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60675" y="415367"/>
            <a:ext cx="8620757" cy="623254"/>
          </a:xfrm>
        </p:spPr>
        <p:txBody>
          <a:bodyPr/>
          <a:lstStyle/>
          <a:p>
            <a:r>
              <a:rPr lang="fr-FR" sz="2400" dirty="0" smtClean="0">
                <a:solidFill>
                  <a:schemeClr val="bg1"/>
                </a:solidFill>
              </a:rPr>
              <a:t>SAG Assurance-Vie : COMPLEMENTS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92" name="Rectangle à coins arrondis 91"/>
          <p:cNvSpPr/>
          <p:nvPr/>
        </p:nvSpPr>
        <p:spPr>
          <a:xfrm>
            <a:off x="466724" y="2533650"/>
            <a:ext cx="8421563" cy="20478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u="sng" dirty="0" smtClean="0">
                <a:solidFill>
                  <a:schemeClr val="tx1"/>
                </a:solidFill>
              </a:rPr>
              <a:t>Si </a:t>
            </a:r>
            <a:r>
              <a:rPr lang="fr-FR" sz="1600" u="sng" dirty="0">
                <a:solidFill>
                  <a:schemeClr val="tx1"/>
                </a:solidFill>
              </a:rPr>
              <a:t>le client </a:t>
            </a:r>
            <a:r>
              <a:rPr lang="fr-FR" sz="1600" u="sng" dirty="0" smtClean="0">
                <a:solidFill>
                  <a:schemeClr val="tx1"/>
                </a:solidFill>
              </a:rPr>
              <a:t>se rétracte </a:t>
            </a:r>
            <a:r>
              <a:rPr lang="fr-FR" sz="1600" dirty="0" smtClean="0">
                <a:solidFill>
                  <a:schemeClr val="tx1"/>
                </a:solidFill>
              </a:rPr>
              <a:t>:</a:t>
            </a:r>
          </a:p>
          <a:p>
            <a:endParaRPr lang="fr-FR" sz="1600" dirty="0">
              <a:solidFill>
                <a:schemeClr val="tx1"/>
              </a:solidFill>
            </a:endParaRPr>
          </a:p>
          <a:p>
            <a:r>
              <a:rPr lang="fr-FR" sz="1600" dirty="0">
                <a:solidFill>
                  <a:schemeClr val="tx1"/>
                </a:solidFill>
              </a:rPr>
              <a:t>• À J, le conseiller doit directement dans </a:t>
            </a:r>
            <a:r>
              <a:rPr lang="fr-FR" sz="1600" dirty="0" err="1">
                <a:solidFill>
                  <a:schemeClr val="tx1"/>
                </a:solidFill>
              </a:rPr>
              <a:t>MyAssur</a:t>
            </a:r>
            <a:r>
              <a:rPr lang="fr-FR" sz="1600" dirty="0">
                <a:solidFill>
                  <a:schemeClr val="tx1"/>
                </a:solidFill>
              </a:rPr>
              <a:t>, saisir une demande d’annulation à J</a:t>
            </a:r>
          </a:p>
          <a:p>
            <a:r>
              <a:rPr lang="fr-FR" sz="1600" dirty="0">
                <a:solidFill>
                  <a:schemeClr val="tx1"/>
                </a:solidFill>
              </a:rPr>
              <a:t>(transaction « 0505 – ASSURANCE VIE - Gestion »)</a:t>
            </a:r>
          </a:p>
          <a:p>
            <a:endParaRPr lang="fr-FR" sz="1600" dirty="0">
              <a:solidFill>
                <a:schemeClr val="tx1"/>
              </a:solidFill>
            </a:endParaRPr>
          </a:p>
          <a:p>
            <a:r>
              <a:rPr lang="fr-FR" sz="1600" dirty="0">
                <a:solidFill>
                  <a:schemeClr val="tx1"/>
                </a:solidFill>
              </a:rPr>
              <a:t>• À J+1, le </a:t>
            </a:r>
            <a:r>
              <a:rPr lang="fr-FR" sz="1600" dirty="0" smtClean="0">
                <a:solidFill>
                  <a:schemeClr val="tx1"/>
                </a:solidFill>
              </a:rPr>
              <a:t>client envoie sa lettre de renonciation à BPCE Vie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>
          <a:xfrm>
            <a:off x="466723" y="1474563"/>
            <a:ext cx="8421563" cy="6018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rgbClr val="232323"/>
                </a:solidFill>
              </a:rPr>
              <a:t>L’acte est activé dès la finalisation de l’opération dans </a:t>
            </a:r>
            <a:r>
              <a:rPr lang="fr-FR" sz="1600" dirty="0" err="1">
                <a:solidFill>
                  <a:srgbClr val="232323"/>
                </a:solidFill>
              </a:rPr>
              <a:t>MyAssur</a:t>
            </a:r>
            <a:r>
              <a:rPr lang="fr-FR" sz="1600" dirty="0">
                <a:solidFill>
                  <a:srgbClr val="232323"/>
                </a:solidFill>
              </a:rPr>
              <a:t> (étape 7</a:t>
            </a:r>
            <a:r>
              <a:rPr lang="fr-FR" sz="1600" dirty="0" smtClean="0">
                <a:solidFill>
                  <a:srgbClr val="232323"/>
                </a:solidFill>
              </a:rPr>
              <a:t>), </a:t>
            </a:r>
            <a:r>
              <a:rPr lang="fr-FR" sz="1600" dirty="0">
                <a:solidFill>
                  <a:srgbClr val="232323"/>
                </a:solidFill>
              </a:rPr>
              <a:t>avant même </a:t>
            </a:r>
            <a:r>
              <a:rPr lang="fr-FR" sz="1600" dirty="0" smtClean="0">
                <a:solidFill>
                  <a:srgbClr val="232323"/>
                </a:solidFill>
              </a:rPr>
              <a:t>la signature.</a:t>
            </a:r>
            <a:endParaRPr lang="fr-FR" sz="1600" dirty="0">
              <a:solidFill>
                <a:srgbClr val="232323"/>
              </a:solidFill>
            </a:endParaRPr>
          </a:p>
        </p:txBody>
      </p:sp>
      <p:sp>
        <p:nvSpPr>
          <p:cNvPr id="30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96050" y="6226340"/>
            <a:ext cx="509500" cy="320817"/>
          </a:xfrm>
        </p:spPr>
        <p:txBody>
          <a:bodyPr/>
          <a:lstStyle/>
          <a:p>
            <a:fld id="{ECF2A80B-1F30-4230-AEF6-BAB5B3C332F1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11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Q:\Images\new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7927">
            <a:off x="450330" y="1187898"/>
            <a:ext cx="804095" cy="88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60675" y="415367"/>
            <a:ext cx="8620757" cy="62325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400" dirty="0" smtClean="0">
                <a:solidFill>
                  <a:schemeClr val="bg1"/>
                </a:solidFill>
              </a:rPr>
              <a:t>SAG ACTU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30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96050" y="6226340"/>
            <a:ext cx="509500" cy="320817"/>
          </a:xfrm>
        </p:spPr>
        <p:txBody>
          <a:bodyPr/>
          <a:lstStyle/>
          <a:p>
            <a:fld id="{ECF2A80B-1F30-4230-AEF6-BAB5B3C332F1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590675" y="1351656"/>
            <a:ext cx="714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/>
              <a:t>Ouverture de la SAG aux mineurs pour l’Epargne Bilancielle et </a:t>
            </a:r>
            <a:r>
              <a:rPr lang="fr-FR" dirty="0" smtClean="0"/>
              <a:t>l’Assurance–Vie</a:t>
            </a:r>
            <a:endParaRPr lang="fr-FR" dirty="0"/>
          </a:p>
          <a:p>
            <a:endParaRPr lang="fr-FR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1322453" y="1957692"/>
            <a:ext cx="74015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552575" y="3075681"/>
            <a:ext cx="7143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 smtClean="0"/>
              <a:t>Crédit conso en </a:t>
            </a:r>
            <a:r>
              <a:rPr lang="fr-FR" dirty="0"/>
              <a:t>SAG : Ouverture automatique de Classeur Client à la fin de la signature, pour y archiver numériquement la synthèse crédit ou le mail d’accord délégataire, et les pièces justificatives éventuelles du crédit.</a:t>
            </a:r>
          </a:p>
        </p:txBody>
      </p:sp>
      <p:pic>
        <p:nvPicPr>
          <p:cNvPr id="23" name="Picture 2" descr="Q:\Images\new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7927">
            <a:off x="486770" y="3094382"/>
            <a:ext cx="804095" cy="88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Connecteur droit 23"/>
          <p:cNvCxnSpPr/>
          <p:nvPr/>
        </p:nvCxnSpPr>
        <p:spPr>
          <a:xfrm>
            <a:off x="1397800" y="3024492"/>
            <a:ext cx="74015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Q:\Images\Idé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12" y="2050578"/>
            <a:ext cx="832213" cy="89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1618397" y="2037456"/>
            <a:ext cx="7143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 smtClean="0"/>
              <a:t>En cas d’interruption du processus SAG, la transaction 0524 permet de retrouver les documents à imprimer pour les présenter à la signature au client sous format papier</a:t>
            </a:r>
            <a:endParaRPr lang="fr-FR" dirty="0"/>
          </a:p>
        </p:txBody>
      </p:sp>
      <p:cxnSp>
        <p:nvCxnSpPr>
          <p:cNvPr id="27" name="Connecteur droit 26"/>
          <p:cNvCxnSpPr/>
          <p:nvPr/>
        </p:nvCxnSpPr>
        <p:spPr>
          <a:xfrm>
            <a:off x="1416850" y="4024617"/>
            <a:ext cx="74015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1627922" y="4075806"/>
            <a:ext cx="7143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 smtClean="0"/>
              <a:t>Crédit Conso SAG/SED : Dans le mail d’accord délégataire doit être renseigné le N° de dossier FFI….  : en cas d’image synthèse crédit illisible dans le mail, le n° de dossier rappelle les références.  </a:t>
            </a:r>
            <a:endParaRPr lang="fr-FR" dirty="0"/>
          </a:p>
        </p:txBody>
      </p:sp>
      <p:pic>
        <p:nvPicPr>
          <p:cNvPr id="29" name="Image 28" descr="images exclamation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28" y="4159451"/>
            <a:ext cx="685800" cy="69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Connecteur droit 30"/>
          <p:cNvCxnSpPr/>
          <p:nvPr/>
        </p:nvCxnSpPr>
        <p:spPr>
          <a:xfrm>
            <a:off x="1407325" y="5034267"/>
            <a:ext cx="74015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1656497" y="5085456"/>
            <a:ext cx="714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 smtClean="0"/>
              <a:t>Les statistiques d’utilisation de la SAG sont enrichies de la Prévoyance : à consulter dans la Rubrique </a:t>
            </a:r>
            <a:r>
              <a:rPr lang="fr-FR" smtClean="0"/>
              <a:t>des Commerciaux / </a:t>
            </a:r>
            <a:r>
              <a:rPr lang="fr-FR" dirty="0" smtClean="0"/>
              <a:t>Tableaux de bord / Suivi SAG  </a:t>
            </a:r>
            <a:endParaRPr lang="fr-FR" dirty="0"/>
          </a:p>
        </p:txBody>
      </p:sp>
      <p:sp>
        <p:nvSpPr>
          <p:cNvPr id="33" name="Rectangle à coins arrondis 32"/>
          <p:cNvSpPr/>
          <p:nvPr/>
        </p:nvSpPr>
        <p:spPr bwMode="auto">
          <a:xfrm>
            <a:off x="520757" y="5235533"/>
            <a:ext cx="784168" cy="381118"/>
          </a:xfrm>
          <a:prstGeom prst="roundRect">
            <a:avLst/>
          </a:prstGeom>
          <a:solidFill>
            <a:srgbClr val="00B0F0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ContrastingRightFacing"/>
            <a:lightRig rig="threePt" dir="t"/>
          </a:scene3d>
        </p:spPr>
        <p:txBody>
          <a:bodyPr vert="horz" wrap="non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5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solidFill>
                  <a:schemeClr val="bg1"/>
                </a:solidFill>
                <a:latin typeface="Arial Narrow" pitchFamily="34" charset="0"/>
              </a:rPr>
              <a:t>INFO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0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6" grpId="0"/>
      <p:bldP spid="28" grpId="0"/>
      <p:bldP spid="32" grpId="0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874" y="332950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2861" y="1459016"/>
            <a:ext cx="8345011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ACTIONS</a:t>
            </a:r>
            <a:r>
              <a:rPr lang="fr-FR" sz="1200" b="1" dirty="0" smtClean="0">
                <a:cs typeface="Arial" panose="020B0604020202020204" pitchFamily="34" charset="0"/>
              </a:rPr>
              <a:t> </a:t>
            </a:r>
            <a:r>
              <a:rPr lang="fr-FR" sz="1200" b="1" dirty="0">
                <a:cs typeface="Arial" panose="020B0604020202020204" pitchFamily="34" charset="0"/>
              </a:rPr>
              <a:t>– Fichiers à </a:t>
            </a:r>
            <a:r>
              <a:rPr lang="fr-FR" sz="1200" b="1" dirty="0" smtClean="0">
                <a:cs typeface="Arial" panose="020B0604020202020204" pitchFamily="34" charset="0"/>
              </a:rPr>
              <a:t>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BANCARISATION</a:t>
            </a:r>
            <a:r>
              <a:rPr lang="fr-FR" sz="1200" b="1" dirty="0"/>
              <a:t> – Visuels Femme : </a:t>
            </a:r>
            <a:r>
              <a:rPr lang="fr-FR" sz="1200" b="1" dirty="0" err="1"/>
              <a:t>Izicartes</a:t>
            </a:r>
            <a:r>
              <a:rPr lang="fr-FR" sz="1200" b="1" dirty="0"/>
              <a:t> en attente de </a:t>
            </a:r>
            <a:r>
              <a:rPr lang="fr-FR" sz="1200" b="1" dirty="0" smtClean="0"/>
              <a:t>validation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CREDIT IMMOBILIER </a:t>
            </a:r>
            <a:r>
              <a:rPr lang="fr-FR" sz="1200" b="1" dirty="0"/>
              <a:t>– Evolution des conditions de </a:t>
            </a:r>
            <a:r>
              <a:rPr lang="fr-FR" sz="1200" b="1" dirty="0" smtClean="0"/>
              <a:t>taux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CREDIT IMMOBILIER </a:t>
            </a:r>
            <a:r>
              <a:rPr lang="fr-FR" sz="1200" b="1" dirty="0"/>
              <a:t>– Demande de décompte de Remboursement Anticipé (RA</a:t>
            </a:r>
            <a:r>
              <a:rPr lang="fr-FR" sz="1200" b="1" dirty="0" smtClean="0"/>
              <a:t>)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CREDIT IMMOBILIER </a:t>
            </a:r>
            <a:r>
              <a:rPr lang="fr-FR" sz="1200" b="1" dirty="0"/>
              <a:t>– Formulaire de modification CNPNET sur les souscriptions en </a:t>
            </a:r>
            <a:r>
              <a:rPr lang="fr-FR" sz="1200" b="1" dirty="0" smtClean="0"/>
              <a:t>CI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CREDIT </a:t>
            </a:r>
            <a:r>
              <a:rPr lang="fr-FR" sz="1200" b="1" dirty="0">
                <a:solidFill>
                  <a:srgbClr val="FF0000"/>
                </a:solidFill>
              </a:rPr>
              <a:t>IMMOBILIER </a:t>
            </a:r>
            <a:r>
              <a:rPr lang="fr-FR" sz="1200" b="1" dirty="0"/>
              <a:t>– Lissage et ADE CNP en CRD – Mode </a:t>
            </a:r>
            <a:r>
              <a:rPr lang="fr-FR" sz="1200" b="1" dirty="0" smtClean="0"/>
              <a:t>opératoire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CREDIT</a:t>
            </a:r>
            <a:r>
              <a:rPr lang="fr-FR" sz="1200" b="1" dirty="0"/>
              <a:t> – Compte de </a:t>
            </a:r>
            <a:r>
              <a:rPr lang="fr-FR" sz="1200" b="1" dirty="0" smtClean="0"/>
              <a:t>campagne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EPARGNE</a:t>
            </a:r>
            <a:r>
              <a:rPr lang="fr-FR" sz="1200" b="1" dirty="0"/>
              <a:t> – LEP à justifier pour l’année 2016 </a:t>
            </a:r>
            <a:endParaRPr lang="fr-FR" sz="1200" b="1" dirty="0" smtClean="0"/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IARD/PREVOYANGE</a:t>
            </a:r>
            <a:r>
              <a:rPr lang="fr-FR" sz="1200" b="1" dirty="0"/>
              <a:t> - IARD : BPCEAPS « Rappel important » (Annule et remplace info S12</a:t>
            </a:r>
            <a:r>
              <a:rPr lang="fr-FR" sz="1200" b="1" dirty="0" smtClean="0"/>
              <a:t>)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PRET DECOLLAGE </a:t>
            </a:r>
            <a:r>
              <a:rPr lang="fr-FR" sz="1200" b="1" dirty="0" smtClean="0"/>
              <a:t>PRO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CREDIT EQUIPEMENT DEDIE AUX PL ET EXPERTS </a:t>
            </a:r>
            <a:r>
              <a:rPr lang="fr-FR" sz="1200" b="1" dirty="0" smtClean="0"/>
              <a:t>COMPTABLES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COMPLEMENTAIRE SANTE </a:t>
            </a:r>
            <a:r>
              <a:rPr lang="fr-FR" sz="1200" b="1" dirty="0" smtClean="0"/>
              <a:t>SALARIES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PCI </a:t>
            </a:r>
            <a:r>
              <a:rPr lang="fr-FR" sz="1200" b="1" dirty="0" smtClean="0"/>
              <a:t>DSS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MARCHE DES PROFESSIONNELS</a:t>
            </a:r>
            <a:r>
              <a:rPr lang="fr-FR" sz="1200" b="1" dirty="0"/>
              <a:t> – </a:t>
            </a:r>
            <a:r>
              <a:rPr lang="fr-FR" sz="1200" b="1" dirty="0" smtClean="0"/>
              <a:t>E-REMISES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</a:rPr>
              <a:t>COMMUNICATION</a:t>
            </a:r>
            <a:r>
              <a:rPr lang="fr-FR" sz="1200" b="1" dirty="0"/>
              <a:t> – Erratum sommaire classeur dématérialisé</a:t>
            </a:r>
            <a:endParaRPr lang="fr-FR" sz="1200" b="1" dirty="0" smtClean="0">
              <a:cs typeface="Arial" panose="020B0604020202020204" pitchFamily="34" charset="0"/>
            </a:endParaRP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endParaRPr lang="fr-FR" sz="1200" b="1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1200" b="1" dirty="0"/>
              <a:t> </a:t>
            </a:r>
            <a:endParaRPr lang="fr-FR" sz="1200" dirty="0"/>
          </a:p>
        </p:txBody>
      </p:sp>
      <p:sp>
        <p:nvSpPr>
          <p:cNvPr id="4" name="Rectangle 3"/>
          <p:cNvSpPr/>
          <p:nvPr/>
        </p:nvSpPr>
        <p:spPr>
          <a:xfrm>
            <a:off x="5507012" y="997351"/>
            <a:ext cx="2626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N°132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5 avril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817400" y="5762148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16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02ea4b1b-5614-43b2-acce-6a9ef10fff4e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6689</TotalTime>
  <Words>1079</Words>
  <Application>Microsoft Office PowerPoint</Application>
  <PresentationFormat>Affichage à l'écran (4:3)</PresentationFormat>
  <Paragraphs>179</Paragraphs>
  <Slides>13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1-MODELE PART</vt:lpstr>
      <vt:lpstr>Signature Electronique en Agence (SAG) produits d’Assurance-Vie  </vt:lpstr>
      <vt:lpstr>SAG Assurance-vie : Présentation </vt:lpstr>
      <vt:lpstr>SAG Assurance-Vie : Périmètre et trajectoire</vt:lpstr>
      <vt:lpstr>SAG Assurance-Vie : Conditions d’éligibilité</vt:lpstr>
      <vt:lpstr>SAG Assurance-Vie : Périmètre</vt:lpstr>
      <vt:lpstr>SAG Assurance-Vie : Quels changements sur MyAssur? </vt:lpstr>
      <vt:lpstr>SAG Assurance-Vie : les étapes du parcours</vt:lpstr>
      <vt:lpstr>SAG : le parcours écran du client en 3 étapes</vt:lpstr>
      <vt:lpstr>SAG Assurance-Vie : Archivage NUMERIQUE</vt:lpstr>
      <vt:lpstr>ACTES EXCLUS DE LA SAG : MODE PAPIER</vt:lpstr>
      <vt:lpstr>SAG Assurance-Vie : COMPLEMENTS</vt:lpstr>
      <vt:lpstr>SAG ACTU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A5703260</cp:lastModifiedBy>
  <cp:revision>378</cp:revision>
  <cp:lastPrinted>2016-06-22T11:00:56Z</cp:lastPrinted>
  <dcterms:created xsi:type="dcterms:W3CDTF">2016-06-03T08:10:53Z</dcterms:created>
  <dcterms:modified xsi:type="dcterms:W3CDTF">2017-04-05T08:03:51Z</dcterms:modified>
</cp:coreProperties>
</file>