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8" r:id="rId2"/>
    <p:sldMasterId id="2147483749" r:id="rId3"/>
    <p:sldMasterId id="2147483760" r:id="rId4"/>
  </p:sldMasterIdLst>
  <p:notesMasterIdLst>
    <p:notesMasterId r:id="rId19"/>
  </p:notesMasterIdLst>
  <p:handoutMasterIdLst>
    <p:handoutMasterId r:id="rId20"/>
  </p:handoutMasterIdLst>
  <p:sldIdLst>
    <p:sldId id="376" r:id="rId5"/>
    <p:sldId id="317" r:id="rId6"/>
    <p:sldId id="343" r:id="rId7"/>
    <p:sldId id="350" r:id="rId8"/>
    <p:sldId id="345" r:id="rId9"/>
    <p:sldId id="372" r:id="rId10"/>
    <p:sldId id="369" r:id="rId11"/>
    <p:sldId id="370" r:id="rId12"/>
    <p:sldId id="357" r:id="rId13"/>
    <p:sldId id="351" r:id="rId14"/>
    <p:sldId id="352" r:id="rId15"/>
    <p:sldId id="373" r:id="rId16"/>
    <p:sldId id="363" r:id="rId17"/>
    <p:sldId id="374" r:id="rId1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E81CC1"/>
    <a:srgbClr val="450739"/>
    <a:srgbClr val="61D56F"/>
    <a:srgbClr val="CD0920"/>
    <a:srgbClr val="B4D692"/>
    <a:srgbClr val="FFFFCC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5" autoAdjust="0"/>
    <p:restoredTop sz="97600" autoAdjust="0"/>
  </p:normalViewPr>
  <p:slideViewPr>
    <p:cSldViewPr snapToGrid="0">
      <p:cViewPr varScale="1">
        <p:scale>
          <a:sx n="114" d="100"/>
          <a:sy n="114" d="100"/>
        </p:scale>
        <p:origin x="-1728" y="-108"/>
      </p:cViewPr>
      <p:guideLst>
        <p:guide orient="horz" pos="3966"/>
        <p:guide orient="horz" pos="1384"/>
        <p:guide pos="6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388800"/>
        <c:axId val="159390336"/>
      </c:barChart>
      <c:catAx>
        <c:axId val="159388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9390336"/>
        <c:crosses val="autoZero"/>
        <c:auto val="1"/>
        <c:lblAlgn val="ctr"/>
        <c:lblOffset val="100"/>
        <c:noMultiLvlLbl val="0"/>
      </c:catAx>
      <c:valAx>
        <c:axId val="159390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938880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699712"/>
        <c:axId val="159701248"/>
      </c:barChart>
      <c:catAx>
        <c:axId val="159699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9701248"/>
        <c:crosses val="autoZero"/>
        <c:auto val="1"/>
        <c:lblAlgn val="ctr"/>
        <c:lblOffset val="100"/>
        <c:noMultiLvlLbl val="0"/>
      </c:catAx>
      <c:valAx>
        <c:axId val="1597012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69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69379-E8B8-4AE3-B752-746C6F42440D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739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96F-C856-4DB0-9C1A-3E5F65E8E3D9}" type="slidenum">
              <a:rPr lang="fr-FR" smtClean="0">
                <a:solidFill>
                  <a:prstClr val="black"/>
                </a:solidFill>
              </a:rPr>
              <a:pPr/>
              <a:t>12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325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764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93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08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3373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210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851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548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>
                <a:solidFill>
                  <a:srgbClr val="000000"/>
                </a:solidFill>
              </a:rPr>
              <a:pPr/>
              <a:t>11/04/2017</a:t>
            </a:fld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>
                <a:solidFill>
                  <a:srgbClr val="000000"/>
                </a:solidFill>
              </a:rPr>
              <a:pPr/>
              <a:t>‹N°›</a:t>
            </a:fld>
            <a:endParaRPr lang="fr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206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5578" y="6508043"/>
            <a:ext cx="414958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B3C3BA2-A26C-492F-873B-900B4435B0C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622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>
                <a:solidFill>
                  <a:srgbClr val="000000"/>
                </a:solidFill>
              </a:rPr>
              <a:pPr/>
              <a:t>11/04/2017</a:t>
            </a:fld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>
                <a:solidFill>
                  <a:srgbClr val="000000"/>
                </a:solidFill>
              </a:rPr>
              <a:pPr/>
              <a:t>‹N°›</a:t>
            </a:fld>
            <a:endParaRPr lang="fr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8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261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6" y="2126107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41" y="2140287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6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3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66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4620" y="6317674"/>
            <a:ext cx="1920760" cy="32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  <p:sldLayoutId id="2147483689" r:id="rId3"/>
    <p:sldLayoutId id="2147483690" r:id="rId4"/>
    <p:sldLayoutId id="2147483737" r:id="rId5"/>
    <p:sldLayoutId id="2147483687" r:id="rId6"/>
    <p:sldLayoutId id="2147483768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51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8" r:id="rId7"/>
    <p:sldLayoutId id="2147483767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47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9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040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040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040"/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7" y="379825"/>
            <a:ext cx="8067600" cy="7092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fr-FR" dirty="0" smtClean="0"/>
              <a:t>Comite stratégique qualité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4" y="6357942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914040"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 defTabSz="914040"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6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6" r:id="rId2"/>
  </p:sldLayoutIdLst>
  <p:timing>
    <p:tnLst>
      <p:par>
        <p:cTn id="1" dur="indefinite" restart="never" nodeType="tmRoot"/>
      </p:par>
    </p:tnLst>
  </p:timing>
  <p:txStyles>
    <p:titleStyle>
      <a:lvl1pPr algn="ctr" defTabSz="91404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009" indent="-265009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508" indent="-255488" algn="l" defTabSz="91404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49" indent="-228510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9" indent="-228510" algn="l" defTabSz="91404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91" indent="-228510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10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29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48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68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4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8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9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2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56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lca-moss.sigce.caisse-epargne.fr/sites/lca1/SiteDirectory/Obj_Quali/BDD/Forms/AllItems.aspx?RootFolder=/sites/lca1/SiteDirectory/Obj_Quali/BDD/R%C3%A9sultats/EPA%20-%20Enqu%C3%AAtes%20Extraits%20(Par%20Agence)/2016&amp;FolderCTID=0x012000549A1825CC86B445AB8DB45A0172167C&amp;View=%7b252A23C3-24A7-455E-A0DF-5765C7E93558%7d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://service-celca-moss.sigce.caisse-epargne.fr/sites/lca1/SiteDirectory/Obj_Quali/BDD/Forms/AllItems.aspx?RootFolder=/sites/lca1/SiteDirectory/Obj_Quali/BDD/R%C3%A9sultats/QHD/R%C3%A9sultats%202017/02-F%C3%A9vrier%202017&amp;FolderCTID=0x012000549A1825CC86B445AB8DB45A0172167C&amp;View=%7b252A23C3-24A7-455E-A0DF-5765C7E93558%7d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hyperlink" Target="http://service-celca-moss.sigce.caisse-epargne.fr/sites/lca1/SiteDirectory/Obj_Quali/La%20Qualit%20en%20CELCA/Outils%20Qualit&#233;/Films%20de%20pr&#233;sentation%20QHD/BPCE_QHD_1_CE_Julie.mp4" TargetMode="External"/><Relationship Id="rId4" Type="http://schemas.openxmlformats.org/officeDocument/2006/relationships/hyperlink" Target="http://service-celca-moss.sigce.caisse-epargne.fr/sites/lca1/SiteDirectory/Obj_Quali/BDD/Forms/AllItems.aspx?RootFolder=/sites/lca1/SiteDirectory/Obj_Quali/BDD/R%C3%A9sultats/EPA%20Enqu%C3%AAtes%20Extraits/2016%20(vide)&amp;FolderCTID=0x012000549A1825CC86B445AB8DB45A0172167C&amp;View=%7b252A23C3-24A7-455E-A0DF-5765C7E93558%7d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2" Type="http://schemas.openxmlformats.org/officeDocument/2006/relationships/hyperlink" Target="http://service-celca-moss.sigce.caisse-epargne.fr/sites/lca1/SiteDirectory/Obj_Quali/default.aspx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hyperlink" Target="http://service-celca-moss.sigce.caisse-epargne.fr/sites/lca1/SiteDirectory/Obj_Quali/BDD/Forms/AllItems.aspx?RootFolder=/sites/lca1/SiteDirectory/Obj_Quali/BDD/R%C3%A9sultats/QHD&amp;FolderCTID=0x012000549A1825CC86B445AB8DB45A0172167C&amp;View=%7b252A23C3-24A7-455E-A0DF-5765C7E93558%7d" TargetMode="External"/><Relationship Id="rId5" Type="http://schemas.openxmlformats.org/officeDocument/2006/relationships/image" Target="../media/image12.png"/><Relationship Id="rId10" Type="http://schemas.openxmlformats.org/officeDocument/2006/relationships/hyperlink" Target="http://service-celca-moss.sigce.caisse-epargne.fr/sites/lca1/SiteDirectory/Obj_Quali/BDD/Forms/AllItems.aspx?RootFolder=/sites/lca1/SiteDirectory/Obj_Quali/BDD/R%C3%A9sultats/EPA%20-%20Enqu%C3%AAtes%20Extraits%20(Par%20Agence)/2016&amp;FolderCTID=0x012000549A1825CC86B445AB8DB45A0172167C&amp;View=%7b252A23C3-24A7-455E-A0DF-5765C7E93558%7d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://service-celca-moss.sigce.caisse-epargne.fr/sites/lca1/SiteDirectory/Obj_Quali/La%20Qualit%20en%20CELCA/Outils%20Qualit&#233;/Plan%20d'Action%20Qualit&#233;-Satisfaction.xlsx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service-celca-moss.sigce.caisse-epargne.fr/sites/lca1/SiteDirectory/Obj_Quali/La%20Qualit%20en%20CELCA/Outils%20Qualit&#233;/Plan%20d'Action%20Qualit&#233;-Satisfaction.xlsx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breves/bdd/essentiel/essentiel_archives.html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CD0920"/>
                </a:solidFill>
                <a:effectLst/>
              </a:rPr>
              <a:t>QUALITE : PLAN SATISFACTION </a:t>
            </a:r>
            <a:r>
              <a:rPr lang="fr-FR" dirty="0">
                <a:solidFill>
                  <a:srgbClr val="CD0920"/>
                </a:solidFill>
                <a:effectLst/>
              </a:rPr>
              <a:t>CLIENTS</a:t>
            </a:r>
            <a:br>
              <a:rPr lang="fr-FR" dirty="0">
                <a:solidFill>
                  <a:srgbClr val="CD0920"/>
                </a:solidFill>
                <a:effectLst/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Heure du Jeudi du 13/04/2017</a:t>
            </a:r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957892" y="1884517"/>
            <a:ext cx="7456715" cy="326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Les Objectifs de cette HDJ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fr-F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Définir vos pistes </a:t>
            </a: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d’amélioration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Outils à votre disposition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fr-F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228657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D0920"/>
                </a:solidFill>
              </a:rPr>
              <a:t>OBJECTIFS</a:t>
            </a:r>
            <a:r>
              <a:rPr lang="fr-FR" dirty="0" smtClean="0"/>
              <a:t> DE CETTE </a:t>
            </a:r>
            <a:r>
              <a:rPr lang="fr-FR" dirty="0" err="1" smtClean="0"/>
              <a:t>hdj</a:t>
            </a:r>
            <a:endParaRPr lang="fr-FR" dirty="0"/>
          </a:p>
        </p:txBody>
      </p:sp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298594" y="1523671"/>
            <a:ext cx="8527801" cy="512795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Partager les principaux résultats en équipe </a:t>
            </a:r>
          </a:p>
          <a:p>
            <a:pPr marL="0" indent="0">
              <a:buNone/>
            </a:pP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eule </a:t>
            </a: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réflexion menée par les </a:t>
            </a: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collaborateurs de l’unité permet de comprendre les résultats et d’apporter des solutions adaptées à chaque agence.</a:t>
            </a:r>
          </a:p>
          <a:p>
            <a:pPr marL="0" indent="0">
              <a:buNone/>
            </a:pP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Co-construction = </a:t>
            </a: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Implication</a:t>
            </a:r>
          </a:p>
          <a:p>
            <a:pPr marL="0" indent="0">
              <a:buNone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Prioriser les points à améliorer</a:t>
            </a:r>
          </a:p>
          <a:p>
            <a:pPr marL="0" indent="0">
              <a:buNone/>
            </a:pP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Vouloir apporter une solution à toutes les sources d’insatisfaction, c’est </a:t>
            </a: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bien ! </a:t>
            </a: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Remporter réellement une victoire sur un ou deux points faibles de l’agence : c’est mieux !</a:t>
            </a:r>
          </a:p>
          <a:p>
            <a:pPr marL="0" indent="0">
              <a:buNone/>
            </a:pPr>
            <a:endParaRPr lang="fr-FR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Matérialiser l’action</a:t>
            </a:r>
          </a:p>
          <a:p>
            <a:pPr marL="0" indent="0">
              <a:buNone/>
            </a:pP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Pour faciliter la démarche, imprimez et affichez les résultats de vos réflexions.</a:t>
            </a:r>
          </a:p>
          <a:p>
            <a:pPr marL="0" indent="0">
              <a:buNone/>
            </a:pP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(Pour mémoire : une action doit avoir une date de début et une date de fin et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l’objectif choisi doit être pilotable à l’aide d’indicateur(s) à définir en équipe). </a:t>
            </a:r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Image 5" descr="illus_10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74" b="34548"/>
          <a:stretch/>
        </p:blipFill>
        <p:spPr>
          <a:xfrm>
            <a:off x="7719570" y="2174675"/>
            <a:ext cx="364942" cy="1046635"/>
          </a:xfrm>
          <a:prstGeom prst="rect">
            <a:avLst/>
          </a:prstGeom>
        </p:spPr>
      </p:pic>
      <p:pic>
        <p:nvPicPr>
          <p:cNvPr id="5" name="Image 4" descr="illus_10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1" b="50000"/>
          <a:stretch/>
        </p:blipFill>
        <p:spPr>
          <a:xfrm>
            <a:off x="7368473" y="2421768"/>
            <a:ext cx="1013970" cy="799542"/>
          </a:xfrm>
          <a:prstGeom prst="rect">
            <a:avLst/>
          </a:prstGeom>
        </p:spPr>
      </p:pic>
      <p:pic>
        <p:nvPicPr>
          <p:cNvPr id="7" name="Image 6" descr="illus_1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10" b="31055"/>
          <a:stretch/>
        </p:blipFill>
        <p:spPr>
          <a:xfrm flipH="1">
            <a:off x="7823701" y="5307901"/>
            <a:ext cx="986923" cy="13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6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Définir vos </a:t>
            </a:r>
            <a:r>
              <a:rPr lang="fr-FR" dirty="0" smtClean="0">
                <a:solidFill>
                  <a:srgbClr val="CD0920"/>
                </a:solidFill>
              </a:rPr>
              <a:t>pistes </a:t>
            </a:r>
            <a:r>
              <a:rPr lang="fr-FR" dirty="0">
                <a:solidFill>
                  <a:srgbClr val="CD0920"/>
                </a:solidFill>
              </a:rPr>
              <a:t>d’amélioration</a:t>
            </a:r>
          </a:p>
        </p:txBody>
      </p:sp>
      <p:sp>
        <p:nvSpPr>
          <p:cNvPr id="3" name="Espace réservé du contenu 1"/>
          <p:cNvSpPr>
            <a:spLocks noGrp="1"/>
          </p:cNvSpPr>
          <p:nvPr>
            <p:ph idx="1"/>
          </p:nvPr>
        </p:nvSpPr>
        <p:spPr>
          <a:xfrm>
            <a:off x="298594" y="1412546"/>
            <a:ext cx="8527801" cy="5137480"/>
          </a:xfrm>
          <a:noFill/>
        </p:spPr>
        <p:txBody>
          <a:bodyPr>
            <a:no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Vos sources d’information</a:t>
            </a:r>
          </a:p>
          <a:p>
            <a:pPr lvl="1" algn="just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retrouver les points forts et faibles de votre agence, rendez-vous dans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vos résultats QHD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vos résultats EPA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(Enquête Par Agence Synthèse + annexes). Pour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rappel, l’ </a:t>
            </a:r>
            <a:r>
              <a:rPr lang="fr-FR" dirty="0" smtClean="0">
                <a:solidFill>
                  <a:srgbClr val="FF0000"/>
                </a:solidFill>
              </a:rPr>
              <a:t>E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nquête</a:t>
            </a:r>
            <a:r>
              <a:rPr lang="fr-FR" dirty="0" smtClean="0">
                <a:solidFill>
                  <a:srgbClr val="FF0000"/>
                </a:solidFill>
              </a:rPr>
              <a:t> P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 </a:t>
            </a:r>
            <a:r>
              <a:rPr lang="fr-FR" dirty="0" smtClean="0">
                <a:solidFill>
                  <a:srgbClr val="FF0000"/>
                </a:solidFill>
              </a:rPr>
              <a:t>A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gence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 une enquête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très documentée, annuelle, et réalisée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froid auprès de tous les clients détenteurs d’un compte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courant.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QHD est une enquête à chaud réalisée 3 jours après la rédaction d’un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CR, mensuelle.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fr-FR" sz="1600" dirty="0">
              <a:latin typeface="+mn-lt"/>
            </a:endParaRP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aller plus loin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Service Qualité vous propose de (</a:t>
            </a:r>
            <a:r>
              <a:rPr lang="fr-F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)découvrir :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dirty="0">
                <a:solidFill>
                  <a:srgbClr val="FF0000"/>
                </a:solidFill>
              </a:rPr>
              <a:t>TS-I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fr-FR" dirty="0">
                <a:solidFill>
                  <a:srgbClr val="FF0000"/>
                </a:solidFill>
              </a:rPr>
              <a:t>T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rès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atisfaits moins </a:t>
            </a:r>
            <a:r>
              <a:rPr lang="fr-FR" dirty="0">
                <a:solidFill>
                  <a:srgbClr val="FF0000"/>
                </a:solidFill>
              </a:rPr>
              <a:t>I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nsatisfaits)</a:t>
            </a:r>
          </a:p>
          <a:p>
            <a:pPr lvl="1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dirty="0">
                <a:solidFill>
                  <a:srgbClr val="FF0000"/>
                </a:solidFill>
              </a:rPr>
              <a:t>NPS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fr-FR" dirty="0">
                <a:solidFill>
                  <a:srgbClr val="FF0000"/>
                </a:solidFill>
              </a:rPr>
              <a:t>N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</a:t>
            </a:r>
            <a:r>
              <a:rPr lang="fr-FR" dirty="0" err="1">
                <a:solidFill>
                  <a:srgbClr val="FF0000"/>
                </a:solidFill>
              </a:rPr>
              <a:t>P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romoter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core)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QHD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Qualité Haute Définition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(film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de présentation) </a:t>
            </a:r>
            <a:endParaRPr lang="fr-FR" dirty="0" smtClean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rgbClr val="00B050"/>
              </a:solidFill>
              <a:latin typeface="+mn-lt"/>
            </a:endParaRPr>
          </a:p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Qu’est ce qu’un bon indicateur ?</a:t>
            </a:r>
          </a:p>
          <a:p>
            <a:pPr lvl="1"/>
            <a:r>
              <a:rPr lang="fr-FR" b="1" dirty="0">
                <a:solidFill>
                  <a:srgbClr val="00B050"/>
                </a:solidFill>
              </a:rPr>
              <a:t>S</a:t>
            </a:r>
            <a:r>
              <a:rPr lang="fr-FR" b="1" dirty="0" smtClean="0">
                <a:solidFill>
                  <a:srgbClr val="00B050"/>
                </a:solidFill>
              </a:rPr>
              <a:t>imple</a:t>
            </a:r>
            <a:r>
              <a:rPr lang="fr-FR" b="1" dirty="0">
                <a:solidFill>
                  <a:srgbClr val="00B050"/>
                </a:solidFill>
              </a:rPr>
              <a:t>, fiable, connu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tous, il permet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vérifier régulièrement l’atteinte de l’objectif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fixé et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d’être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lien le plus direct avec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l’action choisie. 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rgbClr val="00B050"/>
              </a:solidFill>
              <a:latin typeface="+mn-lt"/>
            </a:endParaRPr>
          </a:p>
          <a:p>
            <a:pPr marL="0" indent="0">
              <a:buNone/>
            </a:pP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4965329" y="4331290"/>
            <a:ext cx="3162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 smtClean="0">
                <a:solidFill>
                  <a:schemeClr val="accent6">
                    <a:lumMod val="75000"/>
                  </a:schemeClr>
                </a:solidFill>
              </a:rPr>
              <a:t>Le code couleur permet d’identifier rapidement les thèmes sur lesquels une progression est nécessaire.</a:t>
            </a:r>
            <a:endParaRPr lang="fr-FR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34379" y="3310332"/>
            <a:ext cx="3162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 smtClean="0">
                <a:solidFill>
                  <a:schemeClr val="accent6">
                    <a:lumMod val="75000"/>
                  </a:schemeClr>
                </a:solidFill>
              </a:rPr>
              <a:t>Les graphiques  de QHD permettent de surveiller les tendances et de constater des améliorations au fil du temps.</a:t>
            </a:r>
            <a:endParaRPr lang="fr-FR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1" t="35926" r="13229" b="55000"/>
          <a:stretch/>
        </p:blipFill>
        <p:spPr bwMode="auto">
          <a:xfrm>
            <a:off x="5245437" y="4146226"/>
            <a:ext cx="2239979" cy="23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5" t="25961" r="11250" b="51481"/>
          <a:stretch/>
        </p:blipFill>
        <p:spPr bwMode="auto">
          <a:xfrm>
            <a:off x="6495140" y="2681541"/>
            <a:ext cx="1857950" cy="63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4765600" y="4071046"/>
            <a:ext cx="429827" cy="66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“</a:t>
            </a:r>
            <a:r>
              <a:rPr lang="fr-FR" sz="1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 </a:t>
            </a:r>
            <a:endParaRPr lang="fr-FR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 rot="10800000">
            <a:off x="5596330" y="4514191"/>
            <a:ext cx="429827" cy="66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rgbClr val="FAC090"/>
                </a:solidFill>
                <a:latin typeface="Helvetica"/>
                <a:cs typeface="Helvetica"/>
              </a:rPr>
              <a:t>“</a:t>
            </a:r>
            <a:r>
              <a:rPr lang="fr-FR" sz="1200" dirty="0" smtClean="0">
                <a:solidFill>
                  <a:srgbClr val="FAC090"/>
                </a:solidFill>
                <a:latin typeface="Helvetica"/>
                <a:cs typeface="Helvetica"/>
              </a:rPr>
              <a:t> </a:t>
            </a:r>
            <a:endParaRPr lang="fr-FR" sz="1200" dirty="0">
              <a:solidFill>
                <a:srgbClr val="FAC09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350821" y="3112924"/>
            <a:ext cx="429827" cy="66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“</a:t>
            </a:r>
            <a:r>
              <a:rPr lang="fr-FR" sz="1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 </a:t>
            </a:r>
            <a:endParaRPr lang="fr-FR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 rot="10800000">
            <a:off x="7424116" y="3387803"/>
            <a:ext cx="500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rgbClr val="FAC090"/>
                </a:solidFill>
                <a:latin typeface="Helvetica"/>
                <a:cs typeface="Helvetica"/>
              </a:rPr>
              <a:t>“</a:t>
            </a:r>
            <a:r>
              <a:rPr lang="fr-FR" sz="1200" dirty="0" smtClean="0">
                <a:solidFill>
                  <a:srgbClr val="FAC090"/>
                </a:solidFill>
                <a:latin typeface="Helvetica"/>
                <a:cs typeface="Helvetica"/>
              </a:rPr>
              <a:t> </a:t>
            </a:r>
            <a:endParaRPr lang="fr-FR" sz="1200" dirty="0">
              <a:solidFill>
                <a:srgbClr val="FAC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5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Outils a votre disposition</a:t>
            </a:r>
            <a:endParaRPr lang="fr-FR" dirty="0"/>
          </a:p>
        </p:txBody>
      </p:sp>
      <p:grpSp>
        <p:nvGrpSpPr>
          <p:cNvPr id="1046" name="Groupe 1045"/>
          <p:cNvGrpSpPr/>
          <p:nvPr/>
        </p:nvGrpSpPr>
        <p:grpSpPr>
          <a:xfrm>
            <a:off x="6416040" y="1207311"/>
            <a:ext cx="2404536" cy="1321630"/>
            <a:chOff x="6416040" y="1207311"/>
            <a:chExt cx="2404536" cy="1321630"/>
          </a:xfrm>
        </p:grpSpPr>
        <p:grpSp>
          <p:nvGrpSpPr>
            <p:cNvPr id="8" name="Groupe 7"/>
            <p:cNvGrpSpPr/>
            <p:nvPr/>
          </p:nvGrpSpPr>
          <p:grpSpPr>
            <a:xfrm>
              <a:off x="6416040" y="1207311"/>
              <a:ext cx="2404536" cy="1321630"/>
              <a:chOff x="-6742339" y="-550774"/>
              <a:chExt cx="6619875" cy="3638550"/>
            </a:xfrm>
          </p:grpSpPr>
          <p:pic>
            <p:nvPicPr>
              <p:cNvPr id="4" name="Picture 2" descr="http://wnsgprw1.celca.caisse-epargne.fr/divers/communication/mon_entreprise/page_accueil.jpg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6742339" y="-550774"/>
                <a:ext cx="6619875" cy="36385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7" name="Groupe 6"/>
              <p:cNvGrpSpPr/>
              <p:nvPr/>
            </p:nvGrpSpPr>
            <p:grpSpPr>
              <a:xfrm>
                <a:off x="-6742339" y="-550774"/>
                <a:ext cx="6619875" cy="3638550"/>
                <a:chOff x="-6742339" y="-550774"/>
                <a:chExt cx="6619875" cy="3638550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-6742339" y="-550774"/>
                  <a:ext cx="6619875" cy="2408603"/>
                </a:xfrm>
                <a:prstGeom prst="rect">
                  <a:avLst/>
                </a:prstGeom>
                <a:solidFill>
                  <a:schemeClr val="bg1">
                    <a:lumMod val="65000"/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-5558971" y="1857829"/>
                  <a:ext cx="5436507" cy="1229947"/>
                </a:xfrm>
                <a:prstGeom prst="rect">
                  <a:avLst/>
                </a:prstGeom>
                <a:solidFill>
                  <a:schemeClr val="bg1">
                    <a:lumMod val="65000"/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9" name="Cadre 8"/>
            <p:cNvSpPr/>
            <p:nvPr/>
          </p:nvSpPr>
          <p:spPr>
            <a:xfrm>
              <a:off x="6423114" y="2072663"/>
              <a:ext cx="418008" cy="445724"/>
            </a:xfrm>
            <a:prstGeom prst="frame">
              <a:avLst>
                <a:gd name="adj1" fmla="val 5833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cxnSp>
        <p:nvCxnSpPr>
          <p:cNvPr id="20" name="Connecteur droit avec flèche 19"/>
          <p:cNvCxnSpPr>
            <a:stCxn id="9" idx="2"/>
            <a:endCxn id="1049" idx="3"/>
          </p:cNvCxnSpPr>
          <p:nvPr/>
        </p:nvCxnSpPr>
        <p:spPr>
          <a:xfrm flipH="1">
            <a:off x="4253890" y="2518387"/>
            <a:ext cx="2378228" cy="1128127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9" idx="1"/>
          </p:cNvCxnSpPr>
          <p:nvPr/>
        </p:nvCxnSpPr>
        <p:spPr>
          <a:xfrm flipH="1" flipV="1">
            <a:off x="2965391" y="2014874"/>
            <a:ext cx="3457723" cy="280651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endCxn id="3074" idx="0"/>
          </p:cNvCxnSpPr>
          <p:nvPr/>
        </p:nvCxnSpPr>
        <p:spPr>
          <a:xfrm flipH="1">
            <a:off x="6449643" y="2518387"/>
            <a:ext cx="182476" cy="1905415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Image 51" descr="illus_0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36" y="5409247"/>
            <a:ext cx="1694989" cy="818330"/>
          </a:xfrm>
          <a:prstGeom prst="rect">
            <a:avLst/>
          </a:prstGeom>
        </p:spPr>
      </p:pic>
      <p:pic>
        <p:nvPicPr>
          <p:cNvPr id="10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0" y="5515574"/>
            <a:ext cx="1175908" cy="95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51" name="Groupe 1050"/>
          <p:cNvGrpSpPr/>
          <p:nvPr/>
        </p:nvGrpSpPr>
        <p:grpSpPr>
          <a:xfrm rot="20795666">
            <a:off x="2393429" y="3061477"/>
            <a:ext cx="1851639" cy="1313653"/>
            <a:chOff x="5045650" y="4295130"/>
            <a:chExt cx="2264577" cy="1606614"/>
          </a:xfrm>
          <a:effectLst>
            <a:outerShdw blurRad="114300" dist="63500" dir="13200000" sx="115000" sy="115000" algn="t" rotWithShape="0">
              <a:schemeClr val="tx1">
                <a:lumMod val="65000"/>
                <a:lumOff val="35000"/>
                <a:alpha val="66000"/>
              </a:schemeClr>
            </a:outerShdw>
          </a:effectLst>
        </p:grpSpPr>
        <p:pic>
          <p:nvPicPr>
            <p:cNvPr id="1048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22" t="18611" r="7109" b="11944"/>
            <a:stretch/>
          </p:blipFill>
          <p:spPr bwMode="auto">
            <a:xfrm>
              <a:off x="5045650" y="4295130"/>
              <a:ext cx="1800225" cy="1257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5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09" t="18610" r="4766" b="11945"/>
            <a:stretch/>
          </p:blipFill>
          <p:spPr bwMode="auto">
            <a:xfrm>
              <a:off x="5513970" y="4654343"/>
              <a:ext cx="1796257" cy="1247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52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5" t="9445" r="24375" b="35470"/>
          <a:stretch/>
        </p:blipFill>
        <p:spPr bwMode="auto">
          <a:xfrm rot="434820">
            <a:off x="1398020" y="1054620"/>
            <a:ext cx="1566010" cy="1078307"/>
          </a:xfrm>
          <a:prstGeom prst="rect">
            <a:avLst/>
          </a:prstGeom>
          <a:noFill/>
          <a:ln>
            <a:noFill/>
          </a:ln>
          <a:effectLst>
            <a:outerShdw blurRad="114300" dist="63500" dir="13200000" sx="115000" sy="115000" algn="t" rotWithShape="0">
              <a:schemeClr val="tx1">
                <a:lumMod val="65000"/>
                <a:lumOff val="35000"/>
                <a:alpha val="6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ZoneTexte 70"/>
          <p:cNvSpPr txBox="1"/>
          <p:nvPr/>
        </p:nvSpPr>
        <p:spPr>
          <a:xfrm rot="5712064">
            <a:off x="5780213" y="3381798"/>
            <a:ext cx="1908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La fiche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a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ction Satisfaction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ZoneTexte 71"/>
          <p:cNvSpPr txBox="1"/>
          <p:nvPr/>
        </p:nvSpPr>
        <p:spPr>
          <a:xfrm rot="20049628">
            <a:off x="4437927" y="2835775"/>
            <a:ext cx="1815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10"/>
              </a:rPr>
              <a:t>Enquête Par Agence - EPA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 rot="297920">
            <a:off x="3727745" y="1935345"/>
            <a:ext cx="21868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11"/>
              </a:rPr>
              <a:t>Qualité Haute Définition - QHD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>
            <a:hlinkClick r:id="rId9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393">
            <a:off x="5465373" y="4416114"/>
            <a:ext cx="2189056" cy="1589049"/>
          </a:xfrm>
          <a:prstGeom prst="rect">
            <a:avLst/>
          </a:prstGeom>
          <a:noFill/>
          <a:ln>
            <a:noFill/>
          </a:ln>
          <a:effectLst>
            <a:outerShdw blurRad="50800" dist="38100" dir="8100000" sx="109000" sy="109000" algn="tr" rotWithShape="0">
              <a:prstClr val="black">
                <a:alpha val="3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495566" y="2178974"/>
            <a:ext cx="239863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QHD, résultats </a:t>
            </a:r>
            <a:r>
              <a:rPr lang="fr-FR" sz="11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mensuels sur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Joignabilité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Traitement de la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demande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Satisfaction globale</a:t>
            </a:r>
          </a:p>
          <a:p>
            <a:r>
              <a:rPr lang="fr-F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Les clients sont interrogés suite à un CR</a:t>
            </a:r>
            <a:endParaRPr lang="fr-FR" sz="11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1190413" y="4567294"/>
            <a:ext cx="41920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Enquête Par Agence, résultats annuels (sauf 2015) sur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relation à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distance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L’accueil.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fonctionnement de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l’agence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Les interlocuteurs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qualité des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conseils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traitement des demandes et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réclamations</a:t>
            </a:r>
          </a:p>
          <a:p>
            <a:r>
              <a:rPr lang="fr-F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Les  clients sont interrogés via leurs extraits (papier ou dématérialisés)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1158992" y="6606486"/>
            <a:ext cx="54009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Chacune de ces enquêtes a recueilli +de 33 000 répondants en 2016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40951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Annexes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979753" y="1879236"/>
            <a:ext cx="74567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Zoom sur le </a:t>
            </a:r>
            <a:r>
              <a:rPr lang="fr-FR" sz="20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TS-I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fr-FR" sz="2000" b="1" dirty="0" smtClean="0">
              <a:solidFill>
                <a:srgbClr val="CD0920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Zoom sur le </a:t>
            </a:r>
            <a:r>
              <a:rPr lang="fr-FR" sz="20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NPS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fr-FR" sz="2000" b="1" dirty="0">
              <a:solidFill>
                <a:srgbClr val="CD0920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Critère </a:t>
            </a:r>
            <a:r>
              <a:rPr lang="fr-FR" sz="2000" b="1" dirty="0">
                <a:solidFill>
                  <a:srgbClr val="CD0920"/>
                </a:solidFill>
                <a:latin typeface="Arial Narrow" panose="020B0606020202030204" pitchFamily="34" charset="0"/>
              </a:rPr>
              <a:t>Part Variable </a:t>
            </a:r>
            <a:r>
              <a:rPr lang="fr-FR" sz="20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Qualité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fr-FR" sz="2000" b="1" dirty="0" smtClean="0">
              <a:solidFill>
                <a:srgbClr val="CD0920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Exemple de </a:t>
            </a:r>
            <a:r>
              <a:rPr lang="fr-FR" sz="20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fiche action satisfaction</a:t>
            </a:r>
          </a:p>
        </p:txBody>
      </p:sp>
    </p:spTree>
    <p:extLst>
      <p:ext uri="{BB962C8B-B14F-4D97-AF65-F5344CB8AC3E}">
        <p14:creationId xmlns:p14="http://schemas.microsoft.com/office/powerpoint/2010/main" val="186561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droite 1"/>
          <p:cNvSpPr/>
          <p:nvPr/>
        </p:nvSpPr>
        <p:spPr>
          <a:xfrm>
            <a:off x="670733" y="3879398"/>
            <a:ext cx="7916118" cy="591930"/>
          </a:xfrm>
          <a:prstGeom prst="rightArrow">
            <a:avLst/>
          </a:prstGeom>
          <a:gradFill flip="none" rotWithShape="1">
            <a:gsLst>
              <a:gs pos="0">
                <a:srgbClr val="FF2D2D">
                  <a:alpha val="53000"/>
                </a:srgbClr>
              </a:gs>
              <a:gs pos="79000">
                <a:srgbClr val="005C2A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Émoticône 3"/>
          <p:cNvSpPr/>
          <p:nvPr/>
        </p:nvSpPr>
        <p:spPr>
          <a:xfrm>
            <a:off x="1597410" y="3860050"/>
            <a:ext cx="288032" cy="288032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Émoticône 4"/>
          <p:cNvSpPr/>
          <p:nvPr/>
        </p:nvSpPr>
        <p:spPr>
          <a:xfrm>
            <a:off x="3540756" y="3870090"/>
            <a:ext cx="288032" cy="288032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Émoticône 5"/>
          <p:cNvSpPr/>
          <p:nvPr/>
        </p:nvSpPr>
        <p:spPr>
          <a:xfrm>
            <a:off x="5389832" y="3861276"/>
            <a:ext cx="288032" cy="288032"/>
          </a:xfrm>
          <a:prstGeom prst="smileyFace">
            <a:avLst>
              <a:gd name="adj" fmla="val 308"/>
            </a:avLst>
          </a:prstGeom>
          <a:solidFill>
            <a:schemeClr val="accent3">
              <a:lumMod val="75000"/>
            </a:schemeClr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Émoticône 6"/>
          <p:cNvSpPr/>
          <p:nvPr/>
        </p:nvSpPr>
        <p:spPr>
          <a:xfrm>
            <a:off x="7304896" y="3865834"/>
            <a:ext cx="288032" cy="288032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1" name="Étiquette 20"/>
          <p:cNvSpPr/>
          <p:nvPr/>
        </p:nvSpPr>
        <p:spPr>
          <a:xfrm rot="21343330">
            <a:off x="919153" y="1734424"/>
            <a:ext cx="1174723" cy="750962"/>
          </a:xfrm>
          <a:prstGeom prst="plaque">
            <a:avLst/>
          </a:prstGeom>
          <a:noFill/>
          <a:ln w="47625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r-FR" sz="2400" b="1" dirty="0" smtClean="0">
                <a:ln/>
                <a:solidFill>
                  <a:srgbClr val="FF0000"/>
                </a:solidFill>
              </a:rPr>
              <a:t>C’est quoi ?</a:t>
            </a:r>
            <a:endParaRPr lang="fr-FR" sz="2400" b="1" dirty="0">
              <a:ln/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003823" y="1887515"/>
            <a:ext cx="4778119" cy="369332"/>
          </a:xfrm>
          <a:prstGeom prst="rect">
            <a:avLst/>
          </a:prstGeom>
          <a:solidFill>
            <a:srgbClr val="3C903E">
              <a:alpha val="19000"/>
            </a:srgbClr>
          </a:solidFill>
          <a:ln>
            <a:solidFill>
              <a:srgbClr val="002A13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C’est un Indicateur </a:t>
            </a:r>
            <a:r>
              <a:rPr lang="fr-FR" b="1" dirty="0" smtClean="0">
                <a:solidFill>
                  <a:srgbClr val="000000"/>
                </a:solidFill>
              </a:rPr>
              <a:t>de satisfaction des clients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39552" y="2748168"/>
            <a:ext cx="81321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0000"/>
                </a:solidFill>
              </a:rPr>
              <a:t>Pour étudier la satisfaction des clients d’une agence, on interroge un échantillon de ses clients sur une thématique. Pour cela, on utilise une échelle du type : Pas du tout / Peu / Assez / Très Satisfait.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007604" y="431873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Pas du tout satisfait.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149842" y="4318192"/>
            <a:ext cx="1164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Peu satisfait.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986047" y="4334340"/>
            <a:ext cx="1284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Assez satisfait.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6930262" y="4332343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Très satisfait.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39552" y="5268448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0000"/>
                </a:solidFill>
              </a:rPr>
              <a:t>Puisqu’il n’y a pas de note moyenne, cela force le répondant à se positionner. Sont considérés comme </a:t>
            </a:r>
            <a:r>
              <a:rPr lang="fr-FR" b="1" dirty="0" smtClean="0">
                <a:solidFill>
                  <a:srgbClr val="FF0066"/>
                </a:solidFill>
              </a:rPr>
              <a:t>Insatisfaits </a:t>
            </a:r>
            <a:r>
              <a:rPr lang="fr-FR" dirty="0">
                <a:solidFill>
                  <a:srgbClr val="000000"/>
                </a:solidFill>
              </a:rPr>
              <a:t>les clients </a:t>
            </a:r>
            <a:r>
              <a:rPr lang="fr-FR" dirty="0" smtClean="0">
                <a:solidFill>
                  <a:srgbClr val="000000"/>
                </a:solidFill>
              </a:rPr>
              <a:t>qui ont répondu </a:t>
            </a:r>
            <a:r>
              <a:rPr lang="fr-FR" b="1" i="1" dirty="0" smtClean="0">
                <a:solidFill>
                  <a:srgbClr val="000000"/>
                </a:solidFill>
              </a:rPr>
              <a:t>Pas du tout satisfait </a:t>
            </a:r>
            <a:r>
              <a:rPr lang="fr-FR" dirty="0" smtClean="0">
                <a:solidFill>
                  <a:srgbClr val="FF0066"/>
                </a:solidFill>
              </a:rPr>
              <a:t>mais aussi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b="1" i="1" dirty="0" smtClean="0">
                <a:solidFill>
                  <a:srgbClr val="000000"/>
                </a:solidFill>
              </a:rPr>
              <a:t>Peu satisfait</a:t>
            </a:r>
            <a:r>
              <a:rPr lang="fr-FR" dirty="0" smtClean="0">
                <a:solidFill>
                  <a:srgbClr val="000000"/>
                </a:solidFill>
              </a:rPr>
              <a:t>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870868" y="3670912"/>
            <a:ext cx="3598019" cy="1248434"/>
          </a:xfrm>
          <a:prstGeom prst="ellipse">
            <a:avLst/>
          </a:prstGeom>
          <a:noFill/>
          <a:ln w="44450">
            <a:solidFill>
              <a:srgbClr val="FF0066">
                <a:alpha val="7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92124" y="485681"/>
            <a:ext cx="63997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 smtClean="0">
                <a:solidFill>
                  <a:prstClr val="white"/>
                </a:solidFill>
              </a:rPr>
              <a:t>Annexe 1 </a:t>
            </a:r>
            <a:r>
              <a:rPr lang="fr-FR" sz="2800" b="1" cap="all" dirty="0">
                <a:solidFill>
                  <a:prstClr val="white"/>
                </a:solidFill>
              </a:rPr>
              <a:t>: Zoom sur le </a:t>
            </a:r>
            <a:r>
              <a:rPr lang="fr-FR" sz="2800" b="1" cap="all" dirty="0">
                <a:solidFill>
                  <a:srgbClr val="CD0920"/>
                </a:solidFill>
              </a:rPr>
              <a:t>TS-I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7275723" y="1605540"/>
            <a:ext cx="1439654" cy="1101925"/>
            <a:chOff x="7275723" y="1605540"/>
            <a:chExt cx="1439654" cy="1101925"/>
          </a:xfrm>
        </p:grpSpPr>
        <p:grpSp>
          <p:nvGrpSpPr>
            <p:cNvPr id="10" name="Groupe 9"/>
            <p:cNvGrpSpPr/>
            <p:nvPr/>
          </p:nvGrpSpPr>
          <p:grpSpPr>
            <a:xfrm>
              <a:off x="7275723" y="1605540"/>
              <a:ext cx="1439654" cy="1101925"/>
              <a:chOff x="-2988840" y="1815507"/>
              <a:chExt cx="1080120" cy="826734"/>
            </a:xfrm>
          </p:grpSpPr>
          <p:grpSp>
            <p:nvGrpSpPr>
              <p:cNvPr id="30" name="Groupe 29"/>
              <p:cNvGrpSpPr/>
              <p:nvPr/>
            </p:nvGrpSpPr>
            <p:grpSpPr>
              <a:xfrm>
                <a:off x="-2772815" y="1976066"/>
                <a:ext cx="671885" cy="666175"/>
                <a:chOff x="-2772816" y="1268758"/>
                <a:chExt cx="1385257" cy="1373483"/>
              </a:xfrm>
            </p:grpSpPr>
            <p:sp>
              <p:nvSpPr>
                <p:cNvPr id="31" name="Secteurs 30"/>
                <p:cNvSpPr/>
                <p:nvPr/>
              </p:nvSpPr>
              <p:spPr>
                <a:xfrm>
                  <a:off x="-2772816" y="1268760"/>
                  <a:ext cx="1373481" cy="1373481"/>
                </a:xfrm>
                <a:prstGeom prst="pie">
                  <a:avLst>
                    <a:gd name="adj1" fmla="val 10799997"/>
                    <a:gd name="adj2" fmla="val 13490206"/>
                  </a:avLst>
                </a:prstGeom>
                <a:solidFill>
                  <a:srgbClr val="C00000">
                    <a:alpha val="73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" name="Secteurs 31"/>
                <p:cNvSpPr/>
                <p:nvPr/>
              </p:nvSpPr>
              <p:spPr>
                <a:xfrm>
                  <a:off x="-2768659" y="1268759"/>
                  <a:ext cx="1373481" cy="1373481"/>
                </a:xfrm>
                <a:prstGeom prst="pie">
                  <a:avLst>
                    <a:gd name="adj1" fmla="val 13441984"/>
                    <a:gd name="adj2" fmla="val 16200000"/>
                  </a:avLst>
                </a:prstGeom>
                <a:solidFill>
                  <a:srgbClr val="EF751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Secteurs 32"/>
                <p:cNvSpPr/>
                <p:nvPr/>
              </p:nvSpPr>
              <p:spPr>
                <a:xfrm>
                  <a:off x="-2761040" y="1268758"/>
                  <a:ext cx="1373481" cy="1373481"/>
                </a:xfrm>
                <a:prstGeom prst="pie">
                  <a:avLst>
                    <a:gd name="adj1" fmla="val 16133007"/>
                    <a:gd name="adj2" fmla="val 18837405"/>
                  </a:avLst>
                </a:prstGeom>
                <a:solidFill>
                  <a:srgbClr val="3C903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Secteurs 33"/>
                <p:cNvSpPr/>
                <p:nvPr/>
              </p:nvSpPr>
              <p:spPr>
                <a:xfrm>
                  <a:off x="-2768659" y="1268760"/>
                  <a:ext cx="1373481" cy="1373481"/>
                </a:xfrm>
                <a:prstGeom prst="pie">
                  <a:avLst>
                    <a:gd name="adj1" fmla="val 18939319"/>
                    <a:gd name="adj2" fmla="val 56927"/>
                  </a:avLst>
                </a:prstGeom>
                <a:solidFill>
                  <a:srgbClr val="005C2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Secteurs 34"/>
                <p:cNvSpPr/>
                <p:nvPr/>
              </p:nvSpPr>
              <p:spPr>
                <a:xfrm>
                  <a:off x="-2664013" y="1377310"/>
                  <a:ext cx="1171117" cy="1171116"/>
                </a:xfrm>
                <a:prstGeom prst="pie">
                  <a:avLst>
                    <a:gd name="adj1" fmla="val 10799776"/>
                    <a:gd name="adj2" fmla="val 5692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6" name="Émoticône 35"/>
              <p:cNvSpPr/>
              <p:nvPr/>
            </p:nvSpPr>
            <p:spPr>
              <a:xfrm>
                <a:off x="-2988840" y="2083705"/>
                <a:ext cx="144016" cy="144016"/>
              </a:xfrm>
              <a:prstGeom prst="smileyFace">
                <a:avLst>
                  <a:gd name="adj" fmla="val -4653"/>
                </a:avLst>
              </a:prstGeom>
              <a:solidFill>
                <a:srgbClr val="FF0000"/>
              </a:solidFill>
              <a:ln w="15875">
                <a:solidFill>
                  <a:srgbClr val="8E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Émoticône 36"/>
              <p:cNvSpPr/>
              <p:nvPr/>
            </p:nvSpPr>
            <p:spPr>
              <a:xfrm>
                <a:off x="-2711222" y="1832051"/>
                <a:ext cx="144016" cy="144016"/>
              </a:xfrm>
              <a:prstGeom prst="smileyFace">
                <a:avLst>
                  <a:gd name="adj" fmla="val -1346"/>
                </a:avLst>
              </a:prstGeom>
              <a:solidFill>
                <a:srgbClr val="EF7519"/>
              </a:solidFill>
              <a:ln w="15875">
                <a:solidFill>
                  <a:srgbClr val="8E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Émoticône 37"/>
              <p:cNvSpPr/>
              <p:nvPr/>
            </p:nvSpPr>
            <p:spPr>
              <a:xfrm>
                <a:off x="-2331329" y="1815507"/>
                <a:ext cx="144016" cy="144016"/>
              </a:xfrm>
              <a:prstGeom prst="smileyFace">
                <a:avLst>
                  <a:gd name="adj" fmla="val 308"/>
                </a:avLst>
              </a:prstGeom>
              <a:solidFill>
                <a:schemeClr val="accent3">
                  <a:lumMod val="75000"/>
                </a:schemeClr>
              </a:solidFill>
              <a:ln w="15875">
                <a:solidFill>
                  <a:srgbClr val="002A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Émoticône 38"/>
              <p:cNvSpPr/>
              <p:nvPr/>
            </p:nvSpPr>
            <p:spPr>
              <a:xfrm>
                <a:off x="-2052736" y="2083705"/>
                <a:ext cx="144016" cy="144016"/>
              </a:xfrm>
              <a:prstGeom prst="smileyFace">
                <a:avLst>
                  <a:gd name="adj" fmla="val 4653"/>
                </a:avLst>
              </a:prstGeom>
              <a:solidFill>
                <a:srgbClr val="3C903E"/>
              </a:solidFill>
              <a:ln w="15875">
                <a:solidFill>
                  <a:srgbClr val="002A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Groupe 15"/>
            <p:cNvGrpSpPr/>
            <p:nvPr/>
          </p:nvGrpSpPr>
          <p:grpSpPr>
            <a:xfrm rot="13655878">
              <a:off x="7913036" y="1931185"/>
              <a:ext cx="291238" cy="405708"/>
              <a:chOff x="-604192" y="1757940"/>
              <a:chExt cx="929845" cy="1295317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40" name="Arc plein 39"/>
              <p:cNvSpPr/>
              <p:nvPr/>
            </p:nvSpPr>
            <p:spPr>
              <a:xfrm>
                <a:off x="-604192" y="1757940"/>
                <a:ext cx="651307" cy="651307"/>
              </a:xfrm>
              <a:prstGeom prst="blockArc">
                <a:avLst>
                  <a:gd name="adj1" fmla="val 10800000"/>
                  <a:gd name="adj2" fmla="val 3923280"/>
                  <a:gd name="adj3" fmla="val 152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Arc plein 40"/>
              <p:cNvSpPr/>
              <p:nvPr/>
            </p:nvSpPr>
            <p:spPr>
              <a:xfrm rot="17970520" flipH="1">
                <a:off x="-328228" y="2235914"/>
                <a:ext cx="656455" cy="651307"/>
              </a:xfrm>
              <a:prstGeom prst="blockArc">
                <a:avLst>
                  <a:gd name="adj1" fmla="val 13865401"/>
                  <a:gd name="adj2" fmla="val 18922624"/>
                  <a:gd name="adj3" fmla="val 1533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Triangle isocèle 11"/>
              <p:cNvSpPr/>
              <p:nvPr/>
            </p:nvSpPr>
            <p:spPr>
              <a:xfrm rot="9999414">
                <a:off x="-367322" y="2765225"/>
                <a:ext cx="288032" cy="28803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2713178" y="4276716"/>
            <a:ext cx="2968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endParaRPr lang="fr-FR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101241" y="4456615"/>
            <a:ext cx="6815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TS</a:t>
            </a:r>
            <a:endParaRPr lang="fr-FR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Ellipse 42"/>
          <p:cNvSpPr/>
          <p:nvPr/>
        </p:nvSpPr>
        <p:spPr>
          <a:xfrm>
            <a:off x="6570670" y="3823312"/>
            <a:ext cx="1799009" cy="1248434"/>
          </a:xfrm>
          <a:prstGeom prst="ellipse">
            <a:avLst/>
          </a:prstGeom>
          <a:noFill/>
          <a:ln w="44450">
            <a:solidFill>
              <a:srgbClr val="FF0066">
                <a:alpha val="7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9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92124" y="485681"/>
            <a:ext cx="6399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 smtClean="0">
                <a:solidFill>
                  <a:prstClr val="white"/>
                </a:solidFill>
              </a:rPr>
              <a:t>Annexe 1 </a:t>
            </a:r>
            <a:r>
              <a:rPr lang="fr-FR" sz="2800" b="1" cap="all" dirty="0">
                <a:solidFill>
                  <a:prstClr val="white"/>
                </a:solidFill>
              </a:rPr>
              <a:t>: Zoom sur le </a:t>
            </a:r>
            <a:r>
              <a:rPr lang="fr-FR" sz="2800" b="1" cap="all" dirty="0">
                <a:solidFill>
                  <a:srgbClr val="CD0920"/>
                </a:solidFill>
              </a:rPr>
              <a:t>TS-I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251520" y="4550084"/>
            <a:ext cx="877738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0000"/>
                </a:solidFill>
              </a:rPr>
              <a:t>L’indicateur </a:t>
            </a:r>
            <a:r>
              <a:rPr lang="fr-FR" dirty="0">
                <a:solidFill>
                  <a:srgbClr val="000000"/>
                </a:solidFill>
              </a:rPr>
              <a:t>de Satisfaction TS-I </a:t>
            </a:r>
            <a:r>
              <a:rPr lang="fr-FR" dirty="0" smtClean="0">
                <a:solidFill>
                  <a:srgbClr val="000000"/>
                </a:solidFill>
              </a:rPr>
              <a:t>permet de constater l’impact de l’organisation </a:t>
            </a:r>
            <a:r>
              <a:rPr lang="fr-FR" dirty="0">
                <a:solidFill>
                  <a:srgbClr val="000000"/>
                </a:solidFill>
              </a:rPr>
              <a:t>de l’agence sur la satisfaction de ses clients. </a:t>
            </a:r>
            <a:r>
              <a:rPr lang="fr-FR" dirty="0" smtClean="0">
                <a:solidFill>
                  <a:srgbClr val="000000"/>
                </a:solidFill>
              </a:rPr>
              <a:t>Le fait de se concentrer sur les extrêmes permet de disposer d’un indicateur dynamique.</a:t>
            </a:r>
            <a:endParaRPr lang="fr-FR" dirty="0">
              <a:solidFill>
                <a:srgbClr val="000000"/>
              </a:solidFill>
            </a:endParaRPr>
          </a:p>
          <a:p>
            <a:pPr algn="just"/>
            <a:r>
              <a:rPr lang="fr-FR" i="1" dirty="0" smtClean="0">
                <a:solidFill>
                  <a:srgbClr val="000000"/>
                </a:solidFill>
              </a:rPr>
              <a:t>Ex : Dans QHD, « La </a:t>
            </a:r>
            <a:r>
              <a:rPr lang="fr-FR" i="1" dirty="0">
                <a:solidFill>
                  <a:srgbClr val="000000"/>
                </a:solidFill>
              </a:rPr>
              <a:t>facilité à nous </a:t>
            </a:r>
            <a:r>
              <a:rPr lang="fr-FR" i="1" dirty="0" smtClean="0">
                <a:solidFill>
                  <a:srgbClr val="000000"/>
                </a:solidFill>
              </a:rPr>
              <a:t>joindre », « le délai </a:t>
            </a:r>
            <a:r>
              <a:rPr lang="fr-FR" i="1" dirty="0">
                <a:solidFill>
                  <a:srgbClr val="000000"/>
                </a:solidFill>
              </a:rPr>
              <a:t>de traitement d’une </a:t>
            </a:r>
            <a:r>
              <a:rPr lang="fr-FR" i="1" dirty="0" smtClean="0">
                <a:solidFill>
                  <a:srgbClr val="000000"/>
                </a:solidFill>
              </a:rPr>
              <a:t>demande », « la </a:t>
            </a:r>
            <a:r>
              <a:rPr lang="fr-FR" i="1" dirty="0">
                <a:solidFill>
                  <a:srgbClr val="000000"/>
                </a:solidFill>
              </a:rPr>
              <a:t>qualité des réponses </a:t>
            </a:r>
            <a:r>
              <a:rPr lang="fr-FR" i="1" dirty="0" smtClean="0">
                <a:solidFill>
                  <a:srgbClr val="000000"/>
                </a:solidFill>
              </a:rPr>
              <a:t>apportées », </a:t>
            </a:r>
            <a:r>
              <a:rPr lang="fr-FR" i="1" dirty="0">
                <a:solidFill>
                  <a:srgbClr val="000000"/>
                </a:solidFill>
              </a:rPr>
              <a:t>etc…  </a:t>
            </a:r>
            <a:r>
              <a:rPr lang="fr-FR" i="1" dirty="0" smtClean="0">
                <a:solidFill>
                  <a:srgbClr val="000000"/>
                </a:solidFill>
              </a:rPr>
              <a:t>sont autant d’indices sur </a:t>
            </a:r>
            <a:r>
              <a:rPr lang="fr-FR" i="1" dirty="0">
                <a:solidFill>
                  <a:srgbClr val="000000"/>
                </a:solidFill>
              </a:rPr>
              <a:t>la tendance </a:t>
            </a:r>
            <a:r>
              <a:rPr lang="fr-FR" i="1" dirty="0" smtClean="0">
                <a:solidFill>
                  <a:srgbClr val="000000"/>
                </a:solidFill>
              </a:rPr>
              <a:t>que prend la satisfaction de vos clients sur l’une de ces thématiques clés.</a:t>
            </a:r>
            <a:endParaRPr lang="fr-FR" i="1" dirty="0">
              <a:solidFill>
                <a:srgbClr val="000000"/>
              </a:solidFill>
            </a:endParaRPr>
          </a:p>
          <a:p>
            <a:pPr algn="just"/>
            <a:endParaRPr lang="fr-FR" sz="1600" b="1" dirty="0">
              <a:solidFill>
                <a:srgbClr val="002A13"/>
              </a:solidFill>
            </a:endParaRPr>
          </a:p>
        </p:txBody>
      </p:sp>
      <p:sp>
        <p:nvSpPr>
          <p:cNvPr id="7" name="Émoticône 6"/>
          <p:cNvSpPr/>
          <p:nvPr/>
        </p:nvSpPr>
        <p:spPr>
          <a:xfrm>
            <a:off x="2057511" y="2417955"/>
            <a:ext cx="261486" cy="266741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Émoticône 8"/>
          <p:cNvSpPr/>
          <p:nvPr/>
        </p:nvSpPr>
        <p:spPr>
          <a:xfrm>
            <a:off x="6661672" y="2246475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6" name="Émoticône 15"/>
          <p:cNvSpPr/>
          <p:nvPr/>
        </p:nvSpPr>
        <p:spPr>
          <a:xfrm>
            <a:off x="6484929" y="2550663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7" name="Émoticône 16"/>
          <p:cNvSpPr/>
          <p:nvPr/>
        </p:nvSpPr>
        <p:spPr>
          <a:xfrm>
            <a:off x="6870549" y="2533448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Émoticône 17"/>
          <p:cNvSpPr/>
          <p:nvPr/>
        </p:nvSpPr>
        <p:spPr>
          <a:xfrm>
            <a:off x="6661672" y="2847775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9" name="Émoticône 18"/>
          <p:cNvSpPr/>
          <p:nvPr/>
        </p:nvSpPr>
        <p:spPr>
          <a:xfrm>
            <a:off x="7276783" y="2550510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0" name="Émoticône 19"/>
          <p:cNvSpPr/>
          <p:nvPr/>
        </p:nvSpPr>
        <p:spPr>
          <a:xfrm>
            <a:off x="7060901" y="2847775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1" name="Émoticône 20"/>
          <p:cNvSpPr/>
          <p:nvPr/>
        </p:nvSpPr>
        <p:spPr>
          <a:xfrm>
            <a:off x="7472479" y="2843074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Émoticône 21"/>
          <p:cNvSpPr/>
          <p:nvPr/>
        </p:nvSpPr>
        <p:spPr>
          <a:xfrm>
            <a:off x="7662634" y="2563955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4" name="Émoticône 23"/>
          <p:cNvSpPr/>
          <p:nvPr/>
        </p:nvSpPr>
        <p:spPr>
          <a:xfrm>
            <a:off x="7472479" y="2229151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5" name="Émoticône 24"/>
          <p:cNvSpPr/>
          <p:nvPr/>
        </p:nvSpPr>
        <p:spPr>
          <a:xfrm>
            <a:off x="7111686" y="2229151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6" name="Parenthèse fermante 25"/>
          <p:cNvSpPr/>
          <p:nvPr/>
        </p:nvSpPr>
        <p:spPr>
          <a:xfrm rot="5400000">
            <a:off x="2239052" y="949480"/>
            <a:ext cx="297509" cy="3273026"/>
          </a:xfrm>
          <a:prstGeom prst="rightBracket">
            <a:avLst/>
          </a:prstGeom>
          <a:ln w="66675" cap="sq" cmpd="sng">
            <a:solidFill>
              <a:schemeClr val="tx1">
                <a:lumMod val="85000"/>
                <a:lumOff val="15000"/>
              </a:schemeClr>
            </a:solidFill>
            <a:bevel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27" name="Parenthèse fermante 26"/>
          <p:cNvSpPr/>
          <p:nvPr/>
        </p:nvSpPr>
        <p:spPr>
          <a:xfrm rot="5400000">
            <a:off x="6905146" y="2106471"/>
            <a:ext cx="297509" cy="2026519"/>
          </a:xfrm>
          <a:prstGeom prst="rightBracket">
            <a:avLst/>
          </a:prstGeom>
          <a:ln w="66675" cap="sq" cmpd="sng">
            <a:solidFill>
              <a:schemeClr val="tx1">
                <a:lumMod val="85000"/>
                <a:lumOff val="15000"/>
              </a:schemeClr>
            </a:solidFill>
            <a:bevel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28" name="Accolade ouvrante 27"/>
          <p:cNvSpPr/>
          <p:nvPr/>
        </p:nvSpPr>
        <p:spPr>
          <a:xfrm rot="16593866">
            <a:off x="4325094" y="953438"/>
            <a:ext cx="800223" cy="4944478"/>
          </a:xfrm>
          <a:prstGeom prst="leftBrace">
            <a:avLst/>
          </a:prstGeom>
          <a:ln w="66675" cap="sq" cmpd="sng">
            <a:solidFill>
              <a:schemeClr val="tx1">
                <a:lumMod val="85000"/>
                <a:lumOff val="15000"/>
              </a:schemeClr>
            </a:solidFill>
            <a:bevel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30" name="Arrondir un rectangle avec un coin du même côté 29"/>
          <p:cNvSpPr/>
          <p:nvPr/>
        </p:nvSpPr>
        <p:spPr>
          <a:xfrm>
            <a:off x="3379624" y="3799599"/>
            <a:ext cx="2810977" cy="58884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1" name="Émoticône 30"/>
          <p:cNvSpPr/>
          <p:nvPr/>
        </p:nvSpPr>
        <p:spPr>
          <a:xfrm>
            <a:off x="2507942" y="2218746"/>
            <a:ext cx="261486" cy="266741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1" name="Émoticône 40"/>
          <p:cNvSpPr/>
          <p:nvPr/>
        </p:nvSpPr>
        <p:spPr>
          <a:xfrm>
            <a:off x="1459197" y="2218746"/>
            <a:ext cx="261486" cy="266741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2" name="Émoticône 41"/>
          <p:cNvSpPr/>
          <p:nvPr/>
        </p:nvSpPr>
        <p:spPr>
          <a:xfrm>
            <a:off x="2931437" y="2403612"/>
            <a:ext cx="261486" cy="266741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5" name="Émoticône 44"/>
          <p:cNvSpPr/>
          <p:nvPr/>
        </p:nvSpPr>
        <p:spPr>
          <a:xfrm>
            <a:off x="5051233" y="2078031"/>
            <a:ext cx="261486" cy="266741"/>
          </a:xfrm>
          <a:prstGeom prst="smileyFace">
            <a:avLst>
              <a:gd name="adj" fmla="val 308"/>
            </a:avLst>
          </a:prstGeom>
          <a:solidFill>
            <a:srgbClr val="B4D692"/>
          </a:solidFill>
          <a:ln w="15875">
            <a:solidFill>
              <a:schemeClr val="tx1">
                <a:lumMod val="75000"/>
                <a:lumOff val="25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6" name="Émoticône 45"/>
          <p:cNvSpPr/>
          <p:nvPr/>
        </p:nvSpPr>
        <p:spPr>
          <a:xfrm>
            <a:off x="5051233" y="2461613"/>
            <a:ext cx="261486" cy="266741"/>
          </a:xfrm>
          <a:prstGeom prst="smileyFace">
            <a:avLst>
              <a:gd name="adj" fmla="val 308"/>
            </a:avLst>
          </a:prstGeom>
          <a:solidFill>
            <a:srgbClr val="B4D692"/>
          </a:solidFill>
          <a:ln w="15875">
            <a:solidFill>
              <a:schemeClr val="tx1">
                <a:lumMod val="75000"/>
                <a:lumOff val="25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7" name="Émoticône 46"/>
          <p:cNvSpPr/>
          <p:nvPr/>
        </p:nvSpPr>
        <p:spPr>
          <a:xfrm>
            <a:off x="4651763" y="2089147"/>
            <a:ext cx="261486" cy="266741"/>
          </a:xfrm>
          <a:prstGeom prst="smileyFace">
            <a:avLst>
              <a:gd name="adj" fmla="val 308"/>
            </a:avLst>
          </a:prstGeom>
          <a:solidFill>
            <a:srgbClr val="B4D692"/>
          </a:solidFill>
          <a:ln w="15875">
            <a:solidFill>
              <a:schemeClr val="tx1">
                <a:lumMod val="75000"/>
                <a:lumOff val="25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8" name="Émoticône 47"/>
          <p:cNvSpPr/>
          <p:nvPr/>
        </p:nvSpPr>
        <p:spPr>
          <a:xfrm>
            <a:off x="4640981" y="2461686"/>
            <a:ext cx="261486" cy="266741"/>
          </a:xfrm>
          <a:prstGeom prst="smileyFace">
            <a:avLst>
              <a:gd name="adj" fmla="val 308"/>
            </a:avLst>
          </a:prstGeom>
          <a:solidFill>
            <a:srgbClr val="B4D692"/>
          </a:solidFill>
          <a:ln w="15875">
            <a:solidFill>
              <a:schemeClr val="tx1">
                <a:lumMod val="75000"/>
                <a:lumOff val="25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494117" y="1096519"/>
            <a:ext cx="248047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Ex :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</a:rPr>
              <a:t>30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 % des clients répondants « </a:t>
            </a:r>
            <a:r>
              <a:rPr lang="fr-FR" sz="1600" b="1" dirty="0" smtClean="0">
                <a:solidFill>
                  <a:srgbClr val="C00000"/>
                </a:solidFill>
              </a:rPr>
              <a:t>I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nsatisfaits »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6209038" y="3769290"/>
            <a:ext cx="291296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…et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</a:rPr>
              <a:t>50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% des clients répondants 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« </a:t>
            </a:r>
            <a:r>
              <a:rPr lang="fr-FR" sz="1600" b="1" dirty="0" smtClean="0">
                <a:solidFill>
                  <a:srgbClr val="C00000"/>
                </a:solidFill>
              </a:rPr>
              <a:t>T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rès </a:t>
            </a:r>
            <a:r>
              <a:rPr lang="fr-FR" sz="1600" b="1" dirty="0" smtClean="0">
                <a:solidFill>
                  <a:srgbClr val="C00000"/>
                </a:solidFill>
              </a:rPr>
              <a:t>S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atisfaits »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Bulle ronde 2"/>
          <p:cNvSpPr/>
          <p:nvPr/>
        </p:nvSpPr>
        <p:spPr>
          <a:xfrm>
            <a:off x="2878275" y="1704109"/>
            <a:ext cx="1286980" cy="639996"/>
          </a:xfrm>
          <a:prstGeom prst="wedgeEllipseCallout">
            <a:avLst>
              <a:gd name="adj1" fmla="val -60032"/>
              <a:gd name="adj2" fmla="val 44639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Je n’ai pas eu de retour  !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58" name="Bulle ronde 57"/>
          <p:cNvSpPr/>
          <p:nvPr/>
        </p:nvSpPr>
        <p:spPr>
          <a:xfrm>
            <a:off x="112283" y="1632186"/>
            <a:ext cx="1469856" cy="702958"/>
          </a:xfrm>
          <a:prstGeom prst="wedgeEllipseCallout">
            <a:avLst>
              <a:gd name="adj1" fmla="val 41058"/>
              <a:gd name="adj2" fmla="val 43664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Mon dernier conseiller était plus souriant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59" name="Bulle ronde 58"/>
          <p:cNvSpPr/>
          <p:nvPr/>
        </p:nvSpPr>
        <p:spPr>
          <a:xfrm>
            <a:off x="141642" y="2816088"/>
            <a:ext cx="2177355" cy="505902"/>
          </a:xfrm>
          <a:prstGeom prst="wedgeEllipseCallout">
            <a:avLst>
              <a:gd name="adj1" fmla="val 40552"/>
              <a:gd name="adj2" fmla="val -91383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5 fois que j’appelle ! Personne  ne décroche.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60" name="Bulle ronde 59"/>
          <p:cNvSpPr/>
          <p:nvPr/>
        </p:nvSpPr>
        <p:spPr>
          <a:xfrm>
            <a:off x="5398444" y="1457317"/>
            <a:ext cx="987103" cy="588503"/>
          </a:xfrm>
          <a:prstGeom prst="wedgeEllipseCallout">
            <a:avLst>
              <a:gd name="adj1" fmla="val 67301"/>
              <a:gd name="adj2" fmla="val 137843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Ils sont très réactifs !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61" name="Bulle ronde 60"/>
          <p:cNvSpPr/>
          <p:nvPr/>
        </p:nvSpPr>
        <p:spPr>
          <a:xfrm>
            <a:off x="7924120" y="3321990"/>
            <a:ext cx="1222676" cy="588503"/>
          </a:xfrm>
          <a:prstGeom prst="wedgeEllipseCallout">
            <a:avLst>
              <a:gd name="adj1" fmla="val -63532"/>
              <a:gd name="adj2" fmla="val -99567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Et compétents !!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62" name="Bulle ronde 61"/>
          <p:cNvSpPr/>
          <p:nvPr/>
        </p:nvSpPr>
        <p:spPr>
          <a:xfrm>
            <a:off x="7793378" y="1762519"/>
            <a:ext cx="1328621" cy="588503"/>
          </a:xfrm>
          <a:prstGeom prst="wedgeEllipseCallout">
            <a:avLst>
              <a:gd name="adj1" fmla="val -38590"/>
              <a:gd name="adj2" fmla="val 94701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Et toujours disponibles !!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406438" y="3892401"/>
            <a:ext cx="3673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FF00"/>
                </a:solidFill>
              </a:rPr>
              <a:t>TS-I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  <a:r>
              <a:rPr lang="fr-FR" sz="2800" dirty="0" smtClean="0">
                <a:solidFill>
                  <a:schemeClr val="bg1"/>
                </a:solidFill>
              </a:rPr>
              <a:t>= 50-30 = </a:t>
            </a:r>
            <a:r>
              <a:rPr lang="fr-FR" sz="2800" dirty="0">
                <a:solidFill>
                  <a:schemeClr val="bg1"/>
                </a:solidFill>
              </a:rPr>
              <a:t>20</a:t>
            </a:r>
            <a:r>
              <a:rPr lang="fr-FR" sz="2800" dirty="0" smtClean="0">
                <a:solidFill>
                  <a:schemeClr val="bg1"/>
                </a:solidFill>
              </a:rPr>
              <a:t>%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129221" y="2794277"/>
            <a:ext cx="1673732" cy="5078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</a:rPr>
              <a:t>Les clients se disant « </a:t>
            </a:r>
            <a:r>
              <a:rPr lang="fr-FR" sz="900" b="1" dirty="0" smtClean="0">
                <a:solidFill>
                  <a:srgbClr val="C00000"/>
                </a:solidFill>
              </a:rPr>
              <a:t>A</a:t>
            </a:r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</a:rPr>
              <a:t>ssez </a:t>
            </a:r>
            <a:r>
              <a:rPr lang="fr-FR" sz="900" b="1" dirty="0" smtClean="0">
                <a:solidFill>
                  <a:srgbClr val="C00000"/>
                </a:solidFill>
              </a:rPr>
              <a:t>S</a:t>
            </a:r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</a:rPr>
              <a:t>atisfaits », n’entrent pas dans le calcul.</a:t>
            </a:r>
            <a:endParaRPr lang="fr-FR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605192" y="1139457"/>
            <a:ext cx="19960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 </a:t>
            </a:r>
            <a:r>
              <a:rPr lang="fr-FR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 </a:t>
            </a:r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TS »</a:t>
            </a:r>
            <a:endParaRPr lang="fr-FR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582139" y="3266250"/>
            <a:ext cx="16113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 « I »</a:t>
            </a:r>
            <a:endParaRPr lang="fr-FR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537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 rot="5400000">
            <a:off x="5056554" y="-1632508"/>
            <a:ext cx="861104" cy="6415002"/>
          </a:xfrm>
          <a:prstGeom prst="wedgeRoundRectCallout">
            <a:avLst>
              <a:gd name="adj1" fmla="val 27042"/>
              <a:gd name="adj2" fmla="val 66380"/>
              <a:gd name="adj3" fmla="val 16667"/>
            </a:avLst>
          </a:prstGeom>
          <a:solidFill>
            <a:schemeClr val="bg1">
              <a:lumMod val="6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92124" y="485681"/>
            <a:ext cx="6399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>
                <a:solidFill>
                  <a:prstClr val="white"/>
                </a:solidFill>
              </a:rPr>
              <a:t>Annexe </a:t>
            </a:r>
            <a:r>
              <a:rPr lang="fr-FR" sz="2800" b="1" cap="all" dirty="0" smtClean="0">
                <a:solidFill>
                  <a:prstClr val="white"/>
                </a:solidFill>
              </a:rPr>
              <a:t>1 : </a:t>
            </a:r>
            <a:r>
              <a:rPr lang="fr-FR" sz="2800" b="1" cap="all" dirty="0">
                <a:solidFill>
                  <a:prstClr val="white"/>
                </a:solidFill>
              </a:rPr>
              <a:t>Zoom sur le </a:t>
            </a:r>
            <a:r>
              <a:rPr lang="fr-FR" sz="2800" b="1" cap="all" dirty="0">
                <a:solidFill>
                  <a:srgbClr val="CD0920"/>
                </a:solidFill>
              </a:rPr>
              <a:t>TS-I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659823"/>
              </p:ext>
            </p:extLst>
          </p:nvPr>
        </p:nvGraphicFramePr>
        <p:xfrm>
          <a:off x="142876" y="2142027"/>
          <a:ext cx="8677598" cy="4059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0324"/>
                <a:gridCol w="2400325"/>
                <a:gridCol w="3676949"/>
              </a:tblGrid>
              <a:tr h="321571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TS-I </a:t>
                      </a:r>
                      <a:r>
                        <a:rPr lang="fr-FR" sz="1100" dirty="0" smtClean="0"/>
                        <a:t>(Score de Satisfaction )</a:t>
                      </a:r>
                      <a:endParaRPr lang="fr-FR" sz="11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Détail du Calcul</a:t>
                      </a:r>
                      <a:endParaRPr lang="fr-FR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Exemple d’interprétation</a:t>
                      </a:r>
                      <a:endParaRPr lang="fr-FR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5610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70% de Très</a:t>
                      </a:r>
                      <a:r>
                        <a:rPr lang="fr-FR" sz="1400" baseline="0" dirty="0" smtClean="0"/>
                        <a:t> Satisfaits</a:t>
                      </a:r>
                    </a:p>
                    <a:p>
                      <a:r>
                        <a:rPr lang="fr-FR" sz="1400" baseline="0" dirty="0" smtClean="0"/>
                        <a:t>15% d’Insatisfaits</a:t>
                      </a:r>
                    </a:p>
                    <a:p>
                      <a:r>
                        <a:rPr lang="fr-FR" sz="1400" b="1" baseline="0" dirty="0" smtClean="0"/>
                        <a:t>Score de satisfaction TS-I = 55%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 smtClean="0"/>
                        <a:t>Majorité de </a:t>
                      </a:r>
                      <a:r>
                        <a:rPr lang="fr-FR" sz="1200" b="1" baseline="0" dirty="0" smtClean="0">
                          <a:solidFill>
                            <a:srgbClr val="FF0000"/>
                          </a:solidFill>
                        </a:rPr>
                        <a:t>TS</a:t>
                      </a:r>
                      <a:r>
                        <a:rPr lang="fr-FR" sz="1200" baseline="0" dirty="0" smtClean="0"/>
                        <a:t>,</a:t>
                      </a:r>
                      <a:r>
                        <a:rPr lang="fr-FR" sz="1200" dirty="0" smtClean="0"/>
                        <a:t> et seulement quelques</a:t>
                      </a:r>
                      <a:r>
                        <a:rPr lang="fr-FR" sz="1200" baseline="0" dirty="0" smtClean="0"/>
                        <a:t> clients </a:t>
                      </a:r>
                      <a:r>
                        <a:rPr lang="fr-FR" sz="1200" b="1" baseline="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fr-FR" sz="1200" baseline="0" dirty="0" smtClean="0"/>
                        <a:t>; on peut décider de traiter leur(s) motif(s) d’insatisfaction(s) qui devraient être peu nombreux (à retrouver dans votre rapport QHD et /ou EPA).</a:t>
                      </a:r>
                    </a:p>
                    <a:p>
                      <a:pPr algn="just"/>
                      <a:endParaRPr lang="fr-FR" sz="1200" dirty="0"/>
                    </a:p>
                  </a:txBody>
                  <a:tcPr/>
                </a:tc>
              </a:tr>
              <a:tr h="105716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55% de Très</a:t>
                      </a:r>
                      <a:r>
                        <a:rPr lang="fr-FR" sz="1400" baseline="0" dirty="0" smtClean="0"/>
                        <a:t> Satisfaits</a:t>
                      </a:r>
                    </a:p>
                    <a:p>
                      <a:r>
                        <a:rPr lang="fr-FR" sz="1400" baseline="0" dirty="0" smtClean="0"/>
                        <a:t>0% d’Insatisfaits</a:t>
                      </a:r>
                    </a:p>
                    <a:p>
                      <a:r>
                        <a:rPr lang="fr-FR" sz="1400" b="1" baseline="0" dirty="0" smtClean="0"/>
                        <a:t>Score de satisfaction TS-I = 55%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200" dirty="0" smtClean="0"/>
                        <a:t>Majorité de 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fr-FR" sz="1200" dirty="0" smtClean="0"/>
                        <a:t>, et pas de 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dirty="0" smtClean="0"/>
                        <a:t>, l’agence est efficace et pourrait progresser de</a:t>
                      </a:r>
                      <a:r>
                        <a:rPr lang="fr-FR" sz="1200" baseline="0" dirty="0" smtClean="0"/>
                        <a:t> 2 façons. En identifiant ses indicateurs les plus fragiles et en menant une action de correction, ou en s’appuyant sur ces points forts pour en faire des points d’excellence.</a:t>
                      </a:r>
                      <a:endParaRPr lang="fr-FR" sz="1200" dirty="0"/>
                    </a:p>
                  </a:txBody>
                  <a:tcPr/>
                </a:tc>
              </a:tr>
              <a:tr h="147971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35% de Très</a:t>
                      </a:r>
                      <a:r>
                        <a:rPr lang="fr-FR" sz="1400" baseline="0" dirty="0" smtClean="0"/>
                        <a:t> Satisfaits</a:t>
                      </a:r>
                    </a:p>
                    <a:p>
                      <a:r>
                        <a:rPr lang="fr-FR" sz="1400" baseline="0" dirty="0" smtClean="0"/>
                        <a:t>35% d’Insatisfaits</a:t>
                      </a:r>
                    </a:p>
                    <a:p>
                      <a:r>
                        <a:rPr lang="fr-FR" sz="1400" b="1" baseline="0" dirty="0" smtClean="0"/>
                        <a:t>Score de satisfaction TS-I = 0%</a:t>
                      </a:r>
                      <a:endParaRPr lang="fr-FR" sz="1400" b="1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200" dirty="0" smtClean="0"/>
                        <a:t>Beaucoup de </a:t>
                      </a:r>
                      <a:r>
                        <a:rPr lang="fr-FR" sz="1200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fr-FR" sz="1200" dirty="0" smtClean="0"/>
                        <a:t> = besoin de travailler sur </a:t>
                      </a:r>
                      <a:r>
                        <a:rPr lang="fr-FR" sz="1200" b="1" dirty="0" smtClean="0"/>
                        <a:t>la</a:t>
                      </a:r>
                      <a:r>
                        <a:rPr lang="fr-FR" sz="1200" b="1" baseline="0" dirty="0" smtClean="0"/>
                        <a:t> source de l’Insatisfaction</a:t>
                      </a:r>
                      <a:r>
                        <a:rPr lang="fr-FR" sz="1200" baseline="0" dirty="0" smtClean="0"/>
                        <a:t> (à retrouver dans votre rapport QHD et /ou EPA).</a:t>
                      </a:r>
                    </a:p>
                    <a:p>
                      <a:pPr algn="just"/>
                      <a:r>
                        <a:rPr lang="fr-FR" sz="1200" baseline="0" dirty="0" smtClean="0"/>
                        <a:t>Sur les agences qui recueillent peu de répondants, inciter plus de clients à répondre (et CR systématiques) permet de diluer les quelques </a:t>
                      </a:r>
                      <a:r>
                        <a:rPr lang="fr-FR" sz="1200" b="1" baseline="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fr-FR" sz="1200" baseline="0" dirty="0" smtClean="0"/>
                        <a:t> dans la « masse » des répondants et aussi d’affiner les résultats, ce qui facilitera leur interprétation.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1" name="Groupe 10"/>
          <p:cNvGrpSpPr/>
          <p:nvPr/>
        </p:nvGrpSpPr>
        <p:grpSpPr>
          <a:xfrm>
            <a:off x="270640" y="2750832"/>
            <a:ext cx="2191625" cy="753326"/>
            <a:chOff x="613540" y="2307763"/>
            <a:chExt cx="2191625" cy="753326"/>
          </a:xfrm>
        </p:grpSpPr>
        <p:sp>
          <p:nvSpPr>
            <p:cNvPr id="6" name="Émoticône 5"/>
            <p:cNvSpPr/>
            <p:nvPr/>
          </p:nvSpPr>
          <p:spPr>
            <a:xfrm>
              <a:off x="1063959" y="2359267"/>
              <a:ext cx="78334" cy="78334"/>
            </a:xfrm>
            <a:prstGeom prst="smileyFace">
              <a:avLst>
                <a:gd name="adj" fmla="val -4653"/>
              </a:avLst>
            </a:prstGeom>
            <a:solidFill>
              <a:srgbClr val="FF0000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" name="Émoticône 8"/>
            <p:cNvSpPr/>
            <p:nvPr/>
          </p:nvSpPr>
          <p:spPr>
            <a:xfrm>
              <a:off x="2338213" y="2446421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Émoticône 14"/>
            <p:cNvSpPr/>
            <p:nvPr/>
          </p:nvSpPr>
          <p:spPr>
            <a:xfrm>
              <a:off x="2379660" y="248786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6" name="Émoticône 15"/>
            <p:cNvSpPr/>
            <p:nvPr/>
          </p:nvSpPr>
          <p:spPr>
            <a:xfrm>
              <a:off x="2259879" y="2524755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7" name="Émoticône 16"/>
            <p:cNvSpPr/>
            <p:nvPr/>
          </p:nvSpPr>
          <p:spPr>
            <a:xfrm>
              <a:off x="2421107" y="2529316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8" name="Émoticône 17"/>
            <p:cNvSpPr/>
            <p:nvPr/>
          </p:nvSpPr>
          <p:spPr>
            <a:xfrm>
              <a:off x="2356572" y="2614490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9" name="Émoticône 18"/>
            <p:cNvSpPr/>
            <p:nvPr/>
          </p:nvSpPr>
          <p:spPr>
            <a:xfrm>
              <a:off x="2504001" y="2563922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Émoticône 19"/>
            <p:cNvSpPr/>
            <p:nvPr/>
          </p:nvSpPr>
          <p:spPr>
            <a:xfrm>
              <a:off x="2453991" y="2614490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1" name="Émoticône 20"/>
            <p:cNvSpPr/>
            <p:nvPr/>
          </p:nvSpPr>
          <p:spPr>
            <a:xfrm>
              <a:off x="2586895" y="258464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2" name="Émoticône 21"/>
            <p:cNvSpPr/>
            <p:nvPr/>
          </p:nvSpPr>
          <p:spPr>
            <a:xfrm>
              <a:off x="2541140" y="2491973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3" name="Émoticône 22"/>
            <p:cNvSpPr/>
            <p:nvPr/>
          </p:nvSpPr>
          <p:spPr>
            <a:xfrm>
              <a:off x="2621086" y="2506310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4" name="Émoticône 23"/>
            <p:cNvSpPr/>
            <p:nvPr/>
          </p:nvSpPr>
          <p:spPr>
            <a:xfrm>
              <a:off x="2516095" y="2396666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5" name="Émoticône 24"/>
            <p:cNvSpPr/>
            <p:nvPr/>
          </p:nvSpPr>
          <p:spPr>
            <a:xfrm>
              <a:off x="2460610" y="2469705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6" name="Parenthèse fermante 25"/>
            <p:cNvSpPr/>
            <p:nvPr/>
          </p:nvSpPr>
          <p:spPr>
            <a:xfrm rot="5400000">
              <a:off x="1060108" y="2055725"/>
              <a:ext cx="87369" cy="980505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7" name="Parenthèse fermante 26"/>
            <p:cNvSpPr/>
            <p:nvPr/>
          </p:nvSpPr>
          <p:spPr>
            <a:xfrm rot="5400000">
              <a:off x="2457937" y="2379691"/>
              <a:ext cx="87369" cy="607087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8" name="Accolade ouvrante 27"/>
            <p:cNvSpPr/>
            <p:nvPr/>
          </p:nvSpPr>
          <p:spPr>
            <a:xfrm rot="16600072">
              <a:off x="1704457" y="2051832"/>
              <a:ext cx="235001" cy="1437662"/>
            </a:xfrm>
            <a:prstGeom prst="leftBrace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0" name="Arrondir un rectangle avec un coin du même côté 29"/>
            <p:cNvSpPr/>
            <p:nvPr/>
          </p:nvSpPr>
          <p:spPr>
            <a:xfrm>
              <a:off x="1400913" y="2888164"/>
              <a:ext cx="945763" cy="1729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rgbClr val="FFFF00"/>
                  </a:solidFill>
                </a:rPr>
                <a:t>TS-I=55 </a:t>
              </a:r>
              <a:r>
                <a:rPr lang="fr-FR" sz="1000" dirty="0" smtClean="0">
                  <a:solidFill>
                    <a:srgbClr val="FFFF00"/>
                  </a:solidFill>
                </a:rPr>
                <a:t>%</a:t>
              </a:r>
              <a:endParaRPr lang="fr-FR" sz="1000" dirty="0">
                <a:solidFill>
                  <a:srgbClr val="FFFF00"/>
                </a:solidFill>
              </a:endParaRPr>
            </a:p>
          </p:txBody>
        </p:sp>
        <p:sp>
          <p:nvSpPr>
            <p:cNvPr id="41" name="Émoticône 40"/>
            <p:cNvSpPr/>
            <p:nvPr/>
          </p:nvSpPr>
          <p:spPr>
            <a:xfrm>
              <a:off x="799583" y="2307763"/>
              <a:ext cx="78334" cy="74946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2" name="Émoticône 41"/>
            <p:cNvSpPr/>
            <p:nvPr/>
          </p:nvSpPr>
          <p:spPr>
            <a:xfrm>
              <a:off x="1192124" y="2343171"/>
              <a:ext cx="78334" cy="78334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5" name="Émoticône 44"/>
            <p:cNvSpPr/>
            <p:nvPr/>
          </p:nvSpPr>
          <p:spPr>
            <a:xfrm>
              <a:off x="1973942" y="2397644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6" name="Émoticône 45"/>
            <p:cNvSpPr/>
            <p:nvPr/>
          </p:nvSpPr>
          <p:spPr>
            <a:xfrm>
              <a:off x="1830978" y="2387754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7" name="Émoticône 46"/>
            <p:cNvSpPr/>
            <p:nvPr/>
          </p:nvSpPr>
          <p:spPr>
            <a:xfrm>
              <a:off x="1909312" y="2489057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54" name="Émoticône 53"/>
            <p:cNvSpPr/>
            <p:nvPr/>
          </p:nvSpPr>
          <p:spPr>
            <a:xfrm>
              <a:off x="2666515" y="2549066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55" name="Émoticône 54"/>
            <p:cNvSpPr/>
            <p:nvPr/>
          </p:nvSpPr>
          <p:spPr>
            <a:xfrm>
              <a:off x="2624082" y="2409535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28361" y="3929356"/>
            <a:ext cx="2191625" cy="716306"/>
            <a:chOff x="671261" y="3603431"/>
            <a:chExt cx="2191625" cy="716306"/>
          </a:xfrm>
        </p:grpSpPr>
        <p:sp>
          <p:nvSpPr>
            <p:cNvPr id="61" name="Émoticône 60"/>
            <p:cNvSpPr/>
            <p:nvPr/>
          </p:nvSpPr>
          <p:spPr>
            <a:xfrm>
              <a:off x="2365230" y="379292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2" name="Émoticône 61"/>
            <p:cNvSpPr/>
            <p:nvPr/>
          </p:nvSpPr>
          <p:spPr>
            <a:xfrm>
              <a:off x="2526458" y="3797490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3" name="Émoticône 62"/>
            <p:cNvSpPr/>
            <p:nvPr/>
          </p:nvSpPr>
          <p:spPr>
            <a:xfrm>
              <a:off x="2461923" y="388266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4" name="Émoticône 63"/>
            <p:cNvSpPr/>
            <p:nvPr/>
          </p:nvSpPr>
          <p:spPr>
            <a:xfrm>
              <a:off x="2609352" y="3832096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5" name="Émoticône 64"/>
            <p:cNvSpPr/>
            <p:nvPr/>
          </p:nvSpPr>
          <p:spPr>
            <a:xfrm>
              <a:off x="2559342" y="388266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6" name="Émoticône 65"/>
            <p:cNvSpPr/>
            <p:nvPr/>
          </p:nvSpPr>
          <p:spPr>
            <a:xfrm>
              <a:off x="2692246" y="3852818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7" name="Émoticône 66"/>
            <p:cNvSpPr/>
            <p:nvPr/>
          </p:nvSpPr>
          <p:spPr>
            <a:xfrm>
              <a:off x="2646491" y="3760147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8" name="Émoticône 67"/>
            <p:cNvSpPr/>
            <p:nvPr/>
          </p:nvSpPr>
          <p:spPr>
            <a:xfrm>
              <a:off x="2726437" y="377448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0" name="Émoticône 69"/>
            <p:cNvSpPr/>
            <p:nvPr/>
          </p:nvSpPr>
          <p:spPr>
            <a:xfrm>
              <a:off x="2565961" y="373787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7" name="Parenthèse fermante 76"/>
            <p:cNvSpPr/>
            <p:nvPr/>
          </p:nvSpPr>
          <p:spPr>
            <a:xfrm rot="5400000">
              <a:off x="1117829" y="3282613"/>
              <a:ext cx="87369" cy="980505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8" name="Parenthèse fermante 77"/>
            <p:cNvSpPr/>
            <p:nvPr/>
          </p:nvSpPr>
          <p:spPr>
            <a:xfrm rot="5400000">
              <a:off x="2515658" y="3658986"/>
              <a:ext cx="87369" cy="607087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9" name="Accolade ouvrante 78"/>
            <p:cNvSpPr/>
            <p:nvPr/>
          </p:nvSpPr>
          <p:spPr>
            <a:xfrm rot="16712208">
              <a:off x="1762178" y="3310480"/>
              <a:ext cx="235001" cy="1437662"/>
            </a:xfrm>
            <a:prstGeom prst="leftBrace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80" name="Arrondir un rectangle avec un coin du même côté 79"/>
            <p:cNvSpPr/>
            <p:nvPr/>
          </p:nvSpPr>
          <p:spPr>
            <a:xfrm>
              <a:off x="1458634" y="4146812"/>
              <a:ext cx="945763" cy="1729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rgbClr val="FFFF00"/>
                  </a:solidFill>
                </a:rPr>
                <a:t>TS-I=55 </a:t>
              </a:r>
              <a:r>
                <a:rPr lang="fr-FR" sz="1000" dirty="0" smtClean="0">
                  <a:solidFill>
                    <a:srgbClr val="FFFF00"/>
                  </a:solidFill>
                </a:rPr>
                <a:t>%</a:t>
              </a:r>
              <a:endParaRPr lang="fr-FR" sz="1000" dirty="0">
                <a:solidFill>
                  <a:srgbClr val="FFFF00"/>
                </a:solidFill>
              </a:endParaRPr>
            </a:p>
          </p:txBody>
        </p:sp>
        <p:sp>
          <p:nvSpPr>
            <p:cNvPr id="74" name="Émoticône 73"/>
            <p:cNvSpPr/>
            <p:nvPr/>
          </p:nvSpPr>
          <p:spPr>
            <a:xfrm>
              <a:off x="2031663" y="3656292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5" name="Émoticône 74"/>
            <p:cNvSpPr/>
            <p:nvPr/>
          </p:nvSpPr>
          <p:spPr>
            <a:xfrm>
              <a:off x="1888699" y="3646402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6" name="Émoticône 75"/>
            <p:cNvSpPr/>
            <p:nvPr/>
          </p:nvSpPr>
          <p:spPr>
            <a:xfrm>
              <a:off x="1967033" y="3747705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1" name="Émoticône 80"/>
            <p:cNvSpPr/>
            <p:nvPr/>
          </p:nvSpPr>
          <p:spPr>
            <a:xfrm>
              <a:off x="2041099" y="3798802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2" name="Émoticône 81"/>
            <p:cNvSpPr/>
            <p:nvPr/>
          </p:nvSpPr>
          <p:spPr>
            <a:xfrm>
              <a:off x="2140928" y="3722328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3" name="Émoticône 82"/>
            <p:cNvSpPr/>
            <p:nvPr/>
          </p:nvSpPr>
          <p:spPr>
            <a:xfrm>
              <a:off x="1856997" y="3844811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7" name="Émoticône 116"/>
            <p:cNvSpPr/>
            <p:nvPr/>
          </p:nvSpPr>
          <p:spPr>
            <a:xfrm>
              <a:off x="1970960" y="3893739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8" name="Émoticône 117"/>
            <p:cNvSpPr/>
            <p:nvPr/>
          </p:nvSpPr>
          <p:spPr>
            <a:xfrm>
              <a:off x="1790241" y="3603431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9" name="Émoticône 118"/>
            <p:cNvSpPr/>
            <p:nvPr/>
          </p:nvSpPr>
          <p:spPr>
            <a:xfrm>
              <a:off x="1762321" y="3730911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83244" y="5025239"/>
            <a:ext cx="2191625" cy="734583"/>
            <a:chOff x="726144" y="4987531"/>
            <a:chExt cx="2191625" cy="734583"/>
          </a:xfrm>
        </p:grpSpPr>
        <p:sp>
          <p:nvSpPr>
            <p:cNvPr id="85" name="Émoticône 84"/>
            <p:cNvSpPr/>
            <p:nvPr/>
          </p:nvSpPr>
          <p:spPr>
            <a:xfrm>
              <a:off x="1176563" y="5101273"/>
              <a:ext cx="78334" cy="78334"/>
            </a:xfrm>
            <a:prstGeom prst="smileyFace">
              <a:avLst>
                <a:gd name="adj" fmla="val -4653"/>
              </a:avLst>
            </a:prstGeom>
            <a:solidFill>
              <a:srgbClr val="FF0000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2" name="Émoticône 91"/>
            <p:cNvSpPr/>
            <p:nvPr/>
          </p:nvSpPr>
          <p:spPr>
            <a:xfrm>
              <a:off x="2632485" y="512015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3" name="Émoticône 92"/>
            <p:cNvSpPr/>
            <p:nvPr/>
          </p:nvSpPr>
          <p:spPr>
            <a:xfrm>
              <a:off x="2482320" y="508526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7" name="Émoticône 96"/>
            <p:cNvSpPr/>
            <p:nvPr/>
          </p:nvSpPr>
          <p:spPr>
            <a:xfrm>
              <a:off x="2605412" y="502476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5" name="Parenthèse fermante 104"/>
            <p:cNvSpPr/>
            <p:nvPr/>
          </p:nvSpPr>
          <p:spPr>
            <a:xfrm rot="5400000">
              <a:off x="1172712" y="4780260"/>
              <a:ext cx="87369" cy="980505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06" name="Parenthèse fermante 105"/>
            <p:cNvSpPr/>
            <p:nvPr/>
          </p:nvSpPr>
          <p:spPr>
            <a:xfrm rot="5400000">
              <a:off x="2570541" y="4943869"/>
              <a:ext cx="87369" cy="607087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07" name="Accolade ouvrante 106"/>
            <p:cNvSpPr/>
            <p:nvPr/>
          </p:nvSpPr>
          <p:spPr>
            <a:xfrm rot="16200000">
              <a:off x="1817061" y="4712857"/>
              <a:ext cx="235001" cy="1437662"/>
            </a:xfrm>
            <a:prstGeom prst="leftBrace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08" name="Arrondir un rectangle avec un coin du même côté 107"/>
            <p:cNvSpPr/>
            <p:nvPr/>
          </p:nvSpPr>
          <p:spPr>
            <a:xfrm>
              <a:off x="1513517" y="5549189"/>
              <a:ext cx="945763" cy="1729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rgbClr val="FFFF00"/>
                  </a:solidFill>
                </a:rPr>
                <a:t>TS-I=0 </a:t>
              </a:r>
              <a:r>
                <a:rPr lang="fr-FR" sz="1000" dirty="0" smtClean="0">
                  <a:solidFill>
                    <a:srgbClr val="FFFF00"/>
                  </a:solidFill>
                </a:rPr>
                <a:t>%</a:t>
              </a:r>
              <a:endParaRPr lang="fr-FR" sz="1000" dirty="0">
                <a:solidFill>
                  <a:srgbClr val="FFFF00"/>
                </a:solidFill>
              </a:endParaRPr>
            </a:p>
          </p:txBody>
        </p:sp>
        <p:sp>
          <p:nvSpPr>
            <p:cNvPr id="100" name="Émoticône 99"/>
            <p:cNvSpPr/>
            <p:nvPr/>
          </p:nvSpPr>
          <p:spPr>
            <a:xfrm>
              <a:off x="912187" y="5049769"/>
              <a:ext cx="78334" cy="74946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1" name="Émoticône 100"/>
            <p:cNvSpPr/>
            <p:nvPr/>
          </p:nvSpPr>
          <p:spPr>
            <a:xfrm>
              <a:off x="1304728" y="5085177"/>
              <a:ext cx="78334" cy="78334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2" name="Émoticône 101"/>
            <p:cNvSpPr/>
            <p:nvPr/>
          </p:nvSpPr>
          <p:spPr>
            <a:xfrm>
              <a:off x="2086546" y="5058669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4" name="Émoticône 103"/>
            <p:cNvSpPr/>
            <p:nvPr/>
          </p:nvSpPr>
          <p:spPr>
            <a:xfrm>
              <a:off x="2021916" y="5150082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9" name="Émoticône 108"/>
            <p:cNvSpPr/>
            <p:nvPr/>
          </p:nvSpPr>
          <p:spPr>
            <a:xfrm>
              <a:off x="1417692" y="5039035"/>
              <a:ext cx="78334" cy="78334"/>
            </a:xfrm>
            <a:prstGeom prst="smileyFace">
              <a:avLst>
                <a:gd name="adj" fmla="val -4653"/>
              </a:avLst>
            </a:prstGeom>
            <a:solidFill>
              <a:srgbClr val="FF0000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0" name="Émoticône 109"/>
            <p:cNvSpPr/>
            <p:nvPr/>
          </p:nvSpPr>
          <p:spPr>
            <a:xfrm>
              <a:off x="1153316" y="4987531"/>
              <a:ext cx="78334" cy="74946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1" name="Émoticône 110"/>
            <p:cNvSpPr/>
            <p:nvPr/>
          </p:nvSpPr>
          <p:spPr>
            <a:xfrm>
              <a:off x="1545857" y="5022939"/>
              <a:ext cx="78334" cy="78334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2" name="Émoticône 111"/>
            <p:cNvSpPr/>
            <p:nvPr/>
          </p:nvSpPr>
          <p:spPr>
            <a:xfrm>
              <a:off x="1036574" y="5021484"/>
              <a:ext cx="78334" cy="78334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3" name="Émoticône 112"/>
            <p:cNvSpPr/>
            <p:nvPr/>
          </p:nvSpPr>
          <p:spPr>
            <a:xfrm>
              <a:off x="2128551" y="5176104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4" name="Émoticône 113"/>
            <p:cNvSpPr/>
            <p:nvPr/>
          </p:nvSpPr>
          <p:spPr>
            <a:xfrm>
              <a:off x="1826996" y="5061894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5" name="Émoticône 114"/>
            <p:cNvSpPr/>
            <p:nvPr/>
          </p:nvSpPr>
          <p:spPr>
            <a:xfrm>
              <a:off x="1987646" y="5271429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6" name="Émoticône 115"/>
            <p:cNvSpPr/>
            <p:nvPr/>
          </p:nvSpPr>
          <p:spPr>
            <a:xfrm>
              <a:off x="1895394" y="5163496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4" name="Émoticône 123"/>
            <p:cNvSpPr/>
            <p:nvPr/>
          </p:nvSpPr>
          <p:spPr>
            <a:xfrm>
              <a:off x="2773415" y="5024241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5" name="Émoticône 124"/>
            <p:cNvSpPr/>
            <p:nvPr/>
          </p:nvSpPr>
          <p:spPr>
            <a:xfrm>
              <a:off x="2791969" y="5146068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6" name="Émoticône 125"/>
            <p:cNvSpPr/>
            <p:nvPr/>
          </p:nvSpPr>
          <p:spPr>
            <a:xfrm>
              <a:off x="2403156" y="5006935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7" name="Émoticône 126"/>
            <p:cNvSpPr/>
            <p:nvPr/>
          </p:nvSpPr>
          <p:spPr>
            <a:xfrm>
              <a:off x="2364664" y="5134128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2435485" y="1121316"/>
            <a:ext cx="6079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i="1" dirty="0" smtClean="0">
                <a:solidFill>
                  <a:srgbClr val="000000"/>
                </a:solidFill>
              </a:rPr>
              <a:t>Les sujets appréciés par les clients au travers du TS-I sont très variés : </a:t>
            </a:r>
            <a:r>
              <a:rPr lang="fr-FR" i="1" dirty="0">
                <a:solidFill>
                  <a:srgbClr val="000000"/>
                </a:solidFill>
              </a:rPr>
              <a:t>q</a:t>
            </a:r>
            <a:r>
              <a:rPr lang="fr-FR" i="1" dirty="0" smtClean="0">
                <a:solidFill>
                  <a:srgbClr val="000000"/>
                </a:solidFill>
              </a:rPr>
              <a:t>ualité d’accueil, compréhension, </a:t>
            </a:r>
            <a:r>
              <a:rPr lang="fr-FR" i="1" dirty="0" err="1" smtClean="0">
                <a:solidFill>
                  <a:srgbClr val="000000"/>
                </a:solidFill>
              </a:rPr>
              <a:t>joignabilité</a:t>
            </a:r>
            <a:r>
              <a:rPr lang="fr-FR" i="1" dirty="0" smtClean="0">
                <a:solidFill>
                  <a:srgbClr val="000000"/>
                </a:solidFill>
              </a:rPr>
              <a:t>, traitement des réclamations….</a:t>
            </a:r>
            <a:endParaRPr lang="fr-FR" i="1" dirty="0">
              <a:solidFill>
                <a:srgbClr val="000000"/>
              </a:solidFill>
            </a:endParaRPr>
          </a:p>
        </p:txBody>
      </p:sp>
      <p:sp>
        <p:nvSpPr>
          <p:cNvPr id="84" name="Émoticône 83"/>
          <p:cNvSpPr/>
          <p:nvPr/>
        </p:nvSpPr>
        <p:spPr>
          <a:xfrm>
            <a:off x="1254897" y="1688034"/>
            <a:ext cx="288032" cy="288032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6" name="Émoticône 85"/>
          <p:cNvSpPr/>
          <p:nvPr/>
        </p:nvSpPr>
        <p:spPr>
          <a:xfrm>
            <a:off x="663322" y="1717510"/>
            <a:ext cx="288032" cy="288032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8" name="Émoticône 87"/>
          <p:cNvSpPr/>
          <p:nvPr/>
        </p:nvSpPr>
        <p:spPr>
          <a:xfrm>
            <a:off x="1067788" y="1717510"/>
            <a:ext cx="288032" cy="288032"/>
          </a:xfrm>
          <a:prstGeom prst="smileyFace">
            <a:avLst>
              <a:gd name="adj" fmla="val 308"/>
            </a:avLst>
          </a:prstGeom>
          <a:solidFill>
            <a:schemeClr val="accent3">
              <a:lumMod val="75000"/>
            </a:schemeClr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9" name="Émoticône 88"/>
          <p:cNvSpPr/>
          <p:nvPr/>
        </p:nvSpPr>
        <p:spPr>
          <a:xfrm>
            <a:off x="873481" y="1688034"/>
            <a:ext cx="288032" cy="288032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270686" y="5311271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35%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393091" y="5324570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35%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2205994" y="4299815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55%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4" name="ZoneTexte 93"/>
          <p:cNvSpPr txBox="1"/>
          <p:nvPr/>
        </p:nvSpPr>
        <p:spPr>
          <a:xfrm>
            <a:off x="665217" y="3781865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0%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2180030" y="3135893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70%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256591" y="2995019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15%</a:t>
            </a:r>
            <a:endParaRPr lang="fr-FR" sz="14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1032" y="3614962"/>
            <a:ext cx="8159512" cy="229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516518" y="1472173"/>
            <a:ext cx="8132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0000"/>
                </a:solidFill>
              </a:rPr>
              <a:t>Le </a:t>
            </a:r>
            <a:r>
              <a:rPr lang="fr-FR" b="1" dirty="0">
                <a:solidFill>
                  <a:srgbClr val="C00000"/>
                </a:solidFill>
              </a:rPr>
              <a:t>N</a:t>
            </a:r>
            <a:r>
              <a:rPr lang="fr-FR" dirty="0">
                <a:solidFill>
                  <a:srgbClr val="000000"/>
                </a:solidFill>
              </a:rPr>
              <a:t>et </a:t>
            </a:r>
            <a:r>
              <a:rPr lang="fr-FR" b="1" dirty="0" err="1">
                <a:solidFill>
                  <a:srgbClr val="C00000"/>
                </a:solidFill>
              </a:rPr>
              <a:t>P</a:t>
            </a:r>
            <a:r>
              <a:rPr lang="fr-FR" dirty="0" err="1">
                <a:solidFill>
                  <a:srgbClr val="000000"/>
                </a:solidFill>
              </a:rPr>
              <a:t>romoter</a:t>
            </a:r>
            <a:r>
              <a:rPr lang="fr-FR" dirty="0">
                <a:solidFill>
                  <a:srgbClr val="000000"/>
                </a:solidFill>
              </a:rPr>
              <a:t> </a:t>
            </a:r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dirty="0">
                <a:solidFill>
                  <a:srgbClr val="000000"/>
                </a:solidFill>
              </a:rPr>
              <a:t>core </a:t>
            </a:r>
            <a:r>
              <a:rPr lang="fr-FR" dirty="0" smtClean="0">
                <a:solidFill>
                  <a:srgbClr val="000000"/>
                </a:solidFill>
              </a:rPr>
              <a:t>est un outil de mesure de la propension des clients à recommander nos produits ou notre marque. Cette recommandatio</a:t>
            </a:r>
            <a:r>
              <a:rPr lang="fr-FR" dirty="0">
                <a:solidFill>
                  <a:srgbClr val="000000"/>
                </a:solidFill>
              </a:rPr>
              <a:t>n</a:t>
            </a:r>
            <a:r>
              <a:rPr lang="fr-FR" dirty="0" smtClean="0">
                <a:solidFill>
                  <a:srgbClr val="000000"/>
                </a:solidFill>
              </a:rPr>
              <a:t> influence </a:t>
            </a:r>
            <a:r>
              <a:rPr lang="fr-FR" dirty="0">
                <a:solidFill>
                  <a:srgbClr val="000000"/>
                </a:solidFill>
              </a:rPr>
              <a:t>considérablement </a:t>
            </a:r>
            <a:r>
              <a:rPr lang="fr-FR" dirty="0" smtClean="0">
                <a:solidFill>
                  <a:srgbClr val="000000"/>
                </a:solidFill>
              </a:rPr>
              <a:t>l’image de l’entreprise et, a donc, un impact sur ses résultats.</a:t>
            </a:r>
          </a:p>
          <a:p>
            <a:pPr algn="just"/>
            <a:endParaRPr lang="fr-FR" dirty="0" smtClean="0">
              <a:solidFill>
                <a:srgbClr val="000000"/>
              </a:solidFill>
            </a:endParaRPr>
          </a:p>
          <a:p>
            <a:pPr algn="just"/>
            <a:r>
              <a:rPr lang="fr-FR" dirty="0">
                <a:solidFill>
                  <a:srgbClr val="000000"/>
                </a:solidFill>
              </a:rPr>
              <a:t>C’est </a:t>
            </a:r>
            <a:r>
              <a:rPr lang="fr-FR" dirty="0" smtClean="0">
                <a:solidFill>
                  <a:srgbClr val="000000"/>
                </a:solidFill>
              </a:rPr>
              <a:t>pourquoi, la </a:t>
            </a:r>
            <a:r>
              <a:rPr lang="fr-FR" dirty="0">
                <a:solidFill>
                  <a:srgbClr val="000000"/>
                </a:solidFill>
              </a:rPr>
              <a:t>question ci-dessous est </a:t>
            </a:r>
            <a:r>
              <a:rPr lang="fr-FR" dirty="0" smtClean="0">
                <a:solidFill>
                  <a:srgbClr val="000000"/>
                </a:solidFill>
              </a:rPr>
              <a:t>intégrée </a:t>
            </a:r>
            <a:r>
              <a:rPr lang="fr-FR" dirty="0">
                <a:solidFill>
                  <a:srgbClr val="000000"/>
                </a:solidFill>
              </a:rPr>
              <a:t>à QHD depuis mars 2017.</a:t>
            </a:r>
          </a:p>
          <a:p>
            <a:pPr algn="just"/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92124" y="485681"/>
            <a:ext cx="763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>
                <a:solidFill>
                  <a:prstClr val="white"/>
                </a:solidFill>
              </a:rPr>
              <a:t>Annexe </a:t>
            </a:r>
            <a:r>
              <a:rPr lang="fr-FR" sz="2800" b="1" cap="all" dirty="0" smtClean="0">
                <a:solidFill>
                  <a:prstClr val="white"/>
                </a:solidFill>
              </a:rPr>
              <a:t>2 : </a:t>
            </a:r>
            <a:r>
              <a:rPr lang="fr-FR" sz="2800" b="1" cap="all" dirty="0">
                <a:solidFill>
                  <a:prstClr val="white"/>
                </a:solidFill>
              </a:rPr>
              <a:t>le </a:t>
            </a:r>
            <a:r>
              <a:rPr lang="fr-FR" sz="2800" b="1" cap="all" dirty="0" smtClean="0">
                <a:solidFill>
                  <a:srgbClr val="CD0920"/>
                </a:solidFill>
              </a:rPr>
              <a:t>net </a:t>
            </a:r>
            <a:r>
              <a:rPr lang="fr-FR" sz="2800" b="1" cap="all" dirty="0" err="1" smtClean="0">
                <a:solidFill>
                  <a:srgbClr val="CD0920"/>
                </a:solidFill>
              </a:rPr>
              <a:t>promoter</a:t>
            </a:r>
            <a:r>
              <a:rPr lang="fr-FR" sz="2800" b="1" cap="all" dirty="0" smtClean="0">
                <a:solidFill>
                  <a:srgbClr val="CD0920"/>
                </a:solidFill>
              </a:rPr>
              <a:t> score </a:t>
            </a:r>
            <a:r>
              <a:rPr lang="fr-FR" sz="2800" b="1" cap="all" dirty="0" smtClean="0">
                <a:solidFill>
                  <a:schemeClr val="bg1"/>
                </a:solidFill>
              </a:rPr>
              <a:t>(</a:t>
            </a:r>
            <a:r>
              <a:rPr lang="fr-FR" sz="2800" b="1" cap="all" dirty="0" err="1" smtClean="0">
                <a:solidFill>
                  <a:schemeClr val="bg1"/>
                </a:solidFill>
              </a:rPr>
              <a:t>nps</a:t>
            </a:r>
            <a:r>
              <a:rPr lang="fr-FR" sz="2800" b="1" cap="all" dirty="0" smtClean="0">
                <a:solidFill>
                  <a:schemeClr val="bg1"/>
                </a:solidFill>
              </a:rPr>
              <a:t>)</a:t>
            </a:r>
            <a:endParaRPr lang="fr-FR" sz="2800" b="1" cap="all" dirty="0">
              <a:solidFill>
                <a:schemeClr val="bg1"/>
              </a:solidFill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9" b="89320" l="9630" r="89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0080" y="5403242"/>
            <a:ext cx="664112" cy="51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9" b="89320" l="9630" r="89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7979138" y="5403242"/>
            <a:ext cx="664112" cy="51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3483" y="3614963"/>
            <a:ext cx="8178212" cy="229925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Arrondir un rectangle avec un coin du même côté 3"/>
          <p:cNvSpPr/>
          <p:nvPr/>
        </p:nvSpPr>
        <p:spPr>
          <a:xfrm>
            <a:off x="491285" y="3323861"/>
            <a:ext cx="1063195" cy="291101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i="1" dirty="0">
              <a:solidFill>
                <a:srgbClr val="000000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7098329" y="4598659"/>
            <a:ext cx="197164" cy="360039"/>
          </a:xfrm>
          <a:prstGeom prst="roundRect">
            <a:avLst/>
          </a:prstGeom>
          <a:solidFill>
            <a:srgbClr val="365C86"/>
          </a:solidFill>
          <a:ln>
            <a:solidFill>
              <a:srgbClr val="365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prstClr val="white"/>
                </a:solidFill>
              </a:rPr>
              <a:t>9</a:t>
            </a:r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385" y="3293381"/>
            <a:ext cx="984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Nouveau</a:t>
            </a:r>
          </a:p>
        </p:txBody>
      </p:sp>
      <p:sp>
        <p:nvSpPr>
          <p:cNvPr id="7" name="Explosion 1 6"/>
          <p:cNvSpPr/>
          <p:nvPr/>
        </p:nvSpPr>
        <p:spPr>
          <a:xfrm rot="779683">
            <a:off x="6946511" y="2352606"/>
            <a:ext cx="2261624" cy="1194291"/>
          </a:xfrm>
          <a:prstGeom prst="irregularSeal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premiers résultats fin Avril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60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4026" y="1815818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B050"/>
                </a:solidFill>
              </a:rPr>
              <a:t>Les </a:t>
            </a:r>
            <a:r>
              <a:rPr lang="fr-FR" b="1" dirty="0">
                <a:solidFill>
                  <a:srgbClr val="00B050"/>
                </a:solidFill>
              </a:rPr>
              <a:t>promoteurs</a:t>
            </a:r>
            <a:r>
              <a:rPr lang="fr-FR" dirty="0">
                <a:solidFill>
                  <a:srgbClr val="000000"/>
                </a:solidFill>
              </a:rPr>
              <a:t> sont </a:t>
            </a:r>
            <a:r>
              <a:rPr lang="fr-FR" dirty="0" smtClean="0">
                <a:solidFill>
                  <a:srgbClr val="000000"/>
                </a:solidFill>
              </a:rPr>
              <a:t>vos clients 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</a:rPr>
              <a:t>les </a:t>
            </a:r>
            <a:r>
              <a:rPr lang="fr-FR" dirty="0">
                <a:solidFill>
                  <a:srgbClr val="000000"/>
                </a:solidFill>
              </a:rPr>
              <a:t>plus fidèles et enthousiastes au sujet de </a:t>
            </a:r>
            <a:r>
              <a:rPr lang="fr-FR" dirty="0" smtClean="0">
                <a:solidFill>
                  <a:srgbClr val="000000"/>
                </a:solidFill>
              </a:rPr>
              <a:t>votre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</a:rPr>
              <a:t>Agence. Ils </a:t>
            </a:r>
            <a:r>
              <a:rPr lang="fr-FR" dirty="0">
                <a:solidFill>
                  <a:srgbClr val="000000"/>
                </a:solidFill>
              </a:rPr>
              <a:t>vont continuer à </a:t>
            </a:r>
            <a:r>
              <a:rPr lang="fr-FR" dirty="0" smtClean="0">
                <a:solidFill>
                  <a:srgbClr val="000000"/>
                </a:solidFill>
              </a:rPr>
              <a:t>souscrire à nos offres et</a:t>
            </a:r>
            <a:r>
              <a:rPr lang="fr-FR" dirty="0">
                <a:solidFill>
                  <a:srgbClr val="000000"/>
                </a:solidFill>
              </a:rPr>
              <a:t> </a:t>
            </a:r>
            <a:r>
              <a:rPr lang="fr-FR" dirty="0" smtClean="0">
                <a:solidFill>
                  <a:srgbClr val="000000"/>
                </a:solidFill>
              </a:rPr>
              <a:t>recommander </a:t>
            </a:r>
            <a:r>
              <a:rPr lang="fr-FR" dirty="0">
                <a:solidFill>
                  <a:srgbClr val="000000"/>
                </a:solidFill>
              </a:rPr>
              <a:t>à leur </a:t>
            </a:r>
            <a:r>
              <a:rPr lang="fr-FR" dirty="0" smtClean="0">
                <a:solidFill>
                  <a:srgbClr val="000000"/>
                </a:solidFill>
              </a:rPr>
              <a:t>entourage. </a:t>
            </a:r>
            <a:r>
              <a:rPr lang="fr-FR" dirty="0">
                <a:solidFill>
                  <a:srgbClr val="000000"/>
                </a:solidFill>
              </a:rPr>
              <a:t>Le seuil pour entrer dans la catégorie des promoteurs est volontairement élevé (</a:t>
            </a:r>
            <a:r>
              <a:rPr lang="fr-FR" dirty="0" smtClean="0">
                <a:solidFill>
                  <a:srgbClr val="000000"/>
                </a:solidFill>
              </a:rPr>
              <a:t>note à partir de 9) </a:t>
            </a:r>
            <a:r>
              <a:rPr lang="fr-FR" dirty="0">
                <a:solidFill>
                  <a:srgbClr val="000000"/>
                </a:solidFill>
              </a:rPr>
              <a:t>afin de s'assurer que le client est un fan particulièrement enthousiaste</a:t>
            </a:r>
            <a:r>
              <a:rPr lang="fr-FR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fr-FR" dirty="0">
              <a:solidFill>
                <a:srgbClr val="000000"/>
              </a:solidFill>
            </a:endParaRPr>
          </a:p>
          <a:p>
            <a:pPr algn="just"/>
            <a:r>
              <a:rPr lang="fr-FR" dirty="0">
                <a:solidFill>
                  <a:srgbClr val="FFC000"/>
                </a:solidFill>
              </a:rPr>
              <a:t>Les </a:t>
            </a:r>
            <a:r>
              <a:rPr lang="fr-FR" b="1" dirty="0">
                <a:solidFill>
                  <a:srgbClr val="FFC000"/>
                </a:solidFill>
              </a:rPr>
              <a:t>passifs</a:t>
            </a:r>
            <a:r>
              <a:rPr lang="fr-FR" dirty="0">
                <a:solidFill>
                  <a:srgbClr val="000000"/>
                </a:solidFill>
              </a:rPr>
              <a:t> sont généralement des clients </a:t>
            </a:r>
            <a:r>
              <a:rPr lang="fr-FR" dirty="0" smtClean="0">
                <a:solidFill>
                  <a:srgbClr val="000000"/>
                </a:solidFill>
              </a:rPr>
              <a:t>satisfaits. </a:t>
            </a:r>
            <a:r>
              <a:rPr lang="fr-FR" dirty="0">
                <a:solidFill>
                  <a:srgbClr val="000000"/>
                </a:solidFill>
              </a:rPr>
              <a:t>C</a:t>
            </a:r>
            <a:r>
              <a:rPr lang="fr-FR" dirty="0" smtClean="0">
                <a:solidFill>
                  <a:srgbClr val="000000"/>
                </a:solidFill>
              </a:rPr>
              <a:t>ependant, ils ne manifestent pas </a:t>
            </a:r>
            <a:r>
              <a:rPr lang="fr-FR" dirty="0">
                <a:solidFill>
                  <a:srgbClr val="000000"/>
                </a:solidFill>
              </a:rPr>
              <a:t>l'enthousiasme observé dans la catégorie des promoteurs. Une note de 7 ou 8 est sans aucun doute impressionnante, mais la recherche a </a:t>
            </a:r>
            <a:r>
              <a:rPr lang="fr-FR" dirty="0" smtClean="0">
                <a:solidFill>
                  <a:srgbClr val="000000"/>
                </a:solidFill>
              </a:rPr>
              <a:t>démontré </a:t>
            </a:r>
            <a:r>
              <a:rPr lang="fr-FR" dirty="0">
                <a:solidFill>
                  <a:srgbClr val="000000"/>
                </a:solidFill>
              </a:rPr>
              <a:t>que cette catégorie est </a:t>
            </a:r>
            <a:r>
              <a:rPr lang="fr-FR" dirty="0" smtClean="0">
                <a:solidFill>
                  <a:srgbClr val="000000"/>
                </a:solidFill>
              </a:rPr>
              <a:t>sensible</a:t>
            </a:r>
            <a:r>
              <a:rPr lang="fr-FR" dirty="0">
                <a:solidFill>
                  <a:srgbClr val="000000"/>
                </a:solidFill>
              </a:rPr>
              <a:t> aux offres de la concurrence. Vous n’êtes donc pas à l'abri d’une éventuelle défection</a:t>
            </a:r>
            <a:r>
              <a:rPr lang="fr-FR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fr-FR" dirty="0">
              <a:solidFill>
                <a:srgbClr val="000000"/>
              </a:solidFill>
            </a:endParaRPr>
          </a:p>
          <a:p>
            <a:pPr algn="just"/>
            <a:r>
              <a:rPr lang="fr-FR" dirty="0">
                <a:solidFill>
                  <a:srgbClr val="FF0000"/>
                </a:solidFill>
              </a:rPr>
              <a:t>Les </a:t>
            </a:r>
            <a:r>
              <a:rPr lang="fr-FR" b="1" dirty="0">
                <a:solidFill>
                  <a:srgbClr val="FF0000"/>
                </a:solidFill>
              </a:rPr>
              <a:t>détracteurs</a:t>
            </a:r>
            <a:r>
              <a:rPr lang="fr-FR" dirty="0">
                <a:solidFill>
                  <a:srgbClr val="000000"/>
                </a:solidFill>
              </a:rPr>
              <a:t> font partie d’un groupe potentiellement dangereux. Ils sont souvent malheureux ou déçus et peuvent avoir un impact négatif sur </a:t>
            </a:r>
            <a:r>
              <a:rPr lang="fr-FR" dirty="0" smtClean="0">
                <a:solidFill>
                  <a:srgbClr val="000000"/>
                </a:solidFill>
              </a:rPr>
              <a:t>notre </a:t>
            </a:r>
            <a:r>
              <a:rPr lang="fr-FR" dirty="0">
                <a:solidFill>
                  <a:srgbClr val="000000"/>
                </a:solidFill>
              </a:rPr>
              <a:t>marque. Un client qui évalue </a:t>
            </a:r>
            <a:r>
              <a:rPr lang="fr-FR" dirty="0" smtClean="0">
                <a:solidFill>
                  <a:srgbClr val="000000"/>
                </a:solidFill>
              </a:rPr>
              <a:t>notre </a:t>
            </a:r>
            <a:r>
              <a:rPr lang="fr-FR" dirty="0">
                <a:solidFill>
                  <a:srgbClr val="000000"/>
                </a:solidFill>
              </a:rPr>
              <a:t>entreprise entre 0 et 6 nécessite une sensibilisation proactive pour résoudre les problèmes avant que les dommages soient plus importants.</a:t>
            </a:r>
          </a:p>
          <a:p>
            <a:pPr algn="just"/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92124" y="485681"/>
            <a:ext cx="6399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>
                <a:solidFill>
                  <a:prstClr val="white"/>
                </a:solidFill>
              </a:rPr>
              <a:t>Annexe </a:t>
            </a:r>
            <a:r>
              <a:rPr lang="fr-FR" sz="2800" b="1" cap="all" dirty="0" smtClean="0">
                <a:solidFill>
                  <a:prstClr val="white"/>
                </a:solidFill>
              </a:rPr>
              <a:t>2 : </a:t>
            </a:r>
            <a:r>
              <a:rPr lang="fr-FR" sz="2800" b="1" cap="all" dirty="0">
                <a:solidFill>
                  <a:prstClr val="white"/>
                </a:solidFill>
              </a:rPr>
              <a:t>Zoom sur le </a:t>
            </a:r>
            <a:r>
              <a:rPr lang="fr-FR" sz="2800" b="1" cap="all" dirty="0" err="1">
                <a:solidFill>
                  <a:srgbClr val="CD0920"/>
                </a:solidFill>
              </a:rPr>
              <a:t>nps</a:t>
            </a:r>
            <a:endParaRPr lang="fr-FR" sz="2800" b="1" cap="all" dirty="0">
              <a:solidFill>
                <a:srgbClr val="CD092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50688" y="1024141"/>
            <a:ext cx="4036220" cy="929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4750688" y="1951559"/>
            <a:ext cx="4030281" cy="2540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NPS </a:t>
            </a:r>
            <a:r>
              <a:rPr lang="fr-FR" sz="1600" b="1" dirty="0">
                <a:solidFill>
                  <a:srgbClr val="000000"/>
                </a:solidFill>
              </a:rPr>
              <a:t>= </a:t>
            </a:r>
            <a:r>
              <a:rPr lang="fr-FR" sz="1600" b="1" dirty="0" smtClean="0">
                <a:solidFill>
                  <a:srgbClr val="000000"/>
                </a:solidFill>
              </a:rPr>
              <a:t> %Promoteurs </a:t>
            </a:r>
            <a:r>
              <a:rPr lang="fr-FR" sz="1600" b="1" dirty="0">
                <a:solidFill>
                  <a:srgbClr val="000000"/>
                </a:solidFill>
              </a:rPr>
              <a:t>- </a:t>
            </a:r>
            <a:r>
              <a:rPr lang="fr-FR" sz="1600" b="1" dirty="0" smtClean="0">
                <a:solidFill>
                  <a:srgbClr val="000000"/>
                </a:solidFill>
              </a:rPr>
              <a:t>% Détracteurs</a:t>
            </a:r>
            <a:endParaRPr lang="fr-FR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63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à coins arrondis 31"/>
          <p:cNvSpPr/>
          <p:nvPr/>
        </p:nvSpPr>
        <p:spPr>
          <a:xfrm>
            <a:off x="5756574" y="5635300"/>
            <a:ext cx="619271" cy="15582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à coins arrondis 29"/>
          <p:cNvSpPr/>
          <p:nvPr/>
        </p:nvSpPr>
        <p:spPr>
          <a:xfrm>
            <a:off x="4789128" y="5635300"/>
            <a:ext cx="636247" cy="155828"/>
          </a:xfrm>
          <a:prstGeom prst="roundRect">
            <a:avLst/>
          </a:prstGeom>
          <a:solidFill>
            <a:srgbClr val="92D05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312320" y="1081565"/>
            <a:ext cx="8546845" cy="5117899"/>
          </a:xfrm>
          <a:prstGeom prst="roundRect">
            <a:avLst>
              <a:gd name="adj" fmla="val 4107"/>
            </a:avLst>
          </a:prstGeom>
          <a:solidFill>
            <a:schemeClr val="bg1">
              <a:alpha val="7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 defTabSz="91404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white"/>
                </a:solidFill>
              </a:rPr>
              <a:t>Annexe </a:t>
            </a:r>
            <a:r>
              <a:rPr lang="fr-FR" dirty="0" smtClean="0">
                <a:solidFill>
                  <a:prstClr val="white"/>
                </a:solidFill>
              </a:rPr>
              <a:t>3: </a:t>
            </a:r>
            <a:r>
              <a:rPr lang="fr-FR" dirty="0">
                <a:solidFill>
                  <a:prstClr val="white"/>
                </a:solidFill>
              </a:rPr>
              <a:t>Critère </a:t>
            </a:r>
            <a:r>
              <a:rPr lang="fr-FR" dirty="0">
                <a:solidFill>
                  <a:srgbClr val="CD0920"/>
                </a:solidFill>
              </a:rPr>
              <a:t>Part Variable </a:t>
            </a:r>
            <a:r>
              <a:rPr lang="fr-FR" dirty="0" smtClean="0">
                <a:solidFill>
                  <a:srgbClr val="CD0920"/>
                </a:solidFill>
              </a:rPr>
              <a:t>QUALITE</a:t>
            </a:r>
            <a:endParaRPr lang="fr-FR" dirty="0">
              <a:solidFill>
                <a:srgbClr val="CD092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76678" y="1978335"/>
            <a:ext cx="1606457" cy="584739"/>
          </a:xfrm>
          <a:prstGeom prst="rect">
            <a:avLst/>
          </a:prstGeom>
          <a:noFill/>
        </p:spPr>
        <p:txBody>
          <a:bodyPr wrap="none" lIns="91404" tIns="45702" rIns="91404" bIns="4570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1 - Score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9153" y="3876024"/>
            <a:ext cx="2633983" cy="584739"/>
          </a:xfrm>
          <a:prstGeom prst="rect">
            <a:avLst/>
          </a:prstGeom>
          <a:noFill/>
        </p:spPr>
        <p:txBody>
          <a:bodyPr wrap="none" lIns="91404" tIns="45702" rIns="91404" bIns="4570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2 - Progression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16471" y="3289848"/>
            <a:ext cx="594962" cy="584739"/>
          </a:xfrm>
          <a:prstGeom prst="rect">
            <a:avLst/>
          </a:prstGeom>
          <a:noFill/>
        </p:spPr>
        <p:txBody>
          <a:bodyPr wrap="none" lIns="91404" tIns="45702" rIns="91404" bIns="4570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ou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75922" y="1156087"/>
            <a:ext cx="8602862" cy="738627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algn="just" defTabSz="914040"/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La CELCA récompense au travers d’</a:t>
            </a:r>
            <a:r>
              <a:rPr lang="fr-FR" sz="14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un des critères de la PV COLLECTIVE </a:t>
            </a:r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du réseau (hors managers) les agences qui obtiennent de bons résultats en matière de Satisfaction client. Ce critère est atteint </a:t>
            </a:r>
            <a:r>
              <a:rPr lang="fr-FR" sz="14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soit au score</a:t>
            </a:r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, à partir de 65 % de Satisfaction globale (TS-I) </a:t>
            </a:r>
            <a:r>
              <a:rPr lang="fr-FR" sz="14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soit grâce à une</a:t>
            </a:r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r>
              <a:rPr lang="fr-FR" sz="14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</a:t>
            </a:r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de 5 pts minimum entre fin 2016 et fin 2017 (score mini 50% fin 2017). </a:t>
            </a:r>
            <a:endParaRPr lang="fr-FR" sz="1400" i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991544" y="2623863"/>
            <a:ext cx="4268847" cy="381542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defTabSz="914040"/>
            <a:r>
              <a:rPr lang="fr-FR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Satisfaction &gt; 65 % fin 2017</a:t>
            </a:r>
            <a:endParaRPr lang="fr-FR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51936" y="2599982"/>
            <a:ext cx="2087509" cy="369296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b="1" cap="all" dirty="0" smtClean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 Critère  à </a:t>
            </a:r>
            <a:r>
              <a:rPr lang="fr-FR" b="1" cap="all" dirty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100%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998138" y="2896937"/>
            <a:ext cx="4268847" cy="381542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defTabSz="914040"/>
            <a:r>
              <a:rPr lang="fr-FR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Satisfaction &gt; 72 % fin 2017</a:t>
            </a:r>
            <a:endParaRPr lang="fr-FR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560923" y="2873783"/>
            <a:ext cx="1930964" cy="369296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b="1" cap="all" dirty="0" smtClean="0">
                <a:ln w="0"/>
                <a:solidFill>
                  <a:srgbClr val="114B0D"/>
                </a:solidFill>
                <a:effectLst>
                  <a:reflection blurRad="12700" stA="50000" endPos="50000" dist="5000" dir="5400000" sy="-100000" rotWithShape="0"/>
                </a:effectLst>
              </a:rPr>
              <a:t>Critère  à 120</a:t>
            </a:r>
            <a:r>
              <a:rPr lang="fr-FR" b="1" cap="all" dirty="0">
                <a:ln w="0"/>
                <a:solidFill>
                  <a:srgbClr val="114B0D"/>
                </a:solidFill>
                <a:effectLst>
                  <a:reflection blurRad="12700" stA="50000" endPos="50000" dist="5000" dir="5400000" sy="-100000" rotWithShape="0"/>
                </a:effectLst>
              </a:rPr>
              <a:t>%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6744501" y="2139304"/>
            <a:ext cx="1677129" cy="1085955"/>
            <a:chOff x="5062963" y="2180855"/>
            <a:chExt cx="2529622" cy="1676667"/>
          </a:xfrm>
        </p:grpSpPr>
        <p:pic>
          <p:nvPicPr>
            <p:cNvPr id="19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59" t="13889" r="62068" b="24272"/>
            <a:stretch/>
          </p:blipFill>
          <p:spPr bwMode="auto">
            <a:xfrm rot="768185">
              <a:off x="5062963" y="2180855"/>
              <a:ext cx="1400446" cy="991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22" t="17699" r="63437" b="28118"/>
            <a:stretch/>
          </p:blipFill>
          <p:spPr bwMode="auto">
            <a:xfrm>
              <a:off x="5546610" y="2500726"/>
              <a:ext cx="1384076" cy="97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Groupe 20"/>
            <p:cNvGrpSpPr/>
            <p:nvPr/>
          </p:nvGrpSpPr>
          <p:grpSpPr>
            <a:xfrm>
              <a:off x="6377544" y="2691645"/>
              <a:ext cx="1018238" cy="1045440"/>
              <a:chOff x="3475502" y="1700808"/>
              <a:chExt cx="1628752" cy="1672264"/>
            </a:xfrm>
          </p:grpSpPr>
          <p:pic>
            <p:nvPicPr>
              <p:cNvPr id="22" name="Picture 5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928" t="51797" r="53090" b="5449"/>
              <a:stretch/>
            </p:blipFill>
            <p:spPr bwMode="auto">
              <a:xfrm>
                <a:off x="3498374" y="1820211"/>
                <a:ext cx="1583008" cy="1456593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Bouée 22"/>
              <p:cNvSpPr/>
              <p:nvPr/>
            </p:nvSpPr>
            <p:spPr>
              <a:xfrm>
                <a:off x="3475502" y="1700808"/>
                <a:ext cx="1628752" cy="1672264"/>
              </a:xfrm>
              <a:prstGeom prst="donut">
                <a:avLst>
                  <a:gd name="adj" fmla="val 6058"/>
                </a:avLst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40"/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4" name="Rogner un rectangle avec un coin du même côté 23"/>
            <p:cNvSpPr/>
            <p:nvPr/>
          </p:nvSpPr>
          <p:spPr>
            <a:xfrm rot="3483284">
              <a:off x="6165924" y="3395777"/>
              <a:ext cx="87373" cy="562248"/>
            </a:xfrm>
            <a:prstGeom prst="snip2SameRect">
              <a:avLst>
                <a:gd name="adj1" fmla="val 42124"/>
                <a:gd name="adj2" fmla="val 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4" tIns="45702" rIns="91404" bIns="45702" rtlCol="0" anchor="ctr"/>
            <a:lstStyle/>
            <a:p>
              <a:pPr algn="ctr" defTabSz="91404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 rot="19773788">
              <a:off x="6310425" y="2596607"/>
              <a:ext cx="1282160" cy="1260915"/>
            </a:xfrm>
            <a:prstGeom prst="rect">
              <a:avLst/>
            </a:prstGeom>
            <a:noFill/>
          </p:spPr>
          <p:txBody>
            <a:bodyPr wrap="square" lIns="91404" tIns="45702" rIns="91404" bIns="45702" rtlCol="0">
              <a:prstTxWarp prst="textArchDown">
                <a:avLst>
                  <a:gd name="adj" fmla="val 856652"/>
                </a:avLst>
              </a:prstTxWarp>
              <a:spAutoFit/>
            </a:bodyPr>
            <a:lstStyle/>
            <a:p>
              <a:pPr defTabSz="914040"/>
              <a:r>
                <a:rPr lang="fr-FR" dirty="0" smtClean="0">
                  <a:solidFill>
                    <a:srgbClr val="FF0000"/>
                  </a:solidFill>
                </a:rPr>
                <a:t>Chaque mois </a:t>
              </a:r>
              <a:r>
                <a:rPr lang="fr-FR" sz="2400" dirty="0" smtClean="0">
                  <a:solidFill>
                    <a:srgbClr val="E81CC1"/>
                  </a:solidFill>
                </a:rPr>
                <a:t>page 5</a:t>
              </a:r>
              <a:endParaRPr lang="fr-FR" sz="2400" dirty="0">
                <a:solidFill>
                  <a:srgbClr val="E81CC1"/>
                </a:solidFill>
              </a:endParaRP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4030168" y="3685260"/>
            <a:ext cx="36097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Ex: annuel 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2016 TS-I = 46, 2017 TS-I = 53.</a:t>
            </a:r>
          </a:p>
          <a:p>
            <a:pPr algn="just"/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 de </a:t>
            </a:r>
            <a:r>
              <a:rPr lang="fr-FR" sz="11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7 pts </a:t>
            </a:r>
            <a:r>
              <a:rPr lang="fr-FR" sz="1100" b="1" i="1" dirty="0" smtClean="0">
                <a:solidFill>
                  <a:srgbClr val="FF0000"/>
                </a:solidFill>
              </a:rPr>
              <a:t>et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franchissement du seuil des </a:t>
            </a:r>
            <a:r>
              <a:rPr lang="fr-FR" sz="11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50%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</a:p>
          <a:p>
            <a:pPr algn="just"/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PV à 100% sur critère QHD. </a:t>
            </a:r>
          </a:p>
          <a:p>
            <a:pPr algn="just"/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A comparer entre votre rapport de </a:t>
            </a:r>
            <a:r>
              <a:rPr lang="fr-FR" sz="1100" i="1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Déc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2016 et de </a:t>
            </a:r>
            <a:r>
              <a:rPr lang="fr-FR" sz="1100" i="1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Déc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2017.</a:t>
            </a:r>
            <a:endParaRPr lang="fr-FR" sz="1100" i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57228" y="5359903"/>
            <a:ext cx="7167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40"/>
            <a:r>
              <a:rPr lang="fr-FR" sz="1200" b="1" i="1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Cf</a:t>
            </a:r>
            <a:r>
              <a:rPr lang="fr-FR" sz="1200" b="1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 page 5 </a:t>
            </a:r>
            <a:r>
              <a:rPr lang="fr-FR" sz="12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de votre rapport </a:t>
            </a:r>
            <a:r>
              <a:rPr lang="fr-FR" sz="1200" b="1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QHD </a:t>
            </a:r>
            <a:r>
              <a:rPr lang="fr-FR" sz="1200" u="sng" dirty="0">
                <a:solidFill>
                  <a:srgbClr val="000000">
                    <a:lumMod val="65000"/>
                    <a:lumOff val="35000"/>
                  </a:srgbClr>
                </a:solidFill>
              </a:rPr>
              <a:t>TS-I Satisfaction globale : moyenne arithmétique sur l’année civile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: </a:t>
            </a:r>
          </a:p>
          <a:p>
            <a:pPr lvl="0" defTabSz="914040"/>
            <a:r>
              <a:rPr lang="fr-FR" sz="12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Score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: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constaté à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fin 2017 sur l’année complète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(quartiles définis fin 2016 : 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r>
              <a:rPr lang="fr-FR" sz="1200" i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ème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à 65 %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mini 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fr-FR" sz="1200" i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ème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à 72% mini) </a:t>
            </a:r>
            <a:endParaRPr lang="fr-FR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defTabSz="914040"/>
            <a:r>
              <a:rPr lang="fr-FR" sz="12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 : Delta entre fin 2017 et fin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2016, avec un minimum de 50% fin 2017) </a:t>
            </a:r>
            <a:endParaRPr lang="fr-FR" sz="1100" i="1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 defTabSz="914040"/>
            <a:r>
              <a:rPr lang="fr-FR" sz="12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Score </a:t>
            </a:r>
            <a:r>
              <a:rPr lang="fr-FR" sz="12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ou Progression :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Le critère le plus favorable à l’agence sera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retenu</a:t>
            </a:r>
            <a:endParaRPr lang="fr-FR" b="1" i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998137" y="4615004"/>
            <a:ext cx="4268847" cy="381542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defTabSz="914040"/>
            <a:r>
              <a:rPr lang="fr-FR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 +5% avec seuil 50% atteint </a:t>
            </a:r>
            <a:endParaRPr lang="fr-FR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998136" y="4874012"/>
            <a:ext cx="4268847" cy="381542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defTabSz="914040"/>
            <a:r>
              <a:rPr lang="fr-FR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 +10%</a:t>
            </a:r>
            <a:r>
              <a:rPr lang="fr-FR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 avec seuil 50% atteint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01238" y="4606615"/>
            <a:ext cx="2087509" cy="369296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b="1" cap="all" dirty="0" smtClean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 Critère  à </a:t>
            </a:r>
            <a:r>
              <a:rPr lang="fr-FR" b="1" cap="all" dirty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100%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621050" y="4866812"/>
            <a:ext cx="1930964" cy="369296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b="1" cap="all" dirty="0" smtClean="0">
                <a:ln w="0"/>
                <a:solidFill>
                  <a:srgbClr val="114B0D"/>
                </a:solidFill>
                <a:effectLst>
                  <a:reflection blurRad="12700" stA="50000" endPos="50000" dist="5000" dir="5400000" sy="-100000" rotWithShape="0"/>
                </a:effectLst>
              </a:rPr>
              <a:t>Critère  à 120</a:t>
            </a:r>
            <a:r>
              <a:rPr lang="fr-FR" b="1" cap="all" dirty="0">
                <a:ln w="0"/>
                <a:solidFill>
                  <a:srgbClr val="114B0D"/>
                </a:solidFill>
                <a:effectLst>
                  <a:reflection blurRad="12700" stA="50000" endPos="50000" dist="5000" dir="5400000" sy="-100000" rotWithShape="0"/>
                </a:effectLst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67356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"/>
          <p:cNvSpPr txBox="1">
            <a:spLocks/>
          </p:cNvSpPr>
          <p:nvPr/>
        </p:nvSpPr>
        <p:spPr>
          <a:xfrm>
            <a:off x="766987" y="357375"/>
            <a:ext cx="8455389" cy="70942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None/>
              <a:defRPr sz="2800" b="1" kern="1200" cap="all" baseline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2800" b="1" i="0" u="none" strike="noStrike" kern="1200" cap="all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Annexes 4 </a:t>
            </a:r>
            <a:r>
              <a:rPr lang="fr-FR" dirty="0">
                <a:solidFill>
                  <a:sysClr val="window" lastClr="FFFFFF"/>
                </a:solidFill>
              </a:rPr>
              <a:t>: </a:t>
            </a:r>
            <a:r>
              <a:rPr lang="fr-FR" sz="2400" dirty="0">
                <a:solidFill>
                  <a:sysClr val="window" lastClr="FFFFFF"/>
                </a:solidFill>
              </a:rPr>
              <a:t>Exemple de </a:t>
            </a:r>
            <a:r>
              <a:rPr lang="fr-FR" sz="2400" dirty="0">
                <a:solidFill>
                  <a:srgbClr val="CD0920"/>
                </a:solidFill>
              </a:rPr>
              <a:t>fiche action satisfaction</a:t>
            </a:r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" t="13133" r="10684" b="10283"/>
          <a:stretch/>
        </p:blipFill>
        <p:spPr bwMode="auto">
          <a:xfrm>
            <a:off x="496388" y="1201772"/>
            <a:ext cx="5320938" cy="3701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0131298" y="7076125"/>
            <a:ext cx="1864651" cy="319100"/>
          </a:xfrm>
        </p:spPr>
        <p:txBody>
          <a:bodyPr/>
          <a:lstStyle/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4171847" y="5085804"/>
            <a:ext cx="4654547" cy="1057127"/>
            <a:chOff x="4598808" y="4659458"/>
            <a:chExt cx="4162697" cy="1471748"/>
          </a:xfrm>
        </p:grpSpPr>
        <p:pic>
          <p:nvPicPr>
            <p:cNvPr id="7" name="Picture 1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0759" y="4782410"/>
              <a:ext cx="1295111" cy="1227723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ZoneTexte 7">
              <a:hlinkClick r:id="rId4"/>
            </p:cNvPr>
            <p:cNvSpPr txBox="1"/>
            <p:nvPr/>
          </p:nvSpPr>
          <p:spPr>
            <a:xfrm>
              <a:off x="4668344" y="4882269"/>
              <a:ext cx="2238104" cy="861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u="sng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Lien vers la fiche</a:t>
              </a:r>
            </a:p>
            <a:p>
              <a:r>
                <a:rPr lang="fr-FR" sz="1050" dirty="0" smtClean="0">
                  <a:solidFill>
                    <a:schemeClr val="bg2">
                      <a:lumMod val="50000"/>
                    </a:schemeClr>
                  </a:solidFill>
                  <a:latin typeface="Arial Narrow" panose="020B0606020202030204" pitchFamily="34" charset="0"/>
                </a:rPr>
                <a:t>Site Qualité / La Qualité en CELCA / Outils Qualité</a:t>
              </a:r>
              <a:endParaRPr lang="fr-FR" sz="105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98808" y="4659458"/>
              <a:ext cx="4162697" cy="1471748"/>
            </a:xfrm>
            <a:prstGeom prst="rect">
              <a:avLst/>
            </a:prstGeom>
            <a:noFill/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7971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874" y="332950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2861" y="1811441"/>
            <a:ext cx="83450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ACTIONS</a:t>
            </a:r>
            <a:r>
              <a:rPr lang="fr-FR" sz="1200" b="1" dirty="0" smtClean="0">
                <a:cs typeface="Arial" panose="020B0604020202020204" pitchFamily="34" charset="0"/>
              </a:rPr>
              <a:t> </a:t>
            </a:r>
            <a:r>
              <a:rPr lang="fr-FR" sz="1200" b="1" dirty="0">
                <a:cs typeface="Arial" panose="020B0604020202020204" pitchFamily="34" charset="0"/>
              </a:rPr>
              <a:t>– Fichiers à </a:t>
            </a:r>
            <a:r>
              <a:rPr lang="fr-FR" sz="1200" b="1" dirty="0" smtClean="0">
                <a:cs typeface="Arial" panose="020B0604020202020204" pitchFamily="34" charset="0"/>
              </a:rPr>
              <a:t>traiter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CREDIT CONSOMMATION </a:t>
            </a:r>
            <a:r>
              <a:rPr lang="fr-FR" sz="1200" b="1" dirty="0" smtClean="0"/>
              <a:t>– </a:t>
            </a:r>
            <a:r>
              <a:rPr lang="fr-FR" sz="1200" b="1" dirty="0"/>
              <a:t>Nouveau : paiement à crédit sur Internet avec </a:t>
            </a:r>
            <a:r>
              <a:rPr lang="fr-FR" sz="1200" b="1" dirty="0" err="1"/>
              <a:t>Izicarte</a:t>
            </a:r>
            <a:endParaRPr lang="fr-FR" sz="1200" b="1" dirty="0" smtClean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CREDIT </a:t>
            </a:r>
            <a:r>
              <a:rPr lang="fr-FR" sz="1200" b="1" dirty="0" smtClean="0">
                <a:solidFill>
                  <a:srgbClr val="FF0000"/>
                </a:solidFill>
              </a:rPr>
              <a:t>CONSOMMATION </a:t>
            </a:r>
            <a:r>
              <a:rPr lang="fr-FR" sz="1200" b="1" dirty="0" smtClean="0"/>
              <a:t>– </a:t>
            </a:r>
            <a:r>
              <a:rPr lang="fr-FR" sz="1200" b="1" dirty="0"/>
              <a:t>Remplacement de courriers </a:t>
            </a:r>
            <a:r>
              <a:rPr lang="fr-FR" sz="1200" b="1" dirty="0" err="1"/>
              <a:t>Natixis</a:t>
            </a:r>
            <a:r>
              <a:rPr lang="fr-FR" sz="1200" b="1" dirty="0"/>
              <a:t> Financement par des </a:t>
            </a:r>
            <a:r>
              <a:rPr lang="fr-FR" sz="1200" b="1" dirty="0" smtClean="0"/>
              <a:t>SMS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BOOSTER TPE IP jusqu’au 30 Juin </a:t>
            </a:r>
            <a:r>
              <a:rPr lang="fr-FR" sz="1200" b="1" dirty="0" smtClean="0"/>
              <a:t>2017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IARD/PREVOYANCE </a:t>
            </a:r>
            <a:r>
              <a:rPr lang="fr-FR" sz="1200" b="1" dirty="0" smtClean="0"/>
              <a:t>–</a:t>
            </a:r>
            <a:r>
              <a:rPr lang="fr-FR" sz="1200" b="1" dirty="0" smtClean="0">
                <a:solidFill>
                  <a:srgbClr val="FF0000"/>
                </a:solidFill>
              </a:rPr>
              <a:t> </a:t>
            </a:r>
            <a:r>
              <a:rPr lang="fr-FR" sz="1200" b="1" dirty="0"/>
              <a:t>IARD Auto : Fichier « Lutte anti-résiliation »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EPARGNE</a:t>
            </a:r>
            <a:r>
              <a:rPr lang="fr-FR" sz="1200" b="1" dirty="0" smtClean="0"/>
              <a:t> </a:t>
            </a:r>
            <a:r>
              <a:rPr lang="fr-FR" sz="1200" b="1" dirty="0"/>
              <a:t>– Baisse des Taux au 16 avril 2017</a:t>
            </a:r>
            <a:endParaRPr lang="fr-FR" sz="1200" b="1" dirty="0" smtClean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</a:t>
            </a:r>
            <a:r>
              <a:rPr lang="fr-FR" sz="1200" b="1" dirty="0"/>
              <a:t> – LEP en fin de droit 2016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</a:t>
            </a:r>
            <a:r>
              <a:rPr lang="fr-FR" sz="1200" b="1" dirty="0"/>
              <a:t> – Conformité des ouvertures des comptes </a:t>
            </a:r>
            <a:r>
              <a:rPr lang="fr-FR" sz="1200" b="1" dirty="0" smtClean="0"/>
              <a:t>d’épargne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chemeClr val="tx2"/>
                </a:solidFill>
              </a:rPr>
              <a:t>DISTRI</a:t>
            </a:r>
            <a:r>
              <a:rPr lang="fr-FR" sz="1200" b="1" dirty="0" smtClean="0"/>
              <a:t> –  </a:t>
            </a:r>
            <a:r>
              <a:rPr lang="fr-FR" sz="1200" b="1" dirty="0"/>
              <a:t>NOUVEAU CLAVIER DEI PARTICULIERS</a:t>
            </a:r>
            <a:endParaRPr lang="fr-FR" sz="1200" dirty="0"/>
          </a:p>
          <a:p>
            <a:pPr>
              <a:lnSpc>
                <a:spcPct val="150000"/>
              </a:lnSpc>
            </a:pPr>
            <a:endParaRPr lang="fr-FR" sz="1200" dirty="0"/>
          </a:p>
        </p:txBody>
      </p:sp>
      <p:sp>
        <p:nvSpPr>
          <p:cNvPr id="4" name="Rectangle 3"/>
          <p:cNvSpPr/>
          <p:nvPr/>
        </p:nvSpPr>
        <p:spPr>
          <a:xfrm>
            <a:off x="5507012" y="1111250"/>
            <a:ext cx="2767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N°133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12 avril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518328" y="5467772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87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2207</TotalTime>
  <Words>1311</Words>
  <Application>Microsoft Office PowerPoint</Application>
  <PresentationFormat>Affichage à l'écran (4:3)</PresentationFormat>
  <Paragraphs>176</Paragraphs>
  <Slides>14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Thème Office</vt:lpstr>
      <vt:lpstr>1_1-MODELE PART</vt:lpstr>
      <vt:lpstr>2_1-MODELE PART</vt:lpstr>
      <vt:lpstr>1-MODELE PART</vt:lpstr>
      <vt:lpstr>QUALITE : PLAN SATISFACTION CLIENTS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Annexe 3: Critère Part Variable QUALITE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179</cp:revision>
  <cp:lastPrinted>2017-04-07T13:28:40Z</cp:lastPrinted>
  <dcterms:created xsi:type="dcterms:W3CDTF">2016-06-03T08:10:53Z</dcterms:created>
  <dcterms:modified xsi:type="dcterms:W3CDTF">2017-04-11T14:12:09Z</dcterms:modified>
</cp:coreProperties>
</file>