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303" r:id="rId2"/>
    <p:sldId id="295" r:id="rId3"/>
    <p:sldId id="296" r:id="rId4"/>
    <p:sldId id="297" r:id="rId5"/>
    <p:sldId id="298" r:id="rId6"/>
    <p:sldId id="256" r:id="rId7"/>
    <p:sldId id="257" r:id="rId8"/>
    <p:sldId id="263" r:id="rId9"/>
    <p:sldId id="264" r:id="rId10"/>
    <p:sldId id="258" r:id="rId11"/>
    <p:sldId id="265" r:id="rId12"/>
    <p:sldId id="275" r:id="rId13"/>
    <p:sldId id="276" r:id="rId14"/>
    <p:sldId id="267" r:id="rId15"/>
    <p:sldId id="266" r:id="rId16"/>
    <p:sldId id="287" r:id="rId17"/>
    <p:sldId id="281" r:id="rId18"/>
    <p:sldId id="282" r:id="rId19"/>
    <p:sldId id="283" r:id="rId20"/>
    <p:sldId id="268" r:id="rId21"/>
    <p:sldId id="269" r:id="rId22"/>
    <p:sldId id="270" r:id="rId23"/>
    <p:sldId id="274" r:id="rId24"/>
    <p:sldId id="284" r:id="rId25"/>
    <p:sldId id="261" r:id="rId26"/>
    <p:sldId id="294" r:id="rId27"/>
    <p:sldId id="260" r:id="rId28"/>
    <p:sldId id="262" r:id="rId29"/>
    <p:sldId id="271" r:id="rId30"/>
    <p:sldId id="285" r:id="rId31"/>
    <p:sldId id="286" r:id="rId32"/>
    <p:sldId id="277" r:id="rId33"/>
    <p:sldId id="278" r:id="rId34"/>
    <p:sldId id="292" r:id="rId35"/>
    <p:sldId id="299" r:id="rId36"/>
    <p:sldId id="300" r:id="rId37"/>
    <p:sldId id="301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71E"/>
    <a:srgbClr val="FFEEB7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97143" autoAdjust="0"/>
  </p:normalViewPr>
  <p:slideViewPr>
    <p:cSldViewPr>
      <p:cViewPr>
        <p:scale>
          <a:sx n="100" d="100"/>
          <a:sy n="100" d="100"/>
        </p:scale>
        <p:origin x="-1938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93CFE-674E-46CA-A2A5-BADDB76F6E42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38A44-7F25-46AC-84DF-440A0870D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76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38A44-7F25-46AC-84DF-440A0870DEC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10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38A44-7F25-46AC-84DF-440A0870DEC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877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2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66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3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87200" cy="69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9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0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220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56" r:id="rId7"/>
    <p:sldLayoutId id="214748366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ub_com/RDC_marche_parts/Epargne%20Financire/RDC_marche_parts_epargne_financ.aspx?RootFolder=/sites/lca1/SiteDirectory/rub_com/RDC_marche_parts/Epargne%20Financire/S%C3%A9lection%20Essentielle/Selectiz&amp;PageView=Shared&amp;FolderCTID=0x0120007E2F23BD5248BF4EB3018F71C765949B&amp;View=%7b9E0357AC-3979-4AFD-B7D0-71CA88A52EDB%7d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pacedefi.fr/login" TargetMode="External"/><Relationship Id="rId2" Type="http://schemas.openxmlformats.org/officeDocument/2006/relationships/hyperlink" Target="http://service-celca-moss.sigce.caisse-epargne.fr/sites/lca1/SiteDirectory/rub_com/RDC_marche_parts/Epargne%20Financire/OPCVM%20-%20Selection%20Essentielle%20-%20Patrimoniale%20et%20Gestion%20Priv&#233;e%20ordre%20th&#233;matiqu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DMA-INF_16_009docx.pdf" TargetMode="External"/><Relationship Id="rId2" Type="http://schemas.openxmlformats.org/officeDocument/2006/relationships/hyperlink" Target="http://wnsgprw1.celca.caisse-epargne.fr/app/bci/INF/SG_17_01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nsgprw1.celca.caisse-epargne.fr/app/bci/INF/INF%20N008%2017.pdf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nsgprw1.celca.caisse-epargne.fr/app/bci/INF/INF_N029_17.pdf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ub_com/RDC_%20Distribution/OVAD/Kit%20OVMC%20122016.pptx" TargetMode="External"/><Relationship Id="rId2" Type="http://schemas.openxmlformats.org/officeDocument/2006/relationships/hyperlink" Target="http://service-celca-moss.sigce.caisse-epargne.fr/sites/lca1/SiteDirectory/rub_com/RDC_%20Distribution/OVAD/RDC_distribution_OVAD.aspx?PageView=Shared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service-celca-moss.sigce.caisse-epargne.fr/sites/lca1/SiteDirectory/rub_com/RDC_tableaux_bord/Suivi%20ventes%20OVMC/Forms/AllItems.aspx" TargetMode="External"/><Relationship Id="rId5" Type="http://schemas.openxmlformats.org/officeDocument/2006/relationships/hyperlink" Target="http://service-celca-moss.sigce.caisse-epargne.fr/sites/lca1/SiteDirectory/rub_com/RDC_tableaux_bord/Suivi%20ventes%20OVMC/20161105_Liste%20dossiers%20OVMC%20par%20agence.xlsx" TargetMode="External"/><Relationship Id="rId4" Type="http://schemas.openxmlformats.org/officeDocument/2006/relationships/hyperlink" Target="http://service-celca-moss.sigce.caisse-epargne.fr/sites/lca1/SiteDirectory/rub_com/RDC_%20Distribution/OVAD/MBL%20Liste%20des%20produits%20&#233;ligibles%20par%20univers%20activation%202016%2010.xlsx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ub_com/RDC_espace_pros/PAP/20170327%20PAP_Offre_Tarifs_Mode_emploi_souscription.pptx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service-celca-moss.sigce.caisse-epargne.fr/sites/lca1/SiteDirectory/rub_com/RDC_espace_pros/Assurance/20170327%20PREVOYANCE%20PRO%20l%20Offre%20l%20Tarifs%20l%20Mode%20d'emploi.ppt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ervice-celca-moss.sigce.caisse-epargne.fr/sites/lca1/SiteDirectory/rub_com/RDC_espace_pros/Complmentaire%20Sant%20Salaris/Forms/AllItems.aspx" TargetMode="External"/><Relationship Id="rId5" Type="http://schemas.openxmlformats.org/officeDocument/2006/relationships/hyperlink" Target="http://service-celca-moss.sigce.caisse-epargne.fr/sites/lca1/SiteDirectory/rub_com/RDC_espace_pros/IARD%20PRO/Forms/AllItems.aspx?RootFolder=/sites/lca1/SiteDirectory/rub_com/RDC_espace_pros/IARD%20PRO/MULTIRISQUE%20PRO&amp;FolderCTID=0x0120003FBAC91B793636458C0C145E0C603228&amp;View=%7bA7690368-5F2E-4F32-A4F1-8692A7ABEBDE%7d" TargetMode="External"/><Relationship Id="rId4" Type="http://schemas.openxmlformats.org/officeDocument/2006/relationships/hyperlink" Target="http://service-celca-moss.sigce.caisse-epargne.fr/sites/lca1/SiteDirectory/rub_com/RDC_espace_pros/IARD%20PRO/Forms/AllItems.aspx?RootFolder=/sites/lca1/SiteDirectory/rub_com/RDC_espace_pros/IARD%20PRO/AUTO%20PRO&amp;FolderCTID=0x0120003FBAC91B793636458C0C145E0C603228&amp;View=%7bA7690368-5F2E-4F32-A4F1-8692A7ABEBDE%7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473"/>
            <a:ext cx="8575200" cy="5515326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2996952"/>
            <a:ext cx="8575675" cy="1550902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LA NOUVELLE RUBRIQUE </a:t>
            </a:r>
            <a:r>
              <a:rPr lang="fr-FR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DES COMMERCIAUX</a:t>
            </a:r>
            <a:r>
              <a:rPr lang="fr-F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fr-FR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+ </a:t>
            </a:r>
            <a:b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SECONDE </a:t>
            </a: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PLAYLIST</a:t>
            </a:r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900" dirty="0" smtClean="0">
                <a:latin typeface="Arial Narrow" panose="020B0606020202030204" pitchFamily="34" charset="0"/>
              </a:rPr>
              <a:t>HEURE DU JEUDI 27 AVRIL 2017</a:t>
            </a:r>
            <a:endParaRPr lang="fr-FR" sz="2900" dirty="0">
              <a:latin typeface="Arial Narrow" panose="020B0606020202030204" pitchFamily="34" charset="0"/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5877272"/>
            <a:ext cx="6660232" cy="905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4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85324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du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2017,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découvrez votre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Rubrique des Commerciaux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42881" y="1412776"/>
            <a:ext cx="8496944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Une lecture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fluide </a:t>
            </a:r>
            <a:r>
              <a:rPr lang="fr-FR" sz="1600" dirty="0" smtClean="0">
                <a:latin typeface="Arial Narrow" panose="020B0606020202030204" pitchFamily="34" charset="0"/>
              </a:rPr>
              <a:t>et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</a:t>
            </a:r>
            <a:r>
              <a:rPr lang="fr-FR" sz="1600" dirty="0" smtClean="0">
                <a:latin typeface="Arial Narrow" panose="020B0606020202030204" pitchFamily="34" charset="0"/>
              </a:rPr>
              <a:t> </a:t>
            </a:r>
            <a:r>
              <a:rPr lang="fr-FR" sz="1600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intuitive </a:t>
            </a:r>
            <a:r>
              <a:rPr lang="fr-FR" sz="1600" dirty="0" smtClean="0">
                <a:latin typeface="Arial Narrow" panose="020B0606020202030204" pitchFamily="34" charset="0"/>
              </a:rPr>
              <a:t>: </a:t>
            </a:r>
          </a:p>
          <a:p>
            <a:pPr marL="1588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Tous vos contenus en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clics maximum </a:t>
            </a:r>
            <a:r>
              <a:rPr lang="fr-FR" sz="1600" dirty="0" smtClean="0">
                <a:latin typeface="Arial Narrow" panose="020B0606020202030204" pitchFamily="34" charset="0"/>
              </a:rPr>
              <a:t>!!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Rubrique des Commerciaux :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 simple, + </a:t>
            </a:r>
            <a:r>
              <a:rPr lang="fr-FR" sz="2600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opérationnelle</a:t>
            </a:r>
            <a:endParaRPr lang="fr-FR" sz="2600" b="1" dirty="0">
              <a:solidFill>
                <a:schemeClr val="accent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5904656" cy="323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57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85324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du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2017,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découvrez votre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Rubrique des Commerciaux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9552" y="1412776"/>
            <a:ext cx="439248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Une lecture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simplifiée </a:t>
            </a:r>
            <a:r>
              <a:rPr lang="fr-FR" dirty="0" smtClean="0">
                <a:latin typeface="Arial Narrow" panose="020B0606020202030204" pitchFamily="34" charset="0"/>
              </a:rPr>
              <a:t>grâce à :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5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page d’accueil </a:t>
            </a:r>
            <a:r>
              <a:rPr lang="fr-FR" sz="1600" b="1" dirty="0" smtClean="0">
                <a:latin typeface="Arial Narrow" panose="020B0606020202030204" pitchFamily="34" charset="0"/>
              </a:rPr>
              <a:t>: </a:t>
            </a:r>
            <a:r>
              <a:rPr lang="fr-FR" sz="1600" dirty="0" smtClean="0">
                <a:latin typeface="Arial Narrow" panose="020B0606020202030204" pitchFamily="34" charset="0"/>
              </a:rPr>
              <a:t>point d’entrée du site, elle vous permet en un coup d’œil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de voir </a:t>
            </a:r>
            <a:r>
              <a:rPr lang="fr-FR" sz="1600" b="1" dirty="0" smtClean="0">
                <a:latin typeface="Arial Narrow" panose="020B0606020202030204" pitchFamily="34" charset="0"/>
              </a:rPr>
              <a:t>les actualités</a:t>
            </a:r>
            <a:r>
              <a:rPr lang="fr-FR" sz="1600" dirty="0" smtClean="0">
                <a:latin typeface="Arial Narrow" panose="020B0606020202030204" pitchFamily="34" charset="0"/>
              </a:rPr>
              <a:t>,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d’accéder aux principales rubriques du site</a:t>
            </a:r>
            <a:r>
              <a:rPr lang="fr-FR" sz="1600" dirty="0" smtClean="0">
                <a:latin typeface="Arial Narrow" panose="020B0606020202030204" pitchFamily="34" charset="0"/>
              </a:rPr>
              <a:t>,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Rubrique des Commerciaux :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 simple, + </a:t>
            </a:r>
            <a:r>
              <a:rPr lang="fr-FR" sz="2600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opérationnelle</a:t>
            </a:r>
            <a:endParaRPr lang="fr-FR" sz="2600" b="1" dirty="0">
              <a:solidFill>
                <a:schemeClr val="accent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3573016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fr-FR" sz="1600" b="1" dirty="0" smtClean="0">
                <a:latin typeface="Arial Narrow" panose="020B0606020202030204" pitchFamily="34" charset="0"/>
              </a:rPr>
              <a:t>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par marché </a:t>
            </a:r>
            <a:r>
              <a:rPr lang="fr-FR" sz="1600" dirty="0" smtClean="0">
                <a:latin typeface="Arial Narrow" panose="020B0606020202030204" pitchFamily="34" charset="0"/>
              </a:rPr>
              <a:t>: Particuliers, Professionnels, Gestion Patrimoniale, Partenariats/Synergies, Personnes Protégées, Associations de Proximité.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recherche facilitée </a:t>
            </a:r>
            <a:r>
              <a:rPr lang="fr-FR" sz="1600" dirty="0">
                <a:latin typeface="Arial Narrow" panose="020B0606020202030204" pitchFamily="34" charset="0"/>
              </a:rPr>
              <a:t>par un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moteur de recherche </a:t>
            </a:r>
            <a:r>
              <a:rPr lang="fr-FR" sz="1600" dirty="0">
                <a:latin typeface="Arial Narrow" panose="020B0606020202030204" pitchFamily="34" charset="0"/>
              </a:rPr>
              <a:t>plus efficace.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8" y="4941168"/>
            <a:ext cx="892899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744416" cy="240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36096" y="2204864"/>
            <a:ext cx="3312368" cy="14401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7700243" y="2420888"/>
            <a:ext cx="0" cy="2448272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79512" y="5013176"/>
            <a:ext cx="8856984" cy="432048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5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85324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du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2017,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découvrez votre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Rubrique des Commerciaux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71600" y="1412776"/>
            <a:ext cx="6048672" cy="5059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La page d’accueil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5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Les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actualités </a:t>
            </a:r>
            <a:r>
              <a:rPr lang="fr-FR" sz="1600" dirty="0" smtClean="0">
                <a:latin typeface="Arial Narrow" panose="020B0606020202030204" pitchFamily="34" charset="0"/>
              </a:rPr>
              <a:t>(Fil </a:t>
            </a:r>
            <a:r>
              <a:rPr lang="fr-FR" sz="1600" dirty="0">
                <a:latin typeface="Arial Narrow" panose="020B0606020202030204" pitchFamily="34" charset="0"/>
              </a:rPr>
              <a:t>d’actualité</a:t>
            </a:r>
            <a:r>
              <a:rPr lang="fr-FR" sz="1600" dirty="0" smtClean="0">
                <a:latin typeface="Arial Narrow" panose="020B0606020202030204" pitchFamily="34" charset="0"/>
              </a:rPr>
              <a:t>,                    </a:t>
            </a:r>
            <a:r>
              <a:rPr lang="fr-FR" sz="1600" dirty="0">
                <a:latin typeface="Arial Narrow" panose="020B0606020202030204" pitchFamily="34" charset="0"/>
              </a:rPr>
              <a:t>), 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05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Sur la partie centrale, vous trouverez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informations transverses à chaque marché </a:t>
            </a:r>
            <a:r>
              <a:rPr lang="fr-FR" sz="1600" dirty="0" smtClean="0">
                <a:latin typeface="Arial Narrow" panose="020B0606020202030204" pitchFamily="34" charset="0"/>
              </a:rPr>
              <a:t>: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A</a:t>
            </a:r>
            <a:r>
              <a:rPr lang="fr-FR" sz="1600" b="1" dirty="0" smtClean="0">
                <a:latin typeface="Arial Narrow" panose="020B0606020202030204" pitchFamily="34" charset="0"/>
              </a:rPr>
              <a:t>ctions commerciales </a:t>
            </a:r>
            <a:r>
              <a:rPr lang="fr-FR" sz="1400" dirty="0" smtClean="0">
                <a:latin typeface="Arial Narrow" panose="020B0606020202030204" pitchFamily="34" charset="0"/>
              </a:rPr>
              <a:t>(Grand Angle, Playlist, …),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C</a:t>
            </a:r>
            <a:r>
              <a:rPr lang="fr-FR" sz="1600" b="1" dirty="0" smtClean="0">
                <a:latin typeface="Arial Narrow" panose="020B0606020202030204" pitchFamily="34" charset="0"/>
              </a:rPr>
              <a:t>ommunication client,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 smtClean="0">
                <a:latin typeface="Arial Narrow" panose="020B0606020202030204" pitchFamily="34" charset="0"/>
              </a:rPr>
              <a:t>Multicanal </a:t>
            </a:r>
            <a:r>
              <a:rPr lang="fr-FR" sz="1400" dirty="0">
                <a:latin typeface="Arial Narrow" panose="020B0606020202030204" pitchFamily="34" charset="0"/>
              </a:rPr>
              <a:t>(Kit OVMC, ….)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 smtClean="0">
                <a:latin typeface="Arial Narrow" panose="020B0606020202030204" pitchFamily="34" charset="0"/>
              </a:rPr>
              <a:t>Pilotage : </a:t>
            </a:r>
            <a:r>
              <a:rPr lang="fr-FR" sz="1400" dirty="0">
                <a:latin typeface="Arial Narrow" panose="020B0606020202030204" pitchFamily="34" charset="0"/>
              </a:rPr>
              <a:t>l’en</a:t>
            </a:r>
            <a:r>
              <a:rPr lang="fr-FR" sz="1400" dirty="0" smtClean="0">
                <a:latin typeface="Arial Narrow" panose="020B0606020202030204" pitchFamily="34" charset="0"/>
              </a:rPr>
              <a:t>semble </a:t>
            </a:r>
            <a:r>
              <a:rPr lang="fr-FR" sz="1400" dirty="0">
                <a:latin typeface="Arial Narrow" panose="020B0606020202030204" pitchFamily="34" charset="0"/>
              </a:rPr>
              <a:t>de vos tableaux de bord (Hebdo, GPS, ATTIC, …) est désormais accessible en un seul endroit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S</a:t>
            </a:r>
            <a:r>
              <a:rPr lang="fr-FR" sz="1600" b="1" dirty="0" smtClean="0">
                <a:latin typeface="Arial Narrow" panose="020B0606020202030204" pitchFamily="34" charset="0"/>
              </a:rPr>
              <a:t>uccessions, 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A</a:t>
            </a:r>
            <a:r>
              <a:rPr lang="fr-FR" sz="1600" b="1" dirty="0" smtClean="0">
                <a:latin typeface="Arial Narrow" panose="020B0606020202030204" pitchFamily="34" charset="0"/>
              </a:rPr>
              <a:t>nimation commerciale</a:t>
            </a:r>
            <a:r>
              <a:rPr lang="fr-FR" sz="1600" dirty="0" smtClean="0">
                <a:latin typeface="Arial Narrow" panose="020B0606020202030204" pitchFamily="34" charset="0"/>
              </a:rPr>
              <a:t>.</a:t>
            </a: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Des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rapides </a:t>
            </a:r>
            <a:r>
              <a:rPr lang="fr-FR" sz="1600" b="1" dirty="0">
                <a:latin typeface="Arial Narrow" panose="020B0606020202030204" pitchFamily="34" charset="0"/>
              </a:rPr>
              <a:t>et des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raccourcis</a:t>
            </a:r>
            <a:r>
              <a:rPr lang="fr-FR" sz="1600" b="1" dirty="0">
                <a:latin typeface="Arial Narrow" panose="020B0606020202030204" pitchFamily="34" charset="0"/>
              </a:rPr>
              <a:t> </a:t>
            </a:r>
            <a:r>
              <a:rPr lang="fr-FR" sz="1600" dirty="0">
                <a:latin typeface="Arial Narrow" panose="020B0606020202030204" pitchFamily="34" charset="0"/>
              </a:rPr>
              <a:t>(liens utiles</a:t>
            </a:r>
            <a:r>
              <a:rPr lang="fr-FR" sz="1600" dirty="0" smtClean="0">
                <a:latin typeface="Arial Narrow" panose="020B0606020202030204" pitchFamily="34" charset="0"/>
              </a:rPr>
              <a:t>).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9159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Rubrique des Commerciaux :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 simple, + </a:t>
            </a:r>
            <a:r>
              <a:rPr lang="fr-FR" sz="2600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opérationnelle</a:t>
            </a:r>
            <a:endParaRPr lang="fr-FR" sz="2600" b="1" dirty="0">
              <a:solidFill>
                <a:schemeClr val="accent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53" b="22260"/>
          <a:stretch/>
        </p:blipFill>
        <p:spPr bwMode="auto">
          <a:xfrm>
            <a:off x="4748014" y="1844824"/>
            <a:ext cx="792088" cy="237539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  <a:alpha val="84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63" y="2780928"/>
            <a:ext cx="2664296" cy="188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4864"/>
            <a:ext cx="2019108" cy="214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1697930" cy="87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9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85324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du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2017, </a:t>
            </a: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découvrez votre </a:t>
            </a:r>
            <a:r>
              <a:rPr lang="fr-FR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Rubrique des Commerciaux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95536" y="1412776"/>
            <a:ext cx="43924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navigation similaire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pour chaque marché : </a:t>
            </a: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5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Une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par produits </a:t>
            </a:r>
            <a:r>
              <a:rPr lang="fr-FR" sz="1600" dirty="0" smtClean="0">
                <a:latin typeface="Arial Narrow" panose="020B0606020202030204" pitchFamily="34" charset="0"/>
              </a:rPr>
              <a:t>(Bancarisation, Epargne, Crédits, ….).</a:t>
            </a: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latin typeface="Arial Narrow" panose="020B0606020202030204" pitchFamily="34" charset="0"/>
              </a:rPr>
              <a:t>Des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rapides </a:t>
            </a:r>
            <a:r>
              <a:rPr lang="fr-FR" sz="1600" b="1" dirty="0">
                <a:latin typeface="Arial Narrow" panose="020B0606020202030204" pitchFamily="34" charset="0"/>
              </a:rPr>
              <a:t>et des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raccourcis</a:t>
            </a:r>
            <a:r>
              <a:rPr lang="fr-FR" sz="1600" b="1" dirty="0">
                <a:latin typeface="Arial Narrow" panose="020B0606020202030204" pitchFamily="34" charset="0"/>
              </a:rPr>
              <a:t> </a:t>
            </a:r>
            <a:r>
              <a:rPr lang="fr-FR" sz="1600" b="1" dirty="0" smtClean="0">
                <a:latin typeface="Arial Narrow" panose="020B0606020202030204" pitchFamily="34" charset="0"/>
              </a:rPr>
              <a:t>dédiés à chaque marché</a:t>
            </a:r>
            <a:r>
              <a:rPr lang="fr-FR" sz="1600" dirty="0" smtClean="0">
                <a:latin typeface="Arial Narrow" panose="020B0606020202030204" pitchFamily="34" charset="0"/>
              </a:rPr>
              <a:t>.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Pour chaque fichier, vous visualisez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date de </a:t>
            </a:r>
            <a:r>
              <a:rPr lang="fr-FR" sz="1600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publication.</a:t>
            </a:r>
            <a:r>
              <a:rPr lang="fr-FR" sz="1600" dirty="0" smtClean="0">
                <a:latin typeface="Arial Narrow" panose="020B0606020202030204" pitchFamily="34" charset="0"/>
              </a:rPr>
              <a:t> Vous avez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possibilité de le visualiser</a:t>
            </a:r>
            <a:r>
              <a:rPr lang="fr-FR" sz="1600" dirty="0" smtClean="0">
                <a:latin typeface="Arial Narrow" panose="020B0606020202030204" pitchFamily="34" charset="0"/>
              </a:rPr>
              <a:t> ou de </a:t>
            </a:r>
            <a:r>
              <a:rPr lang="fr-FR" sz="1600" b="1" dirty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télécharger. 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Rubrique des Commerciaux :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 simple, + </a:t>
            </a:r>
            <a:r>
              <a:rPr lang="fr-FR" sz="2600" b="1" dirty="0" smtClean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opérationnelle</a:t>
            </a:r>
            <a:endParaRPr lang="fr-FR" sz="2600" b="1" dirty="0">
              <a:solidFill>
                <a:schemeClr val="accent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5"/>
          <a:stretch/>
        </p:blipFill>
        <p:spPr bwMode="auto">
          <a:xfrm>
            <a:off x="4860032" y="1340768"/>
            <a:ext cx="4191728" cy="483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32040" y="2276872"/>
            <a:ext cx="1440160" cy="226657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6" t="34321" r="33" b="24489"/>
          <a:stretch/>
        </p:blipFill>
        <p:spPr bwMode="auto">
          <a:xfrm>
            <a:off x="2699792" y="3501008"/>
            <a:ext cx="1656184" cy="129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1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938"/>
            <a:ext cx="9202072" cy="681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6264696"/>
            <a:ext cx="9180512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CONTEXTE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1124744"/>
            <a:ext cx="8712968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Les actions menées en 2017 visent à aider à l’atteinte des objectifs du Grand Angle, et des indicateurs de Part Variable. C’est dans cette optique que l’action « Seconde Playlist » vous est proposée du </a:t>
            </a:r>
            <a:r>
              <a:rPr lang="fr-FR" sz="1600" b="1" dirty="0" smtClean="0">
                <a:latin typeface="Arial Narrow" panose="020B0606020202030204" pitchFamily="34" charset="0"/>
              </a:rPr>
              <a:t>2 Mai au 2 Septembre.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600" b="1" dirty="0" smtClean="0">
                <a:latin typeface="Arial Narrow" panose="020B0606020202030204" pitchFamily="34" charset="0"/>
              </a:rPr>
              <a:t>Cette action doit permettre de consolider les résultats de la première </a:t>
            </a:r>
            <a:r>
              <a:rPr lang="fr-FR" sz="1600" b="1" dirty="0" err="1" smtClean="0">
                <a:latin typeface="Arial Narrow" panose="020B0606020202030204" pitchFamily="34" charset="0"/>
              </a:rPr>
              <a:t>playlist</a:t>
            </a:r>
            <a:r>
              <a:rPr lang="fr-FR" sz="1600" b="1" dirty="0" smtClean="0">
                <a:latin typeface="Arial Narrow" panose="020B0606020202030204" pitchFamily="34" charset="0"/>
              </a:rPr>
              <a:t> en capitalisant sur les opportunités liées à la saisonnalité :</a:t>
            </a:r>
            <a:r>
              <a:rPr lang="fr-FR" sz="1600" dirty="0" smtClean="0">
                <a:latin typeface="Arial Narrow" panose="020B0606020202030204" pitchFamily="34" charset="0"/>
              </a:rPr>
              <a:t> les jeunes, l’IARD et la collecte assurance vie.</a:t>
            </a: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71972"/>
              </p:ext>
            </p:extLst>
          </p:nvPr>
        </p:nvGraphicFramePr>
        <p:xfrm>
          <a:off x="761609" y="2420888"/>
          <a:ext cx="8130872" cy="45280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20959"/>
                <a:gridCol w="2398039"/>
                <a:gridCol w="91187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Critères CELCA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Objectifs du 02/05</a:t>
                      </a:r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 au 02/09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latin typeface="Arial Narrow" panose="020B0606020202030204" pitchFamily="34" charset="0"/>
                        </a:rPr>
                        <a:t>Source</a:t>
                      </a:r>
                      <a:r>
                        <a:rPr lang="fr-FR" sz="1600" i="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endParaRPr lang="fr-FR" sz="160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8159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Chiffre d'affaires Unités de Compte arbitrage stock + flux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121 M€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Engagements Crédit Conso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182 M€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CDG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226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 brutes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Environ 228 000 ventes brutes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 OVMC finalisées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Environ 45 600 ventes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626621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A l’instar de ce qui est pratiqué dans la part variable, une bonification de 20% sera appliquée sur la ligne « ventes OVMC finalisées », ce qui permettra d’atteindre 100% de cette ligne avec 38 000 Ventes.</a:t>
                      </a:r>
                      <a:endParaRPr lang="fr-FR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546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Nombre net de clients équipés (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BPe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De,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JBPe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JDe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+ 916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DMA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nettes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IARD et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Prévoyance PROS et Epargne Salariale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+ 580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ventes nettes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(soit 40% de l’objectif annuel)</a:t>
                      </a:r>
                      <a:endParaRPr lang="fr-FR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CDG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Connecteur droit avec flèche 20"/>
          <p:cNvCxnSpPr/>
          <p:nvPr/>
        </p:nvCxnSpPr>
        <p:spPr>
          <a:xfrm>
            <a:off x="446932" y="4365104"/>
            <a:ext cx="31539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446932" y="2951914"/>
            <a:ext cx="0" cy="1386017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467544" y="5085184"/>
            <a:ext cx="288032" cy="0"/>
          </a:xfrm>
          <a:prstGeom prst="straightConnector1">
            <a:avLst/>
          </a:prstGeom>
          <a:ln w="19050">
            <a:prstDash val="sysDot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46932" y="4337931"/>
            <a:ext cx="0" cy="747253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86892" y="6237312"/>
            <a:ext cx="6466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88324" y="3527978"/>
            <a:ext cx="0" cy="273671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86892" y="3527978"/>
            <a:ext cx="360040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446932" y="2951914"/>
            <a:ext cx="30864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446932" y="3645024"/>
            <a:ext cx="30864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7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67544" y="1196752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tabLst>
                <a:tab pos="4035425" algn="l"/>
              </a:tabLst>
              <a:defRPr/>
            </a:pPr>
            <a:r>
              <a:rPr lang="fr-FR" b="1" dirty="0">
                <a:latin typeface="Arial Narrow" panose="020B0606020202030204" pitchFamily="34" charset="0"/>
              </a:rPr>
              <a:t>L</a:t>
            </a:r>
            <a:r>
              <a:rPr lang="fr-FR" b="1" dirty="0" smtClean="0">
                <a:latin typeface="Arial Narrow" panose="020B0606020202030204" pitchFamily="34" charset="0"/>
              </a:rPr>
              <a:t>es </a:t>
            </a:r>
            <a:r>
              <a:rPr lang="fr-FR" b="1" dirty="0">
                <a:latin typeface="Arial Narrow" panose="020B0606020202030204" pitchFamily="34" charset="0"/>
              </a:rPr>
              <a:t>cibles GERC </a:t>
            </a:r>
            <a:r>
              <a:rPr lang="fr-FR" b="1" dirty="0" err="1" smtClean="0">
                <a:latin typeface="Arial Narrow" panose="020B0606020202030204" pitchFamily="34" charset="0"/>
              </a:rPr>
              <a:t>quadrimestrielles</a:t>
            </a:r>
            <a:r>
              <a:rPr lang="fr-FR" b="1" dirty="0" smtClean="0">
                <a:latin typeface="Arial Narrow" panose="020B0606020202030204" pitchFamily="34" charset="0"/>
              </a:rPr>
              <a:t> sont </a:t>
            </a:r>
            <a:r>
              <a:rPr lang="fr-FR" b="1" dirty="0">
                <a:latin typeface="Arial Narrow" panose="020B0606020202030204" pitchFamily="34" charset="0"/>
              </a:rPr>
              <a:t>construites </a:t>
            </a:r>
            <a:r>
              <a:rPr lang="fr-FR" b="1" dirty="0">
                <a:solidFill>
                  <a:srgbClr val="C00000"/>
                </a:solidFill>
                <a:latin typeface="Arial Narrow" panose="020B0606020202030204" pitchFamily="34" charset="0"/>
              </a:rPr>
              <a:t>à partir des clients non </a:t>
            </a: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équipés </a:t>
            </a:r>
            <a:r>
              <a:rPr lang="fr-FR" b="1" dirty="0">
                <a:latin typeface="Arial Narrow" panose="020B0606020202030204" pitchFamily="34" charset="0"/>
              </a:rPr>
              <a:t>(</a:t>
            </a:r>
            <a:r>
              <a:rPr lang="fr-FR" b="1" dirty="0" smtClean="0">
                <a:latin typeface="Arial Narrow" panose="020B0606020202030204" pitchFamily="34" charset="0"/>
              </a:rPr>
              <a:t>elles sont </a:t>
            </a:r>
            <a:r>
              <a:rPr lang="fr-FR" b="1" dirty="0">
                <a:latin typeface="Arial Narrow" panose="020B0606020202030204" pitchFamily="34" charset="0"/>
              </a:rPr>
              <a:t>identifiées par le </a:t>
            </a:r>
            <a:r>
              <a:rPr lang="fr-FR" b="1" dirty="0" smtClean="0">
                <a:latin typeface="Arial Narrow" panose="020B0606020202030204" pitchFamily="34" charset="0"/>
              </a:rPr>
              <a:t>symbole	</a:t>
            </a:r>
            <a:r>
              <a:rPr lang="fr-FR" dirty="0" smtClean="0">
                <a:latin typeface="Arial Narrow" panose="020B0606020202030204" pitchFamily="34" charset="0"/>
              </a:rPr>
              <a:t>dans le présent document et les différents suivis </a:t>
            </a:r>
            <a:r>
              <a:rPr lang="fr-FR" b="1" dirty="0" smtClean="0">
                <a:latin typeface="Arial Narrow" panose="020B0606020202030204" pitchFamily="34" charset="0"/>
              </a:rPr>
              <a:t>et commencent par « </a:t>
            </a:r>
            <a:r>
              <a:rPr lang="fr-FR" b="1" dirty="0" smtClean="0">
                <a:solidFill>
                  <a:srgbClr val="C00000"/>
                </a:solidFill>
              </a:rPr>
              <a:t>CLT </a:t>
            </a:r>
            <a:r>
              <a:rPr lang="fr-FR" b="1" dirty="0">
                <a:solidFill>
                  <a:srgbClr val="C00000"/>
                </a:solidFill>
              </a:rPr>
              <a:t>à </a:t>
            </a:r>
            <a:r>
              <a:rPr lang="fr-FR" b="1" dirty="0" smtClean="0">
                <a:solidFill>
                  <a:srgbClr val="C00000"/>
                </a:solidFill>
              </a:rPr>
              <a:t>équiper</a:t>
            </a:r>
            <a:r>
              <a:rPr lang="fr-FR" b="1" dirty="0" smtClean="0"/>
              <a:t> » dans la GERC</a:t>
            </a:r>
            <a:r>
              <a:rPr lang="fr-FR" b="1" dirty="0" smtClean="0">
                <a:latin typeface="Arial Narrow" panose="020B0606020202030204" pitchFamily="34" charset="0"/>
              </a:rPr>
              <a:t>).</a:t>
            </a:r>
          </a:p>
          <a:p>
            <a:pPr marL="7445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En souscrivant une offre de l’univers manquant, le client sera </a:t>
            </a: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</a:t>
            </a:r>
            <a:r>
              <a:rPr lang="fr-FR" b="1" dirty="0" smtClean="0">
                <a:latin typeface="Arial Narrow" panose="020B0606020202030204" pitchFamily="34" charset="0"/>
              </a:rPr>
              <a:t>quipé (</a:t>
            </a:r>
            <a:r>
              <a:rPr lang="fr-FR" b="1" dirty="0" err="1" smtClean="0">
                <a:latin typeface="Arial Narrow" panose="020B0606020202030204" pitchFamily="34" charset="0"/>
              </a:rPr>
              <a:t>Ee</a:t>
            </a:r>
            <a:r>
              <a:rPr lang="fr-FR" b="1" dirty="0" smtClean="0">
                <a:latin typeface="Arial Narrow" panose="020B0606020202030204" pitchFamily="34" charset="0"/>
              </a:rPr>
              <a:t>/</a:t>
            </a:r>
            <a:r>
              <a:rPr lang="fr-FR" b="1" dirty="0" err="1" smtClean="0">
                <a:latin typeface="Arial Narrow" panose="020B0606020202030204" pitchFamily="34" charset="0"/>
              </a:rPr>
              <a:t>JDe</a:t>
            </a:r>
            <a:r>
              <a:rPr lang="fr-FR" b="1" dirty="0" smtClean="0">
                <a:latin typeface="Arial Narrow" panose="020B0606020202030204" pitchFamily="34" charset="0"/>
              </a:rPr>
              <a:t>/</a:t>
            </a:r>
            <a:r>
              <a:rPr lang="fr-FR" b="1" dirty="0" err="1" smtClean="0">
                <a:latin typeface="Arial Narrow" panose="020B0606020202030204" pitchFamily="34" charset="0"/>
              </a:rPr>
              <a:t>JBPe</a:t>
            </a:r>
            <a:r>
              <a:rPr lang="fr-FR" b="1" dirty="0" smtClean="0">
                <a:latin typeface="Arial Narrow" panose="020B0606020202030204" pitchFamily="34" charset="0"/>
              </a:rPr>
              <a:t>/De et </a:t>
            </a:r>
            <a:r>
              <a:rPr lang="fr-FR" b="1" dirty="0" err="1" smtClean="0">
                <a:latin typeface="Arial Narrow" panose="020B0606020202030204" pitchFamily="34" charset="0"/>
              </a:rPr>
              <a:t>BPe</a:t>
            </a:r>
            <a:r>
              <a:rPr lang="fr-FR" b="1" dirty="0" smtClean="0">
                <a:latin typeface="Arial Narrow" panose="020B0606020202030204" pitchFamily="34" charset="0"/>
              </a:rPr>
              <a:t>). </a:t>
            </a:r>
          </a:p>
          <a:p>
            <a:pPr marL="7445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Ces cibles par univers </a:t>
            </a:r>
            <a:r>
              <a:rPr lang="fr-FR" b="1" dirty="0" smtClean="0">
                <a:latin typeface="Arial Narrow" panose="020B0606020202030204" pitchFamily="34" charset="0"/>
              </a:rPr>
              <a:t>contribuent ainsi à l’atteinte d’au moins 2 critères</a:t>
            </a:r>
            <a:r>
              <a:rPr lang="fr-FR" dirty="0" smtClean="0">
                <a:latin typeface="Arial Narrow" panose="020B0606020202030204" pitchFamily="34" charset="0"/>
              </a:rPr>
              <a:t> conjoints au Grand Angle et à la Seconde Playlist : </a:t>
            </a:r>
            <a:r>
              <a:rPr lang="fr-FR" b="1" dirty="0" smtClean="0">
                <a:latin typeface="Arial Narrow" panose="020B0606020202030204" pitchFamily="34" charset="0"/>
              </a:rPr>
              <a:t>Ventes brutes </a:t>
            </a:r>
            <a:r>
              <a:rPr lang="fr-FR" dirty="0" smtClean="0">
                <a:latin typeface="Arial Narrow" panose="020B0606020202030204" pitchFamily="34" charset="0"/>
              </a:rPr>
              <a:t>et </a:t>
            </a:r>
            <a:r>
              <a:rPr lang="fr-FR" b="1" dirty="0">
                <a:latin typeface="Arial Narrow" panose="020B0606020202030204" pitchFamily="34" charset="0"/>
              </a:rPr>
              <a:t>Nombre net de clients équipés</a:t>
            </a:r>
            <a:endParaRPr lang="fr-FR" b="1" dirty="0" smtClean="0">
              <a:latin typeface="Arial Narrow" panose="020B0606020202030204" pitchFamily="34" charset="0"/>
            </a:endParaRPr>
          </a:p>
          <a:p>
            <a:pPr marL="4587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b="1" dirty="0" smtClean="0"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D’autres cibles sont proposées sur des clients déjà Equipés. Elles contribuent </a:t>
            </a:r>
            <a:r>
              <a:rPr lang="fr-FR" dirty="0" smtClean="0">
                <a:latin typeface="Arial Narrow" panose="020B0606020202030204" pitchFamily="34" charset="0"/>
              </a:rPr>
              <a:t>à </a:t>
            </a:r>
            <a:r>
              <a:rPr lang="fr-FR" dirty="0">
                <a:latin typeface="Arial Narrow" panose="020B0606020202030204" pitchFamily="34" charset="0"/>
              </a:rPr>
              <a:t>l’atteinte des objectifs </a:t>
            </a:r>
            <a:r>
              <a:rPr lang="fr-FR" dirty="0" smtClean="0">
                <a:latin typeface="Arial Narrow" panose="020B0606020202030204" pitchFamily="34" charset="0"/>
              </a:rPr>
              <a:t>CELCA (critères Grand </a:t>
            </a:r>
            <a:r>
              <a:rPr lang="fr-FR" dirty="0">
                <a:latin typeface="Arial Narrow" panose="020B0606020202030204" pitchFamily="34" charset="0"/>
              </a:rPr>
              <a:t>Angle, </a:t>
            </a:r>
            <a:r>
              <a:rPr lang="fr-FR" dirty="0" smtClean="0">
                <a:latin typeface="Arial Narrow" panose="020B0606020202030204" pitchFamily="34" charset="0"/>
              </a:rPr>
              <a:t>Seconde </a:t>
            </a:r>
            <a:r>
              <a:rPr lang="fr-FR" dirty="0" err="1" smtClean="0">
                <a:latin typeface="Arial Narrow" panose="020B0606020202030204" pitchFamily="34" charset="0"/>
              </a:rPr>
              <a:t>Playlist</a:t>
            </a:r>
            <a:r>
              <a:rPr lang="fr-FR" dirty="0" smtClean="0">
                <a:latin typeface="Arial Narrow" panose="020B0606020202030204" pitchFamily="34" charset="0"/>
              </a:rPr>
              <a:t>, Part variable).</a:t>
            </a:r>
            <a:endParaRPr lang="fr-FR" dirty="0">
              <a:latin typeface="Arial Narrow" panose="020B0606020202030204" pitchFamily="34" charset="0"/>
            </a:endParaRPr>
          </a:p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dirty="0" smtClean="0">
              <a:solidFill>
                <a:srgbClr val="92D050"/>
              </a:solidFill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Les </a:t>
            </a:r>
            <a:r>
              <a:rPr lang="fr-FR" dirty="0">
                <a:latin typeface="Arial Narrow" panose="020B0606020202030204" pitchFamily="34" charset="0"/>
              </a:rPr>
              <a:t>cibles PCM </a:t>
            </a:r>
            <a:r>
              <a:rPr lang="fr-FR" dirty="0" smtClean="0">
                <a:latin typeface="Arial Narrow" panose="020B0606020202030204" pitchFamily="34" charset="0"/>
              </a:rPr>
              <a:t>restent, </a:t>
            </a:r>
            <a:r>
              <a:rPr lang="fr-FR" dirty="0">
                <a:latin typeface="Arial Narrow" panose="020B0606020202030204" pitchFamily="34" charset="0"/>
              </a:rPr>
              <a:t>quant à elles, </a:t>
            </a:r>
            <a:r>
              <a:rPr lang="fr-FR" dirty="0" smtClean="0">
                <a:latin typeface="Arial Narrow" panose="020B0606020202030204" pitchFamily="34" charset="0"/>
              </a:rPr>
              <a:t>basées </a:t>
            </a:r>
            <a:r>
              <a:rPr lang="fr-FR" dirty="0">
                <a:latin typeface="Arial Narrow" panose="020B0606020202030204" pitchFamily="34" charset="0"/>
              </a:rPr>
              <a:t>sur les ventes OVMC et la relance des clients concernés à J-20 du démontage de l’offre.</a:t>
            </a: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CONTEXTE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4784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7584" y="500388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0" y="6309320"/>
            <a:ext cx="9144000" cy="6170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49416" y="5445224"/>
            <a:ext cx="8415188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fr-FR" dirty="0" smtClean="0"/>
              <a:t>Parce que les jeunes sont l’affaire de tous et qu’ils représentent un potentiel important de notre fonds de commerce de demain, la campagne jeunes 2017 a été intégrée à cette action. Vous pouvez identifier les éléments de cette campagne grâce au sigle : 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712476" y="597105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</p:spTree>
    <p:extLst>
      <p:ext uri="{BB962C8B-B14F-4D97-AF65-F5344CB8AC3E}">
        <p14:creationId xmlns:p14="http://schemas.microsoft.com/office/powerpoint/2010/main" val="219583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/>
        </p:nvCxnSpPr>
        <p:spPr>
          <a:xfrm>
            <a:off x="4488323" y="1340768"/>
            <a:ext cx="0" cy="424847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/>
          <p:cNvCxnSpPr/>
          <p:nvPr/>
        </p:nvCxnSpPr>
        <p:spPr>
          <a:xfrm>
            <a:off x="6516216" y="1340768"/>
            <a:ext cx="0" cy="424847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/>
          <p:cNvCxnSpPr/>
          <p:nvPr/>
        </p:nvCxnSpPr>
        <p:spPr>
          <a:xfrm>
            <a:off x="2411760" y="1340768"/>
            <a:ext cx="0" cy="424847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611560" y="1278705"/>
            <a:ext cx="134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Mai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00958" y="1298803"/>
            <a:ext cx="134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Juin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90355" y="1298803"/>
            <a:ext cx="134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Juillet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79753" y="1298803"/>
            <a:ext cx="134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Août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9591" y="3221813"/>
            <a:ext cx="3588732" cy="2579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Taux Promo Crédit Conso à partir de 1%</a:t>
            </a:r>
            <a:endParaRPr lang="fr-FR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4488434" y="4797152"/>
            <a:ext cx="3683966" cy="10801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Échéances </a:t>
            </a:r>
            <a:r>
              <a:rPr lang="fr-FR" sz="1600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Capital Sérénité 16 M € le 06/07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TSR 3,60% : 4,8 M € le 08/07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TSR 3,75% : 38,6 M € le 15/07 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899592" y="1824098"/>
            <a:ext cx="7141516" cy="30875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Sélectiz</a:t>
            </a:r>
            <a:endParaRPr lang="fr-FR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899592" y="4797152"/>
            <a:ext cx="2573624" cy="10801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Échéance : </a:t>
            </a:r>
            <a:r>
              <a:rPr lang="fr-FR" sz="16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Emprunt 4,20%  61 M € le 13/05</a:t>
            </a:r>
            <a:endParaRPr lang="fr-FR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Seconde Playlist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11760" y="2256146"/>
            <a:ext cx="4104456" cy="30875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Prime Assurance Vie</a:t>
            </a:r>
            <a:endParaRPr lang="fr-FR" sz="1600" b="1" dirty="0"/>
          </a:p>
        </p:txBody>
      </p:sp>
      <p:sp>
        <p:nvSpPr>
          <p:cNvPr id="15" name="Rectangle 14"/>
          <p:cNvSpPr/>
          <p:nvPr/>
        </p:nvSpPr>
        <p:spPr>
          <a:xfrm>
            <a:off x="899591" y="2688194"/>
            <a:ext cx="7141515" cy="30875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Parts Sociales</a:t>
            </a:r>
            <a:endParaRPr lang="fr-FR" sz="1600" b="1" dirty="0"/>
          </a:p>
        </p:txBody>
      </p:sp>
      <p:sp>
        <p:nvSpPr>
          <p:cNvPr id="17" name="Rectangle 16"/>
          <p:cNvSpPr/>
          <p:nvPr/>
        </p:nvSpPr>
        <p:spPr>
          <a:xfrm>
            <a:off x="899592" y="4149080"/>
            <a:ext cx="7141514" cy="369332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fr-FR" b="1" dirty="0" smtClean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Fil rouge Jeunes avec offres spécifiques</a:t>
            </a:r>
            <a:endParaRPr lang="fr-FR" b="1" dirty="0">
              <a:solidFill>
                <a:srgbClr val="CC071E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73215" y="3645024"/>
            <a:ext cx="4567892" cy="3182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Nouvelle Offre Auto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 à disposition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8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1386290"/>
            <a:ext cx="8784976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La poursuite de la diversification de nos clients reste une priorité pour ce quadrimestre, pour leur permettre d’accéder à une meilleure rémunération de leurs placement, tout en assurant à la CELCA le développement de son PNB.</a:t>
            </a:r>
          </a:p>
          <a:p>
            <a:pPr marL="2682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Au 19 mars, 106 M€ de CA Unités de compte (arbitrage stock + flux) ont été réalisés soit 33% de l’objectif annuel pour un TO de 32%.</a:t>
            </a:r>
          </a:p>
          <a:p>
            <a:pPr marL="2682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0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u="sng" dirty="0" smtClean="0">
                <a:latin typeface="Arial Narrow" panose="020B0606020202030204" pitchFamily="34" charset="0"/>
              </a:rPr>
              <a:t>Ces bons résultats sont essentiellement liés à des arbitrages et n’ont pas permis de développer le chiffre d’affaires Assurance Vie </a:t>
            </a:r>
            <a:r>
              <a:rPr lang="fr-FR" dirty="0" smtClean="0">
                <a:latin typeface="Arial Narrow" panose="020B0606020202030204" pitchFamily="34" charset="0"/>
              </a:rPr>
              <a:t>avec seulement 127 M€ collectés au 19 mars soit 16% de l’objectif annuel atteint (TO : 32%). 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0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L’action « Seconde Playlist » devra permettre de développer le Chiffre d’affaires Assurance Vie en équipant nos clients et en diversifiant leurs encours.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0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Ce deuxième quadrimestre sera marqué par de nombreuses échéances : </a:t>
            </a:r>
            <a:r>
              <a:rPr lang="fr-FR" b="1" dirty="0" smtClean="0">
                <a:latin typeface="Arial Narrow" panose="020B0606020202030204" pitchFamily="34" charset="0"/>
              </a:rPr>
              <a:t>120 M€ d’emprunts/FCP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</p:spTree>
    <p:extLst>
      <p:ext uri="{BB962C8B-B14F-4D97-AF65-F5344CB8AC3E}">
        <p14:creationId xmlns:p14="http://schemas.microsoft.com/office/powerpoint/2010/main" val="21871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5949280"/>
            <a:ext cx="9154539" cy="9005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1571" y="1155516"/>
            <a:ext cx="8712968" cy="336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Sélectiz</a:t>
            </a:r>
            <a:endParaRPr lang="fr-FR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66700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 smtClean="0">
                <a:latin typeface="Arial Narrow" panose="020B0606020202030204" pitchFamily="34" charset="0"/>
              </a:rPr>
              <a:t>3 offres pour répondre à 3 objectifs durée / rendement / risque</a:t>
            </a: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5834"/>
            <a:ext cx="6912768" cy="410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95536" y="6165304"/>
            <a:ext cx="8424936" cy="72008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r>
              <a:rPr lang="fr-FR" dirty="0" smtClean="0"/>
              <a:t>Retrouvez toutes les informations relatives à </a:t>
            </a:r>
            <a:r>
              <a:rPr lang="fr-FR" dirty="0" err="1" smtClean="0"/>
              <a:t>Sélectiz</a:t>
            </a:r>
            <a:r>
              <a:rPr lang="fr-FR" dirty="0" smtClean="0"/>
              <a:t> dans la rubrique des commerciaux. </a:t>
            </a:r>
            <a:r>
              <a:rPr lang="fr-FR" dirty="0" smtClean="0">
                <a:hlinkClick r:id="rId3"/>
              </a:rPr>
              <a:t>Cliquez ICI </a:t>
            </a:r>
            <a:r>
              <a:rPr lang="fr-FR" dirty="0" smtClean="0"/>
              <a:t>pour y accéder.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9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536" y="1196752"/>
            <a:ext cx="8712968" cy="591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Prime assurance Vie du 1</a:t>
            </a:r>
            <a:r>
              <a:rPr lang="fr-FR" u="sng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er</a:t>
            </a: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Juin au 13 juillet</a:t>
            </a:r>
          </a:p>
          <a:p>
            <a:pPr marL="2667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Pour tout versement libre ou initial effectué avec au moins 30% d’UC :</a:t>
            </a:r>
          </a:p>
          <a:p>
            <a:pPr marL="74453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Entre 7 000 € et 50 000 € : Prime de 30 €</a:t>
            </a:r>
          </a:p>
          <a:p>
            <a:pPr marL="74453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Supérieur à 50 000 € et inférieur à 100 000 € : Prime de 100 €</a:t>
            </a:r>
          </a:p>
          <a:p>
            <a:pPr marL="74453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Supérieur à 100 000 </a:t>
            </a:r>
            <a:r>
              <a:rPr lang="fr-FR" dirty="0" smtClean="0">
                <a:latin typeface="Arial Narrow" panose="020B0606020202030204" pitchFamily="34" charset="0"/>
              </a:rPr>
              <a:t>€ : </a:t>
            </a:r>
            <a:r>
              <a:rPr lang="fr-FR" dirty="0">
                <a:latin typeface="Arial Narrow" panose="020B0606020202030204" pitchFamily="34" charset="0"/>
              </a:rPr>
              <a:t>Prime de 200 </a:t>
            </a:r>
            <a:r>
              <a:rPr lang="fr-FR" dirty="0" smtClean="0">
                <a:latin typeface="Arial Narrow" panose="020B0606020202030204" pitchFamily="34" charset="0"/>
              </a:rPr>
              <a:t>€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Autres fonds</a:t>
            </a:r>
            <a:endParaRPr lang="fr-F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Les gammes Sélection Essentielle et Sélection Patrimoniale revues depuis le 1</a:t>
            </a:r>
            <a:r>
              <a:rPr lang="fr-FR" baseline="30000" dirty="0" smtClean="0">
                <a:latin typeface="Arial Narrow" panose="020B0606020202030204" pitchFamily="34" charset="0"/>
              </a:rPr>
              <a:t>er</a:t>
            </a:r>
            <a:r>
              <a:rPr lang="fr-FR" dirty="0" smtClean="0">
                <a:latin typeface="Arial Narrow" panose="020B0606020202030204" pitchFamily="34" charset="0"/>
              </a:rPr>
              <a:t> avril</a:t>
            </a:r>
          </a:p>
          <a:p>
            <a:pPr marL="714375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 smtClean="0">
                <a:latin typeface="Arial Narrow" panose="020B0606020202030204" pitchFamily="34" charset="0"/>
                <a:hlinkClick r:id="rId2"/>
              </a:rPr>
              <a:t>Cliquez ICI</a:t>
            </a:r>
            <a:r>
              <a:rPr lang="fr-FR" dirty="0" smtClean="0">
                <a:latin typeface="Arial Narrow" panose="020B0606020202030204" pitchFamily="34" charset="0"/>
              </a:rPr>
              <a:t> pour accéder aux différentes offres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Une </a:t>
            </a:r>
            <a:r>
              <a:rPr lang="fr-FR" dirty="0">
                <a:latin typeface="Arial Narrow" panose="020B0606020202030204" pitchFamily="34" charset="0"/>
              </a:rPr>
              <a:t>nouvelle vague de SCPI (infos à venir</a:t>
            </a:r>
            <a:r>
              <a:rPr lang="fr-FR" dirty="0" smtClean="0">
                <a:latin typeface="Arial Narrow" panose="020B0606020202030204" pitchFamily="34" charset="0"/>
              </a:rPr>
              <a:t>)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Les offres de défiscalisation commercialisées par les CAGP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Site </a:t>
            </a: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hlinkClick r:id="rId3"/>
              </a:rPr>
              <a:t>www.espacedefi.fr</a:t>
            </a:r>
            <a:endParaRPr lang="fr-F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66700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Un nouveau site dédié à l’Epargne Financière, avec</a:t>
            </a:r>
          </a:p>
          <a:p>
            <a:pPr marL="266700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l’intégralité des outils commerciaux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Des MOOC pour se former (MOOC OPCI à venir)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Des allocations types, commentées chaque mois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Un simulateur assurance vie…</a:t>
            </a: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pic>
        <p:nvPicPr>
          <p:cNvPr id="6" name="Picture 3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5" t="14562" r="14504" b="5680"/>
          <a:stretch/>
        </p:blipFill>
        <p:spPr bwMode="auto">
          <a:xfrm>
            <a:off x="6372200" y="4509120"/>
            <a:ext cx="2577170" cy="190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6372200" y="1916832"/>
            <a:ext cx="2376264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Note d’information à venir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24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1571" y="1155516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Traitement des échéances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u="sng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u="sng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941906"/>
              </p:ext>
            </p:extLst>
          </p:nvPr>
        </p:nvGraphicFramePr>
        <p:xfrm>
          <a:off x="395536" y="1700808"/>
          <a:ext cx="871296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121"/>
                <a:gridCol w="1431207"/>
                <a:gridCol w="1584176"/>
                <a:gridCol w="1512168"/>
                <a:gridCol w="1152128"/>
                <a:gridCol w="1512168"/>
              </a:tblGrid>
              <a:tr h="67277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Fonds Echus</a:t>
                      </a:r>
                      <a:endParaRPr lang="fr-FR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Emprunt </a:t>
                      </a:r>
                      <a:r>
                        <a:rPr lang="fr-FR" sz="1400" baseline="0" dirty="0" smtClean="0"/>
                        <a:t>4,20% le 13/05 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Emprunt 3,60% le 08/07 (CTO)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Emprunt  3,75% le 15/07</a:t>
                      </a:r>
                      <a:endParaRPr lang="fr-F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FCP</a:t>
                      </a:r>
                      <a:r>
                        <a:rPr lang="fr-FR" sz="1400" baseline="0" dirty="0" smtClean="0"/>
                        <a:t> Capital Sérénité le 06/07</a:t>
                      </a:r>
                      <a:endParaRPr lang="fr-F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CTO</a:t>
                      </a:r>
                    </a:p>
                    <a:p>
                      <a:pPr algn="ctr"/>
                      <a:r>
                        <a:rPr lang="fr-FR" sz="1400" dirty="0" smtClean="0"/>
                        <a:t>49</a:t>
                      </a:r>
                      <a:r>
                        <a:rPr lang="fr-FR" sz="1400" baseline="0" dirty="0" smtClean="0"/>
                        <a:t> M€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Assurance</a:t>
                      </a:r>
                      <a:r>
                        <a:rPr lang="fr-FR" sz="1400" b="1" baseline="0" dirty="0" smtClean="0"/>
                        <a:t> Vie</a:t>
                      </a:r>
                    </a:p>
                    <a:p>
                      <a:pPr algn="ctr"/>
                      <a:r>
                        <a:rPr lang="fr-FR" sz="1400" baseline="0" dirty="0" smtClean="0"/>
                        <a:t>56 M€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CTO</a:t>
                      </a:r>
                    </a:p>
                    <a:p>
                      <a:pPr algn="ctr"/>
                      <a:r>
                        <a:rPr lang="fr-FR" sz="1400" dirty="0" smtClean="0"/>
                        <a:t>1 M€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PEA</a:t>
                      </a:r>
                    </a:p>
                    <a:p>
                      <a:pPr algn="ctr"/>
                      <a:r>
                        <a:rPr lang="fr-FR" sz="1400" dirty="0" smtClean="0"/>
                        <a:t>8 M€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Assurance Vie</a:t>
                      </a:r>
                    </a:p>
                    <a:p>
                      <a:pPr algn="ctr"/>
                      <a:r>
                        <a:rPr lang="fr-FR" sz="1400" dirty="0" smtClean="0"/>
                        <a:t>7 M€</a:t>
                      </a:r>
                      <a:endParaRPr lang="fr-FR" sz="1400" dirty="0"/>
                    </a:p>
                  </a:txBody>
                  <a:tcPr/>
                </a:tc>
              </a:tr>
              <a:tr h="378584"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Les fonds à échéance basculent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Sur 04 support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Sur</a:t>
                      </a:r>
                      <a:r>
                        <a:rPr lang="fr-FR" sz="1400" baseline="0" dirty="0" smtClean="0"/>
                        <a:t> fonds  €</a:t>
                      </a:r>
                      <a:endParaRPr lang="fr-FR" sz="1400" dirty="0" smtClean="0"/>
                    </a:p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Sur</a:t>
                      </a:r>
                      <a:r>
                        <a:rPr lang="fr-FR" sz="1400" baseline="0" dirty="0" smtClean="0"/>
                        <a:t> fonds monétaire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Sur</a:t>
                      </a:r>
                      <a:r>
                        <a:rPr lang="fr-FR" sz="1400" baseline="0" dirty="0" smtClean="0"/>
                        <a:t> fonds monétaire</a:t>
                      </a:r>
                      <a:endParaRPr lang="fr-FR" sz="1400" dirty="0" smtClean="0"/>
                    </a:p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Sur</a:t>
                      </a:r>
                      <a:r>
                        <a:rPr lang="fr-FR" sz="1400" baseline="0" dirty="0" smtClean="0"/>
                        <a:t> fonds monétaire</a:t>
                      </a:r>
                      <a:endParaRPr lang="fr-FR" sz="1400" dirty="0" smtClean="0"/>
                    </a:p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Les solutions de diversification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err="1" smtClean="0"/>
                        <a:t>Sélectiz</a:t>
                      </a:r>
                      <a:r>
                        <a:rPr lang="fr-FR" sz="1400" dirty="0" smtClean="0"/>
                        <a:t> 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err="1" smtClean="0"/>
                        <a:t>Sélectiz</a:t>
                      </a:r>
                      <a:r>
                        <a:rPr lang="fr-FR" sz="1400" dirty="0" smtClean="0"/>
                        <a:t> Plus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Gamme Sélections </a:t>
                      </a:r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Parts Sociales sur 37 / PEA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Assurance</a:t>
                      </a:r>
                      <a:r>
                        <a:rPr lang="fr-FR" sz="1400" baseline="0" dirty="0" smtClean="0"/>
                        <a:t> Vie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endParaRPr lang="fr-FR" sz="1400" baseline="0" dirty="0" smtClean="0"/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r>
                        <a:rPr lang="fr-FR" sz="1400" baseline="0" dirty="0" smtClean="0"/>
                        <a:t> Plus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r>
                        <a:rPr lang="fr-FR" sz="1400" baseline="0" dirty="0" smtClean="0"/>
                        <a:t> PEA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Gamme Sélections dont OPCI ou </a:t>
                      </a:r>
                      <a:r>
                        <a:rPr lang="fr-FR" sz="1400" baseline="0" dirty="0" err="1" smtClean="0"/>
                        <a:t>AssurImmeuble</a:t>
                      </a:r>
                      <a:endParaRPr lang="fr-FR" sz="140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err="1" smtClean="0"/>
                        <a:t>Sélectiz</a:t>
                      </a:r>
                      <a:r>
                        <a:rPr lang="fr-FR" sz="1400" dirty="0" smtClean="0"/>
                        <a:t> 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err="1" smtClean="0"/>
                        <a:t>Sélectiz</a:t>
                      </a:r>
                      <a:r>
                        <a:rPr lang="fr-FR" sz="1400" dirty="0" smtClean="0"/>
                        <a:t> Plus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Gamme Sélections </a:t>
                      </a:r>
                      <a:endParaRPr lang="fr-FR" sz="140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Parts Sociales sur 37 / PEA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Assurance</a:t>
                      </a:r>
                      <a:r>
                        <a:rPr lang="fr-FR" sz="1400" baseline="0" dirty="0" smtClean="0"/>
                        <a:t> Vie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err="1" smtClean="0"/>
                        <a:t>Sélectiz</a:t>
                      </a:r>
                      <a:r>
                        <a:rPr lang="fr-FR" sz="1400" dirty="0" smtClean="0"/>
                        <a:t> PEA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Gamme Sélections </a:t>
                      </a:r>
                      <a:endParaRPr lang="fr-FR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400" dirty="0" smtClean="0"/>
                        <a:t>Parts Sociales</a:t>
                      </a:r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endParaRPr lang="fr-FR" sz="1400" baseline="0" dirty="0" smtClean="0"/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r>
                        <a:rPr lang="fr-FR" sz="1400" baseline="0" dirty="0" smtClean="0"/>
                        <a:t> Plus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err="1" smtClean="0"/>
                        <a:t>Sélectiz</a:t>
                      </a:r>
                      <a:r>
                        <a:rPr lang="fr-FR" sz="1400" baseline="0" dirty="0" smtClean="0"/>
                        <a:t> PEA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Gamme Sélections dont OPCI ou </a:t>
                      </a:r>
                      <a:r>
                        <a:rPr lang="fr-FR" sz="1400" baseline="0" dirty="0" err="1" smtClean="0"/>
                        <a:t>AssurImmeuble</a:t>
                      </a:r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07704" y="3717032"/>
            <a:ext cx="7209498" cy="165618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43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1571" y="1338095"/>
            <a:ext cx="8712968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Millevie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Initiale</a:t>
            </a:r>
          </a:p>
          <a:p>
            <a:pPr marL="2667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Le contrat </a:t>
            </a:r>
            <a:r>
              <a:rPr lang="fr-FR" dirty="0" smtClean="0">
                <a:latin typeface="Arial Narrow" panose="020B0606020202030204" pitchFamily="34" charset="0"/>
              </a:rPr>
              <a:t>d’assurance vie « </a:t>
            </a:r>
            <a:r>
              <a:rPr lang="fr-FR" dirty="0" err="1" smtClean="0">
                <a:latin typeface="Arial Narrow" panose="020B0606020202030204" pitchFamily="34" charset="0"/>
              </a:rPr>
              <a:t>Millevie</a:t>
            </a:r>
            <a:r>
              <a:rPr lang="fr-FR" dirty="0" smtClean="0">
                <a:latin typeface="Arial Narrow" panose="020B0606020202030204" pitchFamily="34" charset="0"/>
              </a:rPr>
              <a:t> Initiale » permet de constituer un capital pour ses enfants ou petits-enfants.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Accessible </a:t>
            </a:r>
            <a:r>
              <a:rPr lang="fr-FR" dirty="0">
                <a:latin typeface="Arial Narrow" panose="020B0606020202030204" pitchFamily="34" charset="0"/>
              </a:rPr>
              <a:t>à toute personne de moins de 18 ans,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Il s’agit d’un contrat </a:t>
            </a:r>
            <a:r>
              <a:rPr lang="fr-FR" b="1" dirty="0" smtClean="0">
                <a:latin typeface="Arial Narrow" panose="020B0606020202030204" pitchFamily="34" charset="0"/>
              </a:rPr>
              <a:t>d’assurance vie Multi supports,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Avec un montant minimum de </a:t>
            </a:r>
            <a:r>
              <a:rPr lang="fr-FR" b="1" dirty="0" smtClean="0">
                <a:latin typeface="Arial Narrow" panose="020B0606020202030204" pitchFamily="34" charset="0"/>
              </a:rPr>
              <a:t>versement initial de 100 € </a:t>
            </a:r>
            <a:r>
              <a:rPr lang="fr-FR" dirty="0" smtClean="0">
                <a:latin typeface="Arial Narrow" panose="020B0606020202030204" pitchFamily="34" charset="0"/>
              </a:rPr>
              <a:t>(si mise en place de versements programmés) – sinon 500 € ;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La mise en place du pacte adjoint permettra à l’enfant de disposer librement de l’épargne constituée, à l’âge fixé dans le contrat (entre 18 et 25 ans).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Nouveauté « Naissance » : 20 € offerts pour la souscription d’un contrat </a:t>
            </a:r>
            <a:r>
              <a:rPr lang="fr-FR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Millevie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Initiale </a:t>
            </a:r>
          </a:p>
          <a:p>
            <a:pPr marL="9159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5736" y="82742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9" name="ZoneTexte 8">
            <a:hlinkClick r:id="rId2" action="ppaction://hlinksldjump"/>
          </p:cNvPr>
          <p:cNvSpPr txBox="1"/>
          <p:nvPr/>
        </p:nvSpPr>
        <p:spPr>
          <a:xfrm>
            <a:off x="3609923" y="5373216"/>
            <a:ext cx="2376264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+ d’infos en Annexe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/>
          <p:cNvSpPr txBox="1"/>
          <p:nvPr/>
        </p:nvSpPr>
        <p:spPr>
          <a:xfrm>
            <a:off x="0" y="6186238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15616"/>
              </p:ext>
            </p:extLst>
          </p:nvPr>
        </p:nvGraphicFramePr>
        <p:xfrm>
          <a:off x="323528" y="1412776"/>
          <a:ext cx="8568952" cy="41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5254438"/>
                <a:gridCol w="1010258"/>
              </a:tblGrid>
              <a:tr h="36655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Descriptif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Volumes</a:t>
                      </a:r>
                      <a:endParaRPr lang="fr-FR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CLT à</a:t>
                      </a:r>
                      <a:r>
                        <a:rPr lang="fr-FR" sz="1400" b="1" baseline="0" dirty="0" smtClean="0"/>
                        <a:t> équiper </a:t>
                      </a:r>
                      <a:r>
                        <a:rPr lang="fr-FR" sz="1400" dirty="0" smtClean="0"/>
                        <a:t>- </a:t>
                      </a:r>
                      <a:r>
                        <a:rPr lang="fr-FR" sz="1400" baseline="0" dirty="0" smtClean="0"/>
                        <a:t>Assurance Vie – </a:t>
                      </a:r>
                      <a:r>
                        <a:rPr lang="fr-FR" sz="1400" baseline="0" dirty="0" err="1" smtClean="0"/>
                        <a:t>Dne</a:t>
                      </a:r>
                      <a:r>
                        <a:rPr lang="fr-FR" sz="1400" baseline="0" dirty="0" smtClean="0"/>
                        <a:t> et </a:t>
                      </a:r>
                      <a:r>
                        <a:rPr lang="fr-FR" sz="1400" baseline="0" dirty="0" err="1" smtClean="0"/>
                        <a:t>BPne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 smtClean="0"/>
                        <a:t>Clients </a:t>
                      </a:r>
                      <a:r>
                        <a:rPr lang="fr-FR" sz="1400" dirty="0" err="1" smtClean="0"/>
                        <a:t>Dne</a:t>
                      </a:r>
                      <a:r>
                        <a:rPr lang="fr-FR" sz="1400" dirty="0" smtClean="0"/>
                        <a:t> et </a:t>
                      </a:r>
                      <a:r>
                        <a:rPr lang="fr-FR" sz="1400" dirty="0" err="1" smtClean="0"/>
                        <a:t>BPne</a:t>
                      </a:r>
                      <a:r>
                        <a:rPr lang="fr-FR" sz="1400" dirty="0" smtClean="0"/>
                        <a:t>, âgés</a:t>
                      </a:r>
                      <a:r>
                        <a:rPr lang="fr-FR" sz="1400" baseline="0" dirty="0" smtClean="0"/>
                        <a:t> de 26 à 65 ans, non couverts par l’univers « Epargne de Placement », </a:t>
                      </a:r>
                      <a:r>
                        <a:rPr lang="fr-FR" sz="1400" b="1" baseline="0" dirty="0" smtClean="0"/>
                        <a:t>à qui il manque un produit pour être équipés.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Equipement Assurance Vie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 smtClean="0"/>
                        <a:t>Clients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smtClean="0"/>
                        <a:t>de 26 </a:t>
                      </a:r>
                      <a:r>
                        <a:rPr lang="fr-FR" sz="1400" baseline="0" dirty="0" smtClean="0"/>
                        <a:t>à 65 ans, non détenteurs d’Epargne Financière.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/>
                        <a:t>35 000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Abondement Assurance Vie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de 26 à 75 ans, détenteurs d’un contrat N3D ou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Essentielle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6 400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Arbitrage Assurance Vie fonds € vers UC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âgés de 26 à 75 ans, détenteurs de N3D avec encours &gt; 5000 € sans UC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4 000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Equipement Assurance Vie clients Patrimoniaux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âgés de 26 à 69 ans, non détenteurs d’assurance vie, avec SF&gt;75 K€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7 400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624840">
                <a:tc rowSpan="2"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Arbitrage/abondement Assurance Vie clients Patrimoniaux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âgés de 26 à 75 ans, détenteurs d’un Nuances Privilèges/Plus ou Nuances 3D, investis à + 90% en fonds €,  ou déjà investis en UC à hauteur de 10% mini avec SF &gt; 75 K€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12 000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812360" y="306896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812360" y="41397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812360" y="47158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100392" y="271621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100392" y="32849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24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100392" y="384130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028384" y="434535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24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028384" y="494116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24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528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5488" y="6021288"/>
            <a:ext cx="8366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4035425" algn="l"/>
              </a:tabLst>
              <a:defRPr/>
            </a:pPr>
            <a:r>
              <a:rPr lang="fr-FR" sz="1400" b="1" dirty="0">
                <a:latin typeface="Arial Narrow" panose="020B0606020202030204" pitchFamily="34" charset="0"/>
              </a:rPr>
              <a:t>Les cibles GERC </a:t>
            </a:r>
            <a:r>
              <a:rPr lang="fr-FR" sz="1400" b="1" dirty="0" err="1">
                <a:latin typeface="Arial Narrow" panose="020B0606020202030204" pitchFamily="34" charset="0"/>
              </a:rPr>
              <a:t>quadrimestrielles</a:t>
            </a:r>
            <a:r>
              <a:rPr lang="fr-FR" sz="1400" b="1" dirty="0">
                <a:latin typeface="Arial Narrow" panose="020B0606020202030204" pitchFamily="34" charset="0"/>
              </a:rPr>
              <a:t> sont construites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à partir des clients non équipés </a:t>
            </a:r>
            <a:r>
              <a:rPr lang="fr-FR" sz="1400" b="1" dirty="0">
                <a:latin typeface="Arial Narrow" panose="020B0606020202030204" pitchFamily="34" charset="0"/>
              </a:rPr>
              <a:t>(elles sont identifiées par le </a:t>
            </a:r>
            <a:r>
              <a:rPr lang="fr-FR" sz="1400" b="1" dirty="0" smtClean="0">
                <a:latin typeface="Arial Narrow" panose="020B0606020202030204" pitchFamily="34" charset="0"/>
              </a:rPr>
              <a:t>symbole    </a:t>
            </a:r>
            <a:r>
              <a:rPr lang="fr-FR" sz="1400" dirty="0" smtClean="0">
                <a:latin typeface="Arial Narrow" panose="020B0606020202030204" pitchFamily="34" charset="0"/>
              </a:rPr>
              <a:t>dans </a:t>
            </a:r>
            <a:r>
              <a:rPr lang="fr-FR" sz="1400" dirty="0">
                <a:latin typeface="Arial Narrow" panose="020B0606020202030204" pitchFamily="34" charset="0"/>
              </a:rPr>
              <a:t>le présent document et les différents suivis </a:t>
            </a:r>
            <a:r>
              <a:rPr lang="fr-FR" sz="1400" b="1" dirty="0">
                <a:latin typeface="Arial Narrow" panose="020B0606020202030204" pitchFamily="34" charset="0"/>
              </a:rPr>
              <a:t>et commencent par « </a:t>
            </a:r>
            <a:r>
              <a:rPr lang="fr-FR" sz="1400" b="1" dirty="0">
                <a:solidFill>
                  <a:srgbClr val="C00000"/>
                </a:solidFill>
              </a:rPr>
              <a:t>CLT à équiper</a:t>
            </a:r>
            <a:r>
              <a:rPr lang="fr-FR" sz="1400" b="1" dirty="0"/>
              <a:t> » dans la GERC</a:t>
            </a:r>
            <a:r>
              <a:rPr lang="fr-FR" sz="1400" b="1" dirty="0" smtClean="0">
                <a:latin typeface="Arial Narrow" panose="020B0606020202030204" pitchFamily="34" charset="0"/>
              </a:rPr>
              <a:t>). </a:t>
            </a:r>
            <a:r>
              <a:rPr lang="fr-FR" sz="1400" dirty="0" smtClean="0">
                <a:latin typeface="Arial Narrow" panose="020B0606020202030204" pitchFamily="34" charset="0"/>
              </a:rPr>
              <a:t>En </a:t>
            </a:r>
            <a:r>
              <a:rPr lang="fr-FR" sz="1400" dirty="0">
                <a:latin typeface="Arial Narrow" panose="020B0606020202030204" pitchFamily="34" charset="0"/>
              </a:rPr>
              <a:t>souscrivant une offre de l’univers manquant, le client sera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</a:t>
            </a:r>
            <a:r>
              <a:rPr lang="fr-FR" sz="1400" b="1" dirty="0">
                <a:latin typeface="Arial Narrow" panose="020B0606020202030204" pitchFamily="34" charset="0"/>
              </a:rPr>
              <a:t>quipé (</a:t>
            </a:r>
            <a:r>
              <a:rPr lang="fr-FR" sz="1400" b="1" dirty="0" err="1">
                <a:latin typeface="Arial Narrow" panose="020B0606020202030204" pitchFamily="34" charset="0"/>
              </a:rPr>
              <a:t>Ee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JDe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JBPe</a:t>
            </a:r>
            <a:r>
              <a:rPr lang="fr-FR" sz="1400" b="1" dirty="0">
                <a:latin typeface="Arial Narrow" panose="020B0606020202030204" pitchFamily="34" charset="0"/>
              </a:rPr>
              <a:t>/De et </a:t>
            </a:r>
            <a:r>
              <a:rPr lang="fr-FR" sz="1400" b="1" dirty="0" err="1">
                <a:latin typeface="Arial Narrow" panose="020B0606020202030204" pitchFamily="34" charset="0"/>
              </a:rPr>
              <a:t>BPe</a:t>
            </a:r>
            <a:r>
              <a:rPr lang="fr-FR" sz="1400" b="1" dirty="0">
                <a:latin typeface="Arial Narrow" panose="020B0606020202030204" pitchFamily="34" charset="0"/>
              </a:rPr>
              <a:t>).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067947" y="218511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87524"/>
            <a:ext cx="144016" cy="1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54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466760"/>
              </p:ext>
            </p:extLst>
          </p:nvPr>
        </p:nvGraphicFramePr>
        <p:xfrm>
          <a:off x="323528" y="1268760"/>
          <a:ext cx="8568952" cy="229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5254438"/>
                <a:gridCol w="1010258"/>
              </a:tblGrid>
              <a:tr h="36655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Descriptif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Volumes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Échéances Emprunt 4,20%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détenteurs de l’emprunt à 4,20% à échéance.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 4 700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Échéance Capital Sérénité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détenteurs du FCP Capital Sérénité à échéance.</a:t>
                      </a:r>
                    </a:p>
                    <a:p>
                      <a:pPr algn="just"/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2 500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Échéance TSR 3,60%</a:t>
                      </a:r>
                    </a:p>
                    <a:p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détenteurs du TSR à 3,60 % à échéance.</a:t>
                      </a:r>
                    </a:p>
                    <a:p>
                      <a:pPr algn="just"/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2 000</a:t>
                      </a:r>
                      <a:endParaRPr lang="fr-FR" sz="1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Echéance TSR 3,75%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détenteurs du TSR à 3,75 % à échéance.</a:t>
                      </a:r>
                    </a:p>
                    <a:p>
                      <a:pPr algn="just"/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3 300</a:t>
                      </a:r>
                      <a:endParaRPr lang="fr-FR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356716" y="3645024"/>
            <a:ext cx="853576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 Narrow" panose="020B0606020202030204" pitchFamily="34" charset="0"/>
              </a:rPr>
              <a:t>Le Réflexe Parts Sociales </a:t>
            </a:r>
            <a:r>
              <a:rPr lang="fr-FR" dirty="0" smtClean="0">
                <a:latin typeface="Arial Narrow" panose="020B0606020202030204" pitchFamily="34" charset="0"/>
              </a:rPr>
              <a:t>: un outil de diversification et de fidélisation de nos clients.</a:t>
            </a:r>
          </a:p>
          <a:p>
            <a:r>
              <a:rPr lang="fr-FR" b="1" dirty="0" smtClean="0">
                <a:latin typeface="Arial Narrow" panose="020B0606020202030204" pitchFamily="34" charset="0"/>
              </a:rPr>
              <a:t>Repère</a:t>
            </a:r>
            <a:r>
              <a:rPr lang="fr-FR" dirty="0" smtClean="0">
                <a:latin typeface="Arial Narrow" panose="020B0606020202030204" pitchFamily="34" charset="0"/>
              </a:rPr>
              <a:t> : 1 client sur 4 est sociétaire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39552" y="189801"/>
            <a:ext cx="770485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Chiffre d'affaires Unités de Compte </a:t>
            </a:r>
            <a:r>
              <a:rPr lang="fr-FR" sz="26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arbitrage stock + flux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4293096"/>
            <a:ext cx="8352928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 </a:t>
            </a:r>
            <a:r>
              <a:rPr lang="fr-FR" dirty="0">
                <a:latin typeface="Arial Narrow" panose="020B0606020202030204" pitchFamily="34" charset="0"/>
              </a:rPr>
              <a:t>peu plus de 11 M€ de rachats ordinaires enregistrés au 28 février 2017.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Une solution pour diversifier son épargne, fidéliser le client, et le rendre « acteur » de sa banque.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Un rendement de 1,60% au titre de l’activité </a:t>
            </a:r>
            <a:r>
              <a:rPr lang="fr-FR" dirty="0" smtClean="0">
                <a:latin typeface="Arial Narrow" panose="020B0606020202030204" pitchFamily="34" charset="0"/>
              </a:rPr>
              <a:t>2016/2017.</a:t>
            </a:r>
            <a:endParaRPr lang="fr-FR" dirty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Pour rappel, les souscriptions et rachats ne seront dénoués qu’après l’arrêté des comptes, à savoir le 1</a:t>
            </a:r>
            <a:r>
              <a:rPr lang="fr-FR" baseline="30000" dirty="0">
                <a:latin typeface="Arial Narrow" panose="020B0606020202030204" pitchFamily="34" charset="0"/>
              </a:rPr>
              <a:t>er</a:t>
            </a:r>
            <a:r>
              <a:rPr lang="fr-FR" dirty="0">
                <a:latin typeface="Arial Narrow" panose="020B0606020202030204" pitchFamily="34" charset="0"/>
              </a:rPr>
              <a:t> Juin 2017.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Retrouvez plus d’informations dans les notes </a:t>
            </a:r>
            <a:r>
              <a:rPr lang="fr-FR" dirty="0">
                <a:latin typeface="Arial Narrow" panose="020B0606020202030204" pitchFamily="34" charset="0"/>
                <a:hlinkClick r:id="rId2"/>
              </a:rPr>
              <a:t>SG-INF/2017</a:t>
            </a:r>
            <a:r>
              <a:rPr lang="fr-FR" dirty="0">
                <a:latin typeface="Arial Narrow" panose="020B0606020202030204" pitchFamily="34" charset="0"/>
              </a:rPr>
              <a:t> et </a:t>
            </a:r>
            <a:r>
              <a:rPr lang="fr-FR" dirty="0">
                <a:latin typeface="Arial Narrow" panose="020B0606020202030204" pitchFamily="34" charset="0"/>
                <a:hlinkClick r:id="rId3"/>
              </a:rPr>
              <a:t>DMA-INF/16.009</a:t>
            </a:r>
            <a:endParaRPr lang="fr-F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70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9453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31032" y="1264340"/>
            <a:ext cx="8712968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Dans un contexte de marché dynamique, la CELCA affiche en 2017 un objectif ambitieux Crédit Conso de </a:t>
            </a:r>
            <a:r>
              <a:rPr lang="fr-FR" b="1" dirty="0" smtClean="0">
                <a:solidFill>
                  <a:srgbClr val="CC071E"/>
                </a:solidFill>
                <a:latin typeface="Arial Narrow" panose="020B0606020202030204" pitchFamily="34" charset="0"/>
              </a:rPr>
              <a:t>455 M€</a:t>
            </a:r>
            <a:r>
              <a:rPr lang="fr-FR" dirty="0" smtClean="0">
                <a:latin typeface="Arial Narrow" panose="020B0606020202030204" pitchFamily="34" charset="0"/>
              </a:rPr>
              <a:t> qui doit nous permettre de développer nos parts de marché (en stagnation sur 2016).</a:t>
            </a:r>
          </a:p>
          <a:p>
            <a:pPr marL="2682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 fin mars, nous avons réalisé </a:t>
            </a: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105 M€</a:t>
            </a:r>
            <a:r>
              <a:rPr lang="fr-FR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fr-FR" dirty="0" smtClean="0">
                <a:latin typeface="Arial Narrow" panose="020B0606020202030204" pitchFamily="34" charset="0"/>
              </a:rPr>
              <a:t>d’engagements, soit 26% de réalisation pour un TO de 29%.</a:t>
            </a:r>
          </a:p>
          <a:p>
            <a:pPr marL="266700" indent="-265113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 printemps étant une saison propice aux travaux d’aménagement et de rénovation, nous capitaliserons sur cette période pour poursuivre nos efforts d’équipement.</a:t>
            </a: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Taux Promo Crédit Conso </a:t>
            </a:r>
            <a:endParaRPr lang="fr-F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Univers </a:t>
            </a:r>
            <a:r>
              <a:rPr lang="fr-FR" dirty="0">
                <a:latin typeface="Arial Narrow" panose="020B0606020202030204" pitchFamily="34" charset="0"/>
              </a:rPr>
              <a:t>: Auto/Travaux/Trésorerie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Montant </a:t>
            </a:r>
            <a:r>
              <a:rPr lang="fr-FR" dirty="0">
                <a:latin typeface="Arial Narrow" panose="020B0606020202030204" pitchFamily="34" charset="0"/>
              </a:rPr>
              <a:t>mini : 10 000 €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Durée : de 12 à 72 mois inclus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Frais de dossier Gratuit</a:t>
            </a: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502643" y="3512041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642725"/>
              </p:ext>
            </p:extLst>
          </p:nvPr>
        </p:nvGraphicFramePr>
        <p:xfrm>
          <a:off x="4932040" y="5013176"/>
          <a:ext cx="3744416" cy="94488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849891"/>
                <a:gridCol w="2894525"/>
              </a:tblGrid>
              <a:tr h="936104"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1600" dirty="0" smtClean="0"/>
                        <a:t>Taux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1% </a:t>
                      </a:r>
                      <a:r>
                        <a:rPr lang="fr-FR" sz="1400" dirty="0" smtClean="0"/>
                        <a:t>jusqu’à</a:t>
                      </a:r>
                      <a:r>
                        <a:rPr lang="fr-FR" sz="1400" baseline="0" dirty="0" smtClean="0"/>
                        <a:t> 12 mois inclus</a:t>
                      </a:r>
                    </a:p>
                    <a:p>
                      <a:r>
                        <a:rPr lang="fr-FR" sz="1400" b="1" baseline="0" dirty="0" smtClean="0"/>
                        <a:t>2 % </a:t>
                      </a:r>
                      <a:r>
                        <a:rPr lang="fr-FR" sz="1400" baseline="0" dirty="0" smtClean="0"/>
                        <a:t>de 13 à 24 mois inclus</a:t>
                      </a:r>
                    </a:p>
                    <a:p>
                      <a:r>
                        <a:rPr lang="fr-FR" sz="1400" b="1" baseline="0" dirty="0" smtClean="0"/>
                        <a:t>3% </a:t>
                      </a:r>
                      <a:r>
                        <a:rPr lang="fr-FR" sz="1400" baseline="0" dirty="0" smtClean="0"/>
                        <a:t>de 25 à 36 mois inclus</a:t>
                      </a:r>
                    </a:p>
                    <a:p>
                      <a:r>
                        <a:rPr lang="fr-FR" sz="1400" b="1" i="0" baseline="0" dirty="0" smtClean="0"/>
                        <a:t>4% </a:t>
                      </a:r>
                      <a:r>
                        <a:rPr lang="fr-FR" sz="1400" baseline="0" dirty="0" smtClean="0"/>
                        <a:t>de 37 à 72 mois inclus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Engagements Crédit Conso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932040" y="4653136"/>
            <a:ext cx="3744416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588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Relayés </a:t>
            </a:r>
            <a:r>
              <a:rPr lang="fr-FR" sz="1400" dirty="0">
                <a:latin typeface="Arial Narrow" panose="020B0606020202030204" pitchFamily="34" charset="0"/>
              </a:rPr>
              <a:t>par un important dispositif de communication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652120" y="4129335"/>
            <a:ext cx="2376264" cy="30777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Du </a:t>
            </a:r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fr-FR" sz="1400" b="1" baseline="30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er</a:t>
            </a:r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avril au 30 Juin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9453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4" y="980728"/>
            <a:ext cx="871296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700" dirty="0" smtClean="0"/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900" dirty="0" smtClean="0"/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Offre Crédit Renouvelable du 2 mai au 30 juin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Taux </a:t>
            </a:r>
            <a:r>
              <a:rPr lang="fr-FR" dirty="0">
                <a:latin typeface="Arial Narrow" panose="020B0606020202030204" pitchFamily="34" charset="0"/>
              </a:rPr>
              <a:t>promo Crédit Renouvelable de 3,49% à la souscription d’une </a:t>
            </a:r>
            <a:r>
              <a:rPr lang="fr-FR" dirty="0" err="1">
                <a:latin typeface="Arial Narrow" panose="020B0606020202030204" pitchFamily="34" charset="0"/>
              </a:rPr>
              <a:t>Izicarte</a:t>
            </a:r>
            <a:r>
              <a:rPr lang="fr-FR" dirty="0">
                <a:latin typeface="Arial Narrow" panose="020B0606020202030204" pitchFamily="34" charset="0"/>
              </a:rPr>
              <a:t> (valable les 3 premiers mois après la souscription</a:t>
            </a:r>
            <a:r>
              <a:rPr lang="fr-FR" dirty="0" smtClean="0">
                <a:latin typeface="Arial Narrow" panose="020B0606020202030204" pitchFamily="34" charset="0"/>
              </a:rPr>
              <a:t>).</a:t>
            </a:r>
          </a:p>
          <a:p>
            <a:pPr marL="401638" lvl="1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Offre </a:t>
            </a: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Crédit Conso HDG : réservée aux clients avec 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une SFG &gt;75 </a:t>
            </a: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K€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Univers : Trésorerie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Montants : De 10 000 € à 75 000 €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Durée : de 12 à 84 mois inclus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Frais de </a:t>
            </a:r>
            <a:r>
              <a:rPr lang="fr-FR" dirty="0" smtClean="0">
                <a:latin typeface="Arial Narrow" panose="020B0606020202030204" pitchFamily="34" charset="0"/>
              </a:rPr>
              <a:t>dossier : </a:t>
            </a:r>
            <a:r>
              <a:rPr lang="fr-FR" dirty="0">
                <a:latin typeface="Arial Narrow" panose="020B0606020202030204" pitchFamily="34" charset="0"/>
              </a:rPr>
              <a:t>1% du montant avec un mini de 70 €</a:t>
            </a: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Retrouvez plus d’infos dans la note </a:t>
            </a:r>
            <a:r>
              <a:rPr lang="fr-FR" dirty="0">
                <a:latin typeface="Arial Narrow" panose="020B0606020202030204" pitchFamily="34" charset="0"/>
                <a:hlinkClick r:id="rId2"/>
              </a:rPr>
              <a:t>DMA-INF/17.008</a:t>
            </a:r>
            <a:endParaRPr lang="fr-FR" dirty="0">
              <a:latin typeface="Arial Narrow" panose="020B0606020202030204" pitchFamily="34" charset="0"/>
            </a:endParaRPr>
          </a:p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Les nouveautés</a:t>
            </a:r>
            <a:endParaRPr lang="fr-F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687388" lvl="1" indent="-28575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Modification de la périodicité des relances Clients « Crédits Projet » par e-mail et SMS (M+0, M+2, M+4 et relances GERC pour M+4 et </a:t>
            </a:r>
            <a:r>
              <a:rPr lang="fr-FR" dirty="0" smtClean="0">
                <a:latin typeface="Arial Narrow" panose="020B0606020202030204" pitchFamily="34" charset="0"/>
              </a:rPr>
              <a:t>M+6). </a:t>
            </a:r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Engagements Crédit Conso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968808"/>
              </p:ext>
            </p:extLst>
          </p:nvPr>
        </p:nvGraphicFramePr>
        <p:xfrm>
          <a:off x="5148064" y="3207256"/>
          <a:ext cx="1440160" cy="36576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0160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latin typeface="Arial Narrow" panose="020B0606020202030204" pitchFamily="34" charset="0"/>
                        </a:rPr>
                        <a:t>Taux : 2,10%</a:t>
                      </a:r>
                      <a:endParaRPr lang="fr-FR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6804248" y="3030051"/>
            <a:ext cx="2232248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588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sz="1200" b="1" dirty="0" smtClean="0">
                <a:latin typeface="Arial Narrow" panose="020B0606020202030204" pitchFamily="34" charset="0"/>
              </a:rPr>
              <a:t>Pour équiper une clientèle:</a:t>
            </a:r>
          </a:p>
          <a:p>
            <a:pPr marL="180975" indent="-180975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Appétente au crédit conso</a:t>
            </a:r>
          </a:p>
          <a:p>
            <a:pPr marL="180975" indent="-180975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À fort potentiel</a:t>
            </a:r>
          </a:p>
          <a:p>
            <a:pPr marL="180975" indent="-180975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Avec un faible risque de défaut</a:t>
            </a:r>
            <a:endParaRPr lang="fr-FR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9453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1155516"/>
            <a:ext cx="8856984" cy="313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700" dirty="0" smtClean="0"/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Les astuces</a:t>
            </a:r>
            <a:endParaRPr lang="fr-F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Adopter une démarche proactive avec le </a:t>
            </a:r>
            <a:r>
              <a:rPr lang="fr-FR" dirty="0" smtClean="0">
                <a:latin typeface="Arial Narrow" panose="020B0606020202030204" pitchFamily="34" charset="0"/>
              </a:rPr>
              <a:t>« </a:t>
            </a:r>
            <a:r>
              <a:rPr lang="fr-FR" b="1" dirty="0" smtClean="0">
                <a:latin typeface="Arial Narrow" panose="020B0606020202030204" pitchFamily="34" charset="0"/>
              </a:rPr>
              <a:t>Crédit projet travaux </a:t>
            </a:r>
            <a:r>
              <a:rPr lang="fr-FR" b="1" dirty="0" err="1" smtClean="0">
                <a:latin typeface="Arial Narrow" panose="020B0606020202030204" pitchFamily="34" charset="0"/>
              </a:rPr>
              <a:t>immo</a:t>
            </a:r>
            <a:r>
              <a:rPr lang="fr-FR" dirty="0" smtClean="0">
                <a:latin typeface="Arial Narrow" panose="020B0606020202030204" pitchFamily="34" charset="0"/>
              </a:rPr>
              <a:t> » </a:t>
            </a:r>
            <a:r>
              <a:rPr lang="fr-FR" dirty="0">
                <a:latin typeface="Arial Narrow" panose="020B0606020202030204" pitchFamily="34" charset="0"/>
              </a:rPr>
              <a:t>qui permet aux </a:t>
            </a:r>
            <a:r>
              <a:rPr lang="fr-FR" dirty="0" smtClean="0">
                <a:latin typeface="Arial Narrow" panose="020B0606020202030204" pitchFamily="34" charset="0"/>
              </a:rPr>
              <a:t>souscripteurs/détenteurs d’un crédit </a:t>
            </a:r>
            <a:r>
              <a:rPr lang="fr-FR" dirty="0" err="1" smtClean="0">
                <a:latin typeface="Arial Narrow" panose="020B0606020202030204" pitchFamily="34" charset="0"/>
              </a:rPr>
              <a:t>immo</a:t>
            </a:r>
            <a:r>
              <a:rPr lang="fr-FR" dirty="0" smtClean="0">
                <a:latin typeface="Arial Narrow" panose="020B0606020202030204" pitchFamily="34" charset="0"/>
              </a:rPr>
              <a:t> </a:t>
            </a:r>
            <a:r>
              <a:rPr lang="fr-FR" dirty="0">
                <a:latin typeface="Arial Narrow" panose="020B0606020202030204" pitchFamily="34" charset="0"/>
              </a:rPr>
              <a:t>de disposer d’une enveloppe utilisable pendant 6 </a:t>
            </a:r>
            <a:r>
              <a:rPr lang="fr-FR" dirty="0" smtClean="0">
                <a:latin typeface="Arial Narrow" panose="020B0606020202030204" pitchFamily="34" charset="0"/>
              </a:rPr>
              <a:t>mois </a:t>
            </a:r>
            <a:r>
              <a:rPr lang="fr-FR" b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à 3,50%</a:t>
            </a:r>
            <a:endParaRPr lang="fr-FR" b="1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pPr marL="125888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 smtClean="0">
                <a:latin typeface="Arial Narrow" panose="020B0606020202030204" pitchFamily="34" charset="0"/>
              </a:rPr>
              <a:t>Montant </a:t>
            </a:r>
            <a:r>
              <a:rPr lang="fr-FR" dirty="0">
                <a:latin typeface="Arial Narrow" panose="020B0606020202030204" pitchFamily="34" charset="0"/>
              </a:rPr>
              <a:t>de </a:t>
            </a:r>
            <a:r>
              <a:rPr lang="fr-FR" dirty="0" smtClean="0">
                <a:latin typeface="Arial Narrow" panose="020B0606020202030204" pitchFamily="34" charset="0"/>
              </a:rPr>
              <a:t>3 000 </a:t>
            </a:r>
            <a:r>
              <a:rPr lang="fr-FR" dirty="0">
                <a:latin typeface="Arial Narrow" panose="020B0606020202030204" pitchFamily="34" charset="0"/>
              </a:rPr>
              <a:t>à 21 500 €</a:t>
            </a:r>
          </a:p>
          <a:p>
            <a:pPr marL="125888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>
                <a:latin typeface="Arial Narrow" panose="020B0606020202030204" pitchFamily="34" charset="0"/>
              </a:rPr>
              <a:t>Durée de 4 à 120 mois</a:t>
            </a:r>
          </a:p>
          <a:p>
            <a:pPr marL="125888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 smtClean="0">
                <a:latin typeface="Arial Narrow" panose="020B0606020202030204" pitchFamily="34" charset="0"/>
              </a:rPr>
              <a:t>Frais </a:t>
            </a:r>
            <a:r>
              <a:rPr lang="fr-FR" dirty="0">
                <a:latin typeface="Arial Narrow" panose="020B0606020202030204" pitchFamily="34" charset="0"/>
              </a:rPr>
              <a:t>de dossier : 0 €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Utiliser la </a:t>
            </a:r>
            <a:r>
              <a:rPr lang="fr-FR" b="1" dirty="0" smtClean="0">
                <a:latin typeface="Arial Narrow" panose="020B0606020202030204" pitchFamily="34" charset="0"/>
              </a:rPr>
              <a:t>grille alternative </a:t>
            </a:r>
            <a:r>
              <a:rPr lang="fr-FR" dirty="0" smtClean="0">
                <a:latin typeface="Arial Narrow" panose="020B0606020202030204" pitchFamily="34" charset="0"/>
              </a:rPr>
              <a:t>sous Izivente: en fonction de l’échéance souhaitée par le client, lui proposer différents couplages montant/durée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(ex: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16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000€ au lieu de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15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000€ : le client conserve la même échéance, seule la durée est allongée de quelques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mois).</a:t>
            </a: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Engagements Crédit Conso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28" y="5445224"/>
            <a:ext cx="7682110" cy="106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17"/>
          <a:stretch/>
        </p:blipFill>
        <p:spPr bwMode="auto">
          <a:xfrm>
            <a:off x="139328" y="4339644"/>
            <a:ext cx="7682110" cy="9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1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9453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4" y="1155516"/>
            <a:ext cx="8712968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Crédit Etudiant /Apprenti/Erasmus +/ Jeunes </a:t>
            </a:r>
            <a:r>
              <a:rPr lang="fr-FR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Actis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: </a:t>
            </a:r>
            <a:r>
              <a:rPr lang="fr-F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</a:t>
            </a:r>
            <a:r>
              <a:rPr lang="fr-FR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aux Promotionnel </a:t>
            </a:r>
            <a:r>
              <a:rPr lang="fr-FR" b="1" dirty="0">
                <a:solidFill>
                  <a:srgbClr val="00B050"/>
                </a:solidFill>
                <a:latin typeface="Arial Narrow" panose="020B0606020202030204" pitchFamily="34" charset="0"/>
              </a:rPr>
              <a:t>0,90%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Nous finançons jusqu’à : 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latin typeface="Arial Narrow" panose="020B0606020202030204" pitchFamily="34" charset="0"/>
              </a:rPr>
              <a:t>60 000 € </a:t>
            </a:r>
            <a:r>
              <a:rPr lang="fr-FR" dirty="0" smtClean="0">
                <a:latin typeface="Arial Narrow" panose="020B0606020202030204" pitchFamily="34" charset="0"/>
              </a:rPr>
              <a:t>pour les étudiants âgés entre 18 et 28 ans (montant limité à 45 000 € pour les apprentis)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latin typeface="Arial Narrow" panose="020B0606020202030204" pitchFamily="34" charset="0"/>
              </a:rPr>
              <a:t>18 </a:t>
            </a:r>
            <a:r>
              <a:rPr lang="fr-FR" b="1" dirty="0">
                <a:latin typeface="Arial Narrow" panose="020B0606020202030204" pitchFamily="34" charset="0"/>
              </a:rPr>
              <a:t>000 € </a:t>
            </a:r>
            <a:r>
              <a:rPr lang="fr-FR" dirty="0" smtClean="0">
                <a:latin typeface="Arial Narrow" panose="020B0606020202030204" pitchFamily="34" charset="0"/>
              </a:rPr>
              <a:t>pour deux années d’études Erasmus (étudiant niveau Master)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latin typeface="Arial Narrow" panose="020B0606020202030204" pitchFamily="34" charset="0"/>
              </a:rPr>
              <a:t>6 000 € </a:t>
            </a:r>
            <a:r>
              <a:rPr lang="fr-FR" dirty="0" smtClean="0">
                <a:latin typeface="Arial Narrow" panose="020B0606020202030204" pitchFamily="34" charset="0"/>
              </a:rPr>
              <a:t>pour les Jeunes Actifs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Près de 25 M€ de financement études ont été octroyés en 2016, soit 79% de la production annuelle</a:t>
            </a:r>
            <a:endParaRPr lang="fr-FR" sz="500" dirty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Prêt Permis à 1 € / Avance sur Bourse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Permis  : 0% pour les jeunes s’inscrivant au permis ou conduite accompagnée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Prés de 1 100 jeunes en ont bénéficié en 2016 en CELCA.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tabLst>
                <a:tab pos="6273800" algn="l"/>
              </a:tabLst>
              <a:defRPr/>
            </a:pPr>
            <a:r>
              <a:rPr lang="fr-FR" dirty="0" smtClean="0">
                <a:latin typeface="Arial Narrow" panose="020B0606020202030204" pitchFamily="34" charset="0"/>
              </a:rPr>
              <a:t>Avance sur Bourse : Découvert négocié de 3 mois à 0%, avec un maximum de 1 500 € </a:t>
            </a:r>
          </a:p>
          <a:p>
            <a:pPr marL="458788" lvl="1" algn="just" defTabSz="9017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6007100" algn="l"/>
              </a:tabLst>
              <a:defRPr/>
            </a:pPr>
            <a:endParaRPr lang="fr-FR" sz="500" dirty="0"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tabLst>
                <a:tab pos="6007100" algn="l"/>
              </a:tabLst>
              <a:defRPr/>
            </a:pP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L’offre de caution crédit Etudiant BPI France sera ré-ouverte à la commercialisation sous NEO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(plus d’infos à venir)</a:t>
            </a:r>
          </a:p>
          <a:p>
            <a:pPr marL="458788" lvl="1" algn="just" defTabSz="9017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6007100" algn="l"/>
              </a:tabLst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defTabSz="9017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6007100" algn="l"/>
              </a:tabLst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Engagements Crédit Conso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9712" y="82742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601420" y="1484784"/>
            <a:ext cx="2376264" cy="30777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Du </a:t>
            </a:r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 </a:t>
            </a:r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Mai au 31 Octobre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49300" y="6381328"/>
            <a:ext cx="8415188" cy="5040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458788" lvl="1" algn="just" defTabSz="9017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6007100" algn="l"/>
              </a:tabLst>
              <a:defRPr/>
            </a:pPr>
            <a:r>
              <a:rPr lang="fr-FR" dirty="0">
                <a:latin typeface="Arial Narrow" panose="020B0606020202030204" pitchFamily="34" charset="0"/>
              </a:rPr>
              <a:t>Retrouvez l’intégralité des solutions de financement </a:t>
            </a:r>
            <a:r>
              <a:rPr lang="fr-FR" dirty="0" smtClean="0">
                <a:latin typeface="Arial Narrow" panose="020B0606020202030204" pitchFamily="34" charset="0"/>
              </a:rPr>
              <a:t>dans </a:t>
            </a:r>
            <a:r>
              <a:rPr lang="fr-FR" dirty="0">
                <a:latin typeface="Arial Narrow" panose="020B0606020202030204" pitchFamily="34" charset="0"/>
              </a:rPr>
              <a:t>la note </a:t>
            </a:r>
            <a:r>
              <a:rPr lang="fr-FR" dirty="0">
                <a:latin typeface="Arial Narrow" panose="020B0606020202030204" pitchFamily="34" charset="0"/>
                <a:hlinkClick r:id="rId2"/>
              </a:rPr>
              <a:t>DMA-INF/17.029</a:t>
            </a:r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49300" y="5822163"/>
            <a:ext cx="8415188" cy="4151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fr-FR" dirty="0" smtClean="0"/>
              <a:t>La commercialisation du crédit 1 000 € à 0% est suspendue du 2 mai au 31 octobre.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891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663330"/>
              </p:ext>
            </p:extLst>
          </p:nvPr>
        </p:nvGraphicFramePr>
        <p:xfrm>
          <a:off x="361752" y="1340768"/>
          <a:ext cx="8602736" cy="352064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761976"/>
                <a:gridCol w="5209207"/>
                <a:gridCol w="1631553"/>
              </a:tblGrid>
              <a:tr h="14291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Descriptif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Volumes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CLT à équiper </a:t>
                      </a:r>
                      <a:r>
                        <a:rPr lang="fr-FR" sz="1400" kern="1200" baseline="0" dirty="0" smtClean="0"/>
                        <a:t>- Crédit Conso – </a:t>
                      </a:r>
                      <a:r>
                        <a:rPr lang="fr-FR" sz="1400" kern="1200" baseline="0" dirty="0" err="1" smtClean="0"/>
                        <a:t>Dne</a:t>
                      </a:r>
                      <a:r>
                        <a:rPr lang="fr-FR" sz="1400" kern="1200" baseline="0" dirty="0" smtClean="0"/>
                        <a:t> et </a:t>
                      </a:r>
                      <a:r>
                        <a:rPr lang="fr-FR" sz="1400" kern="1200" baseline="0" dirty="0" err="1" smtClean="0"/>
                        <a:t>BPne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 smtClean="0"/>
                        <a:t>Clients </a:t>
                      </a:r>
                      <a:r>
                        <a:rPr lang="fr-FR" sz="1400" dirty="0" err="1" smtClean="0"/>
                        <a:t>BPne</a:t>
                      </a:r>
                      <a:r>
                        <a:rPr lang="fr-FR" sz="1400" dirty="0" smtClean="0"/>
                        <a:t> et </a:t>
                      </a:r>
                      <a:r>
                        <a:rPr lang="fr-FR" sz="1400" dirty="0" err="1" smtClean="0"/>
                        <a:t>Dne</a:t>
                      </a:r>
                      <a:r>
                        <a:rPr lang="fr-FR" sz="1400" dirty="0" smtClean="0"/>
                        <a:t>, âgés de 26 à 65 ans,</a:t>
                      </a:r>
                      <a:r>
                        <a:rPr lang="fr-FR" sz="1400" baseline="0" dirty="0" smtClean="0"/>
                        <a:t> à qui il manque un produit pour être équipés, non couverts par l’univers Crédits.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6614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Equipement crédit conso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âge 26 – 65 ans, susceptibles de souscrire un crédit conso, non détenteurs Crédit conso 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 smtClean="0"/>
                    </a:p>
                    <a:p>
                      <a:pPr algn="ctr"/>
                      <a:r>
                        <a:rPr lang="fr-FR" sz="1400" b="1" dirty="0" smtClean="0"/>
                        <a:t>9 500</a:t>
                      </a:r>
                    </a:p>
                    <a:p>
                      <a:pPr algn="ctr"/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5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Conquête Prêt Travaux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ayant souscrits un Crédit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immo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entre 2 et 3 ans, sans crédit conso.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5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Conquête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Izicarte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renouv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CB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BP, âgés de 25 à 65 ans, équipés d’une carte non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izicarte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à échéance entre sept-2017 et sept-2018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/>
                        <a:t>NC</a:t>
                      </a:r>
                    </a:p>
                    <a:p>
                      <a:pPr algn="ctr"/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5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algn="just" defTabSz="914400" rtl="0" eaLnBrk="1" fontAlgn="ctr" latinLnBrk="0" hangingPunct="1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Jeunes profil Etudiant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18-25 ans, non détenteurs Univers Crédit</a:t>
                      </a:r>
                    </a:p>
                  </a:txBody>
                  <a:tcPr marL="45720" marR="457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Engagements Crédit Conso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0" y="206084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395536" y="5085184"/>
            <a:ext cx="835292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/>
              <a:t>La cible « CLT à équiper – crédit conso</a:t>
            </a:r>
            <a:r>
              <a:rPr lang="fr-FR" sz="1600" dirty="0" smtClean="0"/>
              <a:t> </a:t>
            </a:r>
            <a:r>
              <a:rPr lang="fr-FR" sz="1600" dirty="0"/>
              <a:t>– </a:t>
            </a:r>
            <a:r>
              <a:rPr lang="fr-FR" sz="1600" dirty="0" err="1"/>
              <a:t>Dne</a:t>
            </a:r>
            <a:r>
              <a:rPr lang="fr-FR" sz="1600" dirty="0"/>
              <a:t> et </a:t>
            </a:r>
            <a:r>
              <a:rPr lang="fr-FR" sz="1600" dirty="0" err="1" smtClean="0"/>
              <a:t>Bpne</a:t>
            </a:r>
            <a:r>
              <a:rPr lang="fr-FR" sz="1600" dirty="0" smtClean="0"/>
              <a:t> </a:t>
            </a:r>
            <a:r>
              <a:rPr lang="fr-FR" sz="1600" b="1" dirty="0" smtClean="0"/>
              <a:t>» contribue à l’atteinte de 3 critères de la Seconde Playlist : </a:t>
            </a:r>
            <a:r>
              <a:rPr lang="fr-FR" sz="1600" dirty="0" smtClean="0"/>
              <a:t>engagement crédit conso- ventes brutes –clients Equipés et potentiellement « ventes OVMC »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7452320" y="42117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884368" y="384130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786786" y="450912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30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884368" y="326523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-199112" y="4392686"/>
            <a:ext cx="819964" cy="276999"/>
          </a:xfrm>
          <a:prstGeom prst="rect">
            <a:avLst/>
          </a:prstGeom>
          <a:ln>
            <a:solidFill>
              <a:srgbClr val="CC071E"/>
            </a:solidFill>
          </a:ln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49370" y="4121205"/>
            <a:ext cx="8543110" cy="819963"/>
          </a:xfrm>
          <a:prstGeom prst="rect">
            <a:avLst/>
          </a:prstGeom>
          <a:noFill/>
          <a:ln>
            <a:solidFill>
              <a:srgbClr val="CC071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pic>
        <p:nvPicPr>
          <p:cNvPr id="23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528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25488" y="6021288"/>
            <a:ext cx="8366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4035425" algn="l"/>
              </a:tabLst>
              <a:defRPr/>
            </a:pPr>
            <a:r>
              <a:rPr lang="fr-FR" sz="1400" b="1" dirty="0">
                <a:latin typeface="Arial Narrow" panose="020B0606020202030204" pitchFamily="34" charset="0"/>
              </a:rPr>
              <a:t>Les cibles GERC </a:t>
            </a:r>
            <a:r>
              <a:rPr lang="fr-FR" sz="1400" b="1" dirty="0" err="1">
                <a:latin typeface="Arial Narrow" panose="020B0606020202030204" pitchFamily="34" charset="0"/>
              </a:rPr>
              <a:t>quadrimestrielles</a:t>
            </a:r>
            <a:r>
              <a:rPr lang="fr-FR" sz="1400" b="1" dirty="0">
                <a:latin typeface="Arial Narrow" panose="020B0606020202030204" pitchFamily="34" charset="0"/>
              </a:rPr>
              <a:t> sont construites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à partir des clients non équipés </a:t>
            </a:r>
            <a:r>
              <a:rPr lang="fr-FR" sz="1400" b="1" dirty="0">
                <a:latin typeface="Arial Narrow" panose="020B0606020202030204" pitchFamily="34" charset="0"/>
              </a:rPr>
              <a:t>(elles sont identifiées par le </a:t>
            </a:r>
            <a:r>
              <a:rPr lang="fr-FR" sz="1400" b="1" dirty="0" smtClean="0">
                <a:latin typeface="Arial Narrow" panose="020B0606020202030204" pitchFamily="34" charset="0"/>
              </a:rPr>
              <a:t>symbole    </a:t>
            </a:r>
            <a:r>
              <a:rPr lang="fr-FR" sz="1400" dirty="0" smtClean="0">
                <a:latin typeface="Arial Narrow" panose="020B0606020202030204" pitchFamily="34" charset="0"/>
              </a:rPr>
              <a:t>dans </a:t>
            </a:r>
            <a:r>
              <a:rPr lang="fr-FR" sz="1400" dirty="0">
                <a:latin typeface="Arial Narrow" panose="020B0606020202030204" pitchFamily="34" charset="0"/>
              </a:rPr>
              <a:t>le présent document et les différents suivis </a:t>
            </a:r>
            <a:r>
              <a:rPr lang="fr-FR" sz="1400" b="1" dirty="0">
                <a:latin typeface="Arial Narrow" panose="020B0606020202030204" pitchFamily="34" charset="0"/>
              </a:rPr>
              <a:t>et commencent par « </a:t>
            </a:r>
            <a:r>
              <a:rPr lang="fr-FR" sz="1400" b="1" dirty="0">
                <a:solidFill>
                  <a:srgbClr val="C00000"/>
                </a:solidFill>
              </a:rPr>
              <a:t>CLT à équiper</a:t>
            </a:r>
            <a:r>
              <a:rPr lang="fr-FR" sz="1400" b="1" dirty="0"/>
              <a:t> » dans la GERC</a:t>
            </a:r>
            <a:r>
              <a:rPr lang="fr-FR" sz="1400" b="1" dirty="0" smtClean="0">
                <a:latin typeface="Arial Narrow" panose="020B0606020202030204" pitchFamily="34" charset="0"/>
              </a:rPr>
              <a:t>). </a:t>
            </a:r>
            <a:r>
              <a:rPr lang="fr-FR" sz="1400" dirty="0" smtClean="0">
                <a:latin typeface="Arial Narrow" panose="020B0606020202030204" pitchFamily="34" charset="0"/>
              </a:rPr>
              <a:t>En </a:t>
            </a:r>
            <a:r>
              <a:rPr lang="fr-FR" sz="1400" dirty="0">
                <a:latin typeface="Arial Narrow" panose="020B0606020202030204" pitchFamily="34" charset="0"/>
              </a:rPr>
              <a:t>souscrivant une offre de l’univers manquant, le client sera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</a:t>
            </a:r>
            <a:r>
              <a:rPr lang="fr-FR" sz="1400" b="1" dirty="0">
                <a:latin typeface="Arial Narrow" panose="020B0606020202030204" pitchFamily="34" charset="0"/>
              </a:rPr>
              <a:t>quipé (</a:t>
            </a:r>
            <a:r>
              <a:rPr lang="fr-FR" sz="1400" b="1" dirty="0" err="1">
                <a:latin typeface="Arial Narrow" panose="020B0606020202030204" pitchFamily="34" charset="0"/>
              </a:rPr>
              <a:t>Ee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JDe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JBPe</a:t>
            </a:r>
            <a:r>
              <a:rPr lang="fr-FR" sz="1400" b="1" dirty="0">
                <a:latin typeface="Arial Narrow" panose="020B0606020202030204" pitchFamily="34" charset="0"/>
              </a:rPr>
              <a:t>/De et </a:t>
            </a:r>
            <a:r>
              <a:rPr lang="fr-FR" sz="1400" b="1" dirty="0" err="1">
                <a:latin typeface="Arial Narrow" panose="020B0606020202030204" pitchFamily="34" charset="0"/>
              </a:rPr>
              <a:t>BPe</a:t>
            </a:r>
            <a:r>
              <a:rPr lang="fr-FR" sz="1400" b="1" dirty="0">
                <a:latin typeface="Arial Narrow" panose="020B0606020202030204" pitchFamily="34" charset="0"/>
              </a:rPr>
              <a:t>). </a:t>
            </a:r>
          </a:p>
        </p:txBody>
      </p:sp>
      <p:pic>
        <p:nvPicPr>
          <p:cNvPr id="25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87524"/>
            <a:ext cx="144016" cy="1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7524328" y="24115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524328" y="17728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536" y="1268760"/>
            <a:ext cx="87129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La poursuite de l’équipement de notre fonds de commerce s’effectuera sur la période à travers 2 principaux vecteurs : 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Les jeunes : notamment par le biais de la conquête (bancarisation, crédit étudiant, assurances habitation…).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L’IARD/Prévoyance avec le lancement d’une nouvelle offre Auto.</a:t>
            </a: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 nouvelle offre Auto : le 19 juin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Sur un marché concurrentiel et quasi saturé, le Groupe renouvelle son offre (Mon auto et moi lancée en 2008)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Une offre plus </a:t>
            </a:r>
            <a:r>
              <a:rPr lang="fr-FR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simple et personnalisable </a:t>
            </a:r>
            <a:r>
              <a:rPr lang="fr-FR" dirty="0" smtClean="0">
                <a:latin typeface="Arial Narrow" panose="020B0606020202030204" pitchFamily="34" charset="0"/>
              </a:rPr>
              <a:t>: </a:t>
            </a:r>
            <a:r>
              <a:rPr lang="fr-FR" b="1" dirty="0" smtClean="0">
                <a:latin typeface="Arial Narrow" panose="020B0606020202030204" pitchFamily="34" charset="0"/>
              </a:rPr>
              <a:t>3 formules simples avec des options </a:t>
            </a:r>
            <a:r>
              <a:rPr lang="fr-FR" dirty="0" smtClean="0">
                <a:latin typeface="Arial Narrow" panose="020B0606020202030204" pitchFamily="34" charset="0"/>
              </a:rPr>
              <a:t>(au lieu de 4 versions avec 11 formules)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 positionnement attractif mais avec des services à fortes valeurs ajoutées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D</a:t>
            </a:r>
            <a:r>
              <a:rPr lang="fr-FR" dirty="0" smtClean="0">
                <a:latin typeface="Arial Narrow" panose="020B0606020202030204" pitchFamily="34" charset="0"/>
              </a:rPr>
              <a:t>es options proposées en complément : véhicule de remplacement, vélo libre service, contenu du véhicule…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Et des services pour tous : Etude devis panne, aide au changement de véhicule, retour taxi, stage conduite…</a:t>
            </a: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2852936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entes </a:t>
            </a:r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rutes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hlinkClick r:id="rId2" action="ppaction://hlinksldjump"/>
          </p:cNvPr>
          <p:cNvSpPr txBox="1"/>
          <p:nvPr/>
        </p:nvSpPr>
        <p:spPr>
          <a:xfrm>
            <a:off x="2776674" y="6088562"/>
            <a:ext cx="4094708" cy="36477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458788" lvl="1" algn="just" defTabSz="9017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6007100" algn="l"/>
              </a:tabLst>
              <a:defRPr/>
            </a:pPr>
            <a:r>
              <a:rPr lang="fr-FR" dirty="0">
                <a:latin typeface="Arial Narrow" panose="020B0606020202030204" pitchFamily="34" charset="0"/>
              </a:rPr>
              <a:t>Retrouvez </a:t>
            </a:r>
            <a:r>
              <a:rPr lang="fr-FR" dirty="0" smtClean="0">
                <a:latin typeface="Arial Narrow" panose="020B0606020202030204" pitchFamily="34" charset="0"/>
              </a:rPr>
              <a:t>la Nouvelle </a:t>
            </a:r>
            <a:r>
              <a:rPr lang="fr-FR" dirty="0">
                <a:latin typeface="Arial Narrow" panose="020B0606020202030204" pitchFamily="34" charset="0"/>
              </a:rPr>
              <a:t>O</a:t>
            </a:r>
            <a:r>
              <a:rPr lang="fr-FR" dirty="0" smtClean="0">
                <a:latin typeface="Arial Narrow" panose="020B0606020202030204" pitchFamily="34" charset="0"/>
              </a:rPr>
              <a:t>ffre Auto </a:t>
            </a:r>
            <a:r>
              <a:rPr lang="fr-FR" dirty="0" smtClean="0">
                <a:latin typeface="Arial Narrow" panose="020B0606020202030204" pitchFamily="34" charset="0"/>
                <a:hlinkClick r:id="rId2" action="ppaction://hlinksldjump"/>
              </a:rPr>
              <a:t>ici</a:t>
            </a:r>
            <a:endParaRPr lang="fr-F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34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1272267" cy="127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entes </a:t>
            </a:r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rutes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9712" y="82742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15075" y="1436101"/>
            <a:ext cx="2376264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Du 1</a:t>
            </a:r>
            <a:r>
              <a:rPr lang="fr-FR" sz="1400" b="1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er</a:t>
            </a:r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 Mai au 31 Octobre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55576" y="1268759"/>
            <a:ext cx="8388424" cy="602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Offres Bancarisation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rgbClr val="7030A0"/>
                </a:solidFill>
                <a:latin typeface="Arial Narrow" panose="020B0606020202030204" pitchFamily="34" charset="0"/>
              </a:rPr>
              <a:t>Bouquet Liberté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1 € par an pendant 2 </a:t>
            </a:r>
            <a:r>
              <a:rPr lang="fr-FR" dirty="0">
                <a:latin typeface="Arial Narrow" panose="020B0606020202030204" pitchFamily="34" charset="0"/>
              </a:rPr>
              <a:t>ans pour les </a:t>
            </a:r>
            <a:r>
              <a:rPr lang="fr-FR" b="1" dirty="0">
                <a:latin typeface="Arial Narrow" panose="020B0606020202030204" pitchFamily="34" charset="0"/>
              </a:rPr>
              <a:t>Candidats et </a:t>
            </a:r>
            <a:r>
              <a:rPr lang="fr-FR" dirty="0">
                <a:latin typeface="Arial Narrow" panose="020B0606020202030204" pitchFamily="34" charset="0"/>
              </a:rPr>
              <a:t>nouveaux Diplômés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Brevet, CAP/ BEP, Baccalauréat (Pro, Techno, Général</a:t>
            </a:r>
            <a:r>
              <a:rPr lang="fr-FR" dirty="0" smtClean="0">
                <a:latin typeface="Arial Narrow" panose="020B0606020202030204" pitchFamily="34" charset="0"/>
              </a:rPr>
              <a:t>)</a:t>
            </a:r>
          </a:p>
          <a:p>
            <a:pPr marL="1658938" lvl="3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80 € offerts sous forme de bons d’achats pour les bacheliers avec mention, à partir du 1</a:t>
            </a:r>
            <a:r>
              <a:rPr lang="fr-FR" baseline="30000" dirty="0" smtClean="0">
                <a:latin typeface="Arial Narrow" panose="020B0606020202030204" pitchFamily="34" charset="0"/>
              </a:rPr>
              <a:t>er</a:t>
            </a:r>
            <a:r>
              <a:rPr lang="fr-FR" dirty="0" smtClean="0">
                <a:latin typeface="Arial Narrow" panose="020B0606020202030204" pitchFamily="34" charset="0"/>
              </a:rPr>
              <a:t> juillet. </a:t>
            </a:r>
            <a:endParaRPr lang="fr-FR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1 € par an pendant </a:t>
            </a:r>
            <a:r>
              <a:rPr lang="fr-FR" dirty="0">
                <a:latin typeface="Arial Narrow" panose="020B0606020202030204" pitchFamily="34" charset="0"/>
              </a:rPr>
              <a:t>1 an pour les 12-25 ans.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Clients éligibles : Clients / Prospects non détenteurs de BL </a:t>
            </a:r>
            <a:r>
              <a:rPr lang="fr-FR" b="1" dirty="0" smtClean="0">
                <a:latin typeface="Arial Narrow" panose="020B0606020202030204" pitchFamily="34" charset="0"/>
              </a:rPr>
              <a:t>OU</a:t>
            </a:r>
            <a:r>
              <a:rPr lang="fr-FR" dirty="0" smtClean="0">
                <a:latin typeface="Arial Narrow" panose="020B0606020202030204" pitchFamily="34" charset="0"/>
              </a:rPr>
              <a:t> Clients détenteurs d’un BL mais réalisant une montée en gamme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Visuel </a:t>
            </a:r>
            <a:r>
              <a:rPr lang="fr-FR" dirty="0">
                <a:latin typeface="Arial Narrow" panose="020B0606020202030204" pitchFamily="34" charset="0"/>
              </a:rPr>
              <a:t>de carte gratuit pendant 3 ans pour les 16-25 ans (collection permanente ou personnalisé</a:t>
            </a:r>
            <a:r>
              <a:rPr lang="fr-FR" dirty="0" smtClean="0">
                <a:latin typeface="Arial Narrow" panose="020B0606020202030204" pitchFamily="34" charset="0"/>
              </a:rPr>
              <a:t>)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Nouveau : </a:t>
            </a:r>
            <a:r>
              <a:rPr lang="fr-FR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Option Internationale 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 service complémentaire du BL pour tous les clients de 12 ans et plus (en remplacement de Retraits Déplacés International)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2 choix de formules (Séjour et Voyages) donnant droit à des exonérations de commissions tarifaires sur les retraits/paiements et virement en devises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Intégration de l’offre au sein de l’appli </a:t>
            </a:r>
            <a:r>
              <a:rPr lang="fr-FR" dirty="0" err="1" smtClean="0">
                <a:latin typeface="Arial Narrow" panose="020B0606020202030204" pitchFamily="34" charset="0"/>
              </a:rPr>
              <a:t>Banxo</a:t>
            </a:r>
            <a:r>
              <a:rPr lang="fr-FR" dirty="0" smtClean="0">
                <a:latin typeface="Arial Narrow" panose="020B0606020202030204" pitchFamily="34" charset="0"/>
              </a:rPr>
              <a:t> : géolocalisation de DAB à l’étranger /convertisseur de devises</a:t>
            </a:r>
          </a:p>
          <a:p>
            <a:pPr marL="9159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372200" y="4705399"/>
            <a:ext cx="2376264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À partir du 12 juin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38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1268760"/>
            <a:ext cx="8712968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Offres IARD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1 mois offert sur la Formule Tous Risques de la </a:t>
            </a:r>
            <a:r>
              <a:rPr lang="fr-FR" b="1" dirty="0">
                <a:solidFill>
                  <a:srgbClr val="7030A0"/>
                </a:solidFill>
                <a:latin typeface="Arial Narrow" panose="020B0606020202030204" pitchFamily="34" charset="0"/>
              </a:rPr>
              <a:t>Nouvelle Offre AUTO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2 mois offerts sur </a:t>
            </a:r>
            <a:r>
              <a:rPr lang="fr-FR" b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l’assurance habitation en F1 </a:t>
            </a: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18-30 </a:t>
            </a:r>
            <a:r>
              <a:rPr lang="fr-FR" dirty="0">
                <a:latin typeface="Arial Narrow" panose="020B0606020202030204" pitchFamily="34" charset="0"/>
              </a:rPr>
              <a:t>ans locataire d’un studio : </a:t>
            </a:r>
          </a:p>
          <a:p>
            <a:pPr marL="1824038" lvl="4" indent="-179388">
              <a:buFont typeface="Calibri" panose="020F0502020204030204" pitchFamily="34" charset="0"/>
              <a:buChar char="-"/>
            </a:pPr>
            <a:r>
              <a:rPr lang="fr-FR" dirty="0" smtClean="0">
                <a:latin typeface="Arial Narrow" panose="020B0606020202030204" pitchFamily="34" charset="0"/>
              </a:rPr>
              <a:t>6,96€</a:t>
            </a:r>
            <a:r>
              <a:rPr lang="fr-FR" dirty="0">
                <a:latin typeface="Arial Narrow" panose="020B0606020202030204" pitchFamily="34" charset="0"/>
              </a:rPr>
              <a:t>/mois avec une franchise de 260€</a:t>
            </a:r>
          </a:p>
          <a:p>
            <a:pPr marL="1824038" lvl="4" indent="-179388">
              <a:buFont typeface="Calibri" panose="020F0502020204030204" pitchFamily="34" charset="0"/>
              <a:buChar char="-"/>
            </a:pPr>
            <a:r>
              <a:rPr lang="fr-FR" dirty="0" smtClean="0">
                <a:latin typeface="Arial Narrow" panose="020B0606020202030204" pitchFamily="34" charset="0"/>
              </a:rPr>
              <a:t>7,64€</a:t>
            </a:r>
            <a:r>
              <a:rPr lang="fr-FR" dirty="0">
                <a:latin typeface="Arial Narrow" panose="020B0606020202030204" pitchFamily="34" charset="0"/>
              </a:rPr>
              <a:t>/mois avec une franchise de 130 €</a:t>
            </a:r>
            <a:endParaRPr lang="fr-FR" b="1" dirty="0">
              <a:latin typeface="Arial Narrow" panose="020B0606020202030204" pitchFamily="34" charset="0"/>
            </a:endParaRPr>
          </a:p>
          <a:p>
            <a:pPr marL="1201738" lvl="2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tabLst>
                <a:tab pos="90488" algn="l"/>
                <a:tab pos="358775" algn="l"/>
              </a:tabLst>
              <a:defRPr/>
            </a:pPr>
            <a:r>
              <a:rPr lang="fr-FR" dirty="0">
                <a:latin typeface="Arial Narrow" panose="020B0606020202030204" pitchFamily="34" charset="0"/>
              </a:rPr>
              <a:t>Bonus famille : -10% si les parents ont un contrat pour leur résidence principale</a:t>
            </a:r>
          </a:p>
          <a:p>
            <a:pPr marL="9159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915988" lvl="2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2</a:t>
            </a:r>
            <a:r>
              <a:rPr lang="fr-FR" dirty="0" smtClean="0">
                <a:latin typeface="Arial Narrow" panose="020B0606020202030204" pitchFamily="34" charset="0"/>
              </a:rPr>
              <a:t> mois offert sur la </a:t>
            </a:r>
            <a:r>
              <a:rPr lang="fr-FR" b="1" dirty="0">
                <a:solidFill>
                  <a:srgbClr val="7030A0"/>
                </a:solidFill>
                <a:latin typeface="Arial Narrow" panose="020B0606020202030204" pitchFamily="34" charset="0"/>
              </a:rPr>
              <a:t>Garantie Santé en Côté JE</a:t>
            </a:r>
          </a:p>
          <a:p>
            <a:pPr marL="1201738" lvl="2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tabLst>
                <a:tab pos="90488" algn="l"/>
                <a:tab pos="358775" algn="l"/>
              </a:tabLst>
              <a:defRPr/>
            </a:pPr>
            <a:r>
              <a:rPr lang="fr-FR" dirty="0">
                <a:latin typeface="Arial Narrow" panose="020B0606020202030204" pitchFamily="34" charset="0"/>
              </a:rPr>
              <a:t>Pour les moins de 20 ans : </a:t>
            </a:r>
            <a:r>
              <a:rPr lang="fr-FR" dirty="0" smtClean="0">
                <a:latin typeface="Arial Narrow" panose="020B0606020202030204" pitchFamily="34" charset="0"/>
              </a:rPr>
              <a:t> Tarif </a:t>
            </a:r>
            <a:r>
              <a:rPr lang="fr-FR" dirty="0">
                <a:latin typeface="Arial Narrow" panose="020B0606020202030204" pitchFamily="34" charset="0"/>
              </a:rPr>
              <a:t>unique de 14,99€ (9,25 € en Moselle)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entes </a:t>
            </a:r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rutes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9712" y="82742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008198" y="2944689"/>
            <a:ext cx="2376264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Du 1</a:t>
            </a:r>
            <a:r>
              <a:rPr lang="fr-FR" sz="1400" b="1" baseline="30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er</a:t>
            </a:r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Juillet au 30 Septembre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008198" y="4722013"/>
            <a:ext cx="2376264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Du 1</a:t>
            </a:r>
            <a:r>
              <a:rPr lang="fr-FR" sz="1400" b="1" baseline="30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er</a:t>
            </a:r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Juin au 30 Septembre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008198" y="1936577"/>
            <a:ext cx="2376264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Du 19 Juin au 19 Août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ZoneTexte 12">
            <a:hlinkClick r:id="rId2" action="ppaction://hlinksldjump"/>
          </p:cNvPr>
          <p:cNvSpPr txBox="1"/>
          <p:nvPr/>
        </p:nvSpPr>
        <p:spPr>
          <a:xfrm>
            <a:off x="2004467" y="6001543"/>
            <a:ext cx="4968552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Retrouvez les offres Jeunes en Annexe ici</a:t>
            </a:r>
            <a:endParaRPr lang="fr-FR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6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1268760"/>
            <a:ext cx="8712968" cy="188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entes </a:t>
            </a:r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rutes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014249"/>
              </p:ext>
            </p:extLst>
          </p:nvPr>
        </p:nvGraphicFramePr>
        <p:xfrm>
          <a:off x="323528" y="1484784"/>
          <a:ext cx="8712968" cy="3597435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944216"/>
                <a:gridCol w="5040560"/>
                <a:gridCol w="1728192"/>
              </a:tblGrid>
              <a:tr h="36655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Descriptif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Volumes</a:t>
                      </a:r>
                      <a:endParaRPr lang="fr-FR" dirty="0"/>
                    </a:p>
                  </a:txBody>
                  <a:tcPr/>
                </a:tc>
              </a:tr>
              <a:tr h="731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 smtClean="0"/>
                        <a:t>CLT à équiper</a:t>
                      </a:r>
                      <a:r>
                        <a:rPr lang="fr-FR" sz="1400" kern="1200" baseline="0" dirty="0" smtClean="0"/>
                        <a:t> – IARD Auto – </a:t>
                      </a:r>
                      <a:r>
                        <a:rPr lang="fr-FR" sz="1400" kern="1200" baseline="0" dirty="0" err="1" smtClean="0"/>
                        <a:t>Dne</a:t>
                      </a:r>
                      <a:r>
                        <a:rPr lang="fr-FR" sz="1400" kern="1200" baseline="0" dirty="0" smtClean="0"/>
                        <a:t> et </a:t>
                      </a:r>
                      <a:r>
                        <a:rPr lang="fr-FR" sz="1400" kern="1200" baseline="0" dirty="0" err="1" smtClean="0"/>
                        <a:t>BPne</a:t>
                      </a:r>
                      <a:endParaRPr lang="fr-FR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 smtClean="0"/>
                        <a:t>Clients </a:t>
                      </a:r>
                      <a:r>
                        <a:rPr lang="fr-FR" sz="1400" dirty="0" err="1" smtClean="0"/>
                        <a:t>BPne</a:t>
                      </a:r>
                      <a:r>
                        <a:rPr lang="fr-FR" sz="1400" dirty="0" smtClean="0"/>
                        <a:t> et </a:t>
                      </a:r>
                      <a:r>
                        <a:rPr lang="fr-FR" sz="1400" dirty="0" err="1" smtClean="0"/>
                        <a:t>Dne</a:t>
                      </a:r>
                      <a:r>
                        <a:rPr lang="fr-FR" sz="1400" dirty="0" smtClean="0"/>
                        <a:t>, âgés 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26 à 65 ans inclus, </a:t>
                      </a:r>
                      <a:r>
                        <a:rPr lang="fr-FR" sz="1400" baseline="0" dirty="0" smtClean="0"/>
                        <a:t>non couverts par l’univers « Assurance IARD», </a:t>
                      </a:r>
                      <a:r>
                        <a:rPr lang="fr-FR" sz="1400" b="1" baseline="0" dirty="0" smtClean="0"/>
                        <a:t>à qui il manque un produit pour être équipés.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 smtClean="0"/>
                    </a:p>
                    <a:p>
                      <a:pPr algn="ctr"/>
                      <a:r>
                        <a:rPr lang="fr-FR" sz="1400" b="1" dirty="0" smtClean="0"/>
                        <a:t>NC</a:t>
                      </a:r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/>
                    <a:p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avec MRH sans AUTO</a:t>
                      </a:r>
                      <a:endParaRPr lang="fr-FR" sz="14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Clients de 25 à 65 ans inclus, détenteurs de MRH mais non détenteurs AUTO, non traités dans les 3 derniers mois.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NC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 Mai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31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 smtClean="0"/>
                        <a:t>CLT à équiper</a:t>
                      </a:r>
                      <a:r>
                        <a:rPr lang="fr-FR" sz="1400" kern="1200" baseline="0" dirty="0" smtClean="0"/>
                        <a:t> – IARD MRH – </a:t>
                      </a:r>
                      <a:r>
                        <a:rPr lang="fr-FR" sz="1400" kern="1200" baseline="0" dirty="0" err="1" smtClean="0"/>
                        <a:t>Dne</a:t>
                      </a:r>
                      <a:r>
                        <a:rPr lang="fr-FR" sz="1400" kern="1200" baseline="0" dirty="0" smtClean="0"/>
                        <a:t> et </a:t>
                      </a:r>
                      <a:r>
                        <a:rPr lang="fr-FR" sz="1400" kern="1200" baseline="0" dirty="0" err="1" smtClean="0"/>
                        <a:t>BPne</a:t>
                      </a:r>
                      <a:endParaRPr lang="fr-FR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dirty="0" smtClean="0"/>
                        <a:t>Clients </a:t>
                      </a:r>
                      <a:r>
                        <a:rPr lang="fr-FR" sz="1400" dirty="0" err="1" smtClean="0"/>
                        <a:t>BPne</a:t>
                      </a:r>
                      <a:r>
                        <a:rPr lang="fr-FR" sz="1400" dirty="0" smtClean="0"/>
                        <a:t> et </a:t>
                      </a:r>
                      <a:r>
                        <a:rPr lang="fr-FR" sz="1400" dirty="0" err="1" smtClean="0"/>
                        <a:t>Dne</a:t>
                      </a:r>
                      <a:r>
                        <a:rPr lang="fr-FR" sz="1400" dirty="0" smtClean="0"/>
                        <a:t>, âgés 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30 à 65 ans inclus, </a:t>
                      </a:r>
                      <a:r>
                        <a:rPr lang="fr-FR" sz="1400" baseline="0" dirty="0" smtClean="0"/>
                        <a:t>non couverts par l’univers « Assurance IARD», </a:t>
                      </a:r>
                      <a:r>
                        <a:rPr lang="fr-FR" sz="1400" b="1" baseline="0" dirty="0" smtClean="0"/>
                        <a:t>à qui il manque un produit pour être équipés</a:t>
                      </a:r>
                      <a:endParaRPr lang="fr-FR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 smtClean="0"/>
                    </a:p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Equipement MRH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Clients de 30 à 65 ans inclus, non détenteurs MRH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/>
                        <a:t>18 000</a:t>
                      </a:r>
                    </a:p>
                    <a:p>
                      <a:pPr algn="ctr"/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Montée en Gamme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Sensea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vers 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Classic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baseline="0" dirty="0" smtClean="0"/>
                        <a:t>Clients de 18 à 70 ans, détenteurs d’une carte Visa Sensea, non détenteurs d’une carte </a:t>
                      </a:r>
                      <a:r>
                        <a:rPr lang="fr-FR" sz="1400" kern="1200" baseline="0" dirty="0" err="1" smtClean="0"/>
                        <a:t>Classic</a:t>
                      </a:r>
                      <a:r>
                        <a:rPr lang="fr-FR" sz="1400" kern="1200" baseline="0" dirty="0" smtClean="0"/>
                        <a:t>, Visa 1er, </a:t>
                      </a:r>
                      <a:r>
                        <a:rPr lang="fr-FR" sz="1400" kern="1200" baseline="0" dirty="0" err="1" smtClean="0"/>
                        <a:t>Platinum</a:t>
                      </a:r>
                      <a:r>
                        <a:rPr lang="fr-FR" sz="1400" kern="1200" baseline="0" dirty="0" smtClean="0"/>
                        <a:t> ou </a:t>
                      </a:r>
                      <a:r>
                        <a:rPr lang="fr-FR" sz="1400" kern="1200" baseline="0" dirty="0" err="1" smtClean="0"/>
                        <a:t>Infinite</a:t>
                      </a:r>
                      <a:r>
                        <a:rPr lang="fr-FR" sz="1400" kern="1200" baseline="0" dirty="0" smtClean="0"/>
                        <a:t>, avec une note Bâle II entre 1 et 8. Sont exclus les cartes à échéance. 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28302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7812360" y="4056443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Juin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0" y="6264696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30" name="ZoneTexte 29"/>
          <p:cNvSpPr txBox="1"/>
          <p:nvPr/>
        </p:nvSpPr>
        <p:spPr>
          <a:xfrm>
            <a:off x="7596336" y="327569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pic>
        <p:nvPicPr>
          <p:cNvPr id="3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066294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7812360" y="463339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596336" y="20515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884368" y="226699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19 Juin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812360" y="355327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Juin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596336" y="37890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pic>
        <p:nvPicPr>
          <p:cNvPr id="23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528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25488" y="6021288"/>
            <a:ext cx="8366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4035425" algn="l"/>
              </a:tabLst>
              <a:defRPr/>
            </a:pPr>
            <a:r>
              <a:rPr lang="fr-FR" sz="1400" b="1" dirty="0">
                <a:latin typeface="Arial Narrow" panose="020B0606020202030204" pitchFamily="34" charset="0"/>
              </a:rPr>
              <a:t>Les cibles GERC </a:t>
            </a:r>
            <a:r>
              <a:rPr lang="fr-FR" sz="1400" b="1" dirty="0" err="1">
                <a:latin typeface="Arial Narrow" panose="020B0606020202030204" pitchFamily="34" charset="0"/>
              </a:rPr>
              <a:t>quadrimestrielles</a:t>
            </a:r>
            <a:r>
              <a:rPr lang="fr-FR" sz="1400" b="1" dirty="0">
                <a:latin typeface="Arial Narrow" panose="020B0606020202030204" pitchFamily="34" charset="0"/>
              </a:rPr>
              <a:t> sont construites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à partir des clients non équipés </a:t>
            </a:r>
            <a:r>
              <a:rPr lang="fr-FR" sz="1400" b="1" dirty="0">
                <a:latin typeface="Arial Narrow" panose="020B0606020202030204" pitchFamily="34" charset="0"/>
              </a:rPr>
              <a:t>(elles sont identifiées par le </a:t>
            </a:r>
            <a:r>
              <a:rPr lang="fr-FR" sz="1400" b="1" dirty="0" smtClean="0">
                <a:latin typeface="Arial Narrow" panose="020B0606020202030204" pitchFamily="34" charset="0"/>
              </a:rPr>
              <a:t>symbole    </a:t>
            </a:r>
            <a:r>
              <a:rPr lang="fr-FR" sz="1400" dirty="0" smtClean="0">
                <a:latin typeface="Arial Narrow" panose="020B0606020202030204" pitchFamily="34" charset="0"/>
              </a:rPr>
              <a:t>dans </a:t>
            </a:r>
            <a:r>
              <a:rPr lang="fr-FR" sz="1400" dirty="0">
                <a:latin typeface="Arial Narrow" panose="020B0606020202030204" pitchFamily="34" charset="0"/>
              </a:rPr>
              <a:t>le présent document et les différents suivis </a:t>
            </a:r>
            <a:r>
              <a:rPr lang="fr-FR" sz="1400" b="1" dirty="0">
                <a:latin typeface="Arial Narrow" panose="020B0606020202030204" pitchFamily="34" charset="0"/>
              </a:rPr>
              <a:t>et commencent par « </a:t>
            </a:r>
            <a:r>
              <a:rPr lang="fr-FR" sz="1400" b="1" dirty="0">
                <a:solidFill>
                  <a:srgbClr val="C00000"/>
                </a:solidFill>
              </a:rPr>
              <a:t>CLT à équiper</a:t>
            </a:r>
            <a:r>
              <a:rPr lang="fr-FR" sz="1400" b="1" dirty="0"/>
              <a:t> » dans la GERC</a:t>
            </a:r>
            <a:r>
              <a:rPr lang="fr-FR" sz="1400" b="1" dirty="0" smtClean="0">
                <a:latin typeface="Arial Narrow" panose="020B0606020202030204" pitchFamily="34" charset="0"/>
              </a:rPr>
              <a:t>). </a:t>
            </a:r>
            <a:r>
              <a:rPr lang="fr-FR" sz="1400" dirty="0" smtClean="0">
                <a:latin typeface="Arial Narrow" panose="020B0606020202030204" pitchFamily="34" charset="0"/>
              </a:rPr>
              <a:t>En </a:t>
            </a:r>
            <a:r>
              <a:rPr lang="fr-FR" sz="1400" dirty="0">
                <a:latin typeface="Arial Narrow" panose="020B0606020202030204" pitchFamily="34" charset="0"/>
              </a:rPr>
              <a:t>souscrivant une offre de l’univers manquant, le client sera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</a:t>
            </a:r>
            <a:r>
              <a:rPr lang="fr-FR" sz="1400" b="1" dirty="0">
                <a:latin typeface="Arial Narrow" panose="020B0606020202030204" pitchFamily="34" charset="0"/>
              </a:rPr>
              <a:t>quipé (</a:t>
            </a:r>
            <a:r>
              <a:rPr lang="fr-FR" sz="1400" b="1" dirty="0" err="1">
                <a:latin typeface="Arial Narrow" panose="020B0606020202030204" pitchFamily="34" charset="0"/>
              </a:rPr>
              <a:t>Ee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JDe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JBPe</a:t>
            </a:r>
            <a:r>
              <a:rPr lang="fr-FR" sz="1400" b="1" dirty="0">
                <a:latin typeface="Arial Narrow" panose="020B0606020202030204" pitchFamily="34" charset="0"/>
              </a:rPr>
              <a:t>/De et </a:t>
            </a:r>
            <a:r>
              <a:rPr lang="fr-FR" sz="1400" b="1" dirty="0" err="1">
                <a:latin typeface="Arial Narrow" panose="020B0606020202030204" pitchFamily="34" charset="0"/>
              </a:rPr>
              <a:t>BPe</a:t>
            </a:r>
            <a:r>
              <a:rPr lang="fr-FR" sz="1400" b="1" dirty="0">
                <a:latin typeface="Arial Narrow" panose="020B0606020202030204" pitchFamily="34" charset="0"/>
              </a:rPr>
              <a:t>). </a:t>
            </a:r>
          </a:p>
        </p:txBody>
      </p:sp>
      <p:pic>
        <p:nvPicPr>
          <p:cNvPr id="28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87524"/>
            <a:ext cx="144016" cy="1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16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1268760"/>
            <a:ext cx="8712968" cy="188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600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entes </a:t>
            </a:r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rutes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453785"/>
              </p:ext>
            </p:extLst>
          </p:nvPr>
        </p:nvGraphicFramePr>
        <p:xfrm>
          <a:off x="323528" y="1484784"/>
          <a:ext cx="8712968" cy="292568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944216"/>
                <a:gridCol w="5040560"/>
                <a:gridCol w="1728192"/>
              </a:tblGrid>
              <a:tr h="36655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Descriptif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Volumes</a:t>
                      </a:r>
                      <a:endParaRPr lang="fr-FR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ctr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Jeunes profil Voyageurs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18-25 ans, détenteur forfait, profil Voyageur,</a:t>
                      </a:r>
                      <a:r>
                        <a:rPr lang="fr-FR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non détenteurs Univers Assurance </a:t>
                      </a:r>
                      <a:endParaRPr lang="fr-FR" sz="14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5 800</a:t>
                      </a:r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 smtClean="0"/>
                        <a:t>CLT à équiper</a:t>
                      </a:r>
                      <a:r>
                        <a:rPr lang="fr-FR" sz="1400" kern="1200" baseline="0" dirty="0" smtClean="0"/>
                        <a:t> – </a:t>
                      </a:r>
                      <a:r>
                        <a:rPr lang="fr-FR" sz="1400" kern="1200" baseline="0" dirty="0" err="1" smtClean="0"/>
                        <a:t>JDne</a:t>
                      </a:r>
                      <a:endParaRPr lang="fr-FR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algn="l" fontAlgn="ctr"/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JDne</a:t>
                      </a:r>
                      <a:r>
                        <a:rPr lang="fr-FR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, 16-25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ans avec parents BP, non détenteurs de carte ni BL, </a:t>
                      </a:r>
                      <a:r>
                        <a:rPr lang="fr-FR" sz="1400" b="1" baseline="0" dirty="0" smtClean="0"/>
                        <a:t>à qui il manque un produit pour être équipés.</a:t>
                      </a:r>
                      <a:endParaRPr lang="fr-FR" sz="14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fr-FR" sz="1400" b="1" dirty="0" smtClean="0"/>
                    </a:p>
                    <a:p>
                      <a:pPr algn="ctr"/>
                      <a:r>
                        <a:rPr lang="fr-FR" sz="1400" b="1" dirty="0" smtClean="0"/>
                        <a:t>10 000</a:t>
                      </a:r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ctr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Jeunes Distanciés avec Parents Bancarisés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16-25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ans, jeunes distanciés avec parents BP, non détenteurs de carte ni BL</a:t>
                      </a:r>
                      <a:endParaRPr lang="fr-FR" sz="14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Equipement MRH Jeunes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Clients de 18 à 29 ans,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non détenteurs MRH et appétents à la MRH</a:t>
                      </a:r>
                      <a:endParaRPr lang="fr-FR" sz="14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/>
                </a:tc>
              </a:tr>
              <a:tr h="425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Equipement 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Banca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b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16-25 ans </a:t>
                      </a: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Clients de 16 à 25 ans,  JD (dont univers B non couvert), SF 150 €, hors parents BP</a:t>
                      </a: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24 200</a:t>
                      </a:r>
                    </a:p>
                  </a:txBody>
                  <a:tcPr marL="45720" marR="45720" anchor="ctr"/>
                </a:tc>
              </a:tr>
              <a:tr h="425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Enfants Non Equipés avec parents Bancarisés </a:t>
                      </a: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Ene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de 0 à 15 ans avec parents BP</a:t>
                      </a: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18 300</a:t>
                      </a:r>
                    </a:p>
                  </a:txBody>
                  <a:tcPr marL="45720" marR="45720"/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236296" y="320368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236296" y="26996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C071E"/>
                </a:solidFill>
              </a:rPr>
              <a:t>@</a:t>
            </a:r>
            <a:endParaRPr lang="fr-FR" dirty="0">
              <a:solidFill>
                <a:srgbClr val="CC071E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847856" y="412933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847856" y="374955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2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847856" y="274143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15 Mai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847856" y="328498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Juillet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 rot="16200000">
            <a:off x="-1114769" y="2998814"/>
            <a:ext cx="2599595" cy="276999"/>
          </a:xfrm>
          <a:prstGeom prst="rect">
            <a:avLst/>
          </a:prstGeom>
          <a:ln>
            <a:solidFill>
              <a:srgbClr val="CC071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CC071E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#Jeunes</a:t>
            </a:r>
          </a:p>
        </p:txBody>
      </p:sp>
      <p:pic>
        <p:nvPicPr>
          <p:cNvPr id="29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388419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323528" y="1837516"/>
            <a:ext cx="8712968" cy="2599595"/>
          </a:xfrm>
          <a:prstGeom prst="rect">
            <a:avLst/>
          </a:prstGeom>
          <a:noFill/>
          <a:ln>
            <a:solidFill>
              <a:srgbClr val="CC071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pic>
        <p:nvPicPr>
          <p:cNvPr id="24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528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525488" y="6021288"/>
            <a:ext cx="8366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tabLst>
                <a:tab pos="4035425" algn="l"/>
              </a:tabLst>
              <a:defRPr/>
            </a:pPr>
            <a:r>
              <a:rPr lang="fr-FR" sz="1400" b="1" dirty="0">
                <a:latin typeface="Arial Narrow" panose="020B0606020202030204" pitchFamily="34" charset="0"/>
              </a:rPr>
              <a:t>Les cibles GERC </a:t>
            </a:r>
            <a:r>
              <a:rPr lang="fr-FR" sz="1400" b="1" dirty="0" err="1">
                <a:latin typeface="Arial Narrow" panose="020B0606020202030204" pitchFamily="34" charset="0"/>
              </a:rPr>
              <a:t>quadrimestrielles</a:t>
            </a:r>
            <a:r>
              <a:rPr lang="fr-FR" sz="1400" b="1" dirty="0">
                <a:latin typeface="Arial Narrow" panose="020B0606020202030204" pitchFamily="34" charset="0"/>
              </a:rPr>
              <a:t> sont construites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à partir des clients non équipés </a:t>
            </a:r>
            <a:r>
              <a:rPr lang="fr-FR" sz="1400" b="1" dirty="0">
                <a:latin typeface="Arial Narrow" panose="020B0606020202030204" pitchFamily="34" charset="0"/>
              </a:rPr>
              <a:t>(elles sont identifiées par le </a:t>
            </a:r>
            <a:r>
              <a:rPr lang="fr-FR" sz="1400" b="1" dirty="0" smtClean="0">
                <a:latin typeface="Arial Narrow" panose="020B0606020202030204" pitchFamily="34" charset="0"/>
              </a:rPr>
              <a:t>symbole    </a:t>
            </a:r>
            <a:r>
              <a:rPr lang="fr-FR" sz="1400" dirty="0" smtClean="0">
                <a:latin typeface="Arial Narrow" panose="020B0606020202030204" pitchFamily="34" charset="0"/>
              </a:rPr>
              <a:t>dans </a:t>
            </a:r>
            <a:r>
              <a:rPr lang="fr-FR" sz="1400" dirty="0">
                <a:latin typeface="Arial Narrow" panose="020B0606020202030204" pitchFamily="34" charset="0"/>
              </a:rPr>
              <a:t>le présent document et les différents suivis </a:t>
            </a:r>
            <a:r>
              <a:rPr lang="fr-FR" sz="1400" b="1" dirty="0">
                <a:latin typeface="Arial Narrow" panose="020B0606020202030204" pitchFamily="34" charset="0"/>
              </a:rPr>
              <a:t>et commencent par « </a:t>
            </a:r>
            <a:r>
              <a:rPr lang="fr-FR" sz="1400" b="1" dirty="0">
                <a:solidFill>
                  <a:srgbClr val="C00000"/>
                </a:solidFill>
              </a:rPr>
              <a:t>CLT à équiper</a:t>
            </a:r>
            <a:r>
              <a:rPr lang="fr-FR" sz="1400" b="1" dirty="0"/>
              <a:t> » dans la GERC</a:t>
            </a:r>
            <a:r>
              <a:rPr lang="fr-FR" sz="1400" b="1" dirty="0" smtClean="0">
                <a:latin typeface="Arial Narrow" panose="020B0606020202030204" pitchFamily="34" charset="0"/>
              </a:rPr>
              <a:t>). </a:t>
            </a:r>
            <a:r>
              <a:rPr lang="fr-FR" sz="1400" dirty="0" smtClean="0">
                <a:latin typeface="Arial Narrow" panose="020B0606020202030204" pitchFamily="34" charset="0"/>
              </a:rPr>
              <a:t>En </a:t>
            </a:r>
            <a:r>
              <a:rPr lang="fr-FR" sz="1400" dirty="0">
                <a:latin typeface="Arial Narrow" panose="020B0606020202030204" pitchFamily="34" charset="0"/>
              </a:rPr>
              <a:t>souscrivant une offre de l’univers manquant, le client sera 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</a:t>
            </a:r>
            <a:r>
              <a:rPr lang="fr-FR" sz="1400" b="1" dirty="0">
                <a:latin typeface="Arial Narrow" panose="020B0606020202030204" pitchFamily="34" charset="0"/>
              </a:rPr>
              <a:t>quipé (</a:t>
            </a:r>
            <a:r>
              <a:rPr lang="fr-FR" sz="1400" b="1" dirty="0" err="1">
                <a:latin typeface="Arial Narrow" panose="020B0606020202030204" pitchFamily="34" charset="0"/>
              </a:rPr>
              <a:t>Ee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JDe</a:t>
            </a:r>
            <a:r>
              <a:rPr lang="fr-FR" sz="1400" b="1" dirty="0">
                <a:latin typeface="Arial Narrow" panose="020B0606020202030204" pitchFamily="34" charset="0"/>
              </a:rPr>
              <a:t>/</a:t>
            </a:r>
            <a:r>
              <a:rPr lang="fr-FR" sz="1400" b="1" dirty="0" err="1">
                <a:latin typeface="Arial Narrow" panose="020B0606020202030204" pitchFamily="34" charset="0"/>
              </a:rPr>
              <a:t>JBPe</a:t>
            </a:r>
            <a:r>
              <a:rPr lang="fr-FR" sz="1400" b="1" dirty="0">
                <a:latin typeface="Arial Narrow" panose="020B0606020202030204" pitchFamily="34" charset="0"/>
              </a:rPr>
              <a:t>/De et </a:t>
            </a:r>
            <a:r>
              <a:rPr lang="fr-FR" sz="1400" b="1" dirty="0" err="1">
                <a:latin typeface="Arial Narrow" panose="020B0606020202030204" pitchFamily="34" charset="0"/>
              </a:rPr>
              <a:t>BPe</a:t>
            </a:r>
            <a:r>
              <a:rPr lang="fr-FR" sz="1400" b="1" dirty="0">
                <a:latin typeface="Arial Narrow" panose="020B0606020202030204" pitchFamily="34" charset="0"/>
              </a:rPr>
              <a:t>). </a:t>
            </a:r>
          </a:p>
        </p:txBody>
      </p:sp>
      <p:pic>
        <p:nvPicPr>
          <p:cNvPr id="32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87524"/>
            <a:ext cx="144016" cy="1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7812360" y="2041103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12 juin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39552" y="3368025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Ventes OVMC finalisées	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7544" y="1124744"/>
            <a:ext cx="8712968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Au 25/03, plus de 27 000 ventes ont été saisies sous OVMC (dont 70% ont été finalisées)</a:t>
            </a:r>
            <a:r>
              <a:rPr lang="fr-FR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.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latin typeface="Arial Narrow" panose="020B0606020202030204" pitchFamily="34" charset="0"/>
              </a:rPr>
              <a:t>Soit 18% de l’objectif annuel </a:t>
            </a: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Avec le déploiement de la SED prévoyance le 14 mars, ce sont près de 20 offres désormais éligibles à la souscription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 smtClean="0">
                <a:latin typeface="Arial Narrow" panose="020B0606020202030204" pitchFamily="34" charset="0"/>
              </a:rPr>
              <a:t>75% des contrats prévoyance ont été saisis en SED depuis le lancement </a:t>
            </a:r>
            <a:r>
              <a:rPr lang="fr-FR" dirty="0" smtClean="0">
                <a:latin typeface="Arial Narrow" panose="020B0606020202030204" pitchFamily="34" charset="0"/>
              </a:rPr>
              <a:t>!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Le déploiement du Langage Naturel au 15/05 permettra de cibler les appels entrants, et ainsi faciliter le rebond de ventes à distance</a:t>
            </a: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latin typeface="Arial Narrow" panose="020B0606020202030204" pitchFamily="34" charset="0"/>
              </a:rPr>
              <a:t>Un </a:t>
            </a:r>
            <a:r>
              <a:rPr lang="fr-FR" u="sng" dirty="0">
                <a:latin typeface="Arial Narrow" panose="020B0606020202030204" pitchFamily="34" charset="0"/>
              </a:rPr>
              <a:t>espace dédié dans la rubrique des commerciaux </a:t>
            </a:r>
            <a:r>
              <a:rPr lang="fr-FR" dirty="0">
                <a:latin typeface="Arial Narrow" panose="020B0606020202030204" pitchFamily="34" charset="0"/>
                <a:hlinkClick r:id="rId2"/>
              </a:rPr>
              <a:t>(cliquez ici) </a:t>
            </a:r>
            <a:r>
              <a:rPr lang="fr-FR" dirty="0">
                <a:latin typeface="Arial Narrow" panose="020B0606020202030204" pitchFamily="34" charset="0"/>
              </a:rPr>
              <a:t>avec</a:t>
            </a:r>
          </a:p>
          <a:p>
            <a:pPr marL="74453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>
                <a:latin typeface="Arial Narrow" panose="020B0606020202030204" pitchFamily="34" charset="0"/>
              </a:rPr>
              <a:t>Un KIT d’utilisation </a:t>
            </a:r>
            <a:r>
              <a:rPr lang="fr-FR" dirty="0">
                <a:latin typeface="Arial Narrow" panose="020B0606020202030204" pitchFamily="34" charset="0"/>
                <a:hlinkClick r:id="rId3"/>
              </a:rPr>
              <a:t>(ici)</a:t>
            </a:r>
            <a:endParaRPr lang="fr-FR" dirty="0">
              <a:latin typeface="Arial Narrow" panose="020B0606020202030204" pitchFamily="34" charset="0"/>
            </a:endParaRPr>
          </a:p>
          <a:p>
            <a:pPr marL="74453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>
                <a:latin typeface="Arial Narrow" panose="020B0606020202030204" pitchFamily="34" charset="0"/>
              </a:rPr>
              <a:t>Des didacticiels PP et Assurances (Auto et MRH)</a:t>
            </a:r>
          </a:p>
          <a:p>
            <a:pPr marL="744538" lvl="2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fr-FR" dirty="0">
                <a:latin typeface="Arial Narrow" panose="020B0606020202030204" pitchFamily="34" charset="0"/>
              </a:rPr>
              <a:t>Une liste des offres éligibles </a:t>
            </a:r>
            <a:r>
              <a:rPr lang="fr-FR" dirty="0">
                <a:latin typeface="Arial Narrow" panose="020B0606020202030204" pitchFamily="34" charset="0"/>
                <a:hlinkClick r:id="rId4"/>
              </a:rPr>
              <a:t>(ici). </a:t>
            </a:r>
            <a:endParaRPr lang="fr-FR" dirty="0" smtClean="0">
              <a:latin typeface="Arial Narrow" panose="020B0606020202030204" pitchFamily="34" charset="0"/>
            </a:endParaRPr>
          </a:p>
          <a:p>
            <a:pPr marL="458788" lvl="2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dirty="0"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>
                <a:latin typeface="Arial Narrow" panose="020B0606020202030204" pitchFamily="34" charset="0"/>
              </a:rPr>
              <a:t>Le fichier des ventes OVMC</a:t>
            </a:r>
          </a:p>
          <a:p>
            <a:pPr marL="271463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Après saisie de l’opération via OVMC, il est nécessaire de relancer les clients sur les ventes non finalisées. Vous pouvez retrouver la liste des saisies pas agences et collaborateurs</a:t>
            </a:r>
            <a:r>
              <a:rPr lang="fr-FR" dirty="0">
                <a:latin typeface="Arial Narrow" panose="020B0606020202030204" pitchFamily="34" charset="0"/>
                <a:hlinkClick r:id="rId5"/>
              </a:rPr>
              <a:t> </a:t>
            </a:r>
            <a:r>
              <a:rPr lang="fr-FR" dirty="0">
                <a:latin typeface="Arial Narrow" panose="020B0606020202030204" pitchFamily="34" charset="0"/>
                <a:hlinkClick r:id="rId6"/>
              </a:rPr>
              <a:t>ici</a:t>
            </a:r>
            <a:r>
              <a:rPr lang="fr-FR" dirty="0" smtClean="0">
                <a:latin typeface="Arial Narrow" panose="020B0606020202030204" pitchFamily="34" charset="0"/>
                <a:hlinkClick r:id="rId6"/>
              </a:rPr>
              <a:t>.</a:t>
            </a:r>
            <a:endParaRPr lang="fr-FR" dirty="0">
              <a:latin typeface="Arial Narrow" panose="020B0606020202030204" pitchFamily="34" charset="0"/>
            </a:endParaRPr>
          </a:p>
          <a:p>
            <a:pPr marL="271463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500" dirty="0">
              <a:latin typeface="Arial Narrow" panose="020B0606020202030204" pitchFamily="34" charset="0"/>
            </a:endParaRPr>
          </a:p>
          <a:p>
            <a:pPr marL="2873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latin typeface="Arial Narrow" panose="020B0606020202030204" pitchFamily="34" charset="0"/>
              </a:rPr>
              <a:t>La </a:t>
            </a:r>
            <a:r>
              <a:rPr lang="fr-FR" u="sng" dirty="0">
                <a:latin typeface="Arial Narrow" panose="020B0606020202030204" pitchFamily="34" charset="0"/>
              </a:rPr>
              <a:t>cible </a:t>
            </a:r>
            <a:r>
              <a:rPr lang="fr-FR" u="sng" dirty="0" smtClean="0">
                <a:latin typeface="Arial Narrow" panose="020B0606020202030204" pitchFamily="34" charset="0"/>
              </a:rPr>
              <a:t>OVMC récurrente dans le PCM.</a:t>
            </a:r>
          </a:p>
          <a:p>
            <a:pPr marL="271463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r>
              <a:rPr lang="fr-FR" dirty="0">
                <a:latin typeface="Arial Narrow" panose="020B0606020202030204" pitchFamily="34" charset="0"/>
              </a:rPr>
              <a:t>Clients </a:t>
            </a:r>
            <a:r>
              <a:rPr lang="fr-FR" dirty="0" smtClean="0">
                <a:latin typeface="Arial Narrow" panose="020B0606020202030204" pitchFamily="34" charset="0"/>
              </a:rPr>
              <a:t>âgés de 18 à 65 </a:t>
            </a:r>
            <a:r>
              <a:rPr lang="fr-FR" dirty="0">
                <a:latin typeface="Arial Narrow" panose="020B0606020202030204" pitchFamily="34" charset="0"/>
              </a:rPr>
              <a:t>ans en portefeuille avec téléphone portable renseigné, à tendance digitale </a:t>
            </a:r>
            <a:r>
              <a:rPr lang="fr-FR" dirty="0" smtClean="0">
                <a:latin typeface="Arial Narrow" panose="020B0606020202030204" pitchFamily="34" charset="0"/>
              </a:rPr>
              <a:t>et fêtant leur anniversaire </a:t>
            </a:r>
            <a:r>
              <a:rPr lang="fr-FR" dirty="0">
                <a:latin typeface="Arial Narrow" panose="020B0606020202030204" pitchFamily="34" charset="0"/>
              </a:rPr>
              <a:t>dans le </a:t>
            </a:r>
            <a:r>
              <a:rPr lang="fr-FR" dirty="0" smtClean="0">
                <a:latin typeface="Arial Narrow" panose="020B0606020202030204" pitchFamily="34" charset="0"/>
              </a:rPr>
              <a:t>mois : près de 7 000 clients éligibles chaque mois.</a:t>
            </a: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1560" y="2730986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Moyens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2975690"/>
            <a:ext cx="871296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Différents outils d’aide à la vente sont à votre disposition :</a:t>
            </a: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Loi </a:t>
            </a:r>
            <a:r>
              <a:rPr lang="fr-FR" dirty="0">
                <a:latin typeface="Arial Narrow" panose="020B0606020202030204" pitchFamily="34" charset="0"/>
              </a:rPr>
              <a:t>Madelin – Prévoyance : offre – Tarifs et mode d’emploi </a:t>
            </a:r>
            <a:r>
              <a:rPr lang="fr-FR" dirty="0" smtClean="0">
                <a:latin typeface="Arial Narrow" panose="020B0606020202030204" pitchFamily="34" charset="0"/>
              </a:rPr>
              <a:t>: </a:t>
            </a:r>
            <a:r>
              <a:rPr lang="fr-FR" dirty="0" smtClean="0">
                <a:latin typeface="Arial Narrow" panose="020B0606020202030204" pitchFamily="34" charset="0"/>
                <a:hlinkClick r:id="rId2"/>
              </a:rPr>
              <a:t>ici</a:t>
            </a:r>
            <a:endParaRPr lang="fr-FR" dirty="0" smtClean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Protection </a:t>
            </a:r>
            <a:r>
              <a:rPr lang="fr-FR" dirty="0">
                <a:latin typeface="Arial Narrow" panose="020B0606020202030204" pitchFamily="34" charset="0"/>
              </a:rPr>
              <a:t>de l’Activité Professionnelle </a:t>
            </a:r>
            <a:r>
              <a:rPr lang="fr-FR" dirty="0" smtClean="0">
                <a:latin typeface="Arial Narrow" panose="020B0606020202030204" pitchFamily="34" charset="0"/>
              </a:rPr>
              <a:t>:</a:t>
            </a:r>
            <a:r>
              <a:rPr lang="fr-FR" dirty="0" smtClean="0">
                <a:latin typeface="Arial Narrow" panose="020B0606020202030204" pitchFamily="34" charset="0"/>
                <a:hlinkClick r:id="rId3"/>
              </a:rPr>
              <a:t>ici</a:t>
            </a:r>
            <a:endParaRPr lang="fr-FR" dirty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AUTO PRO : </a:t>
            </a:r>
            <a:r>
              <a:rPr lang="fr-FR" dirty="0" smtClean="0">
                <a:latin typeface="Arial Narrow" panose="020B0606020202030204" pitchFamily="34" charset="0"/>
                <a:hlinkClick r:id="rId4"/>
              </a:rPr>
              <a:t>ici</a:t>
            </a:r>
            <a:endParaRPr lang="fr-FR" dirty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MR </a:t>
            </a:r>
            <a:r>
              <a:rPr lang="fr-FR" dirty="0">
                <a:latin typeface="Arial Narrow" panose="020B0606020202030204" pitchFamily="34" charset="0"/>
              </a:rPr>
              <a:t>PRO </a:t>
            </a:r>
            <a:r>
              <a:rPr lang="fr-FR" dirty="0" smtClean="0">
                <a:latin typeface="Arial Narrow" panose="020B0606020202030204" pitchFamily="34" charset="0"/>
              </a:rPr>
              <a:t>: </a:t>
            </a:r>
            <a:r>
              <a:rPr lang="fr-FR" dirty="0" smtClean="0">
                <a:latin typeface="Arial Narrow" panose="020B0606020202030204" pitchFamily="34" charset="0"/>
                <a:hlinkClick r:id="rId5"/>
              </a:rPr>
              <a:t>ici</a:t>
            </a:r>
            <a:endParaRPr lang="fr-FR" dirty="0">
              <a:latin typeface="Arial Narrow" panose="020B0606020202030204" pitchFamily="34" charset="0"/>
            </a:endParaRPr>
          </a:p>
          <a:p>
            <a:pPr marL="744538" lvl="1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Complémentaire </a:t>
            </a:r>
            <a:r>
              <a:rPr lang="fr-FR" dirty="0">
                <a:latin typeface="Arial Narrow" panose="020B0606020202030204" pitchFamily="34" charset="0"/>
              </a:rPr>
              <a:t>Santé Salariés </a:t>
            </a:r>
            <a:r>
              <a:rPr lang="fr-FR" dirty="0" smtClean="0">
                <a:latin typeface="Arial Narrow" panose="020B0606020202030204" pitchFamily="34" charset="0"/>
              </a:rPr>
              <a:t>: </a:t>
            </a:r>
            <a:r>
              <a:rPr lang="fr-FR" dirty="0" smtClean="0">
                <a:latin typeface="Arial Narrow" panose="020B0606020202030204" pitchFamily="34" charset="0"/>
                <a:hlinkClick r:id="rId6"/>
              </a:rPr>
              <a:t>ici</a:t>
            </a:r>
            <a:r>
              <a:rPr lang="fr-FR" dirty="0" smtClean="0">
                <a:latin typeface="Arial Narrow" panose="020B0606020202030204" pitchFamily="34" charset="0"/>
              </a:rPr>
              <a:t> </a:t>
            </a:r>
            <a:r>
              <a:rPr lang="fr-FR" sz="1400" i="1" dirty="0" smtClean="0">
                <a:latin typeface="Arial Narrow" panose="020B0606020202030204" pitchFamily="34" charset="0"/>
              </a:rPr>
              <a:t>(dont l’offre promotionnelle est reconduite jusqu’au 30 juin 2017 : pour l’employeur : -16% sur le contrat obligatoire et pour les salariés et leurs ayants droits : 2 mois offerts sur la cotisation des garanties complémentaires (renforts).</a:t>
            </a:r>
            <a:endParaRPr lang="fr-FR" sz="1400" i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7544" y="1196752"/>
            <a:ext cx="871296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30%  de nos Clients Pro Actifs sont équipés dans 3 univers (</a:t>
            </a:r>
            <a:r>
              <a:rPr lang="fr-FR" dirty="0" err="1" smtClean="0">
                <a:latin typeface="Arial Narrow" panose="020B0606020202030204" pitchFamily="34" charset="0"/>
              </a:rPr>
              <a:t>CPAe</a:t>
            </a:r>
            <a:r>
              <a:rPr lang="fr-FR" dirty="0" smtClean="0">
                <a:latin typeface="Arial Narrow" panose="020B0606020202030204" pitchFamily="34" charset="0"/>
              </a:rPr>
              <a:t>)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 client Pro Actif détenant 3 univers rapporte 500€ de PNB annuel de plus qu’un client équipé dans 2 univers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 client équipé est un client plus fidèle. Cette 2</a:t>
            </a:r>
            <a:r>
              <a:rPr lang="fr-FR" baseline="30000" dirty="0" smtClean="0">
                <a:latin typeface="Arial Narrow" panose="020B0606020202030204" pitchFamily="34" charset="0"/>
              </a:rPr>
              <a:t>nde</a:t>
            </a:r>
            <a:r>
              <a:rPr lang="fr-FR" dirty="0" smtClean="0">
                <a:latin typeface="Arial Narrow" panose="020B0606020202030204" pitchFamily="34" charset="0"/>
              </a:rPr>
              <a:t> </a:t>
            </a:r>
            <a:r>
              <a:rPr lang="fr-FR" dirty="0" err="1" smtClean="0">
                <a:latin typeface="Arial Narrow" panose="020B0606020202030204" pitchFamily="34" charset="0"/>
              </a:rPr>
              <a:t>Playlist</a:t>
            </a:r>
            <a:r>
              <a:rPr lang="fr-FR" dirty="0" smtClean="0">
                <a:latin typeface="Arial Narrow" panose="020B0606020202030204" pitchFamily="34" charset="0"/>
              </a:rPr>
              <a:t> sera l’occasion  de développer le nombre de </a:t>
            </a:r>
            <a:r>
              <a:rPr lang="fr-FR" dirty="0" err="1" smtClean="0">
                <a:latin typeface="Arial Narrow" panose="020B0606020202030204" pitchFamily="34" charset="0"/>
              </a:rPr>
              <a:t>CPAe</a:t>
            </a:r>
            <a:r>
              <a:rPr lang="fr-FR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1560" y="5384249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Cibles GERC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5496" y="6165304"/>
            <a:ext cx="9144000" cy="692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5684"/>
              </p:ext>
            </p:extLst>
          </p:nvPr>
        </p:nvGraphicFramePr>
        <p:xfrm>
          <a:off x="288032" y="5733256"/>
          <a:ext cx="8604448" cy="8839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483768"/>
                <a:gridCol w="4488802"/>
                <a:gridCol w="1631878"/>
              </a:tblGrid>
              <a:tr h="33165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Libellé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Descriptif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Volumes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25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 smtClean="0"/>
                        <a:t>CLT à équiper</a:t>
                      </a:r>
                      <a:r>
                        <a:rPr lang="fr-FR" sz="1400" kern="1200" baseline="0" dirty="0" smtClean="0"/>
                        <a:t> </a:t>
                      </a:r>
                      <a:r>
                        <a:rPr lang="fr-FR" sz="1400" b="1" kern="1200" baseline="0" dirty="0" smtClean="0"/>
                        <a:t>PROS</a:t>
                      </a:r>
                      <a:r>
                        <a:rPr lang="fr-FR" sz="1400" kern="1200" baseline="0" dirty="0" smtClean="0"/>
                        <a:t>– </a:t>
                      </a:r>
                      <a:r>
                        <a:rPr lang="fr-FR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Prévoyance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Clients Pro actifs, note </a:t>
                      </a:r>
                      <a:r>
                        <a:rPr lang="fr-FR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bâle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 entre 0 et 7 et non équipés dans l’univers Assurance Prévoyance</a:t>
                      </a:r>
                      <a:endParaRPr lang="fr-FR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NC</a:t>
                      </a:r>
                      <a:endParaRPr lang="fr-FR" sz="1400" b="1" dirty="0"/>
                    </a:p>
                  </a:txBody>
                  <a:tcPr>
                    <a:solidFill>
                      <a:srgbClr val="FFEEB7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 descr="Afficher l'image d'orig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288"/>
            <a:ext cx="288032" cy="3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10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938"/>
            <a:ext cx="9202072" cy="681499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131840" y="220486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L’</a:t>
            </a:r>
            <a:r>
              <a:rPr lang="fr-FR" sz="2400" b="1" dirty="0" err="1" smtClean="0">
                <a:solidFill>
                  <a:srgbClr val="FF0000"/>
                </a:solidFill>
              </a:rPr>
              <a:t>incentive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3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Seconde Playlist 2017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fr-FR" b="1" dirty="0" err="1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incentive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7544" y="1268760"/>
            <a:ext cx="8712968" cy="326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latin typeface="Arial Narrow" panose="020B0606020202030204" pitchFamily="34" charset="0"/>
              </a:rPr>
              <a:t>Une incentive est organisée du </a:t>
            </a:r>
            <a:r>
              <a:rPr lang="fr-FR" b="1" dirty="0" smtClean="0">
                <a:latin typeface="Arial Narrow" panose="020B0606020202030204" pitchFamily="34" charset="0"/>
              </a:rPr>
              <a:t>2 mai au 2 septembre 2017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latin typeface="Arial Narrow" panose="020B0606020202030204" pitchFamily="34" charset="0"/>
              </a:rPr>
              <a:t>Pour être éligible aux récompenses, chaque agence, sur la période du </a:t>
            </a:r>
            <a:r>
              <a:rPr lang="fr-FR" dirty="0" smtClean="0">
                <a:latin typeface="Arial Narrow" panose="020B0606020202030204" pitchFamily="34" charset="0"/>
              </a:rPr>
              <a:t>2 mai au 2 septembre 2017, </a:t>
            </a:r>
            <a:r>
              <a:rPr lang="fr-FR" dirty="0">
                <a:latin typeface="Arial Narrow" panose="020B0606020202030204" pitchFamily="34" charset="0"/>
              </a:rPr>
              <a:t>doit avoir atteint au moins 5 critères sur les 6 </a:t>
            </a:r>
            <a:r>
              <a:rPr lang="fr-FR" dirty="0" smtClean="0">
                <a:latin typeface="Arial Narrow" panose="020B0606020202030204" pitchFamily="34" charset="0"/>
              </a:rPr>
              <a:t>de l’action  </a:t>
            </a:r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«Seconde Playlist</a:t>
            </a:r>
            <a:r>
              <a:rPr lang="fr-FR" b="1" dirty="0">
                <a:solidFill>
                  <a:srgbClr val="C00000"/>
                </a:solidFill>
                <a:latin typeface="Arial Narrow" panose="020B0606020202030204" pitchFamily="34" charset="0"/>
              </a:rPr>
              <a:t> » </a:t>
            </a:r>
            <a:r>
              <a:rPr lang="fr-FR" dirty="0" smtClean="0">
                <a:latin typeface="Arial Narrow" panose="020B0606020202030204" pitchFamily="34" charset="0"/>
              </a:rPr>
              <a:t>: </a:t>
            </a:r>
            <a:endParaRPr lang="fr-FR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b="1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dirty="0" smtClean="0">
              <a:latin typeface="Arial Narrow" panose="020B0606020202030204" pitchFamily="34" charset="0"/>
            </a:endParaRPr>
          </a:p>
          <a:p>
            <a:pPr marL="458788" lvl="1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966012"/>
              </p:ext>
            </p:extLst>
          </p:nvPr>
        </p:nvGraphicFramePr>
        <p:xfrm>
          <a:off x="769143" y="2520765"/>
          <a:ext cx="8130872" cy="39495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20959"/>
                <a:gridCol w="2398039"/>
                <a:gridCol w="91187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Critères CELCA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Objectifs du 02/05</a:t>
                      </a:r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 au 02/09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latin typeface="Arial Narrow" panose="020B0606020202030204" pitchFamily="34" charset="0"/>
                        </a:rPr>
                        <a:t>Source</a:t>
                      </a:r>
                      <a:r>
                        <a:rPr lang="fr-FR" sz="1600" i="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endParaRPr lang="fr-FR" sz="160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8159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Chiffre d'affaires Unités de Compte arbitrage stock + flux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121 M€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Engagements Crédit Conso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182 M€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CDG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226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 brutes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Environ 228 000 ventes brutes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 OVMC finalisées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Environ 45 600 ventes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626621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A l’instar de ce qui est pratiqué dans la part variable, une bonification de 20% sera appliquée sur la ligne « ventes OVMC finalisées », ce qui permettra d’atteindre 100% de cette ligne avec 38 000 Ventes.</a:t>
                      </a:r>
                      <a:endParaRPr lang="fr-FR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546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Nombre net de clients équipés (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BPe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De,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JBPe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JDe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+ 916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DMA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Ventes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nettes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IARD et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Prévoyance PROS et Epargne Salariale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580 ventes nettes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CDG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8873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accent6"/>
                          </a:solidFill>
                          <a:latin typeface="Arial Narrow" panose="020B0606020202030204" pitchFamily="34" charset="0"/>
                        </a:rPr>
                        <a:t>+ Joker :  </a:t>
                      </a:r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CA Assurance vie tous supports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263 M€</a:t>
                      </a:r>
                    </a:p>
                    <a:p>
                      <a:pPr algn="ctr"/>
                      <a:endParaRPr lang="fr-FR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GPS</a:t>
                      </a:r>
                      <a:endParaRPr lang="fr-FR" sz="16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Connecteur droit avec flèche 8"/>
          <p:cNvCxnSpPr/>
          <p:nvPr/>
        </p:nvCxnSpPr>
        <p:spPr>
          <a:xfrm>
            <a:off x="35821" y="5373216"/>
            <a:ext cx="6466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H="1">
            <a:off x="86892" y="3239946"/>
            <a:ext cx="1432" cy="213327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86892" y="3239247"/>
            <a:ext cx="360040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440184" y="3933056"/>
            <a:ext cx="31539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46932" y="4437112"/>
            <a:ext cx="380652" cy="0"/>
          </a:xfrm>
          <a:prstGeom prst="straightConnector1">
            <a:avLst/>
          </a:prstGeom>
          <a:ln w="19050">
            <a:prstDash val="sysDot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>
            <a:off x="446932" y="3933056"/>
            <a:ext cx="20612" cy="504056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46932" y="2903054"/>
            <a:ext cx="30864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440184" y="3402030"/>
            <a:ext cx="30864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467544" y="2903054"/>
            <a:ext cx="0" cy="103000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36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Seconde Playlist 2017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1560" y="888400"/>
            <a:ext cx="51125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fr-FR" b="1" dirty="0" err="1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incentive</a:t>
            </a:r>
            <a:endParaRPr lang="fr-FR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1340768"/>
            <a:ext cx="8352928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U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n joker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« CA Assurance vie tous supports » qui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peut remplacer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l’un des 5 critères dans le suivi et classement des agences.</a:t>
            </a: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>
                <a:latin typeface="Arial Narrow" panose="020B0606020202030204" pitchFamily="34" charset="0"/>
              </a:rPr>
              <a:t>Les agences éligibles aux récompenses </a:t>
            </a:r>
            <a:r>
              <a:rPr lang="fr-FR" dirty="0">
                <a:latin typeface="Arial Narrow" panose="020B0606020202030204" pitchFamily="34" charset="0"/>
              </a:rPr>
              <a:t>(agences ayant atteint au moins 100% de leurs objectifs sur 5 des 6 critères, le joker « CA Assurance vie tous supports » pouvant remplacer l’un des critères) </a:t>
            </a:r>
            <a:r>
              <a:rPr lang="fr-FR" b="1" dirty="0" smtClean="0">
                <a:latin typeface="Arial Narrow" panose="020B0606020202030204" pitchFamily="34" charset="0"/>
              </a:rPr>
              <a:t>seront </a:t>
            </a:r>
            <a:r>
              <a:rPr lang="fr-FR" b="1" dirty="0">
                <a:latin typeface="Arial Narrow" panose="020B0606020202030204" pitchFamily="34" charset="0"/>
              </a:rPr>
              <a:t>classées selon la moyenne du taux d’atteinte des 6 critères sur la période du </a:t>
            </a:r>
            <a:r>
              <a:rPr lang="fr-FR" b="1" dirty="0" smtClean="0">
                <a:latin typeface="Arial Narrow" panose="020B0606020202030204" pitchFamily="34" charset="0"/>
              </a:rPr>
              <a:t>2 mai au 2 septembre </a:t>
            </a:r>
            <a:r>
              <a:rPr lang="fr-FR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(le </a:t>
            </a:r>
            <a:r>
              <a:rPr lang="fr-FR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joker « CA Assurance vie tous supports » n’est pas pris en compte dans le calcul de la moyenne)</a:t>
            </a:r>
            <a:r>
              <a:rPr lang="fr-FR" b="1" dirty="0">
                <a:latin typeface="Arial Narrow" panose="020B0606020202030204" pitchFamily="34" charset="0"/>
              </a:rPr>
              <a:t>.</a:t>
            </a: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defRPr/>
            </a:pPr>
            <a:endParaRPr lang="fr-FR" sz="1000" b="1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rgbClr val="C00000"/>
                </a:solidFill>
                <a:latin typeface="Arial Narrow" panose="020B0606020202030204" pitchFamily="34" charset="0"/>
              </a:rPr>
              <a:t>Seront récompensées, les 45 premières agences du classement.</a:t>
            </a:r>
          </a:p>
          <a:p>
            <a:pPr marL="1588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defRPr/>
            </a:pPr>
            <a:endParaRPr lang="fr-FR" sz="1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b="1" dirty="0">
                <a:latin typeface="Arial Narrow" panose="020B0606020202030204" pitchFamily="34" charset="0"/>
              </a:rPr>
              <a:t>Les gains : </a:t>
            </a:r>
            <a:r>
              <a:rPr lang="fr-FR" b="1" dirty="0">
                <a:solidFill>
                  <a:srgbClr val="C00000"/>
                </a:solidFill>
                <a:latin typeface="Arial Narrow" panose="020B0606020202030204" pitchFamily="34" charset="0"/>
              </a:rPr>
              <a:t>200 € en chèques cadeaux </a:t>
            </a:r>
            <a:r>
              <a:rPr lang="fr-FR" b="1" dirty="0">
                <a:latin typeface="Arial Narrow" panose="020B0606020202030204" pitchFamily="34" charset="0"/>
              </a:rPr>
              <a:t>par ETP moyens présents sur la période </a:t>
            </a:r>
            <a:r>
              <a:rPr lang="fr-FR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(tableau des présents de la RH)</a:t>
            </a:r>
            <a:endParaRPr lang="fr-FR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5218753"/>
            <a:ext cx="878497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Pour rappel, des contrôles sont systématiquement effectués par la DRCCP.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Le règlement précise « 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Il sera procédé à des contrôles sur la production 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du 2 mai au 2 septembre, </a:t>
            </a:r>
            <a:r>
              <a:rPr lang="fr-FR" dirty="0">
                <a:solidFill>
                  <a:prstClr val="black"/>
                </a:solidFill>
                <a:latin typeface="Arial Narrow" panose="020B0606020202030204" pitchFamily="34" charset="0"/>
              </a:rPr>
              <a:t>notamment en matière de complétude de DRC ou de validité du DDC. En cas de taux constatés inférieurs aux taux acceptables, </a:t>
            </a:r>
            <a:r>
              <a:rPr lang="fr-FR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les agences éligibles pourront être déclassées</a:t>
            </a:r>
            <a:r>
              <a:rPr lang="fr-FR" b="1" u="sng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  <a:r>
              <a:rPr lang="fr-FR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 »</a:t>
            </a:r>
            <a:endParaRPr lang="fr-FR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938"/>
            <a:ext cx="9202072" cy="681499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31840" y="220486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Annexes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Sélection Essentielle au 1</a:t>
            </a:r>
            <a:r>
              <a:rPr lang="fr-FR" sz="2600" b="1" baseline="30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er</a:t>
            </a:r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avril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" y="1306004"/>
            <a:ext cx="9025927" cy="48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6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920880" cy="572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39552" y="189801"/>
            <a:ext cx="511256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Nouvelle Offre Auto au 19 juin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6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6093296"/>
            <a:ext cx="9144001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539552" y="189801"/>
            <a:ext cx="655272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Jeunes - Offres promotionnelles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268" y="6634095"/>
            <a:ext cx="5636113" cy="230667"/>
          </a:xfrm>
          <a:prstGeom prst="rect">
            <a:avLst/>
          </a:prstGeom>
        </p:spPr>
        <p:txBody>
          <a:bodyPr wrap="square" lIns="68415" tIns="34208" rIns="68415" bIns="34208">
            <a:spAutoFit/>
          </a:bodyPr>
          <a:lstStyle/>
          <a:p>
            <a:r>
              <a:rPr lang="fr-FR" sz="1050" b="1" dirty="0">
                <a:solidFill>
                  <a:srgbClr val="FF0000"/>
                </a:solidFill>
              </a:rPr>
              <a:t>La commercialisation du crédit 1 000€ à 0% est </a:t>
            </a:r>
            <a:r>
              <a:rPr lang="fr-FR" sz="1050" b="1" dirty="0" smtClean="0">
                <a:solidFill>
                  <a:srgbClr val="FF0000"/>
                </a:solidFill>
              </a:rPr>
              <a:t>suspendue du 2 mai au 31 octobre 2017 </a:t>
            </a:r>
            <a:endParaRPr lang="fr-FR" sz="10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978974"/>
              </p:ext>
            </p:extLst>
          </p:nvPr>
        </p:nvGraphicFramePr>
        <p:xfrm>
          <a:off x="2" y="692696"/>
          <a:ext cx="9143997" cy="6031311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83358"/>
                <a:gridCol w="874277"/>
                <a:gridCol w="874277"/>
                <a:gridCol w="874277"/>
                <a:gridCol w="874277"/>
                <a:gridCol w="728564"/>
                <a:gridCol w="728564"/>
                <a:gridCol w="728564"/>
                <a:gridCol w="728564"/>
                <a:gridCol w="817868"/>
                <a:gridCol w="817868"/>
                <a:gridCol w="913539"/>
              </a:tblGrid>
              <a:tr h="261016">
                <a:tc>
                  <a:txBody>
                    <a:bodyPr/>
                    <a:lstStyle/>
                    <a:p>
                      <a:endParaRPr lang="fr-FR" sz="12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b="1" spc="30" baseline="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BANCARISATION</a:t>
                      </a:r>
                      <a:endParaRPr lang="fr-FR" sz="1050" b="1" spc="30" baseline="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b="1" spc="30" baseline="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b="1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CRÉDIT</a:t>
                      </a:r>
                      <a:endParaRPr lang="fr-FR" sz="1050" b="1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50" b="1" spc="3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Assurance</a:t>
                      </a:r>
                      <a:r>
                        <a:rPr lang="fr-FR" sz="1050" b="1" spc="30" baseline="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fr-FR" sz="1050" b="1" spc="3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IARD</a:t>
                      </a:r>
                      <a:endParaRPr lang="fr-FR" sz="1050" b="1" spc="3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b="1" spc="3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502476"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spc="6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DATES</a:t>
                      </a: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Du 02/05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au 31/10</a:t>
                      </a:r>
                      <a:endParaRPr lang="fr-F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endParaRPr lang="fr-FR" sz="900" b="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endParaRPr lang="fr-FR" sz="900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A partir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du</a:t>
                      </a: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 01/07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Du 02/05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au 31/10</a:t>
                      </a:r>
                      <a:endParaRPr lang="fr-F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endParaRPr lang="fr-FR" sz="900" b="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Du 01/07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au 30/09</a:t>
                      </a:r>
                      <a:endParaRPr lang="fr-F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Du 01/06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au 30/09</a:t>
                      </a:r>
                      <a:endParaRPr lang="fr-F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chemeClr val="tx1"/>
                          </a:solidFill>
                        </a:rPr>
                        <a:t>Du 19/06</a:t>
                      </a:r>
                      <a:r>
                        <a:rPr lang="fr-FR" sz="800" b="0" baseline="0" dirty="0" smtClean="0">
                          <a:solidFill>
                            <a:schemeClr val="tx1"/>
                          </a:solidFill>
                        </a:rPr>
                        <a:t> au 19/08 </a:t>
                      </a:r>
                      <a:endParaRPr lang="fr-FR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spc="6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OFFRES</a:t>
                      </a: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Bouquet Liberté 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à 1€/an pendant 1 an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Visuel de carte</a:t>
                      </a:r>
                      <a:r>
                        <a:rPr lang="fr-FR" sz="1000" b="1" baseline="0" dirty="0" smtClean="0"/>
                        <a:t> </a:t>
                      </a:r>
                      <a:r>
                        <a:rPr lang="fr-FR" sz="1000" b="1" baseline="0" dirty="0" smtClean="0">
                          <a:solidFill>
                            <a:srgbClr val="FF0000"/>
                          </a:solidFill>
                        </a:rPr>
                        <a:t>gratuit</a:t>
                      </a:r>
                      <a:br>
                        <a:rPr lang="fr-FR" sz="1000" b="1" baseline="0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lang="fr-FR" sz="1000" b="1" baseline="0" dirty="0" smtClean="0">
                          <a:solidFill>
                            <a:srgbClr val="FF0000"/>
                          </a:solidFill>
                        </a:rPr>
                        <a:t>pendant 3 ans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Bouquet Liberté 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à 1€/an pendant 2 ans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+ 80 € offerts 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sous forme de bons d’achat 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Crédit Etudiant 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à </a:t>
                      </a: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0,90%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Crédit Apprentis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à </a:t>
                      </a: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0,90%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endParaRPr lang="fr-FR" sz="10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Crédit Erasmus+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à</a:t>
                      </a:r>
                      <a:r>
                        <a:rPr lang="fr-FR" sz="1000" b="1" baseline="0" dirty="0" smtClean="0"/>
                        <a:t> </a:t>
                      </a:r>
                      <a:r>
                        <a:rPr lang="fr-FR" sz="1000" b="1" baseline="0" dirty="0" smtClean="0">
                          <a:solidFill>
                            <a:srgbClr val="FF0000"/>
                          </a:solidFill>
                        </a:rPr>
                        <a:t>0,90%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Prêt pour Avancer</a:t>
                      </a:r>
                      <a:r>
                        <a:rPr lang="fr-FR" sz="1000" b="1" baseline="0" dirty="0" smtClean="0"/>
                        <a:t> </a:t>
                      </a:r>
                      <a:r>
                        <a:rPr lang="fr-FR" sz="800" b="0" baseline="0" dirty="0" smtClean="0"/>
                        <a:t>(</a:t>
                      </a:r>
                      <a:r>
                        <a:rPr lang="fr-FR" sz="800" b="0" dirty="0" smtClean="0"/>
                        <a:t>Crédit Jeunes Actifs)</a:t>
                      </a:r>
                      <a:r>
                        <a:rPr lang="fr-FR" sz="800" b="1" baseline="0" dirty="0" smtClean="0"/>
                        <a:t>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à </a:t>
                      </a: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0,90%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/>
                        <a:t>MRH Version Jeunes F1 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2 mois offerts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/>
                        <a:t>Garanties Santé </a:t>
                      </a:r>
                      <a:br>
                        <a:rPr lang="fr-FR" sz="1000" b="1" dirty="0" smtClean="0"/>
                      </a:br>
                      <a:r>
                        <a:rPr lang="fr-FR" sz="1000" b="1" dirty="0" smtClean="0"/>
                        <a:t>Côté JE F1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2 mois offerts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1000" b="1" baseline="0" dirty="0" smtClean="0">
                          <a:solidFill>
                            <a:schemeClr val="tx1"/>
                          </a:solidFill>
                        </a:rPr>
                        <a:t>Offre Auto</a:t>
                      </a:r>
                      <a:br>
                        <a:rPr lang="fr-FR" sz="1000" b="1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1 mois offert formule TR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</a:tr>
              <a:tr h="8177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spc="6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ELIGIBILITÉ</a:t>
                      </a: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1" dirty="0" smtClean="0"/>
                        <a:t>12 – 25 ans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 smtClean="0"/>
                        <a:t>16 – 25 ans</a:t>
                      </a:r>
                      <a:endParaRPr lang="fr-FR" sz="900" i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 smtClean="0"/>
                        <a:t>Jeunes </a:t>
                      </a:r>
                      <a:r>
                        <a:rPr lang="fr-FR" sz="900" b="1" i="1" dirty="0" smtClean="0">
                          <a:solidFill>
                            <a:srgbClr val="FF0000"/>
                          </a:solidFill>
                        </a:rPr>
                        <a:t>candidats ou diplômés</a:t>
                      </a:r>
                      <a:r>
                        <a:rPr lang="fr-FR" sz="900" i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fr-FR" sz="900" i="1" dirty="0" smtClean="0"/>
                        <a:t>Brevet, BEP, CAP,  BAC GT ou BAC Pro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9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Bacheliers ayant obtenu une mention 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fr-FR" sz="9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(AB, B, TB)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 smtClean="0"/>
                        <a:t>18 – 28</a:t>
                      </a:r>
                      <a:r>
                        <a:rPr lang="fr-FR" sz="900" i="1" baseline="0" dirty="0" smtClean="0"/>
                        <a:t> ans</a:t>
                      </a:r>
                      <a:endParaRPr lang="fr-FR" sz="900" i="1" dirty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1" dirty="0" smtClean="0"/>
                        <a:t>18 – 28</a:t>
                      </a:r>
                      <a:r>
                        <a:rPr lang="fr-FR" sz="900" i="1" baseline="0" dirty="0" smtClean="0"/>
                        <a:t> ans</a:t>
                      </a:r>
                      <a:endParaRPr lang="fr-FR" sz="900" i="1" dirty="0" smtClean="0"/>
                    </a:p>
                    <a:p>
                      <a:pPr algn="ctr"/>
                      <a:r>
                        <a:rPr lang="fr-FR" sz="900" i="1" dirty="0" smtClean="0"/>
                        <a:t>Ou parents d’apprentis mineurs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 smtClean="0"/>
                        <a:t>Etudiants</a:t>
                      </a:r>
                      <a:r>
                        <a:rPr lang="fr-FR" sz="900" i="1" baseline="0" dirty="0" smtClean="0"/>
                        <a:t> effectuant séjour Erasmus+</a:t>
                      </a:r>
                      <a:endParaRPr lang="fr-FR" sz="900" i="1" dirty="0" smtClean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1" dirty="0" smtClean="0"/>
                        <a:t>18 – 28</a:t>
                      </a:r>
                      <a:r>
                        <a:rPr lang="fr-FR" sz="900" i="1" baseline="0" dirty="0" smtClean="0"/>
                        <a:t> ans</a:t>
                      </a:r>
                      <a:endParaRPr lang="fr-FR" sz="900" i="1" dirty="0" smtClean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1" dirty="0" smtClean="0"/>
                        <a:t>18 – 30 ans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1751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spc="6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CONDITIONS</a:t>
                      </a: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Carte Visa Premier, Classic ou Sensea pour les mineurs.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 smtClean="0"/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Valable</a:t>
                      </a:r>
                      <a:r>
                        <a:rPr lang="fr-FR" sz="900" baseline="0" dirty="0" smtClean="0"/>
                        <a:t> p</a:t>
                      </a:r>
                      <a:r>
                        <a:rPr lang="fr-FR" sz="900" dirty="0" smtClean="0"/>
                        <a:t>our toute 1</a:t>
                      </a:r>
                      <a:r>
                        <a:rPr lang="fr-FR" sz="900" baseline="30000" dirty="0" smtClean="0"/>
                        <a:t>ère</a:t>
                      </a:r>
                      <a:r>
                        <a:rPr lang="fr-FR" sz="900" baseline="0" dirty="0" smtClean="0"/>
                        <a:t> </a:t>
                      </a:r>
                      <a:r>
                        <a:rPr lang="fr-FR" sz="900" dirty="0" smtClean="0"/>
                        <a:t>souscription ou  montée en gamme.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Carte Visa Premier, Classic ou Sensea pour les mineurs.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dirty="0" smtClean="0"/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Valable</a:t>
                      </a:r>
                      <a:r>
                        <a:rPr lang="fr-FR" sz="900" baseline="0" dirty="0" smtClean="0"/>
                        <a:t> p</a:t>
                      </a:r>
                      <a:r>
                        <a:rPr lang="fr-FR" sz="900" dirty="0" smtClean="0"/>
                        <a:t>our toute 1</a:t>
                      </a:r>
                      <a:r>
                        <a:rPr lang="fr-FR" sz="900" baseline="30000" dirty="0" smtClean="0"/>
                        <a:t>ère</a:t>
                      </a:r>
                      <a:r>
                        <a:rPr lang="fr-FR" sz="900" baseline="0" dirty="0" smtClean="0"/>
                        <a:t> </a:t>
                      </a:r>
                      <a:r>
                        <a:rPr lang="fr-FR" sz="900" dirty="0" smtClean="0"/>
                        <a:t>souscription ou </a:t>
                      </a:r>
                      <a:r>
                        <a:rPr lang="fr-FR" sz="900" b="1" dirty="0" smtClean="0">
                          <a:solidFill>
                            <a:schemeClr val="tx1"/>
                          </a:solidFill>
                        </a:rPr>
                        <a:t>montée en gamme de carte </a:t>
                      </a:r>
                      <a:r>
                        <a:rPr lang="fr-FR" sz="900" b="0" dirty="0" smtClean="0">
                          <a:solidFill>
                            <a:schemeClr val="tx1"/>
                          </a:solidFill>
                        </a:rPr>
                        <a:t>ou ancien</a:t>
                      </a:r>
                      <a:r>
                        <a:rPr lang="fr-FR" sz="900" b="0" baseline="0" dirty="0" smtClean="0">
                          <a:solidFill>
                            <a:schemeClr val="tx1"/>
                          </a:solidFill>
                        </a:rPr>
                        <a:t> forfait jeune </a:t>
                      </a:r>
                      <a:r>
                        <a:rPr lang="fr-FR" sz="900" dirty="0" smtClean="0"/>
                        <a:t> (Solution 16/17 ou </a:t>
                      </a:r>
                      <a:r>
                        <a:rPr lang="fr-FR" sz="900" dirty="0" err="1" smtClean="0"/>
                        <a:t>Futéo</a:t>
                      </a:r>
                      <a:r>
                        <a:rPr lang="fr-FR" sz="900" dirty="0" smtClean="0"/>
                        <a:t>)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i="1" dirty="0" smtClean="0"/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i="1" dirty="0" smtClean="0"/>
                        <a:t>Sur présentation de la convocation ou relevé de notes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fr-F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Offre à saisir sur l’applicatif « </a:t>
                      </a:r>
                      <a:r>
                        <a:rPr lang="fr-FR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Domilis</a:t>
                      </a:r>
                      <a:r>
                        <a:rPr lang="fr-F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Offre limitée </a:t>
                      </a:r>
                      <a:br>
                        <a:rPr lang="fr-F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à 2 000 souscriptions 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Sur présentation du relevé de notes. 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Jusqu’à </a:t>
                      </a:r>
                      <a:br>
                        <a:rPr lang="fr-FR" sz="900" dirty="0" smtClean="0"/>
                      </a:br>
                      <a:r>
                        <a:rPr lang="fr-FR" sz="900" b="1" dirty="0" smtClean="0"/>
                        <a:t>60 000 €</a:t>
                      </a:r>
                    </a:p>
                    <a:p>
                      <a:pPr algn="ctr"/>
                      <a:endParaRPr lang="fr-FR" sz="900" b="1" dirty="0" smtClean="0"/>
                    </a:p>
                    <a:p>
                      <a:pPr algn="ctr"/>
                      <a:r>
                        <a:rPr lang="fr-FR" sz="800" b="0" dirty="0" smtClean="0"/>
                        <a:t>L’offre de caution du </a:t>
                      </a:r>
                      <a:r>
                        <a:rPr lang="fr-FR" sz="800" b="1" dirty="0" smtClean="0"/>
                        <a:t>Crédit Etudiant BPI France</a:t>
                      </a:r>
                      <a:r>
                        <a:rPr lang="fr-FR" sz="800" b="0" dirty="0" smtClean="0"/>
                        <a:t> sera prochainement ré-ouverte à la commercialisation sous Néo.</a:t>
                      </a:r>
                      <a:endParaRPr lang="fr-FR" sz="800" b="0" dirty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Jusqu’à </a:t>
                      </a:r>
                      <a:br>
                        <a:rPr lang="fr-FR" sz="900" dirty="0" smtClean="0"/>
                      </a:br>
                      <a:r>
                        <a:rPr lang="fr-FR" sz="900" b="1" dirty="0" smtClean="0"/>
                        <a:t>45 000 €</a:t>
                      </a:r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 smtClean="0"/>
                        <a:t>Jusqu’à</a:t>
                      </a:r>
                      <a:r>
                        <a:rPr lang="fr-FR" sz="900" b="1" dirty="0" smtClean="0"/>
                        <a:t> </a:t>
                      </a:r>
                      <a:br>
                        <a:rPr lang="fr-FR" sz="900" b="1" dirty="0" smtClean="0"/>
                      </a:br>
                      <a:r>
                        <a:rPr lang="fr-FR" sz="900" b="1" dirty="0" smtClean="0"/>
                        <a:t>18 000 €</a:t>
                      </a:r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Jusqu’à </a:t>
                      </a:r>
                      <a:br>
                        <a:rPr lang="fr-FR" sz="900" dirty="0" smtClean="0"/>
                      </a:br>
                      <a:r>
                        <a:rPr lang="fr-FR" sz="900" b="1" dirty="0" smtClean="0"/>
                        <a:t>6 000 €</a:t>
                      </a:r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Valable</a:t>
                      </a:r>
                      <a:r>
                        <a:rPr lang="fr-FR" sz="900" baseline="0" dirty="0" smtClean="0"/>
                        <a:t> pour toute 1</a:t>
                      </a:r>
                      <a:r>
                        <a:rPr lang="fr-FR" sz="900" baseline="30000" dirty="0" smtClean="0"/>
                        <a:t>ère</a:t>
                      </a:r>
                      <a:r>
                        <a:rPr lang="fr-FR" sz="900" baseline="0" dirty="0" smtClean="0"/>
                        <a:t> souscription</a:t>
                      </a:r>
                    </a:p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aseline="0" dirty="0" smtClean="0"/>
                    </a:p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Application : les 2 mois seront déduits de la prime annuelle. L'échéancier sera donc constitué du nombre de mensualités standard, mais le montant total tiendra compte de la réduction</a:t>
                      </a:r>
                    </a:p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 smtClean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Valable</a:t>
                      </a:r>
                      <a:r>
                        <a:rPr lang="fr-FR" sz="900" baseline="0" dirty="0" smtClean="0"/>
                        <a:t> pour toute 1</a:t>
                      </a:r>
                      <a:r>
                        <a:rPr lang="fr-FR" sz="900" baseline="30000" dirty="0" smtClean="0"/>
                        <a:t>ère</a:t>
                      </a:r>
                      <a:r>
                        <a:rPr lang="fr-FR" sz="900" baseline="0" dirty="0" smtClean="0"/>
                        <a:t> souscription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Application :  les  2 premiers mois de cotisations (hors assistance) ne seront pas prélevés (le client sera tout de même prélevé sur cette période de la cotisation « assistance »</a:t>
                      </a:r>
                      <a:r>
                        <a:rPr lang="fr-FR" sz="900" dirty="0" smtClean="0"/>
                        <a:t> </a:t>
                      </a:r>
                    </a:p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Valable</a:t>
                      </a:r>
                      <a:r>
                        <a:rPr lang="fr-FR" sz="900" baseline="0" dirty="0" smtClean="0"/>
                        <a:t> pour toute 1</a:t>
                      </a:r>
                      <a:r>
                        <a:rPr lang="fr-FR" sz="900" baseline="30000" dirty="0" smtClean="0"/>
                        <a:t>ère</a:t>
                      </a:r>
                      <a:r>
                        <a:rPr lang="fr-FR" sz="900" baseline="0" dirty="0" smtClean="0"/>
                        <a:t> souscription</a:t>
                      </a:r>
                    </a:p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7D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spc="60" baseline="0" dirty="0" smtClean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45720" marR="4572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Automatique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Automatique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0" dirty="0" smtClean="0"/>
                        <a:t>Code promo </a:t>
                      </a:r>
                      <a:br>
                        <a:rPr lang="fr-FR" sz="900" i="0" dirty="0" smtClean="0"/>
                      </a:br>
                      <a:r>
                        <a:rPr lang="fr-FR" sz="900" i="0" dirty="0" smtClean="0"/>
                        <a:t>à venir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50" i="0" dirty="0" smtClean="0"/>
                        <a:t>Mode opératoir</a:t>
                      </a:r>
                      <a:r>
                        <a:rPr lang="fr-FR" sz="850" i="0" baseline="0" dirty="0" smtClean="0"/>
                        <a:t>e </a:t>
                      </a:r>
                      <a:r>
                        <a:rPr lang="fr-FR" sz="900" i="0" baseline="0" dirty="0" smtClean="0"/>
                        <a:t>à </a:t>
                      </a:r>
                      <a:r>
                        <a:rPr lang="fr-FR" sz="900" i="0" dirty="0" smtClean="0"/>
                        <a:t> venir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Automatique à la souscription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Automatique à la souscription</a:t>
                      </a:r>
                    </a:p>
                    <a:p>
                      <a:pPr marL="0" marR="0" indent="0" algn="ctr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 smtClean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smtClean="0"/>
                        <a:t>A venir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Arrondir un rectangle avec un coin du même côté 2"/>
          <p:cNvSpPr/>
          <p:nvPr/>
        </p:nvSpPr>
        <p:spPr>
          <a:xfrm>
            <a:off x="1955329" y="1321718"/>
            <a:ext cx="1709142" cy="144016"/>
          </a:xfrm>
          <a:prstGeom prst="round2Same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/>
              <a:t>OFFRE DIPLOMES</a:t>
            </a:r>
            <a:endParaRPr lang="fr-FR" sz="1050" b="1" dirty="0"/>
          </a:p>
        </p:txBody>
      </p:sp>
    </p:spTree>
    <p:extLst>
      <p:ext uri="{BB962C8B-B14F-4D97-AF65-F5344CB8AC3E}">
        <p14:creationId xmlns:p14="http://schemas.microsoft.com/office/powerpoint/2010/main" val="13922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189801"/>
            <a:ext cx="655272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Jeunes - Offres pérennes</a:t>
            </a:r>
            <a:endParaRPr lang="fr-FR" sz="26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74172"/>
              </p:ext>
            </p:extLst>
          </p:nvPr>
        </p:nvGraphicFramePr>
        <p:xfrm>
          <a:off x="121011" y="908720"/>
          <a:ext cx="8851539" cy="5472608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950513"/>
                <a:gridCol w="2950513"/>
                <a:gridCol w="2950513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fr-FR" sz="1050" b="1" spc="30" baseline="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BANCARISATION</a:t>
                      </a:r>
                      <a:endParaRPr lang="fr-FR" sz="1050" b="1" spc="30" baseline="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spc="30" baseline="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CRÉDIT</a:t>
                      </a:r>
                      <a:endParaRPr lang="fr-FR" sz="1050" b="1" spc="30" baseline="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spc="30" baseline="0" dirty="0" smtClean="0">
                          <a:solidFill>
                            <a:schemeClr val="bg1"/>
                          </a:solidFill>
                          <a:effectLst>
                            <a:outerShdw blurRad="50800" dist="38100" dir="81000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 Rounded MT Bold" panose="020F0704030504030204" pitchFamily="34" charset="0"/>
                        </a:rPr>
                        <a:t>EPARGNE</a:t>
                      </a:r>
                      <a:endParaRPr lang="fr-FR" sz="1050" b="1" spc="30" baseline="0" dirty="0">
                        <a:solidFill>
                          <a:schemeClr val="bg1"/>
                        </a:solidFill>
                        <a:effectLst>
                          <a:outerShdw blurRad="50800" dist="38100" dir="81000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239906"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OFFRE COLOCATION 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Compte de dépôt sans autorisation de découvert ni chéquier à destination des Jeunes de 18 à 25 ans  vivant en colocation. 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Gestion gratuite du compte de dépôt coloc’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offre bancaire permettant à chaque membre de la colocation de bénéficier d’une carte bancaire nominative pour 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1€ supplémentaire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Possibilité de gestion du compte en ligne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AVANCE SUR BOURSE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Découvert négocié de 3 mois à 0%,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maximum 1 500€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Saisir le découvert négocié libellé « Avance sur Bourse » </a:t>
                      </a:r>
                    </a:p>
                    <a:p>
                      <a:pPr algn="ctr"/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 ANNIVERSAIRE 10 ANS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10 € offerts pour l'ouverture d'un Livret 10-12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 présentation de l’</a:t>
                      </a:r>
                      <a:r>
                        <a:rPr kumimoji="0" lang="fr-F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Anniversaire 10 ans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envoyé aux clients venant d'avoir 10 ans.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Sous réserve d'un versement de 100€ minimum ou de la mise en place d'un abonnement mensuel de 10€ minimum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 « Anniv 10ans Livret 10/12-Prime 10€ » + Agrafer le mailing dans l'enveloppe bordereaux d'opération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OFFRE PARRAINAGE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Parrain</a:t>
                      </a:r>
                      <a:r>
                        <a:rPr kumimoji="0" lang="fr-FR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60€ offerts en bons d’achat Isilis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aux clients bancarisés de plus de 16 ans pour le parrainage d’un ami ou membre de la famille, âgé de 16 à 30 ans, qui ouvre un compte de dépôt ou un Bouquet Liberté.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Filleul</a:t>
                      </a:r>
                      <a:r>
                        <a:rPr kumimoji="0" lang="fr-FR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30€ offerts en bons d’achat Isilis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filleul qui ouvre un compte de dépôt ou un Bouquet Liberté.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Offre valable dans la limite de 3 filleuls par parrain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Saisir les coordonnées du parrain puis du filleul sur l'applicatif Domilis.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CRÉDIT 1 € PAR JOUR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 intérêt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pris en charge par l’Etat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Offre réservée aux </a:t>
                      </a: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15-25 ans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 s'inscrivent au permis ou à la conduite accompagnée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Automatique IZIVENTE</a:t>
                      </a:r>
                      <a:endParaRPr kumimoji="0" lang="fr-FR" sz="9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900" i="1" dirty="0" smtClean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 ANNIVERSAIRE 12 ANS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10 € offerts pour l'ouverture d'un Livret Jeune 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 présentation de l’</a:t>
                      </a:r>
                      <a:r>
                        <a:rPr kumimoji="0" lang="fr-F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Anniversaire 12 ans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</a:t>
                      </a: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envoyé aux clients venant d'avoir 12 ans.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Sous réserve d'un versement de 100€ minimum ou de la mise en place d'un abonnement mensuel de 10€ minimum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 « Anniv 12 ans – prime 10€ Liv Jeune » + Agrafer le mailing dans l'enveloppe bordereaux d'opération</a:t>
                      </a:r>
                    </a:p>
                    <a:p>
                      <a:pPr marL="0" marR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i="1" dirty="0" smtClean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55027"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EMAILING ANNIVERSAIRE 18 ANS </a:t>
                      </a:r>
                    </a:p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Gratuité du socle du Bouquet Liberté pendant 1 an 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 une carte </a:t>
                      </a:r>
                      <a:r>
                        <a:rPr kumimoji="0" lang="fr-FR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+ 50€ offerts sous forme de bons d’achat ISILIS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 présentation du mailing/e-mailing envoyé clients ayant 18 ans le mois précédent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Automatique à la souscription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1280160">
                        <a:defRPr/>
                      </a:pPr>
                      <a:r>
                        <a:rPr lang="fr-FR" sz="9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a typeface="Calibri"/>
                          <a:cs typeface="Times New Roman"/>
                        </a:rPr>
                        <a:t>CREDIT 1000€ à 0 %</a:t>
                      </a:r>
                    </a:p>
                    <a:p>
                      <a:pPr marL="171450" lvl="0" indent="-171450" defTabSz="1280160"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fr-FR" sz="900" dirty="0" smtClean="0">
                          <a:solidFill>
                            <a:prstClr val="black"/>
                          </a:solidFill>
                        </a:rPr>
                        <a:t>Jeunes de 18 à 25 ans inclus</a:t>
                      </a:r>
                    </a:p>
                    <a:p>
                      <a:pPr marL="171450" lvl="0" indent="-171450" defTabSz="1280160"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fr-FR" sz="900" dirty="0" smtClean="0">
                          <a:solidFill>
                            <a:prstClr val="black"/>
                          </a:solidFill>
                        </a:rPr>
                        <a:t>1 000€ sur 36 mois</a:t>
                      </a:r>
                    </a:p>
                    <a:p>
                      <a:pPr marL="171450" lvl="0" indent="-171450" defTabSz="1280160"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fr-FR" sz="900" dirty="0" err="1" smtClean="0">
                          <a:solidFill>
                            <a:prstClr val="black"/>
                          </a:solidFill>
                        </a:rPr>
                        <a:t>Izivente</a:t>
                      </a:r>
                      <a:endParaRPr lang="fr-FR" sz="90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171450" lvl="0" indent="-171450" defTabSz="1280160"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fr-FR" sz="900" b="1" dirty="0" smtClean="0">
                          <a:solidFill>
                            <a:srgbClr val="FF0000"/>
                          </a:solidFill>
                        </a:rPr>
                        <a:t>Commercialisation suspendue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 NAISSANCE </a:t>
                      </a:r>
                    </a:p>
                    <a:p>
                      <a:pPr marL="171450" marR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baseline="0" dirty="0" smtClean="0"/>
                        <a:t>20 € pour l’ouverture d’un Livret A</a:t>
                      </a:r>
                    </a:p>
                    <a:p>
                      <a:pPr marL="171450" marR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baseline="0" dirty="0" smtClean="0">
                          <a:solidFill>
                            <a:srgbClr val="FF0000"/>
                          </a:solidFill>
                        </a:rPr>
                        <a:t>20 € pour l’</a:t>
                      </a:r>
                      <a:r>
                        <a:rPr lang="fr-FR" sz="900" b="1" u="sng" baseline="0" dirty="0" err="1" smtClean="0">
                          <a:solidFill>
                            <a:srgbClr val="FF0000"/>
                          </a:solidFill>
                        </a:rPr>
                        <a:t>ouvertue</a:t>
                      </a:r>
                      <a:r>
                        <a:rPr lang="fr-FR" sz="900" b="1" u="sng" baseline="0" dirty="0" smtClean="0">
                          <a:solidFill>
                            <a:srgbClr val="FF0000"/>
                          </a:solidFill>
                        </a:rPr>
                        <a:t> d’un </a:t>
                      </a:r>
                      <a:r>
                        <a:rPr lang="fr-FR" sz="900" b="1" u="sng" baseline="0" dirty="0" err="1" smtClean="0">
                          <a:solidFill>
                            <a:srgbClr val="FF0000"/>
                          </a:solidFill>
                        </a:rPr>
                        <a:t>Millevie</a:t>
                      </a:r>
                      <a:r>
                        <a:rPr lang="fr-FR" sz="900" b="1" u="sng" baseline="0" dirty="0" smtClean="0">
                          <a:solidFill>
                            <a:srgbClr val="FF0000"/>
                          </a:solidFill>
                        </a:rPr>
                        <a:t> Initiale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 « Bon naissance » + Agrafer le bon dans l'enveloppe bordereaux d'opération</a:t>
                      </a:r>
                    </a:p>
                    <a:p>
                      <a:pPr marL="0" marR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94301"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COFFRE-FORT NUMÉRIQUE ET ALERTECUREUIL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Gratuité du service jusqu’à 25 ans 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Automatique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CREDIT IMMO - #PRIMOJEUNES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Jeunes de </a:t>
                      </a: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à </a:t>
                      </a: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 ans inclus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50 000 € à 1,1% sur 120 mois 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Frais de dossier offert</a:t>
                      </a:r>
                    </a:p>
                    <a:p>
                      <a:pPr marL="171450" marR="0" lvl="0" indent="-17145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 smtClean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4278">
                <a:tc>
                  <a:txBody>
                    <a:bodyPr/>
                    <a:lstStyle/>
                    <a:p>
                      <a:pPr marL="0" marR="0" lvl="0" indent="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CBR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Gratuité de la cotisation de la CBR </a:t>
                      </a:r>
                    </a:p>
                    <a:p>
                      <a:pPr marL="171450" marR="0" lvl="0" indent="-171450" algn="l" defTabSz="9578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Automatique à la souscription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 smtClean="0"/>
                    </a:p>
                  </a:txBody>
                  <a:tcPr marL="45720" marR="4572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0" name="Connecteur droit 9"/>
          <p:cNvCxnSpPr/>
          <p:nvPr/>
        </p:nvCxnSpPr>
        <p:spPr>
          <a:xfrm>
            <a:off x="3092757" y="3975446"/>
            <a:ext cx="2869893" cy="102182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3092757" y="3975446"/>
            <a:ext cx="2899078" cy="102182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1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579" y="85050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89672" y="1527175"/>
            <a:ext cx="2926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N°135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26 avril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2861" y="1988840"/>
            <a:ext cx="83450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ACTIONS</a:t>
            </a:r>
            <a:r>
              <a:rPr lang="fr-FR" sz="1200" b="1" dirty="0">
                <a:solidFill>
                  <a:srgbClr val="FF0000"/>
                </a:solidFill>
              </a:rPr>
              <a:t> – FICHIERS A 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TARIFICATION (tous marchés) – </a:t>
            </a:r>
            <a:r>
              <a:rPr lang="fr-FR" sz="1200" b="1" dirty="0"/>
              <a:t>REPORT de la cotisation des cartes prorata </a:t>
            </a:r>
            <a:r>
              <a:rPr lang="fr-FR" sz="1200" b="1" dirty="0" err="1"/>
              <a:t>temporis</a:t>
            </a:r>
            <a:endParaRPr lang="fr-FR" sz="1200" b="1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JEUNES - </a:t>
            </a:r>
            <a:r>
              <a:rPr lang="fr-FR" sz="1200" b="1" dirty="0"/>
              <a:t>Lancement des offres promotionnelles de la Campagne Jeunes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BANCARISATION - </a:t>
            </a:r>
            <a:r>
              <a:rPr lang="fr-FR" sz="1200" b="1" dirty="0"/>
              <a:t>Lancement Paiement Mobile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 – </a:t>
            </a:r>
            <a:r>
              <a:rPr lang="fr-FR" sz="1200" b="1" dirty="0"/>
              <a:t>Abattement des plus et moins-values réalisées en 2016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 – </a:t>
            </a:r>
            <a:r>
              <a:rPr lang="fr-FR" sz="1200" b="1" dirty="0"/>
              <a:t>Le Magazine de la Bourse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E-remises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Book de l’Assureur Pro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Nouvelle ergonomie pour les fiches de liaison EDI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Forfaits SCI PRO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DRC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Alerte fraude 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DISTRI –  NOUVEAU</a:t>
            </a:r>
            <a:r>
              <a:rPr lang="fr-FR" sz="1200" b="1" dirty="0"/>
              <a:t> PRISE DE RDV EN </a:t>
            </a:r>
            <a:r>
              <a:rPr lang="fr-FR" sz="1200" b="1" dirty="0" smtClean="0"/>
              <a:t>LIGNE</a:t>
            </a:r>
            <a:endParaRPr lang="fr-FR" sz="12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3482510" y="5949280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3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4284</Words>
  <Application>Microsoft Office PowerPoint</Application>
  <PresentationFormat>Affichage à l'écran (4:3)</PresentationFormat>
  <Paragraphs>745</Paragraphs>
  <Slides>37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Thème Office</vt:lpstr>
      <vt:lpstr>LA NOUVELLE RUBRIQUE DES COMMERCIAUX +  SECONDE PLAYLIST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DAL-FOVO Nathalie [CELCA]</dc:creator>
  <cp:lastModifiedBy>a5700629</cp:lastModifiedBy>
  <cp:revision>252</cp:revision>
  <dcterms:created xsi:type="dcterms:W3CDTF">2015-11-06T16:23:56Z</dcterms:created>
  <dcterms:modified xsi:type="dcterms:W3CDTF">2017-05-03T14:45:57Z</dcterms:modified>
</cp:coreProperties>
</file>