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5" r:id="rId13"/>
    <p:sldId id="292" r:id="rId14"/>
    <p:sldId id="306" r:id="rId15"/>
    <p:sldId id="317" r:id="rId16"/>
    <p:sldId id="305" r:id="rId17"/>
    <p:sldId id="308" r:id="rId18"/>
    <p:sldId id="307" r:id="rId19"/>
    <p:sldId id="310" r:id="rId20"/>
    <p:sldId id="313" r:id="rId21"/>
    <p:sldId id="314" r:id="rId22"/>
    <p:sldId id="315" r:id="rId23"/>
    <p:sldId id="319" r:id="rId2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5700336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922"/>
    <a:srgbClr val="A79C86"/>
    <a:srgbClr val="EB0F2D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26" autoAdjust="0"/>
    <p:restoredTop sz="94595" autoAdjust="0"/>
  </p:normalViewPr>
  <p:slideViewPr>
    <p:cSldViewPr snapToGrid="0">
      <p:cViewPr varScale="1">
        <p:scale>
          <a:sx n="107" d="100"/>
          <a:sy n="107" d="100"/>
        </p:scale>
        <p:origin x="-1638" y="-8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269" y="-72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5B1713-B8E5-4E30-9878-CDBB2B913A9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4F70C03-188D-44E1-B507-9583BAC2B2BD}">
      <dgm:prSet phldrT="[Texte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fr-FR" sz="2000" dirty="0"/>
        </a:p>
      </dgm:t>
    </dgm:pt>
    <dgm:pt modelId="{4544354E-C407-426A-A368-281092CE2FD3}" type="parTrans" cxnId="{535B86D4-889F-49AF-BEA5-E185B4091B00}">
      <dgm:prSet/>
      <dgm:spPr/>
      <dgm:t>
        <a:bodyPr/>
        <a:lstStyle/>
        <a:p>
          <a:endParaRPr lang="fr-FR"/>
        </a:p>
      </dgm:t>
    </dgm:pt>
    <dgm:pt modelId="{822140EB-DC0B-49D6-B119-AFEB18AE795D}" type="sibTrans" cxnId="{535B86D4-889F-49AF-BEA5-E185B4091B00}">
      <dgm:prSet/>
      <dgm:spPr/>
      <dgm:t>
        <a:bodyPr/>
        <a:lstStyle/>
        <a:p>
          <a:endParaRPr lang="fr-FR"/>
        </a:p>
      </dgm:t>
    </dgm:pt>
    <dgm:pt modelId="{94B1FA28-A99C-4E43-B4B0-93C3F3F9B4A0}">
      <dgm:prSet phldrT="[Texte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fr-FR" dirty="0" smtClean="0"/>
            <a:t>Réintroduire dans le système bancaire </a:t>
          </a:r>
          <a:endParaRPr lang="fr-FR" dirty="0"/>
        </a:p>
      </dgm:t>
    </dgm:pt>
    <dgm:pt modelId="{4E158E38-E062-4CF1-B4CA-FA21F09820F3}" type="parTrans" cxnId="{D1B19C4A-E364-437D-B062-BE56F6D3FA2F}">
      <dgm:prSet/>
      <dgm:spPr/>
      <dgm:t>
        <a:bodyPr/>
        <a:lstStyle/>
        <a:p>
          <a:endParaRPr lang="fr-FR"/>
        </a:p>
      </dgm:t>
    </dgm:pt>
    <dgm:pt modelId="{E8F8992E-CCB3-4EC0-92FF-97E5ED1CEE8D}" type="sibTrans" cxnId="{D1B19C4A-E364-437D-B062-BE56F6D3FA2F}">
      <dgm:prSet/>
      <dgm:spPr/>
      <dgm:t>
        <a:bodyPr/>
        <a:lstStyle/>
        <a:p>
          <a:endParaRPr lang="fr-FR"/>
        </a:p>
      </dgm:t>
    </dgm:pt>
    <dgm:pt modelId="{F00A81B6-19E2-4CD8-9DDF-E21D83D010EE}">
      <dgm:prSet phldrT="[Texte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fr-FR" sz="2000" dirty="0"/>
        </a:p>
      </dgm:t>
    </dgm:pt>
    <dgm:pt modelId="{B0F2A067-81B7-4E95-A5E0-73B65318F796}" type="parTrans" cxnId="{0C9A7C8E-BB32-4801-B270-3DA01A63E709}">
      <dgm:prSet/>
      <dgm:spPr/>
      <dgm:t>
        <a:bodyPr/>
        <a:lstStyle/>
        <a:p>
          <a:endParaRPr lang="fr-FR"/>
        </a:p>
      </dgm:t>
    </dgm:pt>
    <dgm:pt modelId="{5E978E10-2697-4F9C-BEB8-ACF19A27F8C8}" type="sibTrans" cxnId="{0C9A7C8E-BB32-4801-B270-3DA01A63E709}">
      <dgm:prSet/>
      <dgm:spPr/>
      <dgm:t>
        <a:bodyPr/>
        <a:lstStyle/>
        <a:p>
          <a:endParaRPr lang="fr-FR"/>
        </a:p>
      </dgm:t>
    </dgm:pt>
    <dgm:pt modelId="{67DBD9C4-2AC3-4854-AE20-1F958A035F68}">
      <dgm:prSet phldrT="[Texte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fr-FR" dirty="0" smtClean="0"/>
            <a:t>Accompagner la clientèle fragilisée </a:t>
          </a:r>
          <a:endParaRPr lang="fr-FR" dirty="0"/>
        </a:p>
      </dgm:t>
    </dgm:pt>
    <dgm:pt modelId="{540D82A4-C2E3-4810-9933-61E75B00A21A}" type="parTrans" cxnId="{A23C9561-C652-4391-9FDD-3C1258CA2213}">
      <dgm:prSet/>
      <dgm:spPr/>
      <dgm:t>
        <a:bodyPr/>
        <a:lstStyle/>
        <a:p>
          <a:endParaRPr lang="fr-FR"/>
        </a:p>
      </dgm:t>
    </dgm:pt>
    <dgm:pt modelId="{13FAAE93-D86C-470F-B2CC-A0B53BC78CAA}" type="sibTrans" cxnId="{A23C9561-C652-4391-9FDD-3C1258CA2213}">
      <dgm:prSet/>
      <dgm:spPr/>
      <dgm:t>
        <a:bodyPr/>
        <a:lstStyle/>
        <a:p>
          <a:endParaRPr lang="fr-FR"/>
        </a:p>
      </dgm:t>
    </dgm:pt>
    <dgm:pt modelId="{1DE34CD4-B1E9-41AF-95C4-45534C4F0834}">
      <dgm:prSet phldrT="[Texte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fr-FR" sz="2000" dirty="0"/>
        </a:p>
      </dgm:t>
    </dgm:pt>
    <dgm:pt modelId="{41AA8316-6D34-4C08-B849-AC0D69968D1A}" type="parTrans" cxnId="{7ECE50E9-B403-41D5-9A86-B0999851EEE0}">
      <dgm:prSet/>
      <dgm:spPr/>
      <dgm:t>
        <a:bodyPr/>
        <a:lstStyle/>
        <a:p>
          <a:endParaRPr lang="fr-FR"/>
        </a:p>
      </dgm:t>
    </dgm:pt>
    <dgm:pt modelId="{642F9749-E89F-4EA5-9C1C-7C482EFB9D0C}" type="sibTrans" cxnId="{7ECE50E9-B403-41D5-9A86-B0999851EEE0}">
      <dgm:prSet/>
      <dgm:spPr/>
      <dgm:t>
        <a:bodyPr/>
        <a:lstStyle/>
        <a:p>
          <a:endParaRPr lang="fr-FR"/>
        </a:p>
      </dgm:t>
    </dgm:pt>
    <dgm:pt modelId="{C4AE75B8-E72F-4595-BB27-C922D76A40A7}">
      <dgm:prSet phldrT="[Texte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fr-FR" dirty="0" smtClean="0"/>
            <a:t>Redonner un équilibre budgétaire au foyer sur la durée</a:t>
          </a:r>
          <a:endParaRPr lang="fr-FR" dirty="0"/>
        </a:p>
      </dgm:t>
    </dgm:pt>
    <dgm:pt modelId="{E14EE2DD-2013-4E25-A806-6F3EA8DE4217}" type="parTrans" cxnId="{4D674A07-A3E5-429D-9C1C-400E063DFD7B}">
      <dgm:prSet/>
      <dgm:spPr/>
      <dgm:t>
        <a:bodyPr/>
        <a:lstStyle/>
        <a:p>
          <a:endParaRPr lang="fr-FR"/>
        </a:p>
      </dgm:t>
    </dgm:pt>
    <dgm:pt modelId="{44EC71DA-44A3-44F8-914C-B00E4B09AE2F}" type="sibTrans" cxnId="{4D674A07-A3E5-429D-9C1C-400E063DFD7B}">
      <dgm:prSet/>
      <dgm:spPr/>
      <dgm:t>
        <a:bodyPr/>
        <a:lstStyle/>
        <a:p>
          <a:endParaRPr lang="fr-FR"/>
        </a:p>
      </dgm:t>
    </dgm:pt>
    <dgm:pt modelId="{B0C7F13B-E3E5-4F98-9C6C-732EEB15CCFD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r-FR" dirty="0" smtClean="0"/>
            <a:t>SBB</a:t>
          </a:r>
          <a:endParaRPr lang="fr-FR" dirty="0"/>
        </a:p>
      </dgm:t>
    </dgm:pt>
    <dgm:pt modelId="{C68D4AD7-E152-42D4-AD4C-248A0953F5B9}" type="parTrans" cxnId="{F49AF29D-FE53-4ECE-BA6E-8605778784DE}">
      <dgm:prSet/>
      <dgm:spPr/>
      <dgm:t>
        <a:bodyPr/>
        <a:lstStyle/>
        <a:p>
          <a:endParaRPr lang="fr-FR"/>
        </a:p>
      </dgm:t>
    </dgm:pt>
    <dgm:pt modelId="{122A06DE-A514-498C-8575-BF99E7B2AD1E}" type="sibTrans" cxnId="{F49AF29D-FE53-4ECE-BA6E-8605778784DE}">
      <dgm:prSet/>
      <dgm:spPr/>
      <dgm:t>
        <a:bodyPr/>
        <a:lstStyle/>
        <a:p>
          <a:endParaRPr lang="fr-FR"/>
        </a:p>
      </dgm:t>
    </dgm:pt>
    <dgm:pt modelId="{84206083-840B-4533-B5D5-F7CD587C9CC5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r-FR" dirty="0" smtClean="0"/>
            <a:t>OCF</a:t>
          </a:r>
          <a:endParaRPr lang="fr-FR" dirty="0"/>
        </a:p>
      </dgm:t>
    </dgm:pt>
    <dgm:pt modelId="{DD5CDAD6-CA89-4CB8-8B13-CADD6A0E092D}" type="parTrans" cxnId="{BEDDDF73-7F1A-49D9-A62D-CB2F9BB690F5}">
      <dgm:prSet/>
      <dgm:spPr/>
      <dgm:t>
        <a:bodyPr/>
        <a:lstStyle/>
        <a:p>
          <a:endParaRPr lang="fr-FR"/>
        </a:p>
      </dgm:t>
    </dgm:pt>
    <dgm:pt modelId="{9C180393-7F38-4F5E-B63C-C84998E95EF7}" type="sibTrans" cxnId="{BEDDDF73-7F1A-49D9-A62D-CB2F9BB690F5}">
      <dgm:prSet/>
      <dgm:spPr/>
      <dgm:t>
        <a:bodyPr/>
        <a:lstStyle/>
        <a:p>
          <a:endParaRPr lang="fr-FR"/>
        </a:p>
      </dgm:t>
    </dgm:pt>
    <dgm:pt modelId="{3D190C8F-8A6B-4232-8B3B-FA061F1D0E2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r-FR" dirty="0" smtClean="0"/>
            <a:t>Prévenir le surendettement</a:t>
          </a:r>
          <a:endParaRPr lang="fr-FR" dirty="0"/>
        </a:p>
      </dgm:t>
    </dgm:pt>
    <dgm:pt modelId="{25129468-6775-4A65-96DD-C1CDBD9EF27A}" type="parTrans" cxnId="{A1DB7B95-79E0-49B3-ADF2-33A1A35AD7F1}">
      <dgm:prSet/>
      <dgm:spPr/>
      <dgm:t>
        <a:bodyPr/>
        <a:lstStyle/>
        <a:p>
          <a:endParaRPr lang="fr-FR"/>
        </a:p>
      </dgm:t>
    </dgm:pt>
    <dgm:pt modelId="{CE999B0F-4B4F-4825-929B-5250944B5507}" type="sibTrans" cxnId="{A1DB7B95-79E0-49B3-ADF2-33A1A35AD7F1}">
      <dgm:prSet/>
      <dgm:spPr/>
      <dgm:t>
        <a:bodyPr/>
        <a:lstStyle/>
        <a:p>
          <a:endParaRPr lang="fr-FR"/>
        </a:p>
      </dgm:t>
    </dgm:pt>
    <dgm:pt modelId="{BC715F15-04E0-4DCC-B822-52C6D28D2AF2}" type="pres">
      <dgm:prSet presAssocID="{DE5B1713-B8E5-4E30-9878-CDBB2B913A9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9C41562-B1B3-4B14-A2D4-B30C25569F7E}" type="pres">
      <dgm:prSet presAssocID="{D4F70C03-188D-44E1-B507-9583BAC2B2BD}" presName="compNode" presStyleCnt="0"/>
      <dgm:spPr/>
    </dgm:pt>
    <dgm:pt modelId="{403E5FFC-AC95-4F2A-99A6-8B4BC2015437}" type="pres">
      <dgm:prSet presAssocID="{D4F70C03-188D-44E1-B507-9583BAC2B2BD}" presName="aNode" presStyleLbl="bgShp" presStyleIdx="0" presStyleCnt="3"/>
      <dgm:spPr/>
      <dgm:t>
        <a:bodyPr/>
        <a:lstStyle/>
        <a:p>
          <a:endParaRPr lang="fr-FR"/>
        </a:p>
      </dgm:t>
    </dgm:pt>
    <dgm:pt modelId="{E379016C-68B5-4158-BA38-0A4F65B761AE}" type="pres">
      <dgm:prSet presAssocID="{D4F70C03-188D-44E1-B507-9583BAC2B2BD}" presName="textNode" presStyleLbl="bgShp" presStyleIdx="0" presStyleCnt="3"/>
      <dgm:spPr/>
      <dgm:t>
        <a:bodyPr/>
        <a:lstStyle/>
        <a:p>
          <a:endParaRPr lang="fr-FR"/>
        </a:p>
      </dgm:t>
    </dgm:pt>
    <dgm:pt modelId="{158CFEC7-062B-471F-8596-0E62B5441633}" type="pres">
      <dgm:prSet presAssocID="{D4F70C03-188D-44E1-B507-9583BAC2B2BD}" presName="compChildNode" presStyleCnt="0"/>
      <dgm:spPr/>
    </dgm:pt>
    <dgm:pt modelId="{0982192C-306E-4009-9F1C-2F51100FA048}" type="pres">
      <dgm:prSet presAssocID="{D4F70C03-188D-44E1-B507-9583BAC2B2BD}" presName="theInnerList" presStyleCnt="0"/>
      <dgm:spPr/>
    </dgm:pt>
    <dgm:pt modelId="{D9D021D5-6191-4B97-A5FE-A90FE594B350}" type="pres">
      <dgm:prSet presAssocID="{B0C7F13B-E3E5-4F98-9C6C-732EEB15CCFD}" presName="childNode" presStyleLbl="node1" presStyleIdx="0" presStyleCnt="6" custLinFactY="-44396" custLinFactNeighborX="1252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61F442-D4E1-46F8-9AF0-AFD954D97D7F}" type="pres">
      <dgm:prSet presAssocID="{B0C7F13B-E3E5-4F98-9C6C-732EEB15CCFD}" presName="aSpace2" presStyleCnt="0"/>
      <dgm:spPr/>
    </dgm:pt>
    <dgm:pt modelId="{BBCA8478-CE18-480D-97A6-64DB9519E655}" type="pres">
      <dgm:prSet presAssocID="{94B1FA28-A99C-4E43-B4B0-93C3F3F9B4A0}" presName="childNode" presStyleLbl="node1" presStyleIdx="1" presStyleCnt="6" custLinFactY="-36207" custLinFactNeighborX="417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84FD23-CEE4-4E81-BB04-067E981374E2}" type="pres">
      <dgm:prSet presAssocID="{D4F70C03-188D-44E1-B507-9583BAC2B2BD}" presName="aSpace" presStyleCnt="0"/>
      <dgm:spPr/>
    </dgm:pt>
    <dgm:pt modelId="{48294E6B-09BC-46B7-B2B4-F00F2ACA2193}" type="pres">
      <dgm:prSet presAssocID="{F00A81B6-19E2-4CD8-9DDF-E21D83D010EE}" presName="compNode" presStyleCnt="0"/>
      <dgm:spPr/>
    </dgm:pt>
    <dgm:pt modelId="{44D0C594-2DF5-4498-9946-B16F02F38BD5}" type="pres">
      <dgm:prSet presAssocID="{F00A81B6-19E2-4CD8-9DDF-E21D83D010EE}" presName="aNode" presStyleLbl="bgShp" presStyleIdx="1" presStyleCnt="3"/>
      <dgm:spPr/>
      <dgm:t>
        <a:bodyPr/>
        <a:lstStyle/>
        <a:p>
          <a:endParaRPr lang="fr-FR"/>
        </a:p>
      </dgm:t>
    </dgm:pt>
    <dgm:pt modelId="{C0870C47-D395-4EF2-A133-0B6C5454ED84}" type="pres">
      <dgm:prSet presAssocID="{F00A81B6-19E2-4CD8-9DDF-E21D83D010EE}" presName="textNode" presStyleLbl="bgShp" presStyleIdx="1" presStyleCnt="3"/>
      <dgm:spPr/>
      <dgm:t>
        <a:bodyPr/>
        <a:lstStyle/>
        <a:p>
          <a:endParaRPr lang="fr-FR"/>
        </a:p>
      </dgm:t>
    </dgm:pt>
    <dgm:pt modelId="{4D9B24EE-7145-4988-8475-22B9AA70BC47}" type="pres">
      <dgm:prSet presAssocID="{F00A81B6-19E2-4CD8-9DDF-E21D83D010EE}" presName="compChildNode" presStyleCnt="0"/>
      <dgm:spPr/>
    </dgm:pt>
    <dgm:pt modelId="{BBF0A946-F416-46E4-8CF0-4B8604616B8B}" type="pres">
      <dgm:prSet presAssocID="{F00A81B6-19E2-4CD8-9DDF-E21D83D010EE}" presName="theInnerList" presStyleCnt="0"/>
      <dgm:spPr/>
    </dgm:pt>
    <dgm:pt modelId="{563095D5-F91C-48B2-A1B2-8551C266FC15}" type="pres">
      <dgm:prSet presAssocID="{84206083-840B-4533-B5D5-F7CD587C9CC5}" presName="childNode" presStyleLbl="node1" presStyleIdx="2" presStyleCnt="6" custLinFactY="-45215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955FC3-BC0A-4E8D-8F84-DCE8F88EEA3B}" type="pres">
      <dgm:prSet presAssocID="{84206083-840B-4533-B5D5-F7CD587C9CC5}" presName="aSpace2" presStyleCnt="0"/>
      <dgm:spPr/>
    </dgm:pt>
    <dgm:pt modelId="{E12A62CD-4F39-4104-A4B1-69F1E03E90C6}" type="pres">
      <dgm:prSet presAssocID="{67DBD9C4-2AC3-4854-AE20-1F958A035F68}" presName="childNode" presStyleLbl="node1" presStyleIdx="3" presStyleCnt="6" custLinFactY="-36207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DCEB3F-944F-4153-B16E-8C97508CDB76}" type="pres">
      <dgm:prSet presAssocID="{F00A81B6-19E2-4CD8-9DDF-E21D83D010EE}" presName="aSpace" presStyleCnt="0"/>
      <dgm:spPr/>
    </dgm:pt>
    <dgm:pt modelId="{260D30BF-914F-4BE1-A800-63A3CAF36ACE}" type="pres">
      <dgm:prSet presAssocID="{1DE34CD4-B1E9-41AF-95C4-45534C4F0834}" presName="compNode" presStyleCnt="0"/>
      <dgm:spPr/>
    </dgm:pt>
    <dgm:pt modelId="{8219368E-A730-4D8F-AAC7-437E3D543F15}" type="pres">
      <dgm:prSet presAssocID="{1DE34CD4-B1E9-41AF-95C4-45534C4F0834}" presName="aNode" presStyleLbl="bgShp" presStyleIdx="2" presStyleCnt="3"/>
      <dgm:spPr/>
      <dgm:t>
        <a:bodyPr/>
        <a:lstStyle/>
        <a:p>
          <a:endParaRPr lang="fr-FR"/>
        </a:p>
      </dgm:t>
    </dgm:pt>
    <dgm:pt modelId="{EF43DB74-4956-4C63-A458-A1F7C0A30EBF}" type="pres">
      <dgm:prSet presAssocID="{1DE34CD4-B1E9-41AF-95C4-45534C4F0834}" presName="textNode" presStyleLbl="bgShp" presStyleIdx="2" presStyleCnt="3"/>
      <dgm:spPr/>
      <dgm:t>
        <a:bodyPr/>
        <a:lstStyle/>
        <a:p>
          <a:endParaRPr lang="fr-FR"/>
        </a:p>
      </dgm:t>
    </dgm:pt>
    <dgm:pt modelId="{7C80F499-AF15-48F7-965C-8BE470333199}" type="pres">
      <dgm:prSet presAssocID="{1DE34CD4-B1E9-41AF-95C4-45534C4F0834}" presName="compChildNode" presStyleCnt="0"/>
      <dgm:spPr/>
    </dgm:pt>
    <dgm:pt modelId="{BC71E7F5-1EF5-41D9-BE9E-3E9AD967BF98}" type="pres">
      <dgm:prSet presAssocID="{1DE34CD4-B1E9-41AF-95C4-45534C4F0834}" presName="theInnerList" presStyleCnt="0"/>
      <dgm:spPr/>
    </dgm:pt>
    <dgm:pt modelId="{83CA2231-C4DE-471A-AB7B-7B4113E37F7B}" type="pres">
      <dgm:prSet presAssocID="{3D190C8F-8A6B-4232-8B3B-FA061F1D0E24}" presName="childNode" presStyleLbl="node1" presStyleIdx="4" presStyleCnt="6" custLinFactY="-46853" custLinFactNeighborX="835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256C7F-10A1-4494-8A86-DAC508EE2C69}" type="pres">
      <dgm:prSet presAssocID="{3D190C8F-8A6B-4232-8B3B-FA061F1D0E24}" presName="aSpace2" presStyleCnt="0"/>
      <dgm:spPr/>
    </dgm:pt>
    <dgm:pt modelId="{361F2EE9-D8C2-4AB9-B64C-8A56EE37EF28}" type="pres">
      <dgm:prSet presAssocID="{C4AE75B8-E72F-4595-BB27-C922D76A40A7}" presName="childNode" presStyleLbl="node1" presStyleIdx="5" presStyleCnt="6" custLinFactY="-35387" custLinFactNeighborX="4174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8837EC0-E09E-4BCD-B4A7-050E0045EB75}" type="presOf" srcId="{C4AE75B8-E72F-4595-BB27-C922D76A40A7}" destId="{361F2EE9-D8C2-4AB9-B64C-8A56EE37EF28}" srcOrd="0" destOrd="0" presId="urn:microsoft.com/office/officeart/2005/8/layout/lProcess2"/>
    <dgm:cxn modelId="{9AC49CFB-3CDE-4A0B-BD31-2E9C7EDDF954}" type="presOf" srcId="{B0C7F13B-E3E5-4F98-9C6C-732EEB15CCFD}" destId="{D9D021D5-6191-4B97-A5FE-A90FE594B350}" srcOrd="0" destOrd="0" presId="urn:microsoft.com/office/officeart/2005/8/layout/lProcess2"/>
    <dgm:cxn modelId="{52250451-73E2-4EBE-837D-14F553F190C1}" type="presOf" srcId="{94B1FA28-A99C-4E43-B4B0-93C3F3F9B4A0}" destId="{BBCA8478-CE18-480D-97A6-64DB9519E655}" srcOrd="0" destOrd="0" presId="urn:microsoft.com/office/officeart/2005/8/layout/lProcess2"/>
    <dgm:cxn modelId="{49A11F43-0420-4599-8459-856503D53319}" type="presOf" srcId="{D4F70C03-188D-44E1-B507-9583BAC2B2BD}" destId="{E379016C-68B5-4158-BA38-0A4F65B761AE}" srcOrd="1" destOrd="0" presId="urn:microsoft.com/office/officeart/2005/8/layout/lProcess2"/>
    <dgm:cxn modelId="{2149BF67-5845-49A4-A252-735F21DB80FA}" type="presOf" srcId="{1DE34CD4-B1E9-41AF-95C4-45534C4F0834}" destId="{EF43DB74-4956-4C63-A458-A1F7C0A30EBF}" srcOrd="1" destOrd="0" presId="urn:microsoft.com/office/officeart/2005/8/layout/lProcess2"/>
    <dgm:cxn modelId="{4D674A07-A3E5-429D-9C1C-400E063DFD7B}" srcId="{1DE34CD4-B1E9-41AF-95C4-45534C4F0834}" destId="{C4AE75B8-E72F-4595-BB27-C922D76A40A7}" srcOrd="1" destOrd="0" parTransId="{E14EE2DD-2013-4E25-A806-6F3EA8DE4217}" sibTransId="{44EC71DA-44A3-44F8-914C-B00E4B09AE2F}"/>
    <dgm:cxn modelId="{E71C2E22-2CB7-4E38-9CE0-B77F69E2487E}" type="presOf" srcId="{F00A81B6-19E2-4CD8-9DDF-E21D83D010EE}" destId="{C0870C47-D395-4EF2-A133-0B6C5454ED84}" srcOrd="1" destOrd="0" presId="urn:microsoft.com/office/officeart/2005/8/layout/lProcess2"/>
    <dgm:cxn modelId="{BEDDDF73-7F1A-49D9-A62D-CB2F9BB690F5}" srcId="{F00A81B6-19E2-4CD8-9DDF-E21D83D010EE}" destId="{84206083-840B-4533-B5D5-F7CD587C9CC5}" srcOrd="0" destOrd="0" parTransId="{DD5CDAD6-CA89-4CB8-8B13-CADD6A0E092D}" sibTransId="{9C180393-7F38-4F5E-B63C-C84998E95EF7}"/>
    <dgm:cxn modelId="{102C75B1-B872-4D78-BDC5-E6F6FA99D5A7}" type="presOf" srcId="{DE5B1713-B8E5-4E30-9878-CDBB2B913A96}" destId="{BC715F15-04E0-4DCC-B822-52C6D28D2AF2}" srcOrd="0" destOrd="0" presId="urn:microsoft.com/office/officeart/2005/8/layout/lProcess2"/>
    <dgm:cxn modelId="{A1DB7B95-79E0-49B3-ADF2-33A1A35AD7F1}" srcId="{1DE34CD4-B1E9-41AF-95C4-45534C4F0834}" destId="{3D190C8F-8A6B-4232-8B3B-FA061F1D0E24}" srcOrd="0" destOrd="0" parTransId="{25129468-6775-4A65-96DD-C1CDBD9EF27A}" sibTransId="{CE999B0F-4B4F-4825-929B-5250944B5507}"/>
    <dgm:cxn modelId="{66F7278D-241F-4622-A7D0-FA0943260B5E}" type="presOf" srcId="{3D190C8F-8A6B-4232-8B3B-FA061F1D0E24}" destId="{83CA2231-C4DE-471A-AB7B-7B4113E37F7B}" srcOrd="0" destOrd="0" presId="urn:microsoft.com/office/officeart/2005/8/layout/lProcess2"/>
    <dgm:cxn modelId="{7ECE50E9-B403-41D5-9A86-B0999851EEE0}" srcId="{DE5B1713-B8E5-4E30-9878-CDBB2B913A96}" destId="{1DE34CD4-B1E9-41AF-95C4-45534C4F0834}" srcOrd="2" destOrd="0" parTransId="{41AA8316-6D34-4C08-B849-AC0D69968D1A}" sibTransId="{642F9749-E89F-4EA5-9C1C-7C482EFB9D0C}"/>
    <dgm:cxn modelId="{83FA9529-93E1-4B43-A475-4F4F060AD996}" type="presOf" srcId="{1DE34CD4-B1E9-41AF-95C4-45534C4F0834}" destId="{8219368E-A730-4D8F-AAC7-437E3D543F15}" srcOrd="0" destOrd="0" presId="urn:microsoft.com/office/officeart/2005/8/layout/lProcess2"/>
    <dgm:cxn modelId="{0C9A7C8E-BB32-4801-B270-3DA01A63E709}" srcId="{DE5B1713-B8E5-4E30-9878-CDBB2B913A96}" destId="{F00A81B6-19E2-4CD8-9DDF-E21D83D010EE}" srcOrd="1" destOrd="0" parTransId="{B0F2A067-81B7-4E95-A5E0-73B65318F796}" sibTransId="{5E978E10-2697-4F9C-BEB8-ACF19A27F8C8}"/>
    <dgm:cxn modelId="{A23C9561-C652-4391-9FDD-3C1258CA2213}" srcId="{F00A81B6-19E2-4CD8-9DDF-E21D83D010EE}" destId="{67DBD9C4-2AC3-4854-AE20-1F958A035F68}" srcOrd="1" destOrd="0" parTransId="{540D82A4-C2E3-4810-9933-61E75B00A21A}" sibTransId="{13FAAE93-D86C-470F-B2CC-A0B53BC78CAA}"/>
    <dgm:cxn modelId="{E079B38F-2B42-44BA-B73E-5D075E755D6D}" type="presOf" srcId="{D4F70C03-188D-44E1-B507-9583BAC2B2BD}" destId="{403E5FFC-AC95-4F2A-99A6-8B4BC2015437}" srcOrd="0" destOrd="0" presId="urn:microsoft.com/office/officeart/2005/8/layout/lProcess2"/>
    <dgm:cxn modelId="{F49AF29D-FE53-4ECE-BA6E-8605778784DE}" srcId="{D4F70C03-188D-44E1-B507-9583BAC2B2BD}" destId="{B0C7F13B-E3E5-4F98-9C6C-732EEB15CCFD}" srcOrd="0" destOrd="0" parTransId="{C68D4AD7-E152-42D4-AD4C-248A0953F5B9}" sibTransId="{122A06DE-A514-498C-8575-BF99E7B2AD1E}"/>
    <dgm:cxn modelId="{08DFC756-8522-444B-9954-025C2711F52A}" type="presOf" srcId="{F00A81B6-19E2-4CD8-9DDF-E21D83D010EE}" destId="{44D0C594-2DF5-4498-9946-B16F02F38BD5}" srcOrd="0" destOrd="0" presId="urn:microsoft.com/office/officeart/2005/8/layout/lProcess2"/>
    <dgm:cxn modelId="{D1B19C4A-E364-437D-B062-BE56F6D3FA2F}" srcId="{D4F70C03-188D-44E1-B507-9583BAC2B2BD}" destId="{94B1FA28-A99C-4E43-B4B0-93C3F3F9B4A0}" srcOrd="1" destOrd="0" parTransId="{4E158E38-E062-4CF1-B4CA-FA21F09820F3}" sibTransId="{E8F8992E-CCB3-4EC0-92FF-97E5ED1CEE8D}"/>
    <dgm:cxn modelId="{91AAE7E6-F198-4CA1-AC9D-4E77BCCCC8CF}" type="presOf" srcId="{67DBD9C4-2AC3-4854-AE20-1F958A035F68}" destId="{E12A62CD-4F39-4104-A4B1-69F1E03E90C6}" srcOrd="0" destOrd="0" presId="urn:microsoft.com/office/officeart/2005/8/layout/lProcess2"/>
    <dgm:cxn modelId="{535B86D4-889F-49AF-BEA5-E185B4091B00}" srcId="{DE5B1713-B8E5-4E30-9878-CDBB2B913A96}" destId="{D4F70C03-188D-44E1-B507-9583BAC2B2BD}" srcOrd="0" destOrd="0" parTransId="{4544354E-C407-426A-A368-281092CE2FD3}" sibTransId="{822140EB-DC0B-49D6-B119-AFEB18AE795D}"/>
    <dgm:cxn modelId="{53818B6D-D505-443E-A6B1-1E69E24DD95A}" type="presOf" srcId="{84206083-840B-4533-B5D5-F7CD587C9CC5}" destId="{563095D5-F91C-48B2-A1B2-8551C266FC15}" srcOrd="0" destOrd="0" presId="urn:microsoft.com/office/officeart/2005/8/layout/lProcess2"/>
    <dgm:cxn modelId="{DF92676B-5167-4710-9106-65382423128F}" type="presParOf" srcId="{BC715F15-04E0-4DCC-B822-52C6D28D2AF2}" destId="{E9C41562-B1B3-4B14-A2D4-B30C25569F7E}" srcOrd="0" destOrd="0" presId="urn:microsoft.com/office/officeart/2005/8/layout/lProcess2"/>
    <dgm:cxn modelId="{D1F56034-8170-46BD-8091-6671ABC4D6AB}" type="presParOf" srcId="{E9C41562-B1B3-4B14-A2D4-B30C25569F7E}" destId="{403E5FFC-AC95-4F2A-99A6-8B4BC2015437}" srcOrd="0" destOrd="0" presId="urn:microsoft.com/office/officeart/2005/8/layout/lProcess2"/>
    <dgm:cxn modelId="{D7682DA3-55B2-4B1A-AB93-14168FC344B6}" type="presParOf" srcId="{E9C41562-B1B3-4B14-A2D4-B30C25569F7E}" destId="{E379016C-68B5-4158-BA38-0A4F65B761AE}" srcOrd="1" destOrd="0" presId="urn:microsoft.com/office/officeart/2005/8/layout/lProcess2"/>
    <dgm:cxn modelId="{C24082B2-381E-4296-926B-C8C27214E047}" type="presParOf" srcId="{E9C41562-B1B3-4B14-A2D4-B30C25569F7E}" destId="{158CFEC7-062B-471F-8596-0E62B5441633}" srcOrd="2" destOrd="0" presId="urn:microsoft.com/office/officeart/2005/8/layout/lProcess2"/>
    <dgm:cxn modelId="{EECB7A0D-E19C-4A9B-88D6-DAB055E2970F}" type="presParOf" srcId="{158CFEC7-062B-471F-8596-0E62B5441633}" destId="{0982192C-306E-4009-9F1C-2F51100FA048}" srcOrd="0" destOrd="0" presId="urn:microsoft.com/office/officeart/2005/8/layout/lProcess2"/>
    <dgm:cxn modelId="{ED341CB0-7CB3-4D41-A710-B6E3B68C6431}" type="presParOf" srcId="{0982192C-306E-4009-9F1C-2F51100FA048}" destId="{D9D021D5-6191-4B97-A5FE-A90FE594B350}" srcOrd="0" destOrd="0" presId="urn:microsoft.com/office/officeart/2005/8/layout/lProcess2"/>
    <dgm:cxn modelId="{7E0E957D-6DA0-4682-A3C2-559CD1F71823}" type="presParOf" srcId="{0982192C-306E-4009-9F1C-2F51100FA048}" destId="{CA61F442-D4E1-46F8-9AF0-AFD954D97D7F}" srcOrd="1" destOrd="0" presId="urn:microsoft.com/office/officeart/2005/8/layout/lProcess2"/>
    <dgm:cxn modelId="{79802364-B214-4626-A602-B379FDF7EF1A}" type="presParOf" srcId="{0982192C-306E-4009-9F1C-2F51100FA048}" destId="{BBCA8478-CE18-480D-97A6-64DB9519E655}" srcOrd="2" destOrd="0" presId="urn:microsoft.com/office/officeart/2005/8/layout/lProcess2"/>
    <dgm:cxn modelId="{A5B110EE-09A5-44A2-B1F2-647DD4E26BA1}" type="presParOf" srcId="{BC715F15-04E0-4DCC-B822-52C6D28D2AF2}" destId="{D184FD23-CEE4-4E81-BB04-067E981374E2}" srcOrd="1" destOrd="0" presId="urn:microsoft.com/office/officeart/2005/8/layout/lProcess2"/>
    <dgm:cxn modelId="{2B884DB9-6698-4FE4-AAA3-08BF7C5A46B8}" type="presParOf" srcId="{BC715F15-04E0-4DCC-B822-52C6D28D2AF2}" destId="{48294E6B-09BC-46B7-B2B4-F00F2ACA2193}" srcOrd="2" destOrd="0" presId="urn:microsoft.com/office/officeart/2005/8/layout/lProcess2"/>
    <dgm:cxn modelId="{A0A63EE4-07C5-4BAF-96D5-9275C8AE9CE2}" type="presParOf" srcId="{48294E6B-09BC-46B7-B2B4-F00F2ACA2193}" destId="{44D0C594-2DF5-4498-9946-B16F02F38BD5}" srcOrd="0" destOrd="0" presId="urn:microsoft.com/office/officeart/2005/8/layout/lProcess2"/>
    <dgm:cxn modelId="{FA0F24CE-A827-4593-800E-1213ADC247D0}" type="presParOf" srcId="{48294E6B-09BC-46B7-B2B4-F00F2ACA2193}" destId="{C0870C47-D395-4EF2-A133-0B6C5454ED84}" srcOrd="1" destOrd="0" presId="urn:microsoft.com/office/officeart/2005/8/layout/lProcess2"/>
    <dgm:cxn modelId="{3756F2E9-D6BD-4E75-990C-31FCAA71261F}" type="presParOf" srcId="{48294E6B-09BC-46B7-B2B4-F00F2ACA2193}" destId="{4D9B24EE-7145-4988-8475-22B9AA70BC47}" srcOrd="2" destOrd="0" presId="urn:microsoft.com/office/officeart/2005/8/layout/lProcess2"/>
    <dgm:cxn modelId="{023B72FC-9EE5-4BC2-A66D-E49CA11913A3}" type="presParOf" srcId="{4D9B24EE-7145-4988-8475-22B9AA70BC47}" destId="{BBF0A946-F416-46E4-8CF0-4B8604616B8B}" srcOrd="0" destOrd="0" presId="urn:microsoft.com/office/officeart/2005/8/layout/lProcess2"/>
    <dgm:cxn modelId="{4CA966C8-1B4B-41B0-B302-CCCACF9A6F5A}" type="presParOf" srcId="{BBF0A946-F416-46E4-8CF0-4B8604616B8B}" destId="{563095D5-F91C-48B2-A1B2-8551C266FC15}" srcOrd="0" destOrd="0" presId="urn:microsoft.com/office/officeart/2005/8/layout/lProcess2"/>
    <dgm:cxn modelId="{48A04371-F192-4711-A520-F82F5A05CA16}" type="presParOf" srcId="{BBF0A946-F416-46E4-8CF0-4B8604616B8B}" destId="{CA955FC3-BC0A-4E8D-8F84-DCE8F88EEA3B}" srcOrd="1" destOrd="0" presId="urn:microsoft.com/office/officeart/2005/8/layout/lProcess2"/>
    <dgm:cxn modelId="{D76381A8-2E4F-4CF6-B748-6CA52C15BED2}" type="presParOf" srcId="{BBF0A946-F416-46E4-8CF0-4B8604616B8B}" destId="{E12A62CD-4F39-4104-A4B1-69F1E03E90C6}" srcOrd="2" destOrd="0" presId="urn:microsoft.com/office/officeart/2005/8/layout/lProcess2"/>
    <dgm:cxn modelId="{984A2284-DA3F-40EC-A586-31B98DC9E3E3}" type="presParOf" srcId="{BC715F15-04E0-4DCC-B822-52C6D28D2AF2}" destId="{CADCEB3F-944F-4153-B16E-8C97508CDB76}" srcOrd="3" destOrd="0" presId="urn:microsoft.com/office/officeart/2005/8/layout/lProcess2"/>
    <dgm:cxn modelId="{F6B12FC2-987C-4FAC-8CD6-FBA96730E282}" type="presParOf" srcId="{BC715F15-04E0-4DCC-B822-52C6D28D2AF2}" destId="{260D30BF-914F-4BE1-A800-63A3CAF36ACE}" srcOrd="4" destOrd="0" presId="urn:microsoft.com/office/officeart/2005/8/layout/lProcess2"/>
    <dgm:cxn modelId="{1635CD51-F37A-4623-AFBF-3C8A65B9DE06}" type="presParOf" srcId="{260D30BF-914F-4BE1-A800-63A3CAF36ACE}" destId="{8219368E-A730-4D8F-AAC7-437E3D543F15}" srcOrd="0" destOrd="0" presId="urn:microsoft.com/office/officeart/2005/8/layout/lProcess2"/>
    <dgm:cxn modelId="{D3CB8993-372D-489E-A4D7-30BA47E1FE24}" type="presParOf" srcId="{260D30BF-914F-4BE1-A800-63A3CAF36ACE}" destId="{EF43DB74-4956-4C63-A458-A1F7C0A30EBF}" srcOrd="1" destOrd="0" presId="urn:microsoft.com/office/officeart/2005/8/layout/lProcess2"/>
    <dgm:cxn modelId="{41E8D28A-7D9E-49C7-A48E-DB95C067B704}" type="presParOf" srcId="{260D30BF-914F-4BE1-A800-63A3CAF36ACE}" destId="{7C80F499-AF15-48F7-965C-8BE470333199}" srcOrd="2" destOrd="0" presId="urn:microsoft.com/office/officeart/2005/8/layout/lProcess2"/>
    <dgm:cxn modelId="{A6EFC5FF-2FD4-4AFB-802B-E56B84A0D1C5}" type="presParOf" srcId="{7C80F499-AF15-48F7-965C-8BE470333199}" destId="{BC71E7F5-1EF5-41D9-BE9E-3E9AD967BF98}" srcOrd="0" destOrd="0" presId="urn:microsoft.com/office/officeart/2005/8/layout/lProcess2"/>
    <dgm:cxn modelId="{7D2E0372-9CAF-4C10-9818-EF47FAE47CC3}" type="presParOf" srcId="{BC71E7F5-1EF5-41D9-BE9E-3E9AD967BF98}" destId="{83CA2231-C4DE-471A-AB7B-7B4113E37F7B}" srcOrd="0" destOrd="0" presId="urn:microsoft.com/office/officeart/2005/8/layout/lProcess2"/>
    <dgm:cxn modelId="{F25693C2-D22A-4D68-A690-B46B674B748A}" type="presParOf" srcId="{BC71E7F5-1EF5-41D9-BE9E-3E9AD967BF98}" destId="{6E256C7F-10A1-4494-8A86-DAC508EE2C69}" srcOrd="1" destOrd="0" presId="urn:microsoft.com/office/officeart/2005/8/layout/lProcess2"/>
    <dgm:cxn modelId="{77205084-71FD-4093-8618-74A6F888B389}" type="presParOf" srcId="{BC71E7F5-1EF5-41D9-BE9E-3E9AD967BF98}" destId="{361F2EE9-D8C2-4AB9-B64C-8A56EE37EF2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C70FBB-0336-486C-9450-7AAB25B16EF2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EF61970D-2BEB-4824-8C61-865863E06280}">
      <dgm:prSet phldrT="[Texte]" custT="1"/>
      <dgm:spPr/>
      <dgm:t>
        <a:bodyPr/>
        <a:lstStyle/>
        <a:p>
          <a:r>
            <a:rPr lang="fr-FR" sz="1800" dirty="0" smtClean="0"/>
            <a:t>Avant</a:t>
          </a:r>
          <a:endParaRPr lang="fr-FR" sz="1800" dirty="0"/>
        </a:p>
      </dgm:t>
    </dgm:pt>
    <dgm:pt modelId="{ED2C54C1-A768-44BC-AC48-65A5095744D2}" type="parTrans" cxnId="{A161FAB8-370A-4393-92C0-418C8FE63F5A}">
      <dgm:prSet/>
      <dgm:spPr/>
      <dgm:t>
        <a:bodyPr/>
        <a:lstStyle/>
        <a:p>
          <a:endParaRPr lang="fr-FR"/>
        </a:p>
      </dgm:t>
    </dgm:pt>
    <dgm:pt modelId="{302D4D1E-AD97-4E15-A382-E2C4A86C9D51}" type="sibTrans" cxnId="{A161FAB8-370A-4393-92C0-418C8FE63F5A}">
      <dgm:prSet/>
      <dgm:spPr/>
      <dgm:t>
        <a:bodyPr/>
        <a:lstStyle/>
        <a:p>
          <a:endParaRPr lang="fr-FR"/>
        </a:p>
      </dgm:t>
    </dgm:pt>
    <dgm:pt modelId="{F0FFDC05-B50F-48EC-BC2A-ACE35F332139}">
      <dgm:prSet phldrT="[Texte]" custT="1"/>
      <dgm:spPr/>
      <dgm:t>
        <a:bodyPr/>
        <a:lstStyle/>
        <a:p>
          <a:pPr algn="just"/>
          <a:r>
            <a:rPr lang="fr-FR" sz="1800" dirty="0" smtClean="0"/>
            <a:t>Le refus d’ouverture de compte</a:t>
          </a:r>
          <a:endParaRPr lang="fr-FR" sz="1800" dirty="0"/>
        </a:p>
      </dgm:t>
    </dgm:pt>
    <dgm:pt modelId="{2798DE9D-1223-4ECD-B791-13D03B1684D8}" type="parTrans" cxnId="{72418FE5-DBFC-47D9-ABCC-9E63FB70177F}">
      <dgm:prSet/>
      <dgm:spPr/>
      <dgm:t>
        <a:bodyPr/>
        <a:lstStyle/>
        <a:p>
          <a:endParaRPr lang="fr-FR"/>
        </a:p>
      </dgm:t>
    </dgm:pt>
    <dgm:pt modelId="{3264CCEF-0A35-4E49-A789-337FC38B106F}" type="sibTrans" cxnId="{72418FE5-DBFC-47D9-ABCC-9E63FB70177F}">
      <dgm:prSet/>
      <dgm:spPr/>
      <dgm:t>
        <a:bodyPr/>
        <a:lstStyle/>
        <a:p>
          <a:endParaRPr lang="fr-FR"/>
        </a:p>
      </dgm:t>
    </dgm:pt>
    <dgm:pt modelId="{C1FAD354-8F96-4663-BFF7-A7BDC801D789}">
      <dgm:prSet phldrT="[Texte]" custT="1"/>
      <dgm:spPr/>
      <dgm:t>
        <a:bodyPr/>
        <a:lstStyle/>
        <a:p>
          <a:r>
            <a:rPr lang="fr-FR" sz="1800" dirty="0" smtClean="0"/>
            <a:t>Pendant</a:t>
          </a:r>
          <a:endParaRPr lang="fr-FR" sz="1800" dirty="0"/>
        </a:p>
      </dgm:t>
    </dgm:pt>
    <dgm:pt modelId="{F15A276A-2F3E-46BB-AD75-502DE9998DBD}" type="parTrans" cxnId="{CF9334AF-BFB8-4A6B-9EFE-12EBEB06C71D}">
      <dgm:prSet/>
      <dgm:spPr/>
      <dgm:t>
        <a:bodyPr/>
        <a:lstStyle/>
        <a:p>
          <a:endParaRPr lang="fr-FR"/>
        </a:p>
      </dgm:t>
    </dgm:pt>
    <dgm:pt modelId="{E54A7508-11F7-4CDD-B487-FA4F6023D179}" type="sibTrans" cxnId="{CF9334AF-BFB8-4A6B-9EFE-12EBEB06C71D}">
      <dgm:prSet/>
      <dgm:spPr/>
      <dgm:t>
        <a:bodyPr/>
        <a:lstStyle/>
        <a:p>
          <a:endParaRPr lang="fr-FR"/>
        </a:p>
      </dgm:t>
    </dgm:pt>
    <dgm:pt modelId="{BAADCA83-9E21-49DD-A9CC-BF0B67285460}">
      <dgm:prSet phldrT="[Texte]" custT="1"/>
      <dgm:spPr/>
      <dgm:t>
        <a:bodyPr/>
        <a:lstStyle/>
        <a:p>
          <a:pPr algn="just"/>
          <a:r>
            <a:rPr lang="fr-FR" sz="1800" dirty="0" smtClean="0"/>
            <a:t>Ouverture du compte dans un délai de 3 jours ouvrés à compter de la remise de tous les éléments du DRC</a:t>
          </a:r>
          <a:endParaRPr lang="fr-FR" sz="1800" dirty="0"/>
        </a:p>
      </dgm:t>
    </dgm:pt>
    <dgm:pt modelId="{899E5F6F-4E24-47CF-8D5E-83401F144E27}" type="parTrans" cxnId="{2C3FD3B8-43CB-4397-8E0C-DA66F409BE12}">
      <dgm:prSet/>
      <dgm:spPr/>
      <dgm:t>
        <a:bodyPr/>
        <a:lstStyle/>
        <a:p>
          <a:endParaRPr lang="fr-FR"/>
        </a:p>
      </dgm:t>
    </dgm:pt>
    <dgm:pt modelId="{5D0E9E10-67BB-4A94-83A0-C01B6EA4952E}" type="sibTrans" cxnId="{2C3FD3B8-43CB-4397-8E0C-DA66F409BE12}">
      <dgm:prSet/>
      <dgm:spPr/>
      <dgm:t>
        <a:bodyPr/>
        <a:lstStyle/>
        <a:p>
          <a:endParaRPr lang="fr-FR"/>
        </a:p>
      </dgm:t>
    </dgm:pt>
    <dgm:pt modelId="{2D871929-FC58-4078-9204-6A44E3133150}">
      <dgm:prSet phldrT="[Texte]" custT="1"/>
      <dgm:spPr/>
      <dgm:t>
        <a:bodyPr/>
        <a:lstStyle/>
        <a:p>
          <a:r>
            <a:rPr lang="fr-FR" sz="1800" dirty="0" smtClean="0"/>
            <a:t>Après</a:t>
          </a:r>
          <a:endParaRPr lang="fr-FR" sz="1800" dirty="0"/>
        </a:p>
      </dgm:t>
    </dgm:pt>
    <dgm:pt modelId="{51CF2A90-1175-44DF-988C-3E7FC98FDF0B}" type="parTrans" cxnId="{E430AE18-879E-49E6-96E9-D81038B87F3B}">
      <dgm:prSet/>
      <dgm:spPr/>
      <dgm:t>
        <a:bodyPr/>
        <a:lstStyle/>
        <a:p>
          <a:endParaRPr lang="fr-FR"/>
        </a:p>
      </dgm:t>
    </dgm:pt>
    <dgm:pt modelId="{95BD6725-0E59-4C1F-9724-2103C489DA3D}" type="sibTrans" cxnId="{E430AE18-879E-49E6-96E9-D81038B87F3B}">
      <dgm:prSet/>
      <dgm:spPr/>
      <dgm:t>
        <a:bodyPr/>
        <a:lstStyle/>
        <a:p>
          <a:endParaRPr lang="fr-FR"/>
        </a:p>
      </dgm:t>
    </dgm:pt>
    <dgm:pt modelId="{3DA4205B-0448-4EAA-9A3D-E1C6F0E403E5}">
      <dgm:prSet phldrT="[Texte]" custT="1"/>
      <dgm:spPr/>
      <dgm:t>
        <a:bodyPr/>
        <a:lstStyle/>
        <a:p>
          <a:pPr algn="just"/>
          <a:r>
            <a:rPr lang="fr-FR" sz="1800" dirty="0" smtClean="0"/>
            <a:t>La renonciation aux SBB</a:t>
          </a:r>
          <a:endParaRPr lang="fr-FR" sz="1800" dirty="0"/>
        </a:p>
      </dgm:t>
    </dgm:pt>
    <dgm:pt modelId="{A1A1A771-1835-4D9E-B0B5-F0FDF593D7AA}" type="parTrans" cxnId="{31FEEB4F-74A3-4D4D-B050-779C41F63F2F}">
      <dgm:prSet/>
      <dgm:spPr/>
      <dgm:t>
        <a:bodyPr/>
        <a:lstStyle/>
        <a:p>
          <a:endParaRPr lang="fr-FR"/>
        </a:p>
      </dgm:t>
    </dgm:pt>
    <dgm:pt modelId="{6360C70F-D93A-4CA2-B714-1BD0AF467E2A}" type="sibTrans" cxnId="{31FEEB4F-74A3-4D4D-B050-779C41F63F2F}">
      <dgm:prSet/>
      <dgm:spPr/>
      <dgm:t>
        <a:bodyPr/>
        <a:lstStyle/>
        <a:p>
          <a:endParaRPr lang="fr-FR"/>
        </a:p>
      </dgm:t>
    </dgm:pt>
    <dgm:pt modelId="{BA538FED-5472-49B4-AD1F-85A358986B1D}">
      <dgm:prSet custT="1"/>
      <dgm:spPr/>
      <dgm:t>
        <a:bodyPr/>
        <a:lstStyle/>
        <a:p>
          <a:pPr algn="just"/>
          <a:r>
            <a:rPr lang="fr-FR" sz="1800" dirty="0" smtClean="0"/>
            <a:t>La désignation de la CELCA par la Banque de France</a:t>
          </a:r>
          <a:endParaRPr lang="fr-FR" sz="1800" dirty="0"/>
        </a:p>
      </dgm:t>
    </dgm:pt>
    <dgm:pt modelId="{AE1020C3-7EB6-49A5-A50C-A60CD9C915F3}" type="parTrans" cxnId="{5AA5972D-8E7D-4BFA-BC41-65053168CBF0}">
      <dgm:prSet/>
      <dgm:spPr/>
      <dgm:t>
        <a:bodyPr/>
        <a:lstStyle/>
        <a:p>
          <a:endParaRPr lang="fr-FR"/>
        </a:p>
      </dgm:t>
    </dgm:pt>
    <dgm:pt modelId="{AA8847B5-C76B-4904-8E0A-8178C3D21813}" type="sibTrans" cxnId="{5AA5972D-8E7D-4BFA-BC41-65053168CBF0}">
      <dgm:prSet/>
      <dgm:spPr/>
      <dgm:t>
        <a:bodyPr/>
        <a:lstStyle/>
        <a:p>
          <a:endParaRPr lang="fr-FR"/>
        </a:p>
      </dgm:t>
    </dgm:pt>
    <dgm:pt modelId="{C8FE156A-F282-4D0E-A13F-66A6CC3A75A8}">
      <dgm:prSet custT="1"/>
      <dgm:spPr/>
      <dgm:t>
        <a:bodyPr/>
        <a:lstStyle/>
        <a:p>
          <a:pPr algn="just"/>
          <a:r>
            <a:rPr lang="fr-FR" sz="1800" dirty="0" smtClean="0"/>
            <a:t>Gratuité des Services Bancaires de Base</a:t>
          </a:r>
          <a:endParaRPr lang="fr-FR" sz="1800" dirty="0"/>
        </a:p>
      </dgm:t>
    </dgm:pt>
    <dgm:pt modelId="{CD51BF4F-2803-422C-8621-EC84BE77C8F5}" type="parTrans" cxnId="{4BE2A5A0-451A-43A8-851D-F3DB63DCD0B7}">
      <dgm:prSet/>
      <dgm:spPr/>
      <dgm:t>
        <a:bodyPr/>
        <a:lstStyle/>
        <a:p>
          <a:endParaRPr lang="fr-FR"/>
        </a:p>
      </dgm:t>
    </dgm:pt>
    <dgm:pt modelId="{DBA77CDC-64AC-4BB8-B739-CF186A7F448B}" type="sibTrans" cxnId="{4BE2A5A0-451A-43A8-851D-F3DB63DCD0B7}">
      <dgm:prSet/>
      <dgm:spPr/>
      <dgm:t>
        <a:bodyPr/>
        <a:lstStyle/>
        <a:p>
          <a:endParaRPr lang="fr-FR"/>
        </a:p>
      </dgm:t>
    </dgm:pt>
    <dgm:pt modelId="{DE20CD6B-4349-412A-8E2C-E980612FC260}">
      <dgm:prSet custT="1"/>
      <dgm:spPr/>
      <dgm:t>
        <a:bodyPr/>
        <a:lstStyle/>
        <a:p>
          <a:pPr algn="just"/>
          <a:r>
            <a:rPr lang="fr-FR" sz="1800" dirty="0" smtClean="0"/>
            <a:t>Suivi de l’offre de services</a:t>
          </a:r>
          <a:endParaRPr lang="fr-FR" sz="1800" dirty="0"/>
        </a:p>
      </dgm:t>
    </dgm:pt>
    <dgm:pt modelId="{DF03E603-A9FC-4ADF-B444-88B95088E746}" type="parTrans" cxnId="{759E8B4B-600B-4871-A5E7-37EDA5DD3DDF}">
      <dgm:prSet/>
      <dgm:spPr/>
      <dgm:t>
        <a:bodyPr/>
        <a:lstStyle/>
        <a:p>
          <a:endParaRPr lang="fr-FR"/>
        </a:p>
      </dgm:t>
    </dgm:pt>
    <dgm:pt modelId="{64CC229A-CB09-41FA-9667-D3399334F986}" type="sibTrans" cxnId="{759E8B4B-600B-4871-A5E7-37EDA5DD3DDF}">
      <dgm:prSet/>
      <dgm:spPr/>
      <dgm:t>
        <a:bodyPr/>
        <a:lstStyle/>
        <a:p>
          <a:endParaRPr lang="fr-FR"/>
        </a:p>
      </dgm:t>
    </dgm:pt>
    <dgm:pt modelId="{A7068549-3217-4C24-98AB-7D3A134F0BE8}">
      <dgm:prSet custT="1"/>
      <dgm:spPr/>
      <dgm:t>
        <a:bodyPr/>
        <a:lstStyle/>
        <a:p>
          <a:pPr algn="just"/>
          <a:r>
            <a:rPr lang="fr-FR" sz="1800" dirty="0" smtClean="0"/>
            <a:t>La clôture</a:t>
          </a:r>
          <a:endParaRPr lang="fr-FR" sz="1800" dirty="0"/>
        </a:p>
      </dgm:t>
    </dgm:pt>
    <dgm:pt modelId="{BE5E07E7-BD23-4BDC-B6D0-F033725F3624}" type="parTrans" cxnId="{CEA9DF3A-6301-4F06-B266-905D57A4C655}">
      <dgm:prSet/>
      <dgm:spPr/>
      <dgm:t>
        <a:bodyPr/>
        <a:lstStyle/>
        <a:p>
          <a:endParaRPr lang="fr-FR"/>
        </a:p>
      </dgm:t>
    </dgm:pt>
    <dgm:pt modelId="{3AA1F945-6AAE-412D-BC60-934932BC42FC}" type="sibTrans" cxnId="{CEA9DF3A-6301-4F06-B266-905D57A4C655}">
      <dgm:prSet/>
      <dgm:spPr/>
      <dgm:t>
        <a:bodyPr/>
        <a:lstStyle/>
        <a:p>
          <a:endParaRPr lang="fr-FR"/>
        </a:p>
      </dgm:t>
    </dgm:pt>
    <dgm:pt modelId="{A0C3D8F3-A39B-4298-9338-CCCA942CF265}" type="pres">
      <dgm:prSet presAssocID="{ABC70FBB-0336-486C-9450-7AAB25B16EF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AF49A40-384E-469A-9A98-38C219F47C54}" type="pres">
      <dgm:prSet presAssocID="{EF61970D-2BEB-4824-8C61-865863E06280}" presName="composite" presStyleCnt="0"/>
      <dgm:spPr/>
    </dgm:pt>
    <dgm:pt modelId="{515095E3-87D3-49E5-872C-443A3ABE77F3}" type="pres">
      <dgm:prSet presAssocID="{EF61970D-2BEB-4824-8C61-865863E0628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9668C3-7A38-412C-A7CA-088A3EADD56B}" type="pres">
      <dgm:prSet presAssocID="{EF61970D-2BEB-4824-8C61-865863E0628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2BABDF-0FC2-4B3A-8E58-6B4FEF2A0218}" type="pres">
      <dgm:prSet presAssocID="{302D4D1E-AD97-4E15-A382-E2C4A86C9D51}" presName="sp" presStyleCnt="0"/>
      <dgm:spPr/>
    </dgm:pt>
    <dgm:pt modelId="{BF1771F9-5E64-48D2-99F9-7EC78729DF13}" type="pres">
      <dgm:prSet presAssocID="{C1FAD354-8F96-4663-BFF7-A7BDC801D789}" presName="composite" presStyleCnt="0"/>
      <dgm:spPr/>
    </dgm:pt>
    <dgm:pt modelId="{02DDF047-6FE0-4CB9-9C92-4E5706B95BB5}" type="pres">
      <dgm:prSet presAssocID="{C1FAD354-8F96-4663-BFF7-A7BDC801D78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F60E69-5E08-4519-A64F-D4C214413A5A}" type="pres">
      <dgm:prSet presAssocID="{C1FAD354-8F96-4663-BFF7-A7BDC801D789}" presName="descendantText" presStyleLbl="alignAcc1" presStyleIdx="1" presStyleCnt="3" custScaleX="99562" custScaleY="13400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647562-1306-42D0-9A86-FDBB16953B10}" type="pres">
      <dgm:prSet presAssocID="{E54A7508-11F7-4CDD-B487-FA4F6023D179}" presName="sp" presStyleCnt="0"/>
      <dgm:spPr/>
    </dgm:pt>
    <dgm:pt modelId="{EF54BE85-9913-4934-A0E1-F806C5A83405}" type="pres">
      <dgm:prSet presAssocID="{2D871929-FC58-4078-9204-6A44E3133150}" presName="composite" presStyleCnt="0"/>
      <dgm:spPr/>
    </dgm:pt>
    <dgm:pt modelId="{9152C8CB-469F-467F-A646-99305A89D27B}" type="pres">
      <dgm:prSet presAssocID="{2D871929-FC58-4078-9204-6A44E3133150}" presName="parentText" presStyleLbl="alignNode1" presStyleIdx="2" presStyleCnt="3" custLinFactNeighborX="-1036" custLinFactNeighborY="959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584823-E56A-4AF4-999C-511A2FDEE7EB}" type="pres">
      <dgm:prSet presAssocID="{2D871929-FC58-4078-9204-6A44E3133150}" presName="descendantText" presStyleLbl="alignAcc1" presStyleIdx="2" presStyleCnt="3" custLinFactNeighborX="0" custLinFactNeighborY="89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995587B-DF67-4D5D-A599-B2AA24FAD3E0}" type="presOf" srcId="{BAADCA83-9E21-49DD-A9CC-BF0B67285460}" destId="{0FF60E69-5E08-4519-A64F-D4C214413A5A}" srcOrd="0" destOrd="0" presId="urn:microsoft.com/office/officeart/2005/8/layout/chevron2"/>
    <dgm:cxn modelId="{4BE2A5A0-451A-43A8-851D-F3DB63DCD0B7}" srcId="{C1FAD354-8F96-4663-BFF7-A7BDC801D789}" destId="{C8FE156A-F282-4D0E-A13F-66A6CC3A75A8}" srcOrd="1" destOrd="0" parTransId="{CD51BF4F-2803-422C-8621-EC84BE77C8F5}" sibTransId="{DBA77CDC-64AC-4BB8-B739-CF186A7F448B}"/>
    <dgm:cxn modelId="{2DC4B26E-9CC9-480E-9E6D-9E1CB612C8B2}" type="presOf" srcId="{BA538FED-5472-49B4-AD1F-85A358986B1D}" destId="{A29668C3-7A38-412C-A7CA-088A3EADD56B}" srcOrd="0" destOrd="1" presId="urn:microsoft.com/office/officeart/2005/8/layout/chevron2"/>
    <dgm:cxn modelId="{2C3FD3B8-43CB-4397-8E0C-DA66F409BE12}" srcId="{C1FAD354-8F96-4663-BFF7-A7BDC801D789}" destId="{BAADCA83-9E21-49DD-A9CC-BF0B67285460}" srcOrd="0" destOrd="0" parTransId="{899E5F6F-4E24-47CF-8D5E-83401F144E27}" sibTransId="{5D0E9E10-67BB-4A94-83A0-C01B6EA4952E}"/>
    <dgm:cxn modelId="{F6823C1C-466C-437B-B86D-62FCA4CD03F2}" type="presOf" srcId="{2D871929-FC58-4078-9204-6A44E3133150}" destId="{9152C8CB-469F-467F-A646-99305A89D27B}" srcOrd="0" destOrd="0" presId="urn:microsoft.com/office/officeart/2005/8/layout/chevron2"/>
    <dgm:cxn modelId="{759E8B4B-600B-4871-A5E7-37EDA5DD3DDF}" srcId="{C1FAD354-8F96-4663-BFF7-A7BDC801D789}" destId="{DE20CD6B-4349-412A-8E2C-E980612FC260}" srcOrd="2" destOrd="0" parTransId="{DF03E603-A9FC-4ADF-B444-88B95088E746}" sibTransId="{64CC229A-CB09-41FA-9667-D3399334F986}"/>
    <dgm:cxn modelId="{ED6C6C3B-5C56-49D4-9614-F088FCE5E60B}" type="presOf" srcId="{DE20CD6B-4349-412A-8E2C-E980612FC260}" destId="{0FF60E69-5E08-4519-A64F-D4C214413A5A}" srcOrd="0" destOrd="2" presId="urn:microsoft.com/office/officeart/2005/8/layout/chevron2"/>
    <dgm:cxn modelId="{CEA9DF3A-6301-4F06-B266-905D57A4C655}" srcId="{2D871929-FC58-4078-9204-6A44E3133150}" destId="{A7068549-3217-4C24-98AB-7D3A134F0BE8}" srcOrd="1" destOrd="0" parTransId="{BE5E07E7-BD23-4BDC-B6D0-F033725F3624}" sibTransId="{3AA1F945-6AAE-412D-BC60-934932BC42FC}"/>
    <dgm:cxn modelId="{30F03845-6C0C-4606-9D00-7594A6AC5311}" type="presOf" srcId="{3DA4205B-0448-4EAA-9A3D-E1C6F0E403E5}" destId="{C6584823-E56A-4AF4-999C-511A2FDEE7EB}" srcOrd="0" destOrd="0" presId="urn:microsoft.com/office/officeart/2005/8/layout/chevron2"/>
    <dgm:cxn modelId="{91420D50-A8B0-4401-855D-40D3052669F2}" type="presOf" srcId="{A7068549-3217-4C24-98AB-7D3A134F0BE8}" destId="{C6584823-E56A-4AF4-999C-511A2FDEE7EB}" srcOrd="0" destOrd="1" presId="urn:microsoft.com/office/officeart/2005/8/layout/chevron2"/>
    <dgm:cxn modelId="{31FEEB4F-74A3-4D4D-B050-779C41F63F2F}" srcId="{2D871929-FC58-4078-9204-6A44E3133150}" destId="{3DA4205B-0448-4EAA-9A3D-E1C6F0E403E5}" srcOrd="0" destOrd="0" parTransId="{A1A1A771-1835-4D9E-B0B5-F0FDF593D7AA}" sibTransId="{6360C70F-D93A-4CA2-B714-1BD0AF467E2A}"/>
    <dgm:cxn modelId="{72791C1F-88F9-42EA-9252-DA6F16CD48D9}" type="presOf" srcId="{C1FAD354-8F96-4663-BFF7-A7BDC801D789}" destId="{02DDF047-6FE0-4CB9-9C92-4E5706B95BB5}" srcOrd="0" destOrd="0" presId="urn:microsoft.com/office/officeart/2005/8/layout/chevron2"/>
    <dgm:cxn modelId="{E430AE18-879E-49E6-96E9-D81038B87F3B}" srcId="{ABC70FBB-0336-486C-9450-7AAB25B16EF2}" destId="{2D871929-FC58-4078-9204-6A44E3133150}" srcOrd="2" destOrd="0" parTransId="{51CF2A90-1175-44DF-988C-3E7FC98FDF0B}" sibTransId="{95BD6725-0E59-4C1F-9724-2103C489DA3D}"/>
    <dgm:cxn modelId="{72418FE5-DBFC-47D9-ABCC-9E63FB70177F}" srcId="{EF61970D-2BEB-4824-8C61-865863E06280}" destId="{F0FFDC05-B50F-48EC-BC2A-ACE35F332139}" srcOrd="0" destOrd="0" parTransId="{2798DE9D-1223-4ECD-B791-13D03B1684D8}" sibTransId="{3264CCEF-0A35-4E49-A789-337FC38B106F}"/>
    <dgm:cxn modelId="{5AA5972D-8E7D-4BFA-BC41-65053168CBF0}" srcId="{EF61970D-2BEB-4824-8C61-865863E06280}" destId="{BA538FED-5472-49B4-AD1F-85A358986B1D}" srcOrd="1" destOrd="0" parTransId="{AE1020C3-7EB6-49A5-A50C-A60CD9C915F3}" sibTransId="{AA8847B5-C76B-4904-8E0A-8178C3D21813}"/>
    <dgm:cxn modelId="{A161FAB8-370A-4393-92C0-418C8FE63F5A}" srcId="{ABC70FBB-0336-486C-9450-7AAB25B16EF2}" destId="{EF61970D-2BEB-4824-8C61-865863E06280}" srcOrd="0" destOrd="0" parTransId="{ED2C54C1-A768-44BC-AC48-65A5095744D2}" sibTransId="{302D4D1E-AD97-4E15-A382-E2C4A86C9D51}"/>
    <dgm:cxn modelId="{1FA82979-0485-4622-9B42-6F7E1CC1B05D}" type="presOf" srcId="{EF61970D-2BEB-4824-8C61-865863E06280}" destId="{515095E3-87D3-49E5-872C-443A3ABE77F3}" srcOrd="0" destOrd="0" presId="urn:microsoft.com/office/officeart/2005/8/layout/chevron2"/>
    <dgm:cxn modelId="{CF9334AF-BFB8-4A6B-9EFE-12EBEB06C71D}" srcId="{ABC70FBB-0336-486C-9450-7AAB25B16EF2}" destId="{C1FAD354-8F96-4663-BFF7-A7BDC801D789}" srcOrd="1" destOrd="0" parTransId="{F15A276A-2F3E-46BB-AD75-502DE9998DBD}" sibTransId="{E54A7508-11F7-4CDD-B487-FA4F6023D179}"/>
    <dgm:cxn modelId="{A06B969F-DB40-429E-88BC-0AA0F34B6F2B}" type="presOf" srcId="{F0FFDC05-B50F-48EC-BC2A-ACE35F332139}" destId="{A29668C3-7A38-412C-A7CA-088A3EADD56B}" srcOrd="0" destOrd="0" presId="urn:microsoft.com/office/officeart/2005/8/layout/chevron2"/>
    <dgm:cxn modelId="{2F1BF2E8-C854-4508-AFBC-28AB5D302A4C}" type="presOf" srcId="{C8FE156A-F282-4D0E-A13F-66A6CC3A75A8}" destId="{0FF60E69-5E08-4519-A64F-D4C214413A5A}" srcOrd="0" destOrd="1" presId="urn:microsoft.com/office/officeart/2005/8/layout/chevron2"/>
    <dgm:cxn modelId="{84F586D5-8BC9-4A56-8A88-F4E700395581}" type="presOf" srcId="{ABC70FBB-0336-486C-9450-7AAB25B16EF2}" destId="{A0C3D8F3-A39B-4298-9338-CCCA942CF265}" srcOrd="0" destOrd="0" presId="urn:microsoft.com/office/officeart/2005/8/layout/chevron2"/>
    <dgm:cxn modelId="{499BE251-DFD9-4003-A648-748C0D9D302E}" type="presParOf" srcId="{A0C3D8F3-A39B-4298-9338-CCCA942CF265}" destId="{FAF49A40-384E-469A-9A98-38C219F47C54}" srcOrd="0" destOrd="0" presId="urn:microsoft.com/office/officeart/2005/8/layout/chevron2"/>
    <dgm:cxn modelId="{E5E899E2-14C2-4671-BE52-9B747F36E0DC}" type="presParOf" srcId="{FAF49A40-384E-469A-9A98-38C219F47C54}" destId="{515095E3-87D3-49E5-872C-443A3ABE77F3}" srcOrd="0" destOrd="0" presId="urn:microsoft.com/office/officeart/2005/8/layout/chevron2"/>
    <dgm:cxn modelId="{53DCAEC8-844B-4F9E-B15B-664C269C67AC}" type="presParOf" srcId="{FAF49A40-384E-469A-9A98-38C219F47C54}" destId="{A29668C3-7A38-412C-A7CA-088A3EADD56B}" srcOrd="1" destOrd="0" presId="urn:microsoft.com/office/officeart/2005/8/layout/chevron2"/>
    <dgm:cxn modelId="{DFD99D0C-50BA-4B5E-A095-C266B30E1A04}" type="presParOf" srcId="{A0C3D8F3-A39B-4298-9338-CCCA942CF265}" destId="{312BABDF-0FC2-4B3A-8E58-6B4FEF2A0218}" srcOrd="1" destOrd="0" presId="urn:microsoft.com/office/officeart/2005/8/layout/chevron2"/>
    <dgm:cxn modelId="{7F460346-70D9-4010-9ADB-F3BA2CC2432A}" type="presParOf" srcId="{A0C3D8F3-A39B-4298-9338-CCCA942CF265}" destId="{BF1771F9-5E64-48D2-99F9-7EC78729DF13}" srcOrd="2" destOrd="0" presId="urn:microsoft.com/office/officeart/2005/8/layout/chevron2"/>
    <dgm:cxn modelId="{A243DF30-24C0-4646-892D-820981A158B6}" type="presParOf" srcId="{BF1771F9-5E64-48D2-99F9-7EC78729DF13}" destId="{02DDF047-6FE0-4CB9-9C92-4E5706B95BB5}" srcOrd="0" destOrd="0" presId="urn:microsoft.com/office/officeart/2005/8/layout/chevron2"/>
    <dgm:cxn modelId="{F23B52B5-46BD-4716-BC32-642E71B724A3}" type="presParOf" srcId="{BF1771F9-5E64-48D2-99F9-7EC78729DF13}" destId="{0FF60E69-5E08-4519-A64F-D4C214413A5A}" srcOrd="1" destOrd="0" presId="urn:microsoft.com/office/officeart/2005/8/layout/chevron2"/>
    <dgm:cxn modelId="{F1A5FA11-6400-4281-8885-C4FC005A2221}" type="presParOf" srcId="{A0C3D8F3-A39B-4298-9338-CCCA942CF265}" destId="{46647562-1306-42D0-9A86-FDBB16953B10}" srcOrd="3" destOrd="0" presId="urn:microsoft.com/office/officeart/2005/8/layout/chevron2"/>
    <dgm:cxn modelId="{8B22BCA7-A43A-44ED-8528-5E94EDE51786}" type="presParOf" srcId="{A0C3D8F3-A39B-4298-9338-CCCA942CF265}" destId="{EF54BE85-9913-4934-A0E1-F806C5A83405}" srcOrd="4" destOrd="0" presId="urn:microsoft.com/office/officeart/2005/8/layout/chevron2"/>
    <dgm:cxn modelId="{1AFBFB54-8122-4098-8BB5-C2DBB29740E0}" type="presParOf" srcId="{EF54BE85-9913-4934-A0E1-F806C5A83405}" destId="{9152C8CB-469F-467F-A646-99305A89D27B}" srcOrd="0" destOrd="0" presId="urn:microsoft.com/office/officeart/2005/8/layout/chevron2"/>
    <dgm:cxn modelId="{6EADAB49-9102-4CAC-B5FA-5D3A8CBC4B1A}" type="presParOf" srcId="{EF54BE85-9913-4934-A0E1-F806C5A83405}" destId="{C6584823-E56A-4AF4-999C-511A2FDEE7E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E5FFC-AC95-4F2A-99A6-8B4BC2015437}">
      <dsp:nvSpPr>
        <dsp:cNvPr id="0" name=""/>
        <dsp:cNvSpPr/>
      </dsp:nvSpPr>
      <dsp:spPr>
        <a:xfrm>
          <a:off x="1042" y="0"/>
          <a:ext cx="2711191" cy="3666653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1042" y="0"/>
        <a:ext cx="2711191" cy="1099995"/>
      </dsp:txXfrm>
    </dsp:sp>
    <dsp:sp modelId="{D9D021D5-6191-4B97-A5FE-A90FE594B350}">
      <dsp:nvSpPr>
        <dsp:cNvPr id="0" name=""/>
        <dsp:cNvSpPr/>
      </dsp:nvSpPr>
      <dsp:spPr>
        <a:xfrm>
          <a:off x="299317" y="440167"/>
          <a:ext cx="2168953" cy="1105546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SBB</a:t>
          </a:r>
          <a:endParaRPr lang="fr-FR" sz="2000" kern="1200" dirty="0"/>
        </a:p>
      </dsp:txBody>
      <dsp:txXfrm>
        <a:off x="331697" y="472547"/>
        <a:ext cx="2104193" cy="1040786"/>
      </dsp:txXfrm>
    </dsp:sp>
    <dsp:sp modelId="{BBCA8478-CE18-480D-97A6-64DB9519E655}">
      <dsp:nvSpPr>
        <dsp:cNvPr id="0" name=""/>
        <dsp:cNvSpPr/>
      </dsp:nvSpPr>
      <dsp:spPr>
        <a:xfrm>
          <a:off x="281206" y="1806331"/>
          <a:ext cx="2168953" cy="1105546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Réintroduire dans le système bancaire </a:t>
          </a:r>
          <a:endParaRPr lang="fr-FR" sz="2000" kern="1200" dirty="0"/>
        </a:p>
      </dsp:txBody>
      <dsp:txXfrm>
        <a:off x="313586" y="1838711"/>
        <a:ext cx="2104193" cy="1040786"/>
      </dsp:txXfrm>
    </dsp:sp>
    <dsp:sp modelId="{44D0C594-2DF5-4498-9946-B16F02F38BD5}">
      <dsp:nvSpPr>
        <dsp:cNvPr id="0" name=""/>
        <dsp:cNvSpPr/>
      </dsp:nvSpPr>
      <dsp:spPr>
        <a:xfrm>
          <a:off x="2915573" y="0"/>
          <a:ext cx="2711191" cy="3666653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2915573" y="0"/>
        <a:ext cx="2711191" cy="1099995"/>
      </dsp:txXfrm>
    </dsp:sp>
    <dsp:sp modelId="{563095D5-F91C-48B2-A1B2-8551C266FC15}">
      <dsp:nvSpPr>
        <dsp:cNvPr id="0" name=""/>
        <dsp:cNvSpPr/>
      </dsp:nvSpPr>
      <dsp:spPr>
        <a:xfrm>
          <a:off x="3186692" y="431113"/>
          <a:ext cx="2168953" cy="1105546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OCF</a:t>
          </a:r>
          <a:endParaRPr lang="fr-FR" sz="2000" kern="1200" dirty="0"/>
        </a:p>
      </dsp:txBody>
      <dsp:txXfrm>
        <a:off x="3219072" y="463493"/>
        <a:ext cx="2104193" cy="1040786"/>
      </dsp:txXfrm>
    </dsp:sp>
    <dsp:sp modelId="{E12A62CD-4F39-4104-A4B1-69F1E03E90C6}">
      <dsp:nvSpPr>
        <dsp:cNvPr id="0" name=""/>
        <dsp:cNvSpPr/>
      </dsp:nvSpPr>
      <dsp:spPr>
        <a:xfrm>
          <a:off x="3186692" y="1806331"/>
          <a:ext cx="2168953" cy="1105546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Accompagner la clientèle fragilisée </a:t>
          </a:r>
          <a:endParaRPr lang="fr-FR" sz="2000" kern="1200" dirty="0"/>
        </a:p>
      </dsp:txBody>
      <dsp:txXfrm>
        <a:off x="3219072" y="1838711"/>
        <a:ext cx="2104193" cy="1040786"/>
      </dsp:txXfrm>
    </dsp:sp>
    <dsp:sp modelId="{8219368E-A730-4D8F-AAC7-437E3D543F15}">
      <dsp:nvSpPr>
        <dsp:cNvPr id="0" name=""/>
        <dsp:cNvSpPr/>
      </dsp:nvSpPr>
      <dsp:spPr>
        <a:xfrm>
          <a:off x="5830103" y="0"/>
          <a:ext cx="2711191" cy="3666653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5830103" y="0"/>
        <a:ext cx="2711191" cy="1099995"/>
      </dsp:txXfrm>
    </dsp:sp>
    <dsp:sp modelId="{83CA2231-C4DE-471A-AB7B-7B4113E37F7B}">
      <dsp:nvSpPr>
        <dsp:cNvPr id="0" name=""/>
        <dsp:cNvSpPr/>
      </dsp:nvSpPr>
      <dsp:spPr>
        <a:xfrm>
          <a:off x="6119333" y="413004"/>
          <a:ext cx="2168953" cy="1105546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Prévenir le surendettement</a:t>
          </a:r>
          <a:endParaRPr lang="fr-FR" sz="2000" kern="1200" dirty="0"/>
        </a:p>
      </dsp:txBody>
      <dsp:txXfrm>
        <a:off x="6151713" y="445384"/>
        <a:ext cx="2104193" cy="1040786"/>
      </dsp:txXfrm>
    </dsp:sp>
    <dsp:sp modelId="{361F2EE9-D8C2-4AB9-B64C-8A56EE37EF28}">
      <dsp:nvSpPr>
        <dsp:cNvPr id="0" name=""/>
        <dsp:cNvSpPr/>
      </dsp:nvSpPr>
      <dsp:spPr>
        <a:xfrm>
          <a:off x="6191755" y="1815396"/>
          <a:ext cx="2168953" cy="1105546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Redonner un équilibre budgétaire au foyer sur la durée</a:t>
          </a:r>
          <a:endParaRPr lang="fr-FR" sz="2000" kern="1200" dirty="0"/>
        </a:p>
      </dsp:txBody>
      <dsp:txXfrm>
        <a:off x="6224135" y="1847776"/>
        <a:ext cx="2104193" cy="10407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03/05/2017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34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855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235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81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nsgprw1.celca.caisse-epargne.fr/app/bci/INF/DMA-INF17.038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DMA-INF17.038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nsgprw1.celca.caisse-epargne.fr/app/bci/INF/DMA-INF14.058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HDJ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PROTECTION DE LA CLIENTELE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04/05/2017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0657" y="1167897"/>
            <a:ext cx="8560131" cy="4897925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Les établissements de </a:t>
            </a:r>
            <a:r>
              <a:rPr lang="fr-FR" dirty="0" smtClean="0"/>
              <a:t>crédit </a:t>
            </a:r>
            <a:r>
              <a:rPr lang="fr-FR" dirty="0"/>
              <a:t>exercent leurs activités selon des dispositions législatives et réglementaires riches et nombreuses visant </a:t>
            </a:r>
            <a:r>
              <a:rPr lang="fr-FR" dirty="0" smtClean="0"/>
              <a:t>: </a:t>
            </a:r>
          </a:p>
          <a:p>
            <a:pPr lvl="1" algn="just"/>
            <a:r>
              <a:rPr lang="fr-FR" sz="1800" dirty="0" smtClean="0"/>
              <a:t>à protéger </a:t>
            </a:r>
            <a:r>
              <a:rPr lang="fr-FR" sz="1800" dirty="0"/>
              <a:t>les déposants et les investisseurs, </a:t>
            </a:r>
            <a:endParaRPr lang="fr-FR" sz="1800" dirty="0" smtClean="0"/>
          </a:p>
          <a:p>
            <a:pPr lvl="1" algn="just"/>
            <a:r>
              <a:rPr lang="fr-FR" sz="1800" dirty="0" smtClean="0"/>
              <a:t>à </a:t>
            </a:r>
            <a:r>
              <a:rPr lang="fr-FR" sz="1800" dirty="0"/>
              <a:t>assurer la solvabilité des </a:t>
            </a:r>
            <a:r>
              <a:rPr lang="fr-FR" sz="1800" dirty="0" smtClean="0"/>
              <a:t>établissements,</a:t>
            </a:r>
          </a:p>
          <a:p>
            <a:pPr lvl="1" algn="just"/>
            <a:r>
              <a:rPr lang="fr-FR" sz="1800" dirty="0" smtClean="0"/>
              <a:t>à </a:t>
            </a:r>
            <a:r>
              <a:rPr lang="fr-FR" sz="1800" dirty="0"/>
              <a:t>favoriser la transparence et le bon fonctionnement des marchés financiers</a:t>
            </a:r>
            <a:r>
              <a:rPr lang="fr-FR" sz="1800" dirty="0" smtClean="0"/>
              <a:t>.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Le non-respect des dispositions juridiques en vigueur expose les établissements assujettis à un risque spécifique, celui de non-conformité. Ce dernier est défini comme le </a:t>
            </a:r>
            <a:r>
              <a:rPr lang="fr-FR" dirty="0">
                <a:solidFill>
                  <a:srgbClr val="FF0000"/>
                </a:solidFill>
              </a:rPr>
              <a:t>risque de sanction </a:t>
            </a:r>
            <a:r>
              <a:rPr lang="fr-FR" dirty="0" smtClean="0"/>
              <a:t>(judiciaire</a:t>
            </a:r>
            <a:r>
              <a:rPr lang="fr-FR" dirty="0"/>
              <a:t>, administrative ou </a:t>
            </a:r>
            <a:r>
              <a:rPr lang="fr-FR" dirty="0" smtClean="0"/>
              <a:t>disciplinaire), </a:t>
            </a:r>
            <a:r>
              <a:rPr lang="fr-FR" dirty="0"/>
              <a:t>de </a:t>
            </a:r>
            <a:r>
              <a:rPr lang="fr-FR" dirty="0">
                <a:solidFill>
                  <a:srgbClr val="FF0000"/>
                </a:solidFill>
              </a:rPr>
              <a:t>perte financière </a:t>
            </a:r>
            <a:r>
              <a:rPr lang="fr-FR" dirty="0"/>
              <a:t>ou encore d’</a:t>
            </a:r>
            <a:r>
              <a:rPr lang="fr-FR" dirty="0">
                <a:solidFill>
                  <a:srgbClr val="FF0000"/>
                </a:solidFill>
              </a:rPr>
              <a:t>atteinte à la réputation </a:t>
            </a:r>
            <a:r>
              <a:rPr lang="fr-FR" dirty="0"/>
              <a:t>qui naît du non-respect des dispositions propres aux activités bancaires et financières</a:t>
            </a:r>
            <a:r>
              <a:rPr lang="fr-FR" dirty="0" smtClean="0"/>
              <a:t>.</a:t>
            </a:r>
          </a:p>
          <a:p>
            <a:pPr algn="just"/>
            <a:endParaRPr lang="fr-FR" dirty="0" smtClean="0"/>
          </a:p>
          <a:p>
            <a:pPr marL="0" indent="0" algn="ctr">
              <a:buNone/>
            </a:pPr>
            <a:r>
              <a:rPr lang="fr-FR" b="1" dirty="0" smtClean="0"/>
              <a:t>La conformité, qui se traduit par la connaissance de son client et notamment par la mise à jour du DRC fait partie intégrante du métier de banquier. </a:t>
            </a:r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r>
              <a:rPr lang="fr-FR" b="1" dirty="0" smtClean="0"/>
              <a:t>Un client que l’on connait pourra être un client mieux renseigné et fidèle sur le durée.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Le risque de </a:t>
            </a:r>
            <a:r>
              <a:rPr lang="fr-FR" sz="2500" dirty="0" smtClean="0">
                <a:solidFill>
                  <a:srgbClr val="C00000"/>
                </a:solidFill>
              </a:rPr>
              <a:t>non-conformité</a:t>
            </a:r>
            <a:endParaRPr lang="fr-FR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2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</a:t>
            </a:r>
            <a:r>
              <a:rPr lang="fr-FR" dirty="0" smtClean="0"/>
              <a:t>fragile : </a:t>
            </a:r>
            <a:r>
              <a:rPr lang="fr-FR" dirty="0">
                <a:solidFill>
                  <a:srgbClr val="C00000"/>
                </a:solidFill>
              </a:rPr>
              <a:t>Un triple </a:t>
            </a:r>
            <a:r>
              <a:rPr lang="fr-FR" dirty="0" smtClean="0">
                <a:solidFill>
                  <a:srgbClr val="C00000"/>
                </a:solidFill>
              </a:rPr>
              <a:t>enjeu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4032" y="1222217"/>
            <a:ext cx="846499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fr-FR" sz="2000" dirty="0" smtClean="0"/>
              <a:t>La CELCA avec ses valeurs sociétales et mutualistes fait de </a:t>
            </a:r>
            <a:r>
              <a:rPr lang="fr-FR" sz="2000" dirty="0"/>
              <a:t>la prévention des difficultés financières des </a:t>
            </a:r>
            <a:r>
              <a:rPr lang="fr-FR" sz="2000" dirty="0" smtClean="0"/>
              <a:t>ménages </a:t>
            </a:r>
            <a:r>
              <a:rPr lang="fr-FR" sz="2000" b="1" dirty="0" smtClean="0"/>
              <a:t>une de ses priorités</a:t>
            </a:r>
            <a:r>
              <a:rPr lang="fr-FR" sz="2000" dirty="0" smtClean="0"/>
              <a:t>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</a:pPr>
            <a:endParaRPr lang="fr-FR" sz="2000" b="1" dirty="0" smtClean="0"/>
          </a:p>
          <a:p>
            <a:pPr marL="265113" indent="-265113" algn="just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2000" b="1" dirty="0" smtClean="0"/>
              <a:t>Enjeu de protection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</a:pPr>
            <a:r>
              <a:rPr lang="fr-FR" altLang="fr-FR" sz="2000" dirty="0" smtClean="0">
                <a:cs typeface="Helvetica" panose="020B0604020202020204" pitchFamily="34" charset="0"/>
              </a:rPr>
              <a:t>Face à une clientèle fragilisée, nous souhaitons toujours plus améliorer le développement des mesures </a:t>
            </a:r>
            <a:r>
              <a:rPr lang="fr-FR" altLang="fr-FR" sz="2000" dirty="0">
                <a:cs typeface="Helvetica" panose="020B0604020202020204" pitchFamily="34" charset="0"/>
              </a:rPr>
              <a:t>de protection </a:t>
            </a:r>
            <a:r>
              <a:rPr lang="fr-FR" altLang="fr-FR" sz="2000" dirty="0" smtClean="0">
                <a:cs typeface="Helvetica" panose="020B0604020202020204" pitchFamily="34" charset="0"/>
              </a:rPr>
              <a:t>et </a:t>
            </a:r>
            <a:r>
              <a:rPr lang="fr-FR" altLang="fr-FR" sz="2000" dirty="0">
                <a:cs typeface="Helvetica" panose="020B0604020202020204" pitchFamily="34" charset="0"/>
              </a:rPr>
              <a:t>de soutien à l’</a:t>
            </a:r>
            <a:r>
              <a:rPr lang="fr-FR" altLang="ja-JP" sz="2000" dirty="0">
                <a:cs typeface="Helvetica" panose="020B0604020202020204" pitchFamily="34" charset="0"/>
              </a:rPr>
              <a:t>inclusion </a:t>
            </a:r>
            <a:r>
              <a:rPr lang="fr-FR" altLang="ja-JP" sz="2000" dirty="0" smtClean="0">
                <a:cs typeface="Helvetica" panose="020B0604020202020204" pitchFamily="34" charset="0"/>
              </a:rPr>
              <a:t>bancaire.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</a:pPr>
            <a:endParaRPr lang="fr-FR" sz="2000" dirty="0" smtClean="0"/>
          </a:p>
          <a:p>
            <a:pPr marL="265113" indent="-265113" algn="just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2000" b="1" dirty="0" smtClean="0"/>
              <a:t>Enjeu d’image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</a:pPr>
            <a:r>
              <a:rPr lang="fr-FR" altLang="fr-FR" sz="2000" dirty="0">
                <a:cs typeface="Helvetica" panose="020B0604020202020204" pitchFamily="34" charset="0"/>
                <a:sym typeface="Wingdings" panose="05000000000000000000" pitchFamily="2" charset="2"/>
              </a:rPr>
              <a:t>Le traitement des clientèles </a:t>
            </a:r>
            <a:r>
              <a:rPr lang="fr-FR" sz="2000" dirty="0">
                <a:cs typeface="Helvetica" panose="020B0604020202020204" pitchFamily="34" charset="0"/>
              </a:rPr>
              <a:t>en situation de fragilité financière</a:t>
            </a:r>
            <a:r>
              <a:rPr lang="fr-FR" altLang="fr-FR" sz="2000" dirty="0">
                <a:cs typeface="Helvetica" panose="020B0604020202020204" pitchFamily="34" charset="0"/>
                <a:sym typeface="Wingdings" panose="05000000000000000000" pitchFamily="2" charset="2"/>
              </a:rPr>
              <a:t> illustre concrètement le positionnement sociétal de BPCE et l’axe stratégique du modèle </a:t>
            </a:r>
            <a:r>
              <a:rPr lang="fr-FR" altLang="fr-FR" sz="2000" dirty="0" smtClean="0">
                <a:cs typeface="Helvetica" panose="020B0604020202020204" pitchFamily="34" charset="0"/>
                <a:sym typeface="Wingdings" panose="05000000000000000000" pitchFamily="2" charset="2"/>
              </a:rPr>
              <a:t>coopératif.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</a:pPr>
            <a:endParaRPr lang="fr-FR" altLang="fr-FR" sz="2000" dirty="0" smtClean="0"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pPr marL="265113" indent="-265113" algn="just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2000" b="1" dirty="0" smtClean="0">
                <a:cs typeface="Helvetica" panose="020B0604020202020204" pitchFamily="34" charset="0"/>
                <a:sym typeface="Wingdings" panose="05000000000000000000" pitchFamily="2" charset="2"/>
              </a:rPr>
              <a:t>Enjeu financier</a:t>
            </a:r>
            <a:endParaRPr lang="fr-FR" sz="2000" b="1" dirty="0" smtClean="0"/>
          </a:p>
          <a:p>
            <a:pPr lvl="0" algn="just">
              <a:spcBef>
                <a:spcPct val="20000"/>
              </a:spcBef>
              <a:buClr>
                <a:schemeClr val="tx2"/>
              </a:buClr>
            </a:pPr>
            <a:r>
              <a:rPr lang="fr-FR" sz="2000" dirty="0">
                <a:cs typeface="Helvetica" panose="020B0604020202020204" pitchFamily="34" charset="0"/>
              </a:rPr>
              <a:t>Les procédures de surendettement représentent un coût </a:t>
            </a:r>
            <a:r>
              <a:rPr lang="fr-FR" sz="2000" dirty="0" smtClean="0">
                <a:cs typeface="Helvetica" panose="020B0604020202020204" pitchFamily="34" charset="0"/>
              </a:rPr>
              <a:t>pour </a:t>
            </a:r>
            <a:r>
              <a:rPr lang="fr-FR" sz="2000" dirty="0">
                <a:cs typeface="Helvetica" panose="020B0604020202020204" pitchFamily="34" charset="0"/>
              </a:rPr>
              <a:t>la </a:t>
            </a:r>
            <a:r>
              <a:rPr lang="fr-FR" sz="2000" dirty="0" smtClean="0">
                <a:cs typeface="Helvetica" panose="020B0604020202020204" pitchFamily="34" charset="0"/>
              </a:rPr>
              <a:t>CELCA. </a:t>
            </a:r>
            <a:r>
              <a:rPr lang="fr-FR" sz="2000" dirty="0">
                <a:cs typeface="Helvetica" panose="020B0604020202020204" pitchFamily="34" charset="0"/>
              </a:rPr>
              <a:t>Eviter le surendettement permet de maintenir une relation de confiance avec le client</a:t>
            </a:r>
            <a:r>
              <a:rPr lang="fr-FR" sz="2000" dirty="0" smtClean="0">
                <a:cs typeface="Helvetica" panose="020B0604020202020204" pitchFamily="34" charset="0"/>
              </a:rPr>
              <a:t>.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49427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94966"/>
              </p:ext>
            </p:extLst>
          </p:nvPr>
        </p:nvGraphicFramePr>
        <p:xfrm>
          <a:off x="251037" y="1875742"/>
          <a:ext cx="8542338" cy="3666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fragile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les moyens à disposition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34978" y="1128086"/>
            <a:ext cx="837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 smtClean="0">
                <a:solidFill>
                  <a:srgbClr val="000000"/>
                </a:solidFill>
              </a:rPr>
              <a:t>La CELCA a développé une démarche visant à détecter de manière précoce sa clientèle en situation de fragilité financière, afin de répondre au plus juste aux attentes de celle-ci.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34978" y="5697389"/>
            <a:ext cx="837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Document de référence : </a:t>
            </a:r>
            <a:r>
              <a:rPr lang="fr-FR" dirty="0">
                <a:solidFill>
                  <a:schemeClr val="tx2"/>
                </a:solidFill>
                <a:hlinkClick r:id="rId7"/>
              </a:rPr>
              <a:t>Note d’information DMA </a:t>
            </a:r>
            <a:r>
              <a:rPr lang="fr-FR" dirty="0" smtClean="0">
                <a:solidFill>
                  <a:schemeClr val="tx2"/>
                </a:solidFill>
                <a:hlinkClick r:id="rId7"/>
              </a:rPr>
              <a:t>17.038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76372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</a:t>
            </a:r>
            <a:r>
              <a:rPr lang="fr-FR" dirty="0" smtClean="0"/>
              <a:t>fragile : </a:t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mise en œuvre de l’OCF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4032" y="1263634"/>
            <a:ext cx="846499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</a:rPr>
              <a:t>Comment ces clients sont-ils identifiés ?</a:t>
            </a:r>
            <a:endParaRPr lang="fr-FR" sz="1600" dirty="0" smtClean="0">
              <a:solidFill>
                <a:srgbClr val="FF0000"/>
              </a:solidFill>
            </a:endParaRPr>
          </a:p>
          <a:p>
            <a:pPr algn="just"/>
            <a:r>
              <a:rPr lang="fr-FR" sz="1600" dirty="0" smtClean="0"/>
              <a:t>L’offre OCF doit être proposée par écrit à tous nos clients répondant aux critères ci-après 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Les clients IB </a:t>
            </a:r>
            <a:r>
              <a:rPr lang="fr-FR" sz="1600" dirty="0" smtClean="0"/>
              <a:t>inscrits au FCC depuis au moins 3 mois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Les clients détectés en difficulté </a:t>
            </a:r>
            <a:r>
              <a:rPr lang="fr-FR" sz="1600" b="1" u="sng" dirty="0" smtClean="0"/>
              <a:t>et/ou</a:t>
            </a:r>
            <a:r>
              <a:rPr lang="fr-FR" sz="1600" b="1" dirty="0" smtClean="0"/>
              <a:t> </a:t>
            </a:r>
            <a:r>
              <a:rPr lang="fr-FR" sz="1600" b="1" dirty="0"/>
              <a:t>en potentiel surendettement </a:t>
            </a:r>
            <a:endParaRPr lang="fr-FR" sz="1600" b="1" dirty="0" smtClean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du fait de la récurrence de leurs incidents de paiement (au moins 10 incidents de paiement par mois sur 3 mois consécutifs) et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dont le revenu du ménage est inférieur au seuil de pauvreté fixé par l’INSEE. </a:t>
            </a:r>
          </a:p>
          <a:p>
            <a:pPr algn="just"/>
            <a:endParaRPr lang="fr-FR" sz="800" dirty="0">
              <a:solidFill>
                <a:schemeClr val="tx2"/>
              </a:solidFill>
            </a:endParaRPr>
          </a:p>
          <a:p>
            <a:pPr algn="just"/>
            <a:r>
              <a:rPr lang="fr-FR" sz="1600" dirty="0" smtClean="0">
                <a:solidFill>
                  <a:schemeClr val="tx2"/>
                </a:solidFill>
              </a:rPr>
              <a:t>La proposition aura lieu trimestriellement </a:t>
            </a:r>
            <a:r>
              <a:rPr lang="fr-FR" sz="1600" dirty="0" smtClean="0"/>
              <a:t>tant que l’OCF ne sera pas souscrit.</a:t>
            </a:r>
          </a:p>
          <a:p>
            <a:pPr algn="just"/>
            <a:endParaRPr lang="fr-FR" sz="16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</a:rPr>
              <a:t>Comment détecter cette clientèle côté AGENCE ?</a:t>
            </a:r>
            <a:endParaRPr lang="fr-FR" dirty="0" smtClean="0">
              <a:solidFill>
                <a:srgbClr val="FF0000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Apparition </a:t>
            </a:r>
            <a:r>
              <a:rPr lang="fr-FR" sz="1600" b="1" dirty="0"/>
              <a:t>d’un Pop Up </a:t>
            </a:r>
            <a:r>
              <a:rPr lang="fr-FR" sz="1600" dirty="0"/>
              <a:t>sur le poste bancaire à l’ouverture de la synthèse Personne </a:t>
            </a:r>
            <a:r>
              <a:rPr lang="fr-FR" sz="1600" dirty="0" smtClean="0"/>
              <a:t>« client IB/éligible à l’OCF – voir fil de contact »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Consultation </a:t>
            </a:r>
            <a:r>
              <a:rPr lang="fr-FR" sz="1600" b="1" dirty="0"/>
              <a:t>dans le Fil de </a:t>
            </a:r>
            <a:r>
              <a:rPr lang="fr-FR" sz="1600" b="1" dirty="0" smtClean="0"/>
              <a:t>contact </a:t>
            </a:r>
            <a:r>
              <a:rPr lang="fr-FR" sz="1600" dirty="0" smtClean="0"/>
              <a:t>: afin de prendre connaissance du type de courrier envoyé</a:t>
            </a:r>
            <a:endParaRPr lang="fr-FR" sz="1600" dirty="0"/>
          </a:p>
          <a:p>
            <a:pPr algn="just"/>
            <a:endParaRPr lang="fr-FR" sz="16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</a:rPr>
              <a:t>Quelle conduite à tenir face au client  ?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/>
              <a:t>L</a:t>
            </a:r>
            <a:r>
              <a:rPr lang="fr-FR" sz="1600" b="1" dirty="0" smtClean="0"/>
              <a:t>e recevoir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Lui ouvrir l’OCF </a:t>
            </a:r>
            <a:r>
              <a:rPr lang="fr-FR" sz="1600" dirty="0" smtClean="0"/>
              <a:t>si tel est son choix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Ce que vous pouvez faire et ne pas faire :</a:t>
            </a:r>
          </a:p>
        </p:txBody>
      </p:sp>
    </p:spTree>
    <p:extLst>
      <p:ext uri="{BB962C8B-B14F-4D97-AF65-F5344CB8AC3E}">
        <p14:creationId xmlns:p14="http://schemas.microsoft.com/office/powerpoint/2010/main" val="259539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fragile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mise </a:t>
            </a:r>
            <a:r>
              <a:rPr lang="fr-FR" dirty="0">
                <a:solidFill>
                  <a:srgbClr val="C00000"/>
                </a:solidFill>
              </a:rPr>
              <a:t>en œuvre de l’OCF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4032" y="1073560"/>
            <a:ext cx="84649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endParaRPr lang="fr-FR" sz="1600" b="1" dirty="0" smtClean="0">
              <a:solidFill>
                <a:schemeClr val="tx2"/>
              </a:solidFill>
            </a:endParaRPr>
          </a:p>
          <a:p>
            <a:pPr marL="0" lvl="1" algn="just"/>
            <a:endParaRPr lang="fr-FR" sz="1600" b="1" dirty="0">
              <a:solidFill>
                <a:schemeClr val="tx2"/>
              </a:solidFill>
            </a:endParaRPr>
          </a:p>
          <a:p>
            <a:pPr marL="0" lvl="1" algn="just"/>
            <a:endParaRPr lang="fr-FR" sz="1600" b="1" dirty="0" smtClean="0">
              <a:solidFill>
                <a:schemeClr val="tx2"/>
              </a:solidFill>
            </a:endParaRPr>
          </a:p>
          <a:p>
            <a:pPr marL="0" lvl="1" algn="just"/>
            <a:endParaRPr lang="fr-FR" sz="1600" b="1" dirty="0">
              <a:solidFill>
                <a:schemeClr val="tx2"/>
              </a:solidFill>
            </a:endParaRPr>
          </a:p>
          <a:p>
            <a:pPr marL="0" lvl="1" algn="just"/>
            <a:endParaRPr lang="fr-FR" sz="1600" b="1" dirty="0" smtClean="0">
              <a:solidFill>
                <a:schemeClr val="tx2"/>
              </a:solidFill>
            </a:endParaRPr>
          </a:p>
          <a:p>
            <a:pPr marL="0" lvl="1" algn="just"/>
            <a:endParaRPr lang="fr-FR" sz="1600" b="1" dirty="0">
              <a:solidFill>
                <a:schemeClr val="tx2"/>
              </a:solidFill>
            </a:endParaRPr>
          </a:p>
          <a:p>
            <a:pPr marL="0" lvl="1" algn="just"/>
            <a:endParaRPr lang="fr-FR" sz="1600" b="1" dirty="0" smtClean="0">
              <a:solidFill>
                <a:schemeClr val="tx2"/>
              </a:solidFill>
            </a:endParaRPr>
          </a:p>
          <a:p>
            <a:pPr marL="0" lvl="1" algn="just"/>
            <a:endParaRPr lang="fr-FR" sz="1600" b="1" dirty="0">
              <a:solidFill>
                <a:schemeClr val="tx2"/>
              </a:solidFill>
            </a:endParaRPr>
          </a:p>
          <a:p>
            <a:pPr marL="0" lvl="1" algn="just"/>
            <a:endParaRPr lang="fr-FR" sz="1600" b="1" dirty="0" smtClean="0">
              <a:solidFill>
                <a:schemeClr val="tx2"/>
              </a:solidFill>
            </a:endParaRPr>
          </a:p>
          <a:p>
            <a:pPr marL="0" lvl="1" algn="just"/>
            <a:endParaRPr lang="fr-FR" sz="1600" b="1" dirty="0">
              <a:solidFill>
                <a:schemeClr val="tx2"/>
              </a:solidFill>
            </a:endParaRPr>
          </a:p>
          <a:p>
            <a:pPr marL="0" lvl="1" algn="just"/>
            <a:endParaRPr lang="fr-FR" sz="1600" dirty="0" smtClean="0"/>
          </a:p>
          <a:p>
            <a:pPr marL="914400" lvl="3" algn="just"/>
            <a:endParaRPr lang="fr-FR" sz="1600" b="1" dirty="0" smtClean="0"/>
          </a:p>
          <a:p>
            <a:pPr marL="1200150" lvl="3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Rédiger </a:t>
            </a:r>
            <a:r>
              <a:rPr lang="fr-FR" sz="1600" b="1" dirty="0"/>
              <a:t>un CRE « compte rendu – OCF » </a:t>
            </a:r>
            <a:r>
              <a:rPr lang="fr-FR" sz="1600" dirty="0"/>
              <a:t>en indiquant les actions réalisées avec le client</a:t>
            </a:r>
            <a:r>
              <a:rPr lang="fr-FR" sz="1600" dirty="0" smtClean="0"/>
              <a:t>.</a:t>
            </a:r>
          </a:p>
          <a:p>
            <a:pPr marL="0" lvl="1" algn="just"/>
            <a:endParaRPr lang="fr-FR" sz="8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 dirty="0" smtClean="0">
                <a:solidFill>
                  <a:schemeClr val="tx2"/>
                </a:solidFill>
              </a:rPr>
              <a:t>Comment résilier l’OCF ?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/>
              <a:t>P</a:t>
            </a:r>
            <a:r>
              <a:rPr lang="fr-FR" sz="1600" dirty="0" smtClean="0"/>
              <a:t>ar la </a:t>
            </a:r>
            <a:r>
              <a:rPr lang="fr-FR" sz="1600" b="1" dirty="0" smtClean="0"/>
              <a:t>signature d’une </a:t>
            </a:r>
            <a:r>
              <a:rPr lang="fr-FR" sz="1600" b="1" dirty="0"/>
              <a:t>lettre de </a:t>
            </a:r>
            <a:r>
              <a:rPr lang="fr-FR" sz="1600" b="1" dirty="0" smtClean="0"/>
              <a:t>renonciation</a:t>
            </a:r>
            <a:r>
              <a:rPr lang="fr-FR" sz="1600" b="1" dirty="0"/>
              <a:t> </a:t>
            </a:r>
            <a:r>
              <a:rPr lang="fr-FR" sz="1600" dirty="0" smtClean="0"/>
              <a:t>disponible </a:t>
            </a:r>
            <a:r>
              <a:rPr lang="fr-FR" sz="1600" dirty="0"/>
              <a:t>sous </a:t>
            </a:r>
            <a:r>
              <a:rPr lang="fr-FR" sz="1600" dirty="0" smtClean="0"/>
              <a:t>AGIL-BAN 1005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          Ce document doit absolument être archivé </a:t>
            </a:r>
            <a:r>
              <a:rPr lang="fr-FR" sz="1600" dirty="0" smtClean="0"/>
              <a:t>dans </a:t>
            </a:r>
            <a:r>
              <a:rPr lang="fr-FR" sz="1600" dirty="0"/>
              <a:t>Classeur Client.</a:t>
            </a:r>
          </a:p>
          <a:p>
            <a:pPr algn="just"/>
            <a:endParaRPr lang="fr-FR" sz="800" dirty="0">
              <a:solidFill>
                <a:schemeClr val="tx2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 dirty="0" smtClean="0">
                <a:solidFill>
                  <a:schemeClr val="tx2"/>
                </a:solidFill>
              </a:rPr>
              <a:t>Quelle conduite commerciale tenir envers les clients détenteurs de l’OCF ?</a:t>
            </a:r>
          </a:p>
          <a:p>
            <a:pPr algn="just"/>
            <a:r>
              <a:rPr lang="fr-FR" sz="1600" dirty="0" smtClean="0"/>
              <a:t>Les </a:t>
            </a:r>
            <a:r>
              <a:rPr lang="fr-FR" sz="1600" dirty="0"/>
              <a:t>clients détenteurs de l’OCF ne doivent faire l’objet </a:t>
            </a:r>
            <a:r>
              <a:rPr lang="fr-FR" sz="1600" b="1" dirty="0"/>
              <a:t>d’aucune sollicitation commerciale </a:t>
            </a:r>
            <a:r>
              <a:rPr lang="fr-FR" sz="1600" dirty="0"/>
              <a:t>pour des produits qui tendraient à fragiliser leur situation. 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875340"/>
              </p:ext>
            </p:extLst>
          </p:nvPr>
        </p:nvGraphicFramePr>
        <p:xfrm>
          <a:off x="297411" y="1073560"/>
          <a:ext cx="8511611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9035"/>
                <a:gridCol w="5332576"/>
              </a:tblGrid>
              <a:tr h="934702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INTERDICTION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de souscrire les produits tendant à fragiliser la situation du client ou dont le périmètre est déjà couvert par l’OCF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offres groupées de services (BL, service opérations courantes illimitées…),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cartes de paiement sans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autorisation systématique ,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chéquier, crédits immobiliers, à la consommation et découvert permanent, produits financiers (y compris parts sociales),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assurances vie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08531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RESILIATION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d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es produits tendant à fragiliser la situation du client ou dont le périmètre est déjà couvert par l’OCF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algn="just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offres groupées de services (BL, service opérations courantes illimitées…), </a:t>
                      </a:r>
                    </a:p>
                    <a:p>
                      <a:pPr marL="0" lvl="1" algn="just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cartes de paiement sans autorisation systématique, </a:t>
                      </a:r>
                    </a:p>
                    <a:p>
                      <a:pPr marL="0" lvl="1" algn="just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chéquier, découvert permanent,</a:t>
                      </a:r>
                    </a:p>
                    <a:p>
                      <a:pPr marL="0" lvl="1" algn="just"/>
                      <a:r>
                        <a:rPr lang="fr-FR" sz="1400" b="0" dirty="0" smtClean="0">
                          <a:solidFill>
                            <a:srgbClr val="FF0000"/>
                          </a:solidFill>
                        </a:rPr>
                        <a:t>Les crédits et les produits financiers (y compris parts sociales) ne peuvent être résiliés sur ce seul motif.</a:t>
                      </a:r>
                    </a:p>
                  </a:txBody>
                  <a:tcPr/>
                </a:tc>
              </a:tr>
              <a:tr h="69619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POSSIBILITE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de souscrire les produits destinés à protéger le client ou à faciliter la gestion de son compte au quotidien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sz="1400" b="0" baseline="30000" dirty="0" smtClean="0">
                          <a:solidFill>
                            <a:schemeClr val="tx1"/>
                          </a:solidFill>
                        </a:rPr>
                        <a:t>nde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 carte à autorisation systématique dans le cadre d’un compte joint,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produits d’assurance et de prévoyance (hors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Ass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. Vie et Moyen de paiement), coffre fort ou coffre fort électronique, SOL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67" y="5024775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</a:t>
            </a:r>
            <a:r>
              <a:rPr lang="fr-FR" dirty="0" smtClean="0"/>
              <a:t>fragile :</a:t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la prévention du surendettement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4032" y="1070025"/>
            <a:ext cx="846499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b="1" dirty="0" smtClean="0">
              <a:solidFill>
                <a:schemeClr val="tx2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/>
                </a:solidFill>
              </a:rPr>
              <a:t>Comment ces clients sont-ils </a:t>
            </a:r>
            <a:r>
              <a:rPr lang="fr-FR" b="1" dirty="0" smtClean="0">
                <a:solidFill>
                  <a:schemeClr val="tx2"/>
                </a:solidFill>
              </a:rPr>
              <a:t>identifiés ?</a:t>
            </a:r>
            <a:endParaRPr lang="fr-FR" sz="1600" dirty="0">
              <a:solidFill>
                <a:schemeClr val="tx2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/>
              </a:solidFill>
            </a:endParaRPr>
          </a:p>
          <a:p>
            <a:pPr algn="just"/>
            <a:r>
              <a:rPr lang="fr-FR" sz="1600" b="1" dirty="0" smtClean="0"/>
              <a:t>Un entretien doit </a:t>
            </a:r>
            <a:r>
              <a:rPr lang="fr-FR" sz="1600" b="1" dirty="0"/>
              <a:t>être </a:t>
            </a:r>
            <a:r>
              <a:rPr lang="fr-FR" sz="1600" b="1" dirty="0" smtClean="0"/>
              <a:t>proposé </a:t>
            </a:r>
            <a:r>
              <a:rPr lang="fr-FR" sz="1600" dirty="0"/>
              <a:t>par écrit à tous nos clients </a:t>
            </a:r>
            <a:r>
              <a:rPr lang="fr-FR" sz="1600" dirty="0" smtClean="0"/>
              <a:t>détectés en potentiel surendettement parmi les clients équipés d’un compte de dépôt et d’un crédit à la consommation (</a:t>
            </a:r>
            <a:r>
              <a:rPr lang="fr-FR" sz="1600" b="1" dirty="0" smtClean="0"/>
              <a:t>ces clients sont déterminés par un score calculé au niveau du groupe BPCE</a:t>
            </a:r>
            <a:r>
              <a:rPr lang="fr-FR" sz="1600" dirty="0" smtClean="0"/>
              <a:t>).</a:t>
            </a:r>
            <a:endParaRPr lang="fr-FR" sz="1600" dirty="0"/>
          </a:p>
          <a:p>
            <a:pPr algn="just"/>
            <a:r>
              <a:rPr lang="fr-FR" sz="1600" dirty="0" smtClean="0">
                <a:solidFill>
                  <a:schemeClr val="tx2"/>
                </a:solidFill>
              </a:rPr>
              <a:t>L’envoi </a:t>
            </a:r>
            <a:r>
              <a:rPr lang="fr-FR" sz="1600" dirty="0">
                <a:solidFill>
                  <a:schemeClr val="tx2"/>
                </a:solidFill>
              </a:rPr>
              <a:t>du courrier aura lieu </a:t>
            </a:r>
            <a:r>
              <a:rPr lang="fr-FR" sz="1600" dirty="0" smtClean="0">
                <a:solidFill>
                  <a:schemeClr val="tx2"/>
                </a:solidFill>
              </a:rPr>
              <a:t>tous les mois dans la limite de 2 courriers par an.</a:t>
            </a:r>
            <a:endParaRPr lang="fr-FR" sz="1600" dirty="0">
              <a:solidFill>
                <a:schemeClr val="tx2"/>
              </a:solidFill>
            </a:endParaRPr>
          </a:p>
          <a:p>
            <a:pPr algn="just"/>
            <a:endParaRPr lang="fr-FR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/>
                </a:solidFill>
              </a:rPr>
              <a:t>Comment détecter cette clientèle </a:t>
            </a:r>
            <a:r>
              <a:rPr lang="fr-FR" b="1" dirty="0" smtClean="0">
                <a:solidFill>
                  <a:schemeClr val="tx2"/>
                </a:solidFill>
              </a:rPr>
              <a:t>côté </a:t>
            </a:r>
            <a:r>
              <a:rPr lang="fr-FR" b="1" dirty="0">
                <a:solidFill>
                  <a:schemeClr val="tx2"/>
                </a:solidFill>
              </a:rPr>
              <a:t>AGENCE </a:t>
            </a:r>
            <a:r>
              <a:rPr lang="fr-FR" b="1" dirty="0" smtClean="0">
                <a:solidFill>
                  <a:schemeClr val="tx2"/>
                </a:solidFill>
              </a:rPr>
              <a:t>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dirty="0">
              <a:solidFill>
                <a:schemeClr val="tx2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/>
              <a:t>Apparition d’un Pop Up </a:t>
            </a:r>
            <a:r>
              <a:rPr lang="fr-FR" sz="1600" dirty="0"/>
              <a:t>sur le poste bancaire à l’ouverture de la synthèse Personne « </a:t>
            </a:r>
            <a:r>
              <a:rPr lang="fr-FR" sz="1600" dirty="0" smtClean="0"/>
              <a:t>prévention du surendettement / vérifier équipement point budget</a:t>
            </a:r>
            <a:r>
              <a:rPr lang="fr-FR" sz="1600" dirty="0"/>
              <a:t> »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/>
              <a:t>Consultation dans le Fil de contact : </a:t>
            </a:r>
            <a:r>
              <a:rPr lang="fr-FR" sz="1600" dirty="0"/>
              <a:t>afin de prendre connaissance du type de courrier envoyé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/>
                </a:solidFill>
              </a:rPr>
              <a:t>Quelle conduite à tenir face au client  </a:t>
            </a:r>
            <a:r>
              <a:rPr lang="fr-FR" b="1" dirty="0" smtClean="0">
                <a:solidFill>
                  <a:schemeClr val="tx2"/>
                </a:solidFill>
              </a:rPr>
              <a:t>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/>
              <a:t>E</a:t>
            </a:r>
            <a:r>
              <a:rPr lang="fr-FR" sz="1600" b="1" dirty="0" smtClean="0"/>
              <a:t>ntretien physique ou à distance par téléphone</a:t>
            </a:r>
            <a:endParaRPr lang="fr-FR" sz="1600" b="1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Préparation du RDV : </a:t>
            </a:r>
          </a:p>
        </p:txBody>
      </p:sp>
    </p:spTree>
    <p:extLst>
      <p:ext uri="{BB962C8B-B14F-4D97-AF65-F5344CB8AC3E}">
        <p14:creationId xmlns:p14="http://schemas.microsoft.com/office/powerpoint/2010/main" val="14408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fragile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la </a:t>
            </a:r>
            <a:r>
              <a:rPr lang="fr-FR" dirty="0">
                <a:solidFill>
                  <a:srgbClr val="C00000"/>
                </a:solidFill>
              </a:rPr>
              <a:t>prévention du surendettement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44032" y="1694734"/>
            <a:ext cx="846499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600" dirty="0" smtClean="0"/>
          </a:p>
          <a:p>
            <a:pPr algn="just"/>
            <a:endParaRPr lang="fr-FR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b="1" dirty="0" smtClean="0"/>
          </a:p>
          <a:p>
            <a:pPr lvl="1" algn="just"/>
            <a:endParaRPr lang="fr-FR" sz="1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 smtClean="0"/>
          </a:p>
          <a:p>
            <a:pPr algn="just"/>
            <a:endParaRPr lang="fr-FR" sz="2000" b="1" dirty="0" smtClean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Rédiger un CRE « compte rendu – OCF » </a:t>
            </a:r>
            <a:r>
              <a:rPr lang="fr-FR" sz="1600" dirty="0" smtClean="0"/>
              <a:t>en indiquant les actions réalisées avec le client : c</a:t>
            </a:r>
            <a:r>
              <a:rPr lang="fr-FR" sz="1600" b="1" dirty="0" smtClean="0"/>
              <a:t>e CRE doit être systématiquement complété lors d’un contact avec les clients en situation de fragilité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/>
              <a:t>Programmer</a:t>
            </a:r>
            <a:r>
              <a:rPr lang="fr-FR" sz="1600" dirty="0" smtClean="0"/>
              <a:t>  un point de situation et de suivi à 3 mois.</a:t>
            </a:r>
          </a:p>
          <a:p>
            <a:pPr algn="just"/>
            <a:endParaRPr lang="fr-FR" sz="1600" b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fr-FR" sz="1600" b="1" dirty="0" smtClean="0">
                <a:solidFill>
                  <a:schemeClr val="tx2"/>
                </a:solidFill>
              </a:rPr>
              <a:t>:      Un point sur l’équipement de ce client doit être réalisé de façon à ce qu’il ne dispose que de produits essentiels</a:t>
            </a:r>
            <a:r>
              <a:rPr lang="fr-FR" sz="1600" b="1" dirty="0">
                <a:solidFill>
                  <a:schemeClr val="tx2"/>
                </a:solidFill>
              </a:rPr>
              <a:t>.</a:t>
            </a:r>
            <a:endParaRPr lang="fr-FR" sz="1600" b="1" dirty="0" smtClean="0">
              <a:solidFill>
                <a:schemeClr val="tx2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933309"/>
              </p:ext>
            </p:extLst>
          </p:nvPr>
        </p:nvGraphicFramePr>
        <p:xfrm>
          <a:off x="282010" y="1125867"/>
          <a:ext cx="853725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1049"/>
                <a:gridCol w="4786201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Vérifier en amont via l’outil APE 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la note Bâle 2, la composition du foyer,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les prêts internes et externes, la domiciliation des salaires,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les charges et ressources, les équipements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des clients,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la présence d’impayés, le compte rendu de tarification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Réaliser le diagnostic client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Evaluer si les difficultés sont passagères ou non,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Etablir le point budget,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Calculer le reste à vivre,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Calculer le taux d’endettement,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Etudier l’endettement interne et externe,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Vérifier l’équipement du compte.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Proposer des solutions au client</a:t>
                      </a:r>
                    </a:p>
                    <a:p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Carte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à autorisation systématique,</a:t>
                      </a:r>
                    </a:p>
                    <a:p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Adaptation du montant du découvert,</a:t>
                      </a:r>
                    </a:p>
                    <a:p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Proposer si le client est éligible l’OCF,</a:t>
                      </a:r>
                    </a:p>
                    <a:p>
                      <a:r>
                        <a:rPr lang="fr-FR" sz="1400" u="none" baseline="0" dirty="0" smtClean="0">
                          <a:solidFill>
                            <a:schemeClr val="tx1"/>
                          </a:solidFill>
                        </a:rPr>
                        <a:t>Pour les prêts : 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adapter les dates de prélèvement, moduler ou reporter les échéances, faire jouer les assurances…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9" y="5475205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1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045164"/>
              </p:ext>
            </p:extLst>
          </p:nvPr>
        </p:nvGraphicFramePr>
        <p:xfrm>
          <a:off x="344032" y="2413398"/>
          <a:ext cx="8464990" cy="310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</a:t>
            </a:r>
            <a:r>
              <a:rPr lang="fr-FR" dirty="0" smtClean="0"/>
              <a:t>fragile : </a:t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Mise </a:t>
            </a:r>
            <a:r>
              <a:rPr lang="fr-FR" dirty="0">
                <a:solidFill>
                  <a:srgbClr val="C00000"/>
                </a:solidFill>
              </a:rPr>
              <a:t>en œuvre du Droit Au Compte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71604" y="1222217"/>
            <a:ext cx="853741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2000" u="sng" dirty="0">
                <a:solidFill>
                  <a:srgbClr val="000000"/>
                </a:solidFill>
              </a:rPr>
              <a:t>Mise en œuvre du </a:t>
            </a:r>
            <a:r>
              <a:rPr lang="fr-FR" sz="2000" b="1" u="sng" dirty="0">
                <a:solidFill>
                  <a:srgbClr val="000000"/>
                </a:solidFill>
              </a:rPr>
              <a:t>D</a:t>
            </a:r>
            <a:r>
              <a:rPr lang="fr-FR" sz="2000" b="1" u="sng" dirty="0" smtClean="0">
                <a:solidFill>
                  <a:srgbClr val="000000"/>
                </a:solidFill>
              </a:rPr>
              <a:t>roit Au </a:t>
            </a:r>
            <a:r>
              <a:rPr lang="fr-FR" sz="2000" b="1" u="sng" dirty="0">
                <a:solidFill>
                  <a:srgbClr val="000000"/>
                </a:solidFill>
              </a:rPr>
              <a:t>C</a:t>
            </a:r>
            <a:r>
              <a:rPr lang="fr-FR" sz="2000" b="1" u="sng" dirty="0" smtClean="0">
                <a:solidFill>
                  <a:srgbClr val="000000"/>
                </a:solidFill>
              </a:rPr>
              <a:t>ompte </a:t>
            </a:r>
            <a:endParaRPr lang="fr-FR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FF0000"/>
              </a:buClr>
            </a:pPr>
            <a:endParaRPr lang="fr-FR" sz="1000" dirty="0" smtClean="0">
              <a:solidFill>
                <a:srgbClr val="000000"/>
              </a:solidFill>
            </a:endParaRP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La </a:t>
            </a:r>
            <a:r>
              <a:rPr lang="fr-FR" cap="all" dirty="0" smtClean="0">
                <a:solidFill>
                  <a:srgbClr val="000000"/>
                </a:solidFill>
              </a:rPr>
              <a:t>CELCA,</a:t>
            </a:r>
            <a:r>
              <a:rPr lang="fr-FR" dirty="0" smtClean="0">
                <a:solidFill>
                  <a:srgbClr val="000000"/>
                </a:solidFill>
              </a:rPr>
              <a:t> désignée par </a:t>
            </a:r>
            <a:r>
              <a:rPr lang="fr-FR" dirty="0">
                <a:solidFill>
                  <a:srgbClr val="000000"/>
                </a:solidFill>
              </a:rPr>
              <a:t>la Banque de </a:t>
            </a:r>
            <a:r>
              <a:rPr lang="fr-FR" dirty="0" smtClean="0">
                <a:solidFill>
                  <a:srgbClr val="000000"/>
                </a:solidFill>
              </a:rPr>
              <a:t>France pour ouvrir un compte, a pour mission de </a:t>
            </a:r>
            <a:r>
              <a:rPr lang="fr-FR" b="1" dirty="0" smtClean="0">
                <a:solidFill>
                  <a:srgbClr val="000000"/>
                </a:solidFill>
              </a:rPr>
              <a:t>réintégrer</a:t>
            </a:r>
            <a:r>
              <a:rPr lang="fr-FR" dirty="0" smtClean="0">
                <a:solidFill>
                  <a:srgbClr val="000000"/>
                </a:solidFill>
              </a:rPr>
              <a:t> les personnes en difficulté </a:t>
            </a:r>
            <a:r>
              <a:rPr lang="fr-FR" dirty="0">
                <a:solidFill>
                  <a:srgbClr val="000000"/>
                </a:solidFill>
              </a:rPr>
              <a:t>dans le système </a:t>
            </a:r>
            <a:r>
              <a:rPr lang="fr-FR" dirty="0" smtClean="0">
                <a:solidFill>
                  <a:srgbClr val="000000"/>
                </a:solidFill>
              </a:rPr>
              <a:t>bancaire.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1604" y="5565387"/>
            <a:ext cx="8537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chemeClr val="tx2"/>
                </a:solidFill>
              </a:rPr>
              <a:t>         Le forfait SBB est réservé aux clients bénéficiant du Droit Au Compte et </a:t>
            </a:r>
            <a:r>
              <a:rPr lang="fr-FR" b="1" u="sng" dirty="0" smtClean="0">
                <a:solidFill>
                  <a:schemeClr val="tx2"/>
                </a:solidFill>
              </a:rPr>
              <a:t>ne doit pas être ouvert en dehors de ce cadre.</a:t>
            </a:r>
            <a:endParaRPr lang="fr-FR" b="1" u="sng" dirty="0">
              <a:solidFill>
                <a:schemeClr val="tx2"/>
              </a:solidFill>
            </a:endParaRPr>
          </a:p>
        </p:txBody>
      </p:sp>
      <p:pic>
        <p:nvPicPr>
          <p:cNvPr id="6" name="Image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9" y="5475205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4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Focus sur la clientèle fragile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Mise </a:t>
            </a:r>
            <a:r>
              <a:rPr lang="fr-FR" dirty="0">
                <a:solidFill>
                  <a:srgbClr val="C00000"/>
                </a:solidFill>
              </a:rPr>
              <a:t>en œuvre du Droit Au </a:t>
            </a:r>
            <a:r>
              <a:rPr lang="fr-FR" dirty="0" smtClean="0">
                <a:solidFill>
                  <a:srgbClr val="C00000"/>
                </a:solidFill>
              </a:rPr>
              <a:t>Compte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0656" y="1021879"/>
            <a:ext cx="8555525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srgbClr val="000000"/>
                </a:solidFill>
              </a:rPr>
              <a:t>Ouverture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rgbClr val="000000"/>
                </a:solidFill>
              </a:rPr>
              <a:t>La CELCA, qui a opposé un refus d’ouverture de compte à une personne physique ou morale, peut tout à fait être ensuite désignée </a:t>
            </a:r>
            <a:r>
              <a:rPr lang="fr-FR" sz="1500" dirty="0">
                <a:solidFill>
                  <a:srgbClr val="000000"/>
                </a:solidFill>
              </a:rPr>
              <a:t>par la Banque de </a:t>
            </a:r>
            <a:r>
              <a:rPr lang="fr-FR" sz="1500" dirty="0" smtClean="0">
                <a:solidFill>
                  <a:srgbClr val="000000"/>
                </a:solidFill>
              </a:rPr>
              <a:t>France pour ouvrir un compte.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>
                <a:solidFill>
                  <a:srgbClr val="000000"/>
                </a:solidFill>
              </a:rPr>
              <a:t>Après obtention des </a:t>
            </a:r>
            <a:r>
              <a:rPr lang="fr-FR" sz="1500" dirty="0" smtClean="0">
                <a:solidFill>
                  <a:srgbClr val="000000"/>
                </a:solidFill>
              </a:rPr>
              <a:t>pièces </a:t>
            </a:r>
            <a:r>
              <a:rPr lang="fr-FR" sz="1500" dirty="0">
                <a:solidFill>
                  <a:srgbClr val="000000"/>
                </a:solidFill>
              </a:rPr>
              <a:t>nécessaires à la constitution </a:t>
            </a:r>
            <a:r>
              <a:rPr lang="fr-FR" sz="1500" dirty="0" smtClean="0">
                <a:solidFill>
                  <a:srgbClr val="000000"/>
                </a:solidFill>
              </a:rPr>
              <a:t>du DRC, </a:t>
            </a:r>
            <a:r>
              <a:rPr lang="fr-FR" sz="1500" dirty="0">
                <a:solidFill>
                  <a:srgbClr val="000000"/>
                </a:solidFill>
              </a:rPr>
              <a:t>procéder à l’ouverture du compte dans un délai de 3 jours </a:t>
            </a:r>
            <a:r>
              <a:rPr lang="fr-FR" sz="1500" dirty="0" smtClean="0">
                <a:solidFill>
                  <a:srgbClr val="000000"/>
                </a:solidFill>
              </a:rPr>
              <a:t>ouvrés.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>
                <a:solidFill>
                  <a:srgbClr val="000000"/>
                </a:solidFill>
              </a:rPr>
              <a:t>Affecter à ce compte l’offre SBB</a:t>
            </a:r>
          </a:p>
          <a:p>
            <a:pPr algn="just"/>
            <a:r>
              <a:rPr lang="fr-FR" sz="1600" dirty="0" smtClean="0">
                <a:solidFill>
                  <a:srgbClr val="FF0000"/>
                </a:solidFill>
              </a:rPr>
              <a:t>          En </a:t>
            </a:r>
            <a:r>
              <a:rPr lang="fr-FR" sz="1600" dirty="0">
                <a:solidFill>
                  <a:srgbClr val="FF0000"/>
                </a:solidFill>
              </a:rPr>
              <a:t>cas de volonté du client de bénéficier d’une offre autre que </a:t>
            </a:r>
            <a:r>
              <a:rPr lang="fr-FR" sz="1600" dirty="0" smtClean="0">
                <a:solidFill>
                  <a:srgbClr val="FF0000"/>
                </a:solidFill>
              </a:rPr>
              <a:t>SBB </a:t>
            </a:r>
            <a:r>
              <a:rPr lang="fr-FR" sz="1600" dirty="0">
                <a:solidFill>
                  <a:srgbClr val="FF0000"/>
                </a:solidFill>
              </a:rPr>
              <a:t>: </a:t>
            </a:r>
            <a:r>
              <a:rPr lang="fr-FR" sz="1600" dirty="0" smtClean="0">
                <a:solidFill>
                  <a:srgbClr val="FF0000"/>
                </a:solidFill>
              </a:rPr>
              <a:t>lui </a:t>
            </a:r>
            <a:r>
              <a:rPr lang="fr-FR" sz="1600" dirty="0">
                <a:solidFill>
                  <a:srgbClr val="FF0000"/>
                </a:solidFill>
              </a:rPr>
              <a:t>indiquer qu’à l’ouverture d’un  </a:t>
            </a:r>
            <a:r>
              <a:rPr lang="fr-FR" sz="1600" dirty="0" smtClean="0">
                <a:solidFill>
                  <a:srgbClr val="FF0000"/>
                </a:solidFill>
              </a:rPr>
              <a:t>      </a:t>
            </a:r>
          </a:p>
          <a:p>
            <a:pPr algn="just"/>
            <a:r>
              <a:rPr lang="fr-FR" sz="1600" dirty="0">
                <a:solidFill>
                  <a:srgbClr val="FF0000"/>
                </a:solidFill>
              </a:rPr>
              <a:t> </a:t>
            </a:r>
            <a:r>
              <a:rPr lang="fr-FR" sz="1600" dirty="0" smtClean="0">
                <a:solidFill>
                  <a:srgbClr val="FF0000"/>
                </a:solidFill>
              </a:rPr>
              <a:t>         compte </a:t>
            </a:r>
            <a:r>
              <a:rPr lang="fr-FR" sz="1600" dirty="0">
                <a:solidFill>
                  <a:srgbClr val="FF0000"/>
                </a:solidFill>
              </a:rPr>
              <a:t>sur injonction de la BDF, seule l’offre SBB peut être souscrite</a:t>
            </a:r>
            <a:r>
              <a:rPr lang="fr-FR" sz="1600" dirty="0" smtClean="0">
                <a:solidFill>
                  <a:srgbClr val="FF0000"/>
                </a:solidFill>
              </a:rPr>
              <a:t>.</a:t>
            </a:r>
            <a:endParaRPr lang="fr-FR" sz="1000" dirty="0">
              <a:solidFill>
                <a:srgbClr val="FF0000"/>
              </a:solidFill>
            </a:endParaRPr>
          </a:p>
          <a:p>
            <a:pPr algn="just"/>
            <a:r>
              <a:rPr lang="fr-FR" sz="1600" b="1" dirty="0">
                <a:solidFill>
                  <a:srgbClr val="000000"/>
                </a:solidFill>
              </a:rPr>
              <a:t>Suivi </a:t>
            </a:r>
            <a:r>
              <a:rPr lang="fr-FR" sz="1600" dirty="0">
                <a:solidFill>
                  <a:srgbClr val="000000"/>
                </a:solidFill>
              </a:rPr>
              <a:t>des clients détenteurs de SBB 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rgbClr val="000000"/>
                </a:solidFill>
              </a:rPr>
              <a:t>Coté DMA : un point de situation sur le SBB détenu depuis plus de 6 mois est proposé par écrit.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rgbClr val="000000"/>
                </a:solidFill>
              </a:rPr>
              <a:t>Côté Agence 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000000"/>
                </a:solidFill>
              </a:rPr>
              <a:t>Consultation dans le </a:t>
            </a:r>
            <a:r>
              <a:rPr lang="fr-FR" sz="1500" b="1" dirty="0">
                <a:solidFill>
                  <a:srgbClr val="000000"/>
                </a:solidFill>
              </a:rPr>
              <a:t>Fil de contact </a:t>
            </a:r>
            <a:r>
              <a:rPr lang="fr-FR" sz="1500" dirty="0">
                <a:solidFill>
                  <a:srgbClr val="000000"/>
                </a:solidFill>
              </a:rPr>
              <a:t>: afin de prendre connaissance du type de courrier envoyé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000000"/>
                </a:solidFill>
              </a:rPr>
              <a:t>Faire </a:t>
            </a:r>
            <a:r>
              <a:rPr lang="fr-FR" sz="1500" dirty="0">
                <a:solidFill>
                  <a:srgbClr val="000000"/>
                </a:solidFill>
              </a:rPr>
              <a:t>un point avec le client afin de s’assurer de l’</a:t>
            </a:r>
            <a:r>
              <a:rPr lang="fr-FR" sz="1500" b="1" dirty="0">
                <a:solidFill>
                  <a:srgbClr val="000000"/>
                </a:solidFill>
              </a:rPr>
              <a:t>adéquation</a:t>
            </a:r>
            <a:r>
              <a:rPr lang="fr-FR" sz="1500" dirty="0">
                <a:solidFill>
                  <a:srgbClr val="000000"/>
                </a:solidFill>
              </a:rPr>
              <a:t> de </a:t>
            </a:r>
            <a:r>
              <a:rPr lang="fr-FR" sz="1500" dirty="0" smtClean="0">
                <a:solidFill>
                  <a:srgbClr val="000000"/>
                </a:solidFill>
              </a:rPr>
              <a:t>l’offre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000000"/>
                </a:solidFill>
              </a:rPr>
              <a:t>Rédiger un CRE « </a:t>
            </a:r>
            <a:r>
              <a:rPr lang="fr-FR" sz="1500" b="1" dirty="0" smtClean="0">
                <a:solidFill>
                  <a:srgbClr val="000000"/>
                </a:solidFill>
              </a:rPr>
              <a:t>entretien annuel SBB</a:t>
            </a:r>
            <a:r>
              <a:rPr lang="fr-FR" sz="1500" b="1" dirty="0">
                <a:solidFill>
                  <a:srgbClr val="000000"/>
                </a:solidFill>
              </a:rPr>
              <a:t> » </a:t>
            </a:r>
            <a:r>
              <a:rPr lang="fr-FR" sz="1500" dirty="0">
                <a:solidFill>
                  <a:srgbClr val="000000"/>
                </a:solidFill>
              </a:rPr>
              <a:t>en indiquant les actions réalisées avec le client.</a:t>
            </a:r>
          </a:p>
          <a:p>
            <a:pPr algn="just"/>
            <a:r>
              <a:rPr lang="fr-FR" sz="1600" b="1" dirty="0" smtClean="0">
                <a:solidFill>
                  <a:srgbClr val="000000"/>
                </a:solidFill>
              </a:rPr>
              <a:t>Clôture</a:t>
            </a:r>
            <a:r>
              <a:rPr lang="fr-FR" sz="1600" dirty="0" smtClean="0">
                <a:solidFill>
                  <a:srgbClr val="000000"/>
                </a:solidFill>
              </a:rPr>
              <a:t> 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rgbClr val="000000"/>
                </a:solidFill>
              </a:rPr>
              <a:t>À l’initiative du </a:t>
            </a:r>
            <a:r>
              <a:rPr lang="fr-FR" sz="1500" dirty="0">
                <a:solidFill>
                  <a:srgbClr val="000000"/>
                </a:solidFill>
              </a:rPr>
              <a:t>client </a:t>
            </a:r>
            <a:r>
              <a:rPr lang="fr-FR" sz="1500" dirty="0" smtClean="0">
                <a:solidFill>
                  <a:srgbClr val="000000"/>
                </a:solidFill>
              </a:rPr>
              <a:t>: lui </a:t>
            </a:r>
            <a:r>
              <a:rPr lang="fr-FR" sz="1500" dirty="0">
                <a:solidFill>
                  <a:srgbClr val="000000"/>
                </a:solidFill>
              </a:rPr>
              <a:t>faire signer le document de </a:t>
            </a:r>
            <a:r>
              <a:rPr lang="fr-FR" sz="1500" dirty="0" smtClean="0">
                <a:solidFill>
                  <a:srgbClr val="000000"/>
                </a:solidFill>
              </a:rPr>
              <a:t>renonciation (à numériser et archiver) (</a:t>
            </a:r>
            <a:r>
              <a:rPr lang="fr-FR" sz="1500" dirty="0" err="1" smtClean="0">
                <a:solidFill>
                  <a:srgbClr val="000000"/>
                </a:solidFill>
              </a:rPr>
              <a:t>Cf.Agil</a:t>
            </a:r>
            <a:r>
              <a:rPr lang="fr-FR" sz="1500" dirty="0" smtClean="0">
                <a:solidFill>
                  <a:srgbClr val="000000"/>
                </a:solidFill>
              </a:rPr>
              <a:t> Ban 994 pers. Phys. Et Ban 995 pers. Mor.)</a:t>
            </a:r>
            <a:endParaRPr lang="fr-FR" sz="1500" dirty="0">
              <a:solidFill>
                <a:srgbClr val="000000"/>
              </a:solidFill>
            </a:endParaRPr>
          </a:p>
          <a:p>
            <a:pPr algn="just"/>
            <a:r>
              <a:rPr lang="fr-FR" sz="1600" dirty="0" smtClean="0">
                <a:solidFill>
                  <a:srgbClr val="FF0000"/>
                </a:solidFill>
              </a:rPr>
              <a:t>           Les </a:t>
            </a:r>
            <a:r>
              <a:rPr lang="fr-FR" sz="1600" dirty="0">
                <a:solidFill>
                  <a:srgbClr val="FF0000"/>
                </a:solidFill>
              </a:rPr>
              <a:t>offres SBB et OCF étant quasiment identiques, il est impossible de renoncer aux SBB au profit </a:t>
            </a:r>
          </a:p>
          <a:p>
            <a:pPr algn="just"/>
            <a:r>
              <a:rPr lang="fr-FR" sz="1600" dirty="0" smtClean="0">
                <a:solidFill>
                  <a:srgbClr val="FF0000"/>
                </a:solidFill>
              </a:rPr>
              <a:t>           de </a:t>
            </a:r>
            <a:r>
              <a:rPr lang="fr-FR" sz="1600" dirty="0">
                <a:solidFill>
                  <a:srgbClr val="FF0000"/>
                </a:solidFill>
              </a:rPr>
              <a:t>l’OCF</a:t>
            </a:r>
            <a:r>
              <a:rPr lang="fr-FR" sz="1600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rgbClr val="000000"/>
                </a:solidFill>
              </a:rPr>
              <a:t>À l’initiative de la CELCA 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000000"/>
                </a:solidFill>
              </a:rPr>
              <a:t>exposer les </a:t>
            </a:r>
            <a:r>
              <a:rPr lang="fr-FR" sz="1500" b="1" dirty="0" smtClean="0">
                <a:solidFill>
                  <a:srgbClr val="000000"/>
                </a:solidFill>
              </a:rPr>
              <a:t>motifs</a:t>
            </a:r>
            <a:r>
              <a:rPr lang="fr-FR" sz="1500" dirty="0" smtClean="0">
                <a:solidFill>
                  <a:srgbClr val="000000"/>
                </a:solidFill>
              </a:rPr>
              <a:t> de la clôture dans le courrier (faire valider par le </a:t>
            </a:r>
            <a:r>
              <a:rPr lang="fr-FR" sz="1500" dirty="0" err="1" smtClean="0">
                <a:solidFill>
                  <a:srgbClr val="000000"/>
                </a:solidFill>
              </a:rPr>
              <a:t>Dpt</a:t>
            </a:r>
            <a:r>
              <a:rPr lang="fr-FR" sz="1500" dirty="0" smtClean="0">
                <a:solidFill>
                  <a:srgbClr val="000000"/>
                </a:solidFill>
              </a:rPr>
              <a:t> </a:t>
            </a:r>
            <a:r>
              <a:rPr lang="fr-FR" sz="1500" dirty="0" err="1" smtClean="0">
                <a:solidFill>
                  <a:srgbClr val="000000"/>
                </a:solidFill>
              </a:rPr>
              <a:t>Jur</a:t>
            </a:r>
            <a:r>
              <a:rPr lang="fr-FR" sz="1500" dirty="0" smtClean="0">
                <a:solidFill>
                  <a:srgbClr val="000000"/>
                </a:solidFill>
              </a:rPr>
              <a:t>) et envoyer une </a:t>
            </a:r>
            <a:r>
              <a:rPr lang="fr-FR" sz="1500" b="1" dirty="0" smtClean="0">
                <a:solidFill>
                  <a:srgbClr val="000000"/>
                </a:solidFill>
              </a:rPr>
              <a:t>copie à la BDF</a:t>
            </a:r>
            <a:r>
              <a:rPr lang="fr-FR" sz="1500" dirty="0" smtClean="0">
                <a:solidFill>
                  <a:srgbClr val="000000"/>
                </a:solidFill>
              </a:rPr>
              <a:t>,</a:t>
            </a:r>
            <a:endParaRPr lang="fr-FR" sz="1500" b="1" dirty="0" smtClean="0">
              <a:solidFill>
                <a:srgbClr val="000000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000000"/>
                </a:solidFill>
              </a:rPr>
              <a:t>procéder </a:t>
            </a:r>
            <a:r>
              <a:rPr lang="fr-FR" sz="1500" dirty="0">
                <a:solidFill>
                  <a:srgbClr val="000000"/>
                </a:solidFill>
              </a:rPr>
              <a:t>à la </a:t>
            </a:r>
            <a:r>
              <a:rPr lang="fr-FR" sz="1500" dirty="0" smtClean="0">
                <a:solidFill>
                  <a:srgbClr val="000000"/>
                </a:solidFill>
              </a:rPr>
              <a:t>clôture </a:t>
            </a:r>
            <a:r>
              <a:rPr lang="fr-FR" sz="1500" dirty="0">
                <a:solidFill>
                  <a:srgbClr val="000000"/>
                </a:solidFill>
              </a:rPr>
              <a:t>de l’offre </a:t>
            </a:r>
            <a:r>
              <a:rPr lang="fr-FR" sz="1500" dirty="0" smtClean="0">
                <a:solidFill>
                  <a:srgbClr val="000000"/>
                </a:solidFill>
              </a:rPr>
              <a:t>SBB dans un </a:t>
            </a:r>
            <a:r>
              <a:rPr lang="fr-FR" sz="1500" b="1" dirty="0" smtClean="0">
                <a:solidFill>
                  <a:srgbClr val="000000"/>
                </a:solidFill>
              </a:rPr>
              <a:t>délai de 2 mois </a:t>
            </a:r>
            <a:r>
              <a:rPr lang="fr-FR" sz="1500" dirty="0" smtClean="0">
                <a:solidFill>
                  <a:srgbClr val="000000"/>
                </a:solidFill>
              </a:rPr>
              <a:t>après l’envoi du recommandé.</a:t>
            </a:r>
            <a:endParaRPr lang="fr-FR" sz="1500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8" y="2407226"/>
            <a:ext cx="485775" cy="485775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7" y="4991051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7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Vos outils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465062"/>
            <a:ext cx="8542338" cy="4404110"/>
          </a:xfrm>
        </p:spPr>
        <p:txBody>
          <a:bodyPr/>
          <a:lstStyle/>
          <a:p>
            <a:pPr marL="265113" lvl="2" indent="-265113"/>
            <a:r>
              <a:rPr lang="fr-FR" sz="1800" dirty="0" smtClean="0"/>
              <a:t>DRC : Rubrique </a:t>
            </a:r>
            <a:r>
              <a:rPr lang="fr-FR" sz="1800" dirty="0"/>
              <a:t>des commerciaux </a:t>
            </a:r>
            <a:r>
              <a:rPr lang="fr-FR" sz="1800" dirty="0" smtClean="0"/>
              <a:t>    DRC     Justificatifs </a:t>
            </a:r>
            <a:r>
              <a:rPr lang="fr-FR" sz="1800" dirty="0"/>
              <a:t>par profil client</a:t>
            </a:r>
            <a:endParaRPr lang="fr-FR" dirty="0"/>
          </a:p>
          <a:p>
            <a:r>
              <a:rPr lang="fr-FR" dirty="0" smtClean="0"/>
              <a:t>Procédures : Mon </a:t>
            </a:r>
            <a:r>
              <a:rPr lang="fr-FR" dirty="0"/>
              <a:t>entreprise </a:t>
            </a:r>
            <a:r>
              <a:rPr lang="fr-FR" dirty="0" smtClean="0"/>
              <a:t>   Documentation    Procédures </a:t>
            </a:r>
            <a:r>
              <a:rPr lang="fr-FR" dirty="0"/>
              <a:t>de la </a:t>
            </a:r>
            <a:r>
              <a:rPr lang="fr-FR" dirty="0" smtClean="0"/>
              <a:t>CELCA</a:t>
            </a:r>
          </a:p>
          <a:p>
            <a:pPr lvl="1"/>
            <a:r>
              <a:rPr lang="fr-FR" dirty="0"/>
              <a:t>O</a:t>
            </a:r>
            <a:r>
              <a:rPr lang="fr-FR" dirty="0" smtClean="0"/>
              <a:t>uvrir un compte de dépôt sur Droit au Compte</a:t>
            </a:r>
          </a:p>
          <a:p>
            <a:pPr lvl="1"/>
            <a:r>
              <a:rPr lang="fr-FR" dirty="0" smtClean="0"/>
              <a:t>Ouvrir </a:t>
            </a:r>
            <a:r>
              <a:rPr lang="fr-FR" dirty="0"/>
              <a:t>un compte </a:t>
            </a:r>
            <a:r>
              <a:rPr lang="fr-FR" dirty="0" smtClean="0"/>
              <a:t>courant sur </a:t>
            </a:r>
            <a:r>
              <a:rPr lang="fr-FR" dirty="0"/>
              <a:t>Droit au Compte</a:t>
            </a:r>
          </a:p>
          <a:p>
            <a:pPr lvl="1"/>
            <a:r>
              <a:rPr lang="fr-FR" dirty="0"/>
              <a:t>O</a:t>
            </a:r>
            <a:r>
              <a:rPr lang="fr-FR" dirty="0" smtClean="0"/>
              <a:t>uvrir </a:t>
            </a:r>
            <a:r>
              <a:rPr lang="fr-FR" dirty="0"/>
              <a:t>un compte de dépôt </a:t>
            </a:r>
            <a:r>
              <a:rPr lang="fr-FR" dirty="0" smtClean="0"/>
              <a:t>sur OCF</a:t>
            </a:r>
          </a:p>
          <a:p>
            <a:pPr lvl="1"/>
            <a:r>
              <a:rPr lang="fr-FR" dirty="0"/>
              <a:t>Clôturer un compte de dépôt sur initiative Caisse </a:t>
            </a:r>
            <a:endParaRPr lang="fr-FR" dirty="0" smtClean="0"/>
          </a:p>
          <a:p>
            <a:pPr lvl="1"/>
            <a:r>
              <a:rPr lang="fr-FR" dirty="0"/>
              <a:t>Clôturer un compte courant professionnel ou association 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Notes d’information: </a:t>
            </a:r>
            <a:r>
              <a:rPr lang="fr-FR" dirty="0"/>
              <a:t>Mon </a:t>
            </a:r>
            <a:r>
              <a:rPr lang="fr-FR" dirty="0" smtClean="0"/>
              <a:t>entreprise    Documentation     Notes de service</a:t>
            </a:r>
          </a:p>
          <a:p>
            <a:pPr lvl="1"/>
            <a:r>
              <a:rPr lang="fr-FR" dirty="0">
                <a:hlinkClick r:id="rId3"/>
              </a:rPr>
              <a:t>Note d’information DMA </a:t>
            </a:r>
            <a:r>
              <a:rPr lang="fr-FR" dirty="0" smtClean="0">
                <a:hlinkClick r:id="rId3"/>
              </a:rPr>
              <a:t>17.038</a:t>
            </a:r>
            <a:r>
              <a:rPr lang="fr-FR" dirty="0" smtClean="0"/>
              <a:t> (note globale)</a:t>
            </a:r>
          </a:p>
          <a:p>
            <a:pPr lvl="1"/>
            <a:r>
              <a:rPr lang="fr-FR" dirty="0">
                <a:hlinkClick r:id="rId4"/>
              </a:rPr>
              <a:t>Note d’information DMA </a:t>
            </a:r>
            <a:r>
              <a:rPr lang="fr-FR" dirty="0" smtClean="0">
                <a:hlinkClick r:id="rId4"/>
              </a:rPr>
              <a:t>14.058 </a:t>
            </a:r>
            <a:r>
              <a:rPr lang="fr-FR" dirty="0" smtClean="0"/>
              <a:t>(OCF)</a:t>
            </a:r>
          </a:p>
          <a:p>
            <a:pPr lvl="1"/>
            <a:endParaRPr lang="fr-FR" sz="800" dirty="0"/>
          </a:p>
          <a:p>
            <a:r>
              <a:rPr lang="fr-FR" dirty="0" smtClean="0"/>
              <a:t>Un seul moteur de recherche : </a:t>
            </a:r>
            <a:r>
              <a:rPr lang="fr-FR" dirty="0" err="1" smtClean="0"/>
              <a:t>Easynet</a:t>
            </a:r>
            <a:endParaRPr lang="fr-FR" dirty="0" smtClean="0"/>
          </a:p>
          <a:p>
            <a:endParaRPr lang="fr-FR" dirty="0" smtClean="0"/>
          </a:p>
        </p:txBody>
      </p:sp>
      <p:sp>
        <p:nvSpPr>
          <p:cNvPr id="4" name="Flèche droite 3"/>
          <p:cNvSpPr/>
          <p:nvPr/>
        </p:nvSpPr>
        <p:spPr>
          <a:xfrm>
            <a:off x="4250820" y="1563048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3539906" y="1563048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3013296" y="1892873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4521288" y="1893572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3629906" y="3998876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5160598" y="3998876"/>
            <a:ext cx="180000" cy="1800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" name="Picture 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t="42445" r="52563" b="40333"/>
          <a:stretch/>
        </p:blipFill>
        <p:spPr bwMode="auto">
          <a:xfrm>
            <a:off x="204426" y="1116912"/>
            <a:ext cx="641350" cy="43815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0280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2861" y="1544448"/>
            <a:ext cx="83450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ACTIONS</a:t>
            </a:r>
            <a:r>
              <a:rPr lang="fr-FR" sz="1200" b="1" dirty="0">
                <a:solidFill>
                  <a:srgbClr val="FF0000"/>
                </a:solidFill>
              </a:rPr>
              <a:t> – FICHIERS A 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BANCARISATION - </a:t>
            </a:r>
            <a:r>
              <a:rPr lang="fr-FR" sz="1200" b="1" dirty="0"/>
              <a:t>Offre Option Internationale : mailing Visa </a:t>
            </a:r>
            <a:r>
              <a:rPr lang="fr-FR" sz="1200" b="1" dirty="0" err="1"/>
              <a:t>Infinite</a:t>
            </a:r>
            <a:endParaRPr lang="fr-FR" sz="1200" b="1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CONSOMMATION </a:t>
            </a:r>
            <a:r>
              <a:rPr lang="fr-FR" sz="1200" b="1" dirty="0">
                <a:solidFill>
                  <a:srgbClr val="FF0000"/>
                </a:solidFill>
              </a:rPr>
              <a:t> – </a:t>
            </a:r>
            <a:r>
              <a:rPr lang="fr-FR" sz="1200" b="1" dirty="0"/>
              <a:t>Taux promo Printemps 2017 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IMMOBILIER  - </a:t>
            </a:r>
            <a:r>
              <a:rPr lang="fr-FR" sz="1200" b="1" dirty="0" smtClean="0"/>
              <a:t>Dépassement </a:t>
            </a:r>
            <a:r>
              <a:rPr lang="fr-FR" sz="1200" b="1" dirty="0"/>
              <a:t>du seuil du taux d’usure – Erreur bloquante dans NEO</a:t>
            </a:r>
            <a:endParaRPr lang="fr-FR" sz="1200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IMMOBILIER </a:t>
            </a:r>
            <a:r>
              <a:rPr lang="fr-FR" sz="1200" b="1" dirty="0" smtClean="0">
                <a:solidFill>
                  <a:srgbClr val="FF0000"/>
                </a:solidFill>
              </a:rPr>
              <a:t>- </a:t>
            </a:r>
            <a:r>
              <a:rPr lang="fr-FR" sz="1200" b="1" dirty="0"/>
              <a:t>Modification des </a:t>
            </a:r>
            <a:r>
              <a:rPr lang="fr-FR" sz="1200" b="1" dirty="0" smtClean="0"/>
              <a:t>délégations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JEUNES -</a:t>
            </a:r>
            <a:r>
              <a:rPr lang="fr-FR" sz="1200" b="1" dirty="0" smtClean="0"/>
              <a:t> </a:t>
            </a:r>
            <a:r>
              <a:rPr lang="fr-FR" sz="1200" b="1" dirty="0"/>
              <a:t>Opération Anniversaire 18 ans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EPARGNE </a:t>
            </a:r>
            <a:r>
              <a:rPr lang="fr-FR" sz="1200" b="1" dirty="0">
                <a:solidFill>
                  <a:srgbClr val="FF0000"/>
                </a:solidFill>
              </a:rPr>
              <a:t>– </a:t>
            </a:r>
            <a:r>
              <a:rPr lang="fr-FR" sz="1200" b="1" dirty="0"/>
              <a:t>C</a:t>
            </a:r>
            <a:r>
              <a:rPr lang="fr-FR" sz="1200" b="1" dirty="0" smtClean="0"/>
              <a:t>réation </a:t>
            </a:r>
            <a:r>
              <a:rPr lang="fr-FR" sz="1200" b="1" dirty="0"/>
              <a:t>du produit non géré « Versement ISI </a:t>
            </a:r>
            <a:r>
              <a:rPr lang="fr-FR" sz="1200" b="1" dirty="0" smtClean="0"/>
              <a:t>»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EPARGNE </a:t>
            </a:r>
            <a:r>
              <a:rPr lang="fr-FR" sz="1200" b="1" dirty="0">
                <a:solidFill>
                  <a:srgbClr val="FF0000"/>
                </a:solidFill>
              </a:rPr>
              <a:t>– </a:t>
            </a:r>
            <a:r>
              <a:rPr lang="fr-FR" sz="1200" b="1" dirty="0"/>
              <a:t>Versement des primes Assurance Vie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Commission de </a:t>
            </a:r>
            <a:r>
              <a:rPr lang="fr-FR" sz="1200" b="1" dirty="0" smtClean="0"/>
              <a:t>mouvement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MARCHE </a:t>
            </a:r>
            <a:r>
              <a:rPr lang="fr-FR" sz="1200" b="1" dirty="0">
                <a:solidFill>
                  <a:srgbClr val="FF0000"/>
                </a:solidFill>
              </a:rPr>
              <a:t>DES PROFESSIONNELS – </a:t>
            </a:r>
            <a:r>
              <a:rPr lang="fr-FR" sz="1200" b="1" dirty="0"/>
              <a:t>Dossiers de Crédits Pro : pièces à fournir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Engagements </a:t>
            </a:r>
            <a:r>
              <a:rPr lang="fr-FR" sz="1200" b="1" dirty="0" err="1"/>
              <a:t>Natixis</a:t>
            </a:r>
            <a:r>
              <a:rPr lang="fr-FR" sz="1200" b="1" dirty="0"/>
              <a:t> Factor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 – </a:t>
            </a:r>
            <a:r>
              <a:rPr lang="fr-FR" sz="1200" b="1" dirty="0"/>
              <a:t>Migration CE NET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DISTRI</a:t>
            </a:r>
            <a:r>
              <a:rPr lang="fr-FR" sz="1200" b="1" dirty="0">
                <a:solidFill>
                  <a:srgbClr val="FF0000"/>
                </a:solidFill>
              </a:rPr>
              <a:t> –  </a:t>
            </a:r>
            <a:r>
              <a:rPr lang="fr-FR" sz="1200" b="1" dirty="0" smtClean="0">
                <a:solidFill>
                  <a:srgbClr val="FF0000"/>
                </a:solidFill>
              </a:rPr>
              <a:t>RAPPEL </a:t>
            </a:r>
            <a:r>
              <a:rPr lang="fr-FR" sz="1200" b="1" dirty="0" smtClean="0"/>
              <a:t>PRISE </a:t>
            </a:r>
            <a:r>
              <a:rPr lang="fr-FR" sz="1200" b="1" dirty="0"/>
              <a:t>DE RDV EN </a:t>
            </a:r>
            <a:r>
              <a:rPr lang="fr-FR" sz="1200" b="1" dirty="0" smtClean="0"/>
              <a:t>LIGNE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DISTRI – OUTLOOK</a:t>
            </a:r>
            <a:r>
              <a:rPr lang="fr-FR" sz="1200" b="1" dirty="0"/>
              <a:t> : OGE - Colorisation </a:t>
            </a:r>
            <a:r>
              <a:rPr lang="fr-FR" sz="1200" b="1" dirty="0" smtClean="0"/>
              <a:t>des mails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DISTRI </a:t>
            </a:r>
            <a:r>
              <a:rPr lang="fr-FR" sz="1200" b="1" dirty="0" smtClean="0">
                <a:solidFill>
                  <a:srgbClr val="FF0000"/>
                </a:solidFill>
              </a:rPr>
              <a:t>–</a:t>
            </a:r>
            <a:r>
              <a:rPr lang="fr-FR" sz="1200" b="1" dirty="0" smtClean="0"/>
              <a:t> </a:t>
            </a:r>
            <a:r>
              <a:rPr lang="fr-FR" sz="1200" b="1" dirty="0" smtClean="0">
                <a:solidFill>
                  <a:srgbClr val="FF0000"/>
                </a:solidFill>
              </a:rPr>
              <a:t>AUTOMATES</a:t>
            </a:r>
            <a:r>
              <a:rPr lang="fr-FR" sz="1200" b="1" dirty="0"/>
              <a:t> : Objectif qualité zéro défaut / Situation </a:t>
            </a:r>
            <a:r>
              <a:rPr lang="fr-FR" sz="1200" b="1" dirty="0" smtClean="0"/>
              <a:t> d’Avril</a:t>
            </a:r>
          </a:p>
        </p:txBody>
      </p:sp>
      <p:pic>
        <p:nvPicPr>
          <p:cNvPr id="6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191" y="355849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62284" y="1203444"/>
            <a:ext cx="2541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N°136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mai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684202" y="5796469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7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2ea4b1b-5614-43b2-acce-6a9ef10fff4e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4661</TotalTime>
  <Words>1289</Words>
  <Application>Microsoft Office PowerPoint</Application>
  <PresentationFormat>Affichage à l'écran (4:3)</PresentationFormat>
  <Paragraphs>209</Paragraphs>
  <Slides>12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HDJ</vt:lpstr>
      <vt:lpstr>Le risque de non-conformité</vt:lpstr>
      <vt:lpstr>Focus sur la clientèle fragile : Un triple enjeu</vt:lpstr>
      <vt:lpstr>Focus sur la clientèle fragile : les moyens à disposition</vt:lpstr>
      <vt:lpstr>Focus sur la clientèle fragile :  mise en œuvre de l’OCF </vt:lpstr>
      <vt:lpstr>Focus sur la clientèle fragile :  mise en œuvre de l’OCF </vt:lpstr>
      <vt:lpstr>Focus sur la clientèle fragile : la prévention du surendettement </vt:lpstr>
      <vt:lpstr>Focus sur la clientèle fragile :  la prévention du surendettement </vt:lpstr>
      <vt:lpstr>Focus sur la clientèle fragile :  Mise en œuvre du Droit Au Compte </vt:lpstr>
      <vt:lpstr>Focus sur la clientèle fragile :  Mise en œuvre du Droit Au Compte</vt:lpstr>
      <vt:lpstr>Vos outils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a5700629</cp:lastModifiedBy>
  <cp:revision>368</cp:revision>
  <cp:lastPrinted>2016-06-22T11:00:56Z</cp:lastPrinted>
  <dcterms:created xsi:type="dcterms:W3CDTF">2016-06-03T08:10:53Z</dcterms:created>
  <dcterms:modified xsi:type="dcterms:W3CDTF">2017-05-03T14:40:40Z</dcterms:modified>
</cp:coreProperties>
</file>