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345" r:id="rId2"/>
    <p:sldId id="317" r:id="rId3"/>
    <p:sldId id="339" r:id="rId4"/>
    <p:sldId id="351" r:id="rId5"/>
    <p:sldId id="352" r:id="rId6"/>
    <p:sldId id="348" r:id="rId7"/>
    <p:sldId id="346" r:id="rId8"/>
    <p:sldId id="354" r:id="rId9"/>
    <p:sldId id="353" r:id="rId10"/>
  </p:sldIdLst>
  <p:sldSz cx="9144000" cy="6858000" type="screen4x3"/>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D692"/>
    <a:srgbClr val="CD0920"/>
    <a:srgbClr val="FF0000"/>
    <a:srgbClr val="FFDDED"/>
    <a:srgbClr val="FFDDDD"/>
    <a:srgbClr val="D3CEC3"/>
    <a:srgbClr val="A79C86"/>
    <a:srgbClr val="F7DAAF"/>
    <a:srgbClr val="EA9922"/>
    <a:srgbClr val="FFAF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4783" autoAdjust="0"/>
    <p:restoredTop sz="94694" autoAdjust="0"/>
  </p:normalViewPr>
  <p:slideViewPr>
    <p:cSldViewPr snapToGrid="0">
      <p:cViewPr varScale="1">
        <p:scale>
          <a:sx n="117" d="100"/>
          <a:sy n="117" d="100"/>
        </p:scale>
        <p:origin x="-2196"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1" d="100"/>
          <a:sy n="101" d="100"/>
        </p:scale>
        <p:origin x="2436"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C4F5-4003-B852-5C9B6B1E9E0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C4F5-4003-B852-5C9B6B1E9E0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C4F5-4003-B852-5C9B6B1E9E0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C4F5-4003-B852-5C9B6B1E9E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8.2000000000000011</c:v>
                </c:pt>
                <c:pt idx="1">
                  <c:v>6.2</c:v>
                </c:pt>
                <c:pt idx="2">
                  <c:v>4.9000000000000004</c:v>
                </c:pt>
                <c:pt idx="3">
                  <c:v>9.7000000000000011</c:v>
                </c:pt>
              </c:numCache>
            </c:numRef>
          </c:val>
          <c:extLst xmlns:c16r2="http://schemas.microsoft.com/office/drawing/2015/06/chart">
            <c:ext xmlns:c16="http://schemas.microsoft.com/office/drawing/2014/chart" uri="{C3380CC4-5D6E-409C-BE32-E72D297353CC}">
              <c16:uniqueId val="{00000008-C4F5-4003-B852-5C9B6B1E9E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1B5-4B43-9D48-38586191E7D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1B5-4B43-9D48-38586191E7D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1B5-4B43-9D48-38586191E7D2}"/>
            </c:ext>
          </c:extLst>
        </c:ser>
        <c:dLbls>
          <c:showLegendKey val="0"/>
          <c:showVal val="0"/>
          <c:showCatName val="0"/>
          <c:showSerName val="0"/>
          <c:showPercent val="0"/>
          <c:showBubbleSize val="0"/>
        </c:dLbls>
        <c:gapWidth val="150"/>
        <c:axId val="169450880"/>
        <c:axId val="169452672"/>
      </c:barChart>
      <c:catAx>
        <c:axId val="16945088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69452672"/>
        <c:crosses val="autoZero"/>
        <c:auto val="1"/>
        <c:lblAlgn val="ctr"/>
        <c:lblOffset val="100"/>
        <c:noMultiLvlLbl val="0"/>
      </c:catAx>
      <c:valAx>
        <c:axId val="169452672"/>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6945088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163-4932-9184-71457D3607F1}"/>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163-4932-9184-71457D3607F1}"/>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163-4932-9184-71457D3607F1}"/>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163-4932-9184-71457D3607F1}"/>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8.2000000000000011</c:v>
                </c:pt>
                <c:pt idx="1">
                  <c:v>6.2</c:v>
                </c:pt>
                <c:pt idx="2">
                  <c:v>4.9000000000000004</c:v>
                </c:pt>
                <c:pt idx="3">
                  <c:v>9.7000000000000011</c:v>
                </c:pt>
              </c:numCache>
            </c:numRef>
          </c:val>
          <c:extLst xmlns:c16r2="http://schemas.microsoft.com/office/drawing/2015/06/chart">
            <c:ext xmlns:c16="http://schemas.microsoft.com/office/drawing/2014/chart" uri="{C3380CC4-5D6E-409C-BE32-E72D297353CC}">
              <c16:uniqueId val="{00000008-7163-4932-9184-71457D3607F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ABE5-43A6-B7DE-6D74EB34AC1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ABE5-43A6-B7DE-6D74EB34AC1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ABE5-43A6-B7DE-6D74EB34AC15}"/>
            </c:ext>
          </c:extLst>
        </c:ser>
        <c:dLbls>
          <c:showLegendKey val="0"/>
          <c:showVal val="0"/>
          <c:showCatName val="0"/>
          <c:showSerName val="0"/>
          <c:showPercent val="0"/>
          <c:showBubbleSize val="0"/>
        </c:dLbls>
        <c:gapWidth val="150"/>
        <c:axId val="185570432"/>
        <c:axId val="185571968"/>
      </c:barChart>
      <c:catAx>
        <c:axId val="1855704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5571968"/>
        <c:crosses val="autoZero"/>
        <c:auto val="1"/>
        <c:lblAlgn val="ctr"/>
        <c:lblOffset val="100"/>
        <c:noMultiLvlLbl val="0"/>
      </c:catAx>
      <c:valAx>
        <c:axId val="185571968"/>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55704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F77A0AB4-7775-4FC7-B8A1-46CFA9F0F0E9}" type="datetimeFigureOut">
              <a:rPr lang="fr-FR" smtClean="0"/>
              <a:t>10/05/2017</a:t>
            </a:fld>
            <a:endParaRPr lang="fr-FR"/>
          </a:p>
        </p:txBody>
      </p:sp>
      <p:sp>
        <p:nvSpPr>
          <p:cNvPr id="4" name="Espace réservé du pied de page 3"/>
          <p:cNvSpPr>
            <a:spLocks noGrp="1"/>
          </p:cNvSpPr>
          <p:nvPr>
            <p:ph type="ftr" sz="quarter" idx="2"/>
          </p:nvPr>
        </p:nvSpPr>
        <p:spPr>
          <a:xfrm>
            <a:off x="0" y="9428585"/>
            <a:ext cx="2889938"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7607" y="9428585"/>
            <a:ext cx="2889938" cy="498055"/>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11D46B69-4552-46CB-8059-651E9FE79FD0}" type="datetimeFigureOut">
              <a:rPr lang="fr-FR" smtClean="0"/>
              <a:t>10/05/2017</a:t>
            </a:fld>
            <a:endParaRPr lang="fr-FR"/>
          </a:p>
        </p:txBody>
      </p:sp>
      <p:sp>
        <p:nvSpPr>
          <p:cNvPr id="4" name="Espace réservé de l'image des diapositives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5"/>
            <a:ext cx="2889938"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28585"/>
            <a:ext cx="2889938" cy="498055"/>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304351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dirty="0"/>
          </a:p>
        </p:txBody>
      </p:sp>
    </p:spTree>
    <p:extLst>
      <p:ext uri="{BB962C8B-B14F-4D97-AF65-F5344CB8AC3E}">
        <p14:creationId xmlns:p14="http://schemas.microsoft.com/office/powerpoint/2010/main" val="35412327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22"/>
          <p:cNvSpPr>
            <a:spLocks noGrp="1"/>
          </p:cNvSpPr>
          <p:nvPr>
            <p:ph type="body" sz="quarter" idx="16" hasCustomPrompt="1"/>
          </p:nvPr>
        </p:nvSpPr>
        <p:spPr>
          <a:xfrm>
            <a:off x="2080048" y="916524"/>
            <a:ext cx="678808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Tree>
    <p:extLst>
      <p:ext uri="{BB962C8B-B14F-4D97-AF65-F5344CB8AC3E}">
        <p14:creationId xmlns:p14="http://schemas.microsoft.com/office/powerpoint/2010/main" val="26126470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8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612892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422379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graphicFrame>
        <p:nvGraphicFramePr>
          <p:cNvPr id="13" name="Graphique 12"/>
          <p:cNvGraphicFramePr/>
          <p:nvPr userDrawn="1">
            <p:extLst>
              <p:ext uri="{D42A27DB-BD31-4B8C-83A1-F6EECF244321}">
                <p14:modId xmlns:p14="http://schemas.microsoft.com/office/powerpoint/2010/main" val="54828476"/>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p:cNvGraphicFramePr/>
          <p:nvPr userDrawn="1">
            <p:extLst>
              <p:ext uri="{D42A27DB-BD31-4B8C-83A1-F6EECF244321}">
                <p14:modId xmlns:p14="http://schemas.microsoft.com/office/powerpoint/2010/main" val="1328367852"/>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aphique 15"/>
          <p:cNvGraphicFramePr/>
          <p:nvPr userDrawn="1">
            <p:extLst>
              <p:ext uri="{D42A27DB-BD31-4B8C-83A1-F6EECF244321}">
                <p14:modId xmlns:p14="http://schemas.microsoft.com/office/powerpoint/2010/main" val="961017509"/>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002169501"/>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1" name="ZoneTexte 20"/>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0" name="Rectangle 29"/>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2662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8" name="Rectangle 17"/>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Tree>
    <p:extLst>
      <p:ext uri="{BB962C8B-B14F-4D97-AF65-F5344CB8AC3E}">
        <p14:creationId xmlns:p14="http://schemas.microsoft.com/office/powerpoint/2010/main" val="20766353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3474541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6671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a:xfrm>
            <a:off x="765174" y="379825"/>
            <a:ext cx="8067600" cy="709200"/>
          </a:xfrm>
          <a:prstGeom prst="rect">
            <a:avLst/>
          </a:prstGeom>
        </p:spPr>
        <p:txBody>
          <a:bodyPr/>
          <a:lstStyle/>
          <a:p>
            <a:r>
              <a:rPr lang="fr-FR" smtClean="0"/>
              <a:t>Modifiez le style du titre</a:t>
            </a:r>
            <a:endParaRPr lang="fr-FR"/>
          </a:p>
        </p:txBody>
      </p:sp>
    </p:spTree>
    <p:extLst>
      <p:ext uri="{BB962C8B-B14F-4D97-AF65-F5344CB8AC3E}">
        <p14:creationId xmlns:p14="http://schemas.microsoft.com/office/powerpoint/2010/main" val="19275734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6894620" y="6317674"/>
            <a:ext cx="1920760" cy="326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titre de la présentation</a:t>
            </a:r>
            <a:endParaRPr lang="fr-FR" dirty="0"/>
          </a:p>
        </p:txBody>
      </p:sp>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88" r:id="rId2"/>
    <p:sldLayoutId id="2147483689" r:id="rId3"/>
    <p:sldLayoutId id="2147483690" r:id="rId4"/>
    <p:sldLayoutId id="2147483737" r:id="rId5"/>
    <p:sldLayoutId id="2147483687" r:id="rId6"/>
    <p:sldLayoutId id="2147483738" r:id="rId7"/>
    <p:sldLayoutId id="2147483739" r:id="rId8"/>
  </p:sldLayoutIdLst>
  <p:timing>
    <p:tnLst>
      <p:par>
        <p:cTn id="1" dur="indefinite" restart="never" nodeType="tmRoot"/>
      </p:par>
    </p:tnLst>
  </p:timing>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http://wnsgprw1.celca.caisse-epargne.fr/divers/communication/video/langage_naturel.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nsgprw1.celca.caisse-epargne.fr/divers/communication/video/langage_naturel_temoignage_client.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nsgprw1.celca.caisse-epargne.fr/divers/communication/video/langage_naturel_temoignage_agence.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nsgprw1.celca.caisse-epargne.fr/divers/communication/video/langage_naturel_Prosodie.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commerciaux.celca.caisse-epargne.fr/download/1029/essentiel-marketing-bdd/1705/m-dernier-numero.docx" TargetMode="External"/><Relationship Id="rId2" Type="http://schemas.openxmlformats.org/officeDocument/2006/relationships/image" Target="../media/image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p:cNvPicPr>
          <p:nvPr/>
        </p:nvPicPr>
        <p:blipFill>
          <a:blip r:embed="rId2">
            <a:extLst>
              <a:ext uri="{28A0092B-C50C-407E-A947-70E740481C1C}">
                <a14:useLocalDpi xmlns:a14="http://schemas.microsoft.com/office/drawing/2010/main" val="0"/>
              </a:ext>
            </a:extLst>
          </a:blip>
          <a:stretch>
            <a:fillRect/>
          </a:stretch>
        </p:blipFill>
        <p:spPr>
          <a:xfrm>
            <a:off x="1" y="0"/>
            <a:ext cx="9202072" cy="6871927"/>
          </a:xfrm>
          <a:prstGeom prst="rect">
            <a:avLst/>
          </a:prstGeom>
        </p:spPr>
      </p:pic>
    </p:spTree>
    <p:extLst>
      <p:ext uri="{BB962C8B-B14F-4D97-AF65-F5344CB8AC3E}">
        <p14:creationId xmlns:p14="http://schemas.microsoft.com/office/powerpoint/2010/main" val="1079198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p:txBody>
          <a:bodyPr/>
          <a:lstStyle/>
          <a:p>
            <a:r>
              <a:rPr lang="fr-FR" dirty="0" smtClean="0">
                <a:latin typeface="+mn-lt"/>
              </a:rPr>
              <a:t>SOMMAIRE</a:t>
            </a:r>
            <a:endParaRPr lang="fr-FR" dirty="0">
              <a:latin typeface="+mn-lt"/>
            </a:endParaRPr>
          </a:p>
        </p:txBody>
      </p:sp>
      <p:sp>
        <p:nvSpPr>
          <p:cNvPr id="7" name="ZoneTexte 6"/>
          <p:cNvSpPr txBox="1"/>
          <p:nvPr/>
        </p:nvSpPr>
        <p:spPr>
          <a:xfrm>
            <a:off x="450376" y="1187355"/>
            <a:ext cx="7476202" cy="3939540"/>
          </a:xfrm>
          <a:prstGeom prst="rect">
            <a:avLst/>
          </a:prstGeom>
          <a:noFill/>
        </p:spPr>
        <p:txBody>
          <a:bodyPr wrap="square" rtlCol="0">
            <a:spAutoFit/>
          </a:bodyPr>
          <a:lstStyle/>
          <a:p>
            <a:pPr marL="285750" indent="-285750">
              <a:buFont typeface="Arial" panose="020B0604020202020204" pitchFamily="34" charset="0"/>
              <a:buChar char="•"/>
            </a:pPr>
            <a:endParaRPr lang="fr-FR" dirty="0" smtClean="0"/>
          </a:p>
          <a:p>
            <a:pPr marL="285750" indent="-285750">
              <a:buClr>
                <a:srgbClr val="FF0000"/>
              </a:buClr>
              <a:buFont typeface="Wingdings" panose="05000000000000000000" pitchFamily="2" charset="2"/>
              <a:buChar char="§"/>
            </a:pPr>
            <a:r>
              <a:rPr lang="fr-FR" sz="2800" b="1" dirty="0"/>
              <a:t>Comprendre le langage naturel</a:t>
            </a:r>
          </a:p>
          <a:p>
            <a:pPr marL="285750" indent="-285750">
              <a:buClr>
                <a:srgbClr val="FF0000"/>
              </a:buClr>
              <a:buFont typeface="Wingdings" panose="05000000000000000000" pitchFamily="2" charset="2"/>
              <a:buChar char="§"/>
            </a:pPr>
            <a:endParaRPr lang="fr-FR" sz="2800" b="1" dirty="0"/>
          </a:p>
          <a:p>
            <a:pPr marL="285750" indent="-285750">
              <a:buClr>
                <a:srgbClr val="FF0000"/>
              </a:buClr>
              <a:buFont typeface="Wingdings" panose="05000000000000000000" pitchFamily="2" charset="2"/>
              <a:buChar char="§"/>
            </a:pPr>
            <a:r>
              <a:rPr lang="fr-FR" sz="2800" b="1" dirty="0" smtClean="0"/>
              <a:t>Quels changements pour nos clients ?</a:t>
            </a:r>
          </a:p>
          <a:p>
            <a:pPr marL="285750" indent="-285750">
              <a:buClr>
                <a:srgbClr val="FF0000"/>
              </a:buClr>
              <a:buFont typeface="Wingdings" panose="05000000000000000000" pitchFamily="2" charset="2"/>
              <a:buChar char="§"/>
            </a:pPr>
            <a:endParaRPr lang="fr-FR" sz="2800" b="1" dirty="0" smtClean="0"/>
          </a:p>
          <a:p>
            <a:pPr marL="285750" indent="-285750">
              <a:buClr>
                <a:srgbClr val="FF0000"/>
              </a:buClr>
              <a:buFont typeface="Wingdings" panose="05000000000000000000" pitchFamily="2" charset="2"/>
              <a:buChar char="§"/>
            </a:pPr>
            <a:r>
              <a:rPr lang="fr-FR" sz="2800" b="1" dirty="0" smtClean="0"/>
              <a:t>Quels </a:t>
            </a:r>
            <a:r>
              <a:rPr lang="fr-FR" sz="2800" b="1" dirty="0"/>
              <a:t>changements pour les agences </a:t>
            </a:r>
            <a:r>
              <a:rPr lang="fr-FR" sz="2800" b="1" dirty="0" smtClean="0"/>
              <a:t>?</a:t>
            </a:r>
          </a:p>
          <a:p>
            <a:pPr marL="285750" indent="-285750">
              <a:buClr>
                <a:srgbClr val="FF0000"/>
              </a:buClr>
              <a:buFont typeface="Wingdings" panose="05000000000000000000" pitchFamily="2" charset="2"/>
              <a:buChar char="§"/>
            </a:pPr>
            <a:endParaRPr lang="fr-FR" sz="2800" b="1" dirty="0"/>
          </a:p>
          <a:p>
            <a:pPr marL="285750" indent="-285750">
              <a:buClr>
                <a:srgbClr val="FF0000"/>
              </a:buClr>
              <a:buFont typeface="Wingdings" panose="05000000000000000000" pitchFamily="2" charset="2"/>
              <a:buChar char="§"/>
            </a:pPr>
            <a:r>
              <a:rPr lang="fr-FR" sz="2800" b="1" dirty="0"/>
              <a:t>En cas de questions</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smtClean="0"/>
          </a:p>
        </p:txBody>
      </p:sp>
    </p:spTree>
    <p:extLst>
      <p:ext uri="{BB962C8B-B14F-4D97-AF65-F5344CB8AC3E}">
        <p14:creationId xmlns:p14="http://schemas.microsoft.com/office/powerpoint/2010/main" val="2286574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590549" y="4953000"/>
            <a:ext cx="4245371" cy="657225"/>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p:cNvSpPr/>
          <p:nvPr/>
        </p:nvSpPr>
        <p:spPr>
          <a:xfrm>
            <a:off x="333375" y="5176837"/>
            <a:ext cx="8471958" cy="209550"/>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contenu 1"/>
          <p:cNvSpPr>
            <a:spLocks noGrp="1"/>
          </p:cNvSpPr>
          <p:nvPr>
            <p:ph idx="1"/>
          </p:nvPr>
        </p:nvSpPr>
        <p:spPr>
          <a:xfrm>
            <a:off x="298594" y="1101817"/>
            <a:ext cx="8527801" cy="4351338"/>
          </a:xfrm>
        </p:spPr>
        <p:txBody>
          <a:bodyPr>
            <a:normAutofit lnSpcReduction="10000"/>
          </a:bodyPr>
          <a:lstStyle/>
          <a:p>
            <a:pPr marL="0" indent="0" algn="just">
              <a:lnSpc>
                <a:spcPct val="110000"/>
              </a:lnSpc>
              <a:spcBef>
                <a:spcPts val="0"/>
              </a:spcBef>
              <a:buNone/>
            </a:pPr>
            <a:r>
              <a:rPr lang="fr-FR" dirty="0" smtClean="0">
                <a:latin typeface="+mn-lt"/>
              </a:rPr>
              <a:t>Compte tenu de la transformation croissante de la relation, qui tend vers plus de contact à distance (mails et appels téléphoniques) et moins de relation directe en face à face, la CELCA a souhaité revoir la gestion de ses flux téléphoniques et plus particulièrement l’accueil de nos clients sur ce canal.</a:t>
            </a:r>
          </a:p>
          <a:p>
            <a:pPr marL="0" indent="0" algn="just">
              <a:lnSpc>
                <a:spcPct val="110000"/>
              </a:lnSpc>
              <a:spcBef>
                <a:spcPts val="0"/>
              </a:spcBef>
              <a:buNone/>
            </a:pPr>
            <a:endParaRPr lang="fr-FR" dirty="0" smtClean="0">
              <a:latin typeface="+mn-lt"/>
            </a:endParaRPr>
          </a:p>
          <a:p>
            <a:pPr marL="0" indent="0" algn="just">
              <a:lnSpc>
                <a:spcPct val="110000"/>
              </a:lnSpc>
              <a:spcBef>
                <a:spcPts val="0"/>
              </a:spcBef>
              <a:buNone/>
            </a:pPr>
            <a:r>
              <a:rPr lang="fr-FR" dirty="0" smtClean="0">
                <a:latin typeface="+mn-lt"/>
              </a:rPr>
              <a:t>En effet, notre système actuel est peu réactif, sans </a:t>
            </a:r>
            <a:r>
              <a:rPr lang="fr-FR" dirty="0">
                <a:latin typeface="+mn-lt"/>
              </a:rPr>
              <a:t>évolution </a:t>
            </a:r>
            <a:r>
              <a:rPr lang="fr-FR" dirty="0" smtClean="0">
                <a:latin typeface="+mn-lt"/>
              </a:rPr>
              <a:t>possible et renvoi une image vieillissante.</a:t>
            </a:r>
          </a:p>
          <a:p>
            <a:pPr marL="0" indent="0" algn="just">
              <a:lnSpc>
                <a:spcPct val="110000"/>
              </a:lnSpc>
              <a:spcBef>
                <a:spcPts val="0"/>
              </a:spcBef>
              <a:buNone/>
            </a:pPr>
            <a:endParaRPr lang="fr-FR" dirty="0">
              <a:latin typeface="+mn-lt"/>
            </a:endParaRPr>
          </a:p>
          <a:p>
            <a:pPr marL="0" indent="0" algn="just">
              <a:lnSpc>
                <a:spcPct val="110000"/>
              </a:lnSpc>
              <a:spcBef>
                <a:spcPts val="0"/>
              </a:spcBef>
              <a:buNone/>
            </a:pPr>
            <a:r>
              <a:rPr lang="fr-FR" dirty="0" smtClean="0">
                <a:latin typeface="+mn-lt"/>
              </a:rPr>
              <a:t>En choisissant le langage naturel, nous proposons à nos clients un accueil téléphonique en adéquation avec leurs attentes :</a:t>
            </a:r>
          </a:p>
          <a:p>
            <a:pPr marL="0" indent="0" algn="just">
              <a:lnSpc>
                <a:spcPct val="110000"/>
              </a:lnSpc>
              <a:spcBef>
                <a:spcPts val="0"/>
              </a:spcBef>
              <a:buNone/>
            </a:pPr>
            <a:endParaRPr lang="fr-FR" dirty="0" smtClean="0">
              <a:latin typeface="+mn-lt"/>
            </a:endParaRPr>
          </a:p>
          <a:p>
            <a:pPr marL="0" indent="0" algn="ctr">
              <a:lnSpc>
                <a:spcPct val="110000"/>
              </a:lnSpc>
              <a:spcBef>
                <a:spcPts val="0"/>
              </a:spcBef>
              <a:buNone/>
            </a:pPr>
            <a:r>
              <a:rPr lang="fr-FR" sz="2000" b="1" dirty="0" smtClean="0">
                <a:solidFill>
                  <a:srgbClr val="FF0000"/>
                </a:solidFill>
                <a:latin typeface="+mn-lt"/>
              </a:rPr>
              <a:t>Plus simple, plus rapide et innovant   </a:t>
            </a:r>
          </a:p>
          <a:p>
            <a:pPr marL="0" indent="0">
              <a:lnSpc>
                <a:spcPct val="110000"/>
              </a:lnSpc>
              <a:spcBef>
                <a:spcPts val="0"/>
              </a:spcBef>
              <a:buNone/>
            </a:pPr>
            <a:endParaRPr lang="fr-FR" b="1" dirty="0" smtClean="0">
              <a:latin typeface="+mn-lt"/>
            </a:endParaRPr>
          </a:p>
          <a:p>
            <a:pPr marL="0" indent="0">
              <a:lnSpc>
                <a:spcPct val="110000"/>
              </a:lnSpc>
              <a:spcBef>
                <a:spcPts val="0"/>
              </a:spcBef>
              <a:buNone/>
            </a:pPr>
            <a:endParaRPr lang="fr-FR" sz="2400" b="1" dirty="0" smtClean="0"/>
          </a:p>
          <a:p>
            <a:pPr>
              <a:lnSpc>
                <a:spcPct val="110000"/>
              </a:lnSpc>
              <a:spcBef>
                <a:spcPts val="0"/>
              </a:spcBef>
            </a:pPr>
            <a:r>
              <a:rPr lang="fr-FR" b="1" dirty="0" smtClean="0">
                <a:latin typeface="+mn-lt"/>
                <a:hlinkClick r:id="rId2"/>
              </a:rPr>
              <a:t>VIDEO Présentation du langage naturel</a:t>
            </a:r>
            <a:r>
              <a:rPr lang="fr-FR" b="1" dirty="0" smtClean="0">
                <a:latin typeface="+mn-lt"/>
              </a:rPr>
              <a:t> </a:t>
            </a:r>
            <a:r>
              <a:rPr lang="fr-FR" i="1" dirty="0" smtClean="0">
                <a:latin typeface="+mn-lt"/>
              </a:rPr>
              <a:t>(cliquer pour lancer la vidéo)</a:t>
            </a:r>
          </a:p>
          <a:p>
            <a:pPr marL="0" indent="0">
              <a:buNone/>
            </a:pPr>
            <a:endParaRPr lang="fr-FR" sz="1200" dirty="0" smtClean="0"/>
          </a:p>
          <a:p>
            <a:pPr marL="0" indent="0">
              <a:buNone/>
            </a:pPr>
            <a:endParaRPr lang="fr-FR" dirty="0"/>
          </a:p>
        </p:txBody>
      </p:sp>
      <p:sp>
        <p:nvSpPr>
          <p:cNvPr id="3" name="Espace réservé du texte 2"/>
          <p:cNvSpPr>
            <a:spLocks noGrp="1"/>
          </p:cNvSpPr>
          <p:nvPr>
            <p:ph type="body" sz="quarter" idx="16"/>
          </p:nvPr>
        </p:nvSpPr>
        <p:spPr/>
        <p:txBody>
          <a:bodyPr/>
          <a:lstStyle/>
          <a:p>
            <a:r>
              <a:rPr lang="fr-FR" dirty="0">
                <a:latin typeface="+mn-lt"/>
              </a:rPr>
              <a:t>Comprendre le langage </a:t>
            </a:r>
            <a:r>
              <a:rPr lang="fr-FR" dirty="0" smtClean="0">
                <a:latin typeface="+mn-lt"/>
              </a:rPr>
              <a:t>naturel</a:t>
            </a:r>
            <a:endParaRPr lang="fr-FR" dirty="0">
              <a:latin typeface="+mn-lt"/>
            </a:endParaRPr>
          </a:p>
        </p:txBody>
      </p:sp>
    </p:spTree>
    <p:extLst>
      <p:ext uri="{BB962C8B-B14F-4D97-AF65-F5344CB8AC3E}">
        <p14:creationId xmlns:p14="http://schemas.microsoft.com/office/powerpoint/2010/main" val="2306577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90550" y="5520289"/>
            <a:ext cx="4249614" cy="657225"/>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p:cNvSpPr/>
          <p:nvPr/>
        </p:nvSpPr>
        <p:spPr>
          <a:xfrm>
            <a:off x="333374" y="5744126"/>
            <a:ext cx="8480425" cy="209550"/>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contenu 1"/>
          <p:cNvSpPr>
            <a:spLocks noGrp="1"/>
          </p:cNvSpPr>
          <p:nvPr>
            <p:ph idx="1"/>
          </p:nvPr>
        </p:nvSpPr>
        <p:spPr>
          <a:xfrm>
            <a:off x="276226" y="1104043"/>
            <a:ext cx="8677273" cy="5114924"/>
          </a:xfrm>
        </p:spPr>
        <p:txBody>
          <a:bodyPr>
            <a:noAutofit/>
          </a:bodyPr>
          <a:lstStyle/>
          <a:p>
            <a:pPr marL="0" indent="0" algn="just">
              <a:lnSpc>
                <a:spcPct val="110000"/>
              </a:lnSpc>
              <a:spcBef>
                <a:spcPts val="0"/>
              </a:spcBef>
              <a:buNone/>
            </a:pPr>
            <a:r>
              <a:rPr lang="fr-FR" dirty="0" smtClean="0">
                <a:latin typeface="+mn-lt"/>
              </a:rPr>
              <a:t>Dès </a:t>
            </a:r>
            <a:r>
              <a:rPr lang="fr-FR" dirty="0">
                <a:latin typeface="+mn-lt"/>
              </a:rPr>
              <a:t>le 15 </a:t>
            </a:r>
            <a:r>
              <a:rPr lang="fr-FR" dirty="0" smtClean="0">
                <a:latin typeface="+mn-lt"/>
              </a:rPr>
              <a:t>mai, </a:t>
            </a:r>
            <a:r>
              <a:rPr lang="fr-FR" dirty="0">
                <a:latin typeface="+mn-lt"/>
              </a:rPr>
              <a:t>lorsqu’un client appellera son agence ou son conseiller, en fonction du besoin qu’il </a:t>
            </a:r>
            <a:r>
              <a:rPr lang="fr-FR" dirty="0" smtClean="0">
                <a:latin typeface="+mn-lt"/>
              </a:rPr>
              <a:t>exprimera, il </a:t>
            </a:r>
            <a:r>
              <a:rPr lang="fr-FR" dirty="0">
                <a:latin typeface="+mn-lt"/>
              </a:rPr>
              <a:t>sera </a:t>
            </a:r>
            <a:r>
              <a:rPr lang="fr-FR" dirty="0" smtClean="0">
                <a:latin typeface="+mn-lt"/>
              </a:rPr>
              <a:t>automatiquement redirigé vers </a:t>
            </a:r>
            <a:r>
              <a:rPr lang="fr-FR" dirty="0">
                <a:latin typeface="+mn-lt"/>
              </a:rPr>
              <a:t>:</a:t>
            </a:r>
          </a:p>
          <a:p>
            <a:pPr algn="just">
              <a:lnSpc>
                <a:spcPct val="110000"/>
              </a:lnSpc>
              <a:spcBef>
                <a:spcPts val="0"/>
              </a:spcBef>
              <a:buFont typeface="Arial" panose="020B0604020202020204" pitchFamily="34" charset="0"/>
              <a:buChar char="•"/>
            </a:pPr>
            <a:r>
              <a:rPr lang="fr-FR" dirty="0">
                <a:latin typeface="+mn-lt"/>
              </a:rPr>
              <a:t>Son agence ou son conseiller (selon le numéro composé par le client)</a:t>
            </a:r>
          </a:p>
          <a:p>
            <a:pPr algn="just">
              <a:lnSpc>
                <a:spcPct val="110000"/>
              </a:lnSpc>
              <a:spcBef>
                <a:spcPts val="0"/>
              </a:spcBef>
              <a:buFont typeface="Arial" panose="020B0604020202020204" pitchFamily="34" charset="0"/>
              <a:buChar char="•"/>
            </a:pPr>
            <a:r>
              <a:rPr lang="fr-FR" dirty="0">
                <a:latin typeface="+mn-lt"/>
              </a:rPr>
              <a:t>Notre </a:t>
            </a:r>
            <a:r>
              <a:rPr lang="fr-FR" dirty="0" smtClean="0">
                <a:latin typeface="+mn-lt"/>
              </a:rPr>
              <a:t>Centre </a:t>
            </a:r>
            <a:r>
              <a:rPr lang="fr-FR" dirty="0">
                <a:latin typeface="+mn-lt"/>
              </a:rPr>
              <a:t>de </a:t>
            </a:r>
            <a:r>
              <a:rPr lang="fr-FR" dirty="0" smtClean="0">
                <a:latin typeface="+mn-lt"/>
              </a:rPr>
              <a:t>Relation Client </a:t>
            </a:r>
            <a:r>
              <a:rPr lang="fr-FR" dirty="0">
                <a:latin typeface="+mn-lt"/>
              </a:rPr>
              <a:t>DEE</a:t>
            </a:r>
          </a:p>
          <a:p>
            <a:pPr algn="just">
              <a:lnSpc>
                <a:spcPct val="110000"/>
              </a:lnSpc>
              <a:spcBef>
                <a:spcPts val="0"/>
              </a:spcBef>
              <a:buFont typeface="Arial" panose="020B0604020202020204" pitchFamily="34" charset="0"/>
              <a:buChar char="•"/>
            </a:pPr>
            <a:r>
              <a:rPr lang="fr-FR" dirty="0">
                <a:latin typeface="+mn-lt"/>
              </a:rPr>
              <a:t>Un prestataire </a:t>
            </a:r>
            <a:r>
              <a:rPr lang="fr-FR" dirty="0" smtClean="0">
                <a:latin typeface="+mn-lt"/>
              </a:rPr>
              <a:t>ou une filiale (BPCE </a:t>
            </a:r>
            <a:r>
              <a:rPr lang="fr-FR" dirty="0">
                <a:latin typeface="+mn-lt"/>
              </a:rPr>
              <a:t>Assurance, </a:t>
            </a:r>
            <a:r>
              <a:rPr lang="fr-FR" dirty="0" err="1">
                <a:latin typeface="+mn-lt"/>
              </a:rPr>
              <a:t>Natixis</a:t>
            </a:r>
            <a:r>
              <a:rPr lang="fr-FR" dirty="0">
                <a:latin typeface="+mn-lt"/>
              </a:rPr>
              <a:t> </a:t>
            </a:r>
            <a:r>
              <a:rPr lang="fr-FR" dirty="0" smtClean="0">
                <a:latin typeface="+mn-lt"/>
              </a:rPr>
              <a:t>Financement</a:t>
            </a:r>
            <a:r>
              <a:rPr lang="fr-FR" dirty="0">
                <a:latin typeface="+mn-lt"/>
              </a:rPr>
              <a:t>, centres d’oppositions)</a:t>
            </a:r>
          </a:p>
          <a:p>
            <a:pPr algn="just">
              <a:lnSpc>
                <a:spcPct val="110000"/>
              </a:lnSpc>
              <a:spcBef>
                <a:spcPts val="0"/>
              </a:spcBef>
              <a:buFont typeface="Arial" panose="020B0604020202020204" pitchFamily="34" charset="0"/>
              <a:buChar char="•"/>
            </a:pPr>
            <a:r>
              <a:rPr lang="fr-FR" dirty="0">
                <a:latin typeface="+mn-lt"/>
              </a:rPr>
              <a:t>Le self care* </a:t>
            </a:r>
          </a:p>
          <a:p>
            <a:pPr marL="0" indent="0" algn="just">
              <a:lnSpc>
                <a:spcPct val="110000"/>
              </a:lnSpc>
              <a:spcBef>
                <a:spcPts val="0"/>
              </a:spcBef>
              <a:buNone/>
            </a:pPr>
            <a:r>
              <a:rPr lang="fr-FR" sz="1400" dirty="0">
                <a:latin typeface="+mn-lt"/>
              </a:rPr>
              <a:t>*Self care : Le self care est la pratique par laquelle on donne la possibilité au client d’effectuer des actions de gestion de son compte ou d’avoir recours à des informations </a:t>
            </a:r>
            <a:r>
              <a:rPr lang="fr-FR" sz="1400" dirty="0" smtClean="0">
                <a:latin typeface="+mn-lt"/>
              </a:rPr>
              <a:t>en </a:t>
            </a:r>
            <a:r>
              <a:rPr lang="fr-FR" sz="1400" dirty="0">
                <a:latin typeface="+mn-lt"/>
              </a:rPr>
              <a:t>toute autonomie en passant par un automate</a:t>
            </a:r>
            <a:r>
              <a:rPr lang="fr-FR" sz="1400" dirty="0" smtClean="0">
                <a:latin typeface="+mn-lt"/>
              </a:rPr>
              <a:t>.</a:t>
            </a:r>
          </a:p>
          <a:p>
            <a:pPr marL="0" indent="0" algn="just">
              <a:lnSpc>
                <a:spcPct val="110000"/>
              </a:lnSpc>
              <a:spcBef>
                <a:spcPts val="0"/>
              </a:spcBef>
              <a:buNone/>
            </a:pPr>
            <a:endParaRPr lang="fr-FR" sz="1400" dirty="0">
              <a:latin typeface="+mn-lt"/>
            </a:endParaRPr>
          </a:p>
          <a:p>
            <a:pPr marL="0" indent="0" algn="just">
              <a:lnSpc>
                <a:spcPct val="110000"/>
              </a:lnSpc>
              <a:spcBef>
                <a:spcPts val="0"/>
              </a:spcBef>
              <a:buNone/>
            </a:pPr>
            <a:r>
              <a:rPr lang="fr-FR" dirty="0">
                <a:latin typeface="+mn-lt"/>
              </a:rPr>
              <a:t>Pour </a:t>
            </a:r>
            <a:r>
              <a:rPr lang="fr-FR" dirty="0" smtClean="0">
                <a:latin typeface="+mn-lt"/>
              </a:rPr>
              <a:t>expliquer et appuyer cette </a:t>
            </a:r>
            <a:r>
              <a:rPr lang="fr-FR" dirty="0">
                <a:latin typeface="+mn-lt"/>
              </a:rPr>
              <a:t>démarche, les clients seront informés par e-mailing, par la vidéo </a:t>
            </a:r>
            <a:r>
              <a:rPr lang="fr-FR" dirty="0" smtClean="0">
                <a:latin typeface="+mn-lt"/>
              </a:rPr>
              <a:t>de présentation du langage naturel vue en </a:t>
            </a:r>
            <a:r>
              <a:rPr lang="fr-FR" dirty="0" err="1" smtClean="0">
                <a:latin typeface="+mn-lt"/>
              </a:rPr>
              <a:t>slide</a:t>
            </a:r>
            <a:r>
              <a:rPr lang="fr-FR" dirty="0" smtClean="0">
                <a:latin typeface="+mn-lt"/>
              </a:rPr>
              <a:t> 3, qui </a:t>
            </a:r>
            <a:r>
              <a:rPr lang="fr-FR" dirty="0">
                <a:latin typeface="+mn-lt"/>
              </a:rPr>
              <a:t>sera déposée sur notre site mais aussi grâce à un affichage sur nos GAB et des encarts sur les relevés de </a:t>
            </a:r>
            <a:r>
              <a:rPr lang="fr-FR" dirty="0" smtClean="0">
                <a:latin typeface="+mn-lt"/>
              </a:rPr>
              <a:t>compte.</a:t>
            </a:r>
          </a:p>
          <a:p>
            <a:pPr marL="0" indent="0" algn="just">
              <a:lnSpc>
                <a:spcPct val="110000"/>
              </a:lnSpc>
              <a:spcBef>
                <a:spcPts val="0"/>
              </a:spcBef>
              <a:buNone/>
            </a:pPr>
            <a:endParaRPr lang="fr-FR" sz="1400" dirty="0">
              <a:latin typeface="+mn-lt"/>
            </a:endParaRPr>
          </a:p>
          <a:p>
            <a:pPr marL="0" indent="0" algn="just">
              <a:lnSpc>
                <a:spcPct val="110000"/>
              </a:lnSpc>
              <a:spcBef>
                <a:spcPts val="0"/>
              </a:spcBef>
              <a:buNone/>
            </a:pPr>
            <a:r>
              <a:rPr lang="fr-FR" dirty="0" smtClean="0">
                <a:latin typeface="+mn-lt"/>
              </a:rPr>
              <a:t>En pratique, pour le client, voici un comparatif avant / après :</a:t>
            </a:r>
          </a:p>
          <a:p>
            <a:pPr marL="0" indent="0" algn="just">
              <a:lnSpc>
                <a:spcPct val="110000"/>
              </a:lnSpc>
              <a:spcBef>
                <a:spcPts val="0"/>
              </a:spcBef>
              <a:buNone/>
            </a:pPr>
            <a:endParaRPr lang="fr-FR" sz="1100" dirty="0" smtClean="0"/>
          </a:p>
          <a:p>
            <a:pPr algn="just"/>
            <a:r>
              <a:rPr lang="fr-FR" b="1" dirty="0" smtClean="0">
                <a:hlinkClick r:id="rId3"/>
              </a:rPr>
              <a:t>VIDEO Client avant/après la mise en place du langage naturel</a:t>
            </a:r>
            <a:r>
              <a:rPr lang="fr-FR" b="1" dirty="0" smtClean="0"/>
              <a:t> </a:t>
            </a:r>
            <a:r>
              <a:rPr lang="fr-FR" i="1" dirty="0"/>
              <a:t>(cliquer pour lancer la vidéo)</a:t>
            </a:r>
          </a:p>
          <a:p>
            <a:pPr algn="just"/>
            <a:endParaRPr lang="fr-FR" b="1" dirty="0" smtClean="0"/>
          </a:p>
          <a:p>
            <a:pPr marL="0" indent="0" algn="just">
              <a:buNone/>
            </a:pPr>
            <a:endParaRPr lang="fr-FR" sz="1200" dirty="0" smtClean="0"/>
          </a:p>
          <a:p>
            <a:pPr marL="0" indent="0" algn="just">
              <a:buNone/>
            </a:pPr>
            <a:endParaRPr lang="fr-FR" b="1" dirty="0"/>
          </a:p>
        </p:txBody>
      </p:sp>
      <p:sp>
        <p:nvSpPr>
          <p:cNvPr id="3" name="Espace réservé du texte 2"/>
          <p:cNvSpPr>
            <a:spLocks noGrp="1"/>
          </p:cNvSpPr>
          <p:nvPr>
            <p:ph type="body" sz="quarter" idx="16"/>
          </p:nvPr>
        </p:nvSpPr>
        <p:spPr/>
        <p:txBody>
          <a:bodyPr/>
          <a:lstStyle/>
          <a:p>
            <a:r>
              <a:rPr lang="fr-FR" dirty="0">
                <a:latin typeface="+mn-lt"/>
              </a:rPr>
              <a:t>Quels changements pour les </a:t>
            </a:r>
            <a:r>
              <a:rPr lang="fr-FR" dirty="0" smtClean="0">
                <a:latin typeface="+mn-lt"/>
              </a:rPr>
              <a:t>CLIENTS ? 1/2</a:t>
            </a:r>
            <a:endParaRPr lang="fr-FR" dirty="0">
              <a:latin typeface="+mn-lt"/>
            </a:endParaRPr>
          </a:p>
        </p:txBody>
      </p:sp>
    </p:spTree>
    <p:extLst>
      <p:ext uri="{BB962C8B-B14F-4D97-AF65-F5344CB8AC3E}">
        <p14:creationId xmlns:p14="http://schemas.microsoft.com/office/powerpoint/2010/main" val="3590983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76226" y="1104901"/>
            <a:ext cx="8677273" cy="4943474"/>
          </a:xfrm>
        </p:spPr>
        <p:txBody>
          <a:bodyPr>
            <a:normAutofit/>
          </a:bodyPr>
          <a:lstStyle/>
          <a:p>
            <a:pPr marL="0" indent="0">
              <a:buNone/>
            </a:pPr>
            <a:endParaRPr lang="fr-FR" sz="1200" dirty="0" smtClean="0"/>
          </a:p>
          <a:p>
            <a:pPr marL="0" indent="0">
              <a:buNone/>
            </a:pPr>
            <a:endParaRPr lang="fr-FR" b="1" dirty="0"/>
          </a:p>
        </p:txBody>
      </p:sp>
      <p:sp>
        <p:nvSpPr>
          <p:cNvPr id="3" name="Espace réservé du texte 2"/>
          <p:cNvSpPr>
            <a:spLocks noGrp="1"/>
          </p:cNvSpPr>
          <p:nvPr>
            <p:ph type="body" sz="quarter" idx="16"/>
          </p:nvPr>
        </p:nvSpPr>
        <p:spPr/>
        <p:txBody>
          <a:bodyPr/>
          <a:lstStyle/>
          <a:p>
            <a:r>
              <a:rPr lang="fr-FR" dirty="0">
                <a:latin typeface="+mn-lt"/>
              </a:rPr>
              <a:t>Quels changements pour les </a:t>
            </a:r>
            <a:r>
              <a:rPr lang="fr-FR" dirty="0" smtClean="0">
                <a:latin typeface="+mn-lt"/>
              </a:rPr>
              <a:t>CLIENTS ? 2/2</a:t>
            </a:r>
            <a:endParaRPr lang="fr-FR" dirty="0">
              <a:latin typeface="+mn-lt"/>
            </a:endParaRPr>
          </a:p>
        </p:txBody>
      </p:sp>
      <p:sp>
        <p:nvSpPr>
          <p:cNvPr id="6" name="Rectangle 5"/>
          <p:cNvSpPr/>
          <p:nvPr/>
        </p:nvSpPr>
        <p:spPr>
          <a:xfrm>
            <a:off x="295274" y="1457236"/>
            <a:ext cx="8486776" cy="3881062"/>
          </a:xfrm>
          <a:prstGeom prst="rect">
            <a:avLst/>
          </a:prstGeom>
        </p:spPr>
        <p:txBody>
          <a:bodyPr wrap="square">
            <a:noAutofit/>
          </a:bodyPr>
          <a:lstStyle/>
          <a:p>
            <a:pPr algn="just">
              <a:lnSpc>
                <a:spcPct val="90000"/>
              </a:lnSpc>
              <a:spcBef>
                <a:spcPts val="1000"/>
              </a:spcBef>
              <a:buClr>
                <a:srgbClr val="EA0000"/>
              </a:buClr>
            </a:pPr>
            <a:r>
              <a:rPr lang="fr-FR" dirty="0"/>
              <a:t>Le langage naturel pour </a:t>
            </a:r>
            <a:r>
              <a:rPr lang="fr-FR" dirty="0" smtClean="0"/>
              <a:t>le client, </a:t>
            </a:r>
            <a:r>
              <a:rPr lang="fr-FR" dirty="0"/>
              <a:t>c’est l’assurance d’avoir une réponse immédiate </a:t>
            </a:r>
            <a:r>
              <a:rPr lang="fr-FR" dirty="0" smtClean="0"/>
              <a:t>à </a:t>
            </a:r>
            <a:r>
              <a:rPr lang="fr-FR" dirty="0"/>
              <a:t>un besoin </a:t>
            </a:r>
            <a:r>
              <a:rPr lang="fr-FR" dirty="0" smtClean="0"/>
              <a:t>urgent</a:t>
            </a:r>
            <a:r>
              <a:rPr lang="fr-FR" dirty="0"/>
              <a:t> </a:t>
            </a:r>
            <a:r>
              <a:rPr lang="fr-FR" dirty="0" smtClean="0"/>
              <a:t>:</a:t>
            </a:r>
          </a:p>
          <a:p>
            <a:pPr marL="285750" indent="-285750" algn="just">
              <a:lnSpc>
                <a:spcPct val="90000"/>
              </a:lnSpc>
              <a:spcBef>
                <a:spcPts val="1000"/>
              </a:spcBef>
              <a:buClr>
                <a:srgbClr val="EA0000"/>
              </a:buClr>
              <a:buFont typeface="Arial" panose="020B0604020202020204" pitchFamily="34" charset="0"/>
              <a:buChar char="•"/>
            </a:pPr>
            <a:r>
              <a:rPr lang="fr-FR" dirty="0" smtClean="0"/>
              <a:t>Par exemple, un client appelle son </a:t>
            </a:r>
            <a:r>
              <a:rPr lang="fr-FR" dirty="0"/>
              <a:t>conseiller </a:t>
            </a:r>
            <a:r>
              <a:rPr lang="fr-FR" dirty="0" smtClean="0"/>
              <a:t>car il vient de se faire voler sa carte.</a:t>
            </a:r>
          </a:p>
          <a:p>
            <a:pPr marL="285750" indent="-285750" algn="just">
              <a:lnSpc>
                <a:spcPct val="90000"/>
              </a:lnSpc>
              <a:spcBef>
                <a:spcPts val="1000"/>
              </a:spcBef>
              <a:buClr>
                <a:srgbClr val="EA0000"/>
              </a:buClr>
              <a:buFont typeface="Arial" panose="020B0604020202020204" pitchFamily="34" charset="0"/>
              <a:buChar char="•"/>
            </a:pPr>
            <a:r>
              <a:rPr lang="fr-FR" dirty="0" smtClean="0"/>
              <a:t>Le client est mis directement en relation avec le service opposition, ce qui lui évite de déposer un message sur la messagerie du conseiller si celui-ci est en entretien.</a:t>
            </a:r>
          </a:p>
          <a:p>
            <a:pPr algn="just">
              <a:lnSpc>
                <a:spcPct val="90000"/>
              </a:lnSpc>
              <a:spcBef>
                <a:spcPts val="1000"/>
              </a:spcBef>
              <a:buClr>
                <a:srgbClr val="EA0000"/>
              </a:buClr>
            </a:pPr>
            <a:r>
              <a:rPr lang="fr-FR" dirty="0" smtClean="0"/>
              <a:t>L’efficacité est la même pour une déclaration de sinistre ou une demande d’opération courante par téléphone.</a:t>
            </a:r>
          </a:p>
          <a:p>
            <a:pPr algn="just">
              <a:lnSpc>
                <a:spcPct val="90000"/>
              </a:lnSpc>
              <a:spcBef>
                <a:spcPts val="1000"/>
              </a:spcBef>
              <a:buClr>
                <a:srgbClr val="EA0000"/>
              </a:buClr>
            </a:pPr>
            <a:endParaRPr lang="fr-FR" dirty="0"/>
          </a:p>
          <a:p>
            <a:pPr algn="just">
              <a:lnSpc>
                <a:spcPct val="90000"/>
              </a:lnSpc>
              <a:spcBef>
                <a:spcPts val="1000"/>
              </a:spcBef>
              <a:buClr>
                <a:srgbClr val="EA0000"/>
              </a:buClr>
            </a:pPr>
            <a:r>
              <a:rPr lang="fr-FR" dirty="0" smtClean="0"/>
              <a:t>En revanche, pour une opération complexe ou un conseil personnalisé, le client sera toujours mis en relation avec son conseiller (s’il est en portefeuille).</a:t>
            </a:r>
          </a:p>
          <a:p>
            <a:pPr algn="just">
              <a:lnSpc>
                <a:spcPct val="90000"/>
              </a:lnSpc>
              <a:spcBef>
                <a:spcPts val="1000"/>
              </a:spcBef>
              <a:buClr>
                <a:srgbClr val="EA0000"/>
              </a:buClr>
            </a:pPr>
            <a:endParaRPr lang="fr-FR" dirty="0" smtClean="0"/>
          </a:p>
          <a:p>
            <a:pPr algn="just">
              <a:buFont typeface="Arial" panose="020B0604020202020204" pitchFamily="34" charset="0"/>
              <a:buChar char="•"/>
            </a:pPr>
            <a:endParaRPr lang="fr-FR" dirty="0"/>
          </a:p>
        </p:txBody>
      </p:sp>
    </p:spTree>
    <p:extLst>
      <p:ext uri="{BB962C8B-B14F-4D97-AF65-F5344CB8AC3E}">
        <p14:creationId xmlns:p14="http://schemas.microsoft.com/office/powerpoint/2010/main" val="849253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90549" y="5537223"/>
            <a:ext cx="4245371" cy="657225"/>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p:cNvSpPr/>
          <p:nvPr/>
        </p:nvSpPr>
        <p:spPr>
          <a:xfrm>
            <a:off x="333375" y="5761060"/>
            <a:ext cx="8471958" cy="209550"/>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texte 2"/>
          <p:cNvSpPr>
            <a:spLocks noGrp="1"/>
          </p:cNvSpPr>
          <p:nvPr>
            <p:ph type="body" sz="quarter" idx="16"/>
          </p:nvPr>
        </p:nvSpPr>
        <p:spPr>
          <a:xfrm>
            <a:off x="770269" y="347851"/>
            <a:ext cx="8059406" cy="709424"/>
          </a:xfrm>
        </p:spPr>
        <p:txBody>
          <a:bodyPr/>
          <a:lstStyle/>
          <a:p>
            <a:r>
              <a:rPr lang="fr-FR" dirty="0">
                <a:latin typeface="+mn-lt"/>
              </a:rPr>
              <a:t>Quels changements pour les agences ? </a:t>
            </a:r>
            <a:r>
              <a:rPr lang="fr-FR" dirty="0" smtClean="0">
                <a:latin typeface="+mn-lt"/>
              </a:rPr>
              <a:t>1/2</a:t>
            </a:r>
            <a:endParaRPr lang="fr-FR" dirty="0">
              <a:latin typeface="+mn-lt"/>
            </a:endParaRPr>
          </a:p>
        </p:txBody>
      </p:sp>
      <p:sp>
        <p:nvSpPr>
          <p:cNvPr id="7" name="Espace réservé du contenu 1"/>
          <p:cNvSpPr txBox="1">
            <a:spLocks/>
          </p:cNvSpPr>
          <p:nvPr/>
        </p:nvSpPr>
        <p:spPr>
          <a:xfrm>
            <a:off x="298593" y="1121703"/>
            <a:ext cx="8527801" cy="5031447"/>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buFont typeface="Arial Narrow" panose="020B0606020202030204" pitchFamily="34" charset="0"/>
              <a:buNone/>
            </a:pPr>
            <a:r>
              <a:rPr lang="fr-FR" b="1" dirty="0" smtClean="0">
                <a:latin typeface="+mn-lt"/>
              </a:rPr>
              <a:t>Le langage naturel sera automatiquement déployé sur l’ensemble des lignes accueil des agences et des lignes directes des conseillers le 15 mai</a:t>
            </a:r>
            <a:r>
              <a:rPr lang="fr-FR" dirty="0" smtClean="0">
                <a:latin typeface="+mn-lt"/>
              </a:rPr>
              <a:t>, après trois semaines de test sur 17 agences pilotes.</a:t>
            </a:r>
          </a:p>
          <a:p>
            <a:pPr marL="0" indent="0" algn="just">
              <a:lnSpc>
                <a:spcPct val="110000"/>
              </a:lnSpc>
              <a:spcBef>
                <a:spcPts val="0"/>
              </a:spcBef>
              <a:buFont typeface="Arial Narrow" panose="020B0606020202030204" pitchFamily="34" charset="0"/>
              <a:buNone/>
            </a:pPr>
            <a:endParaRPr lang="fr-FR" dirty="0" smtClean="0">
              <a:latin typeface="+mn-lt"/>
            </a:endParaRPr>
          </a:p>
          <a:p>
            <a:pPr marL="0" indent="0" algn="just">
              <a:lnSpc>
                <a:spcPct val="110000"/>
              </a:lnSpc>
              <a:spcBef>
                <a:spcPts val="0"/>
              </a:spcBef>
              <a:buFont typeface="Arial Narrow" panose="020B0606020202030204" pitchFamily="34" charset="0"/>
              <a:buNone/>
            </a:pPr>
            <a:r>
              <a:rPr lang="fr-FR" dirty="0" smtClean="0">
                <a:latin typeface="+mn-lt"/>
              </a:rPr>
              <a:t>A l’issue, l’accompagnement </a:t>
            </a:r>
            <a:r>
              <a:rPr lang="fr-FR" dirty="0">
                <a:latin typeface="+mn-lt"/>
              </a:rPr>
              <a:t>et la </a:t>
            </a:r>
            <a:r>
              <a:rPr lang="fr-FR" b="1" dirty="0">
                <a:latin typeface="+mn-lt"/>
              </a:rPr>
              <a:t>promotion du langage naturel auprès de </a:t>
            </a:r>
            <a:r>
              <a:rPr lang="fr-FR" b="1" dirty="0" smtClean="0">
                <a:latin typeface="+mn-lt"/>
              </a:rPr>
              <a:t>nos clients</a:t>
            </a:r>
            <a:r>
              <a:rPr lang="fr-FR" dirty="0" smtClean="0">
                <a:latin typeface="+mn-lt"/>
              </a:rPr>
              <a:t> seront essentiels à la bonne compréhension et à l’optimisation de notre nouvel accueil téléphonique.</a:t>
            </a:r>
          </a:p>
          <a:p>
            <a:pPr marL="0" indent="0" algn="just">
              <a:lnSpc>
                <a:spcPct val="110000"/>
              </a:lnSpc>
              <a:spcBef>
                <a:spcPts val="0"/>
              </a:spcBef>
              <a:buFont typeface="Arial Narrow" panose="020B0606020202030204" pitchFamily="34" charset="0"/>
              <a:buNone/>
            </a:pPr>
            <a:r>
              <a:rPr lang="fr-FR" dirty="0" smtClean="0">
                <a:latin typeface="+mn-lt"/>
              </a:rPr>
              <a:t>Il sera également important de </a:t>
            </a:r>
            <a:r>
              <a:rPr lang="fr-FR" b="1" dirty="0" smtClean="0">
                <a:latin typeface="+mn-lt"/>
              </a:rPr>
              <a:t>poursuivre l’équipement </a:t>
            </a:r>
            <a:r>
              <a:rPr lang="fr-FR" b="1" dirty="0">
                <a:latin typeface="+mn-lt"/>
              </a:rPr>
              <a:t>en abonnement banque à </a:t>
            </a:r>
            <a:r>
              <a:rPr lang="fr-FR" b="1" dirty="0" smtClean="0">
                <a:latin typeface="+mn-lt"/>
              </a:rPr>
              <a:t>distance</a:t>
            </a:r>
            <a:r>
              <a:rPr lang="fr-FR" dirty="0" smtClean="0">
                <a:latin typeface="+mn-lt"/>
              </a:rPr>
              <a:t>, pour permettre à nos clients d’accéder au self care*. </a:t>
            </a:r>
            <a:r>
              <a:rPr lang="fr-FR" dirty="0">
                <a:latin typeface="+mn-lt"/>
              </a:rPr>
              <a:t>M</a:t>
            </a:r>
            <a:r>
              <a:rPr lang="fr-FR" dirty="0" smtClean="0">
                <a:latin typeface="+mn-lt"/>
              </a:rPr>
              <a:t>ais aussi de poursuivre la </a:t>
            </a:r>
            <a:r>
              <a:rPr lang="fr-FR" b="1" dirty="0" smtClean="0">
                <a:latin typeface="+mn-lt"/>
              </a:rPr>
              <a:t>collecte des </a:t>
            </a:r>
            <a:r>
              <a:rPr lang="fr-FR" b="1" dirty="0">
                <a:latin typeface="+mn-lt"/>
              </a:rPr>
              <a:t>coordonnées</a:t>
            </a:r>
            <a:r>
              <a:rPr lang="fr-FR" dirty="0" smtClean="0">
                <a:latin typeface="+mn-lt"/>
              </a:rPr>
              <a:t>, pour pouvoir mettre en place des parcours téléphoniques personnalisés en fonction de l’appelant.  </a:t>
            </a:r>
          </a:p>
          <a:p>
            <a:pPr marL="0" indent="0">
              <a:lnSpc>
                <a:spcPct val="110000"/>
              </a:lnSpc>
              <a:spcBef>
                <a:spcPts val="0"/>
              </a:spcBef>
              <a:buNone/>
            </a:pPr>
            <a:endParaRPr lang="fr-FR" sz="1500" dirty="0" smtClean="0">
              <a:latin typeface="+mn-lt"/>
            </a:endParaRPr>
          </a:p>
          <a:p>
            <a:pPr marL="0" indent="0">
              <a:lnSpc>
                <a:spcPct val="110000"/>
              </a:lnSpc>
              <a:spcBef>
                <a:spcPts val="0"/>
              </a:spcBef>
              <a:buNone/>
            </a:pPr>
            <a:r>
              <a:rPr lang="fr-FR" sz="1500" dirty="0" smtClean="0">
                <a:latin typeface="+mn-lt"/>
              </a:rPr>
              <a:t>*</a:t>
            </a:r>
            <a:r>
              <a:rPr lang="fr-FR" sz="1500" dirty="0">
                <a:latin typeface="+mn-lt"/>
              </a:rPr>
              <a:t>Self care : Le self care est la pratique par laquelle on donne la possibilité au client d’effectuer des actions de gestion de son compte ou d’avoir recours à des informations </a:t>
            </a:r>
            <a:r>
              <a:rPr lang="fr-FR" sz="1500" dirty="0" smtClean="0">
                <a:latin typeface="+mn-lt"/>
              </a:rPr>
              <a:t>en </a:t>
            </a:r>
            <a:r>
              <a:rPr lang="fr-FR" sz="1500" dirty="0">
                <a:latin typeface="+mn-lt"/>
              </a:rPr>
              <a:t>toute autonomie en passant par un automate</a:t>
            </a:r>
            <a:r>
              <a:rPr lang="fr-FR" sz="1500" dirty="0" smtClean="0">
                <a:latin typeface="+mn-lt"/>
              </a:rPr>
              <a:t>.</a:t>
            </a:r>
          </a:p>
          <a:p>
            <a:pPr marL="0" indent="0">
              <a:lnSpc>
                <a:spcPct val="110000"/>
              </a:lnSpc>
              <a:spcBef>
                <a:spcPts val="0"/>
              </a:spcBef>
              <a:buNone/>
            </a:pPr>
            <a:endParaRPr lang="fr-FR" sz="700" b="1" dirty="0" smtClean="0">
              <a:latin typeface="+mn-lt"/>
              <a:hlinkClick r:id="rId3"/>
            </a:endParaRPr>
          </a:p>
          <a:p>
            <a:r>
              <a:rPr lang="fr-FR" b="1" dirty="0" smtClean="0">
                <a:latin typeface="+mn-lt"/>
                <a:hlinkClick r:id="rId3"/>
              </a:rPr>
              <a:t>VIDEO Témoignage Agence de Pont à Mousson Centrale</a:t>
            </a:r>
            <a:r>
              <a:rPr lang="fr-FR" b="1" dirty="0" smtClean="0">
                <a:latin typeface="+mn-lt"/>
              </a:rPr>
              <a:t> </a:t>
            </a:r>
            <a:r>
              <a:rPr lang="fr-FR" i="1" dirty="0" smtClean="0"/>
              <a:t>(</a:t>
            </a:r>
            <a:r>
              <a:rPr lang="fr-FR" i="1" dirty="0"/>
              <a:t>cliquer pour lancer la vidéo)</a:t>
            </a:r>
          </a:p>
          <a:p>
            <a:endParaRPr lang="fr-FR" b="1" dirty="0" smtClean="0">
              <a:latin typeface="+mn-lt"/>
            </a:endParaRPr>
          </a:p>
        </p:txBody>
      </p:sp>
    </p:spTree>
    <p:extLst>
      <p:ext uri="{BB962C8B-B14F-4D97-AF65-F5344CB8AC3E}">
        <p14:creationId xmlns:p14="http://schemas.microsoft.com/office/powerpoint/2010/main" val="990814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90549" y="5918238"/>
            <a:ext cx="4245371" cy="657225"/>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p:cNvSpPr/>
          <p:nvPr/>
        </p:nvSpPr>
        <p:spPr>
          <a:xfrm>
            <a:off x="333375" y="6142075"/>
            <a:ext cx="8471958" cy="209550"/>
          </a:xfrm>
          <a:prstGeom prst="rect">
            <a:avLst/>
          </a:prstGeom>
          <a:solidFill>
            <a:srgbClr val="B4D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texte 2"/>
          <p:cNvSpPr>
            <a:spLocks noGrp="1"/>
          </p:cNvSpPr>
          <p:nvPr>
            <p:ph type="body" sz="quarter" idx="16"/>
          </p:nvPr>
        </p:nvSpPr>
        <p:spPr/>
        <p:txBody>
          <a:bodyPr/>
          <a:lstStyle/>
          <a:p>
            <a:r>
              <a:rPr lang="fr-FR" dirty="0"/>
              <a:t>Quels changements pour les agences ? </a:t>
            </a:r>
            <a:r>
              <a:rPr lang="fr-FR" dirty="0" smtClean="0"/>
              <a:t>2/2</a:t>
            </a:r>
            <a:endParaRPr lang="fr-FR" dirty="0"/>
          </a:p>
        </p:txBody>
      </p:sp>
      <p:sp>
        <p:nvSpPr>
          <p:cNvPr id="4" name="Espace réservé du contenu 3"/>
          <p:cNvSpPr>
            <a:spLocks noGrp="1"/>
          </p:cNvSpPr>
          <p:nvPr>
            <p:ph idx="1"/>
          </p:nvPr>
        </p:nvSpPr>
        <p:spPr>
          <a:xfrm>
            <a:off x="304800" y="1027332"/>
            <a:ext cx="8620836" cy="5563968"/>
          </a:xfrm>
        </p:spPr>
        <p:txBody>
          <a:bodyPr>
            <a:normAutofit/>
          </a:bodyPr>
          <a:lstStyle/>
          <a:p>
            <a:pPr marL="0" indent="0" algn="just">
              <a:lnSpc>
                <a:spcPct val="100000"/>
              </a:lnSpc>
              <a:spcBef>
                <a:spcPts val="0"/>
              </a:spcBef>
              <a:buNone/>
            </a:pPr>
            <a:r>
              <a:rPr lang="fr-FR" dirty="0" smtClean="0">
                <a:latin typeface="+mn-lt"/>
              </a:rPr>
              <a:t>Les parcours clients (tant accueil que conseiller) sont personnalisés en fonction des besoins qu’ils expriment lors de leurs appels, voici une synthèse des routages qui seront en vigueur le 15 mai :</a:t>
            </a:r>
          </a:p>
          <a:p>
            <a:pPr marL="0" indent="0" algn="just">
              <a:lnSpc>
                <a:spcPct val="100000"/>
              </a:lnSpc>
              <a:spcBef>
                <a:spcPts val="0"/>
              </a:spcBef>
              <a:buNone/>
            </a:pPr>
            <a:endParaRPr lang="fr-FR" sz="1050" dirty="0">
              <a:latin typeface="+mn-lt"/>
            </a:endParaRPr>
          </a:p>
          <a:p>
            <a:pPr marL="0" indent="0" algn="just">
              <a:lnSpc>
                <a:spcPct val="100000"/>
              </a:lnSpc>
              <a:spcBef>
                <a:spcPts val="0"/>
              </a:spcBef>
              <a:buNone/>
            </a:pPr>
            <a:endParaRPr lang="fr-FR" sz="2400" dirty="0" smtClean="0">
              <a:latin typeface="+mn-lt"/>
            </a:endParaRPr>
          </a:p>
          <a:p>
            <a:pPr marL="0" indent="0" algn="just">
              <a:lnSpc>
                <a:spcPct val="100000"/>
              </a:lnSpc>
              <a:spcBef>
                <a:spcPts val="0"/>
              </a:spcBef>
              <a:buNone/>
            </a:pPr>
            <a:endParaRPr lang="fr-FR" sz="2400" dirty="0">
              <a:latin typeface="+mn-lt"/>
            </a:endParaRPr>
          </a:p>
          <a:p>
            <a:pPr marL="0" indent="0" algn="just">
              <a:lnSpc>
                <a:spcPct val="100000"/>
              </a:lnSpc>
              <a:spcBef>
                <a:spcPts val="0"/>
              </a:spcBef>
              <a:buNone/>
            </a:pPr>
            <a:endParaRPr lang="fr-FR" sz="2400" dirty="0" smtClean="0">
              <a:latin typeface="+mn-lt"/>
            </a:endParaRPr>
          </a:p>
          <a:p>
            <a:pPr marL="0" indent="0" algn="just">
              <a:lnSpc>
                <a:spcPct val="100000"/>
              </a:lnSpc>
              <a:spcBef>
                <a:spcPts val="0"/>
              </a:spcBef>
              <a:buNone/>
            </a:pPr>
            <a:endParaRPr lang="fr-FR" sz="2400" dirty="0" smtClean="0">
              <a:latin typeface="+mn-lt"/>
            </a:endParaRPr>
          </a:p>
          <a:p>
            <a:pPr marL="0" indent="0" algn="just">
              <a:lnSpc>
                <a:spcPct val="100000"/>
              </a:lnSpc>
              <a:spcBef>
                <a:spcPts val="0"/>
              </a:spcBef>
              <a:buNone/>
            </a:pPr>
            <a:endParaRPr lang="fr-FR" sz="2400" dirty="0">
              <a:latin typeface="+mn-lt"/>
            </a:endParaRPr>
          </a:p>
          <a:p>
            <a:pPr marL="0" indent="0" algn="just">
              <a:lnSpc>
                <a:spcPct val="100000"/>
              </a:lnSpc>
              <a:spcBef>
                <a:spcPts val="0"/>
              </a:spcBef>
              <a:buNone/>
            </a:pPr>
            <a:endParaRPr lang="fr-FR" sz="2400" dirty="0" smtClean="0">
              <a:latin typeface="+mn-lt"/>
            </a:endParaRPr>
          </a:p>
          <a:p>
            <a:pPr marL="0" indent="0" algn="just">
              <a:lnSpc>
                <a:spcPct val="100000"/>
              </a:lnSpc>
              <a:spcBef>
                <a:spcPts val="0"/>
              </a:spcBef>
              <a:buNone/>
            </a:pPr>
            <a:endParaRPr lang="fr-FR" sz="2400" dirty="0" smtClean="0">
              <a:latin typeface="+mn-lt"/>
            </a:endParaRPr>
          </a:p>
          <a:p>
            <a:pPr marL="0" indent="0" algn="just">
              <a:buNone/>
            </a:pPr>
            <a:endParaRPr lang="fr-FR" sz="200" dirty="0" smtClean="0">
              <a:latin typeface="+mn-lt"/>
            </a:endParaRPr>
          </a:p>
          <a:p>
            <a:pPr marL="0" indent="0" algn="just">
              <a:buNone/>
            </a:pPr>
            <a:r>
              <a:rPr lang="fr-FR" sz="1200" dirty="0" smtClean="0">
                <a:latin typeface="+mn-lt"/>
              </a:rPr>
              <a:t>* LME: loi de modernisation des entreprises visant, entre autre, à mettre à disposition des consommateurs des numéros non surtaxés</a:t>
            </a:r>
          </a:p>
          <a:p>
            <a:pPr marL="0" indent="0" algn="just">
              <a:buNone/>
            </a:pPr>
            <a:r>
              <a:rPr lang="fr-FR" sz="1200" dirty="0" smtClean="0">
                <a:latin typeface="+mn-lt"/>
              </a:rPr>
              <a:t>* *Les </a:t>
            </a:r>
            <a:r>
              <a:rPr lang="fr-FR" sz="1200" dirty="0">
                <a:latin typeface="+mn-lt"/>
              </a:rPr>
              <a:t>ventes réalisées par notre CRC sont prises en compte dans le GPS du collaborateur</a:t>
            </a:r>
          </a:p>
          <a:p>
            <a:pPr marL="0" indent="0" algn="just">
              <a:lnSpc>
                <a:spcPct val="100000"/>
              </a:lnSpc>
              <a:spcBef>
                <a:spcPts val="0"/>
              </a:spcBef>
              <a:buNone/>
            </a:pPr>
            <a:r>
              <a:rPr lang="fr-FR" dirty="0">
                <a:latin typeface="+mn-lt"/>
              </a:rPr>
              <a:t>Le nouvel accueil client ainsi que l’ensemble des motifs d’appels ont fait l’objet de séances </a:t>
            </a:r>
            <a:r>
              <a:rPr lang="fr-FR" dirty="0" smtClean="0">
                <a:latin typeface="+mn-lt"/>
              </a:rPr>
              <a:t>d’enregistrement en studio pour </a:t>
            </a:r>
            <a:r>
              <a:rPr lang="fr-FR" dirty="0">
                <a:latin typeface="+mn-lt"/>
              </a:rPr>
              <a:t>proposer un parcours ergonomique </a:t>
            </a:r>
            <a:endParaRPr lang="fr-FR" dirty="0" smtClean="0">
              <a:latin typeface="+mn-lt"/>
            </a:endParaRPr>
          </a:p>
          <a:p>
            <a:pPr marL="0" indent="0" algn="just">
              <a:lnSpc>
                <a:spcPct val="100000"/>
              </a:lnSpc>
              <a:spcBef>
                <a:spcPts val="0"/>
              </a:spcBef>
              <a:buNone/>
            </a:pPr>
            <a:endParaRPr lang="fr-FR" sz="1200" dirty="0" smtClean="0">
              <a:latin typeface="+mn-lt"/>
            </a:endParaRPr>
          </a:p>
          <a:p>
            <a:pPr algn="just">
              <a:lnSpc>
                <a:spcPct val="100000"/>
              </a:lnSpc>
              <a:spcBef>
                <a:spcPts val="0"/>
              </a:spcBef>
            </a:pPr>
            <a:r>
              <a:rPr lang="fr-FR" b="1" dirty="0">
                <a:hlinkClick r:id="rId2"/>
              </a:rPr>
              <a:t>VIDEO Séances enregistrement voix</a:t>
            </a:r>
            <a:r>
              <a:rPr lang="fr-FR" b="1" dirty="0"/>
              <a:t> </a:t>
            </a:r>
            <a:r>
              <a:rPr lang="fr-FR" i="1" dirty="0"/>
              <a:t>(cliquer pour lancer la vidéo)</a:t>
            </a:r>
          </a:p>
          <a:p>
            <a:pPr marL="0" indent="0" algn="just">
              <a:lnSpc>
                <a:spcPct val="100000"/>
              </a:lnSpc>
              <a:spcBef>
                <a:spcPts val="0"/>
              </a:spcBef>
              <a:buNone/>
            </a:pPr>
            <a:endParaRPr lang="fr-FR" dirty="0">
              <a:latin typeface="+mn-lt"/>
            </a:endParaRPr>
          </a:p>
          <a:p>
            <a:pPr marL="0" indent="0">
              <a:lnSpc>
                <a:spcPct val="100000"/>
              </a:lnSpc>
              <a:spcBef>
                <a:spcPts val="0"/>
              </a:spcBef>
              <a:buNone/>
            </a:pPr>
            <a:endParaRPr lang="fr-FR" dirty="0" smtClean="0"/>
          </a:p>
          <a:p>
            <a:pPr marL="0" indent="0">
              <a:buNone/>
            </a:pPr>
            <a:endParaRPr lang="fr-FR" sz="2400" dirty="0" smtClean="0"/>
          </a:p>
          <a:p>
            <a:pPr marL="0" indent="0">
              <a:buNone/>
            </a:pPr>
            <a:endParaRPr lang="fr-FR" sz="2400" dirty="0"/>
          </a:p>
          <a:p>
            <a:pPr marL="0" indent="0">
              <a:buNone/>
            </a:pPr>
            <a:endParaRPr lang="fr-FR" sz="2400" dirty="0" smtClean="0"/>
          </a:p>
          <a:p>
            <a:pPr marL="0" indent="0">
              <a:buNone/>
            </a:pPr>
            <a:endParaRPr lang="fr-FR" sz="2400" dirty="0" smtClean="0"/>
          </a:p>
          <a:p>
            <a:pPr marL="0" indent="0">
              <a:buNone/>
            </a:pPr>
            <a:endParaRPr lang="fr-FR" sz="1600" dirty="0"/>
          </a:p>
          <a:p>
            <a:pPr marL="0" indent="0">
              <a:buNone/>
            </a:pPr>
            <a:endParaRPr lang="fr-FR" sz="2400" dirty="0"/>
          </a:p>
        </p:txBody>
      </p:sp>
      <p:graphicFrame>
        <p:nvGraphicFramePr>
          <p:cNvPr id="7" name="Tableau 6"/>
          <p:cNvGraphicFramePr>
            <a:graphicFrameLocks noGrp="1"/>
          </p:cNvGraphicFramePr>
          <p:nvPr>
            <p:extLst>
              <p:ext uri="{D42A27DB-BD31-4B8C-83A1-F6EECF244321}">
                <p14:modId xmlns:p14="http://schemas.microsoft.com/office/powerpoint/2010/main" val="2484247095"/>
              </p:ext>
            </p:extLst>
          </p:nvPr>
        </p:nvGraphicFramePr>
        <p:xfrm>
          <a:off x="112470" y="1625488"/>
          <a:ext cx="8911988" cy="3223116"/>
        </p:xfrm>
        <a:graphic>
          <a:graphicData uri="http://schemas.openxmlformats.org/drawingml/2006/table">
            <a:tbl>
              <a:tblPr firstRow="1" bandRow="1">
                <a:tableStyleId>{F5AB1C69-6EDB-4FF4-983F-18BD219EF322}</a:tableStyleId>
              </a:tblPr>
              <a:tblGrid>
                <a:gridCol w="4268769"/>
                <a:gridCol w="748906"/>
                <a:gridCol w="973579"/>
                <a:gridCol w="898688"/>
                <a:gridCol w="1048467"/>
                <a:gridCol w="973579"/>
              </a:tblGrid>
              <a:tr h="370840">
                <a:tc>
                  <a:txBody>
                    <a:bodyPr/>
                    <a:lstStyle/>
                    <a:p>
                      <a:pPr algn="ctr" fontAlgn="b"/>
                      <a:endParaRPr lang="fr-FR" sz="1400" b="0" i="0" u="none" strike="noStrike" dirty="0">
                        <a:solidFill>
                          <a:srgbClr val="000000"/>
                        </a:solidFill>
                        <a:effectLst/>
                        <a:latin typeface="Calibri"/>
                      </a:endParaRPr>
                    </a:p>
                  </a:txBody>
                  <a:tcPr marL="8219" marR="8219" marT="8219" marB="0" anchor="ctr">
                    <a:noFill/>
                  </a:tcPr>
                </a:tc>
                <a:tc>
                  <a:txBody>
                    <a:bodyPr/>
                    <a:lstStyle/>
                    <a:p>
                      <a:pPr algn="ctr" fontAlgn="b"/>
                      <a:r>
                        <a:rPr lang="fr-FR" sz="1400" u="none" strike="noStrike" dirty="0">
                          <a:effectLst/>
                        </a:rPr>
                        <a:t>Accueil</a:t>
                      </a:r>
                      <a:endParaRPr lang="fr-FR" sz="1400" b="0" i="0" u="none" strike="noStrike" dirty="0">
                        <a:solidFill>
                          <a:srgbClr val="000000"/>
                        </a:solidFill>
                        <a:effectLst/>
                        <a:latin typeface="Calibri"/>
                      </a:endParaRPr>
                    </a:p>
                  </a:txBody>
                  <a:tcPr marL="8219" marR="8219" marT="8219" marB="0" anchor="ctr"/>
                </a:tc>
                <a:tc>
                  <a:txBody>
                    <a:bodyPr/>
                    <a:lstStyle/>
                    <a:p>
                      <a:pPr algn="ctr" fontAlgn="b"/>
                      <a:r>
                        <a:rPr lang="fr-FR" sz="1400" u="none" strike="noStrike" dirty="0">
                          <a:effectLst/>
                        </a:rPr>
                        <a:t>Conseiller</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smtClean="0">
                          <a:effectLst/>
                        </a:rPr>
                        <a:t>CRC</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smtClean="0">
                          <a:effectLst/>
                        </a:rPr>
                        <a:t>Prestataires</a:t>
                      </a:r>
                      <a:endParaRPr lang="fr-FR" sz="1400" b="0" i="0" u="none" strike="noStrike" dirty="0">
                        <a:solidFill>
                          <a:srgbClr val="000000"/>
                        </a:solidFill>
                        <a:effectLst/>
                        <a:latin typeface="Calibri"/>
                      </a:endParaRPr>
                    </a:p>
                  </a:txBody>
                  <a:tcPr marL="8219" marR="8219" marT="8219"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u="none" strike="noStrike" dirty="0" smtClean="0">
                          <a:effectLst/>
                        </a:rPr>
                        <a:t>Self care</a:t>
                      </a:r>
                      <a:endParaRPr lang="fr-FR" sz="1400" b="0" i="0" u="none" strike="noStrike" dirty="0">
                        <a:solidFill>
                          <a:srgbClr val="000000"/>
                        </a:solidFill>
                        <a:effectLst/>
                        <a:latin typeface="Calibri"/>
                      </a:endParaRPr>
                    </a:p>
                  </a:txBody>
                  <a:tcPr marL="8219" marR="8219" marT="8219" marB="0" anchor="ctr"/>
                </a:tc>
              </a:tr>
              <a:tr h="370840">
                <a:tc>
                  <a:txBody>
                    <a:bodyPr/>
                    <a:lstStyle/>
                    <a:p>
                      <a:pPr algn="l" fontAlgn="b"/>
                      <a:r>
                        <a:rPr lang="fr-FR" sz="1400" u="none" strike="noStrike" dirty="0" smtClean="0">
                          <a:solidFill>
                            <a:schemeClr val="tx1"/>
                          </a:solidFill>
                          <a:effectLst/>
                        </a:rPr>
                        <a:t>Demandes </a:t>
                      </a:r>
                      <a:r>
                        <a:rPr lang="fr-FR" sz="1400" u="none" strike="noStrike" dirty="0">
                          <a:solidFill>
                            <a:schemeClr val="tx1"/>
                          </a:solidFill>
                          <a:effectLst/>
                        </a:rPr>
                        <a:t>d’opérations simples pouvant être traitées automatiquement</a:t>
                      </a:r>
                      <a:endParaRPr lang="fr-FR" sz="1400" b="0" i="0" u="none" strike="noStrike" dirty="0">
                        <a:solidFill>
                          <a:schemeClr val="tx1"/>
                        </a:solidFill>
                        <a:effectLst/>
                        <a:latin typeface="Calibri"/>
                      </a:endParaRPr>
                    </a:p>
                  </a:txBody>
                  <a:tcPr marL="8219" marR="8219" marT="8219" marB="0" anchor="ctr"/>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800" u="none" strike="noStrike" dirty="0" smtClean="0">
                          <a:solidFill>
                            <a:srgbClr val="009DE0"/>
                          </a:solidFill>
                          <a:effectLst/>
                          <a:sym typeface="Wingdings"/>
                        </a:rPr>
                        <a:t></a:t>
                      </a:r>
                      <a:endParaRPr lang="fr-FR" sz="1800" b="0" i="0" u="none" strike="noStrike" dirty="0">
                        <a:solidFill>
                          <a:srgbClr val="009DE0"/>
                        </a:solidFill>
                        <a:effectLst/>
                        <a:latin typeface="Calibri"/>
                      </a:endParaRPr>
                    </a:p>
                  </a:txBody>
                  <a:tcPr marL="8219" marR="8219" marT="8219" marB="0" anchor="ctr"/>
                </a:tc>
              </a:tr>
              <a:tr h="370840">
                <a:tc>
                  <a:txBody>
                    <a:bodyPr/>
                    <a:lstStyle/>
                    <a:p>
                      <a:pPr algn="l" fontAlgn="b"/>
                      <a:r>
                        <a:rPr lang="fr-FR" sz="1400" u="none" strike="noStrike" dirty="0" smtClean="0">
                          <a:solidFill>
                            <a:schemeClr val="tx1"/>
                          </a:solidFill>
                          <a:effectLst/>
                        </a:rPr>
                        <a:t>Demandes </a:t>
                      </a:r>
                      <a:r>
                        <a:rPr lang="fr-FR" sz="1400" u="none" strike="noStrike" dirty="0">
                          <a:solidFill>
                            <a:schemeClr val="tx1"/>
                          </a:solidFill>
                          <a:effectLst/>
                        </a:rPr>
                        <a:t>liées à des prestataires externes </a:t>
                      </a:r>
                      <a:endParaRPr lang="fr-FR" sz="1400" b="0" i="0" u="none" strike="noStrike" dirty="0">
                        <a:solidFill>
                          <a:schemeClr val="tx1"/>
                        </a:solidFill>
                        <a:effectLst/>
                        <a:latin typeface="Calibri"/>
                      </a:endParaRPr>
                    </a:p>
                  </a:txBody>
                  <a:tcPr marL="8219" marR="8219" marT="8219" marB="0" anchor="ctr"/>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800" u="none" strike="noStrike" dirty="0" smtClean="0">
                          <a:solidFill>
                            <a:srgbClr val="009DE0"/>
                          </a:solidFill>
                          <a:effectLst/>
                          <a:sym typeface="Wingdings"/>
                        </a:rPr>
                        <a:t></a:t>
                      </a:r>
                      <a:endParaRPr lang="fr-FR" sz="1800" b="0" i="0" u="none" strike="noStrike" dirty="0">
                        <a:solidFill>
                          <a:srgbClr val="009DE0"/>
                        </a:solidFill>
                        <a:effectLst/>
                        <a:latin typeface="+mn-lt"/>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r>
              <a:tr h="370840">
                <a:tc>
                  <a:txBody>
                    <a:bodyPr/>
                    <a:lstStyle/>
                    <a:p>
                      <a:pPr algn="l" fontAlgn="b"/>
                      <a:r>
                        <a:rPr lang="fr-FR" sz="1400" u="none" strike="noStrike" dirty="0" smtClean="0">
                          <a:solidFill>
                            <a:schemeClr val="tx1"/>
                          </a:solidFill>
                          <a:effectLst/>
                        </a:rPr>
                        <a:t>Demandes LME*, </a:t>
                      </a:r>
                      <a:r>
                        <a:rPr lang="fr-FR" sz="1400" u="none" strike="noStrike" dirty="0">
                          <a:solidFill>
                            <a:schemeClr val="tx1"/>
                          </a:solidFill>
                          <a:effectLst/>
                        </a:rPr>
                        <a:t>fraude et opérations de Bourse </a:t>
                      </a:r>
                      <a:endParaRPr lang="fr-FR" sz="1400" u="none" strike="noStrike" dirty="0" smtClean="0">
                        <a:solidFill>
                          <a:schemeClr val="tx1"/>
                        </a:solidFill>
                        <a:effectLst/>
                      </a:endParaRPr>
                    </a:p>
                    <a:p>
                      <a:pPr algn="l" fontAlgn="b"/>
                      <a:r>
                        <a:rPr lang="fr-FR" sz="1400" u="none" strike="noStrike" dirty="0" smtClean="0">
                          <a:solidFill>
                            <a:schemeClr val="tx1"/>
                          </a:solidFill>
                          <a:effectLst/>
                        </a:rPr>
                        <a:t>(</a:t>
                      </a:r>
                      <a:r>
                        <a:rPr lang="fr-FR" sz="1400" u="none" strike="noStrike" dirty="0">
                          <a:solidFill>
                            <a:schemeClr val="tx1"/>
                          </a:solidFill>
                          <a:effectLst/>
                        </a:rPr>
                        <a:t>client identifié/authentifié)</a:t>
                      </a:r>
                      <a:endParaRPr lang="fr-FR" sz="1400" b="0" i="0" u="none" strike="noStrike" dirty="0">
                        <a:solidFill>
                          <a:schemeClr val="tx1"/>
                        </a:solidFill>
                        <a:effectLst/>
                        <a:latin typeface="Calibri"/>
                      </a:endParaRPr>
                    </a:p>
                  </a:txBody>
                  <a:tcPr marL="8219" marR="8219" marT="8219" marB="0" anchor="ctr"/>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a:txBody>
                    <a:bodyPr/>
                    <a:lstStyle/>
                    <a:p>
                      <a:pPr algn="ctr" fontAlgn="ctr"/>
                      <a:r>
                        <a:rPr lang="fr-FR" sz="1800" u="none" strike="noStrike" dirty="0" smtClean="0">
                          <a:solidFill>
                            <a:srgbClr val="009DE0"/>
                          </a:solidFill>
                          <a:effectLst/>
                          <a:sym typeface="Wingdings"/>
                        </a:rPr>
                        <a:t></a:t>
                      </a:r>
                      <a:endParaRPr lang="fr-FR" sz="1800" b="0" i="0" u="none" strike="noStrike" dirty="0">
                        <a:solidFill>
                          <a:srgbClr val="009DE0"/>
                        </a:solidFill>
                        <a:effectLst/>
                        <a:latin typeface="+mn-lt"/>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endParaRPr lang="fr-FR" sz="1400" b="0" i="0" u="none" strike="noStrike" dirty="0">
                        <a:solidFill>
                          <a:srgbClr val="000000"/>
                        </a:solidFill>
                        <a:effectLst/>
                        <a:latin typeface="Calibri"/>
                      </a:endParaRPr>
                    </a:p>
                  </a:txBody>
                  <a:tcPr marL="8219" marR="8219" marT="8219" marB="0" anchor="ctr"/>
                </a:tc>
              </a:tr>
              <a:tr h="370840">
                <a:tc>
                  <a:txBody>
                    <a:bodyPr/>
                    <a:lstStyle/>
                    <a:p>
                      <a:pPr algn="l" fontAlgn="b"/>
                      <a:r>
                        <a:rPr lang="fr-FR" sz="1400" u="none" strike="noStrike" dirty="0" smtClean="0">
                          <a:solidFill>
                            <a:schemeClr val="tx1"/>
                          </a:solidFill>
                          <a:effectLst/>
                        </a:rPr>
                        <a:t>Demandes </a:t>
                      </a:r>
                      <a:r>
                        <a:rPr lang="fr-FR" sz="1400" u="none" strike="noStrike" dirty="0">
                          <a:solidFill>
                            <a:schemeClr val="tx1"/>
                          </a:solidFill>
                          <a:effectLst/>
                        </a:rPr>
                        <a:t>relatives à la BAD </a:t>
                      </a:r>
                      <a:endParaRPr lang="fr-FR" sz="1400" b="0" i="0" u="none" strike="noStrike" dirty="0">
                        <a:solidFill>
                          <a:schemeClr val="tx1"/>
                        </a:solidFill>
                        <a:effectLst/>
                        <a:latin typeface="Calibri"/>
                      </a:endParaRPr>
                    </a:p>
                  </a:txBody>
                  <a:tcPr marL="8219" marR="8219" marT="8219" marB="0" anchor="ctr"/>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800" u="none" strike="noStrike" dirty="0" smtClean="0">
                          <a:solidFill>
                            <a:srgbClr val="009DE0"/>
                          </a:solidFill>
                          <a:effectLst/>
                          <a:sym typeface="Wingdings"/>
                        </a:rPr>
                        <a:t></a:t>
                      </a:r>
                      <a:r>
                        <a:rPr lang="fr-FR" sz="1400" u="none" strike="noStrike" dirty="0">
                          <a:effectLst/>
                        </a:rPr>
                        <a:t/>
                      </a:r>
                      <a:br>
                        <a:rPr lang="fr-FR" sz="1400" u="none" strike="noStrike" dirty="0">
                          <a:effectLst/>
                        </a:rPr>
                      </a:br>
                      <a:r>
                        <a:rPr lang="fr-FR" sz="1400" u="none" strike="noStrike" dirty="0">
                          <a:effectLst/>
                        </a:rPr>
                        <a:t>Si appel </a:t>
                      </a:r>
                      <a:endParaRPr lang="fr-FR" sz="1400" u="none" strike="noStrike" dirty="0" smtClean="0">
                        <a:effectLst/>
                      </a:endParaRPr>
                    </a:p>
                    <a:p>
                      <a:pPr algn="ctr" fontAlgn="ctr"/>
                      <a:r>
                        <a:rPr lang="fr-FR" sz="1400" u="none" strike="noStrike" dirty="0" smtClean="0">
                          <a:effectLst/>
                        </a:rPr>
                        <a:t>sur une ligne </a:t>
                      </a:r>
                      <a:r>
                        <a:rPr lang="fr-FR" sz="1400" u="none" strike="noStrike" dirty="0">
                          <a:effectLst/>
                        </a:rPr>
                        <a:t>directe conseiller</a:t>
                      </a:r>
                      <a:endParaRPr lang="fr-FR" sz="1400" b="0" i="0" u="none" strike="noStrike" dirty="0">
                        <a:solidFill>
                          <a:srgbClr val="000000"/>
                        </a:solidFill>
                        <a:effectLst/>
                        <a:latin typeface="Calibri"/>
                      </a:endParaRPr>
                    </a:p>
                  </a:txBody>
                  <a:tcPr marL="8219" marR="8219" marT="8219" marB="0" anchor="ct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800" u="none" strike="noStrike" dirty="0" smtClean="0">
                          <a:solidFill>
                            <a:srgbClr val="009DE0"/>
                          </a:solidFill>
                          <a:effectLst/>
                          <a:sym typeface="Wingdings"/>
                        </a:rPr>
                        <a:t></a:t>
                      </a:r>
                      <a:r>
                        <a:rPr lang="fr-FR" sz="1400" u="none" strike="noStrike" dirty="0">
                          <a:effectLst/>
                        </a:rPr>
                        <a:t/>
                      </a:r>
                      <a:br>
                        <a:rPr lang="fr-FR" sz="1400" u="none" strike="noStrike" dirty="0">
                          <a:effectLst/>
                        </a:rPr>
                      </a:br>
                      <a:r>
                        <a:rPr lang="fr-FR" sz="1400" u="none" strike="noStrike" dirty="0">
                          <a:effectLst/>
                        </a:rPr>
                        <a:t>Si appel </a:t>
                      </a:r>
                      <a:endParaRPr lang="fr-FR" sz="1400" u="none" strike="noStrike" dirty="0" smtClean="0">
                        <a:effectLst/>
                      </a:endParaRPr>
                    </a:p>
                    <a:p>
                      <a:pPr algn="ctr" fontAlgn="ctr"/>
                      <a:r>
                        <a:rPr lang="fr-FR" sz="1400" u="none" strike="noStrike" dirty="0" smtClean="0">
                          <a:effectLst/>
                        </a:rPr>
                        <a:t>sur une</a:t>
                      </a:r>
                      <a:r>
                        <a:rPr lang="fr-FR" sz="1400" u="none" strike="noStrike" baseline="0" dirty="0" smtClean="0">
                          <a:effectLst/>
                        </a:rPr>
                        <a:t> </a:t>
                      </a:r>
                      <a:r>
                        <a:rPr lang="fr-FR" sz="1400" u="none" strike="noStrike" dirty="0" smtClean="0">
                          <a:effectLst/>
                        </a:rPr>
                        <a:t>ligne </a:t>
                      </a:r>
                    </a:p>
                    <a:p>
                      <a:pPr algn="ctr" fontAlgn="ctr"/>
                      <a:r>
                        <a:rPr lang="fr-FR" sz="1400" u="none" strike="noStrike" dirty="0" smtClean="0">
                          <a:effectLst/>
                        </a:rPr>
                        <a:t>Accueil</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r>
              <a:tr h="370840">
                <a:tc>
                  <a:txBody>
                    <a:bodyPr/>
                    <a:lstStyle/>
                    <a:p>
                      <a:pPr algn="l" fontAlgn="b"/>
                      <a:r>
                        <a:rPr lang="fr-FR" sz="1400" u="none" strike="noStrike" dirty="0" smtClean="0">
                          <a:solidFill>
                            <a:schemeClr val="tx1"/>
                          </a:solidFill>
                          <a:effectLst/>
                        </a:rPr>
                        <a:t>Demandes </a:t>
                      </a:r>
                      <a:r>
                        <a:rPr lang="fr-FR" sz="1400" u="none" strike="noStrike" dirty="0">
                          <a:solidFill>
                            <a:schemeClr val="tx1"/>
                          </a:solidFill>
                          <a:effectLst/>
                        </a:rPr>
                        <a:t>relatives à la banque au </a:t>
                      </a:r>
                      <a:r>
                        <a:rPr lang="fr-FR" sz="1400" u="none" strike="noStrike" dirty="0" smtClean="0">
                          <a:solidFill>
                            <a:schemeClr val="tx1"/>
                          </a:solidFill>
                          <a:effectLst/>
                        </a:rPr>
                        <a:t>quotidien</a:t>
                      </a:r>
                    </a:p>
                    <a:p>
                      <a:pPr algn="l" fontAlgn="b"/>
                      <a:r>
                        <a:rPr lang="fr-FR" sz="1400" u="none" strike="noStrike" dirty="0" smtClean="0">
                          <a:solidFill>
                            <a:schemeClr val="tx1"/>
                          </a:solidFill>
                          <a:effectLst/>
                        </a:rPr>
                        <a:t>(</a:t>
                      </a:r>
                      <a:r>
                        <a:rPr lang="fr-FR" sz="1400" u="none" strike="noStrike" dirty="0">
                          <a:solidFill>
                            <a:schemeClr val="tx1"/>
                          </a:solidFill>
                          <a:effectLst/>
                        </a:rPr>
                        <a:t>cartes </a:t>
                      </a:r>
                      <a:r>
                        <a:rPr lang="fr-FR" sz="1400" u="none" strike="noStrike" dirty="0" smtClean="0">
                          <a:solidFill>
                            <a:schemeClr val="tx1"/>
                          </a:solidFill>
                          <a:effectLst/>
                        </a:rPr>
                        <a:t>/chèques/relevés/prélèvements</a:t>
                      </a:r>
                      <a:r>
                        <a:rPr lang="fr-FR" sz="1400" u="none" strike="noStrike" dirty="0">
                          <a:solidFill>
                            <a:schemeClr val="tx1"/>
                          </a:solidFill>
                          <a:effectLst/>
                        </a:rPr>
                        <a:t>…)</a:t>
                      </a:r>
                      <a:endParaRPr lang="fr-FR" sz="1400" b="0" i="0" u="none" strike="noStrike" dirty="0">
                        <a:solidFill>
                          <a:schemeClr val="tx1"/>
                        </a:solidFill>
                        <a:effectLst/>
                        <a:latin typeface="Calibri"/>
                      </a:endParaRPr>
                    </a:p>
                  </a:txBody>
                  <a:tcPr marL="8219" marR="8219" marT="8219" marB="0" anchor="ctr"/>
                </a:tc>
                <a:tc>
                  <a:txBody>
                    <a:bodyPr/>
                    <a:lstStyle/>
                    <a:p>
                      <a:pPr algn="ctr" fontAlgn="b"/>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b"/>
                </a:tc>
                <a:tc vMerge="1">
                  <a:txBody>
                    <a:bodyPr/>
                    <a:lstStyle/>
                    <a:p>
                      <a:endParaRPr lang="fr-FR"/>
                    </a:p>
                  </a:txBody>
                  <a:tcPr/>
                </a:tc>
                <a:tc vMerge="1">
                  <a:txBody>
                    <a:bodyPr/>
                    <a:lstStyle/>
                    <a:p>
                      <a:endParaRPr lang="fr-FR" dirty="0"/>
                    </a:p>
                  </a:txBody>
                  <a:tcP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r>
              <a:tr h="370840">
                <a:tc>
                  <a:txBody>
                    <a:bodyPr/>
                    <a:lstStyle/>
                    <a:p>
                      <a:pPr algn="l" fontAlgn="ctr"/>
                      <a:r>
                        <a:rPr lang="fr-FR" sz="1400" u="none" strike="noStrike" dirty="0" smtClean="0">
                          <a:solidFill>
                            <a:schemeClr val="tx1"/>
                          </a:solidFill>
                          <a:effectLst/>
                        </a:rPr>
                        <a:t>Demandes </a:t>
                      </a:r>
                      <a:r>
                        <a:rPr lang="fr-FR" sz="1400" u="none" strike="noStrike" dirty="0">
                          <a:solidFill>
                            <a:schemeClr val="tx1"/>
                          </a:solidFill>
                          <a:effectLst/>
                        </a:rPr>
                        <a:t>de souscription de produits éligibles VAD (l’immédiateté du Web est ainsi recherchée</a:t>
                      </a:r>
                      <a:r>
                        <a:rPr lang="fr-FR" sz="1400" u="none" strike="noStrike" dirty="0" smtClean="0">
                          <a:solidFill>
                            <a:schemeClr val="tx1"/>
                          </a:solidFill>
                          <a:effectLst/>
                        </a:rPr>
                        <a:t>)**</a:t>
                      </a:r>
                      <a:endParaRPr lang="fr-FR" sz="1400" b="0" i="0" u="none" strike="noStrike" dirty="0">
                        <a:solidFill>
                          <a:schemeClr val="tx1"/>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vMerge="1">
                  <a:txBody>
                    <a:bodyPr/>
                    <a:lstStyle/>
                    <a:p>
                      <a:endParaRPr lang="fr-FR"/>
                    </a:p>
                  </a:txBody>
                  <a:tcPr/>
                </a:tc>
                <a:tc vMerge="1">
                  <a:txBody>
                    <a:bodyPr/>
                    <a:lstStyle/>
                    <a:p>
                      <a:endParaRPr lang="fr-FR" dirty="0"/>
                    </a:p>
                  </a:txBody>
                  <a:tcP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r>
              <a:tr h="370840">
                <a:tc>
                  <a:txBody>
                    <a:bodyPr/>
                    <a:lstStyle/>
                    <a:p>
                      <a:pPr algn="l" fontAlgn="b"/>
                      <a:r>
                        <a:rPr lang="fr-FR" sz="1400" u="none" strike="noStrike" dirty="0">
                          <a:solidFill>
                            <a:schemeClr val="tx1"/>
                          </a:solidFill>
                          <a:effectLst/>
                        </a:rPr>
                        <a:t>Autres</a:t>
                      </a:r>
                      <a:endParaRPr lang="fr-FR" sz="1400" b="0" i="0" u="none" strike="noStrike" dirty="0">
                        <a:solidFill>
                          <a:schemeClr val="tx1"/>
                        </a:solidFill>
                        <a:effectLst/>
                        <a:latin typeface="Calibri"/>
                      </a:endParaRPr>
                    </a:p>
                  </a:txBody>
                  <a:tcPr marL="8219" marR="8219" marT="8219" marB="0" anchor="ctr"/>
                </a:tc>
                <a:tc>
                  <a:txBody>
                    <a:bodyPr/>
                    <a:lstStyle/>
                    <a:p>
                      <a:pPr algn="ctr" fontAlgn="ctr"/>
                      <a:r>
                        <a:rPr lang="fr-FR" sz="1800" u="none" strike="noStrike" dirty="0" smtClean="0">
                          <a:solidFill>
                            <a:srgbClr val="009DE0"/>
                          </a:solidFill>
                          <a:effectLst/>
                          <a:sym typeface="Wingdings"/>
                        </a:rPr>
                        <a:t></a:t>
                      </a:r>
                      <a:endParaRPr lang="fr-FR" sz="1800" b="0" i="0" u="none" strike="noStrike" dirty="0">
                        <a:solidFill>
                          <a:srgbClr val="009DE0"/>
                        </a:solidFill>
                        <a:effectLst/>
                        <a:latin typeface="+mn-lt"/>
                      </a:endParaRPr>
                    </a:p>
                  </a:txBody>
                  <a:tcPr marL="8219" marR="8219" marT="8219" marB="0" anchor="ctr"/>
                </a:tc>
                <a:tc>
                  <a:txBody>
                    <a:bodyPr/>
                    <a:lstStyle/>
                    <a:p>
                      <a:pPr algn="ctr" fontAlgn="ctr"/>
                      <a:r>
                        <a:rPr lang="fr-FR" sz="1800" u="none" strike="noStrike" dirty="0" smtClean="0">
                          <a:solidFill>
                            <a:srgbClr val="009DE0"/>
                          </a:solidFill>
                          <a:effectLst/>
                          <a:sym typeface="Wingdings"/>
                        </a:rPr>
                        <a:t></a:t>
                      </a:r>
                      <a:endParaRPr lang="fr-FR" sz="1800" b="0" i="0" u="none" strike="noStrike" dirty="0">
                        <a:solidFill>
                          <a:srgbClr val="009DE0"/>
                        </a:solidFill>
                        <a:effectLst/>
                        <a:latin typeface="+mn-lt"/>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c>
                  <a:txBody>
                    <a:bodyPr/>
                    <a:lstStyle/>
                    <a:p>
                      <a:pPr algn="ctr" fontAlgn="ctr"/>
                      <a:r>
                        <a:rPr lang="fr-FR" sz="1400" u="none" strike="noStrike" dirty="0">
                          <a:effectLst/>
                        </a:rPr>
                        <a:t> </a:t>
                      </a:r>
                      <a:endParaRPr lang="fr-FR" sz="1400" b="0" i="0" u="none" strike="noStrike" dirty="0">
                        <a:solidFill>
                          <a:srgbClr val="000000"/>
                        </a:solidFill>
                        <a:effectLst/>
                        <a:latin typeface="Calibri"/>
                      </a:endParaRPr>
                    </a:p>
                  </a:txBody>
                  <a:tcPr marL="8219" marR="8219" marT="8219" marB="0" anchor="ctr"/>
                </a:tc>
              </a:tr>
            </a:tbl>
          </a:graphicData>
        </a:graphic>
      </p:graphicFrame>
    </p:spTree>
    <p:extLst>
      <p:ext uri="{BB962C8B-B14F-4D97-AF65-F5344CB8AC3E}">
        <p14:creationId xmlns:p14="http://schemas.microsoft.com/office/powerpoint/2010/main" val="2098634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dirty="0" smtClean="0">
                <a:latin typeface="+mn-lt"/>
              </a:rPr>
              <a:t>En cas de questions</a:t>
            </a:r>
            <a:endParaRPr lang="fr-FR" dirty="0">
              <a:latin typeface="+mn-lt"/>
            </a:endParaRPr>
          </a:p>
        </p:txBody>
      </p:sp>
      <p:sp>
        <p:nvSpPr>
          <p:cNvPr id="6" name="Rectangle 5"/>
          <p:cNvSpPr/>
          <p:nvPr/>
        </p:nvSpPr>
        <p:spPr>
          <a:xfrm>
            <a:off x="295274" y="1066711"/>
            <a:ext cx="8486776" cy="4524315"/>
          </a:xfrm>
          <a:prstGeom prst="rect">
            <a:avLst/>
          </a:prstGeom>
        </p:spPr>
        <p:txBody>
          <a:bodyPr wrap="square">
            <a:spAutoFit/>
          </a:bodyPr>
          <a:lstStyle/>
          <a:p>
            <a:pPr marL="285750" indent="-285750">
              <a:buClr>
                <a:srgbClr val="FF0000"/>
              </a:buClr>
              <a:buFont typeface="Wingdings" panose="05000000000000000000" pitchFamily="2" charset="2"/>
              <a:buChar char="§"/>
            </a:pPr>
            <a:r>
              <a:rPr lang="fr-FR" dirty="0" smtClean="0"/>
              <a:t>Pour toutes demandes </a:t>
            </a:r>
            <a:r>
              <a:rPr lang="fr-FR" dirty="0"/>
              <a:t>n’hésitez pas à </a:t>
            </a:r>
            <a:r>
              <a:rPr lang="fr-FR" dirty="0" smtClean="0"/>
              <a:t>contacter </a:t>
            </a:r>
            <a:r>
              <a:rPr lang="fr-FR" dirty="0" err="1" smtClean="0"/>
              <a:t>CELCAssistance</a:t>
            </a:r>
            <a:r>
              <a:rPr lang="fr-FR" dirty="0" smtClean="0"/>
              <a:t> </a:t>
            </a:r>
            <a:r>
              <a:rPr lang="fr-FR" dirty="0"/>
              <a:t>au 0 326 86 85 </a:t>
            </a:r>
            <a:r>
              <a:rPr lang="fr-FR" dirty="0" smtClean="0"/>
              <a:t>85.</a:t>
            </a:r>
            <a:endParaRPr lang="fr-FR" dirty="0"/>
          </a:p>
          <a:p>
            <a:pPr>
              <a:buClr>
                <a:srgbClr val="FF0000"/>
              </a:buClr>
            </a:pPr>
            <a:r>
              <a:rPr lang="fr-FR" dirty="0" smtClean="0"/>
              <a:t>Si la demande concerne </a:t>
            </a:r>
            <a:r>
              <a:rPr lang="fr-FR" dirty="0" err="1"/>
              <a:t>Mymevo</a:t>
            </a:r>
            <a:r>
              <a:rPr lang="fr-FR" dirty="0"/>
              <a:t> </a:t>
            </a:r>
            <a:r>
              <a:rPr lang="fr-FR" dirty="0" smtClean="0"/>
              <a:t> </a:t>
            </a:r>
          </a:p>
          <a:p>
            <a:pPr>
              <a:buClr>
                <a:srgbClr val="FF0000"/>
              </a:buClr>
            </a:pPr>
            <a:r>
              <a:rPr lang="fr-FR" dirty="0" smtClean="0">
                <a:sym typeface="Wingdings"/>
              </a:rPr>
              <a:t></a:t>
            </a:r>
            <a:r>
              <a:rPr lang="fr-FR" dirty="0" smtClean="0"/>
              <a:t> faites le choix 1.</a:t>
            </a:r>
            <a:endParaRPr lang="fr-FR" dirty="0"/>
          </a:p>
          <a:p>
            <a:pPr>
              <a:buClr>
                <a:srgbClr val="FF0000"/>
              </a:buClr>
            </a:pPr>
            <a:r>
              <a:rPr lang="fr-FR" dirty="0" smtClean="0"/>
              <a:t>Si la demande concerne la réception des appels, une réclamations client, le routage </a:t>
            </a:r>
            <a:r>
              <a:rPr lang="fr-FR" dirty="0"/>
              <a:t>des </a:t>
            </a:r>
            <a:r>
              <a:rPr lang="fr-FR" dirty="0" smtClean="0"/>
              <a:t>appels ou l’absence langage naturel sur une ligne téléphonique</a:t>
            </a:r>
            <a:endParaRPr lang="fr-FR" dirty="0"/>
          </a:p>
          <a:p>
            <a:pPr>
              <a:buClr>
                <a:srgbClr val="FF0000"/>
              </a:buClr>
            </a:pPr>
            <a:r>
              <a:rPr lang="fr-FR" dirty="0">
                <a:sym typeface="Wingdings"/>
              </a:rPr>
              <a:t></a:t>
            </a:r>
            <a:r>
              <a:rPr lang="fr-FR" dirty="0"/>
              <a:t> </a:t>
            </a:r>
            <a:r>
              <a:rPr lang="fr-FR" dirty="0" smtClean="0"/>
              <a:t>Faites le choix 2. </a:t>
            </a:r>
            <a:endParaRPr lang="fr-FR" dirty="0"/>
          </a:p>
          <a:p>
            <a:pPr>
              <a:buClr>
                <a:srgbClr val="FF0000"/>
              </a:buClr>
            </a:pPr>
            <a:endParaRPr lang="fr-FR" dirty="0"/>
          </a:p>
          <a:p>
            <a:pPr marL="285750" indent="-285750">
              <a:buClr>
                <a:srgbClr val="FF0000"/>
              </a:buClr>
              <a:buFont typeface="Wingdings" panose="05000000000000000000" pitchFamily="2" charset="2"/>
              <a:buChar char="§"/>
            </a:pPr>
            <a:r>
              <a:rPr lang="fr-FR" dirty="0" smtClean="0"/>
              <a:t>Merci aux agences pilotes :</a:t>
            </a:r>
          </a:p>
          <a:p>
            <a:r>
              <a:rPr lang="fr-FR" dirty="0" smtClean="0">
                <a:latin typeface="Arial Narrow" panose="020B0606020202030204" pitchFamily="34" charset="0"/>
              </a:rPr>
              <a:t> </a:t>
            </a:r>
          </a:p>
          <a:p>
            <a:endParaRPr lang="fr-FR" dirty="0">
              <a:latin typeface="Arial Narrow" panose="020B0606020202030204" pitchFamily="34" charset="0"/>
            </a:endParaRPr>
          </a:p>
          <a:p>
            <a:endParaRPr lang="fr-FR" dirty="0" smtClean="0">
              <a:latin typeface="Arial Narrow" panose="020B0606020202030204" pitchFamily="34" charset="0"/>
            </a:endParaRPr>
          </a:p>
          <a:p>
            <a:endParaRPr lang="fr-FR" dirty="0">
              <a:latin typeface="Arial Narrow" panose="020B0606020202030204" pitchFamily="34" charset="0"/>
            </a:endParaRPr>
          </a:p>
          <a:p>
            <a:endParaRPr lang="fr-FR" dirty="0" smtClean="0">
              <a:latin typeface="Arial Narrow" panose="020B0606020202030204" pitchFamily="34" charset="0"/>
            </a:endParaRPr>
          </a:p>
          <a:p>
            <a:endParaRPr lang="fr-FR" dirty="0">
              <a:latin typeface="Arial Narrow" panose="020B0606020202030204" pitchFamily="34" charset="0"/>
            </a:endParaRPr>
          </a:p>
          <a:p>
            <a:endParaRPr lang="fr-FR" dirty="0" smtClean="0">
              <a:latin typeface="Arial Narrow" panose="020B0606020202030204" pitchFamily="34" charset="0"/>
            </a:endParaRPr>
          </a:p>
          <a:p>
            <a:endParaRPr lang="fr-FR" dirty="0">
              <a:latin typeface="Arial Narrow" panose="020B0606020202030204"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552918646"/>
              </p:ext>
            </p:extLst>
          </p:nvPr>
        </p:nvGraphicFramePr>
        <p:xfrm>
          <a:off x="295272" y="3328868"/>
          <a:ext cx="8383060" cy="2356916"/>
        </p:xfrm>
        <a:graphic>
          <a:graphicData uri="http://schemas.openxmlformats.org/drawingml/2006/table">
            <a:tbl>
              <a:tblPr>
                <a:tableStyleId>{5C22544A-7EE6-4342-B048-85BDC9FD1C3A}</a:tableStyleId>
              </a:tblPr>
              <a:tblGrid>
                <a:gridCol w="2600328"/>
                <a:gridCol w="2794000"/>
                <a:gridCol w="2988732"/>
              </a:tblGrid>
              <a:tr h="468163">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Château </a:t>
                      </a:r>
                      <a:r>
                        <a:rPr lang="fr-FR" sz="1800" u="none" strike="noStrike" dirty="0" smtClean="0">
                          <a:effectLst/>
                          <a:latin typeface="+mn-lt"/>
                        </a:rPr>
                        <a:t>Salins</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Montigny Centrale</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smtClean="0">
                          <a:effectLst/>
                          <a:latin typeface="+mn-lt"/>
                        </a:rPr>
                        <a:t>Sedan la Halle</a:t>
                      </a:r>
                      <a:endParaRPr lang="fr-FR" sz="1800" b="0" i="0" u="none" strike="noStrike" dirty="0">
                        <a:solidFill>
                          <a:srgbClr val="000000"/>
                        </a:solidFill>
                        <a:effectLst/>
                        <a:latin typeface="+mn-lt"/>
                      </a:endParaRPr>
                    </a:p>
                  </a:txBody>
                  <a:tcPr marL="9525" marR="9525" marT="9525" marB="0" anchor="ctr">
                    <a:solidFill>
                      <a:schemeClr val="bg1"/>
                    </a:solidFill>
                  </a:tcPr>
                </a:tc>
              </a:tr>
              <a:tr h="283574">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Commercy</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Pont à Mousson Centrale</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a:effectLst/>
                          <a:latin typeface="+mn-lt"/>
                        </a:rPr>
                        <a:t>Thaon les Vosges</a:t>
                      </a:r>
                      <a:endParaRPr lang="fr-FR" sz="1800" b="0" i="0" u="none" strike="noStrike">
                        <a:solidFill>
                          <a:srgbClr val="000000"/>
                        </a:solidFill>
                        <a:effectLst/>
                        <a:latin typeface="+mn-lt"/>
                      </a:endParaRPr>
                    </a:p>
                  </a:txBody>
                  <a:tcPr marL="9525" marR="9525" marT="9525" marB="0" anchor="ctr">
                    <a:solidFill>
                      <a:schemeClr val="bg1"/>
                    </a:solidFill>
                  </a:tcPr>
                </a:tc>
              </a:tr>
              <a:tr h="468163">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Dieuze</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Reims Saint Remi</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a:effectLst/>
                          <a:latin typeface="+mn-lt"/>
                        </a:rPr>
                        <a:t>Tinqueux</a:t>
                      </a:r>
                      <a:endParaRPr lang="fr-FR" sz="1800" b="0" i="0" u="none" strike="noStrike">
                        <a:solidFill>
                          <a:srgbClr val="000000"/>
                        </a:solidFill>
                        <a:effectLst/>
                        <a:latin typeface="+mn-lt"/>
                      </a:endParaRPr>
                    </a:p>
                  </a:txBody>
                  <a:tcPr marL="9525" marR="9525" marT="9525" marB="0" anchor="ctr">
                    <a:solidFill>
                      <a:schemeClr val="bg1"/>
                    </a:solidFill>
                  </a:tcPr>
                </a:tc>
              </a:tr>
              <a:tr h="283574">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Langres</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Rombas</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Troyes Brossolette</a:t>
                      </a:r>
                      <a:endParaRPr lang="fr-FR" sz="1800" b="0" i="0" u="none" strike="noStrike" dirty="0">
                        <a:solidFill>
                          <a:srgbClr val="000000"/>
                        </a:solidFill>
                        <a:effectLst/>
                        <a:latin typeface="+mn-lt"/>
                      </a:endParaRPr>
                    </a:p>
                  </a:txBody>
                  <a:tcPr marL="9525" marR="9525" marT="9525" marB="0" anchor="ctr">
                    <a:solidFill>
                      <a:schemeClr val="bg1"/>
                    </a:solidFill>
                  </a:tcPr>
                </a:tc>
              </a:tr>
              <a:tr h="426450">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Laxou la Sapinière</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Romilly</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0" indent="0" algn="l" fontAlgn="b">
                        <a:buClr>
                          <a:srgbClr val="00B050"/>
                        </a:buClr>
                        <a:buFont typeface="Wingdings" panose="05000000000000000000" pitchFamily="2" charset="2"/>
                        <a:buNone/>
                      </a:pPr>
                      <a:endParaRPr lang="fr-FR" sz="1800" b="0" i="0" u="none" strike="noStrike" dirty="0">
                        <a:solidFill>
                          <a:srgbClr val="000000"/>
                        </a:solidFill>
                        <a:effectLst/>
                        <a:latin typeface="+mn-lt"/>
                      </a:endParaRPr>
                    </a:p>
                  </a:txBody>
                  <a:tcPr marL="9525" marR="9525" marT="9525" marB="0" anchor="ctr">
                    <a:solidFill>
                      <a:schemeClr val="bg1"/>
                    </a:solidFill>
                  </a:tcPr>
                </a:tc>
              </a:tr>
              <a:tr h="426450">
                <a:tc>
                  <a:txBody>
                    <a:bodyPr/>
                    <a:lstStyle/>
                    <a:p>
                      <a:pPr marL="285750" marR="0" indent="-285750" algn="l" defTabSz="914400" rtl="0" eaLnBrk="1" fontAlgn="ctr" latinLnBrk="0" hangingPunct="1">
                        <a:lnSpc>
                          <a:spcPct val="100000"/>
                        </a:lnSpc>
                        <a:spcBef>
                          <a:spcPts val="0"/>
                        </a:spcBef>
                        <a:spcAft>
                          <a:spcPts val="0"/>
                        </a:spcAft>
                        <a:buClr>
                          <a:srgbClr val="00B050"/>
                        </a:buClr>
                        <a:buSzTx/>
                        <a:buFont typeface="Wingdings" panose="05000000000000000000" pitchFamily="2" charset="2"/>
                        <a:buChar char="ü"/>
                        <a:tabLst/>
                        <a:defRPr/>
                      </a:pPr>
                      <a:r>
                        <a:rPr lang="fr-FR" sz="1800" u="none" strike="noStrike" dirty="0" smtClean="0">
                          <a:effectLst/>
                          <a:latin typeface="+mn-lt"/>
                        </a:rPr>
                        <a:t>Mon Banquier en Ligne</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285750" indent="-285750" algn="l" fontAlgn="ctr">
                        <a:buClr>
                          <a:srgbClr val="00B050"/>
                        </a:buClr>
                        <a:buFont typeface="Wingdings" panose="05000000000000000000" pitchFamily="2" charset="2"/>
                        <a:buChar char="ü"/>
                      </a:pPr>
                      <a:r>
                        <a:rPr lang="fr-FR" sz="1800" u="none" strike="noStrike" dirty="0">
                          <a:effectLst/>
                          <a:latin typeface="+mn-lt"/>
                        </a:rPr>
                        <a:t>Saint </a:t>
                      </a:r>
                      <a:r>
                        <a:rPr lang="fr-FR" sz="1800" u="none" strike="noStrike" dirty="0" err="1" smtClean="0">
                          <a:effectLst/>
                          <a:latin typeface="+mn-lt"/>
                        </a:rPr>
                        <a:t>Dié</a:t>
                      </a:r>
                      <a:r>
                        <a:rPr lang="fr-FR" sz="1800" u="none" strike="noStrike" dirty="0" smtClean="0">
                          <a:effectLst/>
                          <a:latin typeface="+mn-lt"/>
                        </a:rPr>
                        <a:t> Centrale</a:t>
                      </a:r>
                      <a:endParaRPr lang="fr-FR" sz="1800" b="0" i="0" u="none" strike="noStrike" dirty="0">
                        <a:solidFill>
                          <a:srgbClr val="000000"/>
                        </a:solidFill>
                        <a:effectLst/>
                        <a:latin typeface="+mn-lt"/>
                      </a:endParaRPr>
                    </a:p>
                  </a:txBody>
                  <a:tcPr marL="9525" marR="9525" marT="9525" marB="0" anchor="ctr">
                    <a:solidFill>
                      <a:schemeClr val="bg1"/>
                    </a:solidFill>
                  </a:tcPr>
                </a:tc>
                <a:tc>
                  <a:txBody>
                    <a:bodyPr/>
                    <a:lstStyle/>
                    <a:p>
                      <a:pPr marL="0" indent="0" algn="l" fontAlgn="b">
                        <a:buClr>
                          <a:srgbClr val="00B050"/>
                        </a:buClr>
                        <a:buFont typeface="Wingdings" panose="05000000000000000000" pitchFamily="2" charset="2"/>
                        <a:buNone/>
                      </a:pPr>
                      <a:endParaRPr lang="fr-FR" sz="1800" b="0" i="0" u="none" strike="noStrike" dirty="0">
                        <a:solidFill>
                          <a:srgbClr val="000000"/>
                        </a:solidFill>
                        <a:effectLst/>
                        <a:latin typeface="+mn-lt"/>
                      </a:endParaRPr>
                    </a:p>
                  </a:txBody>
                  <a:tcPr marL="9525" marR="9525" marT="9525" marB="0" anchor="ctr">
                    <a:solidFill>
                      <a:schemeClr val="bg1"/>
                    </a:solidFill>
                  </a:tcPr>
                </a:tc>
              </a:tr>
            </a:tbl>
          </a:graphicData>
        </a:graphic>
      </p:graphicFrame>
    </p:spTree>
    <p:extLst>
      <p:ext uri="{BB962C8B-B14F-4D97-AF65-F5344CB8AC3E}">
        <p14:creationId xmlns:p14="http://schemas.microsoft.com/office/powerpoint/2010/main" val="2390600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2861" y="1544448"/>
            <a:ext cx="8345011" cy="3970318"/>
          </a:xfrm>
          <a:prstGeom prst="rect">
            <a:avLst/>
          </a:prstGeom>
        </p:spPr>
        <p:txBody>
          <a:bodyPr wrap="square">
            <a:spAutoFit/>
          </a:bodyPr>
          <a:lstStyle/>
          <a:p>
            <a:pPr indent="-285750">
              <a:lnSpc>
                <a:spcPct val="150000"/>
              </a:lnSpc>
              <a:buClr>
                <a:srgbClr val="E6001A"/>
              </a:buClr>
              <a:buSzPct val="80000"/>
              <a:buFont typeface="Wingdings" pitchFamily="2" charset="2"/>
              <a:buChar char="n"/>
              <a:defRPr/>
            </a:pPr>
            <a:r>
              <a:rPr lang="fr-FR" sz="1200" b="1" dirty="0" smtClean="0">
                <a:solidFill>
                  <a:srgbClr val="FF0000"/>
                </a:solidFill>
              </a:rPr>
              <a:t>ACTIONS</a:t>
            </a:r>
            <a:r>
              <a:rPr lang="fr-FR" sz="1200" b="1" dirty="0">
                <a:solidFill>
                  <a:srgbClr val="FF0000"/>
                </a:solidFill>
              </a:rPr>
              <a:t> – FICHIERS A TRAITER</a:t>
            </a:r>
          </a:p>
          <a:p>
            <a:pPr indent="-285750">
              <a:lnSpc>
                <a:spcPct val="150000"/>
              </a:lnSpc>
              <a:buClr>
                <a:srgbClr val="E6001A"/>
              </a:buClr>
              <a:buSzPct val="80000"/>
              <a:buFont typeface="Wingdings" pitchFamily="2" charset="2"/>
              <a:buChar char="n"/>
              <a:defRPr/>
            </a:pPr>
            <a:r>
              <a:rPr lang="fr-FR" sz="1200" b="1" dirty="0" smtClean="0">
                <a:solidFill>
                  <a:srgbClr val="FF0000"/>
                </a:solidFill>
              </a:rPr>
              <a:t>CREDIT IMMOBILIER </a:t>
            </a:r>
            <a:r>
              <a:rPr lang="fr-FR" sz="1200" b="1" dirty="0"/>
              <a:t>-</a:t>
            </a:r>
            <a:r>
              <a:rPr lang="fr-FR" sz="1200" b="1" dirty="0" smtClean="0"/>
              <a:t> </a:t>
            </a:r>
            <a:r>
              <a:rPr lang="fr-FR" sz="1200" b="1" dirty="0"/>
              <a:t>Demande de décompte de Remboursement Anticipé (RA)</a:t>
            </a:r>
            <a:r>
              <a:rPr lang="fr-FR" sz="1200" dirty="0"/>
              <a:t> </a:t>
            </a:r>
            <a:endParaRPr lang="fr-FR" sz="1200"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BANCARISATION </a:t>
            </a:r>
            <a:r>
              <a:rPr lang="fr-FR" sz="1200" b="1" dirty="0"/>
              <a:t>-</a:t>
            </a:r>
            <a:r>
              <a:rPr lang="fr-FR" sz="1200" b="1" dirty="0">
                <a:solidFill>
                  <a:srgbClr val="FF0000"/>
                </a:solidFill>
              </a:rPr>
              <a:t> </a:t>
            </a:r>
            <a:r>
              <a:rPr lang="fr-FR" sz="1200" b="1" dirty="0"/>
              <a:t>Point sur la mobilité bancaire</a:t>
            </a:r>
          </a:p>
          <a:p>
            <a:pPr indent="-285750">
              <a:lnSpc>
                <a:spcPct val="150000"/>
              </a:lnSpc>
              <a:buClr>
                <a:srgbClr val="E6001A"/>
              </a:buClr>
              <a:buSzPct val="80000"/>
              <a:buFont typeface="Wingdings" pitchFamily="2" charset="2"/>
              <a:buChar char="n"/>
              <a:defRPr/>
            </a:pPr>
            <a:r>
              <a:rPr lang="fr-FR" sz="1200" b="1" dirty="0" smtClean="0">
                <a:solidFill>
                  <a:srgbClr val="FF0000"/>
                </a:solidFill>
              </a:rPr>
              <a:t>PARTENARIATS</a:t>
            </a:r>
            <a:r>
              <a:rPr lang="fr-FR" sz="1200" b="1" dirty="0" smtClean="0"/>
              <a:t> </a:t>
            </a:r>
            <a:r>
              <a:rPr lang="fr-FR" sz="1200" dirty="0" smtClean="0"/>
              <a:t>- </a:t>
            </a:r>
            <a:r>
              <a:rPr lang="fr-FR" sz="1200" b="1" dirty="0" smtClean="0"/>
              <a:t>Nouvelle </a:t>
            </a:r>
            <a:r>
              <a:rPr lang="fr-FR" sz="1200" b="1" dirty="0"/>
              <a:t>offre Jeunes</a:t>
            </a:r>
            <a:r>
              <a:rPr lang="fr-FR" sz="1200" dirty="0"/>
              <a:t> </a:t>
            </a:r>
            <a:endParaRPr lang="fr-FR" sz="1200"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EPARGNE</a:t>
            </a:r>
            <a:r>
              <a:rPr lang="fr-FR" sz="1200" b="1" dirty="0"/>
              <a:t> - Modalités de recyclage de l’Emprunt à 4.20% </a:t>
            </a:r>
            <a:endParaRPr lang="fr-FR" sz="1200" b="1"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EPARGNE</a:t>
            </a:r>
            <a:r>
              <a:rPr lang="fr-FR" sz="1200" b="1" dirty="0"/>
              <a:t> - Dividendes NOKIA </a:t>
            </a:r>
            <a:endParaRPr lang="fr-FR" sz="1200" b="1"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MARCHE DES PROFESSIONNELS</a:t>
            </a:r>
            <a:r>
              <a:rPr lang="fr-FR" sz="1200" b="1" dirty="0"/>
              <a:t> – KICKBOX</a:t>
            </a:r>
            <a:endParaRPr lang="fr-FR" sz="1200" dirty="0"/>
          </a:p>
          <a:p>
            <a:pPr indent="-285750">
              <a:lnSpc>
                <a:spcPct val="150000"/>
              </a:lnSpc>
              <a:buClr>
                <a:srgbClr val="E6001A"/>
              </a:buClr>
              <a:buSzPct val="80000"/>
              <a:buFont typeface="Wingdings" pitchFamily="2" charset="2"/>
              <a:buChar char="n"/>
              <a:defRPr/>
            </a:pPr>
            <a:r>
              <a:rPr lang="fr-FR" sz="1200" b="1" dirty="0">
                <a:solidFill>
                  <a:srgbClr val="FF0000"/>
                </a:solidFill>
              </a:rPr>
              <a:t>MARCHE DES PROFESSIONNELS</a:t>
            </a:r>
            <a:r>
              <a:rPr lang="fr-FR" sz="1200" b="1" dirty="0"/>
              <a:t> – Indisponibilité de l’Assistance Flux le 12 mai</a:t>
            </a:r>
            <a:endParaRPr lang="fr-FR" sz="1200" dirty="0"/>
          </a:p>
          <a:p>
            <a:pPr indent="-285750">
              <a:lnSpc>
                <a:spcPct val="150000"/>
              </a:lnSpc>
              <a:buClr>
                <a:srgbClr val="E6001A"/>
              </a:buClr>
              <a:buSzPct val="80000"/>
              <a:buFont typeface="Wingdings" pitchFamily="2" charset="2"/>
              <a:buChar char="n"/>
              <a:defRPr/>
            </a:pPr>
            <a:r>
              <a:rPr lang="fr-FR" sz="1200" b="1" dirty="0">
                <a:solidFill>
                  <a:srgbClr val="FF0000"/>
                </a:solidFill>
              </a:rPr>
              <a:t>COMMUNICATION</a:t>
            </a:r>
            <a:r>
              <a:rPr lang="fr-FR" sz="1200" b="1" dirty="0"/>
              <a:t> – Information classeurs </a:t>
            </a:r>
            <a:r>
              <a:rPr lang="fr-FR" sz="1200" b="1" dirty="0" smtClean="0"/>
              <a:t>dématérialisés</a:t>
            </a:r>
          </a:p>
          <a:p>
            <a:pPr indent="-285750">
              <a:lnSpc>
                <a:spcPct val="150000"/>
              </a:lnSpc>
              <a:buClr>
                <a:srgbClr val="E6001A"/>
              </a:buClr>
              <a:buSzPct val="80000"/>
              <a:buFont typeface="Wingdings" pitchFamily="2" charset="2"/>
              <a:buChar char="n"/>
              <a:defRPr/>
            </a:pPr>
            <a:r>
              <a:rPr lang="fr-FR" sz="1200" b="1" dirty="0">
                <a:solidFill>
                  <a:srgbClr val="FF0000"/>
                </a:solidFill>
              </a:rPr>
              <a:t>DISTRI – TELEPHONIE </a:t>
            </a:r>
            <a:r>
              <a:rPr lang="fr-FR" sz="1200" b="1" dirty="0" smtClean="0"/>
              <a:t>-</a:t>
            </a:r>
            <a:r>
              <a:rPr lang="fr-FR" sz="1200" b="1" dirty="0" smtClean="0">
                <a:solidFill>
                  <a:srgbClr val="FF0000"/>
                </a:solidFill>
              </a:rPr>
              <a:t> </a:t>
            </a:r>
            <a:r>
              <a:rPr lang="fr-FR" sz="1200" b="1" dirty="0" smtClean="0"/>
              <a:t>Changement </a:t>
            </a:r>
            <a:r>
              <a:rPr lang="fr-FR" sz="1200" b="1" dirty="0"/>
              <a:t>des numéros des lignes Accueil </a:t>
            </a:r>
            <a:endParaRPr lang="fr-FR" sz="1200" b="1" dirty="0" smtClean="0"/>
          </a:p>
          <a:p>
            <a:pPr indent="-285750">
              <a:lnSpc>
                <a:spcPct val="150000"/>
              </a:lnSpc>
              <a:buClr>
                <a:srgbClr val="E6001A"/>
              </a:buClr>
              <a:buSzPct val="80000"/>
              <a:buFont typeface="Wingdings" pitchFamily="2" charset="2"/>
              <a:buChar char="n"/>
              <a:defRPr/>
            </a:pPr>
            <a:r>
              <a:rPr lang="fr-FR" sz="1200" b="1" dirty="0">
                <a:solidFill>
                  <a:srgbClr val="FF0000"/>
                </a:solidFill>
              </a:rPr>
              <a:t>DISTRI – TELEPHONIE </a:t>
            </a:r>
            <a:r>
              <a:rPr lang="fr-FR" sz="1200" b="1" dirty="0"/>
              <a:t>-</a:t>
            </a:r>
            <a:r>
              <a:rPr lang="fr-FR" sz="1200" b="1" dirty="0">
                <a:solidFill>
                  <a:srgbClr val="FF0000"/>
                </a:solidFill>
              </a:rPr>
              <a:t> </a:t>
            </a:r>
            <a:r>
              <a:rPr lang="fr-FR" sz="1200" b="1" dirty="0" smtClean="0"/>
              <a:t>Joindre </a:t>
            </a:r>
            <a:r>
              <a:rPr lang="fr-FR" sz="1200" b="1" dirty="0"/>
              <a:t>un collaborateur en </a:t>
            </a:r>
            <a:r>
              <a:rPr lang="fr-FR" sz="1200" b="1" dirty="0" smtClean="0"/>
              <a:t>interne</a:t>
            </a:r>
          </a:p>
          <a:p>
            <a:pPr indent="-285750">
              <a:lnSpc>
                <a:spcPct val="150000"/>
              </a:lnSpc>
              <a:buClr>
                <a:srgbClr val="E6001A"/>
              </a:buClr>
              <a:buSzPct val="80000"/>
              <a:buFont typeface="Wingdings" pitchFamily="2" charset="2"/>
              <a:buChar char="n"/>
              <a:defRPr/>
            </a:pPr>
            <a:r>
              <a:rPr lang="fr-FR" sz="1200" b="1" dirty="0" smtClean="0">
                <a:solidFill>
                  <a:srgbClr val="FF0000"/>
                </a:solidFill>
              </a:rPr>
              <a:t>DISTRI</a:t>
            </a:r>
            <a:r>
              <a:rPr lang="fr-FR" sz="1200" b="1" dirty="0">
                <a:solidFill>
                  <a:srgbClr val="FF0000"/>
                </a:solidFill>
              </a:rPr>
              <a:t> – TELEPHONIE </a:t>
            </a:r>
            <a:r>
              <a:rPr lang="fr-FR" sz="1200" b="1" dirty="0"/>
              <a:t>-</a:t>
            </a:r>
            <a:r>
              <a:rPr lang="fr-FR" sz="1200" b="1" dirty="0">
                <a:solidFill>
                  <a:srgbClr val="FF0000"/>
                </a:solidFill>
              </a:rPr>
              <a:t> </a:t>
            </a:r>
            <a:r>
              <a:rPr lang="fr-FR" sz="1200" b="1" dirty="0" smtClean="0"/>
              <a:t>Joindre </a:t>
            </a:r>
            <a:r>
              <a:rPr lang="fr-FR" sz="1200" b="1" dirty="0"/>
              <a:t>une agence en </a:t>
            </a:r>
            <a:r>
              <a:rPr lang="fr-FR" sz="1200" b="1" dirty="0" smtClean="0"/>
              <a:t>interne</a:t>
            </a:r>
          </a:p>
          <a:p>
            <a:pPr indent="-285750">
              <a:lnSpc>
                <a:spcPct val="150000"/>
              </a:lnSpc>
              <a:buClr>
                <a:srgbClr val="E6001A"/>
              </a:buClr>
              <a:buSzPct val="80000"/>
              <a:buFont typeface="Wingdings" pitchFamily="2" charset="2"/>
              <a:buChar char="n"/>
              <a:defRPr/>
            </a:pPr>
            <a:r>
              <a:rPr lang="fr-FR" sz="1200" b="1" dirty="0">
                <a:solidFill>
                  <a:srgbClr val="FF0000"/>
                </a:solidFill>
              </a:rPr>
              <a:t>DISTRI – TELEPHONIE </a:t>
            </a:r>
            <a:r>
              <a:rPr lang="fr-FR" sz="1200" b="1" dirty="0"/>
              <a:t>-</a:t>
            </a:r>
            <a:r>
              <a:rPr lang="fr-FR" sz="1200" b="1" dirty="0">
                <a:solidFill>
                  <a:srgbClr val="FF0000"/>
                </a:solidFill>
              </a:rPr>
              <a:t> </a:t>
            </a:r>
            <a:r>
              <a:rPr lang="fr-FR" sz="1200" b="1" dirty="0" smtClean="0"/>
              <a:t>Le </a:t>
            </a:r>
            <a:r>
              <a:rPr lang="fr-FR" sz="1200" b="1" dirty="0"/>
              <a:t>langage </a:t>
            </a:r>
            <a:r>
              <a:rPr lang="fr-FR" sz="1200" b="1" dirty="0" smtClean="0"/>
              <a:t>naturel</a:t>
            </a:r>
          </a:p>
          <a:p>
            <a:pPr indent="-285750">
              <a:lnSpc>
                <a:spcPct val="150000"/>
              </a:lnSpc>
              <a:buClr>
                <a:srgbClr val="E6001A"/>
              </a:buClr>
              <a:buSzPct val="80000"/>
              <a:buFont typeface="Wingdings" pitchFamily="2" charset="2"/>
              <a:buChar char="n"/>
              <a:defRPr/>
            </a:pPr>
            <a:r>
              <a:rPr lang="fr-FR" sz="1200" b="1" dirty="0">
                <a:solidFill>
                  <a:srgbClr val="FF0000"/>
                </a:solidFill>
              </a:rPr>
              <a:t>DISTRI – BANQUE A DISTANCE </a:t>
            </a:r>
            <a:r>
              <a:rPr lang="fr-FR" sz="1200" b="1" dirty="0"/>
              <a:t>-</a:t>
            </a:r>
            <a:r>
              <a:rPr lang="fr-FR" sz="1200" b="1" dirty="0">
                <a:solidFill>
                  <a:srgbClr val="FF0000"/>
                </a:solidFill>
              </a:rPr>
              <a:t> </a:t>
            </a:r>
            <a:r>
              <a:rPr lang="fr-FR" sz="1200" b="1" dirty="0" smtClean="0"/>
              <a:t>Les </a:t>
            </a:r>
            <a:r>
              <a:rPr lang="fr-FR" sz="1200" b="1" dirty="0"/>
              <a:t>évolutions BAD MOBILE </a:t>
            </a:r>
            <a:endParaRPr lang="fr-FR" sz="1200" dirty="0" smtClean="0"/>
          </a:p>
        </p:txBody>
      </p:sp>
      <p:pic>
        <p:nvPicPr>
          <p:cNvPr id="6" name="Imag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40191" y="355849"/>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6264316" y="1203444"/>
            <a:ext cx="2850460" cy="461665"/>
          </a:xfrm>
          <a:prstGeom prst="rect">
            <a:avLst/>
          </a:prstGeom>
        </p:spPr>
        <p:txBody>
          <a:bodyPr wrap="none">
            <a:spAutoFit/>
          </a:bodyPr>
          <a:lstStyle/>
          <a:p>
            <a:pPr>
              <a:defRPr/>
            </a:pPr>
            <a:r>
              <a:rPr lang="fr-FR" sz="2400" b="1" dirty="0" smtClean="0">
                <a:solidFill>
                  <a:schemeClr val="tx1">
                    <a:lumMod val="50000"/>
                    <a:lumOff val="50000"/>
                  </a:schemeClr>
                </a:solidFill>
              </a:rPr>
              <a:t>N°137</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10 mai 2017</a:t>
            </a:r>
            <a:endParaRPr lang="fr-FR" sz="2400" dirty="0">
              <a:solidFill>
                <a:schemeClr val="tx1">
                  <a:lumMod val="50000"/>
                  <a:lumOff val="50000"/>
                </a:schemeClr>
              </a:solidFill>
            </a:endParaRPr>
          </a:p>
        </p:txBody>
      </p:sp>
      <p:sp>
        <p:nvSpPr>
          <p:cNvPr id="8" name="ZoneTexte 7"/>
          <p:cNvSpPr txBox="1"/>
          <p:nvPr/>
        </p:nvSpPr>
        <p:spPr>
          <a:xfrm>
            <a:off x="3684202" y="5796469"/>
            <a:ext cx="5199544"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121453293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1781</TotalTime>
  <Words>758</Words>
  <Application>Microsoft Office PowerPoint</Application>
  <PresentationFormat>Affichage à l'écran (4:3)</PresentationFormat>
  <Paragraphs>167</Paragraphs>
  <Slides>9</Slides>
  <Notes>2</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164</cp:revision>
  <cp:lastPrinted>2016-06-08T07:52:15Z</cp:lastPrinted>
  <dcterms:created xsi:type="dcterms:W3CDTF">2016-06-03T08:10:53Z</dcterms:created>
  <dcterms:modified xsi:type="dcterms:W3CDTF">2017-05-10T13:58:37Z</dcterms:modified>
</cp:coreProperties>
</file>