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9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884" r:id="rId5"/>
    <p:sldMasterId id="2147483776" r:id="rId6"/>
    <p:sldMasterId id="2147483795" r:id="rId7"/>
    <p:sldMasterId id="2147483785" r:id="rId8"/>
    <p:sldMasterId id="2147483818" r:id="rId9"/>
    <p:sldMasterId id="2147483826" r:id="rId10"/>
    <p:sldMasterId id="2147483834" r:id="rId11"/>
    <p:sldMasterId id="2147483842" r:id="rId12"/>
    <p:sldMasterId id="2147483858" r:id="rId13"/>
  </p:sldMasterIdLst>
  <p:notesMasterIdLst>
    <p:notesMasterId r:id="rId24"/>
  </p:notesMasterIdLst>
  <p:handoutMasterIdLst>
    <p:handoutMasterId r:id="rId25"/>
  </p:handoutMasterIdLst>
  <p:sldIdLst>
    <p:sldId id="285" r:id="rId14"/>
    <p:sldId id="303" r:id="rId15"/>
    <p:sldId id="304" r:id="rId16"/>
    <p:sldId id="306" r:id="rId17"/>
    <p:sldId id="289" r:id="rId18"/>
    <p:sldId id="317" r:id="rId19"/>
    <p:sldId id="313" r:id="rId20"/>
    <p:sldId id="314" r:id="rId21"/>
    <p:sldId id="292" r:id="rId22"/>
    <p:sldId id="318" r:id="rId23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1D41"/>
    <a:srgbClr val="EB0F2D"/>
    <a:srgbClr val="EA9922"/>
    <a:srgbClr val="DE6225"/>
    <a:srgbClr val="BFBFBF"/>
    <a:srgbClr val="A79C86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50" autoAdjust="0"/>
    <p:restoredTop sz="51332" autoAdjust="0"/>
  </p:normalViewPr>
  <p:slideViewPr>
    <p:cSldViewPr snapToGrid="0">
      <p:cViewPr>
        <p:scale>
          <a:sx n="100" d="100"/>
          <a:sy n="100" d="100"/>
        </p:scale>
        <p:origin x="-1944" y="-46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46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-2982" y="-96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17/05/2017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17/05/2017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2499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8862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059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569B9-07B8-4231-822C-7136AAA3D9DA}" type="slidenum">
              <a:rPr lang="fr-FR" smtClean="0">
                <a:solidFill>
                  <a:prstClr val="black"/>
                </a:solidFill>
              </a:rPr>
              <a:pPr/>
              <a:t>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640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186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615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u="non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781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jp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jpg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jpg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.jp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 algn="ctr">
              <a:buNone/>
              <a:defRPr sz="1100" baseline="0"/>
            </a:lvl1pPr>
          </a:lstStyle>
          <a:p>
            <a:pPr lvl="0"/>
            <a:r>
              <a:rPr lang="fr-FR" dirty="0" smtClean="0"/>
              <a:t>Département Accompagnement au changement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texte 4"/>
          <p:cNvSpPr>
            <a:spLocks noGrp="1"/>
          </p:cNvSpPr>
          <p:nvPr>
            <p:ph type="body" sz="quarter" idx="22" hasCustomPrompt="1"/>
          </p:nvPr>
        </p:nvSpPr>
        <p:spPr>
          <a:xfrm>
            <a:off x="1261301" y="600079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 algn="ctr">
              <a:buNone/>
              <a:defRPr sz="1100" baseline="0"/>
            </a:lvl1pPr>
          </a:lstStyle>
          <a:p>
            <a:pPr lvl="0"/>
            <a:r>
              <a:rPr lang="fr-FR" dirty="0" err="1" smtClean="0"/>
              <a:t>MyWay</a:t>
            </a:r>
            <a:r>
              <a:rPr lang="fr-FR" dirty="0" smtClean="0"/>
              <a:t> Epargne-</a:t>
            </a:r>
            <a:r>
              <a:rPr lang="fr-FR" dirty="0" err="1" smtClean="0"/>
              <a:t>Banca</a:t>
            </a:r>
            <a:r>
              <a:rPr lang="fr-FR" dirty="0" smtClean="0"/>
              <a:t> Réseau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E856B-109B-4DDE-B7EF-AFD98E7FC9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9665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4BDF-614B-4AB8-B912-4B716A8268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691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4BDF-614B-4AB8-B912-4B716A8268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1746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4BDF-614B-4AB8-B912-4B716A8268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418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4BDF-614B-4AB8-B912-4B716A8268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5220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4BDF-614B-4AB8-B912-4B716A8268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3832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4BDF-614B-4AB8-B912-4B716A8268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6002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4BDF-614B-4AB8-B912-4B716A8268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3456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4BDF-614B-4AB8-B912-4B716A8268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6497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4BDF-614B-4AB8-B912-4B716A8268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52729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4BDF-614B-4AB8-B912-4B716A8268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4784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4BDF-614B-4AB8-B912-4B716A8268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403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5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10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9" Type="http://schemas.openxmlformats.org/officeDocument/2006/relationships/image" Target="../media/image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8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5.xml"/><Relationship Id="rId9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2.xml"/><Relationship Id="rId9" Type="http://schemas.openxmlformats.org/officeDocument/2006/relationships/image" Target="../media/image1.jp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5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9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>
          <a:xfrm>
            <a:off x="1583141" y="6356350"/>
            <a:ext cx="53362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/>
              <a:t>Département Accompagnement au Changement : </a:t>
            </a:r>
            <a:r>
              <a:rPr lang="fr-FR" dirty="0" err="1" smtClean="0"/>
              <a:t>MyWay</a:t>
            </a:r>
            <a:r>
              <a:rPr lang="fr-FR" dirty="0" smtClean="0"/>
              <a:t> Epargne-</a:t>
            </a:r>
            <a:r>
              <a:rPr lang="fr-FR" dirty="0" err="1" smtClean="0"/>
              <a:t>Banca</a:t>
            </a:r>
            <a:r>
              <a:rPr lang="fr-FR" dirty="0" smtClean="0"/>
              <a:t> Réseau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3" r:id="rId10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Département Accompagnement au Changement : MyWay Epargne-Banca Réseau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64BDF-614B-4AB8-B912-4B716A8268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983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2.png"/><Relationship Id="rId4" Type="http://schemas.openxmlformats.org/officeDocument/2006/relationships/image" Target="../media/image17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divers/communication/video/MyEasyWay_Ouverture_Offre_Bouquet_Liberte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2.jpeg"/><Relationship Id="rId4" Type="http://schemas.openxmlformats.org/officeDocument/2006/relationships/hyperlink" Target="http://wnsgprw1.celca.caisse-epargne.fr/divers/communication/video/MyEasyWay_Ouverture_LEP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029/essentiel-marketing-bdd/1705/m-dernier-numero.docx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41" name="Espace réservé du texte 140"/>
          <p:cNvSpPr>
            <a:spLocks noGrp="1"/>
          </p:cNvSpPr>
          <p:nvPr>
            <p:ph type="body" sz="quarter" idx="4294967295"/>
          </p:nvPr>
        </p:nvSpPr>
        <p:spPr>
          <a:xfrm>
            <a:off x="1166813" y="6084209"/>
            <a:ext cx="4786317" cy="3071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200" dirty="0" err="1" smtClean="0"/>
              <a:t>MyWay</a:t>
            </a:r>
            <a:r>
              <a:rPr lang="fr-FR" sz="1200" dirty="0" smtClean="0"/>
              <a:t> Epargne-</a:t>
            </a:r>
            <a:r>
              <a:rPr lang="fr-FR" sz="1200" dirty="0" err="1" smtClean="0"/>
              <a:t>Banca</a:t>
            </a:r>
            <a:r>
              <a:rPr lang="fr-FR" sz="1200" dirty="0" smtClean="0"/>
              <a:t> Réseau</a:t>
            </a:r>
            <a:endParaRPr lang="fr-FR" sz="1200" dirty="0"/>
          </a:p>
        </p:txBody>
      </p:sp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Autofit/>
          </a:bodyPr>
          <a:lstStyle/>
          <a:p>
            <a:r>
              <a:rPr lang="fr-FR" sz="4400" dirty="0" smtClean="0">
                <a:solidFill>
                  <a:srgbClr val="FF0000"/>
                </a:solidFill>
              </a:rPr>
              <a:t>MYWAY</a:t>
            </a:r>
            <a:endParaRPr lang="fr-FR" sz="4400" dirty="0">
              <a:solidFill>
                <a:srgbClr val="FF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épargne, </a:t>
            </a:r>
            <a:r>
              <a:rPr lang="fr-FR" sz="3200" dirty="0" err="1" smtClean="0"/>
              <a:t>bancaRISATION</a:t>
            </a:r>
            <a:r>
              <a:rPr lang="fr-FR" sz="3200" dirty="0" smtClean="0"/>
              <a:t>, </a:t>
            </a:r>
            <a:r>
              <a:rPr lang="fr-FR" sz="3200" dirty="0" err="1" smtClean="0"/>
              <a:t>entite</a:t>
            </a:r>
            <a:r>
              <a:rPr lang="fr-FR" sz="3200" dirty="0" smtClean="0"/>
              <a:t>  titulaire</a:t>
            </a:r>
            <a:endParaRPr lang="fr-FR" sz="3200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7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ECRANS COMMUNS épargne et </a:t>
            </a:r>
            <a:r>
              <a:rPr lang="fr-FR" dirty="0" err="1" smtClean="0"/>
              <a:t>banca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 dirty="0"/>
          </a:p>
        </p:txBody>
      </p:sp>
      <p:sp>
        <p:nvSpPr>
          <p:cNvPr id="9" name="Espace réservé du contenu 8"/>
          <p:cNvSpPr txBox="1">
            <a:spLocks noGrp="1"/>
          </p:cNvSpPr>
          <p:nvPr>
            <p:ph idx="1"/>
          </p:nvPr>
        </p:nvSpPr>
        <p:spPr>
          <a:xfrm>
            <a:off x="298868" y="1176717"/>
            <a:ext cx="393088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fr-F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Une </a:t>
            </a:r>
            <a:r>
              <a:rPr lang="fr-FR" sz="1900" b="1" dirty="0" smtClean="0">
                <a:solidFill>
                  <a:srgbClr val="C00000"/>
                </a:solidFill>
              </a:rPr>
              <a:t>souscription facilitée </a:t>
            </a:r>
            <a:r>
              <a:rPr lang="fr-F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4 étapes : </a:t>
            </a:r>
            <a:endParaRPr lang="fr-FR" sz="1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84972" y="1723657"/>
            <a:ext cx="1747757" cy="738664"/>
          </a:xfrm>
          <a:prstGeom prst="rect">
            <a:avLst/>
          </a:prstGeom>
          <a:solidFill>
            <a:srgbClr val="00B050">
              <a:alpha val="48000"/>
            </a:srgbClr>
          </a:solidFill>
          <a:ln w="50800">
            <a:solidFill>
              <a:srgbClr val="00924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La </a:t>
            </a:r>
            <a:r>
              <a:rPr lang="fr-FR" sz="1400" b="1" dirty="0" smtClean="0"/>
              <a:t>composition</a:t>
            </a:r>
            <a:r>
              <a:rPr lang="fr-FR" sz="1400" dirty="0" smtClean="0"/>
              <a:t> personnalisée de l’offre/produit</a:t>
            </a:r>
            <a:endParaRPr lang="fr-FR" sz="1400" dirty="0"/>
          </a:p>
        </p:txBody>
      </p:sp>
      <p:sp>
        <p:nvSpPr>
          <p:cNvPr id="15" name="ZoneTexte 14"/>
          <p:cNvSpPr txBox="1"/>
          <p:nvPr/>
        </p:nvSpPr>
        <p:spPr>
          <a:xfrm>
            <a:off x="2565164" y="1729234"/>
            <a:ext cx="1749600" cy="738000"/>
          </a:xfrm>
          <a:prstGeom prst="rect">
            <a:avLst/>
          </a:prstGeom>
          <a:solidFill>
            <a:srgbClr val="FFFF00">
              <a:alpha val="48000"/>
            </a:srgbClr>
          </a:solidFill>
          <a:ln w="50800">
            <a:solidFill>
              <a:srgbClr val="E7E200"/>
            </a:solidFill>
          </a:ln>
        </p:spPr>
        <p:txBody>
          <a:bodyPr wrap="square" rtlCol="0" anchor="ctr">
            <a:spAutoFit/>
          </a:bodyPr>
          <a:lstStyle/>
          <a:p>
            <a:pPr lvl="0" algn="ctr"/>
            <a:r>
              <a:rPr lang="fr-FR" sz="1400" dirty="0">
                <a:solidFill>
                  <a:prstClr val="black"/>
                </a:solidFill>
              </a:rPr>
              <a:t>Le </a:t>
            </a:r>
            <a:r>
              <a:rPr lang="fr-FR" sz="1400" b="1" dirty="0">
                <a:solidFill>
                  <a:prstClr val="black"/>
                </a:solidFill>
              </a:rPr>
              <a:t>récapitulatif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840466" y="1729234"/>
            <a:ext cx="1749600" cy="738000"/>
          </a:xfrm>
          <a:prstGeom prst="rect">
            <a:avLst/>
          </a:prstGeom>
          <a:solidFill>
            <a:srgbClr val="F79D53">
              <a:alpha val="73725"/>
            </a:srgbClr>
          </a:solidFill>
          <a:ln w="50800">
            <a:solidFill>
              <a:srgbClr val="D1761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400" dirty="0"/>
              <a:t>L’</a:t>
            </a:r>
            <a:r>
              <a:rPr lang="fr-FR" sz="1400" b="1" dirty="0"/>
              <a:t>ouverture</a:t>
            </a:r>
            <a:r>
              <a:rPr lang="fr-FR" sz="1400" dirty="0"/>
              <a:t> des Produits - Services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7073595" y="1729234"/>
            <a:ext cx="1749600" cy="738000"/>
          </a:xfrm>
          <a:prstGeom prst="rect">
            <a:avLst/>
          </a:prstGeom>
          <a:solidFill>
            <a:srgbClr val="FF0000">
              <a:alpha val="36000"/>
            </a:srgbClr>
          </a:solidFill>
          <a:ln w="50800">
            <a:solidFill>
              <a:srgbClr val="D6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400" dirty="0"/>
              <a:t>La </a:t>
            </a:r>
            <a:r>
              <a:rPr lang="fr-FR" sz="1400" b="1" dirty="0"/>
              <a:t>contractualisation</a:t>
            </a:r>
            <a:r>
              <a:rPr lang="fr-FR" sz="1400" dirty="0"/>
              <a:t> et la signature</a:t>
            </a:r>
          </a:p>
        </p:txBody>
      </p:sp>
      <p:sp>
        <p:nvSpPr>
          <p:cNvPr id="18" name="Chevron 17"/>
          <p:cNvSpPr/>
          <p:nvPr/>
        </p:nvSpPr>
        <p:spPr>
          <a:xfrm>
            <a:off x="2264310" y="1827459"/>
            <a:ext cx="242316" cy="484632"/>
          </a:xfrm>
          <a:prstGeom prst="chevron">
            <a:avLst/>
          </a:prstGeom>
          <a:solidFill>
            <a:schemeClr val="tx1">
              <a:lumMod val="65000"/>
              <a:lumOff val="3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Chevron 18"/>
          <p:cNvSpPr/>
          <p:nvPr/>
        </p:nvSpPr>
        <p:spPr>
          <a:xfrm>
            <a:off x="4436578" y="1805408"/>
            <a:ext cx="242316" cy="484632"/>
          </a:xfrm>
          <a:prstGeom prst="chevron">
            <a:avLst/>
          </a:prstGeom>
          <a:solidFill>
            <a:schemeClr val="tx1">
              <a:lumMod val="65000"/>
              <a:lumOff val="3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Chevron 19"/>
          <p:cNvSpPr/>
          <p:nvPr/>
        </p:nvSpPr>
        <p:spPr>
          <a:xfrm>
            <a:off x="6718029" y="1805408"/>
            <a:ext cx="242316" cy="484632"/>
          </a:xfrm>
          <a:prstGeom prst="chevron">
            <a:avLst/>
          </a:prstGeom>
          <a:solidFill>
            <a:schemeClr val="tx1">
              <a:lumMod val="65000"/>
              <a:lumOff val="3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17282" y="2715903"/>
            <a:ext cx="843822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00" b="1" dirty="0" smtClean="0">
                <a:solidFill>
                  <a:schemeClr val="bg2">
                    <a:lumMod val="50000"/>
                  </a:schemeClr>
                </a:solidFill>
              </a:rPr>
              <a:t>Un </a:t>
            </a:r>
            <a:r>
              <a:rPr lang="fr-FR" sz="1900" b="1" dirty="0" smtClean="0">
                <a:solidFill>
                  <a:srgbClr val="C00000"/>
                </a:solidFill>
              </a:rPr>
              <a:t>seul écran </a:t>
            </a:r>
            <a:r>
              <a:rPr lang="fr-FR" sz="1900" b="1" dirty="0" smtClean="0">
                <a:solidFill>
                  <a:schemeClr val="bg2">
                    <a:lumMod val="50000"/>
                  </a:schemeClr>
                </a:solidFill>
              </a:rPr>
              <a:t>divisé en 3 zones :</a:t>
            </a:r>
            <a:endParaRPr lang="fr-FR" sz="19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1214" y="3244034"/>
            <a:ext cx="3653549" cy="13467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777922" y="3446780"/>
            <a:ext cx="33340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C00000"/>
                </a:solidFill>
              </a:rPr>
              <a:t>Le catalogue des Produits / Services</a:t>
            </a:r>
          </a:p>
          <a:p>
            <a:pPr algn="ctr"/>
            <a:r>
              <a:rPr lang="fr-FR" sz="1600" dirty="0" smtClean="0"/>
              <a:t>pouvant composer l’offre du Client ou être associé au produit en cours d’ouverture</a:t>
            </a:r>
            <a:endParaRPr lang="fr-FR" sz="1600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3DDDF"/>
              </a:clrFrom>
              <a:clrTo>
                <a:srgbClr val="F3DD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61" y="3244034"/>
            <a:ext cx="312721" cy="383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5130512" y="3244034"/>
            <a:ext cx="3208269" cy="277108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363148" y="3547254"/>
            <a:ext cx="27982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Le </a:t>
            </a:r>
            <a:r>
              <a:rPr lang="fr-FR" b="1" dirty="0" smtClean="0">
                <a:solidFill>
                  <a:srgbClr val="C00000"/>
                </a:solidFill>
              </a:rPr>
              <a:t>Panier</a:t>
            </a:r>
            <a:r>
              <a:rPr lang="fr-FR" dirty="0" smtClean="0"/>
              <a:t>,                        composé des Produits et Services choisis, et reprenant le cas échéant les produits et services déjà détenus dans une autre offre.</a:t>
            </a:r>
            <a:endParaRPr lang="fr-FR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3052">
            <a:off x="4704853" y="3263338"/>
            <a:ext cx="285442" cy="36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ZoneTexte 27"/>
          <p:cNvSpPr txBox="1"/>
          <p:nvPr/>
        </p:nvSpPr>
        <p:spPr>
          <a:xfrm>
            <a:off x="769328" y="4835617"/>
            <a:ext cx="346041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L’</a:t>
            </a:r>
            <a:r>
              <a:rPr lang="fr-FR" sz="1600" dirty="0" smtClean="0"/>
              <a:t>espace de </a:t>
            </a:r>
            <a:r>
              <a:rPr lang="fr-FR" sz="1600" b="1" dirty="0" smtClean="0">
                <a:solidFill>
                  <a:srgbClr val="C00000"/>
                </a:solidFill>
              </a:rPr>
              <a:t>Personnalisation</a:t>
            </a:r>
            <a:r>
              <a:rPr lang="fr-FR" sz="1600" dirty="0" smtClean="0"/>
              <a:t>, dans lequel chaque Produit et chaque Service peut être paramétré en fonction des choix et demandes du Client.</a:t>
            </a:r>
          </a:p>
          <a:p>
            <a:pPr algn="ctr"/>
            <a:r>
              <a:rPr lang="fr-FR" sz="1200" dirty="0" smtClean="0"/>
              <a:t>.</a:t>
            </a:r>
            <a:endParaRPr lang="fr-FR" sz="1200" dirty="0"/>
          </a:p>
        </p:txBody>
      </p:sp>
      <p:sp>
        <p:nvSpPr>
          <p:cNvPr id="29" name="Rectangle 28"/>
          <p:cNvSpPr/>
          <p:nvPr/>
        </p:nvSpPr>
        <p:spPr>
          <a:xfrm>
            <a:off x="661213" y="4717891"/>
            <a:ext cx="3653549" cy="12972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91" y="4717891"/>
            <a:ext cx="337362" cy="42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273" y="110063"/>
            <a:ext cx="75600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1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 animBg="1"/>
      <p:bldP spid="23" grpId="0"/>
      <p:bldP spid="25" grpId="0" animBg="1"/>
      <p:bldP spid="26" grpId="0"/>
      <p:bldP spid="28" grpId="0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71155" y="1064525"/>
            <a:ext cx="8542338" cy="5172504"/>
          </a:xfrm>
        </p:spPr>
        <p:txBody>
          <a:bodyPr>
            <a:normAutofit lnSpcReduction="10000"/>
          </a:bodyPr>
          <a:lstStyle/>
          <a:p>
            <a:endParaRPr lang="fr-FR" sz="1900" dirty="0" smtClean="0"/>
          </a:p>
          <a:p>
            <a:pPr marL="0" indent="0">
              <a:buNone/>
            </a:pPr>
            <a:endParaRPr lang="fr-FR" sz="1900" dirty="0" smtClean="0"/>
          </a:p>
          <a:p>
            <a:pPr marL="0" indent="0">
              <a:buNone/>
            </a:pPr>
            <a:endParaRPr lang="fr-FR" sz="1900" dirty="0" smtClean="0"/>
          </a:p>
          <a:p>
            <a:r>
              <a:rPr lang="fr-FR" sz="1900" u="sng" dirty="0" smtClean="0"/>
              <a:t>Principe du panier </a:t>
            </a:r>
            <a:r>
              <a:rPr lang="fr-FR" sz="1900" dirty="0" smtClean="0"/>
              <a:t> :</a:t>
            </a:r>
          </a:p>
          <a:p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600" dirty="0" smtClean="0"/>
              <a:t>En cliquant sur une tuile, le produit ou </a:t>
            </a:r>
          </a:p>
          <a:p>
            <a:pPr marL="0" indent="0">
              <a:buNone/>
            </a:pPr>
            <a:r>
              <a:rPr lang="fr-FR" sz="1600" dirty="0" smtClean="0"/>
              <a:t>service s’ajoute dans le panier</a:t>
            </a:r>
          </a:p>
          <a:p>
            <a:pPr marL="0" indent="0">
              <a:buNone/>
            </a:pPr>
            <a:endParaRPr lang="fr-FR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1600" dirty="0"/>
              <a:t>A</a:t>
            </a:r>
            <a:r>
              <a:rPr lang="fr-FR" sz="1600" dirty="0" smtClean="0"/>
              <a:t>ffichage des nouveaux </a:t>
            </a:r>
          </a:p>
          <a:p>
            <a:pPr marL="0" indent="0">
              <a:buNone/>
            </a:pPr>
            <a:r>
              <a:rPr lang="fr-FR" sz="1600" dirty="0" smtClean="0"/>
              <a:t>produits ou services</a:t>
            </a:r>
          </a:p>
          <a:p>
            <a:pPr marL="0" indent="0">
              <a:buNone/>
            </a:pPr>
            <a:r>
              <a:rPr lang="fr-FR" sz="1600" dirty="0" smtClean="0"/>
              <a:t>et des produits ou services repris</a:t>
            </a:r>
          </a:p>
          <a:p>
            <a:pPr marL="0" indent="0">
              <a:buNone/>
            </a:pPr>
            <a:endParaRPr lang="fr-FR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1600" dirty="0" smtClean="0"/>
              <a:t>Sélectionner la ligne d’un produit ou </a:t>
            </a:r>
          </a:p>
          <a:p>
            <a:pPr marL="0" indent="0">
              <a:buNone/>
            </a:pPr>
            <a:r>
              <a:rPr lang="fr-FR" sz="1600" dirty="0" smtClean="0"/>
              <a:t>service pour accéder à l’espace de </a:t>
            </a:r>
          </a:p>
          <a:p>
            <a:pPr marL="0" indent="0">
              <a:buNone/>
            </a:pPr>
            <a:r>
              <a:rPr lang="fr-FR" sz="1600" dirty="0" smtClean="0"/>
              <a:t>personnalisation</a:t>
            </a:r>
            <a:endParaRPr lang="fr-FR" sz="1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1600" dirty="0" smtClean="0"/>
              <a:t>Icône            pour supprimer les </a:t>
            </a:r>
          </a:p>
          <a:p>
            <a:pPr marL="0" indent="0">
              <a:buNone/>
            </a:pPr>
            <a:r>
              <a:rPr lang="fr-FR" sz="1600" dirty="0" smtClean="0"/>
              <a:t>produits et services optionnels </a:t>
            </a:r>
          </a:p>
          <a:p>
            <a:pPr marL="0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ECRANS COMMUNS épargne </a:t>
            </a:r>
            <a:r>
              <a:rPr lang="fr-FR" dirty="0"/>
              <a:t>et </a:t>
            </a:r>
            <a:r>
              <a:rPr lang="fr-FR" dirty="0" err="1"/>
              <a:t>banca</a:t>
            </a:r>
            <a:endParaRPr lang="fr-FR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02" t="45361" r="1900" b="48723"/>
          <a:stretch/>
        </p:blipFill>
        <p:spPr bwMode="auto">
          <a:xfrm>
            <a:off x="1154739" y="5550713"/>
            <a:ext cx="355450" cy="2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941" y="3657847"/>
            <a:ext cx="504000" cy="351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923554" y="3694198"/>
            <a:ext cx="396000" cy="252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136541" y="5557554"/>
            <a:ext cx="360000" cy="252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2823890" y="3957270"/>
            <a:ext cx="41870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(R)</a:t>
            </a:r>
          </a:p>
          <a:p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2841890" y="4011270"/>
            <a:ext cx="396000" cy="252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272168" y="1137994"/>
            <a:ext cx="1991053" cy="738664"/>
          </a:xfrm>
          <a:prstGeom prst="rect">
            <a:avLst/>
          </a:prstGeom>
          <a:solidFill>
            <a:srgbClr val="00B050">
              <a:alpha val="48000"/>
            </a:srgbClr>
          </a:solidFill>
          <a:ln w="50800">
            <a:solidFill>
              <a:srgbClr val="00924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La </a:t>
            </a:r>
            <a:r>
              <a:rPr lang="fr-FR" sz="1400" b="1" dirty="0" smtClean="0"/>
              <a:t>composition</a:t>
            </a:r>
            <a:r>
              <a:rPr lang="fr-FR" sz="1400" dirty="0" smtClean="0"/>
              <a:t> personnalisée de l’offre/produit</a:t>
            </a:r>
            <a:endParaRPr lang="fr-FR" sz="1400" dirty="0"/>
          </a:p>
        </p:txBody>
      </p:sp>
      <p:sp>
        <p:nvSpPr>
          <p:cNvPr id="16" name="Ellipse 15"/>
          <p:cNvSpPr/>
          <p:nvPr/>
        </p:nvSpPr>
        <p:spPr>
          <a:xfrm rot="820162">
            <a:off x="6891875" y="577486"/>
            <a:ext cx="2012695" cy="1204033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Ouvertures , avenants, changements d’offre </a:t>
            </a: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</a:t>
            </a:r>
            <a:r>
              <a:rPr lang="fr-FR" sz="1200" dirty="0" smtClean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codes transaction identiques</a:t>
            </a:r>
            <a:endParaRPr lang="fr-FR" sz="12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3DDDF"/>
              </a:clrFrom>
              <a:clrTo>
                <a:srgbClr val="F3DD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647" y="2105760"/>
            <a:ext cx="344950" cy="423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235" y="5339398"/>
            <a:ext cx="337362" cy="42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age 7" descr="image00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5" t="8700"/>
          <a:stretch/>
        </p:blipFill>
        <p:spPr bwMode="auto">
          <a:xfrm>
            <a:off x="3421597" y="1777816"/>
            <a:ext cx="5565449" cy="438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1999" y="1824161"/>
            <a:ext cx="1760561" cy="942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3052">
            <a:off x="6735830" y="2141888"/>
            <a:ext cx="285442" cy="36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Ellipse 29"/>
          <p:cNvSpPr/>
          <p:nvPr/>
        </p:nvSpPr>
        <p:spPr>
          <a:xfrm>
            <a:off x="8420325" y="4625049"/>
            <a:ext cx="396000" cy="360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/>
          <p:cNvSpPr/>
          <p:nvPr/>
        </p:nvSpPr>
        <p:spPr>
          <a:xfrm>
            <a:off x="7094754" y="3206225"/>
            <a:ext cx="396000" cy="360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7091964" y="2137299"/>
            <a:ext cx="1764000" cy="3744000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893" y="2628236"/>
            <a:ext cx="604190" cy="605285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268" y="5683554"/>
            <a:ext cx="604190" cy="60528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156361" y="4244435"/>
            <a:ext cx="300082" cy="2154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fr-FR" sz="800" b="1" dirty="0" smtClean="0">
                <a:solidFill>
                  <a:schemeClr val="bg1"/>
                </a:solidFill>
              </a:rPr>
              <a:t>(R</a:t>
            </a:r>
            <a:r>
              <a:rPr lang="fr-FR" sz="8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6" name="Ellipse 35"/>
          <p:cNvSpPr/>
          <p:nvPr/>
        </p:nvSpPr>
        <p:spPr>
          <a:xfrm>
            <a:off x="7098637" y="4150918"/>
            <a:ext cx="396000" cy="360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Flèche courbée vers le bas 36"/>
          <p:cNvSpPr/>
          <p:nvPr/>
        </p:nvSpPr>
        <p:spPr>
          <a:xfrm rot="2218358">
            <a:off x="3977931" y="2039356"/>
            <a:ext cx="5517769" cy="2253238"/>
          </a:xfrm>
          <a:prstGeom prst="curvedDownArrow">
            <a:avLst>
              <a:gd name="adj1" fmla="val 14449"/>
              <a:gd name="adj2" fmla="val 47676"/>
              <a:gd name="adj3" fmla="val 26744"/>
            </a:avLst>
          </a:prstGeom>
          <a:solidFill>
            <a:schemeClr val="bg1">
              <a:lumMod val="95000"/>
            </a:schemeClr>
          </a:solidFill>
          <a:ln>
            <a:solidFill>
              <a:srgbClr val="FF0000">
                <a:alpha val="5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50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/>
      <p:bldP spid="19" grpId="0" animBg="1"/>
      <p:bldP spid="22" grpId="0" animBg="1"/>
      <p:bldP spid="16" grpId="0" animBg="1"/>
      <p:bldP spid="30" grpId="0" animBg="1"/>
      <p:bldP spid="32" grpId="0" animBg="1"/>
      <p:bldP spid="33" grpId="0" animBg="1"/>
      <p:bldP spid="7" grpId="0" animBg="1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583" y="2116272"/>
            <a:ext cx="23336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623" y="2595876"/>
            <a:ext cx="4047324" cy="331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à coins arrondis 29"/>
          <p:cNvSpPr/>
          <p:nvPr/>
        </p:nvSpPr>
        <p:spPr>
          <a:xfrm>
            <a:off x="3641437" y="2769731"/>
            <a:ext cx="806772" cy="1440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à coins arrondis 51"/>
          <p:cNvSpPr/>
          <p:nvPr/>
        </p:nvSpPr>
        <p:spPr>
          <a:xfrm>
            <a:off x="2869263" y="2119140"/>
            <a:ext cx="2340291" cy="2762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2" name="Connecteur droit 31"/>
          <p:cNvCxnSpPr/>
          <p:nvPr/>
        </p:nvCxnSpPr>
        <p:spPr>
          <a:xfrm>
            <a:off x="4031175" y="2379634"/>
            <a:ext cx="0" cy="390097"/>
          </a:xfrm>
          <a:prstGeom prst="line">
            <a:avLst/>
          </a:prstGeom>
          <a:ln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211442" y="3048594"/>
            <a:ext cx="24029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fr-FR" sz="1200" dirty="0"/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fr-FR" sz="1400" dirty="0" smtClean="0"/>
              <a:t>Si elle(s) est/sont liée(s) </a:t>
            </a:r>
            <a:r>
              <a:rPr lang="fr-FR" sz="1400" dirty="0"/>
              <a:t>à des données manquantes </a:t>
            </a:r>
            <a:r>
              <a:rPr lang="fr-FR" sz="1400" dirty="0" smtClean="0"/>
              <a:t>: 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endParaRPr lang="fr-FR" sz="1400" dirty="0" smtClean="0"/>
          </a:p>
          <a:p>
            <a:pPr lvl="0"/>
            <a:r>
              <a:rPr lang="fr-FR" sz="1400" b="1" dirty="0" smtClean="0"/>
              <a:t>Le conseiller  doit alors quitter cet écran (bouton Retour à la synthèse), mettre </a:t>
            </a:r>
            <a:r>
              <a:rPr lang="fr-FR" sz="1400" b="1" dirty="0"/>
              <a:t>à jour ou saisir les données manquantes puis </a:t>
            </a:r>
            <a:r>
              <a:rPr lang="fr-FR" sz="1400" b="1" dirty="0" smtClean="0"/>
              <a:t>relancer l’ouverture de l’offre </a:t>
            </a:r>
          </a:p>
          <a:p>
            <a:pPr lvl="0"/>
            <a:r>
              <a:rPr lang="fr-FR" sz="1400" b="1" dirty="0" smtClean="0">
                <a:solidFill>
                  <a:srgbClr val="C00000"/>
                </a:solidFill>
              </a:rPr>
              <a:t>Sauf s’il a un plan de disponible pour réaliser cette mise à jour </a:t>
            </a:r>
          </a:p>
        </p:txBody>
      </p:sp>
      <p:sp>
        <p:nvSpPr>
          <p:cNvPr id="38" name="Rectangle à coins arrondis 37"/>
          <p:cNvSpPr/>
          <p:nvPr/>
        </p:nvSpPr>
        <p:spPr>
          <a:xfrm>
            <a:off x="140192" y="3142125"/>
            <a:ext cx="2402901" cy="299610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273" y="110063"/>
            <a:ext cx="756000" cy="756000"/>
          </a:xfrm>
          <a:prstGeom prst="rect">
            <a:avLst/>
          </a:prstGeom>
        </p:spPr>
      </p:pic>
      <p:sp>
        <p:nvSpPr>
          <p:cNvPr id="67" name="Rectangle 66"/>
          <p:cNvSpPr/>
          <p:nvPr/>
        </p:nvSpPr>
        <p:spPr>
          <a:xfrm>
            <a:off x="2573679" y="2897579"/>
            <a:ext cx="4047324" cy="2810009"/>
          </a:xfrm>
          <a:prstGeom prst="rect">
            <a:avLst/>
          </a:prstGeom>
          <a:gradFill>
            <a:gsLst>
              <a:gs pos="0">
                <a:schemeClr val="bg1"/>
              </a:gs>
              <a:gs pos="60000">
                <a:schemeClr val="bg1">
                  <a:alpha val="8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Titre 3"/>
          <p:cNvSpPr txBox="1">
            <a:spLocks/>
          </p:cNvSpPr>
          <p:nvPr/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/>
              <a:t>ECRANS COMMUNS épargne </a:t>
            </a:r>
            <a:r>
              <a:rPr lang="fr-FR" dirty="0"/>
              <a:t>et </a:t>
            </a:r>
            <a:r>
              <a:rPr lang="fr-FR" dirty="0" err="1"/>
              <a:t>banca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331601" y="1156149"/>
            <a:ext cx="1749600" cy="523220"/>
          </a:xfrm>
          <a:prstGeom prst="rect">
            <a:avLst/>
          </a:prstGeom>
          <a:solidFill>
            <a:srgbClr val="FF0000">
              <a:alpha val="36000"/>
            </a:srgbClr>
          </a:solidFill>
          <a:ln w="50800">
            <a:solidFill>
              <a:srgbClr val="D6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400" dirty="0" smtClean="0"/>
              <a:t>Points d’attentions / </a:t>
            </a:r>
            <a:r>
              <a:rPr lang="fr-FR" sz="1400" b="1" dirty="0" smtClean="0"/>
              <a:t>Anomalies</a:t>
            </a:r>
            <a:endParaRPr lang="fr-FR" sz="1400" b="1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6619947" y="3131410"/>
            <a:ext cx="2402901" cy="194051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6684115" y="3237126"/>
            <a:ext cx="240290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fr-FR" sz="1400" dirty="0" smtClean="0"/>
              <a:t>Si elle(s) est/sont liée(s) à la composition de l’offre ou la personnalisation d’un Produit/Service : 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endParaRPr lang="fr-FR" sz="1400" dirty="0" smtClean="0"/>
          </a:p>
          <a:p>
            <a:pPr lvl="0"/>
            <a:r>
              <a:rPr lang="fr-FR" sz="1400" b="1" dirty="0" smtClean="0"/>
              <a:t>Le simple clic permet d’accéder directement  au bloc de données concerné.</a:t>
            </a:r>
            <a:endParaRPr lang="fr-FR" sz="1400" b="1" dirty="0"/>
          </a:p>
        </p:txBody>
      </p:sp>
      <p:sp>
        <p:nvSpPr>
          <p:cNvPr id="2" name="Rectangle 1"/>
          <p:cNvSpPr/>
          <p:nvPr/>
        </p:nvSpPr>
        <p:spPr>
          <a:xfrm>
            <a:off x="2324479" y="1324772"/>
            <a:ext cx="49489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dirty="0"/>
              <a:t>Si </a:t>
            </a:r>
            <a:r>
              <a:rPr lang="fr-FR" dirty="0" smtClean="0"/>
              <a:t>une/des </a:t>
            </a:r>
            <a:r>
              <a:rPr lang="fr-FR" b="1" dirty="0" smtClean="0">
                <a:solidFill>
                  <a:srgbClr val="C00000"/>
                </a:solidFill>
              </a:rPr>
              <a:t>anomalie(s)/alerte(s) bloquante(s) </a:t>
            </a:r>
            <a:r>
              <a:rPr lang="fr-FR" dirty="0" smtClean="0"/>
              <a:t>est/sont détectée(s)…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29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52" grpId="0" animBg="1"/>
      <p:bldP spid="38" grpId="0" animBg="1"/>
      <p:bldP spid="28" grpId="0" animBg="1"/>
      <p:bldP spid="19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Connecteur droit 36"/>
          <p:cNvCxnSpPr/>
          <p:nvPr/>
        </p:nvCxnSpPr>
        <p:spPr>
          <a:xfrm flipH="1">
            <a:off x="8348445" y="2109837"/>
            <a:ext cx="378104" cy="116897"/>
          </a:xfrm>
          <a:prstGeom prst="line">
            <a:avLst/>
          </a:prstGeom>
          <a:ln w="38100">
            <a:solidFill>
              <a:srgbClr val="007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125" y="1715278"/>
            <a:ext cx="4538253" cy="34861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150762"/>
            <a:ext cx="756208" cy="756208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4735337" y="1336973"/>
            <a:ext cx="3613107" cy="307777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En bas du formulaire, trois choix sont proposés  :</a:t>
            </a:r>
            <a:endParaRPr lang="fr-FR" sz="1400" dirty="0"/>
          </a:p>
        </p:txBody>
      </p:sp>
      <p:sp>
        <p:nvSpPr>
          <p:cNvPr id="18" name="ZoneTexte 17"/>
          <p:cNvSpPr txBox="1"/>
          <p:nvPr/>
        </p:nvSpPr>
        <p:spPr>
          <a:xfrm>
            <a:off x="4305249" y="2085953"/>
            <a:ext cx="1466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 smtClean="0"/>
              <a:t>Annule</a:t>
            </a:r>
            <a:r>
              <a:rPr lang="fr-FR" sz="1200" b="1" dirty="0" smtClean="0"/>
              <a:t> la saisie en cours : retour à la Synthèse Client</a:t>
            </a:r>
            <a:endParaRPr lang="fr-FR" sz="1200" b="1" dirty="0"/>
          </a:p>
        </p:txBody>
      </p:sp>
      <p:sp>
        <p:nvSpPr>
          <p:cNvPr id="33" name="ZoneTexte 32"/>
          <p:cNvSpPr txBox="1"/>
          <p:nvPr/>
        </p:nvSpPr>
        <p:spPr>
          <a:xfrm>
            <a:off x="6292515" y="2109703"/>
            <a:ext cx="137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Retour à l’écran  précédent pour modifier l’offre </a:t>
            </a:r>
            <a:endParaRPr lang="fr-FR" sz="1200" b="1" dirty="0"/>
          </a:p>
        </p:txBody>
      </p:sp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39" y="2146162"/>
            <a:ext cx="290221" cy="295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ZoneTexte 38"/>
          <p:cNvSpPr txBox="1"/>
          <p:nvPr/>
        </p:nvSpPr>
        <p:spPr>
          <a:xfrm>
            <a:off x="7920842" y="2314086"/>
            <a:ext cx="1190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 smtClean="0">
                <a:solidFill>
                  <a:srgbClr val="007A37"/>
                </a:solidFill>
              </a:rPr>
              <a:t>valide la proposition :</a:t>
            </a:r>
            <a:endParaRPr lang="fr-FR" sz="1200" b="1" u="sng" dirty="0">
              <a:solidFill>
                <a:srgbClr val="007A37"/>
              </a:solidFill>
            </a:endParaRPr>
          </a:p>
          <a:p>
            <a:pPr algn="ctr"/>
            <a:r>
              <a:rPr lang="fr-FR" sz="1200" b="1" dirty="0" smtClean="0"/>
              <a:t> les Produits et Services seront effectivement créés</a:t>
            </a:r>
            <a:endParaRPr lang="fr-FR" sz="1200" b="1" dirty="0"/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1" r="14013"/>
          <a:stretch/>
        </p:blipFill>
        <p:spPr bwMode="auto">
          <a:xfrm>
            <a:off x="7718956" y="2168285"/>
            <a:ext cx="394461" cy="401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2" y="1644750"/>
            <a:ext cx="4142574" cy="184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Connecteur droit 30"/>
          <p:cNvCxnSpPr/>
          <p:nvPr/>
        </p:nvCxnSpPr>
        <p:spPr>
          <a:xfrm flipH="1">
            <a:off x="7249536" y="1932353"/>
            <a:ext cx="267545" cy="213809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1314062" y="6347891"/>
            <a:ext cx="5130143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Département Accompagnement au Changement : </a:t>
            </a:r>
            <a:r>
              <a:rPr lang="fr-FR" dirty="0" err="1" smtClean="0"/>
              <a:t>MyWay</a:t>
            </a:r>
            <a:r>
              <a:rPr lang="fr-FR" dirty="0" smtClean="0"/>
              <a:t> Epargne-</a:t>
            </a:r>
            <a:r>
              <a:rPr lang="fr-FR" dirty="0" err="1" smtClean="0"/>
              <a:t>Banca</a:t>
            </a:r>
            <a:r>
              <a:rPr lang="fr-FR" dirty="0" smtClean="0"/>
              <a:t> Réseau</a:t>
            </a:r>
            <a:endParaRPr lang="fr-FR" dirty="0"/>
          </a:p>
        </p:txBody>
      </p:sp>
      <p:sp>
        <p:nvSpPr>
          <p:cNvPr id="46" name="ZoneTexte 45"/>
          <p:cNvSpPr txBox="1"/>
          <p:nvPr/>
        </p:nvSpPr>
        <p:spPr>
          <a:xfrm>
            <a:off x="308414" y="1118537"/>
            <a:ext cx="1441621" cy="307777"/>
          </a:xfrm>
          <a:prstGeom prst="rect">
            <a:avLst/>
          </a:prstGeom>
          <a:solidFill>
            <a:srgbClr val="FFFF00"/>
          </a:solidFill>
          <a:ln w="50800">
            <a:solidFill>
              <a:srgbClr val="E7E200"/>
            </a:solidFill>
          </a:ln>
        </p:spPr>
        <p:txBody>
          <a:bodyPr wrap="square" rtlCol="0" anchor="ctr">
            <a:spAutoFit/>
          </a:bodyPr>
          <a:lstStyle/>
          <a:p>
            <a:pPr lvl="0" algn="ctr"/>
            <a:r>
              <a:rPr lang="fr-FR" sz="1400" dirty="0">
                <a:solidFill>
                  <a:prstClr val="black"/>
                </a:solidFill>
              </a:rPr>
              <a:t>Le </a:t>
            </a:r>
            <a:r>
              <a:rPr lang="fr-FR" sz="1400" b="1" dirty="0">
                <a:solidFill>
                  <a:prstClr val="black"/>
                </a:solidFill>
              </a:rPr>
              <a:t>récapitulatif</a:t>
            </a:r>
          </a:p>
        </p:txBody>
      </p:sp>
      <p:sp>
        <p:nvSpPr>
          <p:cNvPr id="27" name="Titre 3"/>
          <p:cNvSpPr txBox="1">
            <a:spLocks/>
          </p:cNvSpPr>
          <p:nvPr/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/>
              <a:t>ECRANS COMMUNS épargne </a:t>
            </a:r>
            <a:r>
              <a:rPr lang="fr-FR" dirty="0"/>
              <a:t>et </a:t>
            </a:r>
            <a:r>
              <a:rPr lang="fr-FR" dirty="0" err="1"/>
              <a:t>banca</a:t>
            </a:r>
            <a:endParaRPr lang="fr-FR" dirty="0"/>
          </a:p>
        </p:txBody>
      </p:sp>
      <p:grpSp>
        <p:nvGrpSpPr>
          <p:cNvPr id="28" name="Group 3"/>
          <p:cNvGrpSpPr>
            <a:grpSpLocks/>
          </p:cNvGrpSpPr>
          <p:nvPr/>
        </p:nvGrpSpPr>
        <p:grpSpPr bwMode="auto">
          <a:xfrm>
            <a:off x="88302" y="3570931"/>
            <a:ext cx="8912313" cy="157127"/>
            <a:chOff x="108012075" y="106587256"/>
            <a:chExt cx="2490272" cy="89935"/>
          </a:xfrm>
        </p:grpSpPr>
        <p:sp>
          <p:nvSpPr>
            <p:cNvPr id="35" name="Rectangle 4" hidden="1"/>
            <p:cNvSpPr>
              <a:spLocks noChangeArrowheads="1"/>
            </p:cNvSpPr>
            <p:nvPr/>
          </p:nvSpPr>
          <p:spPr bwMode="auto">
            <a:xfrm>
              <a:off x="108012075" y="106587256"/>
              <a:ext cx="2490272" cy="89935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6" name="Line 5"/>
            <p:cNvSpPr>
              <a:spLocks noChangeShapeType="1"/>
            </p:cNvSpPr>
            <p:nvPr/>
          </p:nvSpPr>
          <p:spPr bwMode="auto">
            <a:xfrm>
              <a:off x="108012075" y="106632262"/>
              <a:ext cx="2400260" cy="0"/>
            </a:xfrm>
            <a:prstGeom prst="line">
              <a:avLst/>
            </a:prstGeom>
            <a:noFill/>
            <a:ln w="38100" algn="ctr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110412335" y="106587256"/>
              <a:ext cx="90012" cy="89935"/>
            </a:xfrm>
            <a:prstGeom prst="ellipse">
              <a:avLst/>
            </a:prstGeom>
            <a:solidFill>
              <a:srgbClr val="FF0000"/>
            </a:solidFill>
            <a:ln w="0" algn="in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160" y="3788606"/>
            <a:ext cx="5885796" cy="40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30" y="4223169"/>
            <a:ext cx="3999043" cy="180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ctangle 42"/>
          <p:cNvSpPr/>
          <p:nvPr/>
        </p:nvSpPr>
        <p:spPr>
          <a:xfrm>
            <a:off x="4287703" y="4357940"/>
            <a:ext cx="4655197" cy="58477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lvl="0" algn="ctr"/>
            <a:r>
              <a:rPr lang="fr-FR" sz="1600" dirty="0" smtClean="0">
                <a:solidFill>
                  <a:prstClr val="black"/>
                </a:solidFill>
              </a:rPr>
              <a:t>Ce pavé permet la sélection </a:t>
            </a:r>
            <a:r>
              <a:rPr lang="fr-FR" sz="1600" dirty="0">
                <a:solidFill>
                  <a:prstClr val="black"/>
                </a:solidFill>
              </a:rPr>
              <a:t>du ou des signataires des différents documents contractuels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296988" y="5051846"/>
            <a:ext cx="4655197" cy="338554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lvl="0" algn="ctr"/>
            <a:r>
              <a:rPr lang="fr-FR" sz="1600" dirty="0" smtClean="0">
                <a:solidFill>
                  <a:prstClr val="black"/>
                </a:solidFill>
              </a:rPr>
              <a:t>Le titulaire est sélectionné par défaut</a:t>
            </a:r>
            <a:endParaRPr lang="fr-FR" sz="1600" dirty="0">
              <a:solidFill>
                <a:prstClr val="black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294164" y="5540496"/>
            <a:ext cx="4655197" cy="58477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lvl="0" algn="ctr"/>
            <a:r>
              <a:rPr lang="fr-FR" sz="1600" dirty="0" smtClean="0">
                <a:solidFill>
                  <a:prstClr val="black"/>
                </a:solidFill>
              </a:rPr>
              <a:t>        Pour les mineurs, si le représentant légal n’est pas saisi dans Connaissance Client, la signature est bloquante</a:t>
            </a:r>
            <a:endParaRPr lang="fr-FR" sz="1600" dirty="0">
              <a:solidFill>
                <a:prstClr val="black"/>
              </a:solidFill>
            </a:endParaRPr>
          </a:p>
        </p:txBody>
      </p:sp>
      <p:pic>
        <p:nvPicPr>
          <p:cNvPr id="47" name="Image 4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485" y="5552701"/>
            <a:ext cx="386530" cy="356919"/>
          </a:xfrm>
          <a:prstGeom prst="rect">
            <a:avLst/>
          </a:prstGeom>
        </p:spPr>
      </p:pic>
      <p:pic>
        <p:nvPicPr>
          <p:cNvPr id="48" name="Picture 8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8" r="7779"/>
          <a:stretch/>
        </p:blipFill>
        <p:spPr bwMode="auto">
          <a:xfrm>
            <a:off x="4095889" y="2121578"/>
            <a:ext cx="369235" cy="315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ZoneTexte 48"/>
          <p:cNvSpPr txBox="1"/>
          <p:nvPr/>
        </p:nvSpPr>
        <p:spPr>
          <a:xfrm>
            <a:off x="303083" y="3823059"/>
            <a:ext cx="1441621" cy="307777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lvl="0" algn="ctr"/>
            <a:r>
              <a:rPr lang="fr-FR" sz="1400" dirty="0" smtClean="0">
                <a:solidFill>
                  <a:prstClr val="black"/>
                </a:solidFill>
              </a:rPr>
              <a:t>Les </a:t>
            </a:r>
            <a:r>
              <a:rPr lang="fr-FR" sz="1400" b="1" dirty="0" smtClean="0">
                <a:solidFill>
                  <a:prstClr val="black"/>
                </a:solidFill>
              </a:rPr>
              <a:t>Signataires</a:t>
            </a:r>
            <a:endParaRPr lang="fr-FR" sz="1400" b="1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27026" y="3989652"/>
            <a:ext cx="722998" cy="20104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313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33" grpId="0"/>
      <p:bldP spid="39" grpId="0"/>
      <p:bldP spid="43" grpId="0" animBg="1"/>
      <p:bldP spid="44" grpId="0" animBg="1"/>
      <p:bldP spid="45" grpId="0" animBg="1"/>
      <p:bldP spid="49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95555"/>
            <a:ext cx="8542338" cy="51068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b="1" dirty="0" smtClean="0"/>
              <a:t>		</a:t>
            </a:r>
            <a:endParaRPr lang="fr-FR" sz="1600" dirty="0" smtClean="0"/>
          </a:p>
          <a:p>
            <a:pPr marL="0" indent="0">
              <a:buNone/>
            </a:pPr>
            <a:r>
              <a:rPr lang="fr-FR" sz="1600" b="1" u="sng" dirty="0" smtClean="0">
                <a:latin typeface="+mj-lt"/>
              </a:rPr>
              <a:t>3 nouveautés pour justifier de la qualité d’Ayant-Droit </a:t>
            </a:r>
            <a:r>
              <a:rPr lang="fr-FR" sz="1600" dirty="0" smtClean="0">
                <a:latin typeface="+mj-lt"/>
              </a:rPr>
              <a:t>:</a:t>
            </a:r>
          </a:p>
          <a:p>
            <a:pPr marL="0" indent="0">
              <a:buNone/>
            </a:pPr>
            <a:endParaRPr lang="fr-FR" sz="1600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1600" b="1" dirty="0">
                <a:latin typeface="+mj-lt"/>
                <a:cs typeface="Aharoni" panose="02010803020104030203" pitchFamily="2" charset="-79"/>
              </a:rPr>
              <a:t>Nouvelle transaction </a:t>
            </a:r>
            <a:r>
              <a:rPr lang="fr-FR" sz="1600" b="1" dirty="0" smtClean="0">
                <a:solidFill>
                  <a:srgbClr val="C00000"/>
                </a:solidFill>
                <a:latin typeface="+mj-lt"/>
                <a:cs typeface="Aharoni" panose="02010803020104030203" pitchFamily="2" charset="-79"/>
              </a:rPr>
              <a:t>0572</a:t>
            </a:r>
          </a:p>
          <a:p>
            <a:pPr marL="0" indent="0">
              <a:buNone/>
            </a:pPr>
            <a:endParaRPr lang="fr-FR" sz="1600" b="1" dirty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rgbClr val="C00000"/>
                </a:solidFill>
              </a:rPr>
              <a:t>Plus d’avenant à éditer et </a:t>
            </a:r>
            <a:r>
              <a:rPr lang="fr-FR" sz="1600" b="1" dirty="0" smtClean="0">
                <a:solidFill>
                  <a:srgbClr val="C00000"/>
                </a:solidFill>
              </a:rPr>
              <a:t>à faire </a:t>
            </a:r>
            <a:r>
              <a:rPr lang="fr-FR" sz="1600" b="1" dirty="0">
                <a:solidFill>
                  <a:srgbClr val="C00000"/>
                </a:solidFill>
              </a:rPr>
              <a:t>signer  </a:t>
            </a:r>
            <a:endParaRPr lang="fr-FR" sz="16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sz="1600" b="1" dirty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1600" b="1" dirty="0" smtClean="0">
                <a:latin typeface="+mj-lt"/>
              </a:rPr>
              <a:t>Classeur </a:t>
            </a:r>
            <a:r>
              <a:rPr lang="fr-FR" sz="1600" b="1" dirty="0">
                <a:latin typeface="+mj-lt"/>
              </a:rPr>
              <a:t>client s’ouvre </a:t>
            </a:r>
            <a:r>
              <a:rPr lang="fr-FR" sz="1600" b="1" dirty="0" smtClean="0">
                <a:latin typeface="+mj-lt"/>
              </a:rPr>
              <a:t>automatiquement sur </a:t>
            </a:r>
            <a:r>
              <a:rPr lang="fr-FR" sz="1600" b="1" dirty="0">
                <a:latin typeface="+mj-lt"/>
              </a:rPr>
              <a:t>le </a:t>
            </a:r>
            <a:r>
              <a:rPr lang="fr-FR" sz="1600" b="1" dirty="0">
                <a:solidFill>
                  <a:srgbClr val="C00000"/>
                </a:solidFill>
                <a:latin typeface="+mj-lt"/>
                <a:cs typeface="Aharoni" panose="02010803020104030203" pitchFamily="2" charset="-79"/>
              </a:rPr>
              <a:t>DRC</a:t>
            </a:r>
            <a:r>
              <a:rPr lang="fr-FR" sz="1600" b="1" dirty="0">
                <a:latin typeface="+mj-lt"/>
              </a:rPr>
              <a:t> </a:t>
            </a:r>
            <a:r>
              <a:rPr lang="fr-FR" sz="1600" b="1" dirty="0" smtClean="0">
                <a:latin typeface="+mj-lt"/>
              </a:rPr>
              <a:t>: le </a:t>
            </a:r>
            <a:r>
              <a:rPr lang="fr-FR" sz="1600" b="1" dirty="0">
                <a:latin typeface="+mj-lt"/>
              </a:rPr>
              <a:t>justificatif fiscal doit être collecté sur la ligne « </a:t>
            </a:r>
            <a:r>
              <a:rPr lang="fr-FR" sz="1600" b="1" dirty="0">
                <a:solidFill>
                  <a:srgbClr val="C00000"/>
                </a:solidFill>
                <a:latin typeface="+mj-lt"/>
              </a:rPr>
              <a:t>Justificatif </a:t>
            </a:r>
            <a:r>
              <a:rPr lang="fr-FR" sz="1600" b="1" dirty="0" smtClean="0">
                <a:solidFill>
                  <a:srgbClr val="C00000"/>
                </a:solidFill>
                <a:latin typeface="+mj-lt"/>
              </a:rPr>
              <a:t>Activité Economique</a:t>
            </a:r>
            <a:r>
              <a:rPr lang="fr-FR" sz="1600" b="1" dirty="0">
                <a:latin typeface="+mj-lt"/>
              </a:rPr>
              <a:t> </a:t>
            </a:r>
            <a:r>
              <a:rPr lang="fr-FR" sz="1600" b="1" dirty="0" smtClean="0">
                <a:latin typeface="+mj-lt"/>
              </a:rPr>
              <a:t>»</a:t>
            </a:r>
          </a:p>
          <a:p>
            <a:pPr marL="0" indent="0">
              <a:buNone/>
            </a:pPr>
            <a:endParaRPr lang="fr-FR" sz="1600" b="1" dirty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sz="1600" b="1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sz="1600" b="1" dirty="0"/>
          </a:p>
          <a:p>
            <a:endParaRPr lang="fr-FR" sz="1600" b="1" dirty="0" smtClean="0"/>
          </a:p>
          <a:p>
            <a:endParaRPr lang="fr-FR" sz="1600" b="1" dirty="0"/>
          </a:p>
          <a:p>
            <a:endParaRPr lang="fr-FR" sz="1600" b="1" dirty="0" smtClean="0"/>
          </a:p>
          <a:p>
            <a:endParaRPr lang="fr-FR" sz="1600" b="1" dirty="0"/>
          </a:p>
          <a:p>
            <a:endParaRPr lang="fr-FR" sz="1600" b="1" dirty="0" smtClean="0"/>
          </a:p>
          <a:p>
            <a:pPr marL="0" indent="0">
              <a:buNone/>
            </a:pPr>
            <a:endParaRPr lang="fr-FR" sz="1600" b="1" dirty="0" smtClean="0"/>
          </a:p>
          <a:p>
            <a:pPr marL="0" indent="0">
              <a:buNone/>
            </a:pPr>
            <a:endParaRPr lang="fr-FR" sz="1600" b="1" dirty="0" smtClean="0"/>
          </a:p>
          <a:p>
            <a:pPr marL="0" indent="0">
              <a:buNone/>
            </a:pPr>
            <a:endParaRPr lang="fr-FR" sz="160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Spécificité EPARGNE : </a:t>
            </a:r>
            <a:r>
              <a:rPr lang="fr-FR" dirty="0" smtClean="0">
                <a:solidFill>
                  <a:srgbClr val="C00000"/>
                </a:solidFill>
              </a:rPr>
              <a:t>LEP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161" y="3805976"/>
            <a:ext cx="4560021" cy="228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Département Accompagnement au Changement : </a:t>
            </a:r>
            <a:r>
              <a:rPr lang="fr-FR" dirty="0" err="1" smtClean="0"/>
              <a:t>MyWay</a:t>
            </a:r>
            <a:r>
              <a:rPr lang="fr-FR" dirty="0" smtClean="0"/>
              <a:t> Epargne-</a:t>
            </a:r>
            <a:r>
              <a:rPr lang="fr-FR" dirty="0" err="1" smtClean="0"/>
              <a:t>Banca</a:t>
            </a:r>
            <a:r>
              <a:rPr lang="fr-FR" dirty="0" smtClean="0"/>
              <a:t> Réseau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100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7"/>
          </p:nvPr>
        </p:nvSpPr>
        <p:spPr>
          <a:xfrm>
            <a:off x="249382" y="1300716"/>
            <a:ext cx="8760427" cy="2340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b="1" u="sng" dirty="0" smtClean="0">
                <a:solidFill>
                  <a:srgbClr val="C00000"/>
                </a:solidFill>
              </a:rPr>
              <a:t>Mon </a:t>
            </a:r>
            <a:r>
              <a:rPr lang="fr-FR" sz="1600" b="1" u="sng" dirty="0">
                <a:solidFill>
                  <a:srgbClr val="C00000"/>
                </a:solidFill>
              </a:rPr>
              <a:t>client vient de perdre sa carte Visa, que dois-je </a:t>
            </a:r>
            <a:r>
              <a:rPr lang="fr-FR" sz="1600" b="1" u="sng" dirty="0" smtClean="0">
                <a:solidFill>
                  <a:srgbClr val="C00000"/>
                </a:solidFill>
              </a:rPr>
              <a:t>faire</a:t>
            </a:r>
            <a:r>
              <a:rPr lang="fr-FR" sz="1600" b="1" u="sng" dirty="0">
                <a:solidFill>
                  <a:srgbClr val="C00000"/>
                </a:solidFill>
              </a:rPr>
              <a:t> pour enregistrer l’opposition et valider une nouvelle commande </a:t>
            </a:r>
            <a:r>
              <a:rPr lang="fr-FR" sz="1600" b="1" u="sng" dirty="0" smtClean="0">
                <a:solidFill>
                  <a:srgbClr val="C00000"/>
                </a:solidFill>
              </a:rPr>
              <a:t>?</a:t>
            </a:r>
            <a:endParaRPr lang="fr-FR" sz="16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fr-FR" sz="1500" dirty="0"/>
              <a:t>2 étapes 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500" dirty="0"/>
              <a:t>J’</a:t>
            </a:r>
            <a:r>
              <a:rPr lang="fr-FR" sz="1500" b="1" dirty="0"/>
              <a:t>enregistre l’opposition </a:t>
            </a:r>
            <a:r>
              <a:rPr lang="fr-FR" sz="1500" dirty="0"/>
              <a:t>via un  double clic sur la carte dans l’onglet services </a:t>
            </a:r>
            <a:r>
              <a:rPr lang="fr-FR" sz="1500" dirty="0" smtClean="0"/>
              <a:t>(Synthèse </a:t>
            </a:r>
            <a:r>
              <a:rPr lang="fr-FR" sz="1500" dirty="0"/>
              <a:t>personne)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500" dirty="0"/>
              <a:t>J’effectue une </a:t>
            </a:r>
            <a:r>
              <a:rPr lang="fr-FR" sz="1500" b="1" dirty="0" smtClean="0"/>
              <a:t>commande </a:t>
            </a:r>
            <a:r>
              <a:rPr lang="fr-FR" sz="1500" b="1" dirty="0"/>
              <a:t>de carte </a:t>
            </a:r>
            <a:r>
              <a:rPr lang="fr-FR" sz="1500" b="1" dirty="0" smtClean="0"/>
              <a:t>identique </a:t>
            </a:r>
            <a:r>
              <a:rPr lang="fr-FR" sz="1500" dirty="0" smtClean="0"/>
              <a:t>suite </a:t>
            </a:r>
            <a:r>
              <a:rPr lang="fr-FR" sz="1500" dirty="0"/>
              <a:t>à opposition ou vol en cliquant sur </a:t>
            </a:r>
            <a:r>
              <a:rPr lang="fr-FR" sz="1500" b="1" dirty="0"/>
              <a:t>REFABRICATION</a:t>
            </a:r>
            <a:r>
              <a:rPr lang="fr-FR" sz="1500" dirty="0"/>
              <a:t> dans le totem de navigation </a:t>
            </a:r>
          </a:p>
          <a:p>
            <a:pPr marL="0" indent="0">
              <a:buNone/>
            </a:pPr>
            <a:r>
              <a:rPr lang="fr-FR" sz="1500" dirty="0"/>
              <a:t>Attention, je n’oublie pas de </a:t>
            </a:r>
            <a:r>
              <a:rPr lang="fr-FR" sz="1500" b="1" dirty="0"/>
              <a:t>mettre un motif de clôture</a:t>
            </a:r>
            <a:r>
              <a:rPr lang="fr-FR" sz="1500" dirty="0"/>
              <a:t>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8"/>
          </p:nvPr>
        </p:nvSpPr>
        <p:spPr>
          <a:xfrm>
            <a:off x="167968" y="3727895"/>
            <a:ext cx="4356000" cy="234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500" b="1" u="sng" dirty="0">
                <a:solidFill>
                  <a:srgbClr val="C00000"/>
                </a:solidFill>
              </a:rPr>
              <a:t>Je n’arrive pas à trouver le produit « IZICARTE » dans les tuiles des produits/services MYWAY</a:t>
            </a:r>
          </a:p>
          <a:p>
            <a:pPr marL="0" indent="0">
              <a:buNone/>
            </a:pPr>
            <a:endParaRPr lang="fr-FR" sz="1500" b="1" dirty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1500" dirty="0"/>
              <a:t>Une fois la tuile « carte » cochée, je </a:t>
            </a:r>
            <a:r>
              <a:rPr lang="fr-FR" sz="1500" u="sng" dirty="0" smtClean="0"/>
              <a:t>personnalise</a:t>
            </a:r>
            <a:r>
              <a:rPr lang="fr-FR" sz="1500" dirty="0" smtClean="0"/>
              <a:t> mon </a:t>
            </a:r>
            <a:r>
              <a:rPr lang="fr-FR" sz="1500" dirty="0"/>
              <a:t>offre en précisant </a:t>
            </a:r>
            <a:r>
              <a:rPr lang="fr-FR" sz="1500" dirty="0" smtClean="0"/>
              <a:t> le </a:t>
            </a:r>
            <a:r>
              <a:rPr lang="fr-FR" sz="1500" b="1" dirty="0"/>
              <a:t>type de carte</a:t>
            </a:r>
            <a:r>
              <a:rPr lang="fr-FR" sz="1500" dirty="0"/>
              <a:t> puis en choisissant le </a:t>
            </a:r>
            <a:r>
              <a:rPr lang="fr-FR" sz="1500" b="1" dirty="0"/>
              <a:t>paiement « Crédit ».</a:t>
            </a:r>
            <a:endParaRPr lang="fr-FR" sz="15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500" dirty="0"/>
              <a:t>Le libellé </a:t>
            </a:r>
            <a:r>
              <a:rPr lang="fr-FR" sz="1500" b="1" dirty="0"/>
              <a:t>IZICARTE</a:t>
            </a:r>
            <a:r>
              <a:rPr lang="fr-FR" sz="1500" dirty="0"/>
              <a:t> sera automatiquement indiqué dans le panier.</a:t>
            </a:r>
          </a:p>
          <a:p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9"/>
          </p:nvPr>
        </p:nvSpPr>
        <p:spPr>
          <a:xfrm>
            <a:off x="4643985" y="3716020"/>
            <a:ext cx="4356000" cy="23400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500" dirty="0"/>
              <a:t> </a:t>
            </a:r>
            <a:r>
              <a:rPr lang="fr-FR" sz="1500" b="1" u="sng" dirty="0" smtClean="0">
                <a:solidFill>
                  <a:srgbClr val="C00000"/>
                </a:solidFill>
              </a:rPr>
              <a:t>Je viens d’ouvrir un compte de Dépôt et je n’ai pas vu l’interrogation BDF s’effectuer ?</a:t>
            </a:r>
            <a:endParaRPr lang="fr-FR" sz="1500" b="1" u="sng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sz="1500" b="1" dirty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1500" dirty="0" smtClean="0"/>
              <a:t>Les interrogations BDF s’effectuent en tâche de fonds sans intervention du collaborateur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500" dirty="0" smtClean="0"/>
              <a:t>Si le client est fiché, un message apparaît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500" dirty="0" smtClean="0"/>
              <a:t>L’interrogation BDF remonte automatiquement dans Classeur Client </a:t>
            </a:r>
            <a:endParaRPr lang="fr-FR" sz="15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REPONSES a vos interrogations (1/2)…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5337175" cy="365125"/>
          </a:xfrm>
        </p:spPr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678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6" grpId="0" uiExpand="1" build="p" animBg="1"/>
      <p:bldP spid="7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03594" y="1336341"/>
            <a:ext cx="4320000" cy="2160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500" b="1" u="sng" dirty="0" smtClean="0">
                <a:solidFill>
                  <a:srgbClr val="C00000"/>
                </a:solidFill>
              </a:rPr>
              <a:t>Je </a:t>
            </a:r>
            <a:r>
              <a:rPr lang="fr-FR" sz="1500" b="1" u="sng" dirty="0">
                <a:solidFill>
                  <a:srgbClr val="C00000"/>
                </a:solidFill>
              </a:rPr>
              <a:t>suis à l’étape « Récapitulatif » et mon client souhaite revenir sur une option à modifier ; dois-je annuler et recommencer ma proposition ?</a:t>
            </a:r>
          </a:p>
          <a:p>
            <a:pPr marL="0" indent="0">
              <a:buNone/>
            </a:pPr>
            <a:endParaRPr lang="fr-FR" sz="1500" b="1" dirty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1500" dirty="0"/>
              <a:t>A cette étape, un  </a:t>
            </a:r>
            <a:r>
              <a:rPr lang="fr-FR" sz="1500" b="1" dirty="0"/>
              <a:t>clic sur « modifier l’offre »</a:t>
            </a:r>
            <a:r>
              <a:rPr lang="fr-FR" sz="1500" dirty="0"/>
              <a:t> me permet de revenir à l’écran précèdent (composition de l’offre personnalisée)</a:t>
            </a:r>
          </a:p>
          <a:p>
            <a:pPr marL="0" indent="0">
              <a:buNone/>
            </a:pPr>
            <a:r>
              <a:rPr lang="fr-FR" sz="1600" dirty="0"/>
              <a:t> </a:t>
            </a:r>
          </a:p>
          <a:p>
            <a:endParaRPr lang="fr-FR" sz="1500" dirty="0"/>
          </a:p>
          <a:p>
            <a:endParaRPr lang="fr-FR" sz="15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7"/>
          </p:nvPr>
        </p:nvSpPr>
        <p:spPr>
          <a:xfrm>
            <a:off x="4641935" y="1336340"/>
            <a:ext cx="4320000" cy="2160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500" b="1" u="sng" dirty="0" smtClean="0">
                <a:solidFill>
                  <a:srgbClr val="C00000"/>
                </a:solidFill>
              </a:rPr>
              <a:t>Je </a:t>
            </a:r>
            <a:r>
              <a:rPr lang="fr-FR" sz="1500" b="1" u="sng" dirty="0">
                <a:solidFill>
                  <a:srgbClr val="C00000"/>
                </a:solidFill>
              </a:rPr>
              <a:t>veux créer un client bancaire, je ne retrouve pas le chemin d’accès, comment dois-je procéder 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500" dirty="0"/>
              <a:t>Le libellé « Client Bancaire » a été remplacé par «</a:t>
            </a:r>
            <a:r>
              <a:rPr lang="fr-FR" sz="1500" b="1" dirty="0"/>
              <a:t> Entité Titulaire</a:t>
            </a:r>
            <a:r>
              <a:rPr lang="fr-FR" sz="1500" dirty="0"/>
              <a:t> 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500" dirty="0"/>
              <a:t>Le nouveau code transaction pour </a:t>
            </a:r>
            <a:r>
              <a:rPr lang="fr-FR" sz="1500" dirty="0" smtClean="0"/>
              <a:t>créer</a:t>
            </a:r>
            <a:r>
              <a:rPr lang="fr-FR" sz="1500" dirty="0"/>
              <a:t>, </a:t>
            </a:r>
            <a:r>
              <a:rPr lang="fr-FR" sz="1500" dirty="0" smtClean="0"/>
              <a:t>consulter</a:t>
            </a:r>
            <a:r>
              <a:rPr lang="fr-FR" sz="1500" dirty="0"/>
              <a:t>, </a:t>
            </a:r>
            <a:r>
              <a:rPr lang="fr-FR" sz="1500" dirty="0" smtClean="0"/>
              <a:t>modifier</a:t>
            </a:r>
            <a:r>
              <a:rPr lang="fr-FR" sz="1500" dirty="0"/>
              <a:t>, </a:t>
            </a:r>
            <a:r>
              <a:rPr lang="fr-FR" sz="1500" dirty="0" smtClean="0"/>
              <a:t>clôturer</a:t>
            </a:r>
            <a:r>
              <a:rPr lang="fr-FR" sz="1500" dirty="0"/>
              <a:t>… l’Entité Titulaire est le </a:t>
            </a:r>
            <a:r>
              <a:rPr lang="fr-FR" sz="1500" b="1" dirty="0" smtClean="0"/>
              <a:t>0510</a:t>
            </a:r>
            <a:endParaRPr lang="fr-FR" b="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8"/>
          </p:nvPr>
        </p:nvSpPr>
        <p:spPr>
          <a:xfrm>
            <a:off x="203593" y="3645720"/>
            <a:ext cx="8774151" cy="216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b="1" u="sng" dirty="0" smtClean="0">
                <a:solidFill>
                  <a:srgbClr val="C00000"/>
                </a:solidFill>
              </a:rPr>
              <a:t>Je souhaite </a:t>
            </a:r>
            <a:r>
              <a:rPr lang="fr-FR" sz="1600" b="1" u="sng" dirty="0">
                <a:solidFill>
                  <a:srgbClr val="C00000"/>
                </a:solidFill>
              </a:rPr>
              <a:t>avoir une simulation tarifaire concernant l’offre BL faite au client, dois-je toujours utiliser la calculatrice ?</a:t>
            </a:r>
          </a:p>
          <a:p>
            <a:pPr marL="0" indent="0">
              <a:buNone/>
            </a:pPr>
            <a:endParaRPr lang="fr-FR" sz="16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fr-FR" sz="1500" dirty="0"/>
              <a:t>Dès le 1</a:t>
            </a:r>
            <a:r>
              <a:rPr lang="fr-FR" sz="1500" baseline="30000" dirty="0"/>
              <a:t>er</a:t>
            </a:r>
            <a:r>
              <a:rPr lang="fr-FR" sz="1500" dirty="0"/>
              <a:t> écran, en haut du totem j’accède à 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500" dirty="0"/>
              <a:t>la tarification détaillée </a:t>
            </a:r>
            <a:r>
              <a:rPr lang="fr-FR" sz="1500" dirty="0" smtClean="0"/>
              <a:t>et </a:t>
            </a:r>
            <a:r>
              <a:rPr lang="fr-FR" sz="1500" dirty="0"/>
              <a:t>personnalisée en cas </a:t>
            </a:r>
            <a:r>
              <a:rPr lang="fr-FR" sz="1500" b="1" dirty="0"/>
              <a:t>d’offres promotionnelles, réductions 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500" b="1" dirty="0"/>
              <a:t>la cotisation </a:t>
            </a:r>
            <a:r>
              <a:rPr lang="fr-FR" sz="1500" dirty="0"/>
              <a:t>est revue à la hausse ou à la baisse </a:t>
            </a:r>
            <a:r>
              <a:rPr lang="fr-FR" sz="1500" b="1" dirty="0"/>
              <a:t>en fonction des options payantes intégrées dans le panier </a:t>
            </a:r>
            <a:endParaRPr lang="fr-FR" sz="1500" dirty="0"/>
          </a:p>
          <a:p>
            <a:pPr marL="457200" lvl="1" indent="0">
              <a:buNone/>
            </a:pPr>
            <a:endParaRPr lang="fr-FR" sz="1500" dirty="0"/>
          </a:p>
        </p:txBody>
      </p:sp>
      <p:sp>
        <p:nvSpPr>
          <p:cNvPr id="5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REPONSES a vos interrogations (2/2)…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5337175" cy="365125"/>
          </a:xfrm>
        </p:spPr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127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  <p:bldP spid="3" grpId="0" uiExpand="1" build="p" animBg="1"/>
      <p:bldP spid="6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132763"/>
            <a:ext cx="8542338" cy="5008729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 smtClean="0"/>
              <a:t>Pour toute difficulté ou anomalie rencontrée sur les nouveaux écrans </a:t>
            </a:r>
            <a:r>
              <a:rPr lang="fr-FR" dirty="0" err="1" smtClean="0"/>
              <a:t>Myway</a:t>
            </a:r>
            <a:r>
              <a:rPr lang="fr-FR" dirty="0"/>
              <a:t> </a:t>
            </a:r>
            <a:endParaRPr lang="fr-F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fr-FR" dirty="0" smtClean="0"/>
              <a:t>					</a:t>
            </a:r>
            <a:r>
              <a:rPr lang="fr-FR" dirty="0"/>
              <a:t> </a:t>
            </a:r>
            <a:r>
              <a:rPr lang="fr-FR" dirty="0" smtClean="0"/>
              <a:t>                      </a:t>
            </a:r>
            <a:r>
              <a:rPr lang="fr-FR" sz="3200" b="1" dirty="0" smtClean="0">
                <a:solidFill>
                  <a:srgbClr val="C00000"/>
                </a:solidFill>
              </a:rPr>
              <a:t>CHOIX 2</a:t>
            </a:r>
          </a:p>
          <a:p>
            <a:pPr marL="0" indent="0">
              <a:lnSpc>
                <a:spcPct val="150000"/>
              </a:lnSpc>
              <a:buNone/>
            </a:pPr>
            <a:endParaRPr lang="fr-FR" dirty="0" smtClean="0"/>
          </a:p>
          <a:p>
            <a:pPr marL="0" indent="0">
              <a:lnSpc>
                <a:spcPct val="150000"/>
              </a:lnSpc>
              <a:buNone/>
            </a:pPr>
            <a:endParaRPr lang="fr-FR" dirty="0"/>
          </a:p>
          <a:p>
            <a:pPr marL="0" indent="0">
              <a:lnSpc>
                <a:spcPct val="150000"/>
              </a:lnSpc>
              <a:buNone/>
            </a:pPr>
            <a:endParaRPr lang="fr-F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fr-FR" dirty="0"/>
              <a:t>	</a:t>
            </a:r>
            <a:endParaRPr lang="fr-FR" sz="1200" dirty="0"/>
          </a:p>
          <a:p>
            <a:pPr marL="0" indent="0">
              <a:lnSpc>
                <a:spcPct val="150000"/>
              </a:lnSpc>
              <a:buNone/>
            </a:pPr>
            <a:endParaRPr lang="fr-FR" sz="5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 smtClean="0"/>
              <a:t>Visionnez dès maintenant les </a:t>
            </a:r>
            <a:r>
              <a:rPr lang="fr-FR" dirty="0"/>
              <a:t>vidéos disponibles sur les nouveautés </a:t>
            </a:r>
            <a:r>
              <a:rPr lang="fr-FR" dirty="0" smtClean="0"/>
              <a:t>MYWAY 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>
                <a:hlinkClick r:id="rId3"/>
              </a:rPr>
              <a:t>Ouverture offre BL</a:t>
            </a:r>
            <a:r>
              <a:rPr lang="fr-FR" dirty="0"/>
              <a:t> </a:t>
            </a:r>
            <a:endParaRPr lang="fr-FR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>
                <a:hlinkClick r:id="rId4"/>
              </a:rPr>
              <a:t>Ouverture Epargne LEP </a:t>
            </a:r>
            <a:endParaRPr lang="fr-FR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 smtClean="0"/>
              <a:t>Et découvrez </a:t>
            </a:r>
            <a:r>
              <a:rPr lang="fr-FR" dirty="0"/>
              <a:t>toutes les autres vidéos dès la semaine </a:t>
            </a:r>
            <a:r>
              <a:rPr lang="fr-FR" dirty="0" smtClean="0"/>
              <a:t>prochaine…</a:t>
            </a:r>
            <a:endParaRPr lang="fr-FR" dirty="0"/>
          </a:p>
          <a:p>
            <a:pPr marL="0" indent="0">
              <a:lnSpc>
                <a:spcPct val="150000"/>
              </a:lnSpc>
              <a:buNone/>
            </a:pPr>
            <a:endParaRPr lang="fr-FR" sz="140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ASSISTANCE et suivi</a:t>
            </a:r>
            <a:endParaRPr lang="fr-FR" dirty="0"/>
          </a:p>
        </p:txBody>
      </p:sp>
      <p:pic>
        <p:nvPicPr>
          <p:cNvPr id="4" name="Picture 7" descr="http://wnsgprw1.celca.caisse-epargne.fr/app/GRI/CASS/img/NumCelcassistance2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311" y="1720032"/>
            <a:ext cx="4221072" cy="108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Département Accompagnement au Changement : MyWay Epargne-Banca Réseau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273" y="110063"/>
            <a:ext cx="756000" cy="756000"/>
          </a:xfrm>
          <a:prstGeom prst="rect">
            <a:avLst/>
          </a:prstGeom>
        </p:spPr>
      </p:pic>
      <p:sp>
        <p:nvSpPr>
          <p:cNvPr id="7" name="Rectangle à coins arrondis 6"/>
          <p:cNvSpPr/>
          <p:nvPr/>
        </p:nvSpPr>
        <p:spPr>
          <a:xfrm>
            <a:off x="371475" y="2896120"/>
            <a:ext cx="8353425" cy="142823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Anomalies connues et en cours de résolution </a:t>
            </a:r>
            <a:r>
              <a:rPr lang="fr-FR" dirty="0" smtClean="0">
                <a:solidFill>
                  <a:schemeClr val="tx1"/>
                </a:solidFill>
              </a:rPr>
              <a:t>: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- </a:t>
            </a:r>
            <a:r>
              <a:rPr lang="fr-FR" dirty="0" err="1" smtClean="0">
                <a:solidFill>
                  <a:schemeClr val="tx1"/>
                </a:solidFill>
              </a:rPr>
              <a:t>Refabrication</a:t>
            </a:r>
            <a:r>
              <a:rPr lang="fr-FR" dirty="0" smtClean="0">
                <a:solidFill>
                  <a:schemeClr val="tx1"/>
                </a:solidFill>
              </a:rPr>
              <a:t> de carte ou code confidentiel liée à un niveau de service dérogatoire inexistant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- Commande de carnet de remise de chèques pour les Pro : utiliser la transaction 0120</a:t>
            </a:r>
          </a:p>
        </p:txBody>
      </p:sp>
    </p:spTree>
    <p:extLst>
      <p:ext uri="{BB962C8B-B14F-4D97-AF65-F5344CB8AC3E}">
        <p14:creationId xmlns:p14="http://schemas.microsoft.com/office/powerpoint/2010/main" val="396997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2861" y="1172973"/>
            <a:ext cx="834501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ACTIONS</a:t>
            </a:r>
            <a:r>
              <a:rPr lang="fr-FR" sz="1200" b="1" dirty="0">
                <a:solidFill>
                  <a:srgbClr val="FF0000"/>
                </a:solidFill>
              </a:rPr>
              <a:t> – FICHIERS A TRAITER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PASSEPORT DIGITAL CELCA </a:t>
            </a:r>
            <a:r>
              <a:rPr lang="fr-FR" sz="1200" b="1" dirty="0"/>
              <a:t>– Embarquement immédiat pour l’expédition </a:t>
            </a:r>
            <a:r>
              <a:rPr lang="fr-FR" sz="1200" b="1" dirty="0" smtClean="0"/>
              <a:t>1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CREDIT IMMOBILIER </a:t>
            </a:r>
            <a:r>
              <a:rPr lang="fr-FR" sz="1200" b="1" dirty="0" smtClean="0"/>
              <a:t>– </a:t>
            </a:r>
            <a:r>
              <a:rPr lang="fr-FR" sz="1200" b="1" dirty="0" err="1" smtClean="0"/>
              <a:t>Process</a:t>
            </a:r>
            <a:r>
              <a:rPr lang="fr-FR" sz="1200" b="1" dirty="0" smtClean="0"/>
              <a:t> </a:t>
            </a:r>
            <a:r>
              <a:rPr lang="fr-FR" sz="1200" b="1" dirty="0"/>
              <a:t>ADE externe à l’octroi d’un crédit </a:t>
            </a:r>
            <a:r>
              <a:rPr lang="fr-FR" sz="1200" b="1" dirty="0" smtClean="0"/>
              <a:t>immobilier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CREDIT CONSOMMATION </a:t>
            </a:r>
            <a:r>
              <a:rPr lang="fr-FR" sz="1200" b="1" dirty="0"/>
              <a:t>– Nouveau : demande de remboursement anticipé sur </a:t>
            </a:r>
            <a:r>
              <a:rPr lang="fr-FR" sz="1200" b="1" dirty="0" err="1"/>
              <a:t>Izivente</a:t>
            </a:r>
            <a:r>
              <a:rPr lang="fr-FR" sz="1200" b="1" dirty="0"/>
              <a:t> </a:t>
            </a:r>
            <a:endParaRPr lang="fr-FR" sz="1200" b="1" dirty="0" smtClean="0"/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JEUNES</a:t>
            </a:r>
            <a:r>
              <a:rPr lang="fr-FR" sz="1200" b="1" dirty="0"/>
              <a:t>  </a:t>
            </a:r>
            <a:r>
              <a:rPr lang="fr-FR" sz="1200" b="1" dirty="0" smtClean="0"/>
              <a:t>– </a:t>
            </a:r>
            <a:r>
              <a:rPr lang="fr-FR" sz="1200" b="1" dirty="0"/>
              <a:t>Caution BPI France - Prêt </a:t>
            </a:r>
            <a:r>
              <a:rPr lang="fr-FR" sz="1200" b="1" dirty="0" smtClean="0"/>
              <a:t>Etudiant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JEUNES</a:t>
            </a:r>
            <a:r>
              <a:rPr lang="fr-FR" sz="1200" b="1" dirty="0"/>
              <a:t> – Offre Diplômés : Bouquet Liberté à 1€/an pendant 2 </a:t>
            </a:r>
            <a:r>
              <a:rPr lang="fr-FR" sz="1200" b="1" dirty="0" smtClean="0"/>
              <a:t>ans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BANCARISATION </a:t>
            </a:r>
            <a:r>
              <a:rPr lang="fr-FR" sz="1200" b="1" dirty="0" smtClean="0"/>
              <a:t>– Paiement </a:t>
            </a:r>
            <a:r>
              <a:rPr lang="fr-FR" sz="1200" b="1" dirty="0"/>
              <a:t>Mobile – Note </a:t>
            </a:r>
            <a:r>
              <a:rPr lang="fr-FR" sz="1200" b="1" dirty="0" smtClean="0"/>
              <a:t>d’information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IARD/PREVOYANCE</a:t>
            </a:r>
            <a:r>
              <a:rPr lang="fr-FR" sz="1200" b="1" dirty="0"/>
              <a:t> – Lancement de la Nouvelle Offre Auto le </a:t>
            </a:r>
            <a:r>
              <a:rPr lang="fr-FR" sz="1200" b="1" dirty="0" smtClean="0"/>
              <a:t>20/06/2017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EPARGNE</a:t>
            </a:r>
            <a:r>
              <a:rPr lang="fr-FR" sz="1200" b="1" dirty="0"/>
              <a:t> </a:t>
            </a:r>
            <a:r>
              <a:rPr lang="fr-FR" sz="1200" b="1" dirty="0" smtClean="0"/>
              <a:t>– Plaquettes </a:t>
            </a:r>
            <a:r>
              <a:rPr lang="fr-FR" sz="1200" b="1" dirty="0" err="1"/>
              <a:t>Sélectiz</a:t>
            </a:r>
            <a:r>
              <a:rPr lang="fr-FR" sz="1200" b="1" dirty="0"/>
              <a:t> à destination des </a:t>
            </a:r>
            <a:r>
              <a:rPr lang="fr-FR" sz="1200" b="1" dirty="0" smtClean="0"/>
              <a:t>clients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EPARGNE</a:t>
            </a:r>
            <a:r>
              <a:rPr lang="fr-FR" sz="1200" b="1" dirty="0"/>
              <a:t> – Espace </a:t>
            </a:r>
            <a:r>
              <a:rPr lang="fr-FR" sz="1200" b="1" dirty="0" smtClean="0"/>
              <a:t>DEFI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EPARGNE</a:t>
            </a:r>
            <a:r>
              <a:rPr lang="fr-FR" sz="1200" b="1" dirty="0"/>
              <a:t> – Modification des délégations Assurance </a:t>
            </a:r>
            <a:r>
              <a:rPr lang="fr-FR" sz="1200" b="1" dirty="0" smtClean="0"/>
              <a:t>Vie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COMMUNICATION</a:t>
            </a:r>
            <a:r>
              <a:rPr lang="fr-FR" sz="1200" b="1" dirty="0"/>
              <a:t> – Tapis de </a:t>
            </a:r>
            <a:r>
              <a:rPr lang="fr-FR" sz="1200" b="1" dirty="0" smtClean="0"/>
              <a:t>souris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</a:t>
            </a:r>
            <a:r>
              <a:rPr lang="fr-FR" sz="1200" b="1" dirty="0"/>
              <a:t> – Forfait SCI PRO – commission de </a:t>
            </a:r>
            <a:r>
              <a:rPr lang="fr-FR" sz="1200" b="1" dirty="0" smtClean="0"/>
              <a:t>mouvement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</a:t>
            </a:r>
            <a:r>
              <a:rPr lang="fr-FR" sz="1200" b="1" dirty="0"/>
              <a:t> – Epargne Salariale / signature </a:t>
            </a:r>
            <a:r>
              <a:rPr lang="fr-FR" sz="1200" b="1" dirty="0" smtClean="0"/>
              <a:t>électronique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</a:t>
            </a:r>
            <a:r>
              <a:rPr lang="fr-FR" sz="1200" b="1" dirty="0"/>
              <a:t> – </a:t>
            </a:r>
            <a:r>
              <a:rPr lang="fr-FR" sz="1200" b="1" dirty="0" smtClean="0"/>
              <a:t>E-remises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OVMC</a:t>
            </a:r>
            <a:r>
              <a:rPr lang="fr-FR" sz="1200" b="1" dirty="0"/>
              <a:t> – NOUVEAUTE </a:t>
            </a:r>
            <a:r>
              <a:rPr lang="fr-FR" sz="1200" b="1" dirty="0" smtClean="0"/>
              <a:t>SUIVI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DISTRI</a:t>
            </a:r>
            <a:r>
              <a:rPr lang="fr-FR" sz="1200" b="1" dirty="0"/>
              <a:t> –  NOTIFICATION PRISE DE RDV EN </a:t>
            </a:r>
            <a:r>
              <a:rPr lang="fr-FR" sz="1200" b="1" dirty="0" smtClean="0"/>
              <a:t>LIGNE</a:t>
            </a:r>
          </a:p>
        </p:txBody>
      </p:sp>
      <p:pic>
        <p:nvPicPr>
          <p:cNvPr id="6" name="Imag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0191" y="355849"/>
            <a:ext cx="6610350" cy="7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64316" y="1203444"/>
            <a:ext cx="26821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N°138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 3"/>
              </a:rPr>
              <a:t>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17 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mai 2017</a:t>
            </a: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227002" y="5874781"/>
            <a:ext cx="5199544" cy="36988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Pour accéder à </a:t>
            </a:r>
            <a:r>
              <a:rPr lang="fr-F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l’essentiel du marketing</a:t>
            </a:r>
            <a:r>
              <a:rPr lang="fr-FR" sz="1800" dirty="0" smtClean="0">
                <a:latin typeface="Calibri" pitchFamily="34" charset="0"/>
              </a:rPr>
              <a:t>, </a:t>
            </a:r>
            <a:r>
              <a:rPr lang="fr-FR" sz="1800" b="1" dirty="0">
                <a:solidFill>
                  <a:srgbClr val="C00000"/>
                </a:solidFill>
                <a:latin typeface="Calibri" pitchFamily="34" charset="0"/>
                <a:hlinkClick r:id="rId3"/>
              </a:rPr>
              <a:t>cliquez 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hlinkClick r:id="rId3"/>
              </a:rPr>
              <a:t>ici</a:t>
            </a:r>
            <a:endParaRPr lang="fr-FR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45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02ea4b1b-5614-43b2-acce-6a9ef10fff4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4305</TotalTime>
  <Words>556</Words>
  <Application>Microsoft Office PowerPoint</Application>
  <PresentationFormat>Affichage à l'écran (4:3)</PresentationFormat>
  <Paragraphs>152</Paragraphs>
  <Slides>10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10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1-MODELE PART</vt:lpstr>
      <vt:lpstr>Conception personnalisée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MYWAY</vt:lpstr>
      <vt:lpstr>ECRANS COMMUNS épargne et banca</vt:lpstr>
      <vt:lpstr>ECRANS COMMUNS épargne et banca</vt:lpstr>
      <vt:lpstr>Présentation PowerPoint</vt:lpstr>
      <vt:lpstr>Présentation PowerPoint</vt:lpstr>
      <vt:lpstr>Spécificité EPARGNE : LEP</vt:lpstr>
      <vt:lpstr>REPONSES a vos interrogations (1/2)…</vt:lpstr>
      <vt:lpstr>REPONSES a vos interrogations (2/2)…</vt:lpstr>
      <vt:lpstr>ASSISTANCE et suivi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365</cp:revision>
  <cp:lastPrinted>2016-06-22T11:00:56Z</cp:lastPrinted>
  <dcterms:created xsi:type="dcterms:W3CDTF">2016-06-03T08:10:53Z</dcterms:created>
  <dcterms:modified xsi:type="dcterms:W3CDTF">2017-05-17T06:53:25Z</dcterms:modified>
</cp:coreProperties>
</file>