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9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0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1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3" r:id="rId1"/>
    <p:sldMasterId id="2147483651" r:id="rId2"/>
    <p:sldMasterId id="2147483665" r:id="rId3"/>
    <p:sldMasterId id="2147483667" r:id="rId4"/>
    <p:sldMasterId id="2147485005" r:id="rId5"/>
    <p:sldMasterId id="2147486454" r:id="rId6"/>
    <p:sldMasterId id="2147486460" r:id="rId7"/>
    <p:sldMasterId id="2147486467" r:id="rId8"/>
    <p:sldMasterId id="2147486474" r:id="rId9"/>
    <p:sldMasterId id="2147486584" r:id="rId10"/>
    <p:sldMasterId id="2147486591" r:id="rId11"/>
    <p:sldMasterId id="2147486664" r:id="rId12"/>
    <p:sldMasterId id="2147486671" r:id="rId13"/>
    <p:sldMasterId id="2147486678" r:id="rId14"/>
    <p:sldMasterId id="2147486768" r:id="rId15"/>
    <p:sldMasterId id="2147487390" r:id="rId16"/>
  </p:sldMasterIdLst>
  <p:notesMasterIdLst>
    <p:notesMasterId r:id="rId54"/>
  </p:notesMasterIdLst>
  <p:handoutMasterIdLst>
    <p:handoutMasterId r:id="rId55"/>
  </p:handoutMasterIdLst>
  <p:sldIdLst>
    <p:sldId id="415" r:id="rId17"/>
    <p:sldId id="473" r:id="rId18"/>
    <p:sldId id="431" r:id="rId19"/>
    <p:sldId id="501" r:id="rId20"/>
    <p:sldId id="470" r:id="rId21"/>
    <p:sldId id="478" r:id="rId22"/>
    <p:sldId id="474" r:id="rId23"/>
    <p:sldId id="477" r:id="rId24"/>
    <p:sldId id="507" r:id="rId25"/>
    <p:sldId id="480" r:id="rId26"/>
    <p:sldId id="434" r:id="rId27"/>
    <p:sldId id="481" r:id="rId28"/>
    <p:sldId id="495" r:id="rId29"/>
    <p:sldId id="484" r:id="rId30"/>
    <p:sldId id="485" r:id="rId31"/>
    <p:sldId id="436" r:id="rId32"/>
    <p:sldId id="486" r:id="rId33"/>
    <p:sldId id="482" r:id="rId34"/>
    <p:sldId id="487" r:id="rId35"/>
    <p:sldId id="494" r:id="rId36"/>
    <p:sldId id="488" r:id="rId37"/>
    <p:sldId id="497" r:id="rId38"/>
    <p:sldId id="499" r:id="rId39"/>
    <p:sldId id="500" r:id="rId40"/>
    <p:sldId id="502" r:id="rId41"/>
    <p:sldId id="503" r:id="rId42"/>
    <p:sldId id="504" r:id="rId43"/>
    <p:sldId id="505" r:id="rId44"/>
    <p:sldId id="506" r:id="rId45"/>
    <p:sldId id="498" r:id="rId46"/>
    <p:sldId id="489" r:id="rId47"/>
    <p:sldId id="491" r:id="rId48"/>
    <p:sldId id="490" r:id="rId49"/>
    <p:sldId id="493" r:id="rId50"/>
    <p:sldId id="496" r:id="rId51"/>
    <p:sldId id="444" r:id="rId52"/>
    <p:sldId id="508" r:id="rId53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EE1D"/>
    <a:srgbClr val="4D4D4D"/>
    <a:srgbClr val="D2192D"/>
    <a:srgbClr val="636463"/>
    <a:srgbClr val="00CCFF"/>
    <a:srgbClr val="CD0920"/>
    <a:srgbClr val="D00000"/>
    <a:srgbClr val="F6BB00"/>
    <a:srgbClr val="FCA648"/>
    <a:srgbClr val="F79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6390" autoAdjust="0"/>
  </p:normalViewPr>
  <p:slideViewPr>
    <p:cSldViewPr snapToObjects="1">
      <p:cViewPr>
        <p:scale>
          <a:sx n="89" d="100"/>
          <a:sy n="89" d="100"/>
        </p:scale>
        <p:origin x="-2874" y="-6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80" d="100"/>
          <a:sy n="80" d="100"/>
        </p:scale>
        <p:origin x="-4044" y="-13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33AB8D5-5F78-423D-BA09-C3824AAD49AC}" type="datetime1">
              <a:rPr lang="fr-FR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29/11/2016 L'assurance vie et les options d'arbitrage - document à usage strictement inter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9D690CA-F619-4FC8-99E1-49F65D34698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83690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F7BECD3-6067-4EB4-BB26-FF3183A31FB5}" type="datetime1">
              <a:rPr lang="fr-FR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29/11/2016 L'assurance vie et les options d'arbitrage - document à usage strictement inter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6DC8E72-9126-4413-90D5-B48B83BD65B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661369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 smtClean="0"/>
          </a:p>
        </p:txBody>
      </p:sp>
      <p:sp>
        <p:nvSpPr>
          <p:cNvPr id="76804" name="Espace réservé du numéro de diapositive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45C46CE-3F53-4557-8B35-BA1621BDB708}" type="slidenum">
              <a:rPr lang="fr-FR" altLang="fr-FR" smtClean="0"/>
              <a:pPr eaLnBrk="1" hangingPunct="1">
                <a:spcBef>
                  <a:spcPct val="0"/>
                </a:spcBef>
              </a:pPr>
              <a:t>1</a:t>
            </a:fld>
            <a:endParaRPr lang="fr-FR" altLang="fr-FR" dirty="0" smtClean="0"/>
          </a:p>
        </p:txBody>
      </p:sp>
      <p:sp>
        <p:nvSpPr>
          <p:cNvPr id="76805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A177286-3C5A-4552-9175-108D571191FA}" type="datetime1">
              <a:rPr lang="fr-FR" altLang="fr-FR" smtClean="0"/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778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71247A5-B1D2-4FDE-851B-4A2CF17275B9}" type="slidenum">
              <a:rPr lang="fr-FR" altLang="fr-FR" smtClean="0"/>
              <a:pPr eaLnBrk="1" hangingPunct="1">
                <a:spcBef>
                  <a:spcPct val="0"/>
                </a:spcBef>
              </a:pPr>
              <a:t>3</a:t>
            </a:fld>
            <a:endParaRPr lang="fr-FR" altLang="fr-FR" smtClean="0"/>
          </a:p>
        </p:txBody>
      </p:sp>
      <p:sp>
        <p:nvSpPr>
          <p:cNvPr id="77829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55A9912-9825-4B83-A87E-B9CE04E421AD}" type="datetime1">
              <a:rPr lang="fr-FR" altLang="fr-FR" smtClean="0"/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788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A187AEA-596D-4461-9DF5-9D06E9663210}" type="slidenum">
              <a:rPr lang="fr-FR" altLang="fr-FR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8853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1E83304-C739-4E23-BA3A-DE2A8786926E}" type="datetime1">
              <a:rPr lang="fr-FR" altLang="fr-FR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798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80FDB0E-08D8-4AEC-849C-4B0A68E208ED}" type="slidenum">
              <a:rPr lang="fr-FR" altLang="fr-FR" smtClean="0"/>
              <a:pPr eaLnBrk="1" hangingPunct="1">
                <a:spcBef>
                  <a:spcPct val="0"/>
                </a:spcBef>
              </a:pPr>
              <a:t>11</a:t>
            </a:fld>
            <a:endParaRPr lang="fr-FR" altLang="fr-FR" smtClean="0"/>
          </a:p>
        </p:txBody>
      </p:sp>
      <p:sp>
        <p:nvSpPr>
          <p:cNvPr id="79877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5E1C1B8-12C7-490C-867A-1A153E6D57B5}" type="datetime1">
              <a:rPr lang="fr-FR" altLang="fr-FR" smtClean="0"/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809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548112F-69BF-47D5-BC33-74767E1467F9}" type="slidenum">
              <a:rPr lang="fr-FR" altLang="fr-FR" smtClean="0"/>
              <a:pPr eaLnBrk="1" hangingPunct="1">
                <a:spcBef>
                  <a:spcPct val="0"/>
                </a:spcBef>
              </a:pPr>
              <a:t>16</a:t>
            </a:fld>
            <a:endParaRPr lang="fr-FR" altLang="fr-FR" smtClean="0"/>
          </a:p>
        </p:txBody>
      </p:sp>
      <p:sp>
        <p:nvSpPr>
          <p:cNvPr id="80901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4AC219E-A315-4791-B6FF-C53EAB32E8A2}" type="datetime1">
              <a:rPr lang="fr-FR" altLang="fr-FR" smtClean="0"/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smtClean="0"/>
              <a:t>Chez CNP : constat le vendredi et déclanchement le mercredi + 3 J ouvré , il peux y avoir un gros décalage a la f=hausse ou à la baisse</a:t>
            </a:r>
          </a:p>
        </p:txBody>
      </p:sp>
      <p:sp>
        <p:nvSpPr>
          <p:cNvPr id="81924" name="Espace réservé de la date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63C12827-2B11-4545-9BF5-3B624EC424CE}" type="datetime1">
              <a:rPr lang="fr-FR" altLang="fr-FR" smtClean="0"/>
              <a:pPr eaLnBrk="1" hangingPunct="1"/>
              <a:t>30/05/2017</a:t>
            </a:fld>
            <a:endParaRPr lang="fr-FR" altLang="fr-FR" smtClean="0"/>
          </a:p>
        </p:txBody>
      </p:sp>
      <p:sp>
        <p:nvSpPr>
          <p:cNvPr id="81925" name="Espace réservé du numéro de diapositive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365D2D32-B654-49E7-8623-8A5726D0EB02}" type="slidenum">
              <a:rPr lang="fr-FR" altLang="fr-FR" smtClean="0"/>
              <a:pPr eaLnBrk="1" hangingPunct="1"/>
              <a:t>18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smtClean="0"/>
              <a:t>illustration</a:t>
            </a:r>
          </a:p>
        </p:txBody>
      </p:sp>
      <p:sp>
        <p:nvSpPr>
          <p:cNvPr id="82948" name="Espace réservé de la date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CCD024CE-365C-4364-81CC-6262A8ACC8C8}" type="datetime1">
              <a:rPr lang="fr-FR" altLang="fr-FR" smtClean="0"/>
              <a:pPr eaLnBrk="1" hangingPunct="1"/>
              <a:t>30/05/2017</a:t>
            </a:fld>
            <a:endParaRPr lang="fr-FR" altLang="fr-FR" smtClean="0"/>
          </a:p>
        </p:txBody>
      </p:sp>
      <p:sp>
        <p:nvSpPr>
          <p:cNvPr id="82949" name="Espace réservé du numéro de diapositive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BD31312C-9189-47B1-B08A-6D6D766943EF}" type="slidenum">
              <a:rPr lang="fr-FR" altLang="fr-FR" smtClean="0"/>
              <a:pPr eaLnBrk="1" hangingPunct="1"/>
              <a:t>19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839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DFAF17-42CE-4A55-BD49-9BE917B03533}" type="slidenum">
              <a:rPr lang="fr-FR" altLang="fr-FR" smtClean="0"/>
              <a:pPr eaLnBrk="1" hangingPunct="1">
                <a:spcBef>
                  <a:spcPct val="0"/>
                </a:spcBef>
              </a:pPr>
              <a:t>30</a:t>
            </a:fld>
            <a:endParaRPr lang="fr-FR" altLang="fr-FR" smtClean="0"/>
          </a:p>
        </p:txBody>
      </p:sp>
      <p:sp>
        <p:nvSpPr>
          <p:cNvPr id="83973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B5C0AA-6B4B-4E89-9469-81BE4AB5E18E}" type="datetime1">
              <a:rPr lang="fr-FR" altLang="fr-FR" smtClean="0"/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84996" name="Espace réservé du numéro de diapositive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5BE54A-C1FA-45CC-811F-788C2B9C38EA}" type="slidenum">
              <a:rPr lang="fr-FR" altLang="fr-FR" smtClean="0"/>
              <a:pPr eaLnBrk="1" hangingPunct="1">
                <a:spcBef>
                  <a:spcPct val="0"/>
                </a:spcBef>
              </a:pPr>
              <a:t>36</a:t>
            </a:fld>
            <a:endParaRPr lang="fr-FR" altLang="fr-FR" smtClean="0"/>
          </a:p>
        </p:txBody>
      </p:sp>
      <p:sp>
        <p:nvSpPr>
          <p:cNvPr id="84997" name="Espace réservé de la date 1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835DF45-2166-498A-BBC2-ACD28AE46A22}" type="datetime1">
              <a:rPr lang="fr-FR" altLang="fr-FR" smtClean="0"/>
              <a:pPr eaLnBrk="1" hangingPunct="1">
                <a:spcBef>
                  <a:spcPct val="0"/>
                </a:spcBef>
              </a:pPr>
              <a:t>30/05/2017</a:t>
            </a:fld>
            <a:endParaRPr lang="fr-FR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30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199" y="439281"/>
            <a:ext cx="6784876" cy="650015"/>
          </a:xfrm>
          <a:prstGeom prst="rect">
            <a:avLst/>
          </a:prstGeom>
          <a:solidFill>
            <a:srgbClr val="C0C1BF"/>
          </a:solidFill>
          <a:ln>
            <a:solidFill>
              <a:srgbClr val="C0C1BF"/>
            </a:solidFill>
          </a:ln>
          <a:effectLst>
            <a:outerShdw blurRad="50800" dist="38100" dir="2700000" algn="tl" rotWithShape="0">
              <a:srgbClr val="8D8E8D">
                <a:alpha val="43000"/>
              </a:srgbClr>
            </a:outerShdw>
          </a:effectLst>
        </p:spPr>
        <p:txBody>
          <a:bodyPr vert="horz"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258199" y="1089296"/>
            <a:ext cx="6784876" cy="4166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rgbClr val="8D8E8D">
                <a:alpha val="43000"/>
              </a:srgbClr>
            </a:outerShdw>
          </a:effectLst>
        </p:spPr>
        <p:txBody>
          <a:bodyPr/>
          <a:lstStyle>
            <a:lvl1pPr marL="450000" indent="342000" algn="l">
              <a:lnSpc>
                <a:spcPts val="3100"/>
              </a:lnSpc>
              <a:spcBef>
                <a:spcPts val="24"/>
              </a:spcBef>
              <a:spcAft>
                <a:spcPts val="0"/>
              </a:spcAft>
              <a:buFontTx/>
              <a:buBlip>
                <a:blip r:embed="rId2"/>
              </a:buBlip>
              <a:defRPr sz="2000" b="0" i="0">
                <a:solidFill>
                  <a:srgbClr val="000000"/>
                </a:solidFill>
              </a:defRPr>
            </a:lvl1pPr>
            <a:lvl2pPr marL="1137600" indent="-285750">
              <a:buClr>
                <a:srgbClr val="8D8E8D"/>
              </a:buClr>
              <a:buFont typeface="Lucida Grande"/>
              <a:buChar char="&gt;"/>
              <a:defRPr sz="1800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25911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39017" y="1709143"/>
            <a:ext cx="5763248" cy="3687893"/>
          </a:xfrm>
          <a:prstGeom prst="rect">
            <a:avLst/>
          </a:prstGeom>
          <a:solidFill>
            <a:srgbClr val="CD0920"/>
          </a:solidFill>
          <a:effectLst>
            <a:outerShdw blurRad="152400" dist="165100" dir="960000" algn="tl" rotWithShape="0">
              <a:srgbClr val="777877">
                <a:alpha val="22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defRPr sz="32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A39A-CE46-4D2E-951D-CA87DE22B949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568485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2906" y="1299385"/>
            <a:ext cx="6965447" cy="3521498"/>
          </a:xfrm>
          <a:prstGeom prst="rect">
            <a:avLst/>
          </a:prstGeom>
          <a:solidFill>
            <a:srgbClr val="636463"/>
          </a:solidFill>
          <a:ln>
            <a:solidFill>
              <a:srgbClr val="636463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 anchor="ctr"/>
          <a:lstStyle>
            <a:lvl1pPr marL="0" indent="0" algn="ctr">
              <a:buNone/>
              <a:defRPr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587912"/>
            <a:ext cx="5351687" cy="1022968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</p:spPr>
        <p:txBody>
          <a:bodyPr vert="horz" anchor="ctr"/>
          <a:lstStyle>
            <a:lvl1pPr marL="180000">
              <a:lnSpc>
                <a:spcPts val="3300"/>
              </a:lnSpc>
              <a:defRPr sz="2700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8475663" y="6411913"/>
            <a:ext cx="566737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C5F84-9672-4584-9277-9A612F4A378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16185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D8329-0125-4879-BEA5-3F1A6974B47D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94567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FC519-EF10-408F-A379-82B5DB661D3E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91394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A0A9B-80F3-4E38-8DB4-E11B70126726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555558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98EF5-703E-4463-8C4E-FFADA1F64673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420622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8077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E9F4-3879-45A9-BE7F-849DC9400B5E}" type="slidenum">
              <a:rPr lang="fr-FR"/>
              <a:pPr>
                <a:defRPr/>
              </a:pPr>
              <a:t>‹N°›</a:t>
            </a:fld>
            <a:r>
              <a:rPr lang="fr-FR"/>
              <a:t>/X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4950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5578" y="6508043"/>
            <a:ext cx="414958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B3C3BA2-A26C-492F-873B-900B4435B0C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717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E88B178-EF6F-4A34-B8DD-D8AEDB738528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559761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6606394-FA84-421C-9193-7985879298D3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900241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56B899A5-9A10-4EBD-9287-9E616EAAB5E2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079807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5C8F6C9-CB4B-4C1C-8DF8-435993A5AD9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400695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17D5-BD23-45D7-949E-D3836779532E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300801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6D472-E043-44E0-972B-09C126B907EE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349092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A8257-A89D-4AA6-9685-125D28105E6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18807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6857C-FE3C-43D3-B234-DC091E20C49C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866897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3BDC0-9B66-4438-BB61-3756992538C0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80557-75D4-42D2-9B6B-E095C2E04F82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2412985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D2CB9-2D9D-4C31-9C41-58D46B3D8AA5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595F6-D6FA-4537-ADE8-0D97C7ED4C96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654353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1244A-6E96-43F4-A9CE-F34F7BFDC7E8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272257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75B7C-EF49-4221-96BA-67C907C7AC5A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911958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68263" y="809625"/>
            <a:ext cx="900747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6051"/>
            <a:ext cx="9144000" cy="615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3505200" y="6370638"/>
            <a:ext cx="2133600" cy="365125"/>
          </a:xfrm>
        </p:spPr>
        <p:txBody>
          <a:bodyPr/>
          <a:lstStyle>
            <a:lvl1pPr>
              <a:defRPr>
                <a:solidFill>
                  <a:srgbClr val="1F497D">
                    <a:lumMod val="50000"/>
                    <a:lumOff val="50000"/>
                  </a:srgbClr>
                </a:solidFill>
              </a:defRPr>
            </a:lvl1pPr>
          </a:lstStyle>
          <a:p>
            <a:pPr>
              <a:defRPr/>
            </a:pPr>
            <a:fld id="{9068A389-ACF5-4583-AC75-8C9B9A49DD8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6630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799F8-E912-48BC-8714-CFAA04242231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0629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CB5E9-23CB-4DE6-A35D-8E333F67FCB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86F4A-7E9F-4FE2-BAA9-4F3773300DD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414632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F1819-825D-41FF-A6CA-7BCE214B980C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310F7-B1C9-4D19-B7AD-5EAB2A3FB302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8049334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5E2A0-085B-4360-98F2-35547AF2D5E6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17381-7294-4C40-BFAA-C0C799F0CB9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9652765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76A2D-A44C-45F2-B697-E4C6EF368E86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E26A3-FB20-4EA5-9502-00F941F4180E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494372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C28CB-990E-40BF-A999-202D678BEF9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1804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95FE3-3F49-437F-AC7A-E2434B2998C5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998C1-50C6-455A-BE41-B566ADF4999B}" type="slidenum">
              <a:rPr lang="fr-FR"/>
              <a:pPr>
                <a:defRPr/>
              </a:pPr>
              <a:t>‹N°›</a:t>
            </a:fld>
            <a:r>
              <a:rPr lang="fr-FR"/>
              <a:t>/X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91495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840B-5BFA-4B7C-83C8-F2F29A18FEA6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A8D1C-E173-40DF-81C9-6D86BB1EA2A7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384351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9B246-6B44-4AEB-91C5-B5DAA31B84D2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2977C-2D42-451A-AEA6-106641FAFD57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6445420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D5ADB-928D-4D0C-9FF3-26A8D38626B4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4A8E2-3542-4237-86ED-5716DFBA39FB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5021517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BA085-2510-46B8-B8B3-6161F86C1D43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5F1AE-3B73-49F7-B0E6-C143BC192AE0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9942165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6133-B413-4161-9208-F64277BA27F5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015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355FE-EEB4-475B-9421-CEBA22607F5D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C0F3-2FE3-4EFB-BE2A-129F403FDF48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9592278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5A5BD-7F6C-42B5-8571-8F3735686EFB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7E3AE-3562-4B4B-AA7A-DD32964A8C9E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492149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5ACEE-CBCA-4B1E-B8F6-F7981667DE16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4910-2E1D-4FCF-ACE5-E60FCCC50F53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667705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200F4-15E8-4E4D-8085-C0260BC3A5D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4C768-1138-48A6-B2A1-43FE01D2C6B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42236614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A6604-0781-407D-9EF2-84832CDA6D8C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1227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68263" y="809625"/>
            <a:ext cx="900747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6051"/>
            <a:ext cx="9144000" cy="615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3505200" y="6370638"/>
            <a:ext cx="2133600" cy="365125"/>
          </a:xfrm>
        </p:spPr>
        <p:txBody>
          <a:bodyPr/>
          <a:lstStyle>
            <a:lvl1pPr>
              <a:defRPr>
                <a:solidFill>
                  <a:srgbClr val="1F497D">
                    <a:lumMod val="50000"/>
                    <a:lumOff val="50000"/>
                  </a:srgbClr>
                </a:solidFill>
              </a:defRPr>
            </a:lvl1pPr>
          </a:lstStyle>
          <a:p>
            <a:pPr>
              <a:defRPr/>
            </a:pPr>
            <a:fld id="{E515067E-EED7-40FE-A070-E69937A7E9A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118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0EBD0-82CB-43A4-B941-4A88AE1C24C9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10944-5C25-47C3-936F-C8FF386A745B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0671442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A96DD-7679-4BE0-B693-37FB2A5A5C07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B8156-A82F-4001-BD17-FD1B43FC093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3953006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90034-43DE-403F-91DD-960D5CF3A9EA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FBBC1-34DD-4EFD-8551-E04F7F7458C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996574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0C0D-3A8B-41D3-B064-311EAFC70B1E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D701B-4E06-4ADA-8118-1BD7A8810212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42738176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229FC-9A30-42BD-BF93-559165E0AE20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1185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68263" y="809625"/>
            <a:ext cx="900747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6051"/>
            <a:ext cx="9144000" cy="615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3505200" y="6370638"/>
            <a:ext cx="2133600" cy="365125"/>
          </a:xfrm>
        </p:spPr>
        <p:txBody>
          <a:bodyPr/>
          <a:lstStyle>
            <a:lvl1pPr>
              <a:defRPr>
                <a:solidFill>
                  <a:srgbClr val="1F497D">
                    <a:lumMod val="50000"/>
                    <a:lumOff val="50000"/>
                  </a:srgbClr>
                </a:solidFill>
              </a:defRPr>
            </a:lvl1pPr>
          </a:lstStyle>
          <a:p>
            <a:pPr>
              <a:defRPr/>
            </a:pPr>
            <a:fld id="{60DBF33F-4E3E-4261-93E1-D5660ECC5E4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1039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DB33B-D3A8-49CD-A5CF-0AA524863AE5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50158-DBF3-4745-B6ED-D18A63598FA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4810488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B6404-67D3-4851-B52C-B2ECCB53E894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3D42-BC44-4C92-BF2E-39DEEA66ACB0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1981136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524F-7965-41C0-9BAD-F1DAAC3E42A9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E92C0-E275-4AC6-B8BE-28DE73D14217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0758803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0F43-4E86-4F92-82F8-E82A3CA9F78A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6F9BC-73DC-4AE6-8E0B-9245F70356B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9291941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39CB1-FD69-425E-9760-D597EE2F6D52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85837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68263" y="809625"/>
            <a:ext cx="900747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6051"/>
            <a:ext cx="9144000" cy="615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3505200" y="6370638"/>
            <a:ext cx="2133600" cy="365125"/>
          </a:xfrm>
        </p:spPr>
        <p:txBody>
          <a:bodyPr/>
          <a:lstStyle>
            <a:lvl1pPr>
              <a:defRPr>
                <a:solidFill>
                  <a:srgbClr val="1F497D">
                    <a:lumMod val="50000"/>
                    <a:lumOff val="50000"/>
                  </a:srgbClr>
                </a:solidFill>
              </a:defRPr>
            </a:lvl1pPr>
          </a:lstStyle>
          <a:p>
            <a:pPr>
              <a:defRPr/>
            </a:pPr>
            <a:fld id="{C55F62F8-68C7-4CF9-812E-4DD7A2122C3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33180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BB9D0-6890-4B1D-AEA1-3DB83683DBD6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8FF62-9D77-493A-94FF-453D5335417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40687105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F9A7E-0798-4D6D-AA53-1407D5C8B712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2EB90-4517-43EF-9F45-3614F3D5C140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1988109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04A59-9462-460A-AEC6-4496AB04C11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6F37D-653D-48BD-BDD5-82E38A508391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523420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E2506-88D8-4A1D-8AD6-7D5FDA4599F4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D1F15-B6AC-4950-B051-4F9F4A3D5238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1361423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68263" y="809625"/>
            <a:ext cx="900747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6051"/>
            <a:ext cx="9144000" cy="615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3505200" y="6370638"/>
            <a:ext cx="2133600" cy="365125"/>
          </a:xfrm>
        </p:spPr>
        <p:txBody>
          <a:bodyPr/>
          <a:lstStyle>
            <a:lvl1pPr>
              <a:defRPr>
                <a:solidFill>
                  <a:srgbClr val="1F497D">
                    <a:lumMod val="50000"/>
                    <a:lumOff val="50000"/>
                  </a:srgbClr>
                </a:solidFill>
              </a:defRPr>
            </a:lvl1pPr>
          </a:lstStyle>
          <a:p>
            <a:pPr>
              <a:defRPr/>
            </a:pPr>
            <a:fld id="{AF37B308-456D-46E9-A3FB-010EA81D84C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84505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9EDFF-6C15-4DA8-A21B-3E283E2AD6A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1E8F0-6231-4C1B-8666-E86A9510E930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0325086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6D0D-51FD-43F0-AC6D-EBBD39FEBD53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56A85-6AC3-495B-832A-923519F2C3B1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6414233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05C4D-B15E-47D1-AC7F-12DF66FF5405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2C4D7-7E7D-410A-9418-545BC7C693D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8052505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3C6E7-2812-41F8-AB35-7F9780254A3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85BA3-A013-4B60-B7F2-BEED5A9FCB35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7752968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68263" y="809625"/>
            <a:ext cx="900747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6051"/>
            <a:ext cx="9144000" cy="615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3505200" y="6370638"/>
            <a:ext cx="2133600" cy="365125"/>
          </a:xfrm>
        </p:spPr>
        <p:txBody>
          <a:bodyPr/>
          <a:lstStyle>
            <a:lvl1pPr>
              <a:defRPr>
                <a:solidFill>
                  <a:srgbClr val="1F497D">
                    <a:lumMod val="50000"/>
                    <a:lumOff val="50000"/>
                  </a:srgbClr>
                </a:solidFill>
              </a:defRPr>
            </a:lvl1pPr>
          </a:lstStyle>
          <a:p>
            <a:pPr>
              <a:defRPr/>
            </a:pPr>
            <a:fld id="{5D85E9F2-5C18-40B9-A377-33D1B51CAF6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12050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6D94D-1AEF-4C3A-8560-856D981C1B62}" type="datetime1">
              <a:rPr lang="fr-FR" smtClean="0"/>
              <a:pPr>
                <a:defRPr/>
              </a:pPr>
              <a:t>30/05/2017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7746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199" y="439281"/>
            <a:ext cx="6784876" cy="650015"/>
          </a:xfrm>
          <a:prstGeom prst="rect">
            <a:avLst/>
          </a:prstGeom>
          <a:solidFill>
            <a:srgbClr val="C0C1BF"/>
          </a:solidFill>
          <a:ln>
            <a:solidFill>
              <a:srgbClr val="C0C1BF"/>
            </a:solidFill>
          </a:ln>
          <a:effectLst>
            <a:outerShdw blurRad="50800" dist="38100" dir="2700000" algn="tl" rotWithShape="0">
              <a:srgbClr val="8D8E8D">
                <a:alpha val="43000"/>
              </a:srgbClr>
            </a:outerShdw>
          </a:effectLst>
        </p:spPr>
        <p:txBody>
          <a:bodyPr vert="horz"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258199" y="1089296"/>
            <a:ext cx="6784876" cy="4166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srgbClr val="8D8E8D">
                <a:alpha val="43000"/>
              </a:srgbClr>
            </a:outerShdw>
          </a:effectLst>
        </p:spPr>
        <p:txBody>
          <a:bodyPr/>
          <a:lstStyle>
            <a:lvl1pPr marL="450000" indent="342000" algn="l">
              <a:lnSpc>
                <a:spcPts val="3100"/>
              </a:lnSpc>
              <a:spcBef>
                <a:spcPts val="24"/>
              </a:spcBef>
              <a:spcAft>
                <a:spcPts val="0"/>
              </a:spcAft>
              <a:buFontTx/>
              <a:buBlip>
                <a:blip r:embed="rId2"/>
              </a:buBlip>
              <a:defRPr sz="2000" b="0" i="0">
                <a:solidFill>
                  <a:srgbClr val="000000"/>
                </a:solidFill>
              </a:defRPr>
            </a:lvl1pPr>
            <a:lvl2pPr marL="1137600" indent="-285750">
              <a:buClr>
                <a:srgbClr val="8D8E8D"/>
              </a:buClr>
              <a:buFont typeface="Lucida Grande"/>
              <a:buChar char="&gt;"/>
              <a:defRPr sz="1800"/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F4CAF-F6B7-44EA-8617-2272A1F000D5}" type="datetime1">
              <a:rPr lang="fr-FR" smtClean="0"/>
              <a:pPr>
                <a:defRPr/>
              </a:pPr>
              <a:t>30/05/2017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2929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67544" y="396049"/>
            <a:ext cx="8136903" cy="593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D0714-3A90-423F-A338-B08B696094E2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3E148-5FB3-46A2-9E7D-10F79EF139EA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8720190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6"/>
          </p:nvPr>
        </p:nvSpPr>
        <p:spPr>
          <a:xfrm>
            <a:off x="469529" y="404664"/>
            <a:ext cx="8136000" cy="5933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 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5336700" y="1681428"/>
            <a:ext cx="3239989" cy="4607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58596" y="1685331"/>
            <a:ext cx="3239994" cy="4608000"/>
          </a:xfrm>
          <a:prstGeom prst="rect">
            <a:avLst/>
          </a:prstGeom>
        </p:spPr>
        <p:txBody>
          <a:bodyPr/>
          <a:lstStyle>
            <a:lvl1pPr marL="356400" indent="-285750">
              <a:lnSpc>
                <a:spcPts val="1800"/>
              </a:lnSpc>
              <a:spcAft>
                <a:spcPts val="600"/>
              </a:spcAft>
              <a:buSzPct val="140000"/>
              <a:buFontTx/>
              <a:buBlip>
                <a:blip r:embed="rId2"/>
              </a:buBlip>
              <a:defRPr sz="1600">
                <a:ln>
                  <a:noFill/>
                </a:ln>
                <a:solidFill>
                  <a:schemeClr val="tx1"/>
                </a:solidFill>
              </a:defRPr>
            </a:lvl1pPr>
            <a:lvl2pPr marL="742950" marR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28381"/>
              </a:buClr>
              <a:buSzTx/>
              <a:buFont typeface="Lucida Grande"/>
              <a:buChar char="&gt;"/>
              <a:tabLst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50C5B-5BA1-4D63-8AA6-1CDFB9139ED2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426D7-C89A-4052-A454-504049DD80A3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31986169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67544" y="399779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 smtClean="0"/>
          </a:p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467544" y="1689095"/>
            <a:ext cx="8133749" cy="4607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1"/>
            <a:endParaRPr lang="fr-FR" dirty="0" smtClean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C49AA-63B2-46CD-BD21-810FBC331958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CDAC2-5298-4389-A30F-4500DC533096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8336068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68449" y="399777"/>
            <a:ext cx="8135999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40973"/>
            <a:ext cx="2423726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3645253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467543" y="1688420"/>
            <a:ext cx="8136903" cy="4608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0DE38-C3D3-431B-877D-B29C439E6DF9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C68DA-1CE3-4F60-84AB-6C1D781CF59A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152310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49288" y="717550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433388" y="1590675"/>
            <a:ext cx="466725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416789" y="1682639"/>
            <a:ext cx="5779646" cy="2951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9F0EC-E1BF-4532-B23A-C28FADCD0E42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547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em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emf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9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2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2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51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2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.emf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9" descr="LOGO ECUREUIL VIE 485 C - N 75%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2551" r="28403" b="40868"/>
          <a:stretch>
            <a:fillRect/>
          </a:stretch>
        </p:blipFill>
        <p:spPr bwMode="auto">
          <a:xfrm>
            <a:off x="7415213" y="6338888"/>
            <a:ext cx="173990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446838" y="6419850"/>
            <a:ext cx="858837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BFCE248C-C103-45FD-9051-4E4BCBE77447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cxnSp>
        <p:nvCxnSpPr>
          <p:cNvPr id="21" name="Connecteur droit 20"/>
          <p:cNvCxnSpPr>
            <a:cxnSpLocks noChangeShapeType="1"/>
          </p:cNvCxnSpPr>
          <p:nvPr/>
        </p:nvCxnSpPr>
        <p:spPr bwMode="auto">
          <a:xfrm>
            <a:off x="7305675" y="6430963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28700" y="3667125"/>
            <a:ext cx="1798638" cy="1798638"/>
          </a:xfrm>
          <a:prstGeom prst="rect">
            <a:avLst/>
          </a:prstGeom>
          <a:solidFill>
            <a:srgbClr val="C0C1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232525" y="4068763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140450" y="885825"/>
            <a:ext cx="1331913" cy="1331913"/>
          </a:xfrm>
          <a:prstGeom prst="rect">
            <a:avLst/>
          </a:prstGeom>
          <a:solidFill>
            <a:srgbClr val="777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3090863" y="968375"/>
            <a:ext cx="431800" cy="4333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978525" y="5354638"/>
            <a:ext cx="468313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7656513" y="4338638"/>
            <a:ext cx="611187" cy="612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42" r:id="rId1"/>
    <p:sldLayoutId id="2147488943" r:id="rId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3500" b="1" kern="1200" cap="all">
          <a:solidFill>
            <a:srgbClr val="CD0920"/>
          </a:solidFill>
          <a:latin typeface="Calibri"/>
          <a:ea typeface="MS PGothic" pitchFamily="34" charset="-128"/>
          <a:cs typeface="Calibri"/>
        </a:defRPr>
      </a:lvl1pPr>
      <a:lvl2pPr algn="ctr" defTabSz="457200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2pPr>
      <a:lvl3pPr algn="ctr" defTabSz="457200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3pPr>
      <a:lvl4pPr algn="ctr" defTabSz="457200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4pPr>
      <a:lvl5pPr algn="ctr" defTabSz="457200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ctr" defTabSz="457200" rtl="0" eaLnBrk="1" fontAlgn="base" hangingPunct="1">
        <a:lnSpc>
          <a:spcPts val="4100"/>
        </a:lnSpc>
        <a:spcBef>
          <a:spcPct val="20000"/>
        </a:spcBef>
        <a:spcAft>
          <a:spcPct val="0"/>
        </a:spcAft>
        <a:buFont typeface="Arial" pitchFamily="34" charset="0"/>
        <a:defRPr sz="3500" b="1" kern="1200" cap="all">
          <a:solidFill>
            <a:srgbClr val="CD0920"/>
          </a:solidFill>
          <a:latin typeface="Calibri"/>
          <a:ea typeface="MS PGothic" pitchFamily="34" charset="-128"/>
          <a:cs typeface="Calibri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715125" y="1228725"/>
            <a:ext cx="1368425" cy="13684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166813" y="868363"/>
            <a:ext cx="1331912" cy="133191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52638" y="5272088"/>
            <a:ext cx="1509712" cy="706437"/>
          </a:xfrm>
          <a:prstGeom prst="rect">
            <a:avLst/>
          </a:prstGeom>
          <a:solidFill>
            <a:srgbClr val="C0C1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2053" name="Image 33" descr="LOGO ECUREUIL VIE 485 C - N 75%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0883" r="28403" b="40979"/>
          <a:stretch>
            <a:fillRect/>
          </a:stretch>
        </p:blipFill>
        <p:spPr bwMode="auto">
          <a:xfrm>
            <a:off x="6729413" y="6291263"/>
            <a:ext cx="1741487" cy="566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931863" y="1090613"/>
            <a:ext cx="396875" cy="398462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Connecteur droit 39"/>
          <p:cNvCxnSpPr>
            <a:cxnSpLocks noChangeShapeType="1"/>
          </p:cNvCxnSpPr>
          <p:nvPr/>
        </p:nvCxnSpPr>
        <p:spPr bwMode="auto">
          <a:xfrm>
            <a:off x="6683375" y="64214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3F66BFB4-7ABE-420D-9AB7-C33D851519E7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44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39763" y="4005263"/>
            <a:ext cx="1403350" cy="1403350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034213" y="846138"/>
            <a:ext cx="1368425" cy="13684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55613" y="4676775"/>
            <a:ext cx="433387" cy="43338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738313" y="52212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8" name="Image 33" descr="LOGO ECUREUIL VIE 485 C - N 75%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0970" r="28403" b="41269"/>
          <a:stretch>
            <a:fillRect/>
          </a:stretch>
        </p:blipFill>
        <p:spPr bwMode="auto">
          <a:xfrm>
            <a:off x="6731000" y="6291263"/>
            <a:ext cx="1741488" cy="555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80425" y="6408738"/>
            <a:ext cx="566738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5AADA90A-049E-42AF-85FA-5ABD840D6A8A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  <p:cxnSp>
        <p:nvCxnSpPr>
          <p:cNvPr id="21" name="Connecteur droit 20"/>
          <p:cNvCxnSpPr>
            <a:cxnSpLocks noChangeShapeType="1"/>
          </p:cNvCxnSpPr>
          <p:nvPr/>
        </p:nvCxnSpPr>
        <p:spPr bwMode="auto">
          <a:xfrm>
            <a:off x="6683375" y="64214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45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MS PGothic" pitchFamily="34" charset="-128"/>
          <a:cs typeface="MS PGothic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MS PGothic" pitchFamily="34" charset="-128"/>
          <a:cs typeface="MS P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MS PGothic" pitchFamily="34" charset="-128"/>
          <a:cs typeface="MS P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MS PGothic" pitchFamily="34" charset="-128"/>
          <a:cs typeface="MS P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ctr" defTabSz="457200" rtl="0" eaLnBrk="0" fontAlgn="base" hangingPunct="0">
        <a:lnSpc>
          <a:spcPts val="4000"/>
        </a:lnSpc>
        <a:spcBef>
          <a:spcPct val="20000"/>
        </a:spcBef>
        <a:spcAft>
          <a:spcPct val="0"/>
        </a:spcAft>
        <a:buFont typeface="Arial" pitchFamily="34" charset="0"/>
        <a:defRPr sz="3400" kern="1200">
          <a:solidFill>
            <a:srgbClr val="FFFFFF"/>
          </a:solidFill>
          <a:latin typeface="Calibri"/>
          <a:ea typeface="MS PGothic" pitchFamily="34" charset="-128"/>
          <a:cs typeface="Calibri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FFFFFF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FFFFFF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FFFFFF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FFFFFF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20" descr="LOGO ECUREUIL VIE 485 C - N 75%.ai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C25C0465-8114-497A-85A4-BB43DEEF7373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98" r:id="rId1"/>
    <p:sldLayoutId id="2147488899" r:id="rId2"/>
    <p:sldLayoutId id="2147488900" r:id="rId3"/>
    <p:sldLayoutId id="2147488901" r:id="rId4"/>
    <p:sldLayoutId id="2147488946" r:id="rId5"/>
    <p:sldLayoutId id="2147488947" r:id="rId6"/>
    <p:sldLayoutId id="2147488968" r:id="rId7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10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20" descr="LOGO ECUREUIL VIE 485 C - N 75%.ai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59A2D21C-0131-4883-BBDF-D66315011D46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48" r:id="rId1"/>
    <p:sldLayoutId id="2147488949" r:id="rId2"/>
    <p:sldLayoutId id="2147488950" r:id="rId3"/>
    <p:sldLayoutId id="2147488951" r:id="rId4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7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20" descr="LOGO ECUREUIL VIE 485 C - N 75%.ai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E0C70246-9CEA-4058-9168-C62267C0FD31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02" r:id="rId1"/>
    <p:sldLayoutId id="2147488903" r:id="rId2"/>
    <p:sldLayoutId id="2147488904" r:id="rId3"/>
    <p:sldLayoutId id="2147488905" r:id="rId4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7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20" descr="LOGO ECUREUIL VIE 485 C - N 75%.ai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6677E03D-257C-433B-9E73-4F051A0169F9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3C964B55-C273-4001-AEC8-3B1448D7F1AF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06" r:id="rId1"/>
    <p:sldLayoutId id="2147488907" r:id="rId2"/>
    <p:sldLayoutId id="2147488908" r:id="rId3"/>
    <p:sldLayoutId id="2147488909" r:id="rId4"/>
    <p:sldLayoutId id="2147488952" r:id="rId5"/>
    <p:sldLayoutId id="2147488953" r:id="rId6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9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20" descr="LOGO ECUREUIL VIE 485 C - N 75%.ai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E704D00C-0B67-4D77-95D3-8D4A58AC4889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1ED3DA4C-2C5F-40CF-8E3A-021930443479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10" r:id="rId1"/>
    <p:sldLayoutId id="2147488911" r:id="rId2"/>
    <p:sldLayoutId id="2147488912" r:id="rId3"/>
    <p:sldLayoutId id="2147488913" r:id="rId4"/>
    <p:sldLayoutId id="2147488954" r:id="rId5"/>
    <p:sldLayoutId id="2147488955" r:id="rId6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9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 20" descr="LOGO ECUREUIL VIE 485 C - N 75%.ai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55F50A2A-8485-46FC-B940-6C5627834A6A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12D58CCF-2C91-40A2-AA29-40FCD95CFAF9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14" r:id="rId1"/>
    <p:sldLayoutId id="2147488915" r:id="rId2"/>
    <p:sldLayoutId id="2147488916" r:id="rId3"/>
    <p:sldLayoutId id="2147488917" r:id="rId4"/>
    <p:sldLayoutId id="2147488956" r:id="rId5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8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 20" descr="LOGO ECUREUIL VIE 485 C - N 75%.ai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4B82198A-0BD2-4C7F-8579-E0783980883A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12B3667F-526E-4B67-99B4-830ABF7590E8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18" r:id="rId1"/>
    <p:sldLayoutId id="2147488919" r:id="rId2"/>
    <p:sldLayoutId id="2147488920" r:id="rId3"/>
    <p:sldLayoutId id="2147488921" r:id="rId4"/>
    <p:sldLayoutId id="2147488957" r:id="rId5"/>
    <p:sldLayoutId id="2147488958" r:id="rId6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9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 20" descr="LOGO ECUREUIL VIE 485 C - N 75%.ai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C7BB242A-C701-4888-9A6B-39E84B39E42E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15EBC28F-A892-4428-928B-BECF56D7CB56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22" r:id="rId1"/>
    <p:sldLayoutId id="2147488923" r:id="rId2"/>
    <p:sldLayoutId id="2147488924" r:id="rId3"/>
    <p:sldLayoutId id="2147488925" r:id="rId4"/>
    <p:sldLayoutId id="2147488959" r:id="rId5"/>
    <p:sldLayoutId id="2147488960" r:id="rId6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9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 20" descr="LOGO ECUREUIL VIE 485 C - N 75%.ai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E5B1436C-D523-458C-B177-43ADE2EB296F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E451365C-FA33-4634-8A42-ACF6524B3B60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26" r:id="rId1"/>
    <p:sldLayoutId id="2147488927" r:id="rId2"/>
    <p:sldLayoutId id="2147488928" r:id="rId3"/>
    <p:sldLayoutId id="2147488929" r:id="rId4"/>
    <p:sldLayoutId id="2147488961" r:id="rId5"/>
    <p:sldLayoutId id="2147488962" r:id="rId6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9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20" descr="LOGO ECUREUIL VIE 485 C - N 75%.ai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D8BD0F28-7877-42B9-A4A3-4A2B74335850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7DBF61B7-3E18-4AF3-B47B-D26D829BD3D7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30" r:id="rId1"/>
    <p:sldLayoutId id="2147488931" r:id="rId2"/>
    <p:sldLayoutId id="2147488932" r:id="rId3"/>
    <p:sldLayoutId id="2147488933" r:id="rId4"/>
    <p:sldLayoutId id="2147488963" r:id="rId5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8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20" descr="LOGO ECUREUIL VIE 485 C - N 75%.ai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9446EF2F-C457-48A1-8590-14B97BCBF2C5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61BF06A2-F21E-4809-9390-5FA4437B65CB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34" r:id="rId1"/>
    <p:sldLayoutId id="2147488935" r:id="rId2"/>
    <p:sldLayoutId id="2147488936" r:id="rId3"/>
    <p:sldLayoutId id="2147488937" r:id="rId4"/>
    <p:sldLayoutId id="2147488964" r:id="rId5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8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9" descr="LOGO ECUREUIL VIE 485 C - N 75%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2551" r="28403" b="40868"/>
          <a:stretch>
            <a:fillRect/>
          </a:stretch>
        </p:blipFill>
        <p:spPr bwMode="auto">
          <a:xfrm>
            <a:off x="7415213" y="6338888"/>
            <a:ext cx="173990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446838" y="6419850"/>
            <a:ext cx="858837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190BFE84-B1D9-42DC-A7A1-59DA3BEF130D}" type="datetime1">
              <a:rPr lang="fr-FR" smtClean="0"/>
              <a:pPr>
                <a:defRPr/>
              </a:pPr>
              <a:t>30/05/2017</a:t>
            </a:fld>
            <a:endParaRPr lang="fr-FR"/>
          </a:p>
        </p:txBody>
      </p:sp>
      <p:cxnSp>
        <p:nvCxnSpPr>
          <p:cNvPr id="21" name="Connecteur droit 20"/>
          <p:cNvCxnSpPr>
            <a:cxnSpLocks noChangeShapeType="1"/>
          </p:cNvCxnSpPr>
          <p:nvPr/>
        </p:nvCxnSpPr>
        <p:spPr bwMode="auto">
          <a:xfrm>
            <a:off x="7305675" y="6430963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017713" y="215900"/>
            <a:ext cx="814387" cy="795338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28700" y="3667125"/>
            <a:ext cx="1798638" cy="1798638"/>
          </a:xfrm>
          <a:prstGeom prst="rect">
            <a:avLst/>
          </a:prstGeom>
          <a:solidFill>
            <a:srgbClr val="C0C1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232525" y="4068763"/>
            <a:ext cx="1584325" cy="1584325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140450" y="885825"/>
            <a:ext cx="1331913" cy="1331913"/>
          </a:xfrm>
          <a:prstGeom prst="rect">
            <a:avLst/>
          </a:prstGeom>
          <a:solidFill>
            <a:srgbClr val="777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3090863" y="968375"/>
            <a:ext cx="431800" cy="4333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978525" y="5354638"/>
            <a:ext cx="468313" cy="469900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7656513" y="4338638"/>
            <a:ext cx="611187" cy="612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65" r:id="rId1"/>
    <p:sldLayoutId id="2147488966" r:id="rId2"/>
  </p:sldLayoutIdLst>
  <p:hf sldNum="0" hdr="0" ftr="0"/>
  <p:txStyles>
    <p:titleStyle>
      <a:lvl1pPr algn="ctr" defTabSz="457200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3500" b="1" kern="1200" cap="all">
          <a:solidFill>
            <a:srgbClr val="CD0920"/>
          </a:solidFill>
          <a:latin typeface="Calibri"/>
          <a:ea typeface="MS PGothic" pitchFamily="34" charset="-128"/>
          <a:cs typeface="Calibri"/>
        </a:defRPr>
      </a:lvl1pPr>
      <a:lvl2pPr algn="ctr" defTabSz="457200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2pPr>
      <a:lvl3pPr algn="ctr" defTabSz="457200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3pPr>
      <a:lvl4pPr algn="ctr" defTabSz="457200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4pPr>
      <a:lvl5pPr algn="ctr" defTabSz="457200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3500" b="1">
          <a:solidFill>
            <a:srgbClr val="CD0920"/>
          </a:solidFill>
          <a:latin typeface="Calibri" charset="0"/>
          <a:ea typeface="MS PGothic" pitchFamily="34" charset="-128"/>
          <a:cs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ctr" defTabSz="457200" rtl="0" eaLnBrk="0" fontAlgn="base" hangingPunct="0">
        <a:lnSpc>
          <a:spcPts val="4100"/>
        </a:lnSpc>
        <a:spcBef>
          <a:spcPct val="20000"/>
        </a:spcBef>
        <a:spcAft>
          <a:spcPct val="0"/>
        </a:spcAft>
        <a:buFont typeface="Arial" pitchFamily="34" charset="0"/>
        <a:defRPr sz="3500" b="1" kern="1200" cap="all">
          <a:solidFill>
            <a:srgbClr val="CD0920"/>
          </a:solidFill>
          <a:latin typeface="Calibri"/>
          <a:ea typeface="MS PGothic" pitchFamily="34" charset="-128"/>
          <a:cs typeface="Calibri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20" descr="LOGO ECUREUIL VIE 485 C - N 75%.ai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 t="41501" r="28403" b="40868"/>
          <a:stretch>
            <a:fillRect/>
          </a:stretch>
        </p:blipFill>
        <p:spPr bwMode="auto">
          <a:xfrm>
            <a:off x="6732588" y="6307138"/>
            <a:ext cx="1741487" cy="550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807075" y="6416675"/>
            <a:ext cx="858838" cy="2968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2FC01B49-452F-46EB-99C1-898E9E43FAA9}" type="datetime1">
              <a:rPr lang="fr-FR" smtClean="0"/>
              <a:pPr>
                <a:defRPr/>
              </a:pPr>
              <a:t>30/05/2017</a:t>
            </a:fld>
            <a:endParaRPr lang="fr-FR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27950" y="93663"/>
            <a:ext cx="1008063" cy="1008062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0038" y="4613275"/>
            <a:ext cx="1403350" cy="1404938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15888" y="5284788"/>
            <a:ext cx="433387" cy="433387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98588" y="5830888"/>
            <a:ext cx="611187" cy="6143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/>
        </p:nvCxnSpPr>
        <p:spPr bwMode="auto">
          <a:xfrm>
            <a:off x="6681788" y="6408738"/>
            <a:ext cx="0" cy="296862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475663" y="6411913"/>
            <a:ext cx="566737" cy="32385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white"/>
                </a:solidFill>
                <a:cs typeface="+mn-cs"/>
              </a:defRPr>
            </a:lvl1pPr>
          </a:lstStyle>
          <a:p>
            <a:pPr>
              <a:defRPr/>
            </a:pPr>
            <a:fld id="{370810DE-A798-4AC5-B3D0-38D638C123B2}" type="slidenum">
              <a:rPr lang="fr-FR"/>
              <a:pPr>
                <a:defRPr/>
              </a:pPr>
              <a:t>‹N°›</a:t>
            </a:fld>
            <a:r>
              <a:rPr lang="fr-FR" dirty="0"/>
              <a:t>/X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938" r:id="rId1"/>
    <p:sldLayoutId id="2147488939" r:id="rId2"/>
    <p:sldLayoutId id="2147488940" r:id="rId3"/>
    <p:sldLayoutId id="2147488941" r:id="rId4"/>
    <p:sldLayoutId id="2147488967" r:id="rId5"/>
  </p:sldLayoutIdLst>
  <p:hf sldNum="0"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8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 pitchFamily="1" charset="0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029/essentiel-marketing-bdd/3951/20170531-m-31-mai-2017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611188" y="1682750"/>
            <a:ext cx="7848600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dirty="0" smtClean="0"/>
              <a:t>heure du jeudi du 1</a:t>
            </a:r>
            <a:r>
              <a:rPr lang="fr-FR" baseline="30000" dirty="0" smtClean="0"/>
              <a:t>er</a:t>
            </a:r>
            <a:r>
              <a:rPr lang="fr-FR" dirty="0" smtClean="0"/>
              <a:t> juin 2017</a:t>
            </a:r>
            <a:br>
              <a:rPr lang="fr-FR" dirty="0" smtClean="0"/>
            </a:br>
            <a:r>
              <a:rPr lang="fr-FR" dirty="0" smtClean="0"/>
              <a:t>les options d’arbitrage</a:t>
            </a:r>
            <a:endParaRPr lang="fr-FR" dirty="0"/>
          </a:p>
        </p:txBody>
      </p:sp>
      <p:sp>
        <p:nvSpPr>
          <p:cNvPr id="44035" name="ZoneTexte 2"/>
          <p:cNvSpPr txBox="1">
            <a:spLocks noChangeArrowheads="1"/>
          </p:cNvSpPr>
          <p:nvPr/>
        </p:nvSpPr>
        <p:spPr bwMode="auto">
          <a:xfrm>
            <a:off x="611188" y="6524625"/>
            <a:ext cx="86407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 dirty="0"/>
              <a:t>Document à usage strictement interne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dirty="0" err="1" smtClean="0"/>
              <a:t>Form’action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d'arbitrage : un intérêt partagé</a:t>
            </a:r>
            <a:endParaRPr b="1" dirty="0"/>
          </a:p>
        </p:txBody>
      </p:sp>
      <p:sp>
        <p:nvSpPr>
          <p:cNvPr id="45062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45063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pic>
        <p:nvPicPr>
          <p:cNvPr id="45065" name="Image 22" descr="SCH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" t="40659" r="85019" b="55389"/>
          <a:stretch>
            <a:fillRect/>
          </a:stretch>
        </p:blipFill>
        <p:spPr bwMode="auto">
          <a:xfrm>
            <a:off x="1673225" y="5456238"/>
            <a:ext cx="18097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468313" y="1052513"/>
            <a:ext cx="8135937" cy="5040312"/>
          </a:xfr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algn="ctr">
              <a:tabLst>
                <a:tab pos="177800" algn="l"/>
              </a:tabLst>
              <a:defRPr/>
            </a:pPr>
            <a:r>
              <a:rPr sz="2400" b="1" dirty="0" smtClean="0">
                <a:latin typeface="Calibri" pitchFamily="34" charset="0"/>
              </a:rPr>
              <a:t>Un triple bénéfice</a:t>
            </a:r>
            <a:r>
              <a:rPr sz="1800" dirty="0" smtClean="0">
                <a:latin typeface="Calibri" pitchFamily="34" charset="0"/>
              </a:rPr>
              <a:t/>
            </a:r>
            <a:br>
              <a:rPr sz="1800" dirty="0" smtClean="0">
                <a:latin typeface="Calibri" pitchFamily="34" charset="0"/>
              </a:rPr>
            </a:br>
            <a:endParaRPr sz="1800" dirty="0" smtClean="0">
              <a:latin typeface="Calibri" pitchFamily="34" charset="0"/>
            </a:endParaRPr>
          </a:p>
          <a:p>
            <a:pPr marL="723900" indent="-384175">
              <a:lnSpc>
                <a:spcPct val="100000"/>
              </a:lnSpc>
              <a:tabLst>
                <a:tab pos="804863" algn="l"/>
              </a:tabLst>
              <a:defRPr/>
            </a:pPr>
            <a:r>
              <a:rPr b="1" dirty="0" smtClean="0">
                <a:solidFill>
                  <a:srgbClr val="C00000"/>
                </a:solidFill>
                <a:latin typeface="Calibri" pitchFamily="34" charset="0"/>
              </a:rPr>
              <a:t>Bénéfice clients </a:t>
            </a:r>
          </a:p>
          <a:p>
            <a:pPr marL="1106525" lvl="1" indent="-4572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Accéder aux marchés financiers en encadrant son risque</a:t>
            </a:r>
          </a:p>
          <a:p>
            <a:pPr marL="1106525" lvl="1" indent="-4572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Avoir une gestion automatisée de la poche d’UC</a:t>
            </a:r>
          </a:p>
          <a:p>
            <a:pPr marL="1106525" lvl="1" indent="-4572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endParaRPr sz="1600" b="1" dirty="0"/>
          </a:p>
          <a:p>
            <a:pPr marL="723900" indent="-384175">
              <a:lnSpc>
                <a:spcPct val="100000"/>
              </a:lnSpc>
              <a:tabLst>
                <a:tab pos="804863" algn="l"/>
              </a:tabLst>
              <a:defRPr/>
            </a:pPr>
            <a:r>
              <a:rPr b="1" dirty="0" smtClean="0">
                <a:solidFill>
                  <a:srgbClr val="C00000"/>
                </a:solidFill>
                <a:latin typeface="Calibri" pitchFamily="34" charset="0"/>
              </a:rPr>
              <a:t>Bénéfices conseiller </a:t>
            </a:r>
          </a:p>
          <a:p>
            <a:pPr marL="992225" lvl="1" indent="-3429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Renforcer son statut de professionnel  en proposant  une option d’arbitrage correspondant au profil investisseur du client</a:t>
            </a:r>
          </a:p>
          <a:p>
            <a:pPr marL="992225" lvl="1" indent="-3429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Optimiser son temps commercial  : automatisation de la gestion des UC et moins de SAV</a:t>
            </a:r>
          </a:p>
          <a:p>
            <a:pPr marL="992225" lvl="1" indent="-3429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endParaRPr lang="fr-FR" sz="1600" b="1" dirty="0" smtClean="0">
              <a:solidFill>
                <a:schemeClr val="tx1"/>
              </a:solidFill>
            </a:endParaRPr>
          </a:p>
          <a:p>
            <a:pPr marL="723900" indent="-384175">
              <a:lnSpc>
                <a:spcPct val="100000"/>
              </a:lnSpc>
              <a:tabLst>
                <a:tab pos="804863" algn="l"/>
              </a:tabLst>
              <a:defRPr/>
            </a:pPr>
            <a:r>
              <a:rPr b="1" dirty="0">
                <a:solidFill>
                  <a:srgbClr val="C00000"/>
                </a:solidFill>
                <a:latin typeface="Calibri" pitchFamily="34" charset="0"/>
              </a:rPr>
              <a:t>Bénéfice </a:t>
            </a:r>
            <a:r>
              <a:rPr b="1" dirty="0" smtClean="0">
                <a:solidFill>
                  <a:srgbClr val="C00000"/>
                </a:solidFill>
                <a:latin typeface="Calibri" pitchFamily="34" charset="0"/>
              </a:rPr>
              <a:t>Caisse/agence</a:t>
            </a:r>
            <a:endParaRPr b="1" dirty="0">
              <a:solidFill>
                <a:srgbClr val="C00000"/>
              </a:solidFill>
              <a:latin typeface="Calibri" pitchFamily="34" charset="0"/>
            </a:endParaRPr>
          </a:p>
          <a:p>
            <a:pPr marL="1106525" lvl="1" indent="-4572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Diminuer l’attrition</a:t>
            </a:r>
          </a:p>
          <a:p>
            <a:pPr marL="1106525" lvl="1" indent="-4572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Renforcer la satisfaction client</a:t>
            </a:r>
          </a:p>
          <a:p>
            <a:pPr marL="1106525" lvl="1" indent="-457200" algn="l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Renforcer le PNB</a:t>
            </a:r>
          </a:p>
          <a:p>
            <a:pPr marL="1399925" lvl="2" indent="-457200">
              <a:buFont typeface="Wingdings" panose="05000000000000000000" pitchFamily="2" charset="2"/>
              <a:buChar char="ü"/>
              <a:tabLst>
                <a:tab pos="804863" algn="l"/>
              </a:tabLst>
              <a:defRPr/>
            </a:pPr>
            <a:endParaRPr sz="1900" b="1" dirty="0">
              <a:solidFill>
                <a:schemeClr val="tx1"/>
              </a:solidFill>
              <a:latin typeface="Calibri" pitchFamily="34" charset="0"/>
            </a:endParaRPr>
          </a:p>
          <a:p>
            <a:pPr marL="355600" lvl="1">
              <a:buFont typeface="Lucida Grande"/>
              <a:buNone/>
              <a:tabLst>
                <a:tab pos="804863" algn="l"/>
              </a:tabLst>
              <a:defRPr/>
            </a:pPr>
            <a:endParaRPr sz="3200" b="1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816100" y="1682750"/>
            <a:ext cx="6211888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b="1" dirty="0" smtClean="0">
                <a:solidFill>
                  <a:srgbClr val="C00000"/>
                </a:solidFill>
              </a:rPr>
              <a:t>La dynamisation des intérêts/</a:t>
            </a:r>
            <a:br>
              <a:rPr lang="fr-FR" b="1" dirty="0" smtClean="0">
                <a:solidFill>
                  <a:srgbClr val="C00000"/>
                </a:solidFill>
              </a:rPr>
            </a:br>
            <a:r>
              <a:rPr lang="fr-FR" b="1" dirty="0" smtClean="0">
                <a:solidFill>
                  <a:srgbClr val="C00000"/>
                </a:solidFill>
              </a:rPr>
              <a:t>option optimisation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46083" name="ZoneTexte 2"/>
          <p:cNvSpPr txBox="1">
            <a:spLocks noChangeArrowheads="1"/>
          </p:cNvSpPr>
          <p:nvPr/>
        </p:nvSpPr>
        <p:spPr bwMode="auto">
          <a:xfrm>
            <a:off x="611188" y="6524625"/>
            <a:ext cx="2665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Document à usage strictement interne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La dynamisation des intérêts/ optimisation </a:t>
            </a:r>
            <a:endParaRPr b="1" dirty="0"/>
          </a:p>
        </p:txBody>
      </p:sp>
      <p:sp>
        <p:nvSpPr>
          <p:cNvPr id="47110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47111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pic>
        <p:nvPicPr>
          <p:cNvPr id="47113" name="Image 22" descr="SCH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" t="40659" r="85019" b="55389"/>
          <a:stretch>
            <a:fillRect/>
          </a:stretch>
        </p:blipFill>
        <p:spPr bwMode="auto">
          <a:xfrm>
            <a:off x="1673225" y="5456238"/>
            <a:ext cx="18097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4" name="ZoneTexte 8"/>
          <p:cNvSpPr txBox="1">
            <a:spLocks noChangeArrowheads="1"/>
          </p:cNvSpPr>
          <p:nvPr/>
        </p:nvSpPr>
        <p:spPr bwMode="auto">
          <a:xfrm>
            <a:off x="457200" y="2554288"/>
            <a:ext cx="8421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2800" b="1">
                <a:solidFill>
                  <a:srgbClr val="4F504F"/>
                </a:solidFill>
                <a:ea typeface="Gill Sans"/>
                <a:cs typeface="Gill Sans"/>
              </a:rPr>
              <a:t>Dynamiser automatiquement les intérêts accumulés sur le fonds en euros du contrat en les investissant sur des supports financiers en UC</a:t>
            </a:r>
            <a:r>
              <a:rPr lang="fr-FR" altLang="fr-FR" sz="2800">
                <a:solidFill>
                  <a:srgbClr val="4F504F"/>
                </a:solidFill>
                <a:latin typeface="Gill Sans"/>
                <a:ea typeface="Gill Sans"/>
                <a:cs typeface="Gill Sans"/>
              </a:rPr>
              <a:t>.</a:t>
            </a:r>
          </a:p>
        </p:txBody>
      </p:sp>
      <p:sp>
        <p:nvSpPr>
          <p:cNvPr id="27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017588"/>
            <a:ext cx="8555038" cy="5148262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32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3200" b="1" dirty="0" smtClean="0">
                <a:solidFill>
                  <a:srgbClr val="CD0920"/>
                </a:solidFill>
                <a:latin typeface="Calibri" pitchFamily="34" charset="0"/>
              </a:rPr>
              <a:t>L’objectif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/>
              <a:t>La dynamisation des intérêts/ optimisation : le mécanisme</a:t>
            </a:r>
          </a:p>
        </p:txBody>
      </p:sp>
      <p:sp>
        <p:nvSpPr>
          <p:cNvPr id="48135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pic>
        <p:nvPicPr>
          <p:cNvPr id="11" name="Espace réservé pour une image  5"/>
          <p:cNvPicPr>
            <a:picLocks noChangeAspect="1"/>
          </p:cNvPicPr>
          <p:nvPr/>
        </p:nvPicPr>
        <p:blipFill rotWithShape="1">
          <a:blip r:embed="rId2"/>
          <a:srcRect l="5903" t="21528" r="27604" b="9336"/>
          <a:stretch/>
        </p:blipFill>
        <p:spPr>
          <a:xfrm>
            <a:off x="250825" y="1268413"/>
            <a:ext cx="8548688" cy="4999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/>
              <a:t>La dynamisation des intérêts/ optimisation : les caractéristiques</a:t>
            </a:r>
          </a:p>
        </p:txBody>
      </p:sp>
      <p:sp>
        <p:nvSpPr>
          <p:cNvPr id="49159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95288" y="1263650"/>
            <a:ext cx="8555037" cy="5148263"/>
          </a:xfrm>
          <a:solidFill>
            <a:schemeClr val="bg1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D0920"/>
                </a:solidFill>
                <a:latin typeface="Calibri" pitchFamily="34" charset="0"/>
              </a:rPr>
              <a:t>La dynamisation des intérêts  pour quel profil investisseur?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Client qui souhaite dynamiser la poche € de son épargne</a:t>
            </a: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00000"/>
                </a:solidFill>
                <a:latin typeface="Calibri" pitchFamily="34" charset="0"/>
              </a:rPr>
              <a:t>Avantage client </a:t>
            </a:r>
            <a:endParaRPr altLang="fr-FR" sz="24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Garantir le capital net investi de sa poche € tout en dynamisant le rendement</a:t>
            </a:r>
            <a:endParaRPr altLang="fr-FR" sz="2400" b="1" cap="none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endParaRPr altLang="fr-FR" sz="2000" i="1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816100" y="1682750"/>
            <a:ext cx="6211888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b="1" dirty="0" smtClean="0">
                <a:solidFill>
                  <a:srgbClr val="C00000"/>
                </a:solidFill>
              </a:rPr>
              <a:t>La sécurisation des </a:t>
            </a:r>
            <a:br>
              <a:rPr lang="fr-FR" b="1" dirty="0" smtClean="0">
                <a:solidFill>
                  <a:srgbClr val="C00000"/>
                </a:solidFill>
              </a:rPr>
            </a:br>
            <a:r>
              <a:rPr lang="fr-FR" b="1" dirty="0" smtClean="0">
                <a:solidFill>
                  <a:srgbClr val="C00000"/>
                </a:solidFill>
              </a:rPr>
              <a:t>plus-values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50179" name="ZoneTexte 2"/>
          <p:cNvSpPr txBox="1">
            <a:spLocks noChangeArrowheads="1"/>
          </p:cNvSpPr>
          <p:nvPr/>
        </p:nvSpPr>
        <p:spPr bwMode="auto">
          <a:xfrm>
            <a:off x="611188" y="6524625"/>
            <a:ext cx="2665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Document à usage strictement interne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Sécurisation des plus-values</a:t>
            </a:r>
            <a:endParaRPr b="1" dirty="0"/>
          </a:p>
        </p:txBody>
      </p:sp>
      <p:sp>
        <p:nvSpPr>
          <p:cNvPr id="51206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51207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51209" name="Rectangle 5"/>
          <p:cNvSpPr>
            <a:spLocks noChangeArrowheads="1"/>
          </p:cNvSpPr>
          <p:nvPr/>
        </p:nvSpPr>
        <p:spPr bwMode="auto">
          <a:xfrm>
            <a:off x="611188" y="2651125"/>
            <a:ext cx="82819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3200" b="1">
                <a:solidFill>
                  <a:srgbClr val="4F504F"/>
                </a:solidFill>
                <a:ea typeface="Gill Sans"/>
                <a:cs typeface="Gill Sans"/>
              </a:rPr>
              <a:t>Sécuriser automatiquement les gains accumulés sur les supports financiers en UC suivis en les investissant sur le fonds en euros.</a:t>
            </a:r>
          </a:p>
        </p:txBody>
      </p:sp>
      <p:sp>
        <p:nvSpPr>
          <p:cNvPr id="15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017588"/>
            <a:ext cx="8555038" cy="5148262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32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3200" b="1" dirty="0" smtClean="0">
                <a:solidFill>
                  <a:srgbClr val="CD0920"/>
                </a:solidFill>
                <a:latin typeface="Calibri" pitchFamily="34" charset="0"/>
              </a:rPr>
              <a:t>L’objectif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Sécurisation des plus-values</a:t>
            </a:r>
            <a:endParaRPr b="1" dirty="0"/>
          </a:p>
        </p:txBody>
      </p:sp>
      <p:sp>
        <p:nvSpPr>
          <p:cNvPr id="52230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52231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pic>
        <p:nvPicPr>
          <p:cNvPr id="13" name="Espace réservé pour une image  5"/>
          <p:cNvPicPr>
            <a:picLocks noChangeAspect="1"/>
          </p:cNvPicPr>
          <p:nvPr/>
        </p:nvPicPr>
        <p:blipFill rotWithShape="1">
          <a:blip r:embed="rId2"/>
          <a:srcRect l="10395" t="18887" r="40473" b="69702"/>
          <a:stretch/>
        </p:blipFill>
        <p:spPr>
          <a:xfrm>
            <a:off x="250825" y="1206500"/>
            <a:ext cx="8653463" cy="1130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10" name="Espace réservé pour une image  5"/>
          <p:cNvPicPr>
            <a:picLocks noChangeAspect="1"/>
          </p:cNvPicPr>
          <p:nvPr/>
        </p:nvPicPr>
        <p:blipFill rotWithShape="1">
          <a:blip r:embed="rId2"/>
          <a:srcRect l="10395" t="19145" r="40473" b="31111"/>
          <a:stretch/>
        </p:blipFill>
        <p:spPr>
          <a:xfrm>
            <a:off x="250825" y="1231900"/>
            <a:ext cx="8653463" cy="492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3" name="ZoneTexte 2"/>
          <p:cNvSpPr txBox="1"/>
          <p:nvPr/>
        </p:nvSpPr>
        <p:spPr>
          <a:xfrm>
            <a:off x="3348038" y="4006850"/>
            <a:ext cx="4248150" cy="6461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  Si plus-value ≥ 15€ et 3% par UC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  Périodicité : mensuelle ou trimestrielle</a:t>
            </a:r>
          </a:p>
          <a:p>
            <a:pPr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       (trimestrielle sur MILLEVIE Essentielle et MILLEVIE Initiale)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48038" y="5157788"/>
            <a:ext cx="4968875" cy="830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200" b="1">
                <a:solidFill>
                  <a:schemeClr val="bg1">
                    <a:lumMod val="50000"/>
                  </a:schemeClr>
                </a:solidFill>
              </a:rPr>
              <a:t>Montant minimum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disponible sur chaque </a:t>
            </a:r>
            <a:r>
              <a:rPr lang="fr-FR" sz="1200" b="1">
                <a:solidFill>
                  <a:schemeClr val="bg1">
                    <a:lumMod val="50000"/>
                  </a:schemeClr>
                </a:solidFill>
              </a:rPr>
              <a:t>UC : 500 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€ pour Nuances Plus et Nuances </a:t>
            </a:r>
            <a:r>
              <a:rPr lang="fr-FR" sz="1200" b="1" dirty="0" err="1">
                <a:solidFill>
                  <a:schemeClr val="bg1">
                    <a:lumMod val="50000"/>
                  </a:schemeClr>
                </a:solidFill>
              </a:rPr>
              <a:t>Capi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 / 5000 € sur Nuances Privilège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Si plus-value ≥ 3% par UC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Périodicité  : trimestrielle</a:t>
            </a:r>
          </a:p>
        </p:txBody>
      </p:sp>
    </p:spTree>
    <p:extLst>
      <p:ext uri="{BB962C8B-B14F-4D97-AF65-F5344CB8AC3E}">
        <p14:creationId xmlns:p14="http://schemas.microsoft.com/office/powerpoint/2010/main" val="70036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Sécurisation des plus-values</a:t>
            </a:r>
            <a:endParaRPr b="1" dirty="0"/>
          </a:p>
        </p:txBody>
      </p:sp>
      <p:sp>
        <p:nvSpPr>
          <p:cNvPr id="53255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4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04800" y="1323975"/>
            <a:ext cx="8555038" cy="5148263"/>
          </a:xfr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D0920"/>
                </a:solidFill>
                <a:latin typeface="Calibri" pitchFamily="34" charset="0"/>
              </a:rPr>
              <a:t>La sécurisation des plus-values pour quel profil investisseur?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Client à profil investisseur modéré qui souhaite protéger régulièrement les plus-values réalisées sur les unités de compte qu’il a choisies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endParaRPr altLang="fr-FR" sz="2400" b="1" dirty="0" smtClean="0">
              <a:solidFill>
                <a:srgbClr val="636463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00000"/>
                </a:solidFill>
                <a:latin typeface="Calibri" pitchFamily="34" charset="0"/>
              </a:rPr>
              <a:t>Avantage client </a:t>
            </a:r>
            <a:r>
              <a:rPr altLang="fr-FR" sz="2400" b="1" dirty="0" smtClean="0">
                <a:solidFill>
                  <a:srgbClr val="636463"/>
                </a:solidFill>
                <a:latin typeface="Calibri" pitchFamily="34" charset="0"/>
              </a:rPr>
              <a:t>: </a:t>
            </a: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Engranger automatiquement les plus-values réalisées sur les UC</a:t>
            </a: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endParaRPr altLang="fr-FR" sz="3200" b="1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744663" y="1682750"/>
            <a:ext cx="6499225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b="1" dirty="0" smtClean="0">
                <a:solidFill>
                  <a:srgbClr val="C00000"/>
                </a:solidFill>
              </a:rPr>
              <a:t>La diversification progressive / investissement progressif</a:t>
            </a:r>
            <a:endParaRPr lang="fr-F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diversification progressive / investissement progressif</a:t>
            </a:r>
            <a:endParaRPr b="1" dirty="0"/>
          </a:p>
        </p:txBody>
      </p:sp>
      <p:sp>
        <p:nvSpPr>
          <p:cNvPr id="55302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55303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1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017588"/>
            <a:ext cx="8555038" cy="5148262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3200" dirty="0" smtClean="0">
              <a:solidFill>
                <a:srgbClr val="CD0920"/>
              </a:solidFill>
              <a:latin typeface="Calibri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3200" b="1" dirty="0" smtClean="0">
                <a:solidFill>
                  <a:srgbClr val="CD0920"/>
                </a:solidFill>
                <a:latin typeface="Calibri" pitchFamily="34" charset="0"/>
              </a:rPr>
              <a:t>L’objectif</a:t>
            </a:r>
          </a:p>
        </p:txBody>
      </p:sp>
      <p:sp>
        <p:nvSpPr>
          <p:cNvPr id="55306" name="ZoneTexte 8"/>
          <p:cNvSpPr txBox="1">
            <a:spLocks noChangeArrowheads="1"/>
          </p:cNvSpPr>
          <p:nvPr/>
        </p:nvSpPr>
        <p:spPr bwMode="auto">
          <a:xfrm>
            <a:off x="457200" y="2554288"/>
            <a:ext cx="8421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2400" b="1">
                <a:solidFill>
                  <a:srgbClr val="4F504F"/>
                </a:solidFill>
                <a:ea typeface="Gill Sans"/>
                <a:cs typeface="Gill Sans"/>
              </a:rPr>
              <a:t>Tout ou partie du capital constitué sur le fonds en euros est progressivement investi sur des supports financiers en UC choisis pendant une durée maximale de 36 mois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56323" name="Espace réservé de la date 5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fld id="{E26CA177-6711-4D8D-BBD2-65C3C13E1366}" type="datetime1">
              <a:rPr lang="fr-FR" altLang="fr-FR" smtClean="0"/>
              <a:pPr/>
              <a:t>30/05/2017</a:t>
            </a:fld>
            <a:endParaRPr lang="fr-FR" altLang="fr-FR" smtClean="0"/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diversification progressive / investissement progressif</a:t>
            </a:r>
            <a:endParaRPr b="1" dirty="0"/>
          </a:p>
        </p:txBody>
      </p:sp>
      <p:sp>
        <p:nvSpPr>
          <p:cNvPr id="56326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pic>
        <p:nvPicPr>
          <p:cNvPr id="10" name="Espace réservé pour une image  5"/>
          <p:cNvPicPr>
            <a:picLocks noChangeAspect="1"/>
          </p:cNvPicPr>
          <p:nvPr/>
        </p:nvPicPr>
        <p:blipFill rotWithShape="1">
          <a:blip r:embed="rId2"/>
          <a:srcRect l="26194" t="19985" r="22417" b="15509"/>
          <a:stretch/>
        </p:blipFill>
        <p:spPr>
          <a:xfrm>
            <a:off x="458788" y="1047750"/>
            <a:ext cx="8016875" cy="5659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diversification progressive / investissement progressif</a:t>
            </a:r>
            <a:endParaRPr b="1" dirty="0"/>
          </a:p>
        </p:txBody>
      </p:sp>
      <p:sp>
        <p:nvSpPr>
          <p:cNvPr id="57350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57351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4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052513"/>
            <a:ext cx="8555038" cy="5364162"/>
          </a:xfr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D0920"/>
                </a:solidFill>
                <a:latin typeface="Calibri" pitchFamily="34" charset="0"/>
              </a:rPr>
              <a:t>La diversification progressive pour quel profil investisseur?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Client qui souhaite faire un versement important sur un contrat d’assurance-vie et  investir une partie de cette somme sur des UC de manière progressive afin de lisser son risque.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Client qui ne sait pas si c’est le moment d’investir sur les </a:t>
            </a:r>
            <a:r>
              <a:rPr altLang="fr-FR" sz="2400" b="1" cap="none" dirty="0" err="1" smtClean="0">
                <a:solidFill>
                  <a:srgbClr val="636463"/>
                </a:solidFill>
                <a:latin typeface="Calibri" pitchFamily="34" charset="0"/>
              </a:rPr>
              <a:t>uc</a:t>
            </a:r>
            <a:endParaRPr altLang="fr-FR" sz="2400" b="1" cap="none" dirty="0" smtClean="0">
              <a:solidFill>
                <a:srgbClr val="636463"/>
              </a:solidFill>
              <a:latin typeface="Calibri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endParaRPr altLang="fr-FR" sz="24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00000"/>
                </a:solidFill>
                <a:latin typeface="Calibri" pitchFamily="34" charset="0"/>
              </a:rPr>
              <a:t>Avantage client </a:t>
            </a:r>
            <a:r>
              <a:rPr altLang="fr-FR" sz="2400" b="1" dirty="0" smtClean="0">
                <a:solidFill>
                  <a:srgbClr val="636463"/>
                </a:solidFill>
                <a:latin typeface="Calibri" pitchFamily="34" charset="0"/>
              </a:rPr>
              <a:t>: </a:t>
            </a: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Entrer en douceur sur les marchés financiers et acquérir plus ou moins de part d’</a:t>
            </a:r>
            <a:r>
              <a:rPr altLang="fr-FR" sz="2400" b="1" cap="none" dirty="0" err="1" smtClean="0">
                <a:solidFill>
                  <a:srgbClr val="636463"/>
                </a:solidFill>
                <a:latin typeface="Calibri" pitchFamily="34" charset="0"/>
              </a:rPr>
              <a:t>uc</a:t>
            </a: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 selon la tenue des marchés</a:t>
            </a: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endParaRPr altLang="fr-FR" sz="3200" b="1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 : diversification progressive / investissement progressif</a:t>
            </a:r>
            <a:endParaRPr b="1" dirty="0"/>
          </a:p>
        </p:txBody>
      </p:sp>
      <p:sp>
        <p:nvSpPr>
          <p:cNvPr id="58374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58375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3" name="Espace réservé du contenu 5"/>
          <p:cNvSpPr>
            <a:spLocks noGrp="1"/>
          </p:cNvSpPr>
          <p:nvPr>
            <p:ph sz="half" idx="1"/>
          </p:nvPr>
        </p:nvSpPr>
        <p:spPr>
          <a:xfrm>
            <a:off x="658813" y="1341438"/>
            <a:ext cx="7918450" cy="5122862"/>
          </a:xfrm>
        </p:spPr>
        <p:txBody>
          <a:bodyPr/>
          <a:lstStyle/>
          <a:p>
            <a:pPr marL="70650" algn="ctr">
              <a:defRPr/>
            </a:pPr>
            <a:endParaRPr sz="2800" dirty="0" smtClean="0"/>
          </a:p>
          <a:p>
            <a:pPr marL="70650" algn="ctr">
              <a:defRPr/>
            </a:pPr>
            <a:r>
              <a:rPr sz="2800" dirty="0" smtClean="0">
                <a:solidFill>
                  <a:srgbClr val="C00000"/>
                </a:solidFill>
              </a:rPr>
              <a:t>Les bons réflexes </a:t>
            </a:r>
          </a:p>
          <a:p>
            <a:pPr marL="413550" indent="-342900">
              <a:buFont typeface="Wingdings" panose="05000000000000000000" pitchFamily="2" charset="2"/>
              <a:buChar char="Ø"/>
              <a:defRPr/>
            </a:pPr>
            <a:r>
              <a:rPr sz="2400" dirty="0" smtClean="0"/>
              <a:t>Revoir son client à la fin de la période de diversification progressive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sz="2400" dirty="0" smtClean="0"/>
              <a:t>  Proposer une autre option à l'issue de la période  	d'investissement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sz="2400" dirty="0" smtClean="0"/>
              <a:t>  Diversifier sur plusieurs UC</a:t>
            </a:r>
          </a:p>
          <a:p>
            <a:pPr marL="70650">
              <a:defRPr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671638" y="1682750"/>
            <a:ext cx="5780087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b="1" dirty="0" smtClean="0">
                <a:solidFill>
                  <a:srgbClr val="C00000"/>
                </a:solidFill>
              </a:rPr>
              <a:t>Le stop </a:t>
            </a:r>
            <a:r>
              <a:rPr lang="fr-FR" b="1" dirty="0" err="1" smtClean="0">
                <a:solidFill>
                  <a:srgbClr val="C00000"/>
                </a:solidFill>
              </a:rPr>
              <a:t>loss</a:t>
            </a:r>
            <a:r>
              <a:rPr lang="fr-FR" b="1" dirty="0" smtClean="0">
                <a:solidFill>
                  <a:srgbClr val="C00000"/>
                </a:solidFill>
              </a:rPr>
              <a:t> relatif</a:t>
            </a:r>
            <a:endParaRPr lang="fr-F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: </a:t>
            </a:r>
          </a:p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relatif/ 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max</a:t>
            </a:r>
            <a:endParaRPr b="1" dirty="0">
              <a:solidFill>
                <a:prstClr val="white"/>
              </a:solidFill>
            </a:endParaRPr>
          </a:p>
        </p:txBody>
      </p:sp>
      <p:sp>
        <p:nvSpPr>
          <p:cNvPr id="60422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60423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60425" name="ZoneTexte 8"/>
          <p:cNvSpPr txBox="1">
            <a:spLocks noChangeArrowheads="1"/>
          </p:cNvSpPr>
          <p:nvPr/>
        </p:nvSpPr>
        <p:spPr bwMode="auto">
          <a:xfrm>
            <a:off x="457200" y="2554288"/>
            <a:ext cx="8421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2400" b="1">
                <a:solidFill>
                  <a:srgbClr val="4F504F"/>
                </a:solidFill>
                <a:ea typeface="Gill Sans"/>
                <a:cs typeface="Gill Sans"/>
              </a:rPr>
              <a:t>Le capital investi sur les supports financiers en UC choisis est transféré vers le fonds en euros dès que la valeur du support baisse sous le seuil défini par le client.</a:t>
            </a:r>
          </a:p>
        </p:txBody>
      </p:sp>
      <p:sp>
        <p:nvSpPr>
          <p:cNvPr id="12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017588"/>
            <a:ext cx="8555038" cy="5148262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3200" b="1" smtClean="0">
              <a:solidFill>
                <a:srgbClr val="CD0920"/>
              </a:solidFill>
              <a:latin typeface="Calibri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3200" b="1" smtClean="0">
                <a:solidFill>
                  <a:srgbClr val="CD0920"/>
                </a:solidFill>
                <a:latin typeface="Calibri" pitchFamily="34" charset="0"/>
              </a:rPr>
              <a:t>L’objectif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1800" b="1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61443" name="Espace réservé de la date 5"/>
          <p:cNvSpPr>
            <a:spLocks noGrp="1"/>
          </p:cNvSpPr>
          <p:nvPr>
            <p:ph type="dt" sz="quarter" idx="4294967295"/>
          </p:nvPr>
        </p:nvSpPr>
        <p:spPr bwMode="auto">
          <a:xfrm>
            <a:off x="5807075" y="6416675"/>
            <a:ext cx="858838" cy="29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fld id="{F1CF3BA9-04CB-4632-B644-B6517956639F}" type="datetime1">
              <a:rPr lang="fr-FR" altLang="fr-FR" smtClean="0">
                <a:solidFill>
                  <a:srgbClr val="000000"/>
                </a:solidFill>
              </a:rPr>
              <a:pPr/>
              <a:t>30/05/2017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: </a:t>
            </a:r>
          </a:p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relatif/ 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max</a:t>
            </a:r>
            <a:endParaRPr b="1" dirty="0">
              <a:solidFill>
                <a:prstClr val="white"/>
              </a:solidFill>
            </a:endParaRPr>
          </a:p>
        </p:txBody>
      </p:sp>
      <p:sp>
        <p:nvSpPr>
          <p:cNvPr id="61446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61447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pic>
        <p:nvPicPr>
          <p:cNvPr id="10" name="Espace réservé pour une image  5"/>
          <p:cNvPicPr>
            <a:picLocks noChangeAspect="1"/>
          </p:cNvPicPr>
          <p:nvPr/>
        </p:nvPicPr>
        <p:blipFill rotWithShape="1">
          <a:blip r:embed="rId3"/>
          <a:srcRect l="10222" t="20910" r="22070" b="8719"/>
          <a:stretch/>
        </p:blipFill>
        <p:spPr>
          <a:xfrm>
            <a:off x="0" y="1290638"/>
            <a:ext cx="9012238" cy="55229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: </a:t>
            </a:r>
          </a:p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relatif/ 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max</a:t>
            </a:r>
            <a:endParaRPr b="1" dirty="0">
              <a:solidFill>
                <a:prstClr val="white"/>
              </a:solidFill>
            </a:endParaRPr>
          </a:p>
        </p:txBody>
      </p:sp>
      <p:sp>
        <p:nvSpPr>
          <p:cNvPr id="62470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62471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4925" y="1470025"/>
            <a:ext cx="9020175" cy="3789363"/>
          </a:xfrm>
          <a:prstGeom prst="rect">
            <a:avLst/>
          </a:prstGeom>
          <a:noFill/>
          <a:ln w="28575" cap="flat" cmpd="sng" algn="ctr">
            <a:solidFill>
              <a:srgbClr val="CDCECC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975" y="2339975"/>
            <a:ext cx="8986838" cy="2898775"/>
          </a:xfrm>
          <a:prstGeom prst="rect">
            <a:avLst/>
          </a:prstGeom>
          <a:solidFill>
            <a:srgbClr val="A79C86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4F504F"/>
              </a:solidFill>
              <a:latin typeface="Helvetica"/>
              <a:cs typeface="+mn-cs"/>
            </a:endParaRPr>
          </a:p>
        </p:txBody>
      </p:sp>
      <p:sp>
        <p:nvSpPr>
          <p:cNvPr id="62475" name="Rectangle 3"/>
          <p:cNvSpPr>
            <a:spLocks noChangeArrowheads="1"/>
          </p:cNvSpPr>
          <p:nvPr/>
        </p:nvSpPr>
        <p:spPr bwMode="auto">
          <a:xfrm>
            <a:off x="3787775" y="5518150"/>
            <a:ext cx="2419350" cy="307975"/>
          </a:xfrm>
          <a:prstGeom prst="rect">
            <a:avLst/>
          </a:prstGeom>
          <a:solidFill>
            <a:srgbClr val="EA99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1400" b="1">
                <a:solidFill>
                  <a:srgbClr val="FFFFFF"/>
                </a:solidFill>
                <a:latin typeface="Gill Sans"/>
                <a:ea typeface="Gill Sans"/>
                <a:cs typeface="Gill Sans"/>
              </a:rPr>
              <a:t>Périodicité : </a:t>
            </a:r>
            <a:r>
              <a:rPr lang="fr-FR" altLang="fr-FR" sz="1400">
                <a:solidFill>
                  <a:srgbClr val="FFFFFF"/>
                </a:solidFill>
                <a:latin typeface="Gill Sans"/>
                <a:ea typeface="Gill Sans"/>
                <a:cs typeface="Gill Sans"/>
              </a:rPr>
              <a:t>hebdomadaire</a:t>
            </a:r>
          </a:p>
        </p:txBody>
      </p:sp>
      <p:grpSp>
        <p:nvGrpSpPr>
          <p:cNvPr id="62476" name="Groupe 68609"/>
          <p:cNvGrpSpPr>
            <a:grpSpLocks/>
          </p:cNvGrpSpPr>
          <p:nvPr/>
        </p:nvGrpSpPr>
        <p:grpSpPr bwMode="auto">
          <a:xfrm>
            <a:off x="1101725" y="2592388"/>
            <a:ext cx="7599363" cy="1681162"/>
            <a:chOff x="895397" y="2563666"/>
            <a:chExt cx="7598989" cy="1682206"/>
          </a:xfrm>
        </p:grpSpPr>
        <p:cxnSp>
          <p:nvCxnSpPr>
            <p:cNvPr id="62504" name="Connecteur droit 3"/>
            <p:cNvCxnSpPr>
              <a:cxnSpLocks noChangeShapeType="1"/>
            </p:cNvCxnSpPr>
            <p:nvPr/>
          </p:nvCxnSpPr>
          <p:spPr bwMode="auto">
            <a:xfrm flipH="1">
              <a:off x="1612066" y="2569993"/>
              <a:ext cx="10829" cy="1539297"/>
            </a:xfrm>
            <a:prstGeom prst="line">
              <a:avLst/>
            </a:prstGeom>
            <a:noFill/>
            <a:ln w="9525" algn="ctr">
              <a:solidFill>
                <a:srgbClr val="4F504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505" name="Connecteur droit 17"/>
            <p:cNvCxnSpPr>
              <a:cxnSpLocks noChangeShapeType="1"/>
            </p:cNvCxnSpPr>
            <p:nvPr/>
          </p:nvCxnSpPr>
          <p:spPr bwMode="auto">
            <a:xfrm flipH="1">
              <a:off x="1614487" y="4109290"/>
              <a:ext cx="6846119" cy="0"/>
            </a:xfrm>
            <a:prstGeom prst="line">
              <a:avLst/>
            </a:prstGeom>
            <a:noFill/>
            <a:ln w="9525" algn="ctr">
              <a:solidFill>
                <a:srgbClr val="4F504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ZoneTexte 6"/>
            <p:cNvSpPr txBox="1">
              <a:spLocks noChangeArrowheads="1"/>
            </p:cNvSpPr>
            <p:nvPr/>
          </p:nvSpPr>
          <p:spPr bwMode="auto">
            <a:xfrm>
              <a:off x="916034" y="2563666"/>
              <a:ext cx="800061" cy="308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D0920"/>
                </a:buClr>
                <a:buSzPct val="75000"/>
                <a:buFont typeface="Lucida Grande"/>
                <a:buChar char="▶"/>
                <a:defRPr sz="20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1pPr>
              <a:lvl2pPr marL="742950" indent="-285750">
                <a:spcBef>
                  <a:spcPct val="20000"/>
                </a:spcBef>
                <a:buClr>
                  <a:srgbClr val="CD0920"/>
                </a:buClr>
                <a:buSzPct val="125000"/>
                <a:buFont typeface="Arial" pitchFamily="34" charset="0"/>
                <a:buChar char="•"/>
                <a:defRPr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2pPr>
              <a:lvl3pPr marL="1143000" indent="-228600">
                <a:spcBef>
                  <a:spcPct val="20000"/>
                </a:spcBef>
                <a:buClr>
                  <a:srgbClr val="CD0920"/>
                </a:buClr>
                <a:buSzPct val="80000"/>
                <a:buFont typeface="Wingdings" pitchFamily="2" charset="2"/>
                <a:buChar char=""/>
                <a:defRPr sz="16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3pPr>
              <a:lvl4pPr marL="1600200" indent="-228600">
                <a:spcBef>
                  <a:spcPct val="20000"/>
                </a:spcBef>
                <a:buClr>
                  <a:srgbClr val="CD0920"/>
                </a:buClr>
                <a:buFont typeface="Wingdings" pitchFamily="2" charset="2"/>
                <a:buChar char="§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4pPr>
              <a:lvl5pPr marL="2057400" indent="-228600">
                <a:spcBef>
                  <a:spcPct val="20000"/>
                </a:spcBef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5pPr>
              <a:lvl6pPr marL="25146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6pPr>
              <a:lvl7pPr marL="29718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7pPr>
              <a:lvl8pPr marL="34290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8pPr>
              <a:lvl9pPr marL="38862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9pPr>
            </a:lstStyle>
            <a:p>
              <a:pPr defTabSz="914400" fontAlgn="auto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altLang="fr-FR" sz="1400" kern="0" smtClean="0">
                  <a:solidFill>
                    <a:srgbClr val="3B3C3B"/>
                  </a:solidFill>
                  <a:ea typeface="MS PGothic" pitchFamily="34" charset="-128"/>
                </a:rPr>
                <a:t>7 000 €</a:t>
              </a:r>
            </a:p>
          </p:txBody>
        </p:sp>
        <p:sp>
          <p:nvSpPr>
            <p:cNvPr id="18" name="ZoneTexte 22"/>
            <p:cNvSpPr txBox="1">
              <a:spLocks noChangeArrowheads="1"/>
            </p:cNvSpPr>
            <p:nvPr/>
          </p:nvSpPr>
          <p:spPr bwMode="auto">
            <a:xfrm>
              <a:off x="916034" y="3299134"/>
              <a:ext cx="800061" cy="308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D0920"/>
                </a:buClr>
                <a:buSzPct val="75000"/>
                <a:buFont typeface="Lucida Grande"/>
                <a:buChar char="▶"/>
                <a:defRPr sz="20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1pPr>
              <a:lvl2pPr marL="742950" indent="-285750">
                <a:spcBef>
                  <a:spcPct val="20000"/>
                </a:spcBef>
                <a:buClr>
                  <a:srgbClr val="CD0920"/>
                </a:buClr>
                <a:buSzPct val="125000"/>
                <a:buFont typeface="Arial" pitchFamily="34" charset="0"/>
                <a:buChar char="•"/>
                <a:defRPr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2pPr>
              <a:lvl3pPr marL="1143000" indent="-228600">
                <a:spcBef>
                  <a:spcPct val="20000"/>
                </a:spcBef>
                <a:buClr>
                  <a:srgbClr val="CD0920"/>
                </a:buClr>
                <a:buSzPct val="80000"/>
                <a:buFont typeface="Wingdings" pitchFamily="2" charset="2"/>
                <a:buChar char=""/>
                <a:defRPr sz="16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3pPr>
              <a:lvl4pPr marL="1600200" indent="-228600">
                <a:spcBef>
                  <a:spcPct val="20000"/>
                </a:spcBef>
                <a:buClr>
                  <a:srgbClr val="CD0920"/>
                </a:buClr>
                <a:buFont typeface="Wingdings" pitchFamily="2" charset="2"/>
                <a:buChar char="§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4pPr>
              <a:lvl5pPr marL="2057400" indent="-228600">
                <a:spcBef>
                  <a:spcPct val="20000"/>
                </a:spcBef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5pPr>
              <a:lvl6pPr marL="25146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6pPr>
              <a:lvl7pPr marL="29718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7pPr>
              <a:lvl8pPr marL="34290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8pPr>
              <a:lvl9pPr marL="38862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9pPr>
            </a:lstStyle>
            <a:p>
              <a:pPr defTabSz="914400" fontAlgn="auto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altLang="fr-FR" sz="1400" kern="0" smtClean="0">
                  <a:solidFill>
                    <a:srgbClr val="3B3C3B"/>
                  </a:solidFill>
                  <a:ea typeface="MS PGothic" pitchFamily="34" charset="-128"/>
                </a:rPr>
                <a:t>6 000 €</a:t>
              </a:r>
            </a:p>
          </p:txBody>
        </p:sp>
        <p:sp>
          <p:nvSpPr>
            <p:cNvPr id="19" name="ZoneTexte 25"/>
            <p:cNvSpPr txBox="1">
              <a:spLocks noChangeArrowheads="1"/>
            </p:cNvSpPr>
            <p:nvPr/>
          </p:nvSpPr>
          <p:spPr bwMode="auto">
            <a:xfrm>
              <a:off x="895397" y="3937706"/>
              <a:ext cx="800061" cy="308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D0920"/>
                </a:buClr>
                <a:buSzPct val="75000"/>
                <a:buFont typeface="Lucida Grande"/>
                <a:buChar char="▶"/>
                <a:defRPr sz="20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1pPr>
              <a:lvl2pPr marL="742950" indent="-285750">
                <a:spcBef>
                  <a:spcPct val="20000"/>
                </a:spcBef>
                <a:buClr>
                  <a:srgbClr val="CD0920"/>
                </a:buClr>
                <a:buSzPct val="125000"/>
                <a:buFont typeface="Arial" pitchFamily="34" charset="0"/>
                <a:buChar char="•"/>
                <a:defRPr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2pPr>
              <a:lvl3pPr marL="1143000" indent="-228600">
                <a:spcBef>
                  <a:spcPct val="20000"/>
                </a:spcBef>
                <a:buClr>
                  <a:srgbClr val="CD0920"/>
                </a:buClr>
                <a:buSzPct val="80000"/>
                <a:buFont typeface="Wingdings" pitchFamily="2" charset="2"/>
                <a:buChar char=""/>
                <a:defRPr sz="16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3pPr>
              <a:lvl4pPr marL="1600200" indent="-228600">
                <a:spcBef>
                  <a:spcPct val="20000"/>
                </a:spcBef>
                <a:buClr>
                  <a:srgbClr val="CD0920"/>
                </a:buClr>
                <a:buFont typeface="Wingdings" pitchFamily="2" charset="2"/>
                <a:buChar char="§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4pPr>
              <a:lvl5pPr marL="2057400" indent="-228600">
                <a:spcBef>
                  <a:spcPct val="20000"/>
                </a:spcBef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5pPr>
              <a:lvl6pPr marL="25146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6pPr>
              <a:lvl7pPr marL="29718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7pPr>
              <a:lvl8pPr marL="34290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8pPr>
              <a:lvl9pPr marL="3886200" indent="-228600" defTabSz="457200" fontAlgn="base">
                <a:spcBef>
                  <a:spcPct val="20000"/>
                </a:spcBef>
                <a:spcAft>
                  <a:spcPct val="0"/>
                </a:spcAft>
                <a:buClr>
                  <a:srgbClr val="CD0920"/>
                </a:buClr>
                <a:buFont typeface="Lucida Grande"/>
                <a:buChar char="-"/>
                <a:defRPr sz="1400">
                  <a:solidFill>
                    <a:srgbClr val="4F504F"/>
                  </a:solidFill>
                  <a:latin typeface="Gill Sans"/>
                  <a:ea typeface="Gill Sans"/>
                  <a:cs typeface="Gill Sans"/>
                </a:defRPr>
              </a:lvl9pPr>
            </a:lstStyle>
            <a:p>
              <a:pPr defTabSz="914400" fontAlgn="auto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altLang="fr-FR" sz="1400" kern="0" smtClean="0">
                  <a:solidFill>
                    <a:srgbClr val="3B3C3B"/>
                  </a:solidFill>
                  <a:ea typeface="MS PGothic" pitchFamily="34" charset="-128"/>
                </a:rPr>
                <a:t>5 000 €</a:t>
              </a:r>
            </a:p>
          </p:txBody>
        </p:sp>
        <p:cxnSp>
          <p:nvCxnSpPr>
            <p:cNvPr id="62509" name="Connecteur droit 33"/>
            <p:cNvCxnSpPr>
              <a:cxnSpLocks noChangeShapeType="1"/>
            </p:cNvCxnSpPr>
            <p:nvPr/>
          </p:nvCxnSpPr>
          <p:spPr bwMode="auto">
            <a:xfrm flipV="1">
              <a:off x="1633549" y="2749518"/>
              <a:ext cx="6841788" cy="15885"/>
            </a:xfrm>
            <a:prstGeom prst="line">
              <a:avLst/>
            </a:prstGeom>
            <a:noFill/>
            <a:ln w="19050" algn="ctr">
              <a:solidFill>
                <a:srgbClr val="676964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510" name="Connecteur droit 34"/>
            <p:cNvCxnSpPr>
              <a:cxnSpLocks noChangeShapeType="1"/>
            </p:cNvCxnSpPr>
            <p:nvPr/>
          </p:nvCxnSpPr>
          <p:spPr bwMode="auto">
            <a:xfrm>
              <a:off x="1630374" y="3484988"/>
              <a:ext cx="6844963" cy="11119"/>
            </a:xfrm>
            <a:prstGeom prst="line">
              <a:avLst/>
            </a:prstGeom>
            <a:noFill/>
            <a:ln w="19050" algn="ctr">
              <a:solidFill>
                <a:srgbClr val="676964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511" name="Connecteur droit 41"/>
            <p:cNvCxnSpPr>
              <a:cxnSpLocks noChangeShapeType="1"/>
            </p:cNvCxnSpPr>
            <p:nvPr/>
          </p:nvCxnSpPr>
          <p:spPr bwMode="auto">
            <a:xfrm flipH="1">
              <a:off x="8491783" y="2563666"/>
              <a:ext cx="2603" cy="1555150"/>
            </a:xfrm>
            <a:prstGeom prst="line">
              <a:avLst/>
            </a:prstGeom>
            <a:noFill/>
            <a:ln w="9525" algn="ctr">
              <a:solidFill>
                <a:srgbClr val="4F504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2477" name="Rectangle 1"/>
          <p:cNvSpPr>
            <a:spLocks noChangeArrowheads="1"/>
          </p:cNvSpPr>
          <p:nvPr/>
        </p:nvSpPr>
        <p:spPr bwMode="auto">
          <a:xfrm>
            <a:off x="107950" y="1531938"/>
            <a:ext cx="899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 eaLnBrk="1" hangingPunct="1"/>
            <a:r>
              <a:rPr lang="fr-FR" altLang="fr-FR" sz="1600" b="1">
                <a:solidFill>
                  <a:srgbClr val="4F504F"/>
                </a:solidFill>
                <a:latin typeface="Gill Sans"/>
                <a:ea typeface="Gill Sans"/>
                <a:cs typeface="Gill Sans"/>
              </a:rPr>
              <a:t>Objectif : </a:t>
            </a:r>
            <a:r>
              <a:rPr lang="fr-FR" altLang="fr-FR" sz="1600">
                <a:solidFill>
                  <a:srgbClr val="4F504F"/>
                </a:solidFill>
                <a:latin typeface="Gill Sans"/>
                <a:ea typeface="Gill Sans"/>
                <a:cs typeface="Gill Sans"/>
              </a:rPr>
              <a:t>Sécuriser automatiquement vers le fonds en euros le capital constitué sur les supports financiers en UC de son choix dès que la moins-value relative atteint le seuil choisi </a:t>
            </a:r>
            <a:endParaRPr lang="fr-FR" altLang="fr-FR" sz="1600" b="1">
              <a:solidFill>
                <a:srgbClr val="4F504F"/>
              </a:solidFill>
              <a:latin typeface="Gill Sans"/>
              <a:ea typeface="Gill Sans"/>
              <a:cs typeface="Gill Sans"/>
            </a:endParaRPr>
          </a:p>
        </p:txBody>
      </p:sp>
      <p:sp>
        <p:nvSpPr>
          <p:cNvPr id="62478" name="ZoneTexte 12"/>
          <p:cNvSpPr txBox="1">
            <a:spLocks noChangeArrowheads="1"/>
          </p:cNvSpPr>
          <p:nvPr/>
        </p:nvSpPr>
        <p:spPr bwMode="auto">
          <a:xfrm>
            <a:off x="160338" y="5880100"/>
            <a:ext cx="91376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7239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400" i="1">
                <a:solidFill>
                  <a:srgbClr val="404040"/>
                </a:solidFill>
                <a:latin typeface="Gill Sans"/>
              </a:rPr>
              <a:t>* La valeur des supports financiers en Unités de Compte peut varier à la hausse comme à la baisse en fonction des évolutions des marchés financiers, le risque de pertes financières est supporté par l’adhérent.</a:t>
            </a:r>
          </a:p>
        </p:txBody>
      </p:sp>
      <p:sp>
        <p:nvSpPr>
          <p:cNvPr id="25" name="ZoneTexte 24"/>
          <p:cNvSpPr txBox="1"/>
          <p:nvPr/>
        </p:nvSpPr>
        <p:spPr bwMode="auto">
          <a:xfrm>
            <a:off x="6273800" y="4294188"/>
            <a:ext cx="1165225" cy="276225"/>
          </a:xfrm>
          <a:prstGeom prst="rect">
            <a:avLst/>
          </a:prstGeom>
          <a:solidFill>
            <a:srgbClr val="CDCECC">
              <a:lumMod val="85000"/>
            </a:srgbClr>
          </a:solidFill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kern="0" dirty="0">
                <a:solidFill>
                  <a:srgbClr val="FFFFFF"/>
                </a:solidFill>
                <a:latin typeface="Gill Sans"/>
              </a:rPr>
              <a:t>Constatation 6</a:t>
            </a:r>
          </a:p>
        </p:txBody>
      </p:sp>
      <p:sp>
        <p:nvSpPr>
          <p:cNvPr id="26" name="ZoneTexte 25"/>
          <p:cNvSpPr txBox="1"/>
          <p:nvPr/>
        </p:nvSpPr>
        <p:spPr bwMode="auto">
          <a:xfrm>
            <a:off x="5038725" y="4283075"/>
            <a:ext cx="1165225" cy="276225"/>
          </a:xfrm>
          <a:prstGeom prst="rect">
            <a:avLst/>
          </a:prstGeom>
          <a:solidFill>
            <a:srgbClr val="CDCECC">
              <a:lumMod val="85000"/>
            </a:srgbClr>
          </a:solidFill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kern="0" dirty="0">
                <a:solidFill>
                  <a:srgbClr val="FFFFFF"/>
                </a:solidFill>
                <a:latin typeface="Gill Sans"/>
              </a:rPr>
              <a:t>Constatation 5</a:t>
            </a:r>
          </a:p>
        </p:txBody>
      </p:sp>
      <p:sp>
        <p:nvSpPr>
          <p:cNvPr id="27" name="ZoneTexte 26"/>
          <p:cNvSpPr txBox="1"/>
          <p:nvPr/>
        </p:nvSpPr>
        <p:spPr bwMode="auto">
          <a:xfrm>
            <a:off x="3062288" y="4283075"/>
            <a:ext cx="1165225" cy="276225"/>
          </a:xfrm>
          <a:prstGeom prst="rect">
            <a:avLst/>
          </a:prstGeom>
          <a:solidFill>
            <a:srgbClr val="CDCECC">
              <a:lumMod val="85000"/>
            </a:srgbClr>
          </a:solidFill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kern="0" dirty="0">
                <a:solidFill>
                  <a:srgbClr val="FFFFFF"/>
                </a:solidFill>
                <a:latin typeface="Gill Sans"/>
              </a:rPr>
              <a:t>Constatation 2</a:t>
            </a:r>
          </a:p>
        </p:txBody>
      </p:sp>
      <p:sp>
        <p:nvSpPr>
          <p:cNvPr id="28" name="ZoneTexte 27"/>
          <p:cNvSpPr txBox="1"/>
          <p:nvPr/>
        </p:nvSpPr>
        <p:spPr bwMode="auto">
          <a:xfrm>
            <a:off x="1827213" y="4283075"/>
            <a:ext cx="1165225" cy="276225"/>
          </a:xfrm>
          <a:prstGeom prst="rect">
            <a:avLst/>
          </a:prstGeom>
          <a:solidFill>
            <a:srgbClr val="CDCECC">
              <a:lumMod val="85000"/>
            </a:srgbClr>
          </a:solidFill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kern="0" dirty="0">
                <a:solidFill>
                  <a:srgbClr val="FFFFFF"/>
                </a:solidFill>
                <a:latin typeface="Gill Sans"/>
              </a:rPr>
              <a:t>Constatation 1</a:t>
            </a:r>
          </a:p>
        </p:txBody>
      </p:sp>
      <p:sp>
        <p:nvSpPr>
          <p:cNvPr id="29" name="ZoneTexte 28"/>
          <p:cNvSpPr txBox="1"/>
          <p:nvPr/>
        </p:nvSpPr>
        <p:spPr bwMode="auto">
          <a:xfrm>
            <a:off x="7512050" y="4283075"/>
            <a:ext cx="1165225" cy="276225"/>
          </a:xfrm>
          <a:prstGeom prst="rect">
            <a:avLst/>
          </a:prstGeom>
          <a:solidFill>
            <a:srgbClr val="CDCECC">
              <a:lumMod val="85000"/>
            </a:srgbClr>
          </a:solidFill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kern="0" dirty="0">
                <a:solidFill>
                  <a:srgbClr val="FFFFFF"/>
                </a:solidFill>
                <a:latin typeface="Gill Sans"/>
              </a:rPr>
              <a:t>Constatation 7</a:t>
            </a:r>
          </a:p>
        </p:txBody>
      </p:sp>
      <p:cxnSp>
        <p:nvCxnSpPr>
          <p:cNvPr id="30" name="Connecteur droit 29"/>
          <p:cNvCxnSpPr/>
          <p:nvPr/>
        </p:nvCxnSpPr>
        <p:spPr>
          <a:xfrm flipV="1">
            <a:off x="2409825" y="3906838"/>
            <a:ext cx="1190625" cy="76200"/>
          </a:xfrm>
          <a:prstGeom prst="line">
            <a:avLst/>
          </a:prstGeom>
          <a:noFill/>
          <a:ln w="25400" cap="flat" cmpd="sng" algn="ctr">
            <a:solidFill>
              <a:srgbClr val="CD092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1" name="Connecteur droit 30"/>
          <p:cNvCxnSpPr>
            <a:endCxn id="32" idx="6"/>
          </p:cNvCxnSpPr>
          <p:nvPr/>
        </p:nvCxnSpPr>
        <p:spPr>
          <a:xfrm flipV="1">
            <a:off x="1828800" y="3983038"/>
            <a:ext cx="619125" cy="123825"/>
          </a:xfrm>
          <a:prstGeom prst="line">
            <a:avLst/>
          </a:prstGeom>
          <a:noFill/>
          <a:ln w="25400" cap="flat" cmpd="sng" algn="ctr">
            <a:solidFill>
              <a:srgbClr val="CD092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Ellipse 31"/>
          <p:cNvSpPr/>
          <p:nvPr/>
        </p:nvSpPr>
        <p:spPr>
          <a:xfrm>
            <a:off x="2400300" y="3956050"/>
            <a:ext cx="47625" cy="53975"/>
          </a:xfrm>
          <a:prstGeom prst="ellipse">
            <a:avLst/>
          </a:prstGeom>
          <a:solidFill>
            <a:srgbClr val="CDCECC">
              <a:lumMod val="50000"/>
            </a:srgbClr>
          </a:solidFill>
          <a:ln w="9525" cap="flat" cmpd="sng" algn="ctr">
            <a:solidFill>
              <a:srgbClr val="CDCECC">
                <a:lumMod val="5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cxnSp>
        <p:nvCxnSpPr>
          <p:cNvPr id="33" name="Connecteur droit 32"/>
          <p:cNvCxnSpPr>
            <a:stCxn id="34" idx="7"/>
            <a:endCxn id="36" idx="6"/>
          </p:cNvCxnSpPr>
          <p:nvPr/>
        </p:nvCxnSpPr>
        <p:spPr>
          <a:xfrm flipV="1">
            <a:off x="3632200" y="2773363"/>
            <a:ext cx="2035175" cy="1114425"/>
          </a:xfrm>
          <a:prstGeom prst="line">
            <a:avLst/>
          </a:prstGeom>
          <a:noFill/>
          <a:ln w="25400" cap="flat" cmpd="sng" algn="ctr">
            <a:solidFill>
              <a:srgbClr val="CD092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4" name="Ellipse 33"/>
          <p:cNvSpPr/>
          <p:nvPr/>
        </p:nvSpPr>
        <p:spPr>
          <a:xfrm>
            <a:off x="3590925" y="3879850"/>
            <a:ext cx="47625" cy="53975"/>
          </a:xfrm>
          <a:prstGeom prst="ellipse">
            <a:avLst/>
          </a:prstGeom>
          <a:solidFill>
            <a:srgbClr val="CDCECC">
              <a:lumMod val="50000"/>
            </a:srgbClr>
          </a:solidFill>
          <a:ln w="9525" cap="flat" cmpd="sng" algn="ctr">
            <a:solidFill>
              <a:srgbClr val="CDCECC">
                <a:lumMod val="5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cxnSp>
        <p:nvCxnSpPr>
          <p:cNvPr id="35" name="Connecteur droit 34"/>
          <p:cNvCxnSpPr>
            <a:endCxn id="39" idx="2"/>
          </p:cNvCxnSpPr>
          <p:nvPr/>
        </p:nvCxnSpPr>
        <p:spPr>
          <a:xfrm flipV="1">
            <a:off x="5643563" y="2554288"/>
            <a:ext cx="1204912" cy="212725"/>
          </a:xfrm>
          <a:prstGeom prst="line">
            <a:avLst/>
          </a:prstGeom>
          <a:noFill/>
          <a:ln w="25400" cap="flat" cmpd="sng" algn="ctr">
            <a:solidFill>
              <a:srgbClr val="CD092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6" name="Ellipse 35"/>
          <p:cNvSpPr/>
          <p:nvPr/>
        </p:nvSpPr>
        <p:spPr>
          <a:xfrm>
            <a:off x="5619750" y="2746375"/>
            <a:ext cx="47625" cy="53975"/>
          </a:xfrm>
          <a:prstGeom prst="ellipse">
            <a:avLst/>
          </a:prstGeom>
          <a:solidFill>
            <a:srgbClr val="CDCECC">
              <a:lumMod val="50000"/>
            </a:srgbClr>
          </a:solidFill>
          <a:ln w="9525" cap="flat" cmpd="sng" algn="ctr">
            <a:solidFill>
              <a:srgbClr val="CDCECC">
                <a:lumMod val="5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cxnSp>
        <p:nvCxnSpPr>
          <p:cNvPr id="37" name="Connecteur droit 36"/>
          <p:cNvCxnSpPr>
            <a:endCxn id="38" idx="1"/>
          </p:cNvCxnSpPr>
          <p:nvPr/>
        </p:nvCxnSpPr>
        <p:spPr>
          <a:xfrm>
            <a:off x="6889750" y="2563813"/>
            <a:ext cx="1176338" cy="400050"/>
          </a:xfrm>
          <a:prstGeom prst="line">
            <a:avLst/>
          </a:prstGeom>
          <a:noFill/>
          <a:ln w="25400" cap="flat" cmpd="sng" algn="ctr">
            <a:solidFill>
              <a:srgbClr val="CD092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8" name="Ellipse 37"/>
          <p:cNvSpPr/>
          <p:nvPr/>
        </p:nvSpPr>
        <p:spPr>
          <a:xfrm>
            <a:off x="8058150" y="2955925"/>
            <a:ext cx="47625" cy="53975"/>
          </a:xfrm>
          <a:prstGeom prst="ellipse">
            <a:avLst/>
          </a:prstGeom>
          <a:solidFill>
            <a:srgbClr val="CDCECC">
              <a:lumMod val="50000"/>
            </a:srgbClr>
          </a:solidFill>
          <a:ln w="9525" cap="flat" cmpd="sng" algn="ctr">
            <a:solidFill>
              <a:srgbClr val="CDCECC">
                <a:lumMod val="5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6848475" y="2527300"/>
            <a:ext cx="47625" cy="53975"/>
          </a:xfrm>
          <a:prstGeom prst="ellipse">
            <a:avLst/>
          </a:prstGeom>
          <a:solidFill>
            <a:srgbClr val="CDCECC">
              <a:lumMod val="50000"/>
            </a:srgbClr>
          </a:solidFill>
          <a:ln w="9525" cap="flat" cmpd="sng" algn="ctr">
            <a:solidFill>
              <a:srgbClr val="CDCECC">
                <a:lumMod val="5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sp>
        <p:nvSpPr>
          <p:cNvPr id="62494" name="ZoneTexte 43"/>
          <p:cNvSpPr txBox="1">
            <a:spLocks noChangeArrowheads="1"/>
          </p:cNvSpPr>
          <p:nvPr/>
        </p:nvSpPr>
        <p:spPr bwMode="auto">
          <a:xfrm>
            <a:off x="231775" y="4303713"/>
            <a:ext cx="21780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5 000 euros </a:t>
            </a:r>
          </a:p>
          <a:p>
            <a:pPr eaLnBrk="1" hangingPunct="1"/>
            <a:r>
              <a:rPr lang="fr-FR" altLang="fr-FR" sz="1400" b="1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investis s</a:t>
            </a:r>
            <a:r>
              <a:rPr lang="fr-FR" altLang="fr-FR" sz="1400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ur le support financier en Unités de Compte suivi</a:t>
            </a:r>
            <a:endParaRPr lang="fr-FR" altLang="fr-FR" sz="1600">
              <a:solidFill>
                <a:srgbClr val="3B3C3B"/>
              </a:solidFill>
              <a:latin typeface="Gill Sans"/>
              <a:ea typeface="Gill Sans"/>
              <a:cs typeface="Gill Sans"/>
            </a:endParaRPr>
          </a:p>
        </p:txBody>
      </p:sp>
      <p:sp>
        <p:nvSpPr>
          <p:cNvPr id="41" name="ZoneTexte 43"/>
          <p:cNvSpPr txBox="1">
            <a:spLocks noChangeArrowheads="1"/>
          </p:cNvSpPr>
          <p:nvPr/>
        </p:nvSpPr>
        <p:spPr bwMode="auto">
          <a:xfrm>
            <a:off x="6808788" y="3370263"/>
            <a:ext cx="2303462" cy="307975"/>
          </a:xfrm>
          <a:prstGeom prst="rect">
            <a:avLst/>
          </a:prstGeom>
          <a:solidFill>
            <a:srgbClr val="CDCECC">
              <a:lumMod val="90000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400" b="1" kern="0" dirty="0" smtClean="0">
                <a:solidFill>
                  <a:srgbClr val="00B0F0"/>
                </a:solidFill>
                <a:latin typeface="Gill Sans"/>
              </a:rPr>
              <a:t>6 700 €</a:t>
            </a:r>
            <a:r>
              <a:rPr lang="fr-FR" altLang="fr-FR" sz="1400" b="1" kern="0" dirty="0" smtClean="0">
                <a:solidFill>
                  <a:srgbClr val="FFFFFF"/>
                </a:solidFill>
                <a:latin typeface="Gill Sans"/>
              </a:rPr>
              <a:t> </a:t>
            </a:r>
            <a:r>
              <a:rPr lang="fr-FR" altLang="fr-FR" sz="1400" kern="0" dirty="0" smtClean="0">
                <a:solidFill>
                  <a:srgbClr val="FFFFFF"/>
                </a:solidFill>
                <a:latin typeface="Gill Sans"/>
              </a:rPr>
              <a:t>de capital sécurisé</a:t>
            </a:r>
            <a:endParaRPr lang="fr-FR" altLang="fr-FR" sz="1600" kern="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62496" name="ZoneTexte 22"/>
          <p:cNvSpPr txBox="1">
            <a:spLocks noChangeArrowheads="1"/>
          </p:cNvSpPr>
          <p:nvPr/>
        </p:nvSpPr>
        <p:spPr bwMode="auto">
          <a:xfrm>
            <a:off x="2095500" y="3689350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5 100 €</a:t>
            </a:r>
          </a:p>
        </p:txBody>
      </p:sp>
      <p:sp>
        <p:nvSpPr>
          <p:cNvPr id="62497" name="ZoneTexte 22"/>
          <p:cNvSpPr txBox="1">
            <a:spLocks noChangeArrowheads="1"/>
          </p:cNvSpPr>
          <p:nvPr/>
        </p:nvSpPr>
        <p:spPr bwMode="auto">
          <a:xfrm>
            <a:off x="3190875" y="3587750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5 300 €</a:t>
            </a:r>
          </a:p>
        </p:txBody>
      </p:sp>
      <p:sp>
        <p:nvSpPr>
          <p:cNvPr id="62498" name="ZoneTexte 22"/>
          <p:cNvSpPr txBox="1">
            <a:spLocks noChangeArrowheads="1"/>
          </p:cNvSpPr>
          <p:nvPr/>
        </p:nvSpPr>
        <p:spPr bwMode="auto">
          <a:xfrm>
            <a:off x="5291138" y="2479675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7 000 €</a:t>
            </a:r>
          </a:p>
        </p:txBody>
      </p:sp>
      <p:sp>
        <p:nvSpPr>
          <p:cNvPr id="62499" name="ZoneTexte 22"/>
          <p:cNvSpPr txBox="1">
            <a:spLocks noChangeArrowheads="1"/>
          </p:cNvSpPr>
          <p:nvPr/>
        </p:nvSpPr>
        <p:spPr bwMode="auto">
          <a:xfrm>
            <a:off x="6524625" y="2281238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>
                <a:solidFill>
                  <a:srgbClr val="3B3C3B"/>
                </a:solidFill>
                <a:latin typeface="Gill Sans"/>
                <a:ea typeface="Gill Sans"/>
                <a:cs typeface="Gill Sans"/>
              </a:rPr>
              <a:t>7 200 €</a:t>
            </a:r>
          </a:p>
        </p:txBody>
      </p:sp>
      <p:sp>
        <p:nvSpPr>
          <p:cNvPr id="62500" name="ZoneTexte 22"/>
          <p:cNvSpPr txBox="1">
            <a:spLocks noChangeArrowheads="1"/>
          </p:cNvSpPr>
          <p:nvPr/>
        </p:nvSpPr>
        <p:spPr bwMode="auto">
          <a:xfrm>
            <a:off x="7777163" y="3014663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B0F0"/>
                </a:solidFill>
                <a:latin typeface="Gill Sans"/>
                <a:ea typeface="Gill Sans"/>
                <a:cs typeface="Gill Sans"/>
              </a:rPr>
              <a:t>6 700 €</a:t>
            </a:r>
          </a:p>
        </p:txBody>
      </p:sp>
      <p:sp>
        <p:nvSpPr>
          <p:cNvPr id="47" name="ZoneTexte 43"/>
          <p:cNvSpPr txBox="1">
            <a:spLocks noChangeArrowheads="1"/>
          </p:cNvSpPr>
          <p:nvPr/>
        </p:nvSpPr>
        <p:spPr bwMode="auto">
          <a:xfrm>
            <a:off x="7550150" y="3670300"/>
            <a:ext cx="1560513" cy="260350"/>
          </a:xfrm>
          <a:prstGeom prst="rect">
            <a:avLst/>
          </a:prstGeom>
          <a:solidFill>
            <a:srgbClr val="CDCECC">
              <a:lumMod val="50000"/>
            </a:srgbClr>
          </a:solidFill>
          <a:ln>
            <a:noFill/>
          </a:ln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100" b="1" kern="0" dirty="0" smtClean="0">
                <a:solidFill>
                  <a:srgbClr val="FFFFFF"/>
                </a:solidFill>
                <a:latin typeface="Gill Sans"/>
              </a:rPr>
              <a:t>FONDS EN EUROS</a:t>
            </a:r>
            <a:endParaRPr lang="fr-FR" altLang="fr-FR" sz="1100" b="1" kern="0" dirty="0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48" name="Double flèche verticale 47"/>
          <p:cNvSpPr/>
          <p:nvPr/>
        </p:nvSpPr>
        <p:spPr>
          <a:xfrm>
            <a:off x="8259763" y="2527300"/>
            <a:ext cx="46037" cy="487363"/>
          </a:xfrm>
          <a:prstGeom prst="upDownArrow">
            <a:avLst/>
          </a:prstGeom>
          <a:solidFill>
            <a:srgbClr val="4F504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 dirty="0">
              <a:solidFill>
                <a:srgbClr val="CDCECC"/>
              </a:solidFill>
              <a:latin typeface="Helvetica"/>
              <a:cs typeface="+mn-cs"/>
            </a:endParaRPr>
          </a:p>
        </p:txBody>
      </p:sp>
      <p:sp>
        <p:nvSpPr>
          <p:cNvPr id="49" name="Rectangle 64"/>
          <p:cNvSpPr>
            <a:spLocks noChangeArrowheads="1"/>
          </p:cNvSpPr>
          <p:nvPr/>
        </p:nvSpPr>
        <p:spPr bwMode="auto">
          <a:xfrm>
            <a:off x="8429625" y="2549525"/>
            <a:ext cx="685800" cy="473075"/>
          </a:xfrm>
          <a:prstGeom prst="rect">
            <a:avLst/>
          </a:prstGeom>
          <a:solidFill>
            <a:srgbClr val="CDCECC">
              <a:lumMod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200" kern="0" dirty="0" smtClean="0">
                <a:solidFill>
                  <a:srgbClr val="FFFFFF"/>
                </a:solidFill>
                <a:latin typeface="Gill Sans"/>
              </a:rPr>
              <a:t>-7% de baisse</a:t>
            </a:r>
            <a:endParaRPr lang="fr-FR" altLang="fr-FR" sz="1200" kern="0" dirty="0">
              <a:solidFill>
                <a:srgbClr val="FFFFFF"/>
              </a:solidFill>
              <a:latin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: </a:t>
            </a:r>
          </a:p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relatif/ 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max</a:t>
            </a:r>
            <a:endParaRPr b="1" dirty="0">
              <a:solidFill>
                <a:prstClr val="white"/>
              </a:solidFill>
            </a:endParaRPr>
          </a:p>
        </p:txBody>
      </p:sp>
      <p:sp>
        <p:nvSpPr>
          <p:cNvPr id="63494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63495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1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160463"/>
            <a:ext cx="8555038" cy="5148262"/>
          </a:xfrm>
          <a:noFill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D0920"/>
                </a:solidFill>
                <a:latin typeface="Calibri" pitchFamily="34" charset="0"/>
              </a:rPr>
              <a:t>LE STOP LOSS RELATIF POUR QUEL PROFIL INVESTISSEUR?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Client qui souhaite maitriser la baisse de son capital investi sur les UC en cas de chute brutale des marchés financiers.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endParaRPr altLang="fr-FR" sz="2400" b="1" dirty="0">
              <a:solidFill>
                <a:srgbClr val="636463"/>
              </a:solidFill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r>
              <a:rPr altLang="fr-FR" sz="2400" b="1" dirty="0" smtClean="0">
                <a:solidFill>
                  <a:srgbClr val="C00000"/>
                </a:solidFill>
                <a:latin typeface="Calibri" pitchFamily="34" charset="0"/>
              </a:rPr>
              <a:t>AVANTAGE CLIENT </a:t>
            </a:r>
            <a:r>
              <a:rPr altLang="fr-FR" sz="2400" b="1" dirty="0" smtClean="0">
                <a:solidFill>
                  <a:schemeClr val="tx1"/>
                </a:solidFill>
                <a:latin typeface="Calibri" pitchFamily="34" charset="0"/>
              </a:rPr>
              <a:t>: </a:t>
            </a: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Protection partielle en cas de baisse de la poche d’</a:t>
            </a:r>
            <a:r>
              <a:rPr altLang="fr-FR" sz="2400" b="1" cap="none" dirty="0" err="1" smtClean="0">
                <a:solidFill>
                  <a:srgbClr val="636463"/>
                </a:solidFill>
                <a:latin typeface="Calibri" pitchFamily="34" charset="0"/>
              </a:rPr>
              <a:t>uc</a:t>
            </a: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 choisie(s) selon un seuil qui l’aura défini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: </a:t>
            </a:r>
          </a:p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relatif/ stop </a:t>
            </a:r>
            <a:r>
              <a:rPr b="1" dirty="0" err="1" smtClean="0">
                <a:solidFill>
                  <a:prstClr val="white"/>
                </a:solidFill>
              </a:rPr>
              <a:t>loss</a:t>
            </a:r>
            <a:r>
              <a:rPr b="1" dirty="0" smtClean="0">
                <a:solidFill>
                  <a:prstClr val="white"/>
                </a:solidFill>
              </a:rPr>
              <a:t> max</a:t>
            </a:r>
            <a:endParaRPr b="1" dirty="0">
              <a:solidFill>
                <a:prstClr val="white"/>
              </a:solidFill>
            </a:endParaRPr>
          </a:p>
        </p:txBody>
      </p:sp>
      <p:sp>
        <p:nvSpPr>
          <p:cNvPr id="64519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3" name="Espace réservé du contenu 5"/>
          <p:cNvSpPr>
            <a:spLocks noGrp="1"/>
          </p:cNvSpPr>
          <p:nvPr>
            <p:ph sz="half" idx="1"/>
          </p:nvPr>
        </p:nvSpPr>
        <p:spPr>
          <a:xfrm>
            <a:off x="395288" y="1268413"/>
            <a:ext cx="8569325" cy="4752875"/>
          </a:xfrm>
        </p:spPr>
        <p:txBody>
          <a:bodyPr/>
          <a:lstStyle/>
          <a:p>
            <a:pPr marL="70650" algn="ctr">
              <a:defRPr/>
            </a:pPr>
            <a:endParaRPr sz="2400" dirty="0" smtClean="0">
              <a:solidFill>
                <a:srgbClr val="C00000"/>
              </a:solidFill>
            </a:endParaRPr>
          </a:p>
          <a:p>
            <a:pPr marL="70650" algn="ctr">
              <a:defRPr/>
            </a:pPr>
            <a:r>
              <a:rPr sz="2800" dirty="0" smtClean="0">
                <a:solidFill>
                  <a:srgbClr val="C00000"/>
                </a:solidFill>
              </a:rPr>
              <a:t>Les bons réflexes</a:t>
            </a:r>
          </a:p>
          <a:p>
            <a:pPr marL="414900" indent="-342900">
              <a:buFont typeface="Wingdings" panose="05000000000000000000" pitchFamily="2" charset="2"/>
              <a:buChar char="Ø"/>
              <a:defRPr/>
            </a:pPr>
            <a:r>
              <a:rPr sz="2000" dirty="0" smtClean="0"/>
              <a:t> </a:t>
            </a:r>
            <a:r>
              <a:rPr sz="2400" dirty="0" smtClean="0"/>
              <a:t>Adapter le seuil de baisse à la volatilité de l'UC</a:t>
            </a:r>
          </a:p>
          <a:p>
            <a:pPr marL="414900" indent="-342900">
              <a:buFont typeface="Wingdings" panose="05000000000000000000" pitchFamily="2" charset="2"/>
              <a:buChar char="Ø"/>
              <a:defRPr/>
            </a:pPr>
            <a:endParaRPr sz="2400" dirty="0" smtClean="0"/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sz="2400" dirty="0" smtClean="0"/>
              <a:t>Conseiller au client de vous recontacter dès que l’option aura                	été déclenchée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sz="2000" dirty="0" smtClean="0"/>
          </a:p>
          <a:p>
            <a:pPr>
              <a:buFont typeface="Wingdings" panose="05000000000000000000" pitchFamily="2" charset="2"/>
              <a:buChar char="Ø"/>
              <a:defRPr/>
            </a:pPr>
            <a:endParaRPr sz="2000" dirty="0"/>
          </a:p>
          <a:p>
            <a:pPr marL="70650">
              <a:defRPr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: les bonnes pratiques</a:t>
            </a:r>
          </a:p>
        </p:txBody>
      </p:sp>
      <p:sp>
        <p:nvSpPr>
          <p:cNvPr id="65543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sp>
        <p:nvSpPr>
          <p:cNvPr id="12" name="Espace réservé du contenu 4"/>
          <p:cNvSpPr>
            <a:spLocks noGrp="1"/>
          </p:cNvSpPr>
          <p:nvPr>
            <p:ph idx="12"/>
          </p:nvPr>
        </p:nvSpPr>
        <p:spPr bwMode="auto">
          <a:xfrm>
            <a:off x="323850" y="1233488"/>
            <a:ext cx="8555038" cy="4715792"/>
          </a:xfrm>
          <a:solidFill>
            <a:schemeClr val="bg1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rgbClr val="CD0920"/>
              </a:solidFill>
              <a:latin typeface="Calibri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Proposer une option d'arbitrage à chaque souscription ou versement AV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Adapter le choix de l’option d’arbitrage aux besoins et aux attentes du client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Proposer systématiquement l’abonnement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Ramener le risque pris sur l’allocation d’actifs proposée au montant total investi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Diversifier  l’allocation proposée sur différents types d’</a:t>
            </a:r>
            <a:r>
              <a:rPr altLang="fr-FR" sz="2400" b="1" cap="none" dirty="0" err="1" smtClean="0">
                <a:solidFill>
                  <a:srgbClr val="636463"/>
                </a:solidFill>
                <a:latin typeface="Calibri" pitchFamily="34" charset="0"/>
              </a:rPr>
              <a:t>uc</a:t>
            </a:r>
            <a:endParaRPr altLang="fr-FR" sz="2400" b="1" cap="none" dirty="0" smtClean="0">
              <a:solidFill>
                <a:srgbClr val="636463"/>
              </a:solidFill>
              <a:latin typeface="Calibri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SzPct val="120000"/>
              <a:buFont typeface="Wingdings" panose="05000000000000000000" pitchFamily="2" charset="2"/>
              <a:buChar char="Ø"/>
              <a:tabLst>
                <a:tab pos="177800" algn="l"/>
              </a:tabLst>
              <a:defRPr/>
            </a:pPr>
            <a:r>
              <a:rPr altLang="fr-FR" sz="2400" b="1" cap="none" dirty="0" smtClean="0">
                <a:solidFill>
                  <a:srgbClr val="636463"/>
                </a:solidFill>
                <a:latin typeface="Calibri" pitchFamily="34" charset="0"/>
              </a:rPr>
              <a:t>Mettre en avant la garantie plancher</a:t>
            </a:r>
          </a:p>
          <a:p>
            <a:pPr>
              <a:lnSpc>
                <a:spcPct val="100000"/>
              </a:lnSpc>
              <a:spcBef>
                <a:spcPts val="600"/>
              </a:spcBef>
              <a:buSzPct val="120000"/>
              <a:tabLst>
                <a:tab pos="177800" algn="l"/>
              </a:tabLst>
              <a:defRPr/>
            </a:pPr>
            <a:endParaRPr altLang="fr-FR" sz="2400" b="1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BPCE Vie : </a:t>
            </a:r>
          </a:p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en synthèse</a:t>
            </a:r>
          </a:p>
        </p:txBody>
      </p:sp>
      <p:sp>
        <p:nvSpPr>
          <p:cNvPr id="66567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>
                <a:solidFill>
                  <a:srgbClr val="000000"/>
                </a:solidFill>
              </a:rPr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238125" y="1144588"/>
          <a:ext cx="8726488" cy="5192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893"/>
                <a:gridCol w="1501200"/>
                <a:gridCol w="1385035"/>
                <a:gridCol w="1362568"/>
                <a:gridCol w="1215896"/>
                <a:gridCol w="1215896"/>
              </a:tblGrid>
              <a:tr h="116325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Options d’arbitrages</a:t>
                      </a:r>
                      <a:r>
                        <a:rPr lang="fr-FR" sz="1200" baseline="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 automatiques</a:t>
                      </a:r>
                      <a:endParaRPr lang="fr-FR" sz="1200" dirty="0">
                        <a:solidFill>
                          <a:schemeClr val="bg2"/>
                        </a:solidFill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Produits</a:t>
                      </a:r>
                      <a:endParaRPr lang="fr-FR" sz="1200" dirty="0">
                        <a:solidFill>
                          <a:schemeClr val="bg2"/>
                        </a:solidFill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Périodicité</a:t>
                      </a:r>
                      <a:r>
                        <a:rPr lang="fr-FR" sz="1200" baseline="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 / Période de constatation</a:t>
                      </a:r>
                      <a:endParaRPr lang="fr-FR" sz="1200" dirty="0">
                        <a:solidFill>
                          <a:schemeClr val="bg2"/>
                        </a:solidFill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Date de valeur</a:t>
                      </a:r>
                      <a:endParaRPr lang="fr-FR" sz="1200" dirty="0">
                        <a:solidFill>
                          <a:schemeClr val="bg2"/>
                        </a:solidFill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Frais</a:t>
                      </a:r>
                      <a:endParaRPr lang="fr-FR" sz="1200" dirty="0">
                        <a:solidFill>
                          <a:schemeClr val="bg2"/>
                        </a:solidFill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Seuil</a:t>
                      </a:r>
                      <a:r>
                        <a:rPr lang="fr-FR" sz="1200" baseline="0" dirty="0" smtClean="0">
                          <a:solidFill>
                            <a:schemeClr val="bg2"/>
                          </a:solidFill>
                          <a:latin typeface="Gill Sans"/>
                        </a:rPr>
                        <a:t> de déclenchement</a:t>
                      </a:r>
                      <a:endParaRPr lang="fr-FR" sz="1200" dirty="0">
                        <a:solidFill>
                          <a:schemeClr val="bg2"/>
                        </a:solidFill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</a:tr>
              <a:tr h="891530">
                <a:tc rowSpan="2"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/>
                          </a:solidFill>
                          <a:latin typeface="Gill Sans"/>
                        </a:rPr>
                        <a:t>Sécurisation des plus-values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Gill Sans"/>
                        </a:rPr>
                        <a:t>MILLEVIE Essentielle / Initiale</a:t>
                      </a:r>
                      <a:endParaRPr lang="fr-FR" sz="1100" b="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Trimestrielle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FF0000"/>
                        </a:buClr>
                        <a:buFontTx/>
                        <a:buNone/>
                      </a:pPr>
                      <a:r>
                        <a:rPr lang="fr-FR" sz="1100" dirty="0" smtClean="0">
                          <a:latin typeface="Gill Sans"/>
                        </a:rPr>
                        <a:t>5</a:t>
                      </a:r>
                      <a:r>
                        <a:rPr lang="fr-FR" sz="1100" baseline="30000" dirty="0" smtClean="0">
                          <a:latin typeface="Gill Sans"/>
                        </a:rPr>
                        <a:t>e</a:t>
                      </a:r>
                      <a:r>
                        <a:rPr lang="fr-FR" sz="1100" dirty="0" smtClean="0">
                          <a:latin typeface="Gill Sans"/>
                        </a:rPr>
                        <a:t> jour ouvré de chaque trimestre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90500" lvl="1" indent="0" algn="l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Pas de frais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dirty="0" smtClean="0">
                          <a:latin typeface="Gill Sans"/>
                        </a:rPr>
                        <a:t>3%</a:t>
                      </a:r>
                    </a:p>
                    <a:p>
                      <a:pPr marL="190500" lvl="1" indent="0" algn="l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dirty="0" smtClean="0">
                          <a:latin typeface="Gill Sans"/>
                        </a:rPr>
                        <a:t>15€</a:t>
                      </a:r>
                      <a:endParaRPr lang="fr-FR" sz="110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08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Gill Sans"/>
                        </a:rPr>
                        <a:t>MILLEVIE Capi</a:t>
                      </a:r>
                      <a:r>
                        <a:rPr lang="fr-FR" sz="1100" b="0" baseline="0" dirty="0" smtClean="0">
                          <a:latin typeface="Gill Sans"/>
                        </a:rPr>
                        <a:t> / Premium / Infinie</a:t>
                      </a:r>
                      <a:endParaRPr lang="fr-FR" sz="1100" b="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Mensuelle</a:t>
                      </a:r>
                    </a:p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Trimestrielle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Gill Sans"/>
                        </a:rPr>
                        <a:t>5</a:t>
                      </a:r>
                      <a:r>
                        <a:rPr lang="fr-FR" sz="1100" baseline="30000" dirty="0" smtClean="0">
                          <a:latin typeface="Gill Sans"/>
                        </a:rPr>
                        <a:t>e</a:t>
                      </a:r>
                      <a:r>
                        <a:rPr lang="fr-FR" sz="1100" dirty="0" smtClean="0">
                          <a:latin typeface="Gill Sans"/>
                        </a:rPr>
                        <a:t> jour ouvré de chaque</a:t>
                      </a:r>
                      <a:r>
                        <a:rPr lang="fr-FR" sz="1100" baseline="0" dirty="0" smtClean="0">
                          <a:latin typeface="Gill Sans"/>
                        </a:rPr>
                        <a:t> période</a:t>
                      </a:r>
                      <a:endParaRPr lang="fr-FR" sz="1100" dirty="0" smtClean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100" kern="1200" dirty="0" smtClean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2" marR="360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3%</a:t>
                      </a:r>
                    </a:p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15€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46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/>
                          </a:solidFill>
                          <a:latin typeface="Gill Sans"/>
                        </a:rPr>
                        <a:t>Dynamisation des intérêts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Gill Sans"/>
                        </a:rPr>
                        <a:t>MILLEVIE Essentielle / Initiale / Capi</a:t>
                      </a:r>
                      <a:r>
                        <a:rPr lang="fr-FR" sz="1100" b="0" baseline="0" dirty="0" smtClean="0">
                          <a:latin typeface="Gill Sans"/>
                        </a:rPr>
                        <a:t> / Premium / Infinie</a:t>
                      </a:r>
                      <a:endParaRPr lang="fr-FR" sz="1100" b="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Annuelle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FF0000"/>
                        </a:buClr>
                        <a:buFontTx/>
                        <a:buNone/>
                      </a:pPr>
                      <a:r>
                        <a:rPr lang="fr-FR" sz="1100" dirty="0" smtClean="0">
                          <a:latin typeface="Gill Sans"/>
                        </a:rPr>
                        <a:t>1</a:t>
                      </a:r>
                      <a:r>
                        <a:rPr lang="fr-FR" sz="1100" baseline="30000" dirty="0" smtClean="0">
                          <a:latin typeface="Gill Sans"/>
                        </a:rPr>
                        <a:t>er</a:t>
                      </a:r>
                      <a:r>
                        <a:rPr lang="fr-FR" sz="1100" baseline="0" dirty="0" smtClean="0">
                          <a:latin typeface="Gill Sans"/>
                        </a:rPr>
                        <a:t> </a:t>
                      </a:r>
                      <a:r>
                        <a:rPr lang="fr-FR" sz="1100" dirty="0" smtClean="0">
                          <a:latin typeface="Gill Sans"/>
                        </a:rPr>
                        <a:t>jour ouvré du mois de février</a:t>
                      </a:r>
                      <a:endParaRPr lang="fr-FR" sz="110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2" marR="360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15€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0828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/>
                          </a:solidFill>
                          <a:latin typeface="Gill Sans"/>
                        </a:rPr>
                        <a:t>Diversification progressive du capital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Gill Sans"/>
                        </a:rPr>
                        <a:t>MILLEVIE Capi</a:t>
                      </a:r>
                      <a:r>
                        <a:rPr lang="fr-FR" sz="1100" b="0" baseline="0" dirty="0" smtClean="0">
                          <a:latin typeface="Gill Sans"/>
                        </a:rPr>
                        <a:t> / Premium / Infinie</a:t>
                      </a:r>
                      <a:endParaRPr lang="fr-FR" sz="1100" b="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Mensuelle</a:t>
                      </a:r>
                    </a:p>
                    <a:p>
                      <a:pPr marL="1905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Trimestrielle 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Gill Sans"/>
                        </a:rPr>
                        <a:t>5</a:t>
                      </a:r>
                      <a:r>
                        <a:rPr lang="fr-FR" sz="1100" baseline="30000" dirty="0" smtClean="0">
                          <a:latin typeface="Gill Sans"/>
                        </a:rPr>
                        <a:t>e</a:t>
                      </a:r>
                      <a:r>
                        <a:rPr lang="fr-FR" sz="1100" dirty="0" smtClean="0">
                          <a:latin typeface="Gill Sans"/>
                        </a:rPr>
                        <a:t> jour ouvré de chaque</a:t>
                      </a:r>
                      <a:r>
                        <a:rPr lang="fr-FR" sz="1100" baseline="0" dirty="0" smtClean="0">
                          <a:latin typeface="Gill Sans"/>
                        </a:rPr>
                        <a:t> période</a:t>
                      </a:r>
                      <a:r>
                        <a:rPr lang="fr-FR" sz="1100" dirty="0" smtClean="0">
                          <a:latin typeface="Gill Sans"/>
                        </a:rPr>
                        <a:t> </a:t>
                      </a:r>
                      <a:endParaRPr lang="fr-FR" sz="110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2" marR="360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150€ minimum par périodicité 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01647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solidFill>
                            <a:schemeClr val="tx1"/>
                          </a:solidFill>
                          <a:latin typeface="Gill Sans"/>
                        </a:rPr>
                        <a:t>Stop Loss Relatif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Gill Sans"/>
                        </a:rPr>
                        <a:t>MILLEVIE Capi</a:t>
                      </a:r>
                      <a:r>
                        <a:rPr lang="fr-FR" sz="1100" b="0" baseline="0" dirty="0" smtClean="0">
                          <a:latin typeface="Gill Sans"/>
                        </a:rPr>
                        <a:t> / Premium / Infinie</a:t>
                      </a:r>
                      <a:endParaRPr lang="fr-FR" sz="1100" b="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Hebdomadaire 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FF0000"/>
                        </a:buClr>
                        <a:buFontTx/>
                        <a:buNone/>
                      </a:pPr>
                      <a:r>
                        <a:rPr lang="fr-FR" sz="1100" dirty="0" smtClean="0">
                          <a:latin typeface="Gill Sans"/>
                        </a:rPr>
                        <a:t>Jour de cotation suivant la date de constatation hebdomadaire des supports concernés  </a:t>
                      </a:r>
                      <a:endParaRPr lang="fr-FR" sz="1100" dirty="0">
                        <a:latin typeface="Gill Sans"/>
                      </a:endParaRP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endParaRPr lang="fr-FR" sz="1100" kern="1200" dirty="0" smtClean="0">
                        <a:solidFill>
                          <a:schemeClr val="dk1"/>
                        </a:solidFill>
                        <a:latin typeface="Gill Sans"/>
                        <a:ea typeface="+mn-ea"/>
                        <a:cs typeface="+mn-cs"/>
                      </a:endParaRPr>
                    </a:p>
                  </a:txBody>
                  <a:tcPr marL="36002" marR="360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5%</a:t>
                      </a:r>
                    </a:p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10%</a:t>
                      </a:r>
                    </a:p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15%</a:t>
                      </a:r>
                    </a:p>
                    <a:p>
                      <a:pPr marL="190500" lvl="1" indent="0" algn="l" defTabSz="914400" rtl="0" eaLnBrk="1" latinLnBrk="0" hangingPunct="1">
                        <a:buClr>
                          <a:srgbClr val="FF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Gill Sans"/>
                          <a:ea typeface="+mn-ea"/>
                          <a:cs typeface="+mn-cs"/>
                        </a:rPr>
                        <a:t>20% </a:t>
                      </a:r>
                    </a:p>
                  </a:txBody>
                  <a:tcPr marL="36003" marR="3600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67587" name="Espace réservé de la date 5"/>
          <p:cNvSpPr>
            <a:spLocks noGrp="1"/>
          </p:cNvSpPr>
          <p:nvPr>
            <p:ph type="dt" sz="quarter" idx="4294967295"/>
          </p:nvPr>
        </p:nvSpPr>
        <p:spPr bwMode="auto">
          <a:xfrm>
            <a:off x="5807075" y="6416675"/>
            <a:ext cx="858838" cy="29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fld id="{AEA62AE9-AE34-4C7B-8F6F-AC87D1C007B8}" type="datetime1">
              <a:rPr lang="fr-FR" altLang="fr-FR" smtClean="0">
                <a:solidFill>
                  <a:srgbClr val="000000"/>
                </a:solidFill>
              </a:rPr>
              <a:pPr/>
              <a:t>30/05/2017</a:t>
            </a:fld>
            <a:endParaRPr lang="fr-FR" altLang="fr-FR" smtClean="0">
              <a:solidFill>
                <a:srgbClr val="000000"/>
              </a:solidFill>
            </a:endParaRP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>
                <a:solidFill>
                  <a:prstClr val="white"/>
                </a:solidFill>
              </a:rPr>
              <a:t>Form’action</a:t>
            </a:r>
            <a:br>
              <a:rPr lang="fr-FR" smtClean="0">
                <a:solidFill>
                  <a:prstClr val="white"/>
                </a:solidFill>
              </a:rPr>
            </a:br>
            <a:r>
              <a:rPr lang="fr-FR" smtClean="0">
                <a:solidFill>
                  <a:prstClr val="white"/>
                </a:solidFill>
              </a:rPr>
              <a:t>EPARGNE FINANCIERE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>
                <a:solidFill>
                  <a:prstClr val="white"/>
                </a:solidFill>
              </a:rPr>
              <a:t>Les options d’arbitrage CNP : en synthèse</a:t>
            </a:r>
          </a:p>
        </p:txBody>
      </p:sp>
      <p:sp>
        <p:nvSpPr>
          <p:cNvPr id="67590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07950" y="1144588"/>
          <a:ext cx="8928100" cy="5567631"/>
        </p:xfrm>
        <a:graphic>
          <a:graphicData uri="http://schemas.openxmlformats.org/drawingml/2006/table">
            <a:tbl>
              <a:tblPr/>
              <a:tblGrid>
                <a:gridCol w="1487488"/>
                <a:gridCol w="1409700"/>
                <a:gridCol w="1331912"/>
                <a:gridCol w="1487488"/>
                <a:gridCol w="1508125"/>
                <a:gridCol w="1703387"/>
              </a:tblGrid>
              <a:tr h="844454"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Options d’arbitrages automatiques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Produits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Périodicité / Période de constatation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Date de valeur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Frais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092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Seuil de déclenchement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0920"/>
                    </a:solidFill>
                  </a:tcPr>
                </a:tc>
              </a:tr>
              <a:tr h="1492080"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Sécurisation des plus-values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>
                      <a:lvl1pPr marL="171450" indent="-17145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Nuances Plus en dimension Liberté</a:t>
                      </a:r>
                    </a:p>
                    <a:p>
                      <a:pPr marL="171450" marR="0" lvl="0" indent="-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Nuances Capi</a:t>
                      </a:r>
                    </a:p>
                    <a:p>
                      <a:pPr marL="171450" marR="0" lvl="0" indent="-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Nuances Privilège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Trimestrielle</a:t>
                      </a:r>
                    </a:p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Dernier jour ouvré de chaque fin de trimestre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5</a:t>
                      </a:r>
                      <a:r>
                        <a:rPr kumimoji="0" lang="fr-FR" altLang="fr-FR" sz="11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e</a:t>
                      </a: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 jour ouvré de chaque période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0,80% Nuances Plus et Nuances Capi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0,60% Nuances Privilège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Mini : 500€ par UC pour Nuances Plus et Capi/5000€ par UC pour Nuances Privilège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30% par support maximum  3 supports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84137">
                <a:tc rowSpan="2"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Dynamisation des intérêts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19050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Annuelle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1</a:t>
                      </a:r>
                      <a:r>
                        <a:rPr kumimoji="0" lang="fr-FR" altLang="fr-FR" sz="11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er</a:t>
                      </a: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 jour ouvré de l’année N+1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Mini : 500€ d’intérêts pour Nuances Plus et Capi/1000€  pour Nuances Privilège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/>
                        <a:ea typeface="MS PGothic" pitchFamily="34" charset="-128"/>
                      </a:endParaRP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841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342900" indent="-34290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19050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Mensuelle</a:t>
                      </a:r>
                    </a:p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Trimestrielle 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dernier jour ouvré de chaque fin de période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fr-FR" altLang="fr-F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Durée: 6,12,18,24 et 36 mois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/>
                        <a:ea typeface="MS PGothic" pitchFamily="34" charset="-128"/>
                      </a:endParaRP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Pas de frais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marL="342900" indent="-34290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19050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Pas de minimum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07310"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Diversification progressive du capital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340967"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Stop </a:t>
                      </a:r>
                      <a:r>
                        <a:rPr kumimoji="0" lang="fr-FR" altLang="fr-F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Loss</a:t>
                      </a:r>
                      <a:r>
                        <a:rPr kumimoji="0" lang="fr-FR" altLang="fr-F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 Relatif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71450" marR="0" lvl="0" indent="-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Nuances Plus en dimension Liberté</a:t>
                      </a:r>
                    </a:p>
                    <a:p>
                      <a:pPr marL="171450" marR="0" lvl="0" indent="-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Nuances Privilège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19050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Hebdomadaire</a:t>
                      </a: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Constatation  hebdomadaire chaque vendredi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Date de valeur : j+3 jours ouvrés après la date de constatation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361950" indent="-17145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0,80% Nuances Plus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0,60% Nuances Privilège</a:t>
                      </a:r>
                    </a:p>
                    <a:p>
                      <a:pPr marL="361950" marR="0" lvl="1" indent="-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fr-FR" alt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/>
                        <a:ea typeface="MS PGothic" pitchFamily="34" charset="-128"/>
                      </a:endParaRP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lnSpc>
                          <a:spcPts val="1800"/>
                        </a:lnSpc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1pPr>
                      <a:lvl2pPr marL="190500" eaLnBrk="0" hangingPunct="0">
                        <a:spcBef>
                          <a:spcPct val="20000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Lucida Grande" pitchFamily="1" charset="0"/>
                        <a:defRPr sz="1500">
                          <a:solidFill>
                            <a:srgbClr val="707173"/>
                          </a:solidFill>
                          <a:latin typeface="Calibri" pitchFamily="34" charset="0"/>
                          <a:ea typeface="MS Mincho" pitchFamily="49" charset="-128"/>
                          <a:cs typeface="Calibri-Bold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  <a:cs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1905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"/>
                          <a:ea typeface="MS PGothic" pitchFamily="34" charset="-128"/>
                        </a:rPr>
                        <a:t>10% mini puis par palier de 1%</a:t>
                      </a:r>
                    </a:p>
                  </a:txBody>
                  <a:tcPr marL="36002" marR="360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HDJ du 1</a:t>
            </a:r>
            <a:r>
              <a:rPr lang="fr-FR" baseline="30000" dirty="0"/>
              <a:t>er</a:t>
            </a:r>
            <a:r>
              <a:rPr lang="fr-FR" dirty="0"/>
              <a:t> juin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5867538" cy="800100"/>
          </a:xfrm>
        </p:spPr>
        <p:txBody>
          <a:bodyPr/>
          <a:lstStyle/>
          <a:p>
            <a:r>
              <a:rPr lang="fr-FR" dirty="0" smtClean="0"/>
              <a:t>La saisie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3"/>
          </p:nvPr>
        </p:nvSpPr>
        <p:spPr>
          <a:xfrm>
            <a:off x="539552" y="1124744"/>
            <a:ext cx="8133749" cy="4607724"/>
          </a:xfrm>
        </p:spPr>
        <p:txBody>
          <a:bodyPr/>
          <a:lstStyle/>
          <a:p>
            <a:r>
              <a:rPr lang="en-GB" dirty="0" smtClean="0">
                <a:solidFill>
                  <a:srgbClr val="4D4D4D"/>
                </a:solidFill>
              </a:rPr>
              <a:t>Après avoir saisi le  versement initial et </a:t>
            </a:r>
            <a:r>
              <a:rPr lang="en-GB" dirty="0">
                <a:solidFill>
                  <a:srgbClr val="4D4D4D"/>
                </a:solidFill>
              </a:rPr>
              <a:t> </a:t>
            </a:r>
            <a:r>
              <a:rPr lang="en-GB" dirty="0" smtClean="0">
                <a:solidFill>
                  <a:srgbClr val="4D4D4D"/>
                </a:solidFill>
              </a:rPr>
              <a:t>versement programmé s’il y a lieu</a:t>
            </a:r>
          </a:p>
          <a:p>
            <a:r>
              <a:rPr lang="en-GB" dirty="0">
                <a:solidFill>
                  <a:srgbClr val="4D4D4D"/>
                </a:solidFill>
              </a:rPr>
              <a:t>Cliquez sur </a:t>
            </a:r>
            <a:r>
              <a:rPr lang="en-GB" b="1" dirty="0">
                <a:solidFill>
                  <a:srgbClr val="4D4D4D"/>
                </a:solidFill>
              </a:rPr>
              <a:t>Suivant</a:t>
            </a:r>
            <a:r>
              <a:rPr lang="en-GB" dirty="0" smtClean="0">
                <a:solidFill>
                  <a:srgbClr val="4D4D4D"/>
                </a:solidFill>
              </a:rPr>
              <a:t>.</a:t>
            </a:r>
          </a:p>
          <a:p>
            <a:r>
              <a:rPr lang="en-GB" dirty="0" smtClean="0">
                <a:solidFill>
                  <a:srgbClr val="4D4D4D"/>
                </a:solidFill>
              </a:rPr>
              <a:t>Vous arrivez directement sur l’écran des options.</a:t>
            </a:r>
          </a:p>
          <a:p>
            <a:r>
              <a:rPr lang="en-GB" dirty="0" smtClean="0">
                <a:solidFill>
                  <a:srgbClr val="4D4D4D"/>
                </a:solidFill>
              </a:rPr>
              <a:t> Dans le menu déroulant,  sélectionnez </a:t>
            </a:r>
            <a:r>
              <a:rPr lang="en-GB" b="1" dirty="0" smtClean="0">
                <a:solidFill>
                  <a:srgbClr val="4D4D4D"/>
                </a:solidFill>
              </a:rPr>
              <a:t>l'option</a:t>
            </a:r>
            <a:r>
              <a:rPr lang="en-GB" b="1" dirty="0">
                <a:solidFill>
                  <a:srgbClr val="4D4D4D"/>
                </a:solidFill>
              </a:rPr>
              <a:t> </a:t>
            </a:r>
            <a:r>
              <a:rPr lang="en-GB" b="1" dirty="0" smtClean="0">
                <a:solidFill>
                  <a:srgbClr val="4D4D4D"/>
                </a:solidFill>
              </a:rPr>
              <a:t>d'arbitrage </a:t>
            </a:r>
            <a:r>
              <a:rPr lang="en-GB" b="1" dirty="0">
                <a:solidFill>
                  <a:srgbClr val="4D4D4D"/>
                </a:solidFill>
              </a:rPr>
              <a:t>automatique  </a:t>
            </a:r>
            <a:r>
              <a:rPr lang="en-GB" dirty="0" smtClean="0">
                <a:solidFill>
                  <a:srgbClr val="4D4D4D"/>
                </a:solidFill>
              </a:rPr>
              <a:t>que votre client aura </a:t>
            </a:r>
            <a:r>
              <a:rPr lang="en-GB" dirty="0" err="1" smtClean="0">
                <a:solidFill>
                  <a:srgbClr val="4D4D4D"/>
                </a:solidFill>
              </a:rPr>
              <a:t>choisie</a:t>
            </a:r>
            <a:r>
              <a:rPr lang="en-GB" dirty="0" smtClean="0">
                <a:solidFill>
                  <a:srgbClr val="4D4D4D"/>
                </a:solidFill>
              </a:rPr>
              <a:t>.</a:t>
            </a:r>
            <a:r>
              <a:rPr lang="en-GB" dirty="0">
                <a:solidFill>
                  <a:srgbClr val="4D4D4D"/>
                </a:solidFill>
              </a:rPr>
              <a:t/>
            </a:r>
            <a:br>
              <a:rPr lang="en-GB" dirty="0">
                <a:solidFill>
                  <a:srgbClr val="4D4D4D"/>
                </a:solidFill>
              </a:rPr>
            </a:br>
            <a:endParaRPr lang="fr-FR" dirty="0">
              <a:solidFill>
                <a:srgbClr val="4D4D4D"/>
              </a:solidFill>
            </a:endParaRPr>
          </a:p>
          <a:p>
            <a:endParaRPr lang="en-GB" dirty="0" smtClean="0"/>
          </a:p>
          <a:p>
            <a:pPr marL="25425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fr-FR" dirty="0"/>
          </a:p>
        </p:txBody>
      </p:sp>
      <p:pic>
        <p:nvPicPr>
          <p:cNvPr id="1026" name="Picture 2" descr="_AC_D_B_AFT_TutState_f2fe30242300_1ffc4_0556c5db1_6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6408712" cy="381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3419872" y="3212976"/>
            <a:ext cx="576064" cy="216024"/>
          </a:xfrm>
          <a:prstGeom prst="ellipse">
            <a:avLst/>
          </a:prstGeom>
          <a:noFill/>
          <a:ln>
            <a:solidFill>
              <a:srgbClr val="D21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16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HDJ du 1</a:t>
            </a:r>
            <a:r>
              <a:rPr lang="fr-FR" baseline="30000" dirty="0"/>
              <a:t>er</a:t>
            </a:r>
            <a:r>
              <a:rPr lang="fr-FR" dirty="0"/>
              <a:t> juin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5867538" cy="800100"/>
          </a:xfrm>
        </p:spPr>
        <p:txBody>
          <a:bodyPr/>
          <a:lstStyle/>
          <a:p>
            <a:r>
              <a:rPr lang="fr-FR" dirty="0"/>
              <a:t>La saisie</a:t>
            </a:r>
          </a:p>
        </p:txBody>
      </p:sp>
      <p:pic>
        <p:nvPicPr>
          <p:cNvPr id="2050" name="Picture 2" descr="_AC_D_B_AFT_TutState_f2fe30242300_1ffc4_0556c5db1_663"/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6" y="1052736"/>
            <a:ext cx="8960448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63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HDJ du 1</a:t>
            </a:r>
            <a:r>
              <a:rPr lang="fr-FR" baseline="30000" dirty="0"/>
              <a:t>er</a:t>
            </a:r>
            <a:r>
              <a:rPr lang="fr-FR" dirty="0"/>
              <a:t> juin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5867538" cy="800100"/>
          </a:xfrm>
        </p:spPr>
        <p:txBody>
          <a:bodyPr/>
          <a:lstStyle/>
          <a:p>
            <a:r>
              <a:rPr lang="fr-FR" dirty="0"/>
              <a:t>La </a:t>
            </a:r>
            <a:r>
              <a:rPr lang="fr-FR" dirty="0" smtClean="0"/>
              <a:t>saisie</a:t>
            </a:r>
            <a:endParaRPr lang="fr-FR" dirty="0"/>
          </a:p>
        </p:txBody>
      </p:sp>
      <p:pic>
        <p:nvPicPr>
          <p:cNvPr id="3074" name="Picture 2" descr="_AC_D_B_AFT_TutState_f2fe30242300_1ffc4_0556c5db1_680"/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0" y="1196752"/>
            <a:ext cx="8577500" cy="510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49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HDJ du 1</a:t>
            </a:r>
            <a:r>
              <a:rPr lang="fr-FR" baseline="30000" dirty="0"/>
              <a:t>er</a:t>
            </a:r>
            <a:r>
              <a:rPr lang="fr-FR" dirty="0"/>
              <a:t> juin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5867538" cy="800100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/>
              <a:t>saisie</a:t>
            </a:r>
          </a:p>
          <a:p>
            <a:endParaRPr lang="fr-FR" dirty="0"/>
          </a:p>
        </p:txBody>
      </p:sp>
      <p:pic>
        <p:nvPicPr>
          <p:cNvPr id="4098" name="Picture 2" descr="_AC_D_B_AFT_TutState_f2fe30242300_1ffc4_0556c5db1_697"/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07" y="1124744"/>
            <a:ext cx="8698587" cy="517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18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HDJ du 1</a:t>
            </a:r>
            <a:r>
              <a:rPr lang="fr-FR" baseline="30000" dirty="0"/>
              <a:t>er</a:t>
            </a:r>
            <a:r>
              <a:rPr lang="fr-FR" dirty="0"/>
              <a:t> juin</a:t>
            </a:r>
          </a:p>
        </p:txBody>
      </p:sp>
      <p:sp>
        <p:nvSpPr>
          <p:cNvPr id="4" name="Sous-titre 3"/>
          <p:cNvSpPr>
            <a:spLocks noGrp="1"/>
          </p:cNvSpPr>
          <p:nvPr>
            <p:ph type="subTitle" idx="12"/>
          </p:nvPr>
        </p:nvSpPr>
        <p:spPr>
          <a:xfrm>
            <a:off x="2880926" y="140974"/>
            <a:ext cx="5867538" cy="800100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/>
              <a:t>saisie</a:t>
            </a:r>
          </a:p>
          <a:p>
            <a:endParaRPr lang="fr-FR" dirty="0"/>
          </a:p>
        </p:txBody>
      </p:sp>
      <p:pic>
        <p:nvPicPr>
          <p:cNvPr id="5122" name="Picture 2" descr="_AC_D_B_AFT_TutState_f2fe30242300_1ffc4_0556c5db1_709"/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8" y="952780"/>
            <a:ext cx="9007444" cy="535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3528" y="6453336"/>
            <a:ext cx="5616624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285750" eaLnBrk="0" hangingPunct="0">
              <a:lnSpc>
                <a:spcPts val="1800"/>
              </a:lnSpc>
              <a:spcAft>
                <a:spcPts val="600"/>
              </a:spcAft>
              <a:buSzPct val="140000"/>
              <a:buBlip>
                <a:blip r:embed="rId3"/>
              </a:buBlip>
            </a:pPr>
            <a:r>
              <a:rPr lang="fr-FR" sz="2000" dirty="0">
                <a:solidFill>
                  <a:srgbClr val="000000"/>
                </a:solidFill>
                <a:latin typeface="Calibri"/>
                <a:ea typeface="MS Mincho" pitchFamily="49" charset="-128"/>
                <a:cs typeface="Calibri-Bold"/>
              </a:rPr>
              <a:t>Et voila c’est </a:t>
            </a:r>
            <a:r>
              <a:rPr lang="fr-FR" sz="2000" dirty="0" smtClean="0">
                <a:solidFill>
                  <a:srgbClr val="000000"/>
                </a:solidFill>
                <a:latin typeface="Calibri"/>
                <a:ea typeface="MS Mincho" pitchFamily="49" charset="-128"/>
                <a:cs typeface="Calibri-Bold"/>
              </a:rPr>
              <a:t>fini!   L’option </a:t>
            </a:r>
            <a:r>
              <a:rPr lang="fr-FR" sz="2000" dirty="0">
                <a:solidFill>
                  <a:srgbClr val="000000"/>
                </a:solidFill>
                <a:latin typeface="Calibri"/>
                <a:ea typeface="MS Mincho" pitchFamily="49" charset="-128"/>
                <a:cs typeface="Calibri-Bold"/>
              </a:rPr>
              <a:t>est mise en place</a:t>
            </a:r>
          </a:p>
        </p:txBody>
      </p:sp>
      <p:sp>
        <p:nvSpPr>
          <p:cNvPr id="2" name="Ellipse 1"/>
          <p:cNvSpPr/>
          <p:nvPr/>
        </p:nvSpPr>
        <p:spPr>
          <a:xfrm>
            <a:off x="2771800" y="4941168"/>
            <a:ext cx="1728192" cy="288032"/>
          </a:xfrm>
          <a:prstGeom prst="ellipse">
            <a:avLst/>
          </a:prstGeom>
          <a:noFill/>
          <a:ln w="28575">
            <a:solidFill>
              <a:srgbClr val="18E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3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671638" y="1682750"/>
            <a:ext cx="5780087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b="1" dirty="0" smtClean="0">
                <a:solidFill>
                  <a:srgbClr val="C00000"/>
                </a:solidFill>
              </a:rPr>
              <a:t>Annexes</a:t>
            </a:r>
            <a:endParaRPr lang="fr-F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69635" name="Espace réservé de la date 5"/>
          <p:cNvSpPr>
            <a:spLocks noGrp="1"/>
          </p:cNvSpPr>
          <p:nvPr>
            <p:ph type="dt" sz="quarter" idx="4294967295"/>
          </p:nvPr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fr-FR" altLang="fr-FR" dirty="0" smtClean="0"/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Les options d’arbitrage: </a:t>
            </a:r>
          </a:p>
          <a:p>
            <a:pPr>
              <a:defRPr/>
            </a:pPr>
            <a:r>
              <a:rPr b="1" dirty="0" smtClean="0"/>
              <a:t>les caractéristiques communes</a:t>
            </a:r>
            <a:endParaRPr b="1" dirty="0"/>
          </a:p>
        </p:txBody>
      </p:sp>
      <p:sp>
        <p:nvSpPr>
          <p:cNvPr id="69638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69639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89726"/>
              </p:ext>
            </p:extLst>
          </p:nvPr>
        </p:nvGraphicFramePr>
        <p:xfrm>
          <a:off x="34925" y="1082675"/>
          <a:ext cx="9083676" cy="56586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3867"/>
                <a:gridCol w="3728128"/>
                <a:gridCol w="4101681"/>
              </a:tblGrid>
              <a:tr h="457643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BPCE</a:t>
                      </a:r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Vie 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CNP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6690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Les contrats</a:t>
                      </a:r>
                      <a:endParaRPr lang="fr-F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600" b="1" u="sng" dirty="0" smtClean="0">
                          <a:solidFill>
                            <a:schemeClr val="tx1"/>
                          </a:solidFill>
                          <a:latin typeface="+mj-lt"/>
                        </a:rPr>
                        <a:t>Option</a:t>
                      </a:r>
                      <a:r>
                        <a:rPr lang="fr-FR" sz="1600" b="1" u="sng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Dynamisation des intérêts et sécurisation des PV 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: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Millevie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Initiale,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Millevie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Essentielle.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En gestion libre :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Millevie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Premium,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fr-FR" sz="1600" b="0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Millevie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fr-FR" sz="1600" b="0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Inifinie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Solution PERP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Option Diversification progressive et Stop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Loss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relatif : 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en gestion libre, </a:t>
                      </a:r>
                      <a:r>
                        <a:rPr lang="fr-FR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Millevie</a:t>
                      </a:r>
                      <a:r>
                        <a:rPr lang="fr-FR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Premium,</a:t>
                      </a:r>
                      <a:r>
                        <a:rPr lang="fr-FR" sz="16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Millevie</a:t>
                      </a:r>
                      <a:r>
                        <a:rPr lang="fr-FR" sz="16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Inifinie</a:t>
                      </a:r>
                      <a:r>
                        <a:rPr lang="fr-FR" sz="16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Solution PERP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Option Optimisation,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sécurisation des Plus values et investissement progressif :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Nuances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Plus en dimension Liberté, Nuances </a:t>
                      </a:r>
                      <a:r>
                        <a:rPr lang="fr-FR" sz="1600" b="0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Nuances Privilège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Option Stop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Loss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Max : </a:t>
                      </a:r>
                      <a:r>
                        <a:rPr lang="fr-FR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Nuances</a:t>
                      </a:r>
                      <a:r>
                        <a:rPr lang="fr-FR" sz="16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Plus en dimension Liberté et Nuances Privilège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534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Les opérations</a:t>
                      </a:r>
                      <a:endParaRPr lang="fr-F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Mise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en place à l’adhésion ou en cours de vie du contrat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Peut être modifiée ou arrêtée à tout moment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Incompatible avec une OG</a:t>
                      </a: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Mise en place en cours de vie du contrat ou sur une adhésion par transfert </a:t>
                      </a:r>
                      <a:r>
                        <a:rPr lang="fr-FR" sz="1600" b="1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Fourgous</a:t>
                      </a:r>
                      <a:endParaRPr lang="fr-FR" sz="16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Modification possible par avenant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Incompatible avec une GSM sur Nuances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Privilège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9826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Tarification</a:t>
                      </a:r>
                      <a:endParaRPr lang="fr-F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Gill Sans"/>
                        </a:rPr>
                        <a:t>Option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Gill Sans"/>
                        </a:rPr>
                        <a:t> 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Gill Sans"/>
                        </a:rPr>
                        <a:t>d’arbitrage </a:t>
                      </a:r>
                      <a:r>
                        <a:rPr lang="fr-FR" sz="1600" b="1" u="sng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Gill Sans"/>
                        </a:rPr>
                        <a:t>gratuites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Gill Sans"/>
                        </a:rPr>
                        <a:t>  lors de leur mise en place et lors de leur déclenchement</a:t>
                      </a:r>
                    </a:p>
                    <a:p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Pas de frais lors de la mise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en place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Déclenchement : 0,80% sur Nuances+ et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  0,60% sur Nuances Privilège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Sauf pour l’option investissement progressif : sans frais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/>
              <a:t>La dynamisation des intérêts/ optimisation : les caractéristiques</a:t>
            </a:r>
          </a:p>
        </p:txBody>
      </p:sp>
      <p:sp>
        <p:nvSpPr>
          <p:cNvPr id="70662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70663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996644"/>
              </p:ext>
            </p:extLst>
          </p:nvPr>
        </p:nvGraphicFramePr>
        <p:xfrm>
          <a:off x="34925" y="1052513"/>
          <a:ext cx="9083676" cy="56888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3867"/>
                <a:gridCol w="3728128"/>
                <a:gridCol w="4101681"/>
              </a:tblGrid>
              <a:tr h="725702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BPCE</a:t>
                      </a:r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Vie : dynamisation des intérêts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CNP: Option optimisation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095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Le principe</a:t>
                      </a:r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>
                          <a:solidFill>
                            <a:schemeClr val="tx1"/>
                          </a:solidFill>
                          <a:latin typeface="+mj-lt"/>
                          <a:ea typeface="Gill Sans"/>
                          <a:cs typeface="Gill Sans"/>
                        </a:rPr>
                        <a:t>Sécuriser automatiquement les gains accumulés sur les supports financiers en UC suivis en les investissant sur le fonds en euros.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058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Conditions</a:t>
                      </a:r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Pas de mini par UC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Déclenchement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à partir de 15€ d’intérêts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annuelle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 les OPCI, SCPI et FAF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du contrat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Compatible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avec des versements réguliers 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Incompatible avec les autres options d’arbitrage et les rachats partiels programmés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 de valeur : 1</a:t>
                      </a:r>
                      <a:r>
                        <a:rPr lang="fr-FR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jour ouvré du mois de février de l’année N+1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Mini : 500€ d’intérêts N+ et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/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  1000€ N Privilège</a:t>
                      </a:r>
                      <a:endParaRPr lang="fr-FR" sz="16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30% par support maximum 3 supports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annuelle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les OPCI, les SCPI, les FAF et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Assurimmeuble</a:t>
                      </a:r>
                      <a:endParaRPr lang="fr-FR" sz="16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du contrat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Compatible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avec des versements réguliers et des rachats partiels programmés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Compatible avec l’option Stop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Loss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Max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 de valeur : 1</a:t>
                      </a:r>
                      <a:r>
                        <a:rPr lang="fr-FR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jour ouvré de l’année N+1 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1683" name="Espace réservé de la date 5"/>
          <p:cNvSpPr>
            <a:spLocks noGrp="1"/>
          </p:cNvSpPr>
          <p:nvPr>
            <p:ph type="dt" sz="quarter" idx="4294967295"/>
          </p:nvPr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fr-FR" altLang="fr-FR" dirty="0" smtClean="0"/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sécurisation des PV : les caractéristiques</a:t>
            </a:r>
            <a:endParaRPr b="1" dirty="0"/>
          </a:p>
        </p:txBody>
      </p:sp>
      <p:sp>
        <p:nvSpPr>
          <p:cNvPr id="71686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71687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976445"/>
              </p:ext>
            </p:extLst>
          </p:nvPr>
        </p:nvGraphicFramePr>
        <p:xfrm>
          <a:off x="34925" y="933450"/>
          <a:ext cx="9083676" cy="58079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3867"/>
                <a:gridCol w="3728128"/>
                <a:gridCol w="4101681"/>
              </a:tblGrid>
              <a:tr h="566387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BPCE</a:t>
                      </a:r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Vie : Sécurisation des Plus-values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CNP: Option sécurisation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897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Le principe</a:t>
                      </a:r>
                      <a:endParaRPr lang="fr-F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400" b="1" dirty="0" smtClean="0">
                          <a:solidFill>
                            <a:schemeClr val="tx1"/>
                          </a:solidFill>
                          <a:latin typeface="+mj-lt"/>
                          <a:ea typeface="Gill Sans"/>
                          <a:cs typeface="Gill Sans"/>
                        </a:rPr>
                        <a:t>Sécuriser automatiquement les gains accumulés sur les supports financiers en UC suivis en les investissant sur le fonds en euros.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366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Conditions</a:t>
                      </a:r>
                      <a:endParaRPr lang="fr-F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Pas de mini par UC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Déclenchement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3% </a:t>
                      </a:r>
                      <a:r>
                        <a:rPr lang="fr-FR" sz="1400" b="1" u="sng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et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15€ de PV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trimestrielle sur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Millevie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Essentielle et Initiale, trimestrielle ou mensuelle sur Premium,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et Infinie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 les OPCI, SCPI et FAF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Compatible avec les versements réguliers </a:t>
                      </a:r>
                      <a:endParaRPr lang="fr-FR" sz="14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Incompatible avec les autres options d’arbitrage et les rachats partiels programmés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 de valeur :  5</a:t>
                      </a:r>
                      <a:r>
                        <a:rPr lang="fr-FR" sz="14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ième</a:t>
                      </a:r>
                      <a:r>
                        <a:rPr lang="fr-FR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jour ouvré de chaque période</a:t>
                      </a:r>
                      <a:endParaRPr lang="fr-FR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Mini : 500€ par UC pour Nuances Plus et </a:t>
                      </a:r>
                      <a:r>
                        <a:rPr lang="fr-FR" sz="1400" b="1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/5000€ par UC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pour Nuances Privilège</a:t>
                      </a:r>
                      <a:endParaRPr lang="fr-FR" sz="14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Déclenchement: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3% de PV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Trimestrielle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les OPCI, les SCPI, les FAF et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Assurimmeuble</a:t>
                      </a:r>
                      <a:endParaRPr lang="fr-FR" sz="14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du contrat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Compatible avec les versements réguliers ou les rachats partiels programmés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Compatible avec l’option Stop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Loss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Max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Date de valeur : dernier jour ouvré de chaque fin de trimestre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86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Calcul de la PV </a:t>
                      </a:r>
                    </a:p>
                    <a:p>
                      <a:endParaRPr lang="fr-FR" sz="140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400" dirty="0" smtClean="0">
                          <a:solidFill>
                            <a:schemeClr val="tx1"/>
                          </a:solidFill>
                        </a:rPr>
                        <a:t>Différence entre</a:t>
                      </a:r>
                      <a:r>
                        <a:rPr lang="fr-FR" alt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altLang="fr-FR" sz="1400" dirty="0" smtClean="0">
                          <a:solidFill>
                            <a:schemeClr val="tx1"/>
                          </a:solidFill>
                        </a:rPr>
                        <a:t>la </a:t>
                      </a:r>
                      <a:r>
                        <a:rPr lang="fr-FR" altLang="fr-FR" sz="1400" b="1" dirty="0" smtClean="0">
                          <a:solidFill>
                            <a:schemeClr val="tx1"/>
                          </a:solidFill>
                        </a:rPr>
                        <a:t>valeur de rachat </a:t>
                      </a:r>
                      <a:r>
                        <a:rPr lang="fr-FR" altLang="fr-FR" sz="1400" dirty="0" smtClean="0">
                          <a:solidFill>
                            <a:schemeClr val="tx1"/>
                          </a:solidFill>
                        </a:rPr>
                        <a:t>adossée au support suivi à la date de constatation et </a:t>
                      </a:r>
                      <a:r>
                        <a:rPr lang="fr-FR" altLang="fr-FR" sz="1400" b="1" dirty="0" smtClean="0">
                          <a:solidFill>
                            <a:schemeClr val="tx1"/>
                          </a:solidFill>
                        </a:rPr>
                        <a:t>le montant de référence du support suivi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Différence entre la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valeur de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référence 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du support et la 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valeur liquidative</a:t>
                      </a: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86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valeur de référence</a:t>
                      </a:r>
                    </a:p>
                    <a:p>
                      <a:endParaRPr lang="fr-FR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altLang="fr-FR" sz="1400" b="1" dirty="0" smtClean="0">
                          <a:solidFill>
                            <a:schemeClr val="tx1"/>
                          </a:solidFill>
                        </a:rPr>
                        <a:t>Capital net investi </a:t>
                      </a:r>
                      <a:r>
                        <a:rPr lang="fr-FR" altLang="fr-FR" sz="1400" dirty="0" smtClean="0">
                          <a:solidFill>
                            <a:schemeClr val="tx1"/>
                          </a:solidFill>
                        </a:rPr>
                        <a:t>sur le support suivi à la date de mise en place de l’option,</a:t>
                      </a:r>
                      <a:r>
                        <a:rPr lang="fr-FR" alt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altLang="fr-FR" sz="1400" dirty="0" smtClean="0">
                          <a:solidFill>
                            <a:schemeClr val="tx1"/>
                          </a:solidFill>
                        </a:rPr>
                        <a:t>mis à jour à chaque mouvement (versements, arbitrages, rachats) intervenant sur le support suivi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Prix moyen d’achat du support 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en tenant compte de toutes les opérations (arbitrage, versement libre, rachat partiel, dividende, frais)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2707" name="Espace réservé de la date 5"/>
          <p:cNvSpPr>
            <a:spLocks noGrp="1"/>
          </p:cNvSpPr>
          <p:nvPr>
            <p:ph type="dt" sz="quarter" idx="4294967295"/>
          </p:nvPr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fr-FR" altLang="fr-FR" dirty="0" smtClean="0"/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Diversification progressive/investissement progressif: les caractéristiques</a:t>
            </a:r>
            <a:endParaRPr b="1" dirty="0"/>
          </a:p>
        </p:txBody>
      </p:sp>
      <p:sp>
        <p:nvSpPr>
          <p:cNvPr id="72710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72711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758909"/>
              </p:ext>
            </p:extLst>
          </p:nvPr>
        </p:nvGraphicFramePr>
        <p:xfrm>
          <a:off x="34925" y="1154683"/>
          <a:ext cx="9083676" cy="56586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3867"/>
                <a:gridCol w="3728128"/>
                <a:gridCol w="4101681"/>
              </a:tblGrid>
              <a:tr h="723885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BPCE</a:t>
                      </a:r>
                      <a:r>
                        <a:rPr lang="fr-FR" sz="16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Vie : Diversification Progressive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CNP: investissement progressif</a:t>
                      </a:r>
                      <a:endParaRPr lang="fr-FR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909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Le principe</a:t>
                      </a:r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>
                          <a:solidFill>
                            <a:srgbClr val="4F504F"/>
                          </a:solidFill>
                          <a:ea typeface="Gill Sans"/>
                          <a:cs typeface="Gill Sans"/>
                        </a:rPr>
                        <a:t>Investir progressivement tout ou partie du capital constitué sur le fonds</a:t>
                      </a:r>
                      <a:r>
                        <a:rPr lang="fr-FR" altLang="fr-FR" sz="1600" b="1" baseline="0" dirty="0" smtClean="0">
                          <a:solidFill>
                            <a:srgbClr val="4F504F"/>
                          </a:solidFill>
                          <a:ea typeface="Gill Sans"/>
                          <a:cs typeface="Gill Sans"/>
                        </a:rPr>
                        <a:t> € </a:t>
                      </a:r>
                      <a:r>
                        <a:rPr lang="fr-FR" altLang="fr-FR" sz="1600" b="1" dirty="0" smtClean="0">
                          <a:solidFill>
                            <a:srgbClr val="4F504F"/>
                          </a:solidFill>
                          <a:ea typeface="Gill Sans"/>
                          <a:cs typeface="Gill Sans"/>
                        </a:rPr>
                        <a:t>sur des supports financiers en UC choisis pendant une durée maximale de 36 mois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600" b="1" dirty="0" smtClean="0">
                          <a:solidFill>
                            <a:schemeClr val="tx1"/>
                          </a:solidFill>
                          <a:latin typeface="+mj-lt"/>
                          <a:ea typeface="Gill Sans"/>
                          <a:cs typeface="Gill Sans"/>
                        </a:rPr>
                        <a:t>.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2899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Conditions</a:t>
                      </a:r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Mini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: 150€ par période</a:t>
                      </a:r>
                      <a:endParaRPr lang="fr-FR" sz="16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trimestrielle sur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Millevie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Essentielle et Initiale, Trimestrielle ou mensuelle sur Premium,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et Infinie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 les OPCI, SCPI et FAF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Compatible avec les versements réguliers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Incompatible avec les autres options d’arbitrage et les rachats partiels programmés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 de valeur :  5</a:t>
                      </a:r>
                      <a:r>
                        <a:rPr lang="fr-FR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ième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jour ouvré de chaque période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Pas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de montant minimum par période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Pas de montant minimum par UC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Durée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: 6, 12, 18, 24 ou 36 mois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mensuelle ou trimestrielle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les OPCI, les SCPI, les FAF et </a:t>
                      </a:r>
                      <a:r>
                        <a:rPr lang="fr-FR" sz="16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Assurimmeuble</a:t>
                      </a:r>
                      <a:endParaRPr lang="fr-FR" sz="16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du contrat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Compatible avec les versements réguliers ou les rachats partiels programmés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Incompatible avec les autres options d’arbitrage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 de valeur : dernier jour ouvré de chaque fin de période</a:t>
                      </a:r>
                      <a:endParaRPr lang="fr-FR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ous-titre 6"/>
          <p:cNvSpPr>
            <a:spLocks noGrp="1"/>
          </p:cNvSpPr>
          <p:nvPr>
            <p:ph type="subTitle" idx="12"/>
          </p:nvPr>
        </p:nvSpPr>
        <p:spPr>
          <a:xfrm>
            <a:off x="2881313" y="141288"/>
            <a:ext cx="5719762" cy="800100"/>
          </a:xfrm>
        </p:spPr>
        <p:txBody>
          <a:bodyPr/>
          <a:lstStyle/>
          <a:p>
            <a:pPr>
              <a:defRPr/>
            </a:pPr>
            <a:r>
              <a:rPr altLang="fr-FR" dirty="0" smtClean="0"/>
              <a:t>Fiscalité des rachats </a:t>
            </a:r>
          </a:p>
        </p:txBody>
      </p:sp>
      <p:sp>
        <p:nvSpPr>
          <p:cNvPr id="73731" name="Espace réservé de la date 5"/>
          <p:cNvSpPr>
            <a:spLocks noGrp="1"/>
          </p:cNvSpPr>
          <p:nvPr>
            <p:ph type="dt" sz="quarter" idx="4294967295"/>
          </p:nvPr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fr-FR" altLang="fr-FR" dirty="0" smtClean="0"/>
          </a:p>
        </p:txBody>
      </p:sp>
      <p:sp>
        <p:nvSpPr>
          <p:cNvPr id="7" name="Titre 3"/>
          <p:cNvSpPr txBox="1">
            <a:spLocks/>
          </p:cNvSpPr>
          <p:nvPr/>
        </p:nvSpPr>
        <p:spPr>
          <a:xfrm>
            <a:off x="457200" y="141288"/>
            <a:ext cx="2424113" cy="8001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mtClean="0"/>
              <a:t>Form’action</a:t>
            </a:r>
            <a:br>
              <a:rPr lang="fr-FR" smtClean="0"/>
            </a:br>
            <a:r>
              <a:rPr lang="fr-FR" smtClean="0"/>
              <a:t>EPARGNE FINANCIERE</a:t>
            </a:r>
            <a:endParaRPr lang="fr-FR" dirty="0"/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2881313" y="141288"/>
            <a:ext cx="5867400" cy="8001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itchFamily="1" charset="0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b="1" dirty="0" smtClean="0"/>
              <a:t>Stop </a:t>
            </a:r>
            <a:r>
              <a:rPr b="1" dirty="0" err="1" smtClean="0"/>
              <a:t>loss</a:t>
            </a:r>
            <a:r>
              <a:rPr b="1" dirty="0" smtClean="0"/>
              <a:t> relatif / max : les caractéristiques</a:t>
            </a:r>
            <a:endParaRPr b="1" dirty="0"/>
          </a:p>
        </p:txBody>
      </p:sp>
      <p:sp>
        <p:nvSpPr>
          <p:cNvPr id="73734" name="Espace réservé de la date 15"/>
          <p:cNvSpPr txBox="1">
            <a:spLocks/>
          </p:cNvSpPr>
          <p:nvPr/>
        </p:nvSpPr>
        <p:spPr bwMode="auto">
          <a:xfrm>
            <a:off x="5807075" y="6416675"/>
            <a:ext cx="8588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73735" name="ZoneTexte 5"/>
          <p:cNvSpPr txBox="1">
            <a:spLocks noChangeArrowheads="1"/>
          </p:cNvSpPr>
          <p:nvPr/>
        </p:nvSpPr>
        <p:spPr bwMode="auto">
          <a:xfrm>
            <a:off x="-2628900" y="6464300"/>
            <a:ext cx="8640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i="1"/>
              <a:t>                                                                          Document à usage strictement interne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288"/>
            <a:ext cx="2424113" cy="800100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HDJ du 1</a:t>
            </a:r>
            <a:r>
              <a:rPr lang="fr-FR" baseline="30000" dirty="0" smtClean="0"/>
              <a:t>er</a:t>
            </a:r>
            <a:r>
              <a:rPr lang="fr-FR" dirty="0" smtClean="0"/>
              <a:t> juin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34925" y="1100138"/>
          <a:ext cx="9083676" cy="56419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3867"/>
                <a:gridCol w="3728128"/>
                <a:gridCol w="4101681"/>
              </a:tblGrid>
              <a:tr h="379229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+mj-lt"/>
                        </a:rPr>
                        <a:t>BPCE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Vie : Stop </a:t>
                      </a:r>
                      <a:r>
                        <a:rPr lang="fr-FR" sz="120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Loss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relatif</a:t>
                      </a:r>
                      <a:endParaRPr lang="fr-FR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+mj-lt"/>
                        </a:rPr>
                        <a:t>CNP: Stop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fr-FR" sz="120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loss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max</a:t>
                      </a:r>
                      <a:endParaRPr lang="fr-FR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43" marR="91443"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408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Le principe</a:t>
                      </a:r>
                      <a:endParaRPr lang="fr-FR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200" b="1" dirty="0" smtClean="0">
                          <a:solidFill>
                            <a:schemeClr val="tx1"/>
                          </a:solidFill>
                          <a:latin typeface="+mj-lt"/>
                          <a:ea typeface="Gill Sans"/>
                          <a:cs typeface="Gill Sans"/>
                        </a:rPr>
                        <a:t>Sécuriser automatiquement les gains accumulés sur les supports financiers en UC suivis en les investissant sur le fonds en euros.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464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Conditions</a:t>
                      </a:r>
                      <a:endParaRPr lang="fr-FR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Pas de mini par UC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Déclenchement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: seuil de baisse 5, 10, 15 ou 20%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 hebdomadaire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 les OPCI, SCPI et FAF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Compatible avec les versements réguliers </a:t>
                      </a:r>
                      <a:endParaRPr lang="fr-FR" sz="12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Incompatible avec les autres options d’arbitrage et les rachats partiels programmés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Date de valeur : j+1 suivant la date de constatation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Mini : 500€ par UC pour Nuances Plus et </a:t>
                      </a:r>
                      <a:r>
                        <a:rPr lang="fr-FR" sz="1200" b="1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Capi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/5000€ par UC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pour Nuances Privilège</a:t>
                      </a:r>
                      <a:endParaRPr lang="fr-FR" sz="12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Déclenchement: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mini 10% par palier de 1%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   (max -90%)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Périodicité :constatation  hebdomadaire chaque vendredi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Toutes les UC sauf les OPCI, les SCPI, les FAF et </a:t>
                      </a:r>
                      <a:r>
                        <a:rPr lang="fr-FR" sz="1200" b="1" baseline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Assurimmeuble</a:t>
                      </a:r>
                      <a:endParaRPr lang="fr-FR" sz="12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Choix sur une ou plusieurs UC du contrat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Compatible  les rachats partiels programmés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Compatible avec la sécurisation des PV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Incompatible avec les versements réguliers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Date de valeur : j+3 jours ouvrés après la date de constatation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836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Calcul de la PV </a:t>
                      </a:r>
                    </a:p>
                    <a:p>
                      <a:endParaRPr lang="fr-FR" sz="120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Différence entre </a:t>
                      </a:r>
                      <a:r>
                        <a:rPr lang="fr-FR" alt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la valeur de rachat </a:t>
                      </a:r>
                      <a:r>
                        <a:rPr lang="fr-FR" altLang="fr-F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adossée au support suivi à la date de constatation et </a:t>
                      </a:r>
                      <a:r>
                        <a:rPr lang="fr-FR" alt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la plus haute valeur atteinte par le montant de référence </a:t>
                      </a:r>
                      <a:r>
                        <a:rPr lang="fr-FR" altLang="fr-FR" sz="12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sur le support suivi. 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Différence entre la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valeur de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référence 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du support et la </a:t>
                      </a:r>
                      <a:r>
                        <a:rPr lang="fr-FR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valeur liquidative au jour de la constatation</a:t>
                      </a: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0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La valeur de référence</a:t>
                      </a:r>
                    </a:p>
                    <a:p>
                      <a:endParaRPr lang="fr-FR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200" b="1" dirty="0" smtClean="0">
                          <a:solidFill>
                            <a:srgbClr val="000000"/>
                          </a:solidFill>
                          <a:latin typeface="+mj-lt"/>
                        </a:rPr>
                        <a:t>Capital net investi s</a:t>
                      </a:r>
                      <a:r>
                        <a:rPr lang="fr-FR" altLang="fr-FR" sz="12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ur le support suivi à la date de mise en place de l’option. Il est mis à jour à chaque mouvement (versements, arbitrages, rachats) intervenant sur le support suivi et à chaque fois que la valeur de rachat du support suivi est supérieure au dernier montant de référence constaté</a:t>
                      </a:r>
                      <a:endParaRPr lang="fr-FR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La valeur de référence est égale à </a:t>
                      </a:r>
                      <a:r>
                        <a:rPr lang="fr-FR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la valeur liquidative </a:t>
                      </a:r>
                      <a:r>
                        <a:rPr lang="fr-FR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du support déterminée à la date d’effet de l’option.</a:t>
                      </a:r>
                      <a:endParaRPr lang="fr-FR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3" marR="91443"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692275" y="1682750"/>
            <a:ext cx="5780088" cy="2951163"/>
          </a:xfrm>
          <a:ln>
            <a:miter lim="800000"/>
            <a:headEnd/>
            <a:tailEnd/>
          </a:ln>
          <a:effectLst>
            <a:outerShdw blurRad="152400" dist="165100" dir="960007" algn="tl" rotWithShape="0">
              <a:srgbClr val="777877">
                <a:alpha val="42999"/>
              </a:srgb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b="1" dirty="0" smtClean="0">
                <a:solidFill>
                  <a:srgbClr val="C00000"/>
                </a:solidFill>
              </a:rPr>
              <a:t>Merci à tous pour votre attention</a:t>
            </a:r>
            <a:endParaRPr lang="fr-F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874" y="33295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7544" y="1700808"/>
            <a:ext cx="67914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ACTIONS</a:t>
            </a:r>
            <a:r>
              <a:rPr lang="fr-FR" sz="1200" b="1" dirty="0" smtClean="0">
                <a:cs typeface="Arial" panose="020B0604020202020204" pitchFamily="34" charset="0"/>
              </a:rPr>
              <a:t> –FICHIERS A 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TARIFICATION</a:t>
            </a:r>
            <a:r>
              <a:rPr lang="fr-FR" sz="1200" b="1" dirty="0"/>
              <a:t> – Tarification des services </a:t>
            </a:r>
            <a:r>
              <a:rPr lang="fr-FR" sz="1200" b="1" dirty="0" err="1"/>
              <a:t>Eparfix</a:t>
            </a:r>
            <a:r>
              <a:rPr lang="fr-FR" sz="1200" b="1" dirty="0"/>
              <a:t>/</a:t>
            </a:r>
            <a:r>
              <a:rPr lang="fr-FR" sz="1200" b="1" dirty="0" err="1"/>
              <a:t>Eparplus</a:t>
            </a:r>
            <a:endParaRPr lang="fr-FR" sz="1200" dirty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 – Opération Prime Assurance </a:t>
            </a:r>
            <a:r>
              <a:rPr lang="fr-FR" sz="1200" b="1" dirty="0" smtClean="0"/>
              <a:t>Vie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CREDIT </a:t>
            </a:r>
            <a:r>
              <a:rPr lang="fr-FR" sz="1200" b="1" dirty="0" smtClean="0">
                <a:solidFill>
                  <a:srgbClr val="FF0000"/>
                </a:solidFill>
              </a:rPr>
              <a:t>CONSOMMATION</a:t>
            </a:r>
            <a:r>
              <a:rPr lang="fr-FR" sz="1200" b="1" dirty="0" smtClean="0"/>
              <a:t>– </a:t>
            </a:r>
            <a:r>
              <a:rPr lang="fr-FR" sz="1200" b="1" dirty="0" err="1"/>
              <a:t>Izicarte</a:t>
            </a:r>
            <a:r>
              <a:rPr lang="fr-FR" sz="1200" b="1" dirty="0"/>
              <a:t> : alerte sur le taux d’équipement en Assurances</a:t>
            </a:r>
            <a:endParaRPr lang="fr-FR" sz="1200" b="1" dirty="0" smtClean="0">
              <a:cs typeface="Arial" panose="020B0604020202020204" pitchFamily="34" charset="0"/>
            </a:endParaRP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IARD/PREVOYANGE</a:t>
            </a:r>
            <a:r>
              <a:rPr lang="fr-FR" sz="1200" b="1" dirty="0"/>
              <a:t> - </a:t>
            </a:r>
            <a:r>
              <a:rPr lang="fr-FR" sz="1200" b="1" dirty="0" smtClean="0"/>
              <a:t>IARD </a:t>
            </a:r>
            <a:r>
              <a:rPr lang="fr-FR" sz="1200" b="1" dirty="0"/>
              <a:t>: Paiement par carte bancaire suite à un 2</a:t>
            </a:r>
            <a:r>
              <a:rPr lang="fr-FR" sz="1200" b="1" baseline="30000" dirty="0"/>
              <a:t>nd</a:t>
            </a:r>
            <a:r>
              <a:rPr lang="fr-FR" sz="1200" b="1" dirty="0"/>
              <a:t> rejet de prélèvement</a:t>
            </a:r>
            <a:endParaRPr lang="fr-FR" sz="1200" b="1" dirty="0" smtClean="0">
              <a:cs typeface="Arial" panose="020B0604020202020204" pitchFamily="34" charset="0"/>
            </a:endParaRP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COMMUNICATION</a:t>
            </a:r>
            <a:r>
              <a:rPr lang="fr-FR" sz="1200" b="1" dirty="0"/>
              <a:t> – Plan PLV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MARCHE </a:t>
            </a:r>
            <a:r>
              <a:rPr lang="fr-FR" sz="1200" b="1" dirty="0">
                <a:solidFill>
                  <a:srgbClr val="FF0000"/>
                </a:solidFill>
              </a:rPr>
              <a:t>DES PROFESSIONNELS</a:t>
            </a:r>
            <a:r>
              <a:rPr lang="fr-FR" sz="1200" b="1" dirty="0"/>
              <a:t> – </a:t>
            </a:r>
            <a:r>
              <a:rPr lang="fr-FR" sz="1200" b="1" dirty="0"/>
              <a:t>Désynchronisation entre le central bancaire et l’OSC</a:t>
            </a:r>
            <a:endParaRPr lang="fr-FR" sz="1200" b="1" dirty="0" smtClean="0">
              <a:cs typeface="Arial" panose="020B0604020202020204" pitchFamily="34" charset="0"/>
            </a:endParaRP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MYWAY</a:t>
            </a:r>
            <a:r>
              <a:rPr lang="fr-FR" sz="1200" b="1" dirty="0"/>
              <a:t> – Déploiement Bancarisation et </a:t>
            </a:r>
            <a:r>
              <a:rPr lang="fr-FR" sz="1200" b="1" dirty="0" smtClean="0"/>
              <a:t>Epargne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DISTRI</a:t>
            </a:r>
            <a:r>
              <a:rPr lang="fr-FR" sz="1200" b="1" dirty="0"/>
              <a:t> –  </a:t>
            </a:r>
            <a:r>
              <a:rPr lang="fr-FR" sz="1200" b="1" dirty="0"/>
              <a:t>BAD : nouveaux plafonds de </a:t>
            </a:r>
            <a:r>
              <a:rPr lang="fr-FR" sz="1200" b="1" dirty="0" smtClean="0"/>
              <a:t>virements</a:t>
            </a:r>
            <a:r>
              <a:rPr lang="fr-FR" sz="1200" b="1" dirty="0"/>
              <a:t> 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OVMC</a:t>
            </a:r>
            <a:r>
              <a:rPr lang="fr-FR" sz="1200" b="1" dirty="0"/>
              <a:t> – Modification libellé de l’offre « Retraits déplacés à l’international »</a:t>
            </a:r>
            <a:endParaRPr lang="fr-FR" sz="1200" dirty="0"/>
          </a:p>
        </p:txBody>
      </p:sp>
      <p:sp>
        <p:nvSpPr>
          <p:cNvPr id="4" name="Rectangle 3"/>
          <p:cNvSpPr/>
          <p:nvPr/>
        </p:nvSpPr>
        <p:spPr>
          <a:xfrm>
            <a:off x="5796136" y="1268760"/>
            <a:ext cx="31229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 140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31 mai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817400" y="5762148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68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s options d'arbitrage LCA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er titr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ème titr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3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6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7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8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9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0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_Couvertur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1_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 options d'arbitrage LCA</Template>
  <TotalTime>80</TotalTime>
  <Words>2777</Words>
  <Application>Microsoft Office PowerPoint</Application>
  <PresentationFormat>Affichage à l'écran (4:3)</PresentationFormat>
  <Paragraphs>482</Paragraphs>
  <Slides>37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16</vt:i4>
      </vt:variant>
      <vt:variant>
        <vt:lpstr>Titres des diapositives</vt:lpstr>
      </vt:variant>
      <vt:variant>
        <vt:i4>37</vt:i4>
      </vt:variant>
    </vt:vector>
  </HeadingPairs>
  <TitlesOfParts>
    <vt:vector size="53" baseType="lpstr">
      <vt:lpstr>Les options d'arbitrage LCA</vt:lpstr>
      <vt:lpstr>1er titre</vt:lpstr>
      <vt:lpstr>2ème titre</vt:lpstr>
      <vt:lpstr>Texte</vt:lpstr>
      <vt:lpstr>1_Texte</vt:lpstr>
      <vt:lpstr>4_Texte</vt:lpstr>
      <vt:lpstr>5_Texte</vt:lpstr>
      <vt:lpstr>2_Texte</vt:lpstr>
      <vt:lpstr>3_Texte</vt:lpstr>
      <vt:lpstr>6_Texte</vt:lpstr>
      <vt:lpstr>7_Texte</vt:lpstr>
      <vt:lpstr>8_Texte</vt:lpstr>
      <vt:lpstr>9_Texte</vt:lpstr>
      <vt:lpstr>10_Texte</vt:lpstr>
      <vt:lpstr>1_Couverture</vt:lpstr>
      <vt:lpstr>11_Texte</vt:lpstr>
      <vt:lpstr>heure du jeudi du 1er juin 2017 les options d’arbitrage</vt:lpstr>
      <vt:lpstr>HDJ du 1er juin</vt:lpstr>
      <vt:lpstr>La dynamisation des intérêts/ option optimisation</vt:lpstr>
      <vt:lpstr>HDJ du 1er juin</vt:lpstr>
      <vt:lpstr>HDJ du 1er juin</vt:lpstr>
      <vt:lpstr>HDJ du 1er juin</vt:lpstr>
      <vt:lpstr>La sécurisation des  plus-values</vt:lpstr>
      <vt:lpstr>HDJ du 1er juin</vt:lpstr>
      <vt:lpstr>HDJ du 1er juin</vt:lpstr>
      <vt:lpstr>HDJ du 1er juin</vt:lpstr>
      <vt:lpstr>La diversification progressive / investissement progressif</vt:lpstr>
      <vt:lpstr>HDJ du 1er juin</vt:lpstr>
      <vt:lpstr>HDJ du 1er juin</vt:lpstr>
      <vt:lpstr>HDJ du 1er juin</vt:lpstr>
      <vt:lpstr>HDJ du 1er juin</vt:lpstr>
      <vt:lpstr>Le stop loss relatif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HDJ du 1er juin</vt:lpstr>
      <vt:lpstr>Annexes</vt:lpstr>
      <vt:lpstr>HDJ du 1er juin</vt:lpstr>
      <vt:lpstr>HDJ du 1er juin</vt:lpstr>
      <vt:lpstr>HDJ du 1er juin</vt:lpstr>
      <vt:lpstr>HDJ du 1er juin</vt:lpstr>
      <vt:lpstr>HDJ du 1er juin</vt:lpstr>
      <vt:lpstr>Merci à tous pour votre attention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heure du jeudi du 1er juin 2017 les options d’arbitrage</dc:title>
  <dc:creator>TROLLIET Nelly</dc:creator>
  <cp:lastModifiedBy>A5702169</cp:lastModifiedBy>
  <cp:revision>13</cp:revision>
  <cp:lastPrinted>2016-11-18T10:22:26Z</cp:lastPrinted>
  <dcterms:created xsi:type="dcterms:W3CDTF">2017-05-18T19:22:35Z</dcterms:created>
  <dcterms:modified xsi:type="dcterms:W3CDTF">2017-05-30T09:03:12Z</dcterms:modified>
</cp:coreProperties>
</file>