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8"/>
  </p:notesMasterIdLst>
  <p:handoutMasterIdLst>
    <p:handoutMasterId r:id="rId29"/>
  </p:handoutMasterIdLst>
  <p:sldIdLst>
    <p:sldId id="276" r:id="rId13"/>
    <p:sldId id="280" r:id="rId14"/>
    <p:sldId id="277" r:id="rId15"/>
    <p:sldId id="288" r:id="rId16"/>
    <p:sldId id="286" r:id="rId17"/>
    <p:sldId id="281" r:id="rId18"/>
    <p:sldId id="282" r:id="rId19"/>
    <p:sldId id="287" r:id="rId20"/>
    <p:sldId id="283" r:id="rId21"/>
    <p:sldId id="284" r:id="rId22"/>
    <p:sldId id="278" r:id="rId23"/>
    <p:sldId id="289" r:id="rId24"/>
    <p:sldId id="279" r:id="rId25"/>
    <p:sldId id="285" r:id="rId26"/>
    <p:sldId id="290" r:id="rId27"/>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EB0F2D"/>
    <a:srgbClr val="EA9922"/>
    <a:srgbClr val="581D41"/>
    <a:srgbClr val="DE6225"/>
    <a:srgbClr val="BFBFBF"/>
    <a:srgbClr val="A79C86"/>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36" autoAdjust="0"/>
    <p:restoredTop sz="94645" autoAdjust="0"/>
  </p:normalViewPr>
  <p:slideViewPr>
    <p:cSldViewPr snapToGrid="0">
      <p:cViewPr>
        <p:scale>
          <a:sx n="100" d="100"/>
          <a:sy n="100" d="100"/>
        </p:scale>
        <p:origin x="-2232" y="-462"/>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3508"/>
          </a:xfrm>
          <a:prstGeom prst="rect">
            <a:avLst/>
          </a:prstGeom>
        </p:spPr>
        <p:txBody>
          <a:bodyPr vert="horz" lIns="95500" tIns="47750" rIns="95500" bIns="47750" rtlCol="0"/>
          <a:lstStyle>
            <a:lvl1pPr algn="r">
              <a:defRPr sz="1300"/>
            </a:lvl1pPr>
          </a:lstStyle>
          <a:p>
            <a:fld id="{F77A0AB4-7775-4FC7-B8A1-46CFA9F0F0E9}" type="datetimeFigureOut">
              <a:rPr lang="fr-FR" smtClean="0"/>
              <a:t>06/06/2017</a:t>
            </a:fld>
            <a:endParaRPr lang="fr-FR"/>
          </a:p>
        </p:txBody>
      </p:sp>
      <p:sp>
        <p:nvSpPr>
          <p:cNvPr id="4" name="Espace réservé du pied de page 3"/>
          <p:cNvSpPr>
            <a:spLocks noGrp="1"/>
          </p:cNvSpPr>
          <p:nvPr>
            <p:ph type="ftr" sz="quarter" idx="2"/>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8"/>
            <a:ext cx="3076363" cy="513507"/>
          </a:xfrm>
          <a:prstGeom prst="rect">
            <a:avLst/>
          </a:prstGeom>
        </p:spPr>
        <p:txBody>
          <a:bodyPr vert="horz" lIns="95500" tIns="47750" rIns="95500" bIns="47750"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5500" tIns="47750" rIns="95500" bIns="47750" rtlCol="0"/>
          <a:lstStyle>
            <a:lvl1pPr algn="r">
              <a:defRPr sz="1300"/>
            </a:lvl1pPr>
          </a:lstStyle>
          <a:p>
            <a:fld id="{11D46B69-4552-46CB-8059-651E9FE79FD0}" type="datetimeFigureOut">
              <a:rPr lang="fr-FR" smtClean="0"/>
              <a:t>06/06/2017</a:t>
            </a:fld>
            <a:endParaRPr lang="fr-FR"/>
          </a:p>
        </p:txBody>
      </p:sp>
      <p:sp>
        <p:nvSpPr>
          <p:cNvPr id="4" name="Espace réservé de l'image des diapositives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5500" tIns="47750" rIns="95500" bIns="47750" rtlCol="0" anchor="ctr"/>
          <a:lstStyle/>
          <a:p>
            <a:endParaRPr lang="fr-FR"/>
          </a:p>
        </p:txBody>
      </p:sp>
      <p:sp>
        <p:nvSpPr>
          <p:cNvPr id="5" name="Espace réservé des notes 4"/>
          <p:cNvSpPr>
            <a:spLocks noGrp="1"/>
          </p:cNvSpPr>
          <p:nvPr>
            <p:ph type="body" sz="quarter" idx="3"/>
          </p:nvPr>
        </p:nvSpPr>
        <p:spPr>
          <a:xfrm>
            <a:off x="709930" y="4925408"/>
            <a:ext cx="5679440" cy="4029879"/>
          </a:xfrm>
          <a:prstGeom prst="rect">
            <a:avLst/>
          </a:prstGeom>
        </p:spPr>
        <p:txBody>
          <a:bodyPr vert="horz" lIns="95500" tIns="47750" rIns="95500" bIns="4775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8"/>
            <a:ext cx="3076363" cy="513507"/>
          </a:xfrm>
          <a:prstGeom prst="rect">
            <a:avLst/>
          </a:prstGeom>
        </p:spPr>
        <p:txBody>
          <a:bodyPr vert="horz" lIns="95500" tIns="47750" rIns="95500" bIns="47750"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3452440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1.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6.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1.jpg"/><Relationship Id="rId4" Type="http://schemas.openxmlformats.org/officeDocument/2006/relationships/slideLayout" Target="../slideLayouts/slideLayout42.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 OPTION INTERNATIONALE</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https://cdn0.iconfinder.com/data/icons/small-n-flat/24/678093-pin-128.png" TargetMode="External"/><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https://cdn3.iconfinder.com/data/icons/sympletts-free-sampler/128/euro-128.png"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https://cdn3.iconfinder.com/data/icons/sympletts-free-sampler/128/paper-plane-1-128.png" TargetMode="Externa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https://cdn2.iconfinder.com/data/icons/freecns-cumulus/32/519791-101_Warning-256.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https://cdn3.iconfinder.com/data/icons/sympletts-free-sampler/128/paper-plane-1-128.png" TargetMode="Externa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aisse-epargne.fr/" TargetMode="External"/><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hyperlink" Target="http://commerciaux.celca.caisse-epargne.fr/global-bdd/multicanal/multicanal/" TargetMode="External"/><Relationship Id="rId11" Type="http://schemas.openxmlformats.org/officeDocument/2006/relationships/image" Target="../media/image44.png"/><Relationship Id="rId5" Type="http://schemas.openxmlformats.org/officeDocument/2006/relationships/hyperlink" Target="http://commerciaux.celca.caisse-epargne.fr/particuliers/bancarisation-particuliers/bouquet-liberte-et-ses-services-complementaires/bouquet-liberte-et-ses-services-complementaires/" TargetMode="External"/><Relationship Id="rId10" Type="http://schemas.openxmlformats.org/officeDocument/2006/relationships/image" Target="../media/image24.png"/><Relationship Id="rId4" Type="http://schemas.openxmlformats.org/officeDocument/2006/relationships/image" Target="../media/image40.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download/1029/essentiel-marketing-bdd/1705/m-dernier-numero.docx"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3" cstate="print">
            <a:extLst>
              <a:ext uri="{28A0092B-C50C-407E-A947-70E740481C1C}">
                <a14:useLocalDpi xmlns:a14="http://schemas.microsoft.com/office/drawing/2010/main" val="0"/>
              </a:ext>
            </a:extLst>
          </a:blip>
          <a:stretch>
            <a:fillRect/>
          </a:stretch>
        </p:blipFill>
        <p:spPr>
          <a:xfrm>
            <a:off x="449554" y="284850"/>
            <a:ext cx="8272989" cy="5515326"/>
          </a:xfrm>
        </p:spPr>
      </p:pic>
      <p:sp>
        <p:nvSpPr>
          <p:cNvPr id="112" name="Titre 111"/>
          <p:cNvSpPr>
            <a:spLocks noGrp="1"/>
          </p:cNvSpPr>
          <p:nvPr>
            <p:ph type="ctrTitle"/>
          </p:nvPr>
        </p:nvSpPr>
        <p:spPr>
          <a:xfrm>
            <a:off x="298449" y="2994628"/>
            <a:ext cx="8575675" cy="655305"/>
          </a:xfrm>
        </p:spPr>
        <p:txBody>
          <a:bodyPr>
            <a:noAutofit/>
          </a:bodyPr>
          <a:lstStyle/>
          <a:p>
            <a:r>
              <a:rPr lang="fr-FR" sz="3600" dirty="0" smtClean="0"/>
              <a:t>Option </a:t>
            </a:r>
            <a:r>
              <a:rPr lang="fr-FR" sz="3600" dirty="0" smtClean="0">
                <a:solidFill>
                  <a:srgbClr val="FF0000"/>
                </a:solidFill>
              </a:rPr>
              <a:t>internationale</a:t>
            </a:r>
            <a:endParaRPr lang="fr-FR" sz="3600" dirty="0">
              <a:solidFill>
                <a:srgbClr val="FF0000"/>
              </a:solidFill>
            </a:endParaRPr>
          </a:p>
        </p:txBody>
      </p:sp>
      <p:sp>
        <p:nvSpPr>
          <p:cNvPr id="113" name="Sous-titre 112"/>
          <p:cNvSpPr>
            <a:spLocks noGrp="1"/>
          </p:cNvSpPr>
          <p:nvPr>
            <p:ph type="subTitle" idx="1"/>
          </p:nvPr>
        </p:nvSpPr>
        <p:spPr/>
        <p:txBody>
          <a:bodyPr/>
          <a:lstStyle/>
          <a:p>
            <a:r>
              <a:rPr lang="fr-FR" dirty="0" smtClean="0"/>
              <a:t>Heure du jeudi</a:t>
            </a:r>
            <a:endParaRPr lang="fr-FR" dirty="0"/>
          </a:p>
        </p:txBody>
      </p:sp>
      <p:sp>
        <p:nvSpPr>
          <p:cNvPr id="140" name="Espace réservé du texte 139"/>
          <p:cNvSpPr>
            <a:spLocks noGrp="1"/>
          </p:cNvSpPr>
          <p:nvPr>
            <p:ph type="body" sz="quarter" idx="10"/>
          </p:nvPr>
        </p:nvSpPr>
        <p:spPr>
          <a:xfrm>
            <a:off x="298448" y="4692627"/>
            <a:ext cx="8575675" cy="346075"/>
          </a:xfrm>
        </p:spPr>
        <p:txBody>
          <a:bodyPr/>
          <a:lstStyle/>
          <a:p>
            <a:r>
              <a:rPr lang="fr-FR" dirty="0" smtClean="0"/>
              <a:t>8 Juin 2017</a:t>
            </a:r>
            <a:endParaRPr lang="fr-FR" dirty="0"/>
          </a:p>
        </p:txBody>
      </p:sp>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012141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77906" y="1354138"/>
            <a:ext cx="8562883" cy="4515034"/>
          </a:xfrm>
        </p:spPr>
        <p:txBody>
          <a:bodyPr/>
          <a:lstStyle/>
          <a:p>
            <a:r>
              <a:rPr lang="fr-FR" dirty="0"/>
              <a:t>Le marché de la mobilité mondiale concerne actuellement plus de </a:t>
            </a:r>
            <a:r>
              <a:rPr lang="fr-FR" b="1" dirty="0"/>
              <a:t>2 millions de Français</a:t>
            </a:r>
            <a:r>
              <a:rPr lang="fr-FR" dirty="0"/>
              <a:t>. Demain, le marché de la mobilité internationale va prendre de </a:t>
            </a:r>
            <a:r>
              <a:rPr lang="fr-FR" dirty="0" smtClean="0"/>
              <a:t>l’ampleur.</a:t>
            </a:r>
          </a:p>
          <a:p>
            <a:r>
              <a:rPr lang="fr-FR" dirty="0" smtClean="0"/>
              <a:t>La CELCA commercialise jusqu’à présent l’offre « Retrait Déplacés à l’International » mais qui est</a:t>
            </a:r>
          </a:p>
          <a:p>
            <a:pPr lvl="1"/>
            <a:r>
              <a:rPr lang="fr-FR" dirty="0" smtClean="0"/>
              <a:t>un </a:t>
            </a:r>
            <a:r>
              <a:rPr lang="fr-FR" dirty="0"/>
              <a:t>service limité aux opérations de retraits carte à l’international</a:t>
            </a:r>
          </a:p>
          <a:p>
            <a:pPr lvl="1"/>
            <a:r>
              <a:rPr lang="fr-FR" dirty="0" smtClean="0"/>
              <a:t>ciblant </a:t>
            </a:r>
            <a:r>
              <a:rPr lang="fr-FR" dirty="0"/>
              <a:t>uniquement les clients jeunes de 12 à 25 ans</a:t>
            </a:r>
          </a:p>
          <a:p>
            <a:pPr lvl="1">
              <a:buClr>
                <a:srgbClr val="FF0000"/>
              </a:buClr>
              <a:buFont typeface="Arial Narrow" panose="020B0606020202030204" pitchFamily="34" charset="0"/>
              <a:buChar char="→"/>
            </a:pPr>
            <a:r>
              <a:rPr lang="fr-FR" dirty="0" smtClean="0"/>
              <a:t>Le réseau des CE en retard en termes d’offres à l’international</a:t>
            </a:r>
          </a:p>
          <a:p>
            <a:pPr>
              <a:buClr>
                <a:srgbClr val="FF0000"/>
              </a:buClr>
            </a:pPr>
            <a:r>
              <a:rPr lang="fr-FR" dirty="0" smtClean="0"/>
              <a:t>Dans ce cadre, une nouvelle offre plus complète et plus adaptée aux besoins de nos clients est mise en marché : </a:t>
            </a:r>
            <a:r>
              <a:rPr lang="fr-FR" b="1" dirty="0" smtClean="0">
                <a:solidFill>
                  <a:srgbClr val="FF0000"/>
                </a:solidFill>
              </a:rPr>
              <a:t>l’Option Internationale</a:t>
            </a:r>
          </a:p>
          <a:p>
            <a:r>
              <a:rPr lang="fr-FR" dirty="0" smtClean="0"/>
              <a:t>Les </a:t>
            </a:r>
            <a:r>
              <a:rPr lang="fr-FR" b="1" dirty="0"/>
              <a:t>objectifs</a:t>
            </a:r>
            <a:r>
              <a:rPr lang="fr-FR" dirty="0"/>
              <a:t> de cette nouvelle offre sont multiples :</a:t>
            </a:r>
            <a:endParaRPr lang="fr-FR" sz="1600" dirty="0"/>
          </a:p>
          <a:p>
            <a:endParaRPr lang="fr-FR" dirty="0"/>
          </a:p>
        </p:txBody>
      </p:sp>
      <p:sp>
        <p:nvSpPr>
          <p:cNvPr id="3" name="Titre 2"/>
          <p:cNvSpPr>
            <a:spLocks noGrp="1"/>
          </p:cNvSpPr>
          <p:nvPr>
            <p:ph type="title"/>
          </p:nvPr>
        </p:nvSpPr>
        <p:spPr/>
        <p:txBody>
          <a:bodyPr/>
          <a:lstStyle/>
          <a:p>
            <a:r>
              <a:rPr lang="fr-FR" dirty="0"/>
              <a:t>CONTEXTE ET </a:t>
            </a:r>
            <a:r>
              <a:rPr lang="fr-FR" dirty="0" smtClean="0"/>
              <a:t>OBJECTIFS</a:t>
            </a:r>
            <a:endParaRPr lang="fr-FR" dirty="0"/>
          </a:p>
        </p:txBody>
      </p:sp>
      <p:pic>
        <p:nvPicPr>
          <p:cNvPr id="16" name="Image 15"/>
          <p:cNvPicPr>
            <a:picLocks noChangeAspect="1"/>
          </p:cNvPicPr>
          <p:nvPr/>
        </p:nvPicPr>
        <p:blipFill>
          <a:blip r:embed="rId2" cstate="print">
            <a:extLst>
              <a:ext uri="{28A0092B-C50C-407E-A947-70E740481C1C}">
                <a14:useLocalDpi xmlns:a14="http://schemas.microsoft.com/office/drawing/2010/main" val="0"/>
              </a:ext>
            </a:extLst>
          </a:blip>
          <a:srcRect b="26753"/>
          <a:stretch>
            <a:fillRect/>
          </a:stretch>
        </p:blipFill>
        <p:spPr bwMode="auto">
          <a:xfrm>
            <a:off x="1501356" y="4306443"/>
            <a:ext cx="1053479" cy="77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ZoneTexte 6"/>
          <p:cNvSpPr txBox="1">
            <a:spLocks noChangeArrowheads="1"/>
          </p:cNvSpPr>
          <p:nvPr/>
        </p:nvSpPr>
        <p:spPr bwMode="auto">
          <a:xfrm>
            <a:off x="1262920" y="5197989"/>
            <a:ext cx="153035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0" algn="ctr" eaLnBrk="1" fontAlgn="base" hangingPunct="1">
              <a:spcBef>
                <a:spcPct val="0"/>
              </a:spcBef>
              <a:spcAft>
                <a:spcPct val="0"/>
              </a:spcAft>
              <a:defRPr/>
            </a:pPr>
            <a:r>
              <a:rPr kumimoji="0" lang="fr-FR" altLang="fr-FR" sz="1800" b="0" i="0" u="none" strike="noStrike" kern="0" cap="none" spc="0" normalizeH="0" baseline="0" noProof="0" dirty="0" smtClean="0">
                <a:ln>
                  <a:noFill/>
                </a:ln>
                <a:solidFill>
                  <a:prstClr val="black"/>
                </a:solidFill>
                <a:effectLst/>
                <a:uLnTx/>
                <a:uFillTx/>
                <a:latin typeface="+mj-lt"/>
                <a:cs typeface="Arial" charset="0"/>
              </a:rPr>
              <a:t>Fidéliser </a:t>
            </a:r>
            <a:br>
              <a:rPr kumimoji="0" lang="fr-FR" altLang="fr-FR" sz="1800" b="0" i="0" u="none" strike="noStrike" kern="0" cap="none" spc="0" normalizeH="0" baseline="0" noProof="0" dirty="0" smtClean="0">
                <a:ln>
                  <a:noFill/>
                </a:ln>
                <a:solidFill>
                  <a:prstClr val="black"/>
                </a:solidFill>
                <a:effectLst/>
                <a:uLnTx/>
                <a:uFillTx/>
                <a:latin typeface="+mj-lt"/>
                <a:cs typeface="Arial" charset="0"/>
              </a:rPr>
            </a:br>
            <a:r>
              <a:rPr lang="fr-FR" altLang="fr-FR" sz="1400" kern="0" dirty="0" smtClean="0">
                <a:solidFill>
                  <a:prstClr val="black"/>
                </a:solidFill>
                <a:latin typeface="+mj-lt"/>
              </a:rPr>
              <a:t>les </a:t>
            </a:r>
            <a:r>
              <a:rPr lang="fr-FR" altLang="fr-FR" sz="1400" kern="0" dirty="0">
                <a:solidFill>
                  <a:prstClr val="black"/>
                </a:solidFill>
                <a:latin typeface="+mj-lt"/>
              </a:rPr>
              <a:t>clients qui partent à l’étranger </a:t>
            </a:r>
            <a:endParaRPr kumimoji="0" lang="fr-FR" altLang="fr-FR" sz="1400" b="0" i="0" u="none" strike="noStrike" kern="0" cap="none" spc="0" normalizeH="0" baseline="0" noProof="0" dirty="0" smtClean="0">
              <a:ln>
                <a:noFill/>
              </a:ln>
              <a:solidFill>
                <a:prstClr val="black"/>
              </a:solidFill>
              <a:effectLst/>
              <a:uLnTx/>
              <a:uFillTx/>
              <a:latin typeface="+mj-lt"/>
            </a:endParaRPr>
          </a:p>
        </p:txBody>
      </p:sp>
      <p:pic>
        <p:nvPicPr>
          <p:cNvPr id="18" name="Image 17"/>
          <p:cNvPicPr>
            <a:picLocks noChangeAspect="1"/>
          </p:cNvPicPr>
          <p:nvPr/>
        </p:nvPicPr>
        <p:blipFill>
          <a:blip r:embed="rId3" cstate="print">
            <a:extLst>
              <a:ext uri="{28A0092B-C50C-407E-A947-70E740481C1C}">
                <a14:useLocalDpi xmlns:a14="http://schemas.microsoft.com/office/drawing/2010/main" val="0"/>
              </a:ext>
            </a:extLst>
          </a:blip>
          <a:srcRect b="14737"/>
          <a:stretch>
            <a:fillRect/>
          </a:stretch>
        </p:blipFill>
        <p:spPr bwMode="auto">
          <a:xfrm>
            <a:off x="3793655" y="4165714"/>
            <a:ext cx="1185895" cy="101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6"/>
          <p:cNvSpPr txBox="1">
            <a:spLocks noChangeArrowheads="1"/>
          </p:cNvSpPr>
          <p:nvPr/>
        </p:nvSpPr>
        <p:spPr bwMode="auto">
          <a:xfrm>
            <a:off x="3721439" y="5197989"/>
            <a:ext cx="133032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0" algn="ctr" eaLnBrk="1" fontAlgn="base" hangingPunct="1">
              <a:spcBef>
                <a:spcPct val="0"/>
              </a:spcBef>
              <a:spcAft>
                <a:spcPct val="0"/>
              </a:spcAft>
              <a:defRPr/>
            </a:pPr>
            <a:r>
              <a:rPr lang="fr-FR" altLang="fr-FR" kern="0" dirty="0" smtClean="0">
                <a:solidFill>
                  <a:prstClr val="black"/>
                </a:solidFill>
                <a:latin typeface="+mj-lt"/>
              </a:rPr>
              <a:t>Conquérir</a:t>
            </a:r>
            <a:br>
              <a:rPr lang="fr-FR" altLang="fr-FR" kern="0" dirty="0" smtClean="0">
                <a:solidFill>
                  <a:prstClr val="black"/>
                </a:solidFill>
                <a:latin typeface="+mj-lt"/>
              </a:rPr>
            </a:br>
            <a:r>
              <a:rPr lang="fr-FR" altLang="fr-FR" sz="1400" kern="0" dirty="0" smtClean="0">
                <a:solidFill>
                  <a:prstClr val="black"/>
                </a:solidFill>
                <a:latin typeface="+mj-lt"/>
              </a:rPr>
              <a:t>de </a:t>
            </a:r>
            <a:r>
              <a:rPr lang="fr-FR" altLang="fr-FR" sz="1400" kern="0" dirty="0">
                <a:solidFill>
                  <a:prstClr val="black"/>
                </a:solidFill>
                <a:latin typeface="+mj-lt"/>
              </a:rPr>
              <a:t>nouveaux clients </a:t>
            </a:r>
            <a:endParaRPr kumimoji="0" lang="fr-FR" altLang="fr-FR" sz="1400" b="0" i="0" u="none" strike="noStrike" kern="0" cap="none" spc="0" normalizeH="0" baseline="0" noProof="0" dirty="0" smtClean="0">
              <a:ln>
                <a:noFill/>
              </a:ln>
              <a:solidFill>
                <a:prstClr val="black"/>
              </a:solidFill>
              <a:effectLst/>
              <a:uLnTx/>
              <a:uFillTx/>
              <a:latin typeface="+mj-lt"/>
            </a:endParaRPr>
          </a:p>
        </p:txBody>
      </p:sp>
      <p:pic>
        <p:nvPicPr>
          <p:cNvPr id="20" name="Image 19"/>
          <p:cNvPicPr>
            <a:picLocks noChangeAspect="1"/>
          </p:cNvPicPr>
          <p:nvPr/>
        </p:nvPicPr>
        <p:blipFill>
          <a:blip r:embed="rId4">
            <a:extLst>
              <a:ext uri="{28A0092B-C50C-407E-A947-70E740481C1C}">
                <a14:useLocalDpi xmlns:a14="http://schemas.microsoft.com/office/drawing/2010/main" val="0"/>
              </a:ext>
            </a:extLst>
          </a:blip>
          <a:srcRect b="21039"/>
          <a:stretch>
            <a:fillRect/>
          </a:stretch>
        </p:blipFill>
        <p:spPr bwMode="auto">
          <a:xfrm>
            <a:off x="6218369" y="4322594"/>
            <a:ext cx="944432" cy="745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6"/>
          <p:cNvSpPr txBox="1">
            <a:spLocks noChangeArrowheads="1"/>
          </p:cNvSpPr>
          <p:nvPr/>
        </p:nvSpPr>
        <p:spPr bwMode="auto">
          <a:xfrm>
            <a:off x="5763485" y="5197989"/>
            <a:ext cx="1854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0" algn="ctr" eaLnBrk="1" fontAlgn="base" hangingPunct="1">
              <a:spcBef>
                <a:spcPct val="0"/>
              </a:spcBef>
              <a:spcAft>
                <a:spcPct val="0"/>
              </a:spcAft>
              <a:defRPr/>
            </a:pPr>
            <a:r>
              <a:rPr lang="fr-FR" altLang="fr-FR" kern="0" dirty="0">
                <a:solidFill>
                  <a:prstClr val="black"/>
                </a:solidFill>
                <a:latin typeface="+mj-lt"/>
              </a:rPr>
              <a:t>Limiter l’attrition </a:t>
            </a:r>
            <a:r>
              <a:rPr lang="fr-FR" altLang="fr-FR" sz="1400" kern="0" dirty="0">
                <a:solidFill>
                  <a:prstClr val="black"/>
                </a:solidFill>
                <a:latin typeface="+mj-lt"/>
              </a:rPr>
              <a:t>potentielle due à l’éloignement </a:t>
            </a:r>
            <a:r>
              <a:rPr lang="fr-FR" altLang="fr-FR" sz="1400" kern="0" dirty="0" smtClean="0">
                <a:solidFill>
                  <a:prstClr val="black"/>
                </a:solidFill>
                <a:latin typeface="+mj-lt"/>
              </a:rPr>
              <a:t>géographique</a:t>
            </a:r>
            <a:endParaRPr lang="fr-FR" altLang="fr-FR" sz="1400" kern="0" dirty="0">
              <a:solidFill>
                <a:prstClr val="black"/>
              </a:solidFill>
              <a:latin typeface="+mj-lt"/>
            </a:endParaRPr>
          </a:p>
        </p:txBody>
      </p:sp>
    </p:spTree>
    <p:extLst>
      <p:ext uri="{BB962C8B-B14F-4D97-AF65-F5344CB8AC3E}">
        <p14:creationId xmlns:p14="http://schemas.microsoft.com/office/powerpoint/2010/main" val="26314347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L’OFFRE</a:t>
            </a:r>
            <a:endParaRPr lang="fr-FR" dirty="0"/>
          </a:p>
        </p:txBody>
      </p:sp>
      <p:sp>
        <p:nvSpPr>
          <p:cNvPr id="10" name="Rectangle 1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3"/>
          <p:cNvSpPr/>
          <p:nvPr/>
        </p:nvSpPr>
        <p:spPr>
          <a:xfrm>
            <a:off x="293914" y="1322613"/>
            <a:ext cx="8539843" cy="13142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298449" y="2771344"/>
            <a:ext cx="5861191" cy="2067356"/>
          </a:xfrm>
        </p:spPr>
        <p:txBody>
          <a:bodyPr>
            <a:normAutofit fontScale="92500" lnSpcReduction="10000"/>
          </a:bodyPr>
          <a:lstStyle/>
          <a:p>
            <a:pPr>
              <a:lnSpc>
                <a:spcPct val="120000"/>
              </a:lnSpc>
              <a:spcAft>
                <a:spcPts val="600"/>
              </a:spcAft>
            </a:pPr>
            <a:r>
              <a:rPr lang="fr-FR" dirty="0" smtClean="0"/>
              <a:t>Option </a:t>
            </a:r>
            <a:r>
              <a:rPr lang="fr-FR" dirty="0"/>
              <a:t>Internationale </a:t>
            </a:r>
            <a:r>
              <a:rPr lang="fr-FR" b="1" dirty="0"/>
              <a:t>remplace le service Retraits Déplacés à l’International</a:t>
            </a:r>
            <a:r>
              <a:rPr lang="fr-FR" dirty="0"/>
              <a:t> qui n’est plus commercialisé. Le stock de clients détenant Retraits Déplacés à l’International </a:t>
            </a:r>
            <a:r>
              <a:rPr lang="fr-FR" dirty="0" smtClean="0"/>
              <a:t>est </a:t>
            </a:r>
            <a:r>
              <a:rPr lang="fr-FR" dirty="0"/>
              <a:t>conservé. </a:t>
            </a:r>
          </a:p>
          <a:p>
            <a:pPr>
              <a:lnSpc>
                <a:spcPct val="120000"/>
              </a:lnSpc>
              <a:spcAft>
                <a:spcPts val="600"/>
              </a:spcAft>
            </a:pPr>
            <a:r>
              <a:rPr lang="fr-FR" dirty="0"/>
              <a:t>Le service Option Internationale peut être souscrit par toute personne physique, </a:t>
            </a:r>
            <a:r>
              <a:rPr lang="fr-FR" b="1" dirty="0">
                <a:solidFill>
                  <a:schemeClr val="tx2"/>
                </a:solidFill>
              </a:rPr>
              <a:t>âgée d’au moins 12 ans</a:t>
            </a:r>
            <a:r>
              <a:rPr lang="fr-FR" dirty="0"/>
              <a:t>, titulaire d’un compte dépôt particuliers et d’une carte bancaire Visa.</a:t>
            </a:r>
          </a:p>
          <a:p>
            <a:pPr>
              <a:lnSpc>
                <a:spcPct val="120000"/>
              </a:lnSpc>
              <a:spcAft>
                <a:spcPts val="600"/>
              </a:spcAft>
            </a:pPr>
            <a:endParaRPr lang="fr-FR" dirty="0"/>
          </a:p>
        </p:txBody>
      </p:sp>
      <p:pic>
        <p:nvPicPr>
          <p:cNvPr id="4098" name="detail-icon-img" descr="pin icon"/>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flipH="1">
            <a:off x="76330" y="1139888"/>
            <a:ext cx="471636" cy="46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98449" y="1513612"/>
            <a:ext cx="8535307" cy="923330"/>
          </a:xfrm>
          <a:prstGeom prst="rect">
            <a:avLst/>
          </a:prstGeom>
        </p:spPr>
        <p:txBody>
          <a:bodyPr wrap="square">
            <a:spAutoFit/>
          </a:bodyPr>
          <a:lstStyle/>
          <a:p>
            <a:pPr lvl="0">
              <a:spcBef>
                <a:spcPct val="20000"/>
              </a:spcBef>
              <a:buClr>
                <a:srgbClr val="FF0000"/>
              </a:buClr>
            </a:pPr>
            <a:r>
              <a:rPr lang="fr-FR" dirty="0">
                <a:solidFill>
                  <a:srgbClr val="000000"/>
                </a:solidFill>
              </a:rPr>
              <a:t>Option Internationale est un service permettant de bénéficier </a:t>
            </a:r>
            <a:r>
              <a:rPr lang="fr-FR" b="1" dirty="0">
                <a:solidFill>
                  <a:schemeClr val="tx2"/>
                </a:solidFill>
              </a:rPr>
              <a:t>d’avantages tarifaires</a:t>
            </a:r>
            <a:r>
              <a:rPr lang="fr-FR" dirty="0">
                <a:solidFill>
                  <a:schemeClr val="tx2"/>
                </a:solidFill>
              </a:rPr>
              <a:t> </a:t>
            </a:r>
            <a:r>
              <a:rPr lang="fr-FR" dirty="0">
                <a:solidFill>
                  <a:srgbClr val="000000"/>
                </a:solidFill>
              </a:rPr>
              <a:t>pour les opérations de </a:t>
            </a:r>
            <a:r>
              <a:rPr lang="fr-FR" b="1" dirty="0">
                <a:solidFill>
                  <a:schemeClr val="tx2"/>
                </a:solidFill>
              </a:rPr>
              <a:t>retrait d’espèces</a:t>
            </a:r>
            <a:r>
              <a:rPr lang="fr-FR" dirty="0">
                <a:solidFill>
                  <a:schemeClr val="tx2"/>
                </a:solidFill>
              </a:rPr>
              <a:t> </a:t>
            </a:r>
            <a:r>
              <a:rPr lang="fr-FR" dirty="0">
                <a:solidFill>
                  <a:srgbClr val="000000"/>
                </a:solidFill>
              </a:rPr>
              <a:t>et de </a:t>
            </a:r>
            <a:r>
              <a:rPr lang="fr-FR" b="1" dirty="0">
                <a:solidFill>
                  <a:schemeClr val="tx2"/>
                </a:solidFill>
              </a:rPr>
              <a:t>paiements</a:t>
            </a:r>
            <a:r>
              <a:rPr lang="fr-FR" dirty="0">
                <a:solidFill>
                  <a:schemeClr val="tx2"/>
                </a:solidFill>
              </a:rPr>
              <a:t> </a:t>
            </a:r>
            <a:r>
              <a:rPr lang="fr-FR" dirty="0">
                <a:solidFill>
                  <a:srgbClr val="000000"/>
                </a:solidFill>
              </a:rPr>
              <a:t>par carte bancaire </a:t>
            </a:r>
            <a:r>
              <a:rPr lang="fr-FR" b="1" dirty="0">
                <a:solidFill>
                  <a:srgbClr val="000000"/>
                </a:solidFill>
              </a:rPr>
              <a:t>en zone euro et hors zone euro</a:t>
            </a:r>
            <a:r>
              <a:rPr lang="fr-FR" dirty="0">
                <a:solidFill>
                  <a:srgbClr val="000000"/>
                </a:solidFill>
              </a:rPr>
              <a:t> ainsi que sur les </a:t>
            </a:r>
            <a:r>
              <a:rPr lang="fr-FR" b="1" dirty="0">
                <a:solidFill>
                  <a:schemeClr val="tx2"/>
                </a:solidFill>
              </a:rPr>
              <a:t>virements</a:t>
            </a:r>
            <a:r>
              <a:rPr lang="fr-FR" dirty="0">
                <a:solidFill>
                  <a:schemeClr val="tx2"/>
                </a:solidFill>
              </a:rPr>
              <a:t> </a:t>
            </a:r>
            <a:r>
              <a:rPr lang="fr-FR" dirty="0">
                <a:solidFill>
                  <a:srgbClr val="000000"/>
                </a:solidFill>
              </a:rPr>
              <a:t>à l’international.</a:t>
            </a:r>
          </a:p>
        </p:txBody>
      </p:sp>
      <p:pic>
        <p:nvPicPr>
          <p:cNvPr id="11"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22189" y1="77419" x2="17091" y2="65524"/>
                        <a14:foregroundMark x1="15892" y1="68246" x2="16792" y2="72782"/>
                        <a14:foregroundMark x1="20840" y1="77621" x2="28036" y2="81452"/>
                        <a14:foregroundMark x1="8696" y1="38911" x2="11544" y2="33065"/>
                        <a14:foregroundMark x1="11544" y1="17742" x2="15592" y2="16734"/>
                      </a14:backgroundRemoval>
                    </a14:imgEffect>
                  </a14:imgLayer>
                </a14:imgProps>
              </a:ext>
              <a:ext uri="{28A0092B-C50C-407E-A947-70E740481C1C}">
                <a14:useLocalDpi xmlns:a14="http://schemas.microsoft.com/office/drawing/2010/main" val="0"/>
              </a:ext>
            </a:extLst>
          </a:blip>
          <a:srcRect/>
          <a:stretch>
            <a:fillRect/>
          </a:stretch>
        </p:blipFill>
        <p:spPr bwMode="auto">
          <a:xfrm>
            <a:off x="6340510" y="2055232"/>
            <a:ext cx="2803489" cy="4169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8461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L’OFFRE</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3577050775"/>
              </p:ext>
            </p:extLst>
          </p:nvPr>
        </p:nvGraphicFramePr>
        <p:xfrm>
          <a:off x="302568" y="1865423"/>
          <a:ext cx="8531188" cy="2738422"/>
        </p:xfrm>
        <a:graphic>
          <a:graphicData uri="http://schemas.openxmlformats.org/drawingml/2006/table">
            <a:tbl>
              <a:tblPr firstRow="1" firstCol="1" bandRow="1"/>
              <a:tblGrid>
                <a:gridCol w="707525"/>
                <a:gridCol w="1832872"/>
                <a:gridCol w="1314365"/>
                <a:gridCol w="1621904"/>
                <a:gridCol w="1365845"/>
                <a:gridCol w="1688677"/>
              </a:tblGrid>
              <a:tr h="261371">
                <a:tc>
                  <a:txBody>
                    <a:bodyPr/>
                    <a:lstStyle/>
                    <a:p>
                      <a:pPr>
                        <a:spcAft>
                          <a:spcPts val="0"/>
                        </a:spcAft>
                      </a:pPr>
                      <a:r>
                        <a:rPr lang="fr-FR" sz="1400" dirty="0">
                          <a:effectLst/>
                          <a:latin typeface="+mj-lt"/>
                          <a:ea typeface="Times New Roman"/>
                        </a:rPr>
                        <a:t> </a:t>
                      </a:r>
                    </a:p>
                  </a:txBody>
                  <a:tcPr marL="68580" marR="68580" marT="0" marB="0">
                    <a:lnL>
                      <a:noFill/>
                    </a:lnL>
                    <a:lnR>
                      <a:noFill/>
                    </a:lnR>
                    <a:lnT>
                      <a:noFill/>
                    </a:lnT>
                    <a:lnB>
                      <a:noFill/>
                    </a:lnB>
                  </a:tcPr>
                </a:tc>
                <a:tc>
                  <a:txBody>
                    <a:bodyPr/>
                    <a:lstStyle/>
                    <a:p>
                      <a:pPr>
                        <a:spcAft>
                          <a:spcPts val="0"/>
                        </a:spcAft>
                      </a:pPr>
                      <a:r>
                        <a:rPr lang="fr-FR" sz="1400">
                          <a:effectLst/>
                          <a:latin typeface="+mj-lt"/>
                          <a:ea typeface="Times New Roman"/>
                        </a:rPr>
                        <a:t> </a:t>
                      </a:r>
                    </a:p>
                  </a:txBody>
                  <a:tcPr marL="68580" marR="68580" marT="0" marB="0">
                    <a:lnL>
                      <a:noFill/>
                    </a:lnL>
                    <a:lnR>
                      <a:noFill/>
                    </a:lnR>
                    <a:lnT>
                      <a:noFill/>
                    </a:lnT>
                    <a:lnB>
                      <a:noFill/>
                    </a:lnB>
                  </a:tcPr>
                </a:tc>
                <a:tc gridSpan="2">
                  <a:txBody>
                    <a:bodyPr/>
                    <a:lstStyle/>
                    <a:p>
                      <a:pPr algn="ctr">
                        <a:spcAft>
                          <a:spcPts val="0"/>
                        </a:spcAft>
                      </a:pPr>
                      <a:r>
                        <a:rPr lang="fr-FR" sz="1400" b="1" dirty="0">
                          <a:solidFill>
                            <a:srgbClr val="FFFFFF"/>
                          </a:solidFill>
                          <a:effectLst/>
                          <a:latin typeface="+mj-lt"/>
                          <a:ea typeface="Times New Roman"/>
                        </a:rPr>
                        <a:t>FORMULE 1 : VOYAGE</a:t>
                      </a:r>
                      <a:endParaRPr lang="fr-FR" sz="1400" dirty="0">
                        <a:effectLst/>
                        <a:latin typeface="+mj-lt"/>
                        <a:ea typeface="Times New Roman"/>
                      </a:endParaRPr>
                    </a:p>
                  </a:txBody>
                  <a:tcPr marL="68580" marR="6858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FF0000"/>
                    </a:solidFill>
                  </a:tcPr>
                </a:tc>
                <a:tc hMerge="1">
                  <a:txBody>
                    <a:bodyPr/>
                    <a:lstStyle/>
                    <a:p>
                      <a:endParaRPr lang="fr-FR"/>
                    </a:p>
                  </a:txBody>
                  <a:tcPr/>
                </a:tc>
                <a:tc gridSpan="2">
                  <a:txBody>
                    <a:bodyPr/>
                    <a:lstStyle/>
                    <a:p>
                      <a:pPr algn="ctr">
                        <a:spcAft>
                          <a:spcPts val="0"/>
                        </a:spcAft>
                      </a:pPr>
                      <a:r>
                        <a:rPr lang="fr-FR" sz="1400" b="1" dirty="0">
                          <a:solidFill>
                            <a:srgbClr val="FFFFFF"/>
                          </a:solidFill>
                          <a:effectLst/>
                          <a:latin typeface="+mj-lt"/>
                          <a:ea typeface="Times New Roman"/>
                        </a:rPr>
                        <a:t>FORMULE 2 : SEJOUR</a:t>
                      </a:r>
                      <a:endParaRPr lang="fr-FR" sz="1400" dirty="0">
                        <a:effectLst/>
                        <a:latin typeface="+mj-lt"/>
                        <a:ea typeface="Times New Roman"/>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FF0000"/>
                    </a:solidFill>
                  </a:tcPr>
                </a:tc>
                <a:tc hMerge="1">
                  <a:txBody>
                    <a:bodyPr/>
                    <a:lstStyle/>
                    <a:p>
                      <a:endParaRPr lang="fr-FR"/>
                    </a:p>
                  </a:txBody>
                  <a:tcPr/>
                </a:tc>
              </a:tr>
              <a:tr h="432000">
                <a:tc>
                  <a:txBody>
                    <a:bodyPr/>
                    <a:lstStyle/>
                    <a:p>
                      <a:pPr>
                        <a:spcAft>
                          <a:spcPts val="0"/>
                        </a:spcAft>
                      </a:pPr>
                      <a:r>
                        <a:rPr lang="fr-FR" sz="1400" dirty="0">
                          <a:effectLst/>
                          <a:latin typeface="+mj-lt"/>
                          <a:ea typeface="Times New Roman"/>
                        </a:rPr>
                        <a:t> </a:t>
                      </a:r>
                    </a:p>
                  </a:txBody>
                  <a:tcPr marL="68580" marR="68580" marT="0" marB="0">
                    <a:lnL>
                      <a:noFill/>
                    </a:lnL>
                    <a:lnR>
                      <a:noFill/>
                    </a:lnR>
                    <a:lnT>
                      <a:noFill/>
                    </a:lnT>
                    <a:lnB>
                      <a:noFill/>
                    </a:lnB>
                  </a:tcPr>
                </a:tc>
                <a:tc>
                  <a:txBody>
                    <a:bodyPr/>
                    <a:lstStyle/>
                    <a:p>
                      <a:pPr>
                        <a:spcAft>
                          <a:spcPts val="0"/>
                        </a:spcAft>
                      </a:pPr>
                      <a:r>
                        <a:rPr lang="fr-FR" sz="1400">
                          <a:effectLst/>
                          <a:latin typeface="+mj-lt"/>
                          <a:ea typeface="Times New Roman"/>
                        </a:rPr>
                        <a:t> </a:t>
                      </a:r>
                    </a:p>
                  </a:txBody>
                  <a:tcPr marL="68580" marR="68580" marT="0" marB="0">
                    <a:lnL>
                      <a:noFill/>
                    </a:lnL>
                    <a:lnR>
                      <a:noFill/>
                    </a:lnR>
                    <a:lnT>
                      <a:noFill/>
                    </a:lnT>
                    <a:lnB>
                      <a:noFill/>
                    </a:lnB>
                  </a:tcPr>
                </a:tc>
                <a:tc gridSpan="2">
                  <a:txBody>
                    <a:bodyPr/>
                    <a:lstStyle/>
                    <a:p>
                      <a:pPr algn="ctr">
                        <a:spcAft>
                          <a:spcPts val="0"/>
                        </a:spcAft>
                      </a:pPr>
                      <a:r>
                        <a:rPr lang="fr-FR" sz="1200" dirty="0">
                          <a:effectLst/>
                          <a:latin typeface="+mj-lt"/>
                          <a:ea typeface="Times New Roman"/>
                        </a:rPr>
                        <a:t>Voyage de courte durée à l’étranger </a:t>
                      </a:r>
                      <a:br>
                        <a:rPr lang="fr-FR" sz="1200" dirty="0">
                          <a:effectLst/>
                          <a:latin typeface="+mj-lt"/>
                          <a:ea typeface="Times New Roman"/>
                        </a:rPr>
                      </a:br>
                      <a:r>
                        <a:rPr lang="fr-FR" sz="1200" i="1" dirty="0">
                          <a:effectLst/>
                          <a:latin typeface="+mj-lt"/>
                          <a:ea typeface="Times New Roman"/>
                        </a:rPr>
                        <a:t>→ Voyageurs occasionnels</a:t>
                      </a:r>
                      <a:endParaRPr lang="fr-FR" sz="1600" dirty="0">
                        <a:effectLst/>
                        <a:latin typeface="+mj-lt"/>
                        <a:ea typeface="Times New Roman"/>
                      </a:endParaRPr>
                    </a:p>
                  </a:txBody>
                  <a:tcPr marL="68580" marR="68580" marT="0" marB="0" anchor="ctr">
                    <a:lnL>
                      <a:noFill/>
                    </a:lnL>
                    <a:lnR>
                      <a:noFill/>
                    </a:lnR>
                    <a:lnT w="12700" cap="flat" cmpd="sng" algn="ctr">
                      <a:solidFill>
                        <a:srgbClr val="FFFFFF"/>
                      </a:solidFill>
                      <a:prstDash val="solid"/>
                      <a:round/>
                      <a:headEnd type="none" w="med" len="med"/>
                      <a:tailEnd type="none" w="med" len="med"/>
                    </a:lnT>
                    <a:lnB>
                      <a:noFill/>
                    </a:lnB>
                  </a:tcPr>
                </a:tc>
                <a:tc hMerge="1">
                  <a:txBody>
                    <a:bodyPr/>
                    <a:lstStyle/>
                    <a:p>
                      <a:endParaRPr lang="fr-FR"/>
                    </a:p>
                  </a:txBody>
                  <a:tcPr/>
                </a:tc>
                <a:tc gridSpan="2">
                  <a:txBody>
                    <a:bodyPr/>
                    <a:lstStyle/>
                    <a:p>
                      <a:pPr algn="ctr">
                        <a:spcAft>
                          <a:spcPts val="0"/>
                        </a:spcAft>
                      </a:pPr>
                      <a:r>
                        <a:rPr lang="fr-FR" sz="1200" dirty="0" smtClean="0">
                          <a:effectLst/>
                          <a:latin typeface="+mj-lt"/>
                          <a:ea typeface="Times New Roman"/>
                        </a:rPr>
                        <a:t>Séjour </a:t>
                      </a:r>
                      <a:r>
                        <a:rPr lang="fr-FR" sz="1200" dirty="0">
                          <a:effectLst/>
                          <a:latin typeface="+mj-lt"/>
                          <a:ea typeface="Times New Roman"/>
                        </a:rPr>
                        <a:t>(long) à l’étranger </a:t>
                      </a:r>
                      <a:br>
                        <a:rPr lang="fr-FR" sz="1200" dirty="0">
                          <a:effectLst/>
                          <a:latin typeface="+mj-lt"/>
                          <a:ea typeface="Times New Roman"/>
                        </a:rPr>
                      </a:br>
                      <a:r>
                        <a:rPr lang="fr-FR" sz="1200" i="1" dirty="0">
                          <a:effectLst/>
                          <a:latin typeface="+mj-lt"/>
                          <a:ea typeface="Times New Roman"/>
                        </a:rPr>
                        <a:t>→ Etudiants/ Expatriés/ Frontaliers</a:t>
                      </a:r>
                      <a:endParaRPr lang="fr-FR" sz="1600" dirty="0">
                        <a:effectLst/>
                        <a:latin typeface="+mj-lt"/>
                        <a:ea typeface="Times New Roman"/>
                      </a:endParaRPr>
                    </a:p>
                  </a:txBody>
                  <a:tcPr marL="68580" marR="68580" marT="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hMerge="1">
                  <a:txBody>
                    <a:bodyPr/>
                    <a:lstStyle/>
                    <a:p>
                      <a:endParaRPr lang="fr-FR"/>
                    </a:p>
                  </a:txBody>
                  <a:tcPr/>
                </a:tc>
              </a:tr>
              <a:tr h="261371">
                <a:tc>
                  <a:txBody>
                    <a:bodyPr/>
                    <a:lstStyle/>
                    <a:p>
                      <a:pPr>
                        <a:spcAft>
                          <a:spcPts val="0"/>
                        </a:spcAft>
                      </a:pPr>
                      <a:r>
                        <a:rPr lang="fr-FR" sz="1400">
                          <a:effectLst/>
                          <a:latin typeface="+mj-lt"/>
                          <a:ea typeface="Times New Roman"/>
                        </a:rPr>
                        <a:t> </a:t>
                      </a:r>
                    </a:p>
                  </a:txBody>
                  <a:tcPr marL="68580" marR="68580" marT="0" marB="0">
                    <a:lnL>
                      <a:noFill/>
                    </a:lnL>
                    <a:lnR>
                      <a:noFill/>
                    </a:lnR>
                    <a:lnT>
                      <a:noFill/>
                    </a:lnT>
                    <a:lnB w="12700" cap="flat" cmpd="sng" algn="ctr">
                      <a:solidFill>
                        <a:srgbClr val="A6A6A6"/>
                      </a:solidFill>
                      <a:prstDash val="solid"/>
                      <a:round/>
                      <a:headEnd type="none" w="med" len="med"/>
                      <a:tailEnd type="none" w="med" len="med"/>
                    </a:lnB>
                  </a:tcPr>
                </a:tc>
                <a:tc>
                  <a:txBody>
                    <a:bodyPr/>
                    <a:lstStyle/>
                    <a:p>
                      <a:pPr>
                        <a:spcAft>
                          <a:spcPts val="0"/>
                        </a:spcAft>
                      </a:pPr>
                      <a:r>
                        <a:rPr lang="fr-FR" sz="1400">
                          <a:effectLst/>
                          <a:latin typeface="+mj-lt"/>
                          <a:ea typeface="Times New Roman"/>
                        </a:rPr>
                        <a:t> </a:t>
                      </a:r>
                    </a:p>
                  </a:txBody>
                  <a:tcPr marL="68580" marR="68580" marT="0" marB="0">
                    <a:lnL>
                      <a:noFill/>
                    </a:lnL>
                    <a:lnR>
                      <a:noFill/>
                    </a:lnR>
                    <a:lnT>
                      <a:noFill/>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Zone Euro</a:t>
                      </a:r>
                      <a:r>
                        <a:rPr lang="fr-FR" sz="1400" baseline="30000" dirty="0">
                          <a:effectLst/>
                          <a:latin typeface="+mj-lt"/>
                          <a:ea typeface="Times New Roman"/>
                        </a:rPr>
                        <a:t>(1)</a:t>
                      </a:r>
                      <a:endParaRPr lang="fr-FR" sz="1400" dirty="0">
                        <a:effectLst/>
                        <a:latin typeface="+mj-lt"/>
                        <a:ea typeface="Times New Roman"/>
                      </a:endParaRPr>
                    </a:p>
                  </a:txBody>
                  <a:tcPr marL="68580" marR="68580" marT="0" marB="0" anchor="ctr">
                    <a:lnL>
                      <a:noFill/>
                    </a:lnL>
                    <a:lnR>
                      <a:noFill/>
                    </a:lnR>
                    <a:lnT>
                      <a:noFill/>
                    </a:lnT>
                    <a:lnB w="12700" cap="flat" cmpd="sng" algn="ctr">
                      <a:solidFill>
                        <a:srgbClr val="A6A6A6"/>
                      </a:solidFill>
                      <a:prstDash val="solid"/>
                      <a:round/>
                      <a:headEnd type="none" w="med" len="med"/>
                      <a:tailEnd type="none" w="med" len="med"/>
                    </a:lnB>
                    <a:solidFill>
                      <a:srgbClr val="BFBFBF"/>
                    </a:solidFill>
                  </a:tcPr>
                </a:tc>
                <a:tc>
                  <a:txBody>
                    <a:bodyPr/>
                    <a:lstStyle/>
                    <a:p>
                      <a:pPr algn="ctr">
                        <a:spcAft>
                          <a:spcPts val="0"/>
                        </a:spcAft>
                      </a:pPr>
                      <a:r>
                        <a:rPr lang="fr-FR" sz="1400">
                          <a:effectLst/>
                          <a:latin typeface="+mj-lt"/>
                          <a:ea typeface="Times New Roman"/>
                        </a:rPr>
                        <a:t>Hors Zone Euro</a:t>
                      </a:r>
                    </a:p>
                  </a:txBody>
                  <a:tcPr marL="68580" marR="6858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rgbClr val="BFBFBF"/>
                    </a:solidFill>
                  </a:tcPr>
                </a:tc>
                <a:tc>
                  <a:txBody>
                    <a:bodyPr/>
                    <a:lstStyle/>
                    <a:p>
                      <a:pPr algn="ctr">
                        <a:spcAft>
                          <a:spcPts val="0"/>
                        </a:spcAft>
                      </a:pPr>
                      <a:r>
                        <a:rPr lang="fr-FR" sz="1400" dirty="0">
                          <a:effectLst/>
                          <a:latin typeface="+mj-lt"/>
                          <a:ea typeface="Times New Roman"/>
                        </a:rPr>
                        <a:t>Zone </a:t>
                      </a:r>
                      <a:r>
                        <a:rPr lang="fr-FR" sz="1400" dirty="0" smtClean="0">
                          <a:effectLst/>
                          <a:latin typeface="+mj-lt"/>
                          <a:ea typeface="Times New Roman"/>
                        </a:rPr>
                        <a:t>Euro</a:t>
                      </a:r>
                      <a:r>
                        <a:rPr lang="fr-FR" sz="1400" baseline="30000" dirty="0" smtClean="0">
                          <a:effectLst/>
                          <a:latin typeface="+mj-lt"/>
                          <a:ea typeface="Times New Roman"/>
                        </a:rPr>
                        <a:t>(1)</a:t>
                      </a:r>
                      <a:endParaRPr lang="fr-FR" sz="1400" dirty="0">
                        <a:effectLst/>
                        <a:latin typeface="+mj-lt"/>
                        <a:ea typeface="Times New Roman"/>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A6A6A6"/>
                      </a:solidFill>
                      <a:prstDash val="solid"/>
                      <a:round/>
                      <a:headEnd type="none" w="med" len="med"/>
                      <a:tailEnd type="none" w="med" len="med"/>
                    </a:lnB>
                    <a:solidFill>
                      <a:srgbClr val="BFBFBF"/>
                    </a:solidFill>
                  </a:tcPr>
                </a:tc>
                <a:tc>
                  <a:txBody>
                    <a:bodyPr/>
                    <a:lstStyle/>
                    <a:p>
                      <a:pPr algn="ctr">
                        <a:spcAft>
                          <a:spcPts val="0"/>
                        </a:spcAft>
                      </a:pPr>
                      <a:r>
                        <a:rPr lang="fr-FR" sz="1400" dirty="0">
                          <a:effectLst/>
                          <a:latin typeface="+mj-lt"/>
                          <a:ea typeface="Times New Roman"/>
                        </a:rPr>
                        <a:t>Hors Zone Euro</a:t>
                      </a:r>
                    </a:p>
                  </a:txBody>
                  <a:tcPr marL="68580" marR="6858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rgbClr val="BFBFBF"/>
                    </a:solidFill>
                  </a:tcPr>
                </a:tc>
              </a:tr>
              <a:tr h="432000">
                <a:tc>
                  <a:txBody>
                    <a:bodyPr/>
                    <a:lstStyle/>
                    <a:p>
                      <a:pPr>
                        <a:spcAft>
                          <a:spcPts val="0"/>
                        </a:spcAft>
                      </a:pPr>
                      <a:r>
                        <a:rPr lang="fr-FR" sz="400">
                          <a:effectLst/>
                          <a:latin typeface="+mj-lt"/>
                          <a:ea typeface="Times New Roman"/>
                        </a:rPr>
                        <a:t> </a:t>
                      </a:r>
                      <a:endParaRPr lang="fr-FR" sz="1400">
                        <a:effectLst/>
                        <a:latin typeface="+mj-lt"/>
                        <a:ea typeface="Times New Roman"/>
                      </a:endParaRPr>
                    </a:p>
                    <a:p>
                      <a:pPr>
                        <a:spcAft>
                          <a:spcPts val="0"/>
                        </a:spcAft>
                      </a:pPr>
                      <a:r>
                        <a:rPr lang="fr-FR" sz="300">
                          <a:effectLst/>
                          <a:latin typeface="+mj-lt"/>
                          <a:ea typeface="Times New Roman"/>
                        </a:rPr>
                        <a:t> </a:t>
                      </a:r>
                      <a:endParaRPr lang="fr-FR" sz="1400">
                        <a:effectLst/>
                        <a:latin typeface="+mj-lt"/>
                        <a:ea typeface="Times New Roman"/>
                      </a:endParaRPr>
                    </a:p>
                  </a:txBody>
                  <a:tcPr marL="68580" marR="68580" marT="0" marB="0">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spcAft>
                          <a:spcPts val="0"/>
                        </a:spcAft>
                      </a:pPr>
                      <a:r>
                        <a:rPr lang="fr-FR" sz="1400" dirty="0">
                          <a:effectLst/>
                          <a:latin typeface="+mj-lt"/>
                          <a:ea typeface="Times New Roman"/>
                        </a:rPr>
                        <a:t>Retraits par carte</a:t>
                      </a:r>
                    </a:p>
                  </a:txBody>
                  <a:tcPr marL="68580" marR="68580" marT="0"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Illimités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b="1" dirty="0">
                          <a:solidFill>
                            <a:srgbClr val="FF0000"/>
                          </a:solidFill>
                          <a:effectLst/>
                          <a:latin typeface="+mj-lt"/>
                          <a:ea typeface="Times New Roman"/>
                        </a:rPr>
                        <a:t>3</a:t>
                      </a:r>
                      <a:r>
                        <a:rPr lang="fr-FR" sz="1400" dirty="0">
                          <a:solidFill>
                            <a:srgbClr val="FF0000"/>
                          </a:solidFill>
                          <a:effectLst/>
                          <a:latin typeface="+mj-lt"/>
                          <a:ea typeface="Times New Roman"/>
                        </a:rPr>
                        <a:t> </a:t>
                      </a:r>
                      <a:r>
                        <a:rPr lang="fr-FR" sz="1400" dirty="0">
                          <a:effectLst/>
                          <a:latin typeface="+mj-lt"/>
                          <a:ea typeface="Times New Roman"/>
                        </a:rPr>
                        <a:t>gratuits / mois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Illimités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b="1" dirty="0">
                          <a:solidFill>
                            <a:srgbClr val="FF0000"/>
                          </a:solidFill>
                          <a:effectLst/>
                          <a:latin typeface="+mj-lt"/>
                          <a:ea typeface="Times New Roman"/>
                        </a:rPr>
                        <a:t>4</a:t>
                      </a:r>
                      <a:r>
                        <a:rPr lang="fr-FR" sz="1400" dirty="0">
                          <a:effectLst/>
                          <a:latin typeface="+mj-lt"/>
                          <a:ea typeface="Times New Roman"/>
                        </a:rPr>
                        <a:t> gratuits / mois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32000">
                <a:tc>
                  <a:txBody>
                    <a:bodyPr/>
                    <a:lstStyle/>
                    <a:p>
                      <a:pPr algn="ctr">
                        <a:spcAft>
                          <a:spcPts val="0"/>
                        </a:spcAft>
                      </a:pPr>
                      <a:r>
                        <a:rPr lang="fr-FR" sz="500">
                          <a:solidFill>
                            <a:srgbClr val="2E2E2E"/>
                          </a:solidFill>
                          <a:effectLst/>
                          <a:latin typeface="+mj-lt"/>
                          <a:ea typeface="Times New Roman"/>
                        </a:rPr>
                        <a:t> </a:t>
                      </a:r>
                      <a:endParaRPr lang="fr-FR" sz="140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spcAft>
                          <a:spcPts val="0"/>
                        </a:spcAft>
                      </a:pPr>
                      <a:r>
                        <a:rPr lang="fr-FR" sz="1400" dirty="0">
                          <a:effectLst/>
                          <a:latin typeface="+mj-lt"/>
                          <a:ea typeface="Times New Roman"/>
                        </a:rPr>
                        <a:t>Paiements par carte</a:t>
                      </a:r>
                    </a:p>
                  </a:txBody>
                  <a:tcPr marL="68580" marR="68580" marT="0"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Illimités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b="1" dirty="0">
                          <a:solidFill>
                            <a:srgbClr val="FF0000"/>
                          </a:solidFill>
                          <a:effectLst/>
                          <a:latin typeface="+mj-lt"/>
                          <a:ea typeface="Times New Roman"/>
                        </a:rPr>
                        <a:t>10</a:t>
                      </a:r>
                      <a:r>
                        <a:rPr lang="fr-FR" sz="1400" dirty="0">
                          <a:effectLst/>
                          <a:latin typeface="+mj-lt"/>
                          <a:ea typeface="Times New Roman"/>
                        </a:rPr>
                        <a:t> gratuits / </a:t>
                      </a:r>
                      <a:r>
                        <a:rPr lang="fr-FR" sz="1400" dirty="0" smtClean="0">
                          <a:effectLst/>
                          <a:latin typeface="+mj-lt"/>
                          <a:ea typeface="Times New Roman"/>
                        </a:rPr>
                        <a:t>mois</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Illimités</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b="1" dirty="0">
                          <a:solidFill>
                            <a:srgbClr val="FF0000"/>
                          </a:solidFill>
                          <a:effectLst/>
                          <a:latin typeface="+mj-lt"/>
                          <a:ea typeface="Times New Roman"/>
                        </a:rPr>
                        <a:t>Illimités</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32000">
                <a:tc>
                  <a:txBody>
                    <a:bodyPr/>
                    <a:lstStyle/>
                    <a:p>
                      <a:pPr algn="ctr">
                        <a:spcAft>
                          <a:spcPts val="0"/>
                        </a:spcAft>
                      </a:pPr>
                      <a:endParaRPr lang="en-US" sz="1200">
                        <a:solidFill>
                          <a:srgbClr val="2E2E2E"/>
                        </a:solidFill>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spcAft>
                          <a:spcPts val="0"/>
                        </a:spcAft>
                      </a:pPr>
                      <a:r>
                        <a:rPr lang="fr-FR" sz="1400" dirty="0">
                          <a:effectLst/>
                          <a:latin typeface="+mj-lt"/>
                          <a:ea typeface="Times New Roman"/>
                        </a:rPr>
                        <a:t>Virements</a:t>
                      </a:r>
                    </a:p>
                  </a:txBody>
                  <a:tcPr marL="68580" marR="68580" marT="0"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smtClean="0">
                          <a:effectLst/>
                          <a:latin typeface="+mj-lt"/>
                          <a:ea typeface="Times New Roman"/>
                        </a:rPr>
                        <a:t>Illimités</a:t>
                      </a:r>
                      <a:r>
                        <a:rPr lang="fr-FR" sz="1400" baseline="30000" dirty="0" smtClean="0">
                          <a:effectLst/>
                          <a:latin typeface="+mj-lt"/>
                          <a:ea typeface="Times New Roman"/>
                        </a:rPr>
                        <a:t>(2)</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a:effectLst/>
                          <a:latin typeface="+mj-lt"/>
                          <a:ea typeface="Times New Roman"/>
                        </a:rPr>
                        <a:t>-</a:t>
                      </a: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dirty="0" smtClean="0">
                          <a:effectLst/>
                          <a:latin typeface="+mj-lt"/>
                          <a:ea typeface="Times New Roman"/>
                        </a:rPr>
                        <a:t>Illimités</a:t>
                      </a:r>
                      <a:r>
                        <a:rPr lang="fr-FR" sz="1400" baseline="30000" dirty="0" smtClean="0">
                          <a:effectLst/>
                          <a:latin typeface="+mj-lt"/>
                          <a:ea typeface="Times New Roman"/>
                        </a:rPr>
                        <a:t>(2)</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spcAft>
                          <a:spcPts val="0"/>
                        </a:spcAft>
                      </a:pPr>
                      <a:r>
                        <a:rPr lang="fr-FR" sz="1400" b="1" dirty="0">
                          <a:solidFill>
                            <a:srgbClr val="FF0000"/>
                          </a:solidFill>
                          <a:effectLst/>
                          <a:latin typeface="+mj-lt"/>
                          <a:ea typeface="Times New Roman"/>
                        </a:rPr>
                        <a:t>1</a:t>
                      </a:r>
                      <a:r>
                        <a:rPr lang="fr-FR" sz="1400" dirty="0">
                          <a:solidFill>
                            <a:srgbClr val="FF0000"/>
                          </a:solidFill>
                          <a:effectLst/>
                          <a:latin typeface="+mj-lt"/>
                          <a:ea typeface="Times New Roman"/>
                        </a:rPr>
                        <a:t> </a:t>
                      </a:r>
                      <a:r>
                        <a:rPr lang="fr-FR" sz="1400" dirty="0" smtClean="0">
                          <a:effectLst/>
                          <a:latin typeface="+mj-lt"/>
                          <a:ea typeface="Times New Roman"/>
                        </a:rPr>
                        <a:t>gratuit </a:t>
                      </a:r>
                      <a:r>
                        <a:rPr lang="fr-FR" sz="1400" dirty="0">
                          <a:effectLst/>
                          <a:latin typeface="+mj-lt"/>
                          <a:ea typeface="Times New Roman"/>
                        </a:rPr>
                        <a:t>/ </a:t>
                      </a:r>
                      <a:r>
                        <a:rPr lang="fr-FR" sz="1400" dirty="0" smtClean="0">
                          <a:effectLst/>
                          <a:latin typeface="+mj-lt"/>
                          <a:ea typeface="Times New Roman"/>
                        </a:rPr>
                        <a:t>mois</a:t>
                      </a:r>
                      <a:r>
                        <a:rPr lang="fr-FR" sz="1400" baseline="30000" dirty="0" smtClean="0">
                          <a:effectLst/>
                          <a:latin typeface="+mj-lt"/>
                          <a:ea typeface="Times New Roman"/>
                        </a:rPr>
                        <a:t>(3)</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87680">
                <a:tc>
                  <a:txBody>
                    <a:bodyPr/>
                    <a:lstStyle/>
                    <a:p>
                      <a:pPr algn="ctr">
                        <a:spcAft>
                          <a:spcPts val="0"/>
                        </a:spcAft>
                      </a:pPr>
                      <a:endParaRPr lang="en-US" sz="1200">
                        <a:solidFill>
                          <a:srgbClr val="2E2E2E"/>
                        </a:solidFill>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spcAft>
                          <a:spcPts val="0"/>
                        </a:spcAft>
                      </a:pPr>
                      <a:r>
                        <a:rPr lang="fr-FR" sz="1400" dirty="0">
                          <a:effectLst/>
                          <a:latin typeface="+mj-lt"/>
                          <a:ea typeface="Times New Roman"/>
                        </a:rPr>
                        <a:t>Tarification</a:t>
                      </a:r>
                    </a:p>
                  </a:txBody>
                  <a:tcPr marL="68580" marR="68580" marT="0"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gridSpan="2">
                  <a:txBody>
                    <a:bodyPr/>
                    <a:lstStyle/>
                    <a:p>
                      <a:pPr algn="ctr">
                        <a:spcAft>
                          <a:spcPts val="0"/>
                        </a:spcAft>
                      </a:pPr>
                      <a:r>
                        <a:rPr lang="fr-FR" sz="1400" b="1" dirty="0">
                          <a:solidFill>
                            <a:srgbClr val="FF0000"/>
                          </a:solidFill>
                          <a:effectLst/>
                          <a:latin typeface="+mj-lt"/>
                          <a:ea typeface="Times New Roman"/>
                        </a:rPr>
                        <a:t>4€</a:t>
                      </a:r>
                      <a:r>
                        <a:rPr lang="fr-FR" sz="1400" dirty="0">
                          <a:effectLst/>
                          <a:latin typeface="+mj-lt"/>
                          <a:ea typeface="Times New Roman"/>
                        </a:rPr>
                        <a:t>/mois</a:t>
                      </a:r>
                    </a:p>
                    <a:p>
                      <a:pPr algn="ctr">
                        <a:spcAft>
                          <a:spcPts val="0"/>
                        </a:spcAft>
                      </a:pPr>
                      <a:r>
                        <a:rPr lang="fr-FR" sz="1100" dirty="0">
                          <a:effectLst/>
                          <a:latin typeface="+mj-lt"/>
                          <a:ea typeface="Times New Roman"/>
                        </a:rPr>
                        <a:t>Demi-tarif pour les jeunes (12-25 ans)</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hMerge="1">
                  <a:txBody>
                    <a:bodyPr/>
                    <a:lstStyle/>
                    <a:p>
                      <a:endParaRPr lang="fr-FR"/>
                    </a:p>
                  </a:txBody>
                  <a:tcPr/>
                </a:tc>
                <a:tc gridSpan="2">
                  <a:txBody>
                    <a:bodyPr/>
                    <a:lstStyle/>
                    <a:p>
                      <a:pPr algn="ctr">
                        <a:spcAft>
                          <a:spcPts val="0"/>
                        </a:spcAft>
                      </a:pPr>
                      <a:r>
                        <a:rPr lang="fr-FR" sz="1400" b="1" dirty="0">
                          <a:solidFill>
                            <a:srgbClr val="FF0000"/>
                          </a:solidFill>
                          <a:effectLst/>
                          <a:latin typeface="+mj-lt"/>
                          <a:ea typeface="Times New Roman"/>
                        </a:rPr>
                        <a:t>16€</a:t>
                      </a:r>
                      <a:r>
                        <a:rPr lang="fr-FR" sz="1400" dirty="0">
                          <a:effectLst/>
                          <a:latin typeface="+mj-lt"/>
                          <a:ea typeface="Times New Roman"/>
                        </a:rPr>
                        <a:t>/mois</a:t>
                      </a:r>
                    </a:p>
                    <a:p>
                      <a:pPr algn="ctr">
                        <a:spcAft>
                          <a:spcPts val="0"/>
                        </a:spcAft>
                      </a:pPr>
                      <a:r>
                        <a:rPr lang="fr-FR" sz="1100" dirty="0">
                          <a:effectLst/>
                          <a:latin typeface="+mj-lt"/>
                          <a:ea typeface="Times New Roman"/>
                        </a:rPr>
                        <a:t>Demi-tarif pour les jeunes (12-25 ans)</a:t>
                      </a:r>
                      <a:endParaRPr lang="fr-FR" sz="1400" dirty="0">
                        <a:effectLst/>
                        <a:latin typeface="+mj-lt"/>
                        <a:ea typeface="Times New Roman"/>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hMerge="1">
                  <a:txBody>
                    <a:bodyPr/>
                    <a:lstStyle/>
                    <a:p>
                      <a:endParaRPr lang="fr-FR"/>
                    </a:p>
                  </a:txBody>
                  <a:tcPr/>
                </a:tc>
              </a:tr>
            </a:tbl>
          </a:graphicData>
        </a:graphic>
      </p:graphicFrame>
      <p:pic>
        <p:nvPicPr>
          <p:cNvPr id="1040" name="Picture 16" descr="withdr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736" y="2907151"/>
            <a:ext cx="4286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ar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907" y="3391071"/>
            <a:ext cx="4000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detail-icon-img" descr="paper, plane, send icon"/>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46907" y="3756761"/>
            <a:ext cx="377737" cy="37773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rrency, euro, money icon"/>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492901" y="4223284"/>
            <a:ext cx="285750" cy="2857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399" y="5695641"/>
            <a:ext cx="9157032" cy="646331"/>
          </a:xfrm>
          <a:prstGeom prst="rect">
            <a:avLst/>
          </a:prstGeom>
          <a:solidFill>
            <a:schemeClr val="bg1"/>
          </a:solidFill>
        </p:spPr>
        <p:txBody>
          <a:bodyPr wrap="square">
            <a:spAutoFit/>
          </a:bodyPr>
          <a:lstStyle/>
          <a:p>
            <a:r>
              <a:rPr lang="fr-FR" sz="900" baseline="30000" dirty="0"/>
              <a:t>(1)  </a:t>
            </a:r>
            <a:r>
              <a:rPr lang="fr-FR" sz="900" dirty="0"/>
              <a:t>Pays de la zone euro : Allemagne, Autriche, Belgique, Chypre, Espagne, Estonie, Finlande, France, Grèce, Irlande, Italie, Lettonie, Lituanie, Luxembourg, Malte, Pays-Bas, Portugal, Slovaquie, Slovénie</a:t>
            </a:r>
          </a:p>
          <a:p>
            <a:r>
              <a:rPr lang="fr-FR" sz="900" baseline="30000" dirty="0"/>
              <a:t>(2)</a:t>
            </a:r>
            <a:r>
              <a:rPr lang="fr-FR" sz="900" dirty="0"/>
              <a:t> Virements SEPA gratuits et illimités sur Direct Ecureuil Internet, les pays de la zone SEPA sont les pays de l’Union Européenne (pays de la zone  euro et la Bulgarie, la Croatie, le Danemark, la Hongrie, la Pologne, la République tchèque, </a:t>
            </a:r>
            <a:r>
              <a:rPr lang="fr-FR" sz="900" dirty="0" smtClean="0"/>
              <a:t>la </a:t>
            </a:r>
            <a:r>
              <a:rPr lang="fr-FR" sz="900" dirty="0"/>
              <a:t>Roumanie, le Royaume Uni et la Suède) ainsi que l’Islande, le Liechtenstein, la Norvège, Monaco, Saint Marin et la Suisse.</a:t>
            </a:r>
          </a:p>
          <a:p>
            <a:r>
              <a:rPr lang="fr-FR" sz="900" baseline="30000" dirty="0"/>
              <a:t>(3)</a:t>
            </a:r>
            <a:r>
              <a:rPr lang="fr-FR" sz="900" dirty="0"/>
              <a:t> Exonération des frais de réception ou d’émission d’un virement international, hors frais de change et de correspondant.</a:t>
            </a:r>
          </a:p>
        </p:txBody>
      </p:sp>
      <p:sp>
        <p:nvSpPr>
          <p:cNvPr id="10" name="Rectangle 1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19"/>
          <p:cNvSpPr>
            <a:spLocks noChangeArrowheads="1"/>
          </p:cNvSpPr>
          <p:nvPr/>
        </p:nvSpPr>
        <p:spPr bwMode="auto">
          <a:xfrm>
            <a:off x="193814" y="4736794"/>
            <a:ext cx="8756372" cy="923330"/>
          </a:xfrm>
          <a:prstGeom prst="rect">
            <a:avLst/>
          </a:prstGeom>
          <a:extLst/>
        </p:spPr>
        <p:txBody>
          <a:bodyPr vert="horz" lIns="91440" tIns="45720" rIns="91440" bIns="45720" rtlCol="0">
            <a:normAutofit/>
          </a:bodyPr>
          <a:lstStyle/>
          <a:p>
            <a:pPr marL="265113" indent="-265113">
              <a:spcBef>
                <a:spcPct val="20000"/>
              </a:spcBef>
              <a:buClr>
                <a:schemeClr val="tx2"/>
              </a:buClr>
              <a:buFont typeface="Wingdings" panose="05000000000000000000" pitchFamily="2" charset="2"/>
              <a:buChar char="n"/>
            </a:pPr>
            <a:r>
              <a:rPr lang="fr-FR" altLang="fr-FR" dirty="0"/>
              <a:t>Le service est rattaché au compte de dépôt et non à la carte détenue sur le compte. </a:t>
            </a:r>
            <a:r>
              <a:rPr lang="fr-FR" altLang="fr-FR" b="1" dirty="0"/>
              <a:t>En cas de compte joint</a:t>
            </a:r>
            <a:r>
              <a:rPr lang="fr-FR" altLang="fr-FR" dirty="0"/>
              <a:t>, l’ensemble des cartes bancaires souscrites dans le cadre de ce compte bénéficient des </a:t>
            </a:r>
            <a:r>
              <a:rPr lang="fr-FR" altLang="fr-FR" b="1" dirty="0"/>
              <a:t>avantages tarifaires </a:t>
            </a:r>
            <a:r>
              <a:rPr lang="fr-FR" altLang="fr-FR" dirty="0"/>
              <a:t>liés à la souscription de l’Option Internationale.</a:t>
            </a:r>
          </a:p>
        </p:txBody>
      </p:sp>
      <p:sp>
        <p:nvSpPr>
          <p:cNvPr id="2" name="Espace réservé du contenu 1"/>
          <p:cNvSpPr>
            <a:spLocks noGrp="1"/>
          </p:cNvSpPr>
          <p:nvPr>
            <p:ph idx="1"/>
          </p:nvPr>
        </p:nvSpPr>
        <p:spPr>
          <a:xfrm>
            <a:off x="298450" y="1290341"/>
            <a:ext cx="8542338" cy="595610"/>
          </a:xfrm>
        </p:spPr>
        <p:txBody>
          <a:bodyPr/>
          <a:lstStyle/>
          <a:p>
            <a:r>
              <a:rPr lang="fr-FR" dirty="0" smtClean="0"/>
              <a:t>Le </a:t>
            </a:r>
            <a:r>
              <a:rPr lang="fr-FR" dirty="0"/>
              <a:t>service, commercialisé à </a:t>
            </a:r>
            <a:r>
              <a:rPr lang="fr-FR" b="1" dirty="0"/>
              <a:t>l’unité</a:t>
            </a:r>
            <a:r>
              <a:rPr lang="fr-FR" dirty="0"/>
              <a:t> ou comme </a:t>
            </a:r>
            <a:r>
              <a:rPr lang="fr-FR" b="1" dirty="0"/>
              <a:t>service complémentaire </a:t>
            </a:r>
            <a:r>
              <a:rPr lang="fr-FR" dirty="0"/>
              <a:t>du Bouquet Liberté, est décliné en </a:t>
            </a:r>
            <a:r>
              <a:rPr lang="fr-FR" dirty="0" smtClean="0"/>
              <a:t>2 formules :</a:t>
            </a:r>
            <a:endParaRPr lang="fr-FR" dirty="0"/>
          </a:p>
        </p:txBody>
      </p:sp>
      <p:pic>
        <p:nvPicPr>
          <p:cNvPr id="1041" name="Picture 16" descr="bulb, electric, energy, idea, lamp, light, thought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382" y="4766659"/>
            <a:ext cx="431801" cy="43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971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9336" y="5289396"/>
            <a:ext cx="1350097" cy="3040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6" name="Rectangle 25"/>
          <p:cNvSpPr/>
          <p:nvPr/>
        </p:nvSpPr>
        <p:spPr>
          <a:xfrm>
            <a:off x="-9335" y="2765312"/>
            <a:ext cx="1350097" cy="3040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1430779" y="1354138"/>
            <a:ext cx="7514012" cy="4515034"/>
          </a:xfrm>
        </p:spPr>
        <p:txBody>
          <a:bodyPr/>
          <a:lstStyle/>
          <a:p>
            <a:pPr marL="0" indent="0">
              <a:buNone/>
            </a:pPr>
            <a:r>
              <a:rPr lang="fr-FR" b="1" dirty="0" smtClean="0">
                <a:solidFill>
                  <a:srgbClr val="FF0000"/>
                </a:solidFill>
              </a:rPr>
              <a:t>Cas n°1 : Formule 1 Voyage</a:t>
            </a:r>
            <a:endParaRPr lang="fr-FR" dirty="0" smtClean="0">
              <a:latin typeface="Arial Narrow" panose="020B0606020202030204" pitchFamily="34" charset="0"/>
            </a:endParaRPr>
          </a:p>
          <a:p>
            <a:pPr lvl="0"/>
            <a:r>
              <a:rPr lang="fr-FR" dirty="0" smtClean="0">
                <a:latin typeface="Arial Narrow" panose="020B0606020202030204" pitchFamily="34" charset="0"/>
              </a:rPr>
              <a:t>Au </a:t>
            </a:r>
            <a:r>
              <a:rPr lang="fr-FR" dirty="0">
                <a:latin typeface="Arial Narrow" panose="020B0606020202030204" pitchFamily="34" charset="0"/>
              </a:rPr>
              <a:t>cours d’un </a:t>
            </a:r>
            <a:r>
              <a:rPr lang="fr-FR" dirty="0" smtClean="0">
                <a:latin typeface="Arial Narrow" panose="020B0606020202030204" pitchFamily="34" charset="0"/>
              </a:rPr>
              <a:t>voyage </a:t>
            </a:r>
            <a:r>
              <a:rPr lang="fr-FR" dirty="0">
                <a:latin typeface="Arial Narrow" panose="020B0606020202030204" pitchFamily="34" charset="0"/>
              </a:rPr>
              <a:t>de </a:t>
            </a:r>
            <a:r>
              <a:rPr lang="fr-FR" b="1" dirty="0" smtClean="0">
                <a:latin typeface="Arial Narrow" panose="020B0606020202030204" pitchFamily="34" charset="0"/>
              </a:rPr>
              <a:t>2 semaines </a:t>
            </a:r>
            <a:r>
              <a:rPr lang="fr-FR" dirty="0" smtClean="0">
                <a:latin typeface="Arial Narrow" panose="020B0606020202030204" pitchFamily="34" charset="0"/>
              </a:rPr>
              <a:t>au Maroc, Huguette retire </a:t>
            </a:r>
            <a:r>
              <a:rPr lang="fr-FR" b="1" dirty="0">
                <a:latin typeface="Arial Narrow" panose="020B0606020202030204" pitchFamily="34" charset="0"/>
              </a:rPr>
              <a:t>2</a:t>
            </a:r>
            <a:r>
              <a:rPr lang="fr-FR" b="1" dirty="0" smtClean="0">
                <a:latin typeface="Arial Narrow" panose="020B0606020202030204" pitchFamily="34" charset="0"/>
              </a:rPr>
              <a:t>00 </a:t>
            </a:r>
            <a:r>
              <a:rPr lang="fr-FR" b="1" dirty="0">
                <a:latin typeface="Arial Narrow" panose="020B0606020202030204" pitchFamily="34" charset="0"/>
              </a:rPr>
              <a:t>€ </a:t>
            </a:r>
            <a:r>
              <a:rPr lang="fr-FR" b="1" dirty="0" smtClean="0">
                <a:latin typeface="Arial Narrow" panose="020B0606020202030204" pitchFamily="34" charset="0"/>
              </a:rPr>
              <a:t>puis à nouveau 300 € </a:t>
            </a:r>
            <a:r>
              <a:rPr lang="fr-FR" b="1" dirty="0">
                <a:latin typeface="Arial Narrow" panose="020B0606020202030204" pitchFamily="34" charset="0"/>
              </a:rPr>
              <a:t>en </a:t>
            </a:r>
            <a:r>
              <a:rPr lang="fr-FR" b="1" dirty="0" smtClean="0">
                <a:latin typeface="Arial Narrow" panose="020B0606020202030204" pitchFamily="34" charset="0"/>
              </a:rPr>
              <a:t>Dirham. </a:t>
            </a:r>
            <a:r>
              <a:rPr lang="fr-FR" dirty="0" smtClean="0">
                <a:latin typeface="Arial Narrow" panose="020B0606020202030204" pitchFamily="34" charset="0"/>
              </a:rPr>
              <a:t>Elle effectue un paiement de </a:t>
            </a:r>
            <a:r>
              <a:rPr lang="fr-FR" b="1" dirty="0" smtClean="0">
                <a:latin typeface="Arial Narrow" panose="020B0606020202030204" pitchFamily="34" charset="0"/>
              </a:rPr>
              <a:t>150 €</a:t>
            </a:r>
            <a:r>
              <a:rPr lang="fr-FR" dirty="0" smtClean="0">
                <a:latin typeface="Arial Narrow" panose="020B0606020202030204" pitchFamily="34" charset="0"/>
              </a:rPr>
              <a:t>.</a:t>
            </a:r>
            <a:endParaRPr lang="fr-FR" dirty="0">
              <a:latin typeface="Arial Narrow" panose="020B0606020202030204" pitchFamily="34" charset="0"/>
            </a:endParaRPr>
          </a:p>
          <a:p>
            <a:endParaRPr lang="fr-FR" dirty="0"/>
          </a:p>
        </p:txBody>
      </p:sp>
      <p:sp>
        <p:nvSpPr>
          <p:cNvPr id="3" name="Titre 2"/>
          <p:cNvSpPr>
            <a:spLocks noGrp="1"/>
          </p:cNvSpPr>
          <p:nvPr>
            <p:ph type="title"/>
          </p:nvPr>
        </p:nvSpPr>
        <p:spPr/>
        <p:txBody>
          <a:bodyPr/>
          <a:lstStyle/>
          <a:p>
            <a:r>
              <a:rPr lang="fr-FR" dirty="0" smtClean="0"/>
              <a:t>exemples</a:t>
            </a:r>
            <a:endParaRPr lang="fr-FR" dirty="0"/>
          </a:p>
        </p:txBody>
      </p:sp>
      <p:sp>
        <p:nvSpPr>
          <p:cNvPr id="13" name="Espace réservé du contenu 12"/>
          <p:cNvSpPr>
            <a:spLocks noGrp="1"/>
          </p:cNvSpPr>
          <p:nvPr>
            <p:ph sz="quarter" idx="4294967295"/>
          </p:nvPr>
        </p:nvSpPr>
        <p:spPr>
          <a:xfrm>
            <a:off x="1430779" y="3914034"/>
            <a:ext cx="7821301" cy="1043454"/>
          </a:xfrm>
        </p:spPr>
        <p:txBody>
          <a:bodyPr/>
          <a:lstStyle/>
          <a:p>
            <a:pPr marL="0" lvl="0" indent="0">
              <a:buNone/>
            </a:pPr>
            <a:r>
              <a:rPr lang="fr-FR" b="1" dirty="0" smtClean="0">
                <a:solidFill>
                  <a:schemeClr val="tx2"/>
                </a:solidFill>
                <a:latin typeface="Arial Narrow" panose="020B0606020202030204" pitchFamily="34" charset="0"/>
              </a:rPr>
              <a:t>Cas n°2 : Formule 2 Séjour</a:t>
            </a:r>
          </a:p>
          <a:p>
            <a:pPr lvl="0"/>
            <a:r>
              <a:rPr lang="fr-FR" dirty="0" smtClean="0">
                <a:latin typeface="Arial Narrow" panose="020B0606020202030204" pitchFamily="34" charset="0"/>
              </a:rPr>
              <a:t>Au </a:t>
            </a:r>
            <a:r>
              <a:rPr lang="fr-FR" dirty="0">
                <a:latin typeface="Arial Narrow" panose="020B0606020202030204" pitchFamily="34" charset="0"/>
              </a:rPr>
              <a:t>cours d’un séjour de </a:t>
            </a:r>
            <a:r>
              <a:rPr lang="fr-FR" b="1" dirty="0">
                <a:latin typeface="Arial Narrow" panose="020B0606020202030204" pitchFamily="34" charset="0"/>
              </a:rPr>
              <a:t>6 mois </a:t>
            </a:r>
            <a:r>
              <a:rPr lang="fr-FR" dirty="0">
                <a:latin typeface="Arial Narrow" panose="020B0606020202030204" pitchFamily="34" charset="0"/>
              </a:rPr>
              <a:t>aux États-Unis, </a:t>
            </a:r>
            <a:r>
              <a:rPr lang="fr-FR" dirty="0" smtClean="0">
                <a:latin typeface="Arial Narrow" panose="020B0606020202030204" pitchFamily="34" charset="0"/>
              </a:rPr>
              <a:t>Camille retire </a:t>
            </a:r>
            <a:r>
              <a:rPr lang="fr-FR" b="1" dirty="0" smtClean="0">
                <a:latin typeface="Arial Narrow" panose="020B0606020202030204" pitchFamily="34" charset="0"/>
              </a:rPr>
              <a:t>tous </a:t>
            </a:r>
            <a:r>
              <a:rPr lang="fr-FR" b="1" dirty="0">
                <a:latin typeface="Arial Narrow" panose="020B0606020202030204" pitchFamily="34" charset="0"/>
              </a:rPr>
              <a:t>les mois 500 € </a:t>
            </a:r>
            <a:r>
              <a:rPr lang="fr-FR" b="1" dirty="0" smtClean="0">
                <a:latin typeface="Arial Narrow" panose="020B0606020202030204" pitchFamily="34" charset="0"/>
              </a:rPr>
              <a:t/>
            </a:r>
            <a:br>
              <a:rPr lang="fr-FR" b="1" dirty="0" smtClean="0">
                <a:latin typeface="Arial Narrow" panose="020B0606020202030204" pitchFamily="34" charset="0"/>
              </a:rPr>
            </a:br>
            <a:r>
              <a:rPr lang="fr-FR" b="1" dirty="0" smtClean="0">
                <a:latin typeface="Arial Narrow" panose="020B0606020202030204" pitchFamily="34" charset="0"/>
              </a:rPr>
              <a:t>en Dollars </a:t>
            </a:r>
            <a:r>
              <a:rPr lang="fr-FR" dirty="0">
                <a:latin typeface="Arial Narrow" panose="020B0606020202030204" pitchFamily="34" charset="0"/>
              </a:rPr>
              <a:t>en une seule fois.</a:t>
            </a:r>
          </a:p>
          <a:p>
            <a:endParaRPr lang="fr-FR" dirty="0"/>
          </a:p>
        </p:txBody>
      </p:sp>
      <p:sp>
        <p:nvSpPr>
          <p:cNvPr id="5" name="Rectangle 4"/>
          <p:cNvSpPr/>
          <p:nvPr/>
        </p:nvSpPr>
        <p:spPr>
          <a:xfrm>
            <a:off x="5701678" y="4879707"/>
            <a:ext cx="3738167" cy="1123384"/>
          </a:xfrm>
          <a:prstGeom prst="rect">
            <a:avLst/>
          </a:prstGeom>
        </p:spPr>
        <p:txBody>
          <a:bodyPr wrap="square">
            <a:spAutoFit/>
          </a:bodyPr>
          <a:lstStyle/>
          <a:p>
            <a:pPr>
              <a:spcBef>
                <a:spcPts val="300"/>
              </a:spcBef>
            </a:pPr>
            <a:r>
              <a:rPr lang="fr-FR" sz="1400" dirty="0" smtClean="0">
                <a:latin typeface="Arial Narrow" panose="020B0606020202030204" pitchFamily="34" charset="0"/>
              </a:rPr>
              <a:t>Coût </a:t>
            </a:r>
            <a:r>
              <a:rPr lang="fr-FR" sz="1400" b="1" dirty="0" smtClean="0">
                <a:solidFill>
                  <a:schemeClr val="tx2"/>
                </a:solidFill>
                <a:latin typeface="Arial Narrow" panose="020B0606020202030204" pitchFamily="34" charset="0"/>
              </a:rPr>
              <a:t>avec</a:t>
            </a:r>
            <a:r>
              <a:rPr lang="fr-FR" sz="1400" dirty="0" smtClean="0">
                <a:solidFill>
                  <a:srgbClr val="000000">
                    <a:lumMod val="75000"/>
                    <a:lumOff val="25000"/>
                  </a:srgbClr>
                </a:solidFill>
                <a:latin typeface="Arial Narrow" panose="020B0606020202030204" pitchFamily="34" charset="0"/>
              </a:rPr>
              <a:t> </a:t>
            </a:r>
            <a:r>
              <a:rPr lang="fr-FR" sz="1400" b="1" dirty="0" smtClean="0">
                <a:latin typeface="Arial Narrow" panose="020B0606020202030204" pitchFamily="34" charset="0"/>
              </a:rPr>
              <a:t>le service :</a:t>
            </a:r>
            <a:endParaRPr lang="fr-FR" sz="1400" b="1" dirty="0">
              <a:latin typeface="Arial Narrow" panose="020B0606020202030204" pitchFamily="34" charset="0"/>
            </a:endParaRPr>
          </a:p>
          <a:p>
            <a:pPr lvl="0">
              <a:spcBef>
                <a:spcPts val="300"/>
              </a:spcBef>
            </a:pPr>
            <a:r>
              <a:rPr lang="fr-FR" sz="1200" b="1" dirty="0" smtClean="0">
                <a:solidFill>
                  <a:schemeClr val="tx2"/>
                </a:solidFill>
                <a:latin typeface="Arial Narrow" panose="020B0606020202030204" pitchFamily="34" charset="0"/>
              </a:rPr>
              <a:t>48 € pour 6 mois </a:t>
            </a:r>
            <a:r>
              <a:rPr lang="fr-FR" sz="1200" dirty="0" smtClean="0">
                <a:latin typeface="Arial Narrow" panose="020B0606020202030204" pitchFamily="34" charset="0"/>
              </a:rPr>
              <a:t>(8 € par mois : prix du service), </a:t>
            </a:r>
            <a:br>
              <a:rPr lang="fr-FR" sz="1200" dirty="0" smtClean="0">
                <a:latin typeface="Arial Narrow" panose="020B0606020202030204" pitchFamily="34" charset="0"/>
              </a:rPr>
            </a:br>
            <a:r>
              <a:rPr lang="fr-FR" sz="1200" dirty="0" smtClean="0">
                <a:latin typeface="Arial Narrow" panose="020B0606020202030204" pitchFamily="34" charset="0"/>
              </a:rPr>
              <a:t>pendant le séjour aux Etats-Unis, </a:t>
            </a:r>
            <a:br>
              <a:rPr lang="fr-FR" sz="1200" dirty="0" smtClean="0">
                <a:latin typeface="Arial Narrow" panose="020B0606020202030204" pitchFamily="34" charset="0"/>
              </a:rPr>
            </a:br>
            <a:r>
              <a:rPr lang="fr-FR" sz="1200" dirty="0" smtClean="0">
                <a:latin typeface="Arial Narrow" panose="020B0606020202030204" pitchFamily="34" charset="0"/>
              </a:rPr>
              <a:t>soit une économie de </a:t>
            </a:r>
            <a:r>
              <a:rPr lang="fr-FR" sz="1200" b="1" dirty="0" smtClean="0">
                <a:latin typeface="Arial Narrow" panose="020B0606020202030204" pitchFamily="34" charset="0"/>
              </a:rPr>
              <a:t>58,38 €.</a:t>
            </a:r>
          </a:p>
          <a:p>
            <a:pPr lvl="0">
              <a:spcBef>
                <a:spcPts val="300"/>
              </a:spcBef>
            </a:pPr>
            <a:r>
              <a:rPr lang="fr-FR" sz="1200" b="1" dirty="0" smtClean="0">
                <a:solidFill>
                  <a:schemeClr val="tx2"/>
                </a:solidFill>
                <a:latin typeface="Arial Narrow" panose="020B0606020202030204" pitchFamily="34" charset="0"/>
              </a:rPr>
              <a:t>En + </a:t>
            </a:r>
            <a:r>
              <a:rPr lang="fr-FR" sz="1200" dirty="0" smtClean="0">
                <a:latin typeface="Arial Narrow" panose="020B0606020202030204" pitchFamily="34" charset="0"/>
              </a:rPr>
              <a:t>: tous les paiements par carte sont </a:t>
            </a:r>
            <a:r>
              <a:rPr lang="fr-FR" sz="1200" b="1" dirty="0" smtClean="0">
                <a:solidFill>
                  <a:schemeClr val="tx2"/>
                </a:solidFill>
                <a:latin typeface="Arial Narrow" panose="020B0606020202030204" pitchFamily="34" charset="0"/>
              </a:rPr>
              <a:t>illimités !</a:t>
            </a:r>
          </a:p>
        </p:txBody>
      </p:sp>
      <p:sp>
        <p:nvSpPr>
          <p:cNvPr id="6" name="Rectangle 5"/>
          <p:cNvSpPr/>
          <p:nvPr/>
        </p:nvSpPr>
        <p:spPr>
          <a:xfrm>
            <a:off x="1694455" y="4879707"/>
            <a:ext cx="3962381" cy="1308050"/>
          </a:xfrm>
          <a:prstGeom prst="rect">
            <a:avLst/>
          </a:prstGeom>
        </p:spPr>
        <p:txBody>
          <a:bodyPr wrap="square">
            <a:spAutoFit/>
          </a:bodyPr>
          <a:lstStyle/>
          <a:p>
            <a:pPr lvl="0">
              <a:spcBef>
                <a:spcPts val="300"/>
              </a:spcBef>
            </a:pPr>
            <a:r>
              <a:rPr lang="fr-FR" sz="1400" dirty="0" smtClean="0">
                <a:latin typeface="Arial Narrow" panose="020B0606020202030204" pitchFamily="34" charset="0"/>
              </a:rPr>
              <a:t>Coût </a:t>
            </a:r>
            <a:r>
              <a:rPr lang="fr-FR" sz="1400" b="1" dirty="0" smtClean="0">
                <a:solidFill>
                  <a:schemeClr val="tx2"/>
                </a:solidFill>
                <a:latin typeface="Arial Narrow" panose="020B0606020202030204" pitchFamily="34" charset="0"/>
              </a:rPr>
              <a:t>sans</a:t>
            </a:r>
            <a:r>
              <a:rPr lang="fr-FR" sz="1400" dirty="0" smtClean="0">
                <a:solidFill>
                  <a:schemeClr val="tx2"/>
                </a:solidFill>
                <a:latin typeface="Arial Narrow" panose="020B0606020202030204" pitchFamily="34" charset="0"/>
              </a:rPr>
              <a:t> </a:t>
            </a:r>
            <a:r>
              <a:rPr lang="fr-FR" sz="1400" b="1" dirty="0" smtClean="0">
                <a:latin typeface="Arial Narrow" panose="020B0606020202030204" pitchFamily="34" charset="0"/>
              </a:rPr>
              <a:t>le service :</a:t>
            </a:r>
          </a:p>
          <a:p>
            <a:pPr lvl="0">
              <a:spcBef>
                <a:spcPts val="300"/>
              </a:spcBef>
            </a:pPr>
            <a:r>
              <a:rPr lang="fr-FR" sz="1200" dirty="0" smtClean="0">
                <a:latin typeface="Arial Narrow" panose="020B0606020202030204" pitchFamily="34" charset="0"/>
              </a:rPr>
              <a:t>   500 </a:t>
            </a:r>
            <a:r>
              <a:rPr lang="fr-FR" sz="1200" dirty="0">
                <a:latin typeface="Arial Narrow" panose="020B0606020202030204" pitchFamily="34" charset="0"/>
              </a:rPr>
              <a:t>€ </a:t>
            </a:r>
            <a:r>
              <a:rPr lang="fr-FR" sz="1200" dirty="0" smtClean="0">
                <a:latin typeface="Arial Narrow" panose="020B0606020202030204" pitchFamily="34" charset="0"/>
              </a:rPr>
              <a:t/>
            </a:r>
            <a:br>
              <a:rPr lang="fr-FR" sz="1200" dirty="0" smtClean="0">
                <a:latin typeface="Arial Narrow" panose="020B0606020202030204" pitchFamily="34" charset="0"/>
              </a:rPr>
            </a:br>
            <a:r>
              <a:rPr lang="fr-FR" sz="1200" dirty="0" smtClean="0">
                <a:latin typeface="Arial Narrow" panose="020B0606020202030204" pitchFamily="34" charset="0"/>
              </a:rPr>
              <a:t>x 2,90</a:t>
            </a:r>
            <a:r>
              <a:rPr lang="fr-FR" sz="1200" dirty="0">
                <a:latin typeface="Arial Narrow" panose="020B0606020202030204" pitchFamily="34" charset="0"/>
              </a:rPr>
              <a:t>% (frais de commission</a:t>
            </a:r>
            <a:r>
              <a:rPr lang="fr-FR" sz="1200" dirty="0" smtClean="0">
                <a:latin typeface="Arial Narrow" panose="020B0606020202030204" pitchFamily="34" charset="0"/>
              </a:rPr>
              <a:t>)</a:t>
            </a:r>
            <a:br>
              <a:rPr lang="fr-FR" sz="1200" dirty="0" smtClean="0">
                <a:latin typeface="Arial Narrow" panose="020B0606020202030204" pitchFamily="34" charset="0"/>
              </a:rPr>
            </a:br>
            <a:r>
              <a:rPr lang="fr-FR" sz="1200" dirty="0" smtClean="0">
                <a:latin typeface="Arial Narrow" panose="020B0606020202030204" pitchFamily="34" charset="0"/>
              </a:rPr>
              <a:t>+ 3,23 </a:t>
            </a:r>
            <a:r>
              <a:rPr lang="fr-FR" sz="1200" dirty="0">
                <a:latin typeface="Arial Narrow" panose="020B0606020202030204" pitchFamily="34" charset="0"/>
              </a:rPr>
              <a:t>€ (commission </a:t>
            </a:r>
            <a:r>
              <a:rPr lang="fr-FR" sz="1200" dirty="0" smtClean="0">
                <a:latin typeface="Arial Narrow" panose="020B0606020202030204" pitchFamily="34" charset="0"/>
              </a:rPr>
              <a:t>fixe)</a:t>
            </a:r>
          </a:p>
          <a:p>
            <a:pPr lvl="0">
              <a:spcBef>
                <a:spcPts val="300"/>
              </a:spcBef>
            </a:pPr>
            <a:r>
              <a:rPr lang="fr-FR" sz="1200" dirty="0" smtClean="0">
                <a:latin typeface="Arial Narrow" panose="020B0606020202030204" pitchFamily="34" charset="0"/>
              </a:rPr>
              <a:t>soit au total 17,73 € de commissions pour ce retrait </a:t>
            </a:r>
            <a:br>
              <a:rPr lang="fr-FR" sz="1200" dirty="0" smtClean="0">
                <a:latin typeface="Arial Narrow" panose="020B0606020202030204" pitchFamily="34" charset="0"/>
              </a:rPr>
            </a:br>
            <a:r>
              <a:rPr lang="fr-FR" sz="1200" dirty="0" smtClean="0">
                <a:latin typeface="Arial Narrow" panose="020B0606020202030204" pitchFamily="34" charset="0"/>
              </a:rPr>
              <a:t>et 17,73 € X 6 = </a:t>
            </a:r>
            <a:r>
              <a:rPr lang="fr-FR" sz="1200" b="1" dirty="0" smtClean="0">
                <a:solidFill>
                  <a:schemeClr val="tx2"/>
                </a:solidFill>
                <a:latin typeface="Arial Narrow" panose="020B0606020202030204" pitchFamily="34" charset="0"/>
              </a:rPr>
              <a:t>106,38 € pour 6 mois</a:t>
            </a:r>
            <a:r>
              <a:rPr lang="fr-FR" sz="1200" dirty="0" smtClean="0">
                <a:solidFill>
                  <a:srgbClr val="000000">
                    <a:lumMod val="75000"/>
                    <a:lumOff val="25000"/>
                  </a:srgbClr>
                </a:solidFill>
                <a:latin typeface="Arial Narrow" panose="020B0606020202030204" pitchFamily="34" charset="0"/>
              </a:rPr>
              <a:t>.</a:t>
            </a:r>
            <a:endParaRPr lang="fr-FR" sz="1200" dirty="0">
              <a:solidFill>
                <a:srgbClr val="000000">
                  <a:lumMod val="75000"/>
                  <a:lumOff val="25000"/>
                </a:srgbClr>
              </a:solidFill>
              <a:latin typeface="Arial Narrow" panose="020B0606020202030204" pitchFamily="34" charset="0"/>
            </a:endParaRPr>
          </a:p>
        </p:txBody>
      </p:sp>
      <p:pic>
        <p:nvPicPr>
          <p:cNvPr id="14" name="Image 13"/>
          <p:cNvPicPr>
            <a:picLocks noChangeAspect="1"/>
          </p:cNvPicPr>
          <p:nvPr/>
        </p:nvPicPr>
        <p:blipFill rotWithShape="1">
          <a:blip r:embed="rId2" cstate="print">
            <a:extLst>
              <a:ext uri="{28A0092B-C50C-407E-A947-70E740481C1C}">
                <a14:useLocalDpi xmlns:a14="http://schemas.microsoft.com/office/drawing/2010/main" val="0"/>
              </a:ext>
            </a:extLst>
          </a:blip>
          <a:srcRect l="18040" t="12422" r="23529"/>
          <a:stretch/>
        </p:blipFill>
        <p:spPr>
          <a:xfrm>
            <a:off x="-9334" y="1416423"/>
            <a:ext cx="1350097" cy="1348889"/>
          </a:xfrm>
          <a:prstGeom prst="rect">
            <a:avLst/>
          </a:prstGeom>
        </p:spPr>
      </p:pic>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50"/>
          <a:stretch/>
        </p:blipFill>
        <p:spPr bwMode="auto">
          <a:xfrm>
            <a:off x="-9334" y="3943195"/>
            <a:ext cx="1350096" cy="1348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107616" y="5292084"/>
            <a:ext cx="1135246" cy="276999"/>
          </a:xfrm>
          <a:prstGeom prst="rect">
            <a:avLst/>
          </a:prstGeom>
          <a:noFill/>
        </p:spPr>
        <p:txBody>
          <a:bodyPr wrap="none" rtlCol="0">
            <a:spAutoFit/>
          </a:bodyPr>
          <a:lstStyle/>
          <a:p>
            <a:pPr algn="ctr"/>
            <a:r>
              <a:rPr lang="fr-FR" sz="1200" b="1" dirty="0" smtClean="0">
                <a:solidFill>
                  <a:schemeClr val="bg1"/>
                </a:solidFill>
              </a:rPr>
              <a:t>Camille, 21 ans </a:t>
            </a:r>
            <a:endParaRPr lang="fr-FR" sz="1200" b="1" dirty="0">
              <a:solidFill>
                <a:schemeClr val="bg1"/>
              </a:solidFill>
            </a:endParaRPr>
          </a:p>
        </p:txBody>
      </p:sp>
      <p:sp>
        <p:nvSpPr>
          <p:cNvPr id="18" name="ZoneTexte 17"/>
          <p:cNvSpPr txBox="1"/>
          <p:nvPr/>
        </p:nvSpPr>
        <p:spPr>
          <a:xfrm>
            <a:off x="59526" y="2765312"/>
            <a:ext cx="1231427" cy="276999"/>
          </a:xfrm>
          <a:prstGeom prst="rect">
            <a:avLst/>
          </a:prstGeom>
          <a:noFill/>
        </p:spPr>
        <p:txBody>
          <a:bodyPr wrap="none" rtlCol="0">
            <a:spAutoFit/>
          </a:bodyPr>
          <a:lstStyle/>
          <a:p>
            <a:pPr algn="ctr"/>
            <a:r>
              <a:rPr lang="fr-FR" sz="1200" b="1" dirty="0" smtClean="0">
                <a:solidFill>
                  <a:schemeClr val="bg1"/>
                </a:solidFill>
              </a:rPr>
              <a:t>Huguette, 57 ans </a:t>
            </a:r>
            <a:endParaRPr lang="fr-FR" sz="1200" b="1" dirty="0">
              <a:solidFill>
                <a:schemeClr val="bg1"/>
              </a:solidFill>
            </a:endParaRPr>
          </a:p>
        </p:txBody>
      </p:sp>
      <p:cxnSp>
        <p:nvCxnSpPr>
          <p:cNvPr id="19" name="Connecteur droit 18"/>
          <p:cNvCxnSpPr/>
          <p:nvPr/>
        </p:nvCxnSpPr>
        <p:spPr>
          <a:xfrm>
            <a:off x="5665819" y="4924532"/>
            <a:ext cx="0" cy="10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701678" y="2293801"/>
            <a:ext cx="3738167" cy="900246"/>
          </a:xfrm>
          <a:prstGeom prst="rect">
            <a:avLst/>
          </a:prstGeom>
        </p:spPr>
        <p:txBody>
          <a:bodyPr wrap="square">
            <a:spAutoFit/>
          </a:bodyPr>
          <a:lstStyle/>
          <a:p>
            <a:pPr>
              <a:spcBef>
                <a:spcPts val="300"/>
              </a:spcBef>
            </a:pPr>
            <a:r>
              <a:rPr lang="fr-FR" sz="1400" dirty="0" smtClean="0">
                <a:latin typeface="Arial Narrow" panose="020B0606020202030204" pitchFamily="34" charset="0"/>
              </a:rPr>
              <a:t>Coût </a:t>
            </a:r>
            <a:r>
              <a:rPr lang="fr-FR" sz="1400" b="1" dirty="0" smtClean="0">
                <a:solidFill>
                  <a:schemeClr val="tx2"/>
                </a:solidFill>
                <a:latin typeface="Arial Narrow" panose="020B0606020202030204" pitchFamily="34" charset="0"/>
              </a:rPr>
              <a:t>avec</a:t>
            </a:r>
            <a:r>
              <a:rPr lang="fr-FR" sz="1400" dirty="0" smtClean="0">
                <a:solidFill>
                  <a:srgbClr val="000000">
                    <a:lumMod val="75000"/>
                    <a:lumOff val="25000"/>
                  </a:srgbClr>
                </a:solidFill>
                <a:latin typeface="Arial Narrow" panose="020B0606020202030204" pitchFamily="34" charset="0"/>
              </a:rPr>
              <a:t> </a:t>
            </a:r>
            <a:r>
              <a:rPr lang="fr-FR" sz="1400" b="1" dirty="0" smtClean="0">
                <a:latin typeface="Arial Narrow" panose="020B0606020202030204" pitchFamily="34" charset="0"/>
              </a:rPr>
              <a:t>le service :</a:t>
            </a:r>
            <a:endParaRPr lang="fr-FR" sz="1400" b="1" dirty="0">
              <a:latin typeface="Arial Narrow" panose="020B0606020202030204" pitchFamily="34" charset="0"/>
            </a:endParaRPr>
          </a:p>
          <a:p>
            <a:pPr lvl="0">
              <a:spcBef>
                <a:spcPts val="300"/>
              </a:spcBef>
            </a:pPr>
            <a:r>
              <a:rPr lang="fr-FR" sz="1200" b="1" dirty="0" smtClean="0">
                <a:solidFill>
                  <a:schemeClr val="tx2"/>
                </a:solidFill>
                <a:latin typeface="Arial Narrow" panose="020B0606020202030204" pitchFamily="34" charset="0"/>
              </a:rPr>
              <a:t>4 € pour 1 mois </a:t>
            </a:r>
            <a:r>
              <a:rPr lang="fr-FR" sz="1200" dirty="0" smtClean="0">
                <a:latin typeface="Arial Narrow" panose="020B0606020202030204" pitchFamily="34" charset="0"/>
              </a:rPr>
              <a:t>(4 € par mois : prix du service), </a:t>
            </a:r>
            <a:br>
              <a:rPr lang="fr-FR" sz="1200" dirty="0" smtClean="0">
                <a:latin typeface="Arial Narrow" panose="020B0606020202030204" pitchFamily="34" charset="0"/>
              </a:rPr>
            </a:br>
            <a:r>
              <a:rPr lang="fr-FR" sz="1200" dirty="0" smtClean="0">
                <a:latin typeface="Arial Narrow" panose="020B0606020202030204" pitchFamily="34" charset="0"/>
              </a:rPr>
              <a:t>pendant le voyage au Maroc, </a:t>
            </a:r>
            <a:br>
              <a:rPr lang="fr-FR" sz="1200" dirty="0" smtClean="0">
                <a:latin typeface="Arial Narrow" panose="020B0606020202030204" pitchFamily="34" charset="0"/>
              </a:rPr>
            </a:br>
            <a:r>
              <a:rPr lang="fr-FR" sz="1200" dirty="0" smtClean="0">
                <a:latin typeface="Arial Narrow" panose="020B0606020202030204" pitchFamily="34" charset="0"/>
              </a:rPr>
              <a:t>soit une économie de </a:t>
            </a:r>
            <a:r>
              <a:rPr lang="fr-FR" sz="1200" b="1" dirty="0" smtClean="0">
                <a:latin typeface="Arial Narrow" panose="020B0606020202030204" pitchFamily="34" charset="0"/>
              </a:rPr>
              <a:t>21,31 €.</a:t>
            </a:r>
          </a:p>
        </p:txBody>
      </p:sp>
      <p:sp>
        <p:nvSpPr>
          <p:cNvPr id="22" name="Rectangle 21"/>
          <p:cNvSpPr/>
          <p:nvPr/>
        </p:nvSpPr>
        <p:spPr>
          <a:xfrm>
            <a:off x="1694455" y="2293801"/>
            <a:ext cx="4007223" cy="1161857"/>
          </a:xfrm>
          <a:prstGeom prst="rect">
            <a:avLst/>
          </a:prstGeom>
        </p:spPr>
        <p:txBody>
          <a:bodyPr wrap="square">
            <a:spAutoFit/>
          </a:bodyPr>
          <a:lstStyle/>
          <a:p>
            <a:pPr lvl="0">
              <a:spcBef>
                <a:spcPts val="300"/>
              </a:spcBef>
            </a:pPr>
            <a:r>
              <a:rPr lang="fr-FR" sz="1400" dirty="0" smtClean="0">
                <a:latin typeface="Arial Narrow" panose="020B0606020202030204" pitchFamily="34" charset="0"/>
              </a:rPr>
              <a:t>Coût </a:t>
            </a:r>
            <a:r>
              <a:rPr lang="fr-FR" sz="1400" b="1" dirty="0" smtClean="0">
                <a:solidFill>
                  <a:schemeClr val="tx2"/>
                </a:solidFill>
                <a:latin typeface="Arial Narrow" panose="020B0606020202030204" pitchFamily="34" charset="0"/>
              </a:rPr>
              <a:t>sans</a:t>
            </a:r>
            <a:r>
              <a:rPr lang="fr-FR" sz="1400" dirty="0" smtClean="0">
                <a:solidFill>
                  <a:schemeClr val="tx2"/>
                </a:solidFill>
                <a:latin typeface="Arial Narrow" panose="020B0606020202030204" pitchFamily="34" charset="0"/>
              </a:rPr>
              <a:t> </a:t>
            </a:r>
            <a:r>
              <a:rPr lang="fr-FR" sz="1400" b="1" dirty="0" smtClean="0">
                <a:latin typeface="Arial Narrow" panose="020B0606020202030204" pitchFamily="34" charset="0"/>
              </a:rPr>
              <a:t>le service :</a:t>
            </a:r>
          </a:p>
          <a:p>
            <a:pPr lvl="0">
              <a:spcBef>
                <a:spcPts val="300"/>
              </a:spcBef>
            </a:pPr>
            <a:r>
              <a:rPr lang="fr-FR" sz="1200" dirty="0" smtClean="0">
                <a:latin typeface="Arial Narrow" panose="020B0606020202030204" pitchFamily="34" charset="0"/>
              </a:rPr>
              <a:t>200 </a:t>
            </a:r>
            <a:r>
              <a:rPr lang="fr-FR" sz="1200" dirty="0">
                <a:latin typeface="Arial Narrow" panose="020B0606020202030204" pitchFamily="34" charset="0"/>
              </a:rPr>
              <a:t>€ </a:t>
            </a:r>
            <a:r>
              <a:rPr lang="fr-FR" sz="1200" dirty="0" smtClean="0">
                <a:latin typeface="Arial Narrow" panose="020B0606020202030204" pitchFamily="34" charset="0"/>
              </a:rPr>
              <a:t>x 2,90</a:t>
            </a:r>
            <a:r>
              <a:rPr lang="fr-FR" sz="1200" dirty="0">
                <a:latin typeface="Arial Narrow" panose="020B0606020202030204" pitchFamily="34" charset="0"/>
              </a:rPr>
              <a:t>% (frais de commission</a:t>
            </a:r>
            <a:r>
              <a:rPr lang="fr-FR" sz="1200" dirty="0" smtClean="0">
                <a:latin typeface="Arial Narrow" panose="020B0606020202030204" pitchFamily="34" charset="0"/>
              </a:rPr>
              <a:t>) + 3,23 </a:t>
            </a:r>
            <a:r>
              <a:rPr lang="fr-FR" sz="1200" dirty="0">
                <a:latin typeface="Arial Narrow" panose="020B0606020202030204" pitchFamily="34" charset="0"/>
              </a:rPr>
              <a:t>€ (commission </a:t>
            </a:r>
            <a:r>
              <a:rPr lang="fr-FR" sz="1200" dirty="0" smtClean="0">
                <a:latin typeface="Arial Narrow" panose="020B0606020202030204" pitchFamily="34" charset="0"/>
              </a:rPr>
              <a:t>fixe)</a:t>
            </a:r>
          </a:p>
          <a:p>
            <a:pPr lvl="0">
              <a:spcBef>
                <a:spcPts val="300"/>
              </a:spcBef>
            </a:pPr>
            <a:r>
              <a:rPr lang="fr-FR" sz="1200" dirty="0">
                <a:latin typeface="Arial Narrow" panose="020B0606020202030204" pitchFamily="34" charset="0"/>
              </a:rPr>
              <a:t>+ </a:t>
            </a:r>
            <a:r>
              <a:rPr lang="fr-FR" sz="1200" dirty="0" smtClean="0">
                <a:latin typeface="Arial Narrow" panose="020B0606020202030204" pitchFamily="34" charset="0"/>
              </a:rPr>
              <a:t>300 </a:t>
            </a:r>
            <a:r>
              <a:rPr lang="fr-FR" sz="1200" dirty="0">
                <a:latin typeface="Arial Narrow" panose="020B0606020202030204" pitchFamily="34" charset="0"/>
              </a:rPr>
              <a:t>€ x 2,90% + 3,23 € </a:t>
            </a:r>
            <a:r>
              <a:rPr lang="fr-FR" sz="1200" dirty="0" smtClean="0">
                <a:latin typeface="Arial Narrow" panose="020B0606020202030204" pitchFamily="34" charset="0"/>
              </a:rPr>
              <a:t/>
            </a:r>
            <a:br>
              <a:rPr lang="fr-FR" sz="1200" dirty="0" smtClean="0">
                <a:latin typeface="Arial Narrow" panose="020B0606020202030204" pitchFamily="34" charset="0"/>
              </a:rPr>
            </a:br>
            <a:r>
              <a:rPr lang="fr-FR" sz="1200" dirty="0" smtClean="0">
                <a:latin typeface="Arial Narrow" panose="020B0606020202030204" pitchFamily="34" charset="0"/>
              </a:rPr>
              <a:t>+ 150 € </a:t>
            </a:r>
            <a:r>
              <a:rPr lang="fr-FR" sz="1200" dirty="0">
                <a:latin typeface="Arial Narrow" panose="020B0606020202030204" pitchFamily="34" charset="0"/>
              </a:rPr>
              <a:t>x 2,90% </a:t>
            </a:r>
            <a:endParaRPr lang="fr-FR" sz="1200" dirty="0" smtClean="0">
              <a:latin typeface="Arial Narrow" panose="020B0606020202030204" pitchFamily="34" charset="0"/>
            </a:endParaRPr>
          </a:p>
          <a:p>
            <a:pPr lvl="0">
              <a:spcBef>
                <a:spcPts val="300"/>
              </a:spcBef>
            </a:pPr>
            <a:r>
              <a:rPr lang="fr-FR" sz="1200" dirty="0" smtClean="0">
                <a:latin typeface="Arial Narrow" panose="020B0606020202030204" pitchFamily="34" charset="0"/>
              </a:rPr>
              <a:t>soit au total </a:t>
            </a:r>
            <a:r>
              <a:rPr lang="fr-FR" sz="1200" b="1" dirty="0" smtClean="0">
                <a:solidFill>
                  <a:schemeClr val="tx2"/>
                </a:solidFill>
                <a:latin typeface="Arial Narrow" panose="020B0606020202030204" pitchFamily="34" charset="0"/>
              </a:rPr>
              <a:t>25,31</a:t>
            </a:r>
            <a:r>
              <a:rPr lang="fr-FR" sz="1200" dirty="0" smtClean="0">
                <a:latin typeface="Arial Narrow" panose="020B0606020202030204" pitchFamily="34" charset="0"/>
              </a:rPr>
              <a:t> </a:t>
            </a:r>
            <a:r>
              <a:rPr lang="fr-FR" sz="1200" b="1" dirty="0" smtClean="0">
                <a:solidFill>
                  <a:schemeClr val="tx2"/>
                </a:solidFill>
                <a:latin typeface="Arial Narrow" panose="020B0606020202030204" pitchFamily="34" charset="0"/>
              </a:rPr>
              <a:t>€</a:t>
            </a:r>
            <a:r>
              <a:rPr lang="fr-FR" sz="1200" dirty="0" smtClean="0">
                <a:latin typeface="Arial Narrow" panose="020B0606020202030204" pitchFamily="34" charset="0"/>
              </a:rPr>
              <a:t> de commissions pour ces retraits et ce paiement</a:t>
            </a:r>
            <a:endParaRPr lang="fr-FR" sz="1200" dirty="0">
              <a:solidFill>
                <a:srgbClr val="000000">
                  <a:lumMod val="75000"/>
                  <a:lumOff val="25000"/>
                </a:srgbClr>
              </a:solidFill>
              <a:latin typeface="Arial Narrow" panose="020B0606020202030204" pitchFamily="34" charset="0"/>
            </a:endParaRPr>
          </a:p>
        </p:txBody>
      </p:sp>
      <p:cxnSp>
        <p:nvCxnSpPr>
          <p:cNvPr id="23" name="Connecteur droit 22"/>
          <p:cNvCxnSpPr/>
          <p:nvPr/>
        </p:nvCxnSpPr>
        <p:spPr>
          <a:xfrm>
            <a:off x="5665819" y="2338626"/>
            <a:ext cx="0" cy="10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6851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246713" y="5251781"/>
            <a:ext cx="8578310" cy="601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10" name="Rectangle 9"/>
          <p:cNvSpPr/>
          <p:nvPr/>
        </p:nvSpPr>
        <p:spPr>
          <a:xfrm>
            <a:off x="605607" y="5268833"/>
            <a:ext cx="8368278" cy="584775"/>
          </a:xfrm>
          <a:prstGeom prst="rect">
            <a:avLst/>
          </a:prstGeom>
          <a:noFill/>
        </p:spPr>
        <p:txBody>
          <a:bodyPr wrap="square">
            <a:spAutoFit/>
          </a:bodyPr>
          <a:lstStyle/>
          <a:p>
            <a:r>
              <a:rPr lang="fr-FR" sz="1600" dirty="0"/>
              <a:t>Rubrique des Commerciaux </a:t>
            </a:r>
            <a:r>
              <a:rPr lang="fr-FR" sz="1600" dirty="0" smtClean="0"/>
              <a:t>:</a:t>
            </a:r>
          </a:p>
          <a:p>
            <a:r>
              <a:rPr lang="fr-FR" sz="1600" dirty="0" smtClean="0"/>
              <a:t>Fiche </a:t>
            </a:r>
            <a:r>
              <a:rPr lang="fr-FR" sz="1600" dirty="0"/>
              <a:t>mémo « OVMC – SAISIR UNE VENTE – Option Internationale – MEGI Simple </a:t>
            </a:r>
            <a:r>
              <a:rPr lang="fr-FR" sz="1600" dirty="0" smtClean="0"/>
              <a:t>»</a:t>
            </a:r>
            <a:endParaRPr lang="fr-FR" sz="1600" dirty="0"/>
          </a:p>
        </p:txBody>
      </p:sp>
      <p:sp>
        <p:nvSpPr>
          <p:cNvPr id="2" name="Espace réservé du contenu 1"/>
          <p:cNvSpPr>
            <a:spLocks noGrp="1"/>
          </p:cNvSpPr>
          <p:nvPr>
            <p:ph idx="1"/>
          </p:nvPr>
        </p:nvSpPr>
        <p:spPr>
          <a:xfrm>
            <a:off x="298450" y="1354138"/>
            <a:ext cx="8542338" cy="3897643"/>
          </a:xfrm>
        </p:spPr>
        <p:txBody>
          <a:bodyPr/>
          <a:lstStyle/>
          <a:p>
            <a:pPr marL="0" indent="0">
              <a:buNone/>
            </a:pPr>
            <a:r>
              <a:rPr lang="fr-FR" b="1" dirty="0">
                <a:solidFill>
                  <a:srgbClr val="FF0000"/>
                </a:solidFill>
              </a:rPr>
              <a:t>En face à </a:t>
            </a:r>
            <a:r>
              <a:rPr lang="fr-FR" b="1" dirty="0" smtClean="0">
                <a:solidFill>
                  <a:srgbClr val="FF0000"/>
                </a:solidFill>
              </a:rPr>
              <a:t>face</a:t>
            </a:r>
            <a:endParaRPr lang="fr-FR" dirty="0" smtClean="0">
              <a:solidFill>
                <a:srgbClr val="FF0000"/>
              </a:solidFill>
            </a:endParaRPr>
          </a:p>
          <a:p>
            <a:r>
              <a:rPr lang="fr-FR" dirty="0" smtClean="0"/>
              <a:t>Un </a:t>
            </a:r>
            <a:r>
              <a:rPr lang="fr-FR" dirty="0"/>
              <a:t>nouvel assemblage est créé sur </a:t>
            </a:r>
            <a:r>
              <a:rPr lang="fr-FR" dirty="0" err="1"/>
              <a:t>MyWay</a:t>
            </a:r>
            <a:r>
              <a:rPr lang="fr-FR" dirty="0"/>
              <a:t>  </a:t>
            </a:r>
            <a:r>
              <a:rPr lang="fr-FR" dirty="0" smtClean="0"/>
              <a:t/>
            </a:r>
            <a:br>
              <a:rPr lang="fr-FR" dirty="0" smtClean="0"/>
            </a:br>
            <a:r>
              <a:rPr lang="fr-FR" dirty="0" smtClean="0"/>
              <a:t>« </a:t>
            </a:r>
            <a:r>
              <a:rPr lang="fr-FR" dirty="0"/>
              <a:t>Services Retrait &amp; International », contenant  les 3 services :</a:t>
            </a:r>
          </a:p>
          <a:p>
            <a:pPr lvl="1"/>
            <a:r>
              <a:rPr lang="fr-FR" dirty="0"/>
              <a:t>Retraits Déplacés Illimités (service existant)</a:t>
            </a:r>
          </a:p>
          <a:p>
            <a:pPr lvl="1"/>
            <a:r>
              <a:rPr lang="fr-FR" dirty="0"/>
              <a:t>Option Internationale Formule 1</a:t>
            </a:r>
          </a:p>
          <a:p>
            <a:pPr lvl="1"/>
            <a:r>
              <a:rPr lang="fr-FR" dirty="0"/>
              <a:t>Option Internationale Formule 2</a:t>
            </a:r>
          </a:p>
          <a:p>
            <a:r>
              <a:rPr lang="fr-FR" dirty="0"/>
              <a:t>Les 3 services </a:t>
            </a:r>
            <a:r>
              <a:rPr lang="fr-FR" b="1" dirty="0"/>
              <a:t>ne peuvent pas être souscrits simultanément</a:t>
            </a:r>
            <a:r>
              <a:rPr lang="fr-FR" dirty="0" smtClean="0"/>
              <a:t>.</a:t>
            </a:r>
          </a:p>
          <a:p>
            <a:endParaRPr lang="fr-FR" dirty="0"/>
          </a:p>
          <a:p>
            <a:pPr marL="0" lvl="0" indent="0">
              <a:buNone/>
            </a:pPr>
            <a:endParaRPr lang="fr-FR" b="1" dirty="0" smtClean="0">
              <a:solidFill>
                <a:srgbClr val="000000"/>
              </a:solidFill>
            </a:endParaRPr>
          </a:p>
          <a:p>
            <a:pPr marL="0" lvl="0" indent="0">
              <a:buNone/>
            </a:pPr>
            <a:r>
              <a:rPr lang="fr-FR" b="1" dirty="0" smtClean="0">
                <a:solidFill>
                  <a:srgbClr val="FF0000"/>
                </a:solidFill>
              </a:rPr>
              <a:t>En vente </a:t>
            </a:r>
            <a:r>
              <a:rPr lang="fr-FR" b="1" dirty="0">
                <a:solidFill>
                  <a:srgbClr val="FF0000"/>
                </a:solidFill>
              </a:rPr>
              <a:t>à distance</a:t>
            </a:r>
            <a:endParaRPr lang="fr-FR" dirty="0">
              <a:solidFill>
                <a:srgbClr val="FF0000"/>
              </a:solidFill>
            </a:endParaRPr>
          </a:p>
          <a:p>
            <a:r>
              <a:rPr lang="fr-FR" dirty="0" smtClean="0"/>
              <a:t>Il </a:t>
            </a:r>
            <a:r>
              <a:rPr lang="fr-FR" dirty="0"/>
              <a:t>est possible de souscrire au nouveau service via OVMC. </a:t>
            </a:r>
            <a:r>
              <a:rPr lang="fr-FR" dirty="0" smtClean="0"/>
              <a:t/>
            </a:r>
            <a:br>
              <a:rPr lang="fr-FR" dirty="0" smtClean="0"/>
            </a:br>
            <a:r>
              <a:rPr lang="fr-FR" dirty="0" smtClean="0"/>
              <a:t>«</a:t>
            </a:r>
            <a:r>
              <a:rPr lang="fr-FR" dirty="0"/>
              <a:t> Souscription Option Internationale » majeur </a:t>
            </a:r>
            <a:r>
              <a:rPr lang="fr-FR" dirty="0" smtClean="0"/>
              <a:t>et </a:t>
            </a:r>
            <a:r>
              <a:rPr lang="fr-FR" dirty="0"/>
              <a:t>mineur sont </a:t>
            </a:r>
            <a:r>
              <a:rPr lang="fr-FR" b="1" dirty="0"/>
              <a:t>disponibles en MEGI</a:t>
            </a:r>
            <a:r>
              <a:rPr lang="fr-FR" dirty="0"/>
              <a:t>. </a:t>
            </a:r>
          </a:p>
        </p:txBody>
      </p:sp>
      <p:sp>
        <p:nvSpPr>
          <p:cNvPr id="3" name="Titre 2"/>
          <p:cNvSpPr>
            <a:spLocks noGrp="1"/>
          </p:cNvSpPr>
          <p:nvPr>
            <p:ph type="title"/>
          </p:nvPr>
        </p:nvSpPr>
        <p:spPr/>
        <p:txBody>
          <a:bodyPr/>
          <a:lstStyle/>
          <a:p>
            <a:r>
              <a:rPr lang="fr-FR" dirty="0" smtClean="0"/>
              <a:t>SOUSCRIPTION DU </a:t>
            </a:r>
            <a:r>
              <a:rPr lang="fr-FR" dirty="0"/>
              <a:t>SERVICE</a:t>
            </a:r>
          </a:p>
        </p:txBody>
      </p:sp>
      <p:pic>
        <p:nvPicPr>
          <p:cNvPr id="3076" name="Image 7" descr="cid:image001.png@01D2D0B2.7F4044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6" y="3963016"/>
            <a:ext cx="426138" cy="42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2397" y="1210400"/>
            <a:ext cx="1902625" cy="336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6" descr="bulb, electric, energy, idea, lamp, light, thought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209" y="5316222"/>
            <a:ext cx="353376" cy="35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470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Q:\Images\photononstop_pv6qpsqj84us5ki3qfpma840d720160512163212.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4445" t="8187" r="31637"/>
          <a:stretch/>
        </p:blipFill>
        <p:spPr bwMode="auto">
          <a:xfrm flipH="1">
            <a:off x="5734050" y="1293586"/>
            <a:ext cx="3108364" cy="433165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5734050" y="5625245"/>
            <a:ext cx="3108364" cy="3040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298448" y="1354137"/>
            <a:ext cx="5759452" cy="4575113"/>
          </a:xfrm>
        </p:spPr>
        <p:txBody>
          <a:bodyPr>
            <a:noAutofit/>
          </a:bodyPr>
          <a:lstStyle/>
          <a:p>
            <a:r>
              <a:rPr lang="fr-FR" dirty="0"/>
              <a:t>Un </a:t>
            </a:r>
            <a:r>
              <a:rPr lang="fr-FR" b="1" dirty="0">
                <a:solidFill>
                  <a:srgbClr val="FF0000"/>
                </a:solidFill>
              </a:rPr>
              <a:t>délai d’engagement</a:t>
            </a:r>
            <a:r>
              <a:rPr lang="fr-FR" dirty="0"/>
              <a:t> </a:t>
            </a:r>
            <a:r>
              <a:rPr lang="fr-FR" dirty="0" smtClean="0"/>
              <a:t>minimum du </a:t>
            </a:r>
            <a:r>
              <a:rPr lang="fr-FR" dirty="0"/>
              <a:t>service </a:t>
            </a:r>
            <a:r>
              <a:rPr lang="fr-FR" dirty="0" smtClean="0"/>
              <a:t/>
            </a:r>
            <a:br>
              <a:rPr lang="fr-FR" dirty="0" smtClean="0"/>
            </a:br>
            <a:r>
              <a:rPr lang="fr-FR" dirty="0" smtClean="0"/>
              <a:t>est </a:t>
            </a:r>
            <a:r>
              <a:rPr lang="fr-FR" dirty="0"/>
              <a:t>mis en place : </a:t>
            </a:r>
          </a:p>
          <a:p>
            <a:pPr marL="457200" lvl="1" indent="0">
              <a:buNone/>
            </a:pPr>
            <a:endParaRPr lang="fr-FR" sz="1800" b="1" dirty="0" smtClean="0"/>
          </a:p>
          <a:p>
            <a:pPr marL="457200" lvl="1" indent="0">
              <a:buNone/>
            </a:pPr>
            <a:endParaRPr lang="fr-FR" sz="1800" b="1" dirty="0" smtClean="0"/>
          </a:p>
          <a:p>
            <a:pPr marL="457200" lvl="1" indent="0">
              <a:buNone/>
            </a:pPr>
            <a:endParaRPr lang="fr-FR" sz="1800" b="1" dirty="0"/>
          </a:p>
          <a:p>
            <a:pPr marL="0" indent="0">
              <a:buNone/>
            </a:pPr>
            <a:endParaRPr lang="fr-FR" dirty="0" smtClean="0"/>
          </a:p>
          <a:p>
            <a:r>
              <a:rPr lang="fr-FR" dirty="0" smtClean="0"/>
              <a:t>Pour </a:t>
            </a:r>
            <a:r>
              <a:rPr lang="fr-FR" dirty="0"/>
              <a:t>modifier la formule, le client </a:t>
            </a:r>
            <a:r>
              <a:rPr lang="fr-FR" b="1" dirty="0"/>
              <a:t>doit avoir terminé </a:t>
            </a:r>
            <a:r>
              <a:rPr lang="fr-FR" b="1" dirty="0" smtClean="0"/>
              <a:t/>
            </a:r>
            <a:br>
              <a:rPr lang="fr-FR" b="1" dirty="0" smtClean="0"/>
            </a:br>
            <a:r>
              <a:rPr lang="fr-FR" dirty="0" smtClean="0"/>
              <a:t>sa </a:t>
            </a:r>
            <a:r>
              <a:rPr lang="fr-FR" dirty="0"/>
              <a:t>période minimum d’engagement. </a:t>
            </a:r>
          </a:p>
          <a:p>
            <a:r>
              <a:rPr lang="fr-FR" dirty="0"/>
              <a:t>La durée d’engagement est </a:t>
            </a:r>
            <a:r>
              <a:rPr lang="fr-FR" b="1" dirty="0"/>
              <a:t>renouvelable par tacite reconduction</a:t>
            </a:r>
            <a:r>
              <a:rPr lang="fr-FR" dirty="0"/>
              <a:t> pour une durée indéterminée en </a:t>
            </a:r>
            <a:r>
              <a:rPr lang="fr-FR" dirty="0" smtClean="0"/>
              <a:t/>
            </a:r>
            <a:br>
              <a:rPr lang="fr-FR" dirty="0" smtClean="0"/>
            </a:br>
            <a:r>
              <a:rPr lang="fr-FR" dirty="0" smtClean="0"/>
              <a:t>l’absence </a:t>
            </a:r>
            <a:r>
              <a:rPr lang="fr-FR" dirty="0"/>
              <a:t>de résiliation du contrat</a:t>
            </a:r>
            <a:r>
              <a:rPr lang="fr-FR" dirty="0" smtClean="0"/>
              <a:t>.</a:t>
            </a:r>
          </a:p>
          <a:p>
            <a:r>
              <a:rPr lang="fr-FR" dirty="0" smtClean="0"/>
              <a:t>Il n’est pas possible de passer d’une formule à l’autre </a:t>
            </a:r>
            <a:br>
              <a:rPr lang="fr-FR" dirty="0" smtClean="0"/>
            </a:br>
            <a:r>
              <a:rPr lang="fr-FR" dirty="0" smtClean="0"/>
              <a:t>sans résiliation du contrat.</a:t>
            </a:r>
            <a:endParaRPr lang="fr-FR" dirty="0"/>
          </a:p>
          <a:p>
            <a:endParaRPr lang="fr-FR" dirty="0"/>
          </a:p>
          <a:p>
            <a:endParaRPr lang="fr-FR" dirty="0"/>
          </a:p>
        </p:txBody>
      </p:sp>
      <p:sp>
        <p:nvSpPr>
          <p:cNvPr id="3" name="Titre 2"/>
          <p:cNvSpPr>
            <a:spLocks noGrp="1"/>
          </p:cNvSpPr>
          <p:nvPr>
            <p:ph type="title"/>
          </p:nvPr>
        </p:nvSpPr>
        <p:spPr/>
        <p:txBody>
          <a:bodyPr/>
          <a:lstStyle/>
          <a:p>
            <a:r>
              <a:rPr lang="fr-FR" dirty="0"/>
              <a:t>RESILIATION DU SERVICE</a:t>
            </a:r>
          </a:p>
        </p:txBody>
      </p:sp>
      <p:pic>
        <p:nvPicPr>
          <p:cNvPr id="3074" name="detail-icon-img" descr="warning icon"/>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06169" y="2209153"/>
            <a:ext cx="543827" cy="543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181668" y="2251685"/>
            <a:ext cx="1620000" cy="400110"/>
          </a:xfrm>
          <a:prstGeom prst="rect">
            <a:avLst/>
          </a:prstGeom>
          <a:solidFill>
            <a:srgbClr val="FF0000"/>
          </a:solidFill>
          <a:ln>
            <a:solidFill>
              <a:srgbClr val="FF0000"/>
            </a:solidFill>
          </a:ln>
        </p:spPr>
        <p:txBody>
          <a:bodyPr wrap="square">
            <a:spAutoFit/>
          </a:bodyPr>
          <a:lstStyle/>
          <a:p>
            <a:pPr algn="ctr"/>
            <a:r>
              <a:rPr lang="fr-FR" sz="2000" b="1" dirty="0">
                <a:solidFill>
                  <a:schemeClr val="bg1"/>
                </a:solidFill>
              </a:rPr>
              <a:t>1 mois </a:t>
            </a:r>
          </a:p>
        </p:txBody>
      </p:sp>
      <p:sp>
        <p:nvSpPr>
          <p:cNvPr id="7" name="Rectangle 6"/>
          <p:cNvSpPr/>
          <p:nvPr/>
        </p:nvSpPr>
        <p:spPr>
          <a:xfrm>
            <a:off x="1071769" y="2681450"/>
            <a:ext cx="1839798" cy="369332"/>
          </a:xfrm>
          <a:prstGeom prst="rect">
            <a:avLst/>
          </a:prstGeom>
        </p:spPr>
        <p:txBody>
          <a:bodyPr wrap="none">
            <a:spAutoFit/>
          </a:bodyPr>
          <a:lstStyle/>
          <a:p>
            <a:pPr algn="ctr"/>
            <a:r>
              <a:rPr lang="fr-FR" dirty="0" smtClean="0"/>
              <a:t>Formule </a:t>
            </a:r>
            <a:r>
              <a:rPr lang="fr-FR" dirty="0"/>
              <a:t>1 - Voyage</a:t>
            </a:r>
          </a:p>
        </p:txBody>
      </p:sp>
      <p:sp>
        <p:nvSpPr>
          <p:cNvPr id="11" name="Rectangle 10"/>
          <p:cNvSpPr/>
          <p:nvPr/>
        </p:nvSpPr>
        <p:spPr>
          <a:xfrm>
            <a:off x="3167967" y="2251685"/>
            <a:ext cx="1620000" cy="400110"/>
          </a:xfrm>
          <a:prstGeom prst="rect">
            <a:avLst/>
          </a:prstGeom>
          <a:solidFill>
            <a:srgbClr val="FF0000"/>
          </a:solidFill>
          <a:ln>
            <a:solidFill>
              <a:srgbClr val="FF0000"/>
            </a:solidFill>
          </a:ln>
        </p:spPr>
        <p:txBody>
          <a:bodyPr wrap="square">
            <a:spAutoFit/>
          </a:bodyPr>
          <a:lstStyle/>
          <a:p>
            <a:pPr algn="ctr"/>
            <a:r>
              <a:rPr lang="fr-FR" sz="2000" b="1" dirty="0">
                <a:solidFill>
                  <a:schemeClr val="bg1"/>
                </a:solidFill>
              </a:rPr>
              <a:t>2 mois </a:t>
            </a:r>
          </a:p>
        </p:txBody>
      </p:sp>
      <p:sp>
        <p:nvSpPr>
          <p:cNvPr id="12" name="Rectangle 11"/>
          <p:cNvSpPr/>
          <p:nvPr/>
        </p:nvSpPr>
        <p:spPr>
          <a:xfrm>
            <a:off x="3100965" y="2681450"/>
            <a:ext cx="1754005" cy="369332"/>
          </a:xfrm>
          <a:prstGeom prst="rect">
            <a:avLst/>
          </a:prstGeom>
        </p:spPr>
        <p:txBody>
          <a:bodyPr wrap="none">
            <a:spAutoFit/>
          </a:bodyPr>
          <a:lstStyle/>
          <a:p>
            <a:pPr algn="ctr"/>
            <a:r>
              <a:rPr lang="fr-FR" dirty="0" smtClean="0">
                <a:solidFill>
                  <a:srgbClr val="000000"/>
                </a:solidFill>
              </a:rPr>
              <a:t>Formule </a:t>
            </a:r>
            <a:r>
              <a:rPr lang="fr-FR" dirty="0">
                <a:solidFill>
                  <a:srgbClr val="000000"/>
                </a:solidFill>
              </a:rPr>
              <a:t>2 - Séjour</a:t>
            </a:r>
            <a:endParaRPr lang="fr-FR" dirty="0"/>
          </a:p>
        </p:txBody>
      </p:sp>
    </p:spTree>
    <p:extLst>
      <p:ext uri="{BB962C8B-B14F-4D97-AF65-F5344CB8AC3E}">
        <p14:creationId xmlns:p14="http://schemas.microsoft.com/office/powerpoint/2010/main" val="2692438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8"/>
            <a:ext cx="8542338" cy="3333713"/>
          </a:xfrm>
        </p:spPr>
        <p:txBody>
          <a:bodyPr/>
          <a:lstStyle/>
          <a:p>
            <a:pPr marL="0" indent="0">
              <a:buNone/>
            </a:pPr>
            <a:r>
              <a:rPr lang="fr-FR" b="1" dirty="0" smtClean="0">
                <a:solidFill>
                  <a:srgbClr val="FF0000"/>
                </a:solidFill>
              </a:rPr>
              <a:t>En face à face</a:t>
            </a:r>
          </a:p>
          <a:p>
            <a:r>
              <a:rPr lang="fr-FR" dirty="0" smtClean="0"/>
              <a:t>A </a:t>
            </a:r>
            <a:r>
              <a:rPr lang="fr-FR" dirty="0"/>
              <a:t>la clôture du service, 2 anomalies sont possibles : </a:t>
            </a:r>
          </a:p>
          <a:p>
            <a:pPr lvl="1" fontAlgn="base"/>
            <a:r>
              <a:rPr lang="fr-FR" sz="1800" b="1" dirty="0"/>
              <a:t>Si le délai d’engagement n’est pas respecté</a:t>
            </a:r>
            <a:r>
              <a:rPr lang="fr-FR" sz="1800" dirty="0"/>
              <a:t> (1 mois pour la Formule 1 – Voyage et 2 mois pour la Formule 2 – Séjour) un message d’alerte non bloquant apparaît. La date affichée correspond à la date à laquelle le Conseiller pourra clôturer le service</a:t>
            </a:r>
            <a:r>
              <a:rPr lang="fr-FR" sz="1800" dirty="0" smtClean="0"/>
              <a:t>.</a:t>
            </a:r>
          </a:p>
          <a:p>
            <a:pPr lvl="1" fontAlgn="base"/>
            <a:endParaRPr lang="fr-FR" sz="1800" dirty="0" smtClean="0"/>
          </a:p>
          <a:p>
            <a:pPr marL="457200" lvl="1" indent="0" fontAlgn="base">
              <a:buNone/>
            </a:pPr>
            <a:endParaRPr lang="fr-FR" sz="1100" dirty="0"/>
          </a:p>
          <a:p>
            <a:pPr lvl="1" fontAlgn="base"/>
            <a:r>
              <a:rPr lang="fr-FR" sz="1800" b="1" dirty="0" smtClean="0"/>
              <a:t>Si </a:t>
            </a:r>
            <a:r>
              <a:rPr lang="fr-FR" sz="1800" b="1" dirty="0"/>
              <a:t>le service Retraits déplacés Illimités n’est pas positionné</a:t>
            </a:r>
            <a:r>
              <a:rPr lang="fr-FR" sz="1800" dirty="0"/>
              <a:t> et que le Client détenait ce service </a:t>
            </a:r>
            <a:r>
              <a:rPr lang="fr-FR" sz="1800" b="1" dirty="0"/>
              <a:t>avant</a:t>
            </a:r>
            <a:r>
              <a:rPr lang="fr-FR" sz="1800" dirty="0"/>
              <a:t> la souscription d’Option Internationale un message bloquant s’affiche. Il faudra </a:t>
            </a:r>
            <a:r>
              <a:rPr lang="fr-FR" sz="1800" b="1" dirty="0"/>
              <a:t>forcer la clôture</a:t>
            </a:r>
            <a:r>
              <a:rPr lang="fr-FR" sz="1800" dirty="0"/>
              <a:t> si le Client ne souhaite pas le service Retraits déplacés. En cliquant sur le message, on arrive directement sur une case à cocher « Forcer la clôture </a:t>
            </a:r>
            <a:r>
              <a:rPr lang="fr-FR" sz="1800" dirty="0" smtClean="0"/>
              <a:t>».</a:t>
            </a:r>
          </a:p>
          <a:p>
            <a:pPr marL="0" indent="0">
              <a:buNone/>
            </a:pPr>
            <a:endParaRPr lang="fr-FR" dirty="0"/>
          </a:p>
          <a:p>
            <a:pPr marL="0" indent="0">
              <a:buNone/>
            </a:pPr>
            <a:endParaRPr lang="fr-FR" dirty="0"/>
          </a:p>
        </p:txBody>
      </p:sp>
      <p:sp>
        <p:nvSpPr>
          <p:cNvPr id="3" name="Titre 2"/>
          <p:cNvSpPr>
            <a:spLocks noGrp="1"/>
          </p:cNvSpPr>
          <p:nvPr>
            <p:ph type="title"/>
          </p:nvPr>
        </p:nvSpPr>
        <p:spPr/>
        <p:txBody>
          <a:bodyPr/>
          <a:lstStyle/>
          <a:p>
            <a:r>
              <a:rPr lang="fr-FR" dirty="0" smtClean="0"/>
              <a:t>RESILIATION </a:t>
            </a:r>
            <a:r>
              <a:rPr lang="fr-FR" dirty="0"/>
              <a:t>DU SERVICE</a:t>
            </a:r>
          </a:p>
        </p:txBody>
      </p:sp>
      <p:pic>
        <p:nvPicPr>
          <p:cNvPr id="3075" name="Picture 7"/>
          <p:cNvPicPr>
            <a:picLocks noChangeAspect="1" noChangeArrowheads="1"/>
          </p:cNvPicPr>
          <p:nvPr/>
        </p:nvPicPr>
        <p:blipFill>
          <a:blip r:embed="rId2">
            <a:extLst>
              <a:ext uri="{28A0092B-C50C-407E-A947-70E740481C1C}">
                <a14:useLocalDpi xmlns:a14="http://schemas.microsoft.com/office/drawing/2010/main" val="0"/>
              </a:ext>
            </a:extLst>
          </a:blip>
          <a:srcRect l="3732" t="36429" r="4785" b="54256"/>
          <a:stretch>
            <a:fillRect/>
          </a:stretch>
        </p:blipFill>
        <p:spPr bwMode="auto">
          <a:xfrm>
            <a:off x="308344" y="2958317"/>
            <a:ext cx="8559210" cy="29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7"/>
          <p:cNvPicPr>
            <a:picLocks noChangeAspect="1" noChangeArrowheads="1"/>
          </p:cNvPicPr>
          <p:nvPr/>
        </p:nvPicPr>
        <p:blipFill>
          <a:blip r:embed="rId2">
            <a:extLst>
              <a:ext uri="{28A0092B-C50C-407E-A947-70E740481C1C}">
                <a14:useLocalDpi xmlns:a14="http://schemas.microsoft.com/office/drawing/2010/main" val="0"/>
              </a:ext>
            </a:extLst>
          </a:blip>
          <a:srcRect l="3604" t="30641" r="2924" b="62364"/>
          <a:stretch>
            <a:fillRect/>
          </a:stretch>
        </p:blipFill>
        <p:spPr bwMode="auto">
          <a:xfrm>
            <a:off x="308344" y="4616195"/>
            <a:ext cx="8559210" cy="22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98450" y="5134560"/>
            <a:ext cx="8569104" cy="978729"/>
          </a:xfrm>
          <a:prstGeom prst="rect">
            <a:avLst/>
          </a:prstGeom>
        </p:spPr>
        <p:txBody>
          <a:bodyPr wrap="square">
            <a:spAutoFit/>
          </a:bodyPr>
          <a:lstStyle/>
          <a:p>
            <a:pPr lvl="0" fontAlgn="base">
              <a:spcBef>
                <a:spcPct val="20000"/>
              </a:spcBef>
              <a:buClr>
                <a:srgbClr val="FF0000"/>
              </a:buClr>
            </a:pPr>
            <a:r>
              <a:rPr lang="fr-FR" b="1" dirty="0" smtClean="0">
                <a:solidFill>
                  <a:srgbClr val="FF0000"/>
                </a:solidFill>
              </a:rPr>
              <a:t>En vente </a:t>
            </a:r>
            <a:r>
              <a:rPr lang="fr-FR" b="1" dirty="0">
                <a:solidFill>
                  <a:srgbClr val="FF0000"/>
                </a:solidFill>
              </a:rPr>
              <a:t>à distance</a:t>
            </a:r>
            <a:endParaRPr lang="fr-FR" dirty="0">
              <a:solidFill>
                <a:srgbClr val="FF0000"/>
              </a:solidFill>
            </a:endParaRPr>
          </a:p>
          <a:p>
            <a:pPr marL="265113" lvl="0" indent="-265113">
              <a:spcBef>
                <a:spcPct val="20000"/>
              </a:spcBef>
              <a:buClr>
                <a:schemeClr val="tx2"/>
              </a:buClr>
              <a:buFont typeface="Wingdings" panose="05000000000000000000" pitchFamily="2" charset="2"/>
              <a:buChar char="n"/>
            </a:pPr>
            <a:r>
              <a:rPr lang="fr-FR" dirty="0"/>
              <a:t>En cas de non-retour de l’offre signée ou de rétractation le client </a:t>
            </a:r>
            <a:r>
              <a:rPr lang="fr-FR" b="1" dirty="0">
                <a:solidFill>
                  <a:srgbClr val="FF0000"/>
                </a:solidFill>
              </a:rPr>
              <a:t>ne sera pas remboursé </a:t>
            </a:r>
            <a:r>
              <a:rPr lang="fr-FR" b="1" dirty="0" smtClean="0">
                <a:solidFill>
                  <a:srgbClr val="FF0000"/>
                </a:solidFill>
              </a:rPr>
              <a:t/>
            </a:r>
            <a:br>
              <a:rPr lang="fr-FR" b="1" dirty="0" smtClean="0">
                <a:solidFill>
                  <a:srgbClr val="FF0000"/>
                </a:solidFill>
              </a:rPr>
            </a:br>
            <a:r>
              <a:rPr lang="fr-FR" dirty="0" smtClean="0"/>
              <a:t>si </a:t>
            </a:r>
            <a:r>
              <a:rPr lang="fr-FR" dirty="0"/>
              <a:t>le service a été utilisé. </a:t>
            </a:r>
          </a:p>
        </p:txBody>
      </p:sp>
      <p:pic>
        <p:nvPicPr>
          <p:cNvPr id="11" name="Image 7" descr="cid:image001.png@01D2D0B2.7F4044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796" y="4964432"/>
            <a:ext cx="426138" cy="42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194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lvl="0"/>
            <a:r>
              <a:rPr lang="fr-FR" dirty="0"/>
              <a:t>L’option est souscrite au sein de l’offre groupée de services </a:t>
            </a:r>
            <a:r>
              <a:rPr lang="fr-FR" b="1" dirty="0">
                <a:solidFill>
                  <a:srgbClr val="FF0000"/>
                </a:solidFill>
              </a:rPr>
              <a:t>Bouquet Liberté</a:t>
            </a:r>
            <a:r>
              <a:rPr lang="fr-FR" dirty="0"/>
              <a:t>, le service bénéficie des </a:t>
            </a:r>
            <a:r>
              <a:rPr lang="fr-FR" b="1" dirty="0"/>
              <a:t>remises progressives</a:t>
            </a:r>
            <a:r>
              <a:rPr lang="fr-FR" dirty="0" smtClean="0"/>
              <a:t>.</a:t>
            </a:r>
            <a:endParaRPr lang="fr-FR" sz="3200" dirty="0"/>
          </a:p>
          <a:p>
            <a:pPr lvl="1" fontAlgn="base"/>
            <a:r>
              <a:rPr lang="fr-FR" dirty="0"/>
              <a:t>En cas de </a:t>
            </a:r>
            <a:r>
              <a:rPr lang="fr-FR" b="1" dirty="0"/>
              <a:t>souscription d’un Bouquet Liberté</a:t>
            </a:r>
            <a:r>
              <a:rPr lang="fr-FR" dirty="0"/>
              <a:t> : le client sera facturé de l’ensemble (BL + option) lors de la tarification du mois suivant </a:t>
            </a:r>
            <a:r>
              <a:rPr lang="fr-FR" sz="1400" dirty="0"/>
              <a:t/>
            </a:r>
            <a:br>
              <a:rPr lang="fr-FR" sz="1400" dirty="0"/>
            </a:br>
            <a:r>
              <a:rPr lang="fr-FR" b="1" dirty="0" smtClean="0"/>
              <a:t>Point </a:t>
            </a:r>
            <a:r>
              <a:rPr lang="fr-FR" b="1" dirty="0"/>
              <a:t>de vigilance: </a:t>
            </a:r>
            <a:r>
              <a:rPr lang="fr-FR" dirty="0"/>
              <a:t>si un client souscrit la Formule 1, par exemple, le 2 avril et qu’il souhaite résilier son option au bout d’un mois, soit le 2 mai, le Conseiller devra effectuer la résiliation qu’après prélèvement de la tarification du surcout, </a:t>
            </a:r>
            <a:r>
              <a:rPr lang="fr-FR" b="1" dirty="0"/>
              <a:t>soit le 10 mai</a:t>
            </a:r>
            <a:r>
              <a:rPr lang="fr-FR" dirty="0"/>
              <a:t>. </a:t>
            </a:r>
            <a:endParaRPr lang="fr-FR" sz="3200" dirty="0"/>
          </a:p>
          <a:p>
            <a:pPr lvl="1" fontAlgn="base"/>
            <a:r>
              <a:rPr lang="fr-FR" dirty="0"/>
              <a:t>En cas d’</a:t>
            </a:r>
            <a:r>
              <a:rPr lang="fr-FR" b="1" dirty="0"/>
              <a:t>avenant Bouquet Liberté</a:t>
            </a:r>
            <a:endParaRPr lang="fr-FR" sz="1400" dirty="0"/>
          </a:p>
          <a:p>
            <a:pPr lvl="2"/>
            <a:r>
              <a:rPr lang="fr-FR" dirty="0"/>
              <a:t>Si souscription entre le </a:t>
            </a:r>
            <a:r>
              <a:rPr lang="fr-FR" b="1" dirty="0"/>
              <a:t>1</a:t>
            </a:r>
            <a:r>
              <a:rPr lang="fr-FR" b="1" baseline="30000" dirty="0"/>
              <a:t>er</a:t>
            </a:r>
            <a:r>
              <a:rPr lang="fr-FR" b="1" dirty="0"/>
              <a:t> et le 9 du mois</a:t>
            </a:r>
            <a:r>
              <a:rPr lang="fr-FR" dirty="0"/>
              <a:t>, la tarification du surcout a lieu le 10 </a:t>
            </a:r>
            <a:r>
              <a:rPr lang="fr-FR" b="1" dirty="0"/>
              <a:t>du mois en cours</a:t>
            </a:r>
            <a:endParaRPr lang="fr-FR" sz="1400" dirty="0"/>
          </a:p>
          <a:p>
            <a:pPr lvl="2"/>
            <a:r>
              <a:rPr lang="fr-FR" dirty="0"/>
              <a:t>Si souscription </a:t>
            </a:r>
            <a:r>
              <a:rPr lang="fr-FR" b="1" dirty="0"/>
              <a:t>à partir du 10 du mois</a:t>
            </a:r>
            <a:r>
              <a:rPr lang="fr-FR" dirty="0"/>
              <a:t>, la tarification du surcout a lieu le 10 du </a:t>
            </a:r>
            <a:r>
              <a:rPr lang="fr-FR" b="1" dirty="0"/>
              <a:t>mois </a:t>
            </a:r>
            <a:r>
              <a:rPr lang="fr-FR" b="1" dirty="0" smtClean="0"/>
              <a:t>suivant</a:t>
            </a:r>
            <a:endParaRPr lang="fr-FR" sz="1600" dirty="0"/>
          </a:p>
          <a:p>
            <a:pPr lvl="0"/>
            <a:r>
              <a:rPr lang="fr-FR" dirty="0"/>
              <a:t>L’option est souscrite au sein de </a:t>
            </a:r>
            <a:r>
              <a:rPr lang="fr-FR" b="1" dirty="0"/>
              <a:t>l’offre </a:t>
            </a:r>
            <a:r>
              <a:rPr lang="fr-FR" b="1" dirty="0">
                <a:solidFill>
                  <a:srgbClr val="FF0000"/>
                </a:solidFill>
              </a:rPr>
              <a:t>CDD unitaire</a:t>
            </a:r>
            <a:r>
              <a:rPr lang="fr-FR" dirty="0"/>
              <a:t>. La tarification du service a lieu le </a:t>
            </a:r>
            <a:r>
              <a:rPr lang="fr-FR" b="1" dirty="0"/>
              <a:t>dernier jour ouvré du mois.</a:t>
            </a:r>
            <a:endParaRPr lang="fr-FR" sz="1600" dirty="0"/>
          </a:p>
          <a:p>
            <a:endParaRPr lang="fr-FR" dirty="0"/>
          </a:p>
        </p:txBody>
      </p:sp>
      <p:sp>
        <p:nvSpPr>
          <p:cNvPr id="3" name="Titre 2"/>
          <p:cNvSpPr>
            <a:spLocks noGrp="1"/>
          </p:cNvSpPr>
          <p:nvPr>
            <p:ph type="title"/>
          </p:nvPr>
        </p:nvSpPr>
        <p:spPr/>
        <p:txBody>
          <a:bodyPr/>
          <a:lstStyle/>
          <a:p>
            <a:r>
              <a:rPr lang="fr-FR" dirty="0"/>
              <a:t>TARIFICATION</a:t>
            </a:r>
          </a:p>
        </p:txBody>
      </p:sp>
    </p:spTree>
    <p:extLst>
      <p:ext uri="{BB962C8B-B14F-4D97-AF65-F5344CB8AC3E}">
        <p14:creationId xmlns:p14="http://schemas.microsoft.com/office/powerpoint/2010/main" val="892099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9125" y="2260869"/>
            <a:ext cx="8062146" cy="165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u="sng" dirty="0">
                <a:solidFill>
                  <a:schemeClr val="tx1"/>
                </a:solidFill>
              </a:rPr>
              <a:t>Retraits d’espèces et Paiements en devises</a:t>
            </a:r>
          </a:p>
          <a:p>
            <a:r>
              <a:rPr lang="fr-FR" sz="1600" dirty="0">
                <a:solidFill>
                  <a:schemeClr val="tx1"/>
                </a:solidFill>
              </a:rPr>
              <a:t>Le client </a:t>
            </a:r>
            <a:r>
              <a:rPr lang="fr-FR" sz="1600" b="1" dirty="0">
                <a:solidFill>
                  <a:srgbClr val="FF0000"/>
                </a:solidFill>
              </a:rPr>
              <a:t>n’est pas prélevé des frais </a:t>
            </a:r>
            <a:r>
              <a:rPr lang="fr-FR" sz="1600" dirty="0">
                <a:solidFill>
                  <a:schemeClr val="tx1"/>
                </a:solidFill>
              </a:rPr>
              <a:t>en zone euro ou hors zone euro sur son </a:t>
            </a:r>
            <a:r>
              <a:rPr lang="fr-FR" sz="1600" dirty="0" smtClean="0">
                <a:solidFill>
                  <a:schemeClr val="tx1"/>
                </a:solidFill>
              </a:rPr>
              <a:t>compte </a:t>
            </a:r>
            <a:r>
              <a:rPr lang="fr-FR" sz="1600" dirty="0">
                <a:solidFill>
                  <a:schemeClr val="tx1"/>
                </a:solidFill>
              </a:rPr>
              <a:t>de dépôt. </a:t>
            </a:r>
            <a:r>
              <a:rPr lang="fr-FR" sz="1600" b="1" dirty="0">
                <a:solidFill>
                  <a:schemeClr val="tx1"/>
                </a:solidFill>
              </a:rPr>
              <a:t>Au-delà des limites </a:t>
            </a:r>
            <a:r>
              <a:rPr lang="fr-FR" sz="1600" dirty="0">
                <a:solidFill>
                  <a:schemeClr val="tx1"/>
                </a:solidFill>
              </a:rPr>
              <a:t>de chaque formule, </a:t>
            </a:r>
            <a:r>
              <a:rPr lang="fr-FR" sz="1600" b="1" dirty="0">
                <a:solidFill>
                  <a:schemeClr val="tx1"/>
                </a:solidFill>
              </a:rPr>
              <a:t>les opérations sont </a:t>
            </a:r>
            <a:r>
              <a:rPr lang="fr-FR" sz="1600" b="1" dirty="0" smtClean="0">
                <a:solidFill>
                  <a:schemeClr val="tx1"/>
                </a:solidFill>
              </a:rPr>
              <a:t>facturées</a:t>
            </a:r>
            <a:r>
              <a:rPr lang="fr-FR" sz="1600" dirty="0" smtClean="0">
                <a:solidFill>
                  <a:schemeClr val="tx1"/>
                </a:solidFill>
              </a:rPr>
              <a:t>.</a:t>
            </a:r>
            <a:endParaRPr lang="fr-FR" sz="1600" dirty="0">
              <a:solidFill>
                <a:schemeClr val="tx1"/>
              </a:solidFill>
            </a:endParaRPr>
          </a:p>
          <a:p>
            <a:pPr marL="285750" indent="-285750">
              <a:buFont typeface="Arial Narrow" panose="020B0606020202030204" pitchFamily="34" charset="0"/>
              <a:buChar char="→"/>
            </a:pPr>
            <a:r>
              <a:rPr lang="fr-FR" sz="1600" dirty="0">
                <a:solidFill>
                  <a:schemeClr val="tx1"/>
                </a:solidFill>
              </a:rPr>
              <a:t>L’exonération de la commission sera visible via les </a:t>
            </a:r>
            <a:r>
              <a:rPr lang="fr-FR" sz="1600" b="1" dirty="0">
                <a:solidFill>
                  <a:schemeClr val="tx1"/>
                </a:solidFill>
              </a:rPr>
              <a:t>comptes rendus de </a:t>
            </a:r>
            <a:r>
              <a:rPr lang="fr-FR" sz="1600" b="1" dirty="0" smtClean="0">
                <a:solidFill>
                  <a:schemeClr val="tx1"/>
                </a:solidFill>
              </a:rPr>
              <a:t>tarification</a:t>
            </a:r>
            <a:r>
              <a:rPr lang="fr-FR" sz="1600" dirty="0" smtClean="0">
                <a:solidFill>
                  <a:schemeClr val="tx1"/>
                </a:solidFill>
              </a:rPr>
              <a:t> </a:t>
            </a:r>
            <a:br>
              <a:rPr lang="fr-FR" sz="1600" dirty="0" smtClean="0">
                <a:solidFill>
                  <a:schemeClr val="tx1"/>
                </a:solidFill>
              </a:rPr>
            </a:br>
            <a:r>
              <a:rPr lang="fr-FR" sz="1600" dirty="0" smtClean="0">
                <a:solidFill>
                  <a:schemeClr val="tx1"/>
                </a:solidFill>
              </a:rPr>
              <a:t>(</a:t>
            </a:r>
            <a:r>
              <a:rPr lang="fr-FR" sz="1600" dirty="0">
                <a:solidFill>
                  <a:schemeClr val="tx1"/>
                </a:solidFill>
              </a:rPr>
              <a:t>transaction 0243</a:t>
            </a:r>
            <a:r>
              <a:rPr lang="fr-FR" sz="1600" dirty="0" smtClean="0">
                <a:solidFill>
                  <a:schemeClr val="tx1"/>
                </a:solidFill>
              </a:rPr>
              <a:t>).</a:t>
            </a:r>
            <a:endParaRPr lang="fr-FR" sz="1600" dirty="0">
              <a:solidFill>
                <a:schemeClr val="tx1"/>
              </a:solidFill>
            </a:endParaRPr>
          </a:p>
        </p:txBody>
      </p:sp>
      <p:sp>
        <p:nvSpPr>
          <p:cNvPr id="13" name="Rectangle 12"/>
          <p:cNvSpPr/>
          <p:nvPr/>
        </p:nvSpPr>
        <p:spPr>
          <a:xfrm>
            <a:off x="759125" y="4136435"/>
            <a:ext cx="8062146" cy="165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u="sng" dirty="0">
                <a:solidFill>
                  <a:schemeClr val="tx1"/>
                </a:solidFill>
              </a:rPr>
              <a:t>Virements </a:t>
            </a:r>
            <a:r>
              <a:rPr lang="fr-FR" u="sng" dirty="0" smtClean="0">
                <a:solidFill>
                  <a:schemeClr val="tx1"/>
                </a:solidFill>
              </a:rPr>
              <a:t>Internationaux</a:t>
            </a:r>
          </a:p>
          <a:p>
            <a:r>
              <a:rPr lang="fr-FR" sz="1600" dirty="0">
                <a:solidFill>
                  <a:schemeClr val="tx1"/>
                </a:solidFill>
              </a:rPr>
              <a:t>Le client </a:t>
            </a:r>
            <a:r>
              <a:rPr lang="fr-FR" sz="1600" b="1" dirty="0">
                <a:solidFill>
                  <a:srgbClr val="FF0000"/>
                </a:solidFill>
              </a:rPr>
              <a:t>est prélevé </a:t>
            </a:r>
            <a:r>
              <a:rPr lang="fr-FR" sz="1600" dirty="0">
                <a:solidFill>
                  <a:schemeClr val="tx1"/>
                </a:solidFill>
              </a:rPr>
              <a:t>des frais d’émission et de réception du virement international non SEPA sur son compte de dépôt.</a:t>
            </a:r>
          </a:p>
          <a:p>
            <a:r>
              <a:rPr lang="fr-FR" sz="1600" dirty="0">
                <a:solidFill>
                  <a:schemeClr val="tx1"/>
                </a:solidFill>
              </a:rPr>
              <a:t>Une </a:t>
            </a:r>
            <a:r>
              <a:rPr lang="fr-FR" sz="1600" b="1" dirty="0">
                <a:solidFill>
                  <a:srgbClr val="FF0000"/>
                </a:solidFill>
              </a:rPr>
              <a:t>extourne automatique </a:t>
            </a:r>
            <a:r>
              <a:rPr lang="fr-FR" sz="1600" b="1" dirty="0">
                <a:solidFill>
                  <a:schemeClr val="tx1"/>
                </a:solidFill>
              </a:rPr>
              <a:t>liée à la détention de l’Option Internationale F2 </a:t>
            </a:r>
            <a:r>
              <a:rPr lang="fr-FR" sz="1600" dirty="0">
                <a:solidFill>
                  <a:schemeClr val="tx1"/>
                </a:solidFill>
              </a:rPr>
              <a:t>est faite sur le compte de dépôt du client, en date de valeur de l’opération mais visible à J+1 ou plus selon la devise du virement</a:t>
            </a:r>
            <a:r>
              <a:rPr lang="fr-FR" sz="1600" dirty="0" smtClean="0">
                <a:solidFill>
                  <a:schemeClr val="tx1"/>
                </a:solidFill>
              </a:rPr>
              <a:t>.</a:t>
            </a:r>
            <a:endParaRPr lang="fr-FR" sz="1600" dirty="0">
              <a:solidFill>
                <a:schemeClr val="tx1"/>
              </a:solidFill>
            </a:endParaRPr>
          </a:p>
        </p:txBody>
      </p:sp>
      <p:sp>
        <p:nvSpPr>
          <p:cNvPr id="2" name="Espace réservé du contenu 1"/>
          <p:cNvSpPr>
            <a:spLocks noGrp="1"/>
          </p:cNvSpPr>
          <p:nvPr>
            <p:ph idx="1"/>
          </p:nvPr>
        </p:nvSpPr>
        <p:spPr>
          <a:xfrm>
            <a:off x="298450" y="1354138"/>
            <a:ext cx="8542338" cy="1025525"/>
          </a:xfrm>
        </p:spPr>
        <p:txBody>
          <a:bodyPr/>
          <a:lstStyle/>
          <a:p>
            <a:r>
              <a:rPr lang="fr-FR" b="1" dirty="0"/>
              <a:t>Les opérations </a:t>
            </a:r>
            <a:r>
              <a:rPr lang="fr-FR" b="1" dirty="0">
                <a:solidFill>
                  <a:srgbClr val="FF0000"/>
                </a:solidFill>
              </a:rPr>
              <a:t>se cumulent sur un mois</a:t>
            </a:r>
            <a:r>
              <a:rPr lang="fr-FR" dirty="0"/>
              <a:t>, entre le 1</a:t>
            </a:r>
            <a:r>
              <a:rPr lang="fr-FR" baseline="30000" dirty="0"/>
              <a:t>er</a:t>
            </a:r>
            <a:r>
              <a:rPr lang="fr-FR" dirty="0"/>
              <a:t> et le dernier jour du mois. </a:t>
            </a:r>
            <a:r>
              <a:rPr lang="fr-FR" b="1" dirty="0" smtClean="0"/>
              <a:t>Le </a:t>
            </a:r>
            <a:r>
              <a:rPr lang="fr-FR" b="1" dirty="0"/>
              <a:t>compteur est </a:t>
            </a:r>
            <a:r>
              <a:rPr lang="fr-FR" b="1" dirty="0">
                <a:solidFill>
                  <a:srgbClr val="FF0000"/>
                </a:solidFill>
              </a:rPr>
              <a:t>remis à zéro </a:t>
            </a:r>
            <a:r>
              <a:rPr lang="fr-FR" b="1" dirty="0"/>
              <a:t>le mois suivant</a:t>
            </a:r>
            <a:r>
              <a:rPr lang="fr-FR" b="1" dirty="0" smtClean="0"/>
              <a:t>.</a:t>
            </a:r>
            <a:endParaRPr lang="fr-FR" dirty="0"/>
          </a:p>
        </p:txBody>
      </p:sp>
      <p:sp>
        <p:nvSpPr>
          <p:cNvPr id="3" name="Titre 2"/>
          <p:cNvSpPr>
            <a:spLocks noGrp="1"/>
          </p:cNvSpPr>
          <p:nvPr>
            <p:ph type="title"/>
          </p:nvPr>
        </p:nvSpPr>
        <p:spPr/>
        <p:txBody>
          <a:bodyPr/>
          <a:lstStyle/>
          <a:p>
            <a:r>
              <a:rPr lang="fr-FR" dirty="0" smtClean="0"/>
              <a:t>Fonctionnement</a:t>
            </a:r>
            <a:endParaRPr lang="fr-FR" dirty="0"/>
          </a:p>
        </p:txBody>
      </p:sp>
      <p:pic>
        <p:nvPicPr>
          <p:cNvPr id="5126" name="Picture 6" descr="withdra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303" y="2339204"/>
            <a:ext cx="514350" cy="36195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ar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640" y="2856825"/>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detail-icon-img" descr="paper, plane, send icon"/>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83639" y="4319600"/>
            <a:ext cx="447675" cy="44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3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pexels-photo-5862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976" t="20711" r="28272" b="16881"/>
          <a:stretch/>
        </p:blipFill>
        <p:spPr bwMode="auto">
          <a:xfrm>
            <a:off x="310243" y="1551700"/>
            <a:ext cx="4343400" cy="3784146"/>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p:cNvSpPr>
            <a:spLocks noGrp="1"/>
          </p:cNvSpPr>
          <p:nvPr>
            <p:ph idx="1"/>
          </p:nvPr>
        </p:nvSpPr>
        <p:spPr>
          <a:xfrm>
            <a:off x="4653643" y="1537119"/>
            <a:ext cx="4197059" cy="4515034"/>
          </a:xfrm>
        </p:spPr>
        <p:txBody>
          <a:bodyPr/>
          <a:lstStyle/>
          <a:p>
            <a:r>
              <a:rPr lang="fr-FR" dirty="0"/>
              <a:t>Les clients pourront </a:t>
            </a:r>
            <a:r>
              <a:rPr lang="fr-FR" b="1" dirty="0">
                <a:solidFill>
                  <a:srgbClr val="FF0000"/>
                </a:solidFill>
              </a:rPr>
              <a:t>consulter le nombre de retraits, de paiements par carte et virements internationaux</a:t>
            </a:r>
            <a:r>
              <a:rPr lang="fr-FR" dirty="0"/>
              <a:t> effectués et restant depuis leur application mobile </a:t>
            </a:r>
            <a:r>
              <a:rPr lang="fr-FR" dirty="0" err="1"/>
              <a:t>Banxo</a:t>
            </a:r>
            <a:r>
              <a:rPr lang="fr-FR" dirty="0"/>
              <a:t>. </a:t>
            </a:r>
          </a:p>
          <a:p>
            <a:endParaRPr lang="fr-FR" dirty="0" smtClean="0"/>
          </a:p>
          <a:p>
            <a:r>
              <a:rPr lang="fr-FR" dirty="0" smtClean="0"/>
              <a:t>Les </a:t>
            </a:r>
            <a:r>
              <a:rPr lang="fr-FR" dirty="0"/>
              <a:t>compteurs seront à jour à J+1 du jour de réception par </a:t>
            </a:r>
            <a:r>
              <a:rPr lang="fr-FR" dirty="0" err="1"/>
              <a:t>MySys</a:t>
            </a:r>
            <a:r>
              <a:rPr lang="fr-FR" dirty="0"/>
              <a:t> de l'opération, </a:t>
            </a:r>
            <a:r>
              <a:rPr lang="fr-FR" u="sng" dirty="0"/>
              <a:t>ce qui ne signifie pas forcément à J+1 du jour de réalisation de l'opération par le client.</a:t>
            </a:r>
            <a:endParaRPr lang="fr-FR" dirty="0"/>
          </a:p>
          <a:p>
            <a:endParaRPr lang="fr-FR" dirty="0" smtClean="0"/>
          </a:p>
          <a:p>
            <a:r>
              <a:rPr lang="fr-FR" dirty="0" smtClean="0"/>
              <a:t>Le </a:t>
            </a:r>
            <a:r>
              <a:rPr lang="fr-FR" dirty="0"/>
              <a:t>client peut également accéder à des </a:t>
            </a:r>
            <a:r>
              <a:rPr lang="fr-FR" b="1" dirty="0">
                <a:solidFill>
                  <a:srgbClr val="FF0000"/>
                </a:solidFill>
              </a:rPr>
              <a:t>services pratiques</a:t>
            </a:r>
            <a:r>
              <a:rPr lang="fr-FR" dirty="0"/>
              <a:t> </a:t>
            </a:r>
            <a:r>
              <a:rPr lang="fr-FR" dirty="0" smtClean="0"/>
              <a:t>: FAQ, géolocalisation des DAB/GAB à l’étranger, convertisseur de devises…</a:t>
            </a:r>
          </a:p>
          <a:p>
            <a:endParaRPr lang="fr-FR" dirty="0"/>
          </a:p>
        </p:txBody>
      </p:sp>
      <p:sp>
        <p:nvSpPr>
          <p:cNvPr id="3" name="Titre 2"/>
          <p:cNvSpPr>
            <a:spLocks noGrp="1"/>
          </p:cNvSpPr>
          <p:nvPr>
            <p:ph type="title"/>
          </p:nvPr>
        </p:nvSpPr>
        <p:spPr/>
        <p:txBody>
          <a:bodyPr/>
          <a:lstStyle/>
          <a:p>
            <a:r>
              <a:rPr lang="fr-FR" cap="small" dirty="0" smtClean="0"/>
              <a:t>SUIVI DE LA CONSOMMATION</a:t>
            </a:r>
            <a:endParaRPr lang="fr-FR" cap="none" dirty="0"/>
          </a:p>
        </p:txBody>
      </p:sp>
      <p:grpSp>
        <p:nvGrpSpPr>
          <p:cNvPr id="18" name="Groupe 17"/>
          <p:cNvGrpSpPr/>
          <p:nvPr/>
        </p:nvGrpSpPr>
        <p:grpSpPr>
          <a:xfrm>
            <a:off x="310243" y="2220173"/>
            <a:ext cx="4343400" cy="3474902"/>
            <a:chOff x="310243" y="1954348"/>
            <a:chExt cx="4343400" cy="3474902"/>
          </a:xfrm>
        </p:grpSpPr>
        <p:pic>
          <p:nvPicPr>
            <p:cNvPr id="11" name="Picture 1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403" t="13742" r="9105" b="15015"/>
            <a:stretch/>
          </p:blipFill>
          <p:spPr bwMode="auto">
            <a:xfrm>
              <a:off x="2211973" y="1954348"/>
              <a:ext cx="929059" cy="1692000"/>
            </a:xfrm>
            <a:prstGeom prst="roundRect">
              <a:avLst>
                <a:gd name="adj" fmla="val 0"/>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310243" y="5070021"/>
              <a:ext cx="4343400" cy="35922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1600" dirty="0">
                  <a:solidFill>
                    <a:schemeClr val="bg1"/>
                  </a:solidFill>
                </a:rPr>
                <a:t>Visualisation des compteurs </a:t>
              </a:r>
            </a:p>
          </p:txBody>
        </p:sp>
      </p:grpSp>
      <p:grpSp>
        <p:nvGrpSpPr>
          <p:cNvPr id="5" name="Groupe 4"/>
          <p:cNvGrpSpPr/>
          <p:nvPr/>
        </p:nvGrpSpPr>
        <p:grpSpPr>
          <a:xfrm>
            <a:off x="310243" y="2220173"/>
            <a:ext cx="4343400" cy="3474902"/>
            <a:chOff x="310243" y="1954348"/>
            <a:chExt cx="4343400" cy="3474902"/>
          </a:xfrm>
        </p:grpSpPr>
        <p:pic>
          <p:nvPicPr>
            <p:cNvPr id="12" name="Picture 1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45" t="13800" r="8054" b="14931"/>
            <a:stretch/>
          </p:blipFill>
          <p:spPr bwMode="auto">
            <a:xfrm>
              <a:off x="2199149" y="1954348"/>
              <a:ext cx="954705" cy="1692000"/>
            </a:xfrm>
            <a:prstGeom prst="roundRect">
              <a:avLst>
                <a:gd name="adj" fmla="val 0"/>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310243" y="5070021"/>
              <a:ext cx="4343400" cy="35922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1600" dirty="0">
                  <a:solidFill>
                    <a:schemeClr val="bg1"/>
                  </a:solidFill>
                </a:rPr>
                <a:t>Convertisseur de </a:t>
              </a:r>
              <a:r>
                <a:rPr lang="fr-FR" altLang="fr-FR" sz="1600" dirty="0" smtClean="0">
                  <a:solidFill>
                    <a:schemeClr val="bg1"/>
                  </a:solidFill>
                </a:rPr>
                <a:t>devises et géolocalisation </a:t>
              </a:r>
              <a:r>
                <a:rPr lang="fr-FR" altLang="fr-FR" sz="1600" dirty="0">
                  <a:solidFill>
                    <a:schemeClr val="bg1"/>
                  </a:solidFill>
                </a:rPr>
                <a:t>DAB/GAB </a:t>
              </a:r>
            </a:p>
          </p:txBody>
        </p:sp>
      </p:grpSp>
      <p:grpSp>
        <p:nvGrpSpPr>
          <p:cNvPr id="6" name="Groupe 5"/>
          <p:cNvGrpSpPr/>
          <p:nvPr/>
        </p:nvGrpSpPr>
        <p:grpSpPr>
          <a:xfrm>
            <a:off x="310243" y="2220173"/>
            <a:ext cx="4343400" cy="3474902"/>
            <a:chOff x="310243" y="1954348"/>
            <a:chExt cx="4343400" cy="3474902"/>
          </a:xfrm>
        </p:grpSpPr>
        <p:pic>
          <p:nvPicPr>
            <p:cNvPr id="9" name="Picture 1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5722" t="13106" r="5272" b="13585"/>
            <a:stretch/>
          </p:blipFill>
          <p:spPr bwMode="auto">
            <a:xfrm>
              <a:off x="2197341" y="1954348"/>
              <a:ext cx="949733" cy="1692000"/>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nvSpPr>
          <p:spPr>
            <a:xfrm>
              <a:off x="310243" y="5070021"/>
              <a:ext cx="4343400" cy="35922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1600" dirty="0" smtClean="0">
                  <a:solidFill>
                    <a:schemeClr val="bg1"/>
                  </a:solidFill>
                </a:rPr>
                <a:t>FAQ</a:t>
              </a:r>
              <a:endParaRPr lang="fr-FR" altLang="fr-FR" sz="1600" dirty="0">
                <a:solidFill>
                  <a:schemeClr val="bg1"/>
                </a:solidFill>
              </a:endParaRPr>
            </a:p>
          </p:txBody>
        </p:sp>
      </p:grpSp>
    </p:spTree>
    <p:extLst>
      <p:ext uri="{BB962C8B-B14F-4D97-AF65-F5344CB8AC3E}">
        <p14:creationId xmlns:p14="http://schemas.microsoft.com/office/powerpoint/2010/main" val="311198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4500"/>
                            </p:stCondLst>
                            <p:childTnLst>
                              <p:par>
                                <p:cTn id="9" presetID="10" presetClass="entr" presetSubtype="0" fill="hold" nodeType="afterEffect">
                                  <p:stCondLst>
                                    <p:cond delay="3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8"/>
            <a:ext cx="8542338" cy="4515034"/>
          </a:xfrm>
        </p:spPr>
        <p:txBody>
          <a:bodyPr>
            <a:normAutofit lnSpcReduction="10000"/>
          </a:bodyPr>
          <a:lstStyle/>
          <a:p>
            <a:r>
              <a:rPr lang="fr-FR" dirty="0" smtClean="0"/>
              <a:t>A l’aide des phrases suivantes, devinez les mots manquants de la grille:</a:t>
            </a:r>
          </a:p>
          <a:p>
            <a:pPr marL="0" indent="0">
              <a:buNone/>
            </a:pPr>
            <a:endParaRPr lang="fr-FR" dirty="0" smtClean="0"/>
          </a:p>
          <a:p>
            <a:pPr marL="0" indent="0">
              <a:buNone/>
            </a:pPr>
            <a:endParaRPr lang="fr-FR" dirty="0" smtClean="0"/>
          </a:p>
        </p:txBody>
      </p:sp>
      <p:sp>
        <p:nvSpPr>
          <p:cNvPr id="3" name="Titre 2"/>
          <p:cNvSpPr>
            <a:spLocks noGrp="1"/>
          </p:cNvSpPr>
          <p:nvPr>
            <p:ph type="title"/>
          </p:nvPr>
        </p:nvSpPr>
        <p:spPr/>
        <p:txBody>
          <a:bodyPr/>
          <a:lstStyle/>
          <a:p>
            <a:r>
              <a:rPr lang="fr-FR" dirty="0" smtClean="0"/>
              <a:t>Retrouvez les mots !</a:t>
            </a:r>
            <a:endParaRPr lang="fr-FR" dirty="0"/>
          </a:p>
        </p:txBody>
      </p:sp>
      <p:sp>
        <p:nvSpPr>
          <p:cNvPr id="18" name="Rectangle 17"/>
          <p:cNvSpPr/>
          <p:nvPr/>
        </p:nvSpPr>
        <p:spPr>
          <a:xfrm>
            <a:off x="8486788"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19" name="Rectangle 18"/>
          <p:cNvSpPr/>
          <p:nvPr/>
        </p:nvSpPr>
        <p:spPr>
          <a:xfrm>
            <a:off x="3905258"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CC0000"/>
                </a:solidFill>
              </a:rPr>
              <a:t>P</a:t>
            </a:r>
          </a:p>
        </p:txBody>
      </p:sp>
      <p:sp>
        <p:nvSpPr>
          <p:cNvPr id="20" name="Rectangle 19"/>
          <p:cNvSpPr/>
          <p:nvPr/>
        </p:nvSpPr>
        <p:spPr>
          <a:xfrm>
            <a:off x="4257684"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1" name="Rectangle 20"/>
          <p:cNvSpPr/>
          <p:nvPr/>
        </p:nvSpPr>
        <p:spPr>
          <a:xfrm>
            <a:off x="4610109"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2" name="Rectangle 21"/>
          <p:cNvSpPr/>
          <p:nvPr/>
        </p:nvSpPr>
        <p:spPr>
          <a:xfrm>
            <a:off x="4962534"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3" name="Rectangle 22"/>
          <p:cNvSpPr/>
          <p:nvPr/>
        </p:nvSpPr>
        <p:spPr>
          <a:xfrm>
            <a:off x="5314960" y="3047994"/>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CC0000"/>
                </a:solidFill>
              </a:rPr>
              <a:t>O</a:t>
            </a:r>
            <a:endParaRPr lang="fr-FR" b="1" dirty="0">
              <a:solidFill>
                <a:srgbClr val="CC0000"/>
              </a:solidFill>
            </a:endParaRPr>
          </a:p>
        </p:txBody>
      </p:sp>
      <p:sp>
        <p:nvSpPr>
          <p:cNvPr id="24" name="Rectangle 23"/>
          <p:cNvSpPr/>
          <p:nvPr/>
        </p:nvSpPr>
        <p:spPr>
          <a:xfrm>
            <a:off x="5667385"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5" name="Rectangle 24"/>
          <p:cNvSpPr/>
          <p:nvPr/>
        </p:nvSpPr>
        <p:spPr>
          <a:xfrm>
            <a:off x="6019810"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6" name="Rectangle 25"/>
          <p:cNvSpPr/>
          <p:nvPr/>
        </p:nvSpPr>
        <p:spPr>
          <a:xfrm>
            <a:off x="6372235"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7" name="Rectangle 26"/>
          <p:cNvSpPr/>
          <p:nvPr/>
        </p:nvSpPr>
        <p:spPr>
          <a:xfrm>
            <a:off x="6729424"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8" name="Rectangle 27"/>
          <p:cNvSpPr/>
          <p:nvPr/>
        </p:nvSpPr>
        <p:spPr>
          <a:xfrm>
            <a:off x="7081849"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29" name="Rectangle 28"/>
          <p:cNvSpPr/>
          <p:nvPr/>
        </p:nvSpPr>
        <p:spPr>
          <a:xfrm>
            <a:off x="7434274"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0" name="Rectangle 29"/>
          <p:cNvSpPr/>
          <p:nvPr/>
        </p:nvSpPr>
        <p:spPr>
          <a:xfrm>
            <a:off x="7781938"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1" name="Rectangle 30"/>
          <p:cNvSpPr/>
          <p:nvPr/>
        </p:nvSpPr>
        <p:spPr>
          <a:xfrm>
            <a:off x="8134363" y="30479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3" name="Rectangle 32"/>
          <p:cNvSpPr/>
          <p:nvPr/>
        </p:nvSpPr>
        <p:spPr>
          <a:xfrm>
            <a:off x="3905259" y="269557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CC0000"/>
                </a:solidFill>
              </a:rPr>
              <a:t>O</a:t>
            </a:r>
            <a:endParaRPr lang="fr-FR" b="1" dirty="0">
              <a:solidFill>
                <a:srgbClr val="CC0000"/>
              </a:solidFill>
            </a:endParaRPr>
          </a:p>
        </p:txBody>
      </p:sp>
      <p:sp>
        <p:nvSpPr>
          <p:cNvPr id="34" name="Rectangle 33"/>
          <p:cNvSpPr/>
          <p:nvPr/>
        </p:nvSpPr>
        <p:spPr>
          <a:xfrm>
            <a:off x="3905259" y="4109767"/>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5" name="Rectangle 34"/>
          <p:cNvSpPr/>
          <p:nvPr/>
        </p:nvSpPr>
        <p:spPr>
          <a:xfrm>
            <a:off x="3905259" y="375284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6" name="Rectangle 35"/>
          <p:cNvSpPr/>
          <p:nvPr/>
        </p:nvSpPr>
        <p:spPr>
          <a:xfrm>
            <a:off x="3905259" y="340222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7" name="Rectangle 36"/>
          <p:cNvSpPr/>
          <p:nvPr/>
        </p:nvSpPr>
        <p:spPr>
          <a:xfrm>
            <a:off x="3905279" y="445799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39" name="Rectangle 38"/>
          <p:cNvSpPr/>
          <p:nvPr/>
        </p:nvSpPr>
        <p:spPr>
          <a:xfrm>
            <a:off x="5314960" y="340042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0" name="Rectangle 39"/>
          <p:cNvSpPr/>
          <p:nvPr/>
        </p:nvSpPr>
        <p:spPr>
          <a:xfrm>
            <a:off x="5314960" y="4471977"/>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1" name="Rectangle 40"/>
          <p:cNvSpPr/>
          <p:nvPr/>
        </p:nvSpPr>
        <p:spPr>
          <a:xfrm>
            <a:off x="5314959" y="410527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2" name="Rectangle 41"/>
          <p:cNvSpPr/>
          <p:nvPr/>
        </p:nvSpPr>
        <p:spPr>
          <a:xfrm>
            <a:off x="5314960" y="375284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3" name="Rectangle 42"/>
          <p:cNvSpPr/>
          <p:nvPr/>
        </p:nvSpPr>
        <p:spPr>
          <a:xfrm>
            <a:off x="7081846" y="163829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4" name="Rectangle 43"/>
          <p:cNvSpPr/>
          <p:nvPr/>
        </p:nvSpPr>
        <p:spPr>
          <a:xfrm>
            <a:off x="7081849" y="199072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5" name="Rectangle 44"/>
          <p:cNvSpPr/>
          <p:nvPr/>
        </p:nvSpPr>
        <p:spPr>
          <a:xfrm>
            <a:off x="7081847" y="234314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6" name="Rectangle 45"/>
          <p:cNvSpPr/>
          <p:nvPr/>
        </p:nvSpPr>
        <p:spPr>
          <a:xfrm>
            <a:off x="7081848" y="269557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7" name="Rectangle 46"/>
          <p:cNvSpPr/>
          <p:nvPr/>
        </p:nvSpPr>
        <p:spPr>
          <a:xfrm>
            <a:off x="7081845" y="128587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CC0000"/>
                </a:solidFill>
              </a:rPr>
              <a:t>I</a:t>
            </a:r>
            <a:endParaRPr lang="fr-FR" b="1" dirty="0">
              <a:solidFill>
                <a:srgbClr val="CC0000"/>
              </a:solidFill>
            </a:endParaRPr>
          </a:p>
        </p:txBody>
      </p:sp>
      <p:sp>
        <p:nvSpPr>
          <p:cNvPr id="48" name="Rectangle 47"/>
          <p:cNvSpPr/>
          <p:nvPr/>
        </p:nvSpPr>
        <p:spPr>
          <a:xfrm>
            <a:off x="7081844" y="3400420"/>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49" name="Rectangle 48"/>
          <p:cNvSpPr/>
          <p:nvPr/>
        </p:nvSpPr>
        <p:spPr>
          <a:xfrm>
            <a:off x="7081849" y="3752845"/>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0" name="Rectangle 49"/>
          <p:cNvSpPr/>
          <p:nvPr/>
        </p:nvSpPr>
        <p:spPr>
          <a:xfrm>
            <a:off x="7081849" y="4100501"/>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1" name="Rectangle 50"/>
          <p:cNvSpPr/>
          <p:nvPr/>
        </p:nvSpPr>
        <p:spPr>
          <a:xfrm>
            <a:off x="7081849" y="4438633"/>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2" name="Rectangle 51"/>
          <p:cNvSpPr/>
          <p:nvPr/>
        </p:nvSpPr>
        <p:spPr>
          <a:xfrm>
            <a:off x="7081843" y="4791058"/>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3" name="Rectangle 52"/>
          <p:cNvSpPr/>
          <p:nvPr/>
        </p:nvSpPr>
        <p:spPr>
          <a:xfrm>
            <a:off x="7081842" y="5143483"/>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4" name="Rectangle 53"/>
          <p:cNvSpPr/>
          <p:nvPr/>
        </p:nvSpPr>
        <p:spPr>
          <a:xfrm>
            <a:off x="7081841" y="5495908"/>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5" name="Rectangle 54"/>
          <p:cNvSpPr/>
          <p:nvPr/>
        </p:nvSpPr>
        <p:spPr>
          <a:xfrm>
            <a:off x="7081849" y="5848333"/>
            <a:ext cx="352425" cy="352425"/>
          </a:xfrm>
          <a:prstGeom prst="rect">
            <a:avLst/>
          </a:prstGeom>
          <a:solidFill>
            <a:schemeClr val="tx2">
              <a:lumMod val="20000"/>
              <a:lumOff val="80000"/>
            </a:scheme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2"/>
              </a:solidFill>
            </a:endParaRPr>
          </a:p>
        </p:txBody>
      </p:sp>
      <p:sp>
        <p:nvSpPr>
          <p:cNvPr id="56" name="ZoneTexte 55"/>
          <p:cNvSpPr txBox="1"/>
          <p:nvPr/>
        </p:nvSpPr>
        <p:spPr>
          <a:xfrm>
            <a:off x="7081840" y="989627"/>
            <a:ext cx="438161" cy="369332"/>
          </a:xfrm>
          <a:prstGeom prst="rect">
            <a:avLst/>
          </a:prstGeom>
          <a:noFill/>
        </p:spPr>
        <p:txBody>
          <a:bodyPr wrap="square" rtlCol="0">
            <a:spAutoFit/>
          </a:bodyPr>
          <a:lstStyle/>
          <a:p>
            <a:r>
              <a:rPr lang="fr-FR" b="1" dirty="0" smtClean="0">
                <a:solidFill>
                  <a:srgbClr val="CC0000"/>
                </a:solidFill>
              </a:rPr>
              <a:t>4.</a:t>
            </a:r>
          </a:p>
        </p:txBody>
      </p:sp>
      <p:sp>
        <p:nvSpPr>
          <p:cNvPr id="57" name="ZoneTexte 56"/>
          <p:cNvSpPr txBox="1"/>
          <p:nvPr/>
        </p:nvSpPr>
        <p:spPr>
          <a:xfrm>
            <a:off x="5267341" y="2717928"/>
            <a:ext cx="438161" cy="369332"/>
          </a:xfrm>
          <a:prstGeom prst="rect">
            <a:avLst/>
          </a:prstGeom>
          <a:noFill/>
        </p:spPr>
        <p:txBody>
          <a:bodyPr wrap="square" rtlCol="0">
            <a:spAutoFit/>
          </a:bodyPr>
          <a:lstStyle/>
          <a:p>
            <a:pPr algn="ctr"/>
            <a:r>
              <a:rPr lang="fr-FR" b="1" dirty="0">
                <a:solidFill>
                  <a:srgbClr val="CC0000"/>
                </a:solidFill>
              </a:rPr>
              <a:t>1</a:t>
            </a:r>
            <a:r>
              <a:rPr lang="fr-FR" b="1" dirty="0" smtClean="0">
                <a:solidFill>
                  <a:srgbClr val="CC0000"/>
                </a:solidFill>
              </a:rPr>
              <a:t>.</a:t>
            </a:r>
          </a:p>
        </p:txBody>
      </p:sp>
      <p:sp>
        <p:nvSpPr>
          <p:cNvPr id="58" name="ZoneTexte 57"/>
          <p:cNvSpPr txBox="1"/>
          <p:nvPr/>
        </p:nvSpPr>
        <p:spPr>
          <a:xfrm>
            <a:off x="3862390" y="2348596"/>
            <a:ext cx="438161" cy="369332"/>
          </a:xfrm>
          <a:prstGeom prst="rect">
            <a:avLst/>
          </a:prstGeom>
          <a:noFill/>
        </p:spPr>
        <p:txBody>
          <a:bodyPr wrap="square" rtlCol="0">
            <a:spAutoFit/>
          </a:bodyPr>
          <a:lstStyle/>
          <a:p>
            <a:pPr algn="ctr"/>
            <a:r>
              <a:rPr lang="fr-FR" b="1" dirty="0">
                <a:solidFill>
                  <a:srgbClr val="CC0000"/>
                </a:solidFill>
              </a:rPr>
              <a:t>3</a:t>
            </a:r>
            <a:r>
              <a:rPr lang="fr-FR" b="1" dirty="0" smtClean="0">
                <a:solidFill>
                  <a:srgbClr val="CC0000"/>
                </a:solidFill>
              </a:rPr>
              <a:t>.</a:t>
            </a:r>
          </a:p>
        </p:txBody>
      </p:sp>
      <p:sp>
        <p:nvSpPr>
          <p:cNvPr id="59" name="ZoneTexte 58"/>
          <p:cNvSpPr txBox="1"/>
          <p:nvPr/>
        </p:nvSpPr>
        <p:spPr>
          <a:xfrm>
            <a:off x="3548057" y="3049165"/>
            <a:ext cx="438161" cy="369332"/>
          </a:xfrm>
          <a:prstGeom prst="rect">
            <a:avLst/>
          </a:prstGeom>
          <a:noFill/>
        </p:spPr>
        <p:txBody>
          <a:bodyPr wrap="square" rtlCol="0">
            <a:spAutoFit/>
          </a:bodyPr>
          <a:lstStyle/>
          <a:p>
            <a:pPr algn="ctr"/>
            <a:r>
              <a:rPr lang="fr-FR" b="1" dirty="0">
                <a:solidFill>
                  <a:srgbClr val="CC0000"/>
                </a:solidFill>
              </a:rPr>
              <a:t>2</a:t>
            </a:r>
            <a:r>
              <a:rPr lang="fr-FR" b="1" dirty="0" smtClean="0">
                <a:solidFill>
                  <a:srgbClr val="CC0000"/>
                </a:solidFill>
              </a:rPr>
              <a:t>.</a:t>
            </a:r>
          </a:p>
        </p:txBody>
      </p:sp>
      <p:grpSp>
        <p:nvGrpSpPr>
          <p:cNvPr id="116" name="Groupe 115"/>
          <p:cNvGrpSpPr/>
          <p:nvPr/>
        </p:nvGrpSpPr>
        <p:grpSpPr>
          <a:xfrm>
            <a:off x="4248170" y="3044636"/>
            <a:ext cx="4600541" cy="373861"/>
            <a:chOff x="4467245" y="3044636"/>
            <a:chExt cx="4600541" cy="373861"/>
          </a:xfrm>
        </p:grpSpPr>
        <p:sp>
          <p:nvSpPr>
            <p:cNvPr id="81" name="ZoneTexte 80"/>
            <p:cNvSpPr txBox="1"/>
            <p:nvPr/>
          </p:nvSpPr>
          <p:spPr>
            <a:xfrm>
              <a:off x="4467245" y="3044636"/>
              <a:ext cx="361923" cy="369332"/>
            </a:xfrm>
            <a:prstGeom prst="rect">
              <a:avLst/>
            </a:prstGeom>
            <a:noFill/>
          </p:spPr>
          <p:txBody>
            <a:bodyPr wrap="square" rtlCol="0">
              <a:spAutoFit/>
            </a:bodyPr>
            <a:lstStyle/>
            <a:p>
              <a:pPr algn="ctr"/>
              <a:r>
                <a:rPr lang="fr-FR" dirty="0" smtClean="0"/>
                <a:t>R</a:t>
              </a:r>
            </a:p>
          </p:txBody>
        </p:sp>
        <p:sp>
          <p:nvSpPr>
            <p:cNvPr id="82" name="ZoneTexte 81"/>
            <p:cNvSpPr txBox="1"/>
            <p:nvPr/>
          </p:nvSpPr>
          <p:spPr>
            <a:xfrm>
              <a:off x="6238933" y="3044636"/>
              <a:ext cx="361923" cy="369332"/>
            </a:xfrm>
            <a:prstGeom prst="rect">
              <a:avLst/>
            </a:prstGeom>
            <a:noFill/>
          </p:spPr>
          <p:txBody>
            <a:bodyPr wrap="square" rtlCol="0">
              <a:spAutoFit/>
            </a:bodyPr>
            <a:lstStyle/>
            <a:p>
              <a:pPr algn="ctr"/>
              <a:r>
                <a:rPr lang="fr-FR" dirty="0"/>
                <a:t>I</a:t>
              </a:r>
              <a:endParaRPr lang="fr-FR" dirty="0" smtClean="0"/>
            </a:p>
          </p:txBody>
        </p:sp>
        <p:sp>
          <p:nvSpPr>
            <p:cNvPr id="83" name="ZoneTexte 82"/>
            <p:cNvSpPr txBox="1"/>
            <p:nvPr/>
          </p:nvSpPr>
          <p:spPr>
            <a:xfrm>
              <a:off x="5172111" y="3044636"/>
              <a:ext cx="361923" cy="369332"/>
            </a:xfrm>
            <a:prstGeom prst="rect">
              <a:avLst/>
            </a:prstGeom>
            <a:noFill/>
          </p:spPr>
          <p:txBody>
            <a:bodyPr wrap="square" rtlCol="0">
              <a:spAutoFit/>
            </a:bodyPr>
            <a:lstStyle/>
            <a:p>
              <a:pPr algn="ctr"/>
              <a:r>
                <a:rPr lang="fr-FR" dirty="0"/>
                <a:t>M</a:t>
              </a:r>
              <a:endParaRPr lang="fr-FR" dirty="0" smtClean="0"/>
            </a:p>
          </p:txBody>
        </p:sp>
        <p:sp>
          <p:nvSpPr>
            <p:cNvPr id="84" name="ZoneTexte 83"/>
            <p:cNvSpPr txBox="1"/>
            <p:nvPr/>
          </p:nvSpPr>
          <p:spPr>
            <a:xfrm>
              <a:off x="5896050" y="3044636"/>
              <a:ext cx="361923" cy="369332"/>
            </a:xfrm>
            <a:prstGeom prst="rect">
              <a:avLst/>
            </a:prstGeom>
            <a:noFill/>
          </p:spPr>
          <p:txBody>
            <a:bodyPr wrap="square" rtlCol="0">
              <a:spAutoFit/>
            </a:bodyPr>
            <a:lstStyle/>
            <a:p>
              <a:pPr algn="ctr"/>
              <a:r>
                <a:rPr lang="fr-FR" dirty="0"/>
                <a:t>T</a:t>
              </a:r>
              <a:endParaRPr lang="fr-FR" dirty="0" smtClean="0"/>
            </a:p>
          </p:txBody>
        </p:sp>
        <p:sp>
          <p:nvSpPr>
            <p:cNvPr id="85" name="ZoneTexte 84"/>
            <p:cNvSpPr txBox="1"/>
            <p:nvPr/>
          </p:nvSpPr>
          <p:spPr>
            <a:xfrm>
              <a:off x="6938990" y="3044636"/>
              <a:ext cx="361923" cy="369332"/>
            </a:xfrm>
            <a:prstGeom prst="rect">
              <a:avLst/>
            </a:prstGeom>
            <a:noFill/>
          </p:spPr>
          <p:txBody>
            <a:bodyPr wrap="square" rtlCol="0">
              <a:spAutoFit/>
            </a:bodyPr>
            <a:lstStyle/>
            <a:p>
              <a:pPr algn="ctr"/>
              <a:r>
                <a:rPr lang="fr-FR" dirty="0"/>
                <a:t>N</a:t>
              </a:r>
              <a:endParaRPr lang="fr-FR" dirty="0" smtClean="0"/>
            </a:p>
          </p:txBody>
        </p:sp>
        <p:sp>
          <p:nvSpPr>
            <p:cNvPr id="86" name="ZoneTexte 85"/>
            <p:cNvSpPr txBox="1"/>
            <p:nvPr/>
          </p:nvSpPr>
          <p:spPr>
            <a:xfrm>
              <a:off x="6600856" y="3044636"/>
              <a:ext cx="361923" cy="369332"/>
            </a:xfrm>
            <a:prstGeom prst="rect">
              <a:avLst/>
            </a:prstGeom>
            <a:noFill/>
          </p:spPr>
          <p:txBody>
            <a:bodyPr wrap="square" rtlCol="0">
              <a:spAutoFit/>
            </a:bodyPr>
            <a:lstStyle/>
            <a:p>
              <a:pPr algn="ctr"/>
              <a:r>
                <a:rPr lang="fr-FR" dirty="0"/>
                <a:t>O</a:t>
              </a:r>
              <a:endParaRPr lang="fr-FR" dirty="0" smtClean="0"/>
            </a:p>
          </p:txBody>
        </p:sp>
        <p:sp>
          <p:nvSpPr>
            <p:cNvPr id="87" name="ZoneTexte 86"/>
            <p:cNvSpPr txBox="1"/>
            <p:nvPr/>
          </p:nvSpPr>
          <p:spPr>
            <a:xfrm>
              <a:off x="4829217" y="3044636"/>
              <a:ext cx="361923" cy="369332"/>
            </a:xfrm>
            <a:prstGeom prst="rect">
              <a:avLst/>
            </a:prstGeom>
            <a:noFill/>
          </p:spPr>
          <p:txBody>
            <a:bodyPr wrap="square" rtlCol="0">
              <a:spAutoFit/>
            </a:bodyPr>
            <a:lstStyle/>
            <a:p>
              <a:pPr algn="ctr"/>
              <a:r>
                <a:rPr lang="fr-FR" dirty="0" smtClean="0"/>
                <a:t>O</a:t>
              </a:r>
            </a:p>
          </p:txBody>
        </p:sp>
        <p:sp>
          <p:nvSpPr>
            <p:cNvPr id="89" name="ZoneTexte 88"/>
            <p:cNvSpPr txBox="1"/>
            <p:nvPr/>
          </p:nvSpPr>
          <p:spPr>
            <a:xfrm>
              <a:off x="7662853" y="3044636"/>
              <a:ext cx="361923" cy="369332"/>
            </a:xfrm>
            <a:prstGeom prst="rect">
              <a:avLst/>
            </a:prstGeom>
            <a:noFill/>
          </p:spPr>
          <p:txBody>
            <a:bodyPr wrap="square" rtlCol="0">
              <a:spAutoFit/>
            </a:bodyPr>
            <a:lstStyle/>
            <a:p>
              <a:pPr algn="ctr"/>
              <a:r>
                <a:rPr lang="fr-FR" dirty="0"/>
                <a:t>E</a:t>
              </a:r>
              <a:endParaRPr lang="fr-FR" dirty="0" smtClean="0"/>
            </a:p>
          </p:txBody>
        </p:sp>
        <p:sp>
          <p:nvSpPr>
            <p:cNvPr id="90" name="ZoneTexte 89"/>
            <p:cNvSpPr txBox="1"/>
            <p:nvPr/>
          </p:nvSpPr>
          <p:spPr>
            <a:xfrm>
              <a:off x="7291415" y="3049165"/>
              <a:ext cx="361923" cy="369332"/>
            </a:xfrm>
            <a:prstGeom prst="rect">
              <a:avLst/>
            </a:prstGeom>
            <a:noFill/>
          </p:spPr>
          <p:txBody>
            <a:bodyPr wrap="square" rtlCol="0">
              <a:spAutoFit/>
            </a:bodyPr>
            <a:lstStyle/>
            <a:p>
              <a:pPr algn="ctr"/>
              <a:r>
                <a:rPr lang="fr-FR" dirty="0"/>
                <a:t>N</a:t>
              </a:r>
              <a:endParaRPr lang="fr-FR" dirty="0" smtClean="0"/>
            </a:p>
          </p:txBody>
        </p:sp>
        <p:sp>
          <p:nvSpPr>
            <p:cNvPr id="91" name="ZoneTexte 90"/>
            <p:cNvSpPr txBox="1"/>
            <p:nvPr/>
          </p:nvSpPr>
          <p:spPr>
            <a:xfrm>
              <a:off x="8705863" y="3044636"/>
              <a:ext cx="361923" cy="369332"/>
            </a:xfrm>
            <a:prstGeom prst="rect">
              <a:avLst/>
            </a:prstGeom>
            <a:noFill/>
          </p:spPr>
          <p:txBody>
            <a:bodyPr wrap="square" rtlCol="0">
              <a:spAutoFit/>
            </a:bodyPr>
            <a:lstStyle/>
            <a:p>
              <a:pPr algn="ctr"/>
              <a:r>
                <a:rPr lang="fr-FR" dirty="0"/>
                <a:t>E</a:t>
              </a:r>
              <a:endParaRPr lang="fr-FR" dirty="0" smtClean="0"/>
            </a:p>
          </p:txBody>
        </p:sp>
        <p:sp>
          <p:nvSpPr>
            <p:cNvPr id="92" name="ZoneTexte 91"/>
            <p:cNvSpPr txBox="1"/>
            <p:nvPr/>
          </p:nvSpPr>
          <p:spPr>
            <a:xfrm>
              <a:off x="8005810" y="3044636"/>
              <a:ext cx="361923" cy="369332"/>
            </a:xfrm>
            <a:prstGeom prst="rect">
              <a:avLst/>
            </a:prstGeom>
            <a:noFill/>
          </p:spPr>
          <p:txBody>
            <a:bodyPr wrap="square" rtlCol="0">
              <a:spAutoFit/>
            </a:bodyPr>
            <a:lstStyle/>
            <a:p>
              <a:pPr algn="ctr"/>
              <a:r>
                <a:rPr lang="fr-FR" dirty="0"/>
                <a:t>L</a:t>
              </a:r>
              <a:endParaRPr lang="fr-FR" dirty="0" smtClean="0"/>
            </a:p>
          </p:txBody>
        </p:sp>
        <p:sp>
          <p:nvSpPr>
            <p:cNvPr id="93" name="ZoneTexte 92"/>
            <p:cNvSpPr txBox="1"/>
            <p:nvPr/>
          </p:nvSpPr>
          <p:spPr>
            <a:xfrm>
              <a:off x="8343940" y="3044636"/>
              <a:ext cx="361923" cy="369332"/>
            </a:xfrm>
            <a:prstGeom prst="rect">
              <a:avLst/>
            </a:prstGeom>
            <a:noFill/>
          </p:spPr>
          <p:txBody>
            <a:bodyPr wrap="square" rtlCol="0">
              <a:spAutoFit/>
            </a:bodyPr>
            <a:lstStyle/>
            <a:p>
              <a:pPr algn="ctr"/>
              <a:r>
                <a:rPr lang="fr-FR" dirty="0"/>
                <a:t>L</a:t>
              </a:r>
              <a:endParaRPr lang="fr-FR" dirty="0" smtClean="0"/>
            </a:p>
          </p:txBody>
        </p:sp>
      </p:grpSp>
      <p:grpSp>
        <p:nvGrpSpPr>
          <p:cNvPr id="117" name="Groupe 116"/>
          <p:cNvGrpSpPr/>
          <p:nvPr/>
        </p:nvGrpSpPr>
        <p:grpSpPr>
          <a:xfrm>
            <a:off x="3900500" y="3413968"/>
            <a:ext cx="371437" cy="1424452"/>
            <a:chOff x="4114820" y="3383513"/>
            <a:chExt cx="371437" cy="1424452"/>
          </a:xfrm>
        </p:grpSpPr>
        <p:sp>
          <p:nvSpPr>
            <p:cNvPr id="95" name="ZoneTexte 94"/>
            <p:cNvSpPr txBox="1"/>
            <p:nvPr/>
          </p:nvSpPr>
          <p:spPr>
            <a:xfrm>
              <a:off x="4124334" y="3383513"/>
              <a:ext cx="361923" cy="369332"/>
            </a:xfrm>
            <a:prstGeom prst="rect">
              <a:avLst/>
            </a:prstGeom>
            <a:noFill/>
          </p:spPr>
          <p:txBody>
            <a:bodyPr wrap="square" rtlCol="0">
              <a:spAutoFit/>
            </a:bodyPr>
            <a:lstStyle/>
            <a:p>
              <a:pPr algn="ctr"/>
              <a:r>
                <a:rPr lang="fr-FR" dirty="0"/>
                <a:t>T</a:t>
              </a:r>
              <a:endParaRPr lang="fr-FR" dirty="0" smtClean="0"/>
            </a:p>
          </p:txBody>
        </p:sp>
        <p:sp>
          <p:nvSpPr>
            <p:cNvPr id="96" name="ZoneTexte 95"/>
            <p:cNvSpPr txBox="1"/>
            <p:nvPr/>
          </p:nvSpPr>
          <p:spPr>
            <a:xfrm>
              <a:off x="4124334" y="3713936"/>
              <a:ext cx="361923" cy="369332"/>
            </a:xfrm>
            <a:prstGeom prst="rect">
              <a:avLst/>
            </a:prstGeom>
            <a:noFill/>
          </p:spPr>
          <p:txBody>
            <a:bodyPr wrap="square" rtlCol="0">
              <a:spAutoFit/>
            </a:bodyPr>
            <a:lstStyle/>
            <a:p>
              <a:pPr algn="ctr"/>
              <a:r>
                <a:rPr lang="fr-FR" dirty="0"/>
                <a:t>I</a:t>
              </a:r>
              <a:endParaRPr lang="fr-FR" dirty="0" smtClean="0"/>
            </a:p>
          </p:txBody>
        </p:sp>
        <p:sp>
          <p:nvSpPr>
            <p:cNvPr id="97" name="ZoneTexte 96"/>
            <p:cNvSpPr txBox="1"/>
            <p:nvPr/>
          </p:nvSpPr>
          <p:spPr>
            <a:xfrm>
              <a:off x="4114821" y="4086927"/>
              <a:ext cx="361923" cy="369332"/>
            </a:xfrm>
            <a:prstGeom prst="rect">
              <a:avLst/>
            </a:prstGeom>
            <a:noFill/>
          </p:spPr>
          <p:txBody>
            <a:bodyPr wrap="square" rtlCol="0">
              <a:spAutoFit/>
            </a:bodyPr>
            <a:lstStyle/>
            <a:p>
              <a:pPr algn="ctr"/>
              <a:r>
                <a:rPr lang="fr-FR" dirty="0"/>
                <a:t>O</a:t>
              </a:r>
              <a:endParaRPr lang="fr-FR" dirty="0" smtClean="0"/>
            </a:p>
          </p:txBody>
        </p:sp>
        <p:sp>
          <p:nvSpPr>
            <p:cNvPr id="98" name="ZoneTexte 97"/>
            <p:cNvSpPr txBox="1"/>
            <p:nvPr/>
          </p:nvSpPr>
          <p:spPr>
            <a:xfrm>
              <a:off x="4114820" y="4438633"/>
              <a:ext cx="361923" cy="369332"/>
            </a:xfrm>
            <a:prstGeom prst="rect">
              <a:avLst/>
            </a:prstGeom>
            <a:noFill/>
          </p:spPr>
          <p:txBody>
            <a:bodyPr wrap="square" rtlCol="0">
              <a:spAutoFit/>
            </a:bodyPr>
            <a:lstStyle/>
            <a:p>
              <a:pPr algn="ctr"/>
              <a:r>
                <a:rPr lang="fr-FR" dirty="0"/>
                <a:t>N</a:t>
              </a:r>
              <a:endParaRPr lang="fr-FR" dirty="0" smtClean="0"/>
            </a:p>
          </p:txBody>
        </p:sp>
      </p:grpSp>
      <p:grpSp>
        <p:nvGrpSpPr>
          <p:cNvPr id="118" name="Groupe 117"/>
          <p:cNvGrpSpPr/>
          <p:nvPr/>
        </p:nvGrpSpPr>
        <p:grpSpPr>
          <a:xfrm>
            <a:off x="7072338" y="1621388"/>
            <a:ext cx="385783" cy="4587823"/>
            <a:chOff x="7291413" y="1621388"/>
            <a:chExt cx="385783" cy="4587823"/>
          </a:xfrm>
        </p:grpSpPr>
        <p:sp>
          <p:nvSpPr>
            <p:cNvPr id="94" name="ZoneTexte 93"/>
            <p:cNvSpPr txBox="1"/>
            <p:nvPr/>
          </p:nvSpPr>
          <p:spPr>
            <a:xfrm>
              <a:off x="7315258" y="1621388"/>
              <a:ext cx="361923" cy="369332"/>
            </a:xfrm>
            <a:prstGeom prst="rect">
              <a:avLst/>
            </a:prstGeom>
            <a:noFill/>
          </p:spPr>
          <p:txBody>
            <a:bodyPr wrap="square" rtlCol="0">
              <a:spAutoFit/>
            </a:bodyPr>
            <a:lstStyle/>
            <a:p>
              <a:pPr algn="ctr"/>
              <a:r>
                <a:rPr lang="fr-FR" dirty="0"/>
                <a:t>N</a:t>
              </a:r>
              <a:endParaRPr lang="fr-FR" dirty="0" smtClean="0"/>
            </a:p>
          </p:txBody>
        </p:sp>
        <p:sp>
          <p:nvSpPr>
            <p:cNvPr id="99" name="ZoneTexte 98"/>
            <p:cNvSpPr txBox="1"/>
            <p:nvPr/>
          </p:nvSpPr>
          <p:spPr>
            <a:xfrm>
              <a:off x="7300930" y="2324470"/>
              <a:ext cx="361923" cy="369332"/>
            </a:xfrm>
            <a:prstGeom prst="rect">
              <a:avLst/>
            </a:prstGeom>
            <a:noFill/>
          </p:spPr>
          <p:txBody>
            <a:bodyPr wrap="square" rtlCol="0">
              <a:spAutoFit/>
            </a:bodyPr>
            <a:lstStyle/>
            <a:p>
              <a:pPr algn="ctr"/>
              <a:r>
                <a:rPr lang="fr-FR" dirty="0"/>
                <a:t>E</a:t>
              </a:r>
              <a:endParaRPr lang="fr-FR" dirty="0" smtClean="0"/>
            </a:p>
          </p:txBody>
        </p:sp>
        <p:sp>
          <p:nvSpPr>
            <p:cNvPr id="100" name="ZoneTexte 99"/>
            <p:cNvSpPr txBox="1"/>
            <p:nvPr/>
          </p:nvSpPr>
          <p:spPr>
            <a:xfrm>
              <a:off x="7300930" y="1972929"/>
              <a:ext cx="361923" cy="369332"/>
            </a:xfrm>
            <a:prstGeom prst="rect">
              <a:avLst/>
            </a:prstGeom>
            <a:noFill/>
          </p:spPr>
          <p:txBody>
            <a:bodyPr wrap="square" rtlCol="0">
              <a:spAutoFit/>
            </a:bodyPr>
            <a:lstStyle/>
            <a:p>
              <a:pPr algn="ctr"/>
              <a:r>
                <a:rPr lang="fr-FR" dirty="0"/>
                <a:t>T</a:t>
              </a:r>
              <a:endParaRPr lang="fr-FR" dirty="0" smtClean="0"/>
            </a:p>
          </p:txBody>
        </p:sp>
        <p:sp>
          <p:nvSpPr>
            <p:cNvPr id="101" name="ZoneTexte 100"/>
            <p:cNvSpPr txBox="1"/>
            <p:nvPr/>
          </p:nvSpPr>
          <p:spPr>
            <a:xfrm>
              <a:off x="7315273" y="2676011"/>
              <a:ext cx="361923" cy="369332"/>
            </a:xfrm>
            <a:prstGeom prst="rect">
              <a:avLst/>
            </a:prstGeom>
            <a:noFill/>
          </p:spPr>
          <p:txBody>
            <a:bodyPr wrap="square" rtlCol="0">
              <a:spAutoFit/>
            </a:bodyPr>
            <a:lstStyle/>
            <a:p>
              <a:pPr algn="ctr"/>
              <a:r>
                <a:rPr lang="fr-FR" dirty="0" smtClean="0"/>
                <a:t>R</a:t>
              </a:r>
            </a:p>
          </p:txBody>
        </p:sp>
        <p:sp>
          <p:nvSpPr>
            <p:cNvPr id="103" name="ZoneTexte 102"/>
            <p:cNvSpPr txBox="1"/>
            <p:nvPr/>
          </p:nvSpPr>
          <p:spPr>
            <a:xfrm>
              <a:off x="7296170" y="3379093"/>
              <a:ext cx="361923" cy="369332"/>
            </a:xfrm>
            <a:prstGeom prst="rect">
              <a:avLst/>
            </a:prstGeom>
            <a:noFill/>
          </p:spPr>
          <p:txBody>
            <a:bodyPr wrap="square" rtlCol="0">
              <a:spAutoFit/>
            </a:bodyPr>
            <a:lstStyle/>
            <a:p>
              <a:pPr algn="ctr"/>
              <a:r>
                <a:rPr lang="fr-FR" dirty="0"/>
                <a:t>A</a:t>
              </a:r>
              <a:endParaRPr lang="fr-FR" dirty="0" smtClean="0"/>
            </a:p>
          </p:txBody>
        </p:sp>
        <p:sp>
          <p:nvSpPr>
            <p:cNvPr id="104" name="ZoneTexte 103"/>
            <p:cNvSpPr txBox="1"/>
            <p:nvPr/>
          </p:nvSpPr>
          <p:spPr>
            <a:xfrm>
              <a:off x="7291418" y="3730634"/>
              <a:ext cx="361923" cy="369332"/>
            </a:xfrm>
            <a:prstGeom prst="rect">
              <a:avLst/>
            </a:prstGeom>
            <a:noFill/>
          </p:spPr>
          <p:txBody>
            <a:bodyPr wrap="square" rtlCol="0">
              <a:spAutoFit/>
            </a:bodyPr>
            <a:lstStyle/>
            <a:p>
              <a:pPr algn="ctr"/>
              <a:r>
                <a:rPr lang="fr-FR" dirty="0"/>
                <a:t>T</a:t>
              </a:r>
              <a:endParaRPr lang="fr-FR" dirty="0" smtClean="0"/>
            </a:p>
          </p:txBody>
        </p:sp>
        <p:sp>
          <p:nvSpPr>
            <p:cNvPr id="105" name="ZoneTexte 104"/>
            <p:cNvSpPr txBox="1"/>
            <p:nvPr/>
          </p:nvSpPr>
          <p:spPr>
            <a:xfrm>
              <a:off x="7291413" y="4426317"/>
              <a:ext cx="361923" cy="369332"/>
            </a:xfrm>
            <a:prstGeom prst="rect">
              <a:avLst/>
            </a:prstGeom>
            <a:noFill/>
          </p:spPr>
          <p:txBody>
            <a:bodyPr wrap="square" rtlCol="0">
              <a:spAutoFit/>
            </a:bodyPr>
            <a:lstStyle/>
            <a:p>
              <a:pPr algn="ctr"/>
              <a:r>
                <a:rPr lang="fr-FR" dirty="0"/>
                <a:t>O</a:t>
              </a:r>
              <a:endParaRPr lang="fr-FR" dirty="0" smtClean="0"/>
            </a:p>
          </p:txBody>
        </p:sp>
        <p:sp>
          <p:nvSpPr>
            <p:cNvPr id="109" name="ZoneTexte 108"/>
            <p:cNvSpPr txBox="1"/>
            <p:nvPr/>
          </p:nvSpPr>
          <p:spPr>
            <a:xfrm>
              <a:off x="7291414" y="4082175"/>
              <a:ext cx="361923" cy="369332"/>
            </a:xfrm>
            <a:prstGeom prst="rect">
              <a:avLst/>
            </a:prstGeom>
            <a:noFill/>
          </p:spPr>
          <p:txBody>
            <a:bodyPr wrap="square" rtlCol="0">
              <a:spAutoFit/>
            </a:bodyPr>
            <a:lstStyle/>
            <a:p>
              <a:pPr algn="ctr"/>
              <a:r>
                <a:rPr lang="fr-FR" dirty="0"/>
                <a:t>I</a:t>
              </a:r>
              <a:endParaRPr lang="fr-FR" dirty="0" smtClean="0"/>
            </a:p>
          </p:txBody>
        </p:sp>
        <p:sp>
          <p:nvSpPr>
            <p:cNvPr id="110" name="ZoneTexte 109"/>
            <p:cNvSpPr txBox="1"/>
            <p:nvPr/>
          </p:nvSpPr>
          <p:spPr>
            <a:xfrm>
              <a:off x="7296170" y="5488339"/>
              <a:ext cx="361923" cy="369332"/>
            </a:xfrm>
            <a:prstGeom prst="rect">
              <a:avLst/>
            </a:prstGeom>
            <a:noFill/>
          </p:spPr>
          <p:txBody>
            <a:bodyPr wrap="square" rtlCol="0">
              <a:spAutoFit/>
            </a:bodyPr>
            <a:lstStyle/>
            <a:p>
              <a:pPr algn="ctr"/>
              <a:r>
                <a:rPr lang="fr-FR" dirty="0"/>
                <a:t>L</a:t>
              </a:r>
              <a:endParaRPr lang="fr-FR" dirty="0" smtClean="0"/>
            </a:p>
          </p:txBody>
        </p:sp>
        <p:sp>
          <p:nvSpPr>
            <p:cNvPr id="111" name="ZoneTexte 110"/>
            <p:cNvSpPr txBox="1"/>
            <p:nvPr/>
          </p:nvSpPr>
          <p:spPr>
            <a:xfrm>
              <a:off x="7296170" y="5136798"/>
              <a:ext cx="361923" cy="369332"/>
            </a:xfrm>
            <a:prstGeom prst="rect">
              <a:avLst/>
            </a:prstGeom>
            <a:noFill/>
          </p:spPr>
          <p:txBody>
            <a:bodyPr wrap="square" rtlCol="0">
              <a:spAutoFit/>
            </a:bodyPr>
            <a:lstStyle/>
            <a:p>
              <a:pPr algn="ctr"/>
              <a:r>
                <a:rPr lang="fr-FR" dirty="0"/>
                <a:t>A</a:t>
              </a:r>
              <a:endParaRPr lang="fr-FR" dirty="0" smtClean="0"/>
            </a:p>
          </p:txBody>
        </p:sp>
        <p:sp>
          <p:nvSpPr>
            <p:cNvPr id="112" name="ZoneTexte 111"/>
            <p:cNvSpPr txBox="1"/>
            <p:nvPr/>
          </p:nvSpPr>
          <p:spPr>
            <a:xfrm>
              <a:off x="7291417" y="4785257"/>
              <a:ext cx="361923" cy="369332"/>
            </a:xfrm>
            <a:prstGeom prst="rect">
              <a:avLst/>
            </a:prstGeom>
            <a:noFill/>
          </p:spPr>
          <p:txBody>
            <a:bodyPr wrap="square" rtlCol="0">
              <a:spAutoFit/>
            </a:bodyPr>
            <a:lstStyle/>
            <a:p>
              <a:pPr algn="ctr"/>
              <a:r>
                <a:rPr lang="fr-FR" dirty="0"/>
                <a:t>N</a:t>
              </a:r>
              <a:endParaRPr lang="fr-FR" dirty="0" smtClean="0"/>
            </a:p>
          </p:txBody>
        </p:sp>
        <p:sp>
          <p:nvSpPr>
            <p:cNvPr id="113" name="ZoneTexte 112"/>
            <p:cNvSpPr txBox="1"/>
            <p:nvPr/>
          </p:nvSpPr>
          <p:spPr>
            <a:xfrm>
              <a:off x="7291416" y="5839879"/>
              <a:ext cx="361923" cy="369332"/>
            </a:xfrm>
            <a:prstGeom prst="rect">
              <a:avLst/>
            </a:prstGeom>
            <a:noFill/>
          </p:spPr>
          <p:txBody>
            <a:bodyPr wrap="square" rtlCol="0">
              <a:spAutoFit/>
            </a:bodyPr>
            <a:lstStyle/>
            <a:p>
              <a:pPr algn="ctr"/>
              <a:r>
                <a:rPr lang="fr-FR" dirty="0"/>
                <a:t>E</a:t>
              </a:r>
              <a:endParaRPr lang="fr-FR" dirty="0" smtClean="0"/>
            </a:p>
          </p:txBody>
        </p:sp>
      </p:grpSp>
      <p:grpSp>
        <p:nvGrpSpPr>
          <p:cNvPr id="115" name="Groupe 114"/>
          <p:cNvGrpSpPr/>
          <p:nvPr/>
        </p:nvGrpSpPr>
        <p:grpSpPr>
          <a:xfrm>
            <a:off x="5305461" y="3391966"/>
            <a:ext cx="371514" cy="1435061"/>
            <a:chOff x="5524536" y="3391966"/>
            <a:chExt cx="371514" cy="1435061"/>
          </a:xfrm>
        </p:grpSpPr>
        <p:sp>
          <p:nvSpPr>
            <p:cNvPr id="102" name="ZoneTexte 101"/>
            <p:cNvSpPr txBox="1"/>
            <p:nvPr/>
          </p:nvSpPr>
          <p:spPr>
            <a:xfrm>
              <a:off x="5534045" y="3391966"/>
              <a:ext cx="361923" cy="369332"/>
            </a:xfrm>
            <a:prstGeom prst="rect">
              <a:avLst/>
            </a:prstGeom>
            <a:noFill/>
          </p:spPr>
          <p:txBody>
            <a:bodyPr wrap="square" rtlCol="0">
              <a:spAutoFit/>
            </a:bodyPr>
            <a:lstStyle/>
            <a:p>
              <a:pPr algn="ctr"/>
              <a:r>
                <a:rPr lang="fr-FR" dirty="0"/>
                <a:t>F</a:t>
              </a:r>
              <a:endParaRPr lang="fr-FR" dirty="0" smtClean="0"/>
            </a:p>
          </p:txBody>
        </p:sp>
        <p:sp>
          <p:nvSpPr>
            <p:cNvPr id="106" name="ZoneTexte 105"/>
            <p:cNvSpPr txBox="1"/>
            <p:nvPr/>
          </p:nvSpPr>
          <p:spPr>
            <a:xfrm>
              <a:off x="5524536" y="4457695"/>
              <a:ext cx="361923" cy="369332"/>
            </a:xfrm>
            <a:prstGeom prst="rect">
              <a:avLst/>
            </a:prstGeom>
            <a:noFill/>
          </p:spPr>
          <p:txBody>
            <a:bodyPr wrap="square" rtlCol="0">
              <a:spAutoFit/>
            </a:bodyPr>
            <a:lstStyle/>
            <a:p>
              <a:pPr algn="ctr"/>
              <a:r>
                <a:rPr lang="fr-FR" dirty="0"/>
                <a:t>E</a:t>
              </a:r>
              <a:endParaRPr lang="fr-FR" dirty="0" smtClean="0"/>
            </a:p>
          </p:txBody>
        </p:sp>
        <p:sp>
          <p:nvSpPr>
            <p:cNvPr id="107" name="ZoneTexte 106"/>
            <p:cNvSpPr txBox="1"/>
            <p:nvPr/>
          </p:nvSpPr>
          <p:spPr>
            <a:xfrm>
              <a:off x="5534127" y="3744391"/>
              <a:ext cx="361923" cy="369332"/>
            </a:xfrm>
            <a:prstGeom prst="rect">
              <a:avLst/>
            </a:prstGeom>
            <a:noFill/>
          </p:spPr>
          <p:txBody>
            <a:bodyPr wrap="square" rtlCol="0">
              <a:spAutoFit/>
            </a:bodyPr>
            <a:lstStyle/>
            <a:p>
              <a:pPr algn="ctr"/>
              <a:r>
                <a:rPr lang="fr-FR" dirty="0"/>
                <a:t>F</a:t>
              </a:r>
              <a:endParaRPr lang="fr-FR" dirty="0" smtClean="0"/>
            </a:p>
          </p:txBody>
        </p:sp>
        <p:sp>
          <p:nvSpPr>
            <p:cNvPr id="108" name="ZoneTexte 107"/>
            <p:cNvSpPr txBox="1"/>
            <p:nvPr/>
          </p:nvSpPr>
          <p:spPr>
            <a:xfrm>
              <a:off x="5534045" y="4106435"/>
              <a:ext cx="361923" cy="369332"/>
            </a:xfrm>
            <a:prstGeom prst="rect">
              <a:avLst/>
            </a:prstGeom>
            <a:noFill/>
          </p:spPr>
          <p:txBody>
            <a:bodyPr wrap="square" rtlCol="0">
              <a:spAutoFit/>
            </a:bodyPr>
            <a:lstStyle/>
            <a:p>
              <a:pPr algn="ctr"/>
              <a:r>
                <a:rPr lang="fr-FR" dirty="0" smtClean="0"/>
                <a:t>R</a:t>
              </a:r>
            </a:p>
          </p:txBody>
        </p:sp>
      </p:grpSp>
      <p:sp>
        <p:nvSpPr>
          <p:cNvPr id="5" name="Rectangle 4"/>
          <p:cNvSpPr/>
          <p:nvPr/>
        </p:nvSpPr>
        <p:spPr>
          <a:xfrm>
            <a:off x="298448" y="2001273"/>
            <a:ext cx="3140077" cy="3194721"/>
          </a:xfrm>
          <a:prstGeom prst="rect">
            <a:avLst/>
          </a:prstGeom>
        </p:spPr>
        <p:txBody>
          <a:bodyPr wrap="square">
            <a:spAutoFit/>
          </a:bodyPr>
          <a:lstStyle/>
          <a:p>
            <a:pPr marL="180000" lvl="0" indent="-180000">
              <a:spcBef>
                <a:spcPct val="20000"/>
              </a:spcBef>
              <a:buClr>
                <a:srgbClr val="FF0000"/>
              </a:buClr>
              <a:buFont typeface="+mj-lt"/>
              <a:buAutoNum type="arabicPeriod"/>
            </a:pPr>
            <a:r>
              <a:rPr lang="fr-FR" sz="1600" dirty="0">
                <a:solidFill>
                  <a:srgbClr val="000000"/>
                </a:solidFill>
              </a:rPr>
              <a:t>Mon premier est une proposition commerciale affichée à un prix </a:t>
            </a:r>
            <a:r>
              <a:rPr lang="fr-FR" sz="1600" dirty="0" smtClean="0">
                <a:solidFill>
                  <a:srgbClr val="000000"/>
                </a:solidFill>
              </a:rPr>
              <a:t>avantageux.</a:t>
            </a:r>
            <a:endParaRPr lang="fr-FR" sz="1600" dirty="0">
              <a:solidFill>
                <a:srgbClr val="000000"/>
              </a:solidFill>
            </a:endParaRPr>
          </a:p>
          <a:p>
            <a:pPr marL="180000" lvl="0" indent="-180000">
              <a:spcBef>
                <a:spcPct val="20000"/>
              </a:spcBef>
              <a:buClr>
                <a:srgbClr val="FF0000"/>
              </a:buClr>
              <a:buFont typeface="+mj-lt"/>
              <a:buAutoNum type="arabicPeriod"/>
            </a:pPr>
            <a:r>
              <a:rPr lang="fr-FR" sz="1600" dirty="0">
                <a:solidFill>
                  <a:srgbClr val="000000"/>
                </a:solidFill>
              </a:rPr>
              <a:t>Mon deuxième est une campagne qui permet de stimuler les ventes durant une période </a:t>
            </a:r>
            <a:r>
              <a:rPr lang="fr-FR" sz="1600" dirty="0" smtClean="0">
                <a:solidFill>
                  <a:srgbClr val="000000"/>
                </a:solidFill>
              </a:rPr>
              <a:t>définie.</a:t>
            </a:r>
            <a:endParaRPr lang="fr-FR" sz="1600" dirty="0">
              <a:solidFill>
                <a:srgbClr val="000000"/>
              </a:solidFill>
            </a:endParaRPr>
          </a:p>
          <a:p>
            <a:pPr marL="180000" lvl="0" indent="-180000">
              <a:spcBef>
                <a:spcPct val="20000"/>
              </a:spcBef>
              <a:buClr>
                <a:srgbClr val="FF0000"/>
              </a:buClr>
              <a:buFont typeface="+mj-lt"/>
              <a:buAutoNum type="arabicPeriod"/>
            </a:pPr>
            <a:r>
              <a:rPr lang="fr-FR" sz="1600" dirty="0">
                <a:solidFill>
                  <a:srgbClr val="000000"/>
                </a:solidFill>
              </a:rPr>
              <a:t>Mon troisième complète la </a:t>
            </a:r>
            <a:r>
              <a:rPr lang="fr-FR" sz="1600" dirty="0" smtClean="0">
                <a:solidFill>
                  <a:srgbClr val="000000"/>
                </a:solidFill>
              </a:rPr>
              <a:t>phrase :  </a:t>
            </a:r>
            <a:r>
              <a:rPr lang="fr-FR" sz="1600" dirty="0">
                <a:solidFill>
                  <a:srgbClr val="000000"/>
                </a:solidFill>
              </a:rPr>
              <a:t>« Ajouter un service ou un équipement à une offre de base, c’est y ajouter une … </a:t>
            </a:r>
            <a:r>
              <a:rPr lang="fr-FR" sz="1600" dirty="0" smtClean="0">
                <a:solidFill>
                  <a:srgbClr val="000000"/>
                </a:solidFill>
              </a:rPr>
              <a:t>».</a:t>
            </a:r>
            <a:endParaRPr lang="fr-FR" sz="1600" dirty="0">
              <a:solidFill>
                <a:srgbClr val="000000"/>
              </a:solidFill>
            </a:endParaRPr>
          </a:p>
          <a:p>
            <a:pPr marL="180000" lvl="0" indent="-180000">
              <a:spcBef>
                <a:spcPct val="20000"/>
              </a:spcBef>
              <a:buClr>
                <a:srgbClr val="FF0000"/>
              </a:buClr>
              <a:buFont typeface="+mj-lt"/>
              <a:buAutoNum type="arabicPeriod"/>
            </a:pPr>
            <a:r>
              <a:rPr lang="fr-FR" sz="1600" dirty="0">
                <a:solidFill>
                  <a:srgbClr val="000000"/>
                </a:solidFill>
              </a:rPr>
              <a:t>Et mon quatrième est un synonyme de « mondiale </a:t>
            </a:r>
            <a:r>
              <a:rPr lang="fr-FR" sz="1600" dirty="0" smtClean="0">
                <a:solidFill>
                  <a:srgbClr val="000000"/>
                </a:solidFill>
              </a:rPr>
              <a:t>».</a:t>
            </a:r>
            <a:endParaRPr lang="fr-FR" sz="1600" dirty="0">
              <a:solidFill>
                <a:srgbClr val="000000"/>
              </a:solidFill>
            </a:endParaRPr>
          </a:p>
        </p:txBody>
      </p:sp>
      <p:sp>
        <p:nvSpPr>
          <p:cNvPr id="7" name="Rectangle 6"/>
          <p:cNvSpPr/>
          <p:nvPr/>
        </p:nvSpPr>
        <p:spPr>
          <a:xfrm>
            <a:off x="298449" y="5466153"/>
            <a:ext cx="6483367" cy="369332"/>
          </a:xfrm>
          <a:prstGeom prst="rect">
            <a:avLst/>
          </a:prstGeom>
        </p:spPr>
        <p:txBody>
          <a:bodyPr wrap="square">
            <a:spAutoFit/>
          </a:bodyPr>
          <a:lstStyle/>
          <a:p>
            <a:r>
              <a:rPr lang="fr-FR" dirty="0"/>
              <a:t>Enfin mon tout sera disponible </a:t>
            </a:r>
            <a:r>
              <a:rPr lang="fr-FR" dirty="0" smtClean="0"/>
              <a:t>du 12 </a:t>
            </a:r>
            <a:r>
              <a:rPr lang="fr-FR" dirty="0"/>
              <a:t>juin </a:t>
            </a:r>
            <a:r>
              <a:rPr lang="fr-FR" dirty="0" smtClean="0"/>
              <a:t>au 2 septembre !</a:t>
            </a:r>
            <a:endParaRPr lang="fr-FR" dirty="0"/>
          </a:p>
        </p:txBody>
      </p:sp>
      <p:grpSp>
        <p:nvGrpSpPr>
          <p:cNvPr id="14" name="Groupe 13"/>
          <p:cNvGrpSpPr/>
          <p:nvPr/>
        </p:nvGrpSpPr>
        <p:grpSpPr>
          <a:xfrm>
            <a:off x="298446" y="2101016"/>
            <a:ext cx="8550265" cy="3016731"/>
            <a:chOff x="298446" y="2120066"/>
            <a:chExt cx="8550265" cy="3016731"/>
          </a:xfrm>
        </p:grpSpPr>
        <p:sp>
          <p:nvSpPr>
            <p:cNvPr id="9" name="Rectangle 8"/>
            <p:cNvSpPr/>
            <p:nvPr/>
          </p:nvSpPr>
          <p:spPr>
            <a:xfrm>
              <a:off x="298446" y="2120066"/>
              <a:ext cx="8550265" cy="3016731"/>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Espace réservé du contenu 1"/>
            <p:cNvSpPr txBox="1">
              <a:spLocks/>
            </p:cNvSpPr>
            <p:nvPr/>
          </p:nvSpPr>
          <p:spPr>
            <a:xfrm>
              <a:off x="630627" y="2732682"/>
              <a:ext cx="8072419" cy="222867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b="1" dirty="0" smtClean="0">
                  <a:solidFill>
                    <a:srgbClr val="FF0000"/>
                  </a:solidFill>
                </a:rPr>
                <a:t>OFFRE DE LANCEMENT </a:t>
              </a:r>
            </a:p>
            <a:p>
              <a:r>
                <a:rPr lang="fr-FR" dirty="0" smtClean="0"/>
                <a:t>Du </a:t>
              </a:r>
              <a:r>
                <a:rPr lang="fr-FR" dirty="0"/>
                <a:t>12 juin au 2 </a:t>
              </a:r>
              <a:r>
                <a:rPr lang="fr-FR" dirty="0" smtClean="0"/>
                <a:t>septembre, </a:t>
              </a:r>
              <a:r>
                <a:rPr lang="fr-FR" b="1" dirty="0" smtClean="0">
                  <a:solidFill>
                    <a:srgbClr val="FF0000"/>
                  </a:solidFill>
                </a:rPr>
                <a:t>-75% de réduction pendant 2 mois </a:t>
              </a:r>
              <a:r>
                <a:rPr lang="fr-FR" dirty="0" smtClean="0"/>
                <a:t>pour toute 1ère souscription à l’offre l’Option Internationale dans un Bouquet Liberté, soit : </a:t>
              </a:r>
            </a:p>
            <a:p>
              <a:pPr lvl="1"/>
              <a:r>
                <a:rPr lang="fr-FR" sz="1800" b="1" dirty="0" smtClean="0">
                  <a:solidFill>
                    <a:srgbClr val="FF0000"/>
                  </a:solidFill>
                </a:rPr>
                <a:t>1€</a:t>
              </a:r>
              <a:r>
                <a:rPr lang="fr-FR" sz="1800" dirty="0" smtClean="0">
                  <a:solidFill>
                    <a:srgbClr val="FF0000"/>
                  </a:solidFill>
                </a:rPr>
                <a:t> </a:t>
              </a:r>
              <a:r>
                <a:rPr lang="fr-FR" sz="1800" dirty="0" smtClean="0"/>
                <a:t>au lieu de 4€ sur les Formule 1 - Voyage</a:t>
              </a:r>
            </a:p>
            <a:p>
              <a:pPr lvl="1"/>
              <a:r>
                <a:rPr lang="fr-FR" sz="1800" b="1" dirty="0" smtClean="0">
                  <a:solidFill>
                    <a:srgbClr val="FF0000"/>
                  </a:solidFill>
                </a:rPr>
                <a:t>4€ </a:t>
              </a:r>
              <a:r>
                <a:rPr lang="fr-FR" sz="1800" dirty="0" smtClean="0"/>
                <a:t>au lieu de 16€ sur la Formule 2 - Séjours</a:t>
              </a:r>
              <a:endParaRPr lang="fr-FR" sz="1800" dirty="0"/>
            </a:p>
          </p:txBody>
        </p:sp>
      </p:grpSp>
    </p:spTree>
    <p:extLst>
      <p:ext uri="{BB962C8B-B14F-4D97-AF65-F5344CB8AC3E}">
        <p14:creationId xmlns:p14="http://schemas.microsoft.com/office/powerpoint/2010/main" val="120021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721" y="1957079"/>
            <a:ext cx="1235736" cy="452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contenu 1"/>
          <p:cNvSpPr>
            <a:spLocks noGrp="1"/>
          </p:cNvSpPr>
          <p:nvPr>
            <p:ph idx="1"/>
          </p:nvPr>
        </p:nvSpPr>
        <p:spPr>
          <a:xfrm>
            <a:off x="298449" y="1354138"/>
            <a:ext cx="4985931" cy="4515034"/>
          </a:xfrm>
        </p:spPr>
        <p:txBody>
          <a:bodyPr/>
          <a:lstStyle/>
          <a:p>
            <a:pPr marL="0" indent="0">
              <a:buNone/>
            </a:pPr>
            <a:r>
              <a:rPr lang="fr-FR" b="1" dirty="0"/>
              <a:t>A destination des clients</a:t>
            </a:r>
            <a:endParaRPr lang="fr-FR" sz="1600" dirty="0"/>
          </a:p>
          <a:p>
            <a:pPr lvl="0"/>
            <a:r>
              <a:rPr lang="fr-FR" dirty="0"/>
              <a:t>Page produit sur le site </a:t>
            </a:r>
            <a:r>
              <a:rPr lang="fr-FR" u="sng" dirty="0">
                <a:hlinkClick r:id="rId3"/>
              </a:rPr>
              <a:t>www.caisse-epargne.fr</a:t>
            </a:r>
            <a:endParaRPr lang="fr-FR" sz="1600" dirty="0"/>
          </a:p>
          <a:p>
            <a:pPr lvl="0"/>
            <a:r>
              <a:rPr lang="fr-FR" dirty="0" smtClean="0"/>
              <a:t>Post Réseaux sociaux</a:t>
            </a:r>
            <a:endParaRPr lang="fr-FR" sz="1600" dirty="0" smtClean="0"/>
          </a:p>
          <a:p>
            <a:pPr lvl="0"/>
            <a:r>
              <a:rPr lang="fr-FR" dirty="0" smtClean="0"/>
              <a:t>Courrier </a:t>
            </a:r>
            <a:r>
              <a:rPr lang="fr-FR" dirty="0"/>
              <a:t>d’information de clôture du service Retraits déplacés à l’international </a:t>
            </a:r>
            <a:endParaRPr lang="fr-FR" sz="1600" dirty="0"/>
          </a:p>
          <a:p>
            <a:pPr lvl="1"/>
            <a:r>
              <a:rPr lang="fr-FR" dirty="0"/>
              <a:t>Ce courrier est adressé 2 mois avant le 26ème anniversaire du détenteur. </a:t>
            </a:r>
            <a:br>
              <a:rPr lang="fr-FR" dirty="0"/>
            </a:br>
            <a:r>
              <a:rPr lang="fr-FR" dirty="0"/>
              <a:t>Il présente désormais le service Option Internationale.</a:t>
            </a:r>
            <a:endParaRPr lang="fr-FR" sz="1400" dirty="0"/>
          </a:p>
          <a:p>
            <a:pPr lvl="0"/>
            <a:r>
              <a:rPr lang="fr-FR" dirty="0"/>
              <a:t>Conditions Générales du service Option Internationale et de l’offre Bouquet Liberté</a:t>
            </a:r>
            <a:endParaRPr lang="fr-FR" sz="1600" dirty="0"/>
          </a:p>
          <a:p>
            <a:pPr lvl="0"/>
            <a:r>
              <a:rPr lang="fr-FR" dirty="0"/>
              <a:t>Modification de la brochure </a:t>
            </a:r>
            <a:r>
              <a:rPr lang="fr-FR" dirty="0" smtClean="0"/>
              <a:t>tarifaire</a:t>
            </a:r>
          </a:p>
          <a:p>
            <a:pPr lvl="1"/>
            <a:r>
              <a:rPr lang="fr-FR" dirty="0" smtClean="0"/>
              <a:t>La nouvelle brochure tarifaire sera livrée en agence courant de semaine 25. Elle est d’ores et déjà disponible dans la Rubrique des Commerciaux et </a:t>
            </a:r>
            <a:br>
              <a:rPr lang="fr-FR" dirty="0" smtClean="0"/>
            </a:br>
            <a:r>
              <a:rPr lang="fr-FR" dirty="0" smtClean="0"/>
              <a:t>sur le site </a:t>
            </a:r>
            <a:r>
              <a:rPr lang="fr-FR" u="sng" dirty="0" smtClean="0">
                <a:hlinkClick r:id="rId3"/>
              </a:rPr>
              <a:t>www.caisse-epargne.fr</a:t>
            </a:r>
            <a:endParaRPr lang="fr-FR" sz="1400" dirty="0"/>
          </a:p>
          <a:p>
            <a:pPr lvl="1"/>
            <a:endParaRPr lang="fr-FR" dirty="0"/>
          </a:p>
          <a:p>
            <a:pPr marL="0" indent="0">
              <a:buNone/>
            </a:pPr>
            <a:endParaRPr lang="fr-FR" sz="1600" dirty="0"/>
          </a:p>
          <a:p>
            <a:endParaRPr lang="fr-FR" dirty="0"/>
          </a:p>
        </p:txBody>
      </p:sp>
      <p:sp>
        <p:nvSpPr>
          <p:cNvPr id="3" name="Titre 2"/>
          <p:cNvSpPr>
            <a:spLocks noGrp="1"/>
          </p:cNvSpPr>
          <p:nvPr>
            <p:ph type="title"/>
          </p:nvPr>
        </p:nvSpPr>
        <p:spPr/>
        <p:txBody>
          <a:bodyPr/>
          <a:lstStyle/>
          <a:p>
            <a:r>
              <a:rPr lang="fr-FR" cap="small" dirty="0" smtClean="0"/>
              <a:t>COMMUNICATION, QUEL DISPOSITIF ?</a:t>
            </a:r>
            <a:endParaRPr lang="fr-FR" cap="none" dirty="0"/>
          </a:p>
        </p:txBody>
      </p:sp>
      <p:pic>
        <p:nvPicPr>
          <p:cNvPr id="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5767" y="1551700"/>
            <a:ext cx="3322260" cy="3504940"/>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64628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
          </p:nvPr>
        </p:nvSpPr>
        <p:spPr/>
        <p:txBody>
          <a:bodyPr/>
          <a:lstStyle/>
          <a:p>
            <a:pPr marL="0" lvl="0" indent="0">
              <a:buClr>
                <a:srgbClr val="FF0000"/>
              </a:buClr>
              <a:buNone/>
            </a:pPr>
            <a:r>
              <a:rPr lang="fr-FR" b="1" dirty="0">
                <a:solidFill>
                  <a:srgbClr val="000000"/>
                </a:solidFill>
              </a:rPr>
              <a:t>A destination du réseau</a:t>
            </a:r>
            <a:endParaRPr lang="fr-FR" sz="1600" dirty="0">
              <a:solidFill>
                <a:srgbClr val="000000"/>
              </a:solidFill>
            </a:endParaRPr>
          </a:p>
          <a:p>
            <a:pPr marL="0" indent="0">
              <a:buNone/>
            </a:pPr>
            <a:endParaRPr lang="fr-FR" dirty="0"/>
          </a:p>
        </p:txBody>
      </p:sp>
      <p:sp>
        <p:nvSpPr>
          <p:cNvPr id="3" name="Titre 2"/>
          <p:cNvSpPr>
            <a:spLocks noGrp="1"/>
          </p:cNvSpPr>
          <p:nvPr>
            <p:ph type="title"/>
          </p:nvPr>
        </p:nvSpPr>
        <p:spPr/>
        <p:txBody>
          <a:bodyPr/>
          <a:lstStyle/>
          <a:p>
            <a:r>
              <a:rPr lang="fr-FR" cap="small" dirty="0" smtClean="0"/>
              <a:t>COMMUNICATION, QUEL DISPOSITIF ?</a:t>
            </a:r>
            <a:endParaRPr lang="fr-FR" cap="none"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921" y="1754495"/>
            <a:ext cx="1601861" cy="2256781"/>
          </a:xfrm>
          <a:prstGeom prst="rect">
            <a:avLst/>
          </a:prstGeom>
          <a:noFill/>
          <a:ln w="6350">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847" y="1754495"/>
            <a:ext cx="1606113" cy="2256781"/>
          </a:xfrm>
          <a:prstGeom prst="rect">
            <a:avLst/>
          </a:prstGeom>
          <a:noFill/>
          <a:ln w="6350">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8891" y="1754495"/>
            <a:ext cx="1711015" cy="2256781"/>
          </a:xfrm>
          <a:prstGeom prst="rect">
            <a:avLst/>
          </a:prstGeom>
          <a:noFill/>
          <a:ln w="6350">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255182" y="5497883"/>
            <a:ext cx="8537944" cy="646331"/>
          </a:xfrm>
          <a:prstGeom prst="rect">
            <a:avLst/>
          </a:prstGeom>
        </p:spPr>
        <p:txBody>
          <a:bodyPr wrap="square">
            <a:spAutoFit/>
          </a:bodyPr>
          <a:lstStyle/>
          <a:p>
            <a:pPr marL="285750" lvl="0" indent="-285750" fontAlgn="base">
              <a:buClr>
                <a:srgbClr val="FF0000"/>
              </a:buClr>
              <a:buFont typeface="Arial Narrow" panose="020B0606020202030204" pitchFamily="34" charset="0"/>
              <a:buChar char="→"/>
            </a:pPr>
            <a:r>
              <a:rPr lang="fr-FR" dirty="0">
                <a:solidFill>
                  <a:srgbClr val="000000"/>
                </a:solidFill>
              </a:rPr>
              <a:t>Disponible dans la Rubrique des Commerciaux / Bancarisation / </a:t>
            </a:r>
            <a:r>
              <a:rPr lang="fr-FR" dirty="0">
                <a:solidFill>
                  <a:srgbClr val="000000"/>
                </a:solidFill>
                <a:hlinkClick r:id="rId5"/>
              </a:rPr>
              <a:t>Bouquet Liberté et ses services complémentaires</a:t>
            </a:r>
            <a:r>
              <a:rPr lang="fr-FR" dirty="0">
                <a:solidFill>
                  <a:srgbClr val="000000"/>
                </a:solidFill>
              </a:rPr>
              <a:t> et Multicanal / </a:t>
            </a:r>
            <a:r>
              <a:rPr lang="fr-FR" dirty="0">
                <a:solidFill>
                  <a:srgbClr val="000000"/>
                </a:solidFill>
                <a:hlinkClick r:id="rId6"/>
              </a:rPr>
              <a:t>OVMC</a:t>
            </a:r>
            <a:endParaRPr lang="fr-FR" sz="1600" dirty="0">
              <a:solidFill>
                <a:srgbClr val="000000"/>
              </a:solidFill>
            </a:endParaRPr>
          </a:p>
        </p:txBody>
      </p:sp>
      <p:sp>
        <p:nvSpPr>
          <p:cNvPr id="11" name="Rectangle 10"/>
          <p:cNvSpPr/>
          <p:nvPr/>
        </p:nvSpPr>
        <p:spPr>
          <a:xfrm>
            <a:off x="6756813" y="5037343"/>
            <a:ext cx="880369" cy="307777"/>
          </a:xfrm>
          <a:prstGeom prst="rect">
            <a:avLst/>
          </a:prstGeom>
        </p:spPr>
        <p:txBody>
          <a:bodyPr wrap="none">
            <a:spAutoFit/>
          </a:bodyPr>
          <a:lstStyle/>
          <a:p>
            <a:pPr lvl="0" algn="ctr">
              <a:buClr>
                <a:srgbClr val="FF0000"/>
              </a:buClr>
            </a:pPr>
            <a:r>
              <a:rPr lang="fr-FR" sz="1400" dirty="0">
                <a:solidFill>
                  <a:srgbClr val="000000"/>
                </a:solidFill>
              </a:rPr>
              <a:t>Kit OVMC </a:t>
            </a:r>
          </a:p>
        </p:txBody>
      </p:sp>
      <p:sp>
        <p:nvSpPr>
          <p:cNvPr id="12" name="Rectangle 11"/>
          <p:cNvSpPr/>
          <p:nvPr/>
        </p:nvSpPr>
        <p:spPr>
          <a:xfrm>
            <a:off x="7061624" y="3099798"/>
            <a:ext cx="1418978" cy="523220"/>
          </a:xfrm>
          <a:prstGeom prst="rect">
            <a:avLst/>
          </a:prstGeom>
        </p:spPr>
        <p:txBody>
          <a:bodyPr wrap="none">
            <a:spAutoFit/>
          </a:bodyPr>
          <a:lstStyle/>
          <a:p>
            <a:pPr lvl="0" algn="ctr">
              <a:buClr>
                <a:srgbClr val="FF0000"/>
              </a:buClr>
            </a:pPr>
            <a:r>
              <a:rPr lang="fr-FR" sz="1400" dirty="0">
                <a:solidFill>
                  <a:srgbClr val="000000"/>
                </a:solidFill>
              </a:rPr>
              <a:t>Parcours Client </a:t>
            </a:r>
            <a:endParaRPr lang="fr-FR" sz="1400" dirty="0" smtClean="0">
              <a:solidFill>
                <a:srgbClr val="000000"/>
              </a:solidFill>
            </a:endParaRPr>
          </a:p>
          <a:p>
            <a:pPr lvl="0" algn="ctr">
              <a:buClr>
                <a:srgbClr val="FF0000"/>
              </a:buClr>
            </a:pPr>
            <a:r>
              <a:rPr lang="fr-FR" sz="1400" dirty="0" smtClean="0">
                <a:solidFill>
                  <a:srgbClr val="000000"/>
                </a:solidFill>
              </a:rPr>
              <a:t>Application </a:t>
            </a:r>
            <a:r>
              <a:rPr lang="fr-FR" sz="1400" dirty="0">
                <a:solidFill>
                  <a:srgbClr val="000000"/>
                </a:solidFill>
              </a:rPr>
              <a:t>Mobile </a:t>
            </a:r>
          </a:p>
        </p:txBody>
      </p:sp>
      <p:sp>
        <p:nvSpPr>
          <p:cNvPr id="13" name="Rectangle 12"/>
          <p:cNvSpPr/>
          <p:nvPr/>
        </p:nvSpPr>
        <p:spPr>
          <a:xfrm>
            <a:off x="4865322" y="3107973"/>
            <a:ext cx="1470274" cy="307777"/>
          </a:xfrm>
          <a:prstGeom prst="rect">
            <a:avLst/>
          </a:prstGeom>
        </p:spPr>
        <p:txBody>
          <a:bodyPr wrap="none">
            <a:spAutoFit/>
          </a:bodyPr>
          <a:lstStyle/>
          <a:p>
            <a:pPr lvl="0" algn="ctr">
              <a:buClr>
                <a:srgbClr val="FF0000"/>
              </a:buClr>
            </a:pPr>
            <a:r>
              <a:rPr lang="fr-FR" sz="1400" dirty="0">
                <a:solidFill>
                  <a:srgbClr val="000000"/>
                </a:solidFill>
              </a:rPr>
              <a:t>Foire aux questions</a:t>
            </a:r>
          </a:p>
        </p:txBody>
      </p:sp>
      <p:sp>
        <p:nvSpPr>
          <p:cNvPr id="15" name="Rectangle 14"/>
          <p:cNvSpPr/>
          <p:nvPr/>
        </p:nvSpPr>
        <p:spPr>
          <a:xfrm>
            <a:off x="2255210" y="4095663"/>
            <a:ext cx="2211572" cy="738664"/>
          </a:xfrm>
          <a:prstGeom prst="rect">
            <a:avLst/>
          </a:prstGeom>
        </p:spPr>
        <p:txBody>
          <a:bodyPr wrap="square">
            <a:spAutoFit/>
          </a:bodyPr>
          <a:lstStyle/>
          <a:p>
            <a:pPr lvl="0" algn="ctr">
              <a:buClr>
                <a:srgbClr val="FF0000"/>
              </a:buClr>
            </a:pPr>
            <a:r>
              <a:rPr lang="fr-FR" sz="1400" dirty="0" smtClean="0">
                <a:solidFill>
                  <a:srgbClr val="000000"/>
                </a:solidFill>
              </a:rPr>
              <a:t>Fiches pratiques :</a:t>
            </a:r>
            <a:endParaRPr lang="fr-FR" sz="1400" dirty="0">
              <a:solidFill>
                <a:srgbClr val="000000"/>
              </a:solidFill>
            </a:endParaRPr>
          </a:p>
          <a:p>
            <a:pPr marL="180000" lvl="0" indent="-180000" algn="ctr">
              <a:buClr>
                <a:srgbClr val="FF0000"/>
              </a:buClr>
              <a:buFont typeface="Wingdings" panose="05000000000000000000" pitchFamily="2" charset="2"/>
              <a:buChar char="§"/>
            </a:pPr>
            <a:r>
              <a:rPr lang="fr-FR" sz="1400" dirty="0" smtClean="0">
                <a:solidFill>
                  <a:srgbClr val="000000"/>
                </a:solidFill>
              </a:rPr>
              <a:t>Option Internationale</a:t>
            </a:r>
          </a:p>
          <a:p>
            <a:pPr marL="180000" lvl="0" indent="-180000" algn="ctr">
              <a:buClr>
                <a:srgbClr val="FF0000"/>
              </a:buClr>
              <a:buFont typeface="Wingdings" panose="05000000000000000000" pitchFamily="2" charset="2"/>
              <a:buChar char="§"/>
            </a:pPr>
            <a:r>
              <a:rPr lang="fr-FR" sz="1400" dirty="0">
                <a:solidFill>
                  <a:srgbClr val="000000"/>
                </a:solidFill>
              </a:rPr>
              <a:t>Usage carte à l’étranger</a:t>
            </a:r>
          </a:p>
        </p:txBody>
      </p:sp>
      <p:sp>
        <p:nvSpPr>
          <p:cNvPr id="16" name="Rectangle 15"/>
          <p:cNvSpPr/>
          <p:nvPr/>
        </p:nvSpPr>
        <p:spPr>
          <a:xfrm>
            <a:off x="539653" y="4108106"/>
            <a:ext cx="1035861" cy="307777"/>
          </a:xfrm>
          <a:prstGeom prst="rect">
            <a:avLst/>
          </a:prstGeom>
        </p:spPr>
        <p:txBody>
          <a:bodyPr wrap="none">
            <a:spAutoFit/>
          </a:bodyPr>
          <a:lstStyle/>
          <a:p>
            <a:pPr lvl="0" algn="ctr">
              <a:buClr>
                <a:srgbClr val="FF0000"/>
              </a:buClr>
            </a:pPr>
            <a:r>
              <a:rPr lang="fr-FR" sz="1400" dirty="0">
                <a:solidFill>
                  <a:srgbClr val="000000"/>
                </a:solidFill>
              </a:rPr>
              <a:t>Fiche produit</a:t>
            </a:r>
          </a:p>
        </p:txBody>
      </p:sp>
      <p:sp>
        <p:nvSpPr>
          <p:cNvPr id="17" name="Rectangle 16"/>
          <p:cNvSpPr/>
          <p:nvPr/>
        </p:nvSpPr>
        <p:spPr>
          <a:xfrm>
            <a:off x="4625128" y="5037343"/>
            <a:ext cx="1950662" cy="307777"/>
          </a:xfrm>
          <a:prstGeom prst="rect">
            <a:avLst/>
          </a:prstGeom>
        </p:spPr>
        <p:txBody>
          <a:bodyPr wrap="none">
            <a:spAutoFit/>
          </a:bodyPr>
          <a:lstStyle/>
          <a:p>
            <a:pPr lvl="0" algn="ctr">
              <a:buClr>
                <a:srgbClr val="FF0000"/>
              </a:buClr>
            </a:pPr>
            <a:r>
              <a:rPr lang="fr-FR" sz="1400" dirty="0">
                <a:solidFill>
                  <a:srgbClr val="000000"/>
                </a:solidFill>
              </a:rPr>
              <a:t>Captures d’écrans </a:t>
            </a:r>
            <a:r>
              <a:rPr lang="fr-FR" sz="1400" dirty="0" err="1">
                <a:solidFill>
                  <a:srgbClr val="000000"/>
                </a:solidFill>
              </a:rPr>
              <a:t>MyWay</a:t>
            </a:r>
            <a:r>
              <a:rPr lang="fr-FR" sz="1400" dirty="0">
                <a:solidFill>
                  <a:srgbClr val="000000"/>
                </a:solidFill>
              </a:rPr>
              <a:t> </a:t>
            </a:r>
          </a:p>
        </p:txBody>
      </p:sp>
      <p:pic>
        <p:nvPicPr>
          <p:cNvPr id="614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0459" y="3689699"/>
            <a:ext cx="1800000" cy="134764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71113" y="1754495"/>
            <a:ext cx="1800000" cy="134530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148"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00459" y="1754495"/>
            <a:ext cx="1800000" cy="134530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1" name="Image 7" descr="cid:image001.png@01D2D0B2.7F4044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9196" y="4109398"/>
            <a:ext cx="715602" cy="71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7684807" y="5037343"/>
            <a:ext cx="1380506" cy="523220"/>
          </a:xfrm>
          <a:prstGeom prst="rect">
            <a:avLst/>
          </a:prstGeom>
        </p:spPr>
        <p:txBody>
          <a:bodyPr wrap="none">
            <a:spAutoFit/>
          </a:bodyPr>
          <a:lstStyle/>
          <a:p>
            <a:pPr lvl="0" algn="ctr">
              <a:buClr>
                <a:srgbClr val="FF0000"/>
              </a:buClr>
            </a:pPr>
            <a:r>
              <a:rPr lang="fr-FR" sz="1400" dirty="0" smtClean="0">
                <a:solidFill>
                  <a:srgbClr val="000000"/>
                </a:solidFill>
              </a:rPr>
              <a:t>Note d’information</a:t>
            </a:r>
          </a:p>
          <a:p>
            <a:pPr lvl="0" algn="ctr">
              <a:buClr>
                <a:srgbClr val="FF0000"/>
              </a:buClr>
            </a:pPr>
            <a:r>
              <a:rPr lang="fr-FR" sz="1400" dirty="0" smtClean="0">
                <a:solidFill>
                  <a:srgbClr val="000000"/>
                </a:solidFill>
              </a:rPr>
              <a:t>DMA-INF/17.071</a:t>
            </a:r>
            <a:endParaRPr lang="fr-FR" sz="1400" dirty="0">
              <a:solidFill>
                <a:srgbClr val="000000"/>
              </a:solidFill>
            </a:endParaRPr>
          </a:p>
        </p:txBody>
      </p:sp>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63119" y="3663774"/>
            <a:ext cx="969578" cy="1373569"/>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78993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550" y="355849"/>
            <a:ext cx="8736911" cy="778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372861" y="1172973"/>
            <a:ext cx="8345011" cy="3416320"/>
          </a:xfrm>
          <a:prstGeom prst="rect">
            <a:avLst/>
          </a:prstGeom>
        </p:spPr>
        <p:txBody>
          <a:bodyPr wrap="square">
            <a:spAutoFit/>
          </a:bodyPr>
          <a:lstStyle/>
          <a:p>
            <a:pPr indent="-285750">
              <a:lnSpc>
                <a:spcPct val="150000"/>
              </a:lnSpc>
              <a:buClr>
                <a:srgbClr val="E6001A"/>
              </a:buClr>
              <a:buSzPct val="80000"/>
              <a:buFont typeface="Wingdings" pitchFamily="2" charset="2"/>
              <a:buChar char="n"/>
              <a:defRPr/>
            </a:pPr>
            <a:r>
              <a:rPr lang="fr-FR" sz="1200" b="1" dirty="0" smtClean="0">
                <a:solidFill>
                  <a:srgbClr val="FF0000"/>
                </a:solidFill>
              </a:rPr>
              <a:t>ACTIONS</a:t>
            </a:r>
            <a:r>
              <a:rPr lang="fr-FR" sz="1200" b="1" dirty="0">
                <a:solidFill>
                  <a:srgbClr val="FF0000"/>
                </a:solidFill>
              </a:rPr>
              <a:t> – FICHIERS A TRAITER</a:t>
            </a:r>
          </a:p>
          <a:p>
            <a:pPr indent="-285750">
              <a:lnSpc>
                <a:spcPct val="150000"/>
              </a:lnSpc>
              <a:buClr>
                <a:srgbClr val="E6001A"/>
              </a:buClr>
              <a:buSzPct val="80000"/>
              <a:buFont typeface="Wingdings" pitchFamily="2" charset="2"/>
              <a:buChar char="n"/>
              <a:defRPr/>
            </a:pPr>
            <a:r>
              <a:rPr lang="fr-FR" sz="1200" b="1" dirty="0">
                <a:solidFill>
                  <a:srgbClr val="FF0000"/>
                </a:solidFill>
              </a:rPr>
              <a:t>PASSEPORT DIGITAL CELCA </a:t>
            </a:r>
            <a:r>
              <a:rPr lang="fr-FR" sz="1200" b="1" dirty="0"/>
              <a:t>– Embarquement immédiat pour </a:t>
            </a:r>
            <a:r>
              <a:rPr lang="fr-FR" sz="1200" b="1" dirty="0" smtClean="0"/>
              <a:t>l’Expédition 2</a:t>
            </a:r>
          </a:p>
          <a:p>
            <a:pPr indent="-285750">
              <a:lnSpc>
                <a:spcPct val="150000"/>
              </a:lnSpc>
              <a:buClr>
                <a:srgbClr val="E6001A"/>
              </a:buClr>
              <a:buSzPct val="80000"/>
              <a:buFont typeface="Wingdings" pitchFamily="2" charset="2"/>
              <a:buChar char="n"/>
              <a:defRPr/>
            </a:pPr>
            <a:r>
              <a:rPr lang="fr-FR" sz="1200" b="1" dirty="0" smtClean="0">
                <a:solidFill>
                  <a:srgbClr val="FF0000"/>
                </a:solidFill>
              </a:rPr>
              <a:t>TARIFICATION (tous marchés) </a:t>
            </a:r>
            <a:r>
              <a:rPr lang="fr-FR" sz="1200" b="1" dirty="0"/>
              <a:t>– Cotisation des cartes prorata </a:t>
            </a:r>
            <a:r>
              <a:rPr lang="fr-FR" sz="1200" b="1" dirty="0" err="1"/>
              <a:t>temporis</a:t>
            </a:r>
            <a:endParaRPr lang="fr-FR" sz="1200" b="1" dirty="0" smtClean="0"/>
          </a:p>
          <a:p>
            <a:pPr indent="-285750">
              <a:lnSpc>
                <a:spcPct val="150000"/>
              </a:lnSpc>
              <a:buClr>
                <a:srgbClr val="E6001A"/>
              </a:buClr>
              <a:buSzPct val="80000"/>
              <a:buFont typeface="Wingdings" pitchFamily="2" charset="2"/>
              <a:buChar char="n"/>
              <a:defRPr/>
            </a:pPr>
            <a:r>
              <a:rPr lang="fr-FR" sz="1200" b="1" dirty="0" smtClean="0">
                <a:solidFill>
                  <a:srgbClr val="FF0000"/>
                </a:solidFill>
              </a:rPr>
              <a:t>BANCARISATION </a:t>
            </a:r>
            <a:r>
              <a:rPr lang="fr-FR" sz="1200" b="1" dirty="0"/>
              <a:t>– Rappels sur OCF et SBB</a:t>
            </a:r>
            <a:endParaRPr lang="fr-FR" sz="1200" b="1" dirty="0" smtClean="0"/>
          </a:p>
          <a:p>
            <a:pPr indent="-285750">
              <a:lnSpc>
                <a:spcPct val="150000"/>
              </a:lnSpc>
              <a:buClr>
                <a:srgbClr val="E6001A"/>
              </a:buClr>
              <a:buSzPct val="80000"/>
              <a:buFont typeface="Wingdings" pitchFamily="2" charset="2"/>
              <a:buChar char="n"/>
              <a:defRPr/>
            </a:pPr>
            <a:r>
              <a:rPr lang="fr-FR" sz="1200" b="1" dirty="0" smtClean="0">
                <a:solidFill>
                  <a:srgbClr val="FF0000"/>
                </a:solidFill>
              </a:rPr>
              <a:t>BANCARISATION</a:t>
            </a:r>
            <a:r>
              <a:rPr lang="fr-FR" sz="1200" b="1" dirty="0"/>
              <a:t>  </a:t>
            </a:r>
            <a:r>
              <a:rPr lang="fr-FR" sz="1200" b="1" dirty="0" smtClean="0"/>
              <a:t>– </a:t>
            </a:r>
            <a:r>
              <a:rPr lang="fr-FR" sz="1200" b="1" dirty="0"/>
              <a:t>Lancement de l’offre Option Internationale</a:t>
            </a:r>
            <a:endParaRPr lang="fr-FR" sz="1200" b="1" dirty="0" smtClean="0"/>
          </a:p>
          <a:p>
            <a:pPr indent="-285750">
              <a:lnSpc>
                <a:spcPct val="150000"/>
              </a:lnSpc>
              <a:buClr>
                <a:srgbClr val="E6001A"/>
              </a:buClr>
              <a:buSzPct val="80000"/>
              <a:buFont typeface="Wingdings" pitchFamily="2" charset="2"/>
              <a:buChar char="n"/>
              <a:defRPr/>
            </a:pPr>
            <a:r>
              <a:rPr lang="fr-FR" sz="1200" b="1" dirty="0" smtClean="0">
                <a:solidFill>
                  <a:srgbClr val="FF0000"/>
                </a:solidFill>
              </a:rPr>
              <a:t>EPARGNE</a:t>
            </a:r>
            <a:r>
              <a:rPr lang="fr-FR" sz="1200" b="1" dirty="0"/>
              <a:t> </a:t>
            </a:r>
            <a:r>
              <a:rPr lang="fr-FR" sz="1200" b="1" dirty="0" smtClean="0"/>
              <a:t>– </a:t>
            </a:r>
            <a:r>
              <a:rPr lang="fr-FR" sz="1200" b="1" dirty="0"/>
              <a:t>Fin de commercialisation de ZENITH 2</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CREDIT CONSOMMATION</a:t>
            </a:r>
            <a:r>
              <a:rPr lang="fr-FR" sz="1200" b="1" dirty="0"/>
              <a:t> – Modification des délégations pour les Entrées en Relation </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CREDIT IMMOBILIER </a:t>
            </a:r>
            <a:r>
              <a:rPr lang="fr-FR" sz="1200" b="1" dirty="0"/>
              <a:t> – Rappel SMAC </a:t>
            </a:r>
            <a:endParaRPr lang="fr-FR" sz="1200" b="1" dirty="0" smtClean="0"/>
          </a:p>
          <a:p>
            <a:pPr indent="-285750">
              <a:lnSpc>
                <a:spcPct val="150000"/>
              </a:lnSpc>
              <a:buClr>
                <a:srgbClr val="E6001A"/>
              </a:buClr>
              <a:buSzPct val="80000"/>
              <a:buFont typeface="Wingdings" pitchFamily="2" charset="2"/>
              <a:buChar char="n"/>
              <a:defRPr/>
            </a:pPr>
            <a:r>
              <a:rPr lang="fr-FR" sz="1200" b="1" dirty="0" smtClean="0">
                <a:solidFill>
                  <a:srgbClr val="FF0000"/>
                </a:solidFill>
              </a:rPr>
              <a:t>MARCHE </a:t>
            </a:r>
            <a:r>
              <a:rPr lang="fr-FR" sz="1200" b="1" dirty="0">
                <a:solidFill>
                  <a:srgbClr val="FF0000"/>
                </a:solidFill>
              </a:rPr>
              <a:t>DES PROFESSIONNELS</a:t>
            </a:r>
            <a:r>
              <a:rPr lang="fr-FR" sz="1200" b="1" dirty="0"/>
              <a:t> – Cible GERC – 2nde </a:t>
            </a:r>
            <a:r>
              <a:rPr lang="fr-FR" sz="1200" b="1" dirty="0" err="1"/>
              <a:t>Playlist</a:t>
            </a:r>
            <a:r>
              <a:rPr lang="fr-FR" sz="1200" b="1" dirty="0"/>
              <a:t> </a:t>
            </a:r>
            <a:endParaRPr lang="fr-FR" sz="1200" b="1" dirty="0" smtClean="0"/>
          </a:p>
          <a:p>
            <a:pPr indent="-285750">
              <a:lnSpc>
                <a:spcPct val="150000"/>
              </a:lnSpc>
              <a:buClr>
                <a:srgbClr val="E6001A"/>
              </a:buClr>
              <a:buSzPct val="80000"/>
              <a:buFont typeface="Wingdings" pitchFamily="2" charset="2"/>
              <a:buChar char="n"/>
              <a:defRPr/>
            </a:pPr>
            <a:r>
              <a:rPr lang="fr-FR" sz="1200" b="1" dirty="0" smtClean="0">
                <a:solidFill>
                  <a:srgbClr val="FF0000"/>
                </a:solidFill>
              </a:rPr>
              <a:t>MARCHE </a:t>
            </a:r>
            <a:r>
              <a:rPr lang="fr-FR" sz="1200" b="1" dirty="0">
                <a:solidFill>
                  <a:srgbClr val="FF0000"/>
                </a:solidFill>
              </a:rPr>
              <a:t>DES PROFESSIONNELS</a:t>
            </a:r>
            <a:r>
              <a:rPr lang="fr-FR" sz="1200" b="1" dirty="0"/>
              <a:t> – Booster TPE IP jusqu’au 30 juin 2017</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MARCHE DES PROFESSIONNELS</a:t>
            </a:r>
            <a:r>
              <a:rPr lang="fr-FR" sz="1200" b="1" dirty="0"/>
              <a:t> – PCI DSS (communication de la Direction des Services Bancaires</a:t>
            </a:r>
            <a:r>
              <a:rPr lang="fr-FR" sz="1200" b="1" dirty="0" smtClean="0"/>
              <a:t>)</a:t>
            </a:r>
          </a:p>
          <a:p>
            <a:pPr indent="-285750">
              <a:lnSpc>
                <a:spcPct val="150000"/>
              </a:lnSpc>
              <a:buClr>
                <a:srgbClr val="E6001A"/>
              </a:buClr>
              <a:buSzPct val="80000"/>
              <a:buFont typeface="Wingdings" pitchFamily="2" charset="2"/>
              <a:buChar char="n"/>
              <a:defRPr/>
            </a:pPr>
            <a:r>
              <a:rPr lang="fr-FR" sz="1200" b="1" dirty="0" smtClean="0">
                <a:solidFill>
                  <a:srgbClr val="FF0000"/>
                </a:solidFill>
              </a:rPr>
              <a:t>DISTRI</a:t>
            </a:r>
            <a:r>
              <a:rPr lang="fr-FR" sz="1200" b="1" dirty="0"/>
              <a:t> –  Automates : Objectif qualité zéro défaut / Situation de Mai</a:t>
            </a:r>
            <a:endParaRPr lang="fr-FR" sz="1200" b="1" dirty="0" smtClean="0"/>
          </a:p>
        </p:txBody>
      </p:sp>
      <p:pic>
        <p:nvPicPr>
          <p:cNvPr id="6"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40191" y="355849"/>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6264316" y="1203444"/>
            <a:ext cx="2553904" cy="461665"/>
          </a:xfrm>
          <a:prstGeom prst="rect">
            <a:avLst/>
          </a:prstGeom>
        </p:spPr>
        <p:txBody>
          <a:bodyPr wrap="none">
            <a:spAutoFit/>
          </a:bodyPr>
          <a:lstStyle/>
          <a:p>
            <a:pPr>
              <a:defRPr/>
            </a:pPr>
            <a:r>
              <a:rPr lang="fr-FR" sz="2400" b="1" dirty="0" smtClean="0">
                <a:solidFill>
                  <a:schemeClr val="tx1">
                    <a:lumMod val="50000"/>
                    <a:lumOff val="50000"/>
                  </a:schemeClr>
                </a:solidFill>
              </a:rPr>
              <a:t>N°141</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6 juin 2017</a:t>
            </a:r>
            <a:endParaRPr lang="fr-FR" sz="2400" dirty="0">
              <a:solidFill>
                <a:schemeClr val="tx1">
                  <a:lumMod val="50000"/>
                  <a:lumOff val="50000"/>
                </a:schemeClr>
              </a:solidFill>
            </a:endParaRPr>
          </a:p>
        </p:txBody>
      </p:sp>
      <p:sp>
        <p:nvSpPr>
          <p:cNvPr id="8" name="ZoneTexte 7"/>
          <p:cNvSpPr txBox="1"/>
          <p:nvPr/>
        </p:nvSpPr>
        <p:spPr>
          <a:xfrm>
            <a:off x="3388927" y="5219668"/>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3691355418"/>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schemas.microsoft.com/office/2006/documentManagement/types"/>
    <ds:schemaRef ds:uri="http://www.w3.org/XML/1998/namespace"/>
    <ds:schemaRef ds:uri="02ea4b1b-5614-43b2-acce-6a9ef10fff4e"/>
    <ds:schemaRef ds:uri="http://schemas.microsoft.com/office/2006/metadata/properties"/>
    <ds:schemaRef ds:uri="http://schemas.openxmlformats.org/package/2006/metadata/core-properties"/>
    <ds:schemaRef ds:uri="http://purl.org/dc/term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3652</TotalTime>
  <Words>1190</Words>
  <Application>Microsoft Office PowerPoint</Application>
  <PresentationFormat>Affichage à l'écran (4:3)</PresentationFormat>
  <Paragraphs>229</Paragraphs>
  <Slides>15</Slides>
  <Notes>1</Notes>
  <HiddenSlides>0</HiddenSlides>
  <MMClips>0</MMClips>
  <ScaleCrop>false</ScaleCrop>
  <HeadingPairs>
    <vt:vector size="4" baseType="variant">
      <vt:variant>
        <vt:lpstr>Thème</vt:lpstr>
      </vt:variant>
      <vt:variant>
        <vt:i4>9</vt:i4>
      </vt:variant>
      <vt:variant>
        <vt:lpstr>Titres des diapositives</vt:lpstr>
      </vt:variant>
      <vt:variant>
        <vt:i4>15</vt:i4>
      </vt:variant>
    </vt:vector>
  </HeadingPairs>
  <TitlesOfParts>
    <vt:vector size="24" baseType="lpstr">
      <vt:lpstr>1-MODELE PART</vt:lpstr>
      <vt:lpstr>2-MODELE GP</vt:lpstr>
      <vt:lpstr>3-MODELE PRO</vt:lpstr>
      <vt:lpstr>MODELE BDR</vt:lpstr>
      <vt:lpstr>BDR ENTREPRISES</vt:lpstr>
      <vt:lpstr>BDR ESI</vt:lpstr>
      <vt:lpstr>BDR PP</vt:lpstr>
      <vt:lpstr>BDR IMMO PRO</vt:lpstr>
      <vt:lpstr>BDR SECTEUR PUBLIC</vt:lpstr>
      <vt:lpstr>Option internationale</vt:lpstr>
      <vt:lpstr>CONTEXTE ET OBJECTIFS</vt:lpstr>
      <vt:lpstr>L’OFFRE</vt:lpstr>
      <vt:lpstr>L’OFFRE</vt:lpstr>
      <vt:lpstr>exemples</vt:lpstr>
      <vt:lpstr>SOUSCRIPTION DU SERVICE</vt:lpstr>
      <vt:lpstr>RESILIATION DU SERVICE</vt:lpstr>
      <vt:lpstr>RESILIATION DU SERVICE</vt:lpstr>
      <vt:lpstr>TARIFICATION</vt:lpstr>
      <vt:lpstr>Fonctionnement</vt:lpstr>
      <vt:lpstr>SUIVI DE LA CONSOMMATION</vt:lpstr>
      <vt:lpstr>Retrouvez les mots !</vt:lpstr>
      <vt:lpstr>COMMUNICATION, QUEL DISPOSITIF ?</vt:lpstr>
      <vt:lpstr>COMMUNICATION, QUEL DISPOSITIF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A5704738</cp:lastModifiedBy>
  <cp:revision>329</cp:revision>
  <cp:lastPrinted>2016-06-22T11:00:56Z</cp:lastPrinted>
  <dcterms:created xsi:type="dcterms:W3CDTF">2016-06-03T08:10:53Z</dcterms:created>
  <dcterms:modified xsi:type="dcterms:W3CDTF">2017-06-06T14:43:15Z</dcterms:modified>
</cp:coreProperties>
</file>