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884" r:id="rId5"/>
    <p:sldMasterId id="2147483776" r:id="rId6"/>
    <p:sldMasterId id="2147483795" r:id="rId7"/>
    <p:sldMasterId id="2147483785" r:id="rId8"/>
    <p:sldMasterId id="2147483818" r:id="rId9"/>
    <p:sldMasterId id="2147483826" r:id="rId10"/>
    <p:sldMasterId id="2147483834" r:id="rId11"/>
    <p:sldMasterId id="2147483842" r:id="rId12"/>
    <p:sldMasterId id="2147483858" r:id="rId13"/>
  </p:sldMasterIdLst>
  <p:notesMasterIdLst>
    <p:notesMasterId r:id="rId50"/>
  </p:notesMasterIdLst>
  <p:handoutMasterIdLst>
    <p:handoutMasterId r:id="rId51"/>
  </p:handoutMasterIdLst>
  <p:sldIdLst>
    <p:sldId id="379" r:id="rId14"/>
    <p:sldId id="344" r:id="rId15"/>
    <p:sldId id="376" r:id="rId16"/>
    <p:sldId id="383" r:id="rId17"/>
    <p:sldId id="384" r:id="rId18"/>
    <p:sldId id="385" r:id="rId19"/>
    <p:sldId id="342" r:id="rId20"/>
    <p:sldId id="308" r:id="rId21"/>
    <p:sldId id="343" r:id="rId22"/>
    <p:sldId id="386" r:id="rId23"/>
    <p:sldId id="309" r:id="rId24"/>
    <p:sldId id="382" r:id="rId25"/>
    <p:sldId id="311" r:id="rId26"/>
    <p:sldId id="347" r:id="rId27"/>
    <p:sldId id="351" r:id="rId28"/>
    <p:sldId id="373" r:id="rId29"/>
    <p:sldId id="353" r:id="rId30"/>
    <p:sldId id="357" r:id="rId31"/>
    <p:sldId id="358" r:id="rId32"/>
    <p:sldId id="349" r:id="rId33"/>
    <p:sldId id="348" r:id="rId34"/>
    <p:sldId id="361" r:id="rId35"/>
    <p:sldId id="360" r:id="rId36"/>
    <p:sldId id="362" r:id="rId37"/>
    <p:sldId id="364" r:id="rId38"/>
    <p:sldId id="352" r:id="rId39"/>
    <p:sldId id="365" r:id="rId40"/>
    <p:sldId id="367" r:id="rId41"/>
    <p:sldId id="354" r:id="rId42"/>
    <p:sldId id="368" r:id="rId43"/>
    <p:sldId id="369" r:id="rId44"/>
    <p:sldId id="370" r:id="rId45"/>
    <p:sldId id="374" r:id="rId46"/>
    <p:sldId id="389" r:id="rId47"/>
    <p:sldId id="388" r:id="rId48"/>
    <p:sldId id="387" r:id="rId4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A1A"/>
    <a:srgbClr val="1C243E"/>
    <a:srgbClr val="000066"/>
    <a:srgbClr val="FFDE75"/>
    <a:srgbClr val="FFD54F"/>
    <a:srgbClr val="EA0000"/>
    <a:srgbClr val="A79C86"/>
    <a:srgbClr val="EFB103"/>
    <a:srgbClr val="EB0F2D"/>
    <a:srgbClr val="EA9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717" autoAdjust="0"/>
    <p:restoredTop sz="97943" autoAdjust="0"/>
  </p:normalViewPr>
  <p:slideViewPr>
    <p:cSldViewPr snapToGrid="0">
      <p:cViewPr>
        <p:scale>
          <a:sx n="120" d="100"/>
          <a:sy n="120" d="100"/>
        </p:scale>
        <p:origin x="-1374" y="108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2490" y="5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8" Type="http://schemas.openxmlformats.org/officeDocument/2006/relationships/slideMaster" Target="slideMasters/slideMaster5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90/sag/4025/suivi-sag-052017.xlsx" TargetMode="External"/><Relationship Id="rId2" Type="http://schemas.openxmlformats.org/officeDocument/2006/relationships/hyperlink" Target="http://commerciaux.celca.caisse-epargne.fr/download/137/signature-en-agence/4030/catalogue-produits-eligbles-sag-2017_06_02.pdf" TargetMode="External"/><Relationship Id="rId1" Type="http://schemas.openxmlformats.org/officeDocument/2006/relationships/slide" Target="../slides/slide36.xml"/><Relationship Id="rId5" Type="http://schemas.openxmlformats.org/officeDocument/2006/relationships/hyperlink" Target="http://commerciaux.celca.caisse-epargne.fr/download/189/ovmc/4161/20170610_resultats-tous-canaux_ovmc.xlsx" TargetMode="External"/><Relationship Id="rId4" Type="http://schemas.openxmlformats.org/officeDocument/2006/relationships/hyperlink" Target="http://commerciaux.celca.caisse-epargne.fr/download/121/produits-eligibles/4144/agences-liste-des-produits-eligibles-par-univers-activation-2017-06-12.xls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B7EEBC-AF50-406C-88B4-043875E94AE4}" type="doc">
      <dgm:prSet loTypeId="urn:microsoft.com/office/officeart/2005/8/layout/radial6" loCatId="cycle" qsTypeId="urn:microsoft.com/office/officeart/2005/8/quickstyle/3d9" qsCatId="3D" csTypeId="urn:microsoft.com/office/officeart/2005/8/colors/colorful1" csCatId="colorful" phldr="1"/>
      <dgm:spPr>
        <a:scene3d>
          <a:camera prst="perspectiveRelaxed" fov="3600000">
            <a:rot lat="20382745" lon="19723997" rev="2247860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</dgm:spPr>
      <dgm:t>
        <a:bodyPr/>
        <a:lstStyle/>
        <a:p>
          <a:endParaRPr lang="fr-FR"/>
        </a:p>
      </dgm:t>
    </dgm:pt>
    <dgm:pt modelId="{4B2CD2DD-8E95-482D-A561-AE3F818E4211}">
      <dgm:prSet phldrT="[Texte]"/>
      <dgm:spPr/>
      <dgm:t>
        <a:bodyPr>
          <a:sp3d extrusionH="28000" prstMaterial="matte"/>
        </a:bodyPr>
        <a:lstStyle/>
        <a:p>
          <a:r>
            <a:rPr lang="fr-FR" b="1" dirty="0" smtClean="0"/>
            <a:t>ACTUALITES</a:t>
          </a:r>
          <a:endParaRPr lang="fr-FR" b="1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8B2E80D-8F6F-4934-9F8E-0A6B575078B6}" type="parTrans" cxnId="{4FABB6D9-164F-4816-A05C-5F006A6B52BA}">
      <dgm:prSet/>
      <dgm:spPr/>
      <dgm:t>
        <a:bodyPr/>
        <a:lstStyle/>
        <a:p>
          <a:endParaRPr lang="fr-FR"/>
        </a:p>
      </dgm:t>
    </dgm:pt>
    <dgm:pt modelId="{C0EF5260-0705-4B69-8454-D1808E13FF96}" type="sibTrans" cxnId="{4FABB6D9-164F-4816-A05C-5F006A6B52BA}">
      <dgm:prSet/>
      <dgm:spPr/>
      <dgm:t>
        <a:bodyPr/>
        <a:lstStyle/>
        <a:p>
          <a:endParaRPr lang="fr-FR"/>
        </a:p>
      </dgm:t>
    </dgm:pt>
    <dgm:pt modelId="{30F8C821-81EF-482D-B601-851AD70FB8F5}">
      <dgm:prSet phldrT="[Texte]"/>
      <dgm:spPr>
        <a:sp3d extrusionH="152250" prstMaterial="matte">
          <a:bevelT w="165100" prst="coolSlant"/>
        </a:sp3d>
      </dgm:spPr>
      <dgm:t>
        <a:bodyPr>
          <a:sp3d extrusionH="28000" prstMaterial="matte"/>
        </a:bodyPr>
        <a:lstStyle/>
        <a:p>
          <a:r>
            <a:rPr lang="fr-FR" dirty="0" smtClean="0"/>
            <a:t>Catalogue SAG</a:t>
          </a:r>
          <a:endParaRPr lang="fr-FR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/>
          </dgm14:cNvPr>
        </a:ext>
      </dgm:extLst>
    </dgm:pt>
    <dgm:pt modelId="{69826585-05C0-4595-8638-F5B2500DB9EF}" type="parTrans" cxnId="{1642E49A-031A-4235-9827-7DBD4C04873E}">
      <dgm:prSet/>
      <dgm:spPr/>
      <dgm:t>
        <a:bodyPr/>
        <a:lstStyle/>
        <a:p>
          <a:endParaRPr lang="fr-FR"/>
        </a:p>
      </dgm:t>
    </dgm:pt>
    <dgm:pt modelId="{A81430BC-C8F3-49F0-B473-3A35E773FDF5}" type="sibTrans" cxnId="{1642E49A-031A-4235-9827-7DBD4C04873E}">
      <dgm:prSet/>
      <dgm:spPr/>
      <dgm:t>
        <a:bodyPr/>
        <a:lstStyle/>
        <a:p>
          <a:endParaRPr lang="fr-FR"/>
        </a:p>
      </dgm:t>
    </dgm:pt>
    <dgm:pt modelId="{B4BD16EB-5980-4D96-BE88-4BF374F31252}">
      <dgm:prSet phldrT="[Texte]"/>
      <dgm:spPr/>
      <dgm:t>
        <a:bodyPr>
          <a:sp3d extrusionH="28000" prstMaterial="matte"/>
        </a:bodyPr>
        <a:lstStyle/>
        <a:p>
          <a:r>
            <a:rPr lang="fr-FR" dirty="0" smtClean="0"/>
            <a:t>Résultats SAG</a:t>
          </a:r>
          <a:endParaRPr lang="fr-FR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/>
          </dgm14:cNvPr>
        </a:ext>
      </dgm:extLst>
    </dgm:pt>
    <dgm:pt modelId="{4647D502-6DB5-4B80-87C3-02C9F6D2EE36}" type="parTrans" cxnId="{2C44FD86-BE61-4C60-9DF3-AD925EB097D4}">
      <dgm:prSet/>
      <dgm:spPr/>
      <dgm:t>
        <a:bodyPr/>
        <a:lstStyle/>
        <a:p>
          <a:endParaRPr lang="fr-FR"/>
        </a:p>
      </dgm:t>
    </dgm:pt>
    <dgm:pt modelId="{58D0EE77-2B97-4F53-9E5A-ABABD90741EC}" type="sibTrans" cxnId="{2C44FD86-BE61-4C60-9DF3-AD925EB097D4}">
      <dgm:prSet/>
      <dgm:spPr/>
      <dgm:t>
        <a:bodyPr/>
        <a:lstStyle/>
        <a:p>
          <a:endParaRPr lang="fr-FR"/>
        </a:p>
      </dgm:t>
    </dgm:pt>
    <dgm:pt modelId="{A69C2739-F3F5-4D8F-93F4-7F86F52C288B}">
      <dgm:prSet phldrT="[Texte]"/>
      <dgm:spPr/>
      <dgm:t>
        <a:bodyPr>
          <a:sp3d extrusionH="28000" prstMaterial="matte"/>
        </a:bodyPr>
        <a:lstStyle/>
        <a:p>
          <a:r>
            <a:rPr lang="fr-FR" dirty="0" smtClean="0"/>
            <a:t>Catalogue OVMC</a:t>
          </a:r>
          <a:endParaRPr lang="fr-FR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/>
          </dgm14:cNvPr>
        </a:ext>
      </dgm:extLst>
    </dgm:pt>
    <dgm:pt modelId="{0852F1A5-B1AC-4615-8F52-4121FFC8D58C}" type="parTrans" cxnId="{10413DB8-FE75-4415-AD2E-BEE5679B09AD}">
      <dgm:prSet/>
      <dgm:spPr/>
      <dgm:t>
        <a:bodyPr/>
        <a:lstStyle/>
        <a:p>
          <a:endParaRPr lang="fr-FR"/>
        </a:p>
      </dgm:t>
    </dgm:pt>
    <dgm:pt modelId="{A8B28337-4F89-4B11-B169-71C3C186B7CE}" type="sibTrans" cxnId="{10413DB8-FE75-4415-AD2E-BEE5679B09AD}">
      <dgm:prSet/>
      <dgm:spPr/>
      <dgm:t>
        <a:bodyPr/>
        <a:lstStyle/>
        <a:p>
          <a:endParaRPr lang="fr-FR"/>
        </a:p>
      </dgm:t>
    </dgm:pt>
    <dgm:pt modelId="{9F4E4BEA-0DBE-4DCB-80F2-A0D167160AC9}">
      <dgm:prSet phldrT="[Texte]"/>
      <dgm:spPr/>
      <dgm:t>
        <a:bodyPr>
          <a:sp3d extrusionH="28000" prstMaterial="matte"/>
        </a:bodyPr>
        <a:lstStyle/>
        <a:p>
          <a:r>
            <a:rPr lang="fr-FR" dirty="0" smtClean="0"/>
            <a:t>Résultats OVMC</a:t>
          </a:r>
          <a:endParaRPr lang="fr-FR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/>
          </dgm14:cNvPr>
        </a:ext>
      </dgm:extLst>
    </dgm:pt>
    <dgm:pt modelId="{3A83B898-822D-4923-AA62-71395FDD6D35}" type="parTrans" cxnId="{8AD973A6-657C-4952-891C-AE3183A57196}">
      <dgm:prSet/>
      <dgm:spPr/>
      <dgm:t>
        <a:bodyPr/>
        <a:lstStyle/>
        <a:p>
          <a:endParaRPr lang="fr-FR"/>
        </a:p>
      </dgm:t>
    </dgm:pt>
    <dgm:pt modelId="{38A43F2D-ABD3-4163-89AB-B88BE08352F5}" type="sibTrans" cxnId="{8AD973A6-657C-4952-891C-AE3183A57196}">
      <dgm:prSet/>
      <dgm:spPr/>
      <dgm:t>
        <a:bodyPr/>
        <a:lstStyle/>
        <a:p>
          <a:endParaRPr lang="fr-FR"/>
        </a:p>
      </dgm:t>
    </dgm:pt>
    <dgm:pt modelId="{5E4A97F6-75E0-420A-8285-BB59690A4859}" type="pres">
      <dgm:prSet presAssocID="{F5B7EEBC-AF50-406C-88B4-043875E94AE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0701074-67A3-421E-BA1B-4576483C19AE}" type="pres">
      <dgm:prSet presAssocID="{4B2CD2DD-8E95-482D-A561-AE3F818E4211}" presName="centerShape" presStyleLbl="node0" presStyleIdx="0" presStyleCnt="1"/>
      <dgm:spPr/>
      <dgm:t>
        <a:bodyPr/>
        <a:lstStyle/>
        <a:p>
          <a:endParaRPr lang="fr-FR"/>
        </a:p>
      </dgm:t>
    </dgm:pt>
    <dgm:pt modelId="{75DC9B53-C4D4-4A2B-A423-A9033AB61FAA}" type="pres">
      <dgm:prSet presAssocID="{30F8C821-81EF-482D-B601-851AD70FB8F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2156D4F-C32D-4DAD-80CD-B5B5ADA6F1F6}" type="pres">
      <dgm:prSet presAssocID="{30F8C821-81EF-482D-B601-851AD70FB8F5}" presName="dummy" presStyleCnt="0"/>
      <dgm:spPr/>
      <dgm:t>
        <a:bodyPr/>
        <a:lstStyle/>
        <a:p>
          <a:endParaRPr lang="fr-FR"/>
        </a:p>
      </dgm:t>
    </dgm:pt>
    <dgm:pt modelId="{357FDFFC-F695-496E-9AEA-1749A7D327C2}" type="pres">
      <dgm:prSet presAssocID="{A81430BC-C8F3-49F0-B473-3A35E773FDF5}" presName="sibTrans" presStyleLbl="sibTrans2D1" presStyleIdx="0" presStyleCnt="4"/>
      <dgm:spPr/>
      <dgm:t>
        <a:bodyPr/>
        <a:lstStyle/>
        <a:p>
          <a:endParaRPr lang="fr-FR"/>
        </a:p>
      </dgm:t>
    </dgm:pt>
    <dgm:pt modelId="{5785BE1D-FAF1-41FA-A883-9885E6D985C4}" type="pres">
      <dgm:prSet presAssocID="{B4BD16EB-5980-4D96-BE88-4BF374F3125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84B8747-DBB5-4D15-9505-E561430C324F}" type="pres">
      <dgm:prSet presAssocID="{B4BD16EB-5980-4D96-BE88-4BF374F31252}" presName="dummy" presStyleCnt="0"/>
      <dgm:spPr/>
      <dgm:t>
        <a:bodyPr/>
        <a:lstStyle/>
        <a:p>
          <a:endParaRPr lang="fr-FR"/>
        </a:p>
      </dgm:t>
    </dgm:pt>
    <dgm:pt modelId="{91C09B4E-A1A9-4288-B7A9-9DF4D7F99BE6}" type="pres">
      <dgm:prSet presAssocID="{58D0EE77-2B97-4F53-9E5A-ABABD90741EC}" presName="sibTrans" presStyleLbl="sibTrans2D1" presStyleIdx="1" presStyleCnt="4"/>
      <dgm:spPr/>
      <dgm:t>
        <a:bodyPr/>
        <a:lstStyle/>
        <a:p>
          <a:endParaRPr lang="fr-FR"/>
        </a:p>
      </dgm:t>
    </dgm:pt>
    <dgm:pt modelId="{11FF2B7C-F641-492E-86C2-3E10EF21A855}" type="pres">
      <dgm:prSet presAssocID="{9F4E4BEA-0DBE-4DCB-80F2-A0D167160AC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47B5BBD-5D8B-4D48-B8B5-A6F082A8B653}" type="pres">
      <dgm:prSet presAssocID="{9F4E4BEA-0DBE-4DCB-80F2-A0D167160AC9}" presName="dummy" presStyleCnt="0"/>
      <dgm:spPr/>
      <dgm:t>
        <a:bodyPr/>
        <a:lstStyle/>
        <a:p>
          <a:endParaRPr lang="fr-FR"/>
        </a:p>
      </dgm:t>
    </dgm:pt>
    <dgm:pt modelId="{0BF84F0C-A7B8-444C-9AF4-33E022926F1F}" type="pres">
      <dgm:prSet presAssocID="{38A43F2D-ABD3-4163-89AB-B88BE08352F5}" presName="sibTrans" presStyleLbl="sibTrans2D1" presStyleIdx="2" presStyleCnt="4"/>
      <dgm:spPr/>
      <dgm:t>
        <a:bodyPr/>
        <a:lstStyle/>
        <a:p>
          <a:endParaRPr lang="fr-FR"/>
        </a:p>
      </dgm:t>
    </dgm:pt>
    <dgm:pt modelId="{948B32D4-4CAF-40CB-BF30-78BE3FDA31B3}" type="pres">
      <dgm:prSet presAssocID="{A69C2739-F3F5-4D8F-93F4-7F86F52C288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0C25429-C3F5-4C79-B5CC-8F393ADF0ACF}" type="pres">
      <dgm:prSet presAssocID="{A69C2739-F3F5-4D8F-93F4-7F86F52C288B}" presName="dummy" presStyleCnt="0"/>
      <dgm:spPr/>
      <dgm:t>
        <a:bodyPr/>
        <a:lstStyle/>
        <a:p>
          <a:endParaRPr lang="fr-FR"/>
        </a:p>
      </dgm:t>
    </dgm:pt>
    <dgm:pt modelId="{DCD4E1A2-ADCE-45D8-AAA1-C73DEF5F95ED}" type="pres">
      <dgm:prSet presAssocID="{A8B28337-4F89-4B11-B169-71C3C186B7CE}" presName="sibTrans" presStyleLbl="sibTrans2D1" presStyleIdx="3" presStyleCnt="4"/>
      <dgm:spPr/>
      <dgm:t>
        <a:bodyPr/>
        <a:lstStyle/>
        <a:p>
          <a:endParaRPr lang="fr-FR"/>
        </a:p>
      </dgm:t>
    </dgm:pt>
  </dgm:ptLst>
  <dgm:cxnLst>
    <dgm:cxn modelId="{1642E49A-031A-4235-9827-7DBD4C04873E}" srcId="{4B2CD2DD-8E95-482D-A561-AE3F818E4211}" destId="{30F8C821-81EF-482D-B601-851AD70FB8F5}" srcOrd="0" destOrd="0" parTransId="{69826585-05C0-4595-8638-F5B2500DB9EF}" sibTransId="{A81430BC-C8F3-49F0-B473-3A35E773FDF5}"/>
    <dgm:cxn modelId="{8AD973A6-657C-4952-891C-AE3183A57196}" srcId="{4B2CD2DD-8E95-482D-A561-AE3F818E4211}" destId="{9F4E4BEA-0DBE-4DCB-80F2-A0D167160AC9}" srcOrd="2" destOrd="0" parTransId="{3A83B898-822D-4923-AA62-71395FDD6D35}" sibTransId="{38A43F2D-ABD3-4163-89AB-B88BE08352F5}"/>
    <dgm:cxn modelId="{7B1742D8-A887-41DF-B435-6782D52BFF3A}" type="presOf" srcId="{58D0EE77-2B97-4F53-9E5A-ABABD90741EC}" destId="{91C09B4E-A1A9-4288-B7A9-9DF4D7F99BE6}" srcOrd="0" destOrd="0" presId="urn:microsoft.com/office/officeart/2005/8/layout/radial6"/>
    <dgm:cxn modelId="{48F3BF57-4DA9-4051-A8BC-AD723E0C313A}" type="presOf" srcId="{B4BD16EB-5980-4D96-BE88-4BF374F31252}" destId="{5785BE1D-FAF1-41FA-A883-9885E6D985C4}" srcOrd="0" destOrd="0" presId="urn:microsoft.com/office/officeart/2005/8/layout/radial6"/>
    <dgm:cxn modelId="{2C44FD86-BE61-4C60-9DF3-AD925EB097D4}" srcId="{4B2CD2DD-8E95-482D-A561-AE3F818E4211}" destId="{B4BD16EB-5980-4D96-BE88-4BF374F31252}" srcOrd="1" destOrd="0" parTransId="{4647D502-6DB5-4B80-87C3-02C9F6D2EE36}" sibTransId="{58D0EE77-2B97-4F53-9E5A-ABABD90741EC}"/>
    <dgm:cxn modelId="{10413DB8-FE75-4415-AD2E-BEE5679B09AD}" srcId="{4B2CD2DD-8E95-482D-A561-AE3F818E4211}" destId="{A69C2739-F3F5-4D8F-93F4-7F86F52C288B}" srcOrd="3" destOrd="0" parTransId="{0852F1A5-B1AC-4615-8F52-4121FFC8D58C}" sibTransId="{A8B28337-4F89-4B11-B169-71C3C186B7CE}"/>
    <dgm:cxn modelId="{4F5F8395-FDC8-4ED7-B6CF-A033BB2D4B17}" type="presOf" srcId="{A81430BC-C8F3-49F0-B473-3A35E773FDF5}" destId="{357FDFFC-F695-496E-9AEA-1749A7D327C2}" srcOrd="0" destOrd="0" presId="urn:microsoft.com/office/officeart/2005/8/layout/radial6"/>
    <dgm:cxn modelId="{E5A2473F-DBDD-4697-B51A-95F32F40CA95}" type="presOf" srcId="{30F8C821-81EF-482D-B601-851AD70FB8F5}" destId="{75DC9B53-C4D4-4A2B-A423-A9033AB61FAA}" srcOrd="0" destOrd="0" presId="urn:microsoft.com/office/officeart/2005/8/layout/radial6"/>
    <dgm:cxn modelId="{4DB9600A-0CF9-4584-A591-FFC8063B8A50}" type="presOf" srcId="{A69C2739-F3F5-4D8F-93F4-7F86F52C288B}" destId="{948B32D4-4CAF-40CB-BF30-78BE3FDA31B3}" srcOrd="0" destOrd="0" presId="urn:microsoft.com/office/officeart/2005/8/layout/radial6"/>
    <dgm:cxn modelId="{7499697D-8038-4209-9AF4-1BE5D07D73DF}" type="presOf" srcId="{4B2CD2DD-8E95-482D-A561-AE3F818E4211}" destId="{60701074-67A3-421E-BA1B-4576483C19AE}" srcOrd="0" destOrd="0" presId="urn:microsoft.com/office/officeart/2005/8/layout/radial6"/>
    <dgm:cxn modelId="{DBB6EE18-30C5-4B3B-B06D-B5DD36CCB5A4}" type="presOf" srcId="{F5B7EEBC-AF50-406C-88B4-043875E94AE4}" destId="{5E4A97F6-75E0-420A-8285-BB59690A4859}" srcOrd="0" destOrd="0" presId="urn:microsoft.com/office/officeart/2005/8/layout/radial6"/>
    <dgm:cxn modelId="{256A286F-A5AC-495F-8437-23138FC29558}" type="presOf" srcId="{38A43F2D-ABD3-4163-89AB-B88BE08352F5}" destId="{0BF84F0C-A7B8-444C-9AF4-33E022926F1F}" srcOrd="0" destOrd="0" presId="urn:microsoft.com/office/officeart/2005/8/layout/radial6"/>
    <dgm:cxn modelId="{4FABB6D9-164F-4816-A05C-5F006A6B52BA}" srcId="{F5B7EEBC-AF50-406C-88B4-043875E94AE4}" destId="{4B2CD2DD-8E95-482D-A561-AE3F818E4211}" srcOrd="0" destOrd="0" parTransId="{78B2E80D-8F6F-4934-9F8E-0A6B575078B6}" sibTransId="{C0EF5260-0705-4B69-8454-D1808E13FF96}"/>
    <dgm:cxn modelId="{55F0036B-7A54-4394-BDA3-97ED16242A97}" type="presOf" srcId="{A8B28337-4F89-4B11-B169-71C3C186B7CE}" destId="{DCD4E1A2-ADCE-45D8-AAA1-C73DEF5F95ED}" srcOrd="0" destOrd="0" presId="urn:microsoft.com/office/officeart/2005/8/layout/radial6"/>
    <dgm:cxn modelId="{D1720AF3-6724-41BF-8DED-264C59DDB890}" type="presOf" srcId="{9F4E4BEA-0DBE-4DCB-80F2-A0D167160AC9}" destId="{11FF2B7C-F641-492E-86C2-3E10EF21A855}" srcOrd="0" destOrd="0" presId="urn:microsoft.com/office/officeart/2005/8/layout/radial6"/>
    <dgm:cxn modelId="{7B04E91F-5049-4421-A098-D0161566E607}" type="presParOf" srcId="{5E4A97F6-75E0-420A-8285-BB59690A4859}" destId="{60701074-67A3-421E-BA1B-4576483C19AE}" srcOrd="0" destOrd="0" presId="urn:microsoft.com/office/officeart/2005/8/layout/radial6"/>
    <dgm:cxn modelId="{0B93B8A1-97EE-42B5-AC7F-8EB20FFABE85}" type="presParOf" srcId="{5E4A97F6-75E0-420A-8285-BB59690A4859}" destId="{75DC9B53-C4D4-4A2B-A423-A9033AB61FAA}" srcOrd="1" destOrd="0" presId="urn:microsoft.com/office/officeart/2005/8/layout/radial6"/>
    <dgm:cxn modelId="{EB484C40-95FD-41B5-9426-9D94354156C3}" type="presParOf" srcId="{5E4A97F6-75E0-420A-8285-BB59690A4859}" destId="{32156D4F-C32D-4DAD-80CD-B5B5ADA6F1F6}" srcOrd="2" destOrd="0" presId="urn:microsoft.com/office/officeart/2005/8/layout/radial6"/>
    <dgm:cxn modelId="{106C9CAE-FF2B-46C4-A2A4-E7AB42E6018A}" type="presParOf" srcId="{5E4A97F6-75E0-420A-8285-BB59690A4859}" destId="{357FDFFC-F695-496E-9AEA-1749A7D327C2}" srcOrd="3" destOrd="0" presId="urn:microsoft.com/office/officeart/2005/8/layout/radial6"/>
    <dgm:cxn modelId="{E6FFE9C9-AC58-4295-A83A-77959914777E}" type="presParOf" srcId="{5E4A97F6-75E0-420A-8285-BB59690A4859}" destId="{5785BE1D-FAF1-41FA-A883-9885E6D985C4}" srcOrd="4" destOrd="0" presId="urn:microsoft.com/office/officeart/2005/8/layout/radial6"/>
    <dgm:cxn modelId="{6D5A6AB4-B5C7-43A6-B26A-F8976282BCD9}" type="presParOf" srcId="{5E4A97F6-75E0-420A-8285-BB59690A4859}" destId="{284B8747-DBB5-4D15-9505-E561430C324F}" srcOrd="5" destOrd="0" presId="urn:microsoft.com/office/officeart/2005/8/layout/radial6"/>
    <dgm:cxn modelId="{C9F37FAF-9FDD-4432-BD99-B252547E50CD}" type="presParOf" srcId="{5E4A97F6-75E0-420A-8285-BB59690A4859}" destId="{91C09B4E-A1A9-4288-B7A9-9DF4D7F99BE6}" srcOrd="6" destOrd="0" presId="urn:microsoft.com/office/officeart/2005/8/layout/radial6"/>
    <dgm:cxn modelId="{4299A94E-B257-4CB3-88A8-7D3A2012FB77}" type="presParOf" srcId="{5E4A97F6-75E0-420A-8285-BB59690A4859}" destId="{11FF2B7C-F641-492E-86C2-3E10EF21A855}" srcOrd="7" destOrd="0" presId="urn:microsoft.com/office/officeart/2005/8/layout/radial6"/>
    <dgm:cxn modelId="{9E5C1758-41C4-419C-985A-988E2A27A93D}" type="presParOf" srcId="{5E4A97F6-75E0-420A-8285-BB59690A4859}" destId="{747B5BBD-5D8B-4D48-B8B5-A6F082A8B653}" srcOrd="8" destOrd="0" presId="urn:microsoft.com/office/officeart/2005/8/layout/radial6"/>
    <dgm:cxn modelId="{BB55CBAD-85B3-4A99-856B-F30E3DA004DE}" type="presParOf" srcId="{5E4A97F6-75E0-420A-8285-BB59690A4859}" destId="{0BF84F0C-A7B8-444C-9AF4-33E022926F1F}" srcOrd="9" destOrd="0" presId="urn:microsoft.com/office/officeart/2005/8/layout/radial6"/>
    <dgm:cxn modelId="{B6C9E903-5550-4800-B431-055762EC5DCA}" type="presParOf" srcId="{5E4A97F6-75E0-420A-8285-BB59690A4859}" destId="{948B32D4-4CAF-40CB-BF30-78BE3FDA31B3}" srcOrd="10" destOrd="0" presId="urn:microsoft.com/office/officeart/2005/8/layout/radial6"/>
    <dgm:cxn modelId="{FE1CAFFB-DAAB-466E-9BB2-63B472355FEA}" type="presParOf" srcId="{5E4A97F6-75E0-420A-8285-BB59690A4859}" destId="{D0C25429-C3F5-4C79-B5CC-8F393ADF0ACF}" srcOrd="11" destOrd="0" presId="urn:microsoft.com/office/officeart/2005/8/layout/radial6"/>
    <dgm:cxn modelId="{E36E1F35-FB0A-4342-8D6D-1B6508AD1B51}" type="presParOf" srcId="{5E4A97F6-75E0-420A-8285-BB59690A4859}" destId="{DCD4E1A2-ADCE-45D8-AAA1-C73DEF5F95ED}" srcOrd="12" destOrd="0" presId="urn:microsoft.com/office/officeart/2005/8/layout/radial6"/>
  </dgm:cxnLst>
  <dgm:bg>
    <a:solidFill>
      <a:schemeClr val="accent5">
        <a:lumMod val="50000"/>
        <a:alpha val="89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D4E1A2-ADCE-45D8-AAA1-C73DEF5F95ED}">
      <dsp:nvSpPr>
        <dsp:cNvPr id="0" name=""/>
        <dsp:cNvSpPr/>
      </dsp:nvSpPr>
      <dsp:spPr>
        <a:xfrm>
          <a:off x="2620502" y="584367"/>
          <a:ext cx="3902994" cy="3902994"/>
        </a:xfrm>
        <a:prstGeom prst="blockArc">
          <a:avLst>
            <a:gd name="adj1" fmla="val 10800000"/>
            <a:gd name="adj2" fmla="val 16200000"/>
            <a:gd name="adj3" fmla="val 463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perspectiveRelaxed" fov="3600000">
            <a:rot lat="20382745" lon="19723997" rev="2247860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F84F0C-A7B8-444C-9AF4-33E022926F1F}">
      <dsp:nvSpPr>
        <dsp:cNvPr id="0" name=""/>
        <dsp:cNvSpPr/>
      </dsp:nvSpPr>
      <dsp:spPr>
        <a:xfrm>
          <a:off x="2620502" y="584367"/>
          <a:ext cx="3902994" cy="3902994"/>
        </a:xfrm>
        <a:prstGeom prst="blockArc">
          <a:avLst>
            <a:gd name="adj1" fmla="val 5400000"/>
            <a:gd name="adj2" fmla="val 10800000"/>
            <a:gd name="adj3" fmla="val 463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perspectiveRelaxed" fov="3600000">
            <a:rot lat="20382745" lon="19723997" rev="2247860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C09B4E-A1A9-4288-B7A9-9DF4D7F99BE6}">
      <dsp:nvSpPr>
        <dsp:cNvPr id="0" name=""/>
        <dsp:cNvSpPr/>
      </dsp:nvSpPr>
      <dsp:spPr>
        <a:xfrm>
          <a:off x="2620502" y="584367"/>
          <a:ext cx="3902994" cy="3902994"/>
        </a:xfrm>
        <a:prstGeom prst="blockArc">
          <a:avLst>
            <a:gd name="adj1" fmla="val 0"/>
            <a:gd name="adj2" fmla="val 5400000"/>
            <a:gd name="adj3" fmla="val 463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perspectiveRelaxed" fov="3600000">
            <a:rot lat="20382745" lon="19723997" rev="2247860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7FDFFC-F695-496E-9AEA-1749A7D327C2}">
      <dsp:nvSpPr>
        <dsp:cNvPr id="0" name=""/>
        <dsp:cNvSpPr/>
      </dsp:nvSpPr>
      <dsp:spPr>
        <a:xfrm>
          <a:off x="2620502" y="584367"/>
          <a:ext cx="3902994" cy="3902994"/>
        </a:xfrm>
        <a:prstGeom prst="blockArc">
          <a:avLst>
            <a:gd name="adj1" fmla="val 16200000"/>
            <a:gd name="adj2" fmla="val 0"/>
            <a:gd name="adj3" fmla="val 463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perspectiveRelaxed" fov="3600000">
            <a:rot lat="20382745" lon="19723997" rev="2247860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701074-67A3-421E-BA1B-4576483C19AE}">
      <dsp:nvSpPr>
        <dsp:cNvPr id="0" name=""/>
        <dsp:cNvSpPr/>
      </dsp:nvSpPr>
      <dsp:spPr>
        <a:xfrm>
          <a:off x="3674566" y="1638431"/>
          <a:ext cx="1794867" cy="17948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perspectiveRelaxed" fov="3600000">
            <a:rot lat="20382745" lon="19723997" rev="2247860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  <a:sp3d extrusionH="28000" prstMaterial="matte"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ACTUALITES</a:t>
          </a:r>
          <a:endParaRPr lang="fr-FR" sz="1800" b="1" kern="1200" dirty="0"/>
        </a:p>
      </dsp:txBody>
      <dsp:txXfrm>
        <a:off x="3937418" y="1901283"/>
        <a:ext cx="1269163" cy="1269163"/>
      </dsp:txXfrm>
    </dsp:sp>
    <dsp:sp modelId="{75DC9B53-C4D4-4A2B-A423-A9033AB61FAA}">
      <dsp:nvSpPr>
        <dsp:cNvPr id="0" name=""/>
        <dsp:cNvSpPr/>
      </dsp:nvSpPr>
      <dsp:spPr>
        <a:xfrm>
          <a:off x="3943796" y="1395"/>
          <a:ext cx="1256407" cy="125640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perspectiveRelaxed" fov="3600000">
            <a:rot lat="20382745" lon="19723997" rev="2247860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  <a:sp3d extrusionH="28000" prstMaterial="matte"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Catalogue SAG</a:t>
          </a:r>
          <a:endParaRPr lang="fr-FR" sz="1700" kern="1200" dirty="0"/>
        </a:p>
      </dsp:txBody>
      <dsp:txXfrm>
        <a:off x="4127793" y="185392"/>
        <a:ext cx="888413" cy="888413"/>
      </dsp:txXfrm>
    </dsp:sp>
    <dsp:sp modelId="{5785BE1D-FAF1-41FA-A883-9885E6D985C4}">
      <dsp:nvSpPr>
        <dsp:cNvPr id="0" name=""/>
        <dsp:cNvSpPr/>
      </dsp:nvSpPr>
      <dsp:spPr>
        <a:xfrm>
          <a:off x="5850062" y="1907661"/>
          <a:ext cx="1256407" cy="125640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perspectiveRelaxed" fov="3600000">
            <a:rot lat="20382745" lon="19723997" rev="2247860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  <a:sp3d extrusionH="28000" prstMaterial="matte"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Résultats SAG</a:t>
          </a:r>
          <a:endParaRPr lang="fr-FR" sz="1700" kern="1200" dirty="0"/>
        </a:p>
      </dsp:txBody>
      <dsp:txXfrm>
        <a:off x="6034059" y="2091658"/>
        <a:ext cx="888413" cy="888413"/>
      </dsp:txXfrm>
    </dsp:sp>
    <dsp:sp modelId="{11FF2B7C-F641-492E-86C2-3E10EF21A855}">
      <dsp:nvSpPr>
        <dsp:cNvPr id="0" name=""/>
        <dsp:cNvSpPr/>
      </dsp:nvSpPr>
      <dsp:spPr>
        <a:xfrm>
          <a:off x="3943796" y="3813927"/>
          <a:ext cx="1256407" cy="125640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perspectiveRelaxed" fov="3600000">
            <a:rot lat="20382745" lon="19723997" rev="2247860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  <a:sp3d extrusionH="28000" prstMaterial="matte"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Résultats OVMC</a:t>
          </a:r>
          <a:endParaRPr lang="fr-FR" sz="1700" kern="1200" dirty="0"/>
        </a:p>
      </dsp:txBody>
      <dsp:txXfrm>
        <a:off x="4127793" y="3997924"/>
        <a:ext cx="888413" cy="888413"/>
      </dsp:txXfrm>
    </dsp:sp>
    <dsp:sp modelId="{948B32D4-4CAF-40CB-BF30-78BE3FDA31B3}">
      <dsp:nvSpPr>
        <dsp:cNvPr id="0" name=""/>
        <dsp:cNvSpPr/>
      </dsp:nvSpPr>
      <dsp:spPr>
        <a:xfrm>
          <a:off x="2037530" y="1907661"/>
          <a:ext cx="1256407" cy="125640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perspectiveRelaxed" fov="3600000">
            <a:rot lat="20382745" lon="19723997" rev="2247860"/>
          </a:camera>
          <a:lightRig rig="soft" dir="t"/>
          <a:backdrop>
            <a:anchor x="0" y="0" z="-210000"/>
            <a:norm dx="0" dy="0" dz="914400"/>
            <a:up dx="0" dy="914400" dz="0"/>
          </a:backdrop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  <a:sp3d extrusionH="28000" prstMaterial="matte"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Catalogue OVMC</a:t>
          </a:r>
          <a:endParaRPr lang="fr-FR" sz="1700" kern="1200" dirty="0"/>
        </a:p>
      </dsp:txBody>
      <dsp:txXfrm>
        <a:off x="2221527" y="2091658"/>
        <a:ext cx="888413" cy="8884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927244" y="4714877"/>
            <a:ext cx="494318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1" defTabSz="882213">
              <a:spcBef>
                <a:spcPct val="0"/>
              </a:spcBef>
              <a:defRPr/>
            </a:pPr>
            <a:endParaRPr lang="fr-FR" dirty="0" smtClean="0">
              <a:solidFill>
                <a:srgbClr val="002364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fr-FR" altLang="fr-FR" dirty="0" smtClean="0">
              <a:solidFill>
                <a:srgbClr val="002060"/>
              </a:solidFill>
            </a:endParaRPr>
          </a:p>
        </p:txBody>
      </p:sp>
      <p:sp>
        <p:nvSpPr>
          <p:cNvPr id="747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89" indent="-2857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907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70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232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8E15170-0D72-4834-9767-F8C725272CF5}" type="slidenum">
              <a:rPr lang="fr-FR" altLang="fr-FR">
                <a:solidFill>
                  <a:srgbClr val="000000"/>
                </a:solidFill>
                <a:latin typeface="Calibri" pitchFamily="34" charset="0"/>
              </a:rPr>
              <a:pPr/>
              <a:t>2</a:t>
            </a:fld>
            <a:endParaRPr lang="fr-FR" altLang="fr-FR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8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927244" y="4714877"/>
            <a:ext cx="494318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82213">
              <a:spcBef>
                <a:spcPct val="0"/>
              </a:spcBef>
              <a:defRPr/>
            </a:pPr>
            <a:r>
              <a:rPr lang="fr-FR" b="1" dirty="0" smtClean="0"/>
              <a:t>Le contrat 2220N</a:t>
            </a:r>
            <a:endParaRPr lang="fr-FR" b="1" kern="0" dirty="0">
              <a:solidFill>
                <a:srgbClr val="5A88D8">
                  <a:lumMod val="50000"/>
                </a:srgbClr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endParaRPr lang="fr-FR" altLang="fr-FR" dirty="0" smtClean="0">
              <a:solidFill>
                <a:srgbClr val="002060"/>
              </a:solidFill>
            </a:endParaRPr>
          </a:p>
        </p:txBody>
      </p:sp>
      <p:sp>
        <p:nvSpPr>
          <p:cNvPr id="747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89" indent="-2857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907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70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232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8E15170-0D72-4834-9767-F8C725272CF5}" type="slidenum">
              <a:rPr lang="fr-FR" altLang="fr-FR">
                <a:solidFill>
                  <a:srgbClr val="000000"/>
                </a:solidFill>
                <a:latin typeface="Calibri" pitchFamily="34" charset="0"/>
              </a:rPr>
              <a:pPr/>
              <a:t>4</a:t>
            </a:fld>
            <a:endParaRPr lang="fr-FR" altLang="fr-FR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156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927244" y="4714877"/>
            <a:ext cx="494318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82213">
              <a:spcBef>
                <a:spcPct val="0"/>
              </a:spcBef>
              <a:defRPr/>
            </a:pPr>
            <a:r>
              <a:rPr lang="fr-FR" b="1" dirty="0" smtClean="0"/>
              <a:t>Le contrat 2220N</a:t>
            </a:r>
            <a:endParaRPr lang="fr-FR" b="1" kern="0" dirty="0">
              <a:solidFill>
                <a:srgbClr val="5A88D8">
                  <a:lumMod val="50000"/>
                </a:srgbClr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endParaRPr lang="fr-FR" altLang="fr-FR" dirty="0" smtClean="0">
              <a:solidFill>
                <a:srgbClr val="002060"/>
              </a:solidFill>
            </a:endParaRPr>
          </a:p>
        </p:txBody>
      </p:sp>
      <p:sp>
        <p:nvSpPr>
          <p:cNvPr id="747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89" indent="-2857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907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70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232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8E15170-0D72-4834-9767-F8C725272CF5}" type="slidenum">
              <a:rPr lang="fr-FR" altLang="fr-FR">
                <a:solidFill>
                  <a:srgbClr val="000000"/>
                </a:solidFill>
                <a:latin typeface="Calibri" pitchFamily="34" charset="0"/>
              </a:rPr>
              <a:pPr/>
              <a:t>5</a:t>
            </a:fld>
            <a:endParaRPr lang="fr-FR" altLang="fr-FR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156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927244" y="4714877"/>
            <a:ext cx="494318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82213">
              <a:spcBef>
                <a:spcPct val="0"/>
              </a:spcBef>
              <a:defRPr/>
            </a:pPr>
            <a:r>
              <a:rPr lang="fr-FR" b="1" dirty="0" smtClean="0"/>
              <a:t>Le contrat 2220N</a:t>
            </a:r>
            <a:endParaRPr lang="fr-FR" b="1" kern="0" dirty="0">
              <a:solidFill>
                <a:srgbClr val="5A88D8">
                  <a:lumMod val="50000"/>
                </a:srgbClr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endParaRPr lang="fr-FR" altLang="fr-FR" dirty="0" smtClean="0">
              <a:solidFill>
                <a:srgbClr val="002060"/>
              </a:solidFill>
            </a:endParaRPr>
          </a:p>
        </p:txBody>
      </p:sp>
      <p:sp>
        <p:nvSpPr>
          <p:cNvPr id="747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89" indent="-2857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907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70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232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8E15170-0D72-4834-9767-F8C725272CF5}" type="slidenum">
              <a:rPr lang="fr-FR" altLang="fr-FR">
                <a:solidFill>
                  <a:srgbClr val="000000"/>
                </a:solidFill>
                <a:latin typeface="Calibri" pitchFamily="34" charset="0"/>
              </a:rPr>
              <a:pPr/>
              <a:t>6</a:t>
            </a:fld>
            <a:endParaRPr lang="fr-FR" altLang="fr-FR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156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927244" y="4714877"/>
            <a:ext cx="494318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82213">
              <a:spcBef>
                <a:spcPct val="0"/>
              </a:spcBef>
              <a:defRPr/>
            </a:pPr>
            <a:r>
              <a:rPr lang="fr-FR" b="1" dirty="0" smtClean="0"/>
              <a:t>Le contrat 2220N</a:t>
            </a:r>
            <a:endParaRPr lang="fr-FR" b="1" kern="0" dirty="0">
              <a:solidFill>
                <a:srgbClr val="5A88D8">
                  <a:lumMod val="50000"/>
                </a:srgbClr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endParaRPr lang="fr-FR" altLang="fr-FR" dirty="0" smtClean="0">
              <a:solidFill>
                <a:srgbClr val="002060"/>
              </a:solidFill>
            </a:endParaRPr>
          </a:p>
        </p:txBody>
      </p:sp>
      <p:sp>
        <p:nvSpPr>
          <p:cNvPr id="747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89" indent="-2857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907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70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232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8E15170-0D72-4834-9767-F8C725272CF5}" type="slidenum">
              <a:rPr lang="fr-FR" altLang="fr-FR">
                <a:solidFill>
                  <a:srgbClr val="000000"/>
                </a:solidFill>
                <a:latin typeface="Calibri" pitchFamily="34" charset="0"/>
              </a:rPr>
              <a:pPr/>
              <a:t>7</a:t>
            </a:fld>
            <a:endParaRPr lang="fr-FR" altLang="fr-FR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8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927244" y="4714877"/>
            <a:ext cx="494318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 smtClean="0">
              <a:solidFill>
                <a:srgbClr val="002060"/>
              </a:solidFill>
            </a:endParaRPr>
          </a:p>
        </p:txBody>
      </p:sp>
      <p:sp>
        <p:nvSpPr>
          <p:cNvPr id="747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89" indent="-2857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907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70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232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8E15170-0D72-4834-9767-F8C725272CF5}" type="slidenum">
              <a:rPr lang="fr-FR" altLang="fr-FR">
                <a:solidFill>
                  <a:srgbClr val="000000"/>
                </a:solidFill>
                <a:latin typeface="Calibri" pitchFamily="34" charset="0"/>
              </a:rPr>
              <a:pPr/>
              <a:t>8</a:t>
            </a:fld>
            <a:endParaRPr lang="fr-FR" altLang="fr-FR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8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927244" y="4714877"/>
            <a:ext cx="494318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 smtClean="0">
              <a:solidFill>
                <a:srgbClr val="002060"/>
              </a:solidFill>
            </a:endParaRPr>
          </a:p>
        </p:txBody>
      </p:sp>
      <p:sp>
        <p:nvSpPr>
          <p:cNvPr id="747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89" indent="-2857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907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70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232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8E15170-0D72-4834-9767-F8C725272CF5}" type="slidenum">
              <a:rPr lang="fr-FR" altLang="fr-FR">
                <a:solidFill>
                  <a:srgbClr val="000000"/>
                </a:solidFill>
                <a:latin typeface="Calibri" pitchFamily="34" charset="0"/>
              </a:rPr>
              <a:pPr/>
              <a:t>9</a:t>
            </a:fld>
            <a:endParaRPr lang="fr-FR" altLang="fr-FR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8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927244" y="4714877"/>
            <a:ext cx="494318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 smtClean="0">
              <a:solidFill>
                <a:srgbClr val="002060"/>
              </a:solidFill>
            </a:endParaRPr>
          </a:p>
        </p:txBody>
      </p:sp>
      <p:sp>
        <p:nvSpPr>
          <p:cNvPr id="747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89" indent="-2857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907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70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232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8E15170-0D72-4834-9767-F8C725272CF5}" type="slidenum">
              <a:rPr lang="fr-FR" altLang="fr-FR">
                <a:solidFill>
                  <a:srgbClr val="000000"/>
                </a:solidFill>
                <a:latin typeface="Calibri" pitchFamily="34" charset="0"/>
              </a:rPr>
              <a:pPr/>
              <a:t>10</a:t>
            </a:fld>
            <a:endParaRPr lang="fr-FR" altLang="fr-FR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8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927244" y="4714877"/>
            <a:ext cx="494318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 smtClean="0">
              <a:solidFill>
                <a:srgbClr val="002060"/>
              </a:solidFill>
            </a:endParaRPr>
          </a:p>
        </p:txBody>
      </p:sp>
      <p:sp>
        <p:nvSpPr>
          <p:cNvPr id="747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89" indent="-2857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907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70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232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8E15170-0D72-4834-9767-F8C725272CF5}" type="slidenum">
              <a:rPr lang="fr-FR" altLang="fr-FR">
                <a:solidFill>
                  <a:srgbClr val="000000"/>
                </a:solidFill>
                <a:latin typeface="Calibri" pitchFamily="34" charset="0"/>
              </a:rPr>
              <a:pPr/>
              <a:t>11</a:t>
            </a:fld>
            <a:endParaRPr lang="fr-FR" altLang="fr-FR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8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927244" y="4714877"/>
            <a:ext cx="494318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 smtClean="0">
              <a:solidFill>
                <a:srgbClr val="002060"/>
              </a:solidFill>
            </a:endParaRPr>
          </a:p>
        </p:txBody>
      </p:sp>
      <p:sp>
        <p:nvSpPr>
          <p:cNvPr id="747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89" indent="-2857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907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70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232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8E15170-0D72-4834-9767-F8C725272CF5}" type="slidenum">
              <a:rPr lang="fr-FR" altLang="fr-FR">
                <a:solidFill>
                  <a:srgbClr val="000000"/>
                </a:solidFill>
                <a:latin typeface="Calibri" pitchFamily="34" charset="0"/>
              </a:rPr>
              <a:pPr/>
              <a:t>12</a:t>
            </a:fld>
            <a:endParaRPr lang="fr-FR" altLang="fr-FR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201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927244" y="4714877"/>
            <a:ext cx="494318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 smtClean="0">
              <a:solidFill>
                <a:srgbClr val="002060"/>
              </a:solidFill>
            </a:endParaRPr>
          </a:p>
        </p:txBody>
      </p:sp>
      <p:sp>
        <p:nvSpPr>
          <p:cNvPr id="747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89" indent="-2857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907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70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232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8E15170-0D72-4834-9767-F8C725272CF5}" type="slidenum">
              <a:rPr lang="fr-FR" altLang="fr-FR">
                <a:solidFill>
                  <a:srgbClr val="000000"/>
                </a:solidFill>
                <a:latin typeface="Calibri" pitchFamily="34" charset="0"/>
              </a:rPr>
              <a:pPr/>
              <a:t>13</a:t>
            </a:fld>
            <a:endParaRPr lang="fr-FR" altLang="fr-FR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8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927244" y="4714877"/>
            <a:ext cx="494318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 smtClean="0">
              <a:solidFill>
                <a:srgbClr val="002060"/>
              </a:solidFill>
            </a:endParaRPr>
          </a:p>
        </p:txBody>
      </p:sp>
      <p:sp>
        <p:nvSpPr>
          <p:cNvPr id="747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89" indent="-28572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907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70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232" indent="-2285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8E15170-0D72-4834-9767-F8C725272CF5}" type="slidenum">
              <a:rPr lang="fr-FR" altLang="fr-FR">
                <a:solidFill>
                  <a:srgbClr val="000000"/>
                </a:solidFill>
                <a:latin typeface="Calibri" pitchFamily="34" charset="0"/>
              </a:rPr>
              <a:pPr/>
              <a:t>14</a:t>
            </a:fld>
            <a:endParaRPr lang="fr-FR" altLang="fr-FR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8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828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8820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jp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jp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jp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.jpg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276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7BB2-BD16-45C4-ADCD-E61882E8387B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7586-3C57-487F-995C-F5E6349B2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9213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7BB2-BD16-45C4-ADCD-E61882E8387B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7586-3C57-487F-995C-F5E6349B2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9770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7BB2-BD16-45C4-ADCD-E61882E8387B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7586-3C57-487F-995C-F5E6349B2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803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7BB2-BD16-45C4-ADCD-E61882E8387B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7586-3C57-487F-995C-F5E6349B2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5752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7BB2-BD16-45C4-ADCD-E61882E8387B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7586-3C57-487F-995C-F5E6349B2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185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7BB2-BD16-45C4-ADCD-E61882E8387B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7586-3C57-487F-995C-F5E6349B2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5204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7BB2-BD16-45C4-ADCD-E61882E8387B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7586-3C57-487F-995C-F5E6349B2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0051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7BB2-BD16-45C4-ADCD-E61882E8387B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7586-3C57-487F-995C-F5E6349B2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4920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7BB2-BD16-45C4-ADCD-E61882E8387B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7586-3C57-487F-995C-F5E6349B2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8532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7BB2-BD16-45C4-ADCD-E61882E8387B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7586-3C57-487F-995C-F5E6349B2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807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7BB2-BD16-45C4-ADCD-E61882E8387B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7586-3C57-487F-995C-F5E6349B2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47893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5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53.xml"/><Relationship Id="rId9" Type="http://schemas.openxmlformats.org/officeDocument/2006/relationships/image" Target="../media/image10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Relationship Id="rId9" Type="http://schemas.openxmlformats.org/officeDocument/2006/relationships/image" Target="../media/image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7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4.xml"/><Relationship Id="rId9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Relationship Id="rId9" Type="http://schemas.openxmlformats.org/officeDocument/2006/relationships/image" Target="../media/image1.jp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314767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408272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409011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408272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16 mars 2017 – ADE en CRD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6463" y="6151419"/>
            <a:ext cx="9092969" cy="603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5" r:id="rId6"/>
    <p:sldLayoutId id="2147483882" r:id="rId7"/>
    <p:sldLayoutId id="2147483881" r:id="rId8"/>
    <p:sldLayoutId id="2147483896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C7BB2-BD16-45C4-ADCD-E61882E8387B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47586-3C57-487F-995C-F5E6349B2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93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hyperlink" Target="http://wnsgprw1.celca.caisse-epargne.fr/divers/communication/video/NOA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21.JP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nsgprw1.celca.caisse-epargne.fr/app/bci/INF/DMA_INF_N065_17.pdf" TargetMode="External"/><Relationship Id="rId3" Type="http://schemas.openxmlformats.org/officeDocument/2006/relationships/image" Target="../media/image22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1.jpg"/><Relationship Id="rId5" Type="http://schemas.openxmlformats.org/officeDocument/2006/relationships/image" Target="../media/image24.png"/><Relationship Id="rId10" Type="http://schemas.openxmlformats.org/officeDocument/2006/relationships/hyperlink" Target="http://assuranceauto.bpcea.caisse-epargne.fr/" TargetMode="External"/><Relationship Id="rId4" Type="http://schemas.openxmlformats.org/officeDocument/2006/relationships/image" Target="../media/image23.png"/><Relationship Id="rId9" Type="http://schemas.openxmlformats.org/officeDocument/2006/relationships/hyperlink" Target="http://commerciaux.celca.caisse-epargne.fr/particuliers/iard-et-prevoyance-3/assurances-iard/mon-auto-et-moi-assurance-2-roues/mon-auto-et-moi-assurance-2-roues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slide" Target="slide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slide" Target="slide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slide" Target="slide24.xml"/><Relationship Id="rId4" Type="http://schemas.openxmlformats.org/officeDocument/2006/relationships/slide" Target="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30.gif"/><Relationship Id="rId4" Type="http://schemas.openxmlformats.org/officeDocument/2006/relationships/image" Target="../media/image3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slide" Target="slide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slide" Target="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30.gif"/><Relationship Id="rId4" Type="http://schemas.openxmlformats.org/officeDocument/2006/relationships/image" Target="../media/image3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slide" Target="slide3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slide" Target="slide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30.gif"/><Relationship Id="rId4" Type="http://schemas.openxmlformats.org/officeDocument/2006/relationships/image" Target="../media/image38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40.jpg"/><Relationship Id="rId7" Type="http://schemas.openxmlformats.org/officeDocument/2006/relationships/hyperlink" Target="http://assuranceauto.bpcea.caisse-epargne.fr/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particuliers/iard-et-prevoyance-3/assurances-iard/mon-auto-et-moi-assurance-2-roues/mon-auto-et-moi-assurance-2-roues/" TargetMode="Externa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global-bdd/multicanal/multicanal/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hyperlink" Target="http://commerciaux.celca.caisse-epargne.fr/global-bdd/pilotage/pilotage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2/bancarisation/4146/ovmc-saisir-une-vente-option-internationale-megi-simple-v201706.ppt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45.png"/><Relationship Id="rId4" Type="http://schemas.openxmlformats.org/officeDocument/2006/relationships/slide" Target="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nouvelle </a:t>
            </a:r>
            <a:r>
              <a:rPr lang="fr-FR" dirty="0" smtClean="0">
                <a:solidFill>
                  <a:srgbClr val="FF0000"/>
                </a:solidFill>
              </a:rPr>
              <a:t>assurance auto</a:t>
            </a:r>
            <a:endParaRPr lang="fr-FR" i="1" dirty="0"/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89572" y="4940866"/>
            <a:ext cx="8575675" cy="641498"/>
          </a:xfrm>
        </p:spPr>
        <p:txBody>
          <a:bodyPr/>
          <a:lstStyle/>
          <a:p>
            <a:r>
              <a:rPr lang="fr-FR" dirty="0" smtClean="0"/>
              <a:t>Heure du Jeudi du 15/06/2017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0"/>
          <a:stretch/>
        </p:blipFill>
        <p:spPr>
          <a:xfrm>
            <a:off x="299734" y="257101"/>
            <a:ext cx="8606760" cy="554993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9" name="Titre 111"/>
          <p:cNvSpPr txBox="1">
            <a:spLocks/>
          </p:cNvSpPr>
          <p:nvPr/>
        </p:nvSpPr>
        <p:spPr>
          <a:xfrm>
            <a:off x="450849" y="3326642"/>
            <a:ext cx="8575675" cy="655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La nouvelle </a:t>
            </a:r>
            <a:r>
              <a:rPr lang="fr-FR" smtClean="0">
                <a:solidFill>
                  <a:srgbClr val="FF0000"/>
                </a:solidFill>
              </a:rPr>
              <a:t>assurance auto</a:t>
            </a:r>
            <a:endParaRPr lang="fr-FR" i="1" dirty="0"/>
          </a:p>
        </p:txBody>
      </p:sp>
      <p:sp>
        <p:nvSpPr>
          <p:cNvPr id="10" name="Sous-titre 112"/>
          <p:cNvSpPr txBox="1">
            <a:spLocks/>
          </p:cNvSpPr>
          <p:nvPr/>
        </p:nvSpPr>
        <p:spPr>
          <a:xfrm>
            <a:off x="441972" y="5093266"/>
            <a:ext cx="8575675" cy="641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Heure du Jeudi du 15/06/2017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052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53493" y="1536064"/>
            <a:ext cx="8424936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spcBef>
                <a:spcPct val="20000"/>
              </a:spcBef>
              <a:buClr>
                <a:schemeClr val="bg2"/>
              </a:buClr>
            </a:pPr>
            <a:r>
              <a:rPr lang="fr-FR" sz="1600" dirty="0" smtClean="0">
                <a:solidFill>
                  <a:schemeClr val="bg2">
                    <a:lumMod val="50000"/>
                  </a:schemeClr>
                </a:solidFill>
              </a:rPr>
              <a:t>Découvrez la vidéo de la Nouvelle </a:t>
            </a:r>
            <a:r>
              <a:rPr lang="fr-FR" sz="1600" dirty="0">
                <a:solidFill>
                  <a:schemeClr val="bg2">
                    <a:lumMod val="50000"/>
                  </a:schemeClr>
                </a:solidFill>
              </a:rPr>
              <a:t>O</a:t>
            </a:r>
            <a:r>
              <a:rPr lang="fr-FR" sz="1600" dirty="0" smtClean="0">
                <a:solidFill>
                  <a:schemeClr val="bg2">
                    <a:lumMod val="50000"/>
                  </a:schemeClr>
                </a:solidFill>
              </a:rPr>
              <a:t>ffre </a:t>
            </a:r>
            <a:r>
              <a:rPr lang="fr-FR" sz="1600" dirty="0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fr-FR" sz="1600" dirty="0" smtClean="0">
                <a:solidFill>
                  <a:schemeClr val="bg2">
                    <a:lumMod val="50000"/>
                  </a:schemeClr>
                </a:solidFill>
              </a:rPr>
              <a:t>uto </a:t>
            </a:r>
            <a:endParaRPr lang="fr-FR" sz="1600" dirty="0">
              <a:solidFill>
                <a:schemeClr val="bg2">
                  <a:lumMod val="50000"/>
                </a:schemeClr>
              </a:solidFill>
            </a:endParaRPr>
          </a:p>
          <a:p>
            <a:pPr marL="712788" lvl="1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</a:pPr>
            <a:endParaRPr lang="fr-FR" sz="1600" dirty="0"/>
          </a:p>
        </p:txBody>
      </p:sp>
      <p:sp>
        <p:nvSpPr>
          <p:cNvPr id="13" name="Titre 7"/>
          <p:cNvSpPr txBox="1">
            <a:spLocks/>
          </p:cNvSpPr>
          <p:nvPr/>
        </p:nvSpPr>
        <p:spPr bwMode="gray">
          <a:xfrm>
            <a:off x="787140" y="445852"/>
            <a:ext cx="8210426" cy="452962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fr-FR"/>
            </a:defPPr>
            <a:lvl1pPr>
              <a:spcBef>
                <a:spcPct val="0"/>
              </a:spcBef>
              <a:defRPr sz="28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000" dirty="0" smtClean="0"/>
              <a:t>présentation</a:t>
            </a:r>
            <a:endParaRPr lang="fr-FR" altLang="fr-FR" sz="2000" dirty="0"/>
          </a:p>
        </p:txBody>
      </p:sp>
      <p:grpSp>
        <p:nvGrpSpPr>
          <p:cNvPr id="10" name="Groupe 9"/>
          <p:cNvGrpSpPr/>
          <p:nvPr/>
        </p:nvGrpSpPr>
        <p:grpSpPr>
          <a:xfrm>
            <a:off x="645626" y="2170084"/>
            <a:ext cx="7896315" cy="3336967"/>
            <a:chOff x="787140" y="2050565"/>
            <a:chExt cx="7896315" cy="333696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20"/>
            <a:stretch/>
          </p:blipFill>
          <p:spPr bwMode="auto">
            <a:xfrm>
              <a:off x="787140" y="2050565"/>
              <a:ext cx="6753691" cy="3336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05" r="8020"/>
            <a:stretch/>
          </p:blipFill>
          <p:spPr bwMode="auto">
            <a:xfrm>
              <a:off x="4940627" y="2050566"/>
              <a:ext cx="3742828" cy="3336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05" r="53993" b="-1245"/>
            <a:stretch/>
          </p:blipFill>
          <p:spPr bwMode="auto">
            <a:xfrm>
              <a:off x="4366504" y="2153212"/>
              <a:ext cx="367296" cy="308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05" r="53993" b="-1245"/>
            <a:stretch/>
          </p:blipFill>
          <p:spPr bwMode="auto">
            <a:xfrm>
              <a:off x="4068347" y="2153212"/>
              <a:ext cx="367296" cy="308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05" r="53993" b="-1245"/>
            <a:stretch/>
          </p:blipFill>
          <p:spPr bwMode="auto">
            <a:xfrm>
              <a:off x="4653566" y="2175303"/>
              <a:ext cx="367296" cy="308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riangle isocèle 1"/>
          <p:cNvSpPr/>
          <p:nvPr/>
        </p:nvSpPr>
        <p:spPr>
          <a:xfrm rot="5400000">
            <a:off x="4229984" y="3466530"/>
            <a:ext cx="654358" cy="64144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hlinkClick r:id="rId4"/>
          </p:cNvPr>
          <p:cNvSpPr/>
          <p:nvPr/>
        </p:nvSpPr>
        <p:spPr>
          <a:xfrm>
            <a:off x="3841387" y="3163021"/>
            <a:ext cx="1251858" cy="1251858"/>
          </a:xfrm>
          <a:prstGeom prst="ellipse">
            <a:avLst/>
          </a:prstGeom>
          <a:noFill/>
          <a:ln w="730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2</a:t>
            </a:fld>
            <a:endParaRPr lang="fr-FR" sz="700" dirty="0"/>
          </a:p>
        </p:txBody>
      </p:sp>
      <p:sp>
        <p:nvSpPr>
          <p:cNvPr id="17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45370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909455" y="4475748"/>
            <a:ext cx="2586810" cy="1370733"/>
          </a:xfrm>
          <a:prstGeom prst="rect">
            <a:avLst/>
          </a:prstGeom>
          <a:solidFill>
            <a:schemeClr val="bg1"/>
          </a:solidFill>
          <a:ln>
            <a:solidFill>
              <a:srgbClr val="FABA1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7"/>
          <p:cNvSpPr txBox="1">
            <a:spLocks/>
          </p:cNvSpPr>
          <p:nvPr/>
        </p:nvSpPr>
        <p:spPr bwMode="gray">
          <a:xfrm>
            <a:off x="787140" y="445852"/>
            <a:ext cx="8210426" cy="452962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fr-FR"/>
            </a:defPPr>
            <a:lvl1pPr>
              <a:spcBef>
                <a:spcPct val="0"/>
              </a:spcBef>
              <a:defRPr sz="28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000" dirty="0" smtClean="0"/>
              <a:t>présentation</a:t>
            </a:r>
            <a:endParaRPr lang="fr-FR" altLang="fr-FR" sz="2000" dirty="0"/>
          </a:p>
        </p:txBody>
      </p:sp>
      <p:sp>
        <p:nvSpPr>
          <p:cNvPr id="8" name="Rectangle 7"/>
          <p:cNvSpPr/>
          <p:nvPr/>
        </p:nvSpPr>
        <p:spPr>
          <a:xfrm>
            <a:off x="5585270" y="2724378"/>
            <a:ext cx="525600" cy="356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5603858" y="3333981"/>
            <a:ext cx="525600" cy="356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5703754" y="3910122"/>
            <a:ext cx="525600" cy="356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874784" y="1481064"/>
            <a:ext cx="743597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bg2"/>
              </a:buClr>
            </a:pPr>
            <a:r>
              <a:rPr lang="fr-FR" b="1" dirty="0" smtClean="0">
                <a:solidFill>
                  <a:schemeClr val="tx2"/>
                </a:solidFill>
              </a:rPr>
              <a:t>20 juin 2017 : </a:t>
            </a:r>
            <a:r>
              <a:rPr lang="fr-FR" b="1" dirty="0" smtClean="0">
                <a:solidFill>
                  <a:schemeClr val="bg2">
                    <a:lumMod val="50000"/>
                  </a:schemeClr>
                </a:solidFill>
              </a:rPr>
              <a:t>Commercialisation de la Nouvelle </a:t>
            </a: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O</a:t>
            </a:r>
            <a:r>
              <a:rPr lang="fr-FR" b="1" dirty="0" smtClean="0">
                <a:solidFill>
                  <a:schemeClr val="bg2">
                    <a:lumMod val="50000"/>
                  </a:schemeClr>
                </a:solidFill>
              </a:rPr>
              <a:t>ffre </a:t>
            </a: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fr-FR" b="1" dirty="0" smtClean="0">
                <a:solidFill>
                  <a:schemeClr val="bg2">
                    <a:lumMod val="50000"/>
                  </a:schemeClr>
                </a:solidFill>
              </a:rPr>
              <a:t>uto</a:t>
            </a:r>
            <a:endParaRPr lang="fr-FR" b="1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25" name="Connecteur droit 24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6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3</a:t>
            </a:fld>
            <a:endParaRPr lang="fr-FR" sz="700" dirty="0"/>
          </a:p>
        </p:txBody>
      </p:sp>
      <p:sp>
        <p:nvSpPr>
          <p:cNvPr id="28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  <p:sp>
        <p:nvSpPr>
          <p:cNvPr id="21" name="Ellipse 20"/>
          <p:cNvSpPr/>
          <p:nvPr/>
        </p:nvSpPr>
        <p:spPr>
          <a:xfrm>
            <a:off x="5766108" y="1267314"/>
            <a:ext cx="1972842" cy="1972851"/>
          </a:xfrm>
          <a:prstGeom prst="ellipse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23" name="Imag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70" y="3690337"/>
            <a:ext cx="397719" cy="39771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11933" y="2783753"/>
            <a:ext cx="212189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Une offre personnalisable composée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de </a:t>
            </a:r>
          </a:p>
          <a:p>
            <a:pPr lvl="0" algn="ctr"/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3 </a:t>
            </a:r>
            <a:r>
              <a:rPr lang="fr-FR" sz="1400" b="1" dirty="0">
                <a:solidFill>
                  <a:schemeClr val="bg2">
                    <a:lumMod val="50000"/>
                  </a:schemeClr>
                </a:solidFill>
              </a:rPr>
              <a:t>formules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simples </a:t>
            </a:r>
          </a:p>
          <a:p>
            <a:pPr lvl="0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et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 d’options </a:t>
            </a:r>
            <a:endParaRPr lang="fr-FR" sz="1400" dirty="0"/>
          </a:p>
          <a:p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2271490" y="2870833"/>
            <a:ext cx="22313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Des nouveaux services pour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aider vos assurés</a:t>
            </a:r>
          </a:p>
          <a:p>
            <a:pPr algn="ctr"/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au quotidien</a:t>
            </a:r>
            <a:endParaRPr lang="fr-FR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496511" y="2719530"/>
            <a:ext cx="23938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Des remises et avantages tarifaires pour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récompenser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leur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fidélité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, leurs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bons comportements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et leur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respect de l’environnement</a:t>
            </a:r>
            <a:endParaRPr lang="fr-FR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16" name="Connecteur droit 15"/>
          <p:cNvCxnSpPr/>
          <p:nvPr/>
        </p:nvCxnSpPr>
        <p:spPr>
          <a:xfrm>
            <a:off x="2271490" y="2537107"/>
            <a:ext cx="0" cy="1477752"/>
          </a:xfrm>
          <a:prstGeom prst="line">
            <a:avLst/>
          </a:prstGeom>
          <a:ln w="25400">
            <a:solidFill>
              <a:srgbClr val="FAB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459452" y="2532433"/>
            <a:ext cx="0" cy="1477752"/>
          </a:xfrm>
          <a:prstGeom prst="line">
            <a:avLst/>
          </a:prstGeom>
          <a:ln w="25400">
            <a:solidFill>
              <a:srgbClr val="FAB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6986852" y="2518583"/>
            <a:ext cx="0" cy="1477752"/>
          </a:xfrm>
          <a:prstGeom prst="line">
            <a:avLst/>
          </a:prstGeom>
          <a:ln w="25400">
            <a:solidFill>
              <a:srgbClr val="FAB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3445663" y="4480229"/>
            <a:ext cx="1967477" cy="25237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1">
              <a:spcBef>
                <a:spcPct val="20000"/>
              </a:spcBef>
              <a:buClr>
                <a:schemeClr val="bg2"/>
              </a:buClr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de personnalisation</a:t>
            </a:r>
          </a:p>
          <a:p>
            <a:pPr lvl="1">
              <a:spcBef>
                <a:spcPct val="20000"/>
              </a:spcBef>
              <a:buClr>
                <a:schemeClr val="bg2"/>
              </a:buClr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de clarté</a:t>
            </a:r>
          </a:p>
          <a:p>
            <a:pPr lvl="1">
              <a:spcBef>
                <a:spcPct val="20000"/>
              </a:spcBef>
              <a:buClr>
                <a:schemeClr val="bg2"/>
              </a:buClr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de couverture</a:t>
            </a:r>
          </a:p>
          <a:p>
            <a:pPr lvl="1">
              <a:spcBef>
                <a:spcPct val="20000"/>
              </a:spcBef>
              <a:buClr>
                <a:schemeClr val="bg2"/>
              </a:buClr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d’accompagnement</a:t>
            </a:r>
          </a:p>
          <a:p>
            <a:pPr lvl="1">
              <a:spcBef>
                <a:spcPct val="20000"/>
              </a:spcBef>
              <a:buClr>
                <a:schemeClr val="bg2"/>
              </a:buClr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de remises</a:t>
            </a:r>
          </a:p>
          <a:p>
            <a:pPr marL="712788" lvl="1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</a:pPr>
            <a:endParaRPr lang="fr-FR" sz="1600" dirty="0" smtClean="0"/>
          </a:p>
          <a:p>
            <a:pPr lvl="1">
              <a:spcBef>
                <a:spcPct val="20000"/>
              </a:spcBef>
              <a:buClr>
                <a:schemeClr val="bg2"/>
              </a:buClr>
            </a:pPr>
            <a:endParaRPr lang="fr-FR" sz="1600" dirty="0" smtClean="0"/>
          </a:p>
          <a:p>
            <a:pPr marL="712788" lvl="1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</a:pPr>
            <a:endParaRPr lang="fr-FR" sz="1600" dirty="0"/>
          </a:p>
          <a:p>
            <a:pPr marL="712788" lvl="1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</a:pPr>
            <a:endParaRPr lang="fr-FR" sz="1600" dirty="0"/>
          </a:p>
        </p:txBody>
      </p:sp>
      <p:sp>
        <p:nvSpPr>
          <p:cNvPr id="35" name="ZoneTexte 34"/>
          <p:cNvSpPr txBox="1"/>
          <p:nvPr/>
        </p:nvSpPr>
        <p:spPr>
          <a:xfrm>
            <a:off x="2722158" y="4348435"/>
            <a:ext cx="1045029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1" algn="ctr">
              <a:spcBef>
                <a:spcPct val="20000"/>
              </a:spcBef>
              <a:buClr>
                <a:schemeClr val="bg2"/>
              </a:buClr>
            </a:pPr>
            <a:r>
              <a:rPr lang="fr-FR" sz="10000" b="1" dirty="0" smtClean="0">
                <a:solidFill>
                  <a:srgbClr val="FABA1A"/>
                </a:solidFill>
                <a:latin typeface="Arial Black" panose="020B0A04020102020204" pitchFamily="34" charset="0"/>
                <a:cs typeface="Aharoni" panose="02010803020104030203" pitchFamily="2" charset="-79"/>
                <a:sym typeface="Wingdings"/>
              </a:rPr>
              <a:t>+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7120868" y="2537107"/>
            <a:ext cx="169451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FABA1A"/>
              </a:buClr>
            </a:pP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Une offre disponible sur tous les canaux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</a:p>
          <a:p>
            <a:pPr marL="171450" indent="-171450">
              <a:buClr>
                <a:srgbClr val="FABA1A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Agence</a:t>
            </a:r>
          </a:p>
          <a:p>
            <a:pPr marL="171450" indent="-171450">
              <a:buClr>
                <a:srgbClr val="FABA1A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Téléphone</a:t>
            </a:r>
          </a:p>
          <a:p>
            <a:pPr marL="171450" lvl="0" indent="-171450">
              <a:buClr>
                <a:srgbClr val="FABA1A"/>
              </a:buClr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Site Internet</a:t>
            </a:r>
          </a:p>
          <a:p>
            <a:pPr marL="171450" indent="-171450">
              <a:buClr>
                <a:srgbClr val="FABA1A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Application 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bancaire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82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7"/>
          <p:cNvSpPr txBox="1">
            <a:spLocks/>
          </p:cNvSpPr>
          <p:nvPr/>
        </p:nvSpPr>
        <p:spPr bwMode="gray">
          <a:xfrm>
            <a:off x="787140" y="441956"/>
            <a:ext cx="8210426" cy="452962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fr-FR"/>
            </a:defPPr>
            <a:lvl1pPr>
              <a:spcBef>
                <a:spcPct val="0"/>
              </a:spcBef>
              <a:defRPr sz="28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000" dirty="0" smtClean="0"/>
              <a:t>L’offre : 3 formules et </a:t>
            </a:r>
            <a:r>
              <a:rPr lang="fr-FR" altLang="fr-FR" sz="2000" dirty="0" err="1" smtClean="0"/>
              <a:t>dES</a:t>
            </a:r>
            <a:r>
              <a:rPr lang="fr-FR" altLang="fr-FR" sz="2000" dirty="0" smtClean="0"/>
              <a:t> options</a:t>
            </a:r>
            <a:endParaRPr lang="fr-FR" altLang="fr-FR" sz="2000" dirty="0"/>
          </a:p>
        </p:txBody>
      </p:sp>
      <p:cxnSp>
        <p:nvCxnSpPr>
          <p:cNvPr id="4" name="Connecteur droit 3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4</a:t>
            </a:fld>
            <a:endParaRPr lang="fr-FR" sz="700" dirty="0"/>
          </a:p>
        </p:txBody>
      </p:sp>
      <p:sp>
        <p:nvSpPr>
          <p:cNvPr id="7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idx="1"/>
          </p:nvPr>
        </p:nvSpPr>
        <p:spPr>
          <a:xfrm>
            <a:off x="284854" y="6009739"/>
            <a:ext cx="8272046" cy="5674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800" dirty="0" smtClean="0">
                <a:solidFill>
                  <a:srgbClr val="000000"/>
                </a:solidFill>
              </a:rPr>
              <a:t>*Cocher l’option « bris de glace » sous Impulse pour bénéficier de la garantie Catastrophes naturelles, technologiques </a:t>
            </a:r>
            <a:r>
              <a:rPr lang="fr-FR" sz="800" smtClean="0">
                <a:solidFill>
                  <a:srgbClr val="000000"/>
                </a:solidFill>
              </a:rPr>
              <a:t>et </a:t>
            </a:r>
            <a:r>
              <a:rPr lang="fr-FR" sz="800" dirty="0">
                <a:solidFill>
                  <a:srgbClr val="000000"/>
                </a:solidFill>
              </a:rPr>
              <a:t>A</a:t>
            </a:r>
            <a:r>
              <a:rPr lang="fr-FR" sz="800" smtClean="0">
                <a:solidFill>
                  <a:srgbClr val="000000"/>
                </a:solidFill>
              </a:rPr>
              <a:t>ttentat</a:t>
            </a:r>
            <a:r>
              <a:rPr lang="fr-FR" sz="800" dirty="0" smtClean="0">
                <a:solidFill>
                  <a:srgbClr val="000000"/>
                </a:solidFill>
              </a:rPr>
              <a:t>.</a:t>
            </a:r>
            <a:endParaRPr lang="fr-FR" sz="800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465795"/>
              </p:ext>
            </p:extLst>
          </p:nvPr>
        </p:nvGraphicFramePr>
        <p:xfrm>
          <a:off x="332510" y="1122357"/>
          <a:ext cx="8354290" cy="4853368"/>
        </p:xfrm>
        <a:graphic>
          <a:graphicData uri="http://schemas.openxmlformats.org/drawingml/2006/table">
            <a:tbl>
              <a:tblPr/>
              <a:tblGrid>
                <a:gridCol w="843147"/>
                <a:gridCol w="3586348"/>
                <a:gridCol w="1306287"/>
                <a:gridCol w="1304058"/>
                <a:gridCol w="1314450"/>
              </a:tblGrid>
              <a:tr h="16124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Besoins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Garanties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Formule Tiers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Formule Tiers Plus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Formule Tous Risques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</a:tr>
              <a:tr h="157220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Les personnes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Responsabilité 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civile et défense pénale, recours suite à </a:t>
                      </a:r>
                      <a:r>
                        <a:rPr lang="fr-F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accident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/>
                      </a:r>
                      <a:b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</a:t>
                      </a:r>
                      <a:r>
                        <a:rPr lang="fr-FR" sz="10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RC </a:t>
                      </a:r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dommages matériels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/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Plafond : 100 000 000 €</a:t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non</a:t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</a:t>
                      </a:r>
                      <a:r>
                        <a:rPr lang="fr-FR" sz="10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RC </a:t>
                      </a:r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dommages corporels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/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Plafond : illimité</a:t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non</a:t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</a:t>
                      </a:r>
                      <a:r>
                        <a:rPr lang="fr-FR" sz="10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Défense </a:t>
                      </a:r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pénale - Recours suite à accident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/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Plafond total : 16 600 €</a:t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</a:t>
                      </a:r>
                      <a:r>
                        <a:rPr lang="fr-F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non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7678" marR="7678" marT="767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516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Dommage 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corporels du conducteur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Plafond unique: 1 M €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non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Seuil intervention ≥ 10%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1063">
                <a:tc rowSpan="6"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Mon véhicule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Bris de glaces</a:t>
                      </a: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variable selon classe du véhicule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Option*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/>
                      </a:r>
                      <a:b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(garanties</a:t>
                      </a:r>
                      <a:r>
                        <a:rPr lang="fr-FR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</a:t>
                      </a:r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indissociables)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15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Catastrophes 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naturelles, catastrophes technologiques et </a:t>
                      </a:r>
                      <a:r>
                        <a:rPr lang="fr-F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Attentat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légale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15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Vol, tentative de vol, incendie et tempête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Prise en charge du vol par effraction mécanique et électronique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06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Dommages tous accidents et vandalisme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variable selon classe du véhicule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15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Bris de rétroviseurs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Plafond variable selon classe du véhicule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non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Option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962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Panne mécanique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</a:t>
                      </a:r>
                      <a:r>
                        <a:rPr lang="fr-F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 NOUVEAU -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Plafond : 3 500 € / sinistre (pièces et main d'œuvre)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variable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Délai de carence : 15 jours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Option</a:t>
                      </a:r>
                    </a:p>
                  </a:txBody>
                  <a:tcPr marL="7678" marR="7678" marT="76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87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7"/>
          <p:cNvSpPr txBox="1">
            <a:spLocks/>
          </p:cNvSpPr>
          <p:nvPr/>
        </p:nvSpPr>
        <p:spPr bwMode="gray">
          <a:xfrm>
            <a:off x="787140" y="441956"/>
            <a:ext cx="8210426" cy="452962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fr-FR"/>
            </a:defPPr>
            <a:lvl1pPr>
              <a:spcBef>
                <a:spcPct val="0"/>
              </a:spcBef>
              <a:defRPr sz="28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000" dirty="0" smtClean="0"/>
              <a:t>L’offre : 3 formules et </a:t>
            </a:r>
            <a:r>
              <a:rPr lang="fr-FR" altLang="fr-FR" sz="2000" dirty="0" err="1" smtClean="0"/>
              <a:t>dES</a:t>
            </a:r>
            <a:r>
              <a:rPr lang="fr-FR" altLang="fr-FR" sz="2000" dirty="0" smtClean="0"/>
              <a:t> options</a:t>
            </a:r>
            <a:endParaRPr lang="fr-FR" altLang="fr-FR" sz="2000" dirty="0"/>
          </a:p>
        </p:txBody>
      </p:sp>
      <p:cxnSp>
        <p:nvCxnSpPr>
          <p:cNvPr id="4" name="Connecteur droit 3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5</a:t>
            </a:fld>
            <a:endParaRPr lang="fr-FR" sz="700" dirty="0"/>
          </a:p>
        </p:txBody>
      </p:sp>
      <p:sp>
        <p:nvSpPr>
          <p:cNvPr id="7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456416"/>
              </p:ext>
            </p:extLst>
          </p:nvPr>
        </p:nvGraphicFramePr>
        <p:xfrm>
          <a:off x="298450" y="2434726"/>
          <a:ext cx="8362471" cy="2353674"/>
        </p:xfrm>
        <a:graphic>
          <a:graphicData uri="http://schemas.openxmlformats.org/drawingml/2006/table">
            <a:tbl>
              <a:tblPr/>
              <a:tblGrid>
                <a:gridCol w="831610"/>
                <a:gridCol w="3605842"/>
                <a:gridCol w="1302589"/>
                <a:gridCol w="1311215"/>
                <a:gridCol w="1311215"/>
              </a:tblGrid>
              <a:tr h="17843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Besoins</a:t>
                      </a:r>
                    </a:p>
                  </a:txBody>
                  <a:tcPr marL="8497" marR="8497" marT="84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Garanties</a:t>
                      </a:r>
                    </a:p>
                  </a:txBody>
                  <a:tcPr marL="8497" marR="8497" marT="84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Formule Tiers</a:t>
                      </a:r>
                    </a:p>
                  </a:txBody>
                  <a:tcPr marL="8497" marR="8497" marT="84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Formule Tiers Plus</a:t>
                      </a:r>
                    </a:p>
                  </a:txBody>
                  <a:tcPr marL="8497" marR="8497" marT="84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Formule Tous Risques</a:t>
                      </a:r>
                    </a:p>
                  </a:txBody>
                  <a:tcPr marL="8497" marR="8497" marT="84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</a:tr>
              <a:tr h="101114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Mes biens</a:t>
                      </a:r>
                    </a:p>
                  </a:txBody>
                  <a:tcPr marL="8497" marR="8497" marT="84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Contenu du véhicule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non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Plafonds : 500 ou 1 000 €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Limitation : 1 fois / an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Liste des biens : bagages et objets personnels à usage strictement privé, des appareils d'émission, de réception ou de diffusion de son ou d'images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97" marR="8497" marT="84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497" marR="8497" marT="84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Option</a:t>
                      </a:r>
                    </a:p>
                  </a:txBody>
                  <a:tcPr marL="8497" marR="8497" marT="84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8497" marR="8497" marT="84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640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Equipements extérieurs</a:t>
                      </a:r>
                      <a:r>
                        <a:rPr lang="fr-FR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 - NOUVEAU -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non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Plafonds : 500 ou 1 000 €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Limitation : 1 fois / an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Liste des biens : radars de stationnement, caméras de recul, porte-vélos, porte-skis, coffre de toit et son contenu, barres de toit (et accessoires de fixation), attelage de caravane/remorque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97" marR="8497" marT="84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497" marR="8497" marT="84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Option</a:t>
                      </a:r>
                    </a:p>
                  </a:txBody>
                  <a:tcPr marL="8497" marR="8497" marT="84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Option</a:t>
                      </a:r>
                    </a:p>
                  </a:txBody>
                  <a:tcPr marL="8497" marR="8497" marT="84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738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7"/>
          <p:cNvSpPr txBox="1">
            <a:spLocks/>
          </p:cNvSpPr>
          <p:nvPr/>
        </p:nvSpPr>
        <p:spPr bwMode="gray">
          <a:xfrm>
            <a:off x="787140" y="441956"/>
            <a:ext cx="8210426" cy="452962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fr-FR"/>
            </a:defPPr>
            <a:lvl1pPr>
              <a:spcBef>
                <a:spcPct val="0"/>
              </a:spcBef>
              <a:defRPr sz="28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000" dirty="0" smtClean="0"/>
              <a:t>L’offre : 3 formules et </a:t>
            </a:r>
            <a:r>
              <a:rPr lang="fr-FR" altLang="fr-FR" sz="2000" dirty="0" err="1" smtClean="0"/>
              <a:t>dES</a:t>
            </a:r>
            <a:r>
              <a:rPr lang="fr-FR" altLang="fr-FR" sz="2000" dirty="0" smtClean="0"/>
              <a:t> options</a:t>
            </a:r>
            <a:endParaRPr lang="fr-FR" altLang="fr-FR" sz="2000" dirty="0"/>
          </a:p>
        </p:txBody>
      </p:sp>
      <p:cxnSp>
        <p:nvCxnSpPr>
          <p:cNvPr id="4" name="Connecteur droit 3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6</a:t>
            </a:fld>
            <a:endParaRPr lang="fr-FR" sz="700" dirty="0"/>
          </a:p>
        </p:txBody>
      </p:sp>
      <p:sp>
        <p:nvSpPr>
          <p:cNvPr id="7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401785"/>
              </p:ext>
            </p:extLst>
          </p:nvPr>
        </p:nvGraphicFramePr>
        <p:xfrm>
          <a:off x="324000" y="1223509"/>
          <a:ext cx="8362508" cy="4514850"/>
        </p:xfrm>
        <a:graphic>
          <a:graphicData uri="http://schemas.openxmlformats.org/drawingml/2006/table">
            <a:tbl>
              <a:tblPr/>
              <a:tblGrid>
                <a:gridCol w="855023"/>
                <a:gridCol w="3598224"/>
                <a:gridCol w="1305050"/>
                <a:gridCol w="1302106"/>
                <a:gridCol w="1302105"/>
              </a:tblGrid>
              <a:tr h="16692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Besoins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Garanties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Formule Tiers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Formule Tiers Plus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Formule Tous Risques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</a:tr>
              <a:tr h="278204">
                <a:tc rowSpan="5">
                  <a:txBody>
                    <a:bodyPr/>
                    <a:lstStyle/>
                    <a:p>
                      <a:pPr algn="l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Ma mobilité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Assitance aux personnes </a:t>
                      </a: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(avec ou sans véhicule)</a:t>
                      </a: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non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58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Assistance au véhicule standard 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(50 km panne)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50km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405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Assistance au véhicule étendue</a:t>
                      </a: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(0 km panne)</a:t>
                      </a: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non</a:t>
                      </a: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Intégration des 3 C (Erreur carburant, Crevaison, Clé)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Option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102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Véhicule de remplacement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non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Plafond : 7j en cas de panne (2 fois par an), 15j en cas d'accident, 30j en cas de vol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Catégorie de remplacement variable selon les formules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Option</a:t>
                      </a:r>
                    </a:p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/>
                      </a:r>
                      <a:br>
                        <a:rPr lang="fr-F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</a:t>
                      </a:r>
                      <a:r>
                        <a:rPr lang="fr-FR" sz="800" dirty="0" smtClean="0">
                          <a:solidFill>
                            <a:schemeClr val="tx1"/>
                          </a:solidFill>
                        </a:rPr>
                        <a:t>at.</a:t>
                      </a:r>
                      <a:r>
                        <a:rPr lang="fr-FR" sz="8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800" dirty="0" smtClean="0">
                          <a:solidFill>
                            <a:schemeClr val="tx1"/>
                          </a:solidFill>
                        </a:rPr>
                        <a:t>A ou B </a:t>
                      </a:r>
                      <a:br>
                        <a:rPr lang="fr-FR" sz="8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fr-FR" sz="800" dirty="0" smtClean="0">
                          <a:solidFill>
                            <a:schemeClr val="tx1"/>
                          </a:solidFill>
                        </a:rPr>
                        <a:t>ou utilitaire</a:t>
                      </a:r>
                      <a:r>
                        <a:rPr lang="fr-FR" sz="8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800" dirty="0" smtClean="0">
                          <a:solidFill>
                            <a:schemeClr val="tx1"/>
                          </a:solidFill>
                        </a:rPr>
                        <a:t>max. 20m3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Option</a:t>
                      </a:r>
                      <a:br>
                        <a:rPr lang="fr-F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fr-F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fr-F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fr-F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</a:t>
                      </a:r>
                      <a:r>
                        <a:rPr lang="fr-FR" sz="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at. max. D </a:t>
                      </a:r>
                      <a:br>
                        <a:rPr lang="fr-FR" sz="800" dirty="0" smtClean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fr-FR" sz="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ou à défaut cat.</a:t>
                      </a:r>
                      <a:r>
                        <a:rPr lang="fr-FR" sz="8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&lt; </a:t>
                      </a:r>
                      <a:br>
                        <a:rPr lang="fr-FR" sz="800" dirty="0" smtClean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fr-FR" sz="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ou utilitaire max. 20 m3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Option</a:t>
                      </a:r>
                    </a:p>
                    <a:p>
                      <a:pPr algn="ctr" fontAlgn="ctr"/>
                      <a:endParaRPr lang="fr-FR" sz="8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</a:t>
                      </a:r>
                      <a:r>
                        <a:rPr lang="fr-FR" sz="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at. équivalente </a:t>
                      </a:r>
                      <a:r>
                        <a:rPr lang="fr-FR" sz="800" dirty="0" smtClean="0">
                          <a:solidFill>
                            <a:schemeClr val="tx1"/>
                          </a:solidFill>
                          <a:latin typeface="+mn-lt"/>
                        </a:rPr>
                        <a:t/>
                      </a:r>
                      <a:br>
                        <a:rPr lang="fr-FR" sz="800" dirty="0" smtClean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fr-FR" sz="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ou à défaut cat.&lt; </a:t>
                      </a:r>
                      <a:br>
                        <a:rPr lang="fr-FR" sz="800" dirty="0" smtClean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fr-FR" sz="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ou utilitaire</a:t>
                      </a:r>
                      <a:r>
                        <a:rPr lang="fr-FR" sz="8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max. 20 m3 </a:t>
                      </a:r>
                      <a:endParaRPr lang="fr-FR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Symbol"/>
                      </a:endParaRP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458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Vélo libre-service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/>
                        </a:rPr>
                        <a:t>- NOUVEAU -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Principe : prestation pour les usagers de vélo libre-service (</a:t>
                      </a:r>
                      <a:r>
                        <a:rPr lang="fr-F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Vélib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, </a:t>
                      </a:r>
                      <a:r>
                        <a:rPr lang="fr-F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vlove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…). Prise en charge de la pénalité en cas de vol ou de dommages du vélo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Plafond : 250€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non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Limitation : 1 fois /an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Option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Option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Option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538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Mon indemnisation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Indemnisation standard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Montant : Valeur à dire d'expert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variable selon classe du véhicule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Symbol"/>
                        </a:rPr>
                        <a:t>·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3332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Indemnisation plus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Franchise : variable selon classe du véhicule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/>
                        </a:rPr>
                        <a:t></a:t>
                      </a:r>
                      <a:r>
                        <a:rPr lang="fr-F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Souscriptible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pour les véhicules de - 10 ans, reste acquise ensuite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Option</a:t>
                      </a:r>
                      <a:br>
                        <a:rPr lang="fr-F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/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Valeur à dire d'expert + 20%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Option</a:t>
                      </a:r>
                      <a:br>
                        <a:rPr lang="fr-F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/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Valeur d'achat 24, 36, 48 </a:t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ou 60 mois au choix </a:t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et au-delà(ou sans facture), valeur à dire d'expert majorée de 20% avec un minimum </a:t>
                      </a:r>
                      <a:b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de 1 500€</a:t>
                      </a:r>
                    </a:p>
                  </a:txBody>
                  <a:tcPr marL="7949" marR="7949" marT="79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17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7"/>
          <p:cNvSpPr txBox="1">
            <a:spLocks/>
          </p:cNvSpPr>
          <p:nvPr/>
        </p:nvSpPr>
        <p:spPr bwMode="gray">
          <a:xfrm>
            <a:off x="787140" y="377050"/>
            <a:ext cx="8210426" cy="452962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fr-FR"/>
            </a:defPPr>
            <a:lvl1pPr>
              <a:spcBef>
                <a:spcPct val="0"/>
              </a:spcBef>
              <a:defRPr sz="28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000" dirty="0" smtClean="0"/>
              <a:t>de nouveaux services inclus systématiquement dans toutes les formules</a:t>
            </a:r>
            <a:endParaRPr lang="fr-FR" altLang="fr-FR" sz="20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92" y="1897311"/>
            <a:ext cx="927535" cy="80986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62" y="3157141"/>
            <a:ext cx="917765" cy="82187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72" y="4690329"/>
            <a:ext cx="950455" cy="83081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19741" y="1789354"/>
            <a:ext cx="44554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400" b="1" dirty="0" smtClean="0">
                <a:solidFill>
                  <a:srgbClr val="1C243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Etude devis et panne</a:t>
            </a:r>
          </a:p>
          <a:p>
            <a:pPr marL="0" lvl="1" algn="just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Mise à disposition d’experts qui apporteront leur conseil si l’assuré réalise un devis auprès d’un garagiste suite à une panne non garantie</a:t>
            </a:r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20908" y="2870599"/>
            <a:ext cx="445426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fr-FR" sz="1400" b="1" dirty="0" smtClean="0">
                <a:solidFill>
                  <a:srgbClr val="1C243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Stage conduite</a:t>
            </a:r>
          </a:p>
          <a:p>
            <a:pPr marL="0" lvl="1" algn="just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Si le client a besoin d’une remise à niveau et d’être accompagné par un formateur professionnel, il peut profiter de 4 types de stage de conduite :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Suite à un accident : stage de conduite Post –accident 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Sur simple demande :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  <a:sym typeface="Wingdings"/>
              </a:rPr>
              <a:t>s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tage de conduite sénior, stage de conduite accompagnée, stage Eco-conduite </a:t>
            </a:r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09111" y="4635069"/>
            <a:ext cx="46204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fr-FR" sz="1400" b="1" dirty="0" smtClean="0">
                <a:solidFill>
                  <a:srgbClr val="1C243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Retour taxi</a:t>
            </a:r>
          </a:p>
          <a:p>
            <a:pPr marL="0" lvl="1" algn="just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Prise en charge de 2 retours en taxi,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  <a:sym typeface="Wingdings"/>
              </a:rPr>
              <a:t>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à hauteur de 50 km par trajet, la 1ère année de souscription du contrat d’assurance, si le client a moins de 25 ans</a:t>
            </a: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. </a:t>
            </a:r>
            <a:endParaRPr lang="fr-FR" sz="12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</p:txBody>
      </p:sp>
      <p:cxnSp>
        <p:nvCxnSpPr>
          <p:cNvPr id="11" name="Connecteur droit 10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7</a:t>
            </a:fld>
            <a:endParaRPr lang="fr-FR" sz="700" dirty="0"/>
          </a:p>
        </p:txBody>
      </p:sp>
      <p:sp>
        <p:nvSpPr>
          <p:cNvPr id="18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675" y="3972167"/>
            <a:ext cx="2074265" cy="27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6847555" y="3021041"/>
            <a:ext cx="1932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fr-FR" sz="1400" dirty="0">
                <a:solidFill>
                  <a:schemeClr val="bg2">
                    <a:lumMod val="50000"/>
                  </a:schemeClr>
                </a:solidFill>
                <a:sym typeface="Wingdings"/>
              </a:rPr>
              <a:t>S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ervices mis en œuvre par la compagnie et accessibles aux clients  en appelant  le  </a:t>
            </a:r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</p:txBody>
      </p:sp>
      <p:sp>
        <p:nvSpPr>
          <p:cNvPr id="4" name="Accolade fermante 3"/>
          <p:cNvSpPr/>
          <p:nvPr/>
        </p:nvSpPr>
        <p:spPr>
          <a:xfrm>
            <a:off x="6377048" y="1741854"/>
            <a:ext cx="308758" cy="3779292"/>
          </a:xfrm>
          <a:prstGeom prst="rightBrace">
            <a:avLst/>
          </a:prstGeom>
          <a:ln w="1270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78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7"/>
          <p:cNvSpPr txBox="1">
            <a:spLocks/>
          </p:cNvSpPr>
          <p:nvPr/>
        </p:nvSpPr>
        <p:spPr bwMode="gray">
          <a:xfrm>
            <a:off x="787140" y="465624"/>
            <a:ext cx="8210426" cy="452962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fr-FR"/>
            </a:defPPr>
            <a:lvl1pPr>
              <a:spcBef>
                <a:spcPct val="0"/>
              </a:spcBef>
              <a:defRPr sz="28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000" dirty="0" smtClean="0"/>
              <a:t>DES remises et avantages tarifaires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91" y="2765467"/>
            <a:ext cx="1162050" cy="9144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871311" y="1916510"/>
            <a:ext cx="5847645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400" b="1" u="sng" dirty="0" smtClean="0">
                <a:solidFill>
                  <a:srgbClr val="1C243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Pour les jeunes</a:t>
            </a:r>
          </a:p>
          <a:p>
            <a:pPr marL="0" lvl="1"/>
            <a:endParaRPr lang="fr-FR" sz="800" b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  <a:sym typeface="Wingdings"/>
            </a:endParaRPr>
          </a:p>
          <a:p>
            <a:pPr marL="0" lvl="1"/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Avantage Conduite Accompagnée</a:t>
            </a:r>
          </a:p>
          <a:p>
            <a:pPr marL="0" lvl="1" algn="just"/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-20% la 1ère année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pour les jeunes de moins de 25 ans ayant obtenu leur permis dans le cadre de la conduite accompagnée, encadrée ou supervisée (sans antécédent d’assurance).</a:t>
            </a:r>
          </a:p>
          <a:p>
            <a:pPr marL="0" lvl="1"/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  <a:p>
            <a:pPr marL="0" lvl="1" algn="just"/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Bonus Parent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,</a:t>
            </a:r>
          </a:p>
          <a:p>
            <a:pPr marL="0" lvl="1" algn="just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Jusqu’à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-20%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 pour les jeunes novices de moins de 25 ans, sans sinistre responsable sur les 36 derniers mois, dont l’un des parents est assuré auto à la Caisse d’Epargne en bonus 50. </a:t>
            </a:r>
            <a:endParaRPr lang="fr-FR" sz="1400" dirty="0">
              <a:solidFill>
                <a:srgbClr val="FF0000"/>
              </a:solidFill>
              <a:sym typeface="Wingdings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420" y="2104577"/>
            <a:ext cx="428625" cy="428625"/>
          </a:xfrm>
          <a:prstGeom prst="rect">
            <a:avLst/>
          </a:prstGeom>
        </p:spPr>
      </p:pic>
      <p:cxnSp>
        <p:nvCxnSpPr>
          <p:cNvPr id="15" name="Connecteur droit 14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8</a:t>
            </a:fld>
            <a:endParaRPr lang="fr-FR" sz="700" dirty="0"/>
          </a:p>
        </p:txBody>
      </p:sp>
      <p:sp>
        <p:nvSpPr>
          <p:cNvPr id="18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  <p:sp>
        <p:nvSpPr>
          <p:cNvPr id="19" name="Accolade fermante 18"/>
          <p:cNvSpPr/>
          <p:nvPr/>
        </p:nvSpPr>
        <p:spPr>
          <a:xfrm>
            <a:off x="7641009" y="2271390"/>
            <a:ext cx="308758" cy="2003125"/>
          </a:xfrm>
          <a:prstGeom prst="rightBrace">
            <a:avLst/>
          </a:prstGeom>
          <a:ln w="1270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453194" y="2964981"/>
            <a:ext cx="1932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Avantages</a:t>
            </a:r>
            <a:b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</a:b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cumulables</a:t>
            </a:r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</p:txBody>
      </p:sp>
      <p:sp>
        <p:nvSpPr>
          <p:cNvPr id="21" name="Espace réservé du contenu 1"/>
          <p:cNvSpPr>
            <a:spLocks noGrp="1"/>
          </p:cNvSpPr>
          <p:nvPr>
            <p:ph idx="1"/>
          </p:nvPr>
        </p:nvSpPr>
        <p:spPr>
          <a:xfrm>
            <a:off x="516847" y="1380090"/>
            <a:ext cx="8272046" cy="3450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Les remises et avantages tarifaires sont accordés </a:t>
            </a: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automatiquement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 et apparaissent dans les conditions particulières.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04" y="4802655"/>
            <a:ext cx="1123950" cy="88582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855904" y="4512187"/>
            <a:ext cx="656339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400" b="1" u="sng" dirty="0" smtClean="0">
                <a:solidFill>
                  <a:srgbClr val="1C243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Pour récompenser la fidélité</a:t>
            </a:r>
          </a:p>
          <a:p>
            <a:pPr marL="0" lvl="1"/>
            <a:endParaRPr lang="fr-FR" sz="800" b="1" dirty="0" smtClean="0">
              <a:latin typeface="Arial Black" panose="020B0A04020102020204" pitchFamily="34" charset="0"/>
              <a:cs typeface="Aharoni" panose="02010803020104030203" pitchFamily="2" charset="-79"/>
              <a:sym typeface="Wingdings"/>
            </a:endParaRPr>
          </a:p>
          <a:p>
            <a:pPr marL="0" lvl="1" algn="just"/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Remise changement de véhicule</a:t>
            </a:r>
          </a:p>
          <a:p>
            <a:pPr marL="0" lvl="1" algn="just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Jusqu’à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1 mois offert* sur l’année en cours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et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1 mois offert l’année suivante,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 pour les assurés auto qui renouvellent leur confiance envers la Caisse d’Epargne quand ils remplacent leur voiture (Remise accordée dans le cadre d’un avenant changement de véhicule)</a:t>
            </a:r>
            <a:endParaRPr lang="fr-FR" sz="1400" dirty="0">
              <a:solidFill>
                <a:srgbClr val="FF0000"/>
              </a:solidFill>
              <a:sym typeface="Wingdings"/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021" y="4716684"/>
            <a:ext cx="428625" cy="428625"/>
          </a:xfrm>
          <a:prstGeom prst="rect">
            <a:avLst/>
          </a:prstGeom>
        </p:spPr>
      </p:pic>
      <p:sp>
        <p:nvSpPr>
          <p:cNvPr id="25" name="Espace réservé du contenu 1"/>
          <p:cNvSpPr txBox="1">
            <a:spLocks/>
          </p:cNvSpPr>
          <p:nvPr/>
        </p:nvSpPr>
        <p:spPr>
          <a:xfrm>
            <a:off x="4755889" y="5943785"/>
            <a:ext cx="4224882" cy="345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anose="05000000000000000000" pitchFamily="2" charset="2"/>
              <a:buNone/>
            </a:pPr>
            <a:r>
              <a:rPr lang="fr-FR" sz="1000" dirty="0" smtClean="0">
                <a:solidFill>
                  <a:schemeClr val="bg2">
                    <a:lumMod val="50000"/>
                  </a:schemeClr>
                </a:solidFill>
              </a:rPr>
              <a:t>* Remise calculée au prorata du nombre de mois restants avant l’échéance du contrat.</a:t>
            </a:r>
          </a:p>
          <a:p>
            <a:pPr marL="0" indent="0" algn="just">
              <a:buFont typeface="Wingdings" panose="05000000000000000000" pitchFamily="2" charset="2"/>
              <a:buNone/>
            </a:pP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81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7"/>
          <p:cNvSpPr txBox="1">
            <a:spLocks/>
          </p:cNvSpPr>
          <p:nvPr/>
        </p:nvSpPr>
        <p:spPr bwMode="gray">
          <a:xfrm>
            <a:off x="787140" y="465624"/>
            <a:ext cx="8210426" cy="452962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fr-FR"/>
            </a:defPPr>
            <a:lvl1pPr>
              <a:spcBef>
                <a:spcPct val="0"/>
              </a:spcBef>
              <a:defRPr sz="28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000" dirty="0" smtClean="0"/>
              <a:t>DES remises et avantages tarifaires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39" y="1931617"/>
            <a:ext cx="1143000" cy="8953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863138" y="1557528"/>
            <a:ext cx="696325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400" b="1" u="sng" dirty="0" smtClean="0">
                <a:solidFill>
                  <a:srgbClr val="1C243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Pour le respect de l’environnement</a:t>
            </a:r>
          </a:p>
          <a:p>
            <a:pPr marL="0" lvl="1"/>
            <a:endParaRPr lang="fr-FR" sz="800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  <a:sym typeface="Wingdings"/>
            </a:endParaRPr>
          </a:p>
          <a:p>
            <a:pPr marL="0" lvl="1"/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Avantage kilomètre responsable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/>
            </a:r>
            <a:b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</a:b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Jusqu’à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-10%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pour les assurés qui s’engagent à parcourir moins de 8000 km par année d’assurance (sauf pour les moins de 25 ans et hors usages professionnels et tournées)</a:t>
            </a:r>
          </a:p>
          <a:p>
            <a:pPr marL="0" lvl="1"/>
            <a:endParaRPr lang="fr-FR" sz="1400" dirty="0" smtClean="0">
              <a:solidFill>
                <a:schemeClr val="bg2">
                  <a:lumMod val="50000"/>
                </a:schemeClr>
              </a:solidFill>
              <a:sym typeface="Wingdings"/>
            </a:endParaRPr>
          </a:p>
          <a:p>
            <a:pPr marL="0" lvl="1"/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Réduction sur les véhicules électriques</a:t>
            </a:r>
            <a:b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</a:b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Jusqu’à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-30%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par rapport au tarif d’un véhicule à essence aux mêmes caractéristiques.</a:t>
            </a:r>
            <a:endParaRPr lang="fr-FR" sz="1400" b="1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</p:txBody>
      </p:sp>
      <p:cxnSp>
        <p:nvCxnSpPr>
          <p:cNvPr id="17" name="Connecteur droit 1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8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9</a:t>
            </a:fld>
            <a:endParaRPr lang="fr-FR" sz="700" dirty="0"/>
          </a:p>
        </p:txBody>
      </p:sp>
      <p:sp>
        <p:nvSpPr>
          <p:cNvPr id="21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871304" y="3603556"/>
            <a:ext cx="66314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400" b="1" u="sng" dirty="0" smtClean="0">
                <a:solidFill>
                  <a:srgbClr val="1C243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Pour les bons conducteurs</a:t>
            </a:r>
          </a:p>
          <a:p>
            <a:pPr marL="0" lvl="1"/>
            <a:endParaRPr lang="fr-FR" sz="800" b="1" dirty="0" smtClean="0">
              <a:solidFill>
                <a:srgbClr val="FFC000"/>
              </a:solidFill>
              <a:latin typeface="Arial Black" panose="020B0A04020102020204" pitchFamily="34" charset="0"/>
              <a:cs typeface="Aharoni" panose="02010803020104030203" pitchFamily="2" charset="-79"/>
              <a:sym typeface="Wingdings"/>
            </a:endParaRPr>
          </a:p>
          <a:p>
            <a:pPr marL="0" lvl="1" algn="just"/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Bonus Bon Conducteur</a:t>
            </a:r>
          </a:p>
          <a:p>
            <a:pPr marL="0" lvl="1" algn="just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Remise commerciale accordée à vie, pour les contrats souscrits depuis au moins 3 ans (hors usages professionnels et tournées), avec le conducteur principal en bonus 50 depuis au moins 3 ans et sans sinistre responsable sur cette période.</a:t>
            </a:r>
          </a:p>
          <a:p>
            <a:pPr marL="0" lvl="1"/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  <a:p>
            <a:pPr marL="0" lvl="1"/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Avantage Bonus 50</a:t>
            </a:r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  <a:p>
            <a:pPr marL="0" lvl="1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Jusqu’à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-3%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à la souscription si le conducteur principal détient un bonus 50 depuis au moins 3 ans.</a:t>
            </a:r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36" y="4156578"/>
            <a:ext cx="1152525" cy="952500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2" t="8284" r="6463" b="8493"/>
          <a:stretch/>
        </p:blipFill>
        <p:spPr>
          <a:xfrm>
            <a:off x="3383246" y="4911250"/>
            <a:ext cx="381837" cy="35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91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7"/>
          <p:cNvSpPr txBox="1">
            <a:spLocks/>
          </p:cNvSpPr>
          <p:nvPr/>
        </p:nvSpPr>
        <p:spPr bwMode="gray">
          <a:xfrm>
            <a:off x="787140" y="465624"/>
            <a:ext cx="8210426" cy="452962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fr-FR"/>
            </a:defPPr>
            <a:lvl1pPr>
              <a:spcBef>
                <a:spcPct val="0"/>
              </a:spcBef>
              <a:defRPr sz="28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000" dirty="0" smtClean="0"/>
              <a:t>DES remises et avantages tarifaires</a:t>
            </a:r>
          </a:p>
        </p:txBody>
      </p:sp>
      <p:cxnSp>
        <p:nvCxnSpPr>
          <p:cNvPr id="17" name="Connecteur droit 1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8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10</a:t>
            </a:fld>
            <a:endParaRPr lang="fr-FR" sz="700" dirty="0"/>
          </a:p>
        </p:txBody>
      </p:sp>
      <p:sp>
        <p:nvSpPr>
          <p:cNvPr id="21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  <p:sp>
        <p:nvSpPr>
          <p:cNvPr id="26" name="Espace réservé du contenu 1"/>
          <p:cNvSpPr>
            <a:spLocks noGrp="1"/>
          </p:cNvSpPr>
          <p:nvPr>
            <p:ph idx="1"/>
          </p:nvPr>
        </p:nvSpPr>
        <p:spPr>
          <a:xfrm>
            <a:off x="516848" y="1380089"/>
            <a:ext cx="7867132" cy="45219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Autres remises  :</a:t>
            </a:r>
          </a:p>
          <a:p>
            <a:pPr marL="0" indent="0" algn="just">
              <a:buNone/>
            </a:pPr>
            <a:endParaRPr lang="fr-FR" sz="1400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Accélérateur tarifaire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à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venir </a:t>
            </a:r>
            <a:r>
              <a:rPr lang="fr-FR" sz="1400" u="sng" dirty="0">
                <a:solidFill>
                  <a:schemeClr val="bg2">
                    <a:lumMod val="50000"/>
                  </a:schemeClr>
                </a:solidFill>
              </a:rPr>
              <a:t>en septembre et octobre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fr-FR" sz="1400" b="1" dirty="0">
                <a:solidFill>
                  <a:schemeClr val="bg2">
                    <a:lumMod val="50000"/>
                  </a:schemeClr>
                </a:solidFill>
              </a:rPr>
              <a:t>1 mois d’assurance auto offert sur une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formule</a:t>
            </a:r>
            <a:b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Tous Risques</a:t>
            </a:r>
          </a:p>
          <a:p>
            <a:pPr marL="0" indent="0" algn="just">
              <a:buNone/>
            </a:pP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marL="265113" lvl="1" indent="-265113">
              <a:buClr>
                <a:schemeClr val="tx2"/>
              </a:buClr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La </a:t>
            </a:r>
            <a:r>
              <a:rPr lang="fr-FR" sz="1400" b="1" dirty="0">
                <a:solidFill>
                  <a:schemeClr val="bg2">
                    <a:lumMod val="50000"/>
                  </a:schemeClr>
                </a:solidFill>
                <a:sym typeface="Wingdings"/>
              </a:rPr>
              <a:t>remise multi-vente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  <a:sym typeface="Wingdings"/>
              </a:rPr>
              <a:t>sur l’auto </a:t>
            </a:r>
            <a:r>
              <a:rPr lang="fr-FR" sz="1400" b="1" dirty="0">
                <a:solidFill>
                  <a:schemeClr val="bg2">
                    <a:lumMod val="50000"/>
                  </a:schemeClr>
                </a:solidFill>
                <a:sym typeface="Wingdings"/>
              </a:rPr>
              <a:t>est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conservée </a:t>
            </a:r>
            <a:r>
              <a:rPr lang="fr-FR" sz="1400" b="1" dirty="0">
                <a:solidFill>
                  <a:schemeClr val="bg2">
                    <a:lumMod val="50000"/>
                  </a:schemeClr>
                </a:solidFill>
                <a:sym typeface="Wingdings"/>
              </a:rPr>
              <a:t>mais diminue à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5 %</a:t>
            </a:r>
            <a:r>
              <a:rPr lang="fr-FR" sz="1400" b="1" dirty="0">
                <a:solidFill>
                  <a:schemeClr val="bg2">
                    <a:lumMod val="50000"/>
                  </a:schemeClr>
                </a:solidFill>
                <a:sym typeface="Wingdings"/>
              </a:rPr>
              <a:t/>
            </a:r>
            <a:br>
              <a:rPr lang="fr-FR" sz="1400" b="1" dirty="0">
                <a:solidFill>
                  <a:schemeClr val="bg2">
                    <a:lumMod val="50000"/>
                  </a:schemeClr>
                </a:solidFill>
                <a:sym typeface="Wingdings"/>
              </a:rPr>
            </a:b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(au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  <a:sym typeface="Wingdings"/>
              </a:rPr>
              <a:t>lieu de 7% à 10% pour les détenteurs de « Mon Auto &amp; Moi 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»)</a:t>
            </a:r>
          </a:p>
          <a:p>
            <a:pPr marL="265113" lvl="1" indent="-265113">
              <a:buClr>
                <a:schemeClr val="tx2"/>
              </a:buClr>
            </a:pPr>
            <a:endParaRPr lang="fr-FR" sz="1400" dirty="0" smtClean="0">
              <a:solidFill>
                <a:schemeClr val="bg2">
                  <a:lumMod val="50000"/>
                </a:schemeClr>
              </a:solidFill>
              <a:sym typeface="Wingdings"/>
            </a:endParaRPr>
          </a:p>
          <a:p>
            <a:pPr marL="265113" lvl="1" indent="-265113">
              <a:buClr>
                <a:schemeClr val="tx2"/>
              </a:buClr>
            </a:pPr>
            <a:endParaRPr lang="fr-FR" sz="1400" dirty="0" smtClean="0">
              <a:solidFill>
                <a:schemeClr val="bg2">
                  <a:lumMod val="50000"/>
                </a:schemeClr>
              </a:solidFill>
              <a:sym typeface="Wingdings"/>
            </a:endParaRPr>
          </a:p>
          <a:p>
            <a:pPr marL="265113" lvl="1" indent="-265113" algn="just">
              <a:buClr>
                <a:schemeClr val="tx2"/>
              </a:buClr>
            </a:pPr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  <a:p>
            <a:pPr marL="265113" lvl="1" indent="-265113" algn="just">
              <a:buClr>
                <a:schemeClr val="tx2"/>
              </a:buClr>
            </a:pPr>
            <a:endParaRPr lang="fr-FR" sz="1400" dirty="0" smtClean="0">
              <a:solidFill>
                <a:schemeClr val="bg2">
                  <a:lumMod val="50000"/>
                </a:schemeClr>
              </a:solidFill>
              <a:sym typeface="Wingdings"/>
            </a:endParaRPr>
          </a:p>
          <a:p>
            <a:pPr marL="265113" lvl="1" indent="-265113" algn="just">
              <a:buClr>
                <a:schemeClr val="tx2"/>
              </a:buClr>
            </a:pPr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  <a:p>
            <a:pPr marL="0" lvl="1" indent="0" algn="just">
              <a:buClr>
                <a:schemeClr val="tx2"/>
              </a:buClr>
              <a:buNone/>
            </a:pPr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  <a:p>
            <a:pPr algn="just"/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fr-FR" sz="1000" i="1" dirty="0" smtClean="0">
                <a:solidFill>
                  <a:schemeClr val="bg2">
                    <a:lumMod val="50000"/>
                  </a:schemeClr>
                </a:solidFill>
              </a:rPr>
              <a:t>	* La </a:t>
            </a:r>
            <a:r>
              <a:rPr lang="fr-FR" sz="1000" i="1" dirty="0">
                <a:solidFill>
                  <a:schemeClr val="bg2">
                    <a:lumMod val="50000"/>
                  </a:schemeClr>
                </a:solidFill>
              </a:rPr>
              <a:t>remise s’applique sur le 2</a:t>
            </a:r>
            <a:r>
              <a:rPr lang="fr-FR" sz="1000" i="1" baseline="30000" dirty="0">
                <a:solidFill>
                  <a:schemeClr val="bg2">
                    <a:lumMod val="50000"/>
                  </a:schemeClr>
                </a:solidFill>
              </a:rPr>
              <a:t>ème</a:t>
            </a:r>
            <a:r>
              <a:rPr lang="fr-FR" sz="1000" i="1" dirty="0">
                <a:solidFill>
                  <a:schemeClr val="bg2">
                    <a:lumMod val="50000"/>
                  </a:schemeClr>
                </a:solidFill>
              </a:rPr>
              <a:t> contrat</a:t>
            </a:r>
            <a:endParaRPr lang="fr-FR" sz="10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marL="265113" lvl="1" indent="-265113" algn="just">
              <a:buClr>
                <a:schemeClr val="tx2"/>
              </a:buClr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La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remise </a:t>
            </a:r>
            <a:r>
              <a:rPr lang="fr-FR" sz="1400" b="1" dirty="0">
                <a:solidFill>
                  <a:schemeClr val="bg2">
                    <a:lumMod val="50000"/>
                  </a:schemeClr>
                </a:solidFill>
                <a:sym typeface="Wingdings"/>
              </a:rPr>
              <a:t>collaborateur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de 25 %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sur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  <a:sym typeface="Wingdings"/>
              </a:rPr>
              <a:t>l’auto est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conservée</a:t>
            </a:r>
            <a:endParaRPr lang="fr-FR" sz="1400" b="1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  <a:p>
            <a:pPr algn="just"/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768173"/>
              </p:ext>
            </p:extLst>
          </p:nvPr>
        </p:nvGraphicFramePr>
        <p:xfrm>
          <a:off x="1515204" y="3339618"/>
          <a:ext cx="6037580" cy="1755140"/>
        </p:xfrm>
        <a:graphic>
          <a:graphicData uri="http://schemas.openxmlformats.org/drawingml/2006/table">
            <a:tbl>
              <a:tblPr firstRow="1" firstCol="1" bandRow="1"/>
              <a:tblGrid>
                <a:gridCol w="2012950"/>
                <a:gridCol w="2012315"/>
                <a:gridCol w="2012315"/>
              </a:tblGrid>
              <a:tr h="27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Produit détenu</a:t>
                      </a:r>
                      <a:endParaRPr lang="fr-FR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Multi vente</a:t>
                      </a:r>
                      <a:endParaRPr lang="fr-FR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Remise accordée</a:t>
                      </a:r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*</a:t>
                      </a:r>
                      <a:endParaRPr lang="fr-FR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GAV </a:t>
                      </a:r>
                      <a:endParaRPr lang="fr-FR" sz="1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/>
                        </a:rPr>
                        <a:t>Auto </a:t>
                      </a:r>
                      <a:r>
                        <a:rPr lang="fr-FR" sz="1000" i="1" dirty="0">
                          <a:effectLst/>
                          <a:latin typeface="+mn-lt"/>
                          <a:ea typeface="Times New Roman"/>
                        </a:rPr>
                        <a:t>(Tiers / Tiers+ / TR)</a:t>
                      </a:r>
                      <a:endParaRPr lang="fr-FR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/>
                        </a:rPr>
                        <a:t>5% sur Auto</a:t>
                      </a:r>
                      <a:endParaRPr lang="fr-FR" sz="10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0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/>
                        </a:rPr>
                        <a:t>Auto </a:t>
                      </a:r>
                      <a:endParaRPr lang="fr-FR" sz="10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C6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GAV</a:t>
                      </a:r>
                      <a:endParaRPr lang="fr-FR" sz="1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C6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7% sur la GAV</a:t>
                      </a:r>
                      <a:endParaRPr lang="fr-FR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C6CC"/>
                    </a:solidFill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MRH </a:t>
                      </a:r>
                      <a:endParaRPr lang="fr-FR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/>
                        </a:rPr>
                        <a:t>Auto</a:t>
                      </a:r>
                      <a:r>
                        <a:rPr lang="fr-FR" sz="1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fr-FR" sz="1000" i="1" dirty="0">
                          <a:effectLst/>
                          <a:latin typeface="+mn-lt"/>
                          <a:ea typeface="Times New Roman"/>
                        </a:rPr>
                        <a:t>(Tiers / Tiers+ / TR)</a:t>
                      </a:r>
                      <a:endParaRPr lang="fr-FR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/>
                        </a:rPr>
                        <a:t>5% sur Auto</a:t>
                      </a:r>
                      <a:endParaRPr lang="fr-FR" sz="10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/>
                        </a:rPr>
                        <a:t>Auto </a:t>
                      </a:r>
                      <a:endParaRPr lang="fr-FR" sz="10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C6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MRH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C6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7% sur la MRH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C6CC"/>
                    </a:solidFill>
                  </a:tcPr>
                </a:tc>
              </a:tr>
              <a:tr h="3232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n-lt"/>
                          <a:ea typeface="Times New Roman"/>
                        </a:rPr>
                        <a:t>MRH</a:t>
                      </a:r>
                      <a:endParaRPr lang="fr-FR" sz="1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GAV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7</a:t>
                      </a:r>
                      <a:r>
                        <a:rPr lang="fr-FR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% sur la GAV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56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7"/>
          <p:cNvSpPr txBox="1">
            <a:spLocks/>
          </p:cNvSpPr>
          <p:nvPr/>
        </p:nvSpPr>
        <p:spPr bwMode="gray">
          <a:xfrm>
            <a:off x="766011" y="450036"/>
            <a:ext cx="8210426" cy="452962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fr-FR"/>
            </a:defPPr>
            <a:lvl1pPr>
              <a:spcBef>
                <a:spcPct val="0"/>
              </a:spcBef>
              <a:defRPr sz="28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000" dirty="0" smtClean="0"/>
              <a:t>LES outils a votre dispositio</a:t>
            </a:r>
            <a:r>
              <a:rPr lang="fr-FR" altLang="fr-FR" sz="2000" dirty="0"/>
              <a:t>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54501" y="1654334"/>
            <a:ext cx="31685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&gt; Un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dépliant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 pour l’entretien en face à face</a:t>
            </a:r>
          </a:p>
          <a:p>
            <a:pPr marL="0" lvl="1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présentant le tableau des garanties par formules</a:t>
            </a:r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566708" y="1556255"/>
            <a:ext cx="30760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&gt; Un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 outil d’aide à la vente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présentant les plus de la nouvelle offre, des clés et astuces pour répondre au mieux aux besoins du client</a:t>
            </a:r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05" y="1709109"/>
            <a:ext cx="690674" cy="66028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747" y="1698830"/>
            <a:ext cx="672271" cy="67227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13" y="2535756"/>
            <a:ext cx="672271" cy="672271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130" y="2540861"/>
            <a:ext cx="674875" cy="67487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557436" y="2718841"/>
            <a:ext cx="3667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&gt; Un </a:t>
            </a:r>
            <a:r>
              <a:rPr lang="fr-FR" sz="1400" b="1" dirty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mode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d’emploi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de l’outil de souscription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50308" y="2623053"/>
            <a:ext cx="29397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&gt; Une mise à jour de la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fiche du book de l’assureur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(version papier à venir)</a:t>
            </a:r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542" y="3338012"/>
            <a:ext cx="736576" cy="7459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63988" y="3555837"/>
            <a:ext cx="2520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&gt; Les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Conditions Générales</a:t>
            </a:r>
            <a:endParaRPr lang="fr-FR" sz="1400" b="1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546908" y="3537514"/>
            <a:ext cx="33243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&gt; Une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note d’instruction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(INF 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N065_17)</a:t>
            </a:r>
            <a:endParaRPr lang="fr-FR" sz="1400" dirty="0">
              <a:solidFill>
                <a:srgbClr val="FF0000"/>
              </a:solidFill>
              <a:sym typeface="Wingding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0654" y="5235963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La note est disponible dans l’Intranet (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  <a:hlinkClick r:id="rId8"/>
              </a:rPr>
              <a:t>cliquez ici pour y accéder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)</a:t>
            </a:r>
          </a:p>
          <a:p>
            <a:pPr marL="0" lvl="1" algn="ctr"/>
            <a:endParaRPr lang="fr-FR" sz="600" dirty="0" smtClean="0">
              <a:solidFill>
                <a:schemeClr val="bg2">
                  <a:lumMod val="50000"/>
                </a:schemeClr>
              </a:solidFill>
              <a:cs typeface="Aharoni" panose="02010803020104030203" pitchFamily="2" charset="-79"/>
              <a:sym typeface="Wingdings"/>
            </a:endParaRPr>
          </a:p>
          <a:p>
            <a:pPr marL="0" lvl="1" algn="ctr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Les autres documents sont disponible dans la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Rubrique Des Commerciaux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(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  <a:hlinkClick r:id="rId9"/>
              </a:rPr>
              <a:t>cliquez ici pour y accéder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) </a:t>
            </a:r>
          </a:p>
          <a:p>
            <a:pPr marL="0"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ou sur </a:t>
            </a:r>
            <a:r>
              <a:rPr lang="fr-FR" sz="1400" dirty="0" smtClean="0">
                <a:sym typeface="Wingdings"/>
                <a:hlinkClick r:id="rId10"/>
              </a:rPr>
              <a:t>http://assuranceauto.bpcea.caisse-epargne.fr/</a:t>
            </a:r>
            <a:endParaRPr lang="fr-FR" sz="1400" dirty="0" smtClean="0">
              <a:sym typeface="Wingdings"/>
            </a:endParaRPr>
          </a:p>
          <a:p>
            <a:pPr marL="0" lvl="1" algn="ctr"/>
            <a:endParaRPr lang="fr-FR" sz="1400" b="1" dirty="0" smtClean="0">
              <a:solidFill>
                <a:srgbClr val="FFC000"/>
              </a:solidFill>
              <a:latin typeface="Arial Black" panose="020B0A04020102020204" pitchFamily="34" charset="0"/>
              <a:cs typeface="Aharoni" panose="02010803020104030203" pitchFamily="2" charset="-79"/>
              <a:sym typeface="Wingdings"/>
            </a:endParaRPr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12" y="3361254"/>
            <a:ext cx="672271" cy="672271"/>
          </a:xfrm>
          <a:prstGeom prst="rect">
            <a:avLst/>
          </a:prstGeom>
        </p:spPr>
      </p:pic>
      <p:cxnSp>
        <p:nvCxnSpPr>
          <p:cNvPr id="25" name="Connecteur droit 24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" name="Imag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11</a:t>
            </a:fld>
            <a:endParaRPr lang="fr-FR" sz="700" dirty="0"/>
          </a:p>
        </p:txBody>
      </p:sp>
      <p:sp>
        <p:nvSpPr>
          <p:cNvPr id="32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46452" y="4242049"/>
            <a:ext cx="30664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&gt; Une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fiche produit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sym typeface="Wingdings"/>
              </a:rPr>
              <a:t> en version électronique (à remettre au client)</a:t>
            </a:r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85" y="4164327"/>
            <a:ext cx="668810" cy="64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5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7"/>
          <p:cNvSpPr txBox="1">
            <a:spLocks/>
          </p:cNvSpPr>
          <p:nvPr/>
        </p:nvSpPr>
        <p:spPr bwMode="gray">
          <a:xfrm>
            <a:off x="787140" y="452966"/>
            <a:ext cx="8001753" cy="452962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fr-FR"/>
            </a:defPPr>
            <a:lvl1pPr>
              <a:spcBef>
                <a:spcPct val="0"/>
              </a:spcBef>
              <a:defRPr sz="28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000" dirty="0" smtClean="0"/>
              <a:t>LE STOCK</a:t>
            </a:r>
            <a:endParaRPr lang="fr-FR" altLang="fr-FR" sz="2000" dirty="0"/>
          </a:p>
        </p:txBody>
      </p:sp>
      <p:cxnSp>
        <p:nvCxnSpPr>
          <p:cNvPr id="4" name="Connecteur droit 3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12</a:t>
            </a:fld>
            <a:endParaRPr lang="fr-FR" sz="700" dirty="0"/>
          </a:p>
        </p:txBody>
      </p:sp>
      <p:sp>
        <p:nvSpPr>
          <p:cNvPr id="7" name="Espace réservé de la date 3"/>
          <p:cNvSpPr txBox="1">
            <a:spLocks noGrp="1"/>
          </p:cNvSpPr>
          <p:nvPr/>
        </p:nvSpPr>
        <p:spPr bwMode="auto">
          <a:xfrm>
            <a:off x="787140" y="6230440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idx="1"/>
          </p:nvPr>
        </p:nvSpPr>
        <p:spPr>
          <a:xfrm>
            <a:off x="516847" y="1463214"/>
            <a:ext cx="8272046" cy="40469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Le stock sur les anciennes offres est maintenu. Si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un client détenteur de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l’offre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« 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Mon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Auto &amp; Moi »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souhaite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souscrire à la nouvelle offre assurance auto</a:t>
            </a:r>
            <a:r>
              <a:rPr lang="fr-FR" sz="140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fr-FR" sz="1400" smtClean="0">
                <a:solidFill>
                  <a:schemeClr val="bg2">
                    <a:lumMod val="50000"/>
                  </a:schemeClr>
                </a:solidFill>
              </a:rPr>
              <a:t>il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faut </a:t>
            </a:r>
            <a:r>
              <a:rPr lang="fr-FR" sz="1400" b="1" dirty="0">
                <a:solidFill>
                  <a:schemeClr val="bg2">
                    <a:lumMod val="50000"/>
                  </a:schemeClr>
                </a:solidFill>
              </a:rPr>
              <a:t>résilier l’ancien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contrat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fr-FR" sz="1400" i="1" u="sng" dirty="0" smtClean="0">
                <a:solidFill>
                  <a:schemeClr val="bg2">
                    <a:lumMod val="50000"/>
                  </a:schemeClr>
                </a:solidFill>
              </a:rPr>
              <a:t>Inconvénients </a:t>
            </a:r>
            <a:r>
              <a:rPr lang="fr-FR" sz="1400" i="1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</a:p>
          <a:p>
            <a:pPr marL="0" indent="0" algn="just">
              <a:buNone/>
            </a:pPr>
            <a:endParaRPr lang="fr-FR" sz="900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Perte de la remise multi-vente de 7% à 10% (Seulement  5% avec la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n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ouvelle assurance Auto) </a:t>
            </a:r>
          </a:p>
          <a:p>
            <a:pPr algn="just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Perte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de l’ ancienneté dans le cadre de la Loi Hamon</a:t>
            </a:r>
          </a:p>
          <a:p>
            <a:pPr algn="just"/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Perte de l’ ancienneté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pour bénéficier du bonus bon conducteur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De nouveaux frais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de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gestion à payer </a:t>
            </a:r>
          </a:p>
          <a:p>
            <a:pPr marL="0" indent="0" algn="just">
              <a:buNone/>
            </a:pP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90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7"/>
          <p:cNvSpPr txBox="1">
            <a:spLocks/>
          </p:cNvSpPr>
          <p:nvPr/>
        </p:nvSpPr>
        <p:spPr bwMode="gray">
          <a:xfrm>
            <a:off x="787140" y="452966"/>
            <a:ext cx="8001753" cy="452962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fr-FR"/>
            </a:defPPr>
            <a:lvl1pPr>
              <a:spcBef>
                <a:spcPct val="0"/>
              </a:spcBef>
              <a:defRPr sz="28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000" dirty="0" err="1" smtClean="0"/>
              <a:t>ComparaTIF</a:t>
            </a:r>
            <a:r>
              <a:rPr lang="fr-FR" altLang="fr-FR" sz="2000" dirty="0" smtClean="0"/>
              <a:t> : mon auto &amp; moi vs NOUVELLE assurance auto</a:t>
            </a:r>
            <a:endParaRPr lang="fr-FR" altLang="fr-FR" sz="2000" dirty="0"/>
          </a:p>
        </p:txBody>
      </p:sp>
      <p:cxnSp>
        <p:nvCxnSpPr>
          <p:cNvPr id="5" name="Connecteur droit 4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13</a:t>
            </a:fld>
            <a:endParaRPr lang="fr-FR" sz="700" dirty="0"/>
          </a:p>
        </p:txBody>
      </p:sp>
      <p:sp>
        <p:nvSpPr>
          <p:cNvPr id="8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969522"/>
              </p:ext>
            </p:extLst>
          </p:nvPr>
        </p:nvGraphicFramePr>
        <p:xfrm>
          <a:off x="416818" y="1516101"/>
          <a:ext cx="8323418" cy="4137855"/>
        </p:xfrm>
        <a:graphic>
          <a:graphicData uri="http://schemas.openxmlformats.org/drawingml/2006/table">
            <a:tbl>
              <a:tblPr/>
              <a:tblGrid>
                <a:gridCol w="1715843"/>
                <a:gridCol w="2556296"/>
                <a:gridCol w="4051279"/>
              </a:tblGrid>
              <a:tr h="241460">
                <a:tc>
                  <a:txBody>
                    <a:bodyPr/>
                    <a:lstStyle/>
                    <a:p>
                      <a:pPr algn="l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19" marR="5824" marT="5824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Auto &amp; Moi</a:t>
                      </a:r>
                    </a:p>
                  </a:txBody>
                  <a:tcPr marL="5824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Nouvelle Offre Auto</a:t>
                      </a:r>
                    </a:p>
                  </a:txBody>
                  <a:tcPr marL="5824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</a:tr>
              <a:tr h="19802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Prime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Augmentation</a:t>
                      </a:r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moyenne de </a:t>
                      </a:r>
                      <a:r>
                        <a:rPr lang="fr-F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2€/mois</a:t>
                      </a:r>
                      <a:endParaRPr lang="fr-F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2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Structure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offre packagée sans option (11 formules)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niveaux de couverture : 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Tiers, Tiers+,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 et TR+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Une offre personnalisable avec des options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niveaux de couverture : </a:t>
                      </a:r>
                      <a:r>
                        <a:rPr lang="fr-F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Tiers, Tiers+ 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TR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648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Responsabilité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civile et </a:t>
                      </a:r>
                      <a:endParaRPr lang="fr-FR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défense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recours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Plafond total des indemnités versées en défense recours :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7630€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Plafond total des indemnités versées en défense recours :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16600€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0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Garantie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 conducteur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100 000 € à 1 million €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selon les formules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Seuil d'intervention :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AIPP*</a:t>
                      </a:r>
                      <a:r>
                        <a:rPr lang="fr-F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&gt;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10%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million €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en inclusion pour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toutes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les formules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Seuil d'intervention :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AIPP*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≥ 10%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Suppression de la franchise de 29 jours pour les pertes des gains professionnelles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648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Bris de glace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Une franchise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unique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à 60€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 niveau de franchise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selon la garantie du véhicule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(0€/50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€/70€/90€)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Catastrophes naturelles, </a:t>
                      </a:r>
                      <a:endParaRPr lang="fr-FR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technologiques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et </a:t>
                      </a:r>
                      <a:endParaRPr lang="fr-FR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attentat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Identique</a:t>
                      </a:r>
                    </a:p>
                  </a:txBody>
                  <a:tcPr marL="5824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9802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Vol, tentative de vol,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l" fontAlgn="ctr"/>
                      <a:r>
                        <a:rPr lang="fr-F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incendie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et tempête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Une prise en charge du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vol sans effraction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(oubli des clés sur le contact) en TR+ avec une franchise de 600€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Une prise en charge du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vol mécanique et électronique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pour répondre aux nouvelles "pratiques" (mouse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jacking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648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Dommages tous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accidents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Identique</a:t>
                      </a:r>
                    </a:p>
                  </a:txBody>
                  <a:tcPr marL="5824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Espace réservé du contenu 1"/>
          <p:cNvSpPr>
            <a:spLocks noGrp="1"/>
          </p:cNvSpPr>
          <p:nvPr>
            <p:ph idx="1"/>
          </p:nvPr>
        </p:nvSpPr>
        <p:spPr>
          <a:xfrm>
            <a:off x="346719" y="5791924"/>
            <a:ext cx="8272046" cy="5674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1000" dirty="0" smtClean="0">
                <a:solidFill>
                  <a:schemeClr val="bg2">
                    <a:lumMod val="50000"/>
                  </a:schemeClr>
                </a:solidFill>
              </a:rPr>
              <a:t>*Atteinte </a:t>
            </a:r>
            <a:r>
              <a:rPr lang="fr-FR" sz="1000" dirty="0">
                <a:solidFill>
                  <a:schemeClr val="bg2">
                    <a:lumMod val="50000"/>
                  </a:schemeClr>
                </a:solidFill>
              </a:rPr>
              <a:t>à </a:t>
            </a:r>
            <a:r>
              <a:rPr lang="fr-FR" sz="1000" dirty="0" smtClean="0">
                <a:solidFill>
                  <a:schemeClr val="bg2">
                    <a:lumMod val="50000"/>
                  </a:schemeClr>
                </a:solidFill>
              </a:rPr>
              <a:t>l’Intégrité </a:t>
            </a:r>
            <a:r>
              <a:rPr lang="fr-FR" sz="1000" dirty="0">
                <a:solidFill>
                  <a:schemeClr val="bg2">
                    <a:lumMod val="50000"/>
                  </a:schemeClr>
                </a:solidFill>
              </a:rPr>
              <a:t>Physique et P</a:t>
            </a:r>
            <a:r>
              <a:rPr lang="fr-FR" sz="1000" dirty="0" smtClean="0">
                <a:solidFill>
                  <a:schemeClr val="bg2">
                    <a:lumMod val="50000"/>
                  </a:schemeClr>
                </a:solidFill>
              </a:rPr>
              <a:t>sychique</a:t>
            </a:r>
            <a:endParaRPr lang="fr-FR" sz="1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65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/>
          <p:cNvSpPr txBox="1">
            <a:spLocks/>
          </p:cNvSpPr>
          <p:nvPr/>
        </p:nvSpPr>
        <p:spPr bwMode="gray">
          <a:xfrm>
            <a:off x="787140" y="452966"/>
            <a:ext cx="8001753" cy="452962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fr-FR"/>
            </a:defPPr>
            <a:lvl1pPr>
              <a:spcBef>
                <a:spcPct val="0"/>
              </a:spcBef>
              <a:defRPr sz="28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000" dirty="0" err="1" smtClean="0"/>
              <a:t>ComparaTIF</a:t>
            </a:r>
            <a:r>
              <a:rPr lang="fr-FR" altLang="fr-FR" sz="2000" dirty="0" smtClean="0"/>
              <a:t> : mon auto &amp; moi vs NOUVELLE assurance auto</a:t>
            </a:r>
            <a:endParaRPr lang="fr-FR" altLang="fr-FR" sz="2000" dirty="0"/>
          </a:p>
        </p:txBody>
      </p:sp>
      <p:cxnSp>
        <p:nvCxnSpPr>
          <p:cNvPr id="5" name="Connecteur droit 4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14</a:t>
            </a:fld>
            <a:endParaRPr lang="fr-FR" sz="700" dirty="0"/>
          </a:p>
        </p:txBody>
      </p:sp>
      <p:sp>
        <p:nvSpPr>
          <p:cNvPr id="8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068842"/>
              </p:ext>
            </p:extLst>
          </p:nvPr>
        </p:nvGraphicFramePr>
        <p:xfrm>
          <a:off x="298450" y="1591294"/>
          <a:ext cx="8542338" cy="3957228"/>
        </p:xfrm>
        <a:graphic>
          <a:graphicData uri="http://schemas.openxmlformats.org/drawingml/2006/table">
            <a:tbl>
              <a:tblPr/>
              <a:tblGrid>
                <a:gridCol w="1791607"/>
                <a:gridCol w="2480532"/>
                <a:gridCol w="4270199"/>
              </a:tblGrid>
              <a:tr h="258860">
                <a:tc>
                  <a:txBody>
                    <a:bodyPr/>
                    <a:lstStyle/>
                    <a:p>
                      <a:pPr algn="l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19" marR="5824" marT="5824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Mon Auto &amp; Moi</a:t>
                      </a:r>
                    </a:p>
                  </a:txBody>
                  <a:tcPr marL="5824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Nouvelle Offre Auto</a:t>
                      </a:r>
                    </a:p>
                  </a:txBody>
                  <a:tcPr marL="5824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</a:tr>
              <a:tr h="11648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Bris du rétroviseur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Commercialisée uniquement en TR+ avec un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plafond unique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de 350€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Commercialisée en TR avec une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adaptation du plafond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selon la catégorie du véhicule  (250€/350€/450€)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231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Panne mécanique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NOUVEAUTE 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(en option en TR)</a:t>
                      </a:r>
                      <a:endParaRPr lang="fr-FR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70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Contenu du véhicule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Uniquement en V. optimale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 liste des biens couverts varie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selon les formules</a:t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200€ en 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Tiers+/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300€ en TR / 500€ en TR+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Accessible dès la 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Tiers+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 option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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 liste des biens couverts est identique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pour toutes les formules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500€ ou 1000€ au choix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231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Equipements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extérieurs </a:t>
                      </a:r>
                    </a:p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du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véhicule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NOUVEAUTE 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(en option en Tiers+ et TR)</a:t>
                      </a:r>
                      <a:endParaRPr lang="fr-FR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02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Indemnisation du </a:t>
                      </a:r>
                      <a:endParaRPr lang="fr-FR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véhicule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Valeur d'achat pouvant aller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jusqu'à 36 mois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sans possibilité de faire varier le nombre de mois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Valeur d'achat pouvant aller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jusqu'à 60 moi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 avec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possibilité de choisir la durée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(24, 36, 48 ou 60 mois)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648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Assistance aux personnes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Ajout du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soutien psychologique quel que soit le fait générateur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605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Assistance au véhicule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 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Tiers,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une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franchise de 50€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est à régler au dépanneur au moment du sinistre (très mal perçu par les clients)</a:t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 3 C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(erreur carburant, perte de clés et crevaison) ne sont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 intégrés à toutes les formules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 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Tiers,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une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franchise de 50km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(standard du marché)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Ajout des 3C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(erreur carburant, perte de clés et crevaison)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dès que l'assistance 0km en cas de panne est souscrite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(option ou inclusion)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884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/>
          <p:cNvSpPr txBox="1">
            <a:spLocks/>
          </p:cNvSpPr>
          <p:nvPr/>
        </p:nvSpPr>
        <p:spPr bwMode="gray">
          <a:xfrm>
            <a:off x="787140" y="452966"/>
            <a:ext cx="8001753" cy="452962"/>
          </a:xfrm>
          <a:prstGeom prst="rect">
            <a:avLst/>
          </a:prstGeom>
          <a:extLst/>
        </p:spPr>
        <p:txBody>
          <a:bodyPr>
            <a:noAutofit/>
          </a:bodyPr>
          <a:lstStyle>
            <a:defPPr>
              <a:defRPr lang="fr-FR"/>
            </a:defPPr>
            <a:lvl1pPr>
              <a:spcBef>
                <a:spcPct val="0"/>
              </a:spcBef>
              <a:defRPr sz="28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000" dirty="0" err="1" smtClean="0"/>
              <a:t>ComparaTIF</a:t>
            </a:r>
            <a:r>
              <a:rPr lang="fr-FR" altLang="fr-FR" sz="2000" dirty="0" smtClean="0"/>
              <a:t> : mon auto &amp; moi vs NOUVELLE assurance auto</a:t>
            </a:r>
            <a:endParaRPr lang="fr-FR" altLang="fr-FR" sz="2000" dirty="0"/>
          </a:p>
        </p:txBody>
      </p:sp>
      <p:cxnSp>
        <p:nvCxnSpPr>
          <p:cNvPr id="3" name="Connecteur droit 2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15</a:t>
            </a:fld>
            <a:endParaRPr lang="fr-FR" sz="700" dirty="0"/>
          </a:p>
        </p:txBody>
      </p:sp>
      <p:sp>
        <p:nvSpPr>
          <p:cNvPr id="7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088856"/>
              </p:ext>
            </p:extLst>
          </p:nvPr>
        </p:nvGraphicFramePr>
        <p:xfrm>
          <a:off x="298450" y="1650671"/>
          <a:ext cx="8542338" cy="3770318"/>
        </p:xfrm>
        <a:graphic>
          <a:graphicData uri="http://schemas.openxmlformats.org/drawingml/2006/table">
            <a:tbl>
              <a:tblPr/>
              <a:tblGrid>
                <a:gridCol w="1715843"/>
                <a:gridCol w="2556296"/>
                <a:gridCol w="4270199"/>
              </a:tblGrid>
              <a:tr h="272302">
                <a:tc>
                  <a:txBody>
                    <a:bodyPr/>
                    <a:lstStyle/>
                    <a:p>
                      <a:pPr algn="l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19" marR="5824" marT="5824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Mon Auto &amp; Moi</a:t>
                      </a:r>
                    </a:p>
                  </a:txBody>
                  <a:tcPr marL="5824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Nouvelle Offre Auto</a:t>
                      </a:r>
                    </a:p>
                  </a:txBody>
                  <a:tcPr marL="5824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A1A"/>
                    </a:solidFill>
                  </a:tcPr>
                </a:tc>
              </a:tr>
              <a:tr h="59408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Véhicule de </a:t>
                      </a:r>
                      <a:endParaRPr lang="fr-FR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remplacement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Les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évènements couverts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et le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nombre de jours varient selon la formule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souscrite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 véhicule de remplacement n'est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 accessible en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Tiers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Quelle que soit la formule, on propose la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catégorie A ou B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Harmonisation de la prestation avec, quelle que soit la formule :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7j en cas de panne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(2 fois/an),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15j en cas d'accident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30j en cas de vol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Montée en gamme de la catégorie proposée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: </a:t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Tiers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catégorie A ou B ou utilitaire maxi 20m3</a:t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Tiers+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catégorie équivalente dans la limite de la catégorie D ou utilitaire maxi 20m3.</a:t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 : catégorie équivalente ou utilitaire maxi 20m3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31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Vélo libre-service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NOUVEAUTE 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(en option en Tiers, Tiers+ et TR)</a:t>
                      </a:r>
                      <a:endParaRPr lang="fr-FR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605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Services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 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Zen*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 </a:t>
                      </a:r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zen*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Retour taxi pour les moins de 25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ans </a:t>
                      </a:r>
                      <a:r>
                        <a:rPr lang="fr-FR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 NOUVEAUTE -</a:t>
                      </a:r>
                      <a:r>
                        <a:rPr lang="fr-F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Etude devis panne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 NOUVEAUTE -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Stage conduite </a:t>
                      </a:r>
                      <a:r>
                        <a:rPr lang="fr-FR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 NOUVEAUTE -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28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Remises et avantages </a:t>
                      </a:r>
                      <a:endParaRPr lang="fr-FR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tarifaires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Bonus parents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Bonus bon conducteur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Kilomètre responsable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Véhicule électrique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Dégressivité du bonus 50</a:t>
                      </a: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Bonus parent</a:t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Bonus bon conducteur</a:t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Avantage kilomètre responsable</a:t>
                      </a:r>
                      <a:b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Avantage véhicule </a:t>
                      </a:r>
                      <a:r>
                        <a:rPr lang="fr-F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électrique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Avantage bonus 50</a:t>
                      </a:r>
                      <a:r>
                        <a:rPr lang="fr-F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 NOUVEAUTE -</a:t>
                      </a:r>
                      <a:r>
                        <a:rPr lang="fr-F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Avantage conduite accompagnée </a:t>
                      </a:r>
                      <a:r>
                        <a:rPr lang="fr-FR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 NOUVEAUTE </a:t>
                      </a:r>
                      <a:r>
                        <a:rPr lang="fr-F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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Remise changement du véhicule </a:t>
                      </a:r>
                      <a:r>
                        <a:rPr lang="fr-F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 NOUVEAUTE -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2419" marR="5824" marT="582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Espace réservé du contenu 1"/>
          <p:cNvSpPr>
            <a:spLocks noGrp="1"/>
          </p:cNvSpPr>
          <p:nvPr>
            <p:ph idx="1"/>
          </p:nvPr>
        </p:nvSpPr>
        <p:spPr>
          <a:xfrm>
            <a:off x="229756" y="5536732"/>
            <a:ext cx="8272046" cy="5674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1000" dirty="0" smtClean="0">
                <a:solidFill>
                  <a:schemeClr val="bg2">
                    <a:lumMod val="50000"/>
                  </a:schemeClr>
                </a:solidFill>
              </a:rPr>
              <a:t>* Service permettant de </a:t>
            </a:r>
            <a:r>
              <a:rPr lang="fr-FR" sz="1000" dirty="0">
                <a:solidFill>
                  <a:schemeClr val="bg2">
                    <a:lumMod val="50000"/>
                  </a:schemeClr>
                </a:solidFill>
              </a:rPr>
              <a:t>bénéficier d'un véhicule de remplacement en cas de sinistre</a:t>
            </a:r>
            <a:r>
              <a:rPr lang="fr-FR" sz="1000" dirty="0" smtClean="0"/>
              <a:t>.</a:t>
            </a:r>
            <a:endParaRPr lang="fr-FR" sz="1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11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"/>
          <p:cNvSpPr txBox="1">
            <a:spLocks/>
          </p:cNvSpPr>
          <p:nvPr/>
        </p:nvSpPr>
        <p:spPr>
          <a:xfrm>
            <a:off x="765174" y="325395"/>
            <a:ext cx="8044289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dirty="0" err="1" smtClean="0"/>
              <a:t>QUIZz</a:t>
            </a:r>
            <a:r>
              <a:rPr lang="fr-FR" sz="2000" dirty="0" smtClean="0"/>
              <a:t> : TESTEZ VOS CONNAISSANCES sur les garanties</a:t>
            </a:r>
            <a:endParaRPr lang="fr-FR" sz="2000" dirty="0"/>
          </a:p>
        </p:txBody>
      </p:sp>
      <p:sp>
        <p:nvSpPr>
          <p:cNvPr id="30" name="Espace réservé du contenu 1"/>
          <p:cNvSpPr>
            <a:spLocks noGrp="1"/>
          </p:cNvSpPr>
          <p:nvPr>
            <p:ph idx="1"/>
          </p:nvPr>
        </p:nvSpPr>
        <p:spPr>
          <a:xfrm>
            <a:off x="417200" y="1354138"/>
            <a:ext cx="6269226" cy="3217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Testez à présent vos connaissances sur les garanties de notre nouvelle offre auto</a:t>
            </a:r>
            <a:r>
              <a:rPr lang="fr-FR" sz="1600" b="1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fr-FR" sz="1600" u="sng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Votre objectif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 :</a:t>
            </a: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Parcourir l’autoroute « NOA17», franchir les 4 villes étapes du parcours et atteindre l’arrivée sans encombres !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Consignes de sécurité :</a:t>
            </a: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Afin de garantir le bon déroulement du quizz, merci d’utiliser le clic de la souris et non le bouton « Entrée » </a:t>
            </a:r>
          </a:p>
          <a:p>
            <a:r>
              <a:rPr lang="fr-FR" sz="1500" b="1" dirty="0" smtClean="0">
                <a:solidFill>
                  <a:srgbClr val="FF0000"/>
                </a:solidFill>
              </a:rPr>
              <a:t>1 seule bonne réponse par question 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Bonne route !</a:t>
            </a: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20000">
            <a:off x="6827547" y="2201312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</p:spPr>
      </p:pic>
      <p:grpSp>
        <p:nvGrpSpPr>
          <p:cNvPr id="5" name="Groupe 4"/>
          <p:cNvGrpSpPr/>
          <p:nvPr/>
        </p:nvGrpSpPr>
        <p:grpSpPr>
          <a:xfrm>
            <a:off x="0" y="4494488"/>
            <a:ext cx="9144000" cy="1536454"/>
            <a:chOff x="0" y="4850738"/>
            <a:chExt cx="9144000" cy="1536454"/>
          </a:xfrm>
        </p:grpSpPr>
        <p:grpSp>
          <p:nvGrpSpPr>
            <p:cNvPr id="4" name="Groupe 3"/>
            <p:cNvGrpSpPr/>
            <p:nvPr/>
          </p:nvGrpSpPr>
          <p:grpSpPr>
            <a:xfrm>
              <a:off x="0" y="4850738"/>
              <a:ext cx="9144000" cy="1536454"/>
              <a:chOff x="0" y="4850738"/>
              <a:chExt cx="9144000" cy="1536454"/>
            </a:xfrm>
          </p:grpSpPr>
          <p:pic>
            <p:nvPicPr>
              <p:cNvPr id="2" name="Image 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5678744"/>
                <a:ext cx="9144000" cy="451651"/>
              </a:xfrm>
              <a:prstGeom prst="rect">
                <a:avLst/>
              </a:prstGeom>
            </p:spPr>
          </p:pic>
          <p:grpSp>
            <p:nvGrpSpPr>
              <p:cNvPr id="38" name="Groupe 37"/>
              <p:cNvGrpSpPr/>
              <p:nvPr/>
            </p:nvGrpSpPr>
            <p:grpSpPr>
              <a:xfrm>
                <a:off x="2555555" y="5363612"/>
                <a:ext cx="1117033" cy="307777"/>
                <a:chOff x="2266110" y="5214576"/>
                <a:chExt cx="1117033" cy="307777"/>
              </a:xfrm>
            </p:grpSpPr>
            <p:sp>
              <p:nvSpPr>
                <p:cNvPr id="39" name="Rectangle à coins arrondis 38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0" name="Rectangle à coins arrondis 39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1" name="ZoneTexte 40"/>
                <p:cNvSpPr txBox="1"/>
                <p:nvPr/>
              </p:nvSpPr>
              <p:spPr>
                <a:xfrm>
                  <a:off x="226611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 smtClean="0"/>
                    <a:t>Les biens</a:t>
                  </a:r>
                  <a:endParaRPr lang="fr-FR" sz="1400" dirty="0"/>
                </a:p>
              </p:txBody>
            </p:sp>
          </p:grpSp>
          <p:grpSp>
            <p:nvGrpSpPr>
              <p:cNvPr id="37" name="Groupe 36"/>
              <p:cNvGrpSpPr/>
              <p:nvPr/>
            </p:nvGrpSpPr>
            <p:grpSpPr>
              <a:xfrm>
                <a:off x="5535961" y="5363611"/>
                <a:ext cx="1121317" cy="307777"/>
                <a:chOff x="2267143" y="5214576"/>
                <a:chExt cx="1121317" cy="307777"/>
              </a:xfrm>
            </p:grpSpPr>
            <p:sp>
              <p:nvSpPr>
                <p:cNvPr id="33" name="Rectangle à coins arrondis 32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2" name="Rectangle à coins arrondis 31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5" name="ZoneTexte 34"/>
                <p:cNvSpPr txBox="1"/>
                <p:nvPr/>
              </p:nvSpPr>
              <p:spPr>
                <a:xfrm>
                  <a:off x="227246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/>
                    <a:t>I</a:t>
                  </a:r>
                  <a:r>
                    <a:rPr lang="fr-FR" sz="1400" dirty="0" smtClean="0"/>
                    <a:t>ndemnisation</a:t>
                  </a:r>
                  <a:endParaRPr lang="fr-FR" sz="1400" dirty="0"/>
                </a:p>
              </p:txBody>
            </p:sp>
          </p:grpSp>
          <p:sp>
            <p:nvSpPr>
              <p:cNvPr id="56" name="Rectangle 55"/>
              <p:cNvSpPr/>
              <p:nvPr/>
            </p:nvSpPr>
            <p:spPr>
              <a:xfrm flipH="1">
                <a:off x="6072562" y="5653028"/>
                <a:ext cx="45719" cy="33689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7" name="Rectangle 56"/>
              <p:cNvSpPr/>
              <p:nvPr/>
            </p:nvSpPr>
            <p:spPr>
              <a:xfrm flipH="1">
                <a:off x="4611898" y="5792777"/>
                <a:ext cx="45719" cy="33689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8" name="Rectangle 57"/>
              <p:cNvSpPr/>
              <p:nvPr/>
            </p:nvSpPr>
            <p:spPr>
              <a:xfrm flipH="1">
                <a:off x="3095999" y="5637151"/>
                <a:ext cx="45719" cy="36805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9" name="Rectangle 58"/>
              <p:cNvSpPr/>
              <p:nvPr/>
            </p:nvSpPr>
            <p:spPr>
              <a:xfrm flipH="1">
                <a:off x="1584628" y="5791223"/>
                <a:ext cx="45719" cy="30783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42" name="Groupe 41"/>
              <p:cNvGrpSpPr/>
              <p:nvPr/>
            </p:nvGrpSpPr>
            <p:grpSpPr>
              <a:xfrm>
                <a:off x="4076758" y="6079415"/>
                <a:ext cx="1121317" cy="307777"/>
                <a:chOff x="2267143" y="5214576"/>
                <a:chExt cx="1121317" cy="307777"/>
              </a:xfrm>
            </p:grpSpPr>
            <p:sp>
              <p:nvSpPr>
                <p:cNvPr id="43" name="Rectangle à coins arrondis 42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4" name="Rectangle à coins arrondis 43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5" name="ZoneTexte 44"/>
                <p:cNvSpPr txBox="1"/>
                <p:nvPr/>
              </p:nvSpPr>
              <p:spPr>
                <a:xfrm>
                  <a:off x="227246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 smtClean="0"/>
                    <a:t>La mobilité</a:t>
                  </a:r>
                  <a:endParaRPr lang="fr-FR" sz="1400" dirty="0"/>
                </a:p>
              </p:txBody>
            </p:sp>
          </p:grpSp>
          <p:pic>
            <p:nvPicPr>
              <p:cNvPr id="3" name="Image 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61422" y="4850738"/>
                <a:ext cx="864100" cy="983286"/>
              </a:xfrm>
              <a:prstGeom prst="rect">
                <a:avLst/>
              </a:prstGeom>
            </p:spPr>
          </p:pic>
        </p:grpSp>
        <p:grpSp>
          <p:nvGrpSpPr>
            <p:cNvPr id="46" name="Groupe 45"/>
            <p:cNvGrpSpPr/>
            <p:nvPr/>
          </p:nvGrpSpPr>
          <p:grpSpPr>
            <a:xfrm>
              <a:off x="1062568" y="6071169"/>
              <a:ext cx="1121317" cy="307777"/>
              <a:chOff x="2267143" y="5214576"/>
              <a:chExt cx="1121317" cy="307777"/>
            </a:xfrm>
          </p:grpSpPr>
          <p:sp>
            <p:nvSpPr>
              <p:cNvPr id="47" name="Rectangle à coins arrondis 46"/>
              <p:cNvSpPr/>
              <p:nvPr/>
            </p:nvSpPr>
            <p:spPr>
              <a:xfrm>
                <a:off x="2267143" y="5242466"/>
                <a:ext cx="1116000" cy="252000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2286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8" name="Rectangle à coins arrondis 47"/>
              <p:cNvSpPr/>
              <p:nvPr/>
            </p:nvSpPr>
            <p:spPr>
              <a:xfrm>
                <a:off x="2295320" y="5265483"/>
                <a:ext cx="1059646" cy="205965"/>
              </a:xfrm>
              <a:prstGeom prst="round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2286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9" name="ZoneTexte 48"/>
              <p:cNvSpPr txBox="1"/>
              <p:nvPr/>
            </p:nvSpPr>
            <p:spPr>
              <a:xfrm>
                <a:off x="2272460" y="5214576"/>
                <a:ext cx="1116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 smtClean="0"/>
                  <a:t>Le véhicule</a:t>
                </a:r>
                <a:endParaRPr lang="fr-FR" sz="1400" dirty="0"/>
              </a:p>
            </p:txBody>
          </p:sp>
        </p:grpSp>
      </p:grpSp>
      <p:pic>
        <p:nvPicPr>
          <p:cNvPr id="63" name="Image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3825"/>
            <a:ext cx="1182548" cy="542001"/>
          </a:xfrm>
          <a:prstGeom prst="rect">
            <a:avLst/>
          </a:prstGeom>
        </p:spPr>
      </p:pic>
      <p:cxnSp>
        <p:nvCxnSpPr>
          <p:cNvPr id="34" name="Connecteur droit 33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6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16</a:t>
            </a:fld>
            <a:endParaRPr lang="fr-FR" sz="700" dirty="0"/>
          </a:p>
        </p:txBody>
      </p:sp>
      <p:sp>
        <p:nvSpPr>
          <p:cNvPr id="51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88460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069 L -3.33333E-6 0.00092 L 0.00973 -0.00347 C 0.01129 -0.00394 0.01233 -0.0044 0.01337 -0.00486 C 0.01493 -0.00579 0.0158 -0.00695 0.01719 -0.00764 C 0.01945 -0.00903 0.02466 -0.01042 0.02466 -0.01019 C 0.03056 -0.01482 0.02691 -0.0125 0.03594 -0.01597 L 0.03941 -0.01736 C 0.04063 -0.01783 0.04202 -0.01829 0.04323 -0.01875 C 0.04497 -0.01922 0.04653 -0.01968 0.04827 -0.02014 C 0.05226 -0.02107 0.05643 -0.02176 0.06077 -0.02292 C 0.06198 -0.02315 0.0632 -0.02385 0.06459 -0.02431 C 0.06598 -0.02477 0.06789 -0.025 0.06945 -0.02547 C 0.07188 -0.02639 0.07691 -0.02824 0.07691 -0.02801 C 0.07795 -0.02917 0.07934 -0.03033 0.08056 -0.03125 C 0.08316 -0.03264 0.08802 -0.03334 0.09045 -0.0338 C 0.09219 -0.03426 0.09393 -0.03472 0.09566 -0.03519 C 0.09757 -0.03588 0.09966 -0.03588 0.10174 -0.03658 C 0.10417 -0.03727 0.10643 -0.03935 0.1092 -0.03935 L 0.11806 -0.03935 L 0.11806 -0.03912 L 0.11667 -0.0419 " pathEditMode="relative" rAng="0" ptsTypes="AAAAAAAAAAAAAAAAAAAAAA">
                                      <p:cBhvr>
                                        <p:cTn id="1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3" y="-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Etape 1/4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 : Le véhicule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Au cours de l’entretien commercial, votre client vous explique qu’il n’a pas pour habitude de changer son véhicule régulièrement. « Le dernier je l’ai gardé 12 ans ! ». Il vous confirme que la dernière réparation a été compliquée à gérer… Vous connaissez bien la garantie « panne mécanique » et vous apportez quelques précisions à votre client. « En effet, cette garantie…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…permet une indemnisation pièces et main d’œuvre jusqu’à 3 500 € / sinistre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…est une option dans la formule « Tiers Plus »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…est limitée à 2 pannes par an</a:t>
            </a:r>
          </a:p>
          <a:p>
            <a:pPr lvl="1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err="1" smtClean="0"/>
              <a:t>QUIZz</a:t>
            </a:r>
            <a:r>
              <a:rPr lang="fr-FR" sz="2000" dirty="0" smtClean="0"/>
              <a:t> : TESTEZ VOS CONNAISSANCES sur les garanties</a:t>
            </a:r>
            <a:endParaRPr lang="fr-FR" sz="2000" dirty="0"/>
          </a:p>
        </p:txBody>
      </p:sp>
      <p:sp>
        <p:nvSpPr>
          <p:cNvPr id="4" name="Rectangle 3">
            <a:hlinkClick r:id="rId2" action="ppaction://hlinksldjump"/>
          </p:cNvPr>
          <p:cNvSpPr/>
          <p:nvPr/>
        </p:nvSpPr>
        <p:spPr>
          <a:xfrm>
            <a:off x="812675" y="2838450"/>
            <a:ext cx="3692526" cy="24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821125" y="2590800"/>
            <a:ext cx="5553075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812674" y="3086100"/>
            <a:ext cx="2425702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17</a:t>
            </a:fld>
            <a:endParaRPr lang="fr-FR" sz="700" dirty="0"/>
          </a:p>
        </p:txBody>
      </p:sp>
      <p:sp>
        <p:nvSpPr>
          <p:cNvPr id="10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302438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Etape 1/4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 : Le véhicule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Au cours de l’entretien commercial, votre client vous explique qu’il n’a pas pour habitude de changer son véhicule régulièrement. « Le dernier je l’ai gardé 12 ans ! ». Il vous confirme que la dernière réparation a été compliquée à gérer… Vous connaissez bien la garantie « panne mécanique » et vous apportez quelques précisions à votre client. « En effet, cette garantie…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…permet une indemnisation pièces et main d’œuvre jusqu’à 3 500 € / sinistre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rgbClr val="00B0F0"/>
                </a:solidFill>
              </a:rPr>
              <a:t>…</a:t>
            </a:r>
            <a:r>
              <a:rPr lang="fr-FR" sz="1400" strike="sngStrike" dirty="0" smtClean="0">
                <a:solidFill>
                  <a:srgbClr val="00B0F0"/>
                </a:solidFill>
              </a:rPr>
              <a:t>est une option dans la formule « Tiers Plus »</a:t>
            </a:r>
            <a:endParaRPr lang="fr-FR" sz="1400" strike="sngStrike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…est limitée à 2 pannes par an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endParaRPr lang="fr-FR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err="1" smtClean="0"/>
              <a:t>QUIZz</a:t>
            </a:r>
            <a:r>
              <a:rPr lang="fr-FR" sz="2000" dirty="0" smtClean="0"/>
              <a:t> : TESTEZ VOS CONNAISSANCES sur les garanties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420000">
            <a:off x="1898389" y="3988006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3286584" y="4169578"/>
            <a:ext cx="536676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Faux, la garantie « panne mécanique » est une </a:t>
            </a:r>
            <a:r>
              <a:rPr lang="fr-FR" sz="1400" u="sng" dirty="0">
                <a:solidFill>
                  <a:schemeClr val="bg2">
                    <a:lumMod val="50000"/>
                  </a:schemeClr>
                </a:solidFill>
              </a:rPr>
              <a:t>option dans la formule « Tous Risques </a:t>
            </a: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» </a:t>
            </a:r>
          </a:p>
          <a:p>
            <a:pPr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mais pas dans la formule « Tiers Plus »</a:t>
            </a:r>
          </a:p>
          <a:p>
            <a:pPr lvl="1" algn="ctr"/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lvl="1" algn="ctr"/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Essayez encore ! </a:t>
            </a:r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812674" y="2590800"/>
            <a:ext cx="5445126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812674" y="3086099"/>
            <a:ext cx="2425702" cy="276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18</a:t>
            </a:fld>
            <a:endParaRPr lang="fr-FR" sz="700" dirty="0"/>
          </a:p>
        </p:txBody>
      </p:sp>
      <p:sp>
        <p:nvSpPr>
          <p:cNvPr id="12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27250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Etape 1/4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 : Le véhicule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Au cours de l’entretien commercial, votre client vous explique qu’il n’a pas pour habitude de changer son véhicule régulièrement. « Le dernier je l’ai gardé 12 ans ! ». Il vous confirme que la dernière réparation a été compliquée à gérer… Vous connaissez bien la garantie « panne mécanique » et vous apportez quelques précisions à votre client. « En effet, cette garantie…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…permet une indemnisation pièces et main d’œuvre jusqu’à 3 500 € / sinistre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…est une option dans la formule « Tiers Plus »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rgbClr val="00B0F0"/>
                </a:solidFill>
              </a:rPr>
              <a:t>…</a:t>
            </a:r>
            <a:r>
              <a:rPr lang="fr-FR" sz="1400" strike="sngStrike" dirty="0" smtClean="0">
                <a:solidFill>
                  <a:srgbClr val="00B0F0"/>
                </a:solidFill>
              </a:rPr>
              <a:t>est limitée à 2 pannes par an</a:t>
            </a:r>
            <a:endParaRPr lang="fr-FR" sz="1400" strike="sngStrike" dirty="0">
              <a:solidFill>
                <a:srgbClr val="00B0F0"/>
              </a:solidFill>
            </a:endParaRPr>
          </a:p>
          <a:p>
            <a:pPr marL="457200" lvl="1" indent="0">
              <a:buNone/>
            </a:pPr>
            <a:endParaRPr lang="fr-FR" dirty="0" smtClean="0"/>
          </a:p>
        </p:txBody>
      </p:sp>
      <p:sp>
        <p:nvSpPr>
          <p:cNvPr id="9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420000">
            <a:off x="1898389" y="3988006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3178099" y="3932808"/>
            <a:ext cx="542050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fr-FR" dirty="0"/>
          </a:p>
          <a:p>
            <a:pPr lvl="1" algn="ctr"/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Faux, la garantie « panne mécanique 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»</a:t>
            </a:r>
          </a:p>
          <a:p>
            <a:pPr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 peut-être utilisée </a:t>
            </a: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autant de fois que nécessaire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lvl="1" algn="ctr"/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lvl="1" algn="ctr"/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Essayez encore ! </a:t>
            </a:r>
          </a:p>
        </p:txBody>
      </p:sp>
      <p:sp>
        <p:nvSpPr>
          <p:cNvPr id="6" name="Rectangle 5">
            <a:hlinkClick r:id="rId3" action="ppaction://hlinksldjump"/>
          </p:cNvPr>
          <p:cNvSpPr/>
          <p:nvPr/>
        </p:nvSpPr>
        <p:spPr>
          <a:xfrm>
            <a:off x="820061" y="2866067"/>
            <a:ext cx="3689662" cy="209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hlinkClick r:id="rId4" action="ppaction://hlinksldjump"/>
          </p:cNvPr>
          <p:cNvSpPr/>
          <p:nvPr/>
        </p:nvSpPr>
        <p:spPr>
          <a:xfrm>
            <a:off x="824549" y="2590800"/>
            <a:ext cx="5464176" cy="257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19</a:t>
            </a:fld>
            <a:endParaRPr lang="fr-FR" sz="700" dirty="0"/>
          </a:p>
        </p:txBody>
      </p:sp>
      <p:sp>
        <p:nvSpPr>
          <p:cNvPr id="12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8604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7"/>
            <a:ext cx="8542338" cy="56881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>
                <a:solidFill>
                  <a:schemeClr val="tx2"/>
                </a:solidFill>
              </a:rPr>
              <a:t>Bravo ! Vous roulez tranquillement vers la prochaine étape.</a:t>
            </a:r>
          </a:p>
          <a:p>
            <a:pPr marL="0" indent="0">
              <a:buNone/>
            </a:pPr>
            <a:endParaRPr lang="fr-FR" sz="1600" b="1" dirty="0" smtClean="0">
              <a:solidFill>
                <a:srgbClr val="A79C86"/>
              </a:solidFill>
            </a:endParaRPr>
          </a:p>
          <a:p>
            <a:pPr marL="0" indent="0">
              <a:buNone/>
            </a:pPr>
            <a:endParaRPr lang="fr-FR" sz="1600" b="1" dirty="0">
              <a:solidFill>
                <a:srgbClr val="A79C86"/>
              </a:solidFill>
            </a:endParaRPr>
          </a:p>
          <a:p>
            <a:pPr marL="0" indent="0">
              <a:buNone/>
            </a:pPr>
            <a:endParaRPr lang="fr-FR" sz="1600" b="1" dirty="0" smtClean="0">
              <a:solidFill>
                <a:srgbClr val="A79C86"/>
              </a:solidFill>
            </a:endParaRPr>
          </a:p>
          <a:p>
            <a:pPr marL="0" indent="0">
              <a:buNone/>
            </a:pPr>
            <a:endParaRPr lang="fr-FR" sz="1600" b="1" dirty="0">
              <a:solidFill>
                <a:srgbClr val="A79C86"/>
              </a:solidFill>
            </a:endParaRPr>
          </a:p>
          <a:p>
            <a:pPr marL="0" indent="0">
              <a:buNone/>
            </a:pPr>
            <a:endParaRPr lang="fr-FR" sz="1600" b="1" dirty="0" smtClean="0">
              <a:solidFill>
                <a:srgbClr val="A79C86"/>
              </a:solidFill>
            </a:endParaRPr>
          </a:p>
          <a:p>
            <a:pPr marL="0" indent="0">
              <a:buNone/>
            </a:pPr>
            <a:endParaRPr lang="fr-FR" sz="800" b="1" dirty="0" smtClean="0">
              <a:solidFill>
                <a:srgbClr val="A79C86"/>
              </a:solidFill>
            </a:endParaRPr>
          </a:p>
          <a:p>
            <a:pPr marL="0" indent="0">
              <a:buNone/>
            </a:pPr>
            <a:endParaRPr lang="fr-FR" b="1" i="1" u="sng" dirty="0" smtClean="0"/>
          </a:p>
          <a:p>
            <a:pPr marL="0" indent="0">
              <a:buNone/>
            </a:pPr>
            <a:r>
              <a:rPr lang="fr-FR" sz="1400" b="1" u="sng" dirty="0" smtClean="0">
                <a:solidFill>
                  <a:schemeClr val="bg2">
                    <a:lumMod val="50000"/>
                  </a:schemeClr>
                </a:solidFill>
              </a:rPr>
              <a:t>PANNE MECANIQUE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fr-FR" sz="1400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Un </a:t>
            </a:r>
            <a:r>
              <a:rPr lang="fr-FR" sz="1400" b="1" dirty="0">
                <a:solidFill>
                  <a:schemeClr val="bg2">
                    <a:lumMod val="50000"/>
                  </a:schemeClr>
                </a:solidFill>
              </a:rPr>
              <a:t>vrai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+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de notre offre !</a:t>
            </a:r>
            <a:endParaRPr lang="fr-FR" sz="1400" i="1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fr-FR" sz="6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Prise en charge du coût des réparations :</a:t>
            </a:r>
          </a:p>
          <a:p>
            <a:pPr lvl="1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Pièces</a:t>
            </a:r>
          </a:p>
          <a:p>
            <a:pPr lvl="1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Main d’</a:t>
            </a:r>
            <a:r>
              <a:rPr lang="fr-FR" sz="1400" dirty="0" err="1" smtClean="0">
                <a:solidFill>
                  <a:schemeClr val="bg2">
                    <a:lumMod val="50000"/>
                  </a:schemeClr>
                </a:solidFill>
              </a:rPr>
              <a:t>oeuvre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Option Tous Risques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3 500 € / sinistre</a:t>
            </a: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15 jours de délai de carence</a:t>
            </a: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Franchise de base 300 €</a:t>
            </a: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Fin de cette garantie dans la 14ème année du véhicule, à la date anniversaire du contrat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000">
            <a:off x="6505398" y="3584723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53" name="Groupe 52"/>
          <p:cNvGrpSpPr/>
          <p:nvPr/>
        </p:nvGrpSpPr>
        <p:grpSpPr>
          <a:xfrm>
            <a:off x="0" y="1393163"/>
            <a:ext cx="9144000" cy="1536454"/>
            <a:chOff x="0" y="4850738"/>
            <a:chExt cx="9144000" cy="1536454"/>
          </a:xfrm>
        </p:grpSpPr>
        <p:grpSp>
          <p:nvGrpSpPr>
            <p:cNvPr id="54" name="Groupe 53"/>
            <p:cNvGrpSpPr/>
            <p:nvPr/>
          </p:nvGrpSpPr>
          <p:grpSpPr>
            <a:xfrm>
              <a:off x="0" y="4850738"/>
              <a:ext cx="9144000" cy="1536454"/>
              <a:chOff x="0" y="4850738"/>
              <a:chExt cx="9144000" cy="1536454"/>
            </a:xfrm>
          </p:grpSpPr>
          <p:pic>
            <p:nvPicPr>
              <p:cNvPr id="59" name="Image 5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5678744"/>
                <a:ext cx="9144000" cy="451651"/>
              </a:xfrm>
              <a:prstGeom prst="rect">
                <a:avLst/>
              </a:prstGeom>
            </p:spPr>
          </p:pic>
          <p:grpSp>
            <p:nvGrpSpPr>
              <p:cNvPr id="60" name="Groupe 59"/>
              <p:cNvGrpSpPr/>
              <p:nvPr/>
            </p:nvGrpSpPr>
            <p:grpSpPr>
              <a:xfrm>
                <a:off x="2555555" y="5363612"/>
                <a:ext cx="1117033" cy="307777"/>
                <a:chOff x="2266110" y="5214576"/>
                <a:chExt cx="1117033" cy="307777"/>
              </a:xfrm>
            </p:grpSpPr>
            <p:sp>
              <p:nvSpPr>
                <p:cNvPr id="74" name="Rectangle à coins arrondis 73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75" name="Rectangle à coins arrondis 74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76" name="ZoneTexte 75"/>
                <p:cNvSpPr txBox="1"/>
                <p:nvPr/>
              </p:nvSpPr>
              <p:spPr>
                <a:xfrm>
                  <a:off x="226611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 smtClean="0"/>
                    <a:t>Les biens</a:t>
                  </a:r>
                  <a:endParaRPr lang="fr-FR" sz="1400" dirty="0"/>
                </a:p>
              </p:txBody>
            </p:sp>
          </p:grpSp>
          <p:grpSp>
            <p:nvGrpSpPr>
              <p:cNvPr id="61" name="Groupe 60"/>
              <p:cNvGrpSpPr/>
              <p:nvPr/>
            </p:nvGrpSpPr>
            <p:grpSpPr>
              <a:xfrm>
                <a:off x="5535961" y="5363611"/>
                <a:ext cx="1121317" cy="307777"/>
                <a:chOff x="2267143" y="5214576"/>
                <a:chExt cx="1121317" cy="307777"/>
              </a:xfrm>
            </p:grpSpPr>
            <p:sp>
              <p:nvSpPr>
                <p:cNvPr id="71" name="Rectangle à coins arrondis 70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72" name="Rectangle à coins arrondis 71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73" name="ZoneTexte 72"/>
                <p:cNvSpPr txBox="1"/>
                <p:nvPr/>
              </p:nvSpPr>
              <p:spPr>
                <a:xfrm>
                  <a:off x="227246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/>
                    <a:t>I</a:t>
                  </a:r>
                  <a:r>
                    <a:rPr lang="fr-FR" sz="1400" dirty="0" smtClean="0"/>
                    <a:t>ndemnisation</a:t>
                  </a:r>
                  <a:endParaRPr lang="fr-FR" sz="1400" dirty="0"/>
                </a:p>
              </p:txBody>
            </p:sp>
          </p:grpSp>
          <p:sp>
            <p:nvSpPr>
              <p:cNvPr id="62" name="Rectangle 61"/>
              <p:cNvSpPr/>
              <p:nvPr/>
            </p:nvSpPr>
            <p:spPr>
              <a:xfrm flipH="1">
                <a:off x="6072562" y="5653028"/>
                <a:ext cx="45719" cy="33689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3" name="Rectangle 62"/>
              <p:cNvSpPr/>
              <p:nvPr/>
            </p:nvSpPr>
            <p:spPr>
              <a:xfrm flipH="1">
                <a:off x="4611898" y="5792777"/>
                <a:ext cx="45719" cy="33689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4" name="Rectangle 63"/>
              <p:cNvSpPr/>
              <p:nvPr/>
            </p:nvSpPr>
            <p:spPr>
              <a:xfrm flipH="1">
                <a:off x="3095999" y="5637151"/>
                <a:ext cx="45719" cy="36805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5" name="Rectangle 64"/>
              <p:cNvSpPr/>
              <p:nvPr/>
            </p:nvSpPr>
            <p:spPr>
              <a:xfrm flipH="1">
                <a:off x="1584628" y="5791223"/>
                <a:ext cx="45719" cy="30783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66" name="Groupe 65"/>
              <p:cNvGrpSpPr/>
              <p:nvPr/>
            </p:nvGrpSpPr>
            <p:grpSpPr>
              <a:xfrm>
                <a:off x="4076758" y="6079415"/>
                <a:ext cx="1121317" cy="307777"/>
                <a:chOff x="2267143" y="5214576"/>
                <a:chExt cx="1121317" cy="307777"/>
              </a:xfrm>
            </p:grpSpPr>
            <p:sp>
              <p:nvSpPr>
                <p:cNvPr id="68" name="Rectangle à coins arrondis 67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9" name="Rectangle à coins arrondis 68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70" name="ZoneTexte 69"/>
                <p:cNvSpPr txBox="1"/>
                <p:nvPr/>
              </p:nvSpPr>
              <p:spPr>
                <a:xfrm>
                  <a:off x="227246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 smtClean="0"/>
                    <a:t>La mobilité</a:t>
                  </a:r>
                  <a:endParaRPr lang="fr-FR" sz="1400" dirty="0"/>
                </a:p>
              </p:txBody>
            </p:sp>
          </p:grpSp>
          <p:pic>
            <p:nvPicPr>
              <p:cNvPr id="67" name="Image 6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61422" y="4850738"/>
                <a:ext cx="864100" cy="983286"/>
              </a:xfrm>
              <a:prstGeom prst="rect">
                <a:avLst/>
              </a:prstGeom>
            </p:spPr>
          </p:pic>
        </p:grpSp>
        <p:grpSp>
          <p:nvGrpSpPr>
            <p:cNvPr id="55" name="Groupe 54"/>
            <p:cNvGrpSpPr/>
            <p:nvPr/>
          </p:nvGrpSpPr>
          <p:grpSpPr>
            <a:xfrm>
              <a:off x="1062568" y="6071169"/>
              <a:ext cx="1121317" cy="307777"/>
              <a:chOff x="2267143" y="5214576"/>
              <a:chExt cx="1121317" cy="307777"/>
            </a:xfrm>
          </p:grpSpPr>
          <p:sp>
            <p:nvSpPr>
              <p:cNvPr id="56" name="Rectangle à coins arrondis 55"/>
              <p:cNvSpPr/>
              <p:nvPr/>
            </p:nvSpPr>
            <p:spPr>
              <a:xfrm>
                <a:off x="2267143" y="5242466"/>
                <a:ext cx="1116000" cy="252000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2286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7" name="Rectangle à coins arrondis 56"/>
              <p:cNvSpPr/>
              <p:nvPr/>
            </p:nvSpPr>
            <p:spPr>
              <a:xfrm>
                <a:off x="2295320" y="5265483"/>
                <a:ext cx="1059646" cy="205965"/>
              </a:xfrm>
              <a:prstGeom prst="round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2286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8" name="ZoneTexte 57"/>
              <p:cNvSpPr txBox="1"/>
              <p:nvPr/>
            </p:nvSpPr>
            <p:spPr>
              <a:xfrm>
                <a:off x="2272460" y="5214576"/>
                <a:ext cx="1116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 smtClean="0"/>
                  <a:t>Le véhicule</a:t>
                </a:r>
                <a:endParaRPr lang="fr-FR" sz="1400" dirty="0"/>
              </a:p>
            </p:txBody>
          </p:sp>
        </p:grpSp>
      </p:grpSp>
      <p:pic>
        <p:nvPicPr>
          <p:cNvPr id="33" name="Imag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31" y="1874580"/>
            <a:ext cx="1182548" cy="542001"/>
          </a:xfrm>
          <a:prstGeom prst="rect">
            <a:avLst/>
          </a:prstGeom>
        </p:spPr>
      </p:pic>
      <p:cxnSp>
        <p:nvCxnSpPr>
          <p:cNvPr id="30" name="Connecteur droit 29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1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20</a:t>
            </a:fld>
            <a:endParaRPr lang="fr-FR" sz="700" dirty="0"/>
          </a:p>
        </p:txBody>
      </p:sp>
      <p:sp>
        <p:nvSpPr>
          <p:cNvPr id="34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239196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6 -1.11111E-6 L 2.77778E-6 -1.11111E-6 C 0.00243 0.00463 0.00434 0.00972 0.00746 0.01389 C 0.0085 0.01528 0.01041 0.01482 0.0118 0.01574 C 0.02604 0.02523 0.00225 0.01343 0.02534 0.02361 C 0.02534 0.02361 0.0342 0.02778 0.0342 0.02778 C 0.0368 0.02824 0.03923 0.02894 0.04166 0.02963 C 0.04375 0.03033 0.04566 0.03102 0.04774 0.03172 C 0.04913 0.03218 0.05069 0.03334 0.05225 0.03357 C 0.05711 0.03472 0.06215 0.03496 0.06701 0.03565 C 0.06857 0.03635 0.06996 0.03727 0.07152 0.03773 C 0.07708 0.03935 0.08732 0.04074 0.09253 0.04167 C 0.10034 0.04861 0.09357 0.04352 0.10434 0.04746 C 0.10746 0.04861 0.11041 0.05023 0.11336 0.05162 C 0.11493 0.05209 0.11632 0.05347 0.11788 0.05347 L 0.15816 0.05741 C 0.16336 0.05972 0.16145 0.0581 0.16423 0.06158 L 0.16423 0.06158 " pathEditMode="relative" ptsTypes="AAAAAAAAAAAAAAAA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Etape 2/4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: Les biens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Avant de valider la souscription, votre client s’assure d’avoir bien compris le fonctionnement de la garantie sur les équipements extérieurs. Vous lui confirmez les points suivants : 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Elle permet une indemnisation 2 fois par an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Pour plus de simplicité, la liste des biens garantis est identique pour toutes les formules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L’indemnisation peut aller jusqu’à 1 200 €</a:t>
            </a:r>
          </a:p>
        </p:txBody>
      </p:sp>
      <p:sp>
        <p:nvSpPr>
          <p:cNvPr id="7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sp>
        <p:nvSpPr>
          <p:cNvPr id="3" name="Rectangle 2">
            <a:hlinkClick r:id="rId2" action="ppaction://hlinksldjump"/>
          </p:cNvPr>
          <p:cNvSpPr/>
          <p:nvPr/>
        </p:nvSpPr>
        <p:spPr>
          <a:xfrm>
            <a:off x="824549" y="2352675"/>
            <a:ext cx="3225801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hlinkClick r:id="rId3" action="ppaction://hlinksldjump"/>
          </p:cNvPr>
          <p:cNvSpPr/>
          <p:nvPr/>
        </p:nvSpPr>
        <p:spPr>
          <a:xfrm>
            <a:off x="800799" y="2876550"/>
            <a:ext cx="3063876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741424" y="2638425"/>
            <a:ext cx="5997576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21</a:t>
            </a:fld>
            <a:endParaRPr lang="fr-FR" sz="700" dirty="0"/>
          </a:p>
        </p:txBody>
      </p:sp>
      <p:sp>
        <p:nvSpPr>
          <p:cNvPr id="11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40780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21138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Etape 2/4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: Les biens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Avant de valider la souscription, votre client s’assure d’avoir bien compris le fonctionnement de la garantie sur les équipements extérieurs. Vous lui confirmez les points suivants : 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strike="sngStrike" dirty="0" smtClean="0">
                <a:solidFill>
                  <a:srgbClr val="00B0F0"/>
                </a:solidFill>
              </a:rPr>
              <a:t>Elle permet une indemnisation 2 fois par an</a:t>
            </a:r>
            <a:endParaRPr lang="fr-FR" sz="1400" strike="sngStrike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Pour plus de simplicité, la liste des biens garantis est identique pour toutes les formules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L’indemnisation peut aller jusqu’à 1 200 €</a:t>
            </a:r>
          </a:p>
          <a:p>
            <a:pPr lvl="1"/>
            <a:endParaRPr lang="fr-FR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fr-FR" sz="1400" dirty="0" smtClean="0"/>
          </a:p>
        </p:txBody>
      </p:sp>
      <p:sp>
        <p:nvSpPr>
          <p:cNvPr id="8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420000">
            <a:off x="1947273" y="3868131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3335469" y="4044055"/>
            <a:ext cx="496103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Faux, la garantie sur les équipements extérieurs permet une indemnisation </a:t>
            </a:r>
            <a:r>
              <a:rPr lang="fr-FR" sz="1400" u="sng" dirty="0">
                <a:solidFill>
                  <a:schemeClr val="bg2">
                    <a:lumMod val="50000"/>
                  </a:schemeClr>
                </a:solidFill>
              </a:rPr>
              <a:t>1 fois par an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. </a:t>
            </a: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 algn="ctr"/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lvl="1" algn="ctr"/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Essayez encore ! </a:t>
            </a:r>
          </a:p>
          <a:p>
            <a:pPr lvl="1" algn="ctr"/>
            <a:endParaRPr lang="fr-FR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Rectangle 5">
            <a:hlinkClick r:id="rId3" action="ppaction://hlinksldjump"/>
          </p:cNvPr>
          <p:cNvSpPr/>
          <p:nvPr/>
        </p:nvSpPr>
        <p:spPr>
          <a:xfrm>
            <a:off x="741424" y="2876550"/>
            <a:ext cx="3063876" cy="319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hlinkClick r:id="rId4" action="ppaction://hlinksldjump"/>
          </p:cNvPr>
          <p:cNvSpPr/>
          <p:nvPr/>
        </p:nvSpPr>
        <p:spPr>
          <a:xfrm>
            <a:off x="836424" y="2638425"/>
            <a:ext cx="5997576" cy="238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22</a:t>
            </a:fld>
            <a:endParaRPr lang="fr-FR" sz="700" dirty="0"/>
          </a:p>
        </p:txBody>
      </p:sp>
      <p:sp>
        <p:nvSpPr>
          <p:cNvPr id="12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35020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2035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Etape 2/4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: Les biens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Avant de valider la souscription, votre client s’assure d’avoir bien compris le fonctionnement de la garantie sur les équipements extérieurs. Vous lui confirmez les point suivants : 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Elle permet une indemnisation 2 fois par an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Pour plus de simplicité, la liste des biens garantis est identique pour toutes les formules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strike="sngStrike" dirty="0" smtClean="0">
                <a:solidFill>
                  <a:srgbClr val="00B0F0"/>
                </a:solidFill>
              </a:rPr>
              <a:t>L’indemnisation peut aller jusqu’à 1 200 €</a:t>
            </a:r>
          </a:p>
          <a:p>
            <a:pPr lvl="1"/>
            <a:endParaRPr lang="fr-FR" sz="1400" dirty="0" smtClean="0"/>
          </a:p>
          <a:p>
            <a:pPr lvl="1"/>
            <a:endParaRPr lang="fr-FR" sz="1400" dirty="0" smtClean="0"/>
          </a:p>
        </p:txBody>
      </p:sp>
      <p:sp>
        <p:nvSpPr>
          <p:cNvPr id="7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420000">
            <a:off x="1947273" y="3868131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133494" y="4055470"/>
            <a:ext cx="54417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Faux, l’indemnisation peut aller </a:t>
            </a:r>
            <a:r>
              <a:rPr lang="fr-FR" sz="1400" u="sng" dirty="0">
                <a:solidFill>
                  <a:schemeClr val="bg2">
                    <a:lumMod val="50000"/>
                  </a:schemeClr>
                </a:solidFill>
              </a:rPr>
              <a:t>de 500 € à 1 000 </a:t>
            </a: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€</a:t>
            </a:r>
          </a:p>
          <a:p>
            <a:pPr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selon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le choix du client au moment de la souscription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lvl="1" algn="ctr"/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lvl="1" algn="ctr"/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Essayez encore ! </a:t>
            </a:r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800799" y="2352675"/>
            <a:ext cx="3225801" cy="28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765174" y="2638425"/>
            <a:ext cx="5997576" cy="2587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4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23</a:t>
            </a:fld>
            <a:endParaRPr lang="fr-FR" sz="700" dirty="0"/>
          </a:p>
        </p:txBody>
      </p:sp>
      <p:sp>
        <p:nvSpPr>
          <p:cNvPr id="16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72956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e 33"/>
          <p:cNvGrpSpPr/>
          <p:nvPr/>
        </p:nvGrpSpPr>
        <p:grpSpPr>
          <a:xfrm>
            <a:off x="0" y="1393163"/>
            <a:ext cx="9144000" cy="1536454"/>
            <a:chOff x="0" y="4850738"/>
            <a:chExt cx="9144000" cy="1536454"/>
          </a:xfrm>
        </p:grpSpPr>
        <p:grpSp>
          <p:nvGrpSpPr>
            <p:cNvPr id="35" name="Groupe 34"/>
            <p:cNvGrpSpPr/>
            <p:nvPr/>
          </p:nvGrpSpPr>
          <p:grpSpPr>
            <a:xfrm>
              <a:off x="0" y="4850738"/>
              <a:ext cx="9144000" cy="1536454"/>
              <a:chOff x="0" y="4850738"/>
              <a:chExt cx="9144000" cy="1536454"/>
            </a:xfrm>
          </p:grpSpPr>
          <p:pic>
            <p:nvPicPr>
              <p:cNvPr id="40" name="Image 3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5678744"/>
                <a:ext cx="9144000" cy="451651"/>
              </a:xfrm>
              <a:prstGeom prst="rect">
                <a:avLst/>
              </a:prstGeom>
            </p:spPr>
          </p:pic>
          <p:grpSp>
            <p:nvGrpSpPr>
              <p:cNvPr id="41" name="Groupe 40"/>
              <p:cNvGrpSpPr/>
              <p:nvPr/>
            </p:nvGrpSpPr>
            <p:grpSpPr>
              <a:xfrm>
                <a:off x="2555555" y="5363612"/>
                <a:ext cx="1117033" cy="307777"/>
                <a:chOff x="2266110" y="5214576"/>
                <a:chExt cx="1117033" cy="307777"/>
              </a:xfrm>
            </p:grpSpPr>
            <p:sp>
              <p:nvSpPr>
                <p:cNvPr id="55" name="Rectangle à coins arrondis 54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6" name="Rectangle à coins arrondis 55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" name="ZoneTexte 56"/>
                <p:cNvSpPr txBox="1"/>
                <p:nvPr/>
              </p:nvSpPr>
              <p:spPr>
                <a:xfrm>
                  <a:off x="226611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 smtClean="0"/>
                    <a:t>Les biens</a:t>
                  </a:r>
                  <a:endParaRPr lang="fr-FR" sz="1400" dirty="0"/>
                </a:p>
              </p:txBody>
            </p:sp>
          </p:grpSp>
          <p:grpSp>
            <p:nvGrpSpPr>
              <p:cNvPr id="42" name="Groupe 41"/>
              <p:cNvGrpSpPr/>
              <p:nvPr/>
            </p:nvGrpSpPr>
            <p:grpSpPr>
              <a:xfrm>
                <a:off x="5535961" y="5363611"/>
                <a:ext cx="1121317" cy="307777"/>
                <a:chOff x="2267143" y="5214576"/>
                <a:chExt cx="1121317" cy="307777"/>
              </a:xfrm>
            </p:grpSpPr>
            <p:sp>
              <p:nvSpPr>
                <p:cNvPr id="52" name="Rectangle à coins arrondis 51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3" name="Rectangle à coins arrondis 52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" name="ZoneTexte 53"/>
                <p:cNvSpPr txBox="1"/>
                <p:nvPr/>
              </p:nvSpPr>
              <p:spPr>
                <a:xfrm>
                  <a:off x="227246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/>
                    <a:t>I</a:t>
                  </a:r>
                  <a:r>
                    <a:rPr lang="fr-FR" sz="1400" dirty="0" smtClean="0"/>
                    <a:t>ndemnisation</a:t>
                  </a:r>
                  <a:endParaRPr lang="fr-FR" sz="1400" dirty="0"/>
                </a:p>
              </p:txBody>
            </p:sp>
          </p:grpSp>
          <p:sp>
            <p:nvSpPr>
              <p:cNvPr id="43" name="Rectangle 42"/>
              <p:cNvSpPr/>
              <p:nvPr/>
            </p:nvSpPr>
            <p:spPr>
              <a:xfrm flipH="1">
                <a:off x="6072562" y="5653028"/>
                <a:ext cx="45719" cy="33689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4" name="Rectangle 43"/>
              <p:cNvSpPr/>
              <p:nvPr/>
            </p:nvSpPr>
            <p:spPr>
              <a:xfrm flipH="1">
                <a:off x="4611898" y="5792777"/>
                <a:ext cx="45719" cy="33689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5" name="Rectangle 44"/>
              <p:cNvSpPr/>
              <p:nvPr/>
            </p:nvSpPr>
            <p:spPr>
              <a:xfrm flipH="1">
                <a:off x="3095999" y="5637151"/>
                <a:ext cx="45719" cy="36805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6" name="Rectangle 45"/>
              <p:cNvSpPr/>
              <p:nvPr/>
            </p:nvSpPr>
            <p:spPr>
              <a:xfrm flipH="1">
                <a:off x="1584628" y="5791223"/>
                <a:ext cx="45719" cy="30783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47" name="Groupe 46"/>
              <p:cNvGrpSpPr/>
              <p:nvPr/>
            </p:nvGrpSpPr>
            <p:grpSpPr>
              <a:xfrm>
                <a:off x="4076758" y="6079415"/>
                <a:ext cx="1121317" cy="307777"/>
                <a:chOff x="2267143" y="5214576"/>
                <a:chExt cx="1121317" cy="307777"/>
              </a:xfrm>
            </p:grpSpPr>
            <p:sp>
              <p:nvSpPr>
                <p:cNvPr id="49" name="Rectangle à coins arrondis 48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" name="Rectangle à coins arrondis 49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" name="ZoneTexte 50"/>
                <p:cNvSpPr txBox="1"/>
                <p:nvPr/>
              </p:nvSpPr>
              <p:spPr>
                <a:xfrm>
                  <a:off x="227246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 smtClean="0"/>
                    <a:t>La mobilité</a:t>
                  </a:r>
                  <a:endParaRPr lang="fr-FR" sz="1400" dirty="0"/>
                </a:p>
              </p:txBody>
            </p:sp>
          </p:grpSp>
          <p:pic>
            <p:nvPicPr>
              <p:cNvPr id="48" name="Image 4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61422" y="4850738"/>
                <a:ext cx="864100" cy="983286"/>
              </a:xfrm>
              <a:prstGeom prst="rect">
                <a:avLst/>
              </a:prstGeom>
            </p:spPr>
          </p:pic>
        </p:grpSp>
        <p:grpSp>
          <p:nvGrpSpPr>
            <p:cNvPr id="36" name="Groupe 35"/>
            <p:cNvGrpSpPr/>
            <p:nvPr/>
          </p:nvGrpSpPr>
          <p:grpSpPr>
            <a:xfrm>
              <a:off x="1062568" y="6071169"/>
              <a:ext cx="1121317" cy="307777"/>
              <a:chOff x="2267143" y="5214576"/>
              <a:chExt cx="1121317" cy="307777"/>
            </a:xfrm>
          </p:grpSpPr>
          <p:sp>
            <p:nvSpPr>
              <p:cNvPr id="37" name="Rectangle à coins arrondis 36"/>
              <p:cNvSpPr/>
              <p:nvPr/>
            </p:nvSpPr>
            <p:spPr>
              <a:xfrm>
                <a:off x="2267143" y="5242466"/>
                <a:ext cx="1116000" cy="252000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2286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8" name="Rectangle à coins arrondis 37"/>
              <p:cNvSpPr/>
              <p:nvPr/>
            </p:nvSpPr>
            <p:spPr>
              <a:xfrm>
                <a:off x="2295320" y="5265483"/>
                <a:ext cx="1059646" cy="205965"/>
              </a:xfrm>
              <a:prstGeom prst="round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2286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9" name="ZoneTexte 38"/>
              <p:cNvSpPr txBox="1"/>
              <p:nvPr/>
            </p:nvSpPr>
            <p:spPr>
              <a:xfrm>
                <a:off x="2272460" y="5214576"/>
                <a:ext cx="1116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 smtClean="0"/>
                  <a:t>Le véhicule</a:t>
                </a:r>
                <a:endParaRPr lang="fr-FR" sz="1400" dirty="0"/>
              </a:p>
            </p:txBody>
          </p:sp>
        </p:grpSp>
      </p:grp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5503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 smtClean="0">
                <a:solidFill>
                  <a:schemeClr val="tx2"/>
                </a:solidFill>
              </a:rPr>
              <a:t>Vous avez raison ! Vous poursuivez votre chemin en vitesse de croisière.</a:t>
            </a:r>
          </a:p>
          <a:p>
            <a:pPr marL="0" indent="0">
              <a:buNone/>
            </a:pPr>
            <a:endParaRPr lang="fr-FR" sz="16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6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6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600" i="1" dirty="0" smtClean="0">
              <a:solidFill>
                <a:srgbClr val="A79C86"/>
              </a:solidFill>
            </a:endParaRPr>
          </a:p>
          <a:p>
            <a:pPr marL="0" indent="0">
              <a:buNone/>
            </a:pPr>
            <a:r>
              <a:rPr lang="fr-FR" sz="1600" i="1" dirty="0" smtClean="0">
                <a:solidFill>
                  <a:srgbClr val="A79C86"/>
                </a:solidFill>
              </a:rPr>
              <a:t>.</a:t>
            </a:r>
            <a:r>
              <a:rPr lang="fr-FR" sz="1400" b="1" u="sng" dirty="0" smtClean="0">
                <a:solidFill>
                  <a:schemeClr val="bg2">
                    <a:lumMod val="50000"/>
                  </a:schemeClr>
                </a:solidFill>
              </a:rPr>
              <a:t>EQUIPEMENTS EXTERIEURS :</a:t>
            </a:r>
            <a:endParaRPr lang="fr-FR" sz="600" b="1" u="sng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fr-FR" sz="6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Option Tiers Plus et Tous Risques</a:t>
            </a: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1 fois par an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Plafond au choix : 500 € ou 1 000 €</a:t>
            </a: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Prise en charge du vol isolé</a:t>
            </a: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Liste exhaustive des biens assurés :</a:t>
            </a:r>
          </a:p>
          <a:p>
            <a:pPr lvl="1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Radars de stationnement</a:t>
            </a:r>
          </a:p>
          <a:p>
            <a:pPr lvl="1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Caméras de recul</a:t>
            </a:r>
          </a:p>
          <a:p>
            <a:pPr lvl="1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Porte-clés</a:t>
            </a:r>
          </a:p>
          <a:p>
            <a:pPr lvl="1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Porte-skis</a:t>
            </a:r>
          </a:p>
          <a:p>
            <a:pPr marL="0" indent="0">
              <a:buNone/>
            </a:pPr>
            <a:endParaRPr lang="fr-FR" sz="1400" dirty="0" smtClean="0"/>
          </a:p>
        </p:txBody>
      </p:sp>
      <p:sp>
        <p:nvSpPr>
          <p:cNvPr id="7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000">
            <a:off x="6463390" y="3766849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806" y="2326435"/>
            <a:ext cx="1182548" cy="542001"/>
          </a:xfrm>
          <a:prstGeom prst="rect">
            <a:avLst/>
          </a:prstGeom>
        </p:spPr>
      </p:pic>
      <p:cxnSp>
        <p:nvCxnSpPr>
          <p:cNvPr id="30" name="Connecteur droit 29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1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24</a:t>
            </a:fld>
            <a:endParaRPr lang="fr-FR" sz="700" dirty="0"/>
          </a:p>
        </p:txBody>
      </p:sp>
      <p:sp>
        <p:nvSpPr>
          <p:cNvPr id="58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  <p:sp>
        <p:nvSpPr>
          <p:cNvPr id="59" name="Espace réservé du contenu 1"/>
          <p:cNvSpPr txBox="1">
            <a:spLocks/>
          </p:cNvSpPr>
          <p:nvPr/>
        </p:nvSpPr>
        <p:spPr>
          <a:xfrm>
            <a:off x="2127034" y="5081002"/>
            <a:ext cx="3471487" cy="1034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Coffre de toit et son contenu</a:t>
            </a:r>
          </a:p>
          <a:p>
            <a:pPr lvl="1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Barres de toit (et accessoires de fixation)</a:t>
            </a:r>
          </a:p>
          <a:p>
            <a:pPr lvl="1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Attelage de caravane/remorque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fr-FR" sz="1400" dirty="0" smtClean="0"/>
          </a:p>
        </p:txBody>
      </p:sp>
    </p:spTree>
    <p:extLst>
      <p:ext uri="{BB962C8B-B14F-4D97-AF65-F5344CB8AC3E}">
        <p14:creationId xmlns:p14="http://schemas.microsoft.com/office/powerpoint/2010/main" val="20728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4444E-6 -3.7037E-6 L 1.94444E-6 0.00024 C 0.00486 -0.00416 0.00955 -0.00902 0.0151 -0.01203 C 0.01805 -0.01365 0.02153 -0.01319 0.02465 -0.01412 C 0.02673 -0.01458 0.02847 -0.01527 0.03038 -0.01597 C 0.03246 -0.01736 0.0342 -0.01898 0.03628 -0.02014 C 0.03802 -0.02106 0.0401 -0.02129 0.04201 -0.02199 C 0.04444 -0.02314 0.04687 -0.02476 0.04965 -0.02592 C 0.05139 -0.02685 0.05364 -0.02708 0.05538 -0.02801 C 0.06302 -0.03148 0.06163 -0.03217 0.06875 -0.03402 C 0.07187 -0.03449 0.07517 -0.03472 0.0783 -0.03564 C 0.0783 -0.03541 0.09618 -0.04189 0.10139 -0.04375 C 0.1033 -0.04444 0.10555 -0.04444 0.10712 -0.0456 C 0.1092 -0.04699 0.11094 -0.04861 0.11285 -0.04953 C 0.11597 -0.05115 0.12344 -0.05277 0.12639 -0.0537 C 0.14548 -0.05926 0.1158 -0.05139 0.13976 -0.05764 C 0.14166 -0.05902 0.1434 -0.06064 0.14548 -0.06157 C 0.15746 -0.06713 0.16198 -0.0662 0.17621 -0.06759 L 0.18212 -0.06921 L 0.18212 -0.06921 L 0.18212 -0.06921 " pathEditMode="relative" rAng="0" ptsTypes="AAAAAAAAAAAAAAAAAAA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97" y="-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Etape 3/4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: La mobilité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L’an dernier, votre client a dû partir en vacances avec la Citroën C2 mise à disposition par son assureur suite au vol de son Picasso. Il est assuré à la concurrence. Vous lui précisez qu’en souscrivant un contrat d’Assurance AUTO… 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…la garantie véhicule de remplacement est sans franchise.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…il pourra disposer d’un véhicule de remplacement pendant 30 jours en cas d’accident.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l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e véhicule mis à disposition est de catégorie équivalente à son véhicule (y compris les monospaces) et ce, quelque soit la formule choisie.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sp>
        <p:nvSpPr>
          <p:cNvPr id="3" name="Rectangle 2">
            <a:hlinkClick r:id="rId2" action="ppaction://hlinksldjump"/>
          </p:cNvPr>
          <p:cNvSpPr/>
          <p:nvPr/>
        </p:nvSpPr>
        <p:spPr>
          <a:xfrm>
            <a:off x="717674" y="2381250"/>
            <a:ext cx="4216401" cy="209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hlinkClick r:id="rId3" action="ppaction://hlinksldjump"/>
          </p:cNvPr>
          <p:cNvSpPr/>
          <p:nvPr/>
        </p:nvSpPr>
        <p:spPr>
          <a:xfrm>
            <a:off x="717674" y="2628900"/>
            <a:ext cx="6035676" cy="219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717674" y="2886075"/>
            <a:ext cx="8067600" cy="219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1019300" y="3105150"/>
            <a:ext cx="1571625" cy="200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25</a:t>
            </a:fld>
            <a:endParaRPr lang="fr-FR" sz="700" dirty="0"/>
          </a:p>
        </p:txBody>
      </p:sp>
      <p:sp>
        <p:nvSpPr>
          <p:cNvPr id="11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97095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31416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Etape 3/4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: La mobilité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L’an dernier, votre client a dû partir en vacances avec la Citroën C2 mise à disposition par son assureur suite au vol de son Picasso. Il est assuré à la concurrence. Vous lui précisez qu’en souscrivant un contrat d’Assurance AUTO… 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…la garantie véhicule de remplacement est sans franchise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rgbClr val="00B0F0"/>
                </a:solidFill>
              </a:rPr>
              <a:t>…</a:t>
            </a:r>
            <a:r>
              <a:rPr lang="fr-FR" sz="1400" strike="sngStrike" dirty="0" smtClean="0">
                <a:solidFill>
                  <a:srgbClr val="00B0F0"/>
                </a:solidFill>
              </a:rPr>
              <a:t>il pourra disposer d’un véhicule de remplacement pendant 30 jours en cas d’accident</a:t>
            </a:r>
            <a:endParaRPr lang="fr-FR" sz="1400" strike="sngStrike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l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e véhicule mis à disposition est de catégorie équivalente à son véhicule (y compris les monospaces) et ce, quelque soit la formule choisie.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11220000">
            <a:off x="2119172" y="3988006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2754088" y="4182583"/>
            <a:ext cx="66447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Faux, il pourra disposer d’un véhicule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de remplacement </a:t>
            </a:r>
          </a:p>
          <a:p>
            <a:pPr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pendant </a:t>
            </a:r>
            <a:r>
              <a:rPr lang="fr-FR" sz="1400" u="sng" dirty="0">
                <a:solidFill>
                  <a:schemeClr val="bg2">
                    <a:lumMod val="50000"/>
                  </a:schemeClr>
                </a:solidFill>
              </a:rPr>
              <a:t>15 jours en cas d’accident </a:t>
            </a:r>
            <a:endParaRPr lang="fr-FR" sz="1400" u="sng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et </a:t>
            </a:r>
            <a:r>
              <a:rPr lang="fr-FR" sz="1400" u="sng" dirty="0">
                <a:solidFill>
                  <a:schemeClr val="bg2">
                    <a:lumMod val="50000"/>
                  </a:schemeClr>
                </a:solidFill>
              </a:rPr>
              <a:t>30 jours en cas de vol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lvl="1" algn="ctr"/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lvl="1" algn="ctr"/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Essayez encore !</a:t>
            </a:r>
          </a:p>
        </p:txBody>
      </p:sp>
      <p:sp>
        <p:nvSpPr>
          <p:cNvPr id="6" name="Rectangle 5">
            <a:hlinkClick r:id="rId3" action="ppaction://hlinksldjump"/>
          </p:cNvPr>
          <p:cNvSpPr/>
          <p:nvPr/>
        </p:nvSpPr>
        <p:spPr>
          <a:xfrm>
            <a:off x="788924" y="2381250"/>
            <a:ext cx="4216401" cy="209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788924" y="2886075"/>
            <a:ext cx="8067600" cy="219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hlinkClick r:id="rId4" action="ppaction://hlinksldjump"/>
          </p:cNvPr>
          <p:cNvSpPr/>
          <p:nvPr/>
        </p:nvSpPr>
        <p:spPr>
          <a:xfrm>
            <a:off x="1078675" y="3105150"/>
            <a:ext cx="1571625" cy="200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26</a:t>
            </a:fld>
            <a:endParaRPr lang="fr-FR" sz="700" dirty="0"/>
          </a:p>
        </p:txBody>
      </p:sp>
      <p:sp>
        <p:nvSpPr>
          <p:cNvPr id="17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384890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22186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Etape 3/4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: La mobilité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L’an dernier, votre client a dû partir en vacances avec la Citroën C2 mise à disposition par son assureur suite au vol de son Picasso. Il est assuré à la concurrence. Vous lui précisez qu’en souscrivant un contrat d’Assurance AUTO… 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…la garantie véhicule de remplacement est sans franchise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…il pourra disposer d’un véhicule de remplacement pendant 30 jours en cas d’accident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rgbClr val="00B0F0"/>
                </a:solidFill>
              </a:rPr>
              <a:t>…</a:t>
            </a:r>
            <a:r>
              <a:rPr lang="fr-FR" sz="1400" strike="sngStrike" dirty="0">
                <a:solidFill>
                  <a:srgbClr val="00B0F0"/>
                </a:solidFill>
              </a:rPr>
              <a:t>l</a:t>
            </a:r>
            <a:r>
              <a:rPr lang="fr-FR" sz="1400" strike="sngStrike" dirty="0" smtClean="0">
                <a:solidFill>
                  <a:srgbClr val="00B0F0"/>
                </a:solidFill>
              </a:rPr>
              <a:t>e véhicule mis à disposition est de catégorie équivalente à son véhicule (y compris les monospaces) et ce, quelque soit la formule choisie.</a:t>
            </a:r>
          </a:p>
          <a:p>
            <a:pPr lvl="1"/>
            <a:endParaRPr lang="fr-FR" sz="1800" dirty="0"/>
          </a:p>
          <a:p>
            <a:pPr lvl="1"/>
            <a:endParaRPr lang="fr-FR" sz="1400" dirty="0"/>
          </a:p>
        </p:txBody>
      </p:sp>
      <p:sp>
        <p:nvSpPr>
          <p:cNvPr id="7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11220000">
            <a:off x="2119172" y="3988006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ZoneTexte 5"/>
          <p:cNvSpPr txBox="1"/>
          <p:nvPr/>
        </p:nvSpPr>
        <p:spPr>
          <a:xfrm>
            <a:off x="3464755" y="4152863"/>
            <a:ext cx="51131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Faux,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le véhicule mis à disposition </a:t>
            </a: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est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de catégorie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équivalente </a:t>
            </a:r>
            <a:endParaRPr lang="fr-FR" sz="1400" u="sng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 algn="ctr"/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uniquement </a:t>
            </a:r>
            <a:r>
              <a:rPr lang="fr-FR" sz="1400" u="sng" dirty="0">
                <a:solidFill>
                  <a:schemeClr val="bg2">
                    <a:lumMod val="50000"/>
                  </a:schemeClr>
                </a:solidFill>
              </a:rPr>
              <a:t>dans la formule « </a:t>
            </a: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Tous Risques</a:t>
            </a:r>
            <a:r>
              <a:rPr lang="fr-FR" sz="1400" u="sng" dirty="0">
                <a:solidFill>
                  <a:schemeClr val="bg2">
                    <a:lumMod val="50000"/>
                  </a:schemeClr>
                </a:solidFill>
              </a:rPr>
              <a:t> »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lvl="1" algn="ctr"/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Essayez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encore ! </a:t>
            </a:r>
          </a:p>
        </p:txBody>
      </p:sp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800799" y="2381250"/>
            <a:ext cx="4216401" cy="209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hlinkClick r:id="rId4" action="ppaction://hlinksldjump"/>
          </p:cNvPr>
          <p:cNvSpPr/>
          <p:nvPr/>
        </p:nvSpPr>
        <p:spPr>
          <a:xfrm>
            <a:off x="800799" y="2628900"/>
            <a:ext cx="6035676" cy="219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27</a:t>
            </a:fld>
            <a:endParaRPr lang="fr-FR" sz="700" dirty="0"/>
          </a:p>
        </p:txBody>
      </p:sp>
      <p:sp>
        <p:nvSpPr>
          <p:cNvPr id="17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59567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e 33"/>
          <p:cNvGrpSpPr/>
          <p:nvPr/>
        </p:nvGrpSpPr>
        <p:grpSpPr>
          <a:xfrm>
            <a:off x="0" y="1393163"/>
            <a:ext cx="9144000" cy="1536454"/>
            <a:chOff x="0" y="4850738"/>
            <a:chExt cx="9144000" cy="1536454"/>
          </a:xfrm>
        </p:grpSpPr>
        <p:grpSp>
          <p:nvGrpSpPr>
            <p:cNvPr id="35" name="Groupe 34"/>
            <p:cNvGrpSpPr/>
            <p:nvPr/>
          </p:nvGrpSpPr>
          <p:grpSpPr>
            <a:xfrm>
              <a:off x="0" y="4850738"/>
              <a:ext cx="9144000" cy="1536454"/>
              <a:chOff x="0" y="4850738"/>
              <a:chExt cx="9144000" cy="1536454"/>
            </a:xfrm>
          </p:grpSpPr>
          <p:pic>
            <p:nvPicPr>
              <p:cNvPr id="40" name="Image 3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5678744"/>
                <a:ext cx="9144000" cy="451651"/>
              </a:xfrm>
              <a:prstGeom prst="rect">
                <a:avLst/>
              </a:prstGeom>
            </p:spPr>
          </p:pic>
          <p:grpSp>
            <p:nvGrpSpPr>
              <p:cNvPr id="41" name="Groupe 40"/>
              <p:cNvGrpSpPr/>
              <p:nvPr/>
            </p:nvGrpSpPr>
            <p:grpSpPr>
              <a:xfrm>
                <a:off x="2555555" y="5363612"/>
                <a:ext cx="1117033" cy="307777"/>
                <a:chOff x="2266110" y="5214576"/>
                <a:chExt cx="1117033" cy="307777"/>
              </a:xfrm>
            </p:grpSpPr>
            <p:sp>
              <p:nvSpPr>
                <p:cNvPr id="55" name="Rectangle à coins arrondis 54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6" name="Rectangle à coins arrondis 55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" name="ZoneTexte 56"/>
                <p:cNvSpPr txBox="1"/>
                <p:nvPr/>
              </p:nvSpPr>
              <p:spPr>
                <a:xfrm>
                  <a:off x="226611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 smtClean="0"/>
                    <a:t>Les biens</a:t>
                  </a:r>
                  <a:endParaRPr lang="fr-FR" sz="1400" dirty="0"/>
                </a:p>
              </p:txBody>
            </p:sp>
          </p:grpSp>
          <p:grpSp>
            <p:nvGrpSpPr>
              <p:cNvPr id="42" name="Groupe 41"/>
              <p:cNvGrpSpPr/>
              <p:nvPr/>
            </p:nvGrpSpPr>
            <p:grpSpPr>
              <a:xfrm>
                <a:off x="5535961" y="5363611"/>
                <a:ext cx="1121317" cy="307777"/>
                <a:chOff x="2267143" y="5214576"/>
                <a:chExt cx="1121317" cy="307777"/>
              </a:xfrm>
            </p:grpSpPr>
            <p:sp>
              <p:nvSpPr>
                <p:cNvPr id="52" name="Rectangle à coins arrondis 51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3" name="Rectangle à coins arrondis 52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" name="ZoneTexte 53"/>
                <p:cNvSpPr txBox="1"/>
                <p:nvPr/>
              </p:nvSpPr>
              <p:spPr>
                <a:xfrm>
                  <a:off x="227246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/>
                    <a:t>I</a:t>
                  </a:r>
                  <a:r>
                    <a:rPr lang="fr-FR" sz="1400" dirty="0" smtClean="0"/>
                    <a:t>ndemnisation</a:t>
                  </a:r>
                  <a:endParaRPr lang="fr-FR" sz="1400" dirty="0"/>
                </a:p>
              </p:txBody>
            </p:sp>
          </p:grpSp>
          <p:sp>
            <p:nvSpPr>
              <p:cNvPr id="43" name="Rectangle 42"/>
              <p:cNvSpPr/>
              <p:nvPr/>
            </p:nvSpPr>
            <p:spPr>
              <a:xfrm flipH="1">
                <a:off x="6072562" y="5653028"/>
                <a:ext cx="45719" cy="33689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4" name="Rectangle 43"/>
              <p:cNvSpPr/>
              <p:nvPr/>
            </p:nvSpPr>
            <p:spPr>
              <a:xfrm flipH="1">
                <a:off x="4611898" y="5792777"/>
                <a:ext cx="45719" cy="33689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5" name="Rectangle 44"/>
              <p:cNvSpPr/>
              <p:nvPr/>
            </p:nvSpPr>
            <p:spPr>
              <a:xfrm flipH="1">
                <a:off x="3095999" y="5637151"/>
                <a:ext cx="45719" cy="36805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6" name="Rectangle 45"/>
              <p:cNvSpPr/>
              <p:nvPr/>
            </p:nvSpPr>
            <p:spPr>
              <a:xfrm flipH="1">
                <a:off x="1584628" y="5791223"/>
                <a:ext cx="45719" cy="30783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47" name="Groupe 46"/>
              <p:cNvGrpSpPr/>
              <p:nvPr/>
            </p:nvGrpSpPr>
            <p:grpSpPr>
              <a:xfrm>
                <a:off x="4076758" y="6079415"/>
                <a:ext cx="1121317" cy="307777"/>
                <a:chOff x="2267143" y="5214576"/>
                <a:chExt cx="1121317" cy="307777"/>
              </a:xfrm>
            </p:grpSpPr>
            <p:sp>
              <p:nvSpPr>
                <p:cNvPr id="49" name="Rectangle à coins arrondis 48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" name="Rectangle à coins arrondis 49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" name="ZoneTexte 50"/>
                <p:cNvSpPr txBox="1"/>
                <p:nvPr/>
              </p:nvSpPr>
              <p:spPr>
                <a:xfrm>
                  <a:off x="227246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 smtClean="0"/>
                    <a:t>La mobilité</a:t>
                  </a:r>
                  <a:endParaRPr lang="fr-FR" sz="1400" dirty="0"/>
                </a:p>
              </p:txBody>
            </p:sp>
          </p:grpSp>
          <p:pic>
            <p:nvPicPr>
              <p:cNvPr id="48" name="Image 4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61422" y="4850738"/>
                <a:ext cx="864100" cy="983286"/>
              </a:xfrm>
              <a:prstGeom prst="rect">
                <a:avLst/>
              </a:prstGeom>
            </p:spPr>
          </p:pic>
        </p:grpSp>
        <p:grpSp>
          <p:nvGrpSpPr>
            <p:cNvPr id="36" name="Groupe 35"/>
            <p:cNvGrpSpPr/>
            <p:nvPr/>
          </p:nvGrpSpPr>
          <p:grpSpPr>
            <a:xfrm>
              <a:off x="1062568" y="6071169"/>
              <a:ext cx="1121317" cy="307777"/>
              <a:chOff x="2267143" y="5214576"/>
              <a:chExt cx="1121317" cy="307777"/>
            </a:xfrm>
          </p:grpSpPr>
          <p:sp>
            <p:nvSpPr>
              <p:cNvPr id="37" name="Rectangle à coins arrondis 36"/>
              <p:cNvSpPr/>
              <p:nvPr/>
            </p:nvSpPr>
            <p:spPr>
              <a:xfrm>
                <a:off x="2267143" y="5242466"/>
                <a:ext cx="1116000" cy="252000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2286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8" name="Rectangle à coins arrondis 37"/>
              <p:cNvSpPr/>
              <p:nvPr/>
            </p:nvSpPr>
            <p:spPr>
              <a:xfrm>
                <a:off x="2295320" y="5265483"/>
                <a:ext cx="1059646" cy="205965"/>
              </a:xfrm>
              <a:prstGeom prst="round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2286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9" name="ZoneTexte 38"/>
              <p:cNvSpPr txBox="1"/>
              <p:nvPr/>
            </p:nvSpPr>
            <p:spPr>
              <a:xfrm>
                <a:off x="2272460" y="5214576"/>
                <a:ext cx="1116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 smtClean="0"/>
                  <a:t>Le véhicule</a:t>
                </a:r>
                <a:endParaRPr lang="fr-FR" sz="1400" dirty="0"/>
              </a:p>
            </p:txBody>
          </p:sp>
        </p:grpSp>
      </p:grp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7"/>
            <a:ext cx="8542338" cy="56608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>
                <a:solidFill>
                  <a:schemeClr val="tx2"/>
                </a:solidFill>
              </a:rPr>
              <a:t>V</a:t>
            </a:r>
            <a:r>
              <a:rPr lang="fr-FR" sz="1600" dirty="0" smtClean="0">
                <a:solidFill>
                  <a:schemeClr val="tx2"/>
                </a:solidFill>
              </a:rPr>
              <a:t>otre </a:t>
            </a:r>
            <a:r>
              <a:rPr lang="fr-FR" sz="1600" dirty="0">
                <a:solidFill>
                  <a:schemeClr val="tx2"/>
                </a:solidFill>
              </a:rPr>
              <a:t>réponse est exacte ! Vous accélérez vers la </a:t>
            </a:r>
            <a:r>
              <a:rPr lang="fr-FR" sz="1600" dirty="0" smtClean="0">
                <a:solidFill>
                  <a:schemeClr val="tx2"/>
                </a:solidFill>
              </a:rPr>
              <a:t>dernière </a:t>
            </a:r>
            <a:r>
              <a:rPr lang="fr-FR" sz="1600" dirty="0">
                <a:solidFill>
                  <a:schemeClr val="tx2"/>
                </a:solidFill>
              </a:rPr>
              <a:t>étape</a:t>
            </a:r>
            <a:r>
              <a:rPr lang="fr-FR" sz="1600" dirty="0" smtClean="0">
                <a:solidFill>
                  <a:schemeClr val="tx2"/>
                </a:solidFill>
              </a:rPr>
              <a:t>.</a:t>
            </a:r>
          </a:p>
          <a:p>
            <a:pPr marL="0" indent="0">
              <a:buNone/>
            </a:pPr>
            <a:endParaRPr lang="fr-FR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6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6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6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b="1" i="1" u="sng" dirty="0" smtClean="0"/>
          </a:p>
          <a:p>
            <a:pPr marL="0" indent="0">
              <a:buNone/>
            </a:pPr>
            <a:r>
              <a:rPr lang="fr-FR" sz="1400" b="1" u="sng" dirty="0" smtClean="0">
                <a:solidFill>
                  <a:schemeClr val="bg2">
                    <a:lumMod val="50000"/>
                  </a:schemeClr>
                </a:solidFill>
              </a:rPr>
              <a:t>VEHICULE DE REMPLACEMENT :</a:t>
            </a:r>
          </a:p>
          <a:p>
            <a:pPr marL="0" indent="0">
              <a:buNone/>
            </a:pPr>
            <a:endParaRPr lang="fr-FR" sz="6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Option Tiers et Tiers Plus et inclusion Tous Risques</a:t>
            </a: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Pas de franchise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Durée du prêt : 7 j (panne), 15 j (accident), 30 j (vol)</a:t>
            </a: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Montée en gamme</a:t>
            </a:r>
          </a:p>
          <a:p>
            <a:pPr lvl="1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Tiers : catégorie A ou B ou utilitaire max. 20m3</a:t>
            </a:r>
          </a:p>
          <a:p>
            <a:pPr lvl="1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Tiers Plus : catégorie max. D ou à défaut* une catégorie &lt; ou utilitaire max. 20 m3</a:t>
            </a:r>
          </a:p>
          <a:p>
            <a:pPr lvl="1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Tous Risques : catégorie équivalente ou à défaut* une catégorie &lt; ou utilitaire max. </a:t>
            </a:r>
          </a:p>
          <a:p>
            <a:pPr marL="457200" lvl="1" indent="0">
              <a:buNone/>
            </a:pP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        20 m3 (y compris les monospaces)</a:t>
            </a:r>
          </a:p>
          <a:p>
            <a:pPr marL="457200" lvl="1" indent="0">
              <a:buNone/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						* En fonction de la disponibilité</a:t>
            </a:r>
          </a:p>
          <a:p>
            <a:pPr marL="0" indent="0">
              <a:buNone/>
            </a:pPr>
            <a:endParaRPr lang="fr-FR" sz="1400" dirty="0" smtClean="0"/>
          </a:p>
        </p:txBody>
      </p:sp>
      <p:sp>
        <p:nvSpPr>
          <p:cNvPr id="7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000">
            <a:off x="6676815" y="3671077"/>
            <a:ext cx="1289050" cy="1809750"/>
          </a:xfrm>
          <a:prstGeom prst="rect">
            <a:avLst/>
          </a:prstGeom>
          <a:ln>
            <a:solidFill>
              <a:srgbClr val="A79C8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585" y="1998333"/>
            <a:ext cx="1182548" cy="542001"/>
          </a:xfrm>
          <a:prstGeom prst="rect">
            <a:avLst/>
          </a:prstGeom>
        </p:spPr>
      </p:pic>
      <p:cxnSp>
        <p:nvCxnSpPr>
          <p:cNvPr id="30" name="Connecteur droit 29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1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28</a:t>
            </a:fld>
            <a:endParaRPr lang="fr-FR" sz="700" dirty="0"/>
          </a:p>
        </p:txBody>
      </p:sp>
      <p:sp>
        <p:nvSpPr>
          <p:cNvPr id="58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329474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4444E-6 2.96296E-6 L 1.94444E-6 0.00023 C 0.00243 0.00463 0.00434 0.00972 0.00746 0.01389 C 0.00851 0.01527 0.01041 0.01481 0.0118 0.01574 C 0.02604 0.02523 0.00226 0.01342 0.02535 0.02361 C 0.02535 0.02384 0.0342 0.02777 0.0342 0.02801 C 0.0368 0.02824 0.03923 0.02893 0.04166 0.02963 C 0.04375 0.03032 0.04566 0.03102 0.04774 0.03171 C 0.04913 0.03217 0.05069 0.03333 0.05226 0.03356 C 0.05712 0.03472 0.06215 0.03495 0.06701 0.03565 C 0.06857 0.03634 0.06996 0.03727 0.07153 0.03773 C 0.07708 0.03935 0.08732 0.04074 0.09253 0.04166 C 0.10035 0.04861 0.09357 0.04352 0.10434 0.04745 C 0.10746 0.04861 0.11041 0.05023 0.11337 0.05162 C 0.11493 0.05208 0.11632 0.05347 0.11788 0.05347 L 0.15816 0.0574 C 0.16337 0.05972 0.16146 0.0581 0.16423 0.06157 L 0.16423 0.0618 " pathEditMode="relative" rAng="0" ptsTypes="AAAAAAAAAAAAAAAA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12" y="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Etape 4/4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: L’indemnisation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Vous finalisez le financement du véhicule neuf d’Isabelle Legrand, actuellement assurée à la concurrence, elle vous explique avoir perdu plus de  5 000 € lors du vol de sa précédente voiture. Vous saisissez l’occasion : « Notre garantie « Indemnisation Plus »…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…prend comme base de remboursement la valeur à dire d’expert majorée de 10% au minimum. »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…ne concerne que les véhicules financés par crédit. »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…prend comme base de remboursement, sous certaines conditions, la valeur d’achat du véhicule. »</a:t>
            </a:r>
          </a:p>
          <a:p>
            <a:pPr lvl="1"/>
            <a:endParaRPr lang="fr-FR" sz="1400" dirty="0"/>
          </a:p>
        </p:txBody>
      </p:sp>
      <p:sp>
        <p:nvSpPr>
          <p:cNvPr id="7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sp>
        <p:nvSpPr>
          <p:cNvPr id="3" name="Rectangle 2">
            <a:hlinkClick r:id="rId2" action="ppaction://hlinksldjump"/>
          </p:cNvPr>
          <p:cNvSpPr/>
          <p:nvPr/>
        </p:nvSpPr>
        <p:spPr>
          <a:xfrm>
            <a:off x="800799" y="2609850"/>
            <a:ext cx="6578601" cy="180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hlinkClick r:id="rId3" action="ppaction://hlinksldjump"/>
          </p:cNvPr>
          <p:cNvSpPr/>
          <p:nvPr/>
        </p:nvSpPr>
        <p:spPr>
          <a:xfrm>
            <a:off x="800799" y="2857500"/>
            <a:ext cx="3768726" cy="200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800799" y="3114675"/>
            <a:ext cx="6683376" cy="200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29</a:t>
            </a:fld>
            <a:endParaRPr lang="fr-FR" sz="700" dirty="0"/>
          </a:p>
        </p:txBody>
      </p:sp>
      <p:sp>
        <p:nvSpPr>
          <p:cNvPr id="11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236334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Etape </a:t>
            </a:r>
            <a:r>
              <a:rPr lang="fr-FR" sz="1400" u="sng" dirty="0">
                <a:solidFill>
                  <a:schemeClr val="bg2">
                    <a:lumMod val="50000"/>
                  </a:schemeClr>
                </a:solidFill>
              </a:rPr>
              <a:t>4/4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: L’indemnisation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Vous finalisez le financement du véhicule neuf d’Isabelle Legrand, actuellement assuré à la concurrence, elle vous explique avoir perdu plus de  5 000 € lors du vol de sa précédente voiture. Vous saisissez l’occasion : « Notre garantie « Indemnisation Plus »…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/>
              <a:t>…</a:t>
            </a:r>
            <a:r>
              <a:rPr lang="fr-FR" sz="1400" strike="sngStrike" dirty="0" smtClean="0">
                <a:solidFill>
                  <a:srgbClr val="00B0F0"/>
                </a:solidFill>
              </a:rPr>
              <a:t>prend comme base de remboursement la valeur à dire d’expert majorée de 10% au minimum. »</a:t>
            </a:r>
            <a:endParaRPr lang="fr-FR" sz="1400" strike="sngStrike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…ne concerne que les véhicules financés par crédit. »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…prend comme base de remboursement, sous certaines conditions, la valeur d’achat du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véhicule. »</a:t>
            </a:r>
          </a:p>
          <a:p>
            <a:pPr lvl="1"/>
            <a:endParaRPr lang="fr-FR" sz="1400" dirty="0"/>
          </a:p>
          <a:p>
            <a:pPr lvl="1"/>
            <a:endParaRPr lang="fr-FR" sz="1400" dirty="0"/>
          </a:p>
        </p:txBody>
      </p:sp>
      <p:sp>
        <p:nvSpPr>
          <p:cNvPr id="7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420000">
            <a:off x="2298888" y="3908125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ZoneTexte 5"/>
          <p:cNvSpPr txBox="1"/>
          <p:nvPr/>
        </p:nvSpPr>
        <p:spPr>
          <a:xfrm>
            <a:off x="3464755" y="4217781"/>
            <a:ext cx="5113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Faux, elle prend comme base de remboursement </a:t>
            </a:r>
          </a:p>
          <a:p>
            <a:pPr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la valeur à dire d’expert majorée au minimum de </a:t>
            </a: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20%</a:t>
            </a:r>
          </a:p>
          <a:p>
            <a:pPr lvl="1" algn="ctr"/>
            <a:endParaRPr lang="fr-FR" sz="16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Essayez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encore ! </a:t>
            </a:r>
          </a:p>
        </p:txBody>
      </p:sp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753299" y="2881250"/>
            <a:ext cx="3768726" cy="200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hlinkClick r:id="rId4" action="ppaction://hlinksldjump"/>
          </p:cNvPr>
          <p:cNvSpPr/>
          <p:nvPr/>
        </p:nvSpPr>
        <p:spPr>
          <a:xfrm>
            <a:off x="812674" y="3138425"/>
            <a:ext cx="6683376" cy="200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30</a:t>
            </a:fld>
            <a:endParaRPr lang="fr-FR" sz="700" dirty="0"/>
          </a:p>
        </p:txBody>
      </p:sp>
      <p:sp>
        <p:nvSpPr>
          <p:cNvPr id="1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365980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u="sng" dirty="0" smtClean="0">
                <a:solidFill>
                  <a:schemeClr val="bg2">
                    <a:lumMod val="50000"/>
                  </a:schemeClr>
                </a:solidFill>
              </a:rPr>
              <a:t>Etape 4/4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: L’indemnisation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Vous finalisez le financement du véhicule neuf d’Isabelle Legrand, actuellement assuré à la concurrence, elle vous explique avoir perdu plus de  5 000 € lors du vol de sa précédente voiture. Vous saisissez l’occasion : « Notre garantie « Indemnisation Plus »…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…prend comme base de remboursement la valeur à dire d’expert majorée de 10% au minimum. »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/>
              <a:t>…</a:t>
            </a:r>
            <a:r>
              <a:rPr lang="fr-FR" sz="1400" strike="sngStrike" dirty="0" smtClean="0">
                <a:solidFill>
                  <a:srgbClr val="00B0F0"/>
                </a:solidFill>
              </a:rPr>
              <a:t>ne concerne que les véhicules financés par crédit. »</a:t>
            </a:r>
            <a:endParaRPr lang="fr-FR" sz="1400" strike="sngStrike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…prend comme base de remboursement, sous certaines conditions, la valeur d’achat du véhicule. »</a:t>
            </a:r>
          </a:p>
          <a:p>
            <a:pPr lvl="1"/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marL="457200" lvl="1" indent="0" algn="ctr">
              <a:buNone/>
            </a:pPr>
            <a:endParaRPr lang="fr-FR" sz="1400" dirty="0"/>
          </a:p>
        </p:txBody>
      </p:sp>
      <p:sp>
        <p:nvSpPr>
          <p:cNvPr id="7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420000">
            <a:off x="2298888" y="3884375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3834869" y="4141192"/>
            <a:ext cx="39701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Faux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, il n’existe </a:t>
            </a:r>
            <a:r>
              <a:rPr lang="fr-FR" sz="1400" u="sng" dirty="0">
                <a:solidFill>
                  <a:schemeClr val="bg2">
                    <a:lumMod val="50000"/>
                  </a:schemeClr>
                </a:solidFill>
              </a:rPr>
              <a:t>pas de lien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avec les modalités de financement du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véhicule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pPr lvl="1" algn="ctr"/>
            <a:endParaRPr lang="fr-FR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Essayez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encore ! </a:t>
            </a:r>
          </a:p>
        </p:txBody>
      </p:sp>
      <p:sp>
        <p:nvSpPr>
          <p:cNvPr id="9" name="Rectangle 8">
            <a:hlinkClick r:id="rId3" action="ppaction://hlinksldjump"/>
          </p:cNvPr>
          <p:cNvSpPr/>
          <p:nvPr/>
        </p:nvSpPr>
        <p:spPr>
          <a:xfrm>
            <a:off x="788924" y="2609850"/>
            <a:ext cx="6578601" cy="180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788924" y="3114675"/>
            <a:ext cx="6683376" cy="200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31</a:t>
            </a:fld>
            <a:endParaRPr lang="fr-FR" sz="700" dirty="0"/>
          </a:p>
        </p:txBody>
      </p:sp>
      <p:sp>
        <p:nvSpPr>
          <p:cNvPr id="1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846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e 33"/>
          <p:cNvGrpSpPr/>
          <p:nvPr/>
        </p:nvGrpSpPr>
        <p:grpSpPr>
          <a:xfrm>
            <a:off x="0" y="1393163"/>
            <a:ext cx="9144000" cy="1536454"/>
            <a:chOff x="0" y="4850738"/>
            <a:chExt cx="9144000" cy="1536454"/>
          </a:xfrm>
        </p:grpSpPr>
        <p:grpSp>
          <p:nvGrpSpPr>
            <p:cNvPr id="35" name="Groupe 34"/>
            <p:cNvGrpSpPr/>
            <p:nvPr/>
          </p:nvGrpSpPr>
          <p:grpSpPr>
            <a:xfrm>
              <a:off x="0" y="4850738"/>
              <a:ext cx="9144000" cy="1536454"/>
              <a:chOff x="0" y="4850738"/>
              <a:chExt cx="9144000" cy="1536454"/>
            </a:xfrm>
          </p:grpSpPr>
          <p:pic>
            <p:nvPicPr>
              <p:cNvPr id="40" name="Image 3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5678744"/>
                <a:ext cx="9144000" cy="451651"/>
              </a:xfrm>
              <a:prstGeom prst="rect">
                <a:avLst/>
              </a:prstGeom>
            </p:spPr>
          </p:pic>
          <p:grpSp>
            <p:nvGrpSpPr>
              <p:cNvPr id="41" name="Groupe 40"/>
              <p:cNvGrpSpPr/>
              <p:nvPr/>
            </p:nvGrpSpPr>
            <p:grpSpPr>
              <a:xfrm>
                <a:off x="2555555" y="5363612"/>
                <a:ext cx="1117033" cy="307777"/>
                <a:chOff x="2266110" y="5214576"/>
                <a:chExt cx="1117033" cy="307777"/>
              </a:xfrm>
            </p:grpSpPr>
            <p:sp>
              <p:nvSpPr>
                <p:cNvPr id="55" name="Rectangle à coins arrondis 54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6" name="Rectangle à coins arrondis 55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" name="ZoneTexte 56"/>
                <p:cNvSpPr txBox="1"/>
                <p:nvPr/>
              </p:nvSpPr>
              <p:spPr>
                <a:xfrm>
                  <a:off x="226611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 smtClean="0"/>
                    <a:t>Les biens</a:t>
                  </a:r>
                  <a:endParaRPr lang="fr-FR" sz="1400" dirty="0"/>
                </a:p>
              </p:txBody>
            </p:sp>
          </p:grpSp>
          <p:grpSp>
            <p:nvGrpSpPr>
              <p:cNvPr id="42" name="Groupe 41"/>
              <p:cNvGrpSpPr/>
              <p:nvPr/>
            </p:nvGrpSpPr>
            <p:grpSpPr>
              <a:xfrm>
                <a:off x="5535961" y="5363611"/>
                <a:ext cx="1121317" cy="307777"/>
                <a:chOff x="2267143" y="5214576"/>
                <a:chExt cx="1121317" cy="307777"/>
              </a:xfrm>
            </p:grpSpPr>
            <p:sp>
              <p:nvSpPr>
                <p:cNvPr id="52" name="Rectangle à coins arrondis 51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3" name="Rectangle à coins arrondis 52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" name="ZoneTexte 53"/>
                <p:cNvSpPr txBox="1"/>
                <p:nvPr/>
              </p:nvSpPr>
              <p:spPr>
                <a:xfrm>
                  <a:off x="227246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/>
                    <a:t>I</a:t>
                  </a:r>
                  <a:r>
                    <a:rPr lang="fr-FR" sz="1400" dirty="0" smtClean="0"/>
                    <a:t>ndemnisation</a:t>
                  </a:r>
                  <a:endParaRPr lang="fr-FR" sz="1400" dirty="0"/>
                </a:p>
              </p:txBody>
            </p:sp>
          </p:grpSp>
          <p:sp>
            <p:nvSpPr>
              <p:cNvPr id="43" name="Rectangle 42"/>
              <p:cNvSpPr/>
              <p:nvPr/>
            </p:nvSpPr>
            <p:spPr>
              <a:xfrm flipH="1">
                <a:off x="6072562" y="5653028"/>
                <a:ext cx="45719" cy="33689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4" name="Rectangle 43"/>
              <p:cNvSpPr/>
              <p:nvPr/>
            </p:nvSpPr>
            <p:spPr>
              <a:xfrm flipH="1">
                <a:off x="4611898" y="5792777"/>
                <a:ext cx="45719" cy="33689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5" name="Rectangle 44"/>
              <p:cNvSpPr/>
              <p:nvPr/>
            </p:nvSpPr>
            <p:spPr>
              <a:xfrm flipH="1">
                <a:off x="3095999" y="5637151"/>
                <a:ext cx="45719" cy="36805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6" name="Rectangle 45"/>
              <p:cNvSpPr/>
              <p:nvPr/>
            </p:nvSpPr>
            <p:spPr>
              <a:xfrm flipH="1">
                <a:off x="1584628" y="5791223"/>
                <a:ext cx="45719" cy="30783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47" name="Groupe 46"/>
              <p:cNvGrpSpPr/>
              <p:nvPr/>
            </p:nvGrpSpPr>
            <p:grpSpPr>
              <a:xfrm>
                <a:off x="4076758" y="6079415"/>
                <a:ext cx="1121317" cy="307777"/>
                <a:chOff x="2267143" y="5214576"/>
                <a:chExt cx="1121317" cy="307777"/>
              </a:xfrm>
            </p:grpSpPr>
            <p:sp>
              <p:nvSpPr>
                <p:cNvPr id="49" name="Rectangle à coins arrondis 48"/>
                <p:cNvSpPr/>
                <p:nvPr/>
              </p:nvSpPr>
              <p:spPr>
                <a:xfrm>
                  <a:off x="2267143" y="5242466"/>
                  <a:ext cx="1116000" cy="252000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" name="Rectangle à coins arrondis 49"/>
                <p:cNvSpPr/>
                <p:nvPr/>
              </p:nvSpPr>
              <p:spPr>
                <a:xfrm>
                  <a:off x="2295320" y="5265483"/>
                  <a:ext cx="1059646" cy="205965"/>
                </a:xfrm>
                <a:prstGeom prst="roundRect">
                  <a:avLst/>
                </a:prstGeom>
                <a:solidFill>
                  <a:schemeClr val="bg1"/>
                </a:solidFill>
                <a:ln w="2540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 w="2286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" name="ZoneTexte 50"/>
                <p:cNvSpPr txBox="1"/>
                <p:nvPr/>
              </p:nvSpPr>
              <p:spPr>
                <a:xfrm>
                  <a:off x="2272460" y="5214576"/>
                  <a:ext cx="1116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 smtClean="0"/>
                    <a:t>La mobilité</a:t>
                  </a:r>
                  <a:endParaRPr lang="fr-FR" sz="1400" dirty="0"/>
                </a:p>
              </p:txBody>
            </p:sp>
          </p:grpSp>
          <p:pic>
            <p:nvPicPr>
              <p:cNvPr id="48" name="Image 4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61422" y="4850738"/>
                <a:ext cx="864100" cy="983286"/>
              </a:xfrm>
              <a:prstGeom prst="rect">
                <a:avLst/>
              </a:prstGeom>
            </p:spPr>
          </p:pic>
        </p:grpSp>
        <p:grpSp>
          <p:nvGrpSpPr>
            <p:cNvPr id="36" name="Groupe 35"/>
            <p:cNvGrpSpPr/>
            <p:nvPr/>
          </p:nvGrpSpPr>
          <p:grpSpPr>
            <a:xfrm>
              <a:off x="1062568" y="6071169"/>
              <a:ext cx="1121317" cy="307777"/>
              <a:chOff x="2267143" y="5214576"/>
              <a:chExt cx="1121317" cy="307777"/>
            </a:xfrm>
          </p:grpSpPr>
          <p:sp>
            <p:nvSpPr>
              <p:cNvPr id="37" name="Rectangle à coins arrondis 36"/>
              <p:cNvSpPr/>
              <p:nvPr/>
            </p:nvSpPr>
            <p:spPr>
              <a:xfrm>
                <a:off x="2267143" y="5242466"/>
                <a:ext cx="1116000" cy="252000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2286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8" name="Rectangle à coins arrondis 37"/>
              <p:cNvSpPr/>
              <p:nvPr/>
            </p:nvSpPr>
            <p:spPr>
              <a:xfrm>
                <a:off x="2295320" y="5265483"/>
                <a:ext cx="1059646" cy="205965"/>
              </a:xfrm>
              <a:prstGeom prst="round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2286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9" name="ZoneTexte 38"/>
              <p:cNvSpPr txBox="1"/>
              <p:nvPr/>
            </p:nvSpPr>
            <p:spPr>
              <a:xfrm>
                <a:off x="2272460" y="5214576"/>
                <a:ext cx="1116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 smtClean="0"/>
                  <a:t>Le véhicule</a:t>
                </a:r>
                <a:endParaRPr lang="fr-FR" sz="1400" dirty="0"/>
              </a:p>
            </p:txBody>
          </p:sp>
        </p:grpSp>
      </p:grp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54137"/>
            <a:ext cx="8542338" cy="57017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 smtClean="0">
                <a:solidFill>
                  <a:schemeClr val="tx2"/>
                </a:solidFill>
              </a:rPr>
              <a:t>Vous </a:t>
            </a:r>
            <a:r>
              <a:rPr lang="fr-FR" sz="1600" dirty="0">
                <a:solidFill>
                  <a:schemeClr val="tx2"/>
                </a:solidFill>
              </a:rPr>
              <a:t>foncez vers </a:t>
            </a:r>
            <a:r>
              <a:rPr lang="fr-FR" sz="1600" dirty="0" smtClean="0">
                <a:solidFill>
                  <a:schemeClr val="tx2"/>
                </a:solidFill>
              </a:rPr>
              <a:t>l’arrivée.</a:t>
            </a:r>
          </a:p>
          <a:p>
            <a:pPr marL="0" indent="0">
              <a:buNone/>
            </a:pPr>
            <a:endParaRPr lang="fr-FR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6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6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b="1" i="1" u="sng" dirty="0" smtClean="0"/>
          </a:p>
          <a:p>
            <a:pPr marL="0" indent="0">
              <a:buNone/>
            </a:pPr>
            <a:r>
              <a:rPr lang="fr-FR" sz="1400" b="1" u="sng" dirty="0" smtClean="0">
                <a:solidFill>
                  <a:schemeClr val="bg2">
                    <a:lumMod val="50000"/>
                  </a:schemeClr>
                </a:solidFill>
              </a:rPr>
              <a:t>INDEMNISATION PLUS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Un </a:t>
            </a:r>
            <a:r>
              <a:rPr lang="fr-FR" sz="1400" b="1" dirty="0" smtClean="0">
                <a:solidFill>
                  <a:schemeClr val="bg2">
                    <a:lumMod val="50000"/>
                  </a:schemeClr>
                </a:solidFill>
              </a:rPr>
              <a:t>vrai atout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par rapport à la concurrence !</a:t>
            </a:r>
          </a:p>
          <a:p>
            <a:endParaRPr lang="fr-FR" sz="6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Option Tiers Plus et Tous Risques</a:t>
            </a:r>
          </a:p>
          <a:p>
            <a:r>
              <a:rPr lang="fr-FR" sz="1400" dirty="0" err="1" smtClean="0">
                <a:solidFill>
                  <a:schemeClr val="bg2">
                    <a:lumMod val="50000"/>
                  </a:schemeClr>
                </a:solidFill>
              </a:rPr>
              <a:t>Souscriptible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 pour les véhicules de – de 10 ans, reste acquise par la suite</a:t>
            </a:r>
            <a:endParaRPr lang="fr-FR" sz="14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Montant :</a:t>
            </a:r>
          </a:p>
          <a:p>
            <a:pPr lvl="1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Tiers Plus : valeur à dire d’expert majorée de 20% </a:t>
            </a:r>
          </a:p>
          <a:p>
            <a:pPr lvl="1"/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Tous Risques : valeur d’achat (durant 24, 36, 48 ou 60 mois au choix du client) </a:t>
            </a:r>
          </a:p>
          <a:p>
            <a:pPr marL="457200" lvl="1" indent="0">
              <a:buNone/>
            </a:pP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        et au-delà (ou sans facture) valeur à dire d’expert majorée de 20% avec un montant</a:t>
            </a:r>
          </a:p>
          <a:p>
            <a:pPr marL="457200" lvl="1" indent="0">
              <a:buNone/>
            </a:pPr>
            <a:r>
              <a:rPr lang="fr-FR" sz="1200" dirty="0" smtClean="0">
                <a:solidFill>
                  <a:schemeClr val="bg2">
                    <a:lumMod val="50000"/>
                  </a:schemeClr>
                </a:solidFill>
              </a:rPr>
              <a:t>        minimum de 1 500 €</a:t>
            </a:r>
          </a:p>
          <a:p>
            <a:pPr marL="457200" lvl="1" indent="0">
              <a:buNone/>
            </a:pPr>
            <a:endParaRPr lang="fr-FR" sz="1200" dirty="0" smtClean="0"/>
          </a:p>
          <a:p>
            <a:pPr marL="457200" lvl="1" indent="0">
              <a:buNone/>
            </a:pPr>
            <a:endParaRPr lang="fr-FR" sz="1200" dirty="0"/>
          </a:p>
          <a:p>
            <a:pPr marL="457200" lvl="1" indent="0">
              <a:buNone/>
            </a:pPr>
            <a:r>
              <a:rPr lang="fr-FR" sz="1200" dirty="0"/>
              <a:t>	</a:t>
            </a:r>
            <a:r>
              <a:rPr lang="fr-FR" sz="1200" dirty="0" smtClean="0"/>
              <a:t>						</a:t>
            </a:r>
            <a:endParaRPr lang="fr-FR" sz="1400" dirty="0" smtClean="0"/>
          </a:p>
        </p:txBody>
      </p:sp>
      <p:sp>
        <p:nvSpPr>
          <p:cNvPr id="7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000">
            <a:off x="6707240" y="3732685"/>
            <a:ext cx="1289050" cy="1809750"/>
          </a:xfrm>
          <a:prstGeom prst="rect">
            <a:avLst/>
          </a:prstGeom>
          <a:ln>
            <a:solidFill>
              <a:srgbClr val="A79C8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436" y="2289068"/>
            <a:ext cx="1182548" cy="542001"/>
          </a:xfrm>
          <a:prstGeom prst="rect">
            <a:avLst/>
          </a:prstGeom>
        </p:spPr>
      </p:pic>
      <p:cxnSp>
        <p:nvCxnSpPr>
          <p:cNvPr id="30" name="Connecteur droit 29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1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32</a:t>
            </a:fld>
            <a:endParaRPr lang="fr-FR" sz="700" dirty="0"/>
          </a:p>
        </p:txBody>
      </p:sp>
      <p:sp>
        <p:nvSpPr>
          <p:cNvPr id="58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185677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44444E-6 1.85185E-6 L 4.44444E-6 0.00023 C 0.00486 -0.00417 0.00954 -0.00903 0.0151 -0.01204 C 0.01805 -0.01366 0.02152 -0.0132 0.02465 -0.01412 C 0.02673 -0.01459 0.02847 -0.01528 0.03038 -0.01597 C 0.03246 -0.01736 0.0342 -0.01898 0.03628 -0.02014 C 0.03802 -0.02107 0.0401 -0.0213 0.04201 -0.02199 C 0.04444 -0.02315 0.04687 -0.02477 0.04965 -0.02593 C 0.05138 -0.02685 0.05364 -0.02709 0.05538 -0.02801 C 0.06302 -0.03148 0.06163 -0.03218 0.06875 -0.03403 C 0.07187 -0.03449 0.07517 -0.03472 0.07829 -0.03565 C 0.07829 -0.03542 0.09618 -0.0419 0.10138 -0.04375 C 0.10329 -0.04445 0.10555 -0.04445 0.10711 -0.0456 C 0.1092 -0.04699 0.11093 -0.04861 0.11284 -0.04954 C 0.11597 -0.05116 0.12343 -0.05278 0.12638 -0.05371 C 0.14548 -0.05926 0.11579 -0.05139 0.13975 -0.05764 C 0.14166 -0.05903 0.1434 -0.06065 0.14548 -0.06158 C 0.15746 -0.06713 0.16197 -0.06621 0.17621 -0.06759 L 0.18211 -0.06921 L 0.18211 -0.06898 L 0.18211 -0.06921 " pathEditMode="relative" rAng="0" ptsTypes="AAAAAAAAAAAAAAAAAAA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97" y="-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0436" y="1302281"/>
            <a:ext cx="8542338" cy="16689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 smtClean="0">
                <a:solidFill>
                  <a:srgbClr val="FF0000"/>
                </a:solidFill>
              </a:rPr>
              <a:t>Félicitations…</a:t>
            </a:r>
            <a:endParaRPr lang="fr-FR" dirty="0" smtClean="0">
              <a:solidFill>
                <a:srgbClr val="A79C86"/>
              </a:solidFill>
            </a:endParaRPr>
          </a:p>
          <a:p>
            <a:pPr marL="0" indent="0" algn="ctr">
              <a:buNone/>
            </a:pP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V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ous avez à présent toutes les cartes en main </a:t>
            </a:r>
          </a:p>
          <a:p>
            <a:pPr marL="0" indent="0" algn="ctr">
              <a:buNone/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</a:rPr>
              <a:t>pour vendre notre nouvelle offre auto !</a:t>
            </a:r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6" name="Titre 2"/>
          <p:cNvSpPr>
            <a:spLocks noGrp="1"/>
          </p:cNvSpPr>
          <p:nvPr>
            <p:ph type="title"/>
          </p:nvPr>
        </p:nvSpPr>
        <p:spPr>
          <a:xfrm>
            <a:off x="765174" y="325395"/>
            <a:ext cx="8067600" cy="709200"/>
          </a:xfrm>
        </p:spPr>
        <p:txBody>
          <a:bodyPr>
            <a:normAutofit/>
          </a:bodyPr>
          <a:lstStyle/>
          <a:p>
            <a:pPr algn="l"/>
            <a:r>
              <a:rPr lang="fr-FR" sz="2000" dirty="0" smtClean="0"/>
              <a:t>QUIZZ : TESTEZ VOS CONNAISSANCES sur les garanties</a:t>
            </a:r>
            <a:endParaRPr lang="fr-FR" sz="2000" dirty="0"/>
          </a:p>
        </p:txBody>
      </p:sp>
      <p:pic>
        <p:nvPicPr>
          <p:cNvPr id="3" name="Image 2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900000">
            <a:off x="2306128" y="3017813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</p:spPr>
      </p:pic>
      <p:pic>
        <p:nvPicPr>
          <p:cNvPr id="4" name="Image 3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300000">
            <a:off x="3362635" y="2855963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</p:spPr>
      </p:pic>
      <p:pic>
        <p:nvPicPr>
          <p:cNvPr id="5" name="Image 4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0000">
            <a:off x="4312737" y="2862728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</p:spPr>
      </p:pic>
      <p:pic>
        <p:nvPicPr>
          <p:cNvPr id="7" name="Image 6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">
            <a:off x="5267017" y="3036895"/>
            <a:ext cx="1282700" cy="1809750"/>
          </a:xfrm>
          <a:prstGeom prst="rect">
            <a:avLst/>
          </a:prstGeom>
          <a:ln>
            <a:solidFill>
              <a:srgbClr val="A79C86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2597" y="537138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RAPPEL :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Retrouvez t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outes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les informations et ressources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</a:rPr>
              <a:t>pour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</a:rPr>
              <a:t>promouvoir et vendre cette nouvelle offre automobile </a:t>
            </a:r>
            <a:endParaRPr lang="fr-FR" sz="1400" dirty="0">
              <a:solidFill>
                <a:schemeClr val="bg2">
                  <a:lumMod val="50000"/>
                </a:schemeClr>
              </a:solidFill>
              <a:sym typeface="Wingdings"/>
            </a:endParaRPr>
          </a:p>
          <a:p>
            <a:pPr marL="0" lvl="1" algn="ctr"/>
            <a:r>
              <a:rPr lang="fr-FR" sz="1400" dirty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dans la </a:t>
            </a:r>
            <a:r>
              <a:rPr lang="fr-FR" sz="1400" b="1" dirty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Rubrique Des Commerciaux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(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  <a:hlinkClick r:id="rId6"/>
              </a:rPr>
              <a:t>cliquez ici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) </a:t>
            </a:r>
            <a:r>
              <a:rPr lang="fr-FR" sz="1400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  <a:sym typeface="Wingdings"/>
              </a:rPr>
              <a:t>ou sur </a:t>
            </a:r>
            <a:r>
              <a:rPr lang="fr-FR" sz="1400" dirty="0" smtClean="0">
                <a:sym typeface="Wingdings"/>
                <a:hlinkClick r:id="rId7"/>
              </a:rPr>
              <a:t>http://assuranceauto.bpcea.caisse-epargne.fr/</a:t>
            </a:r>
            <a:endParaRPr lang="fr-FR" sz="1400" b="1" dirty="0" smtClean="0">
              <a:solidFill>
                <a:srgbClr val="FFC000"/>
              </a:solidFill>
              <a:latin typeface="Arial Black" panose="020B0A04020102020204" pitchFamily="34" charset="0"/>
              <a:cs typeface="Aharoni" panose="02010803020104030203" pitchFamily="2" charset="-79"/>
              <a:sym typeface="Wingdings"/>
            </a:endParaRPr>
          </a:p>
        </p:txBody>
      </p:sp>
      <p:cxnSp>
        <p:nvCxnSpPr>
          <p:cNvPr id="10" name="Connecteur droit 9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Imag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33</a:t>
            </a:fld>
            <a:endParaRPr lang="fr-FR" sz="700" dirty="0"/>
          </a:p>
        </p:txBody>
      </p:sp>
      <p:sp>
        <p:nvSpPr>
          <p:cNvPr id="1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15</a:t>
            </a:r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juin</a:t>
            </a: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247595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298449" y="2895957"/>
            <a:ext cx="8575675" cy="655305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Arial"/>
                <a:cs typeface="Arial"/>
              </a:rPr>
              <a:t>Informations </a:t>
            </a:r>
            <a:r>
              <a:rPr lang="fr-FR" dirty="0" err="1" smtClean="0">
                <a:solidFill>
                  <a:srgbClr val="FF0000"/>
                </a:solidFill>
                <a:latin typeface="Arial"/>
                <a:cs typeface="Arial"/>
              </a:rPr>
              <a:t>sag</a:t>
            </a:r>
            <a:r>
              <a:rPr lang="fr-FR" dirty="0" smtClean="0">
                <a:solidFill>
                  <a:srgbClr val="FF0000"/>
                </a:solidFill>
                <a:latin typeface="Arial"/>
                <a:cs typeface="Arial"/>
              </a:rPr>
              <a:t> et </a:t>
            </a:r>
            <a:r>
              <a:rPr lang="fr-FR" dirty="0" err="1" smtClean="0">
                <a:solidFill>
                  <a:srgbClr val="FF0000"/>
                </a:solidFill>
                <a:latin typeface="Arial"/>
                <a:cs typeface="Arial"/>
              </a:rPr>
              <a:t>ovmc</a:t>
            </a:r>
            <a:endParaRPr lang="fr-FR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9" name="Sous-titre 4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Retrouvez chaque mois les informations utiles </a:t>
            </a:r>
          </a:p>
          <a:p>
            <a:r>
              <a:rPr lang="fr-FR" dirty="0" smtClean="0"/>
              <a:t>et les actualités relatives a la </a:t>
            </a:r>
            <a:r>
              <a:rPr lang="fr-FR" dirty="0" smtClean="0">
                <a:solidFill>
                  <a:schemeClr val="tx2"/>
                </a:solidFill>
              </a:rPr>
              <a:t>SAG et </a:t>
            </a:r>
            <a:r>
              <a:rPr lang="fr-FR" dirty="0" err="1" smtClean="0">
                <a:solidFill>
                  <a:schemeClr val="tx2"/>
                </a:solidFill>
              </a:rPr>
              <a:t>ovmc</a:t>
            </a:r>
            <a:endParaRPr lang="fr-F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59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9982804"/>
              </p:ext>
            </p:extLst>
          </p:nvPr>
        </p:nvGraphicFramePr>
        <p:xfrm>
          <a:off x="0" y="1148318"/>
          <a:ext cx="9144000" cy="5071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Actualités SAG ET OVMC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170120" y="1318437"/>
            <a:ext cx="4699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Cliquez sur l’item de votre choix</a:t>
            </a:r>
            <a:endParaRPr lang="fr-FR" u="sng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10788" y="6265631"/>
            <a:ext cx="7812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/>
              <a:t>Toutes </a:t>
            </a:r>
            <a:r>
              <a:rPr lang="fr-FR" sz="1600" i="1" dirty="0" smtClean="0"/>
              <a:t>les </a:t>
            </a:r>
            <a:r>
              <a:rPr lang="fr-FR" sz="1600" i="1" dirty="0" smtClean="0"/>
              <a:t>informations </a:t>
            </a:r>
            <a:r>
              <a:rPr lang="fr-FR" sz="1600" i="1" dirty="0" smtClean="0"/>
              <a:t>sont votre disposition dans </a:t>
            </a:r>
            <a:r>
              <a:rPr lang="fr-FR" sz="1600" b="1" i="1" dirty="0" smtClean="0"/>
              <a:t>la</a:t>
            </a:r>
            <a:r>
              <a:rPr lang="fr-FR" sz="1600" i="1" dirty="0" smtClean="0"/>
              <a:t> </a:t>
            </a:r>
            <a:r>
              <a:rPr lang="fr-FR" sz="1600" b="1" i="1" dirty="0" smtClean="0"/>
              <a:t>Rubrique Des Commerciaux</a:t>
            </a:r>
            <a:r>
              <a:rPr lang="fr-FR" sz="1600" i="1" dirty="0"/>
              <a:t> </a:t>
            </a:r>
            <a:r>
              <a:rPr lang="fr-FR" sz="1600" i="1" dirty="0" smtClean="0"/>
              <a:t>en consultant </a:t>
            </a:r>
            <a:r>
              <a:rPr lang="fr-FR" sz="1600" i="1" dirty="0" smtClean="0">
                <a:solidFill>
                  <a:schemeClr val="tx2"/>
                </a:solidFill>
                <a:hlinkClick r:id="rId8"/>
              </a:rPr>
              <a:t>Multicanal</a:t>
            </a:r>
            <a:r>
              <a:rPr lang="fr-FR" sz="1600" i="1" dirty="0" smtClean="0">
                <a:hlinkClick r:id="rId8"/>
              </a:rPr>
              <a:t> </a:t>
            </a:r>
            <a:r>
              <a:rPr lang="fr-FR" sz="1600" i="1" dirty="0" smtClean="0"/>
              <a:t>(pour les produits) et </a:t>
            </a:r>
            <a:r>
              <a:rPr lang="fr-FR" sz="1600" i="1" dirty="0" smtClean="0">
                <a:solidFill>
                  <a:schemeClr val="tx2"/>
                </a:solidFill>
                <a:hlinkClick r:id="rId9"/>
              </a:rPr>
              <a:t>Pilotage</a:t>
            </a:r>
            <a:r>
              <a:rPr lang="fr-FR" sz="1600" i="1" dirty="0" smtClean="0">
                <a:hlinkClick r:id="rId9"/>
              </a:rPr>
              <a:t> </a:t>
            </a:r>
            <a:r>
              <a:rPr lang="fr-FR" sz="1600" i="1" dirty="0" smtClean="0"/>
              <a:t>(pour les suivis )</a:t>
            </a:r>
          </a:p>
        </p:txBody>
      </p:sp>
    </p:spTree>
    <p:extLst>
      <p:ext uri="{BB962C8B-B14F-4D97-AF65-F5344CB8AC3E}">
        <p14:creationId xmlns:p14="http://schemas.microsoft.com/office/powerpoint/2010/main" val="299048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701074-67A3-421E-BA1B-4576483C1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60701074-67A3-421E-BA1B-4576483C19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5DC9B53-C4D4-4A2B-A423-A9033AB61F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75DC9B53-C4D4-4A2B-A423-A9033AB61F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7FDFFC-F695-496E-9AEA-1749A7D327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graphicEl>
                                              <a:dgm id="{357FDFFC-F695-496E-9AEA-1749A7D327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85BE1D-FAF1-41FA-A883-9885E6D985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dgm id="{5785BE1D-FAF1-41FA-A883-9885E6D985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1C09B4E-A1A9-4288-B7A9-9DF4D7F99B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91C09B4E-A1A9-4288-B7A9-9DF4D7F99B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FF2B7C-F641-492E-86C2-3E10EF21A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11FF2B7C-F641-492E-86C2-3E10EF21A8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F84F0C-A7B8-444C-9AF4-33E022926F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0BF84F0C-A7B8-444C-9AF4-33E022926F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8B32D4-4CAF-40CB-BF30-78BE3FDA31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948B32D4-4CAF-40CB-BF30-78BE3FDA31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D4E1A2-ADCE-45D8-AAA1-C73DEF5F95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DCD4E1A2-ADCE-45D8-AAA1-C73DEF5F95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4">
                                            <p:graphicEl>
                                              <a:dgm id="{60701074-67A3-421E-BA1B-4576483C1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4">
                                            <p:graphicEl>
                                              <a:dgm id="{60701074-67A3-421E-BA1B-4576483C1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4">
                                            <p:graphicEl>
                                              <a:dgm id="{60701074-67A3-421E-BA1B-4576483C1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4">
                                            <p:graphicEl>
                                              <a:dgm id="{60701074-67A3-421E-BA1B-4576483C1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350" autoRev="1" fill="remove"/>
                                        <p:tgtEl>
                                          <p:spTgt spid="4">
                                            <p:graphicEl>
                                              <a:dgm id="{75DC9B53-C4D4-4A2B-A423-A9033AB61F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" dur="350" autoRev="1" fill="remove"/>
                                        <p:tgtEl>
                                          <p:spTgt spid="4">
                                            <p:graphicEl>
                                              <a:dgm id="{75DC9B53-C4D4-4A2B-A423-A9033AB61F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350" autoRev="1" fill="remove"/>
                                        <p:tgtEl>
                                          <p:spTgt spid="4">
                                            <p:graphicEl>
                                              <a:dgm id="{75DC9B53-C4D4-4A2B-A423-A9033AB61F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350" autoRev="1" fill="remove"/>
                                        <p:tgtEl>
                                          <p:spTgt spid="4">
                                            <p:graphicEl>
                                              <a:dgm id="{75DC9B53-C4D4-4A2B-A423-A9033AB61F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"/>
                            </p:stCondLst>
                            <p:childTnLst>
                              <p:par>
                                <p:cTn id="45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350" autoRev="1" fill="remove"/>
                                        <p:tgtEl>
                                          <p:spTgt spid="4">
                                            <p:graphicEl>
                                              <a:dgm id="{5785BE1D-FAF1-41FA-A883-9885E6D985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7" dur="350" autoRev="1" fill="remove"/>
                                        <p:tgtEl>
                                          <p:spTgt spid="4">
                                            <p:graphicEl>
                                              <a:dgm id="{5785BE1D-FAF1-41FA-A883-9885E6D985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350" autoRev="1" fill="remove"/>
                                        <p:tgtEl>
                                          <p:spTgt spid="4">
                                            <p:graphicEl>
                                              <a:dgm id="{5785BE1D-FAF1-41FA-A883-9885E6D985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350" autoRev="1" fill="remove"/>
                                        <p:tgtEl>
                                          <p:spTgt spid="4">
                                            <p:graphicEl>
                                              <a:dgm id="{5785BE1D-FAF1-41FA-A883-9885E6D985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400"/>
                            </p:stCondLst>
                            <p:childTnLst>
                              <p:par>
                                <p:cTn id="51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350" autoRev="1" fill="remove"/>
                                        <p:tgtEl>
                                          <p:spTgt spid="4">
                                            <p:graphicEl>
                                              <a:dgm id="{11FF2B7C-F641-492E-86C2-3E10EF21A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3" dur="350" autoRev="1" fill="remove"/>
                                        <p:tgtEl>
                                          <p:spTgt spid="4">
                                            <p:graphicEl>
                                              <a:dgm id="{11FF2B7C-F641-492E-86C2-3E10EF21A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350" autoRev="1" fill="remove"/>
                                        <p:tgtEl>
                                          <p:spTgt spid="4">
                                            <p:graphicEl>
                                              <a:dgm id="{11FF2B7C-F641-492E-86C2-3E10EF21A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350" autoRev="1" fill="remove"/>
                                        <p:tgtEl>
                                          <p:spTgt spid="4">
                                            <p:graphicEl>
                                              <a:dgm id="{11FF2B7C-F641-492E-86C2-3E10EF21A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100"/>
                            </p:stCondLst>
                            <p:childTnLst>
                              <p:par>
                                <p:cTn id="57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350" autoRev="1" fill="remove"/>
                                        <p:tgtEl>
                                          <p:spTgt spid="4">
                                            <p:graphicEl>
                                              <a:dgm id="{948B32D4-4CAF-40CB-BF30-78BE3FDA31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9" dur="350" autoRev="1" fill="remove"/>
                                        <p:tgtEl>
                                          <p:spTgt spid="4">
                                            <p:graphicEl>
                                              <a:dgm id="{948B32D4-4CAF-40CB-BF30-78BE3FDA31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350" autoRev="1" fill="remove"/>
                                        <p:tgtEl>
                                          <p:spTgt spid="4">
                                            <p:graphicEl>
                                              <a:dgm id="{948B32D4-4CAF-40CB-BF30-78BE3FDA31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350" autoRev="1" fill="remove"/>
                                        <p:tgtEl>
                                          <p:spTgt spid="4">
                                            <p:graphicEl>
                                              <a:dgm id="{948B32D4-4CAF-40CB-BF30-78BE3FDA31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  <p:bldGraphic spid="4" grpId="1">
        <p:bldSub>
          <a:bldDgm/>
        </p:bldSub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Actualités </a:t>
            </a:r>
            <a:r>
              <a:rPr lang="fr-FR" dirty="0" err="1" smtClean="0"/>
              <a:t>sag</a:t>
            </a:r>
            <a:r>
              <a:rPr lang="fr-FR" dirty="0" smtClean="0"/>
              <a:t> et </a:t>
            </a:r>
            <a:r>
              <a:rPr lang="fr-FR" dirty="0" err="1" smtClean="0"/>
              <a:t>ovmc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871870" y="3604437"/>
            <a:ext cx="73683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OVMC – NOUVEAU : « Option Internationale  » :</a:t>
            </a:r>
            <a:endParaRPr lang="fr-FR" dirty="0">
              <a:solidFill>
                <a:schemeClr val="bg1"/>
              </a:solidFill>
            </a:endParaRPr>
          </a:p>
          <a:p>
            <a:r>
              <a:rPr lang="fr-FR" dirty="0">
                <a:solidFill>
                  <a:schemeClr val="bg1"/>
                </a:solidFill>
              </a:rPr>
              <a:t>Depuis le 12 juin, l’offre Option internationale est déployée dans OVMC.</a:t>
            </a:r>
          </a:p>
          <a:p>
            <a:r>
              <a:rPr lang="fr-FR" dirty="0">
                <a:solidFill>
                  <a:schemeClr val="bg1"/>
                </a:solidFill>
              </a:rPr>
              <a:t>Cette offre est ouverte aux clients majeurs et mineurs, dans une offre groupée ou à l’unité.</a:t>
            </a:r>
          </a:p>
          <a:p>
            <a:r>
              <a:rPr lang="fr-FR" dirty="0">
                <a:solidFill>
                  <a:schemeClr val="bg1"/>
                </a:solidFill>
              </a:rPr>
              <a:t>Elle est disponible uniquement en signature papier. </a:t>
            </a:r>
          </a:p>
          <a:p>
            <a:r>
              <a:rPr lang="fr-FR" dirty="0">
                <a:solidFill>
                  <a:schemeClr val="bg1"/>
                </a:solidFill>
              </a:rPr>
              <a:t>Accédez à la fiche mémo en cliquant ici</a:t>
            </a:r>
          </a:p>
          <a:p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29607" y="1180215"/>
            <a:ext cx="8506046" cy="4922873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 t="-15422" b="-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457201" y="3912781"/>
            <a:ext cx="801694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/>
              <a:t>OVMC – NOUVEAU </a:t>
            </a:r>
          </a:p>
          <a:p>
            <a:pPr algn="ctr"/>
            <a:r>
              <a:rPr lang="fr-FR" dirty="0" smtClean="0"/>
              <a:t>Depuis </a:t>
            </a:r>
            <a:r>
              <a:rPr lang="fr-FR" dirty="0"/>
              <a:t>le 12 juin, </a:t>
            </a:r>
            <a:r>
              <a:rPr lang="fr-FR" b="1" dirty="0"/>
              <a:t>l’offre Option internationale </a:t>
            </a:r>
            <a:r>
              <a:rPr lang="fr-FR" dirty="0"/>
              <a:t>est déployée dans OVMC.</a:t>
            </a:r>
          </a:p>
          <a:p>
            <a:pPr algn="ctr"/>
            <a:r>
              <a:rPr lang="fr-FR" dirty="0"/>
              <a:t>Cette offre est ouverte aux clients majeurs et mineurs, dans une offre groupée ou à l’unité.</a:t>
            </a:r>
          </a:p>
          <a:p>
            <a:pPr algn="ctr"/>
            <a:r>
              <a:rPr lang="fr-FR" dirty="0"/>
              <a:t>Elle est disponible uniquement en signature papier. </a:t>
            </a:r>
          </a:p>
          <a:p>
            <a:pPr algn="ctr"/>
            <a:r>
              <a:rPr lang="fr-FR" dirty="0"/>
              <a:t>Accédez à la fiche mémo en cliquant </a:t>
            </a:r>
            <a:r>
              <a:rPr lang="fr-FR" sz="2800" b="1" dirty="0">
                <a:solidFill>
                  <a:srgbClr val="0000FF"/>
                </a:solidFill>
                <a:hlinkClick r:id="rId3"/>
              </a:rPr>
              <a:t>ici</a:t>
            </a:r>
            <a:endParaRPr lang="fr-FR" sz="2800" b="1" dirty="0">
              <a:solidFill>
                <a:srgbClr val="0000FF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10" name="Flèche courbée vers la gauche 9">
            <a:hlinkClick r:id="rId4" action="ppaction://hlinksldjump"/>
          </p:cNvPr>
          <p:cNvSpPr/>
          <p:nvPr/>
        </p:nvSpPr>
        <p:spPr>
          <a:xfrm>
            <a:off x="3831663" y="6249476"/>
            <a:ext cx="750967" cy="57539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retour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2" name="Image 1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90" y="4969228"/>
            <a:ext cx="543560" cy="578411"/>
          </a:xfrm>
          <a:prstGeom prst="rect">
            <a:avLst/>
          </a:prstGeom>
        </p:spPr>
      </p:pic>
      <p:pic>
        <p:nvPicPr>
          <p:cNvPr id="8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440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1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F5F5F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02ea4b1b-5614-43b2-acce-6a9ef10fff4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8673</TotalTime>
  <Words>3236</Words>
  <Application>Microsoft Office PowerPoint</Application>
  <PresentationFormat>Affichage à l'écran (4:3)</PresentationFormat>
  <Paragraphs>632</Paragraphs>
  <Slides>36</Slides>
  <Notes>14</Notes>
  <HiddenSlides>0</HiddenSlides>
  <MMClips>0</MMClips>
  <ScaleCrop>false</ScaleCrop>
  <HeadingPairs>
    <vt:vector size="4" baseType="variant">
      <vt:variant>
        <vt:lpstr>Thème</vt:lpstr>
      </vt:variant>
      <vt:variant>
        <vt:i4>10</vt:i4>
      </vt:variant>
      <vt:variant>
        <vt:lpstr>Titres des diapositives</vt:lpstr>
      </vt:variant>
      <vt:variant>
        <vt:i4>36</vt:i4>
      </vt:variant>
    </vt:vector>
  </HeadingPairs>
  <TitlesOfParts>
    <vt:vector size="46" baseType="lpstr">
      <vt:lpstr>1-MODELE PART</vt:lpstr>
      <vt:lpstr>Conception personnalisée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La nouvelle assurance auto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QUIZz : TESTEZ VOS CONNAISSANCES sur les garanties</vt:lpstr>
      <vt:lpstr>QUIZz : TESTEZ VOS CONNAISSANCES sur les garanties</vt:lpstr>
      <vt:lpstr>QUIZZ : TESTEZ VOS CONNAISSANCES sur les garanties</vt:lpstr>
      <vt:lpstr>QUIZZ : TESTEZ VOS CONNAISSANCES sur les garanties</vt:lpstr>
      <vt:lpstr>QUIZZ : TESTEZ VOS CONNAISSANCES sur les garanties</vt:lpstr>
      <vt:lpstr>QUIZZ : TESTEZ VOS CONNAISSANCES sur les garanties</vt:lpstr>
      <vt:lpstr>QUIZZ : TESTEZ VOS CONNAISSANCES sur les garanties</vt:lpstr>
      <vt:lpstr>QUIZZ : TESTEZ VOS CONNAISSANCES sur les garanties</vt:lpstr>
      <vt:lpstr>QUIZZ : TESTEZ VOS CONNAISSANCES sur les garanties</vt:lpstr>
      <vt:lpstr>QUIZZ : TESTEZ VOS CONNAISSANCES sur les garanties</vt:lpstr>
      <vt:lpstr>QUIZZ : TESTEZ VOS CONNAISSANCES sur les garanties</vt:lpstr>
      <vt:lpstr>QUIZZ : TESTEZ VOS CONNAISSANCES sur les garanties</vt:lpstr>
      <vt:lpstr>QUIZZ : TESTEZ VOS CONNAISSANCES sur les garanties</vt:lpstr>
      <vt:lpstr>QUIZZ : TESTEZ VOS CONNAISSANCES sur les garanties</vt:lpstr>
      <vt:lpstr>QUIZZ : TESTEZ VOS CONNAISSANCES sur les garanties</vt:lpstr>
      <vt:lpstr>QUIZZ : TESTEZ VOS CONNAISSANCES sur les garanties</vt:lpstr>
      <vt:lpstr>QUIZZ : TESTEZ VOS CONNAISSANCES sur les garanties</vt:lpstr>
      <vt:lpstr>Informations sag et ovmc</vt:lpstr>
      <vt:lpstr>Actualités SAG ET OVMC</vt:lpstr>
      <vt:lpstr>Actualités sag et ovmc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740</cp:revision>
  <cp:lastPrinted>2017-05-17T13:36:06Z</cp:lastPrinted>
  <dcterms:created xsi:type="dcterms:W3CDTF">2016-06-03T08:10:53Z</dcterms:created>
  <dcterms:modified xsi:type="dcterms:W3CDTF">2017-06-13T09:46:28Z</dcterms:modified>
</cp:coreProperties>
</file>