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836" r:id="rId2"/>
    <p:sldMasterId id="2147483846" r:id="rId3"/>
    <p:sldMasterId id="2147483867" r:id="rId4"/>
    <p:sldMasterId id="2147483877" r:id="rId5"/>
    <p:sldMasterId id="2147483914" r:id="rId6"/>
  </p:sldMasterIdLst>
  <p:notesMasterIdLst>
    <p:notesMasterId r:id="rId25"/>
  </p:notesMasterIdLst>
  <p:handoutMasterIdLst>
    <p:handoutMasterId r:id="rId26"/>
  </p:handoutMasterIdLst>
  <p:sldIdLst>
    <p:sldId id="903" r:id="rId7"/>
    <p:sldId id="911" r:id="rId8"/>
    <p:sldId id="918" r:id="rId9"/>
    <p:sldId id="894" r:id="rId10"/>
    <p:sldId id="904" r:id="rId11"/>
    <p:sldId id="905" r:id="rId12"/>
    <p:sldId id="907" r:id="rId13"/>
    <p:sldId id="908" r:id="rId14"/>
    <p:sldId id="915" r:id="rId15"/>
    <p:sldId id="920" r:id="rId16"/>
    <p:sldId id="901" r:id="rId17"/>
    <p:sldId id="919" r:id="rId18"/>
    <p:sldId id="917" r:id="rId19"/>
    <p:sldId id="910" r:id="rId20"/>
    <p:sldId id="921" r:id="rId21"/>
    <p:sldId id="922" r:id="rId22"/>
    <p:sldId id="923" r:id="rId23"/>
    <p:sldId id="925" r:id="rId24"/>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0920"/>
    <a:srgbClr val="B4B392"/>
    <a:srgbClr val="DC5924"/>
    <a:srgbClr val="B2C1DB"/>
    <a:srgbClr val="FF0000"/>
    <a:srgbClr val="595959"/>
    <a:srgbClr val="B4D692"/>
    <a:srgbClr val="FFDDED"/>
    <a:srgbClr val="FFDDDD"/>
    <a:srgbClr val="D3CE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85" autoAdjust="0"/>
    <p:restoredTop sz="95737" autoAdjust="0"/>
  </p:normalViewPr>
  <p:slideViewPr>
    <p:cSldViewPr snapToGrid="0">
      <p:cViewPr>
        <p:scale>
          <a:sx n="110" d="100"/>
          <a:sy n="110" d="100"/>
        </p:scale>
        <p:origin x="-1968" y="-240"/>
      </p:cViewPr>
      <p:guideLst>
        <p:guide orient="horz" pos="2160"/>
        <p:guide pos="2880"/>
      </p:guideLst>
    </p:cSldViewPr>
  </p:slideViewPr>
  <p:outlineViewPr>
    <p:cViewPr>
      <p:scale>
        <a:sx n="33" d="100"/>
        <a:sy n="33" d="100"/>
      </p:scale>
      <p:origin x="0" y="8178"/>
    </p:cViewPr>
  </p:outlineViewPr>
  <p:notesTextViewPr>
    <p:cViewPr>
      <p:scale>
        <a:sx n="1" d="1"/>
        <a:sy n="1" d="1"/>
      </p:scale>
      <p:origin x="0" y="0"/>
    </p:cViewPr>
  </p:notesTextViewPr>
  <p:notesViewPr>
    <p:cSldViewPr snapToGrid="0">
      <p:cViewPr varScale="1">
        <p:scale>
          <a:sx n="85" d="100"/>
          <a:sy n="85" d="100"/>
        </p:scale>
        <p:origin x="-3918" y="-90"/>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6">
                  <a:shade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1-C4F5-4003-B852-5C9B6B1E9E00}"/>
              </c:ext>
            </c:extLst>
          </c:dPt>
          <c:dPt>
            <c:idx val="1"/>
            <c:bubble3D val="0"/>
            <c:spPr>
              <a:solidFill>
                <a:schemeClr val="accent6">
                  <a:shade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3-C4F5-4003-B852-5C9B6B1E9E00}"/>
              </c:ext>
            </c:extLst>
          </c:dPt>
          <c:dPt>
            <c:idx val="2"/>
            <c:bubble3D val="0"/>
            <c:spPr>
              <a:solidFill>
                <a:schemeClr val="accent6">
                  <a:tint val="86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5-C4F5-4003-B852-5C9B6B1E9E00}"/>
              </c:ext>
            </c:extLst>
          </c:dPt>
          <c:dPt>
            <c:idx val="3"/>
            <c:bubble3D val="0"/>
            <c:spPr>
              <a:solidFill>
                <a:schemeClr val="accent6">
                  <a:tint val="58000"/>
                </a:schemeClr>
              </a:solidFill>
              <a:ln w="6350" cap="flat" cmpd="sng" algn="ctr">
                <a:solidFill>
                  <a:schemeClr val="accent6">
                    <a:shade val="50000"/>
                  </a:schemeClr>
                </a:solidFill>
                <a:prstDash val="solid"/>
                <a:round/>
              </a:ln>
              <a:effectLst/>
            </c:spPr>
            <c:extLst xmlns:c16r2="http://schemas.microsoft.com/office/drawing/2015/06/chart">
              <c:ext xmlns:c16="http://schemas.microsoft.com/office/drawing/2014/chart" uri="{C3380CC4-5D6E-409C-BE32-E72D297353CC}">
                <c16:uniqueId val="{00000007-C4F5-4003-B852-5C9B6B1E9E00}"/>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c:v>
                </c:pt>
                <c:pt idx="1">
                  <c:v>6.2</c:v>
                </c:pt>
                <c:pt idx="2">
                  <c:v>4</c:v>
                </c:pt>
                <c:pt idx="3">
                  <c:v>9</c:v>
                </c:pt>
              </c:numCache>
            </c:numRef>
          </c:val>
          <c:extLst xmlns:c16r2="http://schemas.microsoft.com/office/drawing/2015/06/chart">
            <c:ext xmlns:c16="http://schemas.microsoft.com/office/drawing/2014/chart" uri="{C3380CC4-5D6E-409C-BE32-E72D297353CC}">
              <c16:uniqueId val="{00000008-C4F5-4003-B852-5C9B6B1E9E00}"/>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rgbClr val="C00000"/>
            </a:solidFill>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81B5-4B43-9D48-38586191E7D2}"/>
            </c:ext>
          </c:extLst>
        </c:ser>
        <c:ser>
          <c:idx val="1"/>
          <c:order val="1"/>
          <c:tx>
            <c:strRef>
              <c:f>Feuil1!$C$1</c:f>
              <c:strCache>
                <c:ptCount val="1"/>
                <c:pt idx="0">
                  <c:v>Série 2</c:v>
                </c:pt>
              </c:strCache>
            </c:strRef>
          </c:tx>
          <c:spPr>
            <a:solidFill>
              <a:srgbClr val="FF0000"/>
            </a:solidFill>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c:v>
                </c:pt>
                <c:pt idx="2">
                  <c:v>1.8</c:v>
                </c:pt>
                <c:pt idx="3">
                  <c:v>2.8</c:v>
                </c:pt>
              </c:numCache>
            </c:numRef>
          </c:val>
          <c:extLst xmlns:c16r2="http://schemas.microsoft.com/office/drawing/2015/06/chart">
            <c:ext xmlns:c16="http://schemas.microsoft.com/office/drawing/2014/chart" uri="{C3380CC4-5D6E-409C-BE32-E72D297353CC}">
              <c16:uniqueId val="{00000001-81B5-4B43-9D48-38586191E7D2}"/>
            </c:ext>
          </c:extLst>
        </c:ser>
        <c:ser>
          <c:idx val="2"/>
          <c:order val="2"/>
          <c:tx>
            <c:strRef>
              <c:f>Feuil1!$D$1</c:f>
              <c:strCache>
                <c:ptCount val="1"/>
                <c:pt idx="0">
                  <c:v>Série 3</c:v>
                </c:pt>
              </c:strCache>
            </c:strRef>
          </c:tx>
          <c:spPr>
            <a:solidFill>
              <a:srgbClr val="FF5D5D"/>
            </a:solidFill>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81B5-4B43-9D48-38586191E7D2}"/>
            </c:ext>
          </c:extLst>
        </c:ser>
        <c:dLbls>
          <c:showLegendKey val="0"/>
          <c:showVal val="0"/>
          <c:showCatName val="0"/>
          <c:showSerName val="0"/>
          <c:showPercent val="0"/>
          <c:showBubbleSize val="0"/>
        </c:dLbls>
        <c:gapWidth val="150"/>
        <c:axId val="159247744"/>
        <c:axId val="159249536"/>
      </c:barChart>
      <c:catAx>
        <c:axId val="159247744"/>
        <c:scaling>
          <c:orientation val="minMax"/>
        </c:scaling>
        <c:delete val="0"/>
        <c:axPos val="b"/>
        <c:numFmt formatCode="General" sourceLinked="0"/>
        <c:majorTickMark val="out"/>
        <c:minorTickMark val="none"/>
        <c:tickLblPos val="nextTo"/>
        <c:txPr>
          <a:bodyPr/>
          <a:lstStyle/>
          <a:p>
            <a:pPr>
              <a:defRPr sz="1000">
                <a:latin typeface="Arial Narrow" panose="020B0606020202030204" pitchFamily="34" charset="0"/>
              </a:defRPr>
            </a:pPr>
            <a:endParaRPr lang="fr-FR"/>
          </a:p>
        </c:txPr>
        <c:crossAx val="159249536"/>
        <c:crosses val="autoZero"/>
        <c:auto val="1"/>
        <c:lblAlgn val="ctr"/>
        <c:lblOffset val="100"/>
        <c:noMultiLvlLbl val="0"/>
      </c:catAx>
      <c:valAx>
        <c:axId val="159249536"/>
        <c:scaling>
          <c:orientation val="minMax"/>
        </c:scaling>
        <c:delete val="0"/>
        <c:axPos val="l"/>
        <c:majorGridlines/>
        <c:numFmt formatCode="General" sourceLinked="1"/>
        <c:majorTickMark val="out"/>
        <c:minorTickMark val="none"/>
        <c:tickLblPos val="nextTo"/>
        <c:txPr>
          <a:bodyPr/>
          <a:lstStyle/>
          <a:p>
            <a:pPr>
              <a:defRPr sz="600"/>
            </a:pPr>
            <a:endParaRPr lang="fr-FR"/>
          </a:p>
        </c:txPr>
        <c:crossAx val="159247744"/>
        <c:crosses val="autoZero"/>
        <c:crossBetween val="between"/>
      </c:valAx>
    </c:plotArea>
    <c:legend>
      <c:legendPos val="r"/>
      <c:overlay val="0"/>
      <c:txPr>
        <a:bodyPr/>
        <a:lstStyle/>
        <a:p>
          <a:pPr>
            <a:defRPr sz="1000">
              <a:latin typeface="Arial Narrow" panose="020B0606020202030204" pitchFamily="34" charset="0"/>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3">
                  <a:tint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1-7163-4932-9184-71457D3607F1}"/>
              </c:ext>
            </c:extLst>
          </c:dPt>
          <c:dPt>
            <c:idx val="1"/>
            <c:bubble3D val="0"/>
            <c:spPr>
              <a:solidFill>
                <a:schemeClr val="accent3">
                  <a:tint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3-7163-4932-9184-71457D3607F1}"/>
              </c:ext>
            </c:extLst>
          </c:dPt>
          <c:dPt>
            <c:idx val="2"/>
            <c:bubble3D val="0"/>
            <c:spPr>
              <a:solidFill>
                <a:schemeClr val="accent3">
                  <a:shade val="86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5-7163-4932-9184-71457D3607F1}"/>
              </c:ext>
            </c:extLst>
          </c:dPt>
          <c:dPt>
            <c:idx val="3"/>
            <c:bubble3D val="0"/>
            <c:spPr>
              <a:solidFill>
                <a:schemeClr val="accent3">
                  <a:shade val="58000"/>
                </a:schemeClr>
              </a:solidFill>
              <a:ln w="6350" cap="flat" cmpd="sng" algn="ctr">
                <a:solidFill>
                  <a:schemeClr val="accent3">
                    <a:shade val="50000"/>
                  </a:schemeClr>
                </a:solidFill>
                <a:prstDash val="solid"/>
                <a:round/>
              </a:ln>
              <a:effectLst/>
            </c:spPr>
            <c:extLst xmlns:c16r2="http://schemas.microsoft.com/office/drawing/2015/06/chart">
              <c:ext xmlns:c16="http://schemas.microsoft.com/office/drawing/2014/chart" uri="{C3380CC4-5D6E-409C-BE32-E72D297353CC}">
                <c16:uniqueId val="{00000007-7163-4932-9184-71457D3607F1}"/>
              </c:ext>
            </c:extLst>
          </c:dPt>
          <c:cat>
            <c:strRef>
              <c:f>Feuil1!$A$2:$A$5</c:f>
              <c:strCache>
                <c:ptCount val="4"/>
                <c:pt idx="0">
                  <c:v>1er trim.</c:v>
                </c:pt>
                <c:pt idx="1">
                  <c:v>2e trim.</c:v>
                </c:pt>
                <c:pt idx="2">
                  <c:v>3e trim.</c:v>
                </c:pt>
                <c:pt idx="3">
                  <c:v>4e trim.</c:v>
                </c:pt>
              </c:strCache>
            </c:strRef>
          </c:cat>
          <c:val>
            <c:numRef>
              <c:f>Feuil1!$B$2:$B$5</c:f>
              <c:numCache>
                <c:formatCode>General</c:formatCode>
                <c:ptCount val="4"/>
                <c:pt idx="0">
                  <c:v>8</c:v>
                </c:pt>
                <c:pt idx="1">
                  <c:v>6.2</c:v>
                </c:pt>
                <c:pt idx="2">
                  <c:v>4</c:v>
                </c:pt>
                <c:pt idx="3">
                  <c:v>9</c:v>
                </c:pt>
              </c:numCache>
            </c:numRef>
          </c:val>
          <c:extLst xmlns:c16r2="http://schemas.microsoft.com/office/drawing/2015/06/chart">
            <c:ext xmlns:c16="http://schemas.microsoft.com/office/drawing/2014/chart" uri="{C3380CC4-5D6E-409C-BE32-E72D297353CC}">
              <c16:uniqueId val="{00000008-7163-4932-9184-71457D3607F1}"/>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Arial Narrow" panose="020B0606020202030204" pitchFamily="34" charset="0"/>
              <a:ea typeface="+mn-ea"/>
              <a:cs typeface="+mn-cs"/>
            </a:defRPr>
          </a:pPr>
          <a:endParaRPr lang="fr-FR"/>
        </a:p>
      </c:txPr>
    </c:legend>
    <c:plotVisOnly val="1"/>
    <c:dispBlanksAs val="gap"/>
    <c:showDLblsOverMax val="0"/>
  </c:chart>
  <c:spPr>
    <a:solidFill>
      <a:schemeClr val="lt1"/>
    </a:solidFill>
    <a:ln w="6350" cap="flat" cmpd="sng" algn="ctr">
      <a:noFill/>
      <a:prstDash val="solid"/>
      <a:round/>
    </a:ln>
    <a:effectLst/>
  </c:spPr>
  <c:txPr>
    <a:bodyPr/>
    <a:lstStyle/>
    <a:p>
      <a:pPr>
        <a:defRPr sz="1800"/>
      </a:pPr>
      <a:endParaRPr lang="fr-F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barChart>
        <c:barDir val="col"/>
        <c:grouping val="clustered"/>
        <c:varyColors val="0"/>
        <c:ser>
          <c:idx val="0"/>
          <c:order val="0"/>
          <c:tx>
            <c:strRef>
              <c:f>Feuil1!$B$1</c:f>
              <c:strCache>
                <c:ptCount val="1"/>
                <c:pt idx="0">
                  <c:v>Série 1</c:v>
                </c:pt>
              </c:strCache>
            </c:strRef>
          </c:tx>
          <c:spPr>
            <a:solidFill>
              <a:schemeClr val="accent4">
                <a:tint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ABE5-43A6-B7DE-6D74EB34AC15}"/>
            </c:ext>
          </c:extLst>
        </c:ser>
        <c:ser>
          <c:idx val="1"/>
          <c:order val="1"/>
          <c:tx>
            <c:strRef>
              <c:f>Feuil1!$C$1</c:f>
              <c:strCache>
                <c:ptCount val="1"/>
                <c:pt idx="0">
                  <c:v>Série 2</c:v>
                </c:pt>
              </c:strCache>
            </c:strRef>
          </c:tx>
          <c:spPr>
            <a:solidFill>
              <a:schemeClr val="accent4"/>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Feuil1!$C$2:$C$5</c:f>
              <c:numCache>
                <c:formatCode>General</c:formatCode>
                <c:ptCount val="4"/>
                <c:pt idx="0">
                  <c:v>2.4</c:v>
                </c:pt>
                <c:pt idx="1">
                  <c:v>4</c:v>
                </c:pt>
                <c:pt idx="2">
                  <c:v>1.8</c:v>
                </c:pt>
                <c:pt idx="3">
                  <c:v>2.8</c:v>
                </c:pt>
              </c:numCache>
            </c:numRef>
          </c:val>
          <c:extLst xmlns:c16r2="http://schemas.microsoft.com/office/drawing/2015/06/chart">
            <c:ext xmlns:c16="http://schemas.microsoft.com/office/drawing/2014/chart" uri="{C3380CC4-5D6E-409C-BE32-E72D297353CC}">
              <c16:uniqueId val="{00000001-ABE5-43A6-B7DE-6D74EB34AC15}"/>
            </c:ext>
          </c:extLst>
        </c:ser>
        <c:ser>
          <c:idx val="2"/>
          <c:order val="2"/>
          <c:tx>
            <c:strRef>
              <c:f>Feuil1!$D$1</c:f>
              <c:strCache>
                <c:ptCount val="1"/>
                <c:pt idx="0">
                  <c:v>Série 3</c:v>
                </c:pt>
              </c:strCache>
            </c:strRef>
          </c:tx>
          <c:spPr>
            <a:solidFill>
              <a:schemeClr val="accent4">
                <a:shade val="65000"/>
              </a:schemeClr>
            </a:solidFill>
            <a:ln>
              <a:noFill/>
            </a:ln>
            <a:effectLst/>
          </c:spPr>
          <c:invertIfNegative val="0"/>
          <c:cat>
            <c:strRef>
              <c:f>Feuil1!$A$2:$A$5</c:f>
              <c:strCache>
                <c:ptCount val="4"/>
                <c:pt idx="0">
                  <c:v>1er trimestre</c:v>
                </c:pt>
                <c:pt idx="1">
                  <c:v>2ème trimestre</c:v>
                </c:pt>
                <c:pt idx="2">
                  <c:v>3ème trimestre</c:v>
                </c:pt>
                <c:pt idx="3">
                  <c:v>4ème trimestre</c:v>
                </c:pt>
              </c:strCache>
            </c:strRef>
          </c:cat>
          <c:val>
            <c:numRef>
              <c:f>Feuil1!$D$2:$D$5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ABE5-43A6-B7DE-6D74EB34AC15}"/>
            </c:ext>
          </c:extLst>
        </c:ser>
        <c:dLbls>
          <c:showLegendKey val="0"/>
          <c:showVal val="0"/>
          <c:showCatName val="0"/>
          <c:showSerName val="0"/>
          <c:showPercent val="0"/>
          <c:showBubbleSize val="0"/>
        </c:dLbls>
        <c:gapWidth val="150"/>
        <c:axId val="159982720"/>
        <c:axId val="159984256"/>
      </c:barChart>
      <c:catAx>
        <c:axId val="159982720"/>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crossAx val="159984256"/>
        <c:crosses val="autoZero"/>
        <c:auto val="1"/>
        <c:lblAlgn val="ctr"/>
        <c:lblOffset val="100"/>
        <c:noMultiLvlLbl val="0"/>
      </c:catAx>
      <c:valAx>
        <c:axId val="159984256"/>
        <c:scaling>
          <c:orientation val="minMax"/>
        </c:scaling>
        <c:delete val="0"/>
        <c:axPos val="l"/>
        <c:majorGridlines>
          <c:spPr>
            <a:ln w="6350" cap="flat" cmpd="sng" algn="ctr">
              <a:solidFill>
                <a:schemeClr val="tx1">
                  <a:tint val="75000"/>
                </a:schemeClr>
              </a:solidFill>
              <a:prstDash val="solid"/>
              <a:round/>
            </a:ln>
            <a:effectLst/>
          </c:spPr>
        </c:majorGridlines>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fr-FR"/>
          </a:p>
        </c:txPr>
        <c:crossAx val="15998272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Narrow" panose="020B0606020202030204" pitchFamily="34" charset="0"/>
              <a:ea typeface="+mn-ea"/>
              <a:cs typeface="+mn-cs"/>
            </a:defRPr>
          </a:pPr>
          <a:endParaRPr lang="fr-FR"/>
        </a:p>
      </c:txPr>
    </c:legend>
    <c:plotVisOnly val="1"/>
    <c:dispBlanksAs val="gap"/>
    <c:showDLblsOverMax val="0"/>
  </c:chart>
  <c:spPr>
    <a:noFill/>
    <a:ln w="6350" cap="flat" cmpd="sng" algn="ctr">
      <a:noFill/>
      <a:prstDash val="solid"/>
      <a:miter lim="800000"/>
    </a:ln>
    <a:effectLst/>
  </c:spPr>
  <c:txPr>
    <a:bodyPr/>
    <a:lstStyle/>
    <a:p>
      <a:pPr>
        <a:defRPr sz="1800"/>
      </a:pPr>
      <a:endParaRPr lang="fr-FR"/>
    </a:p>
  </c:txPr>
  <c:externalData r:id="rId1">
    <c:autoUpdate val="0"/>
  </c:externalData>
</c:chartSpace>
</file>

<file path=ppt/charts/colors1.xml><?xml version="1.0" encoding="utf-8"?>
<cs:colorStyle xmlns:cs="http://schemas.microsoft.com/office/drawing/2012/chartStyle" xmlns:a="http://schemas.openxmlformats.org/drawingml/2006/main" meth="withinLinear" id="19">
  <a:schemeClr val="accent6"/>
</cs:colorStyle>
</file>

<file path=ppt/charts/colors2.xml><?xml version="1.0" encoding="utf-8"?>
<cs:colorStyle xmlns:cs="http://schemas.microsoft.com/office/drawing/2012/chartStyle" xmlns:a="http://schemas.openxmlformats.org/drawingml/2006/main" meth="withinLinearReversed" id="23">
  <a:schemeClr val="accent3"/>
</cs:colorStyle>
</file>

<file path=ppt/charts/colors3.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139">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2.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charts/style3.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C5C47F-DD2F-4908-9D3C-FCFB52C7615E}" type="doc">
      <dgm:prSet loTypeId="urn:microsoft.com/office/officeart/2005/8/layout/radial1" loCatId="cycle" qsTypeId="urn:microsoft.com/office/officeart/2005/8/quickstyle/simple1" qsCatId="simple" csTypeId="urn:microsoft.com/office/officeart/2005/8/colors/colorful1" csCatId="colorful" phldr="1"/>
      <dgm:spPr/>
      <dgm:t>
        <a:bodyPr/>
        <a:lstStyle/>
        <a:p>
          <a:endParaRPr lang="fr-FR"/>
        </a:p>
      </dgm:t>
    </dgm:pt>
    <dgm:pt modelId="{63F7CA7A-4049-4735-A9D8-E8C1F938D96C}">
      <dgm:prSet phldrT="[Texte]"/>
      <dgm:spPr/>
      <dgm:t>
        <a:bodyPr/>
        <a:lstStyle/>
        <a:p>
          <a:pPr algn="ctr"/>
          <a:r>
            <a:rPr lang="fr-FR" b="1" dirty="0" smtClean="0">
              <a:latin typeface="Arial Narrow" panose="020B0606020202030204" pitchFamily="34" charset="0"/>
              <a:sym typeface="Wingdings"/>
            </a:rPr>
            <a:t>Analyse de l’adéquation des services et produits proposés aux clients / investisseurs </a:t>
          </a:r>
          <a:endParaRPr lang="fr-FR" dirty="0"/>
        </a:p>
      </dgm:t>
    </dgm:pt>
    <dgm:pt modelId="{34C612CE-19AD-4CE4-9A7D-C1FC1B460532}" type="parTrans" cxnId="{55A9BD1D-4F43-492A-9E13-E064B557E8B3}">
      <dgm:prSet/>
      <dgm:spPr/>
      <dgm:t>
        <a:bodyPr/>
        <a:lstStyle/>
        <a:p>
          <a:pPr algn="l"/>
          <a:endParaRPr lang="fr-FR"/>
        </a:p>
      </dgm:t>
    </dgm:pt>
    <dgm:pt modelId="{C4A3296B-7826-4DE9-87EA-3B94808EC53B}" type="sibTrans" cxnId="{55A9BD1D-4F43-492A-9E13-E064B557E8B3}">
      <dgm:prSet/>
      <dgm:spPr/>
      <dgm:t>
        <a:bodyPr/>
        <a:lstStyle/>
        <a:p>
          <a:pPr algn="l"/>
          <a:endParaRPr lang="fr-FR"/>
        </a:p>
      </dgm:t>
    </dgm:pt>
    <dgm:pt modelId="{F2A21CCE-537E-4D9F-829E-CD643D041533}">
      <dgm:prSet phldrT="[Texte]" custT="1"/>
      <dgm:spPr/>
      <dgm:t>
        <a:bodyPr/>
        <a:lstStyle/>
        <a:p>
          <a:pPr algn="ctr"/>
          <a:r>
            <a:rPr lang="fr-FR" sz="1500" b="0" dirty="0" smtClean="0">
              <a:solidFill>
                <a:schemeClr val="bg1"/>
              </a:solidFill>
              <a:latin typeface="Arial Narrow" panose="020B0606020202030204" pitchFamily="34" charset="0"/>
              <a:sym typeface="Wingdings"/>
            </a:rPr>
            <a:t>Propositions des produits et des services</a:t>
          </a:r>
          <a:endParaRPr lang="fr-FR" sz="1500" b="0" dirty="0">
            <a:solidFill>
              <a:schemeClr val="bg1"/>
            </a:solidFill>
          </a:endParaRPr>
        </a:p>
      </dgm:t>
    </dgm:pt>
    <dgm:pt modelId="{B0277822-F431-469E-998F-1084DE674616}" type="parTrans" cxnId="{4FBADF84-2E79-491F-A309-706511AC94C4}">
      <dgm:prSet/>
      <dgm:spPr/>
      <dgm:t>
        <a:bodyPr/>
        <a:lstStyle/>
        <a:p>
          <a:pPr algn="l"/>
          <a:endParaRPr lang="fr-FR"/>
        </a:p>
      </dgm:t>
    </dgm:pt>
    <dgm:pt modelId="{C4505268-3479-43F6-B5F7-330B3F5B73CE}" type="sibTrans" cxnId="{4FBADF84-2E79-491F-A309-706511AC94C4}">
      <dgm:prSet/>
      <dgm:spPr/>
      <dgm:t>
        <a:bodyPr/>
        <a:lstStyle/>
        <a:p>
          <a:pPr algn="l"/>
          <a:endParaRPr lang="fr-FR"/>
        </a:p>
      </dgm:t>
    </dgm:pt>
    <dgm:pt modelId="{220612ED-8726-467C-A13E-FD2BB3580A9E}">
      <dgm:prSet phldrT="[Texte]"/>
      <dgm:spPr/>
      <dgm:t>
        <a:bodyPr/>
        <a:lstStyle/>
        <a:p>
          <a:pPr algn="ctr"/>
          <a:r>
            <a:rPr lang="fr-FR" dirty="0" smtClean="0"/>
            <a:t>Respect des intérêts du client</a:t>
          </a:r>
          <a:endParaRPr lang="fr-FR" dirty="0"/>
        </a:p>
      </dgm:t>
    </dgm:pt>
    <dgm:pt modelId="{3895D351-91E3-4E10-957C-CF31559B5537}" type="parTrans" cxnId="{EAC30571-2878-4A65-9379-96827C4CA43D}">
      <dgm:prSet/>
      <dgm:spPr/>
      <dgm:t>
        <a:bodyPr/>
        <a:lstStyle/>
        <a:p>
          <a:pPr algn="l"/>
          <a:endParaRPr lang="fr-FR"/>
        </a:p>
      </dgm:t>
    </dgm:pt>
    <dgm:pt modelId="{4853945D-EC3A-444C-9198-F9211936CEA6}" type="sibTrans" cxnId="{EAC30571-2878-4A65-9379-96827C4CA43D}">
      <dgm:prSet/>
      <dgm:spPr/>
      <dgm:t>
        <a:bodyPr/>
        <a:lstStyle/>
        <a:p>
          <a:pPr algn="l"/>
          <a:endParaRPr lang="fr-FR"/>
        </a:p>
      </dgm:t>
    </dgm:pt>
    <dgm:pt modelId="{36C6A3E2-0788-4120-94AE-1FFB46037005}">
      <dgm:prSet phldrT="[Texte]"/>
      <dgm:spPr/>
      <dgm:t>
        <a:bodyPr/>
        <a:lstStyle/>
        <a:p>
          <a:pPr algn="l"/>
          <a:r>
            <a:rPr lang="fr-FR" dirty="0" smtClean="0"/>
            <a:t>Son profil,</a:t>
          </a:r>
        </a:p>
        <a:p>
          <a:pPr algn="l"/>
          <a:r>
            <a:rPr lang="fr-FR" dirty="0" smtClean="0"/>
            <a:t>Ses objectifs,</a:t>
          </a:r>
        </a:p>
        <a:p>
          <a:pPr algn="l"/>
          <a:r>
            <a:rPr lang="fr-FR" dirty="0" smtClean="0"/>
            <a:t>Sa compétence financière</a:t>
          </a:r>
          <a:endParaRPr lang="fr-FR" dirty="0"/>
        </a:p>
      </dgm:t>
    </dgm:pt>
    <dgm:pt modelId="{EA5C4033-803E-4B13-A31D-327CCD061589}" type="parTrans" cxnId="{B9942366-AE21-435A-B584-9827669FCF44}">
      <dgm:prSet/>
      <dgm:spPr/>
      <dgm:t>
        <a:bodyPr/>
        <a:lstStyle/>
        <a:p>
          <a:pPr algn="l"/>
          <a:endParaRPr lang="fr-FR"/>
        </a:p>
      </dgm:t>
    </dgm:pt>
    <dgm:pt modelId="{C58E3BFA-BBEC-455F-AC0F-2B5746A1EB48}" type="sibTrans" cxnId="{B9942366-AE21-435A-B584-9827669FCF44}">
      <dgm:prSet/>
      <dgm:spPr/>
      <dgm:t>
        <a:bodyPr/>
        <a:lstStyle/>
        <a:p>
          <a:pPr algn="l"/>
          <a:endParaRPr lang="fr-FR"/>
        </a:p>
      </dgm:t>
    </dgm:pt>
    <dgm:pt modelId="{71FDA2D9-D6AC-4A84-8C76-59539985A6EC}" type="pres">
      <dgm:prSet presAssocID="{64C5C47F-DD2F-4908-9D3C-FCFB52C7615E}" presName="cycle" presStyleCnt="0">
        <dgm:presLayoutVars>
          <dgm:chMax val="1"/>
          <dgm:dir/>
          <dgm:animLvl val="ctr"/>
          <dgm:resizeHandles val="exact"/>
        </dgm:presLayoutVars>
      </dgm:prSet>
      <dgm:spPr/>
      <dgm:t>
        <a:bodyPr/>
        <a:lstStyle/>
        <a:p>
          <a:endParaRPr lang="fr-FR"/>
        </a:p>
      </dgm:t>
    </dgm:pt>
    <dgm:pt modelId="{3D065A0D-E2B9-47B2-AFBF-8FE39B65F018}" type="pres">
      <dgm:prSet presAssocID="{63F7CA7A-4049-4735-A9D8-E8C1F938D96C}" presName="centerShape" presStyleLbl="node0" presStyleIdx="0" presStyleCnt="1" custLinFactNeighborX="-4483" custLinFactNeighborY="-23805"/>
      <dgm:spPr/>
      <dgm:t>
        <a:bodyPr/>
        <a:lstStyle/>
        <a:p>
          <a:endParaRPr lang="fr-FR"/>
        </a:p>
      </dgm:t>
    </dgm:pt>
    <dgm:pt modelId="{6A36650D-2233-43CB-8DC6-9F52C06B57FF}" type="pres">
      <dgm:prSet presAssocID="{B0277822-F431-469E-998F-1084DE674616}" presName="Name9" presStyleLbl="parChTrans1D2" presStyleIdx="0" presStyleCnt="3"/>
      <dgm:spPr/>
      <dgm:t>
        <a:bodyPr/>
        <a:lstStyle/>
        <a:p>
          <a:endParaRPr lang="fr-FR"/>
        </a:p>
      </dgm:t>
    </dgm:pt>
    <dgm:pt modelId="{DB6496DE-2835-42DD-A59A-A7368BAE8464}" type="pres">
      <dgm:prSet presAssocID="{B0277822-F431-469E-998F-1084DE674616}" presName="connTx" presStyleLbl="parChTrans1D2" presStyleIdx="0" presStyleCnt="3"/>
      <dgm:spPr/>
      <dgm:t>
        <a:bodyPr/>
        <a:lstStyle/>
        <a:p>
          <a:endParaRPr lang="fr-FR"/>
        </a:p>
      </dgm:t>
    </dgm:pt>
    <dgm:pt modelId="{D05743DD-A8C8-4CCC-BB03-6B33DFA91E63}" type="pres">
      <dgm:prSet presAssocID="{F2A21CCE-537E-4D9F-829E-CD643D041533}" presName="node" presStyleLbl="node1" presStyleIdx="0" presStyleCnt="3" custRadScaleRad="129983" custRadScaleInc="65819">
        <dgm:presLayoutVars>
          <dgm:bulletEnabled val="1"/>
        </dgm:presLayoutVars>
      </dgm:prSet>
      <dgm:spPr/>
      <dgm:t>
        <a:bodyPr/>
        <a:lstStyle/>
        <a:p>
          <a:endParaRPr lang="fr-FR"/>
        </a:p>
      </dgm:t>
    </dgm:pt>
    <dgm:pt modelId="{4F3F9594-5D05-489F-B5F5-5C8F91AE6E22}" type="pres">
      <dgm:prSet presAssocID="{3895D351-91E3-4E10-957C-CF31559B5537}" presName="Name9" presStyleLbl="parChTrans1D2" presStyleIdx="1" presStyleCnt="3"/>
      <dgm:spPr/>
      <dgm:t>
        <a:bodyPr/>
        <a:lstStyle/>
        <a:p>
          <a:endParaRPr lang="fr-FR"/>
        </a:p>
      </dgm:t>
    </dgm:pt>
    <dgm:pt modelId="{4F960A63-08BA-485E-92AC-2581DC47333A}" type="pres">
      <dgm:prSet presAssocID="{3895D351-91E3-4E10-957C-CF31559B5537}" presName="connTx" presStyleLbl="parChTrans1D2" presStyleIdx="1" presStyleCnt="3"/>
      <dgm:spPr/>
      <dgm:t>
        <a:bodyPr/>
        <a:lstStyle/>
        <a:p>
          <a:endParaRPr lang="fr-FR"/>
        </a:p>
      </dgm:t>
    </dgm:pt>
    <dgm:pt modelId="{D204096A-C27F-4E83-BF22-854FA98907FF}" type="pres">
      <dgm:prSet presAssocID="{220612ED-8726-467C-A13E-FD2BB3580A9E}" presName="node" presStyleLbl="node1" presStyleIdx="1" presStyleCnt="3" custRadScaleRad="50886" custRadScaleInc="116799">
        <dgm:presLayoutVars>
          <dgm:bulletEnabled val="1"/>
        </dgm:presLayoutVars>
      </dgm:prSet>
      <dgm:spPr/>
      <dgm:t>
        <a:bodyPr/>
        <a:lstStyle/>
        <a:p>
          <a:endParaRPr lang="fr-FR"/>
        </a:p>
      </dgm:t>
    </dgm:pt>
    <dgm:pt modelId="{2A087713-FB57-4394-9614-3974C8B8DA40}" type="pres">
      <dgm:prSet presAssocID="{EA5C4033-803E-4B13-A31D-327CCD061589}" presName="Name9" presStyleLbl="parChTrans1D2" presStyleIdx="2" presStyleCnt="3"/>
      <dgm:spPr/>
      <dgm:t>
        <a:bodyPr/>
        <a:lstStyle/>
        <a:p>
          <a:endParaRPr lang="fr-FR"/>
        </a:p>
      </dgm:t>
    </dgm:pt>
    <dgm:pt modelId="{2B9C6937-6018-4641-9CFB-FC28E34165EE}" type="pres">
      <dgm:prSet presAssocID="{EA5C4033-803E-4B13-A31D-327CCD061589}" presName="connTx" presStyleLbl="parChTrans1D2" presStyleIdx="2" presStyleCnt="3"/>
      <dgm:spPr/>
      <dgm:t>
        <a:bodyPr/>
        <a:lstStyle/>
        <a:p>
          <a:endParaRPr lang="fr-FR"/>
        </a:p>
      </dgm:t>
    </dgm:pt>
    <dgm:pt modelId="{4D3B9DE7-39B6-4690-874C-422AAC342B13}" type="pres">
      <dgm:prSet presAssocID="{36C6A3E2-0788-4120-94AE-1FFB46037005}" presName="node" presStyleLbl="node1" presStyleIdx="2" presStyleCnt="3" custRadScaleRad="139651" custRadScaleInc="127398">
        <dgm:presLayoutVars>
          <dgm:bulletEnabled val="1"/>
        </dgm:presLayoutVars>
      </dgm:prSet>
      <dgm:spPr/>
      <dgm:t>
        <a:bodyPr/>
        <a:lstStyle/>
        <a:p>
          <a:endParaRPr lang="fr-FR"/>
        </a:p>
      </dgm:t>
    </dgm:pt>
  </dgm:ptLst>
  <dgm:cxnLst>
    <dgm:cxn modelId="{EAC30571-2878-4A65-9379-96827C4CA43D}" srcId="{63F7CA7A-4049-4735-A9D8-E8C1F938D96C}" destId="{220612ED-8726-467C-A13E-FD2BB3580A9E}" srcOrd="1" destOrd="0" parTransId="{3895D351-91E3-4E10-957C-CF31559B5537}" sibTransId="{4853945D-EC3A-444C-9198-F9211936CEA6}"/>
    <dgm:cxn modelId="{1025A2B0-41B5-4858-A93E-38EB3E1C59D0}" type="presOf" srcId="{63F7CA7A-4049-4735-A9D8-E8C1F938D96C}" destId="{3D065A0D-E2B9-47B2-AFBF-8FE39B65F018}" srcOrd="0" destOrd="0" presId="urn:microsoft.com/office/officeart/2005/8/layout/radial1"/>
    <dgm:cxn modelId="{B9942366-AE21-435A-B584-9827669FCF44}" srcId="{63F7CA7A-4049-4735-A9D8-E8C1F938D96C}" destId="{36C6A3E2-0788-4120-94AE-1FFB46037005}" srcOrd="2" destOrd="0" parTransId="{EA5C4033-803E-4B13-A31D-327CCD061589}" sibTransId="{C58E3BFA-BBEC-455F-AC0F-2B5746A1EB48}"/>
    <dgm:cxn modelId="{982AF14D-C76E-4648-8341-E4DB81A4C3E1}" type="presOf" srcId="{EA5C4033-803E-4B13-A31D-327CCD061589}" destId="{2A087713-FB57-4394-9614-3974C8B8DA40}" srcOrd="0" destOrd="0" presId="urn:microsoft.com/office/officeart/2005/8/layout/radial1"/>
    <dgm:cxn modelId="{75F218C5-0B21-4878-8BC8-C3B538282F65}" type="presOf" srcId="{F2A21CCE-537E-4D9F-829E-CD643D041533}" destId="{D05743DD-A8C8-4CCC-BB03-6B33DFA91E63}" srcOrd="0" destOrd="0" presId="urn:microsoft.com/office/officeart/2005/8/layout/radial1"/>
    <dgm:cxn modelId="{4FBADF84-2E79-491F-A309-706511AC94C4}" srcId="{63F7CA7A-4049-4735-A9D8-E8C1F938D96C}" destId="{F2A21CCE-537E-4D9F-829E-CD643D041533}" srcOrd="0" destOrd="0" parTransId="{B0277822-F431-469E-998F-1084DE674616}" sibTransId="{C4505268-3479-43F6-B5F7-330B3F5B73CE}"/>
    <dgm:cxn modelId="{AA88BB85-A81D-4971-9C03-1A48EE259CCB}" type="presOf" srcId="{3895D351-91E3-4E10-957C-CF31559B5537}" destId="{4F960A63-08BA-485E-92AC-2581DC47333A}" srcOrd="1" destOrd="0" presId="urn:microsoft.com/office/officeart/2005/8/layout/radial1"/>
    <dgm:cxn modelId="{561BF76C-4C11-4939-885E-6DFA16340B5E}" type="presOf" srcId="{EA5C4033-803E-4B13-A31D-327CCD061589}" destId="{2B9C6937-6018-4641-9CFB-FC28E34165EE}" srcOrd="1" destOrd="0" presId="urn:microsoft.com/office/officeart/2005/8/layout/radial1"/>
    <dgm:cxn modelId="{29D7E377-E14D-4F5B-9973-03B272C3878D}" type="presOf" srcId="{B0277822-F431-469E-998F-1084DE674616}" destId="{6A36650D-2233-43CB-8DC6-9F52C06B57FF}" srcOrd="0" destOrd="0" presId="urn:microsoft.com/office/officeart/2005/8/layout/radial1"/>
    <dgm:cxn modelId="{592E0BE8-EFAB-49B3-858E-13F928CB66C6}" type="presOf" srcId="{220612ED-8726-467C-A13E-FD2BB3580A9E}" destId="{D204096A-C27F-4E83-BF22-854FA98907FF}" srcOrd="0" destOrd="0" presId="urn:microsoft.com/office/officeart/2005/8/layout/radial1"/>
    <dgm:cxn modelId="{EE3AAB40-C748-48BE-AA44-82B4701484C0}" type="presOf" srcId="{36C6A3E2-0788-4120-94AE-1FFB46037005}" destId="{4D3B9DE7-39B6-4690-874C-422AAC342B13}" srcOrd="0" destOrd="0" presId="urn:microsoft.com/office/officeart/2005/8/layout/radial1"/>
    <dgm:cxn modelId="{55A9BD1D-4F43-492A-9E13-E064B557E8B3}" srcId="{64C5C47F-DD2F-4908-9D3C-FCFB52C7615E}" destId="{63F7CA7A-4049-4735-A9D8-E8C1F938D96C}" srcOrd="0" destOrd="0" parTransId="{34C612CE-19AD-4CE4-9A7D-C1FC1B460532}" sibTransId="{C4A3296B-7826-4DE9-87EA-3B94808EC53B}"/>
    <dgm:cxn modelId="{C5F83B88-31D8-4352-BF9F-800E51DCF865}" type="presOf" srcId="{64C5C47F-DD2F-4908-9D3C-FCFB52C7615E}" destId="{71FDA2D9-D6AC-4A84-8C76-59539985A6EC}" srcOrd="0" destOrd="0" presId="urn:microsoft.com/office/officeart/2005/8/layout/radial1"/>
    <dgm:cxn modelId="{AE3FBE33-9063-4900-BC96-4AB45C6F4122}" type="presOf" srcId="{3895D351-91E3-4E10-957C-CF31559B5537}" destId="{4F3F9594-5D05-489F-B5F5-5C8F91AE6E22}" srcOrd="0" destOrd="0" presId="urn:microsoft.com/office/officeart/2005/8/layout/radial1"/>
    <dgm:cxn modelId="{13EAFB65-6B09-4047-9344-13910E48A5D5}" type="presOf" srcId="{B0277822-F431-469E-998F-1084DE674616}" destId="{DB6496DE-2835-42DD-A59A-A7368BAE8464}" srcOrd="1" destOrd="0" presId="urn:microsoft.com/office/officeart/2005/8/layout/radial1"/>
    <dgm:cxn modelId="{238BAB2E-6AA4-4AFC-97A4-151D28A09AFD}" type="presParOf" srcId="{71FDA2D9-D6AC-4A84-8C76-59539985A6EC}" destId="{3D065A0D-E2B9-47B2-AFBF-8FE39B65F018}" srcOrd="0" destOrd="0" presId="urn:microsoft.com/office/officeart/2005/8/layout/radial1"/>
    <dgm:cxn modelId="{7CF8C8C5-579F-41BE-A00B-5329A8980593}" type="presParOf" srcId="{71FDA2D9-D6AC-4A84-8C76-59539985A6EC}" destId="{6A36650D-2233-43CB-8DC6-9F52C06B57FF}" srcOrd="1" destOrd="0" presId="urn:microsoft.com/office/officeart/2005/8/layout/radial1"/>
    <dgm:cxn modelId="{58805B6A-22FC-4140-9856-A5571729E571}" type="presParOf" srcId="{6A36650D-2233-43CB-8DC6-9F52C06B57FF}" destId="{DB6496DE-2835-42DD-A59A-A7368BAE8464}" srcOrd="0" destOrd="0" presId="urn:microsoft.com/office/officeart/2005/8/layout/radial1"/>
    <dgm:cxn modelId="{949EAAEC-77C1-4DE7-A6CB-9D3DFF504C3C}" type="presParOf" srcId="{71FDA2D9-D6AC-4A84-8C76-59539985A6EC}" destId="{D05743DD-A8C8-4CCC-BB03-6B33DFA91E63}" srcOrd="2" destOrd="0" presId="urn:microsoft.com/office/officeart/2005/8/layout/radial1"/>
    <dgm:cxn modelId="{BEA9FD7D-069A-4132-90B2-58D5BA5F1CB2}" type="presParOf" srcId="{71FDA2D9-D6AC-4A84-8C76-59539985A6EC}" destId="{4F3F9594-5D05-489F-B5F5-5C8F91AE6E22}" srcOrd="3" destOrd="0" presId="urn:microsoft.com/office/officeart/2005/8/layout/radial1"/>
    <dgm:cxn modelId="{2BBC5C61-6722-4902-85D4-B12158D9158F}" type="presParOf" srcId="{4F3F9594-5D05-489F-B5F5-5C8F91AE6E22}" destId="{4F960A63-08BA-485E-92AC-2581DC47333A}" srcOrd="0" destOrd="0" presId="urn:microsoft.com/office/officeart/2005/8/layout/radial1"/>
    <dgm:cxn modelId="{6E903ED5-955F-49D6-B17C-75B23970214F}" type="presParOf" srcId="{71FDA2D9-D6AC-4A84-8C76-59539985A6EC}" destId="{D204096A-C27F-4E83-BF22-854FA98907FF}" srcOrd="4" destOrd="0" presId="urn:microsoft.com/office/officeart/2005/8/layout/radial1"/>
    <dgm:cxn modelId="{B84D70B0-7DE0-4529-98CD-47598121EE76}" type="presParOf" srcId="{71FDA2D9-D6AC-4A84-8C76-59539985A6EC}" destId="{2A087713-FB57-4394-9614-3974C8B8DA40}" srcOrd="5" destOrd="0" presId="urn:microsoft.com/office/officeart/2005/8/layout/radial1"/>
    <dgm:cxn modelId="{8A57D656-83A7-4CDE-98DD-B3C45FC498EE}" type="presParOf" srcId="{2A087713-FB57-4394-9614-3974C8B8DA40}" destId="{2B9C6937-6018-4641-9CFB-FC28E34165EE}" srcOrd="0" destOrd="0" presId="urn:microsoft.com/office/officeart/2005/8/layout/radial1"/>
    <dgm:cxn modelId="{6BDD5862-547B-49E5-A787-2ADDC412C981}" type="presParOf" srcId="{71FDA2D9-D6AC-4A84-8C76-59539985A6EC}" destId="{4D3B9DE7-39B6-4690-874C-422AAC342B13}" srcOrd="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065A0D-E2B9-47B2-AFBF-8FE39B65F018}">
      <dsp:nvSpPr>
        <dsp:cNvPr id="0" name=""/>
        <dsp:cNvSpPr/>
      </dsp:nvSpPr>
      <dsp:spPr>
        <a:xfrm>
          <a:off x="3202243" y="1164414"/>
          <a:ext cx="1705175" cy="170517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fr-FR" sz="1300" b="1" kern="1200" dirty="0" smtClean="0">
              <a:latin typeface="Arial Narrow" panose="020B0606020202030204" pitchFamily="34" charset="0"/>
              <a:sym typeface="Wingdings"/>
            </a:rPr>
            <a:t>Analyse de l’adéquation des services et produits proposés aux clients / investisseurs </a:t>
          </a:r>
          <a:endParaRPr lang="fr-FR" sz="1300" kern="1200" dirty="0"/>
        </a:p>
      </dsp:txBody>
      <dsp:txXfrm>
        <a:off x="3451960" y="1414131"/>
        <a:ext cx="1205741" cy="1205741"/>
      </dsp:txXfrm>
    </dsp:sp>
    <dsp:sp modelId="{6A36650D-2233-43CB-8DC6-9F52C06B57FF}">
      <dsp:nvSpPr>
        <dsp:cNvPr id="0" name=""/>
        <dsp:cNvSpPr/>
      </dsp:nvSpPr>
      <dsp:spPr>
        <a:xfrm rot="19810623">
          <a:off x="4752381" y="1416755"/>
          <a:ext cx="636195" cy="36079"/>
        </a:xfrm>
        <a:custGeom>
          <a:avLst/>
          <a:gdLst/>
          <a:ahLst/>
          <a:cxnLst/>
          <a:rect l="0" t="0" r="0" b="0"/>
          <a:pathLst>
            <a:path>
              <a:moveTo>
                <a:pt x="0" y="18039"/>
              </a:moveTo>
              <a:lnTo>
                <a:pt x="636195" y="18039"/>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l" defTabSz="222250">
            <a:lnSpc>
              <a:spcPct val="90000"/>
            </a:lnSpc>
            <a:spcBef>
              <a:spcPct val="0"/>
            </a:spcBef>
            <a:spcAft>
              <a:spcPct val="35000"/>
            </a:spcAft>
          </a:pPr>
          <a:endParaRPr lang="fr-FR" sz="500" kern="1200"/>
        </a:p>
      </dsp:txBody>
      <dsp:txXfrm>
        <a:off x="5054573" y="1418890"/>
        <a:ext cx="31809" cy="31809"/>
      </dsp:txXfrm>
    </dsp:sp>
    <dsp:sp modelId="{D05743DD-A8C8-4CCC-BB03-6B33DFA91E63}">
      <dsp:nvSpPr>
        <dsp:cNvPr id="0" name=""/>
        <dsp:cNvSpPr/>
      </dsp:nvSpPr>
      <dsp:spPr>
        <a:xfrm>
          <a:off x="5233538" y="0"/>
          <a:ext cx="1705175" cy="1705175"/>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fr-FR" sz="1500" b="0" kern="1200" dirty="0" smtClean="0">
              <a:solidFill>
                <a:schemeClr val="bg1"/>
              </a:solidFill>
              <a:latin typeface="Arial Narrow" panose="020B0606020202030204" pitchFamily="34" charset="0"/>
              <a:sym typeface="Wingdings"/>
            </a:rPr>
            <a:t>Propositions des produits et des services</a:t>
          </a:r>
          <a:endParaRPr lang="fr-FR" sz="1500" b="0" kern="1200" dirty="0">
            <a:solidFill>
              <a:schemeClr val="bg1"/>
            </a:solidFill>
          </a:endParaRPr>
        </a:p>
      </dsp:txBody>
      <dsp:txXfrm>
        <a:off x="5483255" y="249717"/>
        <a:ext cx="1205741" cy="1205741"/>
      </dsp:txXfrm>
    </dsp:sp>
    <dsp:sp modelId="{4F3F9594-5D05-489F-B5F5-5C8F91AE6E22}">
      <dsp:nvSpPr>
        <dsp:cNvPr id="0" name=""/>
        <dsp:cNvSpPr/>
      </dsp:nvSpPr>
      <dsp:spPr>
        <a:xfrm rot="5397878">
          <a:off x="3825044" y="3082005"/>
          <a:ext cx="460910" cy="36079"/>
        </a:xfrm>
        <a:custGeom>
          <a:avLst/>
          <a:gdLst/>
          <a:ahLst/>
          <a:cxnLst/>
          <a:rect l="0" t="0" r="0" b="0"/>
          <a:pathLst>
            <a:path>
              <a:moveTo>
                <a:pt x="0" y="18039"/>
              </a:moveTo>
              <a:lnTo>
                <a:pt x="460910" y="18039"/>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l" defTabSz="222250">
            <a:lnSpc>
              <a:spcPct val="90000"/>
            </a:lnSpc>
            <a:spcBef>
              <a:spcPct val="0"/>
            </a:spcBef>
            <a:spcAft>
              <a:spcPct val="35000"/>
            </a:spcAft>
          </a:pPr>
          <a:endParaRPr lang="fr-FR" sz="500" kern="1200"/>
        </a:p>
      </dsp:txBody>
      <dsp:txXfrm>
        <a:off x="4043976" y="3088522"/>
        <a:ext cx="23045" cy="23045"/>
      </dsp:txXfrm>
    </dsp:sp>
    <dsp:sp modelId="{D204096A-C27F-4E83-BF22-854FA98907FF}">
      <dsp:nvSpPr>
        <dsp:cNvPr id="0" name=""/>
        <dsp:cNvSpPr/>
      </dsp:nvSpPr>
      <dsp:spPr>
        <a:xfrm>
          <a:off x="3203580" y="3330500"/>
          <a:ext cx="1705175" cy="1705175"/>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fr-FR" sz="1500" kern="1200" dirty="0" smtClean="0"/>
            <a:t>Respect des intérêts du client</a:t>
          </a:r>
          <a:endParaRPr lang="fr-FR" sz="1500" kern="1200" dirty="0"/>
        </a:p>
      </dsp:txBody>
      <dsp:txXfrm>
        <a:off x="3453297" y="3580217"/>
        <a:ext cx="1205741" cy="1205741"/>
      </dsp:txXfrm>
    </dsp:sp>
    <dsp:sp modelId="{2A087713-FB57-4394-9614-3974C8B8DA40}">
      <dsp:nvSpPr>
        <dsp:cNvPr id="0" name=""/>
        <dsp:cNvSpPr/>
      </dsp:nvSpPr>
      <dsp:spPr>
        <a:xfrm rot="12662542">
          <a:off x="2811058" y="1416755"/>
          <a:ext cx="552877" cy="36079"/>
        </a:xfrm>
        <a:custGeom>
          <a:avLst/>
          <a:gdLst/>
          <a:ahLst/>
          <a:cxnLst/>
          <a:rect l="0" t="0" r="0" b="0"/>
          <a:pathLst>
            <a:path>
              <a:moveTo>
                <a:pt x="0" y="18039"/>
              </a:moveTo>
              <a:lnTo>
                <a:pt x="552877" y="18039"/>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l" defTabSz="222250">
            <a:lnSpc>
              <a:spcPct val="90000"/>
            </a:lnSpc>
            <a:spcBef>
              <a:spcPct val="0"/>
            </a:spcBef>
            <a:spcAft>
              <a:spcPct val="35000"/>
            </a:spcAft>
          </a:pPr>
          <a:endParaRPr lang="fr-FR" sz="500" kern="1200"/>
        </a:p>
      </dsp:txBody>
      <dsp:txXfrm rot="10800000">
        <a:off x="3073675" y="1420973"/>
        <a:ext cx="27643" cy="27643"/>
      </dsp:txXfrm>
    </dsp:sp>
    <dsp:sp modelId="{4D3B9DE7-39B6-4690-874C-422AAC342B13}">
      <dsp:nvSpPr>
        <dsp:cNvPr id="0" name=""/>
        <dsp:cNvSpPr/>
      </dsp:nvSpPr>
      <dsp:spPr>
        <a:xfrm>
          <a:off x="1267575" y="0"/>
          <a:ext cx="1705175" cy="1705175"/>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l" defTabSz="666750">
            <a:lnSpc>
              <a:spcPct val="90000"/>
            </a:lnSpc>
            <a:spcBef>
              <a:spcPct val="0"/>
            </a:spcBef>
            <a:spcAft>
              <a:spcPct val="35000"/>
            </a:spcAft>
          </a:pPr>
          <a:r>
            <a:rPr lang="fr-FR" sz="1500" kern="1200" dirty="0" smtClean="0"/>
            <a:t>Son profil,</a:t>
          </a:r>
        </a:p>
        <a:p>
          <a:pPr lvl="0" algn="l" defTabSz="666750">
            <a:lnSpc>
              <a:spcPct val="90000"/>
            </a:lnSpc>
            <a:spcBef>
              <a:spcPct val="0"/>
            </a:spcBef>
            <a:spcAft>
              <a:spcPct val="35000"/>
            </a:spcAft>
          </a:pPr>
          <a:r>
            <a:rPr lang="fr-FR" sz="1500" kern="1200" dirty="0" smtClean="0"/>
            <a:t>Ses objectifs,</a:t>
          </a:r>
        </a:p>
        <a:p>
          <a:pPr lvl="0" algn="l" defTabSz="666750">
            <a:lnSpc>
              <a:spcPct val="90000"/>
            </a:lnSpc>
            <a:spcBef>
              <a:spcPct val="0"/>
            </a:spcBef>
            <a:spcAft>
              <a:spcPct val="35000"/>
            </a:spcAft>
          </a:pPr>
          <a:r>
            <a:rPr lang="fr-FR" sz="1500" kern="1200" dirty="0" smtClean="0"/>
            <a:t>Sa compétence financière</a:t>
          </a:r>
          <a:endParaRPr lang="fr-FR" sz="1500" kern="1200" dirty="0"/>
        </a:p>
      </dsp:txBody>
      <dsp:txXfrm>
        <a:off x="1517292" y="249717"/>
        <a:ext cx="1205741" cy="120574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F77A0AB4-7775-4FC7-B8A1-46CFA9F0F0E9}" type="datetimeFigureOut">
              <a:rPr lang="fr-FR" smtClean="0"/>
              <a:t>28/06/2017</a:t>
            </a:fld>
            <a:endParaRPr lang="fr-FR"/>
          </a:p>
        </p:txBody>
      </p:sp>
      <p:sp>
        <p:nvSpPr>
          <p:cNvPr id="4" name="Espace réservé du pied de page 3"/>
          <p:cNvSpPr>
            <a:spLocks noGrp="1"/>
          </p:cNvSpPr>
          <p:nvPr>
            <p:ph type="ftr" sz="quarter" idx="2"/>
          </p:nvPr>
        </p:nvSpPr>
        <p:spPr>
          <a:xfrm>
            <a:off x="0" y="9428586"/>
            <a:ext cx="2945659" cy="498055"/>
          </a:xfrm>
          <a:prstGeom prst="rect">
            <a:avLst/>
          </a:prstGeom>
        </p:spPr>
        <p:txBody>
          <a:bodyPr vert="horz" lIns="91440" tIns="45720" rIns="91440" bIns="45720" rtlCol="0" anchor="b"/>
          <a:lstStyle>
            <a:lvl1pPr algn="l">
              <a:defRPr sz="1200"/>
            </a:lvl1pPr>
          </a:lstStyle>
          <a:p>
            <a:endParaRPr lang="fr-FR"/>
          </a:p>
        </p:txBody>
      </p:sp>
    </p:spTree>
    <p:extLst>
      <p:ext uri="{BB962C8B-B14F-4D97-AF65-F5344CB8AC3E}">
        <p14:creationId xmlns:p14="http://schemas.microsoft.com/office/powerpoint/2010/main" val="3458970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1D46B69-4552-46CB-8059-651E9FE79FD0}" type="datetimeFigureOut">
              <a:rPr lang="fr-FR" smtClean="0"/>
              <a:t>28/06/2017</a:t>
            </a:fld>
            <a:endParaRPr lang="fr-FR"/>
          </a:p>
        </p:txBody>
      </p:sp>
      <p:sp>
        <p:nvSpPr>
          <p:cNvPr id="4" name="Espace réservé de l'image des diapositives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6"/>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6"/>
            <a:ext cx="2945659" cy="498055"/>
          </a:xfrm>
          <a:prstGeom prst="rect">
            <a:avLst/>
          </a:prstGeom>
        </p:spPr>
        <p:txBody>
          <a:bodyPr vert="horz" lIns="91440" tIns="45720" rIns="91440" bIns="45720" rtlCol="0" anchor="b"/>
          <a:lstStyle>
            <a:lvl1pPr algn="r">
              <a:defRPr sz="1200"/>
            </a:lvl1pPr>
          </a:lstStyle>
          <a:p>
            <a:fld id="{5E6C0AB7-84EE-46A7-ACC8-EBAB79331247}" type="slidenum">
              <a:rPr lang="fr-FR" smtClean="0"/>
              <a:t>‹N°›</a:t>
            </a:fld>
            <a:endParaRPr lang="fr-FR"/>
          </a:p>
        </p:txBody>
      </p:sp>
    </p:spTree>
    <p:extLst>
      <p:ext uri="{BB962C8B-B14F-4D97-AF65-F5344CB8AC3E}">
        <p14:creationId xmlns:p14="http://schemas.microsoft.com/office/powerpoint/2010/main" val="95618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 Id="rId5" Type="http://schemas.openxmlformats.org/officeDocument/2006/relationships/chart" Target="../charts/chart4.xml"/><Relationship Id="rId4" Type="http://schemas.openxmlformats.org/officeDocument/2006/relationships/chart" Target="../charts/chart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1.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1.jp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1.jp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1.jp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présentation 1">
    <p:spTree>
      <p:nvGrpSpPr>
        <p:cNvPr id="1" name=""/>
        <p:cNvGrpSpPr/>
        <p:nvPr/>
      </p:nvGrpSpPr>
      <p:grpSpPr>
        <a:xfrm>
          <a:off x="0" y="0"/>
          <a:ext cx="0" cy="0"/>
          <a:chOff x="0" y="0"/>
          <a:chExt cx="0" cy="0"/>
        </a:xfrm>
      </p:grpSpPr>
      <p:sp>
        <p:nvSpPr>
          <p:cNvPr id="12" name="Rectangle 11"/>
          <p:cNvSpPr/>
          <p:nvPr userDrawn="1"/>
        </p:nvSpPr>
        <p:spPr>
          <a:xfrm>
            <a:off x="-1" y="0"/>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4" descr="D:\Profiles\Lamberta\AppData\Local\Temp\7zEA25C.tmp\Bloc_sign_CE_CMJN.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3234"/>
            <a:ext cx="2334382" cy="2446008"/>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userDrawn="1"/>
        </p:nvSpPr>
        <p:spPr>
          <a:xfrm>
            <a:off x="8868229" y="-111"/>
            <a:ext cx="27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1" y="10119"/>
            <a:ext cx="9144000" cy="280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22"/>
          <p:cNvSpPr>
            <a:spLocks noGrp="1"/>
          </p:cNvSpPr>
          <p:nvPr>
            <p:ph type="body" sz="quarter" idx="16" hasCustomPrompt="1"/>
          </p:nvPr>
        </p:nvSpPr>
        <p:spPr>
          <a:xfrm>
            <a:off x="2080048" y="916524"/>
            <a:ext cx="6788080" cy="421940"/>
          </a:xfrm>
          <a:prstGeom prst="rect">
            <a:avLst/>
          </a:prstGeom>
        </p:spPr>
        <p:txBody>
          <a:bodyPr/>
          <a:lstStyle>
            <a:lvl1pPr marL="0" indent="0" algn="ctr">
              <a:buNone/>
              <a:defRPr sz="3200" b="1" cap="all" baseline="0">
                <a:solidFill>
                  <a:srgbClr val="FF0000"/>
                </a:solidFill>
                <a:effectLst>
                  <a:outerShdw blurRad="38100" dist="38100" dir="2700000" algn="tl">
                    <a:srgbClr val="000000">
                      <a:alpha val="43137"/>
                    </a:srgbClr>
                  </a:outerShdw>
                </a:effectLst>
              </a:defRPr>
            </a:lvl1pPr>
          </a:lstStyle>
          <a:p>
            <a:pPr lvl="0"/>
            <a:r>
              <a:rPr lang="fr-FR" dirty="0" smtClean="0"/>
              <a:t>TITRE DE LA PRESENTATION</a:t>
            </a:r>
            <a:endParaRPr lang="fr-FR" dirty="0"/>
          </a:p>
        </p:txBody>
      </p:sp>
    </p:spTree>
    <p:extLst>
      <p:ext uri="{BB962C8B-B14F-4D97-AF65-F5344CB8AC3E}">
        <p14:creationId xmlns:p14="http://schemas.microsoft.com/office/powerpoint/2010/main" val="261264702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7" name="Text Placeholder 2"/>
          <p:cNvSpPr>
            <a:spLocks noGrp="1"/>
          </p:cNvSpPr>
          <p:nvPr>
            <p:ph idx="1"/>
          </p:nvPr>
        </p:nvSpPr>
        <p:spPr>
          <a:xfrm>
            <a:off x="298594" y="1336341"/>
            <a:ext cx="8527801"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grpSp>
        <p:nvGrpSpPr>
          <p:cNvPr id="8" name="Groupe 7"/>
          <p:cNvGrpSpPr/>
          <p:nvPr userDrawn="1"/>
        </p:nvGrpSpPr>
        <p:grpSpPr>
          <a:xfrm>
            <a:off x="231382" y="357376"/>
            <a:ext cx="8595012" cy="709424"/>
            <a:chOff x="231382" y="357376"/>
            <a:chExt cx="8595012" cy="709424"/>
          </a:xfrm>
        </p:grpSpPr>
        <p:sp>
          <p:nvSpPr>
            <p:cNvPr id="4" name="Rectangle 3"/>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5" name="Rectangle 4"/>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6" name="Rectangle 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hasCustomPrompt="1"/>
          </p:nvPr>
        </p:nvSpPr>
        <p:spPr>
          <a:xfrm>
            <a:off x="766989" y="357376"/>
            <a:ext cx="8059406" cy="709424"/>
          </a:xfrm>
          <a:prstGeom prst="rect">
            <a:avLst/>
          </a:prstGeom>
        </p:spPr>
        <p:txBody>
          <a:bodyPr anchor="ctr" anchorCtr="0"/>
          <a:lstStyle>
            <a:lvl1pPr marL="0" indent="0" algn="ctr">
              <a:spcBef>
                <a:spcPts val="0"/>
              </a:spcBef>
              <a:buNone/>
              <a:defRPr sz="2800" b="1" cap="all" baseline="0">
                <a:solidFill>
                  <a:schemeClr val="bg1"/>
                </a:solidFill>
              </a:defRPr>
            </a:lvl1pPr>
          </a:lstStyle>
          <a:p>
            <a:pPr lvl="0"/>
            <a:r>
              <a:rPr lang="fr-FR" dirty="0" smtClean="0"/>
              <a:t>TITRE DE LA partie</a:t>
            </a:r>
            <a:endParaRPr lang="fr-FR" dirty="0"/>
          </a:p>
        </p:txBody>
      </p:sp>
      <p:sp>
        <p:nvSpPr>
          <p:cNvPr id="14" name="Rectangle 1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16128920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13" name="Rectangle 1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6" name="Rectangle 15"/>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sp>
        <p:nvSpPr>
          <p:cNvPr id="7" name="Text Placeholder 2"/>
          <p:cNvSpPr>
            <a:spLocks noGrp="1"/>
          </p:cNvSpPr>
          <p:nvPr userDrawn="1">
            <p:ph idx="1"/>
          </p:nvPr>
        </p:nvSpPr>
        <p:spPr>
          <a:xfrm>
            <a:off x="298594" y="1336341"/>
            <a:ext cx="8527800" cy="4351338"/>
          </a:xfrm>
          <a:prstGeom prst="rect">
            <a:avLst/>
          </a:prstGeom>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5" name="Espace réservé du texte 22"/>
          <p:cNvSpPr>
            <a:spLocks noGrp="1"/>
          </p:cNvSpPr>
          <p:nvPr userDrawn="1">
            <p:ph type="body" sz="quarter" idx="16" hasCustomPrompt="1"/>
          </p:nvPr>
        </p:nvSpPr>
        <p:spPr>
          <a:xfrm>
            <a:off x="766988" y="357376"/>
            <a:ext cx="8048390"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sp>
        <p:nvSpPr>
          <p:cNvPr id="24" name="Rectangle 23"/>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25"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34223794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apositive de titre">
    <p:spTree>
      <p:nvGrpSpPr>
        <p:cNvPr id="1" name=""/>
        <p:cNvGrpSpPr/>
        <p:nvPr/>
      </p:nvGrpSpPr>
      <p:grpSpPr>
        <a:xfrm>
          <a:off x="0" y="0"/>
          <a:ext cx="0" cy="0"/>
          <a:chOff x="0" y="0"/>
          <a:chExt cx="0" cy="0"/>
        </a:xfrm>
      </p:grpSpPr>
      <p:grpSp>
        <p:nvGrpSpPr>
          <p:cNvPr id="22" name="Groupe 21"/>
          <p:cNvGrpSpPr/>
          <p:nvPr userDrawn="1"/>
        </p:nvGrpSpPr>
        <p:grpSpPr>
          <a:xfrm>
            <a:off x="231382" y="357376"/>
            <a:ext cx="8595012" cy="709424"/>
            <a:chOff x="231382" y="357376"/>
            <a:chExt cx="8595012" cy="709424"/>
          </a:xfrm>
        </p:grpSpPr>
        <p:sp>
          <p:nvSpPr>
            <p:cNvPr id="23" name="Rectangle 22"/>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24" name="Rectangle 2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25" name="Rectangle 2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hasCustomPrompt="1"/>
          </p:nvPr>
        </p:nvSpPr>
        <p:spPr>
          <a:xfrm>
            <a:off x="766988" y="357376"/>
            <a:ext cx="8059406" cy="709424"/>
          </a:xfrm>
          <a:prstGeom prst="rect">
            <a:avLst/>
          </a:prstGeom>
        </p:spPr>
        <p:txBody>
          <a:bodyPr anchor="ctr"/>
          <a:lstStyle>
            <a:lvl1pPr marL="0" indent="0" algn="ctr">
              <a:buNone/>
              <a:defRPr sz="2800" b="1" cap="all" baseline="0">
                <a:solidFill>
                  <a:schemeClr val="bg1"/>
                </a:solidFill>
              </a:defRPr>
            </a:lvl1pPr>
          </a:lstStyle>
          <a:p>
            <a:pPr lvl="0"/>
            <a:r>
              <a:rPr lang="fr-FR" dirty="0" smtClean="0"/>
              <a:t>MODELES DE GRAPHIQUE</a:t>
            </a:r>
            <a:endParaRPr lang="fr-FR" dirty="0"/>
          </a:p>
        </p:txBody>
      </p:sp>
      <p:graphicFrame>
        <p:nvGraphicFramePr>
          <p:cNvPr id="13" name="Graphique 12"/>
          <p:cNvGraphicFramePr/>
          <p:nvPr userDrawn="1">
            <p:extLst>
              <p:ext uri="{D42A27DB-BD31-4B8C-83A1-F6EECF244321}">
                <p14:modId xmlns:p14="http://schemas.microsoft.com/office/powerpoint/2010/main" val="54828476"/>
              </p:ext>
            </p:extLst>
          </p:nvPr>
        </p:nvGraphicFramePr>
        <p:xfrm>
          <a:off x="5064365" y="2079922"/>
          <a:ext cx="3056952" cy="16785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Graphique 13"/>
          <p:cNvGraphicFramePr/>
          <p:nvPr userDrawn="1">
            <p:extLst>
              <p:ext uri="{D42A27DB-BD31-4B8C-83A1-F6EECF244321}">
                <p14:modId xmlns:p14="http://schemas.microsoft.com/office/powerpoint/2010/main" val="1328367852"/>
              </p:ext>
            </p:extLst>
          </p:nvPr>
        </p:nvGraphicFramePr>
        <p:xfrm>
          <a:off x="506775" y="2093204"/>
          <a:ext cx="3512649" cy="1709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Graphique 15"/>
          <p:cNvGraphicFramePr/>
          <p:nvPr userDrawn="1">
            <p:extLst>
              <p:ext uri="{D42A27DB-BD31-4B8C-83A1-F6EECF244321}">
                <p14:modId xmlns:p14="http://schemas.microsoft.com/office/powerpoint/2010/main" val="961017509"/>
              </p:ext>
            </p:extLst>
          </p:nvPr>
        </p:nvGraphicFramePr>
        <p:xfrm>
          <a:off x="5117613" y="4138251"/>
          <a:ext cx="3056952" cy="16785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Graphique 19"/>
          <p:cNvGraphicFramePr/>
          <p:nvPr userDrawn="1">
            <p:extLst>
              <p:ext uri="{D42A27DB-BD31-4B8C-83A1-F6EECF244321}">
                <p14:modId xmlns:p14="http://schemas.microsoft.com/office/powerpoint/2010/main" val="1002169501"/>
              </p:ext>
            </p:extLst>
          </p:nvPr>
        </p:nvGraphicFramePr>
        <p:xfrm>
          <a:off x="560023" y="4151533"/>
          <a:ext cx="3512649" cy="1709745"/>
        </p:xfrm>
        <a:graphic>
          <a:graphicData uri="http://schemas.openxmlformats.org/drawingml/2006/chart">
            <c:chart xmlns:c="http://schemas.openxmlformats.org/drawingml/2006/chart" xmlns:r="http://schemas.openxmlformats.org/officeDocument/2006/relationships" r:id="rId5"/>
          </a:graphicData>
        </a:graphic>
      </p:graphicFrame>
      <p:sp>
        <p:nvSpPr>
          <p:cNvPr id="21" name="ZoneTexte 20"/>
          <p:cNvSpPr txBox="1"/>
          <p:nvPr userDrawn="1"/>
        </p:nvSpPr>
        <p:spPr>
          <a:xfrm>
            <a:off x="330096" y="1612162"/>
            <a:ext cx="8496300" cy="369332"/>
          </a:xfrm>
          <a:prstGeom prst="rect">
            <a:avLst/>
          </a:prstGeom>
          <a:noFill/>
        </p:spPr>
        <p:txBody>
          <a:bodyPr wrap="square" rtlCol="0">
            <a:spAutoFit/>
          </a:bodyPr>
          <a:lstStyle/>
          <a:p>
            <a:pPr algn="ctr"/>
            <a:r>
              <a:rPr lang="fr-FR" dirty="0" smtClean="0">
                <a:solidFill>
                  <a:schemeClr val="bg1">
                    <a:lumMod val="65000"/>
                  </a:schemeClr>
                </a:solidFill>
                <a:latin typeface="Arial Narrow" panose="020B0606020202030204" pitchFamily="34" charset="0"/>
              </a:rPr>
              <a:t>Des graphiques aux couleurs unies et dégradées</a:t>
            </a:r>
            <a:endParaRPr lang="fr-FR" dirty="0">
              <a:solidFill>
                <a:schemeClr val="bg1">
                  <a:lumMod val="65000"/>
                </a:schemeClr>
              </a:solidFill>
              <a:latin typeface="Arial Narrow" panose="020B0606020202030204" pitchFamily="34" charset="0"/>
            </a:endParaRPr>
          </a:p>
        </p:txBody>
      </p:sp>
      <p:sp>
        <p:nvSpPr>
          <p:cNvPr id="30" name="Rectangle 29"/>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31"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2626625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Diapositive de titre">
    <p:spTree>
      <p:nvGrpSpPr>
        <p:cNvPr id="1" name=""/>
        <p:cNvGrpSpPr/>
        <p:nvPr/>
      </p:nvGrpSpPr>
      <p:grpSpPr>
        <a:xfrm>
          <a:off x="0" y="0"/>
          <a:ext cx="0" cy="0"/>
          <a:chOff x="0" y="0"/>
          <a:chExt cx="0" cy="0"/>
        </a:xfrm>
      </p:grpSpPr>
      <p:grpSp>
        <p:nvGrpSpPr>
          <p:cNvPr id="10" name="Groupe 9"/>
          <p:cNvGrpSpPr/>
          <p:nvPr userDrawn="1"/>
        </p:nvGrpSpPr>
        <p:grpSpPr>
          <a:xfrm>
            <a:off x="231382" y="357376"/>
            <a:ext cx="8595012" cy="709424"/>
            <a:chOff x="231382" y="357376"/>
            <a:chExt cx="8595012" cy="709424"/>
          </a:xfrm>
        </p:grpSpPr>
        <p:sp>
          <p:nvSpPr>
            <p:cNvPr id="11" name="Rectangle 10"/>
            <p:cNvSpPr/>
            <p:nvPr userDrawn="1"/>
          </p:nvSpPr>
          <p:spPr bwMode="auto">
            <a:xfrm>
              <a:off x="298594" y="363557"/>
              <a:ext cx="8527800" cy="703243"/>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2" name="Rectangle 11"/>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13" name="Rectangle 12"/>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p>
          </p:txBody>
        </p:sp>
      </p:grpSp>
      <p:sp>
        <p:nvSpPr>
          <p:cNvPr id="15" name="Espace réservé du texte 22"/>
          <p:cNvSpPr>
            <a:spLocks noGrp="1"/>
          </p:cNvSpPr>
          <p:nvPr>
            <p:ph type="body" sz="quarter" idx="16"/>
          </p:nvPr>
        </p:nvSpPr>
        <p:spPr>
          <a:xfrm>
            <a:off x="766988" y="357375"/>
            <a:ext cx="8059406" cy="709425"/>
          </a:xfrm>
          <a:prstGeom prst="rect">
            <a:avLst/>
          </a:prstGeom>
        </p:spPr>
        <p:txBody>
          <a:bodyPr anchor="ctr"/>
          <a:lstStyle>
            <a:lvl1pPr marL="0" indent="0" algn="ctr">
              <a:buNone/>
              <a:defRPr sz="2800" b="1" cap="all" baseline="0">
                <a:solidFill>
                  <a:schemeClr val="bg1"/>
                </a:solidFill>
              </a:defRPr>
            </a:lvl1pPr>
          </a:lstStyle>
          <a:p>
            <a:pPr lvl="0"/>
            <a:endParaRPr lang="fr-FR" dirty="0"/>
          </a:p>
        </p:txBody>
      </p:sp>
      <p:sp>
        <p:nvSpPr>
          <p:cNvPr id="18" name="Rectangle 17"/>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9"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
        <p:nvSpPr>
          <p:cNvPr id="16"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17"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22" name="Espace réservé du contenu 4"/>
          <p:cNvSpPr>
            <a:spLocks noGrp="1"/>
          </p:cNvSpPr>
          <p:nvPr>
            <p:ph idx="18"/>
          </p:nvPr>
        </p:nvSpPr>
        <p:spPr>
          <a:xfrm>
            <a:off x="336270" y="3941645"/>
            <a:ext cx="4128263" cy="1639088"/>
          </a:xfrm>
          <a:prstGeom prst="rect">
            <a:avLst/>
          </a:prstGeom>
          <a:solidFill>
            <a:srgbClr val="FFDDDD"/>
          </a:solidFill>
        </p:spPr>
        <p:txBody>
          <a:bodyPr/>
          <a:lstStyle/>
          <a:p>
            <a:endParaRPr lang="fr-FR" dirty="0"/>
          </a:p>
        </p:txBody>
      </p:sp>
      <p:sp>
        <p:nvSpPr>
          <p:cNvPr id="23"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Tree>
    <p:extLst>
      <p:ext uri="{BB962C8B-B14F-4D97-AF65-F5344CB8AC3E}">
        <p14:creationId xmlns:p14="http://schemas.microsoft.com/office/powerpoint/2010/main" val="20766353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15" name="Rectangle 14"/>
          <p:cNvSpPr/>
          <p:nvPr userDrawn="1"/>
        </p:nvSpPr>
        <p:spPr bwMode="auto">
          <a:xfrm>
            <a:off x="298594" y="6365078"/>
            <a:ext cx="274809" cy="264474"/>
          </a:xfrm>
          <a:prstGeom prst="rect">
            <a:avLst/>
          </a:prstGeom>
          <a:solidFill>
            <a:schemeClr val="bg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endParaRPr kumimoji="0" lang="fr-FR" sz="700" b="0" i="0" u="none" strike="noStrike" cap="none" normalizeH="0" baseline="0" dirty="0" smtClean="0">
              <a:ln>
                <a:noFill/>
              </a:ln>
              <a:solidFill>
                <a:schemeClr val="bg1"/>
              </a:solidFill>
              <a:effectLst/>
              <a:latin typeface="Arial Narrow" panose="020B0606020202030204" pitchFamily="34" charset="0"/>
            </a:endParaRPr>
          </a:p>
        </p:txBody>
      </p:sp>
      <p:sp>
        <p:nvSpPr>
          <p:cNvPr id="16" name="Espace réservé du numéro de diapositive 1"/>
          <p:cNvSpPr txBox="1">
            <a:spLocks/>
          </p:cNvSpPr>
          <p:nvPr userDrawn="1"/>
        </p:nvSpPr>
        <p:spPr>
          <a:xfrm>
            <a:off x="107156" y="6365077"/>
            <a:ext cx="659832" cy="264473"/>
          </a:xfrm>
          <a:prstGeom prst="rect">
            <a:avLst/>
          </a:prstGeom>
        </p:spPr>
        <p:txBody>
          <a:bodyPr vert="horz" lIns="91440" tIns="45720" rIns="91440" bIns="4572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73CE273-56D8-4DF5-AF26-13F824466A73}" type="slidenum">
              <a:rPr lang="fr-FR" smtClean="0"/>
              <a:pPr/>
              <a:t>‹N°›</a:t>
            </a:fld>
            <a:endParaRPr lang="fr-FR" dirty="0"/>
          </a:p>
        </p:txBody>
      </p:sp>
    </p:spTree>
    <p:extLst>
      <p:ext uri="{BB962C8B-B14F-4D97-AF65-F5344CB8AC3E}">
        <p14:creationId xmlns:p14="http://schemas.microsoft.com/office/powerpoint/2010/main" val="393474541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prstGeom prst="rect">
            <a:avLst/>
          </a:prstGeom>
          <a:solidFill>
            <a:schemeClr val="bg2"/>
          </a:solidFill>
        </p:spPr>
        <p:txBody>
          <a:bodyPr/>
          <a:lstStyle>
            <a:lvl1pPr algn="ctr">
              <a:defRPr/>
            </a:lvl1pPr>
          </a:lstStyle>
          <a:p>
            <a:endParaRPr lang="fr-F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a:prstGeom prst="rect">
            <a:avLst/>
          </a:prstGeo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a:prstGeom prst="rect">
            <a:avLst/>
          </a:prstGeo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a:prstGeom prst="rect">
            <a:avLst/>
          </a:prstGeo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75184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5430664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92281563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92649394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25131306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8091065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38883853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2454974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3249477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r>
              <a:rPr lang="fr-FR" sz="1100" dirty="0" smtClean="0">
                <a:solidFill>
                  <a:srgbClr val="000000"/>
                </a:solidFill>
              </a:rPr>
              <a:t>CONTACTS :</a:t>
            </a:r>
            <a:endParaRPr lang="fr-FR" sz="1100" dirty="0">
              <a:solidFill>
                <a:srgbClr val="000000"/>
              </a:solidFill>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r>
              <a:rPr lang="fr-FR" sz="1100" dirty="0" smtClean="0">
                <a:solidFill>
                  <a:srgbClr val="000000"/>
                </a:solidFill>
              </a:rPr>
              <a:t>ATTENDUS :</a:t>
            </a:r>
            <a:endParaRPr lang="fr-FR" sz="1100" dirty="0">
              <a:solidFill>
                <a:srgbClr val="000000"/>
              </a:solidFill>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521400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97497222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97259996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404160962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75905181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39775344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65332757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2057374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18594806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r>
              <a:rPr lang="fr-FR" sz="1100" dirty="0" smtClean="0">
                <a:solidFill>
                  <a:srgbClr val="000000"/>
                </a:solidFill>
              </a:rPr>
              <a:t>CONTACTS :</a:t>
            </a:r>
            <a:endParaRPr lang="fr-FR" sz="1100" dirty="0">
              <a:solidFill>
                <a:srgbClr val="000000"/>
              </a:solidFill>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r>
              <a:rPr lang="fr-FR" sz="1100" dirty="0" smtClean="0">
                <a:solidFill>
                  <a:srgbClr val="000000"/>
                </a:solidFill>
              </a:rPr>
              <a:t>ATTENDUS :</a:t>
            </a:r>
            <a:endParaRPr lang="fr-FR" sz="1100" dirty="0">
              <a:solidFill>
                <a:srgbClr val="000000"/>
              </a:solidFill>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332783"/>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599995053"/>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15350268"/>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37046899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296655692"/>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82114602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2946088777"/>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27082964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35066146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r>
              <a:rPr lang="fr-FR" sz="1100" dirty="0" smtClean="0">
                <a:solidFill>
                  <a:srgbClr val="000000"/>
                </a:solidFill>
              </a:rPr>
              <a:t>CONTACTS :</a:t>
            </a:r>
            <a:endParaRPr lang="fr-FR" sz="1100" dirty="0">
              <a:solidFill>
                <a:srgbClr val="000000"/>
              </a:solidFill>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r>
              <a:rPr lang="fr-FR" sz="1100" dirty="0" smtClean="0">
                <a:solidFill>
                  <a:srgbClr val="000000"/>
                </a:solidFill>
              </a:rPr>
              <a:t>ATTENDUS :</a:t>
            </a:r>
            <a:endParaRPr lang="fr-FR" sz="1100" dirty="0">
              <a:solidFill>
                <a:srgbClr val="000000"/>
              </a:solidFill>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92724"/>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588726372"/>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3698959940"/>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567115860"/>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3742729147"/>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3682446647"/>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67971935"/>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1142650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1892431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r>
              <a:rPr lang="fr-FR" sz="1100" dirty="0" smtClean="0">
                <a:solidFill>
                  <a:srgbClr val="000000"/>
                </a:solidFill>
              </a:rPr>
              <a:t>CONTACTS :</a:t>
            </a:r>
            <a:endParaRPr lang="fr-FR" sz="1100" dirty="0">
              <a:solidFill>
                <a:srgbClr val="000000"/>
              </a:solidFill>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r>
              <a:rPr lang="fr-FR" sz="1100" dirty="0" smtClean="0">
                <a:solidFill>
                  <a:srgbClr val="000000"/>
                </a:solidFill>
              </a:rPr>
              <a:t>ATTENDUS :</a:t>
            </a:r>
            <a:endParaRPr lang="fr-FR" sz="1100" dirty="0">
              <a:solidFill>
                <a:srgbClr val="000000"/>
              </a:solidFill>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8574094"/>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5" name="Espace réservé pour une image  4"/>
          <p:cNvSpPr>
            <a:spLocks noGrp="1"/>
          </p:cNvSpPr>
          <p:nvPr>
            <p:ph type="pic" sz="quarter" idx="21"/>
          </p:nvPr>
        </p:nvSpPr>
        <p:spPr>
          <a:xfrm>
            <a:off x="298449" y="265113"/>
            <a:ext cx="8575200" cy="5554800"/>
          </a:xfrm>
          <a:solidFill>
            <a:schemeClr val="bg2"/>
          </a:solidFill>
        </p:spPr>
        <p:txBody>
          <a:bodyPr/>
          <a:lstStyle>
            <a:lvl1pPr algn="ctr">
              <a:defRPr/>
            </a:lvl1pPr>
          </a:lstStyle>
          <a:p>
            <a:endParaRPr lang="fr-FR"/>
          </a:p>
        </p:txBody>
      </p:sp>
      <p:sp>
        <p:nvSpPr>
          <p:cNvPr id="8" name="ZoneTexte 7"/>
          <p:cNvSpPr txBox="1"/>
          <p:nvPr userDrawn="1"/>
        </p:nvSpPr>
        <p:spPr>
          <a:xfrm>
            <a:off x="308785" y="6407620"/>
            <a:ext cx="773256" cy="169277"/>
          </a:xfrm>
          <a:prstGeom prst="rect">
            <a:avLst/>
          </a:prstGeom>
          <a:noFill/>
        </p:spPr>
        <p:txBody>
          <a:bodyPr wrap="square" lIns="0" tIns="0" rIns="0" bIns="0" rtlCol="0">
            <a:spAutoFit/>
          </a:bodyPr>
          <a:lstStyle/>
          <a:p>
            <a:r>
              <a:rPr lang="fr-FR" sz="1100" dirty="0" smtClean="0">
                <a:solidFill>
                  <a:srgbClr val="000000"/>
                </a:solidFill>
              </a:rPr>
              <a:t>CONTACTS :</a:t>
            </a:r>
            <a:endParaRPr lang="fr-FR" sz="1100" dirty="0">
              <a:solidFill>
                <a:srgbClr val="000000"/>
              </a:solidFill>
            </a:endParaRPr>
          </a:p>
        </p:txBody>
      </p:sp>
      <p:sp>
        <p:nvSpPr>
          <p:cNvPr id="12" name="ZoneTexte 11"/>
          <p:cNvSpPr txBox="1"/>
          <p:nvPr userDrawn="1"/>
        </p:nvSpPr>
        <p:spPr>
          <a:xfrm>
            <a:off x="298449" y="5961380"/>
            <a:ext cx="962851" cy="169277"/>
          </a:xfrm>
          <a:prstGeom prst="rect">
            <a:avLst/>
          </a:prstGeom>
          <a:noFill/>
        </p:spPr>
        <p:txBody>
          <a:bodyPr wrap="square" lIns="0" tIns="0" rIns="0" bIns="0" rtlCol="0">
            <a:spAutoFit/>
          </a:bodyPr>
          <a:lstStyle/>
          <a:p>
            <a:r>
              <a:rPr lang="fr-FR" sz="1100" dirty="0" smtClean="0">
                <a:solidFill>
                  <a:srgbClr val="000000"/>
                </a:solidFill>
              </a:rPr>
              <a:t>ATTENDUS :</a:t>
            </a:r>
            <a:endParaRPr lang="fr-FR" sz="1100" dirty="0">
              <a:solidFill>
                <a:srgbClr val="000000"/>
              </a:solidFill>
            </a:endParaRPr>
          </a:p>
        </p:txBody>
      </p:sp>
      <p:sp>
        <p:nvSpPr>
          <p:cNvPr id="15" name="Espace réservé du texte 4"/>
          <p:cNvSpPr>
            <a:spLocks noGrp="1"/>
          </p:cNvSpPr>
          <p:nvPr>
            <p:ph type="body" sz="quarter" idx="19" hasCustomPrompt="1"/>
          </p:nvPr>
        </p:nvSpPr>
        <p:spPr>
          <a:xfrm>
            <a:off x="1261300" y="5961380"/>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sp>
        <p:nvSpPr>
          <p:cNvPr id="2" name="Titre 1"/>
          <p:cNvSpPr>
            <a:spLocks noGrp="1"/>
          </p:cNvSpPr>
          <p:nvPr>
            <p:ph type="ctrTitle"/>
          </p:nvPr>
        </p:nvSpPr>
        <p:spPr>
          <a:xfrm>
            <a:off x="298449" y="3174242"/>
            <a:ext cx="8575675" cy="655305"/>
          </a:xfrm>
        </p:spPr>
        <p:txBody>
          <a:bodyPr>
            <a:normAutofit/>
          </a:bodyPr>
          <a:lstStyle>
            <a:lvl1pPr>
              <a:defRPr sz="3200" baseline="0">
                <a:effectLst>
                  <a:outerShdw blurRad="38100" dist="38100" dir="2700000" algn="tl">
                    <a:srgbClr val="000000">
                      <a:alpha val="43137"/>
                    </a:srgb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298449" y="3902158"/>
            <a:ext cx="8575675" cy="641498"/>
          </a:xfrm>
        </p:spPr>
        <p:txBody>
          <a:bodyPr>
            <a:normAutofit/>
          </a:bodyPr>
          <a:lstStyle>
            <a:lvl1pPr marL="0" indent="0" algn="ctr">
              <a:buNone/>
              <a:defRPr sz="2800" b="1" cap="all" baseline="0">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18" name="Espace réservé du texte 52" title="DATE"/>
          <p:cNvSpPr>
            <a:spLocks noGrp="1"/>
          </p:cNvSpPr>
          <p:nvPr>
            <p:ph type="body" sz="quarter" idx="10" hasCustomPrompt="1"/>
          </p:nvPr>
        </p:nvSpPr>
        <p:spPr>
          <a:xfrm>
            <a:off x="298448" y="4708955"/>
            <a:ext cx="8575675" cy="346075"/>
          </a:xfrm>
        </p:spPr>
        <p:txBody>
          <a:bodyPr lIns="0">
            <a:noAutofit/>
          </a:bodyPr>
          <a:lstStyle>
            <a:lvl1pPr marL="0" indent="0" algn="ctr">
              <a:buNone/>
              <a:defRPr sz="1800" b="1">
                <a:solidFill>
                  <a:schemeClr val="bg1"/>
                </a:solidFill>
                <a:effectLst>
                  <a:outerShdw blurRad="38100" dist="38100" dir="2700000" algn="tl">
                    <a:srgbClr val="000000">
                      <a:alpha val="43137"/>
                    </a:srgbClr>
                  </a:outerShdw>
                </a:effectLst>
              </a:defRPr>
            </a:lvl1pPr>
            <a:lvl2pPr marL="457200" indent="0">
              <a:buNone/>
              <a:defRPr sz="1200" b="0">
                <a:solidFill>
                  <a:schemeClr val="bg1"/>
                </a:solidFill>
              </a:defRPr>
            </a:lvl2pPr>
            <a:lvl3pPr marL="914400" indent="0">
              <a:buNone/>
              <a:defRPr sz="1200" b="0">
                <a:solidFill>
                  <a:schemeClr val="bg1"/>
                </a:solidFill>
              </a:defRPr>
            </a:lvl3pPr>
            <a:lvl4pPr marL="1371600" indent="0">
              <a:buNone/>
              <a:defRPr sz="1200" b="0">
                <a:solidFill>
                  <a:schemeClr val="bg1"/>
                </a:solidFill>
              </a:defRPr>
            </a:lvl4pPr>
            <a:lvl5pPr marL="1828800" indent="0">
              <a:buNone/>
              <a:defRPr sz="1200" b="0">
                <a:solidFill>
                  <a:schemeClr val="bg1"/>
                </a:solidFill>
              </a:defRPr>
            </a:lvl5pPr>
          </a:lstStyle>
          <a:p>
            <a:pPr lvl="0"/>
            <a:r>
              <a:rPr lang="fr-FR" dirty="0" smtClean="0"/>
              <a:t>DATE</a:t>
            </a:r>
            <a:endParaRPr lang="fr-FR" dirty="0"/>
          </a:p>
        </p:txBody>
      </p:sp>
      <p:sp>
        <p:nvSpPr>
          <p:cNvPr id="19" name="Espace réservé du texte 4"/>
          <p:cNvSpPr>
            <a:spLocks noGrp="1"/>
          </p:cNvSpPr>
          <p:nvPr>
            <p:ph type="body" sz="quarter" idx="20" hasCustomPrompt="1"/>
          </p:nvPr>
        </p:nvSpPr>
        <p:spPr>
          <a:xfrm>
            <a:off x="1261300" y="6424556"/>
            <a:ext cx="4786317" cy="307169"/>
          </a:xfrm>
          <a:prstGeom prst="rect">
            <a:avLst/>
          </a:prstGeom>
        </p:spPr>
        <p:txBody>
          <a:bodyPr tIns="0" bIns="0"/>
          <a:lstStyle>
            <a:lvl1pPr marL="0" indent="0">
              <a:buNone/>
              <a:defRPr sz="1100" baseline="0"/>
            </a:lvl1pPr>
          </a:lstStyle>
          <a:p>
            <a:pPr lvl="0"/>
            <a:r>
              <a:rPr lang="fr-FR" dirty="0" smtClean="0"/>
              <a:t>-</a:t>
            </a:r>
            <a:endParaRPr lang="fr-FR" dirty="0"/>
          </a:p>
        </p:txBody>
      </p:sp>
      <p:pic>
        <p:nvPicPr>
          <p:cNvPr id="1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8657" y="5438584"/>
            <a:ext cx="1825289" cy="3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Imag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pic>
        <p:nvPicPr>
          <p:cNvPr id="14" name="Imag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6192046"/>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586297090"/>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98450"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802188" y="1600200"/>
            <a:ext cx="4038600" cy="4525963"/>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537594055"/>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298450" y="1354138"/>
            <a:ext cx="4040188"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298450" y="2174875"/>
            <a:ext cx="4040188"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799013" y="1354138"/>
            <a:ext cx="4041775" cy="63976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799013" y="2174875"/>
            <a:ext cx="4041775" cy="3951288"/>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2622022492"/>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5" name="Text Placeholder 2"/>
          <p:cNvSpPr>
            <a:spLocks noGrp="1"/>
          </p:cNvSpPr>
          <p:nvPr>
            <p:ph idx="1"/>
          </p:nvPr>
        </p:nvSpPr>
        <p:spPr>
          <a:xfrm>
            <a:off x="298594" y="1336341"/>
            <a:ext cx="4128263"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6" name="Text Placeholder 2"/>
          <p:cNvSpPr>
            <a:spLocks noGrp="1"/>
          </p:cNvSpPr>
          <p:nvPr>
            <p:ph idx="17"/>
          </p:nvPr>
        </p:nvSpPr>
        <p:spPr>
          <a:xfrm>
            <a:off x="4760685" y="1336341"/>
            <a:ext cx="4065709" cy="1639088"/>
          </a:xfrm>
          <a:prstGeom prst="rect">
            <a:avLst/>
          </a:prstGeom>
          <a:solidFill>
            <a:schemeClr val="bg1">
              <a:lumMod val="95000"/>
            </a:schemeClr>
          </a:solidFill>
        </p:spPr>
        <p:txBody>
          <a:bodyPr vert="horz" lIns="91440" tIns="45720" rIns="91440" bIns="45720" rtlCol="0">
            <a:normAutofit/>
          </a:bodyPr>
          <a:lstStyle/>
          <a:p>
            <a:pPr marL="285750" indent="-285750" algn="l">
              <a:buClr>
                <a:srgbClr val="EA0000"/>
              </a:buClr>
              <a:buFont typeface="Arial Narrow" panose="020B0606020202030204" pitchFamily="34" charset="0"/>
              <a:buChar char="■"/>
            </a:pPr>
            <a:r>
              <a:rPr lang="fr-FR" dirty="0" smtClean="0">
                <a:latin typeface="Arial Narrow" panose="020B0606020202030204" pitchFamily="34" charset="0"/>
              </a:rPr>
              <a:t>Contenu</a:t>
            </a:r>
          </a:p>
          <a:p>
            <a:pPr marL="742950" lvl="1" indent="-285750" algn="l">
              <a:buClr>
                <a:schemeClr val="bg1">
                  <a:lumMod val="65000"/>
                </a:schemeClr>
              </a:buClr>
              <a:buFont typeface="Arial Narrow" panose="020B0606020202030204" pitchFamily="34" charset="0"/>
              <a:buChar char="■"/>
            </a:pPr>
            <a:r>
              <a:rPr lang="fr-FR" sz="1600" dirty="0" smtClean="0">
                <a:latin typeface="Arial Narrow" panose="020B0606020202030204" pitchFamily="34" charset="0"/>
              </a:rPr>
              <a:t>Contenu</a:t>
            </a:r>
          </a:p>
          <a:p>
            <a:pPr marL="1200150" lvl="2" indent="-285750" algn="l">
              <a:buClr>
                <a:srgbClr val="FF0000"/>
              </a:buClr>
              <a:buFont typeface="Arial Narrow" panose="020B0606020202030204" pitchFamily="34" charset="0"/>
              <a:buChar char="■"/>
            </a:pPr>
            <a:r>
              <a:rPr lang="fr-FR" sz="1600" dirty="0" smtClean="0">
                <a:latin typeface="Arial Narrow" panose="020B0606020202030204" pitchFamily="34" charset="0"/>
              </a:rPr>
              <a:t>Contenu</a:t>
            </a:r>
          </a:p>
        </p:txBody>
      </p:sp>
      <p:sp>
        <p:nvSpPr>
          <p:cNvPr id="7" name="Espace réservé du contenu 4"/>
          <p:cNvSpPr>
            <a:spLocks noGrp="1"/>
          </p:cNvSpPr>
          <p:nvPr>
            <p:ph idx="18"/>
          </p:nvPr>
        </p:nvSpPr>
        <p:spPr>
          <a:xfrm>
            <a:off x="298594" y="3941645"/>
            <a:ext cx="4128263" cy="1639088"/>
          </a:xfrm>
          <a:prstGeom prst="rect">
            <a:avLst/>
          </a:prstGeom>
          <a:solidFill>
            <a:srgbClr val="FFDDDD"/>
          </a:solidFill>
        </p:spPr>
        <p:txBody>
          <a:bodyPr/>
          <a:lstStyle/>
          <a:p>
            <a:endParaRPr lang="fr-FR" dirty="0"/>
          </a:p>
        </p:txBody>
      </p:sp>
      <p:sp>
        <p:nvSpPr>
          <p:cNvPr id="8" name="Espace réservé du contenu 5"/>
          <p:cNvSpPr>
            <a:spLocks noGrp="1"/>
          </p:cNvSpPr>
          <p:nvPr>
            <p:ph idx="19"/>
          </p:nvPr>
        </p:nvSpPr>
        <p:spPr>
          <a:xfrm>
            <a:off x="4798361" y="3941645"/>
            <a:ext cx="4065709" cy="1639088"/>
          </a:xfrm>
          <a:prstGeom prst="rect">
            <a:avLst/>
          </a:prstGeom>
          <a:solidFill>
            <a:srgbClr val="FFDDDD"/>
          </a:solidFill>
        </p:spPr>
        <p:txBody>
          <a:bodyPr/>
          <a:lstStyle/>
          <a:p>
            <a:endParaRPr lang="fr-FR"/>
          </a:p>
        </p:txBody>
      </p:sp>
      <p:sp>
        <p:nvSpPr>
          <p:cNvPr id="9" name="Titre 8"/>
          <p:cNvSpPr>
            <a:spLocks noGrp="1"/>
          </p:cNvSpPr>
          <p:nvPr>
            <p:ph type="title"/>
          </p:nvPr>
        </p:nvSpPr>
        <p:spPr/>
        <p:txBody>
          <a:bodyPr/>
          <a:lstStyle/>
          <a:p>
            <a:r>
              <a:rPr lang="fr-FR" smtClean="0"/>
              <a:t>Modifiez le style du titre</a:t>
            </a:r>
            <a:endParaRPr lang="fr-FR"/>
          </a:p>
        </p:txBody>
      </p:sp>
    </p:spTree>
    <p:extLst>
      <p:ext uri="{BB962C8B-B14F-4D97-AF65-F5344CB8AC3E}">
        <p14:creationId xmlns:p14="http://schemas.microsoft.com/office/powerpoint/2010/main" val="1196432846"/>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5" name="Espace réservé du texte 2"/>
          <p:cNvSpPr>
            <a:spLocks noGrp="1"/>
          </p:cNvSpPr>
          <p:nvPr>
            <p:ph type="body" sz="quarter" idx="17"/>
          </p:nvPr>
        </p:nvSpPr>
        <p:spPr>
          <a:xfrm>
            <a:off x="298451" y="1343026"/>
            <a:ext cx="8542338" cy="549570"/>
          </a:xfrm>
        </p:spPr>
        <p:txBody>
          <a:bodyPr/>
          <a:lstStyle/>
          <a:p>
            <a:pPr lvl="0"/>
            <a:r>
              <a:rPr lang="fr-FR" dirty="0" smtClean="0"/>
              <a:t>Modifiez les styles du texte du masque</a:t>
            </a:r>
          </a:p>
        </p:txBody>
      </p:sp>
      <p:sp>
        <p:nvSpPr>
          <p:cNvPr id="6" name="Espace réservé du graphique 4"/>
          <p:cNvSpPr>
            <a:spLocks noGrp="1"/>
          </p:cNvSpPr>
          <p:nvPr>
            <p:ph type="chart" sz="quarter" idx="18"/>
          </p:nvPr>
        </p:nvSpPr>
        <p:spPr>
          <a:xfrm>
            <a:off x="437072" y="2126106"/>
            <a:ext cx="3669323" cy="1712912"/>
          </a:xfrm>
        </p:spPr>
        <p:txBody>
          <a:bodyPr/>
          <a:lstStyle/>
          <a:p>
            <a:endParaRPr lang="fr-FR" dirty="0"/>
          </a:p>
        </p:txBody>
      </p:sp>
      <p:sp>
        <p:nvSpPr>
          <p:cNvPr id="7" name="Espace réservé du graphique 4"/>
          <p:cNvSpPr>
            <a:spLocks noGrp="1"/>
          </p:cNvSpPr>
          <p:nvPr>
            <p:ph type="chart" sz="quarter" idx="19"/>
          </p:nvPr>
        </p:nvSpPr>
        <p:spPr>
          <a:xfrm>
            <a:off x="4757037" y="2140283"/>
            <a:ext cx="3323707" cy="1712912"/>
          </a:xfrm>
        </p:spPr>
        <p:txBody>
          <a:bodyPr/>
          <a:lstStyle/>
          <a:p>
            <a:endParaRPr lang="fr-FR" dirty="0"/>
          </a:p>
        </p:txBody>
      </p:sp>
      <p:sp>
        <p:nvSpPr>
          <p:cNvPr id="8" name="Espace réservé du graphique 4"/>
          <p:cNvSpPr>
            <a:spLocks noGrp="1"/>
          </p:cNvSpPr>
          <p:nvPr>
            <p:ph type="chart" sz="quarter" idx="20"/>
          </p:nvPr>
        </p:nvSpPr>
        <p:spPr>
          <a:xfrm>
            <a:off x="437072" y="4141788"/>
            <a:ext cx="3698993" cy="1712912"/>
          </a:xfrm>
        </p:spPr>
        <p:txBody>
          <a:bodyPr/>
          <a:lstStyle/>
          <a:p>
            <a:endParaRPr lang="fr-FR"/>
          </a:p>
        </p:txBody>
      </p:sp>
      <p:sp>
        <p:nvSpPr>
          <p:cNvPr id="9" name="Espace réservé du graphique 4"/>
          <p:cNvSpPr>
            <a:spLocks noGrp="1"/>
          </p:cNvSpPr>
          <p:nvPr>
            <p:ph type="chart" sz="quarter" idx="21"/>
          </p:nvPr>
        </p:nvSpPr>
        <p:spPr>
          <a:xfrm>
            <a:off x="4749949" y="4141788"/>
            <a:ext cx="3323707" cy="1712912"/>
          </a:xfrm>
        </p:spPr>
        <p:txBody>
          <a:bodyPr/>
          <a:lstStyle/>
          <a:p>
            <a:endParaRPr lang="fr-FR"/>
          </a:p>
        </p:txBody>
      </p:sp>
    </p:spTree>
    <p:extLst>
      <p:ext uri="{BB962C8B-B14F-4D97-AF65-F5344CB8AC3E}">
        <p14:creationId xmlns:p14="http://schemas.microsoft.com/office/powerpoint/2010/main" val="2729903203"/>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5" name="Image 4" descr="Capture d’écran 2014-03-18 à 16.56.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4966" y="2755384"/>
            <a:ext cx="5684325" cy="1359415"/>
          </a:xfrm>
          <a:prstGeom prst="rect">
            <a:avLst/>
          </a:prstGeom>
        </p:spPr>
      </p:pic>
    </p:spTree>
    <p:extLst>
      <p:ext uri="{BB962C8B-B14F-4D97-AF65-F5344CB8AC3E}">
        <p14:creationId xmlns:p14="http://schemas.microsoft.com/office/powerpoint/2010/main" val="1083067191"/>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12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Rectangle 1"/>
          <p:cNvSpPr/>
          <p:nvPr userDrawn="1"/>
        </p:nvSpPr>
        <p:spPr>
          <a:xfrm>
            <a:off x="-1" y="6260951"/>
            <a:ext cx="7018317" cy="597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42831876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3453371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image" Target="../media/image1.jpg"/><Relationship Id="rId5" Type="http://schemas.openxmlformats.org/officeDocument/2006/relationships/slideLayout" Target="../slideLayouts/slideLayout12.xml"/><Relationship Id="rId10" Type="http://schemas.openxmlformats.org/officeDocument/2006/relationships/theme" Target="../theme/theme2.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image" Target="../media/image1.jpg"/><Relationship Id="rId5" Type="http://schemas.openxmlformats.org/officeDocument/2006/relationships/slideLayout" Target="../slideLayouts/slideLayout21.xml"/><Relationship Id="rId10" Type="http://schemas.openxmlformats.org/officeDocument/2006/relationships/theme" Target="../theme/theme3.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image" Target="../media/image1.jpg"/><Relationship Id="rId5" Type="http://schemas.openxmlformats.org/officeDocument/2006/relationships/slideLayout" Target="../slideLayouts/slideLayout30.xml"/><Relationship Id="rId10" Type="http://schemas.openxmlformats.org/officeDocument/2006/relationships/theme" Target="../theme/theme4.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image" Target="../media/image1.jpg"/><Relationship Id="rId5" Type="http://schemas.openxmlformats.org/officeDocument/2006/relationships/slideLayout" Target="../slideLayouts/slideLayout39.xml"/><Relationship Id="rId10" Type="http://schemas.openxmlformats.org/officeDocument/2006/relationships/theme" Target="../theme/theme5.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image" Target="../media/image1.jpg"/><Relationship Id="rId5" Type="http://schemas.openxmlformats.org/officeDocument/2006/relationships/slideLayout" Target="../slideLayouts/slideLayout48.xml"/><Relationship Id="rId10" Type="http://schemas.openxmlformats.org/officeDocument/2006/relationships/theme" Target="../theme/theme6.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Connecteur droit 18"/>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0" name="Imag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auto">
          <a:xfrm>
            <a:off x="6894620" y="6317674"/>
            <a:ext cx="1920760" cy="326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pied de page 2"/>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titre de la présentation</a:t>
            </a:r>
            <a:endParaRPr lang="fr-FR" dirty="0"/>
          </a:p>
        </p:txBody>
      </p:sp>
    </p:spTree>
    <p:extLst>
      <p:ext uri="{BB962C8B-B14F-4D97-AF65-F5344CB8AC3E}">
        <p14:creationId xmlns:p14="http://schemas.microsoft.com/office/powerpoint/2010/main" val="2406782251"/>
      </p:ext>
    </p:extLst>
  </p:cSld>
  <p:clrMap bg1="lt1" tx1="dk1" bg2="lt2" tx2="dk2" accent1="accent1" accent2="accent2" accent3="accent3" accent4="accent4" accent5="accent5" accent6="accent6" hlink="hlink" folHlink="folHlink"/>
  <p:sldLayoutIdLst>
    <p:sldLayoutId id="2147483676" r:id="rId1"/>
    <p:sldLayoutId id="2147483688" r:id="rId2"/>
    <p:sldLayoutId id="2147483689" r:id="rId3"/>
    <p:sldLayoutId id="2147483690" r:id="rId4"/>
    <p:sldLayoutId id="2147483737" r:id="rId5"/>
    <p:sldLayoutId id="2147483687" r:id="rId6"/>
    <p:sldLayoutId id="2147483924" r:id="rId7"/>
  </p:sldLayoutIdLst>
  <p:timing>
    <p:tnLst>
      <p:par>
        <p:cTn id="1" dur="indefinite" restart="never" nodeType="tmRoot"/>
      </p:par>
    </p:tnLst>
  </p:timing>
  <p:hf sldNum="0" hdr="0" dt="0"/>
  <p:txStyles>
    <p:titleStyle>
      <a:lvl1pPr algn="ctr" defTabSz="914400" rtl="0" eaLnBrk="1" latinLnBrk="0" hangingPunct="1">
        <a:lnSpc>
          <a:spcPct val="90000"/>
        </a:lnSpc>
        <a:spcBef>
          <a:spcPct val="0"/>
        </a:spcBef>
        <a:buNone/>
        <a:defRPr sz="3200" b="1" kern="1200">
          <a:solidFill>
            <a:schemeClr val="bg1">
              <a:lumMod val="65000"/>
            </a:schemeClr>
          </a:solidFill>
          <a:latin typeface="Arial Narrow" panose="020B0606020202030204" pitchFamily="34" charset="0"/>
          <a:ea typeface="+mj-ea"/>
          <a:cs typeface="+mj-cs"/>
        </a:defRPr>
      </a:lvl1pPr>
    </p:titleStyle>
    <p:bodyStyle>
      <a:lvl1pPr marL="285750" indent="-285750" algn="l" defTabSz="914400" rtl="0" eaLnBrk="1" latinLnBrk="0" hangingPunct="1">
        <a:lnSpc>
          <a:spcPct val="90000"/>
        </a:lnSpc>
        <a:spcBef>
          <a:spcPts val="1000"/>
        </a:spcBef>
        <a:buClr>
          <a:srgbClr val="EA0000"/>
        </a:buClr>
        <a:buFont typeface="Arial Narrow" panose="020B0606020202030204" pitchFamily="34" charset="0"/>
        <a:buChar char="■"/>
        <a:defRPr sz="1800" kern="1200">
          <a:solidFill>
            <a:schemeClr val="tx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srgbClr val="000000"/>
                </a:solidFill>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a:solidFill>
                  <a:prstClr val="white"/>
                </a:solidFill>
              </a:rPr>
              <a:pPr>
                <a:defRPr/>
              </a:pPr>
              <a:t>‹N°›</a:t>
            </a:fld>
            <a:endParaRPr lang="fr-FR" sz="700" dirty="0">
              <a:solidFill>
                <a:prstClr val="white"/>
              </a:solidFill>
            </a:endParaRPr>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fr-FR" sz="900" b="1" dirty="0" smtClean="0">
                <a:solidFill>
                  <a:srgbClr val="000000"/>
                </a:solidFill>
              </a:rPr>
              <a:t>3 CI - Suivi et Pilotage des formations réglementaires en 2016 </a:t>
            </a:r>
            <a:endParaRPr lang="fr-FR" sz="900" b="1" dirty="0">
              <a:solidFill>
                <a:srgbClr val="000000"/>
              </a:solidFill>
            </a:endParaRPr>
          </a:p>
        </p:txBody>
      </p:sp>
    </p:spTree>
    <p:extLst>
      <p:ext uri="{BB962C8B-B14F-4D97-AF65-F5344CB8AC3E}">
        <p14:creationId xmlns:p14="http://schemas.microsoft.com/office/powerpoint/2010/main" val="28724089"/>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srgbClr val="000000"/>
                </a:solidFill>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a:solidFill>
                  <a:prstClr val="white"/>
                </a:solidFill>
              </a:rPr>
              <a:pPr>
                <a:defRPr/>
              </a:pPr>
              <a:t>‹N°›</a:t>
            </a:fld>
            <a:endParaRPr lang="fr-FR" sz="700" dirty="0">
              <a:solidFill>
                <a:prstClr val="white"/>
              </a:solidFill>
            </a:endParaRPr>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fr-FR" sz="900" b="1" dirty="0" smtClean="0">
                <a:solidFill>
                  <a:srgbClr val="000000"/>
                </a:solidFill>
              </a:rPr>
              <a:t>3 CI - Suivi et Pilotage des formations réglementaires en 2016 </a:t>
            </a:r>
            <a:endParaRPr lang="fr-FR" sz="900" b="1" dirty="0">
              <a:solidFill>
                <a:srgbClr val="000000"/>
              </a:solidFill>
            </a:endParaRPr>
          </a:p>
        </p:txBody>
      </p:sp>
    </p:spTree>
    <p:extLst>
      <p:ext uri="{BB962C8B-B14F-4D97-AF65-F5344CB8AC3E}">
        <p14:creationId xmlns:p14="http://schemas.microsoft.com/office/powerpoint/2010/main" val="2469205940"/>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srgbClr val="000000"/>
                </a:solidFill>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a:solidFill>
                  <a:prstClr val="white"/>
                </a:solidFill>
              </a:rPr>
              <a:pPr>
                <a:defRPr/>
              </a:pPr>
              <a:t>‹N°›</a:t>
            </a:fld>
            <a:endParaRPr lang="fr-FR" sz="700" dirty="0">
              <a:solidFill>
                <a:prstClr val="white"/>
              </a:solidFill>
            </a:endParaRPr>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fr-FR" sz="900" b="1" dirty="0" smtClean="0">
                <a:solidFill>
                  <a:srgbClr val="000000"/>
                </a:solidFill>
              </a:rPr>
              <a:t>3 CI - Suivi et Pilotage des formations réglementaires en 2016 </a:t>
            </a:r>
            <a:endParaRPr lang="fr-FR" sz="900" b="1" dirty="0">
              <a:solidFill>
                <a:srgbClr val="000000"/>
              </a:solidFill>
            </a:endParaRPr>
          </a:p>
        </p:txBody>
      </p:sp>
    </p:spTree>
    <p:extLst>
      <p:ext uri="{BB962C8B-B14F-4D97-AF65-F5344CB8AC3E}">
        <p14:creationId xmlns:p14="http://schemas.microsoft.com/office/powerpoint/2010/main" val="825106835"/>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srgbClr val="000000"/>
                </a:solidFill>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a:solidFill>
                  <a:prstClr val="white"/>
                </a:solidFill>
              </a:rPr>
              <a:pPr>
                <a:defRPr/>
              </a:pPr>
              <a:t>‹N°›</a:t>
            </a:fld>
            <a:endParaRPr lang="fr-FR" sz="700" dirty="0">
              <a:solidFill>
                <a:prstClr val="white"/>
              </a:solidFill>
            </a:endParaRPr>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fr-FR" sz="900" b="1" dirty="0" smtClean="0">
                <a:solidFill>
                  <a:srgbClr val="000000"/>
                </a:solidFill>
              </a:rPr>
              <a:t>3 CI - Suivi et Pilotage des formations réglementaires en 2016 </a:t>
            </a:r>
            <a:endParaRPr lang="fr-FR" sz="900" b="1" dirty="0">
              <a:solidFill>
                <a:srgbClr val="000000"/>
              </a:solidFill>
            </a:endParaRPr>
          </a:p>
        </p:txBody>
      </p:sp>
    </p:spTree>
    <p:extLst>
      <p:ext uri="{BB962C8B-B14F-4D97-AF65-F5344CB8AC3E}">
        <p14:creationId xmlns:p14="http://schemas.microsoft.com/office/powerpoint/2010/main" val="2778301750"/>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e 11"/>
          <p:cNvGrpSpPr/>
          <p:nvPr userDrawn="1"/>
        </p:nvGrpSpPr>
        <p:grpSpPr>
          <a:xfrm>
            <a:off x="231382" y="357376"/>
            <a:ext cx="8595012" cy="709424"/>
            <a:chOff x="231382" y="357376"/>
            <a:chExt cx="8595012" cy="709424"/>
          </a:xfrm>
        </p:grpSpPr>
        <p:sp>
          <p:nvSpPr>
            <p:cNvPr id="13" name="Rectangle 12"/>
            <p:cNvSpPr/>
            <p:nvPr userDrawn="1"/>
          </p:nvSpPr>
          <p:spPr bwMode="auto">
            <a:xfrm>
              <a:off x="298594" y="363557"/>
              <a:ext cx="8527800" cy="703243"/>
            </a:xfrm>
            <a:prstGeom prst="rect">
              <a:avLst/>
            </a:prstGeom>
            <a:solidFill>
              <a:srgbClr val="BFBFB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FF0000"/>
                </a:solidFill>
              </a:endParaRPr>
            </a:p>
          </p:txBody>
        </p:sp>
        <p:sp>
          <p:nvSpPr>
            <p:cNvPr id="14" name="Rectangle 13"/>
            <p:cNvSpPr/>
            <p:nvPr userDrawn="1"/>
          </p:nvSpPr>
          <p:spPr bwMode="auto">
            <a:xfrm>
              <a:off x="231382" y="357376"/>
              <a:ext cx="535606" cy="465584"/>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mtClean="0">
                <a:solidFill>
                  <a:srgbClr val="000000"/>
                </a:solidFill>
                <a:latin typeface="Arial" charset="0"/>
              </a:endParaRPr>
            </a:p>
          </p:txBody>
        </p:sp>
        <p:sp>
          <p:nvSpPr>
            <p:cNvPr id="15" name="Rectangle 14"/>
            <p:cNvSpPr/>
            <p:nvPr userDrawn="1"/>
          </p:nvSpPr>
          <p:spPr bwMode="auto">
            <a:xfrm>
              <a:off x="336270" y="397985"/>
              <a:ext cx="311151" cy="317193"/>
            </a:xfrm>
            <a:prstGeom prst="rect">
              <a:avLst/>
            </a:prstGeom>
            <a:solidFill>
              <a:srgbClr val="EA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fr-FR">
                <a:solidFill>
                  <a:srgbClr val="000000"/>
                </a:solidFill>
              </a:endParaRPr>
            </a:p>
          </p:txBody>
        </p:sp>
      </p:grpSp>
      <p:sp>
        <p:nvSpPr>
          <p:cNvPr id="2" name="Espace réservé du titre 1"/>
          <p:cNvSpPr>
            <a:spLocks noGrp="1"/>
          </p:cNvSpPr>
          <p:nvPr>
            <p:ph type="title"/>
          </p:nvPr>
        </p:nvSpPr>
        <p:spPr>
          <a:xfrm>
            <a:off x="765174" y="379825"/>
            <a:ext cx="8067600" cy="709200"/>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298450" y="1354138"/>
            <a:ext cx="8542338" cy="4515034"/>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cxnSp>
        <p:nvCxnSpPr>
          <p:cNvPr id="7" name="Connecteur droit 6"/>
          <p:cNvCxnSpPr/>
          <p:nvPr userDrawn="1"/>
        </p:nvCxnSpPr>
        <p:spPr bwMode="auto">
          <a:xfrm>
            <a:off x="298068" y="6205710"/>
            <a:ext cx="8528328" cy="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Image 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bwMode="auto">
          <a:xfrm>
            <a:off x="7131652" y="6357938"/>
            <a:ext cx="1683728" cy="28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Oval 13"/>
          <p:cNvSpPr txBox="1">
            <a:spLocks noChangeAspect="1" noChangeArrowheads="1"/>
          </p:cNvSpPr>
          <p:nvPr userDrawn="1"/>
        </p:nvSpPr>
        <p:spPr bwMode="auto">
          <a:xfrm>
            <a:off x="283183" y="6358677"/>
            <a:ext cx="277813" cy="277812"/>
          </a:xfrm>
          <a:prstGeom prst="rect">
            <a:avLst/>
          </a:prstGeom>
          <a:solidFill>
            <a:schemeClr val="bg2"/>
          </a:solidFill>
          <a:ln>
            <a:noFill/>
          </a:ln>
          <a:effectLst/>
        </p:spPr>
        <p:txBody>
          <a:bodyPr lIns="0" tIns="0" rIns="0" bIns="0" anchor="ctr" anchorCtr="1"/>
          <a:lstStyle>
            <a:defPPr>
              <a:defRPr lang="fr-FR"/>
            </a:defPPr>
            <a:lvl1pPr algn="ctr" rtl="0" eaLnBrk="0" fontAlgn="base" hangingPunct="0">
              <a:spcBef>
                <a:spcPct val="0"/>
              </a:spcBef>
              <a:spcAft>
                <a:spcPct val="0"/>
              </a:spcAft>
              <a:defRPr sz="900" b="1" kern="1200" smtClean="0">
                <a:solidFill>
                  <a:schemeClr val="bg1"/>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E08334B-91D7-46DA-837A-2A85F7B647E5}" type="slidenum">
              <a:rPr lang="fr-FR" sz="700">
                <a:solidFill>
                  <a:prstClr val="white"/>
                </a:solidFill>
              </a:rPr>
              <a:pPr>
                <a:defRPr/>
              </a:pPr>
              <a:t>‹N°›</a:t>
            </a:fld>
            <a:endParaRPr lang="fr-FR" sz="700" dirty="0">
              <a:solidFill>
                <a:prstClr val="white"/>
              </a:solidFill>
            </a:endParaRPr>
          </a:p>
        </p:txBody>
      </p:sp>
      <p:sp>
        <p:nvSpPr>
          <p:cNvPr id="43" name="Espace réservé de la date 3"/>
          <p:cNvSpPr txBox="1">
            <a:spLocks noGrp="1"/>
          </p:cNvSpPr>
          <p:nvPr userDrawn="1"/>
        </p:nvSpPr>
        <p:spPr bwMode="auto">
          <a:xfrm>
            <a:off x="766988" y="6357938"/>
            <a:ext cx="6463152" cy="346372"/>
          </a:xfrm>
          <a:prstGeom prst="rect">
            <a:avLst/>
          </a:prstGeom>
          <a:solidFill>
            <a:schemeClr val="accent1">
              <a:alpha val="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fr-FR" sz="900" dirty="0" smtClean="0">
                <a:solidFill>
                  <a:prstClr val="white">
                    <a:lumMod val="50000"/>
                  </a:prstClr>
                </a:solidFill>
                <a:latin typeface="Arial Narrow" panose="020B0606020202030204" pitchFamily="34" charset="0"/>
              </a:rPr>
              <a:t>Plan de </a:t>
            </a:r>
            <a:r>
              <a:rPr lang="fr-FR" sz="900" dirty="0" err="1" smtClean="0">
                <a:solidFill>
                  <a:prstClr val="white">
                    <a:lumMod val="50000"/>
                  </a:prstClr>
                </a:solidFill>
                <a:latin typeface="Arial Narrow" panose="020B0606020202030204" pitchFamily="34" charset="0"/>
              </a:rPr>
              <a:t>controle</a:t>
            </a:r>
            <a:r>
              <a:rPr lang="fr-FR" sz="900" dirty="0" smtClean="0">
                <a:solidFill>
                  <a:prstClr val="white">
                    <a:lumMod val="50000"/>
                  </a:prstClr>
                </a:solidFill>
                <a:latin typeface="Arial Narrow" panose="020B0606020202030204" pitchFamily="34" charset="0"/>
              </a:rPr>
              <a:t>  DSI.</a:t>
            </a:r>
          </a:p>
        </p:txBody>
      </p:sp>
    </p:spTree>
    <p:extLst>
      <p:ext uri="{BB962C8B-B14F-4D97-AF65-F5344CB8AC3E}">
        <p14:creationId xmlns:p14="http://schemas.microsoft.com/office/powerpoint/2010/main" val="3876768885"/>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Lst>
  <p:timing>
    <p:tnLst>
      <p:par>
        <p:cTn id="1" dur="indefinite" restart="never" nodeType="tmRoot"/>
      </p:par>
    </p:tnLst>
  </p:timing>
  <p:txStyles>
    <p:titleStyle>
      <a:lvl1pPr algn="ctr" defTabSz="914400" rtl="0" eaLnBrk="1" latinLnBrk="0" hangingPunct="1">
        <a:spcBef>
          <a:spcPct val="0"/>
        </a:spcBef>
        <a:buNone/>
        <a:defRPr sz="2800" b="1" kern="1200" cap="all" baseline="0">
          <a:solidFill>
            <a:schemeClr val="bg1"/>
          </a:solidFill>
          <a:latin typeface="+mj-lt"/>
          <a:ea typeface="+mj-ea"/>
          <a:cs typeface="+mj-cs"/>
        </a:defRPr>
      </a:lvl1pPr>
    </p:titleStyle>
    <p:bodyStyle>
      <a:lvl1pPr marL="265113" indent="-265113" algn="l" defTabSz="914400" rtl="0" eaLnBrk="1" latinLnBrk="0" hangingPunct="1">
        <a:spcBef>
          <a:spcPct val="20000"/>
        </a:spcBef>
        <a:buClr>
          <a:schemeClr val="tx2"/>
        </a:buClr>
        <a:buFont typeface="Wingdings" panose="05000000000000000000" pitchFamily="2" charset="2"/>
        <a:buChar char="n"/>
        <a:defRPr sz="1800" kern="1200">
          <a:solidFill>
            <a:schemeClr val="tx1"/>
          </a:solidFill>
          <a:latin typeface="+mn-lt"/>
          <a:ea typeface="+mn-ea"/>
          <a:cs typeface="+mn-cs"/>
        </a:defRPr>
      </a:lvl1pPr>
      <a:lvl2pPr marL="712788" indent="-255588" algn="l" defTabSz="914400" rtl="0" eaLnBrk="1" latinLnBrk="0" hangingPunct="1">
        <a:spcBef>
          <a:spcPct val="20000"/>
        </a:spcBef>
        <a:buClr>
          <a:schemeClr val="bg2"/>
        </a:buClr>
        <a:buFont typeface="Wingdings" panose="05000000000000000000" pitchFamily="2" charset="2"/>
        <a:buChar char="n"/>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anose="05000000000000000000" pitchFamily="2" charset="2"/>
        <a:buChar char="n"/>
        <a:defRPr sz="1600" kern="1200">
          <a:solidFill>
            <a:schemeClr val="tx1"/>
          </a:solidFill>
          <a:latin typeface="+mn-lt"/>
          <a:ea typeface="+mn-ea"/>
          <a:cs typeface="+mn-cs"/>
        </a:defRPr>
      </a:lvl3pPr>
      <a:lvl4pPr marL="1600200" indent="-228600" algn="l" defTabSz="914400" rtl="0" eaLnBrk="1" latinLnBrk="0" hangingPunct="1">
        <a:spcBef>
          <a:spcPct val="20000"/>
        </a:spcBef>
        <a:buClr>
          <a:schemeClr val="bg2"/>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hyperlink" Target="http://commerciaux.celca.caisse-epargne.fr/download/247/devoir-de-conseil/4354/devoir-de-conseil-et-famille-de-produits-2.pdf"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hyperlink" Target="http://commerciaux.celca.caisse-epargne.fr/download/247/devoir-de-conseil/4194/assurance-vie-dans-quels-cas-realiser-le-devoir-de-conseil-quelle-transaction.docx" TargetMode="External"/><Relationship Id="rId2" Type="http://schemas.openxmlformats.org/officeDocument/2006/relationships/hyperlink" Target="http://commerciaux.celca.caisse-epargne.fr/download/247/devoir-de-conseil/4307/memo-devoir-de-conseil.pdf" TargetMode="Externa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wnsgprw1.celca.caisse-epargne.fr/app/GRI_ADM/VisuRubrique.aspx?idRubrique=CASS"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mailto:CELCA-L-SER-SECUFI-LUTTE-ANTI-FRAUDES@celca.caisse-epargne.fr" TargetMode="External"/><Relationship Id="rId2" Type="http://schemas.openxmlformats.org/officeDocument/2006/relationships/hyperlink" Target="http://service-gce-annuairecommun.sigce.caisse-epargne.fr/userannuairecommun/InfosStructure/FicheStructure.aspx?Id=2RIA60000606000000&amp;IdEtabt=513"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ervice-celca-moss.sigce.caisse-epargne.fr/sites/lca1/SiteDirectory/REMO/da2/Mode%20op&#233;ratoire%20mineurs%20(complet)%20(3).pdf"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tretch>
            <a:fillRect/>
          </a:stretch>
        </p:blipFill>
        <p:spPr>
          <a:xfrm>
            <a:off x="298468" y="265113"/>
            <a:ext cx="8575162" cy="5554800"/>
          </a:xfrm>
        </p:spPr>
      </p:pic>
      <p:sp>
        <p:nvSpPr>
          <p:cNvPr id="112" name="Titre 111"/>
          <p:cNvSpPr>
            <a:spLocks noGrp="1"/>
          </p:cNvSpPr>
          <p:nvPr>
            <p:ph type="ctrTitle"/>
          </p:nvPr>
        </p:nvSpPr>
        <p:spPr/>
        <p:txBody>
          <a:bodyPr/>
          <a:lstStyle/>
          <a:p>
            <a:r>
              <a:rPr lang="fr-FR" dirty="0" smtClean="0"/>
              <a:t>HDJ</a:t>
            </a:r>
            <a:endParaRPr lang="fr-FR" dirty="0"/>
          </a:p>
        </p:txBody>
      </p:sp>
      <p:sp>
        <p:nvSpPr>
          <p:cNvPr id="113" name="Sous-titre 112"/>
          <p:cNvSpPr>
            <a:spLocks noGrp="1"/>
          </p:cNvSpPr>
          <p:nvPr>
            <p:ph type="subTitle" idx="1"/>
          </p:nvPr>
        </p:nvSpPr>
        <p:spPr>
          <a:xfrm>
            <a:off x="298450" y="3761117"/>
            <a:ext cx="8595384" cy="948905"/>
          </a:xfrm>
          <a:solidFill>
            <a:schemeClr val="bg1"/>
          </a:solidFill>
        </p:spPr>
        <p:txBody>
          <a:bodyPr>
            <a:normAutofit lnSpcReduction="10000"/>
          </a:bodyPr>
          <a:lstStyle/>
          <a:p>
            <a:r>
              <a:rPr lang="fr-FR" dirty="0" smtClean="0">
                <a:solidFill>
                  <a:srgbClr val="C00000"/>
                </a:solidFill>
              </a:rPr>
              <a:t>Devoir DE CONSEIL &amp; Fraudes</a:t>
            </a:r>
          </a:p>
          <a:p>
            <a:r>
              <a:rPr lang="fr-FR" dirty="0" smtClean="0">
                <a:solidFill>
                  <a:srgbClr val="C00000"/>
                </a:solidFill>
              </a:rPr>
              <a:t>Reforme des mineurs</a:t>
            </a:r>
            <a:endParaRPr lang="fr-FR" dirty="0">
              <a:solidFill>
                <a:srgbClr val="C00000"/>
              </a:solidFill>
            </a:endParaRPr>
          </a:p>
        </p:txBody>
      </p:sp>
      <p:sp>
        <p:nvSpPr>
          <p:cNvPr id="140" name="Espace réservé du texte 139"/>
          <p:cNvSpPr>
            <a:spLocks noGrp="1"/>
          </p:cNvSpPr>
          <p:nvPr>
            <p:ph type="body" sz="quarter" idx="10"/>
          </p:nvPr>
        </p:nvSpPr>
        <p:spPr/>
        <p:txBody>
          <a:bodyPr/>
          <a:lstStyle/>
          <a:p>
            <a:r>
              <a:rPr lang="fr-FR" dirty="0" smtClean="0"/>
              <a:t>29/06/2017</a:t>
            </a:r>
            <a:endParaRPr lang="fr-FR" dirty="0"/>
          </a:p>
        </p:txBody>
      </p:sp>
      <p:pic>
        <p:nvPicPr>
          <p:cNvPr id="68" name="Image 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333625" cy="2447925"/>
          </a:xfrm>
          <a:prstGeom prst="rect">
            <a:avLst/>
          </a:prstGeom>
        </p:spPr>
      </p:pic>
    </p:spTree>
    <p:extLst>
      <p:ext uri="{BB962C8B-B14F-4D97-AF65-F5344CB8AC3E}">
        <p14:creationId xmlns:p14="http://schemas.microsoft.com/office/powerpoint/2010/main" val="2110517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717" y="336429"/>
            <a:ext cx="8361093" cy="5926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re 3"/>
          <p:cNvSpPr>
            <a:spLocks noGrp="1"/>
          </p:cNvSpPr>
          <p:nvPr>
            <p:ph type="ctrTitle"/>
          </p:nvPr>
        </p:nvSpPr>
        <p:spPr>
          <a:xfrm>
            <a:off x="316383" y="2936381"/>
            <a:ext cx="8575675" cy="655305"/>
          </a:xfrm>
        </p:spPr>
        <p:txBody>
          <a:bodyPr/>
          <a:lstStyle/>
          <a:p>
            <a:pPr>
              <a:lnSpc>
                <a:spcPct val="100000"/>
              </a:lnSpc>
            </a:pPr>
            <a:r>
              <a:rPr lang="fr-FR" dirty="0" smtClean="0">
                <a:solidFill>
                  <a:srgbClr val="C00000"/>
                </a:solidFill>
              </a:rPr>
              <a:t>DEVOIR DE CONSEIL</a:t>
            </a:r>
            <a:endParaRPr lang="fr-FR" dirty="0">
              <a:solidFill>
                <a:srgbClr val="C00000"/>
              </a:solidFill>
            </a:endParaRPr>
          </a:p>
        </p:txBody>
      </p:sp>
    </p:spTree>
    <p:extLst>
      <p:ext uri="{BB962C8B-B14F-4D97-AF65-F5344CB8AC3E}">
        <p14:creationId xmlns:p14="http://schemas.microsoft.com/office/powerpoint/2010/main" val="19603817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normAutofit/>
          </a:bodyPr>
          <a:lstStyle/>
          <a:p>
            <a:pPr lvl="0" algn="l" defTabSz="457200">
              <a:lnSpc>
                <a:spcPct val="100000"/>
              </a:lnSpc>
              <a:spcBef>
                <a:spcPts val="0"/>
              </a:spcBef>
              <a:buClrTx/>
            </a:pPr>
            <a:r>
              <a:rPr lang="fr-FR" sz="3300" cap="none" dirty="0">
                <a:solidFill>
                  <a:srgbClr val="C00000"/>
                </a:solidFill>
              </a:rPr>
              <a:t>DEVOIR DE </a:t>
            </a:r>
            <a:r>
              <a:rPr lang="fr-FR" sz="3300" cap="none" dirty="0" smtClean="0">
                <a:solidFill>
                  <a:srgbClr val="C00000"/>
                </a:solidFill>
              </a:rPr>
              <a:t>CONSEIL </a:t>
            </a:r>
            <a:r>
              <a:rPr lang="fr-FR" sz="3300" cap="none" dirty="0" smtClean="0"/>
              <a:t>– Quels objectifs ?</a:t>
            </a:r>
            <a:endParaRPr lang="fr-FR" sz="3300" cap="none" dirty="0"/>
          </a:p>
        </p:txBody>
      </p:sp>
      <p:sp>
        <p:nvSpPr>
          <p:cNvPr id="7" name="Espace réservé du contenu 2"/>
          <p:cNvSpPr txBox="1">
            <a:spLocks/>
          </p:cNvSpPr>
          <p:nvPr/>
        </p:nvSpPr>
        <p:spPr bwMode="auto">
          <a:xfrm>
            <a:off x="112806" y="1067532"/>
            <a:ext cx="8620562" cy="510081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sz="2800">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9pPr>
          </a:lstStyle>
          <a:p>
            <a:pPr algn="just">
              <a:buFont typeface="Wingdings" panose="05000000000000000000" pitchFamily="2" charset="2"/>
              <a:buChar char="§"/>
            </a:pPr>
            <a:r>
              <a:rPr lang="fr-FR" sz="2000" b="1" dirty="0" smtClean="0">
                <a:solidFill>
                  <a:srgbClr val="C00000"/>
                </a:solidFill>
                <a:latin typeface="Arial Narrow" panose="020B0606020202030204" pitchFamily="34" charset="0"/>
                <a:sym typeface="Wingdings"/>
              </a:rPr>
              <a:t>Le conseil du client </a:t>
            </a:r>
            <a:r>
              <a:rPr lang="fr-FR" sz="2000" b="1" dirty="0" smtClean="0">
                <a:latin typeface="Arial Narrow" panose="020B0606020202030204" pitchFamily="34" charset="0"/>
                <a:sym typeface="Wingdings"/>
              </a:rPr>
              <a:t>constitue le </a:t>
            </a:r>
            <a:r>
              <a:rPr lang="fr-FR" sz="2000" b="1" dirty="0" err="1" smtClean="0">
                <a:latin typeface="Arial Narrow" panose="020B0606020202030204" pitchFamily="34" charset="0"/>
                <a:sym typeface="Wingdings"/>
              </a:rPr>
              <a:t>coeur</a:t>
            </a:r>
            <a:r>
              <a:rPr lang="fr-FR" sz="2000" b="1" dirty="0" smtClean="0">
                <a:latin typeface="Arial Narrow" panose="020B0606020202030204" pitchFamily="34" charset="0"/>
                <a:sym typeface="Wingdings"/>
              </a:rPr>
              <a:t> de notre métier </a:t>
            </a:r>
            <a:r>
              <a:rPr lang="fr-FR" sz="2000" dirty="0" smtClean="0">
                <a:latin typeface="Arial Narrow" panose="020B0606020202030204" pitchFamily="34" charset="0"/>
                <a:sym typeface="Wingdings"/>
              </a:rPr>
              <a:t>et la valeur ajoutée que nous pouvons apporter à nos clients.</a:t>
            </a:r>
          </a:p>
          <a:p>
            <a:pPr algn="just">
              <a:buFont typeface="Wingdings" panose="05000000000000000000" pitchFamily="2" charset="2"/>
              <a:buChar char="§"/>
            </a:pPr>
            <a:endParaRPr lang="fr-FR" sz="2000" dirty="0">
              <a:latin typeface="Arial Narrow" panose="020B0606020202030204" pitchFamily="34" charset="0"/>
              <a:sym typeface="Wingdings"/>
            </a:endParaRPr>
          </a:p>
          <a:p>
            <a:pPr algn="just">
              <a:buFont typeface="Wingdings" panose="05000000000000000000" pitchFamily="2" charset="2"/>
              <a:buChar char="§"/>
            </a:pPr>
            <a:r>
              <a:rPr lang="fr-FR" sz="2000" dirty="0" smtClean="0">
                <a:latin typeface="Arial Narrow" panose="020B0606020202030204" pitchFamily="34" charset="0"/>
                <a:sym typeface="Wingdings"/>
              </a:rPr>
              <a:t>Ce devoir de conseil </a:t>
            </a:r>
            <a:r>
              <a:rPr lang="fr-FR" sz="2000" b="1" dirty="0" smtClean="0">
                <a:latin typeface="Arial Narrow" panose="020B0606020202030204" pitchFamily="34" charset="0"/>
                <a:sym typeface="Wingdings"/>
              </a:rPr>
              <a:t>est nécessairement dépendant d’une bonne connaissance de nos clients et de leurs projets / objectifs </a:t>
            </a:r>
            <a:r>
              <a:rPr lang="fr-FR" sz="2000" dirty="0" smtClean="0">
                <a:latin typeface="Arial Narrow" panose="020B0606020202030204" pitchFamily="34" charset="0"/>
                <a:sym typeface="Wingdings" panose="05000000000000000000" pitchFamily="2" charset="2"/>
              </a:rPr>
              <a:t> cela nécessite </a:t>
            </a:r>
            <a:r>
              <a:rPr lang="fr-FR" sz="2000" b="1" dirty="0" smtClean="0">
                <a:latin typeface="Arial Narrow" panose="020B0606020202030204" pitchFamily="34" charset="0"/>
                <a:sym typeface="Wingdings" panose="05000000000000000000" pitchFamily="2" charset="2"/>
              </a:rPr>
              <a:t>le recueil d’un nombre important d’informations</a:t>
            </a:r>
            <a:r>
              <a:rPr lang="fr-FR" sz="2000" dirty="0" smtClean="0">
                <a:latin typeface="Arial Narrow" panose="020B0606020202030204" pitchFamily="34" charset="0"/>
                <a:sym typeface="Wingdings" panose="05000000000000000000" pitchFamily="2" charset="2"/>
              </a:rPr>
              <a:t> et de leurs </a:t>
            </a:r>
            <a:r>
              <a:rPr lang="fr-FR" sz="2000" b="1" dirty="0" smtClean="0">
                <a:latin typeface="Arial Narrow" panose="020B0606020202030204" pitchFamily="34" charset="0"/>
                <a:sym typeface="Wingdings" panose="05000000000000000000" pitchFamily="2" charset="2"/>
              </a:rPr>
              <a:t>justificatifs.</a:t>
            </a:r>
          </a:p>
          <a:p>
            <a:pPr algn="just">
              <a:buFont typeface="Wingdings" panose="05000000000000000000" pitchFamily="2" charset="2"/>
              <a:buChar char="§"/>
            </a:pPr>
            <a:endParaRPr lang="fr-FR" sz="2000" dirty="0">
              <a:latin typeface="Arial Narrow" panose="020B0606020202030204" pitchFamily="34" charset="0"/>
              <a:sym typeface="Wingdings" panose="05000000000000000000" pitchFamily="2" charset="2"/>
            </a:endParaRPr>
          </a:p>
          <a:p>
            <a:pPr algn="just">
              <a:buFont typeface="Wingdings" panose="05000000000000000000" pitchFamily="2" charset="2"/>
              <a:buChar char="§"/>
            </a:pPr>
            <a:r>
              <a:rPr lang="fr-FR" sz="2000" b="1" dirty="0" smtClean="0">
                <a:latin typeface="Arial Narrow" panose="020B0606020202030204" pitchFamily="34" charset="0"/>
                <a:sym typeface="Wingdings" panose="05000000000000000000" pitchFamily="2" charset="2"/>
              </a:rPr>
              <a:t>Le conseil doit s’exercer tout au long de la relation avec notre client </a:t>
            </a:r>
            <a:r>
              <a:rPr lang="fr-FR" sz="2000" dirty="0" smtClean="0">
                <a:latin typeface="Arial Narrow" panose="020B0606020202030204" pitchFamily="34" charset="0"/>
                <a:sym typeface="Wingdings" panose="05000000000000000000" pitchFamily="2" charset="2"/>
              </a:rPr>
              <a:t>et pas seulement à la souscription du produit  </a:t>
            </a:r>
            <a:r>
              <a:rPr lang="fr-FR" sz="2000" b="1" dirty="0" smtClean="0">
                <a:latin typeface="Arial Narrow" panose="020B0606020202030204" pitchFamily="34" charset="0"/>
                <a:sym typeface="Wingdings" panose="05000000000000000000" pitchFamily="2" charset="2"/>
              </a:rPr>
              <a:t>les arbitrages </a:t>
            </a:r>
            <a:r>
              <a:rPr lang="fr-FR" sz="2000" dirty="0" smtClean="0">
                <a:latin typeface="Arial Narrow" panose="020B0606020202030204" pitchFamily="34" charset="0"/>
                <a:sym typeface="Wingdings" panose="05000000000000000000" pitchFamily="2" charset="2"/>
              </a:rPr>
              <a:t>sont également concernés.</a:t>
            </a:r>
          </a:p>
          <a:p>
            <a:pPr algn="just">
              <a:buFont typeface="Wingdings" panose="05000000000000000000" pitchFamily="2" charset="2"/>
              <a:buChar char="§"/>
            </a:pPr>
            <a:endParaRPr lang="fr-FR" sz="2000" dirty="0">
              <a:latin typeface="Arial Narrow" panose="020B0606020202030204" pitchFamily="34" charset="0"/>
              <a:sym typeface="Wingdings" panose="05000000000000000000" pitchFamily="2" charset="2"/>
            </a:endParaRPr>
          </a:p>
          <a:p>
            <a:pPr algn="just">
              <a:buFont typeface="Wingdings" panose="05000000000000000000" pitchFamily="2" charset="2"/>
              <a:buChar char="§"/>
            </a:pPr>
            <a:r>
              <a:rPr lang="fr-FR" sz="2000" b="1" dirty="0" smtClean="0">
                <a:latin typeface="Arial Narrow" panose="020B0606020202030204" pitchFamily="34" charset="0"/>
                <a:sym typeface="Wingdings" panose="05000000000000000000" pitchFamily="2" charset="2"/>
              </a:rPr>
              <a:t>La matérialisation de ce devoir de conseil est impérative </a:t>
            </a:r>
            <a:r>
              <a:rPr lang="fr-FR" sz="2000" dirty="0" smtClean="0">
                <a:latin typeface="Arial Narrow" panose="020B0606020202030204" pitchFamily="34" charset="0"/>
                <a:sym typeface="Wingdings" panose="05000000000000000000" pitchFamily="2" charset="2"/>
              </a:rPr>
              <a:t>: elle va se faire au travers principalement du </a:t>
            </a:r>
            <a:r>
              <a:rPr lang="fr-FR" sz="2000" b="1" dirty="0" smtClean="0">
                <a:latin typeface="Arial Narrow" panose="020B0606020202030204" pitchFamily="34" charset="0"/>
                <a:sym typeface="Wingdings" panose="05000000000000000000" pitchFamily="2" charset="2"/>
              </a:rPr>
              <a:t>QCF</a:t>
            </a:r>
            <a:r>
              <a:rPr lang="fr-FR" sz="2000" dirty="0" smtClean="0">
                <a:latin typeface="Arial Narrow" panose="020B0606020202030204" pitchFamily="34" charset="0"/>
                <a:sym typeface="Wingdings" panose="05000000000000000000" pitchFamily="2" charset="2"/>
              </a:rPr>
              <a:t> (Questionnaire Compétence Financière) et du </a:t>
            </a:r>
            <a:r>
              <a:rPr lang="fr-FR" sz="2000" b="1" dirty="0" smtClean="0">
                <a:latin typeface="Arial Narrow" panose="020B0606020202030204" pitchFamily="34" charset="0"/>
                <a:sym typeface="Wingdings" panose="05000000000000000000" pitchFamily="2" charset="2"/>
              </a:rPr>
              <a:t>devoir de conseil</a:t>
            </a:r>
            <a:r>
              <a:rPr lang="fr-FR" sz="2000" dirty="0" smtClean="0">
                <a:latin typeface="Arial Narrow" panose="020B0606020202030204" pitchFamily="34" charset="0"/>
                <a:sym typeface="Wingdings" panose="05000000000000000000" pitchFamily="2" charset="2"/>
              </a:rPr>
              <a:t>. </a:t>
            </a:r>
            <a:r>
              <a:rPr lang="fr-FR" sz="2000" b="1" dirty="0" smtClean="0">
                <a:latin typeface="Arial Narrow" panose="020B0606020202030204" pitchFamily="34" charset="0"/>
                <a:sym typeface="Wingdings" panose="05000000000000000000" pitchFamily="2" charset="2"/>
              </a:rPr>
              <a:t>L’archivage de ces documents </a:t>
            </a:r>
            <a:r>
              <a:rPr lang="fr-FR" sz="2000" b="1" dirty="0" smtClean="0">
                <a:solidFill>
                  <a:srgbClr val="C00000"/>
                </a:solidFill>
                <a:latin typeface="Arial Narrow" panose="020B0606020202030204" pitchFamily="34" charset="0"/>
                <a:sym typeface="Wingdings" panose="05000000000000000000" pitchFamily="2" charset="2"/>
              </a:rPr>
              <a:t>dans Classeur Client </a:t>
            </a:r>
            <a:r>
              <a:rPr lang="fr-FR" sz="2000" dirty="0" smtClean="0">
                <a:latin typeface="Arial Narrow" panose="020B0606020202030204" pitchFamily="34" charset="0"/>
                <a:sym typeface="Wingdings" panose="05000000000000000000" pitchFamily="2" charset="2"/>
              </a:rPr>
              <a:t>doit être systématique.</a:t>
            </a:r>
          </a:p>
          <a:p>
            <a:pPr marL="1588" indent="0" algn="just">
              <a:buNone/>
            </a:pPr>
            <a:endParaRPr lang="fr-FR" sz="2000" dirty="0">
              <a:latin typeface="Arial Narrow" panose="020B0606020202030204" pitchFamily="34" charset="0"/>
              <a:sym typeface="Wingdings"/>
            </a:endParaRPr>
          </a:p>
          <a:p>
            <a:pPr marL="1588" indent="0" algn="just">
              <a:buNone/>
            </a:pPr>
            <a:endParaRPr lang="fr-FR" sz="1600" dirty="0" smtClean="0">
              <a:latin typeface="Arial Narrow" panose="020B0606020202030204" pitchFamily="34" charset="0"/>
              <a:sym typeface="Wingdings"/>
            </a:endParaRPr>
          </a:p>
        </p:txBody>
      </p:sp>
    </p:spTree>
    <p:extLst>
      <p:ext uri="{BB962C8B-B14F-4D97-AF65-F5344CB8AC3E}">
        <p14:creationId xmlns:p14="http://schemas.microsoft.com/office/powerpoint/2010/main" val="35249926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normAutofit/>
          </a:bodyPr>
          <a:lstStyle/>
          <a:p>
            <a:pPr lvl="0" algn="l" defTabSz="457200">
              <a:lnSpc>
                <a:spcPct val="100000"/>
              </a:lnSpc>
              <a:spcBef>
                <a:spcPts val="0"/>
              </a:spcBef>
              <a:buClrTx/>
            </a:pPr>
            <a:r>
              <a:rPr lang="fr-FR" sz="3300" cap="none" dirty="0">
                <a:solidFill>
                  <a:srgbClr val="C00000"/>
                </a:solidFill>
              </a:rPr>
              <a:t>DEVOIR DE </a:t>
            </a:r>
            <a:r>
              <a:rPr lang="fr-FR" sz="3300" cap="none" dirty="0" smtClean="0">
                <a:solidFill>
                  <a:srgbClr val="C00000"/>
                </a:solidFill>
              </a:rPr>
              <a:t>CONSEIL </a:t>
            </a:r>
            <a:r>
              <a:rPr lang="fr-FR" sz="3300" cap="none" dirty="0" smtClean="0"/>
              <a:t>- Informations à collecter </a:t>
            </a:r>
            <a:endParaRPr lang="fr-FR" sz="3300" cap="none" dirty="0"/>
          </a:p>
        </p:txBody>
      </p:sp>
      <p:sp>
        <p:nvSpPr>
          <p:cNvPr id="7" name="Espace réservé du contenu 2"/>
          <p:cNvSpPr txBox="1">
            <a:spLocks/>
          </p:cNvSpPr>
          <p:nvPr/>
        </p:nvSpPr>
        <p:spPr bwMode="auto">
          <a:xfrm>
            <a:off x="277906" y="1067532"/>
            <a:ext cx="8620562" cy="510081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sz="2800">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9pPr>
          </a:lstStyle>
          <a:p>
            <a:pPr marL="1588" indent="0" algn="just">
              <a:buNone/>
            </a:pPr>
            <a:r>
              <a:rPr lang="fr-FR" sz="1500" dirty="0" smtClean="0">
                <a:latin typeface="Arial Narrow" panose="020B0606020202030204" pitchFamily="34" charset="0"/>
              </a:rPr>
              <a:t>En matière de vente de produits et services financiers, la </a:t>
            </a:r>
            <a:r>
              <a:rPr lang="fr-FR" sz="1500" b="1" dirty="0" smtClean="0">
                <a:latin typeface="Arial Narrow" panose="020B0606020202030204" pitchFamily="34" charset="0"/>
              </a:rPr>
              <a:t>connaissance du client </a:t>
            </a:r>
            <a:r>
              <a:rPr lang="fr-FR" sz="1500" dirty="0" smtClean="0">
                <a:latin typeface="Arial Narrow" panose="020B0606020202030204" pitchFamily="34" charset="0"/>
              </a:rPr>
              <a:t>est un élément incontournable car la CELCA doit être en capacité de </a:t>
            </a:r>
            <a:r>
              <a:rPr lang="fr-FR" sz="1500" b="1" dirty="0" smtClean="0">
                <a:latin typeface="Arial Narrow" panose="020B0606020202030204" pitchFamily="34" charset="0"/>
              </a:rPr>
              <a:t>démontrer le caractère adéquat ou approprié d’une opération</a:t>
            </a:r>
            <a:r>
              <a:rPr lang="fr-FR" sz="1500" dirty="0" smtClean="0">
                <a:latin typeface="Arial Narrow" panose="020B0606020202030204" pitchFamily="34" charset="0"/>
              </a:rPr>
              <a:t>.</a:t>
            </a:r>
          </a:p>
          <a:p>
            <a:pPr marL="1588" indent="0" algn="just">
              <a:buNone/>
            </a:pPr>
            <a:r>
              <a:rPr lang="fr-FR" sz="1500" dirty="0" smtClean="0">
                <a:latin typeface="Arial Narrow" panose="020B0606020202030204" pitchFamily="34" charset="0"/>
                <a:sym typeface="Wingdings"/>
              </a:rPr>
              <a:t>La connaissance du client doit être précise et formalisée, notamment au moyen du </a:t>
            </a:r>
            <a:r>
              <a:rPr lang="fr-FR" sz="1500" b="1" dirty="0" smtClean="0">
                <a:solidFill>
                  <a:srgbClr val="C00000"/>
                </a:solidFill>
                <a:latin typeface="Arial Narrow" panose="020B0606020202030204" pitchFamily="34" charset="0"/>
                <a:sym typeface="Wingdings"/>
              </a:rPr>
              <a:t>Questionnaire de Compétence Financière (QCF)</a:t>
            </a:r>
            <a:r>
              <a:rPr lang="fr-FR" sz="1500" b="1" dirty="0" smtClean="0">
                <a:latin typeface="Arial Narrow" panose="020B0606020202030204" pitchFamily="34" charset="0"/>
                <a:sym typeface="Wingdings"/>
              </a:rPr>
              <a:t> </a:t>
            </a:r>
            <a:r>
              <a:rPr lang="fr-FR" sz="1500" dirty="0" smtClean="0">
                <a:latin typeface="Arial Narrow" panose="020B0606020202030204" pitchFamily="34" charset="0"/>
                <a:sym typeface="Wingdings"/>
              </a:rPr>
              <a:t>du client.  </a:t>
            </a:r>
          </a:p>
          <a:p>
            <a:pPr marL="1588" indent="0" algn="just">
              <a:buNone/>
            </a:pPr>
            <a:endParaRPr lang="fr-FR" sz="1500" dirty="0" smtClean="0">
              <a:latin typeface="Arial Narrow" panose="020B0606020202030204" pitchFamily="34" charset="0"/>
            </a:endParaRPr>
          </a:p>
          <a:p>
            <a:pPr marL="1588" indent="0" algn="just">
              <a:buNone/>
            </a:pPr>
            <a:r>
              <a:rPr lang="fr-FR" sz="1500" dirty="0" smtClean="0">
                <a:latin typeface="Arial Narrow" panose="020B0606020202030204" pitchFamily="34" charset="0"/>
              </a:rPr>
              <a:t>Cette connaissance client implique </a:t>
            </a:r>
            <a:r>
              <a:rPr lang="fr-FR" sz="1500" dirty="0">
                <a:latin typeface="Arial Narrow" panose="020B0606020202030204" pitchFamily="34" charset="0"/>
              </a:rPr>
              <a:t>de :</a:t>
            </a:r>
          </a:p>
          <a:p>
            <a:pPr algn="just">
              <a:buClr>
                <a:schemeClr val="accent6"/>
              </a:buClr>
              <a:buFont typeface="Wingdings" panose="05000000000000000000" pitchFamily="2" charset="2"/>
              <a:buChar char="§"/>
            </a:pPr>
            <a:r>
              <a:rPr lang="fr-FR" sz="1500" dirty="0" smtClean="0">
                <a:latin typeface="Arial Narrow" panose="020B0606020202030204" pitchFamily="34" charset="0"/>
              </a:rPr>
              <a:t>connaître </a:t>
            </a:r>
            <a:r>
              <a:rPr lang="fr-FR" sz="1500" dirty="0">
                <a:latin typeface="Arial Narrow" panose="020B0606020202030204" pitchFamily="34" charset="0"/>
              </a:rPr>
              <a:t>les situations familiale, professionnelle et patrimoniale du </a:t>
            </a:r>
            <a:r>
              <a:rPr lang="fr-FR" sz="1500" dirty="0" smtClean="0">
                <a:latin typeface="Arial Narrow" panose="020B0606020202030204" pitchFamily="34" charset="0"/>
              </a:rPr>
              <a:t>client,</a:t>
            </a:r>
          </a:p>
          <a:p>
            <a:pPr algn="just">
              <a:buClr>
                <a:schemeClr val="accent6"/>
              </a:buClr>
              <a:buFont typeface="Wingdings" panose="05000000000000000000" pitchFamily="2" charset="2"/>
              <a:buChar char="§"/>
            </a:pPr>
            <a:r>
              <a:rPr lang="fr-FR" sz="1500" dirty="0" smtClean="0">
                <a:latin typeface="Arial Narrow" panose="020B0606020202030204" pitchFamily="34" charset="0"/>
              </a:rPr>
              <a:t>comprendre </a:t>
            </a:r>
            <a:r>
              <a:rPr lang="fr-FR" sz="1500" dirty="0">
                <a:latin typeface="Arial Narrow" panose="020B0606020202030204" pitchFamily="34" charset="0"/>
              </a:rPr>
              <a:t>ses projets, </a:t>
            </a:r>
            <a:endParaRPr lang="fr-FR" sz="1500" dirty="0" smtClean="0">
              <a:latin typeface="Arial Narrow" panose="020B0606020202030204" pitchFamily="34" charset="0"/>
            </a:endParaRPr>
          </a:p>
          <a:p>
            <a:pPr algn="just">
              <a:buClr>
                <a:schemeClr val="accent6"/>
              </a:buClr>
              <a:buFont typeface="Wingdings" panose="05000000000000000000" pitchFamily="2" charset="2"/>
              <a:buChar char="§"/>
            </a:pPr>
            <a:r>
              <a:rPr lang="fr-FR" sz="1500" dirty="0" smtClean="0">
                <a:latin typeface="Arial Narrow" panose="020B0606020202030204" pitchFamily="34" charset="0"/>
              </a:rPr>
              <a:t>connaître </a:t>
            </a:r>
            <a:r>
              <a:rPr lang="fr-FR" sz="1500" dirty="0">
                <a:latin typeface="Arial Narrow" panose="020B0606020202030204" pitchFamily="34" charset="0"/>
              </a:rPr>
              <a:t>la durée prévisionnelle de son </a:t>
            </a:r>
            <a:r>
              <a:rPr lang="fr-FR" sz="1500" dirty="0" smtClean="0">
                <a:latin typeface="Arial Narrow" panose="020B0606020202030204" pitchFamily="34" charset="0"/>
              </a:rPr>
              <a:t>investissement,</a:t>
            </a:r>
          </a:p>
          <a:p>
            <a:pPr algn="just">
              <a:buClr>
                <a:schemeClr val="accent6"/>
              </a:buClr>
              <a:buFont typeface="Wingdings" panose="05000000000000000000" pitchFamily="2" charset="2"/>
              <a:buChar char="§"/>
            </a:pPr>
            <a:r>
              <a:rPr lang="fr-FR" sz="1500" dirty="0" smtClean="0">
                <a:latin typeface="Arial Narrow" panose="020B0606020202030204" pitchFamily="34" charset="0"/>
              </a:rPr>
              <a:t>évaluer </a:t>
            </a:r>
            <a:r>
              <a:rPr lang="fr-FR" sz="1500" dirty="0">
                <a:latin typeface="Arial Narrow" panose="020B0606020202030204" pitchFamily="34" charset="0"/>
              </a:rPr>
              <a:t>sa connaissance et son expérience des instruments </a:t>
            </a:r>
            <a:r>
              <a:rPr lang="fr-FR" sz="1500" dirty="0" smtClean="0">
                <a:latin typeface="Arial Narrow" panose="020B0606020202030204" pitchFamily="34" charset="0"/>
              </a:rPr>
              <a:t>financiers,</a:t>
            </a:r>
          </a:p>
          <a:p>
            <a:pPr algn="just">
              <a:buClr>
                <a:schemeClr val="accent6"/>
              </a:buClr>
              <a:buFont typeface="Wingdings" panose="05000000000000000000" pitchFamily="2" charset="2"/>
              <a:buChar char="§"/>
            </a:pPr>
            <a:r>
              <a:rPr lang="fr-FR" sz="1500" dirty="0" smtClean="0">
                <a:latin typeface="Arial Narrow" panose="020B0606020202030204" pitchFamily="34" charset="0"/>
              </a:rPr>
              <a:t>questionner </a:t>
            </a:r>
            <a:r>
              <a:rPr lang="fr-FR" sz="1500" dirty="0">
                <a:latin typeface="Arial Narrow" panose="020B0606020202030204" pitchFamily="34" charset="0"/>
              </a:rPr>
              <a:t>le client sur la manière dont il appréhende les risques liés à l’investissement.</a:t>
            </a:r>
          </a:p>
          <a:p>
            <a:pPr marL="1588" indent="0" algn="just">
              <a:buNone/>
            </a:pPr>
            <a:endParaRPr lang="fr-FR" sz="1500" dirty="0">
              <a:latin typeface="Arial Narrow" panose="020B0606020202030204" pitchFamily="34" charset="0"/>
            </a:endParaRPr>
          </a:p>
          <a:p>
            <a:pPr marL="1588" indent="0" algn="just">
              <a:buNone/>
            </a:pPr>
            <a:r>
              <a:rPr lang="fr-FR" sz="1500" dirty="0">
                <a:latin typeface="Arial Narrow" panose="020B0606020202030204" pitchFamily="34" charset="0"/>
              </a:rPr>
              <a:t>Ces informations </a:t>
            </a:r>
            <a:r>
              <a:rPr lang="fr-FR" sz="1500" dirty="0" smtClean="0">
                <a:latin typeface="Arial Narrow" panose="020B0606020202030204" pitchFamily="34" charset="0"/>
              </a:rPr>
              <a:t>collectées </a:t>
            </a:r>
            <a:r>
              <a:rPr lang="fr-FR" sz="1500" dirty="0">
                <a:latin typeface="Arial Narrow" panose="020B0606020202030204" pitchFamily="34" charset="0"/>
              </a:rPr>
              <a:t>ont pour </a:t>
            </a:r>
            <a:r>
              <a:rPr lang="fr-FR" sz="1500" dirty="0">
                <a:solidFill>
                  <a:srgbClr val="C00000"/>
                </a:solidFill>
                <a:latin typeface="Arial Narrow" panose="020B0606020202030204" pitchFamily="34" charset="0"/>
              </a:rPr>
              <a:t>objectif de s’assurer du caractère adéquat de l’offre par rapport au profil de l’investisseur, à ses objectifs et à sa </a:t>
            </a:r>
            <a:r>
              <a:rPr lang="fr-FR" sz="1500" dirty="0" smtClean="0">
                <a:solidFill>
                  <a:srgbClr val="C00000"/>
                </a:solidFill>
                <a:latin typeface="Arial Narrow" panose="020B0606020202030204" pitchFamily="34" charset="0"/>
              </a:rPr>
              <a:t>compétence</a:t>
            </a:r>
            <a:r>
              <a:rPr lang="fr-FR" sz="1500" dirty="0" smtClean="0">
                <a:latin typeface="Arial Narrow" panose="020B0606020202030204" pitchFamily="34" charset="0"/>
              </a:rPr>
              <a:t>. Elles doivent </a:t>
            </a:r>
            <a:r>
              <a:rPr lang="fr-FR" sz="1500" dirty="0">
                <a:latin typeface="Arial Narrow" panose="020B0606020202030204" pitchFamily="34" charset="0"/>
              </a:rPr>
              <a:t>être </a:t>
            </a:r>
            <a:r>
              <a:rPr lang="fr-FR" sz="1500" b="1" dirty="0">
                <a:latin typeface="Arial Narrow" panose="020B0606020202030204" pitchFamily="34" charset="0"/>
              </a:rPr>
              <a:t>traçables</a:t>
            </a:r>
            <a:r>
              <a:rPr lang="fr-FR" sz="1500" dirty="0">
                <a:latin typeface="Arial Narrow" panose="020B0606020202030204" pitchFamily="34" charset="0"/>
              </a:rPr>
              <a:t> pour répondre aux exigences de la réglementation et des autorités de </a:t>
            </a:r>
            <a:r>
              <a:rPr lang="fr-FR" sz="1500" dirty="0" smtClean="0">
                <a:latin typeface="Arial Narrow" panose="020B0606020202030204" pitchFamily="34" charset="0"/>
              </a:rPr>
              <a:t>contrôle. </a:t>
            </a:r>
            <a:endParaRPr lang="fr-FR" sz="1500" dirty="0">
              <a:latin typeface="Arial Narrow" panose="020B0606020202030204" pitchFamily="34" charset="0"/>
            </a:endParaRPr>
          </a:p>
          <a:p>
            <a:pPr marL="1588" indent="0" algn="just">
              <a:buNone/>
            </a:pPr>
            <a:endParaRPr lang="fr-FR" sz="1600" dirty="0" smtClean="0">
              <a:latin typeface="Arial Narrow" panose="020B0606020202030204" pitchFamily="34" charset="0"/>
              <a:sym typeface="Wingdings"/>
            </a:endParaRPr>
          </a:p>
        </p:txBody>
      </p:sp>
      <p:sp>
        <p:nvSpPr>
          <p:cNvPr id="2" name="Rogner un rectangle à un seul coin 1"/>
          <p:cNvSpPr/>
          <p:nvPr/>
        </p:nvSpPr>
        <p:spPr>
          <a:xfrm>
            <a:off x="277906" y="5143500"/>
            <a:ext cx="8620562" cy="898070"/>
          </a:xfrm>
          <a:prstGeom prst="snip1Rect">
            <a:avLst>
              <a:gd name="adj" fmla="val 50000"/>
            </a:avLst>
          </a:prstGeom>
          <a:ln/>
        </p:spPr>
        <p:style>
          <a:lnRef idx="0">
            <a:schemeClr val="accent2"/>
          </a:lnRef>
          <a:fillRef idx="3">
            <a:schemeClr val="accent2"/>
          </a:fillRef>
          <a:effectRef idx="3">
            <a:schemeClr val="accent2"/>
          </a:effectRef>
          <a:fontRef idx="minor">
            <a:schemeClr val="lt1"/>
          </a:fontRef>
        </p:style>
        <p:txBody>
          <a:bodyPr rtlCol="0" anchor="ctr"/>
          <a:lstStyle/>
          <a:p>
            <a:r>
              <a:rPr lang="fr-FR" sz="1500" dirty="0" smtClean="0">
                <a:solidFill>
                  <a:schemeClr val="bg1"/>
                </a:solidFill>
                <a:latin typeface="Arial Narrow" panose="020B0606020202030204" pitchFamily="34" charset="0"/>
              </a:rPr>
              <a:t>Cette </a:t>
            </a:r>
            <a:r>
              <a:rPr lang="fr-FR" sz="1500" dirty="0">
                <a:solidFill>
                  <a:schemeClr val="bg1"/>
                </a:solidFill>
                <a:latin typeface="Arial Narrow" panose="020B0606020202030204" pitchFamily="34" charset="0"/>
              </a:rPr>
              <a:t>connaissance du client implique de collecter des informations permettant d’évaluer l’adéquation de l’opération. Elle doit être formalisée (questionnaire) et documentée (justificatifs</a:t>
            </a:r>
            <a:r>
              <a:rPr lang="fr-FR" sz="1500" dirty="0" smtClean="0">
                <a:solidFill>
                  <a:schemeClr val="bg1"/>
                </a:solidFill>
                <a:latin typeface="Arial Narrow" panose="020B0606020202030204" pitchFamily="34" charset="0"/>
              </a:rPr>
              <a:t>).</a:t>
            </a:r>
          </a:p>
          <a:p>
            <a:endParaRPr lang="fr-FR" sz="1400" dirty="0">
              <a:solidFill>
                <a:schemeClr val="bg1"/>
              </a:solidFill>
              <a:latin typeface="Arial Narrow" panose="020B0606020202030204" pitchFamily="34" charset="0"/>
            </a:endParaRPr>
          </a:p>
        </p:txBody>
      </p:sp>
      <p:sp>
        <p:nvSpPr>
          <p:cNvPr id="4" name="ZoneTexte 3"/>
          <p:cNvSpPr txBox="1"/>
          <p:nvPr/>
        </p:nvSpPr>
        <p:spPr>
          <a:xfrm rot="16200000">
            <a:off x="-429862" y="5279767"/>
            <a:ext cx="1099066" cy="369332"/>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MEMO</a:t>
            </a:r>
            <a:endParaRPr lang="fr-FR"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6105016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normAutofit fontScale="92500"/>
          </a:bodyPr>
          <a:lstStyle/>
          <a:p>
            <a:pPr lvl="0" algn="l" defTabSz="457200">
              <a:lnSpc>
                <a:spcPct val="100000"/>
              </a:lnSpc>
              <a:spcBef>
                <a:spcPts val="0"/>
              </a:spcBef>
              <a:buClrTx/>
            </a:pPr>
            <a:r>
              <a:rPr lang="fr-FR" sz="3300" cap="none" dirty="0">
                <a:solidFill>
                  <a:srgbClr val="C00000"/>
                </a:solidFill>
              </a:rPr>
              <a:t>DEVOIR DE </a:t>
            </a:r>
            <a:r>
              <a:rPr lang="fr-FR" sz="3300" cap="none" dirty="0" smtClean="0">
                <a:solidFill>
                  <a:srgbClr val="C00000"/>
                </a:solidFill>
              </a:rPr>
              <a:t>CONSEIL</a:t>
            </a:r>
            <a:r>
              <a:rPr lang="fr-FR" sz="3300" cap="none" dirty="0" smtClean="0"/>
              <a:t> - La Compétence Financière</a:t>
            </a:r>
            <a:endParaRPr lang="fr-FR" sz="3300" cap="none" dirty="0"/>
          </a:p>
        </p:txBody>
      </p:sp>
      <p:sp>
        <p:nvSpPr>
          <p:cNvPr id="7" name="Espace réservé du contenu 2"/>
          <p:cNvSpPr txBox="1">
            <a:spLocks/>
          </p:cNvSpPr>
          <p:nvPr/>
        </p:nvSpPr>
        <p:spPr bwMode="auto">
          <a:xfrm>
            <a:off x="277906" y="1067532"/>
            <a:ext cx="8620562" cy="510081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sz="2800">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9pPr>
          </a:lstStyle>
          <a:p>
            <a:pPr algn="just">
              <a:buFont typeface="Wingdings" panose="05000000000000000000" pitchFamily="2" charset="2"/>
              <a:buChar char="§"/>
            </a:pPr>
            <a:r>
              <a:rPr lang="fr-FR" sz="1600" dirty="0" smtClean="0">
                <a:latin typeface="Arial Narrow" panose="020B0606020202030204" pitchFamily="34" charset="0"/>
                <a:sym typeface="Wingdings"/>
              </a:rPr>
              <a:t>Obligation </a:t>
            </a:r>
            <a:r>
              <a:rPr lang="fr-FR" sz="1600" dirty="0">
                <a:latin typeface="Arial Narrow" panose="020B0606020202030204" pitchFamily="34" charset="0"/>
                <a:sym typeface="Wingdings"/>
              </a:rPr>
              <a:t>d’évaluation des </a:t>
            </a:r>
            <a:r>
              <a:rPr lang="fr-FR" sz="1600" b="1" dirty="0">
                <a:latin typeface="Arial Narrow" panose="020B0606020202030204" pitchFamily="34" charset="0"/>
                <a:sym typeface="Wingdings"/>
              </a:rPr>
              <a:t>connaissances théoriques </a:t>
            </a:r>
            <a:r>
              <a:rPr lang="fr-FR" sz="1600" dirty="0">
                <a:latin typeface="Arial Narrow" panose="020B0606020202030204" pitchFamily="34" charset="0"/>
                <a:sym typeface="Wingdings"/>
              </a:rPr>
              <a:t>et de </a:t>
            </a:r>
            <a:r>
              <a:rPr lang="fr-FR" sz="1600" b="1" dirty="0">
                <a:latin typeface="Arial Narrow" panose="020B0606020202030204" pitchFamily="34" charset="0"/>
                <a:sym typeface="Wingdings"/>
              </a:rPr>
              <a:t>l’expérience</a:t>
            </a:r>
            <a:r>
              <a:rPr lang="fr-FR" sz="1600" dirty="0">
                <a:latin typeface="Arial Narrow" panose="020B0606020202030204" pitchFamily="34" charset="0"/>
                <a:sym typeface="Wingdings"/>
              </a:rPr>
              <a:t> de détention d’instruments financiers des </a:t>
            </a:r>
            <a:r>
              <a:rPr lang="fr-FR" sz="1600" dirty="0" smtClean="0">
                <a:latin typeface="Arial Narrow" panose="020B0606020202030204" pitchFamily="34" charset="0"/>
                <a:sym typeface="Wingdings"/>
              </a:rPr>
              <a:t>clients.</a:t>
            </a:r>
          </a:p>
          <a:p>
            <a:pPr algn="just">
              <a:buFont typeface="Wingdings" panose="05000000000000000000" pitchFamily="2" charset="2"/>
              <a:buChar char="§"/>
            </a:pPr>
            <a:r>
              <a:rPr lang="fr-FR" sz="1600" b="1" dirty="0" smtClean="0">
                <a:latin typeface="Arial Narrow" panose="020B0606020202030204" pitchFamily="34" charset="0"/>
                <a:sym typeface="Wingdings"/>
              </a:rPr>
              <a:t>Déterminer </a:t>
            </a:r>
            <a:r>
              <a:rPr lang="fr-FR" sz="1600" b="1" dirty="0" smtClean="0">
                <a:solidFill>
                  <a:srgbClr val="C00000"/>
                </a:solidFill>
                <a:latin typeface="Arial Narrow" panose="020B0606020202030204" pitchFamily="34" charset="0"/>
                <a:sym typeface="Wingdings"/>
              </a:rPr>
              <a:t>la compétence financière du client </a:t>
            </a:r>
            <a:r>
              <a:rPr lang="fr-FR" sz="1600" b="1" dirty="0" smtClean="0">
                <a:latin typeface="Arial Narrow" panose="020B0606020202030204" pitchFamily="34" charset="0"/>
                <a:sym typeface="Wingdings"/>
              </a:rPr>
              <a:t>afin de lui donner une information claire, précise et compréhensible pour la réalisation de l’investissement.</a:t>
            </a:r>
          </a:p>
          <a:p>
            <a:pPr marL="1588" indent="0" algn="just">
              <a:buNone/>
            </a:pPr>
            <a:r>
              <a:rPr lang="fr-FR" sz="1600" b="1" dirty="0" smtClean="0">
                <a:latin typeface="Arial Narrow" panose="020B0606020202030204" pitchFamily="34" charset="0"/>
                <a:sym typeface="Wingdings"/>
              </a:rPr>
              <a:t>Pour cela, les questions du QCF doivent permettre de les évaluer : </a:t>
            </a:r>
            <a:r>
              <a:rPr lang="fr-FR" sz="1600" dirty="0" smtClean="0">
                <a:latin typeface="Arial Narrow" panose="020B0606020202030204" pitchFamily="34" charset="0"/>
                <a:sym typeface="Wingdings"/>
                <a:hlinkClick r:id="rId2"/>
              </a:rPr>
              <a:t>retrouvez-les ici</a:t>
            </a:r>
            <a:endParaRPr lang="fr-FR" sz="1600" dirty="0" smtClean="0">
              <a:latin typeface="Arial Narrow" panose="020B0606020202030204" pitchFamily="34" charset="0"/>
              <a:sym typeface="Wingdings"/>
            </a:endParaRPr>
          </a:p>
          <a:p>
            <a:pPr lvl="1" algn="just">
              <a:buClr>
                <a:schemeClr val="accent6"/>
              </a:buClr>
              <a:buFont typeface="Wingdings" panose="05000000000000000000" pitchFamily="2" charset="2"/>
              <a:buChar char="Ø"/>
            </a:pPr>
            <a:r>
              <a:rPr lang="fr-FR" sz="1600" b="1" dirty="0" smtClean="0">
                <a:solidFill>
                  <a:schemeClr val="accent6"/>
                </a:solidFill>
                <a:latin typeface="Arial Narrow" panose="020B0606020202030204" pitchFamily="34" charset="0"/>
                <a:sym typeface="Wingdings"/>
              </a:rPr>
              <a:t>Les connaissances du client</a:t>
            </a:r>
            <a:r>
              <a:rPr lang="fr-FR" sz="1600" dirty="0" smtClean="0">
                <a:solidFill>
                  <a:schemeClr val="accent6"/>
                </a:solidFill>
                <a:latin typeface="Arial Narrow" panose="020B0606020202030204" pitchFamily="34" charset="0"/>
                <a:sym typeface="Wingdings"/>
              </a:rPr>
              <a:t> : </a:t>
            </a:r>
          </a:p>
          <a:p>
            <a:pPr marL="1588" indent="0" algn="just">
              <a:buNone/>
            </a:pPr>
            <a:r>
              <a:rPr lang="fr-FR" sz="1600" dirty="0" smtClean="0">
                <a:latin typeface="Arial Narrow" panose="020B0606020202030204" pitchFamily="34" charset="0"/>
                <a:sym typeface="Wingdings"/>
              </a:rPr>
              <a:t>Pour évaluer le degré de compréhension du client/investisseur, l’établissement doit s’appuyer sur sa formation et son parcours professionnel. Elles reposent principalement sur des éléments déclaratifs. Il faut donc croiser ce niveau de connaissance théorique du client avec des information objectives comme son expérience.</a:t>
            </a:r>
          </a:p>
          <a:p>
            <a:pPr lvl="1" algn="just">
              <a:buClr>
                <a:schemeClr val="accent6"/>
              </a:buClr>
              <a:buFont typeface="Wingdings" panose="05000000000000000000" pitchFamily="2" charset="2"/>
              <a:buChar char="Ø"/>
            </a:pPr>
            <a:r>
              <a:rPr lang="fr-FR" sz="1600" b="1" dirty="0" smtClean="0">
                <a:solidFill>
                  <a:schemeClr val="accent6"/>
                </a:solidFill>
                <a:latin typeface="Arial Narrow" panose="020B0606020202030204" pitchFamily="34" charset="0"/>
                <a:sym typeface="Wingdings"/>
              </a:rPr>
              <a:t>L’expérience du client</a:t>
            </a:r>
            <a:r>
              <a:rPr lang="fr-FR" sz="1600" dirty="0" smtClean="0">
                <a:solidFill>
                  <a:schemeClr val="accent6"/>
                </a:solidFill>
                <a:latin typeface="Arial Narrow" panose="020B0606020202030204" pitchFamily="34" charset="0"/>
                <a:sym typeface="Wingdings"/>
              </a:rPr>
              <a:t> : </a:t>
            </a:r>
          </a:p>
          <a:p>
            <a:pPr marL="1588" indent="0" algn="just">
              <a:buNone/>
            </a:pPr>
            <a:r>
              <a:rPr lang="fr-FR" sz="1600" dirty="0" smtClean="0">
                <a:latin typeface="Arial Narrow" panose="020B0606020202030204" pitchFamily="34" charset="0"/>
                <a:sym typeface="Wingdings"/>
              </a:rPr>
              <a:t>Il est nécessaire d’interroger le client sur les produits qu’il détient ou a détenu, les gains ou pertes déjà réalisés, en analysant ses relevés de compte ou son portefeuille.</a:t>
            </a:r>
            <a:endParaRPr lang="fr-FR" sz="1600" b="1" dirty="0" smtClean="0">
              <a:latin typeface="Arial Narrow" panose="020B0606020202030204" pitchFamily="34" charset="0"/>
            </a:endParaRPr>
          </a:p>
          <a:p>
            <a:pPr marL="1588" indent="0">
              <a:buClr>
                <a:schemeClr val="accent6">
                  <a:lumMod val="75000"/>
                </a:schemeClr>
              </a:buClr>
              <a:buSzPct val="100000"/>
              <a:buNone/>
              <a:tabLst>
                <a:tab pos="1970088" algn="ctr"/>
                <a:tab pos="6188075" algn="ctr"/>
              </a:tabLst>
            </a:pPr>
            <a:r>
              <a:rPr lang="fr-FR" sz="1600" b="1" dirty="0" smtClean="0">
                <a:solidFill>
                  <a:srgbClr val="C00000"/>
                </a:solidFill>
                <a:latin typeface="Arial Narrow" panose="020B0606020202030204" pitchFamily="34" charset="0"/>
                <a:sym typeface="Wingdings"/>
              </a:rPr>
              <a:t> </a:t>
            </a:r>
            <a:r>
              <a:rPr lang="fr-FR" sz="1600" b="1" dirty="0">
                <a:solidFill>
                  <a:srgbClr val="C00000"/>
                </a:solidFill>
                <a:latin typeface="Arial Narrow" panose="020B0606020202030204" pitchFamily="34" charset="0"/>
                <a:sym typeface="Wingdings"/>
              </a:rPr>
              <a:t>L’évaluation de la compétence financière du client </a:t>
            </a:r>
            <a:r>
              <a:rPr lang="fr-FR" sz="1600" b="1" dirty="0" smtClean="0">
                <a:solidFill>
                  <a:srgbClr val="C00000"/>
                </a:solidFill>
                <a:latin typeface="Arial Narrow" panose="020B0606020202030204" pitchFamily="34" charset="0"/>
                <a:sym typeface="Wingdings"/>
              </a:rPr>
              <a:t>permet </a:t>
            </a:r>
            <a:r>
              <a:rPr lang="fr-FR" sz="1600" b="1" dirty="0">
                <a:solidFill>
                  <a:srgbClr val="C00000"/>
                </a:solidFill>
                <a:latin typeface="Arial Narrow" panose="020B0606020202030204" pitchFamily="34" charset="0"/>
                <a:sym typeface="Wingdings"/>
              </a:rPr>
              <a:t>d’adapter </a:t>
            </a:r>
            <a:r>
              <a:rPr lang="fr-FR" sz="1600" b="1" dirty="0" smtClean="0">
                <a:solidFill>
                  <a:srgbClr val="C00000"/>
                </a:solidFill>
                <a:latin typeface="Arial Narrow" panose="020B0606020202030204" pitchFamily="34" charset="0"/>
                <a:sym typeface="Wingdings"/>
              </a:rPr>
              <a:t>ses propositions </a:t>
            </a:r>
            <a:r>
              <a:rPr lang="fr-FR" sz="1600" b="1" dirty="0">
                <a:solidFill>
                  <a:srgbClr val="C00000"/>
                </a:solidFill>
                <a:latin typeface="Arial Narrow" panose="020B0606020202030204" pitchFamily="34" charset="0"/>
                <a:sym typeface="Wingdings"/>
              </a:rPr>
              <a:t>et les </a:t>
            </a:r>
            <a:r>
              <a:rPr lang="fr-FR" sz="1600" b="1" dirty="0" smtClean="0">
                <a:solidFill>
                  <a:srgbClr val="C00000"/>
                </a:solidFill>
                <a:latin typeface="Arial Narrow" panose="020B0606020202030204" pitchFamily="34" charset="0"/>
                <a:sym typeface="Wingdings"/>
              </a:rPr>
              <a:t>informations </a:t>
            </a:r>
            <a:r>
              <a:rPr lang="fr-FR" sz="1600" b="1" dirty="0">
                <a:solidFill>
                  <a:srgbClr val="C00000"/>
                </a:solidFill>
                <a:latin typeface="Arial Narrow" panose="020B0606020202030204" pitchFamily="34" charset="0"/>
                <a:sym typeface="Wingdings"/>
              </a:rPr>
              <a:t>à donner.</a:t>
            </a:r>
            <a:endParaRPr lang="fr-FR" sz="1600" b="1" dirty="0">
              <a:solidFill>
                <a:srgbClr val="C00000"/>
              </a:solidFill>
              <a:latin typeface="Arial Narrow" panose="020B0606020202030204" pitchFamily="34" charset="0"/>
            </a:endParaRPr>
          </a:p>
          <a:p>
            <a:pPr marL="1588" indent="0" algn="just">
              <a:buNone/>
            </a:pPr>
            <a:endParaRPr lang="fr-FR" sz="1600" dirty="0" smtClean="0">
              <a:latin typeface="Arial Narrow" panose="020B0606020202030204" pitchFamily="34" charset="0"/>
              <a:sym typeface="Wingdings"/>
            </a:endParaRPr>
          </a:p>
        </p:txBody>
      </p:sp>
      <p:sp>
        <p:nvSpPr>
          <p:cNvPr id="2" name="Rogner un rectangle à un seul coin 1"/>
          <p:cNvSpPr/>
          <p:nvPr/>
        </p:nvSpPr>
        <p:spPr>
          <a:xfrm>
            <a:off x="277906" y="4960257"/>
            <a:ext cx="8620562" cy="1220791"/>
          </a:xfrm>
          <a:prstGeom prst="snip1Rect">
            <a:avLst>
              <a:gd name="adj" fmla="val 35956"/>
            </a:avLst>
          </a:prstGeom>
          <a:ln/>
        </p:spPr>
        <p:style>
          <a:lnRef idx="0">
            <a:schemeClr val="accent2"/>
          </a:lnRef>
          <a:fillRef idx="3">
            <a:schemeClr val="accent2"/>
          </a:fillRef>
          <a:effectRef idx="3">
            <a:schemeClr val="accent2"/>
          </a:effectRef>
          <a:fontRef idx="minor">
            <a:schemeClr val="lt1"/>
          </a:fontRef>
        </p:style>
        <p:txBody>
          <a:bodyPr rtlCol="0" anchor="ctr"/>
          <a:lstStyle/>
          <a:p>
            <a:r>
              <a:rPr lang="fr-FR" sz="1500" dirty="0" smtClean="0">
                <a:solidFill>
                  <a:schemeClr val="bg1"/>
                </a:solidFill>
                <a:latin typeface="Arial Narrow" panose="020B0606020202030204" pitchFamily="34" charset="0"/>
              </a:rPr>
              <a:t>L’évaluation </a:t>
            </a:r>
            <a:r>
              <a:rPr lang="fr-FR" sz="1500" dirty="0">
                <a:solidFill>
                  <a:schemeClr val="bg1"/>
                </a:solidFill>
                <a:latin typeface="Arial Narrow" panose="020B0606020202030204" pitchFamily="34" charset="0"/>
              </a:rPr>
              <a:t>de la compétence financière d’un client non professionnel MIF est obligatoire. Par ailleurs, un </a:t>
            </a:r>
            <a:r>
              <a:rPr lang="fr-FR" sz="1500" dirty="0" smtClean="0">
                <a:solidFill>
                  <a:schemeClr val="bg1"/>
                </a:solidFill>
                <a:latin typeface="Arial Narrow" panose="020B0606020202030204" pitchFamily="34" charset="0"/>
              </a:rPr>
              <a:t>établissement </a:t>
            </a:r>
            <a:r>
              <a:rPr lang="fr-FR" sz="1500" dirty="0">
                <a:solidFill>
                  <a:schemeClr val="bg1"/>
                </a:solidFill>
                <a:latin typeface="Arial Narrow" panose="020B0606020202030204" pitchFamily="34" charset="0"/>
              </a:rPr>
              <a:t>financier ne peut pas se contenter d’éléments purement déclaratifs pour évaluer cette compétence financière. Il faut aussi s’intéresser aux détentions présentes et passées, ainsi qu’à la fréquence et l’antériorité des interventions du client sur les différents marchés. Tous ces éléments permettent à l’établissement financier de respecter les intérêts des clients et d’adapter le niveau d’information à fournir</a:t>
            </a:r>
            <a:r>
              <a:rPr lang="fr-FR" sz="1500" dirty="0" smtClean="0">
                <a:solidFill>
                  <a:schemeClr val="bg1"/>
                </a:solidFill>
                <a:latin typeface="Arial Narrow" panose="020B0606020202030204" pitchFamily="34" charset="0"/>
              </a:rPr>
              <a:t>.</a:t>
            </a:r>
          </a:p>
          <a:p>
            <a:endParaRPr lang="fr-FR" sz="1400" dirty="0">
              <a:solidFill>
                <a:schemeClr val="bg1"/>
              </a:solidFill>
              <a:latin typeface="Arial Narrow" panose="020B0606020202030204" pitchFamily="34" charset="0"/>
            </a:endParaRPr>
          </a:p>
        </p:txBody>
      </p:sp>
      <p:sp>
        <p:nvSpPr>
          <p:cNvPr id="5" name="ZoneTexte 4"/>
          <p:cNvSpPr txBox="1"/>
          <p:nvPr/>
        </p:nvSpPr>
        <p:spPr>
          <a:xfrm rot="16200000">
            <a:off x="-522194" y="5245100"/>
            <a:ext cx="1320800" cy="369332"/>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MEMO</a:t>
            </a:r>
            <a:endParaRPr lang="fr-FR"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40557893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normAutofit fontScale="85000" lnSpcReduction="10000"/>
          </a:bodyPr>
          <a:lstStyle/>
          <a:p>
            <a:pPr lvl="0" algn="l" defTabSz="457200">
              <a:lnSpc>
                <a:spcPct val="100000"/>
              </a:lnSpc>
              <a:spcBef>
                <a:spcPts val="0"/>
              </a:spcBef>
              <a:buClrTx/>
            </a:pPr>
            <a:r>
              <a:rPr lang="fr-FR" sz="3300" cap="none" dirty="0">
                <a:solidFill>
                  <a:srgbClr val="C00000"/>
                </a:solidFill>
              </a:rPr>
              <a:t>DEVOIR DE </a:t>
            </a:r>
            <a:r>
              <a:rPr lang="fr-FR" sz="3300" cap="none" dirty="0" smtClean="0">
                <a:solidFill>
                  <a:srgbClr val="C00000"/>
                </a:solidFill>
              </a:rPr>
              <a:t>CONSEIL</a:t>
            </a:r>
            <a:r>
              <a:rPr lang="fr-FR" sz="3300" cap="none" dirty="0" smtClean="0"/>
              <a:t> - Les Objectifs et les Risques</a:t>
            </a:r>
            <a:endParaRPr lang="fr-FR" sz="3300" cap="none" dirty="0"/>
          </a:p>
        </p:txBody>
      </p:sp>
      <p:sp>
        <p:nvSpPr>
          <p:cNvPr id="7" name="Espace réservé du contenu 2"/>
          <p:cNvSpPr txBox="1">
            <a:spLocks/>
          </p:cNvSpPr>
          <p:nvPr/>
        </p:nvSpPr>
        <p:spPr bwMode="auto">
          <a:xfrm>
            <a:off x="277906" y="1067532"/>
            <a:ext cx="8686480" cy="510081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sz="2800">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9pPr>
          </a:lstStyle>
          <a:p>
            <a:pPr marL="1588" indent="0" algn="just">
              <a:buNone/>
            </a:pPr>
            <a:r>
              <a:rPr lang="fr-FR" sz="1600" dirty="0" smtClean="0">
                <a:latin typeface="Arial Narrow" panose="020B0606020202030204" pitchFamily="34" charset="0"/>
                <a:sym typeface="Wingdings"/>
              </a:rPr>
              <a:t>La connaissance du client doit permettre de </a:t>
            </a:r>
            <a:r>
              <a:rPr lang="fr-FR" sz="1600" b="1" dirty="0" smtClean="0">
                <a:solidFill>
                  <a:srgbClr val="C00000"/>
                </a:solidFill>
                <a:latin typeface="Arial Narrow" panose="020B0606020202030204" pitchFamily="34" charset="0"/>
                <a:sym typeface="Wingdings"/>
              </a:rPr>
              <a:t>mettre en œuvre une véritable démarche conseil</a:t>
            </a:r>
            <a:r>
              <a:rPr lang="fr-FR" sz="1600" dirty="0" smtClean="0">
                <a:latin typeface="Arial Narrow" panose="020B0606020202030204" pitchFamily="34" charset="0"/>
                <a:sym typeface="Wingdings"/>
              </a:rPr>
              <a:t>. L’un des aspects de cette démarche est </a:t>
            </a:r>
            <a:r>
              <a:rPr lang="fr-FR" sz="1600" b="1" dirty="0" smtClean="0">
                <a:latin typeface="Arial Narrow" panose="020B0606020202030204" pitchFamily="34" charset="0"/>
                <a:sym typeface="Wingdings"/>
              </a:rPr>
              <a:t>de proposer des produits ou services en concordance avec les objectifs de l’investisseur et les risques qu’il accepte de prendre</a:t>
            </a:r>
            <a:r>
              <a:rPr lang="fr-FR" sz="1600" dirty="0" smtClean="0">
                <a:latin typeface="Arial Narrow" panose="020B0606020202030204" pitchFamily="34" charset="0"/>
                <a:sym typeface="Wingdings"/>
              </a:rPr>
              <a:t>. En pratique, la </a:t>
            </a:r>
            <a:r>
              <a:rPr lang="fr-FR" sz="1600" dirty="0">
                <a:latin typeface="Arial Narrow" panose="020B0606020202030204" pitchFamily="34" charset="0"/>
                <a:sym typeface="Wingdings"/>
              </a:rPr>
              <a:t>compréhension des objectifs du client / investisseur </a:t>
            </a:r>
            <a:r>
              <a:rPr lang="fr-FR" sz="1600" dirty="0" smtClean="0">
                <a:latin typeface="Arial Narrow" panose="020B0606020202030204" pitchFamily="34" charset="0"/>
                <a:sym typeface="Wingdings"/>
              </a:rPr>
              <a:t>repose sur différentes informations, qui sont repris dans votre </a:t>
            </a:r>
            <a:r>
              <a:rPr lang="fr-FR" sz="1600" b="1" dirty="0" smtClean="0">
                <a:solidFill>
                  <a:srgbClr val="C00000"/>
                </a:solidFill>
                <a:latin typeface="Arial Narrow" panose="020B0606020202030204" pitchFamily="34" charset="0"/>
                <a:sym typeface="Wingdings"/>
              </a:rPr>
              <a:t>Aide à la Préparation de l’Entretien</a:t>
            </a:r>
            <a:r>
              <a:rPr lang="fr-FR" sz="1600" dirty="0" smtClean="0">
                <a:latin typeface="Arial Narrow" panose="020B0606020202030204" pitchFamily="34" charset="0"/>
                <a:sym typeface="Wingdings"/>
              </a:rPr>
              <a:t> :</a:t>
            </a:r>
          </a:p>
          <a:p>
            <a:pPr algn="just">
              <a:buClr>
                <a:schemeClr val="accent6"/>
              </a:buClr>
              <a:buFont typeface="Wingdings" panose="05000000000000000000" pitchFamily="2" charset="2"/>
              <a:buChar char="§"/>
            </a:pPr>
            <a:r>
              <a:rPr lang="fr-FR" sz="1600" dirty="0" smtClean="0">
                <a:solidFill>
                  <a:srgbClr val="C00000"/>
                </a:solidFill>
                <a:latin typeface="Arial Narrow" panose="020B0606020202030204" pitchFamily="34" charset="0"/>
                <a:sym typeface="Wingdings"/>
              </a:rPr>
              <a:t>ses </a:t>
            </a:r>
            <a:r>
              <a:rPr lang="fr-FR" sz="1600" dirty="0">
                <a:solidFill>
                  <a:srgbClr val="C00000"/>
                </a:solidFill>
                <a:latin typeface="Arial Narrow" panose="020B0606020202030204" pitchFamily="34" charset="0"/>
                <a:sym typeface="Wingdings"/>
              </a:rPr>
              <a:t>projets</a:t>
            </a:r>
            <a:r>
              <a:rPr lang="fr-FR" sz="1600" dirty="0" smtClean="0">
                <a:solidFill>
                  <a:srgbClr val="C00000"/>
                </a:solidFill>
                <a:latin typeface="Arial Narrow" panose="020B0606020202030204" pitchFamily="34" charset="0"/>
                <a:sym typeface="Wingdings"/>
              </a:rPr>
              <a:t>, </a:t>
            </a:r>
            <a:r>
              <a:rPr lang="fr-FR" sz="1600" dirty="0" smtClean="0">
                <a:latin typeface="Arial Narrow" panose="020B0606020202030204" pitchFamily="34" charset="0"/>
                <a:sym typeface="Wingdings"/>
              </a:rPr>
              <a:t>notamment </a:t>
            </a:r>
            <a:r>
              <a:rPr lang="fr-FR" sz="1600" dirty="0">
                <a:latin typeface="Arial Narrow" panose="020B0606020202030204" pitchFamily="34" charset="0"/>
                <a:sym typeface="Wingdings"/>
              </a:rPr>
              <a:t>pour bien définir l’horizon de placement. Par exemple, si le client envisage d’utiliser tout ou partie de son épargne liquide pour un projet immobilier dans 24 mois, il est bien évident qu’un placement obligataire avec une maturité à 15 ans est à éviter. Il est donc essentiel d’interroger le client sur ses projets à court terme, moyen terme et </a:t>
            </a:r>
            <a:r>
              <a:rPr lang="fr-FR" sz="1600" dirty="0" smtClean="0">
                <a:latin typeface="Arial Narrow" panose="020B0606020202030204" pitchFamily="34" charset="0"/>
                <a:sym typeface="Wingdings"/>
              </a:rPr>
              <a:t>long terme.</a:t>
            </a:r>
          </a:p>
          <a:p>
            <a:pPr algn="just">
              <a:buClr>
                <a:schemeClr val="accent6"/>
              </a:buClr>
              <a:buFont typeface="Wingdings" panose="05000000000000000000" pitchFamily="2" charset="2"/>
              <a:buChar char="§"/>
            </a:pPr>
            <a:endParaRPr lang="fr-FR" sz="1000" dirty="0" smtClean="0">
              <a:latin typeface="Arial Narrow" panose="020B0606020202030204" pitchFamily="34" charset="0"/>
              <a:sym typeface="Wingdings"/>
            </a:endParaRPr>
          </a:p>
          <a:p>
            <a:pPr algn="just">
              <a:buClr>
                <a:schemeClr val="accent6"/>
              </a:buClr>
              <a:buFont typeface="Wingdings" panose="05000000000000000000" pitchFamily="2" charset="2"/>
              <a:buChar char="§"/>
            </a:pPr>
            <a:r>
              <a:rPr lang="fr-FR" sz="1600" dirty="0" smtClean="0">
                <a:solidFill>
                  <a:srgbClr val="C00000"/>
                </a:solidFill>
                <a:latin typeface="Arial Narrow" panose="020B0606020202030204" pitchFamily="34" charset="0"/>
                <a:sym typeface="Wingdings"/>
              </a:rPr>
              <a:t>son </a:t>
            </a:r>
            <a:r>
              <a:rPr lang="fr-FR" sz="1600" dirty="0">
                <a:solidFill>
                  <a:srgbClr val="C00000"/>
                </a:solidFill>
                <a:latin typeface="Arial Narrow" panose="020B0606020202030204" pitchFamily="34" charset="0"/>
                <a:sym typeface="Wingdings"/>
              </a:rPr>
              <a:t>âge, </a:t>
            </a:r>
            <a:r>
              <a:rPr lang="fr-FR" sz="1600" dirty="0" smtClean="0">
                <a:latin typeface="Arial Narrow" panose="020B0606020202030204" pitchFamily="34" charset="0"/>
                <a:sym typeface="Wingdings"/>
              </a:rPr>
              <a:t>même </a:t>
            </a:r>
            <a:r>
              <a:rPr lang="fr-FR" sz="1600" dirty="0">
                <a:latin typeface="Arial Narrow" panose="020B0606020202030204" pitchFamily="34" charset="0"/>
                <a:sym typeface="Wingdings"/>
              </a:rPr>
              <a:t>si toute les situations doivent être analysée au cas par cas, les objectifs d’un investisseur de 30 ans ne sont généralement pas les mêmes que celui d’un investisseur de 45 ans ou de 60 ans</a:t>
            </a:r>
            <a:r>
              <a:rPr lang="fr-FR" sz="1600" dirty="0" smtClean="0">
                <a:latin typeface="Arial Narrow" panose="020B0606020202030204" pitchFamily="34" charset="0"/>
                <a:sym typeface="Wingdings"/>
              </a:rPr>
              <a:t>.</a:t>
            </a:r>
          </a:p>
          <a:p>
            <a:pPr algn="just">
              <a:buClr>
                <a:schemeClr val="accent6"/>
              </a:buClr>
              <a:buFont typeface="Wingdings" panose="05000000000000000000" pitchFamily="2" charset="2"/>
              <a:buChar char="§"/>
            </a:pPr>
            <a:endParaRPr lang="fr-FR" sz="1000" dirty="0">
              <a:latin typeface="Arial Narrow" panose="020B0606020202030204" pitchFamily="34" charset="0"/>
              <a:sym typeface="Wingdings"/>
            </a:endParaRPr>
          </a:p>
          <a:p>
            <a:pPr algn="just">
              <a:buClr>
                <a:schemeClr val="accent6"/>
              </a:buClr>
              <a:buFont typeface="Wingdings" panose="05000000000000000000" pitchFamily="2" charset="2"/>
              <a:buChar char="§"/>
            </a:pPr>
            <a:r>
              <a:rPr lang="fr-FR" sz="1600" dirty="0">
                <a:solidFill>
                  <a:srgbClr val="C00000"/>
                </a:solidFill>
                <a:latin typeface="Arial Narrow" panose="020B0606020202030204" pitchFamily="34" charset="0"/>
                <a:sym typeface="Wingdings"/>
              </a:rPr>
              <a:t>ses besoins, </a:t>
            </a:r>
            <a:r>
              <a:rPr lang="fr-FR" sz="1600" dirty="0" smtClean="0">
                <a:latin typeface="Arial Narrow" panose="020B0606020202030204" pitchFamily="34" charset="0"/>
                <a:sym typeface="Wingdings"/>
              </a:rPr>
              <a:t>les </a:t>
            </a:r>
            <a:r>
              <a:rPr lang="fr-FR" sz="1600" dirty="0">
                <a:latin typeface="Arial Narrow" panose="020B0606020202030204" pitchFamily="34" charset="0"/>
                <a:sym typeface="Wingdings"/>
              </a:rPr>
              <a:t>objectifs peuvent aussi se définir en fonction des besoins exprimés par le client. Par exemple, le client souhaite-t-il valoriser son capital ou obtenir des revenus réguliers ? En fonction de la réponse donnée, l’offre sera différente</a:t>
            </a:r>
            <a:r>
              <a:rPr lang="fr-FR" sz="1600" dirty="0" smtClean="0">
                <a:latin typeface="Arial Narrow" panose="020B0606020202030204" pitchFamily="34" charset="0"/>
                <a:sym typeface="Wingdings"/>
              </a:rPr>
              <a:t>.</a:t>
            </a:r>
          </a:p>
          <a:p>
            <a:pPr algn="just">
              <a:buClr>
                <a:schemeClr val="accent6"/>
              </a:buClr>
              <a:buFont typeface="Wingdings" panose="05000000000000000000" pitchFamily="2" charset="2"/>
              <a:buChar char="§"/>
            </a:pPr>
            <a:endParaRPr lang="fr-FR" sz="1000" dirty="0">
              <a:latin typeface="Arial Narrow" panose="020B0606020202030204" pitchFamily="34" charset="0"/>
              <a:sym typeface="Wingdings"/>
            </a:endParaRPr>
          </a:p>
          <a:p>
            <a:pPr algn="just">
              <a:buClr>
                <a:schemeClr val="accent6"/>
              </a:buClr>
              <a:buFont typeface="Wingdings" panose="05000000000000000000" pitchFamily="2" charset="2"/>
              <a:buChar char="§"/>
            </a:pPr>
            <a:r>
              <a:rPr lang="fr-FR" sz="1600" dirty="0">
                <a:solidFill>
                  <a:srgbClr val="C00000"/>
                </a:solidFill>
                <a:latin typeface="Arial Narrow" panose="020B0606020202030204" pitchFamily="34" charset="0"/>
                <a:sym typeface="Wingdings"/>
              </a:rPr>
              <a:t>ou encore ses attentes en matière de rentabilité. </a:t>
            </a:r>
            <a:r>
              <a:rPr lang="fr-FR" sz="1600" dirty="0" smtClean="0">
                <a:latin typeface="Arial Narrow" panose="020B0606020202030204" pitchFamily="34" charset="0"/>
                <a:sym typeface="Wingdings"/>
              </a:rPr>
              <a:t>En </a:t>
            </a:r>
            <a:r>
              <a:rPr lang="fr-FR" sz="1600" dirty="0">
                <a:latin typeface="Arial Narrow" panose="020B0606020202030204" pitchFamily="34" charset="0"/>
                <a:sym typeface="Wingdings"/>
              </a:rPr>
              <a:t>la matière, la réponse est souvent simple : l’investisseur recherche toujours le rendement le plus haut ! En pratique, l’espérance de rendement ne peut pas être déconnectée du niveau de risque accepté par l’investisseur. C’est bien entendu le couple rentabilité / risque.</a:t>
            </a:r>
          </a:p>
          <a:p>
            <a:pPr marL="1588" indent="0" algn="just">
              <a:buNone/>
            </a:pPr>
            <a:endParaRPr lang="fr-FR" sz="1600" dirty="0" smtClean="0">
              <a:latin typeface="Arial Narrow" panose="020B0606020202030204" pitchFamily="34" charset="0"/>
              <a:sym typeface="Wingdings"/>
            </a:endParaRPr>
          </a:p>
        </p:txBody>
      </p:sp>
      <p:sp>
        <p:nvSpPr>
          <p:cNvPr id="2" name="Rogner un rectangle à un seul coin 1"/>
          <p:cNvSpPr/>
          <p:nvPr/>
        </p:nvSpPr>
        <p:spPr>
          <a:xfrm>
            <a:off x="290606" y="5788479"/>
            <a:ext cx="8620562" cy="379871"/>
          </a:xfrm>
          <a:prstGeom prst="snip1Rect">
            <a:avLst>
              <a:gd name="adj" fmla="val 50000"/>
            </a:avLst>
          </a:prstGeom>
          <a:ln/>
        </p:spPr>
        <p:style>
          <a:lnRef idx="0">
            <a:schemeClr val="accent2"/>
          </a:lnRef>
          <a:fillRef idx="3">
            <a:schemeClr val="accent2"/>
          </a:fillRef>
          <a:effectRef idx="3">
            <a:schemeClr val="accent2"/>
          </a:effectRef>
          <a:fontRef idx="minor">
            <a:schemeClr val="lt1"/>
          </a:fontRef>
        </p:style>
        <p:txBody>
          <a:bodyPr rtlCol="0" anchor="ctr"/>
          <a:lstStyle/>
          <a:p>
            <a:r>
              <a:rPr lang="fr-FR" sz="1500" dirty="0">
                <a:solidFill>
                  <a:schemeClr val="bg1"/>
                </a:solidFill>
                <a:latin typeface="Arial Narrow" panose="020B0606020202030204" pitchFamily="34" charset="0"/>
              </a:rPr>
              <a:t>Les objectifs du client / investisseur doivent être bien définis afin d’appréhender avec le client son appétence au risque</a:t>
            </a:r>
            <a:r>
              <a:rPr lang="fr-FR" sz="1500" dirty="0" smtClean="0">
                <a:solidFill>
                  <a:schemeClr val="bg1"/>
                </a:solidFill>
                <a:latin typeface="Arial Narrow" panose="020B0606020202030204" pitchFamily="34" charset="0"/>
              </a:rPr>
              <a:t>.</a:t>
            </a:r>
          </a:p>
        </p:txBody>
      </p:sp>
      <p:sp>
        <p:nvSpPr>
          <p:cNvPr id="5" name="ZoneTexte 4"/>
          <p:cNvSpPr txBox="1"/>
          <p:nvPr/>
        </p:nvSpPr>
        <p:spPr>
          <a:xfrm rot="16200000">
            <a:off x="-522194" y="5575300"/>
            <a:ext cx="1320800" cy="369332"/>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MEMO</a:t>
            </a:r>
            <a:endParaRPr lang="fr-FR"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7640593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normAutofit/>
          </a:bodyPr>
          <a:lstStyle/>
          <a:p>
            <a:pPr lvl="0" algn="l" defTabSz="457200">
              <a:lnSpc>
                <a:spcPct val="100000"/>
              </a:lnSpc>
              <a:spcBef>
                <a:spcPts val="0"/>
              </a:spcBef>
              <a:buClrTx/>
            </a:pPr>
            <a:r>
              <a:rPr lang="fr-FR" sz="3300" cap="none" dirty="0" smtClean="0">
                <a:solidFill>
                  <a:srgbClr val="C00000"/>
                </a:solidFill>
              </a:rPr>
              <a:t>DEVOIR DE CONSEIL</a:t>
            </a:r>
            <a:r>
              <a:rPr lang="fr-FR" sz="3300" cap="none" dirty="0"/>
              <a:t> - L’adéquation</a:t>
            </a:r>
          </a:p>
        </p:txBody>
      </p:sp>
      <p:sp>
        <p:nvSpPr>
          <p:cNvPr id="7" name="Espace réservé du contenu 2"/>
          <p:cNvSpPr txBox="1">
            <a:spLocks/>
          </p:cNvSpPr>
          <p:nvPr/>
        </p:nvSpPr>
        <p:spPr bwMode="auto">
          <a:xfrm>
            <a:off x="285750" y="1067532"/>
            <a:ext cx="8678033" cy="510081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sz="2800">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9pPr>
          </a:lstStyle>
          <a:p>
            <a:pPr algn="just">
              <a:buFont typeface="Wingdings" panose="05000000000000000000" pitchFamily="2" charset="2"/>
              <a:buChar char="§"/>
            </a:pPr>
            <a:r>
              <a:rPr lang="fr-FR" sz="1600" b="1" dirty="0" smtClean="0">
                <a:latin typeface="Arial Narrow" panose="020B0606020202030204" pitchFamily="34" charset="0"/>
                <a:sym typeface="Wingdings"/>
              </a:rPr>
              <a:t>L’analyse </a:t>
            </a:r>
            <a:r>
              <a:rPr lang="fr-FR" sz="1600" b="1" dirty="0">
                <a:latin typeface="Arial Narrow" panose="020B0606020202030204" pitchFamily="34" charset="0"/>
                <a:sym typeface="Wingdings"/>
              </a:rPr>
              <a:t>de l’adéquation des services et produits proposés aux clients / investisseurs </a:t>
            </a:r>
            <a:r>
              <a:rPr lang="fr-FR" sz="1600" dirty="0">
                <a:latin typeface="Arial Narrow" panose="020B0606020202030204" pitchFamily="34" charset="0"/>
                <a:sym typeface="Wingdings"/>
              </a:rPr>
              <a:t>est </a:t>
            </a:r>
            <a:r>
              <a:rPr lang="fr-FR" sz="1600" b="1" dirty="0">
                <a:solidFill>
                  <a:srgbClr val="C00000"/>
                </a:solidFill>
                <a:latin typeface="Arial Narrow" panose="020B0606020202030204" pitchFamily="34" charset="0"/>
                <a:sym typeface="Wingdings"/>
              </a:rPr>
              <a:t>au </a:t>
            </a:r>
            <a:r>
              <a:rPr lang="fr-FR" sz="1600" b="1" dirty="0" smtClean="0">
                <a:solidFill>
                  <a:srgbClr val="C00000"/>
                </a:solidFill>
                <a:latin typeface="Arial Narrow" panose="020B0606020202030204" pitchFamily="34" charset="0"/>
                <a:sym typeface="Wingdings"/>
              </a:rPr>
              <a:t>cœur </a:t>
            </a:r>
            <a:r>
              <a:rPr lang="fr-FR" sz="1600" b="1" dirty="0">
                <a:solidFill>
                  <a:srgbClr val="C00000"/>
                </a:solidFill>
                <a:latin typeface="Arial Narrow" panose="020B0606020202030204" pitchFamily="34" charset="0"/>
                <a:sym typeface="Wingdings"/>
              </a:rPr>
              <a:t>de la démarche commerciale</a:t>
            </a:r>
            <a:r>
              <a:rPr lang="fr-FR" sz="1600" b="1" dirty="0">
                <a:latin typeface="Arial Narrow" panose="020B0606020202030204" pitchFamily="34" charset="0"/>
                <a:sym typeface="Wingdings"/>
              </a:rPr>
              <a:t> </a:t>
            </a:r>
            <a:r>
              <a:rPr lang="fr-FR" sz="1600" dirty="0">
                <a:latin typeface="Arial Narrow" panose="020B0606020202030204" pitchFamily="34" charset="0"/>
                <a:sym typeface="Wingdings"/>
              </a:rPr>
              <a:t>de la vente de produits financiers. Elle permet de vérifier que les propositions sont appropriées au regard du profil de l’investisseur, de ses objectifs et de sa compétence financière. C’est un moyen incontournable pour s’assurer du respect des intérêts des clients</a:t>
            </a:r>
            <a:r>
              <a:rPr lang="fr-FR" sz="1600" dirty="0" smtClean="0">
                <a:latin typeface="Arial Narrow" panose="020B0606020202030204" pitchFamily="34" charset="0"/>
                <a:sym typeface="Wingdings"/>
              </a:rPr>
              <a:t>.</a:t>
            </a:r>
          </a:p>
          <a:p>
            <a:pPr algn="just">
              <a:buFont typeface="Wingdings" panose="05000000000000000000" pitchFamily="2" charset="2"/>
              <a:buChar char="§"/>
            </a:pPr>
            <a:endParaRPr lang="fr-FR" sz="1200" dirty="0" smtClean="0">
              <a:latin typeface="Arial Narrow" panose="020B0606020202030204" pitchFamily="34" charset="0"/>
              <a:sym typeface="Wingdings"/>
            </a:endParaRPr>
          </a:p>
          <a:p>
            <a:pPr algn="just">
              <a:buFont typeface="Wingdings" panose="05000000000000000000" pitchFamily="2" charset="2"/>
              <a:buChar char="§"/>
            </a:pPr>
            <a:r>
              <a:rPr lang="fr-FR" sz="1600" dirty="0" smtClean="0">
                <a:latin typeface="Arial Narrow" panose="020B0606020202030204" pitchFamily="34" charset="0"/>
                <a:sym typeface="Wingdings"/>
              </a:rPr>
              <a:t>Le </a:t>
            </a:r>
            <a:r>
              <a:rPr lang="fr-FR" sz="1600" dirty="0">
                <a:latin typeface="Arial Narrow" panose="020B0606020202030204" pitchFamily="34" charset="0"/>
                <a:sym typeface="Wingdings"/>
              </a:rPr>
              <a:t>principe d’adéquation entre le profil identifié de l’investisseur, ses objectifs et sa compétence financière est un des piliers de la réglementation MIF. </a:t>
            </a:r>
            <a:r>
              <a:rPr lang="fr-FR" sz="1600" dirty="0" smtClean="0">
                <a:latin typeface="Arial Narrow" panose="020B0606020202030204" pitchFamily="34" charset="0"/>
                <a:sym typeface="Wingdings"/>
              </a:rPr>
              <a:t>La CELCA doit </a:t>
            </a:r>
            <a:r>
              <a:rPr lang="fr-FR" sz="1600" dirty="0">
                <a:latin typeface="Arial Narrow" panose="020B0606020202030204" pitchFamily="34" charset="0"/>
                <a:sym typeface="Wingdings"/>
              </a:rPr>
              <a:t>expliquer à ses clients que </a:t>
            </a:r>
            <a:r>
              <a:rPr lang="fr-FR" sz="1600" b="1" dirty="0">
                <a:latin typeface="Arial Narrow" panose="020B0606020202030204" pitchFamily="34" charset="0"/>
                <a:sym typeface="Wingdings"/>
              </a:rPr>
              <a:t>l’adéquation poursuit un objectif fondamental : </a:t>
            </a:r>
            <a:r>
              <a:rPr lang="fr-FR" sz="1600" b="1" dirty="0">
                <a:solidFill>
                  <a:srgbClr val="C00000"/>
                </a:solidFill>
                <a:latin typeface="Arial Narrow" panose="020B0606020202030204" pitchFamily="34" charset="0"/>
                <a:sym typeface="Wingdings"/>
              </a:rPr>
              <a:t>le respect de leurs </a:t>
            </a:r>
            <a:r>
              <a:rPr lang="fr-FR" sz="1600" b="1" dirty="0" smtClean="0">
                <a:solidFill>
                  <a:srgbClr val="C00000"/>
                </a:solidFill>
                <a:latin typeface="Arial Narrow" panose="020B0606020202030204" pitchFamily="34" charset="0"/>
                <a:sym typeface="Wingdings"/>
              </a:rPr>
              <a:t>intérêts. </a:t>
            </a:r>
            <a:endParaRPr lang="fr-FR" sz="1600" b="1" dirty="0">
              <a:solidFill>
                <a:srgbClr val="C00000"/>
              </a:solidFill>
              <a:latin typeface="Arial Narrow" panose="020B0606020202030204" pitchFamily="34" charset="0"/>
              <a:sym typeface="Wingdings"/>
            </a:endParaRPr>
          </a:p>
          <a:p>
            <a:pPr algn="just">
              <a:buFont typeface="Wingdings" panose="05000000000000000000" pitchFamily="2" charset="2"/>
              <a:buChar char="§"/>
            </a:pPr>
            <a:endParaRPr lang="fr-FR" sz="1200" dirty="0" smtClean="0">
              <a:latin typeface="Arial Narrow" panose="020B0606020202030204" pitchFamily="34" charset="0"/>
              <a:sym typeface="Wingdings"/>
            </a:endParaRPr>
          </a:p>
          <a:p>
            <a:pPr algn="just">
              <a:buFont typeface="Wingdings" panose="05000000000000000000" pitchFamily="2" charset="2"/>
              <a:buChar char="§"/>
            </a:pPr>
            <a:r>
              <a:rPr lang="fr-FR" sz="1600" dirty="0" smtClean="0">
                <a:latin typeface="Arial Narrow" panose="020B0606020202030204" pitchFamily="34" charset="0"/>
                <a:sym typeface="Wingdings"/>
              </a:rPr>
              <a:t>L’analyse </a:t>
            </a:r>
            <a:r>
              <a:rPr lang="fr-FR" sz="1600" dirty="0">
                <a:latin typeface="Arial Narrow" panose="020B0606020202030204" pitchFamily="34" charset="0"/>
                <a:sym typeface="Wingdings"/>
              </a:rPr>
              <a:t>de </a:t>
            </a:r>
            <a:r>
              <a:rPr lang="fr-FR" sz="1600" b="1" dirty="0">
                <a:latin typeface="Arial Narrow" panose="020B0606020202030204" pitchFamily="34" charset="0"/>
                <a:sym typeface="Wingdings"/>
              </a:rPr>
              <a:t>l’adéquation repose sur une bonne connaissance du client/investisseur</a:t>
            </a:r>
            <a:r>
              <a:rPr lang="fr-FR" sz="1600" dirty="0">
                <a:latin typeface="Arial Narrow" panose="020B0606020202030204" pitchFamily="34" charset="0"/>
                <a:sym typeface="Wingdings"/>
              </a:rPr>
              <a:t>, c’est-à-dire une connaissance de sa situation, de ses projets, de ses attentes, de sa relation aux risques, </a:t>
            </a:r>
            <a:r>
              <a:rPr lang="fr-FR" sz="1600" dirty="0" smtClean="0">
                <a:latin typeface="Arial Narrow" panose="020B0606020202030204" pitchFamily="34" charset="0"/>
                <a:sym typeface="Wingdings"/>
              </a:rPr>
              <a:t>de son niveau de connaissances</a:t>
            </a:r>
            <a:r>
              <a:rPr lang="fr-FR" sz="1600" dirty="0">
                <a:latin typeface="Arial Narrow" panose="020B0606020202030204" pitchFamily="34" charset="0"/>
                <a:sym typeface="Wingdings"/>
              </a:rPr>
              <a:t>, et de son expérience. En bref, </a:t>
            </a:r>
            <a:r>
              <a:rPr lang="fr-FR" sz="1600" b="1" dirty="0">
                <a:solidFill>
                  <a:srgbClr val="C00000"/>
                </a:solidFill>
                <a:latin typeface="Arial Narrow" panose="020B0606020202030204" pitchFamily="34" charset="0"/>
                <a:sym typeface="Wingdings"/>
              </a:rPr>
              <a:t>toutes les informations qui permettent de déterminer le profil de l’investisseur et son horizon de placement sont utilisées pour lui proposer des produits et des services appropriés.</a:t>
            </a:r>
          </a:p>
          <a:p>
            <a:pPr algn="just">
              <a:buFont typeface="Wingdings" panose="05000000000000000000" pitchFamily="2" charset="2"/>
              <a:buChar char="§"/>
            </a:pPr>
            <a:endParaRPr lang="fr-FR" sz="1600" dirty="0" smtClean="0">
              <a:latin typeface="Arial Narrow" panose="020B0606020202030204" pitchFamily="34" charset="0"/>
              <a:sym typeface="Wingdings"/>
            </a:endParaRPr>
          </a:p>
          <a:p>
            <a:pPr algn="just">
              <a:buFont typeface="Wingdings" panose="05000000000000000000" pitchFamily="2" charset="2"/>
              <a:buChar char="§"/>
            </a:pPr>
            <a:endParaRPr lang="fr-FR" sz="1600" dirty="0">
              <a:latin typeface="Arial Narrow" panose="020B0606020202030204" pitchFamily="34" charset="0"/>
              <a:sym typeface="Wingdings"/>
            </a:endParaRPr>
          </a:p>
          <a:p>
            <a:pPr algn="just">
              <a:buFont typeface="Wingdings" panose="05000000000000000000" pitchFamily="2" charset="2"/>
              <a:buChar char="§"/>
            </a:pPr>
            <a:r>
              <a:rPr lang="fr-FR" sz="1600" b="1" dirty="0">
                <a:latin typeface="Arial Narrow" panose="020B0606020202030204" pitchFamily="34" charset="0"/>
                <a:sym typeface="Wingdings"/>
              </a:rPr>
              <a:t>L’inadéquation de la souscription </a:t>
            </a:r>
            <a:r>
              <a:rPr lang="fr-FR" sz="1600" dirty="0">
                <a:latin typeface="Arial Narrow" panose="020B0606020202030204" pitchFamily="34" charset="0"/>
                <a:sym typeface="Wingdings"/>
              </a:rPr>
              <a:t>d’un produit financier par rapport au profil du client peut avoir des conséquences importantes pour </a:t>
            </a:r>
            <a:r>
              <a:rPr lang="fr-FR" sz="1600" dirty="0" smtClean="0">
                <a:latin typeface="Arial Narrow" panose="020B0606020202030204" pitchFamily="34" charset="0"/>
                <a:sym typeface="Wingdings"/>
              </a:rPr>
              <a:t>la CELCA puisqu’elle peut </a:t>
            </a:r>
            <a:r>
              <a:rPr lang="fr-FR" sz="1600" dirty="0">
                <a:latin typeface="Arial Narrow" panose="020B0606020202030204" pitchFamily="34" charset="0"/>
                <a:sym typeface="Wingdings"/>
              </a:rPr>
              <a:t>voir </a:t>
            </a:r>
            <a:r>
              <a:rPr lang="fr-FR" sz="1600" b="1" dirty="0">
                <a:latin typeface="Arial Narrow" panose="020B0606020202030204" pitchFamily="34" charset="0"/>
                <a:sym typeface="Wingdings"/>
              </a:rPr>
              <a:t>sa responsabilité engagée pour défaut de conseil.</a:t>
            </a:r>
          </a:p>
          <a:p>
            <a:pPr algn="just">
              <a:buFont typeface="Wingdings" panose="05000000000000000000" pitchFamily="2" charset="2"/>
              <a:buChar char="§"/>
            </a:pPr>
            <a:endParaRPr lang="fr-FR" sz="1600" dirty="0" smtClean="0">
              <a:latin typeface="Arial Narrow" panose="020B0606020202030204" pitchFamily="34" charset="0"/>
              <a:sym typeface="Wingdings"/>
            </a:endParaRPr>
          </a:p>
        </p:txBody>
      </p:sp>
      <p:sp>
        <p:nvSpPr>
          <p:cNvPr id="2" name="Rogner un rectangle à un seul coin 1"/>
          <p:cNvSpPr/>
          <p:nvPr/>
        </p:nvSpPr>
        <p:spPr>
          <a:xfrm>
            <a:off x="343221" y="4670879"/>
            <a:ext cx="8620562" cy="1531036"/>
          </a:xfrm>
          <a:prstGeom prst="snip1Rect">
            <a:avLst>
              <a:gd name="adj" fmla="val 11755"/>
            </a:avLst>
          </a:prstGeom>
          <a:ln/>
        </p:spPr>
        <p:style>
          <a:lnRef idx="0">
            <a:schemeClr val="accent2"/>
          </a:lnRef>
          <a:fillRef idx="3">
            <a:schemeClr val="accent2"/>
          </a:fillRef>
          <a:effectRef idx="3">
            <a:schemeClr val="accent2"/>
          </a:effectRef>
          <a:fontRef idx="minor">
            <a:schemeClr val="lt1"/>
          </a:fontRef>
        </p:style>
        <p:txBody>
          <a:bodyPr rtlCol="0" anchor="ctr"/>
          <a:lstStyle/>
          <a:p>
            <a:r>
              <a:rPr lang="fr-FR" sz="1500" dirty="0" smtClean="0">
                <a:solidFill>
                  <a:schemeClr val="bg1"/>
                </a:solidFill>
                <a:latin typeface="Arial Narrow" panose="020B0606020202030204" pitchFamily="34" charset="0"/>
              </a:rPr>
              <a:t>Les </a:t>
            </a:r>
            <a:r>
              <a:rPr lang="fr-FR" sz="1500" dirty="0">
                <a:solidFill>
                  <a:schemeClr val="bg1"/>
                </a:solidFill>
                <a:latin typeface="Arial Narrow" panose="020B0606020202030204" pitchFamily="34" charset="0"/>
              </a:rPr>
              <a:t>informations collectées sur l’investisseur et ses projets sont utilisées pour analyser l’adéquation de l’offre de produit ou de service. Cette analyse dépend également du type de produit ou service proposé. Enfin, en aucun cas l’analyse de l’adéquation ne peut relever d’une </a:t>
            </a:r>
            <a:r>
              <a:rPr lang="fr-FR" sz="1500" dirty="0" smtClean="0">
                <a:solidFill>
                  <a:schemeClr val="bg1"/>
                </a:solidFill>
                <a:latin typeface="Arial Narrow" panose="020B0606020202030204" pitchFamily="34" charset="0"/>
              </a:rPr>
              <a:t>décision prise par le client</a:t>
            </a:r>
            <a:r>
              <a:rPr lang="fr-FR" sz="1500" dirty="0">
                <a:solidFill>
                  <a:schemeClr val="bg1"/>
                </a:solidFill>
                <a:latin typeface="Arial Narrow" panose="020B0606020202030204" pitchFamily="34" charset="0"/>
              </a:rPr>
              <a:t>. </a:t>
            </a:r>
            <a:endParaRPr lang="fr-FR" sz="1500" dirty="0" smtClean="0">
              <a:solidFill>
                <a:schemeClr val="bg1"/>
              </a:solidFill>
              <a:latin typeface="Arial Narrow" panose="020B0606020202030204" pitchFamily="34" charset="0"/>
            </a:endParaRPr>
          </a:p>
          <a:p>
            <a:r>
              <a:rPr lang="fr-FR" sz="1500" dirty="0">
                <a:solidFill>
                  <a:schemeClr val="bg1"/>
                </a:solidFill>
                <a:latin typeface="Arial Narrow" panose="020B0606020202030204" pitchFamily="34" charset="0"/>
              </a:rPr>
              <a:t>Si une offre est inadéquate, c'est-à-dire qu’elle </a:t>
            </a:r>
            <a:r>
              <a:rPr lang="fr-FR" sz="1500" dirty="0" smtClean="0">
                <a:solidFill>
                  <a:schemeClr val="bg1"/>
                </a:solidFill>
                <a:latin typeface="Arial Narrow" panose="020B0606020202030204" pitchFamily="34" charset="0"/>
              </a:rPr>
              <a:t>remet en </a:t>
            </a:r>
            <a:r>
              <a:rPr lang="fr-FR" sz="1500" dirty="0">
                <a:solidFill>
                  <a:schemeClr val="bg1"/>
                </a:solidFill>
                <a:latin typeface="Arial Narrow" panose="020B0606020202030204" pitchFamily="34" charset="0"/>
              </a:rPr>
              <a:t>cause le profil du client ou ses projets, il </a:t>
            </a:r>
            <a:r>
              <a:rPr lang="fr-FR" sz="1500" dirty="0" smtClean="0">
                <a:solidFill>
                  <a:schemeClr val="bg1"/>
                </a:solidFill>
                <a:latin typeface="Arial Narrow" panose="020B0606020202030204" pitchFamily="34" charset="0"/>
              </a:rPr>
              <a:t>faut s’abstenir </a:t>
            </a:r>
            <a:r>
              <a:rPr lang="fr-FR" sz="1500" dirty="0">
                <a:solidFill>
                  <a:schemeClr val="bg1"/>
                </a:solidFill>
                <a:latin typeface="Arial Narrow" panose="020B0606020202030204" pitchFamily="34" charset="0"/>
              </a:rPr>
              <a:t>de faire </a:t>
            </a:r>
            <a:r>
              <a:rPr lang="fr-FR" sz="1500" dirty="0" smtClean="0">
                <a:solidFill>
                  <a:schemeClr val="bg1"/>
                </a:solidFill>
                <a:latin typeface="Arial Narrow" panose="020B0606020202030204" pitchFamily="34" charset="0"/>
              </a:rPr>
              <a:t>l’opération. Et le </a:t>
            </a:r>
            <a:r>
              <a:rPr lang="fr-FR" sz="1500" dirty="0">
                <a:solidFill>
                  <a:schemeClr val="bg1"/>
                </a:solidFill>
                <a:latin typeface="Arial Narrow" panose="020B0606020202030204" pitchFamily="34" charset="0"/>
              </a:rPr>
              <a:t>caractère adéquat s’apprécie à </a:t>
            </a:r>
            <a:r>
              <a:rPr lang="fr-FR" sz="1500" dirty="0" smtClean="0">
                <a:solidFill>
                  <a:schemeClr val="bg1"/>
                </a:solidFill>
                <a:latin typeface="Arial Narrow" panose="020B0606020202030204" pitchFamily="34" charset="0"/>
              </a:rPr>
              <a:t>la fois </a:t>
            </a:r>
            <a:r>
              <a:rPr lang="fr-FR" sz="1500" dirty="0">
                <a:solidFill>
                  <a:schemeClr val="bg1"/>
                </a:solidFill>
                <a:latin typeface="Arial Narrow" panose="020B0606020202030204" pitchFamily="34" charset="0"/>
              </a:rPr>
              <a:t>au moment de la souscription et durant toute </a:t>
            </a:r>
            <a:r>
              <a:rPr lang="fr-FR" sz="1500" dirty="0" smtClean="0">
                <a:solidFill>
                  <a:schemeClr val="bg1"/>
                </a:solidFill>
                <a:latin typeface="Arial Narrow" panose="020B0606020202030204" pitchFamily="34" charset="0"/>
              </a:rPr>
              <a:t>la relation </a:t>
            </a:r>
            <a:r>
              <a:rPr lang="fr-FR" sz="1500" dirty="0">
                <a:solidFill>
                  <a:schemeClr val="bg1"/>
                </a:solidFill>
                <a:latin typeface="Arial Narrow" panose="020B0606020202030204" pitchFamily="34" charset="0"/>
              </a:rPr>
              <a:t>avec le client / investisseur.</a:t>
            </a:r>
            <a:endParaRPr lang="fr-FR" sz="1500" dirty="0" smtClean="0">
              <a:solidFill>
                <a:schemeClr val="bg1"/>
              </a:solidFill>
              <a:latin typeface="Arial Narrow" panose="020B0606020202030204" pitchFamily="34" charset="0"/>
            </a:endParaRPr>
          </a:p>
        </p:txBody>
      </p:sp>
      <p:sp>
        <p:nvSpPr>
          <p:cNvPr id="5" name="ZoneTexte 4"/>
          <p:cNvSpPr txBox="1"/>
          <p:nvPr/>
        </p:nvSpPr>
        <p:spPr>
          <a:xfrm rot="16200000">
            <a:off x="-484094" y="5067300"/>
            <a:ext cx="1320800" cy="369332"/>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fr-FR"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MEMO</a:t>
            </a:r>
            <a:endParaRPr lang="fr-FR"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5014920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971549" y="4220933"/>
            <a:ext cx="4727122" cy="2020893"/>
          </a:xfrm>
          <a:prstGeom prst="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lang="fr-FR" dirty="0" smtClean="0">
                <a:solidFill>
                  <a:schemeClr val="tx1"/>
                </a:solidFill>
              </a:rPr>
              <a:t>Produits </a:t>
            </a:r>
            <a:r>
              <a:rPr lang="fr-FR" dirty="0">
                <a:solidFill>
                  <a:schemeClr val="tx1"/>
                </a:solidFill>
              </a:rPr>
              <a:t>et </a:t>
            </a:r>
            <a:r>
              <a:rPr lang="fr-FR" dirty="0" smtClean="0">
                <a:solidFill>
                  <a:schemeClr val="tx1"/>
                </a:solidFill>
              </a:rPr>
              <a:t>Services adaptés</a:t>
            </a:r>
            <a:endParaRPr lang="fr-FR" dirty="0">
              <a:solidFill>
                <a:schemeClr val="tx1"/>
              </a:solidFill>
            </a:endParaRPr>
          </a:p>
        </p:txBody>
      </p:sp>
      <p:sp>
        <p:nvSpPr>
          <p:cNvPr id="11" name="Rectangle 10"/>
          <p:cNvSpPr/>
          <p:nvPr/>
        </p:nvSpPr>
        <p:spPr>
          <a:xfrm>
            <a:off x="971550" y="1110343"/>
            <a:ext cx="6866164" cy="298812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dirty="0"/>
          </a:p>
          <a:p>
            <a:pPr algn="ctr"/>
            <a:endParaRPr lang="fr-FR" dirty="0" smtClean="0"/>
          </a:p>
          <a:p>
            <a:pPr algn="ctr"/>
            <a:endParaRPr lang="fr-FR" dirty="0" smtClean="0"/>
          </a:p>
          <a:p>
            <a:r>
              <a:rPr lang="fr-FR" dirty="0" smtClean="0">
                <a:solidFill>
                  <a:schemeClr val="tx1"/>
                </a:solidFill>
              </a:rPr>
              <a:t>Connaissance du client</a:t>
            </a:r>
          </a:p>
          <a:p>
            <a:r>
              <a:rPr lang="fr-FR" dirty="0" smtClean="0">
                <a:solidFill>
                  <a:schemeClr val="tx1"/>
                </a:solidFill>
              </a:rPr>
              <a:t>QCF et Devoir De Conseil</a:t>
            </a:r>
            <a:endParaRPr lang="fr-FR" dirty="0">
              <a:solidFill>
                <a:schemeClr val="tx1"/>
              </a:solidFill>
            </a:endParaRPr>
          </a:p>
        </p:txBody>
      </p:sp>
      <p:graphicFrame>
        <p:nvGraphicFramePr>
          <p:cNvPr id="9" name="Diagramme 8"/>
          <p:cNvGraphicFramePr/>
          <p:nvPr>
            <p:extLst>
              <p:ext uri="{D42A27DB-BD31-4B8C-83A1-F6EECF244321}">
                <p14:modId xmlns:p14="http://schemas.microsoft.com/office/powerpoint/2010/main" val="779870075"/>
              </p:ext>
            </p:extLst>
          </p:nvPr>
        </p:nvGraphicFramePr>
        <p:xfrm>
          <a:off x="302079" y="1126671"/>
          <a:ext cx="8507186" cy="50364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Espace réservé du texte 2"/>
          <p:cNvSpPr>
            <a:spLocks noGrp="1"/>
          </p:cNvSpPr>
          <p:nvPr>
            <p:ph type="body" sz="quarter" idx="16"/>
          </p:nvPr>
        </p:nvSpPr>
        <p:spPr/>
        <p:txBody>
          <a:bodyPr/>
          <a:lstStyle/>
          <a:p>
            <a:pPr lvl="0" algn="l" defTabSz="457200">
              <a:lnSpc>
                <a:spcPct val="100000"/>
              </a:lnSpc>
              <a:spcBef>
                <a:spcPts val="0"/>
              </a:spcBef>
              <a:buClrTx/>
            </a:pPr>
            <a:r>
              <a:rPr lang="fr-FR" cap="none" dirty="0">
                <a:solidFill>
                  <a:srgbClr val="C00000"/>
                </a:solidFill>
              </a:rPr>
              <a:t>DEVOIR DE </a:t>
            </a:r>
            <a:r>
              <a:rPr lang="fr-FR" cap="none" dirty="0" smtClean="0">
                <a:solidFill>
                  <a:srgbClr val="C00000"/>
                </a:solidFill>
              </a:rPr>
              <a:t>CONSEIL </a:t>
            </a:r>
            <a:r>
              <a:rPr lang="fr-FR" cap="none" dirty="0" smtClean="0"/>
              <a:t>- </a:t>
            </a:r>
            <a:r>
              <a:rPr lang="fr-FR" cap="none" dirty="0"/>
              <a:t>En Synthèse</a:t>
            </a:r>
          </a:p>
        </p:txBody>
      </p:sp>
      <p:sp>
        <p:nvSpPr>
          <p:cNvPr id="10" name="Rogner un rectangle à un seul coin 9"/>
          <p:cNvSpPr/>
          <p:nvPr/>
        </p:nvSpPr>
        <p:spPr>
          <a:xfrm>
            <a:off x="5772150" y="5231379"/>
            <a:ext cx="3052839" cy="945135"/>
          </a:xfrm>
          <a:prstGeom prst="snip1Rect">
            <a:avLst>
              <a:gd name="adj" fmla="val 14087"/>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1200" dirty="0">
                <a:solidFill>
                  <a:schemeClr val="tx1"/>
                </a:solidFill>
                <a:latin typeface="Arial Narrow" panose="020B0606020202030204" pitchFamily="34" charset="0"/>
              </a:rPr>
              <a:t>Si le client </a:t>
            </a:r>
            <a:r>
              <a:rPr lang="fr-FR" sz="1200" dirty="0" smtClean="0">
                <a:solidFill>
                  <a:schemeClr val="tx1"/>
                </a:solidFill>
                <a:latin typeface="Arial Narrow" panose="020B0606020202030204" pitchFamily="34" charset="0"/>
              </a:rPr>
              <a:t>refuse </a:t>
            </a:r>
            <a:r>
              <a:rPr lang="fr-FR" sz="1200" dirty="0">
                <a:solidFill>
                  <a:schemeClr val="tx1"/>
                </a:solidFill>
                <a:latin typeface="Arial Narrow" panose="020B0606020202030204" pitchFamily="34" charset="0"/>
              </a:rPr>
              <a:t>de donner des informations permettant d’évaluer l’adéquation, il faut s’abstenir de lui faire une proposition pour les instruments </a:t>
            </a:r>
            <a:r>
              <a:rPr lang="fr-FR" sz="1200" dirty="0" smtClean="0">
                <a:solidFill>
                  <a:schemeClr val="tx1"/>
                </a:solidFill>
                <a:latin typeface="Arial Narrow" panose="020B0606020202030204" pitchFamily="34" charset="0"/>
              </a:rPr>
              <a:t>financiers</a:t>
            </a:r>
            <a:r>
              <a:rPr lang="fr-FR" sz="1200" dirty="0">
                <a:solidFill>
                  <a:schemeClr val="tx1"/>
                </a:solidFill>
                <a:latin typeface="Arial Narrow" panose="020B0606020202030204" pitchFamily="34" charset="0"/>
              </a:rPr>
              <a:t>.</a:t>
            </a:r>
            <a:endParaRPr lang="fr-FR" sz="1200" dirty="0" smtClean="0">
              <a:solidFill>
                <a:schemeClr val="tx1"/>
              </a:solidFill>
              <a:latin typeface="Arial Narrow" panose="020B0606020202030204" pitchFamily="34" charset="0"/>
            </a:endParaRPr>
          </a:p>
        </p:txBody>
      </p:sp>
    </p:spTree>
    <p:extLst>
      <p:ext uri="{BB962C8B-B14F-4D97-AF65-F5344CB8AC3E}">
        <p14:creationId xmlns:p14="http://schemas.microsoft.com/office/powerpoint/2010/main" val="19281825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normAutofit/>
          </a:bodyPr>
          <a:lstStyle/>
          <a:p>
            <a:pPr lvl="0" algn="l" defTabSz="457200">
              <a:lnSpc>
                <a:spcPct val="100000"/>
              </a:lnSpc>
              <a:spcBef>
                <a:spcPts val="0"/>
              </a:spcBef>
              <a:buClrTx/>
            </a:pPr>
            <a:r>
              <a:rPr lang="fr-FR" sz="3300" cap="none" dirty="0" smtClean="0">
                <a:solidFill>
                  <a:srgbClr val="C00000"/>
                </a:solidFill>
              </a:rPr>
              <a:t>DEVOIR DE CONSEIL</a:t>
            </a:r>
            <a:r>
              <a:rPr lang="fr-FR" sz="3300" cap="none" dirty="0"/>
              <a:t> </a:t>
            </a:r>
            <a:r>
              <a:rPr lang="fr-FR" sz="3300" cap="none" dirty="0" smtClean="0"/>
              <a:t>- Vos moyens</a:t>
            </a:r>
            <a:endParaRPr lang="fr-FR" sz="3300" cap="none" dirty="0"/>
          </a:p>
        </p:txBody>
      </p:sp>
      <p:sp>
        <p:nvSpPr>
          <p:cNvPr id="7" name="Espace réservé du contenu 2"/>
          <p:cNvSpPr txBox="1">
            <a:spLocks/>
          </p:cNvSpPr>
          <p:nvPr/>
        </p:nvSpPr>
        <p:spPr bwMode="auto">
          <a:xfrm>
            <a:off x="285750" y="1067532"/>
            <a:ext cx="8678033" cy="510081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63538" indent="-361950" algn="l" rtl="0" eaLnBrk="0" fontAlgn="base" hangingPunct="0">
              <a:spcBef>
                <a:spcPct val="20000"/>
              </a:spcBef>
              <a:spcAft>
                <a:spcPct val="0"/>
              </a:spcAft>
              <a:buClr>
                <a:srgbClr val="E6001A"/>
              </a:buClr>
              <a:buSzPct val="80000"/>
              <a:buFont typeface="Wingdings" pitchFamily="2" charset="2"/>
              <a:buChar char="n"/>
              <a:defRPr sz="2200">
                <a:solidFill>
                  <a:schemeClr val="tx1"/>
                </a:solidFill>
                <a:latin typeface="+mn-lt"/>
                <a:ea typeface="+mn-ea"/>
                <a:cs typeface="+mn-cs"/>
              </a:defRPr>
            </a:lvl1pPr>
            <a:lvl2pPr marL="809625" indent="-266700" algn="l" rtl="0" eaLnBrk="0" fontAlgn="base" hangingPunct="0">
              <a:spcBef>
                <a:spcPct val="20000"/>
              </a:spcBef>
              <a:spcAft>
                <a:spcPct val="0"/>
              </a:spcAft>
              <a:buClr>
                <a:schemeClr val="accent2"/>
              </a:buClr>
              <a:buSzPct val="80000"/>
              <a:buFont typeface="Arial Black" pitchFamily="34" charset="0"/>
              <a:buChar char="&gt;"/>
              <a:defRPr sz="2800">
                <a:solidFill>
                  <a:schemeClr val="tx1"/>
                </a:solidFill>
                <a:latin typeface="+mn-lt"/>
              </a:defRPr>
            </a:lvl2pPr>
            <a:lvl3pPr marL="1446213" indent="-276225" algn="l" rtl="0" eaLnBrk="0" fontAlgn="base" hangingPunct="0">
              <a:spcBef>
                <a:spcPct val="20000"/>
              </a:spcBef>
              <a:spcAft>
                <a:spcPct val="0"/>
              </a:spcAft>
              <a:buClr>
                <a:schemeClr val="tx2"/>
              </a:buClr>
              <a:buSzPct val="70000"/>
              <a:buFont typeface="Wingdings" pitchFamily="2" charset="2"/>
              <a:buChar char="o"/>
              <a:defRPr sz="1600">
                <a:solidFill>
                  <a:schemeClr val="tx1"/>
                </a:solidFill>
                <a:latin typeface="+mn-lt"/>
              </a:defRPr>
            </a:lvl3pPr>
            <a:lvl4pPr marL="2066925" indent="-228600" algn="l" rtl="0" eaLnBrk="0" fontAlgn="base" hangingPunct="0">
              <a:spcBef>
                <a:spcPct val="20000"/>
              </a:spcBef>
              <a:spcAft>
                <a:spcPct val="0"/>
              </a:spcAft>
              <a:buClr>
                <a:schemeClr val="folHlink"/>
              </a:buClr>
              <a:buSzPct val="80000"/>
              <a:buFont typeface="Arial Black" pitchFamily="34" charset="0"/>
              <a:buChar char="–"/>
              <a:defRPr sz="1400">
                <a:solidFill>
                  <a:schemeClr val="tx1"/>
                </a:solidFill>
                <a:latin typeface="+mn-lt"/>
              </a:defRPr>
            </a:lvl4pPr>
            <a:lvl5pPr marL="2600325" indent="-196850" algn="l" rtl="0" eaLnBrk="0" fontAlgn="base" hangingPunct="0">
              <a:spcBef>
                <a:spcPct val="20000"/>
              </a:spcBef>
              <a:spcAft>
                <a:spcPct val="0"/>
              </a:spcAft>
              <a:buClr>
                <a:schemeClr val="accent1"/>
              </a:buClr>
              <a:buSzPct val="70000"/>
              <a:buFont typeface="Wingdings" pitchFamily="2" charset="2"/>
              <a:buChar char="n"/>
              <a:defRPr sz="1300">
                <a:solidFill>
                  <a:schemeClr val="tx1"/>
                </a:solidFill>
                <a:latin typeface="+mn-lt"/>
              </a:defRPr>
            </a:lvl5pPr>
            <a:lvl6pPr marL="30575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6pPr>
            <a:lvl7pPr marL="35147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7pPr>
            <a:lvl8pPr marL="39719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8pPr>
            <a:lvl9pPr marL="4429125" indent="-196850" algn="l" rtl="0" fontAlgn="base">
              <a:spcBef>
                <a:spcPct val="20000"/>
              </a:spcBef>
              <a:spcAft>
                <a:spcPct val="0"/>
              </a:spcAft>
              <a:buClr>
                <a:schemeClr val="accent1"/>
              </a:buClr>
              <a:buSzPct val="70000"/>
              <a:buFont typeface="Wingdings" pitchFamily="-128" charset="2"/>
              <a:buChar char="n"/>
              <a:defRPr sz="1300">
                <a:solidFill>
                  <a:schemeClr val="tx1"/>
                </a:solidFill>
                <a:latin typeface="+mn-lt"/>
              </a:defRPr>
            </a:lvl9pPr>
          </a:lstStyle>
          <a:p>
            <a:pPr marL="285750" indent="-285750">
              <a:buClr>
                <a:srgbClr val="C00000"/>
              </a:buClr>
              <a:buFont typeface="Wingdings" panose="05000000000000000000" pitchFamily="2" charset="2"/>
              <a:buChar char="§"/>
            </a:pPr>
            <a:endParaRPr lang="fr-FR" sz="1800" dirty="0" smtClean="0">
              <a:latin typeface="Arial Narrow" panose="020B0606020202030204" pitchFamily="34" charset="0"/>
            </a:endParaRPr>
          </a:p>
          <a:p>
            <a:pPr marL="285750" indent="-285750">
              <a:buClr>
                <a:srgbClr val="C00000"/>
              </a:buClr>
              <a:buFont typeface="Wingdings" panose="05000000000000000000" pitchFamily="2" charset="2"/>
              <a:buChar char="§"/>
            </a:pPr>
            <a:r>
              <a:rPr lang="fr-FR" dirty="0" smtClean="0">
                <a:latin typeface="Arial Narrow" panose="020B0606020202030204" pitchFamily="34" charset="0"/>
              </a:rPr>
              <a:t>Rubrique des commerciaux :</a:t>
            </a:r>
          </a:p>
          <a:p>
            <a:pPr marL="285750" indent="-285750">
              <a:buClr>
                <a:srgbClr val="C00000"/>
              </a:buClr>
              <a:buFont typeface="Wingdings" panose="05000000000000000000" pitchFamily="2" charset="2"/>
              <a:buChar char="§"/>
            </a:pPr>
            <a:endParaRPr lang="fr-FR" dirty="0">
              <a:latin typeface="Arial Narrow" panose="020B0606020202030204" pitchFamily="34" charset="0"/>
            </a:endParaRPr>
          </a:p>
          <a:p>
            <a:pPr marL="742950" lvl="1" indent="-285750">
              <a:buClr>
                <a:srgbClr val="F79646"/>
              </a:buClr>
              <a:buFont typeface="Wingdings" panose="05000000000000000000" pitchFamily="2" charset="2"/>
              <a:buChar char="Ø"/>
            </a:pPr>
            <a:r>
              <a:rPr lang="fr-FR" sz="1800" b="1" dirty="0">
                <a:latin typeface="Arial Narrow" panose="020B0606020202030204" pitchFamily="34" charset="0"/>
                <a:hlinkClick r:id="rId2"/>
              </a:rPr>
              <a:t>MEMO Devoir de Conseil</a:t>
            </a:r>
            <a:endParaRPr lang="fr-FR" sz="1800" b="1" dirty="0">
              <a:latin typeface="Arial Narrow" panose="020B0606020202030204" pitchFamily="34" charset="0"/>
              <a:sym typeface="Wingdings"/>
            </a:endParaRPr>
          </a:p>
          <a:p>
            <a:pPr marL="742950" lvl="1" indent="-285750">
              <a:buClr>
                <a:srgbClr val="F79646"/>
              </a:buClr>
              <a:buFont typeface="Wingdings" panose="05000000000000000000" pitchFamily="2" charset="2"/>
              <a:buChar char="Ø"/>
            </a:pPr>
            <a:endParaRPr lang="fr-FR" sz="1800" b="1" dirty="0" smtClean="0">
              <a:latin typeface="Arial Narrow" panose="020B0606020202030204" pitchFamily="34" charset="0"/>
              <a:hlinkClick r:id="rId3"/>
            </a:endParaRPr>
          </a:p>
          <a:p>
            <a:pPr marL="742950" lvl="1" indent="-285750">
              <a:buClr>
                <a:srgbClr val="F79646"/>
              </a:buClr>
              <a:buFont typeface="Wingdings" panose="05000000000000000000" pitchFamily="2" charset="2"/>
              <a:buChar char="Ø"/>
            </a:pPr>
            <a:r>
              <a:rPr lang="fr-FR" sz="1800" b="1" dirty="0" smtClean="0">
                <a:latin typeface="Arial Narrow" panose="020B0606020202030204" pitchFamily="34" charset="0"/>
                <a:hlinkClick r:id="rId3"/>
              </a:rPr>
              <a:t>Assurance </a:t>
            </a:r>
            <a:r>
              <a:rPr lang="fr-FR" sz="1800" b="1" dirty="0">
                <a:latin typeface="Arial Narrow" panose="020B0606020202030204" pitchFamily="34" charset="0"/>
                <a:hlinkClick r:id="rId3"/>
              </a:rPr>
              <a:t>Vie: dans quels cas réaliser le devoir de conseil? </a:t>
            </a:r>
            <a:r>
              <a:rPr lang="fr-FR" sz="1800" b="1" dirty="0" smtClean="0">
                <a:latin typeface="Arial Narrow" panose="020B0606020202030204" pitchFamily="34" charset="0"/>
                <a:hlinkClick r:id="rId3"/>
              </a:rPr>
              <a:t>quelle transaction ?</a:t>
            </a:r>
            <a:endParaRPr lang="fr-FR" sz="1800" b="1" dirty="0" smtClean="0">
              <a:latin typeface="Arial Narrow" panose="020B0606020202030204" pitchFamily="34" charset="0"/>
            </a:endParaRPr>
          </a:p>
          <a:p>
            <a:pPr lvl="1" algn="just">
              <a:buFont typeface="Wingdings" panose="05000000000000000000" pitchFamily="2" charset="2"/>
              <a:buChar char="§"/>
            </a:pPr>
            <a:endParaRPr lang="fr-FR" sz="2200" dirty="0" smtClean="0">
              <a:latin typeface="Arial Narrow" panose="020B0606020202030204" pitchFamily="34" charset="0"/>
              <a:sym typeface="Wingdings"/>
            </a:endParaRPr>
          </a:p>
          <a:p>
            <a:pPr algn="just">
              <a:buFont typeface="Wingdings" panose="05000000000000000000" pitchFamily="2" charset="2"/>
              <a:buChar char="§"/>
            </a:pPr>
            <a:r>
              <a:rPr lang="fr-FR" dirty="0" smtClean="0">
                <a:latin typeface="Arial Narrow" panose="020B0606020202030204" pitchFamily="34" charset="0"/>
                <a:sym typeface="Wingdings"/>
              </a:rPr>
              <a:t>Note d’information lors de chaque mise en marché d’instrument financier qui reprend les caractéristiques et les éléments incontournables pour sa commercialisation.</a:t>
            </a:r>
          </a:p>
          <a:p>
            <a:pPr algn="just">
              <a:buFont typeface="Wingdings" panose="05000000000000000000" pitchFamily="2" charset="2"/>
              <a:buChar char="§"/>
            </a:pPr>
            <a:endParaRPr lang="fr-FR" dirty="0" smtClean="0">
              <a:latin typeface="Arial Narrow" panose="020B0606020202030204" pitchFamily="34" charset="0"/>
              <a:sym typeface="Wingdings"/>
            </a:endParaRPr>
          </a:p>
          <a:p>
            <a:pPr algn="just">
              <a:buFont typeface="Wingdings" panose="05000000000000000000" pitchFamily="2" charset="2"/>
              <a:buChar char="§"/>
            </a:pPr>
            <a:r>
              <a:rPr lang="fr-FR" dirty="0" err="1" smtClean="0">
                <a:latin typeface="Arial Narrow" panose="020B0606020202030204" pitchFamily="34" charset="0"/>
                <a:sym typeface="Wingdings"/>
              </a:rPr>
              <a:t>CELCAssistance</a:t>
            </a:r>
            <a:r>
              <a:rPr lang="fr-FR" dirty="0" smtClean="0">
                <a:latin typeface="Arial Narrow" panose="020B0606020202030204" pitchFamily="34" charset="0"/>
                <a:sym typeface="Wingdings"/>
              </a:rPr>
              <a:t> </a:t>
            </a:r>
          </a:p>
          <a:p>
            <a:pPr algn="just">
              <a:buFont typeface="Wingdings" panose="05000000000000000000" pitchFamily="2" charset="2"/>
              <a:buChar char="§"/>
            </a:pPr>
            <a:endParaRPr lang="fr-FR" b="1" dirty="0">
              <a:solidFill>
                <a:srgbClr val="C00000"/>
              </a:solidFill>
              <a:latin typeface="Arial Narrow" panose="020B0606020202030204" pitchFamily="34" charset="0"/>
              <a:sym typeface="Wingdings"/>
            </a:endParaRPr>
          </a:p>
          <a:p>
            <a:pPr algn="just">
              <a:buFont typeface="Wingdings" panose="05000000000000000000" pitchFamily="2" charset="2"/>
              <a:buChar char="§"/>
            </a:pPr>
            <a:endParaRPr lang="fr-FR" sz="1600" dirty="0" smtClean="0">
              <a:latin typeface="Arial Narrow" panose="020B0606020202030204" pitchFamily="34" charset="0"/>
              <a:sym typeface="Wingdings"/>
            </a:endParaRPr>
          </a:p>
          <a:p>
            <a:pPr algn="just">
              <a:buFont typeface="Wingdings" panose="05000000000000000000" pitchFamily="2" charset="2"/>
              <a:buChar char="§"/>
            </a:pPr>
            <a:endParaRPr lang="fr-FR" sz="1600" dirty="0" smtClean="0">
              <a:latin typeface="Arial Narrow" panose="020B0606020202030204" pitchFamily="34" charset="0"/>
              <a:sym typeface="Wingdings"/>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6566" y="5527675"/>
            <a:ext cx="3771900"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16855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717" y="336429"/>
            <a:ext cx="8361093" cy="5926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re 3"/>
          <p:cNvSpPr>
            <a:spLocks noGrp="1"/>
          </p:cNvSpPr>
          <p:nvPr>
            <p:ph type="ctrTitle"/>
          </p:nvPr>
        </p:nvSpPr>
        <p:spPr>
          <a:xfrm>
            <a:off x="316383" y="2936381"/>
            <a:ext cx="8575675" cy="655305"/>
          </a:xfrm>
        </p:spPr>
        <p:txBody>
          <a:bodyPr/>
          <a:lstStyle/>
          <a:p>
            <a:pPr>
              <a:lnSpc>
                <a:spcPct val="100000"/>
              </a:lnSpc>
            </a:pPr>
            <a:r>
              <a:rPr lang="fr-FR" dirty="0" smtClean="0">
                <a:solidFill>
                  <a:srgbClr val="C00000"/>
                </a:solidFill>
              </a:rPr>
              <a:t>FRAUDES</a:t>
            </a:r>
            <a:endParaRPr lang="fr-FR" dirty="0">
              <a:solidFill>
                <a:srgbClr val="C00000"/>
              </a:solidFill>
            </a:endParaRPr>
          </a:p>
        </p:txBody>
      </p:sp>
    </p:spTree>
    <p:extLst>
      <p:ext uri="{BB962C8B-B14F-4D97-AF65-F5344CB8AC3E}">
        <p14:creationId xmlns:p14="http://schemas.microsoft.com/office/powerpoint/2010/main" val="11706842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normAutofit fontScale="70000" lnSpcReduction="20000"/>
          </a:bodyPr>
          <a:lstStyle/>
          <a:p>
            <a:pPr lvl="0" algn="l" defTabSz="457200">
              <a:lnSpc>
                <a:spcPct val="100000"/>
              </a:lnSpc>
              <a:spcBef>
                <a:spcPts val="0"/>
              </a:spcBef>
              <a:buClrTx/>
            </a:pPr>
            <a:r>
              <a:rPr lang="fr-FR" sz="3300" cap="none" dirty="0" smtClean="0">
                <a:solidFill>
                  <a:srgbClr val="C00000"/>
                </a:solidFill>
              </a:rPr>
              <a:t>FRAUDE EXTERNE </a:t>
            </a:r>
            <a:r>
              <a:rPr lang="fr-FR" sz="3300" cap="none" dirty="0"/>
              <a:t>-</a:t>
            </a:r>
            <a:r>
              <a:rPr lang="fr-FR" sz="3300" cap="none" dirty="0" smtClean="0"/>
              <a:t> Vigilance renforcée pendant la période estivale</a:t>
            </a:r>
            <a:endParaRPr lang="fr-FR" sz="3300" cap="none" dirty="0"/>
          </a:p>
        </p:txBody>
      </p:sp>
      <p:sp>
        <p:nvSpPr>
          <p:cNvPr id="2" name="ZoneTexte 1"/>
          <p:cNvSpPr txBox="1"/>
          <p:nvPr/>
        </p:nvSpPr>
        <p:spPr>
          <a:xfrm>
            <a:off x="321731" y="1119112"/>
            <a:ext cx="8495697" cy="4985980"/>
          </a:xfrm>
          <a:prstGeom prst="rect">
            <a:avLst/>
          </a:prstGeom>
          <a:noFill/>
        </p:spPr>
        <p:txBody>
          <a:bodyPr wrap="square" rtlCol="0">
            <a:spAutoFit/>
          </a:bodyPr>
          <a:lstStyle/>
          <a:p>
            <a:pPr marL="285750" indent="-285750" algn="just">
              <a:buClr>
                <a:srgbClr val="C00000"/>
              </a:buClr>
              <a:buFont typeface="Wingdings" panose="05000000000000000000" pitchFamily="2" charset="2"/>
              <a:buChar char="§"/>
            </a:pPr>
            <a:r>
              <a:rPr lang="fr-FR" b="1" dirty="0">
                <a:solidFill>
                  <a:srgbClr val="C00000"/>
                </a:solidFill>
                <a:latin typeface="Arial Narrow" panose="020B0606020202030204" pitchFamily="34" charset="0"/>
              </a:rPr>
              <a:t>La période estivale est propice à une recrudescence des tentatives de Fraudes.</a:t>
            </a:r>
            <a:r>
              <a:rPr lang="fr-FR" b="1" dirty="0">
                <a:latin typeface="Arial Narrow" panose="020B0606020202030204" pitchFamily="34" charset="0"/>
              </a:rPr>
              <a:t> </a:t>
            </a:r>
            <a:r>
              <a:rPr lang="fr-FR" dirty="0">
                <a:latin typeface="Arial Narrow" panose="020B0606020202030204" pitchFamily="34" charset="0"/>
              </a:rPr>
              <a:t>Croyant pouvoir bénéficier de conditions favorables à leur malversation, les fraudeurs sont plus particulièrement actifs à cette période. </a:t>
            </a:r>
            <a:endParaRPr lang="fr-FR" dirty="0" smtClean="0">
              <a:latin typeface="Arial Narrow" panose="020B0606020202030204" pitchFamily="34" charset="0"/>
            </a:endParaRPr>
          </a:p>
          <a:p>
            <a:pPr algn="just">
              <a:buClr>
                <a:srgbClr val="C00000"/>
              </a:buClr>
            </a:pPr>
            <a:r>
              <a:rPr lang="fr-FR" dirty="0" smtClean="0">
                <a:latin typeface="Arial Narrow" panose="020B0606020202030204" pitchFamily="34" charset="0"/>
              </a:rPr>
              <a:t> </a:t>
            </a:r>
            <a:endParaRPr lang="fr-FR" dirty="0">
              <a:latin typeface="Arial Narrow" panose="020B0606020202030204" pitchFamily="34" charset="0"/>
            </a:endParaRPr>
          </a:p>
          <a:p>
            <a:pPr marL="285750" indent="-285750" algn="just">
              <a:buClr>
                <a:srgbClr val="C00000"/>
              </a:buClr>
              <a:buFont typeface="Wingdings" panose="05000000000000000000" pitchFamily="2" charset="2"/>
              <a:buChar char="§"/>
            </a:pPr>
            <a:r>
              <a:rPr lang="fr-FR" dirty="0">
                <a:latin typeface="Arial Narrow" panose="020B0606020202030204" pitchFamily="34" charset="0"/>
              </a:rPr>
              <a:t>Ces malversations concernent tous les marchés </a:t>
            </a:r>
            <a:r>
              <a:rPr lang="fr-FR" dirty="0" smtClean="0">
                <a:latin typeface="Arial Narrow" panose="020B0606020202030204" pitchFamily="34" charset="0"/>
              </a:rPr>
              <a:t>et visent</a:t>
            </a:r>
            <a:r>
              <a:rPr lang="fr-FR" dirty="0">
                <a:latin typeface="Arial Narrow" panose="020B0606020202030204" pitchFamily="34" charset="0"/>
              </a:rPr>
              <a:t> </a:t>
            </a:r>
            <a:r>
              <a:rPr lang="fr-FR" dirty="0" smtClean="0">
                <a:latin typeface="Arial Narrow" panose="020B0606020202030204" pitchFamily="34" charset="0"/>
              </a:rPr>
              <a:t>notamment </a:t>
            </a:r>
            <a:r>
              <a:rPr lang="fr-FR" dirty="0">
                <a:latin typeface="Arial Narrow" panose="020B0606020202030204" pitchFamily="34" charset="0"/>
              </a:rPr>
              <a:t>des </a:t>
            </a:r>
            <a:r>
              <a:rPr lang="fr-FR" b="1" dirty="0">
                <a:latin typeface="Arial Narrow" panose="020B0606020202030204" pitchFamily="34" charset="0"/>
              </a:rPr>
              <a:t>ouvertures frauduleuses</a:t>
            </a:r>
            <a:r>
              <a:rPr lang="fr-FR" dirty="0">
                <a:latin typeface="Arial Narrow" panose="020B0606020202030204" pitchFamily="34" charset="0"/>
              </a:rPr>
              <a:t>, mais aussi des </a:t>
            </a:r>
            <a:r>
              <a:rPr lang="fr-FR" b="1" dirty="0">
                <a:latin typeface="Arial Narrow" panose="020B0606020202030204" pitchFamily="34" charset="0"/>
              </a:rPr>
              <a:t>opérations sur comptes bancaires </a:t>
            </a:r>
            <a:r>
              <a:rPr lang="fr-FR" b="1" dirty="0" smtClean="0">
                <a:latin typeface="Arial Narrow" panose="020B0606020202030204" pitchFamily="34" charset="0"/>
              </a:rPr>
              <a:t>existants </a:t>
            </a:r>
            <a:r>
              <a:rPr lang="fr-FR" dirty="0" smtClean="0">
                <a:latin typeface="Arial Narrow" panose="020B0606020202030204" pitchFamily="34" charset="0"/>
              </a:rPr>
              <a:t>: chèques</a:t>
            </a:r>
            <a:r>
              <a:rPr lang="fr-FR" dirty="0">
                <a:latin typeface="Arial Narrow" panose="020B0606020202030204" pitchFamily="34" charset="0"/>
              </a:rPr>
              <a:t>, chèques de banque,  virements domestiques ou internationaux, retraits d’espèces  qu’elles soient commises au détriment d’un client victime, sur un compte ouvert précédemment par l’escroc, ou sur un compte ouvert par un tiers qui lui apportera son concours (volontaire ou contraint</a:t>
            </a:r>
            <a:r>
              <a:rPr lang="fr-FR" dirty="0" smtClean="0">
                <a:latin typeface="Arial Narrow" panose="020B0606020202030204" pitchFamily="34" charset="0"/>
              </a:rPr>
              <a:t>).</a:t>
            </a:r>
          </a:p>
          <a:p>
            <a:pPr marL="285750" indent="-285750" algn="just">
              <a:buClr>
                <a:srgbClr val="C00000"/>
              </a:buClr>
              <a:buFont typeface="Wingdings" panose="05000000000000000000" pitchFamily="2" charset="2"/>
              <a:buChar char="§"/>
            </a:pPr>
            <a:endParaRPr lang="fr-FR" sz="1100" dirty="0">
              <a:latin typeface="Arial Narrow" panose="020B0606020202030204" pitchFamily="34" charset="0"/>
            </a:endParaRPr>
          </a:p>
          <a:p>
            <a:pPr marL="285750" indent="-285750" algn="just">
              <a:buClr>
                <a:srgbClr val="C00000"/>
              </a:buClr>
              <a:buFont typeface="Wingdings" panose="05000000000000000000" pitchFamily="2" charset="2"/>
              <a:buChar char="§"/>
            </a:pPr>
            <a:r>
              <a:rPr lang="fr-FR" dirty="0" smtClean="0">
                <a:latin typeface="Arial Narrow" panose="020B0606020202030204" pitchFamily="34" charset="0"/>
              </a:rPr>
              <a:t>Pour rappel :</a:t>
            </a:r>
          </a:p>
          <a:p>
            <a:pPr marL="742950" lvl="1" indent="-285750" algn="just">
              <a:buClr>
                <a:srgbClr val="F79646"/>
              </a:buClr>
              <a:buFont typeface="Wingdings" panose="05000000000000000000" pitchFamily="2" charset="2"/>
              <a:buChar char="Ø"/>
            </a:pPr>
            <a:r>
              <a:rPr lang="fr-FR" dirty="0" smtClean="0">
                <a:latin typeface="Arial Narrow" panose="020B0606020202030204" pitchFamily="34" charset="0"/>
              </a:rPr>
              <a:t>Mise à disposition de </a:t>
            </a:r>
            <a:r>
              <a:rPr lang="fr-FR" b="1" dirty="0" smtClean="0">
                <a:solidFill>
                  <a:srgbClr val="C00000"/>
                </a:solidFill>
                <a:latin typeface="Arial Narrow" panose="020B0606020202030204" pitchFamily="34" charset="0"/>
              </a:rPr>
              <a:t>fiches </a:t>
            </a:r>
            <a:r>
              <a:rPr lang="fr-FR" b="1" dirty="0">
                <a:solidFill>
                  <a:srgbClr val="C00000"/>
                </a:solidFill>
                <a:latin typeface="Arial Narrow" panose="020B0606020202030204" pitchFamily="34" charset="0"/>
              </a:rPr>
              <a:t>pratiques </a:t>
            </a:r>
            <a:r>
              <a:rPr lang="fr-FR" b="1" dirty="0" smtClean="0">
                <a:solidFill>
                  <a:srgbClr val="C00000"/>
                </a:solidFill>
                <a:latin typeface="Arial Narrow" panose="020B0606020202030204" pitchFamily="34" charset="0"/>
              </a:rPr>
              <a:t>et </a:t>
            </a:r>
            <a:r>
              <a:rPr lang="fr-FR" b="1" dirty="0">
                <a:solidFill>
                  <a:srgbClr val="C00000"/>
                </a:solidFill>
                <a:latin typeface="Arial Narrow" panose="020B0606020202030204" pitchFamily="34" charset="0"/>
              </a:rPr>
              <a:t>o</a:t>
            </a:r>
            <a:r>
              <a:rPr lang="fr-FR" b="1" dirty="0" smtClean="0">
                <a:solidFill>
                  <a:srgbClr val="C00000"/>
                </a:solidFill>
                <a:latin typeface="Arial Narrow" panose="020B0606020202030204" pitchFamily="34" charset="0"/>
              </a:rPr>
              <a:t>utils </a:t>
            </a:r>
            <a:r>
              <a:rPr lang="fr-FR" b="1" dirty="0">
                <a:solidFill>
                  <a:srgbClr val="C00000"/>
                </a:solidFill>
                <a:latin typeface="Arial Narrow" panose="020B0606020202030204" pitchFamily="34" charset="0"/>
              </a:rPr>
              <a:t>détection de faux </a:t>
            </a:r>
            <a:r>
              <a:rPr lang="fr-FR" b="1" dirty="0" smtClean="0">
                <a:solidFill>
                  <a:srgbClr val="C00000"/>
                </a:solidFill>
                <a:latin typeface="Arial Narrow" panose="020B0606020202030204" pitchFamily="34" charset="0"/>
              </a:rPr>
              <a:t>documents</a:t>
            </a:r>
            <a:r>
              <a:rPr lang="fr-FR" dirty="0" smtClean="0">
                <a:latin typeface="Arial Narrow" panose="020B0606020202030204" pitchFamily="34" charset="0"/>
              </a:rPr>
              <a:t>, </a:t>
            </a:r>
            <a:r>
              <a:rPr lang="fr-FR" dirty="0">
                <a:latin typeface="Arial Narrow" panose="020B0606020202030204" pitchFamily="34" charset="0"/>
              </a:rPr>
              <a:t>dans la rubrique </a:t>
            </a:r>
            <a:r>
              <a:rPr lang="fr-FR" dirty="0" smtClean="0">
                <a:latin typeface="Arial Narrow" panose="020B0606020202030204" pitchFamily="34" charset="0"/>
              </a:rPr>
              <a:t>Fraude de </a:t>
            </a:r>
            <a:r>
              <a:rPr lang="fr-FR" dirty="0" err="1" smtClean="0">
                <a:latin typeface="Arial Narrow" panose="020B0606020202030204" pitchFamily="34" charset="0"/>
                <a:hlinkClick r:id="rId2"/>
              </a:rPr>
              <a:t>CELCAssistance</a:t>
            </a:r>
            <a:r>
              <a:rPr lang="fr-FR" dirty="0" smtClean="0">
                <a:latin typeface="Arial Narrow" panose="020B0606020202030204" pitchFamily="34" charset="0"/>
              </a:rPr>
              <a:t>.</a:t>
            </a:r>
          </a:p>
          <a:p>
            <a:pPr lvl="1" algn="just">
              <a:buClr>
                <a:srgbClr val="F79646"/>
              </a:buClr>
            </a:pPr>
            <a:r>
              <a:rPr lang="fr-FR" sz="1600" dirty="0" smtClean="0">
                <a:latin typeface="Arial Narrow" panose="020B0606020202030204" pitchFamily="34" charset="0"/>
              </a:rPr>
              <a:t>Pour </a:t>
            </a:r>
            <a:r>
              <a:rPr lang="fr-FR" sz="1600" dirty="0">
                <a:latin typeface="Arial Narrow" panose="020B0606020202030204" pitchFamily="34" charset="0"/>
              </a:rPr>
              <a:t>chacune d’elles des liens vous conduisent directement sur les procédures ARIS ou sur les différents accès aux outils utiles (</a:t>
            </a:r>
            <a:r>
              <a:rPr lang="fr-FR" sz="1600" dirty="0" err="1">
                <a:latin typeface="Arial Narrow" panose="020B0606020202030204" pitchFamily="34" charset="0"/>
              </a:rPr>
              <a:t>IdenTT</a:t>
            </a:r>
            <a:r>
              <a:rPr lang="fr-FR" sz="1600" dirty="0">
                <a:latin typeface="Arial Narrow" panose="020B0606020202030204" pitchFamily="34" charset="0"/>
              </a:rPr>
              <a:t>, impot.gouv.fr</a:t>
            </a:r>
            <a:r>
              <a:rPr lang="fr-FR" sz="1600" dirty="0" smtClean="0">
                <a:latin typeface="Arial Narrow" panose="020B0606020202030204" pitchFamily="34" charset="0"/>
              </a:rPr>
              <a:t>,…).</a:t>
            </a:r>
            <a:endParaRPr lang="fr-FR" sz="1600" dirty="0">
              <a:latin typeface="Arial Narrow" panose="020B0606020202030204" pitchFamily="34" charset="0"/>
            </a:endParaRPr>
          </a:p>
          <a:p>
            <a:pPr lvl="0" algn="just">
              <a:buClr>
                <a:srgbClr val="C00000"/>
              </a:buClr>
            </a:pPr>
            <a:r>
              <a:rPr lang="fr-FR" sz="1600" dirty="0" smtClean="0">
                <a:latin typeface="Arial Narrow" panose="020B0606020202030204" pitchFamily="34" charset="0"/>
              </a:rPr>
              <a:t> </a:t>
            </a:r>
          </a:p>
          <a:p>
            <a:pPr marL="285750" lvl="0" indent="-285750" algn="just">
              <a:buClr>
                <a:srgbClr val="C00000"/>
              </a:buClr>
              <a:buFont typeface="Wingdings" panose="05000000000000000000" pitchFamily="2" charset="2"/>
              <a:buChar char="§"/>
            </a:pPr>
            <a:r>
              <a:rPr lang="fr-FR" b="1" dirty="0" smtClean="0">
                <a:solidFill>
                  <a:prstClr val="black"/>
                </a:solidFill>
                <a:latin typeface="Arial Narrow" panose="020B0606020202030204" pitchFamily="34" charset="0"/>
              </a:rPr>
              <a:t>Le </a:t>
            </a:r>
            <a:r>
              <a:rPr lang="fr-FR" b="1" dirty="0" smtClean="0">
                <a:solidFill>
                  <a:srgbClr val="C00000"/>
                </a:solidFill>
                <a:latin typeface="Arial Narrow" panose="020B0606020202030204" pitchFamily="34" charset="0"/>
              </a:rPr>
              <a:t>respect des procédures </a:t>
            </a:r>
            <a:r>
              <a:rPr lang="fr-FR" b="1" dirty="0" smtClean="0">
                <a:solidFill>
                  <a:prstClr val="black"/>
                </a:solidFill>
                <a:latin typeface="Arial Narrow" panose="020B0606020202030204" pitchFamily="34" charset="0"/>
              </a:rPr>
              <a:t>est primordial pour prévenir toute fraude.</a:t>
            </a:r>
            <a:endParaRPr lang="fr-FR" sz="1600" dirty="0" smtClean="0">
              <a:latin typeface="Arial Narrow" panose="020B0606020202030204" pitchFamily="34" charset="0"/>
            </a:endParaRPr>
          </a:p>
        </p:txBody>
      </p:sp>
      <p:pic>
        <p:nvPicPr>
          <p:cNvPr id="4" name="Image 3"/>
          <p:cNvPicPr/>
          <p:nvPr/>
        </p:nvPicPr>
        <p:blipFill rotWithShape="1">
          <a:blip r:embed="rId3"/>
          <a:srcRect r="71661" b="71313"/>
          <a:stretch/>
        </p:blipFill>
        <p:spPr bwMode="auto">
          <a:xfrm>
            <a:off x="7071178" y="5203392"/>
            <a:ext cx="1631950" cy="9017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882791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normAutofit fontScale="70000" lnSpcReduction="20000"/>
          </a:bodyPr>
          <a:lstStyle/>
          <a:p>
            <a:pPr lvl="0" algn="l" defTabSz="457200">
              <a:lnSpc>
                <a:spcPct val="100000"/>
              </a:lnSpc>
              <a:spcBef>
                <a:spcPts val="0"/>
              </a:spcBef>
              <a:buClrTx/>
            </a:pPr>
            <a:r>
              <a:rPr lang="fr-FR" sz="3300" cap="none" dirty="0" smtClean="0">
                <a:solidFill>
                  <a:srgbClr val="C00000"/>
                </a:solidFill>
              </a:rPr>
              <a:t>FRAUDE EXTERNE </a:t>
            </a:r>
            <a:r>
              <a:rPr lang="fr-FR" sz="3300" cap="none" dirty="0"/>
              <a:t>-</a:t>
            </a:r>
            <a:r>
              <a:rPr lang="fr-FR" sz="3300" cap="none" dirty="0" smtClean="0"/>
              <a:t> Vigilance renforcée pendant la période estivale</a:t>
            </a:r>
            <a:endParaRPr lang="fr-FR" sz="3300" cap="none" dirty="0"/>
          </a:p>
        </p:txBody>
      </p:sp>
      <p:sp>
        <p:nvSpPr>
          <p:cNvPr id="2" name="ZoneTexte 1"/>
          <p:cNvSpPr txBox="1"/>
          <p:nvPr/>
        </p:nvSpPr>
        <p:spPr>
          <a:xfrm>
            <a:off x="321731" y="1119112"/>
            <a:ext cx="8495697" cy="5124480"/>
          </a:xfrm>
          <a:prstGeom prst="rect">
            <a:avLst/>
          </a:prstGeom>
          <a:noFill/>
        </p:spPr>
        <p:txBody>
          <a:bodyPr wrap="square" rtlCol="0">
            <a:spAutoFit/>
          </a:bodyPr>
          <a:lstStyle/>
          <a:p>
            <a:pPr marL="285750" indent="-285750" algn="just">
              <a:buClr>
                <a:srgbClr val="C00000"/>
              </a:buClr>
              <a:buFont typeface="Wingdings" panose="05000000000000000000" pitchFamily="2" charset="2"/>
              <a:buChar char="§"/>
            </a:pPr>
            <a:r>
              <a:rPr lang="fr-FR" sz="1600" dirty="0">
                <a:latin typeface="Arial Narrow" panose="020B0606020202030204" pitchFamily="34" charset="0"/>
              </a:rPr>
              <a:t>Nous </a:t>
            </a:r>
            <a:r>
              <a:rPr lang="fr-FR" sz="1600" b="1" dirty="0">
                <a:latin typeface="Arial Narrow" panose="020B0606020202030204" pitchFamily="34" charset="0"/>
              </a:rPr>
              <a:t>constatons une </a:t>
            </a:r>
            <a:r>
              <a:rPr lang="fr-FR" sz="1600" b="1" dirty="0">
                <a:solidFill>
                  <a:srgbClr val="C00000"/>
                </a:solidFill>
                <a:latin typeface="Arial Narrow" panose="020B0606020202030204" pitchFamily="34" charset="0"/>
              </a:rPr>
              <a:t>augmentation significative de chèques volés remis à l’encaissement </a:t>
            </a:r>
            <a:r>
              <a:rPr lang="fr-FR" sz="1600" b="1" dirty="0">
                <a:latin typeface="Arial Narrow" panose="020B0606020202030204" pitchFamily="34" charset="0"/>
              </a:rPr>
              <a:t>dans notre Caisse et qui font l’objet de décaissement rapide (J /J+1)</a:t>
            </a:r>
            <a:r>
              <a:rPr lang="fr-FR" sz="1600" dirty="0">
                <a:latin typeface="Arial Narrow" panose="020B0606020202030204" pitchFamily="34" charset="0"/>
              </a:rPr>
              <a:t> sous forme de retraits d’espèce et/ ou virement (+ de 30 cas sur le mois de mars, 5 cas sur les dernières 72 heures) .</a:t>
            </a:r>
          </a:p>
          <a:p>
            <a:pPr marL="285750" indent="-285750" algn="just">
              <a:buClr>
                <a:srgbClr val="C00000"/>
              </a:buClr>
              <a:buFont typeface="Wingdings" panose="05000000000000000000" pitchFamily="2" charset="2"/>
              <a:buChar char="§"/>
            </a:pPr>
            <a:endParaRPr lang="fr-FR" sz="1100" b="1" dirty="0">
              <a:solidFill>
                <a:srgbClr val="C00000"/>
              </a:solidFill>
              <a:latin typeface="Arial Narrow" panose="020B0606020202030204" pitchFamily="34" charset="0"/>
            </a:endParaRPr>
          </a:p>
          <a:p>
            <a:pPr marL="285750" indent="-285750" algn="just">
              <a:buClr>
                <a:srgbClr val="C00000"/>
              </a:buClr>
              <a:buFont typeface="Wingdings" panose="05000000000000000000" pitchFamily="2" charset="2"/>
              <a:buChar char="§"/>
            </a:pPr>
            <a:r>
              <a:rPr lang="fr-FR" sz="1600" dirty="0">
                <a:latin typeface="Arial Narrow" panose="020B0606020202030204" pitchFamily="34" charset="0"/>
              </a:rPr>
              <a:t>Ces dépôts de chèques </a:t>
            </a:r>
            <a:r>
              <a:rPr lang="fr-FR" sz="1600" b="1" dirty="0">
                <a:latin typeface="Arial Narrow" panose="020B0606020202030204" pitchFamily="34" charset="0"/>
              </a:rPr>
              <a:t>se font majoritairement via les chèques box</a:t>
            </a:r>
            <a:r>
              <a:rPr lang="fr-FR" sz="1600" dirty="0">
                <a:latin typeface="Arial Narrow" panose="020B0606020202030204" pitchFamily="34" charset="0"/>
              </a:rPr>
              <a:t>. Or, </a:t>
            </a:r>
            <a:r>
              <a:rPr lang="fr-FR" sz="1600" b="1" dirty="0">
                <a:latin typeface="Arial Narrow" panose="020B0606020202030204" pitchFamily="34" charset="0"/>
              </a:rPr>
              <a:t>le paramétrage des réserves d’encaissement</a:t>
            </a:r>
            <a:r>
              <a:rPr lang="fr-FR" sz="1600" dirty="0">
                <a:latin typeface="Arial Narrow" panose="020B0606020202030204" pitchFamily="34" charset="0"/>
              </a:rPr>
              <a:t> est le suivant </a:t>
            </a:r>
            <a:r>
              <a:rPr lang="fr-FR" sz="1600" dirty="0" smtClean="0">
                <a:latin typeface="Arial Narrow" panose="020B0606020202030204" pitchFamily="34" charset="0"/>
              </a:rPr>
              <a:t>:</a:t>
            </a:r>
          </a:p>
          <a:p>
            <a:pPr marL="285750" indent="-285750" algn="just">
              <a:buClr>
                <a:srgbClr val="C00000"/>
              </a:buClr>
              <a:buFont typeface="Wingdings" panose="05000000000000000000" pitchFamily="2" charset="2"/>
              <a:buChar char="§"/>
            </a:pPr>
            <a:endParaRPr lang="fr-FR" sz="900" dirty="0">
              <a:latin typeface="Arial Narrow" panose="020B0606020202030204" pitchFamily="34" charset="0"/>
            </a:endParaRPr>
          </a:p>
          <a:p>
            <a:pPr marL="742950" lvl="1" indent="-285750" algn="just">
              <a:buClr>
                <a:schemeClr val="accent6">
                  <a:lumMod val="75000"/>
                </a:schemeClr>
              </a:buClr>
              <a:buFont typeface="Wingdings" panose="05000000000000000000" pitchFamily="2" charset="2"/>
              <a:buChar char="Ø"/>
            </a:pPr>
            <a:r>
              <a:rPr lang="fr-FR" sz="1600" dirty="0" smtClean="0">
                <a:latin typeface="Arial Narrow" panose="020B0606020202030204" pitchFamily="34" charset="0"/>
              </a:rPr>
              <a:t>Pour </a:t>
            </a:r>
            <a:r>
              <a:rPr lang="fr-FR" sz="1600" dirty="0">
                <a:latin typeface="Arial Narrow" panose="020B0606020202030204" pitchFamily="34" charset="0"/>
              </a:rPr>
              <a:t>les comptes ouverts depuis </a:t>
            </a:r>
            <a:r>
              <a:rPr lang="fr-FR" sz="1600" b="1" dirty="0">
                <a:latin typeface="Arial Narrow" panose="020B0606020202030204" pitchFamily="34" charset="0"/>
              </a:rPr>
              <a:t>moins de 90 jours </a:t>
            </a:r>
            <a:r>
              <a:rPr lang="fr-FR" sz="1600" dirty="0" smtClean="0">
                <a:latin typeface="Arial Narrow" panose="020B0606020202030204" pitchFamily="34" charset="0"/>
                <a:sym typeface="Wingdings" panose="05000000000000000000" pitchFamily="2" charset="2"/>
              </a:rPr>
              <a:t> </a:t>
            </a:r>
            <a:r>
              <a:rPr lang="fr-FR" sz="1600" dirty="0" smtClean="0">
                <a:latin typeface="Arial Narrow" panose="020B0606020202030204" pitchFamily="34" charset="0"/>
              </a:rPr>
              <a:t>réserve </a:t>
            </a:r>
            <a:r>
              <a:rPr lang="fr-FR" sz="1600" dirty="0">
                <a:latin typeface="Arial Narrow" panose="020B0606020202030204" pitchFamily="34" charset="0"/>
              </a:rPr>
              <a:t>d’encaissement dès le 1er euro</a:t>
            </a:r>
          </a:p>
          <a:p>
            <a:pPr marL="742950" lvl="1" indent="-285750" algn="just">
              <a:buClr>
                <a:schemeClr val="accent6">
                  <a:lumMod val="75000"/>
                </a:schemeClr>
              </a:buClr>
              <a:buFont typeface="Wingdings" panose="05000000000000000000" pitchFamily="2" charset="2"/>
              <a:buChar char="Ø"/>
            </a:pPr>
            <a:r>
              <a:rPr lang="fr-FR" sz="1600" dirty="0" smtClean="0">
                <a:latin typeface="Arial Narrow" panose="020B0606020202030204" pitchFamily="34" charset="0"/>
              </a:rPr>
              <a:t>Pour </a:t>
            </a:r>
            <a:r>
              <a:rPr lang="fr-FR" sz="1600" dirty="0">
                <a:latin typeface="Arial Narrow" panose="020B0606020202030204" pitchFamily="34" charset="0"/>
              </a:rPr>
              <a:t>les comptes ouverts depuis plus de 90 </a:t>
            </a:r>
            <a:r>
              <a:rPr lang="fr-FR" sz="1600" dirty="0" smtClean="0">
                <a:latin typeface="Arial Narrow" panose="020B0606020202030204" pitchFamily="34" charset="0"/>
              </a:rPr>
              <a:t>jours </a:t>
            </a:r>
            <a:r>
              <a:rPr lang="fr-FR" sz="1600" dirty="0" smtClean="0">
                <a:latin typeface="Arial Narrow" panose="020B0606020202030204" pitchFamily="34" charset="0"/>
                <a:sym typeface="Wingdings" panose="05000000000000000000" pitchFamily="2" charset="2"/>
              </a:rPr>
              <a:t> </a:t>
            </a:r>
            <a:r>
              <a:rPr lang="fr-FR" sz="1600" dirty="0" smtClean="0">
                <a:latin typeface="Arial Narrow" panose="020B0606020202030204" pitchFamily="34" charset="0"/>
              </a:rPr>
              <a:t>une </a:t>
            </a:r>
            <a:r>
              <a:rPr lang="fr-FR" sz="1600" dirty="0">
                <a:latin typeface="Arial Narrow" panose="020B0606020202030204" pitchFamily="34" charset="0"/>
              </a:rPr>
              <a:t>réserve de 10 jours d’encaissement sera appliquée pour les chèques d’un montant supérieur ou égal à 10 000 € </a:t>
            </a:r>
            <a:endParaRPr lang="fr-FR" sz="1600" dirty="0" smtClean="0">
              <a:latin typeface="Arial Narrow" panose="020B0606020202030204" pitchFamily="34" charset="0"/>
            </a:endParaRPr>
          </a:p>
          <a:p>
            <a:pPr lvl="1" algn="just">
              <a:buClr>
                <a:schemeClr val="accent6">
                  <a:lumMod val="75000"/>
                </a:schemeClr>
              </a:buClr>
            </a:pPr>
            <a:endParaRPr lang="fr-FR" sz="700" dirty="0" smtClean="0">
              <a:latin typeface="Arial Narrow" panose="020B0606020202030204" pitchFamily="34" charset="0"/>
            </a:endParaRPr>
          </a:p>
          <a:p>
            <a:pPr marL="285750" indent="-285750" algn="just">
              <a:buClr>
                <a:srgbClr val="C00000"/>
              </a:buClr>
              <a:buFont typeface="Wingdings" panose="05000000000000000000" pitchFamily="2" charset="2"/>
              <a:buChar char="§"/>
            </a:pPr>
            <a:r>
              <a:rPr lang="fr-FR" sz="1600" b="1" u="sng" dirty="0" smtClean="0">
                <a:solidFill>
                  <a:srgbClr val="C00000"/>
                </a:solidFill>
                <a:latin typeface="Arial Narrow" panose="020B0606020202030204" pitchFamily="34" charset="0"/>
              </a:rPr>
              <a:t>A la remise</a:t>
            </a:r>
            <a:r>
              <a:rPr lang="fr-FR" sz="1600" b="1" dirty="0" smtClean="0">
                <a:solidFill>
                  <a:srgbClr val="C00000"/>
                </a:solidFill>
                <a:latin typeface="Arial Narrow" panose="020B0606020202030204" pitchFamily="34" charset="0"/>
              </a:rPr>
              <a:t> : </a:t>
            </a:r>
          </a:p>
          <a:p>
            <a:pPr marL="285750" indent="-285750" algn="just">
              <a:buClr>
                <a:srgbClr val="C00000"/>
              </a:buClr>
              <a:buFont typeface="Wingdings" panose="05000000000000000000" pitchFamily="2" charset="2"/>
              <a:buChar char="§"/>
            </a:pPr>
            <a:endParaRPr lang="fr-FR" sz="1400" dirty="0" smtClean="0">
              <a:latin typeface="Arial Narrow" panose="020B0606020202030204" pitchFamily="34" charset="0"/>
            </a:endParaRPr>
          </a:p>
          <a:p>
            <a:pPr marL="742950" lvl="1" indent="-285750" algn="just">
              <a:buClr>
                <a:schemeClr val="accent6">
                  <a:lumMod val="75000"/>
                </a:schemeClr>
              </a:buClr>
              <a:buFont typeface="Wingdings" panose="05000000000000000000" pitchFamily="2" charset="2"/>
              <a:buChar char="Ø"/>
            </a:pPr>
            <a:r>
              <a:rPr lang="fr-FR" sz="1600" b="1" dirty="0">
                <a:latin typeface="Arial Narrow" panose="020B0606020202030204" pitchFamily="34" charset="0"/>
              </a:rPr>
              <a:t>s’assurer de la régularité formelle du chèque </a:t>
            </a:r>
            <a:r>
              <a:rPr lang="fr-FR" sz="1600" dirty="0">
                <a:latin typeface="Arial Narrow" panose="020B0606020202030204" pitchFamily="34" charset="0"/>
              </a:rPr>
              <a:t>avant de le scanner </a:t>
            </a:r>
            <a:r>
              <a:rPr lang="fr-FR" sz="1600" dirty="0" smtClean="0">
                <a:latin typeface="Arial Narrow" panose="020B0606020202030204" pitchFamily="34" charset="0"/>
              </a:rPr>
              <a:t>et à en cas de doute contacter la banque tirée pour vérifier notamment le montant, le bénéficiaire et la </a:t>
            </a:r>
            <a:r>
              <a:rPr lang="fr-FR" sz="1600" dirty="0">
                <a:latin typeface="Arial Narrow" panose="020B0606020202030204" pitchFamily="34" charset="0"/>
              </a:rPr>
              <a:t>provision.</a:t>
            </a:r>
          </a:p>
          <a:p>
            <a:pPr marL="742950" lvl="1" indent="-285750" algn="just">
              <a:buClr>
                <a:schemeClr val="accent6">
                  <a:lumMod val="75000"/>
                </a:schemeClr>
              </a:buClr>
              <a:buFont typeface="Wingdings" panose="05000000000000000000" pitchFamily="2" charset="2"/>
              <a:buChar char="Ø"/>
            </a:pPr>
            <a:r>
              <a:rPr lang="fr-FR" sz="1600" b="1" dirty="0" smtClean="0">
                <a:latin typeface="Arial Narrow" panose="020B0606020202030204" pitchFamily="34" charset="0"/>
              </a:rPr>
              <a:t>respecter </a:t>
            </a:r>
            <a:r>
              <a:rPr lang="fr-FR" sz="1600" b="1" dirty="0">
                <a:latin typeface="Arial Narrow" panose="020B0606020202030204" pitchFamily="34" charset="0"/>
              </a:rPr>
              <a:t>les délais d’encaissement et ne pas forcer le délai </a:t>
            </a:r>
            <a:r>
              <a:rPr lang="fr-FR" sz="1600" dirty="0">
                <a:latin typeface="Arial Narrow" panose="020B0606020202030204" pitchFamily="34" charset="0"/>
              </a:rPr>
              <a:t>d’encaissement si pas d’accord </a:t>
            </a:r>
            <a:r>
              <a:rPr lang="fr-FR" sz="1600" dirty="0" smtClean="0">
                <a:latin typeface="Arial Narrow" panose="020B0606020202030204" pitchFamily="34" charset="0"/>
              </a:rPr>
              <a:t>hiérarchique.</a:t>
            </a:r>
            <a:endParaRPr lang="fr-FR" sz="1600" dirty="0">
              <a:latin typeface="Arial Narrow" panose="020B0606020202030204" pitchFamily="34" charset="0"/>
            </a:endParaRPr>
          </a:p>
          <a:p>
            <a:pPr algn="just">
              <a:buClr>
                <a:srgbClr val="C00000"/>
              </a:buClr>
            </a:pPr>
            <a:endParaRPr lang="fr-FR" sz="1600" dirty="0">
              <a:latin typeface="Arial Narrow" panose="020B0606020202030204" pitchFamily="34" charset="0"/>
            </a:endParaRPr>
          </a:p>
          <a:p>
            <a:pPr marL="285750" indent="-285750" algn="just">
              <a:buClr>
                <a:srgbClr val="C00000"/>
              </a:buClr>
              <a:buFont typeface="Wingdings" panose="05000000000000000000" pitchFamily="2" charset="2"/>
              <a:buChar char="§"/>
            </a:pPr>
            <a:r>
              <a:rPr lang="fr-FR" sz="1600" b="1" u="sng" dirty="0" smtClean="0">
                <a:solidFill>
                  <a:srgbClr val="C00000"/>
                </a:solidFill>
                <a:latin typeface="Arial Narrow" panose="020B0606020202030204" pitchFamily="34" charset="0"/>
              </a:rPr>
              <a:t>Lors </a:t>
            </a:r>
            <a:r>
              <a:rPr lang="fr-FR" sz="1600" b="1" u="sng" dirty="0">
                <a:solidFill>
                  <a:srgbClr val="C00000"/>
                </a:solidFill>
                <a:latin typeface="Arial Narrow" panose="020B0606020202030204" pitchFamily="34" charset="0"/>
              </a:rPr>
              <a:t>des retraits espèces</a:t>
            </a:r>
            <a:r>
              <a:rPr lang="fr-FR" sz="1600" b="1" dirty="0">
                <a:solidFill>
                  <a:srgbClr val="C00000"/>
                </a:solidFill>
                <a:latin typeface="Arial Narrow" panose="020B0606020202030204" pitchFamily="34" charset="0"/>
              </a:rPr>
              <a:t> :</a:t>
            </a:r>
            <a:r>
              <a:rPr lang="fr-FR" sz="1600" dirty="0">
                <a:latin typeface="Arial Narrow" panose="020B0606020202030204" pitchFamily="34" charset="0"/>
              </a:rPr>
              <a:t> </a:t>
            </a:r>
            <a:r>
              <a:rPr lang="fr-FR" sz="1600" b="1" dirty="0">
                <a:latin typeface="Arial Narrow" panose="020B0606020202030204" pitchFamily="34" charset="0"/>
              </a:rPr>
              <a:t>consulter l'historique des retraits </a:t>
            </a:r>
            <a:r>
              <a:rPr lang="fr-FR" sz="1600" dirty="0" smtClean="0">
                <a:latin typeface="Arial Narrow" panose="020B0606020202030204" pitchFamily="34" charset="0"/>
              </a:rPr>
              <a:t>et s'assurer </a:t>
            </a:r>
            <a:r>
              <a:rPr lang="fr-FR" sz="1600" dirty="0">
                <a:latin typeface="Arial Narrow" panose="020B0606020202030204" pitchFamily="34" charset="0"/>
              </a:rPr>
              <a:t>qu'il n'y a pas de tentative de fraude par retraits </a:t>
            </a:r>
            <a:r>
              <a:rPr lang="fr-FR" sz="1600" dirty="0" smtClean="0">
                <a:latin typeface="Arial Narrow" panose="020B0606020202030204" pitchFamily="34" charset="0"/>
              </a:rPr>
              <a:t>multiples) </a:t>
            </a:r>
            <a:r>
              <a:rPr lang="fr-FR" sz="1600" dirty="0">
                <a:latin typeface="Arial Narrow" panose="020B0606020202030204" pitchFamily="34" charset="0"/>
              </a:rPr>
              <a:t>ou </a:t>
            </a:r>
            <a:r>
              <a:rPr lang="fr-FR" sz="1600" b="1" dirty="0">
                <a:latin typeface="Arial Narrow" panose="020B0606020202030204" pitchFamily="34" charset="0"/>
              </a:rPr>
              <a:t>de dépôt de chèques anormalement élevés et/ou virement atypique  sans rapport avec les « revenus » habituel des </a:t>
            </a:r>
            <a:r>
              <a:rPr lang="fr-FR" sz="1600" b="1" dirty="0" smtClean="0">
                <a:latin typeface="Arial Narrow" panose="020B0606020202030204" pitchFamily="34" charset="0"/>
              </a:rPr>
              <a:t>clients.</a:t>
            </a:r>
            <a:endParaRPr lang="fr-FR" sz="1400" b="1" dirty="0">
              <a:latin typeface="Arial Narrow" panose="020B0606020202030204" pitchFamily="34" charset="0"/>
            </a:endParaRPr>
          </a:p>
          <a:p>
            <a:pPr marL="285750" indent="-285750" algn="just">
              <a:buClr>
                <a:srgbClr val="C00000"/>
              </a:buClr>
              <a:buFont typeface="Wingdings" panose="05000000000000000000" pitchFamily="2" charset="2"/>
              <a:buChar char="§"/>
            </a:pPr>
            <a:endParaRPr lang="fr-FR" sz="1400" dirty="0" smtClean="0">
              <a:latin typeface="Arial Narrow" panose="020B0606020202030204" pitchFamily="34" charset="0"/>
            </a:endParaRPr>
          </a:p>
        </p:txBody>
      </p:sp>
    </p:spTree>
    <p:extLst>
      <p:ext uri="{BB962C8B-B14F-4D97-AF65-F5344CB8AC3E}">
        <p14:creationId xmlns:p14="http://schemas.microsoft.com/office/powerpoint/2010/main" val="21588804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normAutofit/>
          </a:bodyPr>
          <a:lstStyle/>
          <a:p>
            <a:pPr lvl="0" algn="l" defTabSz="457200">
              <a:lnSpc>
                <a:spcPct val="100000"/>
              </a:lnSpc>
              <a:spcBef>
                <a:spcPts val="0"/>
              </a:spcBef>
              <a:buClrTx/>
            </a:pPr>
            <a:r>
              <a:rPr lang="fr-FR" sz="3300" cap="none" dirty="0" smtClean="0">
                <a:solidFill>
                  <a:srgbClr val="C00000"/>
                </a:solidFill>
              </a:rPr>
              <a:t>FRAUDE INTERNE </a:t>
            </a:r>
            <a:r>
              <a:rPr lang="fr-FR" sz="3300" cap="none" dirty="0" smtClean="0"/>
              <a:t>- Prévention</a:t>
            </a:r>
            <a:endParaRPr lang="fr-FR" sz="3300" cap="none" dirty="0"/>
          </a:p>
        </p:txBody>
      </p:sp>
      <p:sp>
        <p:nvSpPr>
          <p:cNvPr id="2" name="ZoneTexte 1"/>
          <p:cNvSpPr txBox="1"/>
          <p:nvPr/>
        </p:nvSpPr>
        <p:spPr>
          <a:xfrm>
            <a:off x="321731" y="1119112"/>
            <a:ext cx="8495697" cy="4795159"/>
          </a:xfrm>
          <a:prstGeom prst="rect">
            <a:avLst/>
          </a:prstGeom>
          <a:noFill/>
        </p:spPr>
        <p:txBody>
          <a:bodyPr wrap="square" rtlCol="0">
            <a:spAutoFit/>
          </a:bodyPr>
          <a:lstStyle/>
          <a:p>
            <a:pPr marL="271463" lvl="1" indent="-20638" algn="just" fontAlgn="base">
              <a:spcBef>
                <a:spcPct val="20000"/>
              </a:spcBef>
              <a:spcAft>
                <a:spcPct val="0"/>
              </a:spcAft>
              <a:buClr>
                <a:srgbClr val="F47920"/>
              </a:buClr>
              <a:buSzPct val="80000"/>
            </a:pPr>
            <a:r>
              <a:rPr lang="fr-FR" sz="2000" b="1" kern="0" dirty="0">
                <a:solidFill>
                  <a:srgbClr val="000000"/>
                </a:solidFill>
                <a:latin typeface="Arial Narrow"/>
              </a:rPr>
              <a:t>La prévention de la fraude interne passe principalement par le respect du </a:t>
            </a:r>
            <a:r>
              <a:rPr lang="fr-FR" sz="2000" b="1" kern="0" dirty="0">
                <a:solidFill>
                  <a:srgbClr val="C00000"/>
                </a:solidFill>
                <a:latin typeface="Arial Narrow"/>
              </a:rPr>
              <a:t>Règlement Intérieur</a:t>
            </a:r>
            <a:r>
              <a:rPr lang="fr-FR" sz="2000" b="1" kern="0" dirty="0">
                <a:solidFill>
                  <a:srgbClr val="000000"/>
                </a:solidFill>
                <a:latin typeface="Arial Narrow"/>
              </a:rPr>
              <a:t> et de la </a:t>
            </a:r>
            <a:r>
              <a:rPr lang="fr-FR" sz="2000" b="1" kern="0" dirty="0">
                <a:solidFill>
                  <a:srgbClr val="C00000"/>
                </a:solidFill>
                <a:latin typeface="Arial Narrow"/>
              </a:rPr>
              <a:t>Charte d’utilisation des Ressources du Système d’information de la CELCA</a:t>
            </a:r>
            <a:r>
              <a:rPr lang="fr-FR" sz="2000" kern="0" dirty="0">
                <a:solidFill>
                  <a:srgbClr val="000000"/>
                </a:solidFill>
                <a:latin typeface="Arial Narrow"/>
              </a:rPr>
              <a:t>.</a:t>
            </a:r>
          </a:p>
          <a:p>
            <a:pPr marL="271463" lvl="1" indent="-20638" algn="just" fontAlgn="base">
              <a:spcBef>
                <a:spcPct val="20000"/>
              </a:spcBef>
              <a:spcAft>
                <a:spcPct val="0"/>
              </a:spcAft>
              <a:buClr>
                <a:srgbClr val="F47920"/>
              </a:buClr>
              <a:buSzPct val="80000"/>
            </a:pPr>
            <a:endParaRPr lang="fr-FR" sz="800" kern="0" dirty="0">
              <a:solidFill>
                <a:srgbClr val="000000"/>
              </a:solidFill>
              <a:latin typeface="Arial Narrow"/>
            </a:endParaRPr>
          </a:p>
          <a:p>
            <a:pPr marL="271463" lvl="1" indent="-20638" algn="just" fontAlgn="base">
              <a:spcBef>
                <a:spcPct val="20000"/>
              </a:spcBef>
              <a:spcAft>
                <a:spcPct val="0"/>
              </a:spcAft>
              <a:buClr>
                <a:srgbClr val="F47920"/>
              </a:buClr>
              <a:buSzPct val="80000"/>
            </a:pPr>
            <a:r>
              <a:rPr lang="fr-FR" sz="2000" kern="0" dirty="0">
                <a:solidFill>
                  <a:srgbClr val="000000"/>
                </a:solidFill>
                <a:latin typeface="Arial Narrow"/>
              </a:rPr>
              <a:t>Les règles importantes à respecter sont :</a:t>
            </a:r>
          </a:p>
          <a:p>
            <a:pPr marL="809625" lvl="1" indent="-266700" algn="just" fontAlgn="base">
              <a:spcBef>
                <a:spcPct val="20000"/>
              </a:spcBef>
              <a:spcAft>
                <a:spcPct val="0"/>
              </a:spcAft>
              <a:buClr>
                <a:srgbClr val="C00000"/>
              </a:buClr>
              <a:buSzPct val="100000"/>
              <a:buFont typeface="Wingdings" pitchFamily="2" charset="2"/>
              <a:buChar char="§"/>
            </a:pPr>
            <a:r>
              <a:rPr lang="fr-FR" sz="2000" b="1" kern="0" dirty="0">
                <a:solidFill>
                  <a:srgbClr val="000000"/>
                </a:solidFill>
                <a:latin typeface="Arial Narrow"/>
              </a:rPr>
              <a:t>Respect du Règlement Intérieur </a:t>
            </a:r>
            <a:r>
              <a:rPr lang="fr-FR" sz="2000" kern="0" dirty="0">
                <a:solidFill>
                  <a:srgbClr val="000000"/>
                </a:solidFill>
                <a:latin typeface="Arial Narrow"/>
              </a:rPr>
              <a:t>de la CELCA et notamment les articles portant sur l’Interdiction à tout salarié de traiter lui-même toute opération concernant ses propres comptes, ceux des membres de sa famille, …</a:t>
            </a:r>
          </a:p>
          <a:p>
            <a:pPr marL="1438275" lvl="1" indent="-266700" algn="just" fontAlgn="base">
              <a:spcBef>
                <a:spcPct val="20000"/>
              </a:spcBef>
              <a:spcAft>
                <a:spcPct val="0"/>
              </a:spcAft>
              <a:buClr>
                <a:srgbClr val="F47920"/>
              </a:buClr>
              <a:buSzPct val="80000"/>
              <a:buFont typeface="Arial Black" pitchFamily="34" charset="0"/>
              <a:buChar char="&gt;"/>
            </a:pPr>
            <a:r>
              <a:rPr lang="fr-FR" kern="0" dirty="0">
                <a:solidFill>
                  <a:srgbClr val="000000"/>
                </a:solidFill>
                <a:latin typeface="Arial Narrow"/>
              </a:rPr>
              <a:t>Par opération, il faut comprendre </a:t>
            </a:r>
            <a:r>
              <a:rPr lang="fr-FR" kern="0" dirty="0">
                <a:solidFill>
                  <a:srgbClr val="C00000"/>
                </a:solidFill>
                <a:latin typeface="Arial Narrow"/>
              </a:rPr>
              <a:t>opération administrative et/ou financière.</a:t>
            </a:r>
          </a:p>
          <a:p>
            <a:pPr marL="1169988" lvl="2" algn="just" fontAlgn="base">
              <a:spcBef>
                <a:spcPct val="20000"/>
              </a:spcBef>
              <a:spcAft>
                <a:spcPct val="0"/>
              </a:spcAft>
              <a:buClr>
                <a:srgbClr val="C00000"/>
              </a:buClr>
              <a:buSzPct val="100000"/>
            </a:pPr>
            <a:endParaRPr lang="fr-FR" sz="1600" kern="0" dirty="0">
              <a:solidFill>
                <a:srgbClr val="000000"/>
              </a:solidFill>
              <a:latin typeface="Arial Narrow"/>
            </a:endParaRPr>
          </a:p>
          <a:p>
            <a:pPr marL="809625" lvl="1" indent="-266700" algn="just" fontAlgn="base">
              <a:spcBef>
                <a:spcPct val="20000"/>
              </a:spcBef>
              <a:spcAft>
                <a:spcPct val="0"/>
              </a:spcAft>
              <a:buClr>
                <a:srgbClr val="FF0000"/>
              </a:buClr>
              <a:buSzPct val="100000"/>
              <a:buFont typeface="Wingdings" pitchFamily="2" charset="2"/>
              <a:buChar char="§"/>
            </a:pPr>
            <a:r>
              <a:rPr lang="fr-FR" sz="2000" b="1" kern="0" dirty="0">
                <a:solidFill>
                  <a:srgbClr val="000000"/>
                </a:solidFill>
                <a:latin typeface="Arial Narrow"/>
              </a:rPr>
              <a:t>Respect de la Charte d’utilisation des Ressources du Système d’Information</a:t>
            </a:r>
            <a:r>
              <a:rPr lang="fr-FR" sz="2000" kern="0" dirty="0">
                <a:solidFill>
                  <a:srgbClr val="000000"/>
                </a:solidFill>
                <a:latin typeface="Arial Narrow"/>
              </a:rPr>
              <a:t> et des services Internet/Intranet et Messagerie et notamment et des Règles d’utilisation des ressources du système d’information :</a:t>
            </a:r>
          </a:p>
          <a:p>
            <a:pPr marL="1438275" lvl="1" indent="-266700" algn="just" fontAlgn="base">
              <a:spcBef>
                <a:spcPct val="20000"/>
              </a:spcBef>
              <a:spcAft>
                <a:spcPct val="0"/>
              </a:spcAft>
              <a:buClr>
                <a:srgbClr val="F47920"/>
              </a:buClr>
              <a:buSzPct val="80000"/>
              <a:buFont typeface="Arial Black" pitchFamily="34" charset="0"/>
              <a:buChar char="&gt;"/>
            </a:pPr>
            <a:r>
              <a:rPr lang="fr-FR" kern="0" dirty="0">
                <a:solidFill>
                  <a:srgbClr val="000000"/>
                </a:solidFill>
                <a:latin typeface="Arial Narrow"/>
              </a:rPr>
              <a:t> </a:t>
            </a:r>
            <a:r>
              <a:rPr lang="fr-FR" kern="0" dirty="0">
                <a:solidFill>
                  <a:srgbClr val="C00000"/>
                </a:solidFill>
                <a:latin typeface="Arial Narrow"/>
              </a:rPr>
              <a:t>Ne pas utiliser des droits d’accès autres que les siens,</a:t>
            </a:r>
          </a:p>
          <a:p>
            <a:pPr marL="1438275" lvl="1" indent="-266700" algn="just" fontAlgn="base">
              <a:spcBef>
                <a:spcPct val="20000"/>
              </a:spcBef>
              <a:spcAft>
                <a:spcPct val="0"/>
              </a:spcAft>
              <a:buClr>
                <a:srgbClr val="F47920"/>
              </a:buClr>
              <a:buSzPct val="80000"/>
              <a:buFont typeface="Arial Black" pitchFamily="34" charset="0"/>
              <a:buChar char="&gt;"/>
            </a:pPr>
            <a:r>
              <a:rPr lang="fr-FR" kern="0" dirty="0">
                <a:solidFill>
                  <a:srgbClr val="C00000"/>
                </a:solidFill>
                <a:latin typeface="Arial Narrow"/>
              </a:rPr>
              <a:t> Ne pas quitter son poste de travail sans se déconnecter</a:t>
            </a:r>
            <a:r>
              <a:rPr lang="fr-FR" kern="0" dirty="0" smtClean="0">
                <a:solidFill>
                  <a:srgbClr val="C00000"/>
                </a:solidFill>
                <a:latin typeface="Arial Narrow"/>
              </a:rPr>
              <a:t>.</a:t>
            </a:r>
            <a:endParaRPr lang="fr-FR" b="1" kern="0" dirty="0">
              <a:solidFill>
                <a:srgbClr val="C00000"/>
              </a:solidFill>
              <a:latin typeface="Arial Narrow"/>
            </a:endParaRPr>
          </a:p>
        </p:txBody>
      </p:sp>
    </p:spTree>
    <p:extLst>
      <p:ext uri="{BB962C8B-B14F-4D97-AF65-F5344CB8AC3E}">
        <p14:creationId xmlns:p14="http://schemas.microsoft.com/office/powerpoint/2010/main" val="39265844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normAutofit/>
          </a:bodyPr>
          <a:lstStyle/>
          <a:p>
            <a:pPr lvl="0" algn="l" defTabSz="457200">
              <a:lnSpc>
                <a:spcPct val="100000"/>
              </a:lnSpc>
              <a:spcBef>
                <a:spcPts val="0"/>
              </a:spcBef>
              <a:buClrTx/>
            </a:pPr>
            <a:r>
              <a:rPr lang="fr-FR" sz="3300" cap="none" dirty="0" smtClean="0">
                <a:solidFill>
                  <a:srgbClr val="C00000"/>
                </a:solidFill>
              </a:rPr>
              <a:t>FRAUDES </a:t>
            </a:r>
            <a:r>
              <a:rPr lang="fr-FR" sz="3300" cap="none" dirty="0" smtClean="0"/>
              <a:t>– Vos contacts</a:t>
            </a:r>
            <a:endParaRPr lang="fr-FR" sz="3300" cap="none" dirty="0"/>
          </a:p>
        </p:txBody>
      </p:sp>
      <p:sp>
        <p:nvSpPr>
          <p:cNvPr id="2" name="ZoneTexte 1"/>
          <p:cNvSpPr txBox="1"/>
          <p:nvPr/>
        </p:nvSpPr>
        <p:spPr>
          <a:xfrm>
            <a:off x="165100" y="1388533"/>
            <a:ext cx="8864600" cy="4832092"/>
          </a:xfrm>
          <a:prstGeom prst="rect">
            <a:avLst/>
          </a:prstGeom>
          <a:noFill/>
        </p:spPr>
        <p:txBody>
          <a:bodyPr wrap="square" rtlCol="0">
            <a:spAutoFit/>
          </a:bodyPr>
          <a:lstStyle/>
          <a:p>
            <a:pPr marL="285750" indent="-285750">
              <a:buClr>
                <a:srgbClr val="C00000"/>
              </a:buClr>
              <a:buFont typeface="Wingdings" panose="05000000000000000000" pitchFamily="2" charset="2"/>
              <a:buChar char="§"/>
            </a:pPr>
            <a:r>
              <a:rPr lang="fr-FR" sz="2200" dirty="0" smtClean="0">
                <a:latin typeface="Arial Narrow" panose="020B0606020202030204" pitchFamily="34" charset="0"/>
              </a:rPr>
              <a:t>Vos contacts en interne</a:t>
            </a:r>
          </a:p>
          <a:p>
            <a:pPr marL="285750" indent="-285750">
              <a:buClr>
                <a:srgbClr val="C00000"/>
              </a:buClr>
              <a:buFont typeface="Wingdings" panose="05000000000000000000" pitchFamily="2" charset="2"/>
              <a:buChar char="§"/>
            </a:pPr>
            <a:endParaRPr lang="fr-FR" sz="2200" dirty="0" smtClean="0">
              <a:latin typeface="Arial Narrow" panose="020B0606020202030204" pitchFamily="34" charset="0"/>
            </a:endParaRPr>
          </a:p>
          <a:p>
            <a:pPr marL="742950" lvl="1" indent="-285750">
              <a:buClr>
                <a:srgbClr val="F79646"/>
              </a:buClr>
              <a:buFont typeface="Wingdings" panose="05000000000000000000" pitchFamily="2" charset="2"/>
              <a:buChar char="Ø"/>
            </a:pPr>
            <a:r>
              <a:rPr lang="fr-FR" sz="2000" dirty="0" smtClean="0">
                <a:latin typeface="Arial Narrow" panose="020B0606020202030204" pitchFamily="34" charset="0"/>
              </a:rPr>
              <a:t>Annuaire </a:t>
            </a:r>
            <a:r>
              <a:rPr lang="fr-FR" sz="2000" dirty="0">
                <a:latin typeface="Arial Narrow" panose="020B0606020202030204" pitchFamily="34" charset="0"/>
              </a:rPr>
              <a:t>: </a:t>
            </a:r>
            <a:r>
              <a:rPr lang="fr-FR" sz="2000" dirty="0">
                <a:latin typeface="Arial Narrow" panose="020B0606020202030204" pitchFamily="34" charset="0"/>
                <a:hlinkClick r:id="rId2"/>
              </a:rPr>
              <a:t>Service Lutte </a:t>
            </a:r>
            <a:r>
              <a:rPr lang="fr-FR" sz="2000" dirty="0" err="1">
                <a:latin typeface="Arial Narrow" panose="020B0606020202030204" pitchFamily="34" charset="0"/>
                <a:hlinkClick r:id="rId2"/>
              </a:rPr>
              <a:t>Anti-Fraudes</a:t>
            </a:r>
            <a:r>
              <a:rPr lang="fr-FR" sz="2000" dirty="0">
                <a:latin typeface="Arial Narrow" panose="020B0606020202030204" pitchFamily="34" charset="0"/>
              </a:rPr>
              <a:t> </a:t>
            </a:r>
          </a:p>
          <a:p>
            <a:pPr marL="742950" lvl="1" indent="-285750">
              <a:buClr>
                <a:srgbClr val="F79646"/>
              </a:buClr>
              <a:buFont typeface="Wingdings" panose="05000000000000000000" pitchFamily="2" charset="2"/>
              <a:buChar char="Ø"/>
            </a:pPr>
            <a:endParaRPr lang="fr-FR" sz="2000" dirty="0" smtClean="0">
              <a:latin typeface="Arial Narrow" panose="020B0606020202030204" pitchFamily="34" charset="0"/>
            </a:endParaRPr>
          </a:p>
          <a:p>
            <a:pPr marL="742950" lvl="1" indent="-285750">
              <a:buClr>
                <a:srgbClr val="F79646"/>
              </a:buClr>
              <a:buFont typeface="Wingdings" panose="05000000000000000000" pitchFamily="2" charset="2"/>
              <a:buChar char="Ø"/>
            </a:pPr>
            <a:r>
              <a:rPr lang="fr-FR" sz="2000" dirty="0">
                <a:latin typeface="Arial Narrow" panose="020B0606020202030204" pitchFamily="34" charset="0"/>
              </a:rPr>
              <a:t>Liste de diffusion : </a:t>
            </a:r>
            <a:r>
              <a:rPr lang="fr-FR" sz="2000" dirty="0" smtClean="0">
                <a:latin typeface="Arial Narrow" panose="020B0606020202030204" pitchFamily="34" charset="0"/>
                <a:hlinkClick r:id="rId3"/>
              </a:rPr>
              <a:t>CELCA-L-SER-SECUFI-LUTTE-ANTI-FRAUDES@celca.caisse-epargne.fr</a:t>
            </a:r>
          </a:p>
          <a:p>
            <a:pPr marL="285750" indent="-285750">
              <a:buClr>
                <a:srgbClr val="C00000"/>
              </a:buClr>
              <a:buFont typeface="Wingdings" panose="05000000000000000000" pitchFamily="2" charset="2"/>
              <a:buChar char="§"/>
            </a:pPr>
            <a:endParaRPr lang="fr-FR" sz="2200" dirty="0">
              <a:latin typeface="Arial Narrow" panose="020B0606020202030204" pitchFamily="34" charset="0"/>
            </a:endParaRPr>
          </a:p>
          <a:p>
            <a:pPr marL="285750" indent="-285750">
              <a:buClr>
                <a:srgbClr val="C00000"/>
              </a:buClr>
              <a:buFont typeface="Wingdings" panose="05000000000000000000" pitchFamily="2" charset="2"/>
              <a:buChar char="§"/>
            </a:pPr>
            <a:r>
              <a:rPr lang="fr-FR" sz="2200" dirty="0" smtClean="0">
                <a:latin typeface="Arial Narrow" panose="020B0606020202030204" pitchFamily="34" charset="0"/>
              </a:rPr>
              <a:t>Pour un traitement efficace, </a:t>
            </a:r>
            <a:r>
              <a:rPr lang="fr-FR" sz="2200" b="1" dirty="0" smtClean="0">
                <a:latin typeface="Arial Narrow" panose="020B0606020202030204" pitchFamily="34" charset="0"/>
              </a:rPr>
              <a:t>la remontée d’un soupçon de fraude </a:t>
            </a:r>
            <a:r>
              <a:rPr lang="fr-FR" sz="2200" b="1" dirty="0" smtClean="0">
                <a:solidFill>
                  <a:srgbClr val="C00000"/>
                </a:solidFill>
                <a:latin typeface="Arial Narrow" panose="020B0606020202030204" pitchFamily="34" charset="0"/>
              </a:rPr>
              <a:t>doit se faire par mail et </a:t>
            </a:r>
            <a:r>
              <a:rPr lang="fr-FR" sz="2200" b="1" u="sng" dirty="0" smtClean="0">
                <a:solidFill>
                  <a:srgbClr val="C00000"/>
                </a:solidFill>
                <a:latin typeface="Arial Narrow" panose="020B0606020202030204" pitchFamily="34" charset="0"/>
              </a:rPr>
              <a:t>impérativement</a:t>
            </a:r>
            <a:r>
              <a:rPr lang="fr-FR" sz="2200" b="1" dirty="0" smtClean="0">
                <a:latin typeface="Arial Narrow" panose="020B0606020202030204" pitchFamily="34" charset="0"/>
              </a:rPr>
              <a:t> comporter</a:t>
            </a:r>
            <a:r>
              <a:rPr lang="fr-FR" sz="2200" dirty="0" smtClean="0">
                <a:latin typeface="Arial Narrow" panose="020B0606020202030204" pitchFamily="34" charset="0"/>
              </a:rPr>
              <a:t> a minima les éléments suivants :</a:t>
            </a:r>
          </a:p>
          <a:p>
            <a:pPr>
              <a:buClr>
                <a:srgbClr val="C00000"/>
              </a:buClr>
            </a:pPr>
            <a:endParaRPr lang="fr-FR" sz="2200" dirty="0" smtClean="0">
              <a:latin typeface="Arial Narrow" panose="020B0606020202030204" pitchFamily="34" charset="0"/>
            </a:endParaRPr>
          </a:p>
          <a:p>
            <a:pPr marL="742950" lvl="1" indent="-285750">
              <a:buClr>
                <a:srgbClr val="F79646"/>
              </a:buClr>
              <a:buFont typeface="Wingdings" panose="05000000000000000000" pitchFamily="2" charset="2"/>
              <a:buChar char="Ø"/>
            </a:pPr>
            <a:r>
              <a:rPr lang="fr-FR" sz="2000" dirty="0" smtClean="0">
                <a:latin typeface="Arial Narrow" panose="020B0606020202030204" pitchFamily="34" charset="0"/>
              </a:rPr>
              <a:t>N° de personne, nom, prénom</a:t>
            </a:r>
          </a:p>
          <a:p>
            <a:pPr marL="742950" lvl="1" indent="-285750">
              <a:buClr>
                <a:srgbClr val="F79646"/>
              </a:buClr>
              <a:buFont typeface="Wingdings" panose="05000000000000000000" pitchFamily="2" charset="2"/>
              <a:buChar char="Ø"/>
            </a:pPr>
            <a:r>
              <a:rPr lang="fr-FR" sz="2000" dirty="0" smtClean="0">
                <a:latin typeface="Arial Narrow" panose="020B0606020202030204" pitchFamily="34" charset="0"/>
              </a:rPr>
              <a:t>Descriptif de la typologie de la fraude (opérations réalisées, nature de ces opérations, éléments déclaratifs du client appuyés ou non par des justificatifs, …)</a:t>
            </a:r>
          </a:p>
          <a:p>
            <a:pPr marL="742950" lvl="1" indent="-285750">
              <a:buClr>
                <a:srgbClr val="F79646"/>
              </a:buClr>
              <a:buFont typeface="Wingdings" panose="05000000000000000000" pitchFamily="2" charset="2"/>
              <a:buChar char="Ø"/>
            </a:pPr>
            <a:r>
              <a:rPr lang="fr-FR" sz="2000" dirty="0" smtClean="0">
                <a:latin typeface="Arial Narrow" panose="020B0606020202030204" pitchFamily="34" charset="0"/>
              </a:rPr>
              <a:t>Actions déjà engagées</a:t>
            </a:r>
          </a:p>
          <a:p>
            <a:pPr marL="742950" lvl="1" indent="-285750">
              <a:buClr>
                <a:srgbClr val="F79646"/>
              </a:buClr>
              <a:buFont typeface="Wingdings" panose="05000000000000000000" pitchFamily="2" charset="2"/>
              <a:buChar char="Ø"/>
            </a:pPr>
            <a:endParaRPr lang="fr-FR" sz="1600" dirty="0">
              <a:latin typeface="Arial Narrow" panose="020B0606020202030204" pitchFamily="34" charset="0"/>
            </a:endParaRPr>
          </a:p>
        </p:txBody>
      </p:sp>
    </p:spTree>
    <p:extLst>
      <p:ext uri="{BB962C8B-B14F-4D97-AF65-F5344CB8AC3E}">
        <p14:creationId xmlns:p14="http://schemas.microsoft.com/office/powerpoint/2010/main" val="10524895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717" y="336429"/>
            <a:ext cx="8361093" cy="5926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re 3"/>
          <p:cNvSpPr>
            <a:spLocks noGrp="1"/>
          </p:cNvSpPr>
          <p:nvPr>
            <p:ph type="ctrTitle"/>
          </p:nvPr>
        </p:nvSpPr>
        <p:spPr>
          <a:xfrm>
            <a:off x="316383" y="2936381"/>
            <a:ext cx="8575675" cy="655305"/>
          </a:xfrm>
        </p:spPr>
        <p:txBody>
          <a:bodyPr/>
          <a:lstStyle/>
          <a:p>
            <a:pPr>
              <a:lnSpc>
                <a:spcPct val="100000"/>
              </a:lnSpc>
            </a:pPr>
            <a:r>
              <a:rPr lang="fr-FR" dirty="0" smtClean="0">
                <a:solidFill>
                  <a:srgbClr val="C00000"/>
                </a:solidFill>
              </a:rPr>
              <a:t>REFORME DES MINEURS</a:t>
            </a:r>
            <a:endParaRPr lang="fr-FR" dirty="0">
              <a:solidFill>
                <a:srgbClr val="C00000"/>
              </a:solidFill>
            </a:endParaRPr>
          </a:p>
        </p:txBody>
      </p:sp>
    </p:spTree>
    <p:extLst>
      <p:ext uri="{BB962C8B-B14F-4D97-AF65-F5344CB8AC3E}">
        <p14:creationId xmlns:p14="http://schemas.microsoft.com/office/powerpoint/2010/main" val="27097439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6"/>
          </p:nvPr>
        </p:nvSpPr>
        <p:spPr/>
        <p:txBody>
          <a:bodyPr/>
          <a:lstStyle/>
          <a:p>
            <a:r>
              <a:rPr lang="fr-FR" dirty="0" smtClean="0">
                <a:solidFill>
                  <a:srgbClr val="CD0920"/>
                </a:solidFill>
              </a:rPr>
              <a:t>REFORME DES MINEURS - </a:t>
            </a:r>
            <a:r>
              <a:rPr lang="fr-FR" dirty="0" smtClean="0"/>
              <a:t>NOUVEAUTE </a:t>
            </a:r>
          </a:p>
          <a:p>
            <a:r>
              <a:rPr lang="fr-FR" dirty="0" smtClean="0"/>
              <a:t>AUTORITE PARENTALE UNIQUE</a:t>
            </a:r>
            <a:endParaRPr lang="fr-FR" dirty="0"/>
          </a:p>
        </p:txBody>
      </p:sp>
      <p:sp>
        <p:nvSpPr>
          <p:cNvPr id="4" name="ZoneTexte 3"/>
          <p:cNvSpPr txBox="1"/>
          <p:nvPr/>
        </p:nvSpPr>
        <p:spPr>
          <a:xfrm>
            <a:off x="281843" y="1166352"/>
            <a:ext cx="8491221" cy="2308324"/>
          </a:xfrm>
          <a:prstGeom prst="rect">
            <a:avLst/>
          </a:prstGeom>
          <a:noFill/>
        </p:spPr>
        <p:txBody>
          <a:bodyPr wrap="square" rtlCol="0">
            <a:spAutoFit/>
          </a:bodyPr>
          <a:lstStyle/>
          <a:p>
            <a:r>
              <a:rPr lang="fr-FR" sz="1600" dirty="0" smtClean="0">
                <a:latin typeface="Arial Narrow" panose="020B0606020202030204" pitchFamily="34" charset="0"/>
              </a:rPr>
              <a:t>Evolution de l’administration légale en 2016</a:t>
            </a:r>
          </a:p>
          <a:p>
            <a:endParaRPr lang="fr-FR" sz="1200" u="sng" dirty="0" smtClean="0">
              <a:latin typeface="Arial Narrow" panose="020B0606020202030204" pitchFamily="34" charset="0"/>
            </a:endParaRPr>
          </a:p>
          <a:p>
            <a:r>
              <a:rPr lang="fr-FR" sz="1600" u="sng" dirty="0" smtClean="0">
                <a:latin typeface="Arial Narrow" panose="020B0606020202030204" pitchFamily="34" charset="0"/>
              </a:rPr>
              <a:t>Avant</a:t>
            </a:r>
            <a:r>
              <a:rPr lang="fr-FR" sz="1600" dirty="0">
                <a:latin typeface="Arial Narrow" panose="020B0606020202030204" pitchFamily="34" charset="0"/>
              </a:rPr>
              <a:t>: autorité parentale </a:t>
            </a:r>
            <a:r>
              <a:rPr lang="fr-FR" sz="1600" dirty="0" smtClean="0">
                <a:latin typeface="Arial Narrow" panose="020B0606020202030204" pitchFamily="34" charset="0"/>
              </a:rPr>
              <a:t>bicéphale/conjointe</a:t>
            </a:r>
            <a:endParaRPr lang="fr-FR" sz="1600" dirty="0">
              <a:latin typeface="Arial Narrow" panose="020B0606020202030204" pitchFamily="34" charset="0"/>
            </a:endParaRPr>
          </a:p>
          <a:p>
            <a:r>
              <a:rPr lang="fr-FR" sz="1600" dirty="0">
                <a:latin typeface="Arial Narrow" panose="020B0606020202030204" pitchFamily="34" charset="0"/>
              </a:rPr>
              <a:t>En cas d’autorité </a:t>
            </a:r>
            <a:r>
              <a:rPr lang="fr-FR" sz="1600" dirty="0" smtClean="0">
                <a:latin typeface="Arial Narrow" panose="020B0606020202030204" pitchFamily="34" charset="0"/>
              </a:rPr>
              <a:t>monocéphale – l’administration </a:t>
            </a:r>
            <a:r>
              <a:rPr lang="fr-FR" sz="1600" dirty="0">
                <a:latin typeface="Arial Narrow" panose="020B0606020202030204" pitchFamily="34" charset="0"/>
              </a:rPr>
              <a:t>légale </a:t>
            </a:r>
            <a:r>
              <a:rPr lang="fr-FR" sz="1600" dirty="0" smtClean="0">
                <a:latin typeface="Arial Narrow" panose="020B0606020202030204" pitchFamily="34" charset="0"/>
              </a:rPr>
              <a:t>était exercée </a:t>
            </a:r>
            <a:r>
              <a:rPr lang="fr-FR" sz="1600" dirty="0">
                <a:latin typeface="Arial Narrow" panose="020B0606020202030204" pitchFamily="34" charset="0"/>
              </a:rPr>
              <a:t>sous le contrôle du juge des </a:t>
            </a:r>
            <a:r>
              <a:rPr lang="fr-FR" sz="1600" dirty="0" smtClean="0">
                <a:latin typeface="Arial Narrow" panose="020B0606020202030204" pitchFamily="34" charset="0"/>
              </a:rPr>
              <a:t>tutelles</a:t>
            </a:r>
          </a:p>
          <a:p>
            <a:endParaRPr lang="fr-FR" sz="1200" dirty="0">
              <a:latin typeface="Arial Narrow" panose="020B0606020202030204" pitchFamily="34" charset="0"/>
            </a:endParaRPr>
          </a:p>
          <a:p>
            <a:r>
              <a:rPr lang="fr-FR" sz="1600" u="sng" dirty="0">
                <a:latin typeface="Arial Narrow" panose="020B0606020202030204" pitchFamily="34" charset="0"/>
              </a:rPr>
              <a:t>Aujourd’hui: </a:t>
            </a:r>
            <a:r>
              <a:rPr lang="fr-FR" sz="1600" dirty="0">
                <a:latin typeface="Arial Narrow" panose="020B0606020202030204" pitchFamily="34" charset="0"/>
              </a:rPr>
              <a:t>Reconnaissance de </a:t>
            </a:r>
            <a:r>
              <a:rPr lang="fr-FR" sz="1600" b="1" dirty="0">
                <a:latin typeface="Arial Narrow" panose="020B0606020202030204" pitchFamily="34" charset="0"/>
              </a:rPr>
              <a:t>l’autorité parentale </a:t>
            </a:r>
            <a:r>
              <a:rPr lang="fr-FR" sz="1600" b="1" dirty="0" err="1" smtClean="0">
                <a:latin typeface="Arial Narrow" panose="020B0606020202030204" pitchFamily="34" charset="0"/>
              </a:rPr>
              <a:t>monocéphale</a:t>
            </a:r>
            <a:r>
              <a:rPr lang="fr-FR" sz="1600" b="1" dirty="0" smtClean="0">
                <a:latin typeface="Arial Narrow" panose="020B0606020202030204" pitchFamily="34" charset="0"/>
              </a:rPr>
              <a:t>/unique</a:t>
            </a:r>
            <a:r>
              <a:rPr lang="fr-FR" sz="1600" dirty="0" smtClean="0">
                <a:latin typeface="Arial Narrow" panose="020B0606020202030204" pitchFamily="34" charset="0"/>
              </a:rPr>
              <a:t>.</a:t>
            </a:r>
            <a:endParaRPr lang="fr-FR" sz="1600" dirty="0">
              <a:latin typeface="Arial Narrow" panose="020B0606020202030204" pitchFamily="34" charset="0"/>
            </a:endParaRPr>
          </a:p>
          <a:p>
            <a:endParaRPr lang="fr-FR" sz="1200" dirty="0" smtClean="0">
              <a:latin typeface="Arial Narrow" panose="020B0606020202030204" pitchFamily="34" charset="0"/>
            </a:endParaRPr>
          </a:p>
          <a:p>
            <a:r>
              <a:rPr lang="fr-FR" sz="1600" u="sng" dirty="0" smtClean="0">
                <a:latin typeface="Arial Narrow" panose="020B0606020202030204" pitchFamily="34" charset="0"/>
              </a:rPr>
              <a:t>Pièces justificatives de l’autorité parentale unique </a:t>
            </a:r>
            <a:r>
              <a:rPr lang="fr-FR" sz="1600" dirty="0" smtClean="0">
                <a:latin typeface="Arial Narrow" panose="020B0606020202030204" pitchFamily="34" charset="0"/>
              </a:rPr>
              <a:t>: livret de famille OU jugement</a:t>
            </a:r>
          </a:p>
          <a:p>
            <a:endParaRPr lang="fr-FR" sz="1400" dirty="0" smtClean="0">
              <a:latin typeface="Arial Narrow" panose="020B0606020202030204" pitchFamily="34" charset="0"/>
            </a:endParaRPr>
          </a:p>
          <a:p>
            <a:endParaRPr lang="fr-FR" sz="1400" dirty="0">
              <a:solidFill>
                <a:schemeClr val="tx1">
                  <a:lumMod val="65000"/>
                  <a:lumOff val="35000"/>
                </a:schemeClr>
              </a:solidFill>
              <a:latin typeface="Arial Narrow" panose="020B0606020202030204" pitchFamily="34" charset="0"/>
            </a:endParaRPr>
          </a:p>
        </p:txBody>
      </p:sp>
      <p:graphicFrame>
        <p:nvGraphicFramePr>
          <p:cNvPr id="5" name="Tableau 4"/>
          <p:cNvGraphicFramePr>
            <a:graphicFrameLocks noGrp="1"/>
          </p:cNvGraphicFramePr>
          <p:nvPr>
            <p:extLst>
              <p:ext uri="{D42A27DB-BD31-4B8C-83A1-F6EECF244321}">
                <p14:modId xmlns:p14="http://schemas.microsoft.com/office/powerpoint/2010/main" val="3861770404"/>
              </p:ext>
            </p:extLst>
          </p:nvPr>
        </p:nvGraphicFramePr>
        <p:xfrm>
          <a:off x="3851658" y="3166292"/>
          <a:ext cx="4995605" cy="2967982"/>
        </p:xfrm>
        <a:graphic>
          <a:graphicData uri="http://schemas.openxmlformats.org/drawingml/2006/table">
            <a:tbl>
              <a:tblPr firstRow="1" bandRow="1">
                <a:tableStyleId>{21E4AEA4-8DFA-4A89-87EB-49C32662AFE0}</a:tableStyleId>
              </a:tblPr>
              <a:tblGrid>
                <a:gridCol w="4995605"/>
              </a:tblGrid>
              <a:tr h="257167">
                <a:tc>
                  <a:txBody>
                    <a:bodyPr/>
                    <a:lstStyle/>
                    <a:p>
                      <a:pPr algn="l" fontAlgn="b"/>
                      <a:r>
                        <a:rPr lang="fr-FR" sz="1500" b="1" i="0" u="none" strike="noStrike" dirty="0" smtClean="0">
                          <a:solidFill>
                            <a:schemeClr val="lt1"/>
                          </a:solidFill>
                          <a:effectLst/>
                          <a:latin typeface="+mn-lt"/>
                        </a:rPr>
                        <a:t>L’autorisation</a:t>
                      </a:r>
                      <a:r>
                        <a:rPr lang="fr-FR" sz="1500" b="1" i="0" u="none" strike="noStrike" baseline="0" dirty="0" smtClean="0">
                          <a:solidFill>
                            <a:schemeClr val="lt1"/>
                          </a:solidFill>
                          <a:effectLst/>
                          <a:latin typeface="+mn-lt"/>
                        </a:rPr>
                        <a:t> du juge des tutelles</a:t>
                      </a:r>
                      <a:r>
                        <a:rPr lang="fr-FR" sz="1300" b="1" i="0" u="none" strike="noStrike" baseline="0" dirty="0" smtClean="0">
                          <a:solidFill>
                            <a:schemeClr val="lt1"/>
                          </a:solidFill>
                          <a:effectLst/>
                          <a:latin typeface="+mn-lt"/>
                        </a:rPr>
                        <a:t> reste obligatoire pour : </a:t>
                      </a:r>
                      <a:endParaRPr lang="fr-FR" sz="1300" b="1" i="0" u="none" strike="noStrike" dirty="0">
                        <a:solidFill>
                          <a:srgbClr val="000000"/>
                        </a:solidFill>
                        <a:effectLst/>
                        <a:latin typeface="Calibri"/>
                      </a:endParaRPr>
                    </a:p>
                  </a:txBody>
                  <a:tcPr marL="9525" marR="9525" marT="9525" marB="0">
                    <a:lnB w="57150" cap="flat" cmpd="sng" algn="ctr">
                      <a:noFill/>
                      <a:prstDash val="solid"/>
                      <a:round/>
                      <a:headEnd type="none" w="med" len="med"/>
                      <a:tailEnd type="none" w="med" len="med"/>
                    </a:lnB>
                  </a:tcPr>
                </a:tc>
              </a:tr>
              <a:tr h="257802">
                <a:tc>
                  <a:txBody>
                    <a:bodyPr/>
                    <a:lstStyle/>
                    <a:p>
                      <a:pPr algn="l" fontAlgn="b"/>
                      <a:r>
                        <a:rPr lang="fr-FR" sz="1300" b="1" u="none" strike="noStrike" dirty="0">
                          <a:effectLst/>
                        </a:rPr>
                        <a:t>COMPTE DE DEPOT </a:t>
                      </a:r>
                      <a:endParaRPr lang="fr-FR" sz="1300" b="1" i="0" u="none" strike="noStrike" dirty="0">
                        <a:solidFill>
                          <a:srgbClr val="000000"/>
                        </a:solidFill>
                        <a:effectLst/>
                        <a:latin typeface="Calibri"/>
                      </a:endParaRPr>
                    </a:p>
                  </a:txBody>
                  <a:tcPr marL="9525" marR="9525" marT="9525" marB="0" anchor="b">
                    <a:lnL w="12700" cmpd="sng">
                      <a:noFill/>
                    </a:lnL>
                    <a:lnR w="12700" cmpd="sng">
                      <a:noFill/>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tcPr>
                </a:tc>
              </a:tr>
              <a:tr h="229862">
                <a:tc>
                  <a:txBody>
                    <a:bodyPr/>
                    <a:lstStyle/>
                    <a:p>
                      <a:pPr algn="l" fontAlgn="ctr"/>
                      <a:r>
                        <a:rPr lang="fr-FR" sz="1100" u="none" strike="noStrike" dirty="0">
                          <a:effectLst/>
                        </a:rPr>
                        <a:t>Autorisation de découvert (demande – maintien)</a:t>
                      </a:r>
                      <a:endParaRPr lang="fr-FR" sz="1100" b="0" i="0" u="none" strike="noStrike" dirty="0">
                        <a:solidFill>
                          <a:srgbClr val="000000"/>
                        </a:solidFill>
                        <a:effectLst/>
                        <a:latin typeface="Calibri"/>
                      </a:endParaRPr>
                    </a:p>
                  </a:txBody>
                  <a:tcPr marL="9525" marR="9525" marT="9525" marB="0" anchor="ctr">
                    <a:lnL w="12700" cmpd="sng">
                      <a:noFill/>
                    </a:lnL>
                    <a:lnR w="12700" cmpd="sng">
                      <a:noFill/>
                    </a:lnR>
                    <a:lnT w="571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r>
              <a:tr h="230497">
                <a:tc>
                  <a:txBody>
                    <a:bodyPr/>
                    <a:lstStyle/>
                    <a:p>
                      <a:pPr algn="l" fontAlgn="ctr"/>
                      <a:r>
                        <a:rPr lang="fr-FR" sz="1100" u="none" strike="noStrike" dirty="0">
                          <a:effectLst/>
                        </a:rPr>
                        <a:t>Cession entre vifs (capital + intérêts + droits à prêts)</a:t>
                      </a:r>
                      <a:endParaRPr lang="fr-FR" sz="1100" b="0" i="0" u="none" strike="noStrike" dirty="0">
                        <a:solidFill>
                          <a:srgbClr val="000000"/>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177189">
                <a:tc>
                  <a:txBody>
                    <a:bodyPr/>
                    <a:lstStyle/>
                    <a:p>
                      <a:pPr algn="l" fontAlgn="ctr"/>
                      <a:r>
                        <a:rPr lang="fr-FR" sz="1100" u="none" strike="noStrike" dirty="0">
                          <a:effectLst/>
                        </a:rPr>
                        <a:t>Cession des droits à prêts</a:t>
                      </a:r>
                      <a:endParaRPr lang="fr-FR" sz="1100" b="0" i="0" u="none" strike="noStrike" dirty="0">
                        <a:solidFill>
                          <a:srgbClr val="000000"/>
                        </a:solidFill>
                        <a:effectLst/>
                        <a:latin typeface="Calibri"/>
                      </a:endParaRPr>
                    </a:p>
                  </a:txBody>
                  <a:tcPr marL="9525" marR="9525" marT="9525" marB="0" anchor="ctr">
                    <a:lnL w="12700" cmpd="sng">
                      <a:noFill/>
                    </a:lnL>
                    <a:lnR w="12700" cmpd="sng">
                      <a:noFill/>
                    </a:lnR>
                    <a:lnT w="12700" cmpd="sng">
                      <a:noFill/>
                    </a:lnT>
                    <a:lnB w="57150" cap="flat" cmpd="sng" algn="ctr">
                      <a:noFill/>
                      <a:prstDash val="solid"/>
                      <a:round/>
                      <a:headEnd type="none" w="med" len="med"/>
                      <a:tailEnd type="none" w="med" len="med"/>
                    </a:lnB>
                    <a:lnTlToBr w="12700" cmpd="sng">
                      <a:noFill/>
                      <a:prstDash val="solid"/>
                    </a:lnTlToBr>
                    <a:lnBlToTr w="12700" cmpd="sng">
                      <a:noFill/>
                      <a:prstDash val="solid"/>
                    </a:lnBlToTr>
                  </a:tcPr>
                </a:tc>
              </a:tr>
              <a:tr h="180975">
                <a:tc>
                  <a:txBody>
                    <a:bodyPr/>
                    <a:lstStyle/>
                    <a:p>
                      <a:pPr algn="l" fontAlgn="b"/>
                      <a:r>
                        <a:rPr lang="fr-FR" sz="1300" b="1" u="none" strike="noStrike" cap="all" dirty="0">
                          <a:effectLst/>
                        </a:rPr>
                        <a:t>ASSURANCE VIE</a:t>
                      </a:r>
                      <a:endParaRPr lang="fr-FR" sz="1300" b="1" i="0" u="none" strike="noStrike" dirty="0">
                        <a:solidFill>
                          <a:srgbClr val="000000"/>
                        </a:solidFill>
                        <a:effectLst/>
                        <a:latin typeface="Calibri"/>
                      </a:endParaRPr>
                    </a:p>
                  </a:txBody>
                  <a:tcPr marL="9525" marR="9525" marT="9525" marB="0" anchor="b">
                    <a:lnL w="12700" cmpd="sng">
                      <a:noFill/>
                    </a:lnL>
                    <a:lnR w="57150" cap="flat" cmpd="sng" algn="ctr">
                      <a:noFill/>
                      <a:prstDash val="solid"/>
                      <a:round/>
                      <a:headEnd type="none" w="med" len="med"/>
                      <a:tailEnd type="none" w="med" len="med"/>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tcPr>
                </a:tc>
              </a:tr>
              <a:tr h="285750">
                <a:tc>
                  <a:txBody>
                    <a:bodyPr/>
                    <a:lstStyle/>
                    <a:p>
                      <a:pPr algn="l" fontAlgn="ctr"/>
                      <a:r>
                        <a:rPr lang="fr-FR" sz="1100" u="none" strike="noStrike" dirty="0">
                          <a:effectLst/>
                        </a:rPr>
                        <a:t>Transformation d’un contrat euros en contrat unités de compte (UC)</a:t>
                      </a:r>
                      <a:endParaRPr lang="fr-FR" sz="1100" b="0" i="0" u="none" strike="noStrike" dirty="0">
                        <a:solidFill>
                          <a:srgbClr val="000000"/>
                        </a:solidFill>
                        <a:effectLst/>
                        <a:latin typeface="Calibri"/>
                      </a:endParaRPr>
                    </a:p>
                  </a:txBody>
                  <a:tcPr marL="9525" marR="9525" marT="9525" marB="0" anchor="ctr">
                    <a:lnL w="12700" cmpd="sng">
                      <a:noFill/>
                    </a:lnL>
                    <a:lnR w="12700" cmpd="sng">
                      <a:noFill/>
                    </a:lnR>
                    <a:lnT w="571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r>
              <a:tr h="219075">
                <a:tc>
                  <a:txBody>
                    <a:bodyPr/>
                    <a:lstStyle/>
                    <a:p>
                      <a:pPr algn="l" fontAlgn="ctr"/>
                      <a:r>
                        <a:rPr lang="fr-FR" sz="1100" u="none" strike="noStrike" dirty="0">
                          <a:effectLst/>
                        </a:rPr>
                        <a:t>Arbitrage vers fonds UC</a:t>
                      </a:r>
                      <a:endParaRPr lang="fr-FR" sz="1100" b="0" i="0" u="none" strike="noStrike" dirty="0">
                        <a:solidFill>
                          <a:srgbClr val="000000"/>
                        </a:solidFill>
                        <a:effectLst/>
                        <a:latin typeface="Calibri"/>
                      </a:endParaRPr>
                    </a:p>
                  </a:txBody>
                  <a:tcPr marL="9525" marR="9525" marT="9525" marB="0" anchor="ctr">
                    <a:lnL w="12700" cmpd="sng">
                      <a:noFill/>
                    </a:lnL>
                    <a:lnR w="12700" cmpd="sng">
                      <a:noFill/>
                    </a:lnR>
                    <a:lnT w="12700" cmpd="sng">
                      <a:noFill/>
                    </a:lnT>
                    <a:lnB w="57150" cap="flat" cmpd="sng" algn="ctr">
                      <a:noFill/>
                      <a:prstDash val="solid"/>
                      <a:round/>
                      <a:headEnd type="none" w="med" len="med"/>
                      <a:tailEnd type="none" w="med" len="med"/>
                    </a:lnB>
                    <a:lnTlToBr w="12700" cmpd="sng">
                      <a:noFill/>
                      <a:prstDash val="solid"/>
                    </a:lnTlToBr>
                    <a:lnBlToTr w="12700" cmpd="sng">
                      <a:noFill/>
                      <a:prstDash val="solid"/>
                    </a:lnBlToTr>
                  </a:tcPr>
                </a:tc>
              </a:tr>
              <a:tr h="200025">
                <a:tc>
                  <a:txBody>
                    <a:bodyPr/>
                    <a:lstStyle/>
                    <a:p>
                      <a:pPr algn="l" fontAlgn="b"/>
                      <a:r>
                        <a:rPr lang="fr-FR" sz="1300" b="1" u="none" strike="noStrike" cap="all" dirty="0">
                          <a:effectLst/>
                        </a:rPr>
                        <a:t>PRET</a:t>
                      </a:r>
                      <a:endParaRPr lang="fr-FR" sz="1300" b="1" i="0" u="none" strike="noStrike" dirty="0">
                        <a:solidFill>
                          <a:srgbClr val="000000"/>
                        </a:solidFill>
                        <a:effectLst/>
                        <a:latin typeface="Calibri"/>
                      </a:endParaRPr>
                    </a:p>
                  </a:txBody>
                  <a:tcPr marL="9525" marR="9525" marT="9525" marB="0" anchor="b">
                    <a:lnL w="57150" cap="flat" cmpd="sng" algn="ctr">
                      <a:noFill/>
                      <a:prstDash val="solid"/>
                      <a:round/>
                      <a:headEnd type="none" w="med" len="med"/>
                      <a:tailEnd type="none" w="med" len="med"/>
                    </a:lnL>
                    <a:lnR w="57150" cap="flat" cmpd="sng" algn="ctr">
                      <a:noFill/>
                      <a:prstDash val="solid"/>
                      <a:round/>
                      <a:headEnd type="none" w="med" len="med"/>
                      <a:tailEnd type="none" w="med" len="med"/>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tcPr>
                </a:tc>
              </a:tr>
              <a:tr h="209550">
                <a:tc>
                  <a:txBody>
                    <a:bodyPr/>
                    <a:lstStyle/>
                    <a:p>
                      <a:pPr algn="l" fontAlgn="ctr"/>
                      <a:r>
                        <a:rPr lang="fr-FR" sz="1100" u="none" strike="noStrike" dirty="0">
                          <a:effectLst/>
                        </a:rPr>
                        <a:t>Demande</a:t>
                      </a:r>
                      <a:endParaRPr lang="fr-FR" sz="1100" b="0" i="0" u="none" strike="noStrike" dirty="0">
                        <a:solidFill>
                          <a:srgbClr val="000000"/>
                        </a:solidFill>
                        <a:effectLst/>
                        <a:latin typeface="Calibri"/>
                      </a:endParaRPr>
                    </a:p>
                  </a:txBody>
                  <a:tcPr marL="9525" marR="9525" marT="9525" marB="0" anchor="ctr">
                    <a:lnL w="12700" cmpd="sng">
                      <a:noFill/>
                    </a:lnL>
                    <a:lnR w="12700" cmpd="sng">
                      <a:noFill/>
                    </a:lnR>
                    <a:lnT w="571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r>
              <a:tr h="238125">
                <a:tc>
                  <a:txBody>
                    <a:bodyPr/>
                    <a:lstStyle/>
                    <a:p>
                      <a:pPr algn="l" fontAlgn="ctr"/>
                      <a:r>
                        <a:rPr lang="fr-FR" sz="1100" u="none" strike="noStrike" dirty="0">
                          <a:effectLst/>
                        </a:rPr>
                        <a:t>Garanties de la dette du mineur</a:t>
                      </a:r>
                      <a:endParaRPr lang="fr-FR" sz="1100" b="0" i="0" u="none" strike="noStrike" dirty="0">
                        <a:solidFill>
                          <a:srgbClr val="000000"/>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257175">
                <a:tc>
                  <a:txBody>
                    <a:bodyPr/>
                    <a:lstStyle/>
                    <a:p>
                      <a:pPr algn="l" fontAlgn="ctr"/>
                      <a:r>
                        <a:rPr lang="fr-FR" sz="1100" u="none" strike="noStrike" dirty="0">
                          <a:effectLst/>
                        </a:rPr>
                        <a:t>Garanties de la dette d’un tiers</a:t>
                      </a:r>
                      <a:endParaRPr lang="fr-FR" sz="1100" b="0" i="0" u="none" strike="noStrike" dirty="0">
                        <a:solidFill>
                          <a:srgbClr val="000000"/>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190500">
                <a:tc>
                  <a:txBody>
                    <a:bodyPr/>
                    <a:lstStyle/>
                    <a:p>
                      <a:pPr algn="l" fontAlgn="ctr"/>
                      <a:r>
                        <a:rPr lang="fr-FR" sz="1100" u="none" strike="noStrike" dirty="0">
                          <a:effectLst/>
                        </a:rPr>
                        <a:t>Réaménagement</a:t>
                      </a:r>
                      <a:endParaRPr lang="fr-FR" sz="1100" b="0" i="0" u="none" strike="noStrike" dirty="0">
                        <a:solidFill>
                          <a:srgbClr val="000000"/>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6" name="ZoneTexte 5"/>
          <p:cNvSpPr txBox="1"/>
          <p:nvPr/>
        </p:nvSpPr>
        <p:spPr>
          <a:xfrm>
            <a:off x="526194" y="3692070"/>
            <a:ext cx="3260795" cy="2062103"/>
          </a:xfrm>
          <a:prstGeom prst="rect">
            <a:avLst/>
          </a:prstGeom>
          <a:noFill/>
        </p:spPr>
        <p:txBody>
          <a:bodyPr wrap="square" rtlCol="0">
            <a:spAutoFit/>
          </a:bodyPr>
          <a:lstStyle/>
          <a:p>
            <a:pPr algn="just"/>
            <a:r>
              <a:rPr lang="fr-FR" sz="1600" dirty="0" smtClean="0">
                <a:latin typeface="Arial Narrow" panose="020B0606020202030204" pitchFamily="34" charset="0"/>
              </a:rPr>
              <a:t>Mise </a:t>
            </a:r>
            <a:r>
              <a:rPr lang="fr-FR" sz="1600" dirty="0">
                <a:latin typeface="Arial Narrow" panose="020B0606020202030204" pitchFamily="34" charset="0"/>
              </a:rPr>
              <a:t>à jour de la Note d’informations relative aux mineurs sur cette </a:t>
            </a:r>
            <a:r>
              <a:rPr lang="fr-FR" sz="1600" dirty="0" smtClean="0">
                <a:latin typeface="Arial Narrow" panose="020B0606020202030204" pitchFamily="34" charset="0"/>
              </a:rPr>
              <a:t>nouveauté: </a:t>
            </a:r>
            <a:r>
              <a:rPr lang="fr-FR" sz="1600" dirty="0">
                <a:latin typeface="Arial Narrow" panose="020B0606020202030204" pitchFamily="34" charset="0"/>
              </a:rPr>
              <a:t>un parent exerçant l’autorité parentale seul pourra agir seul sauf pour les opérations suivantes qui restent, comme en cas d’autorité parentale partagée, </a:t>
            </a:r>
            <a:r>
              <a:rPr lang="fr-FR" sz="1600" b="1" dirty="0">
                <a:latin typeface="Arial Narrow" panose="020B0606020202030204" pitchFamily="34" charset="0"/>
              </a:rPr>
              <a:t>soumises à l’autorisation du juge des </a:t>
            </a:r>
            <a:r>
              <a:rPr lang="fr-FR" sz="1600" b="1" dirty="0" smtClean="0">
                <a:latin typeface="Arial Narrow" panose="020B0606020202030204" pitchFamily="34" charset="0"/>
              </a:rPr>
              <a:t>tutelles.</a:t>
            </a:r>
            <a:endParaRPr lang="fr-FR" sz="1600" b="1" dirty="0">
              <a:latin typeface="Arial Narrow" panose="020B0606020202030204" pitchFamily="34" charset="0"/>
            </a:endParaRPr>
          </a:p>
        </p:txBody>
      </p:sp>
      <p:sp>
        <p:nvSpPr>
          <p:cNvPr id="7" name="Flèche droite 6"/>
          <p:cNvSpPr/>
          <p:nvPr/>
        </p:nvSpPr>
        <p:spPr>
          <a:xfrm>
            <a:off x="281843" y="3742362"/>
            <a:ext cx="284672" cy="227220"/>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096918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2"/>
          <p:cNvSpPr>
            <a:spLocks noGrp="1"/>
          </p:cNvSpPr>
          <p:nvPr>
            <p:ph type="body" sz="quarter" idx="16"/>
          </p:nvPr>
        </p:nvSpPr>
        <p:spPr/>
        <p:txBody>
          <a:bodyPr/>
          <a:lstStyle/>
          <a:p>
            <a:r>
              <a:rPr lang="fr-FR" dirty="0" smtClean="0">
                <a:solidFill>
                  <a:srgbClr val="CD0920"/>
                </a:solidFill>
              </a:rPr>
              <a:t>REFORME DES MINEURS – </a:t>
            </a:r>
            <a:r>
              <a:rPr lang="fr-FR" dirty="0" smtClean="0"/>
              <a:t>RAPPEL :</a:t>
            </a:r>
          </a:p>
          <a:p>
            <a:r>
              <a:rPr lang="fr-FR" dirty="0" smtClean="0"/>
              <a:t>EN CAS D’</a:t>
            </a:r>
            <a:r>
              <a:rPr lang="fr-FR" dirty="0" err="1" smtClean="0"/>
              <a:t>autorite</a:t>
            </a:r>
            <a:r>
              <a:rPr lang="fr-FR" dirty="0" smtClean="0"/>
              <a:t> parentale conjointe</a:t>
            </a:r>
            <a:endParaRPr lang="fr-FR" dirty="0"/>
          </a:p>
        </p:txBody>
      </p:sp>
      <p:sp>
        <p:nvSpPr>
          <p:cNvPr id="5" name="ZoneTexte 4"/>
          <p:cNvSpPr txBox="1"/>
          <p:nvPr/>
        </p:nvSpPr>
        <p:spPr>
          <a:xfrm>
            <a:off x="96099" y="1144230"/>
            <a:ext cx="8994183" cy="307777"/>
          </a:xfrm>
          <a:prstGeom prst="rect">
            <a:avLst/>
          </a:prstGeom>
          <a:noFill/>
        </p:spPr>
        <p:txBody>
          <a:bodyPr wrap="square" rtlCol="0">
            <a:spAutoFit/>
          </a:bodyPr>
          <a:lstStyle/>
          <a:p>
            <a:pPr marL="285750" indent="-285750">
              <a:buFont typeface="Symbol"/>
              <a:buChar char="Þ"/>
            </a:pPr>
            <a:r>
              <a:rPr lang="fr-FR" sz="1400" dirty="0" smtClean="0"/>
              <a:t>Mise </a:t>
            </a:r>
            <a:r>
              <a:rPr lang="fr-FR" sz="1400" dirty="0"/>
              <a:t>à disposition </a:t>
            </a:r>
            <a:r>
              <a:rPr lang="fr-FR" sz="1400" dirty="0" smtClean="0"/>
              <a:t>d’une procédure détaillée avec </a:t>
            </a:r>
            <a:r>
              <a:rPr lang="fr-FR" sz="1400" dirty="0" smtClean="0">
                <a:hlinkClick r:id="rId2"/>
              </a:rPr>
              <a:t>tableau complet </a:t>
            </a:r>
            <a:r>
              <a:rPr lang="fr-FR" sz="1400" dirty="0" smtClean="0"/>
              <a:t>intégrant la notion de mineur de + de 16 ans</a:t>
            </a:r>
            <a:endParaRPr lang="fr-FR" dirty="0"/>
          </a:p>
        </p:txBody>
      </p:sp>
      <p:graphicFrame>
        <p:nvGraphicFramePr>
          <p:cNvPr id="6" name="Tableau 5"/>
          <p:cNvGraphicFramePr>
            <a:graphicFrameLocks noGrp="1"/>
          </p:cNvGraphicFramePr>
          <p:nvPr>
            <p:extLst>
              <p:ext uri="{D42A27DB-BD31-4B8C-83A1-F6EECF244321}">
                <p14:modId xmlns:p14="http://schemas.microsoft.com/office/powerpoint/2010/main" val="262904673"/>
              </p:ext>
            </p:extLst>
          </p:nvPr>
        </p:nvGraphicFramePr>
        <p:xfrm>
          <a:off x="167351" y="1493617"/>
          <a:ext cx="4608713" cy="4682490"/>
        </p:xfrm>
        <a:graphic>
          <a:graphicData uri="http://schemas.openxmlformats.org/drawingml/2006/table">
            <a:tbl>
              <a:tblPr firstRow="1" bandRow="1">
                <a:tableStyleId>{21E4AEA4-8DFA-4A89-87EB-49C32662AFE0}</a:tableStyleId>
              </a:tblPr>
              <a:tblGrid>
                <a:gridCol w="4608713"/>
              </a:tblGrid>
              <a:tr h="403225">
                <a:tc>
                  <a:txBody>
                    <a:bodyPr/>
                    <a:lstStyle/>
                    <a:p>
                      <a:r>
                        <a:rPr lang="fr-FR" sz="1500" dirty="0" smtClean="0"/>
                        <a:t>Signature des deux parents exigées pour</a:t>
                      </a:r>
                      <a:r>
                        <a:rPr lang="fr-FR" sz="1500" baseline="0" dirty="0" smtClean="0"/>
                        <a:t> les opérations suivantes sans intervention du juge des tutelles</a:t>
                      </a:r>
                      <a:endParaRPr lang="fr-FR" sz="1500" dirty="0"/>
                    </a:p>
                  </a:txBody>
                  <a:tcPr/>
                </a:tc>
              </a:tr>
              <a:tr h="203835">
                <a:tc>
                  <a:txBody>
                    <a:bodyPr/>
                    <a:lstStyle/>
                    <a:p>
                      <a:pPr algn="l" fontAlgn="b"/>
                      <a:r>
                        <a:rPr lang="fr-FR" sz="1300" b="1" u="none" strike="noStrike" dirty="0" smtClean="0">
                          <a:effectLst/>
                        </a:rPr>
                        <a:t>COMPTE</a:t>
                      </a:r>
                      <a:r>
                        <a:rPr lang="fr-FR" sz="1300" b="1" u="none" strike="noStrike" baseline="0" dirty="0" smtClean="0">
                          <a:effectLst/>
                        </a:rPr>
                        <a:t> DE DEPOT</a:t>
                      </a:r>
                      <a:endParaRPr lang="fr-FR" sz="1300" b="1" i="0" u="none" strike="noStrike" dirty="0">
                        <a:solidFill>
                          <a:srgbClr val="000000"/>
                        </a:solidFill>
                        <a:effectLst/>
                        <a:latin typeface="Calibri"/>
                      </a:endParaRPr>
                    </a:p>
                  </a:txBody>
                  <a:tcPr marL="9525" marR="9525" marT="9525" marB="0" anchor="b"/>
                </a:tc>
              </a:tr>
              <a:tr h="152400">
                <a:tc>
                  <a:txBody>
                    <a:bodyPr/>
                    <a:lstStyle/>
                    <a:p>
                      <a:pPr algn="l" fontAlgn="b"/>
                      <a:r>
                        <a:rPr lang="fr-FR" sz="1100" u="none" strike="noStrike" dirty="0">
                          <a:effectLst/>
                        </a:rPr>
                        <a:t>Retrait guichet important par rapport à la gestion </a:t>
                      </a:r>
                      <a:r>
                        <a:rPr lang="fr-FR" sz="1100" u="none" strike="noStrike" dirty="0" smtClean="0">
                          <a:effectLst/>
                        </a:rPr>
                        <a:t>courante (accompagné ou non d’une clôture)</a:t>
                      </a:r>
                      <a:endParaRPr lang="fr-FR" sz="1100" b="0" i="0" u="none" strike="noStrike" dirty="0">
                        <a:solidFill>
                          <a:srgbClr val="000000"/>
                        </a:solidFill>
                        <a:effectLst/>
                        <a:latin typeface="Calibri"/>
                      </a:endParaRPr>
                    </a:p>
                  </a:txBody>
                  <a:tcPr marL="9525" marR="9525" marT="9525" marB="0" anchor="b"/>
                </a:tc>
              </a:tr>
              <a:tr h="241935">
                <a:tc>
                  <a:txBody>
                    <a:bodyPr/>
                    <a:lstStyle/>
                    <a:p>
                      <a:pPr algn="l" fontAlgn="ctr"/>
                      <a:r>
                        <a:rPr lang="fr-FR" sz="1100" u="none" strike="noStrike" dirty="0">
                          <a:effectLst/>
                        </a:rPr>
                        <a:t>Autorisation de découvert (demande – maintien)</a:t>
                      </a:r>
                      <a:endParaRPr lang="fr-FR" sz="1100" b="0" i="0" u="none" strike="noStrike" dirty="0">
                        <a:solidFill>
                          <a:srgbClr val="000000"/>
                        </a:solidFill>
                        <a:effectLst/>
                        <a:latin typeface="Calibri"/>
                      </a:endParaRPr>
                    </a:p>
                  </a:txBody>
                  <a:tcPr marL="9525" marR="9525" marT="9525" marB="0" anchor="ctr"/>
                </a:tc>
              </a:tr>
              <a:tr h="228600">
                <a:tc>
                  <a:txBody>
                    <a:bodyPr/>
                    <a:lstStyle/>
                    <a:p>
                      <a:pPr algn="l" fontAlgn="ctr"/>
                      <a:r>
                        <a:rPr lang="fr-FR" sz="1100" u="none" strike="noStrike" dirty="0">
                          <a:effectLst/>
                        </a:rPr>
                        <a:t>Adhésion aux services de Banque à distance</a:t>
                      </a:r>
                      <a:endParaRPr lang="fr-FR" sz="1100" b="0" i="0" u="none" strike="noStrike" dirty="0">
                        <a:solidFill>
                          <a:srgbClr val="000000"/>
                        </a:solidFill>
                        <a:effectLst/>
                        <a:latin typeface="Calibri"/>
                      </a:endParaRPr>
                    </a:p>
                  </a:txBody>
                  <a:tcPr marL="9525" marR="9525" marT="9525" marB="0" anchor="ctr"/>
                </a:tc>
              </a:tr>
              <a:tr h="200025">
                <a:tc>
                  <a:txBody>
                    <a:bodyPr/>
                    <a:lstStyle/>
                    <a:p>
                      <a:pPr algn="l" fontAlgn="b"/>
                      <a:r>
                        <a:rPr lang="fr-FR" sz="1100" u="none" strike="noStrike" dirty="0">
                          <a:effectLst/>
                        </a:rPr>
                        <a:t>Virement important vers un compte de tiers</a:t>
                      </a:r>
                      <a:endParaRPr lang="fr-FR" sz="1100" b="0" i="0" u="none" strike="noStrike" dirty="0">
                        <a:solidFill>
                          <a:srgbClr val="000000"/>
                        </a:solidFill>
                        <a:effectLst/>
                        <a:latin typeface="Calibri"/>
                      </a:endParaRPr>
                    </a:p>
                  </a:txBody>
                  <a:tcPr marL="9525" marR="9525" marT="9525" marB="0" anchor="b"/>
                </a:tc>
              </a:tr>
              <a:tr h="161925">
                <a:tc>
                  <a:txBody>
                    <a:bodyPr/>
                    <a:lstStyle/>
                    <a:p>
                      <a:pPr algn="l" fontAlgn="b"/>
                      <a:r>
                        <a:rPr lang="fr-FR" sz="1300" b="1" u="none" strike="noStrike" dirty="0" smtClean="0">
                          <a:effectLst/>
                        </a:rPr>
                        <a:t>BONS </a:t>
                      </a:r>
                      <a:r>
                        <a:rPr lang="fr-FR" sz="1300" b="1" u="none" strike="noStrike" dirty="0">
                          <a:effectLst/>
                        </a:rPr>
                        <a:t>/ CAT </a:t>
                      </a:r>
                      <a:r>
                        <a:rPr lang="fr-FR" sz="1300" b="1" u="none" strike="noStrike" dirty="0" smtClean="0">
                          <a:effectLst/>
                        </a:rPr>
                        <a:t>CDN</a:t>
                      </a:r>
                      <a:endParaRPr lang="fr-FR" sz="1300" b="1" i="0" u="none" strike="noStrike" dirty="0">
                        <a:solidFill>
                          <a:srgbClr val="000000"/>
                        </a:solidFill>
                        <a:effectLst/>
                        <a:latin typeface="Calibri"/>
                      </a:endParaRPr>
                    </a:p>
                  </a:txBody>
                  <a:tcPr marL="9525" marR="9525" marT="9525" marB="0" anchor="b"/>
                </a:tc>
              </a:tr>
              <a:tr h="222885">
                <a:tc>
                  <a:txBody>
                    <a:bodyPr/>
                    <a:lstStyle/>
                    <a:p>
                      <a:pPr algn="l" fontAlgn="ctr"/>
                      <a:r>
                        <a:rPr lang="fr-FR" sz="1100" u="none" strike="noStrike" dirty="0">
                          <a:effectLst/>
                        </a:rPr>
                        <a:t>Souscription Bons </a:t>
                      </a:r>
                      <a:endParaRPr lang="fr-FR" sz="1100" b="0" i="0" u="none" strike="noStrike" dirty="0">
                        <a:solidFill>
                          <a:srgbClr val="000000"/>
                        </a:solidFill>
                        <a:effectLst/>
                        <a:latin typeface="Calibri"/>
                      </a:endParaRPr>
                    </a:p>
                  </a:txBody>
                  <a:tcPr marL="9525" marR="9525" marT="9525" marB="0" anchor="ctr"/>
                </a:tc>
              </a:tr>
              <a:tr h="228600">
                <a:tc>
                  <a:txBody>
                    <a:bodyPr/>
                    <a:lstStyle/>
                    <a:p>
                      <a:pPr algn="l" fontAlgn="ctr"/>
                      <a:r>
                        <a:rPr lang="fr-FR" sz="1100" u="none" strike="noStrike" dirty="0">
                          <a:effectLst/>
                        </a:rPr>
                        <a:t>Souscription CAT - CDN</a:t>
                      </a:r>
                      <a:endParaRPr lang="fr-FR" sz="1100" b="0" i="0" u="none" strike="noStrike" dirty="0">
                        <a:solidFill>
                          <a:srgbClr val="000000"/>
                        </a:solidFill>
                        <a:effectLst/>
                        <a:latin typeface="Calibri"/>
                      </a:endParaRPr>
                    </a:p>
                  </a:txBody>
                  <a:tcPr marL="9525" marR="9525" marT="9525" marB="0" anchor="ctr"/>
                </a:tc>
              </a:tr>
              <a:tr h="209550">
                <a:tc>
                  <a:txBody>
                    <a:bodyPr/>
                    <a:lstStyle/>
                    <a:p>
                      <a:pPr algn="l" fontAlgn="ctr"/>
                      <a:r>
                        <a:rPr lang="fr-FR" sz="1100" u="none" strike="noStrike" dirty="0">
                          <a:effectLst/>
                        </a:rPr>
                        <a:t>Remboursement à terme des Bons</a:t>
                      </a:r>
                      <a:endParaRPr lang="fr-FR" sz="1100" b="0" i="0" u="none" strike="noStrike" dirty="0">
                        <a:solidFill>
                          <a:srgbClr val="000000"/>
                        </a:solidFill>
                        <a:effectLst/>
                        <a:latin typeface="Calibri"/>
                      </a:endParaRPr>
                    </a:p>
                  </a:txBody>
                  <a:tcPr marL="9525" marR="9525" marT="9525" marB="0" anchor="ctr"/>
                </a:tc>
              </a:tr>
              <a:tr h="238125">
                <a:tc>
                  <a:txBody>
                    <a:bodyPr/>
                    <a:lstStyle/>
                    <a:p>
                      <a:pPr algn="l" fontAlgn="ctr"/>
                      <a:r>
                        <a:rPr lang="fr-FR" sz="1100" u="none" strike="noStrike" dirty="0">
                          <a:effectLst/>
                        </a:rPr>
                        <a:t>Remboursement anticipé</a:t>
                      </a:r>
                      <a:endParaRPr lang="fr-FR" sz="1100" b="0" i="0" u="none" strike="noStrike" dirty="0">
                        <a:solidFill>
                          <a:srgbClr val="000000"/>
                        </a:solidFill>
                        <a:effectLst/>
                        <a:latin typeface="Calibri"/>
                      </a:endParaRPr>
                    </a:p>
                  </a:txBody>
                  <a:tcPr marL="9525" marR="9525" marT="9525" marB="0" anchor="ctr"/>
                </a:tc>
              </a:tr>
              <a:tr h="142875">
                <a:tc>
                  <a:txBody>
                    <a:bodyPr/>
                    <a:lstStyle/>
                    <a:p>
                      <a:pPr algn="l" fontAlgn="b"/>
                      <a:r>
                        <a:rPr lang="fr-FR" sz="1300" b="1" u="none" strike="noStrike" cap="all" dirty="0">
                          <a:effectLst/>
                        </a:rPr>
                        <a:t>Parts sociales </a:t>
                      </a:r>
                      <a:endParaRPr lang="fr-FR" sz="1300" b="1" i="0" u="none" strike="noStrike" dirty="0">
                        <a:solidFill>
                          <a:srgbClr val="000000"/>
                        </a:solidFill>
                        <a:effectLst/>
                        <a:latin typeface="Calibri"/>
                      </a:endParaRPr>
                    </a:p>
                  </a:txBody>
                  <a:tcPr marL="9525" marR="9525" marT="9525" marB="0" anchor="b"/>
                </a:tc>
              </a:tr>
              <a:tr h="213360">
                <a:tc>
                  <a:txBody>
                    <a:bodyPr/>
                    <a:lstStyle/>
                    <a:p>
                      <a:pPr algn="l" fontAlgn="ctr"/>
                      <a:r>
                        <a:rPr lang="fr-FR" sz="1100" u="none" strike="noStrike" dirty="0">
                          <a:effectLst/>
                        </a:rPr>
                        <a:t>Souscription</a:t>
                      </a:r>
                      <a:endParaRPr lang="fr-FR" sz="1100" b="0" i="0" u="none" strike="noStrike" dirty="0">
                        <a:solidFill>
                          <a:srgbClr val="000000"/>
                        </a:solidFill>
                        <a:effectLst/>
                        <a:latin typeface="Calibri"/>
                      </a:endParaRPr>
                    </a:p>
                  </a:txBody>
                  <a:tcPr marL="9525" marR="9525" marT="9525" marB="0" anchor="ctr"/>
                </a:tc>
              </a:tr>
              <a:tr h="228600">
                <a:tc>
                  <a:txBody>
                    <a:bodyPr/>
                    <a:lstStyle/>
                    <a:p>
                      <a:pPr algn="l" fontAlgn="ctr"/>
                      <a:r>
                        <a:rPr lang="fr-FR" sz="1100" u="none" strike="noStrike" dirty="0">
                          <a:effectLst/>
                        </a:rPr>
                        <a:t>Rachat/cession</a:t>
                      </a:r>
                      <a:endParaRPr lang="fr-FR" sz="1100" b="0" i="0" u="none" strike="noStrike" dirty="0">
                        <a:solidFill>
                          <a:srgbClr val="000000"/>
                        </a:solidFill>
                        <a:effectLst/>
                        <a:latin typeface="Calibri"/>
                      </a:endParaRPr>
                    </a:p>
                  </a:txBody>
                  <a:tcPr marL="9525" marR="9525" marT="9525" marB="0" anchor="ctr"/>
                </a:tc>
              </a:tr>
              <a:tr h="76200">
                <a:tc>
                  <a:txBody>
                    <a:bodyPr/>
                    <a:lstStyle/>
                    <a:p>
                      <a:pPr algn="l" fontAlgn="b"/>
                      <a:r>
                        <a:rPr lang="fr-FR" sz="1300" b="1" u="none" strike="noStrike" dirty="0" smtClean="0">
                          <a:effectLst/>
                        </a:rPr>
                        <a:t>PEL</a:t>
                      </a:r>
                      <a:endParaRPr lang="fr-FR" sz="1300" b="1" i="0" u="none" strike="noStrike" dirty="0">
                        <a:solidFill>
                          <a:srgbClr val="000000"/>
                        </a:solidFill>
                        <a:effectLst/>
                        <a:latin typeface="Calibri"/>
                      </a:endParaRPr>
                    </a:p>
                  </a:txBody>
                  <a:tcPr marL="9525" marR="9525" marT="9525" marB="0" anchor="b"/>
                </a:tc>
              </a:tr>
              <a:tr h="270510">
                <a:tc>
                  <a:txBody>
                    <a:bodyPr/>
                    <a:lstStyle/>
                    <a:p>
                      <a:pPr algn="l" fontAlgn="ctr"/>
                      <a:r>
                        <a:rPr lang="fr-FR" sz="1100" u="none" strike="noStrike">
                          <a:effectLst/>
                        </a:rPr>
                        <a:t>Clôture </a:t>
                      </a:r>
                      <a:endParaRPr lang="fr-FR" sz="1100" b="0" i="0" u="none" strike="noStrike">
                        <a:solidFill>
                          <a:srgbClr val="000000"/>
                        </a:solidFill>
                        <a:effectLst/>
                        <a:latin typeface="Calibri"/>
                      </a:endParaRPr>
                    </a:p>
                  </a:txBody>
                  <a:tcPr marL="9525" marR="9525" marT="9525" marB="0" anchor="ctr"/>
                </a:tc>
              </a:tr>
              <a:tr h="247650">
                <a:tc>
                  <a:txBody>
                    <a:bodyPr/>
                    <a:lstStyle/>
                    <a:p>
                      <a:pPr algn="l" fontAlgn="ctr"/>
                      <a:r>
                        <a:rPr lang="fr-FR" sz="1100" u="none" strike="noStrike" dirty="0">
                          <a:effectLst/>
                        </a:rPr>
                        <a:t>Transfert de PEL au nom du mineur</a:t>
                      </a:r>
                      <a:endParaRPr lang="fr-FR" sz="1100" b="0" i="0" u="none" strike="noStrike" dirty="0">
                        <a:solidFill>
                          <a:srgbClr val="000000"/>
                        </a:solidFill>
                        <a:effectLst/>
                        <a:latin typeface="Calibri"/>
                      </a:endParaRPr>
                    </a:p>
                  </a:txBody>
                  <a:tcPr marL="9525" marR="9525" marT="9525" marB="0" anchor="ctr"/>
                </a:tc>
              </a:tr>
              <a:tr h="228600">
                <a:tc>
                  <a:txBody>
                    <a:bodyPr/>
                    <a:lstStyle/>
                    <a:p>
                      <a:pPr algn="l" fontAlgn="ctr"/>
                      <a:r>
                        <a:rPr lang="fr-FR" sz="1100" u="none" strike="noStrike" dirty="0">
                          <a:effectLst/>
                        </a:rPr>
                        <a:t>Cession entre vifs (capital + intérêts + droits à prêts)</a:t>
                      </a:r>
                      <a:endParaRPr lang="fr-FR" sz="1100" b="0" i="0" u="none" strike="noStrike" dirty="0">
                        <a:solidFill>
                          <a:srgbClr val="000000"/>
                        </a:solidFill>
                        <a:effectLst/>
                        <a:latin typeface="Calibri"/>
                      </a:endParaRPr>
                    </a:p>
                  </a:txBody>
                  <a:tcPr marL="9525" marR="9525" marT="9525" marB="0" anchor="ctr"/>
                </a:tc>
              </a:tr>
              <a:tr h="200025">
                <a:tc>
                  <a:txBody>
                    <a:bodyPr/>
                    <a:lstStyle/>
                    <a:p>
                      <a:pPr algn="l" fontAlgn="b"/>
                      <a:r>
                        <a:rPr lang="fr-FR" sz="1100" u="none" strike="noStrike" dirty="0">
                          <a:effectLst/>
                        </a:rPr>
                        <a:t>Cession des droits à prêts</a:t>
                      </a:r>
                      <a:endParaRPr lang="fr-FR" sz="1100" b="0" i="0" u="none" strike="noStrike" dirty="0">
                        <a:solidFill>
                          <a:srgbClr val="000000"/>
                        </a:solidFill>
                        <a:effectLst/>
                        <a:latin typeface="Calibri"/>
                      </a:endParaRPr>
                    </a:p>
                  </a:txBody>
                  <a:tcPr marL="9525" marR="9525" marT="9525" marB="0" anchor="b"/>
                </a:tc>
              </a:tr>
            </a:tbl>
          </a:graphicData>
        </a:graphic>
      </p:graphicFrame>
      <p:graphicFrame>
        <p:nvGraphicFramePr>
          <p:cNvPr id="7" name="Tableau 6"/>
          <p:cNvGraphicFramePr>
            <a:graphicFrameLocks noGrp="1"/>
          </p:cNvGraphicFramePr>
          <p:nvPr>
            <p:extLst>
              <p:ext uri="{D42A27DB-BD31-4B8C-83A1-F6EECF244321}">
                <p14:modId xmlns:p14="http://schemas.microsoft.com/office/powerpoint/2010/main" val="2357954829"/>
              </p:ext>
            </p:extLst>
          </p:nvPr>
        </p:nvGraphicFramePr>
        <p:xfrm>
          <a:off x="4974078" y="1573770"/>
          <a:ext cx="3999522" cy="3242945"/>
        </p:xfrm>
        <a:graphic>
          <a:graphicData uri="http://schemas.openxmlformats.org/drawingml/2006/table">
            <a:tbl>
              <a:tblPr bandRow="1">
                <a:tableStyleId>{21E4AEA4-8DFA-4A89-87EB-49C32662AFE0}</a:tableStyleId>
              </a:tblPr>
              <a:tblGrid>
                <a:gridCol w="3999522"/>
              </a:tblGrid>
              <a:tr h="177165">
                <a:tc>
                  <a:txBody>
                    <a:bodyPr/>
                    <a:lstStyle/>
                    <a:p>
                      <a:pPr algn="l" fontAlgn="b"/>
                      <a:r>
                        <a:rPr lang="fr-FR" sz="1300" b="1" u="none" strike="noStrike" cap="all" dirty="0">
                          <a:effectLst/>
                        </a:rPr>
                        <a:t>Assurance vie </a:t>
                      </a:r>
                      <a:endParaRPr lang="fr-FR" sz="1300" b="1" i="0" u="none" strike="noStrike" dirty="0">
                        <a:solidFill>
                          <a:srgbClr val="000000"/>
                        </a:solidFill>
                        <a:effectLst/>
                        <a:latin typeface="Calibri"/>
                      </a:endParaRPr>
                    </a:p>
                  </a:txBody>
                  <a:tcPr marL="9525" marR="9525" marT="9525" marB="0" anchor="b"/>
                </a:tc>
              </a:tr>
              <a:tr h="177800">
                <a:tc>
                  <a:txBody>
                    <a:bodyPr/>
                    <a:lstStyle/>
                    <a:p>
                      <a:pPr algn="l" fontAlgn="ctr"/>
                      <a:r>
                        <a:rPr lang="fr-FR" sz="1100" u="none" strike="noStrike" spc="-50" dirty="0">
                          <a:effectLst/>
                        </a:rPr>
                        <a:t>Souscription </a:t>
                      </a:r>
                      <a:endParaRPr lang="fr-FR" sz="1100" b="0" i="0" u="none" strike="noStrike" dirty="0">
                        <a:solidFill>
                          <a:srgbClr val="000000"/>
                        </a:solidFill>
                        <a:effectLst/>
                        <a:latin typeface="Calibri"/>
                      </a:endParaRPr>
                    </a:p>
                  </a:txBody>
                  <a:tcPr marL="9525" marR="9525" marT="9525" marB="0" anchor="ctr"/>
                </a:tc>
              </a:tr>
              <a:tr h="216535">
                <a:tc>
                  <a:txBody>
                    <a:bodyPr/>
                    <a:lstStyle/>
                    <a:p>
                      <a:pPr algn="l" fontAlgn="ctr"/>
                      <a:r>
                        <a:rPr lang="fr-FR" sz="1100" u="none" strike="noStrike" dirty="0">
                          <a:effectLst/>
                        </a:rPr>
                        <a:t>Versement complémentaire</a:t>
                      </a:r>
                      <a:endParaRPr lang="fr-FR" sz="1100" b="0" i="0" u="none" strike="noStrike" dirty="0">
                        <a:solidFill>
                          <a:srgbClr val="000000"/>
                        </a:solidFill>
                        <a:effectLst/>
                        <a:latin typeface="Calibri"/>
                      </a:endParaRPr>
                    </a:p>
                  </a:txBody>
                  <a:tcPr marL="9525" marR="9525" marT="9525" marB="0" anchor="ctr"/>
                </a:tc>
              </a:tr>
              <a:tr h="207645">
                <a:tc>
                  <a:txBody>
                    <a:bodyPr/>
                    <a:lstStyle/>
                    <a:p>
                      <a:pPr algn="l" fontAlgn="ctr"/>
                      <a:r>
                        <a:rPr lang="fr-FR" sz="1100" u="none" strike="noStrike" dirty="0">
                          <a:effectLst/>
                        </a:rPr>
                        <a:t>Rachat (y compris s’il entraîne la clôture)</a:t>
                      </a:r>
                      <a:endParaRPr lang="fr-FR" sz="1100" b="0" i="0" u="none" strike="noStrike" dirty="0">
                        <a:solidFill>
                          <a:srgbClr val="000000"/>
                        </a:solidFill>
                        <a:effectLst/>
                        <a:latin typeface="Calibri"/>
                      </a:endParaRPr>
                    </a:p>
                  </a:txBody>
                  <a:tcPr marL="9525" marR="9525" marT="9525" marB="0" anchor="ctr"/>
                </a:tc>
              </a:tr>
              <a:tr h="189230">
                <a:tc>
                  <a:txBody>
                    <a:bodyPr/>
                    <a:lstStyle/>
                    <a:p>
                      <a:pPr algn="l" fontAlgn="ctr"/>
                      <a:r>
                        <a:rPr lang="fr-FR" sz="1100" u="none" strike="noStrike" dirty="0">
                          <a:effectLst/>
                        </a:rPr>
                        <a:t>Transformation d’un contrat euros en contrat unités de compte (UC)</a:t>
                      </a:r>
                      <a:endParaRPr lang="fr-FR" sz="1100" b="0" i="0" u="none" strike="noStrike" dirty="0">
                        <a:solidFill>
                          <a:srgbClr val="000000"/>
                        </a:solidFill>
                        <a:effectLst/>
                        <a:latin typeface="Calibri"/>
                      </a:endParaRPr>
                    </a:p>
                  </a:txBody>
                  <a:tcPr marL="9525" marR="9525" marT="9525" marB="0" anchor="ctr"/>
                </a:tc>
              </a:tr>
              <a:tr h="199390">
                <a:tc>
                  <a:txBody>
                    <a:bodyPr/>
                    <a:lstStyle/>
                    <a:p>
                      <a:pPr algn="l" fontAlgn="ctr"/>
                      <a:r>
                        <a:rPr lang="fr-FR" sz="1100" u="none" strike="noStrike">
                          <a:effectLst/>
                        </a:rPr>
                        <a:t>Avenant clause bénéficiaire</a:t>
                      </a:r>
                      <a:endParaRPr lang="fr-FR" sz="1100" b="0" i="0" u="none" strike="noStrike">
                        <a:solidFill>
                          <a:srgbClr val="000000"/>
                        </a:solidFill>
                        <a:effectLst/>
                        <a:latin typeface="Calibri"/>
                      </a:endParaRPr>
                    </a:p>
                  </a:txBody>
                  <a:tcPr marL="9525" marR="9525" marT="9525" marB="0" anchor="ctr"/>
                </a:tc>
              </a:tr>
              <a:tr h="171450">
                <a:tc>
                  <a:txBody>
                    <a:bodyPr/>
                    <a:lstStyle/>
                    <a:p>
                      <a:pPr algn="l" fontAlgn="ctr"/>
                      <a:r>
                        <a:rPr lang="fr-FR" sz="1100" u="none" strike="noStrike" dirty="0">
                          <a:effectLst/>
                        </a:rPr>
                        <a:t>Arbitrage vers fonds euros</a:t>
                      </a:r>
                      <a:endParaRPr lang="fr-FR" sz="1100" b="0" i="0" u="none" strike="noStrike" dirty="0">
                        <a:solidFill>
                          <a:srgbClr val="000000"/>
                        </a:solidFill>
                        <a:effectLst/>
                        <a:latin typeface="Calibri"/>
                      </a:endParaRPr>
                    </a:p>
                  </a:txBody>
                  <a:tcPr marL="9525" marR="9525" marT="9525" marB="0" anchor="ctr"/>
                </a:tc>
              </a:tr>
              <a:tr h="238760">
                <a:tc>
                  <a:txBody>
                    <a:bodyPr/>
                    <a:lstStyle/>
                    <a:p>
                      <a:pPr algn="l" fontAlgn="ctr"/>
                      <a:r>
                        <a:rPr lang="fr-FR" sz="1100" u="none" strike="noStrike">
                          <a:effectLst/>
                        </a:rPr>
                        <a:t>Arbitrage vers fonds UC</a:t>
                      </a:r>
                      <a:endParaRPr lang="fr-FR" sz="1100" b="0" i="0" u="none" strike="noStrike">
                        <a:solidFill>
                          <a:srgbClr val="000000"/>
                        </a:solidFill>
                        <a:effectLst/>
                        <a:latin typeface="Calibri"/>
                      </a:endParaRPr>
                    </a:p>
                  </a:txBody>
                  <a:tcPr marL="9525" marR="9525" marT="9525" marB="0" anchor="ctr"/>
                </a:tc>
              </a:tr>
              <a:tr h="201295">
                <a:tc>
                  <a:txBody>
                    <a:bodyPr/>
                    <a:lstStyle/>
                    <a:p>
                      <a:pPr algn="l" fontAlgn="b"/>
                      <a:r>
                        <a:rPr lang="fr-FR" sz="1300" b="1" u="none" strike="noStrike" cap="all" dirty="0">
                          <a:effectLst/>
                        </a:rPr>
                        <a:t>Coffre</a:t>
                      </a:r>
                      <a:endParaRPr lang="fr-FR" sz="1300" b="1" i="0" u="none" strike="noStrike" dirty="0">
                        <a:solidFill>
                          <a:srgbClr val="000000"/>
                        </a:solidFill>
                        <a:effectLst/>
                        <a:latin typeface="Calibri"/>
                      </a:endParaRPr>
                    </a:p>
                  </a:txBody>
                  <a:tcPr marL="9525" marR="9525" marT="9525" marB="0" anchor="b"/>
                </a:tc>
              </a:tr>
              <a:tr h="154305">
                <a:tc>
                  <a:txBody>
                    <a:bodyPr/>
                    <a:lstStyle/>
                    <a:p>
                      <a:pPr algn="just" fontAlgn="ctr"/>
                      <a:r>
                        <a:rPr lang="fr-FR" sz="1100" u="none" strike="noStrike">
                          <a:effectLst/>
                        </a:rPr>
                        <a:t>Résiliation</a:t>
                      </a:r>
                      <a:endParaRPr lang="fr-FR" sz="1100" b="0" i="0" u="none" strike="noStrike">
                        <a:solidFill>
                          <a:srgbClr val="000000"/>
                        </a:solidFill>
                        <a:effectLst/>
                        <a:latin typeface="Calibri"/>
                      </a:endParaRPr>
                    </a:p>
                  </a:txBody>
                  <a:tcPr marL="9525" marR="9525" marT="9525" marB="0" anchor="ctr"/>
                </a:tc>
              </a:tr>
              <a:tr h="212090">
                <a:tc>
                  <a:txBody>
                    <a:bodyPr/>
                    <a:lstStyle/>
                    <a:p>
                      <a:pPr algn="l" fontAlgn="b"/>
                      <a:r>
                        <a:rPr lang="fr-FR" sz="1300" b="1" u="none" strike="noStrike" cap="all" dirty="0">
                          <a:effectLst/>
                        </a:rPr>
                        <a:t>PRET</a:t>
                      </a:r>
                      <a:endParaRPr lang="fr-FR" sz="1300" b="1" i="0" u="none" strike="noStrike" dirty="0">
                        <a:solidFill>
                          <a:srgbClr val="000000"/>
                        </a:solidFill>
                        <a:effectLst/>
                        <a:latin typeface="Calibri"/>
                      </a:endParaRPr>
                    </a:p>
                  </a:txBody>
                  <a:tcPr marL="9525" marR="9525" marT="9525" marB="0" anchor="b"/>
                </a:tc>
              </a:tr>
              <a:tr h="184150">
                <a:tc>
                  <a:txBody>
                    <a:bodyPr/>
                    <a:lstStyle/>
                    <a:p>
                      <a:pPr algn="l" fontAlgn="ctr"/>
                      <a:r>
                        <a:rPr lang="fr-FR" sz="1100" u="none" strike="noStrike">
                          <a:effectLst/>
                        </a:rPr>
                        <a:t>Demande</a:t>
                      </a:r>
                      <a:endParaRPr lang="fr-FR" sz="1100" b="0" i="0" u="none" strike="noStrike">
                        <a:solidFill>
                          <a:srgbClr val="000000"/>
                        </a:solidFill>
                        <a:effectLst/>
                        <a:latin typeface="Calibri"/>
                      </a:endParaRPr>
                    </a:p>
                  </a:txBody>
                  <a:tcPr marL="9525" marR="9525" marT="9525" marB="0" anchor="ctr"/>
                </a:tc>
              </a:tr>
              <a:tr h="232410">
                <a:tc>
                  <a:txBody>
                    <a:bodyPr/>
                    <a:lstStyle/>
                    <a:p>
                      <a:pPr algn="l" fontAlgn="ctr"/>
                      <a:r>
                        <a:rPr lang="fr-FR" sz="1100" u="none" strike="noStrike" dirty="0">
                          <a:effectLst/>
                        </a:rPr>
                        <a:t>Garanties de la dette du mineur</a:t>
                      </a:r>
                      <a:endParaRPr lang="fr-FR" sz="1100" b="0" i="0" u="none" strike="noStrike" dirty="0">
                        <a:solidFill>
                          <a:srgbClr val="000000"/>
                        </a:solidFill>
                        <a:effectLst/>
                        <a:latin typeface="Calibri"/>
                      </a:endParaRPr>
                    </a:p>
                  </a:txBody>
                  <a:tcPr marL="9525" marR="9525" marT="9525" marB="0" anchor="ctr"/>
                </a:tc>
              </a:tr>
              <a:tr h="204470">
                <a:tc>
                  <a:txBody>
                    <a:bodyPr/>
                    <a:lstStyle/>
                    <a:p>
                      <a:pPr algn="l" fontAlgn="ctr"/>
                      <a:r>
                        <a:rPr lang="fr-FR" sz="1100" u="none" strike="noStrike" dirty="0">
                          <a:effectLst/>
                        </a:rPr>
                        <a:t>Garanties de la dette d’un tiers</a:t>
                      </a:r>
                      <a:endParaRPr lang="fr-FR" sz="1100" b="0" i="0" u="none" strike="noStrike" dirty="0">
                        <a:solidFill>
                          <a:srgbClr val="000000"/>
                        </a:solidFill>
                        <a:effectLst/>
                        <a:latin typeface="Calibri"/>
                      </a:endParaRPr>
                    </a:p>
                  </a:txBody>
                  <a:tcPr marL="9525" marR="9525" marT="9525" marB="0" anchor="ctr"/>
                </a:tc>
              </a:tr>
              <a:tr h="233680">
                <a:tc>
                  <a:txBody>
                    <a:bodyPr/>
                    <a:lstStyle/>
                    <a:p>
                      <a:pPr algn="l" fontAlgn="ctr"/>
                      <a:r>
                        <a:rPr lang="fr-FR" sz="1100" u="none" strike="noStrike">
                          <a:effectLst/>
                        </a:rPr>
                        <a:t>Remboursement par anticipation / réaménagement</a:t>
                      </a:r>
                      <a:endParaRPr lang="fr-FR" sz="1100" b="0" i="0" u="none" strike="noStrike">
                        <a:solidFill>
                          <a:srgbClr val="000000"/>
                        </a:solidFill>
                        <a:effectLst/>
                        <a:latin typeface="Calibri"/>
                      </a:endParaRPr>
                    </a:p>
                  </a:txBody>
                  <a:tcPr marL="9525" marR="9525" marT="9525" marB="0" anchor="ctr"/>
                </a:tc>
              </a:tr>
              <a:tr h="127635">
                <a:tc>
                  <a:txBody>
                    <a:bodyPr/>
                    <a:lstStyle/>
                    <a:p>
                      <a:pPr algn="l" fontAlgn="ctr"/>
                      <a:r>
                        <a:rPr lang="fr-FR" sz="1100" u="none" strike="noStrike" dirty="0">
                          <a:effectLst/>
                        </a:rPr>
                        <a:t>Réaménagement</a:t>
                      </a:r>
                      <a:endParaRPr lang="fr-FR" sz="1100" b="0" i="0" u="none" strike="noStrike" dirty="0">
                        <a:solidFill>
                          <a:srgbClr val="000000"/>
                        </a:solidFill>
                        <a:effectLst/>
                        <a:latin typeface="Calibri"/>
                      </a:endParaRPr>
                    </a:p>
                  </a:txBody>
                  <a:tcPr marL="9525" marR="9525" marT="9525" marB="0" anchor="ctr"/>
                </a:tc>
              </a:tr>
            </a:tbl>
          </a:graphicData>
        </a:graphic>
      </p:graphicFrame>
      <p:sp>
        <p:nvSpPr>
          <p:cNvPr id="8" name="ZoneTexte 7"/>
          <p:cNvSpPr txBox="1"/>
          <p:nvPr/>
        </p:nvSpPr>
        <p:spPr>
          <a:xfrm>
            <a:off x="4974078" y="4870706"/>
            <a:ext cx="3999522" cy="1292662"/>
          </a:xfrm>
          <a:prstGeom prst="rect">
            <a:avLst/>
          </a:prstGeom>
          <a:noFill/>
        </p:spPr>
        <p:txBody>
          <a:bodyPr wrap="square" rtlCol="0">
            <a:spAutoFit/>
          </a:bodyPr>
          <a:lstStyle/>
          <a:p>
            <a:r>
              <a:rPr lang="fr-FR" sz="1300" dirty="0" smtClean="0"/>
              <a:t>Un parent exerçant l’autorité parentale unique peut effectuer ces actes seul.</a:t>
            </a:r>
          </a:p>
          <a:p>
            <a:endParaRPr lang="fr-FR" sz="1300" dirty="0" smtClean="0"/>
          </a:p>
          <a:p>
            <a:r>
              <a:rPr lang="fr-FR" sz="1300" dirty="0" smtClean="0"/>
              <a:t>Les actes non mentionnés dans les tableaux ci-dessus peuvent être effectués par un parent seul, même en cas d’autorité parentale conjointe.</a:t>
            </a:r>
            <a:endParaRPr lang="fr-FR" sz="1300" dirty="0"/>
          </a:p>
        </p:txBody>
      </p:sp>
    </p:spTree>
    <p:extLst>
      <p:ext uri="{BB962C8B-B14F-4D97-AF65-F5344CB8AC3E}">
        <p14:creationId xmlns:p14="http://schemas.microsoft.com/office/powerpoint/2010/main" val="32864159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2"/>
          <p:cNvSpPr txBox="1">
            <a:spLocks/>
          </p:cNvSpPr>
          <p:nvPr/>
        </p:nvSpPr>
        <p:spPr>
          <a:xfrm>
            <a:off x="738234" y="363128"/>
            <a:ext cx="8059406" cy="709424"/>
          </a:xfrm>
          <a:prstGeom prst="rect">
            <a:avLst/>
          </a:prstGeom>
        </p:spPr>
        <p:txBody>
          <a:bodyPr anchor="ctr" anchorCtr="0"/>
          <a:lstStyle>
            <a:lvl1pPr marL="0" indent="0" algn="ctr" defTabSz="914400" rtl="0" eaLnBrk="1" latinLnBrk="0" hangingPunct="1">
              <a:lnSpc>
                <a:spcPct val="90000"/>
              </a:lnSpc>
              <a:spcBef>
                <a:spcPts val="0"/>
              </a:spcBef>
              <a:buClr>
                <a:srgbClr val="EA0000"/>
              </a:buClr>
              <a:buFont typeface="Arial Narrow" panose="020B0606020202030204" pitchFamily="34" charset="0"/>
              <a:buNone/>
              <a:defRPr sz="2800" b="1" kern="1200" cap="all" baseline="0">
                <a:solidFill>
                  <a:schemeClr val="bg1"/>
                </a:solidFill>
                <a:latin typeface="Arial Narrow" panose="020B0606020202030204" pitchFamily="34" charset="0"/>
                <a:ea typeface="+mn-ea"/>
                <a:cs typeface="+mn-cs"/>
              </a:defRPr>
            </a:lvl1pPr>
            <a:lvl2pPr marL="742950" indent="-285750" algn="l" defTabSz="914400" rtl="0" eaLnBrk="1" latinLnBrk="0" hangingPunct="1">
              <a:lnSpc>
                <a:spcPct val="90000"/>
              </a:lnSpc>
              <a:spcBef>
                <a:spcPts val="500"/>
              </a:spcBef>
              <a:buClr>
                <a:schemeClr val="bg1">
                  <a:lumMod val="65000"/>
                </a:schemeClr>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2pPr>
            <a:lvl3pPr marL="1200150" indent="-285750" algn="l" defTabSz="914400" rtl="0" eaLnBrk="1" latinLnBrk="0" hangingPunct="1">
              <a:lnSpc>
                <a:spcPct val="90000"/>
              </a:lnSpc>
              <a:spcBef>
                <a:spcPts val="500"/>
              </a:spcBef>
              <a:buClr>
                <a:srgbClr val="FF0000"/>
              </a:buClr>
              <a:buFont typeface="Arial Narrow" panose="020B0606020202030204" pitchFamily="34" charset="0"/>
              <a:buChar char="■"/>
              <a:defRPr sz="16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err="1" smtClean="0">
                <a:solidFill>
                  <a:srgbClr val="CD0920"/>
                </a:solidFill>
              </a:rPr>
              <a:t>Actualites</a:t>
            </a:r>
            <a:r>
              <a:rPr lang="fr-FR" dirty="0" smtClean="0">
                <a:solidFill>
                  <a:srgbClr val="CD0920"/>
                </a:solidFill>
              </a:rPr>
              <a:t> </a:t>
            </a:r>
            <a:r>
              <a:rPr lang="fr-FR" dirty="0" smtClean="0"/>
              <a:t>de la semaine</a:t>
            </a:r>
            <a:endParaRPr lang="fr-FR" dirty="0"/>
          </a:p>
        </p:txBody>
      </p:sp>
      <p:sp>
        <p:nvSpPr>
          <p:cNvPr id="8" name="ZoneTexte 7"/>
          <p:cNvSpPr txBox="1"/>
          <p:nvPr/>
        </p:nvSpPr>
        <p:spPr>
          <a:xfrm>
            <a:off x="472773" y="1038048"/>
            <a:ext cx="7671460" cy="5262979"/>
          </a:xfrm>
          <a:prstGeom prst="rect">
            <a:avLst/>
          </a:prstGeom>
          <a:noFill/>
        </p:spPr>
        <p:txBody>
          <a:bodyPr wrap="square" rtlCol="0">
            <a:spAutoFit/>
          </a:bodyPr>
          <a:lstStyle/>
          <a:p>
            <a:pPr marL="285750" lvl="0" indent="-285750">
              <a:buFont typeface="Wingdings" panose="05000000000000000000" pitchFamily="2" charset="2"/>
              <a:buChar char="Ø"/>
            </a:pPr>
            <a:r>
              <a:rPr lang="fr-FR" sz="1400" b="1" dirty="0">
                <a:solidFill>
                  <a:srgbClr val="C00000"/>
                </a:solidFill>
                <a:latin typeface="Arial Narrow" panose="020B0606020202030204" pitchFamily="34" charset="0"/>
              </a:rPr>
              <a:t>Fichiers à traiter </a:t>
            </a:r>
            <a:r>
              <a:rPr lang="fr-FR" sz="1400" b="1" dirty="0" smtClean="0">
                <a:solidFill>
                  <a:srgbClr val="C00000"/>
                </a:solidFill>
                <a:latin typeface="Arial Narrow" panose="020B0606020202030204" pitchFamily="34" charset="0"/>
              </a:rPr>
              <a:t>:</a:t>
            </a:r>
            <a:r>
              <a:rPr lang="fr-FR" sz="1400" b="1" dirty="0" smtClean="0">
                <a:latin typeface="Arial Narrow" panose="020B0606020202030204" pitchFamily="34" charset="0"/>
              </a:rPr>
              <a:t>	</a:t>
            </a:r>
            <a:r>
              <a:rPr lang="fr-FR" sz="1400" b="1" dirty="0" err="1" smtClean="0">
                <a:latin typeface="Arial Narrow" panose="020B0606020202030204" pitchFamily="34" charset="0"/>
              </a:rPr>
              <a:t>Izicarte</a:t>
            </a:r>
            <a:endParaRPr lang="fr-FR" sz="1400" b="1" dirty="0">
              <a:latin typeface="Arial Narrow" panose="020B0606020202030204" pitchFamily="34" charset="0"/>
            </a:endParaRPr>
          </a:p>
          <a:p>
            <a:pPr lvl="0"/>
            <a:r>
              <a:rPr lang="fr-FR" sz="1400" b="1" dirty="0" smtClean="0">
                <a:latin typeface="Arial Narrow" panose="020B0606020202030204" pitchFamily="34" charset="0"/>
              </a:rPr>
              <a:t>		PEL </a:t>
            </a:r>
            <a:r>
              <a:rPr lang="fr-FR" sz="1400" b="1" dirty="0">
                <a:latin typeface="Arial Narrow" panose="020B0606020202030204" pitchFamily="34" charset="0"/>
              </a:rPr>
              <a:t>non-respect</a:t>
            </a:r>
          </a:p>
          <a:p>
            <a:pPr lvl="0"/>
            <a:r>
              <a:rPr lang="fr-FR" sz="1400" b="1" dirty="0" smtClean="0">
                <a:latin typeface="Arial Narrow" panose="020B0606020202030204" pitchFamily="34" charset="0"/>
              </a:rPr>
              <a:t>		Lutte </a:t>
            </a:r>
            <a:r>
              <a:rPr lang="fr-FR" sz="1400" b="1" dirty="0">
                <a:latin typeface="Arial Narrow" panose="020B0606020202030204" pitchFamily="34" charset="0"/>
              </a:rPr>
              <a:t>anti-résiliation</a:t>
            </a:r>
          </a:p>
          <a:p>
            <a:pPr lvl="0"/>
            <a:r>
              <a:rPr lang="fr-FR" sz="1400" b="1" dirty="0" smtClean="0">
                <a:latin typeface="Arial Narrow" panose="020B0606020202030204" pitchFamily="34" charset="0"/>
              </a:rPr>
              <a:t>		Fichier Surveillance</a:t>
            </a:r>
          </a:p>
          <a:p>
            <a:pPr lvl="0"/>
            <a:endParaRPr lang="fr-FR" sz="1000" b="1" dirty="0">
              <a:latin typeface="Arial Narrow" panose="020B0606020202030204" pitchFamily="34" charset="0"/>
            </a:endParaRPr>
          </a:p>
          <a:p>
            <a:pPr marL="285750" indent="-285750">
              <a:buClr>
                <a:srgbClr val="C00000"/>
              </a:buClr>
              <a:buFont typeface="Wingdings" panose="05000000000000000000" pitchFamily="2" charset="2"/>
              <a:buChar char="§"/>
            </a:pPr>
            <a:r>
              <a:rPr lang="fr-FR" sz="1400" b="1" dirty="0" smtClean="0">
                <a:solidFill>
                  <a:srgbClr val="C00000"/>
                </a:solidFill>
                <a:latin typeface="Arial Narrow" panose="020B0606020202030204" pitchFamily="34" charset="0"/>
              </a:rPr>
              <a:t>BANCARISATION</a:t>
            </a:r>
            <a:r>
              <a:rPr lang="fr-FR" sz="1400" b="1" dirty="0">
                <a:solidFill>
                  <a:srgbClr val="C00000"/>
                </a:solidFill>
                <a:latin typeface="Arial Narrow" panose="020B0606020202030204" pitchFamily="34" charset="0"/>
              </a:rPr>
              <a:t> </a:t>
            </a:r>
            <a:r>
              <a:rPr lang="fr-FR" sz="1400" b="1" dirty="0">
                <a:latin typeface="Arial Narrow" panose="020B0606020202030204" pitchFamily="34" charset="0"/>
              </a:rPr>
              <a:t>– </a:t>
            </a:r>
            <a:r>
              <a:rPr lang="fr-FR" sz="1400" b="1" dirty="0" smtClean="0">
                <a:latin typeface="Arial Narrow" panose="020B0606020202030204" pitchFamily="34" charset="0"/>
              </a:rPr>
              <a:t>Prélèvement </a:t>
            </a:r>
            <a:r>
              <a:rPr lang="fr-FR" sz="1400" b="1" dirty="0">
                <a:latin typeface="Arial Narrow" panose="020B0606020202030204" pitchFamily="34" charset="0"/>
              </a:rPr>
              <a:t>des frais de tenue de </a:t>
            </a:r>
            <a:r>
              <a:rPr lang="fr-FR" sz="1400" b="1" dirty="0" smtClean="0">
                <a:latin typeface="Arial Narrow" panose="020B0606020202030204" pitchFamily="34" charset="0"/>
              </a:rPr>
              <a:t>compte</a:t>
            </a:r>
          </a:p>
          <a:p>
            <a:pPr marL="285750" indent="-285750">
              <a:buClr>
                <a:srgbClr val="C00000"/>
              </a:buClr>
              <a:buFont typeface="Wingdings" panose="05000000000000000000" pitchFamily="2" charset="2"/>
              <a:buChar char="§"/>
            </a:pPr>
            <a:r>
              <a:rPr lang="fr-FR" sz="1400" b="1" dirty="0" smtClean="0">
                <a:solidFill>
                  <a:srgbClr val="C00000"/>
                </a:solidFill>
                <a:latin typeface="Arial Narrow" panose="020B0606020202030204" pitchFamily="34" charset="0"/>
              </a:rPr>
              <a:t>BANCARISATION</a:t>
            </a:r>
            <a:r>
              <a:rPr lang="fr-FR" sz="1400" b="1" dirty="0">
                <a:solidFill>
                  <a:srgbClr val="C00000"/>
                </a:solidFill>
                <a:latin typeface="Arial Narrow" panose="020B0606020202030204" pitchFamily="34" charset="0"/>
              </a:rPr>
              <a:t> </a:t>
            </a:r>
            <a:r>
              <a:rPr lang="fr-FR" sz="1400" b="1" dirty="0">
                <a:latin typeface="Arial Narrow" panose="020B0606020202030204" pitchFamily="34" charset="0"/>
              </a:rPr>
              <a:t>– </a:t>
            </a:r>
            <a:r>
              <a:rPr lang="fr-FR" sz="1400" b="1" dirty="0" smtClean="0">
                <a:latin typeface="Arial Narrow" panose="020B0606020202030204" pitchFamily="34" charset="0"/>
              </a:rPr>
              <a:t>Option </a:t>
            </a:r>
            <a:r>
              <a:rPr lang="fr-FR" sz="1400" b="1" dirty="0">
                <a:latin typeface="Arial Narrow" panose="020B0606020202030204" pitchFamily="34" charset="0"/>
              </a:rPr>
              <a:t>Internationale</a:t>
            </a:r>
          </a:p>
          <a:p>
            <a:pPr marL="285750" indent="-285750">
              <a:buClr>
                <a:srgbClr val="C00000"/>
              </a:buClr>
              <a:buFont typeface="Wingdings" panose="05000000000000000000" pitchFamily="2" charset="2"/>
              <a:buChar char="§"/>
            </a:pPr>
            <a:r>
              <a:rPr lang="fr-FR" sz="1400" b="1" dirty="0" smtClean="0">
                <a:solidFill>
                  <a:srgbClr val="C00000"/>
                </a:solidFill>
                <a:latin typeface="Arial Narrow" panose="020B0606020202030204" pitchFamily="34" charset="0"/>
              </a:rPr>
              <a:t>JEUNES – </a:t>
            </a:r>
            <a:r>
              <a:rPr lang="fr-FR" sz="1400" b="1" dirty="0" smtClean="0">
                <a:latin typeface="Arial Narrow" panose="020B0606020202030204" pitchFamily="34" charset="0"/>
              </a:rPr>
              <a:t>Ouverture </a:t>
            </a:r>
            <a:r>
              <a:rPr lang="fr-FR" sz="1400" b="1" dirty="0">
                <a:latin typeface="Arial Narrow" panose="020B0606020202030204" pitchFamily="34" charset="0"/>
              </a:rPr>
              <a:t>de l’enveloppe BPI France</a:t>
            </a:r>
          </a:p>
          <a:p>
            <a:pPr marL="285750" indent="-285750">
              <a:buClr>
                <a:srgbClr val="C00000"/>
              </a:buClr>
              <a:buFont typeface="Wingdings" panose="05000000000000000000" pitchFamily="2" charset="2"/>
              <a:buChar char="§"/>
            </a:pPr>
            <a:r>
              <a:rPr lang="fr-FR" sz="1400" b="1" dirty="0" smtClean="0">
                <a:solidFill>
                  <a:srgbClr val="C00000"/>
                </a:solidFill>
                <a:latin typeface="Arial Narrow" panose="020B0606020202030204" pitchFamily="34" charset="0"/>
              </a:rPr>
              <a:t>IARD – </a:t>
            </a:r>
            <a:r>
              <a:rPr lang="fr-FR" sz="1400" b="1" dirty="0" smtClean="0">
                <a:solidFill>
                  <a:srgbClr val="000000"/>
                </a:solidFill>
                <a:latin typeface="Arial Narrow" panose="020B0606020202030204" pitchFamily="34" charset="0"/>
              </a:rPr>
              <a:t>Contrats</a:t>
            </a:r>
            <a:r>
              <a:rPr lang="fr-FR" sz="1400" b="1" dirty="0" smtClean="0">
                <a:latin typeface="Arial Narrow" panose="020B0606020202030204" pitchFamily="34" charset="0"/>
              </a:rPr>
              <a:t> </a:t>
            </a:r>
            <a:r>
              <a:rPr lang="fr-FR" sz="1400" b="1" dirty="0">
                <a:latin typeface="Arial Narrow" panose="020B0606020202030204" pitchFamily="34" charset="0"/>
              </a:rPr>
              <a:t>GAV/PJ en doublon à régulariser</a:t>
            </a:r>
          </a:p>
          <a:p>
            <a:pPr marL="285750" indent="-285750">
              <a:buClr>
                <a:srgbClr val="C00000"/>
              </a:buClr>
              <a:buFont typeface="Wingdings" panose="05000000000000000000" pitchFamily="2" charset="2"/>
              <a:buChar char="§"/>
            </a:pPr>
            <a:r>
              <a:rPr lang="fr-FR" sz="1400" b="1" dirty="0" smtClean="0">
                <a:solidFill>
                  <a:srgbClr val="C00000"/>
                </a:solidFill>
                <a:latin typeface="Arial Narrow" panose="020B0606020202030204" pitchFamily="34" charset="0"/>
              </a:rPr>
              <a:t>EPARGNE</a:t>
            </a:r>
            <a:r>
              <a:rPr lang="fr-FR" sz="1400" b="1" dirty="0" smtClean="0">
                <a:latin typeface="Arial Narrow" panose="020B0606020202030204" pitchFamily="34" charset="0"/>
              </a:rPr>
              <a:t> </a:t>
            </a:r>
            <a:r>
              <a:rPr lang="fr-FR" sz="1400" b="1" dirty="0">
                <a:solidFill>
                  <a:srgbClr val="CD0920"/>
                </a:solidFill>
                <a:latin typeface="Arial Narrow" panose="020B0606020202030204" pitchFamily="34" charset="0"/>
              </a:rPr>
              <a:t>–</a:t>
            </a:r>
            <a:r>
              <a:rPr lang="fr-FR" sz="1400" b="1" dirty="0">
                <a:latin typeface="Arial Narrow" panose="020B0606020202030204" pitchFamily="34" charset="0"/>
              </a:rPr>
              <a:t> </a:t>
            </a:r>
            <a:r>
              <a:rPr lang="fr-FR" sz="1400" b="1" dirty="0" smtClean="0">
                <a:latin typeface="Arial Narrow" panose="020B0606020202030204" pitchFamily="34" charset="0"/>
              </a:rPr>
              <a:t>Arbitrage </a:t>
            </a:r>
            <a:r>
              <a:rPr lang="fr-FR" sz="1400" b="1" dirty="0">
                <a:latin typeface="Arial Narrow" panose="020B0606020202030204" pitchFamily="34" charset="0"/>
              </a:rPr>
              <a:t>dans les contrats d’assurance vie</a:t>
            </a:r>
          </a:p>
          <a:p>
            <a:pPr marL="285750" indent="-285750">
              <a:buClr>
                <a:srgbClr val="C00000"/>
              </a:buClr>
              <a:buFont typeface="Wingdings" panose="05000000000000000000" pitchFamily="2" charset="2"/>
              <a:buChar char="§"/>
            </a:pPr>
            <a:r>
              <a:rPr lang="fr-FR" sz="1400" b="1" dirty="0" smtClean="0">
                <a:solidFill>
                  <a:srgbClr val="C00000"/>
                </a:solidFill>
                <a:latin typeface="Arial Narrow" panose="020B0606020202030204" pitchFamily="34" charset="0"/>
              </a:rPr>
              <a:t>EPARGNE</a:t>
            </a:r>
            <a:r>
              <a:rPr lang="fr-FR" sz="1400" b="1" dirty="0" smtClean="0">
                <a:latin typeface="Arial Narrow" panose="020B0606020202030204" pitchFamily="34" charset="0"/>
              </a:rPr>
              <a:t> </a:t>
            </a:r>
            <a:r>
              <a:rPr lang="fr-FR" sz="1400" b="1" dirty="0">
                <a:solidFill>
                  <a:srgbClr val="CD0920"/>
                </a:solidFill>
                <a:latin typeface="Arial Narrow" panose="020B0606020202030204" pitchFamily="34" charset="0"/>
              </a:rPr>
              <a:t>–</a:t>
            </a:r>
            <a:r>
              <a:rPr lang="fr-FR" sz="1400" b="1" dirty="0">
                <a:latin typeface="Arial Narrow" panose="020B0606020202030204" pitchFamily="34" charset="0"/>
              </a:rPr>
              <a:t> </a:t>
            </a:r>
            <a:r>
              <a:rPr lang="fr-FR" sz="1400" b="1" dirty="0" smtClean="0">
                <a:latin typeface="Arial Narrow" panose="020B0606020202030204" pitchFamily="34" charset="0"/>
              </a:rPr>
              <a:t>Prime </a:t>
            </a:r>
            <a:r>
              <a:rPr lang="fr-FR" sz="1400" b="1" dirty="0">
                <a:latin typeface="Arial Narrow" panose="020B0606020202030204" pitchFamily="34" charset="0"/>
              </a:rPr>
              <a:t>Assurance Vie</a:t>
            </a:r>
          </a:p>
          <a:p>
            <a:pPr marL="285750" indent="-285750">
              <a:buClr>
                <a:srgbClr val="C00000"/>
              </a:buClr>
              <a:buFont typeface="Wingdings" panose="05000000000000000000" pitchFamily="2" charset="2"/>
              <a:buChar char="§"/>
            </a:pPr>
            <a:r>
              <a:rPr lang="fr-FR" sz="1400" b="1" dirty="0" smtClean="0">
                <a:solidFill>
                  <a:srgbClr val="C00000"/>
                </a:solidFill>
                <a:latin typeface="Arial Narrow" panose="020B0606020202030204" pitchFamily="34" charset="0"/>
              </a:rPr>
              <a:t>EPARGNE</a:t>
            </a:r>
            <a:r>
              <a:rPr lang="fr-FR" sz="1400" b="1" dirty="0" smtClean="0">
                <a:latin typeface="Arial Narrow" panose="020B0606020202030204" pitchFamily="34" charset="0"/>
              </a:rPr>
              <a:t> </a:t>
            </a:r>
            <a:r>
              <a:rPr lang="fr-FR" sz="1400" b="1" dirty="0">
                <a:solidFill>
                  <a:srgbClr val="CD0920"/>
                </a:solidFill>
                <a:latin typeface="Arial Narrow" panose="020B0606020202030204" pitchFamily="34" charset="0"/>
              </a:rPr>
              <a:t>–</a:t>
            </a:r>
            <a:r>
              <a:rPr lang="fr-FR" sz="1400" b="1" dirty="0">
                <a:latin typeface="Arial Narrow" panose="020B0606020202030204" pitchFamily="34" charset="0"/>
              </a:rPr>
              <a:t> </a:t>
            </a:r>
            <a:r>
              <a:rPr lang="fr-FR" sz="1400" b="1" dirty="0" smtClean="0">
                <a:latin typeface="Arial Narrow" panose="020B0606020202030204" pitchFamily="34" charset="0"/>
              </a:rPr>
              <a:t>Assurance </a:t>
            </a:r>
            <a:r>
              <a:rPr lang="fr-FR" sz="1400" b="1" dirty="0">
                <a:latin typeface="Arial Narrow" panose="020B0606020202030204" pitchFamily="34" charset="0"/>
              </a:rPr>
              <a:t>vie et réinvestissement suite à décès</a:t>
            </a:r>
          </a:p>
          <a:p>
            <a:pPr marL="285750" indent="-285750">
              <a:buClr>
                <a:srgbClr val="C00000"/>
              </a:buClr>
              <a:buFont typeface="Wingdings" panose="05000000000000000000" pitchFamily="2" charset="2"/>
              <a:buChar char="§"/>
            </a:pPr>
            <a:r>
              <a:rPr lang="fr-FR" sz="1400" b="1" dirty="0" smtClean="0">
                <a:solidFill>
                  <a:srgbClr val="C00000"/>
                </a:solidFill>
                <a:latin typeface="Arial Narrow" panose="020B0606020202030204" pitchFamily="34" charset="0"/>
              </a:rPr>
              <a:t>EPARGNE </a:t>
            </a:r>
            <a:r>
              <a:rPr lang="fr-FR" sz="1400" b="1" dirty="0" smtClean="0">
                <a:solidFill>
                  <a:srgbClr val="CD0920"/>
                </a:solidFill>
                <a:latin typeface="Arial Narrow" panose="020B0606020202030204" pitchFamily="34" charset="0"/>
              </a:rPr>
              <a:t>–</a:t>
            </a:r>
            <a:r>
              <a:rPr lang="fr-FR" sz="1400" b="1" dirty="0" smtClean="0">
                <a:latin typeface="Arial Narrow" panose="020B0606020202030204" pitchFamily="34" charset="0"/>
              </a:rPr>
              <a:t> J’Assure</a:t>
            </a:r>
            <a:endParaRPr lang="fr-FR" sz="1400" b="1" dirty="0">
              <a:latin typeface="Arial Narrow" panose="020B0606020202030204" pitchFamily="34" charset="0"/>
            </a:endParaRPr>
          </a:p>
          <a:p>
            <a:pPr marL="285750" indent="-285750">
              <a:buClr>
                <a:srgbClr val="C00000"/>
              </a:buClr>
              <a:buFont typeface="Wingdings" panose="05000000000000000000" pitchFamily="2" charset="2"/>
              <a:buChar char="§"/>
            </a:pPr>
            <a:r>
              <a:rPr lang="fr-FR" sz="1400" b="1" dirty="0" smtClean="0">
                <a:solidFill>
                  <a:srgbClr val="C00000"/>
                </a:solidFill>
                <a:latin typeface="Arial Narrow" panose="020B0606020202030204" pitchFamily="34" charset="0"/>
              </a:rPr>
              <a:t>EPARGNE – </a:t>
            </a:r>
            <a:r>
              <a:rPr lang="fr-FR" sz="1400" b="1" dirty="0" smtClean="0">
                <a:latin typeface="Arial Narrow" panose="020B0606020202030204" pitchFamily="34" charset="0"/>
              </a:rPr>
              <a:t>Magazine </a:t>
            </a:r>
            <a:r>
              <a:rPr lang="fr-FR" sz="1400" b="1" dirty="0">
                <a:latin typeface="Arial Narrow" panose="020B0606020202030204" pitchFamily="34" charset="0"/>
              </a:rPr>
              <a:t>de la bourse</a:t>
            </a:r>
          </a:p>
          <a:p>
            <a:pPr marL="285750" indent="-285750">
              <a:buClr>
                <a:srgbClr val="C00000"/>
              </a:buClr>
              <a:buFont typeface="Wingdings" panose="05000000000000000000" pitchFamily="2" charset="2"/>
              <a:buChar char="§"/>
            </a:pPr>
            <a:r>
              <a:rPr lang="fr-FR" sz="1400" b="1" dirty="0" smtClean="0">
                <a:solidFill>
                  <a:srgbClr val="C00000"/>
                </a:solidFill>
                <a:latin typeface="Arial Narrow" panose="020B0606020202030204" pitchFamily="34" charset="0"/>
              </a:rPr>
              <a:t>EPARGNE</a:t>
            </a:r>
            <a:r>
              <a:rPr lang="fr-FR" sz="1400" b="1" dirty="0" smtClean="0">
                <a:latin typeface="Arial Narrow" panose="020B0606020202030204" pitchFamily="34" charset="0"/>
              </a:rPr>
              <a:t> </a:t>
            </a:r>
            <a:r>
              <a:rPr lang="fr-FR" sz="1400" b="1" dirty="0" smtClean="0">
                <a:solidFill>
                  <a:srgbClr val="C00000"/>
                </a:solidFill>
                <a:latin typeface="Arial Narrow" panose="020B0606020202030204" pitchFamily="34" charset="0"/>
              </a:rPr>
              <a:t>–</a:t>
            </a:r>
            <a:r>
              <a:rPr lang="fr-FR" sz="1400" b="1" dirty="0" smtClean="0">
                <a:latin typeface="Arial Narrow" panose="020B0606020202030204" pitchFamily="34" charset="0"/>
              </a:rPr>
              <a:t> Devoir </a:t>
            </a:r>
            <a:r>
              <a:rPr lang="fr-FR" sz="1400" b="1" dirty="0">
                <a:latin typeface="Arial Narrow" panose="020B0606020202030204" pitchFamily="34" charset="0"/>
              </a:rPr>
              <a:t>de conseil</a:t>
            </a:r>
          </a:p>
          <a:p>
            <a:pPr marL="285750" indent="-285750">
              <a:buClr>
                <a:srgbClr val="C00000"/>
              </a:buClr>
              <a:buFont typeface="Wingdings" panose="05000000000000000000" pitchFamily="2" charset="2"/>
              <a:buChar char="§"/>
            </a:pPr>
            <a:r>
              <a:rPr lang="fr-FR" sz="1400" b="1" dirty="0" smtClean="0">
                <a:solidFill>
                  <a:srgbClr val="C00000"/>
                </a:solidFill>
                <a:latin typeface="Arial Narrow" panose="020B0606020202030204" pitchFamily="34" charset="0"/>
              </a:rPr>
              <a:t>MULTICANAL – </a:t>
            </a:r>
            <a:r>
              <a:rPr lang="fr-FR" sz="1400" b="1" dirty="0" smtClean="0">
                <a:latin typeface="Arial Narrow" panose="020B0606020202030204" pitchFamily="34" charset="0"/>
              </a:rPr>
              <a:t>Banque </a:t>
            </a:r>
            <a:r>
              <a:rPr lang="fr-FR" sz="1400" b="1" dirty="0">
                <a:latin typeface="Arial Narrow" panose="020B0606020202030204" pitchFamily="34" charset="0"/>
              </a:rPr>
              <a:t>à distance</a:t>
            </a:r>
          </a:p>
          <a:p>
            <a:pPr marL="285750" indent="-285750">
              <a:buClr>
                <a:srgbClr val="C00000"/>
              </a:buClr>
              <a:buFont typeface="Wingdings" panose="05000000000000000000" pitchFamily="2" charset="2"/>
              <a:buChar char="§"/>
            </a:pPr>
            <a:r>
              <a:rPr lang="fr-FR" sz="1400" b="1" dirty="0" smtClean="0">
                <a:solidFill>
                  <a:srgbClr val="CD0920"/>
                </a:solidFill>
                <a:latin typeface="Arial Narrow" panose="020B0606020202030204" pitchFamily="34" charset="0"/>
              </a:rPr>
              <a:t>MULTICANAL – </a:t>
            </a:r>
            <a:r>
              <a:rPr lang="fr-FR" sz="1400" b="1" dirty="0" smtClean="0">
                <a:latin typeface="Arial Narrow" panose="020B0606020202030204" pitchFamily="34" charset="0"/>
              </a:rPr>
              <a:t>OVMC/SED</a:t>
            </a:r>
            <a:endParaRPr lang="fr-FR" sz="1400" b="1" dirty="0">
              <a:latin typeface="Arial Narrow" panose="020B0606020202030204" pitchFamily="34" charset="0"/>
            </a:endParaRPr>
          </a:p>
          <a:p>
            <a:pPr marL="285750" indent="-285750">
              <a:buClr>
                <a:srgbClr val="C00000"/>
              </a:buClr>
              <a:buFont typeface="Wingdings" panose="05000000000000000000" pitchFamily="2" charset="2"/>
              <a:buChar char="§"/>
            </a:pPr>
            <a:r>
              <a:rPr lang="fr-FR" sz="1400" b="1" dirty="0" smtClean="0">
                <a:solidFill>
                  <a:srgbClr val="CD0920"/>
                </a:solidFill>
                <a:latin typeface="Arial Narrow" panose="020B0606020202030204" pitchFamily="34" charset="0"/>
              </a:rPr>
              <a:t>MULTICANAL – </a:t>
            </a:r>
            <a:r>
              <a:rPr lang="fr-FR" sz="1400" b="1" dirty="0" smtClean="0">
                <a:latin typeface="Arial Narrow" panose="020B0606020202030204" pitchFamily="34" charset="0"/>
              </a:rPr>
              <a:t>Langage </a:t>
            </a:r>
            <a:r>
              <a:rPr lang="fr-FR" sz="1400" b="1" dirty="0">
                <a:latin typeface="Arial Narrow" panose="020B0606020202030204" pitchFamily="34" charset="0"/>
              </a:rPr>
              <a:t>Naturel</a:t>
            </a:r>
          </a:p>
          <a:p>
            <a:pPr marL="285750" indent="-285750">
              <a:buClr>
                <a:srgbClr val="C00000"/>
              </a:buClr>
              <a:buFont typeface="Wingdings" panose="05000000000000000000" pitchFamily="2" charset="2"/>
              <a:buChar char="§"/>
            </a:pPr>
            <a:r>
              <a:rPr lang="fr-FR" sz="1400" b="1" dirty="0" smtClean="0">
                <a:solidFill>
                  <a:srgbClr val="CD0920"/>
                </a:solidFill>
                <a:latin typeface="Arial Narrow" panose="020B0606020202030204" pitchFamily="34" charset="0"/>
              </a:rPr>
              <a:t>CREDITS – </a:t>
            </a:r>
            <a:r>
              <a:rPr lang="fr-FR" sz="1400" b="1" dirty="0" smtClean="0">
                <a:latin typeface="Arial Narrow" panose="020B0606020202030204" pitchFamily="34" charset="0"/>
              </a:rPr>
              <a:t>Taux </a:t>
            </a:r>
            <a:r>
              <a:rPr lang="fr-FR" sz="1400" b="1" dirty="0">
                <a:latin typeface="Arial Narrow" panose="020B0606020202030204" pitchFamily="34" charset="0"/>
              </a:rPr>
              <a:t>d’usure </a:t>
            </a:r>
            <a:r>
              <a:rPr lang="fr-FR" sz="1400" b="1" dirty="0" smtClean="0">
                <a:latin typeface="Arial Narrow" panose="020B0606020202030204" pitchFamily="34" charset="0"/>
              </a:rPr>
              <a:t>01/07</a:t>
            </a:r>
          </a:p>
          <a:p>
            <a:pPr marL="285750" indent="-285750">
              <a:buClr>
                <a:srgbClr val="C00000"/>
              </a:buClr>
              <a:buFont typeface="Wingdings" panose="05000000000000000000" pitchFamily="2" charset="2"/>
              <a:buChar char="§"/>
            </a:pPr>
            <a:r>
              <a:rPr lang="fr-FR" sz="1400" b="1" dirty="0">
                <a:solidFill>
                  <a:srgbClr val="CD0920"/>
                </a:solidFill>
                <a:latin typeface="Arial Narrow" panose="020B0606020202030204" pitchFamily="34" charset="0"/>
              </a:rPr>
              <a:t>COMMUNICATION –</a:t>
            </a:r>
            <a:r>
              <a:rPr lang="fr-FR" sz="1400" b="1" dirty="0">
                <a:latin typeface="Arial Narrow" panose="020B0606020202030204" pitchFamily="34" charset="0"/>
              </a:rPr>
              <a:t> Affiches tarifs</a:t>
            </a:r>
          </a:p>
          <a:p>
            <a:pPr marL="285750" indent="-285750">
              <a:buClr>
                <a:srgbClr val="C00000"/>
              </a:buClr>
              <a:buFont typeface="Wingdings" panose="05000000000000000000" pitchFamily="2" charset="2"/>
              <a:buChar char="§"/>
            </a:pPr>
            <a:r>
              <a:rPr lang="fr-FR" sz="1400" b="1" dirty="0" smtClean="0">
                <a:solidFill>
                  <a:srgbClr val="CD0920"/>
                </a:solidFill>
                <a:latin typeface="Arial Narrow" panose="020B0606020202030204" pitchFamily="34" charset="0"/>
              </a:rPr>
              <a:t>COMMUNICATION –</a:t>
            </a:r>
            <a:r>
              <a:rPr lang="fr-FR" sz="1400" b="1" dirty="0" smtClean="0">
                <a:latin typeface="Arial Narrow" panose="020B0606020202030204" pitchFamily="34" charset="0"/>
              </a:rPr>
              <a:t> Dépliants </a:t>
            </a:r>
            <a:r>
              <a:rPr lang="fr-FR" sz="1400" b="1" dirty="0">
                <a:latin typeface="Arial Narrow" panose="020B0606020202030204" pitchFamily="34" charset="0"/>
              </a:rPr>
              <a:t>murs de communication</a:t>
            </a:r>
          </a:p>
          <a:p>
            <a:pPr marL="285750" indent="-285750">
              <a:buClr>
                <a:srgbClr val="C00000"/>
              </a:buClr>
              <a:buFont typeface="Wingdings" panose="05000000000000000000" pitchFamily="2" charset="2"/>
              <a:buChar char="§"/>
            </a:pPr>
            <a:r>
              <a:rPr lang="fr-FR" sz="1400" b="1" dirty="0" smtClean="0">
                <a:solidFill>
                  <a:srgbClr val="CD0920"/>
                </a:solidFill>
                <a:latin typeface="Arial Narrow" panose="020B0606020202030204" pitchFamily="34" charset="0"/>
              </a:rPr>
              <a:t>TUTELLES</a:t>
            </a:r>
            <a:r>
              <a:rPr lang="fr-FR" sz="1400" b="1" dirty="0" smtClean="0">
                <a:latin typeface="Arial Narrow" panose="020B0606020202030204" pitchFamily="34" charset="0"/>
              </a:rPr>
              <a:t> </a:t>
            </a:r>
            <a:r>
              <a:rPr lang="fr-FR" sz="1400" b="1" dirty="0" smtClean="0">
                <a:solidFill>
                  <a:srgbClr val="CD0920"/>
                </a:solidFill>
                <a:latin typeface="Arial Narrow" panose="020B0606020202030204" pitchFamily="34" charset="0"/>
              </a:rPr>
              <a:t>–</a:t>
            </a:r>
            <a:r>
              <a:rPr lang="fr-FR" sz="1400" b="1" dirty="0" smtClean="0">
                <a:latin typeface="Arial Narrow" panose="020B0606020202030204" pitchFamily="34" charset="0"/>
              </a:rPr>
              <a:t> Alerte </a:t>
            </a:r>
            <a:r>
              <a:rPr lang="fr-FR" sz="1400" b="1" dirty="0">
                <a:latin typeface="Arial Narrow" panose="020B0606020202030204" pitchFamily="34" charset="0"/>
              </a:rPr>
              <a:t>marché des </a:t>
            </a:r>
            <a:r>
              <a:rPr lang="fr-FR" sz="1400" b="1" dirty="0" smtClean="0">
                <a:latin typeface="Arial Narrow" panose="020B0606020202030204" pitchFamily="34" charset="0"/>
              </a:rPr>
              <a:t>Personnes Protégées</a:t>
            </a:r>
          </a:p>
          <a:p>
            <a:pPr marL="285750" indent="-285750">
              <a:buClr>
                <a:srgbClr val="C00000"/>
              </a:buClr>
              <a:buFont typeface="Wingdings" panose="05000000000000000000" pitchFamily="2" charset="2"/>
              <a:buChar char="§"/>
            </a:pPr>
            <a:r>
              <a:rPr lang="fr-FR" sz="1400" b="1" dirty="0" smtClean="0">
                <a:solidFill>
                  <a:srgbClr val="C00000"/>
                </a:solidFill>
                <a:latin typeface="Arial Narrow" panose="020B0606020202030204" pitchFamily="34" charset="0"/>
              </a:rPr>
              <a:t>QUALITE – </a:t>
            </a:r>
            <a:r>
              <a:rPr lang="fr-FR" sz="1400" b="1" dirty="0" smtClean="0">
                <a:latin typeface="Arial Narrow" panose="020B0606020202030204" pitchFamily="34" charset="0"/>
              </a:rPr>
              <a:t>Qualité </a:t>
            </a:r>
            <a:r>
              <a:rPr lang="fr-FR" sz="1400" b="1" dirty="0">
                <a:latin typeface="Arial Narrow" panose="020B0606020202030204" pitchFamily="34" charset="0"/>
              </a:rPr>
              <a:t>Haute Définition (QHD)</a:t>
            </a:r>
          </a:p>
          <a:p>
            <a:pPr marL="285750" indent="-285750">
              <a:buClr>
                <a:srgbClr val="C00000"/>
              </a:buClr>
              <a:buFont typeface="Wingdings" panose="05000000000000000000" pitchFamily="2" charset="2"/>
              <a:buChar char="§"/>
            </a:pPr>
            <a:r>
              <a:rPr lang="fr-FR" sz="1400" b="1" dirty="0" smtClean="0">
                <a:solidFill>
                  <a:srgbClr val="CD0920"/>
                </a:solidFill>
                <a:latin typeface="Arial Narrow" panose="020B0606020202030204" pitchFamily="34" charset="0"/>
              </a:rPr>
              <a:t>ASSOCIATIONS DE PROXIMITE – </a:t>
            </a:r>
            <a:r>
              <a:rPr lang="fr-FR" sz="1400" b="1" dirty="0" smtClean="0">
                <a:latin typeface="Arial Narrow" panose="020B0606020202030204" pitchFamily="34" charset="0"/>
              </a:rPr>
              <a:t>ADELYS MAD</a:t>
            </a:r>
            <a:endParaRPr lang="fr-FR" sz="1400" b="1" dirty="0">
              <a:latin typeface="Arial Narrow" panose="020B0606020202030204" pitchFamily="34" charset="0"/>
            </a:endParaRPr>
          </a:p>
        </p:txBody>
      </p:sp>
      <p:pic>
        <p:nvPicPr>
          <p:cNvPr id="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flipH="1">
            <a:off x="6476837" y="4279058"/>
            <a:ext cx="1898129" cy="1909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à coins arrondis 1"/>
          <p:cNvSpPr/>
          <p:nvPr/>
        </p:nvSpPr>
        <p:spPr>
          <a:xfrm>
            <a:off x="6098876" y="2838091"/>
            <a:ext cx="2698764" cy="13716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b="1" dirty="0"/>
              <a:t>Retrouvez chaque semaine toutes les actualités dans le brief DG / DUC / DA adressé aux managers.</a:t>
            </a:r>
          </a:p>
        </p:txBody>
      </p:sp>
    </p:spTree>
    <p:extLst>
      <p:ext uri="{BB962C8B-B14F-4D97-AF65-F5344CB8AC3E}">
        <p14:creationId xmlns:p14="http://schemas.microsoft.com/office/powerpoint/2010/main" val="291318510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èm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1-MODELE PART">
  <a:themeElements>
    <a:clrScheme name="Personnalisé 22">
      <a:dk1>
        <a:srgbClr val="000000"/>
      </a:dk1>
      <a:lt1>
        <a:sysClr val="window" lastClr="FFFFFF"/>
      </a:lt1>
      <a:dk2>
        <a:srgbClr val="FF0000"/>
      </a:dk2>
      <a:lt2>
        <a:srgbClr val="BFBFBF"/>
      </a:lt2>
      <a:accent1>
        <a:srgbClr val="FF6600"/>
      </a:accent1>
      <a:accent2>
        <a:srgbClr val="C0504D"/>
      </a:accent2>
      <a:accent3>
        <a:srgbClr val="9BBB59"/>
      </a:accent3>
      <a:accent4>
        <a:srgbClr val="8064A2"/>
      </a:accent4>
      <a:accent5>
        <a:srgbClr val="4BACC6"/>
      </a:accent5>
      <a:accent6>
        <a:srgbClr val="F79646"/>
      </a:accent6>
      <a:hlink>
        <a:srgbClr val="FF0000"/>
      </a:hlink>
      <a:folHlink>
        <a:srgbClr val="7F7F7F"/>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6116</TotalTime>
  <Words>2154</Words>
  <Application>Microsoft Office PowerPoint</Application>
  <PresentationFormat>Affichage à l'écran (4:3)</PresentationFormat>
  <Paragraphs>231</Paragraphs>
  <Slides>18</Slides>
  <Notes>0</Notes>
  <HiddenSlides>0</HiddenSlides>
  <MMClips>0</MMClips>
  <ScaleCrop>false</ScaleCrop>
  <HeadingPairs>
    <vt:vector size="4" baseType="variant">
      <vt:variant>
        <vt:lpstr>Thème</vt:lpstr>
      </vt:variant>
      <vt:variant>
        <vt:i4>6</vt:i4>
      </vt:variant>
      <vt:variant>
        <vt:lpstr>Titres des diapositives</vt:lpstr>
      </vt:variant>
      <vt:variant>
        <vt:i4>18</vt:i4>
      </vt:variant>
    </vt:vector>
  </HeadingPairs>
  <TitlesOfParts>
    <vt:vector size="24" baseType="lpstr">
      <vt:lpstr>Thème Office</vt:lpstr>
      <vt:lpstr>1-MODELE PART</vt:lpstr>
      <vt:lpstr>1_1-MODELE PART</vt:lpstr>
      <vt:lpstr>2_1-MODELE PART</vt:lpstr>
      <vt:lpstr>3_1-MODELE PART</vt:lpstr>
      <vt:lpstr>4_1-MODELE PART</vt:lpstr>
      <vt:lpstr>HDJ</vt:lpstr>
      <vt:lpstr>DEVOIR DE CONSEIL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FRAUDES</vt:lpstr>
      <vt:lpstr>Présentation PowerPoint</vt:lpstr>
      <vt:lpstr>Présentation PowerPoint</vt:lpstr>
      <vt:lpstr>Présentation PowerPoint</vt:lpstr>
      <vt:lpstr>Présentation PowerPoint</vt:lpstr>
      <vt:lpstr>REFORME DES MINEURS</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Grégory Gallais</dc:creator>
  <cp:lastModifiedBy>A5702169</cp:lastModifiedBy>
  <cp:revision>631</cp:revision>
  <cp:lastPrinted>2017-06-21T13:58:02Z</cp:lastPrinted>
  <dcterms:created xsi:type="dcterms:W3CDTF">2016-06-03T08:10:53Z</dcterms:created>
  <dcterms:modified xsi:type="dcterms:W3CDTF">2017-06-28T15:00:04Z</dcterms:modified>
</cp:coreProperties>
</file>