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30"/>
  </p:notesMasterIdLst>
  <p:handoutMasterIdLst>
    <p:handoutMasterId r:id="rId31"/>
  </p:handoutMasterIdLst>
  <p:sldIdLst>
    <p:sldId id="276" r:id="rId13"/>
    <p:sldId id="300" r:id="rId14"/>
    <p:sldId id="280" r:id="rId15"/>
    <p:sldId id="295" r:id="rId16"/>
    <p:sldId id="288" r:id="rId17"/>
    <p:sldId id="294" r:id="rId18"/>
    <p:sldId id="281" r:id="rId19"/>
    <p:sldId id="290" r:id="rId20"/>
    <p:sldId id="293" r:id="rId21"/>
    <p:sldId id="292" r:id="rId22"/>
    <p:sldId id="291" r:id="rId23"/>
    <p:sldId id="282" r:id="rId24"/>
    <p:sldId id="285" r:id="rId25"/>
    <p:sldId id="301" r:id="rId26"/>
    <p:sldId id="296" r:id="rId27"/>
    <p:sldId id="297" r:id="rId28"/>
    <p:sldId id="298" r:id="rId29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FF99CC"/>
    <a:srgbClr val="CC0000"/>
    <a:srgbClr val="EA9922"/>
    <a:srgbClr val="581D41"/>
    <a:srgbClr val="DE6225"/>
    <a:srgbClr val="BFBFBF"/>
    <a:srgbClr val="A79C86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6" autoAdjust="0"/>
    <p:restoredTop sz="99886" autoAdjust="0"/>
  </p:normalViewPr>
  <p:slideViewPr>
    <p:cSldViewPr snapToGrid="0">
      <p:cViewPr varScale="1">
        <p:scale>
          <a:sx n="117" d="100"/>
          <a:sy n="117" d="100"/>
        </p:scale>
        <p:origin x="-1752" y="-102"/>
      </p:cViewPr>
      <p:guideLst>
        <p:guide orient="horz" pos="1829"/>
        <p:guide orient="horz" pos="4005"/>
        <p:guide orient="horz" pos="4319"/>
        <p:guide orient="horz" pos="375"/>
        <p:guide orient="horz" pos="853"/>
        <p:guide pos="860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Feuil1!$A$1:$A$5</c:f>
              <c:strCache>
                <c:ptCount val="5"/>
                <c:pt idx="0">
                  <c:v>PRÊT ETUDIANT </c:v>
                </c:pt>
                <c:pt idx="1">
                  <c:v>PRÊT APPRENTIS</c:v>
                </c:pt>
                <c:pt idx="2">
                  <c:v>PERMIS 1 EURO/JOUR</c:v>
                </c:pt>
                <c:pt idx="3">
                  <c:v>CREDIT 1 000€ A 0%</c:v>
                </c:pt>
                <c:pt idx="4">
                  <c:v>PRET POUR AVANCER</c:v>
                </c:pt>
              </c:strCache>
            </c:strRef>
          </c:cat>
          <c:val>
            <c:numRef>
              <c:f>Feuil1!$B$1:$B$5</c:f>
              <c:numCache>
                <c:formatCode>#,##0</c:formatCode>
                <c:ptCount val="5"/>
                <c:pt idx="0">
                  <c:v>321</c:v>
                </c:pt>
                <c:pt idx="1">
                  <c:v>84</c:v>
                </c:pt>
                <c:pt idx="2">
                  <c:v>452</c:v>
                </c:pt>
                <c:pt idx="3">
                  <c:v>957</c:v>
                </c:pt>
                <c:pt idx="4">
                  <c:v>1307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9038252414173797"/>
          <c:y val="0.141723624340164"/>
          <c:w val="0.38619650136130601"/>
          <c:h val="0.71655232023037396"/>
        </c:manualLayout>
      </c:layout>
      <c:overlay val="0"/>
      <c:txPr>
        <a:bodyPr/>
        <a:lstStyle/>
        <a:p>
          <a:pPr>
            <a:defRPr sz="9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05/07/2017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05/07/2017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44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7557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85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– OFFRES DE FINANCEMENT 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  <p:sldLayoutId id="2147483884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s://cdn0.iconfinder.com/data/icons/small-n-flat/24/678093-pin-128.pn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nsgprw1.celca.caisse-epargne.fr/app/bci/INF/INF_N044%2016.pd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9.png"/><Relationship Id="rId7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s://cdn0.iconfinder.com/data/icons/small-n-flat/24/678093-pin-128.pn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isse-epargne.fr/" TargetMode="External"/><Relationship Id="rId11" Type="http://schemas.openxmlformats.org/officeDocument/2006/relationships/image" Target="../media/image40.png"/><Relationship Id="rId5" Type="http://schemas.openxmlformats.org/officeDocument/2006/relationships/hyperlink" Target="http://wnsgprw1.celca.caisse-epargne.fr/app/bci/INF/INF_N029_17.pdf" TargetMode="External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yeav.ecuvie.assurances.d.bbg/upload/docs/application/pdf/2016-03/procedure_lab_2016_mars_2016.pdf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49" y="284850"/>
            <a:ext cx="8575200" cy="5515326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690321" y="2815020"/>
            <a:ext cx="8575675" cy="655305"/>
          </a:xfrm>
        </p:spPr>
        <p:txBody>
          <a:bodyPr>
            <a:noAutofit/>
          </a:bodyPr>
          <a:lstStyle/>
          <a:p>
            <a:r>
              <a:rPr lang="fr-FR" sz="3600" dirty="0" smtClean="0"/>
              <a:t>OFFRES DE </a:t>
            </a:r>
            <a:r>
              <a:rPr lang="fr-FR" sz="3600" dirty="0" smtClean="0">
                <a:solidFill>
                  <a:srgbClr val="FF0000"/>
                </a:solidFill>
              </a:rPr>
              <a:t>FINANCEMENT</a:t>
            </a:r>
            <a:r>
              <a:rPr lang="fr-FR" sz="3600" dirty="0" smtClean="0"/>
              <a:t> </a:t>
            </a:r>
            <a:br>
              <a:rPr lang="fr-FR" sz="3600" dirty="0" smtClean="0"/>
            </a:br>
            <a:r>
              <a:rPr lang="fr-FR" sz="3600" dirty="0" smtClean="0"/>
              <a:t>Marché des </a:t>
            </a:r>
            <a:r>
              <a:rPr lang="fr-FR" sz="3600" dirty="0" smtClean="0"/>
              <a:t>Jeunes</a:t>
            </a:r>
            <a:br>
              <a:rPr lang="fr-FR" sz="3600" dirty="0" smtClean="0"/>
            </a:br>
            <a:r>
              <a:rPr lang="fr-FR" sz="3600" dirty="0" smtClean="0"/>
              <a:t>et </a:t>
            </a:r>
            <a:br>
              <a:rPr lang="fr-FR" sz="3600" dirty="0" smtClean="0"/>
            </a:br>
            <a:r>
              <a:rPr lang="fr-FR" sz="3600" dirty="0" err="1"/>
              <a:t>Process</a:t>
            </a:r>
            <a:r>
              <a:rPr lang="fr-FR" sz="3600" dirty="0"/>
              <a:t> LAB </a:t>
            </a:r>
            <a:r>
              <a:rPr lang="fr-FR" sz="3600" dirty="0">
                <a:solidFill>
                  <a:srgbClr val="FF0000"/>
                </a:solidFill>
              </a:rPr>
              <a:t>Assurance Vie </a:t>
            </a:r>
            <a:r>
              <a:rPr lang="fr-FR" sz="3600" dirty="0"/>
              <a:t>CNP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98449" y="4759384"/>
            <a:ext cx="8575675" cy="641498"/>
          </a:xfrm>
        </p:spPr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>
          <a:xfrm>
            <a:off x="298448" y="5198795"/>
            <a:ext cx="8575675" cy="346075"/>
          </a:xfrm>
        </p:spPr>
        <p:txBody>
          <a:bodyPr/>
          <a:lstStyle/>
          <a:p>
            <a:r>
              <a:rPr lang="fr-FR" dirty="0" smtClean="0"/>
              <a:t>6 Juillet 2017</a:t>
            </a:r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4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" y="336429"/>
            <a:ext cx="8361093" cy="59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16383" y="2936381"/>
            <a:ext cx="8575675" cy="65530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3600" dirty="0" smtClean="0">
                <a:solidFill>
                  <a:srgbClr val="C00000"/>
                </a:solidFill>
              </a:rPr>
              <a:t>OFFRES </a:t>
            </a:r>
            <a:r>
              <a:rPr lang="fr-FR" sz="3600" dirty="0">
                <a:solidFill>
                  <a:srgbClr val="C00000"/>
                </a:solidFill>
              </a:rPr>
              <a:t>DE FINANCEMENT </a:t>
            </a:r>
            <a:br>
              <a:rPr lang="fr-FR" sz="3600" dirty="0">
                <a:solidFill>
                  <a:srgbClr val="C00000"/>
                </a:solidFill>
              </a:rPr>
            </a:br>
            <a:r>
              <a:rPr lang="fr-FR" sz="3600" dirty="0">
                <a:solidFill>
                  <a:srgbClr val="C00000"/>
                </a:solidFill>
              </a:rPr>
              <a:t>Marché des Jeunes</a:t>
            </a:r>
            <a:r>
              <a:rPr lang="fr-FR" dirty="0"/>
              <a:t/>
            </a:r>
            <a:br>
              <a:rPr lang="fr-FR" dirty="0"/>
            </a:b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27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 sur la production au </a:t>
            </a:r>
            <a:r>
              <a:rPr lang="fr-FR" dirty="0" smtClean="0"/>
              <a:t>30 JUIN 2017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Point sur la production à fin </a:t>
            </a:r>
            <a:r>
              <a:rPr lang="fr-FR" dirty="0" smtClean="0"/>
              <a:t>juin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Notre production représente </a:t>
            </a:r>
            <a:r>
              <a:rPr lang="fr-FR" b="1" dirty="0">
                <a:solidFill>
                  <a:srgbClr val="FF0000"/>
                </a:solidFill>
              </a:rPr>
              <a:t>4,6</a:t>
            </a:r>
            <a:r>
              <a:rPr lang="fr-FR" b="1" dirty="0" smtClean="0">
                <a:solidFill>
                  <a:srgbClr val="FF0000"/>
                </a:solidFill>
              </a:rPr>
              <a:t>%</a:t>
            </a:r>
            <a:r>
              <a:rPr lang="fr-FR" dirty="0" smtClean="0"/>
              <a:t> </a:t>
            </a:r>
            <a:r>
              <a:rPr lang="fr-FR" dirty="0"/>
              <a:t>du Groupe </a:t>
            </a:r>
            <a:r>
              <a:rPr lang="fr-FR" dirty="0" smtClean="0"/>
              <a:t>Caisse </a:t>
            </a:r>
            <a:r>
              <a:rPr lang="fr-FR" dirty="0"/>
              <a:t>d’Epargne (poids </a:t>
            </a:r>
            <a:r>
              <a:rPr lang="fr-FR" dirty="0" smtClean="0"/>
              <a:t>naturel : </a:t>
            </a:r>
            <a:r>
              <a:rPr lang="fr-FR" dirty="0"/>
              <a:t>6%)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ym typeface="Wingdings" panose="05000000000000000000" pitchFamily="2" charset="2"/>
              </a:rPr>
              <a:t></a:t>
            </a:r>
            <a:r>
              <a:rPr lang="fr-FR" dirty="0" smtClean="0"/>
              <a:t> </a:t>
            </a:r>
            <a:r>
              <a:rPr lang="fr-FR" dirty="0"/>
              <a:t>nous avons donc une marge de progression à exploiter</a:t>
            </a:r>
          </a:p>
          <a:p>
            <a:endParaRPr lang="fr-FR" sz="600" dirty="0" smtClean="0"/>
          </a:p>
          <a:p>
            <a:r>
              <a:rPr lang="fr-FR" dirty="0" smtClean="0"/>
              <a:t>En </a:t>
            </a:r>
            <a:r>
              <a:rPr lang="fr-FR" dirty="0"/>
              <a:t>CELCA, </a:t>
            </a:r>
            <a:r>
              <a:rPr lang="fr-FR" b="1" dirty="0" smtClean="0">
                <a:solidFill>
                  <a:srgbClr val="FF0000"/>
                </a:solidFill>
              </a:rPr>
              <a:t>70%</a:t>
            </a:r>
            <a:r>
              <a:rPr lang="fr-FR" dirty="0" smtClean="0"/>
              <a:t>* </a:t>
            </a:r>
            <a:r>
              <a:rPr lang="fr-FR" dirty="0"/>
              <a:t>de la production annuelle </a:t>
            </a:r>
            <a:r>
              <a:rPr lang="fr-FR" dirty="0" smtClean="0"/>
              <a:t>est </a:t>
            </a:r>
            <a:r>
              <a:rPr lang="fr-FR" dirty="0"/>
              <a:t>réalisée entre </a:t>
            </a:r>
            <a:r>
              <a:rPr lang="fr-FR" dirty="0" smtClean="0"/>
              <a:t>juin et octobre </a:t>
            </a:r>
            <a:endParaRPr lang="fr-FR" dirty="0"/>
          </a:p>
          <a:p>
            <a:r>
              <a:rPr lang="fr-FR" dirty="0"/>
              <a:t>Le montant moyen emprunté est de </a:t>
            </a:r>
            <a:r>
              <a:rPr lang="fr-FR" b="1" dirty="0" smtClean="0"/>
              <a:t>15 773 €</a:t>
            </a:r>
            <a:r>
              <a:rPr lang="fr-FR" dirty="0" smtClean="0"/>
              <a:t>* </a:t>
            </a:r>
          </a:p>
          <a:p>
            <a:r>
              <a:rPr lang="fr-FR" dirty="0" smtClean="0"/>
              <a:t>La </a:t>
            </a:r>
            <a:r>
              <a:rPr lang="fr-FR" dirty="0"/>
              <a:t>durée moyenne d’emprunt d’un prêt étudiant est de </a:t>
            </a:r>
            <a:r>
              <a:rPr lang="fr-FR" b="1" dirty="0" smtClean="0"/>
              <a:t>4,8 ans </a:t>
            </a:r>
            <a:r>
              <a:rPr lang="fr-FR" dirty="0" smtClean="0">
                <a:sym typeface="Wingdings" panose="05000000000000000000" pitchFamily="2" charset="2"/>
              </a:rPr>
              <a:t></a:t>
            </a:r>
            <a:r>
              <a:rPr lang="fr-FR" dirty="0" smtClean="0"/>
              <a:t> c’est un </a:t>
            </a:r>
            <a:r>
              <a:rPr lang="fr-FR" dirty="0"/>
              <a:t>produit </a:t>
            </a:r>
            <a:r>
              <a:rPr lang="fr-FR" dirty="0" smtClean="0"/>
              <a:t>fidélisant</a:t>
            </a:r>
            <a:endParaRPr lang="fr-FR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880599"/>
              </p:ext>
            </p:extLst>
          </p:nvPr>
        </p:nvGraphicFramePr>
        <p:xfrm>
          <a:off x="386536" y="1890580"/>
          <a:ext cx="5328591" cy="157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82591"/>
                <a:gridCol w="1011500"/>
                <a:gridCol w="1011500"/>
                <a:gridCol w="1011500"/>
                <a:gridCol w="1011500"/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Nombre de dossiers</a:t>
                      </a:r>
                    </a:p>
                    <a:p>
                      <a:pPr algn="ctr"/>
                      <a:r>
                        <a:rPr lang="fr-FR" sz="1000" baseline="0" dirty="0" smtClean="0"/>
                        <a:t>(</a:t>
                      </a:r>
                      <a:r>
                        <a:rPr lang="fr-FR" sz="1000" baseline="0" dirty="0" err="1" smtClean="0"/>
                        <a:t>nbre</a:t>
                      </a:r>
                      <a:r>
                        <a:rPr lang="fr-FR" sz="1000" baseline="0" dirty="0" smtClean="0"/>
                        <a:t> d’engagements)</a:t>
                      </a:r>
                      <a:endParaRPr lang="fr-FR" sz="1000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Montants</a:t>
                      </a:r>
                      <a:r>
                        <a:rPr lang="fr-FR" sz="1200" baseline="0" dirty="0" smtClean="0"/>
                        <a:t> mis en force</a:t>
                      </a:r>
                      <a:endParaRPr lang="fr-FR" sz="1200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Prêt étudiant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Prêt apprenti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Prêt étudiant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Prêt apprenti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fr-FR" sz="1100" i="1" baseline="0" dirty="0" smtClean="0"/>
                        <a:t>Fin juin 2016</a:t>
                      </a:r>
                      <a:endParaRPr lang="fr-FR" sz="1100" i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 smtClean="0"/>
                        <a:t>341</a:t>
                      </a:r>
                      <a:endParaRPr lang="fr-FR" sz="1100" i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 smtClean="0"/>
                        <a:t>85</a:t>
                      </a:r>
                      <a:endParaRPr lang="fr-FR" sz="1100" i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 smtClean="0"/>
                        <a:t>4 608 k€</a:t>
                      </a:r>
                      <a:endParaRPr lang="fr-FR" sz="1100" i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 smtClean="0"/>
                        <a:t>473</a:t>
                      </a:r>
                      <a:r>
                        <a:rPr lang="fr-FR" sz="1100" i="1" baseline="0" dirty="0" smtClean="0"/>
                        <a:t> k€</a:t>
                      </a:r>
                      <a:endParaRPr lang="fr-FR" sz="1100" i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 smtClean="0"/>
                        <a:t>Fin juin 2017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321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84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2 510 k€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422 k€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/>
                        <a:t>Evolution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- 6,2%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-</a:t>
                      </a:r>
                      <a:r>
                        <a:rPr lang="fr-FR" sz="1200" baseline="0" dirty="0" smtClean="0"/>
                        <a:t> 1,2</a:t>
                      </a:r>
                      <a:r>
                        <a:rPr lang="fr-FR" sz="1200" dirty="0" smtClean="0"/>
                        <a:t>%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FF0000"/>
                          </a:solidFill>
                        </a:rPr>
                        <a:t>- 83,6%</a:t>
                      </a:r>
                      <a:endParaRPr lang="fr-FR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-12,1%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ZoneTexte 1"/>
          <p:cNvSpPr txBox="1"/>
          <p:nvPr/>
        </p:nvSpPr>
        <p:spPr>
          <a:xfrm>
            <a:off x="6188529" y="3290424"/>
            <a:ext cx="2702377" cy="21603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 smtClean="0"/>
              <a:t>Répartition des dossiers mis en force dans </a:t>
            </a:r>
            <a:r>
              <a:rPr lang="fr-FR" sz="1000" dirty="0" err="1" smtClean="0"/>
              <a:t>Izivente</a:t>
            </a:r>
            <a:endParaRPr lang="fr-FR" sz="1000" dirty="0"/>
          </a:p>
        </p:txBody>
      </p:sp>
      <p:sp>
        <p:nvSpPr>
          <p:cNvPr id="15" name="Rectangle 14"/>
          <p:cNvSpPr/>
          <p:nvPr/>
        </p:nvSpPr>
        <p:spPr>
          <a:xfrm>
            <a:off x="293913" y="5757145"/>
            <a:ext cx="8539843" cy="353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dirty="0">
                <a:solidFill>
                  <a:schemeClr val="tx1"/>
                </a:solidFill>
              </a:rPr>
              <a:t>Profitons du taux promo de </a:t>
            </a:r>
            <a:r>
              <a:rPr lang="fr-FR" sz="2000" b="1" dirty="0">
                <a:solidFill>
                  <a:schemeClr val="tx2"/>
                </a:solidFill>
              </a:rPr>
              <a:t>0,90%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pour gagner des parts de </a:t>
            </a:r>
            <a:r>
              <a:rPr lang="fr-FR" dirty="0" smtClean="0">
                <a:solidFill>
                  <a:schemeClr val="tx1"/>
                </a:solidFill>
              </a:rPr>
              <a:t>marché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" name="detail-icon-img" descr="pin icon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330" y="5522434"/>
            <a:ext cx="471636" cy="46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178904"/>
              </p:ext>
            </p:extLst>
          </p:nvPr>
        </p:nvGraphicFramePr>
        <p:xfrm>
          <a:off x="5890506" y="1200150"/>
          <a:ext cx="3253494" cy="2319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312148" y="5395476"/>
            <a:ext cx="231505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/>
              <a:t>* données : suivi Natixis Financement, 2016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26314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Offres de FINANCEMENT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17729" y="1825595"/>
            <a:ext cx="13885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Crédit Etudiant</a:t>
            </a:r>
          </a:p>
        </p:txBody>
      </p:sp>
      <p:sp>
        <p:nvSpPr>
          <p:cNvPr id="6" name="Rectangle 5"/>
          <p:cNvSpPr/>
          <p:nvPr/>
        </p:nvSpPr>
        <p:spPr>
          <a:xfrm>
            <a:off x="317729" y="2343218"/>
            <a:ext cx="1913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Crédit </a:t>
            </a:r>
            <a:r>
              <a:rPr lang="fr-FR" sz="1600" b="1" dirty="0" smtClean="0"/>
              <a:t>Apprentis et</a:t>
            </a:r>
            <a:br>
              <a:rPr lang="fr-FR" sz="1600" b="1" dirty="0" smtClean="0"/>
            </a:br>
            <a:r>
              <a:rPr lang="fr-FR" sz="1600" b="1" dirty="0"/>
              <a:t>Microcrédit </a:t>
            </a:r>
            <a:r>
              <a:rPr lang="fr-FR" sz="1600" b="1" dirty="0" smtClean="0"/>
              <a:t>Apprentis</a:t>
            </a:r>
            <a:endParaRPr lang="fr-FR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317729" y="3107062"/>
            <a:ext cx="14109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Prêt Erasmus+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7729" y="3624685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Crédit micro-portable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7729" y="4142308"/>
            <a:ext cx="16886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Avance sur bourse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7729" y="4659931"/>
            <a:ext cx="22076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Prêt Permis à 1€ par jour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7729" y="5177554"/>
            <a:ext cx="17027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/>
              <a:t>Crédit 1 000 € à 0</a:t>
            </a:r>
            <a:r>
              <a:rPr lang="fr-FR" sz="1600" b="1" dirty="0" smtClean="0"/>
              <a:t>%</a:t>
            </a:r>
          </a:p>
          <a:p>
            <a:pPr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(rappel : prêt suspendu) 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7729" y="5695178"/>
            <a:ext cx="16841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/>
              <a:t>Prêt Pour Avancer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48049" y="4142308"/>
            <a:ext cx="53336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dirty="0" smtClean="0">
                <a:latin typeface="+mj-lt"/>
              </a:rPr>
              <a:t>Destiné </a:t>
            </a:r>
            <a:r>
              <a:rPr lang="fr-FR" sz="1600" dirty="0">
                <a:latin typeface="+mj-lt"/>
              </a:rPr>
              <a:t>à financer les </a:t>
            </a:r>
            <a:r>
              <a:rPr lang="fr-FR" sz="1600" b="1" dirty="0">
                <a:latin typeface="+mj-lt"/>
              </a:rPr>
              <a:t>études</a:t>
            </a:r>
            <a:r>
              <a:rPr lang="fr-FR" sz="1600" dirty="0">
                <a:latin typeface="+mj-lt"/>
              </a:rPr>
              <a:t> et les besoins du quotidien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48049" y="2343218"/>
            <a:ext cx="5333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+mj-lt"/>
              </a:rPr>
              <a:t>Destiné </a:t>
            </a:r>
            <a:r>
              <a:rPr lang="fr-FR" sz="1600" dirty="0">
                <a:latin typeface="+mj-lt"/>
              </a:rPr>
              <a:t>à financer l’</a:t>
            </a:r>
            <a:r>
              <a:rPr lang="fr-FR" sz="1600" b="1" dirty="0">
                <a:latin typeface="+mj-lt"/>
              </a:rPr>
              <a:t>équipement</a:t>
            </a:r>
            <a:r>
              <a:rPr lang="fr-FR" sz="1600" dirty="0">
                <a:latin typeface="+mj-lt"/>
              </a:rPr>
              <a:t> des apprentis (matériel ou outils) et répondre à un besoin de mobilité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48049" y="1775134"/>
            <a:ext cx="5333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+mj-lt"/>
              </a:rPr>
              <a:t>Destiné </a:t>
            </a:r>
            <a:r>
              <a:rPr lang="fr-FR" sz="1600" dirty="0">
                <a:latin typeface="+mj-lt"/>
              </a:rPr>
              <a:t>à financer les études des étudiants effectuant leur </a:t>
            </a:r>
            <a:r>
              <a:rPr lang="fr-FR" sz="1600" b="1" dirty="0">
                <a:latin typeface="+mj-lt"/>
              </a:rPr>
              <a:t>Master</a:t>
            </a:r>
            <a:r>
              <a:rPr lang="fr-FR" sz="1600" dirty="0">
                <a:latin typeface="+mj-lt"/>
              </a:rPr>
              <a:t> dans l’un des 33 pays du programme Erasmus+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48050" y="3107062"/>
            <a:ext cx="37217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+mj-lt"/>
              </a:rPr>
              <a:t>Destiné </a:t>
            </a:r>
            <a:r>
              <a:rPr lang="fr-FR" sz="1600" dirty="0">
                <a:latin typeface="+mj-lt"/>
              </a:rPr>
              <a:t>à financer un </a:t>
            </a:r>
            <a:r>
              <a:rPr lang="fr-FR" sz="1600" b="1" dirty="0">
                <a:latin typeface="+mj-lt"/>
              </a:rPr>
              <a:t>ordinateur</a:t>
            </a:r>
            <a:r>
              <a:rPr lang="fr-FR" sz="1600" dirty="0">
                <a:latin typeface="+mj-lt"/>
              </a:rPr>
              <a:t> portable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448048" y="4632103"/>
            <a:ext cx="5695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dirty="0">
                <a:latin typeface="+mj-lt"/>
              </a:rPr>
              <a:t>Un </a:t>
            </a:r>
            <a:r>
              <a:rPr lang="fr-FR" sz="1600" b="1" dirty="0">
                <a:latin typeface="+mj-lt"/>
              </a:rPr>
              <a:t>découvert négocié </a:t>
            </a:r>
            <a:r>
              <a:rPr lang="fr-FR" sz="1600" dirty="0">
                <a:latin typeface="+mj-lt"/>
              </a:rPr>
              <a:t>de 3 mois à 0% qui permet aux étudiants de faire face à leurs dépenses de rentrée </a:t>
            </a:r>
            <a:r>
              <a:rPr lang="fr-FR" sz="1600" dirty="0" smtClean="0">
                <a:latin typeface="+mj-lt"/>
              </a:rPr>
              <a:t>en </a:t>
            </a:r>
            <a:r>
              <a:rPr lang="fr-FR" sz="1600" dirty="0">
                <a:latin typeface="+mj-lt"/>
              </a:rPr>
              <a:t>attendant le versement de la </a:t>
            </a:r>
            <a:r>
              <a:rPr lang="fr-FR" sz="1600" dirty="0" smtClean="0">
                <a:latin typeface="+mj-lt"/>
              </a:rPr>
              <a:t>bourse</a:t>
            </a:r>
            <a:endParaRPr lang="fr-FR" sz="1600" dirty="0"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48050" y="5618839"/>
            <a:ext cx="5333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+mj-lt"/>
              </a:rPr>
              <a:t>Crédit qui permet de financer </a:t>
            </a:r>
            <a:r>
              <a:rPr lang="fr-FR" sz="1600" dirty="0" smtClean="0">
                <a:latin typeface="+mj-lt"/>
              </a:rPr>
              <a:t>l’apprentissage </a:t>
            </a:r>
            <a:r>
              <a:rPr lang="fr-FR" sz="1600" dirty="0">
                <a:latin typeface="+mj-lt"/>
              </a:rPr>
              <a:t>anticipé de la conduite (AAC</a:t>
            </a:r>
            <a:r>
              <a:rPr lang="fr-FR" sz="1600" dirty="0" smtClean="0">
                <a:latin typeface="+mj-lt"/>
              </a:rPr>
              <a:t>), le </a:t>
            </a:r>
            <a:r>
              <a:rPr lang="fr-FR" sz="1600" b="1" dirty="0">
                <a:latin typeface="+mj-lt"/>
              </a:rPr>
              <a:t>permis</a:t>
            </a:r>
            <a:r>
              <a:rPr lang="fr-FR" sz="1600" dirty="0">
                <a:latin typeface="+mj-lt"/>
              </a:rPr>
              <a:t> B </a:t>
            </a:r>
            <a:r>
              <a:rPr lang="fr-FR" sz="1600" dirty="0" smtClean="0">
                <a:latin typeface="+mj-lt"/>
              </a:rPr>
              <a:t>classique, le </a:t>
            </a:r>
            <a:r>
              <a:rPr lang="fr-FR" sz="1600" dirty="0">
                <a:latin typeface="+mj-lt"/>
              </a:rPr>
              <a:t>permis A moto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48050" y="5175259"/>
            <a:ext cx="26372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 smtClean="0">
                <a:latin typeface="+mj-lt"/>
              </a:rPr>
              <a:t>Coup </a:t>
            </a:r>
            <a:r>
              <a:rPr lang="fr-FR" sz="1600" b="1" dirty="0">
                <a:latin typeface="+mj-lt"/>
              </a:rPr>
              <a:t>de pouce </a:t>
            </a:r>
            <a:r>
              <a:rPr lang="fr-FR" sz="1600" dirty="0">
                <a:latin typeface="+mj-lt"/>
              </a:rPr>
              <a:t>très avantageux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48050" y="3642605"/>
            <a:ext cx="3350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>
                <a:latin typeface="+mj-lt"/>
              </a:rPr>
              <a:t>Destiné </a:t>
            </a:r>
            <a:r>
              <a:rPr lang="fr-FR" sz="1600" dirty="0">
                <a:latin typeface="+mj-lt"/>
              </a:rPr>
              <a:t>à financer la première </a:t>
            </a:r>
            <a:r>
              <a:rPr lang="fr-FR" sz="1600" b="1" dirty="0">
                <a:latin typeface="+mj-lt"/>
              </a:rPr>
              <a:t>installation</a:t>
            </a:r>
          </a:p>
        </p:txBody>
      </p:sp>
      <p:sp>
        <p:nvSpPr>
          <p:cNvPr id="24" name="Espace réservé du contenu 23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92536"/>
          </a:xfrm>
        </p:spPr>
        <p:txBody>
          <a:bodyPr/>
          <a:lstStyle/>
          <a:p>
            <a:r>
              <a:rPr lang="fr-FR" i="1" dirty="0"/>
              <a:t>Reliez les propositions entre elles</a:t>
            </a:r>
          </a:p>
          <a:p>
            <a:pPr marL="0" indent="0">
              <a:buNone/>
            </a:pPr>
            <a:endParaRPr lang="fr-FR" i="1" dirty="0"/>
          </a:p>
        </p:txBody>
      </p:sp>
      <p:sp>
        <p:nvSpPr>
          <p:cNvPr id="25" name="Organigramme : Connecteur 24"/>
          <p:cNvSpPr/>
          <p:nvPr/>
        </p:nvSpPr>
        <p:spPr>
          <a:xfrm>
            <a:off x="2497255" y="1948099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7" name="Organigramme : Connecteur 26"/>
          <p:cNvSpPr/>
          <p:nvPr/>
        </p:nvSpPr>
        <p:spPr>
          <a:xfrm>
            <a:off x="2497255" y="3765109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8" name="Organigramme : Connecteur 27"/>
          <p:cNvSpPr/>
          <p:nvPr/>
        </p:nvSpPr>
        <p:spPr>
          <a:xfrm>
            <a:off x="2497255" y="4791395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9" name="Organigramme : Connecteur 28"/>
          <p:cNvSpPr/>
          <p:nvPr/>
        </p:nvSpPr>
        <p:spPr>
          <a:xfrm>
            <a:off x="2497254" y="2588833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0" name="Organigramme : Connecteur 29"/>
          <p:cNvSpPr/>
          <p:nvPr/>
        </p:nvSpPr>
        <p:spPr>
          <a:xfrm>
            <a:off x="2493613" y="3229566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1" name="Organigramme : Connecteur 30"/>
          <p:cNvSpPr/>
          <p:nvPr/>
        </p:nvSpPr>
        <p:spPr>
          <a:xfrm>
            <a:off x="2493613" y="4278252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2" name="Organigramme : Connecteur 31"/>
          <p:cNvSpPr/>
          <p:nvPr/>
        </p:nvSpPr>
        <p:spPr>
          <a:xfrm>
            <a:off x="2493612" y="5304538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3" name="Organigramme : Connecteur 32"/>
          <p:cNvSpPr/>
          <p:nvPr/>
        </p:nvSpPr>
        <p:spPr>
          <a:xfrm>
            <a:off x="2493611" y="5817682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4" name="Organigramme : Connecteur 33"/>
          <p:cNvSpPr/>
          <p:nvPr/>
        </p:nvSpPr>
        <p:spPr>
          <a:xfrm>
            <a:off x="3262101" y="1945231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5" name="Organigramme : Connecteur 34"/>
          <p:cNvSpPr/>
          <p:nvPr/>
        </p:nvSpPr>
        <p:spPr>
          <a:xfrm>
            <a:off x="3262101" y="3762241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6" name="Organigramme : Connecteur 35"/>
          <p:cNvSpPr/>
          <p:nvPr/>
        </p:nvSpPr>
        <p:spPr>
          <a:xfrm>
            <a:off x="3262101" y="4788527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7" name="Organigramme : Connecteur 36"/>
          <p:cNvSpPr/>
          <p:nvPr/>
        </p:nvSpPr>
        <p:spPr>
          <a:xfrm>
            <a:off x="3262100" y="2585965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8" name="Organigramme : Connecteur 37"/>
          <p:cNvSpPr/>
          <p:nvPr/>
        </p:nvSpPr>
        <p:spPr>
          <a:xfrm>
            <a:off x="3258459" y="3226698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9" name="Organigramme : Connecteur 38"/>
          <p:cNvSpPr/>
          <p:nvPr/>
        </p:nvSpPr>
        <p:spPr>
          <a:xfrm>
            <a:off x="3258459" y="4275384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40" name="Organigramme : Connecteur 39"/>
          <p:cNvSpPr/>
          <p:nvPr/>
        </p:nvSpPr>
        <p:spPr>
          <a:xfrm>
            <a:off x="3258458" y="5301670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41" name="Organigramme : Connecteur 40"/>
          <p:cNvSpPr/>
          <p:nvPr/>
        </p:nvSpPr>
        <p:spPr>
          <a:xfrm>
            <a:off x="3258457" y="5814814"/>
            <a:ext cx="93545" cy="9354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cxnSp>
        <p:nvCxnSpPr>
          <p:cNvPr id="42" name="Connecteur droit 41"/>
          <p:cNvCxnSpPr>
            <a:stCxn id="25" idx="6"/>
            <a:endCxn id="39" idx="2"/>
          </p:cNvCxnSpPr>
          <p:nvPr/>
        </p:nvCxnSpPr>
        <p:spPr>
          <a:xfrm>
            <a:off x="2590800" y="1994872"/>
            <a:ext cx="667659" cy="2327285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>
            <a:stCxn id="29" idx="6"/>
            <a:endCxn id="37" idx="2"/>
          </p:cNvCxnSpPr>
          <p:nvPr/>
        </p:nvCxnSpPr>
        <p:spPr>
          <a:xfrm flipV="1">
            <a:off x="2590799" y="2632738"/>
            <a:ext cx="671301" cy="2868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>
            <a:stCxn id="30" idx="6"/>
            <a:endCxn id="34" idx="2"/>
          </p:cNvCxnSpPr>
          <p:nvPr/>
        </p:nvCxnSpPr>
        <p:spPr>
          <a:xfrm flipV="1">
            <a:off x="2587158" y="1992004"/>
            <a:ext cx="674943" cy="1284335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>
            <a:stCxn id="27" idx="6"/>
            <a:endCxn id="38" idx="2"/>
          </p:cNvCxnSpPr>
          <p:nvPr/>
        </p:nvCxnSpPr>
        <p:spPr>
          <a:xfrm flipV="1">
            <a:off x="2590800" y="3273471"/>
            <a:ext cx="667659" cy="538411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>
            <a:stCxn id="31" idx="6"/>
            <a:endCxn id="36" idx="2"/>
          </p:cNvCxnSpPr>
          <p:nvPr/>
        </p:nvCxnSpPr>
        <p:spPr>
          <a:xfrm>
            <a:off x="2587158" y="4325025"/>
            <a:ext cx="674943" cy="510275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>
            <a:stCxn id="28" idx="6"/>
            <a:endCxn id="41" idx="2"/>
          </p:cNvCxnSpPr>
          <p:nvPr/>
        </p:nvCxnSpPr>
        <p:spPr>
          <a:xfrm>
            <a:off x="2590800" y="4838168"/>
            <a:ext cx="667657" cy="1023419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>
            <a:stCxn id="32" idx="6"/>
            <a:endCxn id="40" idx="2"/>
          </p:cNvCxnSpPr>
          <p:nvPr/>
        </p:nvCxnSpPr>
        <p:spPr>
          <a:xfrm flipV="1">
            <a:off x="2587157" y="5348443"/>
            <a:ext cx="671301" cy="2868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>
            <a:stCxn id="33" idx="6"/>
            <a:endCxn id="35" idx="2"/>
          </p:cNvCxnSpPr>
          <p:nvPr/>
        </p:nvCxnSpPr>
        <p:spPr>
          <a:xfrm flipV="1">
            <a:off x="2587156" y="3809014"/>
            <a:ext cx="674945" cy="2055441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44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>
            <a:spLocks/>
          </p:cNvSpPr>
          <p:nvPr/>
        </p:nvSpPr>
        <p:spPr>
          <a:xfrm>
            <a:off x="298450" y="1485079"/>
            <a:ext cx="415925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4595472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>
            <a:spLocks/>
          </p:cNvSpPr>
          <p:nvPr/>
        </p:nvSpPr>
        <p:spPr>
          <a:xfrm>
            <a:off x="6743984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2446961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>
            <a:spLocks/>
          </p:cNvSpPr>
          <p:nvPr/>
        </p:nvSpPr>
        <p:spPr>
          <a:xfrm>
            <a:off x="306825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>
            <a:spLocks/>
          </p:cNvSpPr>
          <p:nvPr/>
        </p:nvSpPr>
        <p:spPr>
          <a:xfrm>
            <a:off x="4603847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>
            <a:spLocks/>
          </p:cNvSpPr>
          <p:nvPr/>
        </p:nvSpPr>
        <p:spPr>
          <a:xfrm>
            <a:off x="4622801" y="3745618"/>
            <a:ext cx="4181558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 32"/>
          <p:cNvSpPr>
            <a:spLocks/>
          </p:cNvSpPr>
          <p:nvPr/>
        </p:nvSpPr>
        <p:spPr>
          <a:xfrm>
            <a:off x="2444545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prêt étudiant</a:t>
            </a:r>
            <a:endParaRPr lang="fr-FR" dirty="0"/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289155" y="1475225"/>
            <a:ext cx="716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Montant</a:t>
            </a:r>
          </a:p>
        </p:txBody>
      </p:sp>
      <p:sp>
        <p:nvSpPr>
          <p:cNvPr id="4" name="Rectangle 3"/>
          <p:cNvSpPr/>
          <p:nvPr/>
        </p:nvSpPr>
        <p:spPr>
          <a:xfrm>
            <a:off x="4612738" y="1475225"/>
            <a:ext cx="4956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Taux</a:t>
            </a:r>
          </a:p>
        </p:txBody>
      </p:sp>
      <p:sp>
        <p:nvSpPr>
          <p:cNvPr id="5" name="Rectangle 4"/>
          <p:cNvSpPr/>
          <p:nvPr/>
        </p:nvSpPr>
        <p:spPr>
          <a:xfrm>
            <a:off x="6741174" y="1475225"/>
            <a:ext cx="120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Clients éligibles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98449" y="3728813"/>
            <a:ext cx="17091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Durée d’amortissement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407514" y="3334576"/>
            <a:ext cx="1232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Frais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pt-B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dossier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22886" y="3728813"/>
            <a:ext cx="1821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Remboursement anticipé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12738" y="3728813"/>
            <a:ext cx="6920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Caution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11187" y="1562930"/>
            <a:ext cx="137740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4000" b="1" dirty="0">
                <a:solidFill>
                  <a:srgbClr val="FF0000"/>
                </a:solidFill>
                <a:ea typeface="Times New Roman"/>
              </a:rPr>
              <a:t>0,90% </a:t>
            </a:r>
            <a:endParaRPr lang="fr-FR" sz="4000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219700" y="203248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6743025" y="2987717"/>
            <a:ext cx="2055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>
                <a:ea typeface="Times New Roman"/>
              </a:rPr>
              <a:t>Etudiants</a:t>
            </a:r>
            <a:r>
              <a:rPr lang="fr-FR" dirty="0">
                <a:ea typeface="Times New Roman"/>
              </a:rPr>
              <a:t> de 18 </a:t>
            </a:r>
            <a:r>
              <a:rPr lang="fr-FR" dirty="0" smtClean="0">
                <a:ea typeface="Times New Roman"/>
              </a:rPr>
              <a:t/>
            </a:r>
            <a:br>
              <a:rPr lang="fr-FR" dirty="0" smtClean="0">
                <a:ea typeface="Times New Roman"/>
              </a:rPr>
            </a:br>
            <a:r>
              <a:rPr lang="fr-FR" dirty="0" smtClean="0">
                <a:ea typeface="Times New Roman"/>
              </a:rPr>
              <a:t>à </a:t>
            </a:r>
            <a:r>
              <a:rPr lang="fr-FR" dirty="0">
                <a:ea typeface="Times New Roman"/>
              </a:rPr>
              <a:t>28 ans </a:t>
            </a:r>
            <a:r>
              <a:rPr lang="fr-FR" dirty="0" smtClean="0">
                <a:ea typeface="Times New Roman"/>
              </a:rPr>
              <a:t>inclus</a:t>
            </a:r>
            <a:endParaRPr lang="fr-FR" sz="1200" dirty="0">
              <a:ea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5365108" y="2773071"/>
            <a:ext cx="749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990600" algn="l"/>
              </a:tabLst>
            </a:pPr>
            <a:r>
              <a:rPr lang="fr-FR" dirty="0">
                <a:solidFill>
                  <a:srgbClr val="FF0000"/>
                </a:solidFill>
                <a:ea typeface="Times New Roman"/>
              </a:rPr>
              <a:t>Offerts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39" y="1564606"/>
            <a:ext cx="1664528" cy="166452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9967" y="1499974"/>
            <a:ext cx="962580" cy="96258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28" y="4107968"/>
            <a:ext cx="863992" cy="86399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403" y="3998826"/>
            <a:ext cx="1010282" cy="101028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941" y="4673600"/>
            <a:ext cx="1684338" cy="1684338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8660" y="2514054"/>
            <a:ext cx="889727" cy="889727"/>
          </a:xfrm>
          <a:prstGeom prst="rect">
            <a:avLst/>
          </a:prstGeom>
        </p:spPr>
      </p:pic>
      <p:cxnSp>
        <p:nvCxnSpPr>
          <p:cNvPr id="37" name="Connecteur droit 36"/>
          <p:cNvCxnSpPr/>
          <p:nvPr/>
        </p:nvCxnSpPr>
        <p:spPr>
          <a:xfrm flipV="1">
            <a:off x="4595732" y="1505814"/>
            <a:ext cx="2042547" cy="2121234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445871" y="4901482"/>
            <a:ext cx="20493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ea typeface="Times New Roman"/>
              </a:rPr>
              <a:t>Total</a:t>
            </a:r>
            <a:r>
              <a:rPr lang="fr-FR" dirty="0">
                <a:ea typeface="Times New Roman"/>
              </a:rPr>
              <a:t> ou </a:t>
            </a:r>
            <a:r>
              <a:rPr lang="fr-FR" b="1" dirty="0">
                <a:ea typeface="Times New Roman"/>
              </a:rPr>
              <a:t>partiel</a:t>
            </a:r>
            <a:r>
              <a:rPr lang="fr-FR" dirty="0">
                <a:ea typeface="Times New Roman"/>
              </a:rPr>
              <a:t> possible à tout moment </a:t>
            </a:r>
            <a:r>
              <a:rPr lang="fr-FR" b="1" dirty="0">
                <a:ea typeface="Times New Roman"/>
              </a:rPr>
              <a:t>sans frais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635500" y="4075545"/>
            <a:ext cx="4140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0"/>
              </a:spcAft>
              <a:buClr>
                <a:srgbClr val="FF0000"/>
              </a:buClr>
              <a:buFont typeface="Wingdings" charset="2"/>
              <a:buChar char="§"/>
              <a:tabLst>
                <a:tab pos="201295" algn="l"/>
                <a:tab pos="990600" algn="l"/>
              </a:tabLst>
            </a:pPr>
            <a:r>
              <a:rPr lang="fr-FR" dirty="0">
                <a:ea typeface="Times New Roman"/>
              </a:rPr>
              <a:t>Personne physique</a:t>
            </a:r>
          </a:p>
          <a:p>
            <a:pPr marL="285750" indent="-285750">
              <a:buClr>
                <a:srgbClr val="FF0000"/>
              </a:buClr>
              <a:buFont typeface="Wingdings" charset="2"/>
              <a:buChar char="§"/>
              <a:tabLst>
                <a:tab pos="201295" algn="l"/>
                <a:tab pos="990600" algn="l"/>
              </a:tabLst>
            </a:pPr>
            <a:r>
              <a:rPr lang="fr-FR" dirty="0">
                <a:ea typeface="Times New Roman"/>
              </a:rPr>
              <a:t>Garantie BPI </a:t>
            </a:r>
            <a:r>
              <a:rPr lang="fr-FR" dirty="0" smtClean="0">
                <a:ea typeface="Times New Roman"/>
              </a:rPr>
              <a:t>France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/>
            </a:r>
            <a:br>
              <a:rPr lang="fr-FR" b="1" dirty="0">
                <a:solidFill>
                  <a:srgbClr val="FF0000"/>
                </a:solidFill>
                <a:ea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ea typeface="Times New Roman"/>
                <a:sym typeface="Wingdings"/>
              </a:rPr>
              <a:t> </a:t>
            </a:r>
            <a:r>
              <a:rPr lang="fr-FR" sz="1400" dirty="0">
                <a:solidFill>
                  <a:srgbClr val="000000"/>
                </a:solidFill>
                <a:ea typeface="Times New Roman"/>
                <a:sym typeface="Wingdings"/>
              </a:rPr>
              <a:t>P</a:t>
            </a:r>
            <a:r>
              <a:rPr lang="fr-FR" sz="1400" dirty="0" smtClean="0">
                <a:solidFill>
                  <a:srgbClr val="000000"/>
                </a:solidFill>
                <a:ea typeface="Times New Roman"/>
              </a:rPr>
              <a:t>ersonnes </a:t>
            </a:r>
            <a:r>
              <a:rPr lang="fr-FR" sz="1400" dirty="0">
                <a:solidFill>
                  <a:srgbClr val="000000"/>
                </a:solidFill>
                <a:ea typeface="Times New Roman"/>
              </a:rPr>
              <a:t>n’ayant pas la possibilité </a:t>
            </a:r>
            <a:r>
              <a:rPr lang="fr-FR" sz="1400" dirty="0" smtClean="0">
                <a:solidFill>
                  <a:srgbClr val="000000"/>
                </a:solidFill>
                <a:ea typeface="Times New Roman"/>
              </a:rPr>
              <a:t>de </a:t>
            </a:r>
            <a:r>
              <a:rPr lang="fr-FR" sz="1400" dirty="0">
                <a:solidFill>
                  <a:srgbClr val="000000"/>
                </a:solidFill>
                <a:ea typeface="Times New Roman"/>
              </a:rPr>
              <a:t>présenter </a:t>
            </a:r>
            <a:r>
              <a:rPr lang="fr-FR" sz="1400" dirty="0" smtClean="0">
                <a:solidFill>
                  <a:srgbClr val="000000"/>
                </a:solidFill>
                <a:ea typeface="Times New Roman"/>
              </a:rPr>
              <a:t/>
            </a:r>
            <a:br>
              <a:rPr lang="fr-FR" sz="1400" dirty="0" smtClean="0">
                <a:solidFill>
                  <a:srgbClr val="000000"/>
                </a:solidFill>
                <a:ea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ea typeface="Times New Roman"/>
              </a:rPr>
              <a:t>     une </a:t>
            </a:r>
            <a:r>
              <a:rPr lang="fr-FR" sz="1400" dirty="0">
                <a:solidFill>
                  <a:srgbClr val="000000"/>
                </a:solidFill>
                <a:ea typeface="Times New Roman"/>
              </a:rPr>
              <a:t>caution personne </a:t>
            </a:r>
            <a:r>
              <a:rPr lang="fr-FR" sz="1400" dirty="0" smtClean="0">
                <a:solidFill>
                  <a:srgbClr val="000000"/>
                </a:solidFill>
                <a:ea typeface="Times New Roman"/>
              </a:rPr>
              <a:t>physique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89155" y="1690674"/>
            <a:ext cx="3463375" cy="722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ea typeface="Times New Roman"/>
              </a:rPr>
              <a:t>De</a:t>
            </a:r>
            <a:r>
              <a:rPr lang="fr-FR" b="1" dirty="0">
                <a:ea typeface="Times New Roman"/>
              </a:rPr>
              <a:t> 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2 000 à 60 000 €</a:t>
            </a:r>
            <a:r>
              <a:rPr lang="fr-FR" b="1" dirty="0">
                <a:ea typeface="Times New Roman"/>
              </a:rPr>
              <a:t> </a:t>
            </a:r>
            <a:r>
              <a:rPr lang="fr-FR" dirty="0">
                <a:ea typeface="Times New Roman"/>
              </a:rPr>
              <a:t>en fonction </a:t>
            </a:r>
            <a:r>
              <a:rPr lang="fr-FR" dirty="0" smtClean="0">
                <a:ea typeface="Times New Roman"/>
              </a:rPr>
              <a:t/>
            </a:r>
            <a:br>
              <a:rPr lang="fr-FR" dirty="0" smtClean="0">
                <a:ea typeface="Times New Roman"/>
              </a:rPr>
            </a:br>
            <a:r>
              <a:rPr lang="fr-FR" dirty="0" smtClean="0">
                <a:ea typeface="Times New Roman"/>
              </a:rPr>
              <a:t>des justificatifs </a:t>
            </a:r>
            <a:r>
              <a:rPr lang="fr-FR" dirty="0">
                <a:ea typeface="Times New Roman"/>
              </a:rPr>
              <a:t>de </a:t>
            </a:r>
            <a:r>
              <a:rPr lang="fr-FR" dirty="0" smtClean="0">
                <a:ea typeface="Times New Roman"/>
              </a:rPr>
              <a:t>situation</a:t>
            </a:r>
            <a:endParaRPr lang="fr-FR" dirty="0">
              <a:ea typeface="Times New Roman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74357" y="4901482"/>
            <a:ext cx="1916934" cy="899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ea typeface="Times New Roman"/>
              </a:rPr>
              <a:t>10 ans </a:t>
            </a:r>
            <a:r>
              <a:rPr lang="fr-FR" b="1" dirty="0" smtClean="0">
                <a:ea typeface="Times New Roman"/>
              </a:rPr>
              <a:t/>
            </a:r>
            <a:br>
              <a:rPr lang="fr-FR" b="1" dirty="0" smtClean="0">
                <a:ea typeface="Times New Roman"/>
              </a:rPr>
            </a:br>
            <a:r>
              <a:rPr lang="fr-FR" b="1" dirty="0" smtClean="0">
                <a:ea typeface="Times New Roman"/>
              </a:rPr>
              <a:t>maximum</a:t>
            </a:r>
            <a:endParaRPr lang="fr-FR" dirty="0">
              <a:ea typeface="Times New Roman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89155" y="3308868"/>
            <a:ext cx="6759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>
                <a:solidFill>
                  <a:srgbClr val="FF0000"/>
                </a:solidFill>
              </a:rPr>
              <a:t>2 000 €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974086" y="3308868"/>
            <a:ext cx="7578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45 000 €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34225" y="3308868"/>
            <a:ext cx="7578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60 000 €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89155" y="2428326"/>
            <a:ext cx="4100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0000"/>
                </a:solidFill>
              </a:rPr>
              <a:t>BAC+2</a:t>
            </a:r>
            <a:r>
              <a:rPr lang="fr-FR" sz="1400" dirty="0">
                <a:solidFill>
                  <a:srgbClr val="000000"/>
                </a:solidFill>
              </a:rPr>
              <a:t> </a:t>
            </a:r>
            <a:r>
              <a:rPr lang="fr-FR" sz="1400" i="1" dirty="0" smtClean="0">
                <a:solidFill>
                  <a:srgbClr val="000000"/>
                </a:solidFill>
              </a:rPr>
              <a:t>Apprentis</a:t>
            </a:r>
            <a:r>
              <a:rPr lang="fr-FR" sz="1400" i="1" dirty="0">
                <a:solidFill>
                  <a:srgbClr val="000000"/>
                </a:solidFill>
              </a:rPr>
              <a:t>, </a:t>
            </a:r>
            <a:r>
              <a:rPr lang="fr-FR" sz="1400" i="1" dirty="0" smtClean="0">
                <a:solidFill>
                  <a:srgbClr val="000000"/>
                </a:solidFill>
              </a:rPr>
              <a:t>BTS</a:t>
            </a:r>
            <a:r>
              <a:rPr lang="fr-FR" sz="1400" i="1" dirty="0">
                <a:solidFill>
                  <a:srgbClr val="000000"/>
                </a:solidFill>
              </a:rPr>
              <a:t>, DUT, </a:t>
            </a:r>
            <a:r>
              <a:rPr lang="fr-FR" sz="1400" i="1" dirty="0" smtClean="0">
                <a:solidFill>
                  <a:srgbClr val="000000"/>
                </a:solidFill>
              </a:rPr>
              <a:t/>
            </a:r>
            <a:br>
              <a:rPr lang="fr-FR" sz="1400" i="1" dirty="0" smtClean="0">
                <a:solidFill>
                  <a:srgbClr val="000000"/>
                </a:solidFill>
              </a:rPr>
            </a:br>
            <a:r>
              <a:rPr lang="fr-FR" sz="1400" i="1" dirty="0" smtClean="0">
                <a:solidFill>
                  <a:srgbClr val="000000"/>
                </a:solidFill>
              </a:rPr>
              <a:t>2</a:t>
            </a:r>
            <a:r>
              <a:rPr lang="fr-FR" sz="1400" i="1" baseline="30000" dirty="0" smtClean="0">
                <a:solidFill>
                  <a:srgbClr val="000000"/>
                </a:solidFill>
              </a:rPr>
              <a:t>ème</a:t>
            </a:r>
            <a:r>
              <a:rPr lang="fr-FR" sz="1400" i="1" dirty="0" smtClean="0">
                <a:solidFill>
                  <a:srgbClr val="000000"/>
                </a:solidFill>
              </a:rPr>
              <a:t> </a:t>
            </a:r>
            <a:r>
              <a:rPr lang="fr-FR" sz="1400" i="1" dirty="0">
                <a:solidFill>
                  <a:srgbClr val="000000"/>
                </a:solidFill>
              </a:rPr>
              <a:t>année de fac, classe prépa, etc.</a:t>
            </a:r>
          </a:p>
        </p:txBody>
      </p:sp>
      <p:cxnSp>
        <p:nvCxnSpPr>
          <p:cNvPr id="54" name="Connecteur droit avec flèche 53"/>
          <p:cNvCxnSpPr/>
          <p:nvPr/>
        </p:nvCxnSpPr>
        <p:spPr>
          <a:xfrm>
            <a:off x="349250" y="2937632"/>
            <a:ext cx="203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2399644" y="2968187"/>
            <a:ext cx="0" cy="288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578139" y="2968187"/>
            <a:ext cx="0" cy="288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89155" y="3002463"/>
            <a:ext cx="406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0000"/>
                </a:solidFill>
              </a:rPr>
              <a:t>BAC+5 </a:t>
            </a:r>
            <a:r>
              <a:rPr lang="fr-FR" sz="1400" i="1" dirty="0">
                <a:solidFill>
                  <a:srgbClr val="000000"/>
                </a:solidFill>
              </a:rPr>
              <a:t>Ecole de commerce, d’ingénieurs, master, etc.</a:t>
            </a:r>
          </a:p>
        </p:txBody>
      </p:sp>
      <p:cxnSp>
        <p:nvCxnSpPr>
          <p:cNvPr id="55" name="Connecteur droit avec flèche 54"/>
          <p:cNvCxnSpPr/>
          <p:nvPr/>
        </p:nvCxnSpPr>
        <p:spPr>
          <a:xfrm>
            <a:off x="349250" y="3294546"/>
            <a:ext cx="377825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97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OFFRES </a:t>
            </a:r>
            <a:r>
              <a:rPr lang="fr-FR" dirty="0"/>
              <a:t>DE LA GAMME </a:t>
            </a:r>
            <a:r>
              <a:rPr lang="fr-FR" dirty="0" smtClean="0"/>
              <a:t>PRÊT ÉTUDIANT</a:t>
            </a:r>
            <a:endParaRPr lang="fr-FR" dirty="0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740109"/>
              </p:ext>
            </p:extLst>
          </p:nvPr>
        </p:nvGraphicFramePr>
        <p:xfrm>
          <a:off x="298450" y="1354138"/>
          <a:ext cx="8542338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723"/>
                <a:gridCol w="1423723"/>
                <a:gridCol w="1423723"/>
                <a:gridCol w="1423723"/>
                <a:gridCol w="1423723"/>
                <a:gridCol w="1423723"/>
              </a:tblGrid>
              <a:tr h="370840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Prêt Immédiat</a:t>
                      </a:r>
                      <a:endParaRPr lang="fr-FR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Prêt</a:t>
                      </a:r>
                      <a:r>
                        <a:rPr lang="fr-FR" sz="1600" baseline="0" dirty="0" smtClean="0"/>
                        <a:t> avec différé d’amortissement et versement unique</a:t>
                      </a:r>
                      <a:endParaRPr lang="fr-FR" sz="16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Prêt</a:t>
                      </a:r>
                      <a:r>
                        <a:rPr lang="fr-FR" sz="1600" baseline="0" dirty="0" smtClean="0"/>
                        <a:t> avec différé d’amortissement et déblocages échelonnés</a:t>
                      </a:r>
                      <a:endParaRPr lang="fr-FR" sz="1600" dirty="0" smtClean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Sans différé</a:t>
                      </a:r>
                      <a:endParaRPr lang="fr-FR" sz="1600" dirty="0"/>
                    </a:p>
                  </a:txBody>
                  <a:tcPr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Différé</a:t>
                      </a:r>
                      <a:r>
                        <a:rPr lang="fr-FR" sz="1600" baseline="0" dirty="0" smtClean="0"/>
                        <a:t> Partiel</a:t>
                      </a:r>
                      <a:endParaRPr lang="fr-FR" sz="1600" dirty="0"/>
                    </a:p>
                  </a:txBody>
                  <a:tcPr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Différé Total</a:t>
                      </a:r>
                      <a:endParaRPr lang="fr-FR" sz="1600" dirty="0"/>
                    </a:p>
                  </a:txBody>
                  <a:tcPr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Différé</a:t>
                      </a:r>
                      <a:r>
                        <a:rPr lang="fr-FR" sz="1600" baseline="0" dirty="0" smtClean="0"/>
                        <a:t> Partiel</a:t>
                      </a:r>
                      <a:endParaRPr lang="fr-FR" sz="1600" dirty="0"/>
                    </a:p>
                  </a:txBody>
                  <a:tcPr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Différé Total</a:t>
                      </a:r>
                      <a:endParaRPr lang="fr-FR" sz="1600" dirty="0"/>
                    </a:p>
                  </a:txBody>
                  <a:tcPr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Durée</a:t>
                      </a:r>
                      <a:r>
                        <a:rPr lang="fr-FR" sz="1600" b="1" baseline="0" dirty="0" smtClean="0"/>
                        <a:t> amortissement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4 à 120</a:t>
                      </a:r>
                      <a:r>
                        <a:rPr lang="fr-FR" sz="1600" baseline="0" dirty="0" smtClean="0"/>
                        <a:t> mois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12 à 60 mois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12 à 60 mois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à 60 mois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à 60 mois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Durée du différé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-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12 à 60 mois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à 60 mois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à 60 mois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à 60 mois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Report à l’ouverture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60, 90 ou </a:t>
                      </a:r>
                      <a:br>
                        <a:rPr lang="fr-FR" sz="1600" b="0" dirty="0" smtClean="0"/>
                      </a:br>
                      <a:r>
                        <a:rPr lang="fr-FR" sz="1600" b="0" dirty="0" smtClean="0"/>
                        <a:t>120 jours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-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smtClean="0"/>
                        <a:t>-</a:t>
                      </a:r>
                    </a:p>
                    <a:p>
                      <a:pPr algn="ctr"/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smtClean="0"/>
                        <a:t>-</a:t>
                      </a:r>
                    </a:p>
                    <a:p>
                      <a:pPr algn="ctr"/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smtClean="0"/>
                        <a:t>-</a:t>
                      </a:r>
                    </a:p>
                    <a:p>
                      <a:pPr algn="ctr"/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Nombre de déblocage(s)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1 maxi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smtClean="0"/>
                        <a:t>1 maxi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smtClean="0"/>
                        <a:t>1 maxi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2 mini </a:t>
                      </a:r>
                    </a:p>
                    <a:p>
                      <a:pPr algn="ctr"/>
                      <a:r>
                        <a:rPr lang="fr-FR" sz="1600" b="0" dirty="0" smtClean="0"/>
                        <a:t>11 maxi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2 mini </a:t>
                      </a:r>
                    </a:p>
                    <a:p>
                      <a:pPr algn="ctr"/>
                      <a:r>
                        <a:rPr lang="fr-FR" sz="1600" b="0" dirty="0" smtClean="0"/>
                        <a:t>11 maxi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99020" y="5235930"/>
            <a:ext cx="8820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lvl="1" indent="-361950">
              <a:buClr>
                <a:srgbClr val="E6001A"/>
              </a:buClr>
              <a:buFont typeface="Wingdings" pitchFamily="2" charset="2"/>
              <a:buChar char="n"/>
            </a:pPr>
            <a:r>
              <a:rPr lang="fr-FR" b="1" dirty="0" smtClean="0"/>
              <a:t>Pour les prêts immédiats (= sans différé) l’étudiant peut demander un </a:t>
            </a:r>
            <a:r>
              <a:rPr lang="fr-FR" b="1" dirty="0" smtClean="0">
                <a:solidFill>
                  <a:srgbClr val="FF0000"/>
                </a:solidFill>
              </a:rPr>
              <a:t>report de la 1</a:t>
            </a:r>
            <a:r>
              <a:rPr lang="fr-FR" b="1" baseline="30000" dirty="0" smtClean="0">
                <a:solidFill>
                  <a:srgbClr val="FF0000"/>
                </a:solidFill>
              </a:rPr>
              <a:t>ère</a:t>
            </a:r>
            <a:r>
              <a:rPr lang="fr-FR" b="1" dirty="0" smtClean="0">
                <a:solidFill>
                  <a:srgbClr val="FF0000"/>
                </a:solidFill>
              </a:rPr>
              <a:t> échéance </a:t>
            </a:r>
            <a:r>
              <a:rPr lang="fr-FR" b="1" dirty="0" smtClean="0"/>
              <a:t>de 60</a:t>
            </a:r>
            <a:r>
              <a:rPr lang="fr-FR" b="1" dirty="0"/>
              <a:t>, 90 ou 120 </a:t>
            </a:r>
            <a:r>
              <a:rPr lang="fr-FR" b="1" dirty="0" smtClean="0"/>
              <a:t>jours. </a:t>
            </a:r>
            <a:r>
              <a:rPr lang="fr-FR" dirty="0" smtClean="0"/>
              <a:t>Les intérêts </a:t>
            </a:r>
            <a:r>
              <a:rPr lang="fr-FR" dirty="0"/>
              <a:t>intercalaires </a:t>
            </a:r>
            <a:r>
              <a:rPr lang="fr-FR" dirty="0" smtClean="0"/>
              <a:t>seront ajoutés à la première échéance de remboursement.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74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Différé partiel et différé total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b="1" dirty="0"/>
              <a:t>Le différé permet de </a:t>
            </a:r>
            <a:r>
              <a:rPr lang="fr-FR" b="1" dirty="0">
                <a:solidFill>
                  <a:srgbClr val="FF0000"/>
                </a:solidFill>
              </a:rPr>
              <a:t>rembourser le prêt à la fin des études</a:t>
            </a:r>
            <a:r>
              <a:rPr lang="fr-FR" b="1" dirty="0"/>
              <a:t>, à l’entrée dans la vie </a:t>
            </a:r>
            <a:r>
              <a:rPr lang="fr-FR" b="1" dirty="0" smtClean="0"/>
              <a:t>active sans frais supplémentaires.</a:t>
            </a:r>
            <a:endParaRPr lang="fr-FR" b="1" dirty="0"/>
          </a:p>
          <a:p>
            <a:pPr>
              <a:spcBef>
                <a:spcPts val="0"/>
              </a:spcBef>
            </a:pPr>
            <a:r>
              <a:rPr lang="fr-FR" dirty="0" smtClean="0"/>
              <a:t>Le prêt n’est pas modulable, il n’est donc pas possible de réduire ou d’allonger la période de différé définie au départ.</a:t>
            </a:r>
          </a:p>
          <a:p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84564" y="5816350"/>
            <a:ext cx="7312124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600" i="1" dirty="0" smtClean="0">
                <a:solidFill>
                  <a:schemeClr val="tx1"/>
                </a:solidFill>
              </a:rPr>
              <a:t>Conseil : à </a:t>
            </a:r>
            <a:r>
              <a:rPr lang="fr-FR" sz="1600" i="1" dirty="0">
                <a:solidFill>
                  <a:schemeClr val="tx1"/>
                </a:solidFill>
              </a:rPr>
              <a:t>la mise en place du prêt, prévoir un </a:t>
            </a:r>
            <a:r>
              <a:rPr lang="fr-FR" sz="1600" i="1" dirty="0" smtClean="0">
                <a:solidFill>
                  <a:schemeClr val="tx1"/>
                </a:solidFill>
              </a:rPr>
              <a:t>différé égal au </a:t>
            </a:r>
            <a:r>
              <a:rPr lang="fr-FR" sz="1600" i="1" dirty="0">
                <a:solidFill>
                  <a:schemeClr val="tx1"/>
                </a:solidFill>
              </a:rPr>
              <a:t>nombre d’années </a:t>
            </a:r>
            <a:r>
              <a:rPr lang="fr-FR" sz="1600" i="1" dirty="0" smtClean="0">
                <a:solidFill>
                  <a:schemeClr val="tx1"/>
                </a:solidFill>
              </a:rPr>
              <a:t>d’études </a:t>
            </a:r>
            <a:r>
              <a:rPr lang="fr-FR" sz="1600" i="1" dirty="0">
                <a:solidFill>
                  <a:schemeClr val="tx1"/>
                </a:solidFill>
              </a:rPr>
              <a:t>+ </a:t>
            </a:r>
            <a:r>
              <a:rPr lang="fr-FR" sz="1600" i="1" dirty="0" smtClean="0">
                <a:solidFill>
                  <a:schemeClr val="tx1"/>
                </a:solidFill>
              </a:rPr>
              <a:t>1 an</a:t>
            </a:r>
            <a:endParaRPr lang="fr-FR" sz="3200" i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8758" y="3109132"/>
            <a:ext cx="4140000" cy="255454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>
            <a:spAutoFit/>
          </a:bodyPr>
          <a:lstStyle/>
          <a:p>
            <a:pPr marL="0" lvl="1">
              <a:buNone/>
            </a:pPr>
            <a:r>
              <a:rPr lang="fr-FR" sz="1600" dirty="0" smtClean="0">
                <a:latin typeface="+mj-lt"/>
              </a:rPr>
              <a:t>Pendant </a:t>
            </a:r>
            <a:r>
              <a:rPr lang="fr-FR" sz="1600" dirty="0">
                <a:latin typeface="+mj-lt"/>
              </a:rPr>
              <a:t>la </a:t>
            </a:r>
            <a:r>
              <a:rPr lang="fr-FR" sz="1600" i="1" dirty="0">
                <a:latin typeface="+mj-lt"/>
              </a:rPr>
              <a:t>période de différé</a:t>
            </a:r>
            <a:r>
              <a:rPr lang="fr-FR" sz="1600" dirty="0">
                <a:latin typeface="+mj-lt"/>
              </a:rPr>
              <a:t>, le client paiera les </a:t>
            </a:r>
            <a:r>
              <a:rPr lang="fr-FR" sz="1600" b="1" dirty="0">
                <a:latin typeface="+mj-lt"/>
              </a:rPr>
              <a:t>intérêts</a:t>
            </a:r>
            <a:r>
              <a:rPr lang="fr-FR" sz="1600" dirty="0">
                <a:latin typeface="+mj-lt"/>
              </a:rPr>
              <a:t> calculés </a:t>
            </a:r>
            <a:r>
              <a:rPr lang="fr-FR" sz="1600" dirty="0" smtClean="0">
                <a:latin typeface="+mj-lt"/>
              </a:rPr>
              <a:t>sur les </a:t>
            </a:r>
            <a:r>
              <a:rPr lang="fr-FR" sz="1600" dirty="0">
                <a:latin typeface="+mj-lt"/>
              </a:rPr>
              <a:t>sommes utilisées et la </a:t>
            </a:r>
            <a:r>
              <a:rPr lang="fr-FR" sz="1600" b="1" dirty="0">
                <a:latin typeface="+mj-lt"/>
              </a:rPr>
              <a:t>cotisation de l’assurance </a:t>
            </a:r>
            <a:r>
              <a:rPr lang="fr-FR" sz="1600" dirty="0">
                <a:latin typeface="+mj-lt"/>
              </a:rPr>
              <a:t>facultative, </a:t>
            </a:r>
            <a:r>
              <a:rPr lang="fr-FR" sz="1600" dirty="0" smtClean="0">
                <a:latin typeface="+mj-lt"/>
              </a:rPr>
              <a:t>si souscription</a:t>
            </a:r>
            <a:r>
              <a:rPr lang="fr-FR" sz="1600" dirty="0">
                <a:latin typeface="+mj-lt"/>
              </a:rPr>
              <a:t>, calculée sur le montant total du prêt</a:t>
            </a:r>
            <a:r>
              <a:rPr lang="fr-FR" sz="1600" dirty="0" smtClean="0">
                <a:latin typeface="+mj-lt"/>
              </a:rPr>
              <a:t>.</a:t>
            </a:r>
          </a:p>
          <a:p>
            <a:pPr marL="0" lvl="1">
              <a:buNone/>
            </a:pPr>
            <a:endParaRPr lang="fr-FR" sz="1600" dirty="0" smtClean="0">
              <a:latin typeface="+mj-lt"/>
            </a:endParaRPr>
          </a:p>
          <a:p>
            <a:pPr marL="0" lvl="1">
              <a:buNone/>
            </a:pPr>
            <a:r>
              <a:rPr lang="fr-FR" sz="1600" dirty="0">
                <a:latin typeface="+mj-lt"/>
              </a:rPr>
              <a:t>Pendant la </a:t>
            </a:r>
            <a:r>
              <a:rPr lang="fr-FR" sz="1600" i="1" dirty="0">
                <a:latin typeface="+mj-lt"/>
              </a:rPr>
              <a:t>période d’amortissement </a:t>
            </a:r>
            <a:r>
              <a:rPr lang="fr-FR" sz="1600" dirty="0">
                <a:latin typeface="+mj-lt"/>
              </a:rPr>
              <a:t>du prêt, le client </a:t>
            </a:r>
            <a:r>
              <a:rPr lang="fr-FR" sz="1600" dirty="0" smtClean="0">
                <a:latin typeface="+mj-lt"/>
              </a:rPr>
              <a:t>remboursera le </a:t>
            </a:r>
            <a:r>
              <a:rPr lang="fr-FR" sz="1600" b="1" dirty="0">
                <a:latin typeface="+mj-lt"/>
              </a:rPr>
              <a:t>capital</a:t>
            </a:r>
            <a:r>
              <a:rPr lang="fr-FR" sz="1600" dirty="0">
                <a:latin typeface="+mj-lt"/>
              </a:rPr>
              <a:t>, les </a:t>
            </a:r>
            <a:r>
              <a:rPr lang="fr-FR" sz="1600" b="1" dirty="0">
                <a:latin typeface="+mj-lt"/>
              </a:rPr>
              <a:t>intérêts</a:t>
            </a:r>
            <a:r>
              <a:rPr lang="fr-FR" sz="1600" dirty="0">
                <a:latin typeface="+mj-lt"/>
              </a:rPr>
              <a:t> de la période et la </a:t>
            </a:r>
            <a:r>
              <a:rPr lang="fr-FR" sz="1600" b="1" dirty="0">
                <a:latin typeface="+mj-lt"/>
              </a:rPr>
              <a:t>cotisation</a:t>
            </a:r>
            <a:r>
              <a:rPr lang="fr-FR" sz="1600" dirty="0">
                <a:latin typeface="+mj-lt"/>
              </a:rPr>
              <a:t> </a:t>
            </a:r>
            <a:r>
              <a:rPr lang="fr-FR" sz="1600" b="1" dirty="0">
                <a:latin typeface="+mj-lt"/>
              </a:rPr>
              <a:t>de </a:t>
            </a:r>
            <a:r>
              <a:rPr lang="fr-FR" sz="1600" b="1" dirty="0" smtClean="0">
                <a:latin typeface="+mj-lt"/>
              </a:rPr>
              <a:t>l’assurance facultative</a:t>
            </a:r>
            <a:r>
              <a:rPr lang="fr-FR" sz="1600" dirty="0">
                <a:latin typeface="+mj-lt"/>
              </a:rPr>
              <a:t>, si souscription, calculée sur le montant du prêt débloqué</a:t>
            </a:r>
            <a:r>
              <a:rPr lang="fr-FR" sz="1600" dirty="0" smtClean="0">
                <a:latin typeface="+mj-lt"/>
              </a:rPr>
              <a:t>.</a:t>
            </a:r>
            <a:endParaRPr lang="fr-FR" sz="1600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0" y="3109132"/>
            <a:ext cx="4253315" cy="255454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>
            <a:spAutoFit/>
          </a:bodyPr>
          <a:lstStyle/>
          <a:p>
            <a:pPr marL="0" lvl="1">
              <a:buNone/>
            </a:pPr>
            <a:r>
              <a:rPr lang="fr-FR" sz="1600" dirty="0">
                <a:latin typeface="+mj-lt"/>
              </a:rPr>
              <a:t>Pendant la </a:t>
            </a:r>
            <a:r>
              <a:rPr lang="fr-FR" sz="1600" i="1" dirty="0">
                <a:latin typeface="+mj-lt"/>
              </a:rPr>
              <a:t>période de différé</a:t>
            </a:r>
            <a:r>
              <a:rPr lang="fr-FR" sz="1600" dirty="0">
                <a:latin typeface="+mj-lt"/>
              </a:rPr>
              <a:t>, le client paiera uniquement la </a:t>
            </a:r>
            <a:r>
              <a:rPr lang="fr-FR" sz="1600" b="1" dirty="0">
                <a:latin typeface="+mj-lt"/>
              </a:rPr>
              <a:t>cotisation </a:t>
            </a:r>
            <a:r>
              <a:rPr lang="fr-FR" sz="1600" b="1" dirty="0" smtClean="0">
                <a:latin typeface="+mj-lt"/>
              </a:rPr>
              <a:t>de l’assurance </a:t>
            </a:r>
            <a:r>
              <a:rPr lang="fr-FR" sz="1600" b="1" dirty="0">
                <a:latin typeface="+mj-lt"/>
              </a:rPr>
              <a:t>facultative</a:t>
            </a:r>
            <a:r>
              <a:rPr lang="fr-FR" sz="1600" dirty="0">
                <a:latin typeface="+mj-lt"/>
              </a:rPr>
              <a:t>, si souscription, calculée sur le montant total du prêt</a:t>
            </a:r>
            <a:r>
              <a:rPr lang="fr-FR" sz="1600" dirty="0" smtClean="0">
                <a:latin typeface="+mj-lt"/>
              </a:rPr>
              <a:t>.</a:t>
            </a:r>
          </a:p>
          <a:p>
            <a:pPr marL="0" lvl="1">
              <a:buNone/>
            </a:pPr>
            <a:endParaRPr lang="fr-FR" sz="1600" dirty="0" smtClean="0">
              <a:latin typeface="+mj-lt"/>
            </a:endParaRPr>
          </a:p>
          <a:p>
            <a:pPr marL="0" lvl="1">
              <a:buNone/>
            </a:pPr>
            <a:r>
              <a:rPr lang="fr-FR" sz="1600" dirty="0" smtClean="0">
                <a:latin typeface="+mj-lt"/>
              </a:rPr>
              <a:t>Pendant </a:t>
            </a:r>
            <a:r>
              <a:rPr lang="fr-FR" sz="1600" dirty="0">
                <a:latin typeface="+mj-lt"/>
              </a:rPr>
              <a:t>la </a:t>
            </a:r>
            <a:r>
              <a:rPr lang="fr-FR" sz="1600" i="1" dirty="0">
                <a:latin typeface="+mj-lt"/>
              </a:rPr>
              <a:t>période d’amortissement</a:t>
            </a:r>
            <a:r>
              <a:rPr lang="fr-FR" sz="1600" dirty="0">
                <a:latin typeface="+mj-lt"/>
              </a:rPr>
              <a:t>, le client remboursera le </a:t>
            </a:r>
            <a:r>
              <a:rPr lang="fr-FR" sz="1600" b="1" dirty="0" smtClean="0">
                <a:latin typeface="+mj-lt"/>
              </a:rPr>
              <a:t>capital</a:t>
            </a:r>
            <a:r>
              <a:rPr lang="fr-FR" sz="1600" dirty="0" smtClean="0">
                <a:latin typeface="+mj-lt"/>
              </a:rPr>
              <a:t> majoré </a:t>
            </a:r>
            <a:r>
              <a:rPr lang="fr-FR" sz="1600" dirty="0">
                <a:latin typeface="+mj-lt"/>
              </a:rPr>
              <a:t>des </a:t>
            </a:r>
            <a:r>
              <a:rPr lang="fr-FR" sz="1600" b="1" dirty="0">
                <a:latin typeface="+mj-lt"/>
              </a:rPr>
              <a:t>intérêts</a:t>
            </a:r>
            <a:r>
              <a:rPr lang="fr-FR" sz="1600" dirty="0">
                <a:latin typeface="+mj-lt"/>
              </a:rPr>
              <a:t> de la période de différé, les </a:t>
            </a:r>
            <a:r>
              <a:rPr lang="fr-FR" sz="1600" b="1" dirty="0">
                <a:latin typeface="+mj-lt"/>
              </a:rPr>
              <a:t>intérêts</a:t>
            </a:r>
            <a:r>
              <a:rPr lang="fr-FR" sz="1600" dirty="0">
                <a:latin typeface="+mj-lt"/>
              </a:rPr>
              <a:t> de la </a:t>
            </a:r>
            <a:r>
              <a:rPr lang="fr-FR" sz="1600" dirty="0" smtClean="0">
                <a:latin typeface="+mj-lt"/>
              </a:rPr>
              <a:t>période et </a:t>
            </a:r>
            <a:r>
              <a:rPr lang="fr-FR" sz="1600" dirty="0">
                <a:latin typeface="+mj-lt"/>
              </a:rPr>
              <a:t>la </a:t>
            </a:r>
            <a:r>
              <a:rPr lang="fr-FR" sz="1600" b="1" dirty="0">
                <a:latin typeface="+mj-lt"/>
              </a:rPr>
              <a:t>cotisation</a:t>
            </a:r>
            <a:r>
              <a:rPr lang="fr-FR" sz="1600" dirty="0">
                <a:latin typeface="+mj-lt"/>
              </a:rPr>
              <a:t> </a:t>
            </a:r>
            <a:r>
              <a:rPr lang="fr-FR" sz="1600" b="1" dirty="0">
                <a:latin typeface="+mj-lt"/>
              </a:rPr>
              <a:t>de l’assurance facultative</a:t>
            </a:r>
            <a:r>
              <a:rPr lang="fr-FR" sz="1600" dirty="0">
                <a:latin typeface="+mj-lt"/>
              </a:rPr>
              <a:t>, si souscription, calculée </a:t>
            </a:r>
            <a:r>
              <a:rPr lang="fr-FR" sz="1600" dirty="0" smtClean="0">
                <a:latin typeface="+mj-lt"/>
              </a:rPr>
              <a:t>sur le </a:t>
            </a:r>
            <a:r>
              <a:rPr lang="fr-FR" sz="1600" dirty="0">
                <a:latin typeface="+mj-lt"/>
              </a:rPr>
              <a:t>montant du prêt débloqué</a:t>
            </a:r>
            <a:r>
              <a:rPr lang="fr-FR" sz="1600" dirty="0" smtClean="0">
                <a:latin typeface="+mj-lt"/>
              </a:rPr>
              <a:t>.</a:t>
            </a:r>
          </a:p>
          <a:p>
            <a:pPr marL="0" lvl="1">
              <a:buNone/>
            </a:pPr>
            <a:endParaRPr lang="fr-FR" sz="1600" dirty="0">
              <a:latin typeface="+mj-lt"/>
            </a:endParaRPr>
          </a:p>
        </p:txBody>
      </p:sp>
      <p:pic>
        <p:nvPicPr>
          <p:cNvPr id="18" name="Picture 16" descr="bulb, electric, energy, idea, lamp, light, thought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70" y="5814166"/>
            <a:ext cx="327294" cy="32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8758" y="2731770"/>
            <a:ext cx="1842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DIFFÉRÉ PARTIEL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4685315" y="2731770"/>
            <a:ext cx="1659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DIFFÉRÉ </a:t>
            </a:r>
            <a:r>
              <a:rPr lang="fr-FR" b="1" dirty="0" smtClean="0">
                <a:solidFill>
                  <a:srgbClr val="FF0000"/>
                </a:solidFill>
              </a:rPr>
              <a:t>TOTAL</a:t>
            </a:r>
            <a:endParaRPr lang="fr-FR" dirty="0"/>
          </a:p>
        </p:txBody>
      </p:sp>
      <p:grpSp>
        <p:nvGrpSpPr>
          <p:cNvPr id="20" name="Groupe 19"/>
          <p:cNvGrpSpPr/>
          <p:nvPr/>
        </p:nvGrpSpPr>
        <p:grpSpPr>
          <a:xfrm>
            <a:off x="2834" y="3109132"/>
            <a:ext cx="4446701" cy="3912182"/>
            <a:chOff x="-21658" y="2252910"/>
            <a:chExt cx="4446701" cy="3912182"/>
          </a:xfrm>
        </p:grpSpPr>
        <p:sp>
          <p:nvSpPr>
            <p:cNvPr id="21" name="Rectangle 20"/>
            <p:cNvSpPr/>
            <p:nvPr/>
          </p:nvSpPr>
          <p:spPr>
            <a:xfrm>
              <a:off x="-21658" y="2252910"/>
              <a:ext cx="4446701" cy="30457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 flipV="1">
              <a:off x="422694" y="2703931"/>
              <a:ext cx="0" cy="193184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>
              <a:off x="422694" y="4635774"/>
              <a:ext cx="288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308758" y="2464240"/>
              <a:ext cx="5613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Montant</a:t>
              </a:r>
              <a:endParaRPr lang="fr-FR" sz="1000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302694" y="4510429"/>
              <a:ext cx="4683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Durée</a:t>
              </a:r>
              <a:endParaRPr lang="fr-FR" sz="1000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-21658" y="2933508"/>
              <a:ext cx="4443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 smtClean="0"/>
                <a:t>360 €</a:t>
              </a:r>
              <a:endParaRPr lang="fr-FR" sz="1000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36050" y="3964753"/>
              <a:ext cx="3866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 smtClean="0"/>
                <a:t>10 €</a:t>
              </a:r>
              <a:endParaRPr lang="fr-FR" sz="1000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93758" y="4293743"/>
              <a:ext cx="328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 smtClean="0"/>
                <a:t>3 €</a:t>
              </a:r>
              <a:endParaRPr lang="fr-FR" sz="1000" dirty="0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1399582" y="4676136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36 mois</a:t>
              </a:r>
              <a:endParaRPr lang="fr-FR" sz="1000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2750940" y="4678386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72 mois</a:t>
              </a:r>
              <a:endParaRPr lang="fr-FR" sz="1000" dirty="0"/>
            </a:p>
          </p:txBody>
        </p:sp>
        <p:cxnSp>
          <p:nvCxnSpPr>
            <p:cNvPr id="32" name="Connecteur droit 31"/>
            <p:cNvCxnSpPr/>
            <p:nvPr/>
          </p:nvCxnSpPr>
          <p:spPr>
            <a:xfrm flipV="1">
              <a:off x="368694" y="3056620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flipV="1">
              <a:off x="368694" y="4088068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flipV="1">
              <a:off x="377197" y="4428278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 rot="5400000" flipV="1">
              <a:off x="1621335" y="4635777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 rot="5400000" flipV="1">
              <a:off x="2977360" y="4633539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Parenthèse ouvrante 36"/>
            <p:cNvSpPr/>
            <p:nvPr/>
          </p:nvSpPr>
          <p:spPr>
            <a:xfrm rot="16200000">
              <a:off x="1007034" y="4346031"/>
              <a:ext cx="55323" cy="1224000"/>
            </a:xfrm>
            <a:prstGeom prst="lef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91415" y="4420756"/>
              <a:ext cx="2541620" cy="1489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91415" y="4088069"/>
              <a:ext cx="1184044" cy="3044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698459" y="3155237"/>
              <a:ext cx="1328357" cy="123745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698460" y="3432663"/>
              <a:ext cx="1332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chemeClr val="bg1"/>
                  </a:solidFill>
                </a:rPr>
                <a:t>352€ / mois </a:t>
              </a:r>
            </a:p>
            <a:p>
              <a:pPr algn="ctr"/>
              <a:r>
                <a:rPr lang="fr-FR" sz="900" dirty="0" smtClean="0">
                  <a:solidFill>
                    <a:schemeClr val="bg1"/>
                  </a:solidFill>
                </a:rPr>
                <a:t>Amortissement du capital initial de 12 500€</a:t>
              </a:r>
              <a:endParaRPr lang="fr-FR" sz="900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08758" y="4049778"/>
              <a:ext cx="1572411" cy="384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chemeClr val="bg1"/>
                  </a:solidFill>
                </a:rPr>
                <a:t>9,38 € </a:t>
              </a:r>
              <a:r>
                <a:rPr lang="fr-FR" sz="1000" b="1" dirty="0">
                  <a:solidFill>
                    <a:schemeClr val="bg1"/>
                  </a:solidFill>
                </a:rPr>
                <a:t>/ mois </a:t>
              </a:r>
            </a:p>
            <a:p>
              <a:pPr algn="ctr"/>
              <a:r>
                <a:rPr lang="fr-FR" sz="900" dirty="0" smtClean="0">
                  <a:solidFill>
                    <a:schemeClr val="bg1"/>
                  </a:solidFill>
                </a:rPr>
                <a:t>Intérêts du différé</a:t>
              </a:r>
              <a:endParaRPr lang="fr-FR" sz="900" dirty="0">
                <a:solidFill>
                  <a:schemeClr val="bg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68374" y="4364433"/>
              <a:ext cx="258837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3</a:t>
              </a:r>
              <a:r>
                <a:rPr lang="fr-FR" sz="1000" b="1" dirty="0" smtClean="0">
                  <a:solidFill>
                    <a:schemeClr val="bg1"/>
                  </a:solidFill>
                </a:rPr>
                <a:t>€ </a:t>
              </a:r>
              <a:r>
                <a:rPr lang="fr-FR" sz="1000" b="1" dirty="0">
                  <a:solidFill>
                    <a:schemeClr val="bg1"/>
                  </a:solidFill>
                </a:rPr>
                <a:t>/ </a:t>
              </a:r>
              <a:r>
                <a:rPr lang="fr-FR" sz="1000" b="1" dirty="0" smtClean="0">
                  <a:solidFill>
                    <a:schemeClr val="bg1"/>
                  </a:solidFill>
                </a:rPr>
                <a:t>mois</a:t>
              </a:r>
              <a:r>
                <a:rPr lang="fr-FR" sz="900" dirty="0">
                  <a:solidFill>
                    <a:schemeClr val="bg1"/>
                  </a:solidFill>
                </a:rPr>
                <a:t> </a:t>
              </a:r>
              <a:r>
                <a:rPr lang="fr-FR" sz="900" dirty="0" err="1" smtClean="0">
                  <a:solidFill>
                    <a:schemeClr val="bg1"/>
                  </a:solidFill>
                </a:rPr>
                <a:t>Asurances</a:t>
              </a:r>
              <a:endParaRPr lang="fr-FR" sz="900" dirty="0">
                <a:solidFill>
                  <a:schemeClr val="bg1"/>
                </a:solidFill>
              </a:endParaRPr>
            </a:p>
          </p:txBody>
        </p:sp>
        <p:sp>
          <p:nvSpPr>
            <p:cNvPr id="44" name="Parenthèse ouvrante 43"/>
            <p:cNvSpPr/>
            <p:nvPr/>
          </p:nvSpPr>
          <p:spPr>
            <a:xfrm rot="16200000">
              <a:off x="2329424" y="4304208"/>
              <a:ext cx="45721" cy="1307649"/>
            </a:xfrm>
            <a:prstGeom prst="lef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56941" y="4975404"/>
              <a:ext cx="9555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Budget pendant </a:t>
              </a:r>
              <a:r>
                <a:rPr lang="fr-FR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les études</a:t>
              </a:r>
              <a:endParaRPr lang="fr-FR" sz="9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862694" y="4975404"/>
              <a:ext cx="9555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Budget pendant </a:t>
              </a:r>
              <a:r>
                <a:rPr lang="fr-FR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la vie active</a:t>
              </a:r>
              <a:endParaRPr lang="fr-FR" sz="9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7" name="Parenthèse ouvrante 46"/>
            <p:cNvSpPr/>
            <p:nvPr/>
          </p:nvSpPr>
          <p:spPr>
            <a:xfrm rot="10800000">
              <a:off x="3115734" y="3056685"/>
              <a:ext cx="45719" cy="1513033"/>
            </a:xfrm>
            <a:prstGeom prst="leftBracket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115732" y="3594937"/>
              <a:ext cx="111965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FF0000"/>
                  </a:solidFill>
                </a:rPr>
                <a:t>Coût total </a:t>
              </a:r>
              <a:br>
                <a:rPr lang="fr-FR" sz="1000" b="1" dirty="0" smtClean="0">
                  <a:solidFill>
                    <a:srgbClr val="FF0000"/>
                  </a:solidFill>
                </a:rPr>
              </a:br>
              <a:r>
                <a:rPr lang="fr-FR" sz="1000" b="1" dirty="0" smtClean="0">
                  <a:solidFill>
                    <a:srgbClr val="FF0000"/>
                  </a:solidFill>
                </a:rPr>
                <a:t>de 13 226€</a:t>
              </a:r>
              <a:endParaRPr lang="fr-FR" sz="900" b="1" dirty="0">
                <a:solidFill>
                  <a:srgbClr val="FF0000"/>
                </a:solidFill>
              </a:endParaRPr>
            </a:p>
          </p:txBody>
        </p:sp>
        <p:sp>
          <p:nvSpPr>
            <p:cNvPr id="49" name="Espace réservé du contenu 4"/>
            <p:cNvSpPr txBox="1">
              <a:spLocks/>
            </p:cNvSpPr>
            <p:nvPr/>
          </p:nvSpPr>
          <p:spPr>
            <a:xfrm>
              <a:off x="308758" y="2252910"/>
              <a:ext cx="4038600" cy="391218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65113" indent="-265113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12788" indent="-255588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n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>
                <a:buClr>
                  <a:schemeClr val="tx2"/>
                </a:buClr>
                <a:buFont typeface="Wingdings" panose="05000000000000000000" pitchFamily="2" charset="2"/>
                <a:buNone/>
              </a:pPr>
              <a:r>
                <a:rPr lang="fr-FR" sz="1200" i="1" dirty="0" smtClean="0"/>
                <a:t>Exemple : 12 500 € sur 6 ans, avec 3 ans de </a:t>
              </a:r>
              <a:r>
                <a:rPr lang="fr-FR" sz="1200" b="1" i="1" dirty="0" smtClean="0"/>
                <a:t>différé partiel</a:t>
              </a:r>
            </a:p>
            <a:p>
              <a:endParaRPr lang="fr-FR" sz="1400" dirty="0"/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4353483" y="3097111"/>
            <a:ext cx="4473748" cy="4525964"/>
            <a:chOff x="4767768" y="2267225"/>
            <a:chExt cx="4473748" cy="4525964"/>
          </a:xfrm>
        </p:grpSpPr>
        <p:sp>
          <p:nvSpPr>
            <p:cNvPr id="51" name="Rectangle 50"/>
            <p:cNvSpPr/>
            <p:nvPr/>
          </p:nvSpPr>
          <p:spPr>
            <a:xfrm>
              <a:off x="4767768" y="2267225"/>
              <a:ext cx="4473748" cy="30577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3" name="Connecteur droit avec flèche 52"/>
            <p:cNvCxnSpPr/>
            <p:nvPr/>
          </p:nvCxnSpPr>
          <p:spPr>
            <a:xfrm flipV="1">
              <a:off x="5226240" y="2705776"/>
              <a:ext cx="0" cy="193184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>
              <a:off x="5226240" y="4637619"/>
              <a:ext cx="288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ZoneTexte 54"/>
            <p:cNvSpPr txBox="1"/>
            <p:nvPr/>
          </p:nvSpPr>
          <p:spPr>
            <a:xfrm>
              <a:off x="5112304" y="2466085"/>
              <a:ext cx="5613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Montant</a:t>
              </a:r>
              <a:endParaRPr lang="fr-FR" sz="1000" dirty="0"/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8106240" y="4512274"/>
              <a:ext cx="4683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Durée</a:t>
              </a:r>
              <a:endParaRPr lang="fr-FR" sz="1000" dirty="0"/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4781888" y="2935353"/>
              <a:ext cx="4443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 smtClean="0"/>
                <a:t>360 €</a:t>
              </a:r>
              <a:endParaRPr lang="fr-FR" sz="1000" dirty="0"/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4897304" y="4295588"/>
              <a:ext cx="328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 smtClean="0"/>
                <a:t>3 €</a:t>
              </a:r>
              <a:endParaRPr lang="fr-FR" sz="1000" dirty="0"/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6203128" y="4677981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36 mois</a:t>
              </a:r>
              <a:endParaRPr lang="fr-FR" sz="1000" dirty="0"/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7554486" y="4680231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72 mois</a:t>
              </a:r>
              <a:endParaRPr lang="fr-FR" sz="1000" dirty="0"/>
            </a:p>
          </p:txBody>
        </p:sp>
        <p:cxnSp>
          <p:nvCxnSpPr>
            <p:cNvPr id="61" name="Connecteur droit 60"/>
            <p:cNvCxnSpPr/>
            <p:nvPr/>
          </p:nvCxnSpPr>
          <p:spPr>
            <a:xfrm flipV="1">
              <a:off x="5172240" y="3058465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 flipV="1">
              <a:off x="5180743" y="4430123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 rot="5400000" flipV="1">
              <a:off x="6424881" y="4637622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63"/>
            <p:cNvCxnSpPr/>
            <p:nvPr/>
          </p:nvCxnSpPr>
          <p:spPr>
            <a:xfrm rot="5400000" flipV="1">
              <a:off x="7780906" y="4635384"/>
              <a:ext cx="1080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Parenthèse ouvrante 64"/>
            <p:cNvSpPr/>
            <p:nvPr/>
          </p:nvSpPr>
          <p:spPr>
            <a:xfrm rot="16200000">
              <a:off x="5810580" y="4347876"/>
              <a:ext cx="55323" cy="1224000"/>
            </a:xfrm>
            <a:prstGeom prst="lef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294961" y="4422601"/>
              <a:ext cx="2541620" cy="1489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502005" y="3058464"/>
              <a:ext cx="1328357" cy="133607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6502006" y="3167146"/>
              <a:ext cx="13329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chemeClr val="bg1"/>
                  </a:solidFill>
                </a:rPr>
                <a:t>362€ / mois </a:t>
              </a:r>
            </a:p>
            <a:p>
              <a:pPr algn="ctr"/>
              <a:r>
                <a:rPr lang="fr-FR" sz="900" dirty="0" smtClean="0">
                  <a:solidFill>
                    <a:schemeClr val="bg1"/>
                  </a:solidFill>
                </a:rPr>
                <a:t>Amortissement du capital initial de 12 500€ majoré des intérêts différés pendant les premiers </a:t>
              </a:r>
              <a:br>
                <a:rPr lang="fr-FR" sz="900" dirty="0" smtClean="0">
                  <a:solidFill>
                    <a:schemeClr val="bg1"/>
                  </a:solidFill>
                </a:rPr>
              </a:br>
              <a:r>
                <a:rPr lang="fr-FR" sz="900" dirty="0" smtClean="0">
                  <a:solidFill>
                    <a:schemeClr val="bg1"/>
                  </a:solidFill>
                </a:rPr>
                <a:t>36 mois, soit 12 838 € </a:t>
              </a:r>
              <a:br>
                <a:rPr lang="fr-FR" sz="900" dirty="0" smtClean="0">
                  <a:solidFill>
                    <a:schemeClr val="bg1"/>
                  </a:solidFill>
                </a:rPr>
              </a:br>
              <a:r>
                <a:rPr lang="fr-FR" sz="900" dirty="0" smtClean="0">
                  <a:solidFill>
                    <a:schemeClr val="bg1"/>
                  </a:solidFill>
                </a:rPr>
                <a:t>(12 </a:t>
              </a:r>
              <a:r>
                <a:rPr lang="fr-FR" sz="900" dirty="0">
                  <a:solidFill>
                    <a:schemeClr val="bg1"/>
                  </a:solidFill>
                </a:rPr>
                <a:t>500 </a:t>
              </a:r>
              <a:r>
                <a:rPr lang="fr-FR" sz="900" dirty="0" smtClean="0">
                  <a:solidFill>
                    <a:schemeClr val="bg1"/>
                  </a:solidFill>
                </a:rPr>
                <a:t>+ 9,38 x 36)</a:t>
              </a:r>
              <a:endParaRPr lang="fr-FR" sz="900" dirty="0">
                <a:solidFill>
                  <a:schemeClr val="bg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112304" y="4051623"/>
              <a:ext cx="1572411" cy="384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chemeClr val="bg1"/>
                  </a:solidFill>
                </a:rPr>
                <a:t>20€ </a:t>
              </a:r>
              <a:r>
                <a:rPr lang="fr-FR" sz="1000" b="1" dirty="0">
                  <a:solidFill>
                    <a:schemeClr val="bg1"/>
                  </a:solidFill>
                </a:rPr>
                <a:t>/ mois </a:t>
              </a:r>
            </a:p>
            <a:p>
              <a:pPr algn="ctr"/>
              <a:r>
                <a:rPr lang="fr-FR" sz="900" dirty="0" smtClean="0">
                  <a:solidFill>
                    <a:schemeClr val="bg1"/>
                  </a:solidFill>
                </a:rPr>
                <a:t>Intérêts du différé</a:t>
              </a:r>
              <a:endParaRPr lang="fr-FR" sz="900" dirty="0">
                <a:solidFill>
                  <a:schemeClr val="bg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271920" y="4366278"/>
              <a:ext cx="258837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3</a:t>
              </a:r>
              <a:r>
                <a:rPr lang="fr-FR" sz="1000" b="1" dirty="0" smtClean="0">
                  <a:solidFill>
                    <a:schemeClr val="bg1"/>
                  </a:solidFill>
                </a:rPr>
                <a:t>€ </a:t>
              </a:r>
              <a:r>
                <a:rPr lang="fr-FR" sz="1000" b="1" dirty="0">
                  <a:solidFill>
                    <a:schemeClr val="bg1"/>
                  </a:solidFill>
                </a:rPr>
                <a:t>/ </a:t>
              </a:r>
              <a:r>
                <a:rPr lang="fr-FR" sz="1000" b="1" dirty="0" smtClean="0">
                  <a:solidFill>
                    <a:schemeClr val="bg1"/>
                  </a:solidFill>
                </a:rPr>
                <a:t>mois</a:t>
              </a:r>
              <a:r>
                <a:rPr lang="fr-FR" sz="900" dirty="0">
                  <a:solidFill>
                    <a:schemeClr val="bg1"/>
                  </a:solidFill>
                </a:rPr>
                <a:t> </a:t>
              </a:r>
              <a:r>
                <a:rPr lang="fr-FR" sz="900" dirty="0" err="1" smtClean="0">
                  <a:solidFill>
                    <a:schemeClr val="bg1"/>
                  </a:solidFill>
                </a:rPr>
                <a:t>Asurances</a:t>
              </a:r>
              <a:endParaRPr lang="fr-FR" sz="900" dirty="0">
                <a:solidFill>
                  <a:schemeClr val="bg1"/>
                </a:solidFill>
              </a:endParaRPr>
            </a:p>
          </p:txBody>
        </p:sp>
        <p:sp>
          <p:nvSpPr>
            <p:cNvPr id="71" name="Parenthèse ouvrante 70"/>
            <p:cNvSpPr/>
            <p:nvPr/>
          </p:nvSpPr>
          <p:spPr>
            <a:xfrm rot="16200000">
              <a:off x="7132970" y="4306053"/>
              <a:ext cx="45721" cy="1307649"/>
            </a:xfrm>
            <a:prstGeom prst="lef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360487" y="4977249"/>
              <a:ext cx="9555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Budget pendant </a:t>
              </a:r>
              <a:r>
                <a:rPr lang="fr-FR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les études</a:t>
              </a:r>
              <a:endParaRPr lang="fr-FR" sz="9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666240" y="4977249"/>
              <a:ext cx="9555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Budget pendant </a:t>
              </a:r>
              <a:r>
                <a:rPr lang="fr-FR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la vie active</a:t>
              </a:r>
              <a:endParaRPr lang="fr-FR" sz="9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4" name="Parenthèse ouvrante 73"/>
            <p:cNvSpPr/>
            <p:nvPr/>
          </p:nvSpPr>
          <p:spPr>
            <a:xfrm rot="10800000">
              <a:off x="7919279" y="3058465"/>
              <a:ext cx="45721" cy="1513099"/>
            </a:xfrm>
            <a:prstGeom prst="leftBracket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7919278" y="3596782"/>
              <a:ext cx="111965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FF0000"/>
                  </a:solidFill>
                </a:rPr>
                <a:t>Coût total de </a:t>
              </a:r>
              <a:br>
                <a:rPr lang="fr-FR" sz="1000" b="1" dirty="0" smtClean="0">
                  <a:solidFill>
                    <a:srgbClr val="FF0000"/>
                  </a:solidFill>
                </a:rPr>
              </a:br>
              <a:r>
                <a:rPr lang="fr-FR" sz="1000" b="1" dirty="0" smtClean="0">
                  <a:solidFill>
                    <a:srgbClr val="FF0000"/>
                  </a:solidFill>
                </a:rPr>
                <a:t>13 248€</a:t>
              </a:r>
              <a:endParaRPr lang="fr-FR" sz="900" b="1" dirty="0">
                <a:solidFill>
                  <a:srgbClr val="FF0000"/>
                </a:solidFill>
              </a:endParaRPr>
            </a:p>
          </p:txBody>
        </p:sp>
        <p:sp>
          <p:nvSpPr>
            <p:cNvPr id="76" name="Espace réservé du contenu 5"/>
            <p:cNvSpPr txBox="1">
              <a:spLocks/>
            </p:cNvSpPr>
            <p:nvPr/>
          </p:nvSpPr>
          <p:spPr>
            <a:xfrm>
              <a:off x="5093515" y="2267226"/>
              <a:ext cx="4038600" cy="45259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65113" indent="-265113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12788" indent="-255588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n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>
                <a:buClr>
                  <a:schemeClr val="tx2"/>
                </a:buClr>
                <a:buFont typeface="Wingdings" panose="05000000000000000000" pitchFamily="2" charset="2"/>
                <a:buNone/>
              </a:pPr>
              <a:r>
                <a:rPr lang="fr-FR" sz="1200" i="1" dirty="0" smtClean="0">
                  <a:solidFill>
                    <a:srgbClr val="000000"/>
                  </a:solidFill>
                </a:rPr>
                <a:t>Exemple : 12 500 € sur 6 ans, avec 3 ans de </a:t>
              </a:r>
              <a:r>
                <a:rPr lang="fr-FR" sz="1200" b="1" i="1" dirty="0" smtClean="0">
                  <a:solidFill>
                    <a:srgbClr val="000000"/>
                  </a:solidFill>
                </a:rPr>
                <a:t>différé total</a:t>
              </a:r>
            </a:p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28147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>
            <a:spLocks/>
          </p:cNvSpPr>
          <p:nvPr/>
        </p:nvSpPr>
        <p:spPr>
          <a:xfrm>
            <a:off x="4621918" y="3745616"/>
            <a:ext cx="4174066" cy="2159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2446961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298450" y="1485079"/>
            <a:ext cx="2051999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2451207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4622877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6761799" y="1480351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>
            <a:spLocks/>
          </p:cNvSpPr>
          <p:nvPr/>
        </p:nvSpPr>
        <p:spPr>
          <a:xfrm>
            <a:off x="2514787" y="3745618"/>
            <a:ext cx="2028571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/>
          <p:cNvSpPr>
            <a:spLocks/>
          </p:cNvSpPr>
          <p:nvPr/>
        </p:nvSpPr>
        <p:spPr>
          <a:xfrm>
            <a:off x="336531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89155" y="1475225"/>
            <a:ext cx="716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Montant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68473" y="1475225"/>
            <a:ext cx="4956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Taux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20067" y="1475225"/>
            <a:ext cx="120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Clients éligibles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53423" y="1475225"/>
            <a:ext cx="17091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Durée d’amortissement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263249" y="3334576"/>
            <a:ext cx="1232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Frais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pt-B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dossier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14872" y="3728813"/>
            <a:ext cx="1821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Remboursement anticipé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04724" y="3728813"/>
            <a:ext cx="6920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Caution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466922" y="1562930"/>
            <a:ext cx="137740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4000" b="1" dirty="0">
                <a:solidFill>
                  <a:srgbClr val="FF0000"/>
                </a:solidFill>
                <a:ea typeface="Times New Roman"/>
              </a:rPr>
              <a:t>0,90% </a:t>
            </a:r>
            <a:endParaRPr lang="fr-FR" sz="4000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3220843" y="2773071"/>
            <a:ext cx="749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990600" algn="l"/>
              </a:tabLst>
            </a:pPr>
            <a:r>
              <a:rPr lang="fr-FR" dirty="0">
                <a:solidFill>
                  <a:srgbClr val="FF0000"/>
                </a:solidFill>
                <a:ea typeface="Times New Roman"/>
              </a:rPr>
              <a:t>Offerts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47" y="1617821"/>
            <a:ext cx="1116349" cy="1116349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47" y="2327180"/>
            <a:ext cx="719991" cy="719991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89" y="3998826"/>
            <a:ext cx="1010282" cy="101028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395" y="2514054"/>
            <a:ext cx="889727" cy="889727"/>
          </a:xfrm>
          <a:prstGeom prst="rect">
            <a:avLst/>
          </a:prstGeom>
        </p:spPr>
      </p:pic>
      <p:cxnSp>
        <p:nvCxnSpPr>
          <p:cNvPr id="28" name="Connecteur droit 27"/>
          <p:cNvCxnSpPr/>
          <p:nvPr/>
        </p:nvCxnSpPr>
        <p:spPr>
          <a:xfrm flipV="1">
            <a:off x="2451467" y="1505814"/>
            <a:ext cx="2042547" cy="2121234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Prêt apprentis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631724" y="3750556"/>
            <a:ext cx="40222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/>
              <a:t>Focus sur les prêts apprentis souscrits par les parents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7857" y="4901482"/>
            <a:ext cx="20493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ea typeface="Times New Roman"/>
              </a:rPr>
              <a:t>Total</a:t>
            </a:r>
            <a:r>
              <a:rPr lang="fr-FR" dirty="0">
                <a:ea typeface="Times New Roman"/>
              </a:rPr>
              <a:t> ou </a:t>
            </a:r>
            <a:r>
              <a:rPr lang="fr-FR" b="1" dirty="0">
                <a:ea typeface="Times New Roman"/>
              </a:rPr>
              <a:t>partiel</a:t>
            </a:r>
            <a:r>
              <a:rPr lang="fr-FR" dirty="0">
                <a:ea typeface="Times New Roman"/>
              </a:rPr>
              <a:t> possible à tout moment </a:t>
            </a:r>
            <a:r>
              <a:rPr lang="fr-FR" b="1" dirty="0">
                <a:ea typeface="Times New Roman"/>
              </a:rPr>
              <a:t>sans frais</a:t>
            </a:r>
          </a:p>
        </p:txBody>
      </p:sp>
      <p:sp>
        <p:nvSpPr>
          <p:cNvPr id="2" name="Rectangle 1"/>
          <p:cNvSpPr/>
          <p:nvPr/>
        </p:nvSpPr>
        <p:spPr>
          <a:xfrm>
            <a:off x="4616597" y="1912254"/>
            <a:ext cx="20609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Aft>
                <a:spcPts val="0"/>
              </a:spcAft>
              <a:buClr>
                <a:srgbClr val="FF0000"/>
              </a:buClr>
              <a:buFont typeface="Wingdings"/>
              <a:buChar char=""/>
              <a:tabLst>
                <a:tab pos="201295" algn="l"/>
              </a:tabLst>
            </a:pPr>
            <a:r>
              <a:rPr lang="fr-FR" dirty="0">
                <a:ea typeface="Times New Roman"/>
              </a:rPr>
              <a:t>Apprentis de 18 </a:t>
            </a:r>
            <a:r>
              <a:rPr lang="fr-FR" dirty="0" smtClean="0">
                <a:ea typeface="Times New Roman"/>
              </a:rPr>
              <a:t/>
            </a:r>
            <a:br>
              <a:rPr lang="fr-FR" dirty="0" smtClean="0">
                <a:ea typeface="Times New Roman"/>
              </a:rPr>
            </a:br>
            <a:r>
              <a:rPr lang="fr-FR" dirty="0" smtClean="0">
                <a:ea typeface="Times New Roman"/>
              </a:rPr>
              <a:t>à </a:t>
            </a:r>
            <a:r>
              <a:rPr lang="fr-FR" dirty="0">
                <a:ea typeface="Times New Roman"/>
              </a:rPr>
              <a:t>28 ans inclus </a:t>
            </a:r>
            <a:endParaRPr lang="fr-FR" dirty="0" smtClean="0">
              <a:ea typeface="Times New Roman"/>
            </a:endParaRPr>
          </a:p>
          <a:p>
            <a:pPr marL="228600" lvl="0" indent="-228600">
              <a:spcAft>
                <a:spcPts val="0"/>
              </a:spcAft>
              <a:buClr>
                <a:srgbClr val="FF0000"/>
              </a:buClr>
              <a:buFont typeface="Wingdings"/>
              <a:buChar char=""/>
              <a:tabLst>
                <a:tab pos="201295" algn="l"/>
              </a:tabLst>
            </a:pPr>
            <a:r>
              <a:rPr lang="fr-FR" b="1" dirty="0" smtClean="0">
                <a:ea typeface="Times New Roman"/>
              </a:rPr>
              <a:t>Parents </a:t>
            </a:r>
            <a:r>
              <a:rPr lang="fr-FR" b="1" dirty="0">
                <a:ea typeface="Times New Roman"/>
              </a:rPr>
              <a:t>d’apprentis </a:t>
            </a:r>
            <a:r>
              <a:rPr lang="fr-FR" b="1" dirty="0" smtClean="0">
                <a:ea typeface="Times New Roman"/>
              </a:rPr>
              <a:t>mineurs</a:t>
            </a:r>
            <a:endParaRPr lang="fr-FR" dirty="0">
              <a:ea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9971" y="2716354"/>
            <a:ext cx="2033721" cy="722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ea typeface="Times New Roman"/>
              </a:rPr>
              <a:t>De</a:t>
            </a:r>
            <a:r>
              <a:rPr lang="fr-FR" b="1" dirty="0">
                <a:ea typeface="Times New Roman"/>
              </a:rPr>
              <a:t> 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2 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000 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€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 </a:t>
            </a:r>
            <a:br>
              <a:rPr lang="fr-FR" b="1" dirty="0" smtClean="0">
                <a:solidFill>
                  <a:srgbClr val="FF0000"/>
                </a:solidFill>
                <a:ea typeface="Times New Roman"/>
              </a:rPr>
            </a:b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à 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45 000 €</a:t>
            </a:r>
            <a:r>
              <a:rPr lang="fr-FR" b="1" dirty="0">
                <a:ea typeface="Times New Roman"/>
              </a:rPr>
              <a:t> </a:t>
            </a:r>
            <a:endParaRPr lang="fr-FR" dirty="0">
              <a:ea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42849" y="1853679"/>
            <a:ext cx="245000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>
                <a:ea typeface="Times New Roman"/>
              </a:rPr>
              <a:t>5 ans maximum </a:t>
            </a:r>
            <a:r>
              <a:rPr lang="fr-FR" b="1" dirty="0" smtClean="0">
                <a:ea typeface="Times New Roman"/>
              </a:rPr>
              <a:t/>
            </a:r>
            <a:br>
              <a:rPr lang="fr-FR" b="1" dirty="0" smtClean="0">
                <a:ea typeface="Times New Roman"/>
              </a:rPr>
            </a:br>
            <a:r>
              <a:rPr lang="fr-FR" sz="1400" dirty="0" smtClean="0">
                <a:ea typeface="Times New Roman"/>
              </a:rPr>
              <a:t>(</a:t>
            </a:r>
            <a:r>
              <a:rPr lang="fr-FR" sz="1400" dirty="0">
                <a:ea typeface="Times New Roman"/>
              </a:rPr>
              <a:t>de 4 à 60 mois</a:t>
            </a:r>
            <a:r>
              <a:rPr lang="fr-FR" sz="1400" dirty="0" smtClean="0">
                <a:ea typeface="Times New Roman"/>
              </a:rPr>
              <a:t>)</a:t>
            </a:r>
          </a:p>
          <a:p>
            <a:pPr algn="ctr">
              <a:spcAft>
                <a:spcPts val="0"/>
              </a:spcAft>
            </a:pPr>
            <a:endParaRPr lang="fr-FR" sz="1100" dirty="0"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fr-FR" sz="1100" dirty="0" smtClean="0"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fr-FR" sz="1400" dirty="0"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b="1" dirty="0">
                <a:ea typeface="Times New Roman"/>
              </a:rPr>
              <a:t>Prêt immédiat uniquement</a:t>
            </a:r>
            <a:endParaRPr lang="fr-FR" dirty="0">
              <a:ea typeface="Times New Roman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568328" y="4160917"/>
            <a:ext cx="1921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990600" algn="l"/>
              </a:tabLst>
            </a:pPr>
            <a:r>
              <a:rPr lang="fr-FR" dirty="0">
                <a:ea typeface="Times New Roman"/>
              </a:rPr>
              <a:t>Personne physique</a:t>
            </a: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801" y="4419600"/>
            <a:ext cx="1684338" cy="1684338"/>
          </a:xfrm>
          <a:prstGeom prst="rect">
            <a:avLst/>
          </a:prstGeom>
        </p:spPr>
      </p:pic>
      <p:sp>
        <p:nvSpPr>
          <p:cNvPr id="36" name="Triangle isocèle 35"/>
          <p:cNvSpPr/>
          <p:nvPr/>
        </p:nvSpPr>
        <p:spPr>
          <a:xfrm flipV="1">
            <a:off x="4765953" y="3582835"/>
            <a:ext cx="733222" cy="144035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4666108" y="4034973"/>
            <a:ext cx="4145651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 algn="just">
              <a:buClr>
                <a:srgbClr val="FF0000"/>
              </a:buClr>
              <a:buFont typeface="Wingdings" charset="2"/>
              <a:buChar char="§"/>
            </a:pPr>
            <a:r>
              <a:rPr lang="fr-FR" sz="1200" dirty="0">
                <a:latin typeface="+mj-lt"/>
              </a:rPr>
              <a:t>Lors de la souscription d’un prêt apprenti par les parents d’un apprenti mineur, </a:t>
            </a:r>
            <a:r>
              <a:rPr lang="fr-FR" sz="1200" b="1" dirty="0">
                <a:latin typeface="+mj-lt"/>
              </a:rPr>
              <a:t>la note octroyée par </a:t>
            </a:r>
            <a:r>
              <a:rPr lang="fr-FR" sz="1200" b="1" dirty="0" err="1">
                <a:latin typeface="+mj-lt"/>
              </a:rPr>
              <a:t>Izivente</a:t>
            </a:r>
            <a:r>
              <a:rPr lang="fr-FR" sz="1200" b="1" dirty="0">
                <a:latin typeface="+mj-lt"/>
              </a:rPr>
              <a:t> est de 8 </a:t>
            </a:r>
            <a:r>
              <a:rPr lang="fr-FR" sz="1200" dirty="0">
                <a:latin typeface="+mj-lt"/>
              </a:rPr>
              <a:t>mais le système tient uniquement compte du fait que </a:t>
            </a:r>
            <a:r>
              <a:rPr lang="fr-FR" sz="1200" dirty="0" smtClean="0">
                <a:latin typeface="+mj-lt"/>
              </a:rPr>
              <a:t>l’âge </a:t>
            </a:r>
            <a:r>
              <a:rPr lang="fr-FR" sz="1200" dirty="0">
                <a:latin typeface="+mj-lt"/>
              </a:rPr>
              <a:t>du souscripteur est supérieur à 28 </a:t>
            </a:r>
            <a:r>
              <a:rPr lang="fr-FR" sz="1200" dirty="0" smtClean="0">
                <a:latin typeface="+mj-lt"/>
              </a:rPr>
              <a:t>ans. 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</a:rPr>
              <a:t>Cette </a:t>
            </a:r>
            <a:r>
              <a:rPr lang="fr-FR" sz="1200" b="1" dirty="0">
                <a:solidFill>
                  <a:srgbClr val="FF0000"/>
                </a:solidFill>
                <a:latin typeface="+mj-lt"/>
              </a:rPr>
              <a:t>note 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</a:rPr>
              <a:t>ne </a:t>
            </a:r>
            <a:r>
              <a:rPr lang="fr-FR" sz="1200" b="1" dirty="0">
                <a:solidFill>
                  <a:srgbClr val="FF0000"/>
                </a:solidFill>
                <a:latin typeface="+mj-lt"/>
              </a:rPr>
              <a:t>remet pas en cause sa faisabilité</a:t>
            </a:r>
            <a:r>
              <a:rPr lang="fr-FR" sz="1200" dirty="0">
                <a:latin typeface="+mj-lt"/>
              </a:rPr>
              <a:t> (si le dossier ne présente pas d’élément bloquant</a:t>
            </a:r>
            <a:r>
              <a:rPr lang="fr-FR" sz="1200" dirty="0" smtClean="0">
                <a:latin typeface="+mj-lt"/>
              </a:rPr>
              <a:t>)</a:t>
            </a:r>
          </a:p>
          <a:p>
            <a:pPr marL="216000" indent="-216000">
              <a:buClr>
                <a:srgbClr val="FF0000"/>
              </a:buClr>
              <a:buFont typeface="Wingdings" charset="2"/>
              <a:buChar char="§"/>
            </a:pPr>
            <a:endParaRPr lang="fr-FR" sz="700" dirty="0">
              <a:latin typeface="+mj-lt"/>
            </a:endParaRPr>
          </a:p>
          <a:p>
            <a:pPr marL="216000" indent="-21600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latin typeface="+mj-lt"/>
              </a:rPr>
              <a:t>Le dossier doit </a:t>
            </a:r>
            <a:r>
              <a:rPr lang="fr-FR" sz="1200" dirty="0" smtClean="0">
                <a:latin typeface="+mj-lt"/>
              </a:rPr>
              <a:t>être soumis </a:t>
            </a:r>
            <a:r>
              <a:rPr lang="fr-FR" sz="1200" dirty="0">
                <a:latin typeface="+mj-lt"/>
              </a:rPr>
              <a:t>à </a:t>
            </a:r>
            <a:r>
              <a:rPr lang="fr-FR" sz="1200" b="1" dirty="0">
                <a:latin typeface="+mj-lt"/>
              </a:rPr>
              <a:t>l’accord du </a:t>
            </a:r>
            <a:r>
              <a:rPr lang="fr-FR" sz="1200" b="1" dirty="0" smtClean="0">
                <a:latin typeface="+mj-lt"/>
              </a:rPr>
              <a:t>DAA </a:t>
            </a:r>
            <a:r>
              <a:rPr lang="fr-FR" sz="1200" dirty="0">
                <a:latin typeface="+mj-lt"/>
              </a:rPr>
              <a:t>(DA ou DUC si </a:t>
            </a:r>
            <a:r>
              <a:rPr lang="fr-FR" sz="1200" dirty="0" smtClean="0">
                <a:latin typeface="+mj-lt"/>
              </a:rPr>
              <a:t>absence) </a:t>
            </a:r>
            <a:r>
              <a:rPr lang="fr-FR" sz="1200" dirty="0">
                <a:latin typeface="+mj-lt"/>
              </a:rPr>
              <a:t>pour un montant de dossier </a:t>
            </a:r>
            <a:r>
              <a:rPr lang="fr-FR" sz="1200" dirty="0" smtClean="0">
                <a:latin typeface="+mj-lt"/>
              </a:rPr>
              <a:t>≤ </a:t>
            </a:r>
            <a:r>
              <a:rPr lang="fr-FR" sz="1200" dirty="0">
                <a:latin typeface="+mj-lt"/>
              </a:rPr>
              <a:t>3 000 </a:t>
            </a:r>
            <a:r>
              <a:rPr lang="fr-FR" sz="1200" dirty="0" smtClean="0">
                <a:latin typeface="+mj-lt"/>
              </a:rPr>
              <a:t>€. Au-delà</a:t>
            </a:r>
            <a:r>
              <a:rPr lang="fr-FR" sz="1200" dirty="0">
                <a:latin typeface="+mj-lt"/>
              </a:rPr>
              <a:t>, </a:t>
            </a:r>
            <a:r>
              <a:rPr lang="fr-FR" sz="1200" dirty="0" smtClean="0">
                <a:latin typeface="+mj-lt"/>
              </a:rPr>
              <a:t>les </a:t>
            </a:r>
            <a:r>
              <a:rPr lang="fr-FR" sz="1200" dirty="0">
                <a:latin typeface="+mj-lt"/>
              </a:rPr>
              <a:t>prêts relèvent du schéma délégataire appliqué aux crédits à la consommation. </a:t>
            </a:r>
          </a:p>
        </p:txBody>
      </p:sp>
      <p:pic>
        <p:nvPicPr>
          <p:cNvPr id="1028" name="Picture 4" descr="dome, food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569" y="2958917"/>
            <a:ext cx="615754" cy="61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3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Erasmus+</a:t>
            </a:r>
            <a:endParaRPr lang="fr-FR" dirty="0"/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2446961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298450" y="1485079"/>
            <a:ext cx="2051999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2451207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4622876" y="1485079"/>
            <a:ext cx="4190921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6761799" y="1480351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2514787" y="3745618"/>
            <a:ext cx="2028571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336531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89154" y="1475225"/>
            <a:ext cx="716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Montant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68473" y="1475225"/>
            <a:ext cx="4956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Taux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20067" y="1475225"/>
            <a:ext cx="120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Clients éligibles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6237" y="3734308"/>
            <a:ext cx="170912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Durée d’amortissement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263249" y="3334576"/>
            <a:ext cx="1232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Frais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pt-B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dossier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00284" y="3734308"/>
            <a:ext cx="1821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Remboursement anticipé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66922" y="1562930"/>
            <a:ext cx="137740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4000" b="1" dirty="0">
                <a:solidFill>
                  <a:srgbClr val="FF0000"/>
                </a:solidFill>
                <a:ea typeface="Times New Roman"/>
              </a:rPr>
              <a:t>0,90% </a:t>
            </a:r>
            <a:endParaRPr lang="fr-FR" sz="4000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 rot="16200000">
            <a:off x="3220843" y="2773071"/>
            <a:ext cx="749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990600" algn="l"/>
              </a:tabLst>
            </a:pPr>
            <a:r>
              <a:rPr lang="fr-FR" dirty="0">
                <a:solidFill>
                  <a:srgbClr val="FF0000"/>
                </a:solidFill>
                <a:ea typeface="Times New Roman"/>
              </a:rPr>
              <a:t>Offerts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4" y="3944427"/>
            <a:ext cx="464750" cy="464750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01" y="3998826"/>
            <a:ext cx="1010282" cy="1010282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395" y="2514054"/>
            <a:ext cx="889727" cy="889727"/>
          </a:xfrm>
          <a:prstGeom prst="rect">
            <a:avLst/>
          </a:prstGeom>
        </p:spPr>
      </p:pic>
      <p:cxnSp>
        <p:nvCxnSpPr>
          <p:cNvPr id="26" name="Connecteur droit 25"/>
          <p:cNvCxnSpPr/>
          <p:nvPr/>
        </p:nvCxnSpPr>
        <p:spPr>
          <a:xfrm flipV="1">
            <a:off x="2451467" y="1505814"/>
            <a:ext cx="2042547" cy="2121234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523269" y="4901482"/>
            <a:ext cx="20493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ea typeface="Times New Roman"/>
              </a:rPr>
              <a:t>Total</a:t>
            </a:r>
            <a:r>
              <a:rPr lang="fr-FR" dirty="0">
                <a:ea typeface="Times New Roman"/>
              </a:rPr>
              <a:t> ou </a:t>
            </a:r>
            <a:r>
              <a:rPr lang="fr-FR" b="1" dirty="0">
                <a:ea typeface="Times New Roman"/>
              </a:rPr>
              <a:t>partiel</a:t>
            </a:r>
            <a:r>
              <a:rPr lang="fr-FR" dirty="0">
                <a:ea typeface="Times New Roman"/>
              </a:rPr>
              <a:t> possible à tout moment </a:t>
            </a:r>
            <a:r>
              <a:rPr lang="fr-FR" b="1" dirty="0">
                <a:ea typeface="Times New Roman"/>
              </a:rPr>
              <a:t>sans frais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15663" y="4286954"/>
            <a:ext cx="2450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ea typeface="Times New Roman"/>
              </a:rPr>
              <a:t>8 </a:t>
            </a:r>
            <a:r>
              <a:rPr lang="fr-FR" b="1" dirty="0">
                <a:ea typeface="Times New Roman"/>
              </a:rPr>
              <a:t>ans maximum </a:t>
            </a:r>
            <a:endParaRPr lang="fr-FR" dirty="0">
              <a:ea typeface="Times New Roman"/>
            </a:endParaRPr>
          </a:p>
        </p:txBody>
      </p:sp>
      <p:sp>
        <p:nvSpPr>
          <p:cNvPr id="37" name="Rectangle 36"/>
          <p:cNvSpPr>
            <a:spLocks/>
          </p:cNvSpPr>
          <p:nvPr/>
        </p:nvSpPr>
        <p:spPr>
          <a:xfrm>
            <a:off x="4622877" y="3732524"/>
            <a:ext cx="4190920" cy="13013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/>
          <p:cNvSpPr>
            <a:spLocks/>
          </p:cNvSpPr>
          <p:nvPr/>
        </p:nvSpPr>
        <p:spPr>
          <a:xfrm>
            <a:off x="4622877" y="5105384"/>
            <a:ext cx="4190921" cy="799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272798" y="4638298"/>
            <a:ext cx="221666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</a:pPr>
            <a:r>
              <a:rPr lang="fr-FR" sz="1400" dirty="0">
                <a:ea typeface="Times New Roman"/>
              </a:rPr>
              <a:t>La</a:t>
            </a:r>
            <a:r>
              <a:rPr lang="fr-FR" sz="1400" b="1" dirty="0">
                <a:ea typeface="Times New Roman"/>
              </a:rPr>
              <a:t> période d’amortissement </a:t>
            </a:r>
            <a:r>
              <a:rPr lang="fr-FR" sz="1400" dirty="0">
                <a:ea typeface="Times New Roman"/>
              </a:rPr>
              <a:t>est de </a:t>
            </a:r>
            <a:r>
              <a:rPr lang="fr-FR" sz="1400" b="1" dirty="0">
                <a:solidFill>
                  <a:srgbClr val="FF0000"/>
                </a:solidFill>
                <a:ea typeface="Times New Roman"/>
              </a:rPr>
              <a:t>60 mois</a:t>
            </a:r>
            <a:r>
              <a:rPr lang="fr-FR" sz="1400" b="1" dirty="0">
                <a:ea typeface="Times New Roman"/>
              </a:rPr>
              <a:t> </a:t>
            </a:r>
            <a:r>
              <a:rPr lang="fr-FR" sz="1400" dirty="0">
                <a:ea typeface="Times New Roman"/>
              </a:rPr>
              <a:t>auquel s’ajoute le différé.</a:t>
            </a:r>
          </a:p>
          <a:p>
            <a:pPr>
              <a:lnSpc>
                <a:spcPts val="1500"/>
              </a:lnSpc>
              <a:spcAft>
                <a:spcPts val="0"/>
              </a:spcAft>
            </a:pPr>
            <a:r>
              <a:rPr lang="fr-FR" sz="1400" b="1" dirty="0">
                <a:ea typeface="Times New Roman"/>
              </a:rPr>
              <a:t>Différé total ou partiel </a:t>
            </a:r>
            <a:endParaRPr lang="fr-FR" sz="1400" b="1" dirty="0" smtClean="0">
              <a:ea typeface="Times New Roman"/>
            </a:endParaRPr>
          </a:p>
          <a:p>
            <a:pPr marL="228600" indent="-228600">
              <a:lnSpc>
                <a:spcPts val="1500"/>
              </a:lnSpc>
              <a:buClr>
                <a:srgbClr val="FF0000"/>
              </a:buClr>
              <a:buFont typeface="Wingdings"/>
              <a:buChar char=""/>
              <a:tabLst>
                <a:tab pos="201295" algn="l"/>
                <a:tab pos="990600" algn="l"/>
              </a:tabLst>
            </a:pPr>
            <a:r>
              <a:rPr lang="fr-FR" sz="1400" dirty="0">
                <a:ea typeface="Times New Roman"/>
              </a:rPr>
              <a:t>Erasmus 1 an : </a:t>
            </a:r>
            <a:r>
              <a:rPr lang="fr-FR" sz="1400" b="1" dirty="0" smtClean="0">
                <a:ea typeface="Times New Roman"/>
              </a:rPr>
              <a:t>24 </a:t>
            </a:r>
            <a:r>
              <a:rPr lang="fr-FR" sz="1400" b="1" dirty="0">
                <a:ea typeface="Times New Roman"/>
              </a:rPr>
              <a:t>mois </a:t>
            </a:r>
          </a:p>
          <a:p>
            <a:pPr marL="228600" lvl="0" indent="-228600">
              <a:lnSpc>
                <a:spcPts val="1500"/>
              </a:lnSpc>
              <a:spcAft>
                <a:spcPts val="0"/>
              </a:spcAft>
              <a:buClr>
                <a:srgbClr val="FF0000"/>
              </a:buClr>
              <a:buFont typeface="Wingdings"/>
              <a:buChar char=""/>
              <a:tabLst>
                <a:tab pos="201295" algn="l"/>
                <a:tab pos="990600" algn="l"/>
              </a:tabLst>
            </a:pPr>
            <a:r>
              <a:rPr lang="fr-FR" sz="1400" dirty="0">
                <a:ea typeface="Times New Roman"/>
              </a:rPr>
              <a:t>Erasmus 2 ans : </a:t>
            </a:r>
            <a:r>
              <a:rPr lang="fr-FR" sz="1400" b="1" dirty="0" smtClean="0">
                <a:ea typeface="Times New Roman"/>
              </a:rPr>
              <a:t>36 </a:t>
            </a:r>
            <a:r>
              <a:rPr lang="fr-FR" sz="1400" b="1" dirty="0">
                <a:ea typeface="Times New Roman"/>
              </a:rPr>
              <a:t>mois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587206" y="1765997"/>
            <a:ext cx="4170569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ts val="1500"/>
              </a:lnSpc>
              <a:buClr>
                <a:srgbClr val="FF0000"/>
              </a:buClr>
              <a:buFont typeface="Wingdings"/>
              <a:buChar char=""/>
              <a:tabLst>
                <a:tab pos="201295" algn="l"/>
                <a:tab pos="990600" algn="l"/>
              </a:tabLst>
            </a:pPr>
            <a:r>
              <a:rPr lang="fr-FR" sz="1300" dirty="0">
                <a:ea typeface="Times New Roman"/>
              </a:rPr>
              <a:t>Etudiants de </a:t>
            </a:r>
            <a:r>
              <a:rPr lang="fr-FR" sz="1300" b="1" dirty="0">
                <a:ea typeface="Times New Roman"/>
              </a:rPr>
              <a:t>résidence française </a:t>
            </a:r>
            <a:r>
              <a:rPr lang="fr-FR" sz="1300" dirty="0">
                <a:ea typeface="Times New Roman"/>
              </a:rPr>
              <a:t>et allant réaliser un </a:t>
            </a:r>
            <a:r>
              <a:rPr lang="fr-FR" sz="1300" b="1" dirty="0">
                <a:ea typeface="Times New Roman"/>
              </a:rPr>
              <a:t>Master</a:t>
            </a:r>
            <a:r>
              <a:rPr lang="fr-FR" sz="1300" dirty="0">
                <a:ea typeface="Times New Roman"/>
              </a:rPr>
              <a:t> en Europe dans l’un des 33 pays du </a:t>
            </a:r>
            <a:r>
              <a:rPr lang="fr-FR" sz="1300" b="1" dirty="0">
                <a:ea typeface="Times New Roman"/>
              </a:rPr>
              <a:t>programme ERASMUS+</a:t>
            </a:r>
          </a:p>
          <a:p>
            <a:pPr marL="228600" lvl="0" indent="-228600" algn="just">
              <a:lnSpc>
                <a:spcPts val="1500"/>
              </a:lnSpc>
              <a:buClr>
                <a:srgbClr val="FF0000"/>
              </a:buClr>
              <a:buFont typeface="Wingdings"/>
              <a:buChar char=""/>
              <a:tabLst>
                <a:tab pos="201295" algn="l"/>
                <a:tab pos="990600" algn="l"/>
              </a:tabLst>
            </a:pPr>
            <a:r>
              <a:rPr lang="fr-FR" sz="1300" b="1" dirty="0">
                <a:ea typeface="Times New Roman"/>
              </a:rPr>
              <a:t>Détenteurs</a:t>
            </a:r>
            <a:r>
              <a:rPr lang="fr-FR" sz="1300" dirty="0">
                <a:ea typeface="Times New Roman"/>
              </a:rPr>
              <a:t> d’un </a:t>
            </a:r>
            <a:r>
              <a:rPr lang="fr-FR" sz="1300" b="1" dirty="0">
                <a:ea typeface="Times New Roman"/>
              </a:rPr>
              <a:t>diplôme d’études de l’enseignement supérieur</a:t>
            </a:r>
            <a:r>
              <a:rPr lang="fr-FR" sz="1300" dirty="0">
                <a:ea typeface="Times New Roman"/>
              </a:rPr>
              <a:t> de premier cycle (Licence, </a:t>
            </a:r>
            <a:r>
              <a:rPr lang="fr-FR" sz="1300" dirty="0" err="1">
                <a:ea typeface="Times New Roman"/>
              </a:rPr>
              <a:t>Bachelor</a:t>
            </a:r>
            <a:r>
              <a:rPr lang="fr-FR" sz="1300" dirty="0">
                <a:ea typeface="Times New Roman"/>
              </a:rPr>
              <a:t> ou équivalent) et acceptés dans un </a:t>
            </a:r>
            <a:r>
              <a:rPr lang="fr-FR" sz="1300" b="1" dirty="0">
                <a:ea typeface="Times New Roman"/>
              </a:rPr>
              <a:t>programme de 2ème cycle</a:t>
            </a:r>
            <a:r>
              <a:rPr lang="fr-FR" sz="1300" dirty="0">
                <a:ea typeface="Times New Roman"/>
              </a:rPr>
              <a:t> (Master ou équivalent) </a:t>
            </a:r>
          </a:p>
          <a:p>
            <a:pPr marL="228600" lvl="0" indent="-228600">
              <a:lnSpc>
                <a:spcPts val="1500"/>
              </a:lnSpc>
              <a:buClr>
                <a:srgbClr val="FF0000"/>
              </a:buClr>
              <a:buFont typeface="Wingdings"/>
              <a:buChar char=""/>
              <a:tabLst>
                <a:tab pos="201295" algn="l"/>
                <a:tab pos="990600" algn="l"/>
              </a:tabLst>
            </a:pPr>
            <a:r>
              <a:rPr lang="fr-FR" sz="1300" dirty="0" smtClean="0">
                <a:ea typeface="Times New Roman"/>
              </a:rPr>
              <a:t>En capacité de </a:t>
            </a:r>
            <a:r>
              <a:rPr lang="fr-FR" sz="1300" b="1" dirty="0" smtClean="0">
                <a:ea typeface="Times New Roman"/>
              </a:rPr>
              <a:t>signer une déclaration sur </a:t>
            </a:r>
            <a:br>
              <a:rPr lang="fr-FR" sz="1300" b="1" dirty="0" smtClean="0">
                <a:ea typeface="Times New Roman"/>
              </a:rPr>
            </a:br>
            <a:r>
              <a:rPr lang="fr-FR" sz="1300" b="1" dirty="0" smtClean="0">
                <a:ea typeface="Times New Roman"/>
              </a:rPr>
              <a:t>l’honneur </a:t>
            </a:r>
            <a:r>
              <a:rPr lang="fr-FR" sz="1300" dirty="0" smtClean="0">
                <a:ea typeface="Times New Roman"/>
              </a:rPr>
              <a:t>attestant qu’il ne bénéficie pas </a:t>
            </a:r>
            <a:br>
              <a:rPr lang="fr-FR" sz="1300" dirty="0" smtClean="0">
                <a:ea typeface="Times New Roman"/>
              </a:rPr>
            </a:br>
            <a:r>
              <a:rPr lang="fr-FR" sz="1300" dirty="0" smtClean="0">
                <a:ea typeface="Times New Roman"/>
              </a:rPr>
              <a:t>d’autres prêts ou bourses au titre du programme Erasmus+</a:t>
            </a:r>
            <a:endParaRPr lang="fr-FR" sz="1300" dirty="0">
              <a:ea typeface="Times New Roman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812815" y="5476040"/>
            <a:ext cx="214046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00" lvl="0">
              <a:lnSpc>
                <a:spcPts val="1500"/>
              </a:lnSpc>
              <a:spcAft>
                <a:spcPts val="0"/>
              </a:spcAft>
              <a:buClr>
                <a:srgbClr val="FF0000"/>
              </a:buClr>
              <a:tabLst>
                <a:tab pos="201295" algn="l"/>
                <a:tab pos="990600" algn="l"/>
              </a:tabLst>
            </a:pPr>
            <a:r>
              <a:rPr lang="fr-FR" sz="1400" dirty="0" smtClean="0">
                <a:ea typeface="Times New Roman"/>
              </a:rPr>
              <a:t>Instruction </a:t>
            </a:r>
            <a:r>
              <a:rPr lang="fr-FR" sz="1400" dirty="0">
                <a:ea typeface="Times New Roman"/>
              </a:rPr>
              <a:t>sous IZIVENTE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89154" y="3308868"/>
            <a:ext cx="6014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dirty="0" smtClean="0">
                <a:solidFill>
                  <a:srgbClr val="FF0000"/>
                </a:solidFill>
              </a:rPr>
              <a:t>3 </a:t>
            </a:r>
            <a:r>
              <a:rPr lang="fr-FR" sz="1100" dirty="0">
                <a:solidFill>
                  <a:srgbClr val="FF0000"/>
                </a:solidFill>
              </a:rPr>
              <a:t>000 €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76913" y="3308868"/>
            <a:ext cx="6335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dirty="0" smtClean="0">
                <a:solidFill>
                  <a:srgbClr val="FF0000"/>
                </a:solidFill>
              </a:rPr>
              <a:t>12 </a:t>
            </a:r>
            <a:r>
              <a:rPr lang="fr-FR" sz="1100" dirty="0">
                <a:solidFill>
                  <a:srgbClr val="FF0000"/>
                </a:solidFill>
              </a:rPr>
              <a:t>000 €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696733" y="3308868"/>
            <a:ext cx="6335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dirty="0" smtClean="0">
                <a:solidFill>
                  <a:srgbClr val="FF0000"/>
                </a:solidFill>
              </a:rPr>
              <a:t>18 000 </a:t>
            </a:r>
            <a:r>
              <a:rPr lang="fr-FR" sz="1100" dirty="0">
                <a:solidFill>
                  <a:srgbClr val="FF0000"/>
                </a:solidFill>
              </a:rPr>
              <a:t>€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89154" y="2629855"/>
            <a:ext cx="1881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000000"/>
                </a:solidFill>
              </a:rPr>
              <a:t>1 an </a:t>
            </a:r>
            <a:r>
              <a:rPr lang="fr-FR" sz="1400" dirty="0" smtClean="0">
                <a:solidFill>
                  <a:srgbClr val="000000"/>
                </a:solidFill>
              </a:rPr>
              <a:t>de Master Erasmus</a:t>
            </a:r>
            <a:endParaRPr lang="fr-FR" sz="1400" i="1" dirty="0">
              <a:solidFill>
                <a:srgbClr val="000000"/>
              </a:solidFill>
            </a:endParaRPr>
          </a:p>
        </p:txBody>
      </p:sp>
      <p:cxnSp>
        <p:nvCxnSpPr>
          <p:cNvPr id="49" name="Connecteur droit avec flèche 48"/>
          <p:cNvCxnSpPr/>
          <p:nvPr/>
        </p:nvCxnSpPr>
        <p:spPr>
          <a:xfrm>
            <a:off x="368573" y="2937632"/>
            <a:ext cx="90604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Imag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7671" y="1494275"/>
            <a:ext cx="441623" cy="441623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289154" y="1892988"/>
            <a:ext cx="218014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ea typeface="Times New Roman"/>
              </a:rPr>
              <a:t>De</a:t>
            </a:r>
            <a:r>
              <a:rPr lang="fr-FR" b="1" dirty="0">
                <a:ea typeface="Times New Roman"/>
              </a:rPr>
              <a:t> 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3 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000 à 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18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 000 €</a:t>
            </a:r>
            <a:r>
              <a:rPr lang="fr-FR" b="1" dirty="0">
                <a:ea typeface="Times New Roman"/>
              </a:rPr>
              <a:t> </a:t>
            </a:r>
            <a:r>
              <a:rPr lang="fr-FR" b="1" dirty="0" smtClean="0">
                <a:ea typeface="Times New Roman"/>
              </a:rPr>
              <a:t/>
            </a:r>
            <a:br>
              <a:rPr lang="fr-FR" b="1" dirty="0" smtClean="0">
                <a:ea typeface="Times New Roman"/>
              </a:rPr>
            </a:br>
            <a:r>
              <a:rPr lang="fr-FR" sz="1600" dirty="0" smtClean="0">
                <a:ea typeface="Times New Roman"/>
              </a:rPr>
              <a:t>en </a:t>
            </a:r>
            <a:r>
              <a:rPr lang="fr-FR" sz="1600" dirty="0">
                <a:ea typeface="Times New Roman"/>
              </a:rPr>
              <a:t>fonction </a:t>
            </a:r>
            <a:r>
              <a:rPr lang="fr-FR" sz="1600" dirty="0" smtClean="0">
                <a:ea typeface="Times New Roman"/>
              </a:rPr>
              <a:t>des situations</a:t>
            </a:r>
            <a:endParaRPr lang="fr-FR" sz="1600" dirty="0">
              <a:ea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05721" y="3734308"/>
            <a:ext cx="7493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Garantie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587206" y="3979768"/>
            <a:ext cx="4290093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ts val="1500"/>
              </a:lnSpc>
              <a:spcAft>
                <a:spcPts val="0"/>
              </a:spcAft>
              <a:buClr>
                <a:srgbClr val="FF0000"/>
              </a:buClr>
              <a:buFont typeface="Wingdings"/>
              <a:buChar char=""/>
              <a:tabLst>
                <a:tab pos="201295" algn="l"/>
                <a:tab pos="990600" algn="l"/>
              </a:tabLst>
            </a:pPr>
            <a:r>
              <a:rPr lang="fr-FR" sz="1300" dirty="0">
                <a:ea typeface="Times New Roman"/>
              </a:rPr>
              <a:t>Pas d’assurance des emprunteurs – </a:t>
            </a:r>
            <a:r>
              <a:rPr lang="fr-FR" sz="1300" b="1" dirty="0">
                <a:ea typeface="Times New Roman"/>
              </a:rPr>
              <a:t>La garantie ERASMUS est exclusive</a:t>
            </a:r>
            <a:r>
              <a:rPr lang="fr-FR" sz="1300" dirty="0">
                <a:ea typeface="Times New Roman"/>
              </a:rPr>
              <a:t>. Le décès et l’invalidité totale sont garantis par le </a:t>
            </a:r>
            <a:r>
              <a:rPr lang="fr-FR" sz="1300" dirty="0" smtClean="0">
                <a:ea typeface="Times New Roman"/>
              </a:rPr>
              <a:t>FEI.</a:t>
            </a:r>
          </a:p>
          <a:p>
            <a:pPr marL="228600" lvl="0" indent="-228600" algn="just">
              <a:lnSpc>
                <a:spcPts val="1500"/>
              </a:lnSpc>
              <a:spcAft>
                <a:spcPts val="0"/>
              </a:spcAft>
              <a:buClr>
                <a:srgbClr val="FF0000"/>
              </a:buClr>
              <a:buFont typeface="Wingdings"/>
              <a:buChar char=""/>
              <a:tabLst>
                <a:tab pos="201295" algn="l"/>
                <a:tab pos="990600" algn="l"/>
              </a:tabLst>
            </a:pPr>
            <a:r>
              <a:rPr lang="fr-FR" sz="1300" dirty="0" smtClean="0">
                <a:ea typeface="Times New Roman"/>
              </a:rPr>
              <a:t>La </a:t>
            </a:r>
            <a:r>
              <a:rPr lang="fr-FR" sz="1300" dirty="0">
                <a:ea typeface="Times New Roman"/>
              </a:rPr>
              <a:t>prise de garanties personnelles </a:t>
            </a:r>
            <a:r>
              <a:rPr lang="fr-FR" sz="1300" dirty="0" smtClean="0">
                <a:ea typeface="Times New Roman"/>
              </a:rPr>
              <a:t>et </a:t>
            </a:r>
            <a:r>
              <a:rPr lang="fr-FR" sz="1300" dirty="0">
                <a:ea typeface="Times New Roman"/>
              </a:rPr>
              <a:t>de garanties </a:t>
            </a:r>
            <a:r>
              <a:rPr lang="fr-FR" sz="1300" dirty="0" smtClean="0">
                <a:ea typeface="Times New Roman"/>
              </a:rPr>
              <a:t>réelles</a:t>
            </a:r>
            <a:r>
              <a:rPr lang="fr-FR" sz="1300" dirty="0">
                <a:ea typeface="Times New Roman"/>
              </a:rPr>
              <a:t>, accordée par </a:t>
            </a:r>
            <a:r>
              <a:rPr lang="fr-FR" sz="1300" dirty="0" smtClean="0">
                <a:ea typeface="Times New Roman"/>
              </a:rPr>
              <a:t>l’étudiant </a:t>
            </a:r>
            <a:r>
              <a:rPr lang="fr-FR" sz="1300" dirty="0">
                <a:ea typeface="Times New Roman"/>
              </a:rPr>
              <a:t>ou un tiers, </a:t>
            </a:r>
            <a:r>
              <a:rPr lang="fr-FR" sz="1300" dirty="0" smtClean="0">
                <a:ea typeface="Times New Roman"/>
              </a:rPr>
              <a:t>ne </a:t>
            </a:r>
            <a:r>
              <a:rPr lang="fr-FR" sz="1300" dirty="0">
                <a:ea typeface="Times New Roman"/>
              </a:rPr>
              <a:t>sont pas autorisées. </a:t>
            </a:r>
            <a:r>
              <a:rPr lang="fr-FR" sz="1300" dirty="0" smtClean="0">
                <a:ea typeface="Times New Roman"/>
              </a:rPr>
              <a:t/>
            </a:r>
            <a:br>
              <a:rPr lang="fr-FR" sz="1300" dirty="0" smtClean="0">
                <a:ea typeface="Times New Roman"/>
              </a:rPr>
            </a:br>
            <a:r>
              <a:rPr lang="fr-FR" sz="1300" dirty="0" smtClean="0">
                <a:ea typeface="Times New Roman"/>
              </a:rPr>
              <a:t>Pas </a:t>
            </a:r>
            <a:r>
              <a:rPr lang="fr-FR" sz="1300" dirty="0">
                <a:ea typeface="Times New Roman"/>
              </a:rPr>
              <a:t>d’autre garantie que le </a:t>
            </a:r>
            <a:r>
              <a:rPr lang="fr-FR" sz="1300" dirty="0" smtClean="0">
                <a:ea typeface="Times New Roman"/>
              </a:rPr>
              <a:t>FEI.</a:t>
            </a:r>
            <a:endParaRPr lang="fr-FR" sz="1300" b="1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635886" y="5107656"/>
            <a:ext cx="9941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048" y="2702775"/>
            <a:ext cx="736898" cy="736898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4635886" y="5476040"/>
            <a:ext cx="4572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600" lvl="0">
              <a:lnSpc>
                <a:spcPts val="1500"/>
              </a:lnSpc>
              <a:buClr>
                <a:srgbClr val="FF0000"/>
              </a:buClr>
              <a:tabLst>
                <a:tab pos="201295" algn="l"/>
                <a:tab pos="990600" algn="l"/>
              </a:tabLst>
            </a:pPr>
            <a:r>
              <a:rPr lang="fr-FR" sz="1400" dirty="0" smtClean="0">
                <a:solidFill>
                  <a:srgbClr val="000000"/>
                </a:solidFill>
                <a:ea typeface="Times New Roman"/>
              </a:rPr>
              <a:t>Saisie </a:t>
            </a:r>
            <a:r>
              <a:rPr lang="fr-FR" sz="1400" dirty="0">
                <a:solidFill>
                  <a:srgbClr val="000000"/>
                </a:solidFill>
                <a:ea typeface="Times New Roman"/>
              </a:rPr>
              <a:t>sous l’outil d’éligibilité </a:t>
            </a:r>
            <a:r>
              <a:rPr lang="fr-FR" sz="1400" dirty="0" smtClean="0">
                <a:solidFill>
                  <a:srgbClr val="000000"/>
                </a:solidFill>
                <a:ea typeface="Times New Roman"/>
              </a:rPr>
              <a:t/>
            </a:r>
            <a:br>
              <a:rPr lang="fr-FR" sz="1400" dirty="0" smtClean="0">
                <a:solidFill>
                  <a:srgbClr val="000000"/>
                </a:solidFill>
                <a:ea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ea typeface="Times New Roman"/>
              </a:rPr>
              <a:t>(</a:t>
            </a:r>
            <a:r>
              <a:rPr lang="fr-FR" sz="1400" dirty="0">
                <a:solidFill>
                  <a:srgbClr val="000000"/>
                </a:solidFill>
                <a:ea typeface="Times New Roman"/>
              </a:rPr>
              <a:t>cf. </a:t>
            </a:r>
            <a:r>
              <a:rPr lang="fr-FR" sz="1400" dirty="0" smtClean="0">
                <a:solidFill>
                  <a:srgbClr val="000000"/>
                </a:solidFill>
                <a:ea typeface="Times New Roman"/>
                <a:hlinkClick r:id="rId7"/>
              </a:rPr>
              <a:t>DMA-INF/16.044</a:t>
            </a:r>
            <a:r>
              <a:rPr lang="fr-FR" sz="1400" dirty="0">
                <a:solidFill>
                  <a:srgbClr val="000000"/>
                </a:solidFill>
                <a:ea typeface="Times New Roman"/>
              </a:rPr>
              <a:t>)</a:t>
            </a:r>
          </a:p>
        </p:txBody>
      </p:sp>
      <p:cxnSp>
        <p:nvCxnSpPr>
          <p:cNvPr id="57" name="Connecteur droit 56"/>
          <p:cNvCxnSpPr/>
          <p:nvPr/>
        </p:nvCxnSpPr>
        <p:spPr>
          <a:xfrm>
            <a:off x="4758054" y="5444008"/>
            <a:ext cx="382887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5564698" y="5199416"/>
            <a:ext cx="6270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b="1" dirty="0">
                <a:solidFill>
                  <a:srgbClr val="FF0000"/>
                </a:solidFill>
                <a:ea typeface="Times New Roman"/>
              </a:rPr>
              <a:t>Etape 1 </a:t>
            </a:r>
            <a:endParaRPr lang="fr-FR" sz="1400" dirty="0"/>
          </a:p>
        </p:txBody>
      </p:sp>
      <p:sp>
        <p:nvSpPr>
          <p:cNvPr id="61" name="Rectangle 60"/>
          <p:cNvSpPr/>
          <p:nvPr/>
        </p:nvSpPr>
        <p:spPr>
          <a:xfrm>
            <a:off x="7722486" y="5199416"/>
            <a:ext cx="5950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b="1" dirty="0" smtClean="0">
                <a:solidFill>
                  <a:srgbClr val="FF0000"/>
                </a:solidFill>
                <a:ea typeface="Times New Roman"/>
              </a:rPr>
              <a:t>Etape 2</a:t>
            </a:r>
            <a:endParaRPr lang="fr-FR" sz="1400" dirty="0"/>
          </a:p>
        </p:txBody>
      </p:sp>
      <p:sp>
        <p:nvSpPr>
          <p:cNvPr id="60" name="Ellipse 59"/>
          <p:cNvSpPr/>
          <p:nvPr/>
        </p:nvSpPr>
        <p:spPr>
          <a:xfrm>
            <a:off x="7660947" y="5392596"/>
            <a:ext cx="108000" cy="108000"/>
          </a:xfrm>
          <a:prstGeom prst="ellipse">
            <a:avLst/>
          </a:pr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5522010" y="5392596"/>
            <a:ext cx="108000" cy="108000"/>
          </a:xfrm>
          <a:prstGeom prst="ellipse">
            <a:avLst/>
          </a:pr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8" name="Connecteur droit 57"/>
          <p:cNvCxnSpPr/>
          <p:nvPr/>
        </p:nvCxnSpPr>
        <p:spPr>
          <a:xfrm>
            <a:off x="1274616" y="2968187"/>
            <a:ext cx="0" cy="324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578139" y="2968187"/>
            <a:ext cx="0" cy="324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89154" y="3002463"/>
            <a:ext cx="203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000000"/>
                </a:solidFill>
              </a:rPr>
              <a:t>2 ans </a:t>
            </a:r>
            <a:r>
              <a:rPr lang="fr-FR" sz="1400" dirty="0">
                <a:solidFill>
                  <a:srgbClr val="000000"/>
                </a:solidFill>
              </a:rPr>
              <a:t>de Master Erasmus</a:t>
            </a:r>
            <a:endParaRPr lang="fr-FR" sz="1400" i="1" dirty="0">
              <a:solidFill>
                <a:srgbClr val="000000"/>
              </a:solidFill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>
            <a:off x="368573" y="3294546"/>
            <a:ext cx="182122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84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/>
          </p:cNvSpPr>
          <p:nvPr/>
        </p:nvSpPr>
        <p:spPr>
          <a:xfrm>
            <a:off x="4622877" y="1485078"/>
            <a:ext cx="4190922" cy="44195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2446961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298450" y="1485079"/>
            <a:ext cx="2051999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2451207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2514787" y="3745618"/>
            <a:ext cx="2028571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336531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89155" y="1475225"/>
            <a:ext cx="716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Montant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68473" y="1475225"/>
            <a:ext cx="4956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Taux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20067" y="1475225"/>
            <a:ext cx="120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Clients éligibles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35766" y="5596873"/>
            <a:ext cx="17066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Durée d’amortissement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263249" y="3334576"/>
            <a:ext cx="1232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Frais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pt-B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dossier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4872" y="3763877"/>
            <a:ext cx="1821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Remboursement anticipé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03261" y="3763877"/>
            <a:ext cx="6920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Caution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66922" y="1562930"/>
            <a:ext cx="137740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4000" b="1" dirty="0">
                <a:solidFill>
                  <a:srgbClr val="FF0000"/>
                </a:solidFill>
                <a:ea typeface="Times New Roman"/>
              </a:rPr>
              <a:t>0,90% </a:t>
            </a:r>
            <a:endParaRPr lang="fr-FR" sz="4000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 rot="16200000">
            <a:off x="3220843" y="2773071"/>
            <a:ext cx="749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990600" algn="l"/>
              </a:tabLst>
            </a:pPr>
            <a:r>
              <a:rPr lang="fr-FR" dirty="0">
                <a:solidFill>
                  <a:srgbClr val="FF0000"/>
                </a:solidFill>
                <a:ea typeface="Times New Roman"/>
              </a:rPr>
              <a:t>Offerts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47" y="1617821"/>
            <a:ext cx="1116349" cy="111634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813" y="4446580"/>
            <a:ext cx="454901" cy="45490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389" y="3998826"/>
            <a:ext cx="1010282" cy="1010282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395" y="2514054"/>
            <a:ext cx="889727" cy="889727"/>
          </a:xfrm>
          <a:prstGeom prst="rect">
            <a:avLst/>
          </a:prstGeom>
        </p:spPr>
      </p:pic>
      <p:cxnSp>
        <p:nvCxnSpPr>
          <p:cNvPr id="26" name="Connecteur droit 25"/>
          <p:cNvCxnSpPr/>
          <p:nvPr/>
        </p:nvCxnSpPr>
        <p:spPr>
          <a:xfrm flipV="1">
            <a:off x="2451467" y="1505814"/>
            <a:ext cx="2042547" cy="2121234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37857" y="4901482"/>
            <a:ext cx="20493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ea typeface="Times New Roman"/>
              </a:rPr>
              <a:t>Total</a:t>
            </a:r>
            <a:r>
              <a:rPr lang="fr-FR" dirty="0">
                <a:ea typeface="Times New Roman"/>
              </a:rPr>
              <a:t> ou </a:t>
            </a:r>
            <a:r>
              <a:rPr lang="fr-FR" b="1" dirty="0">
                <a:ea typeface="Times New Roman"/>
              </a:rPr>
              <a:t>partiel</a:t>
            </a:r>
            <a:r>
              <a:rPr lang="fr-FR" dirty="0">
                <a:ea typeface="Times New Roman"/>
              </a:rPr>
              <a:t> possible à tout moment </a:t>
            </a:r>
            <a:r>
              <a:rPr lang="fr-FR" b="1" dirty="0">
                <a:ea typeface="Times New Roman"/>
              </a:rPr>
              <a:t>sans frais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9971" y="2716354"/>
            <a:ext cx="2033721" cy="722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ea typeface="Times New Roman"/>
              </a:rPr>
              <a:t>De</a:t>
            </a:r>
            <a:r>
              <a:rPr lang="fr-FR" b="1" dirty="0">
                <a:ea typeface="Times New Roman"/>
              </a:rPr>
              <a:t> 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1 000 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€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 </a:t>
            </a:r>
            <a:br>
              <a:rPr lang="fr-FR" b="1" dirty="0" smtClean="0">
                <a:solidFill>
                  <a:srgbClr val="FF0000"/>
                </a:solidFill>
                <a:ea typeface="Times New Roman"/>
              </a:rPr>
            </a:b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à 6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 000 €</a:t>
            </a:r>
            <a:r>
              <a:rPr lang="fr-FR" b="1" dirty="0">
                <a:ea typeface="Times New Roman"/>
              </a:rPr>
              <a:t> </a:t>
            </a:r>
            <a:endParaRPr lang="fr-FR" dirty="0">
              <a:ea typeface="Times New Roman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535766" y="4901482"/>
            <a:ext cx="11934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ea typeface="Times New Roman"/>
              </a:rPr>
              <a:t>De</a:t>
            </a:r>
            <a:r>
              <a:rPr lang="fr-FR" b="1" dirty="0">
                <a:ea typeface="Times New Roman"/>
              </a:rPr>
              <a:t> 12 </a:t>
            </a:r>
            <a:r>
              <a:rPr lang="fr-FR" b="1" dirty="0" smtClean="0">
                <a:ea typeface="Times New Roman"/>
              </a:rPr>
              <a:t/>
            </a:r>
            <a:br>
              <a:rPr lang="fr-FR" b="1" dirty="0" smtClean="0">
                <a:ea typeface="Times New Roman"/>
              </a:rPr>
            </a:br>
            <a:r>
              <a:rPr lang="fr-FR" dirty="0" smtClean="0">
                <a:ea typeface="Times New Roman"/>
              </a:rPr>
              <a:t>à</a:t>
            </a:r>
            <a:r>
              <a:rPr lang="fr-FR" b="1" dirty="0" smtClean="0">
                <a:ea typeface="Times New Roman"/>
              </a:rPr>
              <a:t> </a:t>
            </a:r>
            <a:r>
              <a:rPr lang="fr-FR" b="1" dirty="0">
                <a:ea typeface="Times New Roman"/>
              </a:rPr>
              <a:t>60 </a:t>
            </a:r>
            <a:r>
              <a:rPr lang="fr-FR" b="1" dirty="0" smtClean="0">
                <a:ea typeface="Times New Roman"/>
              </a:rPr>
              <a:t>mois</a:t>
            </a:r>
            <a:endParaRPr lang="fr-FR" b="1" dirty="0">
              <a:ea typeface="Times New Roman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71682" y="4006843"/>
            <a:ext cx="1921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990600" algn="l"/>
              </a:tabLst>
            </a:pPr>
            <a:r>
              <a:rPr lang="fr-FR" dirty="0">
                <a:ea typeface="Times New Roman"/>
              </a:rPr>
              <a:t>Personne </a:t>
            </a:r>
            <a:endParaRPr lang="fr-FR" dirty="0" smtClean="0"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990600" algn="l"/>
              </a:tabLst>
            </a:pPr>
            <a:r>
              <a:rPr lang="fr-FR" dirty="0" smtClean="0">
                <a:ea typeface="Times New Roman"/>
              </a:rPr>
              <a:t>       physique</a:t>
            </a:r>
            <a:endParaRPr lang="fr-FR" dirty="0">
              <a:ea typeface="Times New Roman"/>
            </a:endParaRP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563" y="4421187"/>
            <a:ext cx="1174820" cy="117482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Prêt pour avancer</a:t>
            </a:r>
            <a:endParaRPr lang="fr-FR" dirty="0"/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9798" y="1052916"/>
            <a:ext cx="5129213" cy="5129213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4635011" y="5455480"/>
            <a:ext cx="4178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ea typeface="Times New Roman"/>
              </a:rPr>
              <a:t>Jeunes </a:t>
            </a:r>
            <a:r>
              <a:rPr lang="fr-FR" dirty="0" smtClean="0">
                <a:ea typeface="Times New Roman"/>
              </a:rPr>
              <a:t>de 18 à </a:t>
            </a:r>
            <a:r>
              <a:rPr lang="fr-FR" dirty="0">
                <a:ea typeface="Times New Roman"/>
              </a:rPr>
              <a:t>28 ans </a:t>
            </a:r>
            <a:r>
              <a:rPr lang="fr-FR" dirty="0" smtClean="0">
                <a:ea typeface="Times New Roman"/>
              </a:rPr>
              <a:t>inclus</a:t>
            </a:r>
            <a:endParaRPr lang="fr-FR" sz="1200" dirty="0">
              <a:ea typeface="Times New Roman"/>
            </a:endParaRPr>
          </a:p>
        </p:txBody>
      </p:sp>
      <p:cxnSp>
        <p:nvCxnSpPr>
          <p:cNvPr id="34" name="Connecteur droit 33"/>
          <p:cNvCxnSpPr/>
          <p:nvPr/>
        </p:nvCxnSpPr>
        <p:spPr>
          <a:xfrm>
            <a:off x="2509546" y="3780644"/>
            <a:ext cx="2042547" cy="2121234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9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AVANCE SUR BOURSE</a:t>
            </a:r>
            <a:endParaRPr lang="fr-FR" dirty="0"/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2452636" y="1485079"/>
            <a:ext cx="2051999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4646306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6761798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309971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4646306" y="3745618"/>
            <a:ext cx="2028571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>
            <a:spLocks/>
          </p:cNvSpPr>
          <p:nvPr/>
        </p:nvSpPr>
        <p:spPr>
          <a:xfrm>
            <a:off x="2442015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443341" y="1475225"/>
            <a:ext cx="716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Montant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63572" y="1488318"/>
            <a:ext cx="4956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Taux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58988" y="1501413"/>
            <a:ext cx="120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Clients éligibles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1595" y="3763877"/>
            <a:ext cx="170660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Durée d’amortissement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458348" y="3334576"/>
            <a:ext cx="1232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Frais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pt-B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dossier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20356" y="3763877"/>
            <a:ext cx="1821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Remboursement anticipé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93160" y="1657337"/>
            <a:ext cx="909223" cy="737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4000" b="1" dirty="0" smtClean="0">
                <a:solidFill>
                  <a:srgbClr val="FF0000"/>
                </a:solidFill>
                <a:ea typeface="Times New Roman"/>
              </a:rPr>
              <a:t>0% </a:t>
            </a:r>
            <a:endParaRPr lang="fr-FR" sz="4000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 rot="16200000">
            <a:off x="5415942" y="2773071"/>
            <a:ext cx="749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990600" algn="l"/>
              </a:tabLst>
            </a:pPr>
            <a:r>
              <a:rPr lang="fr-FR" dirty="0">
                <a:solidFill>
                  <a:srgbClr val="FF0000"/>
                </a:solidFill>
                <a:ea typeface="Times New Roman"/>
              </a:rPr>
              <a:t>Offerts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873" y="3998826"/>
            <a:ext cx="1010282" cy="1010282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494" y="2514054"/>
            <a:ext cx="889727" cy="889727"/>
          </a:xfrm>
          <a:prstGeom prst="rect">
            <a:avLst/>
          </a:prstGeom>
        </p:spPr>
      </p:pic>
      <p:cxnSp>
        <p:nvCxnSpPr>
          <p:cNvPr id="25" name="Connecteur droit 24"/>
          <p:cNvCxnSpPr/>
          <p:nvPr/>
        </p:nvCxnSpPr>
        <p:spPr>
          <a:xfrm flipV="1">
            <a:off x="4646566" y="1505814"/>
            <a:ext cx="2042547" cy="2121234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443341" y="4901482"/>
            <a:ext cx="20493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ea typeface="Times New Roman"/>
              </a:rPr>
              <a:t>Total</a:t>
            </a:r>
            <a:r>
              <a:rPr lang="fr-FR" dirty="0">
                <a:ea typeface="Times New Roman"/>
              </a:rPr>
              <a:t> ou </a:t>
            </a:r>
            <a:r>
              <a:rPr lang="fr-FR" b="1" dirty="0">
                <a:ea typeface="Times New Roman"/>
              </a:rPr>
              <a:t>partiel</a:t>
            </a:r>
            <a:r>
              <a:rPr lang="fr-FR" dirty="0">
                <a:ea typeface="Times New Roman"/>
              </a:rPr>
              <a:t> possible à tout moment </a:t>
            </a:r>
            <a:r>
              <a:rPr lang="fr-FR" b="1" dirty="0">
                <a:ea typeface="Times New Roman"/>
              </a:rPr>
              <a:t>sans frais</a:t>
            </a:r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4646566" y="3745618"/>
            <a:ext cx="4167231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7189086" y="2463438"/>
            <a:ext cx="16327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>
                <a:ea typeface="Times New Roman"/>
              </a:rPr>
              <a:t>Sur </a:t>
            </a:r>
            <a:r>
              <a:rPr lang="fr-FR" sz="1400" i="1" dirty="0">
                <a:ea typeface="Times New Roman"/>
              </a:rPr>
              <a:t>présentation d’un justificatif d’attribution d’une bourse qui sera versée sur un compte de la CELCA </a:t>
            </a:r>
            <a:endParaRPr lang="fr-FR" sz="1400" dirty="0"/>
          </a:p>
        </p:txBody>
      </p:sp>
      <p:sp>
        <p:nvSpPr>
          <p:cNvPr id="4" name="Rectangle 3"/>
          <p:cNvSpPr/>
          <p:nvPr/>
        </p:nvSpPr>
        <p:spPr>
          <a:xfrm>
            <a:off x="636900" y="4901482"/>
            <a:ext cx="139814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ea typeface="Times New Roman"/>
              </a:rPr>
              <a:t>De</a:t>
            </a:r>
            <a:r>
              <a:rPr lang="fr-FR" b="1" dirty="0">
                <a:ea typeface="Times New Roman"/>
              </a:rPr>
              <a:t> 1 </a:t>
            </a:r>
            <a:r>
              <a:rPr lang="fr-FR" dirty="0">
                <a:ea typeface="Times New Roman"/>
              </a:rPr>
              <a:t>à</a:t>
            </a:r>
            <a:r>
              <a:rPr lang="fr-FR" b="1" dirty="0">
                <a:ea typeface="Times New Roman"/>
              </a:rPr>
              <a:t> 3 mois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189086" y="1811849"/>
            <a:ext cx="160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b="1" dirty="0">
                <a:ea typeface="Times New Roman"/>
              </a:rPr>
              <a:t>Etudiants</a:t>
            </a:r>
            <a:r>
              <a:rPr lang="fr-FR" dirty="0">
                <a:ea typeface="Times New Roman"/>
              </a:rPr>
              <a:t> de 18 </a:t>
            </a:r>
            <a:r>
              <a:rPr lang="fr-FR" dirty="0" smtClean="0">
                <a:ea typeface="Times New Roman"/>
              </a:rPr>
              <a:t/>
            </a:r>
            <a:br>
              <a:rPr lang="fr-FR" dirty="0" smtClean="0">
                <a:ea typeface="Times New Roman"/>
              </a:rPr>
            </a:br>
            <a:r>
              <a:rPr lang="fr-FR" dirty="0" smtClean="0">
                <a:ea typeface="Times New Roman"/>
              </a:rPr>
              <a:t>à </a:t>
            </a:r>
            <a:r>
              <a:rPr lang="fr-FR" dirty="0">
                <a:ea typeface="Times New Roman"/>
              </a:rPr>
              <a:t>28 ans </a:t>
            </a:r>
            <a:r>
              <a:rPr lang="fr-FR" dirty="0" smtClean="0">
                <a:ea typeface="Times New Roman"/>
              </a:rPr>
              <a:t>inclus</a:t>
            </a:r>
            <a:endParaRPr lang="fr-FR" sz="1200" dirty="0">
              <a:ea typeface="Times New Roman"/>
            </a:endParaRP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538" y="1767520"/>
            <a:ext cx="504000" cy="504000"/>
          </a:xfrm>
          <a:prstGeom prst="rect">
            <a:avLst/>
          </a:prstGeom>
        </p:spPr>
      </p:pic>
      <p:pic>
        <p:nvPicPr>
          <p:cNvPr id="2050" name="Picture 2" descr="award, badge, business, college, diploma, graduation, school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884" y="2554741"/>
            <a:ext cx="327676" cy="37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>
            <a:spLocks/>
          </p:cNvSpPr>
          <p:nvPr/>
        </p:nvSpPr>
        <p:spPr>
          <a:xfrm>
            <a:off x="309971" y="1475225"/>
            <a:ext cx="2028571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2443342" y="1852090"/>
            <a:ext cx="2061294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r-FR" dirty="0">
                <a:ea typeface="Times New Roman"/>
              </a:rPr>
              <a:t>De </a:t>
            </a:r>
            <a:r>
              <a:rPr lang="fr-FR" b="1" dirty="0">
                <a:solidFill>
                  <a:srgbClr val="FF0000"/>
                </a:solidFill>
                <a:ea typeface="Times New Roman"/>
              </a:rPr>
              <a:t>300 à 1 500 € </a:t>
            </a:r>
            <a:endParaRPr lang="fr-FR" b="1" dirty="0" smtClean="0">
              <a:solidFill>
                <a:srgbClr val="FF0000"/>
              </a:solidFill>
              <a:ea typeface="Times New Roman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fr-FR" sz="500" dirty="0" smtClean="0">
              <a:ea typeface="Times New Roman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fr-FR" sz="1400" dirty="0" smtClean="0">
                <a:ea typeface="Times New Roman"/>
              </a:rPr>
              <a:t>Par </a:t>
            </a:r>
            <a:r>
              <a:rPr lang="fr-FR" sz="1400" dirty="0">
                <a:ea typeface="Times New Roman"/>
              </a:rPr>
              <a:t>exemple </a:t>
            </a:r>
            <a:r>
              <a:rPr lang="fr-FR" sz="1400" dirty="0" smtClean="0">
                <a:ea typeface="Times New Roman"/>
              </a:rPr>
              <a:t>: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fr-FR" sz="1400" dirty="0" smtClean="0">
                <a:ea typeface="Times New Roman"/>
              </a:rPr>
              <a:t>1 000 € </a:t>
            </a:r>
            <a:r>
              <a:rPr lang="fr-FR" sz="1400" dirty="0">
                <a:ea typeface="Times New Roman"/>
              </a:rPr>
              <a:t>pour l’Avance sur </a:t>
            </a:r>
            <a:r>
              <a:rPr lang="fr-FR" sz="1400" dirty="0" smtClean="0">
                <a:ea typeface="Times New Roman"/>
              </a:rPr>
              <a:t>Bourse </a:t>
            </a:r>
            <a:r>
              <a:rPr lang="fr-FR" sz="1400" dirty="0">
                <a:ea typeface="Times New Roman"/>
              </a:rPr>
              <a:t>+ </a:t>
            </a:r>
            <a:r>
              <a:rPr lang="fr-FR" sz="1400" dirty="0" smtClean="0">
                <a:ea typeface="Times New Roman"/>
              </a:rPr>
              <a:t>500 € </a:t>
            </a:r>
            <a:r>
              <a:rPr lang="fr-FR" sz="1400" dirty="0">
                <a:ea typeface="Times New Roman"/>
              </a:rPr>
              <a:t>pour compenser le découvert autorisé permanent inhibé pendant cette </a:t>
            </a:r>
            <a:r>
              <a:rPr lang="fr-FR" sz="1400" dirty="0" smtClean="0">
                <a:ea typeface="Times New Roman"/>
              </a:rPr>
              <a:t>période</a:t>
            </a:r>
            <a:endParaRPr lang="fr-FR" sz="1400" dirty="0">
              <a:ea typeface="Times New Roman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663572" y="4655261"/>
            <a:ext cx="415022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400" b="1" dirty="0"/>
              <a:t>Le client ne reçoit pas de </a:t>
            </a:r>
            <a:r>
              <a:rPr lang="fr-FR" sz="1400" b="1" dirty="0" smtClean="0"/>
              <a:t>rappel </a:t>
            </a:r>
            <a:r>
              <a:rPr lang="fr-FR" sz="1400" b="1" dirty="0"/>
              <a:t>à l’échéance </a:t>
            </a:r>
            <a:r>
              <a:rPr lang="fr-FR" sz="1400" b="1" dirty="0" smtClean="0"/>
              <a:t>de </a:t>
            </a:r>
            <a:r>
              <a:rPr lang="fr-FR" sz="1400" b="1" dirty="0"/>
              <a:t>son découvert négocié. </a:t>
            </a:r>
            <a:r>
              <a:rPr lang="fr-FR" sz="1400" dirty="0" smtClean="0"/>
              <a:t>Il </a:t>
            </a:r>
            <a:r>
              <a:rPr lang="fr-FR" sz="1400" dirty="0"/>
              <a:t>doit donc bien prévoir </a:t>
            </a:r>
            <a:r>
              <a:rPr lang="fr-FR" sz="1400" dirty="0" smtClean="0"/>
              <a:t>de </a:t>
            </a:r>
            <a:r>
              <a:rPr lang="fr-FR" sz="1400" dirty="0"/>
              <a:t>régulariser sa situation au bout des 3 mois.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400" i="1" dirty="0"/>
              <a:t>A noter : la règlementation interdit le renouvellement d’un découvert négocié.</a:t>
            </a: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649" y="1494275"/>
            <a:ext cx="441623" cy="441623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301594" y="2158381"/>
            <a:ext cx="20369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Découvert négocié ponctuel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1594" y="2842799"/>
            <a:ext cx="20603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Il se substitue au découvert autorisé pendant le temps de sa mise en place</a:t>
            </a:r>
          </a:p>
        </p:txBody>
      </p:sp>
      <p:sp>
        <p:nvSpPr>
          <p:cNvPr id="40" name="Organigramme : Extraire 39"/>
          <p:cNvSpPr/>
          <p:nvPr/>
        </p:nvSpPr>
        <p:spPr>
          <a:xfrm>
            <a:off x="6387404" y="3917764"/>
            <a:ext cx="702560" cy="605695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6583032" y="3958560"/>
            <a:ext cx="311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!</a:t>
            </a:r>
            <a:endParaRPr lang="fr-FR" sz="3600" b="1" dirty="0">
              <a:solidFill>
                <a:schemeClr val="bg1"/>
              </a:solidFill>
            </a:endParaRPr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28" y="4107968"/>
            <a:ext cx="863992" cy="863992"/>
          </a:xfrm>
          <a:prstGeom prst="rect">
            <a:avLst/>
          </a:prstGeom>
        </p:spPr>
      </p:pic>
      <p:pic>
        <p:nvPicPr>
          <p:cNvPr id="2052" name="Picture 4" descr="bank, card, credit, finance, paymen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18" y="1608346"/>
            <a:ext cx="533903" cy="5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30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98450" y="1239838"/>
            <a:ext cx="8535306" cy="451503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dirty="0"/>
              <a:t>Les fonds peuvent être </a:t>
            </a:r>
            <a:r>
              <a:rPr lang="fr-FR" dirty="0" smtClean="0"/>
              <a:t>débloqués :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1800" spc="-80" dirty="0" smtClean="0"/>
              <a:t>Pour tous les crédits</a:t>
            </a:r>
            <a:br>
              <a:rPr lang="fr-FR" sz="1800" spc="-80" dirty="0" smtClean="0"/>
            </a:br>
            <a:r>
              <a:rPr lang="fr-FR" spc="-80" dirty="0" smtClean="0"/>
              <a:t>Versement </a:t>
            </a:r>
            <a:r>
              <a:rPr lang="fr-FR" spc="-80" dirty="0"/>
              <a:t>des fonds </a:t>
            </a:r>
            <a:r>
              <a:rPr lang="fr-FR" spc="-80" dirty="0" smtClean="0"/>
              <a:t>et </a:t>
            </a:r>
            <a:r>
              <a:rPr lang="fr-FR" spc="-80" dirty="0"/>
              <a:t>remboursement anticipé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3914" y="5295953"/>
            <a:ext cx="8539843" cy="8076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2"/>
                </a:solidFill>
              </a:rPr>
              <a:t>Les conditions fixées lors de l’octroi du prêt restent en vigueur jusqu’à la fin du </a:t>
            </a:r>
            <a:r>
              <a:rPr lang="fr-FR" b="1" dirty="0" smtClean="0">
                <a:solidFill>
                  <a:schemeClr val="tx2"/>
                </a:solidFill>
              </a:rPr>
              <a:t>contrat </a:t>
            </a:r>
            <a:r>
              <a:rPr lang="fr-FR" dirty="0" smtClean="0">
                <a:solidFill>
                  <a:schemeClr val="tx2"/>
                </a:solidFill>
              </a:rPr>
              <a:t/>
            </a:r>
            <a:br>
              <a:rPr lang="fr-FR" dirty="0" smtClean="0">
                <a:solidFill>
                  <a:schemeClr val="tx2"/>
                </a:solidFill>
              </a:rPr>
            </a:br>
            <a:r>
              <a:rPr lang="fr-FR" dirty="0" smtClean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fr-FR" dirty="0" smtClean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Il </a:t>
            </a:r>
            <a:r>
              <a:rPr lang="fr-FR" dirty="0">
                <a:solidFill>
                  <a:schemeClr val="tx1"/>
                </a:solidFill>
              </a:rPr>
              <a:t>n’est donc pas possible d’augmenter le montant du crédit ni d’allonger la période de remboursement ou de différé au cours de la vie du prêt.</a:t>
            </a:r>
          </a:p>
        </p:txBody>
      </p:sp>
      <p:pic>
        <p:nvPicPr>
          <p:cNvPr id="15" name="detail-icon-img" descr="pin icon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330" y="5113227"/>
            <a:ext cx="471636" cy="46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214" y="4102945"/>
            <a:ext cx="1010282" cy="10102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2623" y="4167674"/>
            <a:ext cx="70221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>
                <a:solidFill>
                  <a:srgbClr val="000000"/>
                </a:solidFill>
              </a:rPr>
              <a:t>Le prêt peut être </a:t>
            </a:r>
            <a:r>
              <a:rPr lang="fr-FR" b="1" dirty="0">
                <a:solidFill>
                  <a:srgbClr val="FF0000"/>
                </a:solidFill>
              </a:rPr>
              <a:t>remboursé partiellement ou totalement </a:t>
            </a:r>
            <a:r>
              <a:rPr lang="fr-FR" dirty="0">
                <a:solidFill>
                  <a:srgbClr val="000000"/>
                </a:solidFill>
              </a:rPr>
              <a:t>à tout moment</a:t>
            </a:r>
          </a:p>
          <a:p>
            <a:pPr marL="712788" lvl="1" indent="-255588"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solidFill>
                  <a:srgbClr val="000000"/>
                </a:solidFill>
              </a:rPr>
              <a:t>Sans frais</a:t>
            </a:r>
          </a:p>
          <a:p>
            <a:pPr marL="712788" lvl="1" indent="-255588"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solidFill>
                  <a:srgbClr val="000000"/>
                </a:solidFill>
              </a:rPr>
              <a:t>Pendant la période de différé, seul le remboursement total est possible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505" y="1676400"/>
            <a:ext cx="38649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 algn="just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fr-FR" sz="1600" dirty="0" smtClean="0">
                <a:solidFill>
                  <a:srgbClr val="000000"/>
                </a:solidFill>
              </a:rPr>
              <a:t>Les </a:t>
            </a:r>
            <a:r>
              <a:rPr lang="fr-FR" sz="1600" dirty="0">
                <a:solidFill>
                  <a:srgbClr val="000000"/>
                </a:solidFill>
              </a:rPr>
              <a:t>fonds sont versés au terme du délai de rétractation (14 jours). Le client peut demander qu’ils soient versés à compter du 8</a:t>
            </a:r>
            <a:r>
              <a:rPr lang="fr-FR" sz="1600" baseline="30000" dirty="0">
                <a:solidFill>
                  <a:srgbClr val="000000"/>
                </a:solidFill>
              </a:rPr>
              <a:t>ème</a:t>
            </a:r>
            <a:r>
              <a:rPr lang="fr-FR" sz="1600" dirty="0">
                <a:solidFill>
                  <a:srgbClr val="000000"/>
                </a:solidFill>
              </a:rPr>
              <a:t> jour de ce délai.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42896" y="1676400"/>
            <a:ext cx="438680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fr-FR" sz="1600" dirty="0" smtClean="0">
                <a:solidFill>
                  <a:srgbClr val="000000"/>
                </a:solidFill>
              </a:rPr>
              <a:t>Jusqu’à </a:t>
            </a:r>
            <a:r>
              <a:rPr lang="fr-FR" sz="1600" dirty="0">
                <a:solidFill>
                  <a:srgbClr val="000000"/>
                </a:solidFill>
              </a:rPr>
              <a:t>11 versements possibles sur </a:t>
            </a:r>
            <a:r>
              <a:rPr lang="fr-FR" sz="1600" dirty="0" smtClean="0">
                <a:solidFill>
                  <a:srgbClr val="000000"/>
                </a:solidFill>
              </a:rPr>
              <a:t/>
            </a:r>
            <a:br>
              <a:rPr lang="fr-FR" sz="1600" dirty="0" smtClean="0">
                <a:solidFill>
                  <a:srgbClr val="000000"/>
                </a:solidFill>
              </a:rPr>
            </a:br>
            <a:r>
              <a:rPr lang="fr-FR" sz="1600" dirty="0" smtClean="0">
                <a:solidFill>
                  <a:srgbClr val="000000"/>
                </a:solidFill>
              </a:rPr>
              <a:t>60 </a:t>
            </a:r>
            <a:r>
              <a:rPr lang="fr-FR" sz="1600" dirty="0">
                <a:solidFill>
                  <a:srgbClr val="000000"/>
                </a:solidFill>
              </a:rPr>
              <a:t>mois maxi </a:t>
            </a:r>
            <a:r>
              <a:rPr lang="fr-FR" sz="1400" dirty="0">
                <a:solidFill>
                  <a:srgbClr val="000000"/>
                </a:solidFill>
              </a:rPr>
              <a:t>(choix « Echelonné avec </a:t>
            </a:r>
            <a:r>
              <a:rPr lang="fr-FR" sz="1400" dirty="0" smtClean="0">
                <a:solidFill>
                  <a:srgbClr val="000000"/>
                </a:solidFill>
              </a:rPr>
              <a:t/>
            </a:r>
            <a:br>
              <a:rPr lang="fr-FR" sz="1400" dirty="0" smtClean="0">
                <a:solidFill>
                  <a:srgbClr val="000000"/>
                </a:solidFill>
              </a:rPr>
            </a:br>
            <a:r>
              <a:rPr lang="fr-FR" sz="1400" dirty="0" smtClean="0">
                <a:solidFill>
                  <a:srgbClr val="000000"/>
                </a:solidFill>
              </a:rPr>
              <a:t>différé </a:t>
            </a:r>
            <a:r>
              <a:rPr lang="fr-FR" sz="1400" dirty="0">
                <a:solidFill>
                  <a:srgbClr val="000000"/>
                </a:solidFill>
              </a:rPr>
              <a:t>Partiel ou total »)</a:t>
            </a:r>
          </a:p>
          <a:p>
            <a:pPr marL="1143000" lvl="2" indent="-228600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solidFill>
                  <a:srgbClr val="000000"/>
                </a:solidFill>
              </a:rPr>
              <a:t>Sans frais</a:t>
            </a:r>
          </a:p>
          <a:p>
            <a:pPr marL="1143000" lvl="2" indent="-228600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solidFill>
                  <a:srgbClr val="000000"/>
                </a:solidFill>
              </a:rPr>
              <a:t>Pour les apprentis majeurs, il conviendra de souscrire un prêt </a:t>
            </a:r>
            <a:r>
              <a:rPr lang="fr-FR" sz="1600" dirty="0" smtClean="0">
                <a:solidFill>
                  <a:srgbClr val="000000"/>
                </a:solidFill>
              </a:rPr>
              <a:t>étudiant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8449" y="3208477"/>
            <a:ext cx="85353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rgbClr val="FF0000"/>
              </a:buClr>
            </a:pPr>
            <a:r>
              <a:rPr lang="fr-FR" b="1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fr-FR" b="1" dirty="0">
                <a:solidFill>
                  <a:srgbClr val="000000"/>
                </a:solidFill>
              </a:rPr>
              <a:t>Cette solution peut être proposée aux jeunes qui souhaitent bénéficier d’un crédit sous forme de versements périodiques au fur et à mesure de leurs années d’études. </a:t>
            </a:r>
            <a:r>
              <a:rPr lang="fr-FR" b="1" dirty="0" smtClean="0">
                <a:solidFill>
                  <a:srgbClr val="000000"/>
                </a:solidFill>
              </a:rPr>
              <a:t>Les </a:t>
            </a:r>
            <a:r>
              <a:rPr lang="fr-FR" b="1" dirty="0">
                <a:solidFill>
                  <a:srgbClr val="000000"/>
                </a:solidFill>
              </a:rPr>
              <a:t>fonds sont crédités </a:t>
            </a:r>
            <a:r>
              <a:rPr lang="fr-FR" b="1" dirty="0" smtClean="0">
                <a:solidFill>
                  <a:srgbClr val="000000"/>
                </a:solidFill>
              </a:rPr>
              <a:t>sous 48H.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2843" y="2053679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En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86517" y="1802785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plusieurs</a:t>
            </a:r>
            <a:endParaRPr lang="fr-FR" dirty="0"/>
          </a:p>
        </p:txBody>
      </p:sp>
      <p:cxnSp>
        <p:nvCxnSpPr>
          <p:cNvPr id="19" name="Connecteur droit 18"/>
          <p:cNvCxnSpPr/>
          <p:nvPr/>
        </p:nvCxnSpPr>
        <p:spPr>
          <a:xfrm>
            <a:off x="4548417" y="1676400"/>
            <a:ext cx="0" cy="139065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56386" y="1622852"/>
            <a:ext cx="6591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sz="4800" b="1" dirty="0">
                <a:solidFill>
                  <a:srgbClr val="FF0000"/>
                </a:solidFill>
              </a:rPr>
              <a:t>1 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766913" y="1668988"/>
            <a:ext cx="7793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seule </a:t>
            </a:r>
            <a:endParaRPr lang="fr-FR" sz="2000" b="1" dirty="0" smtClean="0">
              <a:solidFill>
                <a:srgbClr val="FF0000"/>
              </a:solidFill>
            </a:endParaRPr>
          </a:p>
          <a:p>
            <a:r>
              <a:rPr lang="fr-FR" sz="2000" b="1" dirty="0" smtClean="0">
                <a:solidFill>
                  <a:srgbClr val="FF0000"/>
                </a:solidFill>
              </a:rPr>
              <a:t>fois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603412" y="1616929"/>
            <a:ext cx="413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En </a:t>
            </a:r>
            <a:endParaRPr lang="fr-FR" sz="1400" dirty="0"/>
          </a:p>
        </p:txBody>
      </p:sp>
      <p:sp>
        <p:nvSpPr>
          <p:cNvPr id="25" name="Rectangle 24"/>
          <p:cNvSpPr/>
          <p:nvPr/>
        </p:nvSpPr>
        <p:spPr>
          <a:xfrm>
            <a:off x="4586517" y="2072998"/>
            <a:ext cx="52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fois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243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989" y="2388266"/>
            <a:ext cx="846427" cy="119910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9475">
            <a:off x="1095251" y="2051377"/>
            <a:ext cx="747078" cy="151434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5" y="2027542"/>
            <a:ext cx="735072" cy="151434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298450" y="1268413"/>
            <a:ext cx="8542338" cy="400357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Clr>
                <a:srgbClr val="FF0000"/>
              </a:buClr>
              <a:buNone/>
            </a:pPr>
            <a:r>
              <a:rPr lang="fr-FR" b="1" dirty="0" smtClean="0">
                <a:solidFill>
                  <a:srgbClr val="000000"/>
                </a:solidFill>
              </a:rPr>
              <a:t>Communication clients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fr-FR" sz="1600" dirty="0"/>
              <a:t>Les offres de crédit sont relayées :</a:t>
            </a:r>
          </a:p>
          <a:p>
            <a:pPr marL="0" lvl="0" indent="0">
              <a:buClr>
                <a:srgbClr val="FF0000"/>
              </a:buClr>
              <a:buNone/>
            </a:pPr>
            <a:endParaRPr lang="fr-FR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moyens à votre disposition</a:t>
            </a:r>
            <a:endParaRPr lang="fr-FR" cap="none" dirty="0"/>
          </a:p>
        </p:txBody>
      </p:sp>
      <p:sp>
        <p:nvSpPr>
          <p:cNvPr id="10" name="Rectangle 9"/>
          <p:cNvSpPr/>
          <p:nvPr/>
        </p:nvSpPr>
        <p:spPr>
          <a:xfrm>
            <a:off x="255182" y="5713325"/>
            <a:ext cx="44596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400" dirty="0">
                <a:solidFill>
                  <a:srgbClr val="000000"/>
                </a:solidFill>
              </a:rPr>
              <a:t>Rubrique des Commerciaux / </a:t>
            </a:r>
            <a:r>
              <a:rPr lang="fr-FR" sz="1400" dirty="0" smtClean="0">
                <a:solidFill>
                  <a:srgbClr val="000000"/>
                </a:solidFill>
              </a:rPr>
              <a:t>Espace Crédit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39338" y="5713326"/>
            <a:ext cx="10358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Book Jeunes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1204" y="3564829"/>
            <a:ext cx="38969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Dans des dépliants spécifiques jeunes 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et </a:t>
            </a:r>
            <a:r>
              <a:rPr lang="fr-FR" sz="1400" dirty="0"/>
              <a:t>partenariats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61797" y="5651044"/>
            <a:ext cx="13805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  <a:hlinkClick r:id="rId5"/>
              </a:rPr>
              <a:t>Note d’information</a:t>
            </a:r>
          </a:p>
          <a:p>
            <a:pPr lvl="0" algn="ctr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  <a:hlinkClick r:id="rId5"/>
              </a:rPr>
              <a:t>DMA-INF/17.029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3" name="Espace réservé du contenu 8"/>
          <p:cNvSpPr txBox="1">
            <a:spLocks/>
          </p:cNvSpPr>
          <p:nvPr/>
        </p:nvSpPr>
        <p:spPr>
          <a:xfrm>
            <a:off x="298450" y="4402732"/>
            <a:ext cx="8542338" cy="400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b="1" dirty="0" smtClean="0">
                <a:solidFill>
                  <a:srgbClr val="000000"/>
                </a:solidFill>
              </a:rPr>
              <a:t>Communication interne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3549417" y="3613498"/>
            <a:ext cx="25983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Des campagnes d’affiche en agence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88475" y="3355411"/>
            <a:ext cx="23474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Sur le site Caisse d’Epargne </a:t>
            </a:r>
            <a:r>
              <a:rPr lang="fr-FR" sz="1400" dirty="0">
                <a:hlinkClick r:id="rId6"/>
              </a:rPr>
              <a:t>https://</a:t>
            </a:r>
            <a:r>
              <a:rPr lang="fr-FR" sz="1400" dirty="0" smtClean="0">
                <a:hlinkClick r:id="rId6"/>
              </a:rPr>
              <a:t>www.caisse-epargne.fr</a:t>
            </a:r>
            <a:endParaRPr lang="fr-FR" sz="1400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6549135" y="3812837"/>
            <a:ext cx="2291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400" dirty="0" smtClean="0"/>
              <a:t>Page « Nos offres Jeunes »</a:t>
            </a:r>
          </a:p>
          <a:p>
            <a:pPr marL="285750" lvl="1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400" dirty="0" smtClean="0"/>
              <a:t>Simulateur </a:t>
            </a:r>
            <a:r>
              <a:rPr lang="fr-FR" sz="1400" dirty="0"/>
              <a:t>Prêt </a:t>
            </a:r>
            <a:r>
              <a:rPr lang="fr-FR" sz="1400" dirty="0" smtClean="0"/>
              <a:t>étudiant</a:t>
            </a:r>
            <a:endParaRPr lang="fr-FR" sz="14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1296721"/>
            <a:ext cx="1534115" cy="122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83" y="1814949"/>
            <a:ext cx="1638990" cy="142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5" y="4681459"/>
            <a:ext cx="1303286" cy="96942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225" y="4199684"/>
            <a:ext cx="1025649" cy="145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83" y="5093210"/>
            <a:ext cx="2392768" cy="620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759" y="1326786"/>
            <a:ext cx="1681544" cy="2238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99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" y="336429"/>
            <a:ext cx="8361093" cy="59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504161" y="2830246"/>
            <a:ext cx="8575675" cy="65530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3600" dirty="0">
                <a:solidFill>
                  <a:srgbClr val="C00000"/>
                </a:solidFill>
              </a:rPr>
              <a:t/>
            </a:r>
            <a:br>
              <a:rPr lang="fr-FR" sz="3600" dirty="0">
                <a:solidFill>
                  <a:srgbClr val="C00000"/>
                </a:solidFill>
              </a:rPr>
            </a:br>
            <a:r>
              <a:rPr lang="fr-FR" sz="3600" dirty="0" err="1" smtClean="0">
                <a:solidFill>
                  <a:srgbClr val="C00000"/>
                </a:solidFill>
              </a:rPr>
              <a:t>Process</a:t>
            </a:r>
            <a:r>
              <a:rPr lang="fr-FR" sz="3600" dirty="0" smtClean="0">
                <a:solidFill>
                  <a:srgbClr val="C00000"/>
                </a:solidFill>
              </a:rPr>
              <a:t> </a:t>
            </a:r>
            <a:r>
              <a:rPr lang="fr-FR" sz="3600" dirty="0">
                <a:solidFill>
                  <a:srgbClr val="C00000"/>
                </a:solidFill>
              </a:rPr>
              <a:t>LAB Assurance Vie CNP</a:t>
            </a:r>
            <a:br>
              <a:rPr lang="fr-FR" sz="3600" dirty="0">
                <a:solidFill>
                  <a:srgbClr val="C00000"/>
                </a:solidFill>
              </a:rPr>
            </a:b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5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56401" y="1354138"/>
            <a:ext cx="9094125" cy="5632588"/>
          </a:xfrm>
        </p:spPr>
        <p:txBody>
          <a:bodyPr>
            <a:normAutofit/>
          </a:bodyPr>
          <a:lstStyle/>
          <a:p>
            <a:r>
              <a:rPr lang="fr-FR" sz="1600" dirty="0" smtClean="0"/>
              <a:t>Depuis le 24 avril 2017, le seuil de vigilance porté sur les contrats CNP </a:t>
            </a:r>
            <a:r>
              <a:rPr lang="fr-FR" sz="1600" b="1" dirty="0" smtClean="0">
                <a:solidFill>
                  <a:srgbClr val="C00000"/>
                </a:solidFill>
              </a:rPr>
              <a:t>est abaissé à 50 000 € </a:t>
            </a:r>
            <a:r>
              <a:rPr lang="fr-FR" sz="1600" dirty="0" smtClean="0"/>
              <a:t>(75 000 € auparavant).</a:t>
            </a:r>
          </a:p>
          <a:p>
            <a:pPr marL="0" indent="0">
              <a:buNone/>
            </a:pPr>
            <a:endParaRPr lang="fr-FR" sz="1600" dirty="0" smtClean="0"/>
          </a:p>
          <a:p>
            <a:r>
              <a:rPr lang="fr-FR" sz="1600" dirty="0" smtClean="0"/>
              <a:t>De nouvelles modifications dans le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sont apportées </a:t>
            </a:r>
            <a:r>
              <a:rPr lang="fr-FR" sz="1600" b="1" dirty="0" smtClean="0"/>
              <a:t>à partir du 3 juillet . A savoir: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Process</a:t>
            </a:r>
            <a:r>
              <a:rPr lang="fr-FR" dirty="0" smtClean="0"/>
              <a:t> LAB Assurance Vie CNP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660118"/>
              </p:ext>
            </p:extLst>
          </p:nvPr>
        </p:nvGraphicFramePr>
        <p:xfrm>
          <a:off x="230820" y="2695712"/>
          <a:ext cx="8708994" cy="3173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629"/>
                <a:gridCol w="3657600"/>
                <a:gridCol w="3790765"/>
              </a:tblGrid>
              <a:tr h="339135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PUMA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ISI</a:t>
                      </a:r>
                      <a:endParaRPr lang="fr-FR" sz="1400" dirty="0"/>
                    </a:p>
                  </a:txBody>
                  <a:tcPr/>
                </a:tc>
              </a:tr>
              <a:tr h="897968">
                <a:tc>
                  <a:txBody>
                    <a:bodyPr/>
                    <a:lstStyle/>
                    <a:p>
                      <a:r>
                        <a:rPr lang="fr-FR" sz="1400" u="sng" dirty="0" smtClean="0"/>
                        <a:t>Opérations concernées</a:t>
                      </a:r>
                      <a:endParaRPr lang="fr-FR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1" indent="-285750" algn="just">
                        <a:buFontTx/>
                        <a:buChar char="-"/>
                      </a:pPr>
                      <a:r>
                        <a:rPr lang="fr-FR" sz="1200" dirty="0" smtClean="0"/>
                        <a:t>les opérations de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versements (Transferts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baseline="0" dirty="0" err="1" smtClean="0">
                          <a:solidFill>
                            <a:schemeClr val="tx1"/>
                          </a:solidFill>
                        </a:rPr>
                        <a:t>Fourgous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inclus)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dirty="0" smtClean="0"/>
                        <a:t>ou rachats </a:t>
                      </a:r>
                      <a:r>
                        <a:rPr lang="fr-FR" sz="1200" b="1" dirty="0" smtClean="0">
                          <a:solidFill>
                            <a:srgbClr val="C00000"/>
                          </a:solidFill>
                        </a:rPr>
                        <a:t>qui portent le cumul sur 12 mois glissants à 50 000 euros ou plus </a:t>
                      </a:r>
                    </a:p>
                    <a:p>
                      <a:pPr marL="285750" lvl="1" indent="-285750" algn="just">
                        <a:buFontTx/>
                        <a:buChar char="-"/>
                      </a:pPr>
                      <a:r>
                        <a:rPr lang="fr-FR" sz="1200" dirty="0" smtClean="0"/>
                        <a:t>les opérations de renonciation d’un montant égal ou supérieur à 50 000 euros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algn="just" defTabSz="914400" rtl="0" eaLnBrk="1" latinLnBrk="0" hangingPunct="1"/>
                      <a:r>
                        <a:rPr lang="fr-F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les opérations de versement 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(Transferts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baseline="0" dirty="0" err="1" smtClean="0">
                          <a:solidFill>
                            <a:schemeClr val="tx1"/>
                          </a:solidFill>
                        </a:rPr>
                        <a:t>Fourgous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inclus)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et de </a:t>
                      </a:r>
                      <a:r>
                        <a:rPr lang="fr-F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rachat (partiel et total) d’un montant </a:t>
                      </a:r>
                      <a:r>
                        <a:rPr lang="fr-FR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unitaire égal ou supérieur à 50 000 euros</a:t>
                      </a:r>
                      <a:endParaRPr lang="fr-FR" sz="1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39135">
                <a:tc>
                  <a:txBody>
                    <a:bodyPr/>
                    <a:lstStyle/>
                    <a:p>
                      <a:r>
                        <a:rPr lang="fr-FR" sz="1400" u="sng" dirty="0" smtClean="0"/>
                        <a:t>Documents</a:t>
                      </a:r>
                      <a:endParaRPr lang="fr-FR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200" dirty="0" smtClean="0"/>
                        <a:t>Les Fiches de renseignement client et conseiller </a:t>
                      </a:r>
                      <a:r>
                        <a:rPr lang="fr-FR" sz="1200" b="1" dirty="0" smtClean="0"/>
                        <a:t>s’éditent automatique à la fin de l’opération.</a:t>
                      </a:r>
                      <a:r>
                        <a:rPr lang="fr-FR" sz="1200" b="1" baseline="0" dirty="0" smtClean="0"/>
                        <a:t> </a:t>
                      </a:r>
                    </a:p>
                    <a:p>
                      <a:pPr algn="just"/>
                      <a:r>
                        <a:rPr lang="fr-FR" sz="1200" baseline="0" dirty="0" smtClean="0"/>
                        <a:t>Elles sont à compléter manuscritement, signer et joindre au dossier, avec les justificatifs mentionnés le cas échéant.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200" dirty="0" smtClean="0"/>
                        <a:t>Les Fiches de renseignement client</a:t>
                      </a:r>
                      <a:r>
                        <a:rPr lang="fr-FR" sz="1200" baseline="0" dirty="0" smtClean="0"/>
                        <a:t> et conseiller (incluant les données sur l’origine et provenance des fonds) sont </a:t>
                      </a:r>
                      <a:r>
                        <a:rPr lang="fr-FR" sz="1200" b="1" baseline="0" dirty="0" smtClean="0"/>
                        <a:t>à aller chercher sous ISI.</a:t>
                      </a:r>
                    </a:p>
                    <a:p>
                      <a:pPr algn="just"/>
                      <a:r>
                        <a:rPr lang="fr-FR" sz="1200" baseline="0" dirty="0" smtClean="0"/>
                        <a:t>Elles doivent être signées et jointes au dossier, avec les justificatifs mentionnés le cas échéant.</a:t>
                      </a:r>
                      <a:endParaRPr lang="fr-FR" sz="1200" dirty="0"/>
                    </a:p>
                  </a:txBody>
                  <a:tcPr/>
                </a:tc>
              </a:tr>
              <a:tr h="339135">
                <a:tc>
                  <a:txBody>
                    <a:bodyPr/>
                    <a:lstStyle/>
                    <a:p>
                      <a:r>
                        <a:rPr lang="fr-FR" sz="1400" u="sng" dirty="0" smtClean="0"/>
                        <a:t>Dans tous les cas</a:t>
                      </a:r>
                      <a:endParaRPr lang="fr-FR" sz="1400" u="sn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1" indent="0"/>
                      <a:r>
                        <a:rPr lang="fr-FR" sz="1200" dirty="0" smtClean="0"/>
                        <a:t>Les fiches de renseignement client et conseiller sont établies en un </a:t>
                      </a:r>
                      <a:r>
                        <a:rPr lang="fr-FR" sz="1200" b="1" dirty="0" smtClean="0"/>
                        <a:t>exemplaire unique.</a:t>
                      </a:r>
                      <a:endParaRPr lang="fr-FR" sz="1200" b="0" dirty="0" smtClean="0"/>
                    </a:p>
                    <a:p>
                      <a:pPr marL="0" lvl="1" indent="0"/>
                      <a:r>
                        <a:rPr lang="fr-FR" sz="1200" dirty="0" smtClean="0"/>
                        <a:t>La fiche </a:t>
                      </a:r>
                      <a:r>
                        <a:rPr lang="fr-FR" sz="1200" b="1" dirty="0" smtClean="0"/>
                        <a:t>renseignement client</a:t>
                      </a:r>
                      <a:r>
                        <a:rPr lang="fr-FR" sz="1200" dirty="0" smtClean="0"/>
                        <a:t> doit être datée et signée par </a:t>
                      </a:r>
                      <a:r>
                        <a:rPr lang="fr-FR" sz="1200" b="1" dirty="0" smtClean="0"/>
                        <a:t>le client.</a:t>
                      </a:r>
                    </a:p>
                    <a:p>
                      <a:pPr marL="0" lvl="1" indent="0"/>
                      <a:r>
                        <a:rPr lang="fr-FR" sz="1200" dirty="0" smtClean="0"/>
                        <a:t>La fiche </a:t>
                      </a:r>
                      <a:r>
                        <a:rPr lang="fr-FR" sz="1200" b="1" dirty="0" smtClean="0"/>
                        <a:t>conseiller</a:t>
                      </a:r>
                      <a:r>
                        <a:rPr lang="fr-FR" sz="1200" dirty="0" smtClean="0"/>
                        <a:t> doit  être datée et signée uniquement par</a:t>
                      </a:r>
                      <a:r>
                        <a:rPr lang="fr-FR" sz="1200" b="1" dirty="0" smtClean="0"/>
                        <a:t> le conseiller.</a:t>
                      </a:r>
                    </a:p>
                    <a:p>
                      <a:pPr marL="0" lvl="1" indent="0"/>
                      <a:r>
                        <a:rPr lang="fr-FR" sz="1200" dirty="0" smtClean="0"/>
                        <a:t>Toutes les fiches et les justificatifs éventuels seront à transmettre, avec le dossier, à la </a:t>
                      </a:r>
                      <a:r>
                        <a:rPr lang="fr-FR" sz="1200" i="1" u="sng" dirty="0" smtClean="0"/>
                        <a:t>DSB - Service Titres et Assurance Vie </a:t>
                      </a:r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49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7798"/>
            <a:ext cx="8542338" cy="4515034"/>
          </a:xfrm>
        </p:spPr>
        <p:txBody>
          <a:bodyPr>
            <a:noAutofit/>
          </a:bodyPr>
          <a:lstStyle/>
          <a:p>
            <a:pPr algn="just"/>
            <a:r>
              <a:rPr lang="fr-FR" sz="1600" dirty="0"/>
              <a:t>Par ailleurs, </a:t>
            </a:r>
            <a:r>
              <a:rPr lang="fr-FR" sz="1600" b="1" dirty="0"/>
              <a:t>un code dénouement assureur</a:t>
            </a:r>
            <a:r>
              <a:rPr lang="fr-FR" sz="1600" dirty="0"/>
              <a:t> est mis en place pour toutes opérations </a:t>
            </a:r>
            <a:r>
              <a:rPr lang="fr-FR" sz="1600" b="1" dirty="0"/>
              <a:t>déclarées complexes ou non justifiées économiquement</a:t>
            </a:r>
            <a:r>
              <a:rPr lang="fr-FR" sz="1600" dirty="0"/>
              <a:t> par le conseiller. Dans ce cas, l’opération sera dénouée après contrôle et validation par la CNP.</a:t>
            </a:r>
          </a:p>
          <a:p>
            <a:pPr lvl="1"/>
            <a:r>
              <a:rPr lang="fr-FR" sz="1400" dirty="0"/>
              <a:t>Une opération est qualifiée de </a:t>
            </a:r>
            <a:r>
              <a:rPr lang="fr-FR" sz="1400" b="1" dirty="0"/>
              <a:t>complexe </a:t>
            </a:r>
            <a:r>
              <a:rPr lang="fr-FR" sz="1400" dirty="0"/>
              <a:t>si elle présente des conditions inhabituelles par rapport au profil du client (profil de risque, montage financier, opération internationale, etc…) </a:t>
            </a:r>
          </a:p>
          <a:p>
            <a:pPr lvl="1"/>
            <a:r>
              <a:rPr lang="fr-FR" sz="1400" dirty="0"/>
              <a:t>Une opération est qualifiée de </a:t>
            </a:r>
            <a:r>
              <a:rPr lang="fr-FR" sz="1400" b="1" dirty="0"/>
              <a:t>non justifiée économiquement </a:t>
            </a:r>
            <a:r>
              <a:rPr lang="fr-FR" sz="1400" dirty="0"/>
              <a:t>si elle présente : </a:t>
            </a:r>
          </a:p>
          <a:p>
            <a:pPr lvl="2"/>
            <a:r>
              <a:rPr lang="fr-FR" sz="1400" dirty="0" smtClean="0"/>
              <a:t>Une </a:t>
            </a:r>
            <a:r>
              <a:rPr lang="fr-FR" sz="1400" dirty="0"/>
              <a:t>incohérence entre les revenus, le patrimoine du client et le montant versé </a:t>
            </a:r>
          </a:p>
          <a:p>
            <a:pPr lvl="2"/>
            <a:r>
              <a:rPr lang="fr-FR" sz="1400" dirty="0" smtClean="0"/>
              <a:t>Une </a:t>
            </a:r>
            <a:r>
              <a:rPr lang="fr-FR" sz="1400" dirty="0"/>
              <a:t>incohérence entre les pièces justificatives, les informations fournies par le client et l’opération </a:t>
            </a:r>
          </a:p>
          <a:p>
            <a:pPr lvl="2"/>
            <a:r>
              <a:rPr lang="fr-FR" sz="1400" dirty="0" smtClean="0"/>
              <a:t>Une </a:t>
            </a:r>
            <a:r>
              <a:rPr lang="fr-FR" sz="1400" dirty="0"/>
              <a:t>perte financière non justifiée par les explications du client (par ex : moins-value) </a:t>
            </a:r>
          </a:p>
          <a:p>
            <a:pPr marL="0" indent="0">
              <a:buNone/>
            </a:pPr>
            <a:endParaRPr lang="fr-FR" sz="400" b="1" dirty="0" smtClean="0"/>
          </a:p>
          <a:p>
            <a:r>
              <a:rPr lang="fr-FR" sz="1600" dirty="0" smtClean="0"/>
              <a:t>Emplacement des fiches sous ISI</a:t>
            </a:r>
            <a:endParaRPr lang="fr-FR" sz="1600" dirty="0"/>
          </a:p>
          <a:p>
            <a:endParaRPr lang="fr-FR" sz="1700" dirty="0" smtClean="0"/>
          </a:p>
          <a:p>
            <a:endParaRPr lang="fr-FR" sz="1700" dirty="0"/>
          </a:p>
          <a:p>
            <a:endParaRPr lang="fr-FR" sz="1700" dirty="0" smtClean="0"/>
          </a:p>
          <a:p>
            <a:pPr marL="0" indent="0">
              <a:buNone/>
            </a:pPr>
            <a:endParaRPr lang="fr-FR" sz="1700" dirty="0" smtClean="0"/>
          </a:p>
          <a:p>
            <a:endParaRPr lang="fr-FR" sz="1700" dirty="0" smtClean="0"/>
          </a:p>
          <a:p>
            <a:endParaRPr lang="fr-FR" sz="1700" b="1" dirty="0"/>
          </a:p>
          <a:p>
            <a:pPr marL="0" indent="0">
              <a:buNone/>
            </a:pPr>
            <a:endParaRPr lang="fr-FR" sz="1700" dirty="0"/>
          </a:p>
        </p:txBody>
      </p:sp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r>
              <a:rPr lang="fr-FR" dirty="0" err="1" smtClean="0"/>
              <a:t>Process</a:t>
            </a:r>
            <a:r>
              <a:rPr lang="fr-FR" dirty="0" smtClean="0"/>
              <a:t> LAB Assurance Vie CNP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47" y="3827388"/>
            <a:ext cx="6744487" cy="1951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45693" y="4856111"/>
            <a:ext cx="1464816" cy="363938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32659" y="5669263"/>
            <a:ext cx="7981025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Les procédures  CNP sont en cours de modification.</a:t>
            </a:r>
          </a:p>
          <a:p>
            <a:pPr algn="ctr"/>
            <a:r>
              <a:rPr lang="fr-FR" dirty="0" smtClean="0"/>
              <a:t>Le </a:t>
            </a:r>
            <a:r>
              <a:rPr lang="fr-FR" dirty="0" err="1" smtClean="0"/>
              <a:t>process</a:t>
            </a:r>
            <a:r>
              <a:rPr lang="fr-FR" dirty="0" smtClean="0"/>
              <a:t> pour les contrats BPCE vie est inchangé </a:t>
            </a:r>
            <a:r>
              <a:rPr lang="fr-FR" dirty="0" smtClean="0">
                <a:hlinkClick r:id="rId3"/>
              </a:rPr>
              <a:t>(cliquez ici)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082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 txBox="1">
            <a:spLocks/>
          </p:cNvSpPr>
          <p:nvPr/>
        </p:nvSpPr>
        <p:spPr>
          <a:xfrm>
            <a:off x="738234" y="363128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EA0000"/>
              </a:buClr>
              <a:buFont typeface="Arial Narrow" panose="020B0606020202030204" pitchFamily="34" charset="0"/>
              <a:buNone/>
              <a:defRPr sz="2800" b="1" kern="1200" cap="all" baseline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 smtClean="0">
                <a:solidFill>
                  <a:srgbClr val="CD0920"/>
                </a:solidFill>
              </a:rPr>
              <a:t>Actualites</a:t>
            </a:r>
            <a:r>
              <a:rPr lang="fr-FR" dirty="0" smtClean="0">
                <a:solidFill>
                  <a:srgbClr val="CD0920"/>
                </a:solidFill>
              </a:rPr>
              <a:t> </a:t>
            </a:r>
            <a:r>
              <a:rPr lang="fr-FR" dirty="0" smtClean="0"/>
              <a:t>de la semaine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72773" y="1038048"/>
            <a:ext cx="767146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Fichiers à traiter </a:t>
            </a: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:</a:t>
            </a:r>
            <a:r>
              <a:rPr lang="fr-FR" sz="1400" b="1" dirty="0" smtClean="0">
                <a:latin typeface="Arial Narrow" panose="020B0606020202030204" pitchFamily="34" charset="0"/>
              </a:rPr>
              <a:t>	</a:t>
            </a:r>
            <a:r>
              <a:rPr lang="fr-FR" sz="1400" b="1" dirty="0" err="1" smtClean="0">
                <a:latin typeface="Arial Narrow" panose="020B0606020202030204" pitchFamily="34" charset="0"/>
              </a:rPr>
              <a:t>Domilis</a:t>
            </a:r>
            <a:endParaRPr lang="fr-FR" sz="1400" b="1" dirty="0" smtClean="0">
              <a:latin typeface="Arial Narrow" panose="020B0606020202030204" pitchFamily="34" charset="0"/>
            </a:endParaRPr>
          </a:p>
          <a:p>
            <a:pPr lvl="3"/>
            <a:r>
              <a:rPr lang="fr-FR" sz="1400" b="1" dirty="0">
                <a:latin typeface="Arial Narrow" panose="020B0606020202030204" pitchFamily="34" charset="0"/>
              </a:rPr>
              <a:t>	</a:t>
            </a:r>
            <a:r>
              <a:rPr lang="fr-FR" sz="1400" b="1" dirty="0" err="1" smtClean="0">
                <a:latin typeface="Arial Narrow" panose="020B0606020202030204" pitchFamily="34" charset="0"/>
              </a:rPr>
              <a:t>Izicarte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sz="1400" b="1" dirty="0" smtClean="0">
                <a:latin typeface="Arial Narrow" panose="020B0606020202030204" pitchFamily="34" charset="0"/>
              </a:rPr>
              <a:t>		PEL </a:t>
            </a:r>
            <a:r>
              <a:rPr lang="fr-FR" sz="1400" b="1" dirty="0">
                <a:latin typeface="Arial Narrow" panose="020B0606020202030204" pitchFamily="34" charset="0"/>
              </a:rPr>
              <a:t>non-respect</a:t>
            </a:r>
          </a:p>
          <a:p>
            <a:pPr lvl="0"/>
            <a:r>
              <a:rPr lang="fr-FR" sz="1400" b="1" dirty="0" smtClean="0">
                <a:latin typeface="Arial Narrow" panose="020B0606020202030204" pitchFamily="34" charset="0"/>
              </a:rPr>
              <a:t>		Lutte </a:t>
            </a:r>
            <a:r>
              <a:rPr lang="fr-FR" sz="1400" b="1" dirty="0">
                <a:latin typeface="Arial Narrow" panose="020B0606020202030204" pitchFamily="34" charset="0"/>
              </a:rPr>
              <a:t>anti-résiliation</a:t>
            </a:r>
          </a:p>
          <a:p>
            <a:pPr lvl="0"/>
            <a:r>
              <a:rPr lang="fr-FR" sz="1400" b="1" dirty="0" smtClean="0">
                <a:latin typeface="Arial Narrow" panose="020B0606020202030204" pitchFamily="34" charset="0"/>
              </a:rPr>
              <a:t>		Fichier Surveillance</a:t>
            </a:r>
          </a:p>
          <a:p>
            <a:pPr lvl="0"/>
            <a:endParaRPr lang="fr-FR" sz="1000" b="1" dirty="0" smtClean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IARD – </a:t>
            </a:r>
            <a:r>
              <a:rPr lang="fr-FR" sz="1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Nouvelle Offre Auto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IARD – </a:t>
            </a:r>
            <a:r>
              <a:rPr lang="fr-FR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Nouvelle Offre </a:t>
            </a:r>
            <a:r>
              <a:rPr lang="fr-FR" sz="1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Auto « Suivi de la dépanneuse »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JEUNES – </a:t>
            </a:r>
            <a:r>
              <a:rPr lang="fr-FR" sz="1400" b="1" dirty="0" smtClean="0">
                <a:latin typeface="Arial Narrow" panose="020B0606020202030204" pitchFamily="34" charset="0"/>
              </a:rPr>
              <a:t>Résultats du BAC 2017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smtClean="0">
                <a:latin typeface="Arial Narrow" panose="020B0606020202030204" pitchFamily="34" charset="0"/>
              </a:rPr>
              <a:t>PERP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smtClean="0">
                <a:latin typeface="Arial Narrow" panose="020B0606020202030204" pitchFamily="34" charset="0"/>
              </a:rPr>
              <a:t>Offre Prime Assurance Vie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err="1" smtClean="0">
                <a:latin typeface="Arial Narrow" panose="020B0606020202030204" pitchFamily="34" charset="0"/>
              </a:rPr>
              <a:t>Sélectiz</a:t>
            </a:r>
            <a:endParaRPr lang="fr-FR" sz="1400" b="1" dirty="0" smtClean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smtClean="0">
                <a:latin typeface="Arial Narrow" panose="020B0606020202030204" pitchFamily="34" charset="0"/>
              </a:rPr>
              <a:t>Lutte Anti-Blanchiment / Assurance Vie CNP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smtClean="0">
                <a:latin typeface="Arial Narrow" panose="020B0606020202030204" pitchFamily="34" charset="0"/>
              </a:rPr>
              <a:t>Capital Sérénité le 6 juillet et TSR 3,60% le 8 juillet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PROFESSIONNELS </a:t>
            </a:r>
            <a:r>
              <a:rPr lang="fr-FR" sz="14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 smtClean="0">
                <a:latin typeface="Arial Narrow" panose="020B0606020202030204" pitchFamily="34" charset="0"/>
              </a:rPr>
              <a:t> Addendum Tarif Pro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PROFESSIONNELS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smtClean="0">
                <a:latin typeface="Arial Narrow" panose="020B0606020202030204" pitchFamily="34" charset="0"/>
              </a:rPr>
              <a:t>Offre </a:t>
            </a:r>
            <a:r>
              <a:rPr lang="fr-FR" sz="1400" b="1" dirty="0">
                <a:latin typeface="Arial Narrow" panose="020B0606020202030204" pitchFamily="34" charset="0"/>
              </a:rPr>
              <a:t>Complémentaire Santé Salariés </a:t>
            </a:r>
            <a:endParaRPr lang="fr-FR" sz="1400" b="1" dirty="0" smtClean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PROFESSIONNELS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 smtClean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latin typeface="Arial Narrow" panose="020B0606020202030204" pitchFamily="34" charset="0"/>
              </a:rPr>
              <a:t>Révision annuelle </a:t>
            </a:r>
            <a:endParaRPr lang="fr-FR" sz="1400" b="1" dirty="0" smtClean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PROFESSIONNELS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 smtClean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latin typeface="Arial Narrow" panose="020B0606020202030204" pitchFamily="34" charset="0"/>
              </a:rPr>
              <a:t>Suivi du Fonds de Commerce </a:t>
            </a:r>
            <a:endParaRPr lang="fr-FR" sz="1400" b="1" dirty="0" smtClean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PROFESSIONNELS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smtClean="0">
                <a:latin typeface="Arial Narrow" panose="020B0606020202030204" pitchFamily="34" charset="0"/>
              </a:rPr>
              <a:t>E-commerce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PROFESSIONNELS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 smtClean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latin typeface="Arial Narrow" panose="020B0606020202030204" pitchFamily="34" charset="0"/>
              </a:rPr>
              <a:t>Clôture de contrat monétique sous OSC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PROFESSIONNELS </a:t>
            </a:r>
            <a:r>
              <a:rPr lang="fr-FR" sz="14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– </a:t>
            </a:r>
            <a:r>
              <a:rPr lang="fr-FR" sz="1400" b="1" dirty="0" smtClean="0">
                <a:latin typeface="Arial Narrow" panose="020B0606020202030204" pitchFamily="34" charset="0"/>
              </a:rPr>
              <a:t>Offre IARD PRO / crédits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BANCARISATION</a:t>
            </a: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 </a:t>
            </a:r>
            <a:r>
              <a:rPr lang="fr-FR" sz="1400" b="1" dirty="0">
                <a:latin typeface="Arial Narrow" panose="020B0606020202030204" pitchFamily="34" charset="0"/>
              </a:rPr>
              <a:t>– </a:t>
            </a:r>
            <a:r>
              <a:rPr lang="fr-FR" sz="1400" b="1" dirty="0" smtClean="0">
                <a:latin typeface="Arial Narrow" panose="020B0606020202030204" pitchFamily="34" charset="0"/>
              </a:rPr>
              <a:t>CG BL – Classeurs dématérialisés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DIVERS –</a:t>
            </a:r>
            <a:r>
              <a:rPr lang="fr-FR" sz="1400" b="1" dirty="0" smtClean="0">
                <a:latin typeface="Arial Narrow" panose="020B0606020202030204" pitchFamily="34" charset="0"/>
              </a:rPr>
              <a:t> GPS Demande de correction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76837" y="4279058"/>
            <a:ext cx="1898129" cy="190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5879507" y="2838091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</p:spTree>
    <p:extLst>
      <p:ext uri="{BB962C8B-B14F-4D97-AF65-F5344CB8AC3E}">
        <p14:creationId xmlns:p14="http://schemas.microsoft.com/office/powerpoint/2010/main" val="350182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openxmlformats.org/package/2006/metadata/core-properties"/>
    <ds:schemaRef ds:uri="http://purl.org/dc/dcmitype/"/>
    <ds:schemaRef ds:uri="http://purl.org/dc/elements/1.1/"/>
    <ds:schemaRef ds:uri="http://purl.org/dc/terms/"/>
    <ds:schemaRef ds:uri="http://schemas.microsoft.com/office/2006/metadata/properties"/>
    <ds:schemaRef ds:uri="02ea4b1b-5614-43b2-acce-6a9ef10fff4e"/>
    <ds:schemaRef ds:uri="http://www.w3.org/XML/1998/namespace"/>
    <ds:schemaRef ds:uri="http://schemas.microsoft.com/office/2006/documentManagement/type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4945</TotalTime>
  <Words>1905</Words>
  <Application>Microsoft Office PowerPoint</Application>
  <PresentationFormat>Affichage à l'écran (4:3)</PresentationFormat>
  <Paragraphs>361</Paragraphs>
  <Slides>17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17</vt:i4>
      </vt:variant>
    </vt:vector>
  </HeadingPairs>
  <TitlesOfParts>
    <vt:vector size="26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OFFRES DE FINANCEMENT  Marché des Jeunes et  Process LAB Assurance Vie CNP</vt:lpstr>
      <vt:lpstr>OFFRES DE FINANCEMENT  Marché des Jeunes </vt:lpstr>
      <vt:lpstr>Point sur la production au 30 JUIN 2017</vt:lpstr>
      <vt:lpstr>LES Offres de FINANCEMENT</vt:lpstr>
      <vt:lpstr>prêt étudiant</vt:lpstr>
      <vt:lpstr>les OFFRES DE LA GAMME PRÊT ÉTUDIANT</vt:lpstr>
      <vt:lpstr>Différé partiel et différé total</vt:lpstr>
      <vt:lpstr>Prêt apprentis</vt:lpstr>
      <vt:lpstr>Erasmus+</vt:lpstr>
      <vt:lpstr>Prêt pour avancer</vt:lpstr>
      <vt:lpstr>AVANCE SUR BOURSE</vt:lpstr>
      <vt:lpstr>Pour tous les crédits Versement des fonds et remboursement anticipé</vt:lpstr>
      <vt:lpstr>Les moyens à votre disposition</vt:lpstr>
      <vt:lpstr> Process LAB Assurance Vie CNP </vt:lpstr>
      <vt:lpstr>Process LAB Assurance Vie CNP</vt:lpstr>
      <vt:lpstr>Process LAB Assurance Vie CNP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368</cp:revision>
  <cp:lastPrinted>2016-06-22T11:00:56Z</cp:lastPrinted>
  <dcterms:created xsi:type="dcterms:W3CDTF">2016-06-03T08:10:53Z</dcterms:created>
  <dcterms:modified xsi:type="dcterms:W3CDTF">2017-07-05T09:09:45Z</dcterms:modified>
</cp:coreProperties>
</file>