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  <Override PartName="/ppt/charts/style18.xml" ContentType="application/vnd.ms-office.chartstyle+xml"/>
  <Override PartName="/ppt/charts/colors18.xml" ContentType="application/vnd.ms-office.chartcolorstyle+xml"/>
  <Override PartName="/ppt/charts/style19.xml" ContentType="application/vnd.ms-office.chartstyle+xml"/>
  <Override PartName="/ppt/charts/colors19.xml" ContentType="application/vnd.ms-office.chartcolorstyle+xml"/>
  <Override PartName="/ppt/charts/style20.xml" ContentType="application/vnd.ms-office.chartstyle+xml"/>
  <Override PartName="/ppt/charts/colors20.xml" ContentType="application/vnd.ms-office.chartcolorstyle+xml"/>
  <Override PartName="/ppt/charts/style21.xml" ContentType="application/vnd.ms-office.chartstyle+xml"/>
  <Override PartName="/ppt/charts/colors21.xml" ContentType="application/vnd.ms-office.chartcolorstyle+xml"/>
  <Override PartName="/ppt/charts/style22.xml" ContentType="application/vnd.ms-office.chartstyle+xml"/>
  <Override PartName="/ppt/charts/colors22.xml" ContentType="application/vnd.ms-office.chartcolorstyle+xml"/>
  <Override PartName="/ppt/charts/style23.xml" ContentType="application/vnd.ms-office.chartstyle+xml"/>
  <Override PartName="/ppt/charts/colors23.xml" ContentType="application/vnd.ms-office.chartcolorstyle+xml"/>
  <Override PartName="/ppt/charts/style24.xml" ContentType="application/vnd.ms-office.chartstyle+xml"/>
  <Override PartName="/ppt/charts/colors24.xml" ContentType="application/vnd.ms-office.chartcolorstyle+xml"/>
  <Override PartName="/ppt/charts/style25.xml" ContentType="application/vnd.ms-office.chartstyle+xml"/>
  <Override PartName="/ppt/charts/colors25.xml" ContentType="application/vnd.ms-office.chartcolorstyle+xml"/>
  <Override PartName="/ppt/charts/style26.xml" ContentType="application/vnd.ms-office.chartstyle+xml"/>
  <Override PartName="/ppt/charts/colors26.xml" ContentType="application/vnd.ms-office.chartcolorstyle+xml"/>
  <Override PartName="/ppt/charts/style27.xml" ContentType="application/vnd.ms-office.chartstyle+xml"/>
  <Override PartName="/ppt/charts/colors27.xml" ContentType="application/vnd.ms-office.chartcolorstyle+xml"/>
  <Override PartName="/ppt/charts/style28.xml" ContentType="application/vnd.ms-office.chartstyle+xml"/>
  <Override PartName="/ppt/charts/colors28.xml" ContentType="application/vnd.ms-office.chartcolorstyle+xml"/>
  <Override PartName="/ppt/charts/style29.xml" ContentType="application/vnd.ms-office.chartstyle+xml"/>
  <Override PartName="/ppt/charts/colors29.xml" ContentType="application/vnd.ms-office.chartcolorstyle+xml"/>
  <Override PartName="/ppt/charts/style30.xml" ContentType="application/vnd.ms-office.chartstyle+xml"/>
  <Override PartName="/ppt/charts/colors30.xml" ContentType="application/vnd.ms-office.chartcolorstyle+xml"/>
  <Override PartName="/ppt/charts/style31.xml" ContentType="application/vnd.ms-office.chartstyle+xml"/>
  <Override PartName="/ppt/charts/colors31.xml" ContentType="application/vnd.ms-office.chartcolorstyle+xml"/>
  <Override PartName="/ppt/charts/style32.xml" ContentType="application/vnd.ms-office.chartstyle+xml"/>
  <Override PartName="/ppt/charts/colors32.xml" ContentType="application/vnd.ms-office.chartcolorstyle+xml"/>
  <Override PartName="/ppt/charts/style33.xml" ContentType="application/vnd.ms-office.chartstyle+xml"/>
  <Override PartName="/ppt/charts/colors33.xml" ContentType="application/vnd.ms-office.chartcolorstyle+xml"/>
  <Override PartName="/ppt/charts/style34.xml" ContentType="application/vnd.ms-office.chartstyle+xml"/>
  <Override PartName="/ppt/charts/colors34.xml" ContentType="application/vnd.ms-office.chartcolorstyle+xml"/>
  <Override PartName="/ppt/charts/style35.xml" ContentType="application/vnd.ms-office.chartstyle+xml"/>
  <Override PartName="/ppt/charts/colors35.xml" ContentType="application/vnd.ms-office.chartcolorstyle+xml"/>
  <Override PartName="/ppt/charts/style36.xml" ContentType="application/vnd.ms-office.chartstyle+xml"/>
  <Override PartName="/ppt/charts/colors36.xml" ContentType="application/vnd.ms-office.chartcolorstyle+xml"/>
  <Override PartName="/ppt/charts/style37.xml" ContentType="application/vnd.ms-office.chartstyle+xml"/>
  <Override PartName="/ppt/charts/colors37.xml" ContentType="application/vnd.ms-office.chartcolorstyle+xml"/>
  <Override PartName="/ppt/charts/style38.xml" ContentType="application/vnd.ms-office.chartstyle+xml"/>
  <Override PartName="/ppt/charts/colors38.xml" ContentType="application/vnd.ms-office.chartcolorstyle+xml"/>
  <Override PartName="/ppt/charts/style39.xml" ContentType="application/vnd.ms-office.chartstyle+xml"/>
  <Override PartName="/ppt/charts/colors39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56" r:id="rId5"/>
  </p:sldMasterIdLst>
  <p:notesMasterIdLst>
    <p:notesMasterId r:id="rId25"/>
  </p:notesMasterIdLst>
  <p:handoutMasterIdLst>
    <p:handoutMasterId r:id="rId26"/>
  </p:handoutMasterIdLst>
  <p:sldIdLst>
    <p:sldId id="256" r:id="rId6"/>
    <p:sldId id="393" r:id="rId7"/>
    <p:sldId id="398" r:id="rId8"/>
    <p:sldId id="397" r:id="rId9"/>
    <p:sldId id="409" r:id="rId10"/>
    <p:sldId id="400" r:id="rId11"/>
    <p:sldId id="278" r:id="rId12"/>
    <p:sldId id="408" r:id="rId13"/>
    <p:sldId id="286" r:id="rId14"/>
    <p:sldId id="290" r:id="rId15"/>
    <p:sldId id="411" r:id="rId16"/>
    <p:sldId id="410" r:id="rId17"/>
    <p:sldId id="378" r:id="rId18"/>
    <p:sldId id="379" r:id="rId19"/>
    <p:sldId id="412" r:id="rId20"/>
    <p:sldId id="415" r:id="rId21"/>
    <p:sldId id="413" r:id="rId22"/>
    <p:sldId id="414" r:id="rId23"/>
    <p:sldId id="416" r:id="rId24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000"/>
    <a:srgbClr val="E2E2E2"/>
    <a:srgbClr val="FFCCCC"/>
    <a:srgbClr val="FF99CC"/>
    <a:srgbClr val="FFDDED"/>
    <a:srgbClr val="FFDDDD"/>
    <a:srgbClr val="D3CEC3"/>
    <a:srgbClr val="A79C86"/>
    <a:srgbClr val="F7DAAF"/>
    <a:srgbClr val="EA9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3" autoAdjust="0"/>
    <p:restoredTop sz="98171" autoAdjust="0"/>
  </p:normalViewPr>
  <p:slideViewPr>
    <p:cSldViewPr snapToGrid="0">
      <p:cViewPr>
        <p:scale>
          <a:sx n="100" d="100"/>
          <a:sy n="100" d="100"/>
        </p:scale>
        <p:origin x="-1878" y="-330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3" Type="http://schemas.microsoft.com/office/2011/relationships/chartStyle" Target="style22.xml"/><Relationship Id="rId2" Type="http://schemas.microsoft.com/office/2011/relationships/chartColorStyle" Target="colors22.xml"/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3" Type="http://schemas.microsoft.com/office/2011/relationships/chartStyle" Target="style23.xml"/><Relationship Id="rId2" Type="http://schemas.microsoft.com/office/2011/relationships/chartColorStyle" Target="colors23.xml"/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3" Type="http://schemas.microsoft.com/office/2011/relationships/chartStyle" Target="style24.xml"/><Relationship Id="rId2" Type="http://schemas.microsoft.com/office/2011/relationships/chartColorStyle" Target="colors24.xml"/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3" Type="http://schemas.microsoft.com/office/2011/relationships/chartStyle" Target="style25.xml"/><Relationship Id="rId2" Type="http://schemas.microsoft.com/office/2011/relationships/chartColorStyle" Target="colors25.xml"/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3" Type="http://schemas.microsoft.com/office/2011/relationships/chartStyle" Target="style26.xml"/><Relationship Id="rId2" Type="http://schemas.microsoft.com/office/2011/relationships/chartColorStyle" Target="colors26.xml"/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3" Type="http://schemas.microsoft.com/office/2011/relationships/chartStyle" Target="style27.xml"/><Relationship Id="rId2" Type="http://schemas.microsoft.com/office/2011/relationships/chartColorStyle" Target="colors27.xml"/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3" Type="http://schemas.microsoft.com/office/2011/relationships/chartStyle" Target="style28.xml"/><Relationship Id="rId2" Type="http://schemas.microsoft.com/office/2011/relationships/chartColorStyle" Target="colors28.xml"/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3" Type="http://schemas.microsoft.com/office/2011/relationships/chartStyle" Target="style29.xml"/><Relationship Id="rId2" Type="http://schemas.microsoft.com/office/2011/relationships/chartColorStyle" Target="colors29.xml"/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3" Type="http://schemas.microsoft.com/office/2011/relationships/chartStyle" Target="style30.xml"/><Relationship Id="rId2" Type="http://schemas.microsoft.com/office/2011/relationships/chartColorStyle" Target="colors30.xml"/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3" Type="http://schemas.microsoft.com/office/2011/relationships/chartStyle" Target="style31.xml"/><Relationship Id="rId2" Type="http://schemas.microsoft.com/office/2011/relationships/chartColorStyle" Target="colors31.xml"/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3" Type="http://schemas.microsoft.com/office/2011/relationships/chartStyle" Target="style32.xml"/><Relationship Id="rId2" Type="http://schemas.microsoft.com/office/2011/relationships/chartColorStyle" Target="colors32.xml"/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3" Type="http://schemas.microsoft.com/office/2011/relationships/chartStyle" Target="style33.xml"/><Relationship Id="rId2" Type="http://schemas.microsoft.com/office/2011/relationships/chartColorStyle" Target="colors33.xml"/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3" Type="http://schemas.microsoft.com/office/2011/relationships/chartStyle" Target="style34.xml"/><Relationship Id="rId2" Type="http://schemas.microsoft.com/office/2011/relationships/chartColorStyle" Target="colors34.xml"/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3" Type="http://schemas.microsoft.com/office/2011/relationships/chartStyle" Target="style35.xml"/><Relationship Id="rId2" Type="http://schemas.microsoft.com/office/2011/relationships/chartColorStyle" Target="colors35.xml"/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3" Type="http://schemas.microsoft.com/office/2011/relationships/chartStyle" Target="style36.xml"/><Relationship Id="rId2" Type="http://schemas.microsoft.com/office/2011/relationships/chartColorStyle" Target="colors36.xml"/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3" Type="http://schemas.microsoft.com/office/2011/relationships/chartStyle" Target="style37.xml"/><Relationship Id="rId2" Type="http://schemas.microsoft.com/office/2011/relationships/chartColorStyle" Target="colors37.xml"/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3" Type="http://schemas.microsoft.com/office/2011/relationships/chartStyle" Target="style38.xml"/><Relationship Id="rId2" Type="http://schemas.microsoft.com/office/2011/relationships/chartColorStyle" Target="colors38.xml"/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3" Type="http://schemas.microsoft.com/office/2011/relationships/chartStyle" Target="style39.xml"/><Relationship Id="rId2" Type="http://schemas.microsoft.com/office/2011/relationships/chartColorStyle" Target="colors39.xml"/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657792"/>
        <c:axId val="182659328"/>
      </c:barChart>
      <c:catAx>
        <c:axId val="182657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2659328"/>
        <c:crosses val="autoZero"/>
        <c:auto val="1"/>
        <c:lblAlgn val="ctr"/>
        <c:lblOffset val="100"/>
        <c:noMultiLvlLbl val="0"/>
      </c:catAx>
      <c:valAx>
        <c:axId val="182659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26577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435840"/>
        <c:axId val="186437632"/>
      </c:barChart>
      <c:catAx>
        <c:axId val="186435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6437632"/>
        <c:crosses val="autoZero"/>
        <c:auto val="1"/>
        <c:lblAlgn val="ctr"/>
        <c:lblOffset val="100"/>
        <c:noMultiLvlLbl val="0"/>
      </c:catAx>
      <c:valAx>
        <c:axId val="18643763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643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50-4D0C-85D5-7C9033970B2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50-4D0C-85D5-7C9033970B2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50-4D0C-85D5-7C9033970B2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50-4D0C-85D5-7C9033970B2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50-4D0C-85D5-7C9033970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85-47C3-9FB1-F77DA9CBCBB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85-47C3-9FB1-F77DA9CBCBB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885-47C3-9FB1-F77DA9CBC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052608"/>
        <c:axId val="192054400"/>
      </c:barChart>
      <c:catAx>
        <c:axId val="192052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2054400"/>
        <c:crosses val="autoZero"/>
        <c:auto val="1"/>
        <c:lblAlgn val="ctr"/>
        <c:lblOffset val="100"/>
        <c:noMultiLvlLbl val="0"/>
      </c:catAx>
      <c:valAx>
        <c:axId val="19205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205260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77F-4A29-BF09-779F43BC143E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77F-4A29-BF09-779F43BC143E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77F-4A29-BF09-779F43BC143E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77F-4A29-BF09-779F43BC143E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77F-4A29-BF09-779F43BC1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07-4F0E-8E1B-8F73280CF2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07-4F0E-8E1B-8F73280CF2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07-4F0E-8E1B-8F73280C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001152"/>
        <c:axId val="192002688"/>
      </c:barChart>
      <c:catAx>
        <c:axId val="19200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2002688"/>
        <c:crosses val="autoZero"/>
        <c:auto val="1"/>
        <c:lblAlgn val="ctr"/>
        <c:lblOffset val="100"/>
        <c:noMultiLvlLbl val="0"/>
      </c:catAx>
      <c:valAx>
        <c:axId val="1920026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200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DC-4A10-AB9A-1C85F48F233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DC-4A10-AB9A-1C85F48F233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4DC-4A10-AB9A-1C85F48F233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4DC-4A10-AB9A-1C85F48F233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4DC-4A10-AB9A-1C85F48F2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5E-4E0F-B9A0-83FF77B950C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5E-4E0F-B9A0-83FF77B950C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5E-4E0F-B9A0-83FF77B9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037504"/>
        <c:axId val="182039296"/>
      </c:barChart>
      <c:catAx>
        <c:axId val="182037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2039296"/>
        <c:crosses val="autoZero"/>
        <c:auto val="1"/>
        <c:lblAlgn val="ctr"/>
        <c:lblOffset val="100"/>
        <c:noMultiLvlLbl val="0"/>
      </c:catAx>
      <c:valAx>
        <c:axId val="182039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20375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FF-4EC6-B52B-91DDA4F81EF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FF-4EC6-B52B-91DDA4F81EF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FF-4EC6-B52B-91DDA4F81EF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0FF-4EC6-B52B-91DDA4F81E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0FF-4EC6-B52B-91DDA4F8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3-4413-8FC7-E404933AC20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3-4413-8FC7-E404933AC20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3-4413-8FC7-E404933AC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841024"/>
        <c:axId val="191842560"/>
      </c:barChart>
      <c:catAx>
        <c:axId val="191841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1842560"/>
        <c:crosses val="autoZero"/>
        <c:auto val="1"/>
        <c:lblAlgn val="ctr"/>
        <c:lblOffset val="100"/>
        <c:noMultiLvlLbl val="0"/>
      </c:catAx>
      <c:valAx>
        <c:axId val="19184256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184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7F-4A7E-9FC1-DBF36DCEE48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7F-4A7E-9FC1-DBF36DCEE488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F7F-4A7E-9FC1-DBF36DCEE488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F7F-4A7E-9FC1-DBF36DCEE48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F7F-4A7E-9FC1-DBF36DCEE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42-41C6-A0B5-56FB6B57616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042-41C6-A0B5-56FB6B57616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042-41C6-A0B5-56FB6B57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513152"/>
        <c:axId val="192514688"/>
      </c:barChart>
      <c:catAx>
        <c:axId val="192513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2514688"/>
        <c:crosses val="autoZero"/>
        <c:auto val="1"/>
        <c:lblAlgn val="ctr"/>
        <c:lblOffset val="100"/>
        <c:noMultiLvlLbl val="0"/>
      </c:catAx>
      <c:valAx>
        <c:axId val="192514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25131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A9-4C6F-A312-F76F5323990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A9-4C6F-A312-F76F5323990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A9-4C6F-A312-F76F5323990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A9-4C6F-A312-F76F5323990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CA9-4C6F-A312-F76F53239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14-475C-92A5-16ED6F21F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14-475C-92A5-16ED6F21F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14-475C-92A5-16ED6F21F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453248"/>
        <c:axId val="192463232"/>
      </c:barChart>
      <c:catAx>
        <c:axId val="192453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2463232"/>
        <c:crosses val="autoZero"/>
        <c:auto val="1"/>
        <c:lblAlgn val="ctr"/>
        <c:lblOffset val="100"/>
        <c:noMultiLvlLbl val="0"/>
      </c:catAx>
      <c:valAx>
        <c:axId val="19246323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24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E7-489F-BF1D-531350AA64D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E7-489F-BF1D-531350AA64D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E7-489F-BF1D-531350AA64D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E7-489F-BF1D-531350AA64D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E7-489F-BF1D-531350AA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45-4099-9580-D39FA2F9945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45-4099-9580-D39FA2F9945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45-4099-9580-D39FA2F9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805888"/>
        <c:axId val="193139456"/>
      </c:barChart>
      <c:catAx>
        <c:axId val="192805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3139456"/>
        <c:crosses val="autoZero"/>
        <c:auto val="1"/>
        <c:lblAlgn val="ctr"/>
        <c:lblOffset val="100"/>
        <c:noMultiLvlLbl val="0"/>
      </c:catAx>
      <c:valAx>
        <c:axId val="193139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28058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73-4C49-B182-EDD756F3FF95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73-4C49-B182-EDD756F3FF95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73-4C49-B182-EDD756F3FF95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73-4C49-B182-EDD756F3FF9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273-4C49-B182-EDD756F3F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0-456F-8A75-40A652F488A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70-456F-8A75-40A652F488A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70-456F-8A75-40A652F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910080"/>
        <c:axId val="192911616"/>
      </c:barChart>
      <c:catAx>
        <c:axId val="192910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2911616"/>
        <c:crosses val="autoZero"/>
        <c:auto val="1"/>
        <c:lblAlgn val="ctr"/>
        <c:lblOffset val="100"/>
        <c:noMultiLvlLbl val="0"/>
      </c:catAx>
      <c:valAx>
        <c:axId val="19291161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291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08-4CBF-BD6F-A904069E7F0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08-4CBF-BD6F-A904069E7F0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08-4CBF-BD6F-A904069E7F0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08-4CBF-BD6F-A904069E7F0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F08-4CBF-BD6F-A904069E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CC-4344-9058-34EE64ED8BD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CC-4344-9058-34EE64ED8BD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CC-4344-9058-34EE64ED8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205760"/>
        <c:axId val="193207296"/>
      </c:barChart>
      <c:catAx>
        <c:axId val="193205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3207296"/>
        <c:crosses val="autoZero"/>
        <c:auto val="1"/>
        <c:lblAlgn val="ctr"/>
        <c:lblOffset val="100"/>
        <c:noMultiLvlLbl val="0"/>
      </c:catAx>
      <c:valAx>
        <c:axId val="193207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320576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90-492D-B316-7CACA2330A43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90-492D-B316-7CACA2330A43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90-492D-B316-7CACA2330A43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90-492D-B316-7CACA2330A4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90-492D-B316-7CACA2330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8B-44C7-8450-3DBD8139565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8B-44C7-8450-3DBD8139565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8B-44C7-8450-3DBD8139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264640"/>
        <c:axId val="193286912"/>
      </c:barChart>
      <c:catAx>
        <c:axId val="193264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3286912"/>
        <c:crosses val="autoZero"/>
        <c:auto val="1"/>
        <c:lblAlgn val="ctr"/>
        <c:lblOffset val="100"/>
        <c:noMultiLvlLbl val="0"/>
      </c:catAx>
      <c:valAx>
        <c:axId val="1932869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326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7C-4BE3-972C-912A5D657ADB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7C-4BE3-972C-912A5D657ADB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7C-4BE3-972C-912A5D657ADB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7C-4BE3-972C-912A5D657ADB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7C-4BE3-972C-912A5D65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3E-4155-AC66-20FA4FA864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3E-4155-AC66-20FA4FA864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13E-4155-AC66-20FA4FA86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035136"/>
        <c:axId val="195036672"/>
      </c:barChart>
      <c:catAx>
        <c:axId val="195035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5036672"/>
        <c:crosses val="autoZero"/>
        <c:auto val="1"/>
        <c:lblAlgn val="ctr"/>
        <c:lblOffset val="100"/>
        <c:noMultiLvlLbl val="0"/>
      </c:catAx>
      <c:valAx>
        <c:axId val="195036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50351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29-432B-B689-65FF629C55A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29-432B-B689-65FF629C55A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F29-432B-B689-65FF629C55A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F29-432B-B689-65FF629C55A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F29-432B-B689-65FF629C5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6C-47BB-BD29-80C034CD759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6C-47BB-BD29-80C034CD759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6C-47BB-BD29-80C034CD7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458560"/>
        <c:axId val="195460096"/>
      </c:barChart>
      <c:catAx>
        <c:axId val="19545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5460096"/>
        <c:crosses val="autoZero"/>
        <c:auto val="1"/>
        <c:lblAlgn val="ctr"/>
        <c:lblOffset val="100"/>
        <c:noMultiLvlLbl val="0"/>
      </c:catAx>
      <c:valAx>
        <c:axId val="1954600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54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DC-4380-AE85-0A5DA8ABD6C6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DC-4380-AE85-0A5DA8ABD6C6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DC-4380-AE85-0A5DA8ABD6C6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FDC-4380-AE85-0A5DA8ABD6C6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FDC-4380-AE85-0A5DA8ABD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BC-4D03-8D5E-04C5B0D0507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BC-4D03-8D5E-04C5B0D0507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BC-4D03-8D5E-04C5B0D05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305472"/>
        <c:axId val="195307008"/>
      </c:barChart>
      <c:catAx>
        <c:axId val="195305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5307008"/>
        <c:crosses val="autoZero"/>
        <c:auto val="1"/>
        <c:lblAlgn val="ctr"/>
        <c:lblOffset val="100"/>
        <c:noMultiLvlLbl val="0"/>
      </c:catAx>
      <c:valAx>
        <c:axId val="195307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53054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B7-4363-BDEF-DF3FC0E49900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0B7-4363-BDEF-DF3FC0E49900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0B7-4363-BDEF-DF3FC0E49900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0B7-4363-BDEF-DF3FC0E499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0B7-4363-BDEF-DF3FC0E49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3C-4CFA-B388-8B6A18DC13C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3C-4CFA-B388-8B6A18DC13CB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3C-4CFA-B388-8B6A18DC1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401216"/>
        <c:axId val="195402752"/>
      </c:barChart>
      <c:catAx>
        <c:axId val="195401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5402752"/>
        <c:crosses val="autoZero"/>
        <c:auto val="1"/>
        <c:lblAlgn val="ctr"/>
        <c:lblOffset val="100"/>
        <c:noMultiLvlLbl val="0"/>
      </c:catAx>
      <c:valAx>
        <c:axId val="1954027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54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C9-401E-9DAC-DBB6F72A4FFA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C9-401E-9DAC-DBB6F72A4FFA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9C9-401E-9DAC-DBB6F72A4FFA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9C9-401E-9DAC-DBB6F72A4FF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9C9-401E-9DAC-DBB6F72A4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6D-4B37-98E7-70C1B63A926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6D-4B37-98E7-70C1B63A926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6D-4B37-98E7-70C1B63A9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929792"/>
        <c:axId val="194931328"/>
      </c:barChart>
      <c:catAx>
        <c:axId val="19492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4931328"/>
        <c:crosses val="autoZero"/>
        <c:auto val="1"/>
        <c:lblAlgn val="ctr"/>
        <c:lblOffset val="100"/>
        <c:noMultiLvlLbl val="0"/>
      </c:catAx>
      <c:valAx>
        <c:axId val="194931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49297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41-495A-8D59-CE32DAB30A0F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541-495A-8D59-CE32DAB30A0F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541-495A-8D59-CE32DAB30A0F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541-495A-8D59-CE32DAB30A0F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541-495A-8D59-CE32DAB30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FD-46FB-B687-124148CD40D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FD-46FB-B687-124148CD40DF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FD-46FB-B687-124148CD4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338048"/>
        <c:axId val="200339840"/>
      </c:barChart>
      <c:catAx>
        <c:axId val="200338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0339840"/>
        <c:crosses val="autoZero"/>
        <c:auto val="1"/>
        <c:lblAlgn val="ctr"/>
        <c:lblOffset val="100"/>
        <c:noMultiLvlLbl val="0"/>
      </c:catAx>
      <c:valAx>
        <c:axId val="2003398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033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CA-4DA7-AA7E-1F1F64142CC9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CA-4DA7-AA7E-1F1F64142CC9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1CA-4DA7-AA7E-1F1F64142CC9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1CA-4DA7-AA7E-1F1F64142CC9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1CA-4DA7-AA7E-1F1F6414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5-4139-8072-335606CD829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75-4139-8072-335606CD829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75-4139-8072-335606CD8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464256"/>
        <c:axId val="200465792"/>
      </c:barChart>
      <c:catAx>
        <c:axId val="200464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00465792"/>
        <c:crosses val="autoZero"/>
        <c:auto val="1"/>
        <c:lblAlgn val="ctr"/>
        <c:lblOffset val="100"/>
        <c:noMultiLvlLbl val="0"/>
      </c:catAx>
      <c:valAx>
        <c:axId val="200465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0046425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97-4CE0-B3D5-2481FAAD41D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D97-4CE0-B3D5-2481FAAD41D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D97-4CE0-B3D5-2481FAAD41D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D97-4CE0-B3D5-2481FAAD41D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D97-4CE0-B3D5-2481FAAD4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2B-45D0-9125-45B8F52AE00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2B-45D0-9125-45B8F52AE00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A2B-45D0-9125-45B8F52AE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531328"/>
        <c:axId val="200541312"/>
      </c:barChart>
      <c:catAx>
        <c:axId val="200531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0541312"/>
        <c:crosses val="autoZero"/>
        <c:auto val="1"/>
        <c:lblAlgn val="ctr"/>
        <c:lblOffset val="100"/>
        <c:noMultiLvlLbl val="0"/>
      </c:catAx>
      <c:valAx>
        <c:axId val="2005413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053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95-4CA0-9880-EBB339E25CE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95-4CA0-9880-EBB339E25CE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795-4CA0-9880-EBB339E25CE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795-4CA0-9880-EBB339E25CE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795-4CA0-9880-EBB339E25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97-449D-AE67-F7C9C27556F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297-449D-AE67-F7C9C27556F1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297-449D-AE67-F7C9C275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129152"/>
        <c:axId val="200130944"/>
      </c:barChart>
      <c:catAx>
        <c:axId val="200129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00130944"/>
        <c:crosses val="autoZero"/>
        <c:auto val="1"/>
        <c:lblAlgn val="ctr"/>
        <c:lblOffset val="100"/>
        <c:noMultiLvlLbl val="0"/>
      </c:catAx>
      <c:valAx>
        <c:axId val="200130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001291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83-47A5-A2D0-B30F8E00FC28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83-47A5-A2D0-B30F8E00FC28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F83-47A5-A2D0-B30F8E00FC28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F83-47A5-A2D0-B30F8E00FC2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F83-47A5-A2D0-B30F8E00F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D9-4EB2-843B-FAD08E764D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D9-4EB2-843B-FAD08E764D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D9-4EB2-843B-FAD08E76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163712"/>
        <c:axId val="200165248"/>
      </c:barChart>
      <c:catAx>
        <c:axId val="200163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0165248"/>
        <c:crosses val="autoZero"/>
        <c:auto val="1"/>
        <c:lblAlgn val="ctr"/>
        <c:lblOffset val="100"/>
        <c:noMultiLvlLbl val="0"/>
      </c:catAx>
      <c:valAx>
        <c:axId val="2001652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016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3-47D2-AF98-A022310B05A5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D3-47D2-AF98-A022310B05A5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4D3-47D2-AF98-A022310B05A5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4D3-47D2-AF98-A022310B05A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4D3-47D2-AF98-A022310B0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19-4FDC-9E53-623EBD4FD0F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19-4FDC-9E53-623EBD4FD0F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519-4FDC-9E53-623EBD4FD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1191424"/>
        <c:axId val="201192960"/>
      </c:barChart>
      <c:catAx>
        <c:axId val="201191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01192960"/>
        <c:crosses val="autoZero"/>
        <c:auto val="1"/>
        <c:lblAlgn val="ctr"/>
        <c:lblOffset val="100"/>
        <c:noMultiLvlLbl val="0"/>
      </c:catAx>
      <c:valAx>
        <c:axId val="201192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011914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94-4219-A99D-327B8520D33C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94-4219-A99D-327B8520D33C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D94-4219-A99D-327B8520D33C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D94-4219-A99D-327B8520D33C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94-4219-A99D-327B8520D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A0-47C1-A2FF-74409462C51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A0-47C1-A2FF-74409462C51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7A0-47C1-A2FF-74409462C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1573888"/>
        <c:axId val="201575424"/>
      </c:barChart>
      <c:catAx>
        <c:axId val="201573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1575424"/>
        <c:crosses val="autoZero"/>
        <c:auto val="1"/>
        <c:lblAlgn val="ctr"/>
        <c:lblOffset val="100"/>
        <c:noMultiLvlLbl val="0"/>
      </c:catAx>
      <c:valAx>
        <c:axId val="20157542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157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B9-44EB-88CE-9DB7AB57F337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B9-44EB-88CE-9DB7AB57F337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B9-44EB-88CE-9DB7AB57F337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FB9-44EB-88CE-9DB7AB57F337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FB9-44EB-88CE-9DB7AB57F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3D-4BBA-9DDE-66EFCA3E5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3D-4BBA-9DDE-66EFCA3E5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3D-4BBA-9DDE-66EFCA3E5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979584"/>
        <c:axId val="200981120"/>
      </c:barChart>
      <c:catAx>
        <c:axId val="200979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00981120"/>
        <c:crosses val="autoZero"/>
        <c:auto val="1"/>
        <c:lblAlgn val="ctr"/>
        <c:lblOffset val="100"/>
        <c:noMultiLvlLbl val="0"/>
      </c:catAx>
      <c:valAx>
        <c:axId val="200981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0097958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C0-464E-8625-017B986E293A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C0-464E-8625-017B986E293A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8C0-464E-8625-017B986E293A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8C0-464E-8625-017B986E293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8C0-464E-8625-017B986E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C2-4BB6-BC4E-79886D0BC97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8C2-4BB6-BC4E-79886D0BC97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C2-4BB6-BC4E-79886D0BC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1009792"/>
        <c:axId val="201015680"/>
      </c:barChart>
      <c:catAx>
        <c:axId val="20100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1015680"/>
        <c:crosses val="autoZero"/>
        <c:auto val="1"/>
        <c:lblAlgn val="ctr"/>
        <c:lblOffset val="100"/>
        <c:noMultiLvlLbl val="0"/>
      </c:catAx>
      <c:valAx>
        <c:axId val="2010156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100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 err="1" smtClean="0"/>
              <a:t>Banque</a:t>
            </a:r>
            <a:r>
              <a:rPr lang="en-US" sz="1400" baseline="0" dirty="0" smtClean="0"/>
              <a:t> </a:t>
            </a:r>
            <a:r>
              <a:rPr lang="en-US" sz="1400" baseline="0" dirty="0" err="1" smtClean="0"/>
              <a:t>d’origine</a:t>
            </a:r>
            <a:r>
              <a:rPr lang="en-US" sz="1400" baseline="0" dirty="0" smtClean="0"/>
              <a:t> des nouveaux clients</a:t>
            </a:r>
            <a:endParaRPr lang="en-US" sz="1400" dirty="0"/>
          </a:p>
        </c:rich>
      </c:tx>
      <c:layout>
        <c:manualLayout>
          <c:xMode val="edge"/>
          <c:yMode val="edge"/>
          <c:x val="0.15594847817129753"/>
          <c:y val="5.0546788162282329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Principaux entrants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EA000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7547490398567955"/>
                  <c:y val="8.7253091422749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4110239736079475"/>
                  <c:y val="1.43727277463875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6859508346045666E-2"/>
                  <c:y val="-6.51496358605038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2187376407831075"/>
                  <c:y val="-6.50953622869581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numRef>
              <c:f>Feuil1!$A$2:$A$6</c:f>
              <c:numCache>
                <c:formatCode>0%</c:formatCode>
                <c:ptCount val="5"/>
                <c:pt idx="0">
                  <c:v>0.23</c:v>
                </c:pt>
                <c:pt idx="1">
                  <c:v>0.15</c:v>
                </c:pt>
                <c:pt idx="2">
                  <c:v>0.12</c:v>
                </c:pt>
                <c:pt idx="3">
                  <c:v>0.1</c:v>
                </c:pt>
                <c:pt idx="4">
                  <c:v>0.4</c:v>
                </c:pt>
              </c:numCache>
            </c:numRef>
          </c:cat>
          <c:val>
            <c:numRef>
              <c:f>Feuil1!$B$2:$B$6</c:f>
              <c:numCache>
                <c:formatCode>0%</c:formatCode>
                <c:ptCount val="5"/>
                <c:pt idx="0">
                  <c:v>0.23</c:v>
                </c:pt>
                <c:pt idx="1">
                  <c:v>0.15</c:v>
                </c:pt>
                <c:pt idx="2">
                  <c:v>0.12</c:v>
                </c:pt>
                <c:pt idx="3">
                  <c:v>0.1</c:v>
                </c:pt>
                <c:pt idx="4">
                  <c:v>0.4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600"/>
      </a:pPr>
      <a:endParaRPr lang="fr-FR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fr-FR" sz="1400" dirty="0" smtClean="0"/>
              <a:t>Banque de destination</a:t>
            </a:r>
            <a:r>
              <a:rPr lang="fr-FR" sz="1400" baseline="0" dirty="0" smtClean="0"/>
              <a:t> des anciens clients</a:t>
            </a:r>
            <a:endParaRPr lang="fr-FR" sz="1400" dirty="0"/>
          </a:p>
        </c:rich>
      </c:tx>
      <c:layout>
        <c:manualLayout>
          <c:xMode val="edge"/>
          <c:yMode val="edge"/>
          <c:x val="0.15703348675618448"/>
          <c:y val="3.16037086898822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Principaux entrants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EA0000"/>
              </a:solidFill>
            </c:spPr>
          </c:dPt>
          <c:dPt>
            <c:idx val="2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rgbClr val="0070C0"/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21473754558188285"/>
                  <c:y val="1.4509621711783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807908089401926"/>
                  <c:y val="-6.657753164725710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3.686826799233974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993975124819302E-2"/>
                  <c:y val="-5.66001448295941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2489297005298342"/>
                  <c:y val="-6.033535480939831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numRef>
              <c:f>Feuil1!$A$2:$A$6</c:f>
              <c:numCache>
                <c:formatCode>0%</c:formatCode>
                <c:ptCount val="5"/>
                <c:pt idx="0">
                  <c:v>0.3</c:v>
                </c:pt>
                <c:pt idx="1">
                  <c:v>0.15</c:v>
                </c:pt>
                <c:pt idx="2">
                  <c:v>0.1</c:v>
                </c:pt>
                <c:pt idx="3">
                  <c:v>0.09</c:v>
                </c:pt>
                <c:pt idx="4">
                  <c:v>0.36</c:v>
                </c:pt>
              </c:numCache>
            </c:numRef>
          </c:cat>
          <c:val>
            <c:numRef>
              <c:f>Feuil1!$B$2:$B$6</c:f>
              <c:numCache>
                <c:formatCode>0%</c:formatCode>
                <c:ptCount val="5"/>
                <c:pt idx="0">
                  <c:v>0.3</c:v>
                </c:pt>
                <c:pt idx="1">
                  <c:v>0.15</c:v>
                </c:pt>
                <c:pt idx="2">
                  <c:v>0.1</c:v>
                </c:pt>
                <c:pt idx="3">
                  <c:v>0.09</c:v>
                </c:pt>
                <c:pt idx="4">
                  <c:v>0.36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Colonne1</c:v>
                </c:pt>
              </c:strCache>
            </c:strRef>
          </c:tx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numRef>
              <c:f>Feuil1!$A$2:$A$6</c:f>
              <c:numCache>
                <c:formatCode>0%</c:formatCode>
                <c:ptCount val="5"/>
                <c:pt idx="0">
                  <c:v>0.3</c:v>
                </c:pt>
                <c:pt idx="1">
                  <c:v>0.15</c:v>
                </c:pt>
                <c:pt idx="2">
                  <c:v>0.1</c:v>
                </c:pt>
                <c:pt idx="3">
                  <c:v>0.09</c:v>
                </c:pt>
                <c:pt idx="4">
                  <c:v>0.36</c:v>
                </c:pt>
              </c:numCache>
            </c:numRef>
          </c:cat>
          <c:val>
            <c:numRef>
              <c:f>Feuil1!$C$2:$C$6</c:f>
              <c:numCache>
                <c:formatCode>General</c:formatCode>
                <c:ptCount val="5"/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0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4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6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7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8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9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0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34C858-D9C3-4B2A-8020-2AFE470B0C5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9A3D39C-8276-4548-9884-D9347F56F1F4}">
      <dgm:prSet phldrT="[Texte]" custT="1"/>
      <dgm:spPr>
        <a:solidFill>
          <a:srgbClr val="00B050"/>
        </a:solidFill>
      </dgm:spPr>
      <dgm:t>
        <a:bodyPr/>
        <a:lstStyle/>
        <a:p>
          <a:r>
            <a:rPr lang="fr-FR" sz="1400" b="1" dirty="0" smtClean="0"/>
            <a:t>2 554 démarches de mobilité initiées par nos prospects</a:t>
          </a:r>
          <a:endParaRPr lang="fr-FR" sz="1400" b="1" dirty="0"/>
        </a:p>
      </dgm:t>
    </dgm:pt>
    <dgm:pt modelId="{F6875B89-3976-4742-BC77-8475C2B002E4}" type="parTrans" cxnId="{38ABACFE-C756-4CBE-84CE-9BF0219D4A0B}">
      <dgm:prSet/>
      <dgm:spPr/>
      <dgm:t>
        <a:bodyPr/>
        <a:lstStyle/>
        <a:p>
          <a:endParaRPr lang="fr-FR" sz="1800"/>
        </a:p>
      </dgm:t>
    </dgm:pt>
    <dgm:pt modelId="{487D5E26-4A6C-40B7-A200-4CCF2332B1DE}" type="sibTrans" cxnId="{38ABACFE-C756-4CBE-84CE-9BF0219D4A0B}">
      <dgm:prSet/>
      <dgm:spPr/>
      <dgm:t>
        <a:bodyPr/>
        <a:lstStyle/>
        <a:p>
          <a:endParaRPr lang="fr-FR" sz="1800"/>
        </a:p>
      </dgm:t>
    </dgm:pt>
    <dgm:pt modelId="{5C3CE95B-8A97-4B7A-A894-AF4329A5951C}">
      <dgm:prSet phldrT="[Texte]" custT="1"/>
      <dgm:spPr>
        <a:solidFill>
          <a:srgbClr val="DE3B2E"/>
        </a:solidFill>
      </dgm:spPr>
      <dgm:t>
        <a:bodyPr/>
        <a:lstStyle/>
        <a:p>
          <a:r>
            <a:rPr lang="fr-FR" sz="1400" b="1" dirty="0" smtClean="0"/>
            <a:t>422</a:t>
          </a:r>
          <a:r>
            <a:rPr lang="fr-FR" sz="1400" dirty="0" smtClean="0"/>
            <a:t> mandats en échec, non encore signés, révoqués…</a:t>
          </a:r>
          <a:endParaRPr lang="fr-FR" sz="1400" dirty="0"/>
        </a:p>
      </dgm:t>
    </dgm:pt>
    <dgm:pt modelId="{1890D520-3EA5-46F7-BFC5-4C742AB6A507}" type="parTrans" cxnId="{8D91D929-1653-4D75-8DFA-3F74EC42970A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fr-FR" sz="500"/>
        </a:p>
      </dgm:t>
    </dgm:pt>
    <dgm:pt modelId="{EE500558-BF53-492D-B36D-E4455A5025B2}" type="sibTrans" cxnId="{8D91D929-1653-4D75-8DFA-3F74EC42970A}">
      <dgm:prSet/>
      <dgm:spPr/>
      <dgm:t>
        <a:bodyPr/>
        <a:lstStyle/>
        <a:p>
          <a:endParaRPr lang="fr-FR" sz="1800"/>
        </a:p>
      </dgm:t>
    </dgm:pt>
    <dgm:pt modelId="{96F0F99A-FA29-46F1-BF04-DF299A870F43}">
      <dgm:prSet phldrT="[Texte]" custT="1"/>
      <dgm:spPr>
        <a:solidFill>
          <a:srgbClr val="00B050"/>
        </a:solidFill>
      </dgm:spPr>
      <dgm:t>
        <a:bodyPr/>
        <a:lstStyle/>
        <a:p>
          <a:r>
            <a:rPr lang="fr-FR" sz="1400" b="1" dirty="0" smtClean="0"/>
            <a:t>2 132</a:t>
          </a:r>
          <a:r>
            <a:rPr lang="fr-FR" sz="1400" dirty="0" smtClean="0"/>
            <a:t> </a:t>
          </a:r>
          <a:r>
            <a:rPr lang="fr-FR" sz="1400" b="1" dirty="0" smtClean="0"/>
            <a:t>Mandats </a:t>
          </a:r>
          <a:r>
            <a:rPr lang="fr-FR" sz="1400" b="1" dirty="0" smtClean="0"/>
            <a:t>actifs: </a:t>
          </a:r>
        </a:p>
        <a:p>
          <a:r>
            <a:rPr lang="fr-FR" sz="1400" dirty="0" smtClean="0"/>
            <a:t>signés </a:t>
          </a:r>
          <a:r>
            <a:rPr lang="fr-FR" sz="1400" dirty="0" smtClean="0"/>
            <a:t>et envoyés vers les banques de départ</a:t>
          </a:r>
          <a:endParaRPr lang="fr-FR" sz="1400" dirty="0"/>
        </a:p>
      </dgm:t>
    </dgm:pt>
    <dgm:pt modelId="{A93B61FB-234E-4993-8BAD-A354B242C39C}" type="parTrans" cxnId="{A83069D5-D5AC-43C7-8797-E6B9A7A1920B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fr-FR" sz="500"/>
        </a:p>
      </dgm:t>
    </dgm:pt>
    <dgm:pt modelId="{BF2E647C-CC8B-4A95-B915-9580E1FE5D3C}" type="sibTrans" cxnId="{A83069D5-D5AC-43C7-8797-E6B9A7A1920B}">
      <dgm:prSet/>
      <dgm:spPr/>
      <dgm:t>
        <a:bodyPr/>
        <a:lstStyle/>
        <a:p>
          <a:endParaRPr lang="fr-FR" sz="1800"/>
        </a:p>
      </dgm:t>
    </dgm:pt>
    <dgm:pt modelId="{C1D542AE-1F78-4313-BAF7-13255AB92369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400" b="1" dirty="0" smtClean="0"/>
            <a:t>386 </a:t>
          </a:r>
          <a:r>
            <a:rPr lang="fr-FR" sz="1400" dirty="0" smtClean="0"/>
            <a:t>Mandats en attente de décision de la banque de départ</a:t>
          </a:r>
          <a:endParaRPr lang="fr-FR" sz="1400" dirty="0"/>
        </a:p>
      </dgm:t>
    </dgm:pt>
    <dgm:pt modelId="{EC34072F-DF22-4146-9345-E42F20E39B42}" type="parTrans" cxnId="{12661496-130D-4D1F-A98E-6399EE2D8156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fr-FR" sz="500"/>
        </a:p>
      </dgm:t>
    </dgm:pt>
    <dgm:pt modelId="{32EC66FF-2E10-4A50-81B4-8077AAF120EF}" type="sibTrans" cxnId="{12661496-130D-4D1F-A98E-6399EE2D8156}">
      <dgm:prSet/>
      <dgm:spPr/>
      <dgm:t>
        <a:bodyPr/>
        <a:lstStyle/>
        <a:p>
          <a:endParaRPr lang="fr-FR" sz="1800"/>
        </a:p>
      </dgm:t>
    </dgm:pt>
    <dgm:pt modelId="{DFD15BCF-966B-4387-9A9D-F6F16E944A5B}">
      <dgm:prSet phldrT="[Texte]" custT="1"/>
      <dgm:spPr>
        <a:solidFill>
          <a:srgbClr val="00B050"/>
        </a:solidFill>
      </dgm:spPr>
      <dgm:t>
        <a:bodyPr/>
        <a:lstStyle/>
        <a:p>
          <a:r>
            <a:rPr lang="fr-FR" sz="1400" b="1" dirty="0" smtClean="0"/>
            <a:t>1 746</a:t>
          </a:r>
          <a:r>
            <a:rPr lang="fr-FR" sz="1400" dirty="0" smtClean="0"/>
            <a:t> Demandes de mobilité acceptées</a:t>
          </a:r>
          <a:endParaRPr lang="fr-FR" sz="1400" dirty="0"/>
        </a:p>
      </dgm:t>
    </dgm:pt>
    <dgm:pt modelId="{C6182F07-CBA9-425F-A2C4-71E0BCA1C051}" type="parTrans" cxnId="{E0F0EE63-9694-4D18-88CF-A02984B55F7E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fr-FR" sz="500"/>
        </a:p>
      </dgm:t>
    </dgm:pt>
    <dgm:pt modelId="{6040E244-946E-4FF4-91FC-BE47E714A447}" type="sibTrans" cxnId="{E0F0EE63-9694-4D18-88CF-A02984B55F7E}">
      <dgm:prSet/>
      <dgm:spPr/>
      <dgm:t>
        <a:bodyPr/>
        <a:lstStyle/>
        <a:p>
          <a:endParaRPr lang="fr-FR" sz="1800"/>
        </a:p>
      </dgm:t>
    </dgm:pt>
    <dgm:pt modelId="{79E3DB9A-150D-41E8-A8E2-EEBA4506268E}" type="pres">
      <dgm:prSet presAssocID="{1934C858-D9C3-4B2A-8020-2AFE470B0C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E29FC0E-883D-48F3-B525-E4DBA37BCCD5}" type="pres">
      <dgm:prSet presAssocID="{19A3D39C-8276-4548-9884-D9347F56F1F4}" presName="root1" presStyleCnt="0"/>
      <dgm:spPr/>
    </dgm:pt>
    <dgm:pt modelId="{FBF00EF0-C504-4B7D-BF09-D67D506268B8}" type="pres">
      <dgm:prSet presAssocID="{19A3D39C-8276-4548-9884-D9347F56F1F4}" presName="LevelOneTextNode" presStyleLbl="node0" presStyleIdx="0" presStyleCnt="1" custScaleX="14076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1A17C0E-BDB3-47DA-B1EB-DA218C1BD0C1}" type="pres">
      <dgm:prSet presAssocID="{19A3D39C-8276-4548-9884-D9347F56F1F4}" presName="level2hierChild" presStyleCnt="0"/>
      <dgm:spPr/>
    </dgm:pt>
    <dgm:pt modelId="{3F94D26C-501B-4C88-AEFD-167AB265AF24}" type="pres">
      <dgm:prSet presAssocID="{1890D520-3EA5-46F7-BFC5-4C742AB6A507}" presName="conn2-1" presStyleLbl="parChTrans1D2" presStyleIdx="0" presStyleCnt="2"/>
      <dgm:spPr/>
      <dgm:t>
        <a:bodyPr/>
        <a:lstStyle/>
        <a:p>
          <a:endParaRPr lang="fr-FR"/>
        </a:p>
      </dgm:t>
    </dgm:pt>
    <dgm:pt modelId="{01D76066-E6FC-4A50-BD97-76E9580ED950}" type="pres">
      <dgm:prSet presAssocID="{1890D520-3EA5-46F7-BFC5-4C742AB6A507}" presName="connTx" presStyleLbl="parChTrans1D2" presStyleIdx="0" presStyleCnt="2"/>
      <dgm:spPr/>
      <dgm:t>
        <a:bodyPr/>
        <a:lstStyle/>
        <a:p>
          <a:endParaRPr lang="fr-FR"/>
        </a:p>
      </dgm:t>
    </dgm:pt>
    <dgm:pt modelId="{CA3A6858-A31A-466C-9EBC-BB97D62720B4}" type="pres">
      <dgm:prSet presAssocID="{5C3CE95B-8A97-4B7A-A894-AF4329A5951C}" presName="root2" presStyleCnt="0"/>
      <dgm:spPr/>
    </dgm:pt>
    <dgm:pt modelId="{4A4E1348-9262-42CA-A8A4-542A0800C8A1}" type="pres">
      <dgm:prSet presAssocID="{5C3CE95B-8A97-4B7A-A894-AF4329A5951C}" presName="LevelTwoTextNode" presStyleLbl="node2" presStyleIdx="0" presStyleCnt="2" custScaleX="126175" custLinFactNeighborX="94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1657E74-D5BD-4608-B126-79FAB8D67A3B}" type="pres">
      <dgm:prSet presAssocID="{5C3CE95B-8A97-4B7A-A894-AF4329A5951C}" presName="level3hierChild" presStyleCnt="0"/>
      <dgm:spPr/>
    </dgm:pt>
    <dgm:pt modelId="{3838FFB7-B082-4DBA-90B7-DDA8541E99A6}" type="pres">
      <dgm:prSet presAssocID="{A93B61FB-234E-4993-8BAD-A354B242C39C}" presName="conn2-1" presStyleLbl="parChTrans1D2" presStyleIdx="1" presStyleCnt="2"/>
      <dgm:spPr/>
      <dgm:t>
        <a:bodyPr/>
        <a:lstStyle/>
        <a:p>
          <a:endParaRPr lang="fr-FR"/>
        </a:p>
      </dgm:t>
    </dgm:pt>
    <dgm:pt modelId="{6D321870-F5DF-4DC4-8A0E-21287A5C353B}" type="pres">
      <dgm:prSet presAssocID="{A93B61FB-234E-4993-8BAD-A354B242C39C}" presName="connTx" presStyleLbl="parChTrans1D2" presStyleIdx="1" presStyleCnt="2"/>
      <dgm:spPr/>
      <dgm:t>
        <a:bodyPr/>
        <a:lstStyle/>
        <a:p>
          <a:endParaRPr lang="fr-FR"/>
        </a:p>
      </dgm:t>
    </dgm:pt>
    <dgm:pt modelId="{E3D403F0-69AD-4545-B3D6-50CAD2522C26}" type="pres">
      <dgm:prSet presAssocID="{96F0F99A-FA29-46F1-BF04-DF299A870F43}" presName="root2" presStyleCnt="0"/>
      <dgm:spPr/>
    </dgm:pt>
    <dgm:pt modelId="{E5F82B80-2B56-41D6-828A-4B7E2618E14C}" type="pres">
      <dgm:prSet presAssocID="{96F0F99A-FA29-46F1-BF04-DF299A870F43}" presName="LevelTwoTextNode" presStyleLbl="node2" presStyleIdx="1" presStyleCnt="2" custScaleX="126175" custLinFactNeighborX="941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6EC7AED-5B44-4A7A-8000-08F5590EF1A3}" type="pres">
      <dgm:prSet presAssocID="{96F0F99A-FA29-46F1-BF04-DF299A870F43}" presName="level3hierChild" presStyleCnt="0"/>
      <dgm:spPr/>
    </dgm:pt>
    <dgm:pt modelId="{B5CAFBAD-DFC2-4D87-8AA9-189792A68007}" type="pres">
      <dgm:prSet presAssocID="{C6182F07-CBA9-425F-A2C4-71E0BCA1C051}" presName="conn2-1" presStyleLbl="parChTrans1D3" presStyleIdx="0" presStyleCnt="2"/>
      <dgm:spPr/>
      <dgm:t>
        <a:bodyPr/>
        <a:lstStyle/>
        <a:p>
          <a:endParaRPr lang="fr-FR"/>
        </a:p>
      </dgm:t>
    </dgm:pt>
    <dgm:pt modelId="{48B799EB-9D82-4BF2-B956-5F9EC9FBFF7E}" type="pres">
      <dgm:prSet presAssocID="{C6182F07-CBA9-425F-A2C4-71E0BCA1C051}" presName="connTx" presStyleLbl="parChTrans1D3" presStyleIdx="0" presStyleCnt="2"/>
      <dgm:spPr/>
      <dgm:t>
        <a:bodyPr/>
        <a:lstStyle/>
        <a:p>
          <a:endParaRPr lang="fr-FR"/>
        </a:p>
      </dgm:t>
    </dgm:pt>
    <dgm:pt modelId="{20CFC5C2-CDF2-414F-A989-40C009C912DF}" type="pres">
      <dgm:prSet presAssocID="{DFD15BCF-966B-4387-9A9D-F6F16E944A5B}" presName="root2" presStyleCnt="0"/>
      <dgm:spPr/>
    </dgm:pt>
    <dgm:pt modelId="{8426ADCA-4CAA-40B1-B04D-F81895AB4F3A}" type="pres">
      <dgm:prSet presAssocID="{DFD15BCF-966B-4387-9A9D-F6F16E944A5B}" presName="LevelTwoTextNode" presStyleLbl="node3" presStyleIdx="0" presStyleCnt="2" custScaleX="14540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3B45DD7-4DA9-44B0-87CA-9E1F23A6F67F}" type="pres">
      <dgm:prSet presAssocID="{DFD15BCF-966B-4387-9A9D-F6F16E944A5B}" presName="level3hierChild" presStyleCnt="0"/>
      <dgm:spPr/>
    </dgm:pt>
    <dgm:pt modelId="{7C411921-4F67-447C-AADD-4B057D39E357}" type="pres">
      <dgm:prSet presAssocID="{EC34072F-DF22-4146-9345-E42F20E39B42}" presName="conn2-1" presStyleLbl="parChTrans1D3" presStyleIdx="1" presStyleCnt="2"/>
      <dgm:spPr/>
      <dgm:t>
        <a:bodyPr/>
        <a:lstStyle/>
        <a:p>
          <a:endParaRPr lang="fr-FR"/>
        </a:p>
      </dgm:t>
    </dgm:pt>
    <dgm:pt modelId="{6A08C844-AB5F-4B34-96B0-544234C3FCB4}" type="pres">
      <dgm:prSet presAssocID="{EC34072F-DF22-4146-9345-E42F20E39B42}" presName="connTx" presStyleLbl="parChTrans1D3" presStyleIdx="1" presStyleCnt="2"/>
      <dgm:spPr/>
      <dgm:t>
        <a:bodyPr/>
        <a:lstStyle/>
        <a:p>
          <a:endParaRPr lang="fr-FR"/>
        </a:p>
      </dgm:t>
    </dgm:pt>
    <dgm:pt modelId="{6F60C941-F172-4859-9484-EB568F9FA347}" type="pres">
      <dgm:prSet presAssocID="{C1D542AE-1F78-4313-BAF7-13255AB92369}" presName="root2" presStyleCnt="0"/>
      <dgm:spPr/>
    </dgm:pt>
    <dgm:pt modelId="{CE36BFB1-7BD4-4E7A-8AD0-F10496026437}" type="pres">
      <dgm:prSet presAssocID="{C1D542AE-1F78-4313-BAF7-13255AB92369}" presName="LevelTwoTextNode" presStyleLbl="node3" presStyleIdx="1" presStyleCnt="2" custScaleX="14670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FE3182D-AD24-4A53-A725-3D17FC3D8F18}" type="pres">
      <dgm:prSet presAssocID="{C1D542AE-1F78-4313-BAF7-13255AB92369}" presName="level3hierChild" presStyleCnt="0"/>
      <dgm:spPr/>
    </dgm:pt>
  </dgm:ptLst>
  <dgm:cxnLst>
    <dgm:cxn modelId="{A5617990-0B57-477A-ADAD-4893A8992074}" type="presOf" srcId="{A93B61FB-234E-4993-8BAD-A354B242C39C}" destId="{3838FFB7-B082-4DBA-90B7-DDA8541E99A6}" srcOrd="0" destOrd="0" presId="urn:microsoft.com/office/officeart/2005/8/layout/hierarchy2"/>
    <dgm:cxn modelId="{8D91D929-1653-4D75-8DFA-3F74EC42970A}" srcId="{19A3D39C-8276-4548-9884-D9347F56F1F4}" destId="{5C3CE95B-8A97-4B7A-A894-AF4329A5951C}" srcOrd="0" destOrd="0" parTransId="{1890D520-3EA5-46F7-BFC5-4C742AB6A507}" sibTransId="{EE500558-BF53-492D-B36D-E4455A5025B2}"/>
    <dgm:cxn modelId="{A83069D5-D5AC-43C7-8797-E6B9A7A1920B}" srcId="{19A3D39C-8276-4548-9884-D9347F56F1F4}" destId="{96F0F99A-FA29-46F1-BF04-DF299A870F43}" srcOrd="1" destOrd="0" parTransId="{A93B61FB-234E-4993-8BAD-A354B242C39C}" sibTransId="{BF2E647C-CC8B-4A95-B915-9580E1FE5D3C}"/>
    <dgm:cxn modelId="{920468A9-25C4-423B-8761-DB7269882C70}" type="presOf" srcId="{A93B61FB-234E-4993-8BAD-A354B242C39C}" destId="{6D321870-F5DF-4DC4-8A0E-21287A5C353B}" srcOrd="1" destOrd="0" presId="urn:microsoft.com/office/officeart/2005/8/layout/hierarchy2"/>
    <dgm:cxn modelId="{AEAF6B3C-D23E-4660-8A4E-55836279382F}" type="presOf" srcId="{DFD15BCF-966B-4387-9A9D-F6F16E944A5B}" destId="{8426ADCA-4CAA-40B1-B04D-F81895AB4F3A}" srcOrd="0" destOrd="0" presId="urn:microsoft.com/office/officeart/2005/8/layout/hierarchy2"/>
    <dgm:cxn modelId="{F8657B79-E0DE-4716-8B2C-717538251670}" type="presOf" srcId="{1934C858-D9C3-4B2A-8020-2AFE470B0C5F}" destId="{79E3DB9A-150D-41E8-A8E2-EEBA4506268E}" srcOrd="0" destOrd="0" presId="urn:microsoft.com/office/officeart/2005/8/layout/hierarchy2"/>
    <dgm:cxn modelId="{9260E5E2-1C77-4629-AD45-BEC68C8D182F}" type="presOf" srcId="{C6182F07-CBA9-425F-A2C4-71E0BCA1C051}" destId="{48B799EB-9D82-4BF2-B956-5F9EC9FBFF7E}" srcOrd="1" destOrd="0" presId="urn:microsoft.com/office/officeart/2005/8/layout/hierarchy2"/>
    <dgm:cxn modelId="{38ABACFE-C756-4CBE-84CE-9BF0219D4A0B}" srcId="{1934C858-D9C3-4B2A-8020-2AFE470B0C5F}" destId="{19A3D39C-8276-4548-9884-D9347F56F1F4}" srcOrd="0" destOrd="0" parTransId="{F6875B89-3976-4742-BC77-8475C2B002E4}" sibTransId="{487D5E26-4A6C-40B7-A200-4CCF2332B1DE}"/>
    <dgm:cxn modelId="{69DB8E60-C75E-4F15-8541-41675B86E229}" type="presOf" srcId="{EC34072F-DF22-4146-9345-E42F20E39B42}" destId="{6A08C844-AB5F-4B34-96B0-544234C3FCB4}" srcOrd="1" destOrd="0" presId="urn:microsoft.com/office/officeart/2005/8/layout/hierarchy2"/>
    <dgm:cxn modelId="{314BE464-B793-423E-AB2F-3F0074A0E012}" type="presOf" srcId="{C1D542AE-1F78-4313-BAF7-13255AB92369}" destId="{CE36BFB1-7BD4-4E7A-8AD0-F10496026437}" srcOrd="0" destOrd="0" presId="urn:microsoft.com/office/officeart/2005/8/layout/hierarchy2"/>
    <dgm:cxn modelId="{E5BF1C24-817A-478B-BE70-46231A8D7FD3}" type="presOf" srcId="{5C3CE95B-8A97-4B7A-A894-AF4329A5951C}" destId="{4A4E1348-9262-42CA-A8A4-542A0800C8A1}" srcOrd="0" destOrd="0" presId="urn:microsoft.com/office/officeart/2005/8/layout/hierarchy2"/>
    <dgm:cxn modelId="{12661496-130D-4D1F-A98E-6399EE2D8156}" srcId="{96F0F99A-FA29-46F1-BF04-DF299A870F43}" destId="{C1D542AE-1F78-4313-BAF7-13255AB92369}" srcOrd="1" destOrd="0" parTransId="{EC34072F-DF22-4146-9345-E42F20E39B42}" sibTransId="{32EC66FF-2E10-4A50-81B4-8077AAF120EF}"/>
    <dgm:cxn modelId="{9D4F2335-88FB-450A-BAEC-9E1B685756AA}" type="presOf" srcId="{1890D520-3EA5-46F7-BFC5-4C742AB6A507}" destId="{01D76066-E6FC-4A50-BD97-76E9580ED950}" srcOrd="1" destOrd="0" presId="urn:microsoft.com/office/officeart/2005/8/layout/hierarchy2"/>
    <dgm:cxn modelId="{79E82135-E7CF-47DA-BB0A-8F5CEB1DF93E}" type="presOf" srcId="{C6182F07-CBA9-425F-A2C4-71E0BCA1C051}" destId="{B5CAFBAD-DFC2-4D87-8AA9-189792A68007}" srcOrd="0" destOrd="0" presId="urn:microsoft.com/office/officeart/2005/8/layout/hierarchy2"/>
    <dgm:cxn modelId="{7C5C66D9-6B9F-4CC3-B2EB-5D9F51C2478E}" type="presOf" srcId="{19A3D39C-8276-4548-9884-D9347F56F1F4}" destId="{FBF00EF0-C504-4B7D-BF09-D67D506268B8}" srcOrd="0" destOrd="0" presId="urn:microsoft.com/office/officeart/2005/8/layout/hierarchy2"/>
    <dgm:cxn modelId="{69BCF057-0D2E-4B96-AFE4-BB7F84DAB2D1}" type="presOf" srcId="{EC34072F-DF22-4146-9345-E42F20E39B42}" destId="{7C411921-4F67-447C-AADD-4B057D39E357}" srcOrd="0" destOrd="0" presId="urn:microsoft.com/office/officeart/2005/8/layout/hierarchy2"/>
    <dgm:cxn modelId="{E0F0EE63-9694-4D18-88CF-A02984B55F7E}" srcId="{96F0F99A-FA29-46F1-BF04-DF299A870F43}" destId="{DFD15BCF-966B-4387-9A9D-F6F16E944A5B}" srcOrd="0" destOrd="0" parTransId="{C6182F07-CBA9-425F-A2C4-71E0BCA1C051}" sibTransId="{6040E244-946E-4FF4-91FC-BE47E714A447}"/>
    <dgm:cxn modelId="{0380044B-CC6F-40A9-88ED-FAEB0151DA8E}" type="presOf" srcId="{96F0F99A-FA29-46F1-BF04-DF299A870F43}" destId="{E5F82B80-2B56-41D6-828A-4B7E2618E14C}" srcOrd="0" destOrd="0" presId="urn:microsoft.com/office/officeart/2005/8/layout/hierarchy2"/>
    <dgm:cxn modelId="{B55F116F-71FD-4731-A9EB-5C5F634CDCA4}" type="presOf" srcId="{1890D520-3EA5-46F7-BFC5-4C742AB6A507}" destId="{3F94D26C-501B-4C88-AEFD-167AB265AF24}" srcOrd="0" destOrd="0" presId="urn:microsoft.com/office/officeart/2005/8/layout/hierarchy2"/>
    <dgm:cxn modelId="{BEDCA937-1236-4A86-9307-AB427843D054}" type="presParOf" srcId="{79E3DB9A-150D-41E8-A8E2-EEBA4506268E}" destId="{8E29FC0E-883D-48F3-B525-E4DBA37BCCD5}" srcOrd="0" destOrd="0" presId="urn:microsoft.com/office/officeart/2005/8/layout/hierarchy2"/>
    <dgm:cxn modelId="{6363E71D-CAF7-4EAA-9D06-F49A1D587573}" type="presParOf" srcId="{8E29FC0E-883D-48F3-B525-E4DBA37BCCD5}" destId="{FBF00EF0-C504-4B7D-BF09-D67D506268B8}" srcOrd="0" destOrd="0" presId="urn:microsoft.com/office/officeart/2005/8/layout/hierarchy2"/>
    <dgm:cxn modelId="{CCABD6F4-D542-46D8-A78B-4AEDC6A7F1B1}" type="presParOf" srcId="{8E29FC0E-883D-48F3-B525-E4DBA37BCCD5}" destId="{11A17C0E-BDB3-47DA-B1EB-DA218C1BD0C1}" srcOrd="1" destOrd="0" presId="urn:microsoft.com/office/officeart/2005/8/layout/hierarchy2"/>
    <dgm:cxn modelId="{73611E6C-D942-4F12-94C1-36DB085B3B68}" type="presParOf" srcId="{11A17C0E-BDB3-47DA-B1EB-DA218C1BD0C1}" destId="{3F94D26C-501B-4C88-AEFD-167AB265AF24}" srcOrd="0" destOrd="0" presId="urn:microsoft.com/office/officeart/2005/8/layout/hierarchy2"/>
    <dgm:cxn modelId="{91D74B77-4C94-4F51-A313-C6505AC39AAE}" type="presParOf" srcId="{3F94D26C-501B-4C88-AEFD-167AB265AF24}" destId="{01D76066-E6FC-4A50-BD97-76E9580ED950}" srcOrd="0" destOrd="0" presId="urn:microsoft.com/office/officeart/2005/8/layout/hierarchy2"/>
    <dgm:cxn modelId="{CCB994D8-D017-4D22-88BD-518FDD9D0D9A}" type="presParOf" srcId="{11A17C0E-BDB3-47DA-B1EB-DA218C1BD0C1}" destId="{CA3A6858-A31A-466C-9EBC-BB97D62720B4}" srcOrd="1" destOrd="0" presId="urn:microsoft.com/office/officeart/2005/8/layout/hierarchy2"/>
    <dgm:cxn modelId="{FCAF8A9C-B332-4A72-8866-F545F16C43D9}" type="presParOf" srcId="{CA3A6858-A31A-466C-9EBC-BB97D62720B4}" destId="{4A4E1348-9262-42CA-A8A4-542A0800C8A1}" srcOrd="0" destOrd="0" presId="urn:microsoft.com/office/officeart/2005/8/layout/hierarchy2"/>
    <dgm:cxn modelId="{774E3747-501C-4AA7-B488-F895A751ACAD}" type="presParOf" srcId="{CA3A6858-A31A-466C-9EBC-BB97D62720B4}" destId="{D1657E74-D5BD-4608-B126-79FAB8D67A3B}" srcOrd="1" destOrd="0" presId="urn:microsoft.com/office/officeart/2005/8/layout/hierarchy2"/>
    <dgm:cxn modelId="{D0152E7C-44EB-4F5A-A526-6E8B8525D5FD}" type="presParOf" srcId="{11A17C0E-BDB3-47DA-B1EB-DA218C1BD0C1}" destId="{3838FFB7-B082-4DBA-90B7-DDA8541E99A6}" srcOrd="2" destOrd="0" presId="urn:microsoft.com/office/officeart/2005/8/layout/hierarchy2"/>
    <dgm:cxn modelId="{855AA4BC-EC20-4B55-B5B1-8548E297EA68}" type="presParOf" srcId="{3838FFB7-B082-4DBA-90B7-DDA8541E99A6}" destId="{6D321870-F5DF-4DC4-8A0E-21287A5C353B}" srcOrd="0" destOrd="0" presId="urn:microsoft.com/office/officeart/2005/8/layout/hierarchy2"/>
    <dgm:cxn modelId="{30316883-D7DB-4FFB-AB85-F7B1C21F41A5}" type="presParOf" srcId="{11A17C0E-BDB3-47DA-B1EB-DA218C1BD0C1}" destId="{E3D403F0-69AD-4545-B3D6-50CAD2522C26}" srcOrd="3" destOrd="0" presId="urn:microsoft.com/office/officeart/2005/8/layout/hierarchy2"/>
    <dgm:cxn modelId="{57D931A0-BBD5-4C54-9990-F7AF4A019A1B}" type="presParOf" srcId="{E3D403F0-69AD-4545-B3D6-50CAD2522C26}" destId="{E5F82B80-2B56-41D6-828A-4B7E2618E14C}" srcOrd="0" destOrd="0" presId="urn:microsoft.com/office/officeart/2005/8/layout/hierarchy2"/>
    <dgm:cxn modelId="{EA067B0F-8719-447F-B725-B40596943D69}" type="presParOf" srcId="{E3D403F0-69AD-4545-B3D6-50CAD2522C26}" destId="{A6EC7AED-5B44-4A7A-8000-08F5590EF1A3}" srcOrd="1" destOrd="0" presId="urn:microsoft.com/office/officeart/2005/8/layout/hierarchy2"/>
    <dgm:cxn modelId="{E98372F3-D100-48C8-BBB8-A360B6B61FA3}" type="presParOf" srcId="{A6EC7AED-5B44-4A7A-8000-08F5590EF1A3}" destId="{B5CAFBAD-DFC2-4D87-8AA9-189792A68007}" srcOrd="0" destOrd="0" presId="urn:microsoft.com/office/officeart/2005/8/layout/hierarchy2"/>
    <dgm:cxn modelId="{7F45037A-A9B6-41BF-8828-87E771431C09}" type="presParOf" srcId="{B5CAFBAD-DFC2-4D87-8AA9-189792A68007}" destId="{48B799EB-9D82-4BF2-B956-5F9EC9FBFF7E}" srcOrd="0" destOrd="0" presId="urn:microsoft.com/office/officeart/2005/8/layout/hierarchy2"/>
    <dgm:cxn modelId="{3CB0D011-0798-4122-966D-3F5CF6697B43}" type="presParOf" srcId="{A6EC7AED-5B44-4A7A-8000-08F5590EF1A3}" destId="{20CFC5C2-CDF2-414F-A989-40C009C912DF}" srcOrd="1" destOrd="0" presId="urn:microsoft.com/office/officeart/2005/8/layout/hierarchy2"/>
    <dgm:cxn modelId="{BC44BC83-E9BB-45A6-8E89-0C6B4F8F9DF2}" type="presParOf" srcId="{20CFC5C2-CDF2-414F-A989-40C009C912DF}" destId="{8426ADCA-4CAA-40B1-B04D-F81895AB4F3A}" srcOrd="0" destOrd="0" presId="urn:microsoft.com/office/officeart/2005/8/layout/hierarchy2"/>
    <dgm:cxn modelId="{B09139AA-0569-41B1-9B5C-9E9CD3F8A684}" type="presParOf" srcId="{20CFC5C2-CDF2-414F-A989-40C009C912DF}" destId="{93B45DD7-4DA9-44B0-87CA-9E1F23A6F67F}" srcOrd="1" destOrd="0" presId="urn:microsoft.com/office/officeart/2005/8/layout/hierarchy2"/>
    <dgm:cxn modelId="{1DDE29BA-E37D-4AAD-A569-77CBB500831D}" type="presParOf" srcId="{A6EC7AED-5B44-4A7A-8000-08F5590EF1A3}" destId="{7C411921-4F67-447C-AADD-4B057D39E357}" srcOrd="2" destOrd="0" presId="urn:microsoft.com/office/officeart/2005/8/layout/hierarchy2"/>
    <dgm:cxn modelId="{83DB8812-8008-47E9-AAF9-904F49B90A1F}" type="presParOf" srcId="{7C411921-4F67-447C-AADD-4B057D39E357}" destId="{6A08C844-AB5F-4B34-96B0-544234C3FCB4}" srcOrd="0" destOrd="0" presId="urn:microsoft.com/office/officeart/2005/8/layout/hierarchy2"/>
    <dgm:cxn modelId="{610740D9-B216-4D7D-B2DA-2D55F42D6EEF}" type="presParOf" srcId="{A6EC7AED-5B44-4A7A-8000-08F5590EF1A3}" destId="{6F60C941-F172-4859-9484-EB568F9FA347}" srcOrd="3" destOrd="0" presId="urn:microsoft.com/office/officeart/2005/8/layout/hierarchy2"/>
    <dgm:cxn modelId="{B1DF4553-70AC-485E-8B23-D6C1FDBDD216}" type="presParOf" srcId="{6F60C941-F172-4859-9484-EB568F9FA347}" destId="{CE36BFB1-7BD4-4E7A-8AD0-F10496026437}" srcOrd="0" destOrd="0" presId="urn:microsoft.com/office/officeart/2005/8/layout/hierarchy2"/>
    <dgm:cxn modelId="{EE4D2D0A-2F0A-491C-8D0F-D1C7ADC7B0C3}" type="presParOf" srcId="{6F60C941-F172-4859-9484-EB568F9FA347}" destId="{1FE3182D-AD24-4A53-A725-3D17FC3D8F1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C0FBDC-6E3A-40FC-B92F-9B5A9637B04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98C6E54-1ED3-41E5-929B-DAD5E44B330C}">
      <dgm:prSet phldrT="[Texte]" custT="1"/>
      <dgm:spPr>
        <a:solidFill>
          <a:srgbClr val="DE3B2E"/>
        </a:solidFill>
      </dgm:spPr>
      <dgm:t>
        <a:bodyPr/>
        <a:lstStyle/>
        <a:p>
          <a:r>
            <a:rPr lang="fr-FR" sz="1400" b="1" dirty="0" smtClean="0"/>
            <a:t>4 302</a:t>
          </a:r>
          <a:r>
            <a:rPr lang="fr-FR" sz="1400" dirty="0" smtClean="0"/>
            <a:t> Mandats reçus des banques d’arrivée, initiés par nos actuels clients</a:t>
          </a:r>
          <a:endParaRPr lang="fr-FR" sz="1400" dirty="0"/>
        </a:p>
      </dgm:t>
    </dgm:pt>
    <dgm:pt modelId="{089C1013-07B0-4C07-B68E-044F89B3C354}" type="parTrans" cxnId="{464D04C4-FE30-4A76-AD53-79E8DD9A87DF}">
      <dgm:prSet/>
      <dgm:spPr/>
      <dgm:t>
        <a:bodyPr/>
        <a:lstStyle/>
        <a:p>
          <a:endParaRPr lang="fr-FR" sz="3200"/>
        </a:p>
      </dgm:t>
    </dgm:pt>
    <dgm:pt modelId="{10522D61-E6D5-43BA-95CA-7447DB258D26}" type="sibTrans" cxnId="{464D04C4-FE30-4A76-AD53-79E8DD9A87DF}">
      <dgm:prSet/>
      <dgm:spPr/>
      <dgm:t>
        <a:bodyPr/>
        <a:lstStyle/>
        <a:p>
          <a:endParaRPr lang="fr-FR" sz="3200"/>
        </a:p>
      </dgm:t>
    </dgm:pt>
    <dgm:pt modelId="{3EDD1E6C-6513-4A23-B1B3-A369C9042A55}">
      <dgm:prSet phldrT="[Texte]" custT="1"/>
      <dgm:spPr>
        <a:solidFill>
          <a:srgbClr val="DE3B2E"/>
        </a:solidFill>
      </dgm:spPr>
      <dgm:t>
        <a:bodyPr/>
        <a:lstStyle/>
        <a:p>
          <a:r>
            <a:rPr lang="fr-FR" sz="1400" b="1" dirty="0" smtClean="0"/>
            <a:t>3 707</a:t>
          </a:r>
          <a:r>
            <a:rPr lang="fr-FR" sz="1400" dirty="0" smtClean="0"/>
            <a:t> dossiers pour lesquels nous avons transmis les informations à la nouvelle banque</a:t>
          </a:r>
          <a:endParaRPr lang="fr-FR" sz="1400" dirty="0"/>
        </a:p>
      </dgm:t>
    </dgm:pt>
    <dgm:pt modelId="{89991399-9723-4EA8-A7EF-60B0AFFE5CF9}" type="parTrans" cxnId="{47E494F9-F1D6-4509-9841-3785477AA714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fr-FR" sz="1000"/>
        </a:p>
      </dgm:t>
    </dgm:pt>
    <dgm:pt modelId="{5726ED1C-107C-4975-A87E-A9E3E46B1252}" type="sibTrans" cxnId="{47E494F9-F1D6-4509-9841-3785477AA714}">
      <dgm:prSet/>
      <dgm:spPr/>
      <dgm:t>
        <a:bodyPr/>
        <a:lstStyle/>
        <a:p>
          <a:endParaRPr lang="fr-FR" sz="3200"/>
        </a:p>
      </dgm:t>
    </dgm:pt>
    <dgm:pt modelId="{3CDA05C1-1E20-4769-909C-9202E71DE2A1}">
      <dgm:prSet phldrT="[Texte]" custT="1"/>
      <dgm:spPr>
        <a:solidFill>
          <a:srgbClr val="DE3B2E"/>
        </a:solidFill>
      </dgm:spPr>
      <dgm:t>
        <a:bodyPr/>
        <a:lstStyle/>
        <a:p>
          <a:r>
            <a:rPr lang="fr-FR" sz="1400" b="1" dirty="0" smtClean="0"/>
            <a:t>468</a:t>
          </a:r>
          <a:r>
            <a:rPr lang="fr-FR" sz="1400" dirty="0" smtClean="0"/>
            <a:t> Mobilités refusées</a:t>
          </a:r>
          <a:endParaRPr lang="fr-FR" sz="1400" dirty="0"/>
        </a:p>
      </dgm:t>
    </dgm:pt>
    <dgm:pt modelId="{46BB647C-BE49-4DFA-92D4-AC7567438C77}" type="parTrans" cxnId="{C6737FF1-192C-4289-867C-A040AE61622E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fr-FR" sz="1000"/>
        </a:p>
      </dgm:t>
    </dgm:pt>
    <dgm:pt modelId="{F943B043-6D5C-43DF-BAE4-07AA3AE4E94D}" type="sibTrans" cxnId="{C6737FF1-192C-4289-867C-A040AE61622E}">
      <dgm:prSet/>
      <dgm:spPr/>
      <dgm:t>
        <a:bodyPr/>
        <a:lstStyle/>
        <a:p>
          <a:endParaRPr lang="fr-FR" sz="3200"/>
        </a:p>
      </dgm:t>
    </dgm:pt>
    <dgm:pt modelId="{0EB58232-E332-47DD-8A3F-9484BFF66E27}">
      <dgm:prSet phldrT="[Texte]" custT="1"/>
      <dgm:spPr>
        <a:solidFill>
          <a:srgbClr val="DE3B2E"/>
        </a:solidFill>
      </dgm:spPr>
      <dgm:t>
        <a:bodyPr/>
        <a:lstStyle/>
        <a:p>
          <a:r>
            <a:rPr lang="fr-FR" sz="1400" b="1" dirty="0" smtClean="0"/>
            <a:t>127</a:t>
          </a:r>
          <a:r>
            <a:rPr lang="fr-FR" sz="1400" dirty="0" smtClean="0"/>
            <a:t> Dossiers en attente de traitement</a:t>
          </a:r>
          <a:endParaRPr lang="fr-FR" sz="1400" dirty="0"/>
        </a:p>
      </dgm:t>
    </dgm:pt>
    <dgm:pt modelId="{51DB6421-BE29-465C-A2BA-4279C8908DC4}" type="parTrans" cxnId="{F96FDC1F-CBF0-4F92-A734-7DDD0210A912}">
      <dgm:prSet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endParaRPr lang="fr-FR" sz="900"/>
        </a:p>
      </dgm:t>
    </dgm:pt>
    <dgm:pt modelId="{46DC7B2E-58B3-4932-8F94-2252D916079E}" type="sibTrans" cxnId="{F96FDC1F-CBF0-4F92-A734-7DDD0210A912}">
      <dgm:prSet/>
      <dgm:spPr/>
      <dgm:t>
        <a:bodyPr/>
        <a:lstStyle/>
        <a:p>
          <a:endParaRPr lang="fr-FR" sz="3200"/>
        </a:p>
      </dgm:t>
    </dgm:pt>
    <dgm:pt modelId="{D1A0F205-2E1B-4978-86A8-3FA659DC1600}" type="pres">
      <dgm:prSet presAssocID="{21C0FBDC-6E3A-40FC-B92F-9B5A9637B04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176E715-6EB8-4C62-9B9E-E44835C3A809}" type="pres">
      <dgm:prSet presAssocID="{E98C6E54-1ED3-41E5-929B-DAD5E44B330C}" presName="root1" presStyleCnt="0"/>
      <dgm:spPr/>
    </dgm:pt>
    <dgm:pt modelId="{4E7085D5-7945-4723-B196-224AA49362F4}" type="pres">
      <dgm:prSet presAssocID="{E98C6E54-1ED3-41E5-929B-DAD5E44B330C}" presName="LevelOneTextNode" presStyleLbl="node0" presStyleIdx="0" presStyleCnt="1" custScaleX="22541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F6980BF-EA28-4A28-83A3-3CC5BD4E80FD}" type="pres">
      <dgm:prSet presAssocID="{E98C6E54-1ED3-41E5-929B-DAD5E44B330C}" presName="level2hierChild" presStyleCnt="0"/>
      <dgm:spPr/>
    </dgm:pt>
    <dgm:pt modelId="{AFCFB1A7-9C21-445C-9539-A8424FA1011D}" type="pres">
      <dgm:prSet presAssocID="{89991399-9723-4EA8-A7EF-60B0AFFE5CF9}" presName="conn2-1" presStyleLbl="parChTrans1D2" presStyleIdx="0" presStyleCnt="3"/>
      <dgm:spPr/>
      <dgm:t>
        <a:bodyPr/>
        <a:lstStyle/>
        <a:p>
          <a:endParaRPr lang="fr-FR"/>
        </a:p>
      </dgm:t>
    </dgm:pt>
    <dgm:pt modelId="{BA912755-1EF8-40B6-A863-AAF153E61CCA}" type="pres">
      <dgm:prSet presAssocID="{89991399-9723-4EA8-A7EF-60B0AFFE5CF9}" presName="connTx" presStyleLbl="parChTrans1D2" presStyleIdx="0" presStyleCnt="3"/>
      <dgm:spPr/>
      <dgm:t>
        <a:bodyPr/>
        <a:lstStyle/>
        <a:p>
          <a:endParaRPr lang="fr-FR"/>
        </a:p>
      </dgm:t>
    </dgm:pt>
    <dgm:pt modelId="{652C222C-D85C-4DB4-B16F-D1003ECBDAF3}" type="pres">
      <dgm:prSet presAssocID="{3EDD1E6C-6513-4A23-B1B3-A369C9042A55}" presName="root2" presStyleCnt="0"/>
      <dgm:spPr/>
    </dgm:pt>
    <dgm:pt modelId="{AC810645-2078-41AE-8048-E540F858A69B}" type="pres">
      <dgm:prSet presAssocID="{3EDD1E6C-6513-4A23-B1B3-A369C9042A55}" presName="LevelTwoTextNode" presStyleLbl="node2" presStyleIdx="0" presStyleCnt="3" custScaleX="210308" custLinFactNeighborX="77914" custLinFactNeighborY="604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EE12936-ACFF-4BBA-A75E-4336FEF4A291}" type="pres">
      <dgm:prSet presAssocID="{3EDD1E6C-6513-4A23-B1B3-A369C9042A55}" presName="level3hierChild" presStyleCnt="0"/>
      <dgm:spPr/>
    </dgm:pt>
    <dgm:pt modelId="{B94393A1-156D-48C3-A50D-363C5D217BBC}" type="pres">
      <dgm:prSet presAssocID="{51DB6421-BE29-465C-A2BA-4279C8908DC4}" presName="conn2-1" presStyleLbl="parChTrans1D2" presStyleIdx="1" presStyleCnt="3"/>
      <dgm:spPr/>
      <dgm:t>
        <a:bodyPr/>
        <a:lstStyle/>
        <a:p>
          <a:endParaRPr lang="fr-FR"/>
        </a:p>
      </dgm:t>
    </dgm:pt>
    <dgm:pt modelId="{09B648A6-0677-4D38-B242-F77001371454}" type="pres">
      <dgm:prSet presAssocID="{51DB6421-BE29-465C-A2BA-4279C8908DC4}" presName="connTx" presStyleLbl="parChTrans1D2" presStyleIdx="1" presStyleCnt="3"/>
      <dgm:spPr/>
      <dgm:t>
        <a:bodyPr/>
        <a:lstStyle/>
        <a:p>
          <a:endParaRPr lang="fr-FR"/>
        </a:p>
      </dgm:t>
    </dgm:pt>
    <dgm:pt modelId="{58E4AF83-C4D5-4ECE-B893-7C10C8D826E5}" type="pres">
      <dgm:prSet presAssocID="{0EB58232-E332-47DD-8A3F-9484BFF66E27}" presName="root2" presStyleCnt="0"/>
      <dgm:spPr/>
    </dgm:pt>
    <dgm:pt modelId="{F8A3CC6B-1597-4E1E-AB4E-62BD8D27C1B2}" type="pres">
      <dgm:prSet presAssocID="{0EB58232-E332-47DD-8A3F-9484BFF66E27}" presName="LevelTwoTextNode" presStyleLbl="node2" presStyleIdx="1" presStyleCnt="3" custScaleX="211925" custLinFactNeighborX="7612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4E7085F-7964-4C07-B3C8-2B43E64E88F8}" type="pres">
      <dgm:prSet presAssocID="{0EB58232-E332-47DD-8A3F-9484BFF66E27}" presName="level3hierChild" presStyleCnt="0"/>
      <dgm:spPr/>
    </dgm:pt>
    <dgm:pt modelId="{2FA5F3A2-8E58-4258-83FD-32DC9DEC7F33}" type="pres">
      <dgm:prSet presAssocID="{46BB647C-BE49-4DFA-92D4-AC7567438C77}" presName="conn2-1" presStyleLbl="parChTrans1D2" presStyleIdx="2" presStyleCnt="3"/>
      <dgm:spPr/>
      <dgm:t>
        <a:bodyPr/>
        <a:lstStyle/>
        <a:p>
          <a:endParaRPr lang="fr-FR"/>
        </a:p>
      </dgm:t>
    </dgm:pt>
    <dgm:pt modelId="{8E7C457B-19F4-4407-80C9-476107BA8437}" type="pres">
      <dgm:prSet presAssocID="{46BB647C-BE49-4DFA-92D4-AC7567438C77}" presName="connTx" presStyleLbl="parChTrans1D2" presStyleIdx="2" presStyleCnt="3"/>
      <dgm:spPr/>
      <dgm:t>
        <a:bodyPr/>
        <a:lstStyle/>
        <a:p>
          <a:endParaRPr lang="fr-FR"/>
        </a:p>
      </dgm:t>
    </dgm:pt>
    <dgm:pt modelId="{04FCEE94-B57C-4CEB-87EE-544C733D5195}" type="pres">
      <dgm:prSet presAssocID="{3CDA05C1-1E20-4769-909C-9202E71DE2A1}" presName="root2" presStyleCnt="0"/>
      <dgm:spPr/>
    </dgm:pt>
    <dgm:pt modelId="{B30CF425-D7F6-4FF6-B3C8-A4A1F1026FC4}" type="pres">
      <dgm:prSet presAssocID="{3CDA05C1-1E20-4769-909C-9202E71DE2A1}" presName="LevelTwoTextNode" presStyleLbl="node2" presStyleIdx="2" presStyleCnt="3" custScaleX="213129" custLinFactNeighborX="76420" custLinFactNeighborY="-311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1DAEACC-7870-4B73-9AD8-6F09E73013C5}" type="pres">
      <dgm:prSet presAssocID="{3CDA05C1-1E20-4769-909C-9202E71DE2A1}" presName="level3hierChild" presStyleCnt="0"/>
      <dgm:spPr/>
    </dgm:pt>
  </dgm:ptLst>
  <dgm:cxnLst>
    <dgm:cxn modelId="{B95DEBCE-3A09-4E25-8EF0-4E645DF0689E}" type="presOf" srcId="{51DB6421-BE29-465C-A2BA-4279C8908DC4}" destId="{B94393A1-156D-48C3-A50D-363C5D217BBC}" srcOrd="0" destOrd="0" presId="urn:microsoft.com/office/officeart/2005/8/layout/hierarchy2"/>
    <dgm:cxn modelId="{C7194CE6-2C54-4EEE-A5EC-CB5F450CCDDF}" type="presOf" srcId="{89991399-9723-4EA8-A7EF-60B0AFFE5CF9}" destId="{AFCFB1A7-9C21-445C-9539-A8424FA1011D}" srcOrd="0" destOrd="0" presId="urn:microsoft.com/office/officeart/2005/8/layout/hierarchy2"/>
    <dgm:cxn modelId="{DB1C82BC-A64B-432F-9ED5-EE220B6A14FF}" type="presOf" srcId="{51DB6421-BE29-465C-A2BA-4279C8908DC4}" destId="{09B648A6-0677-4D38-B242-F77001371454}" srcOrd="1" destOrd="0" presId="urn:microsoft.com/office/officeart/2005/8/layout/hierarchy2"/>
    <dgm:cxn modelId="{22D6A7E9-4F17-43B1-93E1-EA93BD3FAF8D}" type="presOf" srcId="{21C0FBDC-6E3A-40FC-B92F-9B5A9637B044}" destId="{D1A0F205-2E1B-4978-86A8-3FA659DC1600}" srcOrd="0" destOrd="0" presId="urn:microsoft.com/office/officeart/2005/8/layout/hierarchy2"/>
    <dgm:cxn modelId="{A630D00E-76F0-4E6A-A55F-881B7CE19242}" type="presOf" srcId="{46BB647C-BE49-4DFA-92D4-AC7567438C77}" destId="{2FA5F3A2-8E58-4258-83FD-32DC9DEC7F33}" srcOrd="0" destOrd="0" presId="urn:microsoft.com/office/officeart/2005/8/layout/hierarchy2"/>
    <dgm:cxn modelId="{F076748F-6F59-4B2D-9D6F-3D59DD278B10}" type="presOf" srcId="{0EB58232-E332-47DD-8A3F-9484BFF66E27}" destId="{F8A3CC6B-1597-4E1E-AB4E-62BD8D27C1B2}" srcOrd="0" destOrd="0" presId="urn:microsoft.com/office/officeart/2005/8/layout/hierarchy2"/>
    <dgm:cxn modelId="{F96FDC1F-CBF0-4F92-A734-7DDD0210A912}" srcId="{E98C6E54-1ED3-41E5-929B-DAD5E44B330C}" destId="{0EB58232-E332-47DD-8A3F-9484BFF66E27}" srcOrd="1" destOrd="0" parTransId="{51DB6421-BE29-465C-A2BA-4279C8908DC4}" sibTransId="{46DC7B2E-58B3-4932-8F94-2252D916079E}"/>
    <dgm:cxn modelId="{464D04C4-FE30-4A76-AD53-79E8DD9A87DF}" srcId="{21C0FBDC-6E3A-40FC-B92F-9B5A9637B044}" destId="{E98C6E54-1ED3-41E5-929B-DAD5E44B330C}" srcOrd="0" destOrd="0" parTransId="{089C1013-07B0-4C07-B68E-044F89B3C354}" sibTransId="{10522D61-E6D5-43BA-95CA-7447DB258D26}"/>
    <dgm:cxn modelId="{9319533D-E4FC-4724-AE82-0B61CA241F00}" type="presOf" srcId="{89991399-9723-4EA8-A7EF-60B0AFFE5CF9}" destId="{BA912755-1EF8-40B6-A863-AAF153E61CCA}" srcOrd="1" destOrd="0" presId="urn:microsoft.com/office/officeart/2005/8/layout/hierarchy2"/>
    <dgm:cxn modelId="{73E6E865-2688-447D-B353-BB8CD7EC0B2C}" type="presOf" srcId="{3CDA05C1-1E20-4769-909C-9202E71DE2A1}" destId="{B30CF425-D7F6-4FF6-B3C8-A4A1F1026FC4}" srcOrd="0" destOrd="0" presId="urn:microsoft.com/office/officeart/2005/8/layout/hierarchy2"/>
    <dgm:cxn modelId="{C6737FF1-192C-4289-867C-A040AE61622E}" srcId="{E98C6E54-1ED3-41E5-929B-DAD5E44B330C}" destId="{3CDA05C1-1E20-4769-909C-9202E71DE2A1}" srcOrd="2" destOrd="0" parTransId="{46BB647C-BE49-4DFA-92D4-AC7567438C77}" sibTransId="{F943B043-6D5C-43DF-BAE4-07AA3AE4E94D}"/>
    <dgm:cxn modelId="{7DE3699D-0882-48E2-AFAB-2F5D5B579D9D}" type="presOf" srcId="{E98C6E54-1ED3-41E5-929B-DAD5E44B330C}" destId="{4E7085D5-7945-4723-B196-224AA49362F4}" srcOrd="0" destOrd="0" presId="urn:microsoft.com/office/officeart/2005/8/layout/hierarchy2"/>
    <dgm:cxn modelId="{A9A8A48F-F00F-4449-8534-272CEEB48E3A}" type="presOf" srcId="{46BB647C-BE49-4DFA-92D4-AC7567438C77}" destId="{8E7C457B-19F4-4407-80C9-476107BA8437}" srcOrd="1" destOrd="0" presId="urn:microsoft.com/office/officeart/2005/8/layout/hierarchy2"/>
    <dgm:cxn modelId="{CAF42AA0-6D63-442D-8F5D-BF7024A8A087}" type="presOf" srcId="{3EDD1E6C-6513-4A23-B1B3-A369C9042A55}" destId="{AC810645-2078-41AE-8048-E540F858A69B}" srcOrd="0" destOrd="0" presId="urn:microsoft.com/office/officeart/2005/8/layout/hierarchy2"/>
    <dgm:cxn modelId="{47E494F9-F1D6-4509-9841-3785477AA714}" srcId="{E98C6E54-1ED3-41E5-929B-DAD5E44B330C}" destId="{3EDD1E6C-6513-4A23-B1B3-A369C9042A55}" srcOrd="0" destOrd="0" parTransId="{89991399-9723-4EA8-A7EF-60B0AFFE5CF9}" sibTransId="{5726ED1C-107C-4975-A87E-A9E3E46B1252}"/>
    <dgm:cxn modelId="{CA2D8FF4-AED6-4A35-99B7-0C59DE432379}" type="presParOf" srcId="{D1A0F205-2E1B-4978-86A8-3FA659DC1600}" destId="{7176E715-6EB8-4C62-9B9E-E44835C3A809}" srcOrd="0" destOrd="0" presId="urn:microsoft.com/office/officeart/2005/8/layout/hierarchy2"/>
    <dgm:cxn modelId="{094F5714-7A86-4F69-9082-4B91F366A74E}" type="presParOf" srcId="{7176E715-6EB8-4C62-9B9E-E44835C3A809}" destId="{4E7085D5-7945-4723-B196-224AA49362F4}" srcOrd="0" destOrd="0" presId="urn:microsoft.com/office/officeart/2005/8/layout/hierarchy2"/>
    <dgm:cxn modelId="{3F8C11BE-3BBE-4A4F-BCEA-7F46F5CE3C21}" type="presParOf" srcId="{7176E715-6EB8-4C62-9B9E-E44835C3A809}" destId="{DF6980BF-EA28-4A28-83A3-3CC5BD4E80FD}" srcOrd="1" destOrd="0" presId="urn:microsoft.com/office/officeart/2005/8/layout/hierarchy2"/>
    <dgm:cxn modelId="{D4FD9E47-4A83-4C26-988E-A88872DD1A21}" type="presParOf" srcId="{DF6980BF-EA28-4A28-83A3-3CC5BD4E80FD}" destId="{AFCFB1A7-9C21-445C-9539-A8424FA1011D}" srcOrd="0" destOrd="0" presId="urn:microsoft.com/office/officeart/2005/8/layout/hierarchy2"/>
    <dgm:cxn modelId="{BA04360D-4CB0-4B37-99BB-D11CE4A34F9B}" type="presParOf" srcId="{AFCFB1A7-9C21-445C-9539-A8424FA1011D}" destId="{BA912755-1EF8-40B6-A863-AAF153E61CCA}" srcOrd="0" destOrd="0" presId="urn:microsoft.com/office/officeart/2005/8/layout/hierarchy2"/>
    <dgm:cxn modelId="{A14B454C-5704-4F58-8136-FB63F771D8F2}" type="presParOf" srcId="{DF6980BF-EA28-4A28-83A3-3CC5BD4E80FD}" destId="{652C222C-D85C-4DB4-B16F-D1003ECBDAF3}" srcOrd="1" destOrd="0" presId="urn:microsoft.com/office/officeart/2005/8/layout/hierarchy2"/>
    <dgm:cxn modelId="{B92D769D-5035-48C1-B954-684F08431B07}" type="presParOf" srcId="{652C222C-D85C-4DB4-B16F-D1003ECBDAF3}" destId="{AC810645-2078-41AE-8048-E540F858A69B}" srcOrd="0" destOrd="0" presId="urn:microsoft.com/office/officeart/2005/8/layout/hierarchy2"/>
    <dgm:cxn modelId="{4E4AD90A-93E6-44AD-AAEB-5B37AEE4FA56}" type="presParOf" srcId="{652C222C-D85C-4DB4-B16F-D1003ECBDAF3}" destId="{8EE12936-ACFF-4BBA-A75E-4336FEF4A291}" srcOrd="1" destOrd="0" presId="urn:microsoft.com/office/officeart/2005/8/layout/hierarchy2"/>
    <dgm:cxn modelId="{FBFDD644-2BF7-42A3-981D-D52F99F1DAB2}" type="presParOf" srcId="{DF6980BF-EA28-4A28-83A3-3CC5BD4E80FD}" destId="{B94393A1-156D-48C3-A50D-363C5D217BBC}" srcOrd="2" destOrd="0" presId="urn:microsoft.com/office/officeart/2005/8/layout/hierarchy2"/>
    <dgm:cxn modelId="{AD3FC184-D581-491C-B489-CA40336A7F13}" type="presParOf" srcId="{B94393A1-156D-48C3-A50D-363C5D217BBC}" destId="{09B648A6-0677-4D38-B242-F77001371454}" srcOrd="0" destOrd="0" presId="urn:microsoft.com/office/officeart/2005/8/layout/hierarchy2"/>
    <dgm:cxn modelId="{20C395BF-142B-4278-862D-392927862C35}" type="presParOf" srcId="{DF6980BF-EA28-4A28-83A3-3CC5BD4E80FD}" destId="{58E4AF83-C4D5-4ECE-B893-7C10C8D826E5}" srcOrd="3" destOrd="0" presId="urn:microsoft.com/office/officeart/2005/8/layout/hierarchy2"/>
    <dgm:cxn modelId="{CE7E6904-E9C8-43D8-8AC4-F408442CFECA}" type="presParOf" srcId="{58E4AF83-C4D5-4ECE-B893-7C10C8D826E5}" destId="{F8A3CC6B-1597-4E1E-AB4E-62BD8D27C1B2}" srcOrd="0" destOrd="0" presId="urn:microsoft.com/office/officeart/2005/8/layout/hierarchy2"/>
    <dgm:cxn modelId="{2744843F-10F9-4D9D-9EA7-60FE6CEF81EE}" type="presParOf" srcId="{58E4AF83-C4D5-4ECE-B893-7C10C8D826E5}" destId="{54E7085F-7964-4C07-B3C8-2B43E64E88F8}" srcOrd="1" destOrd="0" presId="urn:microsoft.com/office/officeart/2005/8/layout/hierarchy2"/>
    <dgm:cxn modelId="{9DCB31D2-7286-4A80-A979-D1CF140B3FAE}" type="presParOf" srcId="{DF6980BF-EA28-4A28-83A3-3CC5BD4E80FD}" destId="{2FA5F3A2-8E58-4258-83FD-32DC9DEC7F33}" srcOrd="4" destOrd="0" presId="urn:microsoft.com/office/officeart/2005/8/layout/hierarchy2"/>
    <dgm:cxn modelId="{511B017A-96EF-428E-BD2E-F19E0E481EF7}" type="presParOf" srcId="{2FA5F3A2-8E58-4258-83FD-32DC9DEC7F33}" destId="{8E7C457B-19F4-4407-80C9-476107BA8437}" srcOrd="0" destOrd="0" presId="urn:microsoft.com/office/officeart/2005/8/layout/hierarchy2"/>
    <dgm:cxn modelId="{39BF78FC-2584-4DF9-A5B2-CC92C7DAF1AD}" type="presParOf" srcId="{DF6980BF-EA28-4A28-83A3-3CC5BD4E80FD}" destId="{04FCEE94-B57C-4CEB-87EE-544C733D5195}" srcOrd="5" destOrd="0" presId="urn:microsoft.com/office/officeart/2005/8/layout/hierarchy2"/>
    <dgm:cxn modelId="{6E936E9F-BC42-4A5F-BAD1-25D8CCD7091D}" type="presParOf" srcId="{04FCEE94-B57C-4CEB-87EE-544C733D5195}" destId="{B30CF425-D7F6-4FF6-B3C8-A4A1F1026FC4}" srcOrd="0" destOrd="0" presId="urn:microsoft.com/office/officeart/2005/8/layout/hierarchy2"/>
    <dgm:cxn modelId="{F7F9EA0E-3D03-4C1E-90A5-110AFEA32692}" type="presParOf" srcId="{04FCEE94-B57C-4CEB-87EE-544C733D5195}" destId="{E1DAEACC-7870-4B73-9AD8-6F09E73013C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00EF0-C504-4B7D-BF09-D67D506268B8}">
      <dsp:nvSpPr>
        <dsp:cNvPr id="0" name=""/>
        <dsp:cNvSpPr/>
      </dsp:nvSpPr>
      <dsp:spPr>
        <a:xfrm>
          <a:off x="192540" y="423065"/>
          <a:ext cx="2062993" cy="73277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2 554 démarches de mobilité initiées par nos prospects</a:t>
          </a:r>
          <a:endParaRPr lang="fr-FR" sz="1400" b="1" kern="1200" dirty="0"/>
        </a:p>
      </dsp:txBody>
      <dsp:txXfrm>
        <a:off x="214002" y="444527"/>
        <a:ext cx="2020069" cy="689850"/>
      </dsp:txXfrm>
    </dsp:sp>
    <dsp:sp modelId="{3F94D26C-501B-4C88-AEFD-167AB265AF24}">
      <dsp:nvSpPr>
        <dsp:cNvPr id="0" name=""/>
        <dsp:cNvSpPr/>
      </dsp:nvSpPr>
      <dsp:spPr>
        <a:xfrm rot="19788380">
          <a:off x="2198702" y="545809"/>
          <a:ext cx="837790" cy="65941"/>
        </a:xfrm>
        <a:custGeom>
          <a:avLst/>
          <a:gdLst/>
          <a:ahLst/>
          <a:cxnLst/>
          <a:rect l="0" t="0" r="0" b="0"/>
          <a:pathLst>
            <a:path>
              <a:moveTo>
                <a:pt x="0" y="32970"/>
              </a:moveTo>
              <a:lnTo>
                <a:pt x="837790" y="32970"/>
              </a:lnTo>
            </a:path>
          </a:pathLst>
        </a:custGeom>
        <a:noFill/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596653" y="557835"/>
        <a:ext cx="41889" cy="41889"/>
      </dsp:txXfrm>
    </dsp:sp>
    <dsp:sp modelId="{4A4E1348-9262-42CA-A8A4-542A0800C8A1}">
      <dsp:nvSpPr>
        <dsp:cNvPr id="0" name=""/>
        <dsp:cNvSpPr/>
      </dsp:nvSpPr>
      <dsp:spPr>
        <a:xfrm>
          <a:off x="2979661" y="1720"/>
          <a:ext cx="1849155" cy="732774"/>
        </a:xfrm>
        <a:prstGeom prst="roundRect">
          <a:avLst>
            <a:gd name="adj" fmla="val 10000"/>
          </a:avLst>
        </a:prstGeom>
        <a:solidFill>
          <a:srgbClr val="DE3B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422</a:t>
          </a:r>
          <a:r>
            <a:rPr lang="fr-FR" sz="1400" kern="1200" dirty="0" smtClean="0"/>
            <a:t> mandats en échec, non encore signés, révoqués…</a:t>
          </a:r>
          <a:endParaRPr lang="fr-FR" sz="1400" kern="1200" dirty="0"/>
        </a:p>
      </dsp:txBody>
      <dsp:txXfrm>
        <a:off x="3001123" y="23182"/>
        <a:ext cx="1806231" cy="689850"/>
      </dsp:txXfrm>
    </dsp:sp>
    <dsp:sp modelId="{3838FFB7-B082-4DBA-90B7-DDA8541E99A6}">
      <dsp:nvSpPr>
        <dsp:cNvPr id="0" name=""/>
        <dsp:cNvSpPr/>
      </dsp:nvSpPr>
      <dsp:spPr>
        <a:xfrm rot="1811620">
          <a:off x="2198702" y="967154"/>
          <a:ext cx="837790" cy="65941"/>
        </a:xfrm>
        <a:custGeom>
          <a:avLst/>
          <a:gdLst/>
          <a:ahLst/>
          <a:cxnLst/>
          <a:rect l="0" t="0" r="0" b="0"/>
          <a:pathLst>
            <a:path>
              <a:moveTo>
                <a:pt x="0" y="32970"/>
              </a:moveTo>
              <a:lnTo>
                <a:pt x="837790" y="32970"/>
              </a:lnTo>
            </a:path>
          </a:pathLst>
        </a:custGeom>
        <a:noFill/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596653" y="979180"/>
        <a:ext cx="41889" cy="41889"/>
      </dsp:txXfrm>
    </dsp:sp>
    <dsp:sp modelId="{E5F82B80-2B56-41D6-828A-4B7E2618E14C}">
      <dsp:nvSpPr>
        <dsp:cNvPr id="0" name=""/>
        <dsp:cNvSpPr/>
      </dsp:nvSpPr>
      <dsp:spPr>
        <a:xfrm>
          <a:off x="2979661" y="844410"/>
          <a:ext cx="1849155" cy="73277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2 132</a:t>
          </a:r>
          <a:r>
            <a:rPr lang="fr-FR" sz="1400" kern="1200" dirty="0" smtClean="0"/>
            <a:t> </a:t>
          </a:r>
          <a:r>
            <a:rPr lang="fr-FR" sz="1400" b="1" kern="1200" dirty="0" smtClean="0"/>
            <a:t>Mandats </a:t>
          </a:r>
          <a:r>
            <a:rPr lang="fr-FR" sz="1400" b="1" kern="1200" dirty="0" smtClean="0"/>
            <a:t>actifs: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signés </a:t>
          </a:r>
          <a:r>
            <a:rPr lang="fr-FR" sz="1400" kern="1200" dirty="0" smtClean="0"/>
            <a:t>et envoyés vers les banques de départ</a:t>
          </a:r>
          <a:endParaRPr lang="fr-FR" sz="1400" kern="1200" dirty="0"/>
        </a:p>
      </dsp:txBody>
      <dsp:txXfrm>
        <a:off x="3001123" y="865872"/>
        <a:ext cx="1806231" cy="689850"/>
      </dsp:txXfrm>
    </dsp:sp>
    <dsp:sp modelId="{B5CAFBAD-DFC2-4D87-8AA9-189792A68007}">
      <dsp:nvSpPr>
        <dsp:cNvPr id="0" name=""/>
        <dsp:cNvSpPr/>
      </dsp:nvSpPr>
      <dsp:spPr>
        <a:xfrm rot="19006563">
          <a:off x="4745355" y="967154"/>
          <a:ext cx="615235" cy="65941"/>
        </a:xfrm>
        <a:custGeom>
          <a:avLst/>
          <a:gdLst/>
          <a:ahLst/>
          <a:cxnLst/>
          <a:rect l="0" t="0" r="0" b="0"/>
          <a:pathLst>
            <a:path>
              <a:moveTo>
                <a:pt x="0" y="32970"/>
              </a:moveTo>
              <a:lnTo>
                <a:pt x="615235" y="32970"/>
              </a:lnTo>
            </a:path>
          </a:pathLst>
        </a:custGeom>
        <a:noFill/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37592" y="984744"/>
        <a:ext cx="30761" cy="30761"/>
      </dsp:txXfrm>
    </dsp:sp>
    <dsp:sp modelId="{8426ADCA-4CAA-40B1-B04D-F81895AB4F3A}">
      <dsp:nvSpPr>
        <dsp:cNvPr id="0" name=""/>
        <dsp:cNvSpPr/>
      </dsp:nvSpPr>
      <dsp:spPr>
        <a:xfrm>
          <a:off x="5277128" y="423065"/>
          <a:ext cx="2130951" cy="73277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1 746</a:t>
          </a:r>
          <a:r>
            <a:rPr lang="fr-FR" sz="1400" kern="1200" dirty="0" smtClean="0"/>
            <a:t> Demandes de mobilité acceptées</a:t>
          </a:r>
          <a:endParaRPr lang="fr-FR" sz="1400" kern="1200" dirty="0"/>
        </a:p>
      </dsp:txBody>
      <dsp:txXfrm>
        <a:off x="5298590" y="444527"/>
        <a:ext cx="2088027" cy="689850"/>
      </dsp:txXfrm>
    </dsp:sp>
    <dsp:sp modelId="{7C411921-4F67-447C-AADD-4B057D39E357}">
      <dsp:nvSpPr>
        <dsp:cNvPr id="0" name=""/>
        <dsp:cNvSpPr/>
      </dsp:nvSpPr>
      <dsp:spPr>
        <a:xfrm rot="2593437">
          <a:off x="4745355" y="1388499"/>
          <a:ext cx="615235" cy="65941"/>
        </a:xfrm>
        <a:custGeom>
          <a:avLst/>
          <a:gdLst/>
          <a:ahLst/>
          <a:cxnLst/>
          <a:rect l="0" t="0" r="0" b="0"/>
          <a:pathLst>
            <a:path>
              <a:moveTo>
                <a:pt x="0" y="32970"/>
              </a:moveTo>
              <a:lnTo>
                <a:pt x="615235" y="32970"/>
              </a:lnTo>
            </a:path>
          </a:pathLst>
        </a:custGeom>
        <a:noFill/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37592" y="1406089"/>
        <a:ext cx="30761" cy="30761"/>
      </dsp:txXfrm>
    </dsp:sp>
    <dsp:sp modelId="{CE36BFB1-7BD4-4E7A-8AD0-F10496026437}">
      <dsp:nvSpPr>
        <dsp:cNvPr id="0" name=""/>
        <dsp:cNvSpPr/>
      </dsp:nvSpPr>
      <dsp:spPr>
        <a:xfrm>
          <a:off x="5277128" y="1265756"/>
          <a:ext cx="2149974" cy="732774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386 </a:t>
          </a:r>
          <a:r>
            <a:rPr lang="fr-FR" sz="1400" kern="1200" dirty="0" smtClean="0"/>
            <a:t>Mandats en attente de décision de la banque de départ</a:t>
          </a:r>
          <a:endParaRPr lang="fr-FR" sz="1400" kern="1200" dirty="0"/>
        </a:p>
      </dsp:txBody>
      <dsp:txXfrm>
        <a:off x="5298590" y="1287218"/>
        <a:ext cx="2107050" cy="6898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085D5-7945-4723-B196-224AA49362F4}">
      <dsp:nvSpPr>
        <dsp:cNvPr id="0" name=""/>
        <dsp:cNvSpPr/>
      </dsp:nvSpPr>
      <dsp:spPr>
        <a:xfrm>
          <a:off x="928391" y="747324"/>
          <a:ext cx="2921532" cy="648028"/>
        </a:xfrm>
        <a:prstGeom prst="roundRect">
          <a:avLst>
            <a:gd name="adj" fmla="val 10000"/>
          </a:avLst>
        </a:prstGeom>
        <a:solidFill>
          <a:srgbClr val="DE3B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4 302</a:t>
          </a:r>
          <a:r>
            <a:rPr lang="fr-FR" sz="1400" kern="1200" dirty="0" smtClean="0"/>
            <a:t> Mandats reçus des banques d’arrivée, initiés par nos actuels clients</a:t>
          </a:r>
          <a:endParaRPr lang="fr-FR" sz="1400" kern="1200" dirty="0"/>
        </a:p>
      </dsp:txBody>
      <dsp:txXfrm>
        <a:off x="947371" y="766304"/>
        <a:ext cx="2883572" cy="610068"/>
      </dsp:txXfrm>
    </dsp:sp>
    <dsp:sp modelId="{AFCFB1A7-9C21-445C-9539-A8424FA1011D}">
      <dsp:nvSpPr>
        <dsp:cNvPr id="0" name=""/>
        <dsp:cNvSpPr/>
      </dsp:nvSpPr>
      <dsp:spPr>
        <a:xfrm rot="20072822">
          <a:off x="3770196" y="691098"/>
          <a:ext cx="1642832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642832" y="27219"/>
              </a:lnTo>
            </a:path>
          </a:pathLst>
        </a:custGeom>
        <a:noFill/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>
        <a:off x="4550542" y="677247"/>
        <a:ext cx="82141" cy="82141"/>
      </dsp:txXfrm>
    </dsp:sp>
    <dsp:sp modelId="{AC810645-2078-41AE-8048-E540F858A69B}">
      <dsp:nvSpPr>
        <dsp:cNvPr id="0" name=""/>
        <dsp:cNvSpPr/>
      </dsp:nvSpPr>
      <dsp:spPr>
        <a:xfrm>
          <a:off x="5333301" y="41284"/>
          <a:ext cx="2725711" cy="648028"/>
        </a:xfrm>
        <a:prstGeom prst="roundRect">
          <a:avLst>
            <a:gd name="adj" fmla="val 10000"/>
          </a:avLst>
        </a:prstGeom>
        <a:solidFill>
          <a:srgbClr val="DE3B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3 707</a:t>
          </a:r>
          <a:r>
            <a:rPr lang="fr-FR" sz="1400" kern="1200" dirty="0" smtClean="0"/>
            <a:t> dossiers pour lesquels nous avons transmis les informations à la nouvelle banque</a:t>
          </a:r>
          <a:endParaRPr lang="fr-FR" sz="1400" kern="1200" dirty="0"/>
        </a:p>
      </dsp:txBody>
      <dsp:txXfrm>
        <a:off x="5352281" y="60264"/>
        <a:ext cx="2687751" cy="610068"/>
      </dsp:txXfrm>
    </dsp:sp>
    <dsp:sp modelId="{B94393A1-156D-48C3-A50D-363C5D217BBC}">
      <dsp:nvSpPr>
        <dsp:cNvPr id="0" name=""/>
        <dsp:cNvSpPr/>
      </dsp:nvSpPr>
      <dsp:spPr>
        <a:xfrm>
          <a:off x="3849924" y="1044119"/>
          <a:ext cx="1462419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462419" y="27219"/>
              </a:lnTo>
            </a:path>
          </a:pathLst>
        </a:custGeom>
        <a:noFill/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4544573" y="1034778"/>
        <a:ext cx="73120" cy="73120"/>
      </dsp:txXfrm>
    </dsp:sp>
    <dsp:sp modelId="{F8A3CC6B-1597-4E1E-AB4E-62BD8D27C1B2}">
      <dsp:nvSpPr>
        <dsp:cNvPr id="0" name=""/>
        <dsp:cNvSpPr/>
      </dsp:nvSpPr>
      <dsp:spPr>
        <a:xfrm>
          <a:off x="5312344" y="747324"/>
          <a:ext cx="2746668" cy="648028"/>
        </a:xfrm>
        <a:prstGeom prst="roundRect">
          <a:avLst>
            <a:gd name="adj" fmla="val 10000"/>
          </a:avLst>
        </a:prstGeom>
        <a:solidFill>
          <a:srgbClr val="DE3B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127</a:t>
          </a:r>
          <a:r>
            <a:rPr lang="fr-FR" sz="1400" kern="1200" dirty="0" smtClean="0"/>
            <a:t> Dossiers en attente de traitement</a:t>
          </a:r>
          <a:endParaRPr lang="fr-FR" sz="1400" kern="1200" dirty="0"/>
        </a:p>
      </dsp:txBody>
      <dsp:txXfrm>
        <a:off x="5331324" y="766304"/>
        <a:ext cx="2708708" cy="610068"/>
      </dsp:txXfrm>
    </dsp:sp>
    <dsp:sp modelId="{2FA5F3A2-8E58-4258-83FD-32DC9DEC7F33}">
      <dsp:nvSpPr>
        <dsp:cNvPr id="0" name=""/>
        <dsp:cNvSpPr/>
      </dsp:nvSpPr>
      <dsp:spPr>
        <a:xfrm rot="1597030">
          <a:off x="3764169" y="1406645"/>
          <a:ext cx="1618324" cy="54438"/>
        </a:xfrm>
        <a:custGeom>
          <a:avLst/>
          <a:gdLst/>
          <a:ahLst/>
          <a:cxnLst/>
          <a:rect l="0" t="0" r="0" b="0"/>
          <a:pathLst>
            <a:path>
              <a:moveTo>
                <a:pt x="0" y="27219"/>
              </a:moveTo>
              <a:lnTo>
                <a:pt x="1618324" y="27219"/>
              </a:lnTo>
            </a:path>
          </a:pathLst>
        </a:custGeom>
        <a:noFill/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>
        <a:off x="4532874" y="1393406"/>
        <a:ext cx="80916" cy="80916"/>
      </dsp:txXfrm>
    </dsp:sp>
    <dsp:sp modelId="{B30CF425-D7F6-4FF6-B3C8-A4A1F1026FC4}">
      <dsp:nvSpPr>
        <dsp:cNvPr id="0" name=""/>
        <dsp:cNvSpPr/>
      </dsp:nvSpPr>
      <dsp:spPr>
        <a:xfrm>
          <a:off x="5296739" y="1472377"/>
          <a:ext cx="2762273" cy="648028"/>
        </a:xfrm>
        <a:prstGeom prst="roundRect">
          <a:avLst>
            <a:gd name="adj" fmla="val 10000"/>
          </a:avLst>
        </a:prstGeom>
        <a:solidFill>
          <a:srgbClr val="DE3B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468</a:t>
          </a:r>
          <a:r>
            <a:rPr lang="fr-FR" sz="1400" kern="1200" dirty="0" smtClean="0"/>
            <a:t> Mobilités refusées</a:t>
          </a:r>
          <a:endParaRPr lang="fr-FR" sz="1400" kern="1200" dirty="0"/>
        </a:p>
      </dsp:txBody>
      <dsp:txXfrm>
        <a:off x="5315719" y="1491357"/>
        <a:ext cx="2724313" cy="610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12/07/2017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12/07/2017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22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jp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jp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jp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93" y="285155"/>
            <a:ext cx="8643960" cy="5559552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4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6" y="297367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0" y="10119"/>
            <a:ext cx="9028665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4" name="ZoneTexte 23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18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2" y="284680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450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6" y="277381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129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6" y="306183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911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43" y="278214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056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6360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953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HDJ – Mobilité bancaire – 09/02/17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17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HDJ – Mobilité bancaire – 09/02/17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pied de page 1"/>
          <p:cNvSpPr>
            <a:spLocks noGrp="1"/>
          </p:cNvSpPr>
          <p:nvPr>
            <p:ph type="ftr" sz="quarter" idx="17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HDJ – Mobilité bancaire – 09/02/17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GE</a:t>
            </a:r>
            <a:r>
              <a:rPr lang="fr-FR" sz="7200" b="1" kern="1200" dirty="0" smtClean="0">
                <a:solidFill>
                  <a:srgbClr val="A79C86"/>
                </a:solidFill>
                <a:latin typeface="Arial Narrow" panose="020B0606020202030204" pitchFamily="34" charset="0"/>
                <a:ea typeface="+mn-ea"/>
                <a:cs typeface="+mn-cs"/>
              </a:rPr>
              <a:t>STION</a:t>
            </a:r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PRIVEE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756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6" y="297368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-4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9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055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ION PRIV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5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3" name="Image 22" descr="Griffetaup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44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4" name="Rectangle 2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3555230325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25019918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19748261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2974381636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ZoneTexte 21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3" name="Image 32" descr="Griffetaupe.pdf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srgbClr val="A79C86"/>
                </a:solidFill>
              </a:rPr>
              <a:pPr/>
              <a:t>‹N°›</a:t>
            </a:fld>
            <a:endParaRPr lang="fr-FR" dirty="0">
              <a:solidFill>
                <a:srgbClr val="A79C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75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0" name="Image 9" descr="Griffetaupe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394419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PRO MERITE UN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PROFESSIONNELS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88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5422" y="289363"/>
            <a:ext cx="8659724" cy="555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29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56" y="284680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735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9" y="301401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409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2" name="Image 11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43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211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54569"/>
            <a:ext cx="4162569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54569"/>
            <a:ext cx="4027813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505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Image 29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8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3" name="Image 22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6024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4572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1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  <a:lvl3pPr>
              <a:buClr>
                <a:srgbClr val="EA9922"/>
              </a:buClr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880834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339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0438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417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Text Placeholder 2"/>
          <p:cNvSpPr>
            <a:spLocks noGrp="1"/>
          </p:cNvSpPr>
          <p:nvPr>
            <p:ph idx="21" hasCustomPrompt="1"/>
          </p:nvPr>
        </p:nvSpPr>
        <p:spPr>
          <a:xfrm>
            <a:off x="291340" y="3898065"/>
            <a:ext cx="4162569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1" name="Text Placeholder 2"/>
          <p:cNvSpPr>
            <a:spLocks noGrp="1"/>
          </p:cNvSpPr>
          <p:nvPr>
            <p:ph idx="22" hasCustomPrompt="1"/>
          </p:nvPr>
        </p:nvSpPr>
        <p:spPr>
          <a:xfrm>
            <a:off x="4791329" y="3898065"/>
            <a:ext cx="4027813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0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53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1" name="Rectangle 3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4" name="Rectangle 3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82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699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535255"/>
            <a:ext cx="4162569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535255"/>
            <a:ext cx="4027813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258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QUES DES DECIDEURS EN REG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BDR</a:t>
            </a:r>
            <a:r>
              <a:rPr lang="fr-FR" sz="7200" b="1" baseline="0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GENERIQUE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04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6360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3386162" y="3244334"/>
            <a:ext cx="2371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Nouvelle définition »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122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Image PPT_archi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9144000" cy="574279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3386162" y="3244334"/>
            <a:ext cx="2371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Nouvelle définition »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4774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0000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14" name="Image 13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9785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785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1" name="Image 30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944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646777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836" y="2362200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ENTREPRISES</a:t>
            </a:r>
            <a:endParaRPr lang="fr-FR" sz="7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00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091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0" name="Rectangle 29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3" name="ZoneTexte 32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4791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6160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85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85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796512"/>
            <a:ext cx="4162569" cy="188583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796512"/>
            <a:ext cx="4027813" cy="188583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00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ONOMIE SOC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731580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MODELE</a:t>
            </a:r>
          </a:p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72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932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4" name="ZoneTexte 23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3172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027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80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1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NES PROTEGE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668518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PERSONNES PROTEGEES</a:t>
            </a:r>
          </a:p>
        </p:txBody>
      </p:sp>
    </p:spTree>
    <p:extLst>
      <p:ext uri="{BB962C8B-B14F-4D97-AF65-F5344CB8AC3E}">
        <p14:creationId xmlns:p14="http://schemas.microsoft.com/office/powerpoint/2010/main" val="1070543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3" name="ZoneTexte 12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458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ZoneTexte 29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48335"/>
            <a:ext cx="8059406" cy="7184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823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257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000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OBILIER PROFESSION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700049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72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484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4" name="ZoneTexte 23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915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873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0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6267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0" y="1336341"/>
            <a:ext cx="4027813" cy="2089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89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91845" y="3723941"/>
            <a:ext cx="4027813" cy="2089030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20" hasCustomPrompt="1"/>
          </p:nvPr>
        </p:nvSpPr>
        <p:spPr>
          <a:xfrm>
            <a:off x="4857078" y="3723941"/>
            <a:ext cx="4027813" cy="2089030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593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EMENT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1668518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</a:t>
            </a:r>
            <a:b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</a:br>
            <a: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ET ECONOMIE MIXTE</a:t>
            </a:r>
            <a:endParaRPr lang="fr-FR" sz="72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66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865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4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8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358968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003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6"/>
            <a:ext cx="4051950" cy="4443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9151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6"/>
            <a:ext cx="4051950" cy="2096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2096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0" y="3875768"/>
            <a:ext cx="4051950" cy="2096861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20" y="3875767"/>
            <a:ext cx="4051950" cy="2096861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61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EUR 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6" y="2362200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72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409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852780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29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 userDrawn="1"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6" y="1415176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776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v</a:t>
            </a:r>
            <a:endParaRPr lang="fr-FR" sz="1400" dirty="0" smtClean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444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4051950" cy="2111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2111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v</a:t>
            </a:r>
            <a:endParaRPr lang="fr-FR" sz="1400" dirty="0" smtClean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0" y="3846740"/>
            <a:ext cx="4051950" cy="2111375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20" y="3846740"/>
            <a:ext cx="4051950" cy="2111375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v</a:t>
            </a:r>
            <a:endParaRPr lang="fr-FR" sz="14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28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4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385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40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347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4847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3705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191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74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76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4927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61086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78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7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HDJ – Mobilité bancaire – 09/02/17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8851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25.jp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753" r:id="rId7"/>
    <p:sldLayoutId id="2147483688" r:id="rId8"/>
    <p:sldLayoutId id="2147483689" r:id="rId9"/>
    <p:sldLayoutId id="2147483690" r:id="rId10"/>
    <p:sldLayoutId id="2147483737" r:id="rId11"/>
    <p:sldLayoutId id="2147483687" r:id="rId12"/>
    <p:sldLayoutId id="2147483738" r:id="rId13"/>
    <p:sldLayoutId id="2147483682" r:id="rId14"/>
    <p:sldLayoutId id="2147483693" r:id="rId15"/>
    <p:sldLayoutId id="2147483694" r:id="rId16"/>
    <p:sldLayoutId id="2147483704" r:id="rId17"/>
    <p:sldLayoutId id="2147483692" r:id="rId18"/>
    <p:sldLayoutId id="2147483683" r:id="rId19"/>
    <p:sldLayoutId id="2147483684" r:id="rId20"/>
    <p:sldLayoutId id="2147483685" r:id="rId21"/>
    <p:sldLayoutId id="2147483695" r:id="rId22"/>
    <p:sldLayoutId id="2147483696" r:id="rId23"/>
    <p:sldLayoutId id="2147483751" r:id="rId24"/>
    <p:sldLayoutId id="2147483705" r:id="rId25"/>
    <p:sldLayoutId id="2147483698" r:id="rId26"/>
    <p:sldLayoutId id="2147483699" r:id="rId27"/>
    <p:sldLayoutId id="2147483706" r:id="rId28"/>
    <p:sldLayoutId id="2147483741" r:id="rId29"/>
    <p:sldLayoutId id="2147483700" r:id="rId30"/>
    <p:sldLayoutId id="2147483701" r:id="rId31"/>
    <p:sldLayoutId id="2147483707" r:id="rId32"/>
    <p:sldLayoutId id="2147483742" r:id="rId33"/>
    <p:sldLayoutId id="2147483702" r:id="rId34"/>
    <p:sldLayoutId id="2147483703" r:id="rId35"/>
    <p:sldLayoutId id="2147483708" r:id="rId36"/>
    <p:sldLayoutId id="2147483743" r:id="rId37"/>
    <p:sldLayoutId id="2147483709" r:id="rId38"/>
    <p:sldLayoutId id="2147483740" r:id="rId39"/>
    <p:sldLayoutId id="2147483752" r:id="rId40"/>
    <p:sldLayoutId id="2147483710" r:id="rId41"/>
    <p:sldLayoutId id="2147483711" r:id="rId42"/>
    <p:sldLayoutId id="2147483712" r:id="rId43"/>
    <p:sldLayoutId id="2147483744" r:id="rId44"/>
    <p:sldLayoutId id="2147483722" r:id="rId45"/>
    <p:sldLayoutId id="2147483713" r:id="rId46"/>
    <p:sldLayoutId id="2147483714" r:id="rId47"/>
    <p:sldLayoutId id="2147483715" r:id="rId48"/>
    <p:sldLayoutId id="2147483745" r:id="rId49"/>
    <p:sldLayoutId id="2147483724" r:id="rId50"/>
    <p:sldLayoutId id="2147483716" r:id="rId51"/>
    <p:sldLayoutId id="2147483717" r:id="rId52"/>
    <p:sldLayoutId id="2147483718" r:id="rId53"/>
    <p:sldLayoutId id="2147483746" r:id="rId54"/>
    <p:sldLayoutId id="2147483723" r:id="rId55"/>
    <p:sldLayoutId id="2147483719" r:id="rId56"/>
    <p:sldLayoutId id="2147483720" r:id="rId57"/>
    <p:sldLayoutId id="2147483721" r:id="rId58"/>
    <p:sldLayoutId id="2147483747" r:id="rId59"/>
    <p:sldLayoutId id="2147483725" r:id="rId60"/>
    <p:sldLayoutId id="2147483726" r:id="rId61"/>
    <p:sldLayoutId id="2147483727" r:id="rId62"/>
    <p:sldLayoutId id="2147483728" r:id="rId63"/>
    <p:sldLayoutId id="2147483748" r:id="rId64"/>
    <p:sldLayoutId id="2147483729" r:id="rId65"/>
    <p:sldLayoutId id="2147483730" r:id="rId66"/>
    <p:sldLayoutId id="2147483731" r:id="rId67"/>
    <p:sldLayoutId id="2147483732" r:id="rId68"/>
    <p:sldLayoutId id="2147483749" r:id="rId69"/>
    <p:sldLayoutId id="2147483733" r:id="rId70"/>
    <p:sldLayoutId id="2147483734" r:id="rId71"/>
    <p:sldLayoutId id="2147483735" r:id="rId72"/>
    <p:sldLayoutId id="2147483736" r:id="rId73"/>
    <p:sldLayoutId id="2147483750" r:id="rId74"/>
    <p:sldLayoutId id="2147483697" r:id="rId75"/>
    <p:sldLayoutId id="2147483767" r:id="rId7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7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3" Type="http://schemas.openxmlformats.org/officeDocument/2006/relationships/hyperlink" Target="https://www.caisse-epargne.fr/" TargetMode="External"/><Relationship Id="rId7" Type="http://schemas.openxmlformats.org/officeDocument/2006/relationships/image" Target="../media/image44.png"/><Relationship Id="rId12" Type="http://schemas.openxmlformats.org/officeDocument/2006/relationships/hyperlink" Target="http://www.fbf.fr/fr/files/9FTDVM/Guide-HS-mobilite_pages.pdf" TargetMode="External"/><Relationship Id="rId2" Type="http://schemas.openxmlformats.org/officeDocument/2006/relationships/hyperlink" Target="http://wnsgprw1.celca.caisse-epargne.fr/app/bci/INF/INF_N020_17.pdf" TargetMode="External"/><Relationship Id="rId1" Type="http://schemas.openxmlformats.org/officeDocument/2006/relationships/slideLayout" Target="../slideLayouts/slideLayout78.xml"/><Relationship Id="rId6" Type="http://schemas.openxmlformats.org/officeDocument/2006/relationships/hyperlink" Target="http://wnsgprw1.celca.caisse-epargne.fr/app/BPR/home.aspx?r=mobilit&#233;&amp;prd=true&amp;imp=true&amp;mog=true&amp;nds=true&amp;esp=true&amp;filtre=true" TargetMode="External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39.png"/><Relationship Id="rId1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5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png"/><Relationship Id="rId7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5.png"/><Relationship Id="rId11" Type="http://schemas.openxmlformats.org/officeDocument/2006/relationships/image" Target="../media/image59.png"/><Relationship Id="rId5" Type="http://schemas.openxmlformats.org/officeDocument/2006/relationships/image" Target="../media/image54.jpeg"/><Relationship Id="rId10" Type="http://schemas.openxmlformats.org/officeDocument/2006/relationships/image" Target="../media/image58.jpeg"/><Relationship Id="rId4" Type="http://schemas.openxmlformats.org/officeDocument/2006/relationships/image" Target="../media/image53.jpeg"/><Relationship Id="rId9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75669" y="4315018"/>
            <a:ext cx="8580321" cy="421940"/>
          </a:xfrm>
        </p:spPr>
        <p:txBody>
          <a:bodyPr/>
          <a:lstStyle/>
          <a:p>
            <a:r>
              <a:rPr lang="fr-FR" dirty="0" smtClean="0"/>
              <a:t> heure du jeudi 13/07/2017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288009" y="3049528"/>
            <a:ext cx="8580120" cy="421940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Point sur le dispositif de </a:t>
            </a:r>
          </a:p>
          <a:p>
            <a:r>
              <a:rPr lang="fr-FR" dirty="0" smtClean="0"/>
              <a:t>mobilité bancaire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66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64822" y="1637414"/>
            <a:ext cx="8581465" cy="1222744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b="1" dirty="0"/>
              <a:t>OBJECTIF </a:t>
            </a:r>
            <a:r>
              <a:rPr lang="fr-FR" sz="1400" b="1" dirty="0" smtClean="0"/>
              <a:t>: </a:t>
            </a:r>
            <a:r>
              <a:rPr lang="fr-FR" sz="1400" b="1" dirty="0"/>
              <a:t>simplifier le changement de banque des </a:t>
            </a:r>
            <a:r>
              <a:rPr lang="fr-FR" sz="1400" b="1" dirty="0">
                <a:solidFill>
                  <a:srgbClr val="EA0000"/>
                </a:solidFill>
              </a:rPr>
              <a:t>clients </a:t>
            </a:r>
            <a:r>
              <a:rPr lang="fr-FR" sz="1400" b="1" dirty="0" smtClean="0">
                <a:solidFill>
                  <a:srgbClr val="EA0000"/>
                </a:solidFill>
              </a:rPr>
              <a:t>Particuliers </a:t>
            </a:r>
            <a:r>
              <a:rPr lang="fr-FR" sz="1400" b="1" dirty="0" smtClean="0"/>
              <a:t>en </a:t>
            </a:r>
            <a:r>
              <a:rPr lang="fr-FR" sz="1400" b="1" dirty="0" smtClean="0">
                <a:solidFill>
                  <a:srgbClr val="EA0000"/>
                </a:solidFill>
              </a:rPr>
              <a:t>automatisant les échanges </a:t>
            </a:r>
            <a:r>
              <a:rPr lang="fr-FR" sz="1400" b="1" dirty="0" smtClean="0"/>
              <a:t>de données entre:</a:t>
            </a:r>
            <a:endParaRPr lang="fr-FR" sz="1400" b="1" dirty="0"/>
          </a:p>
          <a:p>
            <a:pPr lvl="1">
              <a:buClr>
                <a:srgbClr val="EA0000"/>
              </a:buClr>
            </a:pPr>
            <a:r>
              <a:rPr lang="fr-FR" sz="1200" dirty="0" smtClean="0"/>
              <a:t>la banque de départ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(ancienne banque du client)</a:t>
            </a:r>
          </a:p>
          <a:p>
            <a:pPr lvl="1">
              <a:buClr>
                <a:srgbClr val="EA0000"/>
              </a:buClr>
            </a:pPr>
            <a:r>
              <a:rPr lang="fr-FR" sz="1200" dirty="0" smtClean="0"/>
              <a:t>la banque d’arrivée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(nouvelle banque du client)</a:t>
            </a:r>
          </a:p>
          <a:p>
            <a:pPr lvl="1">
              <a:buClr>
                <a:srgbClr val="EA0000"/>
              </a:buClr>
            </a:pPr>
            <a:r>
              <a:rPr lang="fr-FR" sz="1200" dirty="0" smtClean="0"/>
              <a:t>la banque de l’émetteur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lvl="1">
              <a:buClr>
                <a:srgbClr val="EA0000"/>
              </a:buClr>
            </a:pPr>
            <a:r>
              <a:rPr lang="fr-FR" sz="1200" dirty="0"/>
              <a:t>l</a:t>
            </a:r>
            <a:r>
              <a:rPr lang="fr-FR" sz="1200" dirty="0" smtClean="0"/>
              <a:t>es émetteurs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(fournisseurs téléphone/énergie, impôts, employeur, S. Sociale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Présentation du</a:t>
            </a:r>
            <a:r>
              <a:rPr lang="fr-FR" sz="2400" dirty="0"/>
              <a:t> </a:t>
            </a:r>
            <a:r>
              <a:rPr lang="fr-FR" sz="2400" dirty="0" smtClean="0"/>
              <a:t>dispositif de mobilité bancaire</a:t>
            </a:r>
            <a:endParaRPr lang="fr-FR" sz="2400" dirty="0"/>
          </a:p>
        </p:txBody>
      </p:sp>
      <p:sp>
        <p:nvSpPr>
          <p:cNvPr id="5" name="Zone de texte 2"/>
          <p:cNvSpPr txBox="1">
            <a:spLocks noChangeArrowheads="1"/>
          </p:cNvSpPr>
          <p:nvPr/>
        </p:nvSpPr>
        <p:spPr bwMode="auto">
          <a:xfrm>
            <a:off x="646978" y="1156375"/>
            <a:ext cx="7927675" cy="32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spcAft>
                <a:spcPts val="1000"/>
              </a:spcAft>
            </a:pPr>
            <a:r>
              <a:rPr lang="fr-FR" sz="1600" b="1" dirty="0" smtClean="0">
                <a:solidFill>
                  <a:srgbClr val="EA0000"/>
                </a:solidFill>
              </a:rPr>
              <a:t>Entrée en vigueur du dispositif de Mobilité Bancaire : 06/02/2017</a:t>
            </a:r>
            <a:endParaRPr lang="fr-FR" sz="1600" b="1" dirty="0">
              <a:solidFill>
                <a:srgbClr val="EA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50950" y="4835140"/>
            <a:ext cx="6888629" cy="1169551"/>
          </a:xfrm>
          <a:prstGeom prst="rect">
            <a:avLst/>
          </a:prstGeom>
          <a:solidFill>
            <a:srgbClr val="EA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A son lancement, le dispositif de mobilité bancaire a connu d’importants dysfonctionnements </a:t>
            </a:r>
          </a:p>
          <a:p>
            <a:pPr algn="ctr"/>
            <a:r>
              <a:rPr lang="fr-FR" sz="1400" b="1" dirty="0" smtClean="0">
                <a:solidFill>
                  <a:schemeClr val="bg1"/>
                </a:solidFill>
                <a:sym typeface="Wingdings"/>
              </a:rPr>
              <a:t> </a:t>
            </a:r>
            <a:r>
              <a:rPr lang="fr-FR" sz="1400" b="1" dirty="0" smtClean="0">
                <a:solidFill>
                  <a:schemeClr val="bg1"/>
                </a:solidFill>
              </a:rPr>
              <a:t>toutes les banques étaient impactées.</a:t>
            </a:r>
          </a:p>
          <a:p>
            <a:pPr algn="ctr"/>
            <a:endParaRPr lang="fr-FR" sz="1400" dirty="0" smtClean="0">
              <a:solidFill>
                <a:schemeClr val="bg1"/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Aujourd’hui, le taux de mandats rejetés a chuté à 10%, et BPCE mène toujours des actions de reprise de mandats en échec depuis le mois de mars.</a:t>
            </a:r>
          </a:p>
        </p:txBody>
      </p:sp>
      <p:sp>
        <p:nvSpPr>
          <p:cNvPr id="18" name="Espace réservé du contenu 1"/>
          <p:cNvSpPr txBox="1">
            <a:spLocks/>
          </p:cNvSpPr>
          <p:nvPr/>
        </p:nvSpPr>
        <p:spPr>
          <a:xfrm>
            <a:off x="971282" y="3045746"/>
            <a:ext cx="7875006" cy="154198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1400" b="1" dirty="0" smtClean="0">
                <a:solidFill>
                  <a:srgbClr val="FF0000"/>
                </a:solidFill>
              </a:rPr>
              <a:t>Attention: ne pas dire au client qu’il n’aura rien à faire !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sz="1300" b="1" dirty="0" smtClean="0"/>
              <a:t>Bien </a:t>
            </a:r>
            <a:r>
              <a:rPr lang="fr-FR" sz="1300" b="1" dirty="0"/>
              <a:t>que le dispositif soit automatisé, </a:t>
            </a:r>
            <a:r>
              <a:rPr lang="fr-FR" sz="1300" b="1" dirty="0" smtClean="0"/>
              <a:t>les échanges et vérifications restent essentiels ! </a:t>
            </a:r>
            <a:endParaRPr lang="fr-FR" sz="1300" b="1" dirty="0"/>
          </a:p>
          <a:p>
            <a:pPr marL="466725" indent="-285750">
              <a:buFont typeface="Courier New" panose="02070309020205020404" pitchFamily="49" charset="0"/>
              <a:buChar char="o"/>
            </a:pPr>
            <a:r>
              <a:rPr lang="fr-FR" sz="1300" dirty="0"/>
              <a:t>L</a:t>
            </a:r>
            <a:r>
              <a:rPr lang="fr-FR" sz="1300" dirty="0" smtClean="0"/>
              <a:t>e client et le conseiller doivent vérifier la liste des opérations transférées et traiter les opérations non transférables automatiquement (ex: virements permanents)</a:t>
            </a:r>
          </a:p>
          <a:p>
            <a:pPr marL="466725" indent="-285750">
              <a:buFont typeface="Courier New" panose="02070309020205020404" pitchFamily="49" charset="0"/>
              <a:buChar char="o"/>
            </a:pPr>
            <a:r>
              <a:rPr lang="fr-FR" sz="1300" dirty="0" smtClean="0"/>
              <a:t>Si le mandat est rejeté, le client doit saisir lui-même ses organismes sur DEI</a:t>
            </a:r>
            <a:endParaRPr lang="fr-FR" sz="1300" dirty="0"/>
          </a:p>
          <a:p>
            <a:pPr marL="466725" indent="-285750">
              <a:buFont typeface="Courier New" panose="02070309020205020404" pitchFamily="49" charset="0"/>
              <a:buChar char="o"/>
            </a:pPr>
            <a:r>
              <a:rPr lang="fr-FR" sz="1300" dirty="0"/>
              <a:t>Certains émetteurs </a:t>
            </a:r>
            <a:r>
              <a:rPr lang="fr-FR" sz="1300" dirty="0" smtClean="0"/>
              <a:t>demandent au </a:t>
            </a:r>
            <a:r>
              <a:rPr lang="fr-FR" sz="1300" dirty="0"/>
              <a:t>client de confirmer ses nouvelles coordonnées bancaires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50" name="Picture 2" descr="Résultat d’images pour icnone atten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33" y="3417885"/>
            <a:ext cx="539748" cy="50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ésultat d’images pour icnone attention"/>
          <p:cNvSpPr>
            <a:spLocks noChangeAspect="1" noChangeArrowheads="1"/>
          </p:cNvSpPr>
          <p:nvPr/>
        </p:nvSpPr>
        <p:spPr bwMode="auto">
          <a:xfrm>
            <a:off x="63500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6" descr="Résultat d’images pour icnone attention"/>
          <p:cNvSpPr>
            <a:spLocks noChangeAspect="1" noChangeArrowheads="1"/>
          </p:cNvSpPr>
          <p:nvPr/>
        </p:nvSpPr>
        <p:spPr bwMode="auto">
          <a:xfrm>
            <a:off x="215900" y="-9906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36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3200" dirty="0" smtClean="0"/>
              <a:t>FONCTIONNEMENT</a:t>
            </a:r>
            <a:endParaRPr lang="fr-FR" sz="32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242536"/>
              </p:ext>
            </p:extLst>
          </p:nvPr>
        </p:nvGraphicFramePr>
        <p:xfrm>
          <a:off x="280452" y="1149305"/>
          <a:ext cx="8602956" cy="2560320"/>
        </p:xfrm>
        <a:graphic>
          <a:graphicData uri="http://schemas.openxmlformats.org/drawingml/2006/table">
            <a:tbl>
              <a:tblPr bandRow="1"/>
              <a:tblGrid>
                <a:gridCol w="7706106"/>
                <a:gridCol w="493327"/>
                <a:gridCol w="403523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Le client 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signe un mandat de mobilité dans sa banque d’arrivée afin qu’elle effectue le transfert des opérations depuis son ancien compte. </a:t>
                      </a:r>
                      <a:r>
                        <a:rPr lang="fr-FR" sz="1200" kern="12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Il 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peut aussi formaliser le souhait de clôturer son ancien </a:t>
                      </a:r>
                      <a:r>
                        <a:rPr lang="fr-FR" sz="1200" kern="120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compte</a:t>
                      </a:r>
                      <a:r>
                        <a:rPr lang="fr-FR" sz="1200" kern="1200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</a:t>
                      </a:r>
                      <a:r>
                        <a:rPr lang="fr-FR" sz="1200" kern="1200" baseline="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(mais l’action reste à la main de sa banque de départ)</a:t>
                      </a:r>
                      <a:endParaRPr lang="fr-FR" sz="1050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La banque d’arrivée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demande à la banque de départ de lui fournir la liste des opérations récurrentes sur les 13 derniers mois + la liste des chèques émis non débités.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2 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jrs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+mn-cs"/>
                        </a:rPr>
                        <a:t>22 jours 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La banque de départ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dispose de 5 jours ouvrés pour transmettre cette liste. 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rgbClr val="EB0F2D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5 jrs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La banque d’arrivée 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fournit aux banques des émetteurs les nouvelles coordonnées bancaires du client. 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rgbClr val="EB0F2D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2 jrs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La banque de l’émetteur 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informe l’émetteur des nouvelles coordonnées bancaires du client. 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rgbClr val="EB0F2D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3 jrs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L’émetteur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informe son client de la prise en compte de ses nouvelles coordonnées bancaires.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kern="1200" dirty="0" smtClean="0">
                          <a:solidFill>
                            <a:srgbClr val="EB0F2D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10 jrs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6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Pendant 13 mois après la clôture du compte, </a:t>
                      </a: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la banque de départ </a:t>
                      </a: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doit informer le client si des opérations se présentent sur le compte clos.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3 jrs</a:t>
                      </a: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" name="Groupe 4"/>
          <p:cNvGrpSpPr/>
          <p:nvPr/>
        </p:nvGrpSpPr>
        <p:grpSpPr>
          <a:xfrm>
            <a:off x="316331" y="3781865"/>
            <a:ext cx="6278111" cy="2428016"/>
            <a:chOff x="302321" y="1147320"/>
            <a:chExt cx="6430540" cy="2428016"/>
          </a:xfrm>
        </p:grpSpPr>
        <p:grpSp>
          <p:nvGrpSpPr>
            <p:cNvPr id="47" name="Groupe 2"/>
            <p:cNvGrpSpPr>
              <a:grpSpLocks/>
            </p:cNvGrpSpPr>
            <p:nvPr/>
          </p:nvGrpSpPr>
          <p:grpSpPr bwMode="auto">
            <a:xfrm>
              <a:off x="2348045" y="2002976"/>
              <a:ext cx="325315" cy="408343"/>
              <a:chOff x="3642651" y="1409240"/>
              <a:chExt cx="406097" cy="606790"/>
            </a:xfrm>
          </p:grpSpPr>
          <p:cxnSp>
            <p:nvCxnSpPr>
              <p:cNvPr id="108" name="Connecteur droit 107"/>
              <p:cNvCxnSpPr/>
              <p:nvPr/>
            </p:nvCxnSpPr>
            <p:spPr bwMode="auto">
              <a:xfrm>
                <a:off x="3665695" y="169528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1" name="Connecteur droit 110"/>
              <p:cNvCxnSpPr/>
              <p:nvPr/>
            </p:nvCxnSpPr>
            <p:spPr bwMode="auto">
              <a:xfrm>
                <a:off x="3759930" y="1699290"/>
                <a:ext cx="0" cy="250394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3" name="Connecteur droit 112"/>
              <p:cNvCxnSpPr/>
              <p:nvPr/>
            </p:nvCxnSpPr>
            <p:spPr bwMode="auto">
              <a:xfrm>
                <a:off x="3850800" y="1699290"/>
                <a:ext cx="0" cy="250394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4" name="Connecteur droit 113"/>
              <p:cNvCxnSpPr/>
              <p:nvPr/>
            </p:nvCxnSpPr>
            <p:spPr bwMode="auto">
              <a:xfrm>
                <a:off x="3939987" y="169528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5" name="Connecteur droit 114"/>
              <p:cNvCxnSpPr/>
              <p:nvPr/>
            </p:nvCxnSpPr>
            <p:spPr bwMode="auto">
              <a:xfrm>
                <a:off x="4024126" y="169528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6" name="Triangle isocèle 115"/>
              <p:cNvSpPr/>
              <p:nvPr/>
            </p:nvSpPr>
            <p:spPr bwMode="auto">
              <a:xfrm>
                <a:off x="3642136" y="1408834"/>
                <a:ext cx="405549" cy="252397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fr-FR">
                  <a:cs typeface="+mn-cs"/>
                </a:endParaRPr>
              </a:p>
            </p:txBody>
          </p:sp>
          <p:cxnSp>
            <p:nvCxnSpPr>
              <p:cNvPr id="117" name="Connecteur droit 116"/>
              <p:cNvCxnSpPr/>
              <p:nvPr/>
            </p:nvCxnSpPr>
            <p:spPr bwMode="auto">
              <a:xfrm>
                <a:off x="3652232" y="2015788"/>
                <a:ext cx="397135" cy="0"/>
              </a:xfrm>
              <a:prstGeom prst="line">
                <a:avLst/>
              </a:prstGeom>
              <a:solidFill>
                <a:schemeClr val="accent1"/>
              </a:solidFill>
              <a:ln w="539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8" name="Groupe 10"/>
            <p:cNvGrpSpPr>
              <a:grpSpLocks/>
            </p:cNvGrpSpPr>
            <p:nvPr/>
          </p:nvGrpSpPr>
          <p:grpSpPr bwMode="auto">
            <a:xfrm>
              <a:off x="3756837" y="2946408"/>
              <a:ext cx="325315" cy="408343"/>
              <a:chOff x="3642651" y="1409240"/>
              <a:chExt cx="406097" cy="606790"/>
            </a:xfrm>
          </p:grpSpPr>
          <p:cxnSp>
            <p:nvCxnSpPr>
              <p:cNvPr id="96" name="Connecteur droit 95"/>
              <p:cNvCxnSpPr/>
              <p:nvPr/>
            </p:nvCxnSpPr>
            <p:spPr bwMode="auto">
              <a:xfrm>
                <a:off x="3665703" y="1696471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" name="Connecteur droit 96"/>
              <p:cNvCxnSpPr/>
              <p:nvPr/>
            </p:nvCxnSpPr>
            <p:spPr bwMode="auto">
              <a:xfrm>
                <a:off x="3759938" y="1700477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8" name="Connecteur droit 97"/>
              <p:cNvCxnSpPr/>
              <p:nvPr/>
            </p:nvCxnSpPr>
            <p:spPr bwMode="auto">
              <a:xfrm>
                <a:off x="3850808" y="1700477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1" name="Connecteur droit 100"/>
              <p:cNvCxnSpPr/>
              <p:nvPr/>
            </p:nvCxnSpPr>
            <p:spPr bwMode="auto">
              <a:xfrm>
                <a:off x="3939996" y="1696471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2" name="Connecteur droit 101"/>
              <p:cNvCxnSpPr/>
              <p:nvPr/>
            </p:nvCxnSpPr>
            <p:spPr bwMode="auto">
              <a:xfrm>
                <a:off x="4024134" y="1696471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04" name="Triangle isocèle 103"/>
              <p:cNvSpPr/>
              <p:nvPr/>
            </p:nvSpPr>
            <p:spPr bwMode="auto">
              <a:xfrm>
                <a:off x="3642144" y="1410020"/>
                <a:ext cx="405549" cy="252397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fr-FR">
                  <a:cs typeface="+mn-cs"/>
                </a:endParaRPr>
              </a:p>
            </p:txBody>
          </p:sp>
          <p:cxnSp>
            <p:nvCxnSpPr>
              <p:cNvPr id="106" name="Connecteur droit 105"/>
              <p:cNvCxnSpPr/>
              <p:nvPr/>
            </p:nvCxnSpPr>
            <p:spPr bwMode="auto">
              <a:xfrm>
                <a:off x="3652241" y="2016975"/>
                <a:ext cx="397135" cy="0"/>
              </a:xfrm>
              <a:prstGeom prst="line">
                <a:avLst/>
              </a:prstGeom>
              <a:solidFill>
                <a:schemeClr val="accent1"/>
              </a:solidFill>
              <a:ln w="539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9" name="Groupe 18"/>
            <p:cNvGrpSpPr>
              <a:grpSpLocks/>
            </p:cNvGrpSpPr>
            <p:nvPr/>
          </p:nvGrpSpPr>
          <p:grpSpPr bwMode="auto">
            <a:xfrm>
              <a:off x="966370" y="2930080"/>
              <a:ext cx="325315" cy="408343"/>
              <a:chOff x="3642651" y="1409240"/>
              <a:chExt cx="406097" cy="606790"/>
            </a:xfrm>
          </p:grpSpPr>
          <p:cxnSp>
            <p:nvCxnSpPr>
              <p:cNvPr id="88" name="Connecteur droit 87"/>
              <p:cNvCxnSpPr/>
              <p:nvPr/>
            </p:nvCxnSpPr>
            <p:spPr bwMode="auto">
              <a:xfrm>
                <a:off x="3665430" y="169475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Connecteur droit 88"/>
              <p:cNvCxnSpPr/>
              <p:nvPr/>
            </p:nvCxnSpPr>
            <p:spPr bwMode="auto">
              <a:xfrm>
                <a:off x="3759665" y="1698760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0" name="Connecteur droit 89"/>
              <p:cNvCxnSpPr/>
              <p:nvPr/>
            </p:nvCxnSpPr>
            <p:spPr bwMode="auto">
              <a:xfrm>
                <a:off x="3850535" y="1698760"/>
                <a:ext cx="0" cy="25039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1" name="Connecteur droit 90"/>
              <p:cNvCxnSpPr/>
              <p:nvPr/>
            </p:nvCxnSpPr>
            <p:spPr bwMode="auto">
              <a:xfrm>
                <a:off x="3939722" y="169475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2" name="Connecteur droit 91"/>
              <p:cNvCxnSpPr/>
              <p:nvPr/>
            </p:nvCxnSpPr>
            <p:spPr bwMode="auto">
              <a:xfrm>
                <a:off x="4023861" y="1694754"/>
                <a:ext cx="0" cy="252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3" name="Triangle isocèle 92"/>
              <p:cNvSpPr/>
              <p:nvPr/>
            </p:nvSpPr>
            <p:spPr bwMode="auto">
              <a:xfrm>
                <a:off x="3641871" y="1408302"/>
                <a:ext cx="405549" cy="252397"/>
              </a:xfrm>
              <a:prstGeom prst="triangle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algn="ctr">
                  <a:defRPr/>
                </a:pPr>
                <a:endParaRPr lang="fr-FR">
                  <a:cs typeface="+mn-cs"/>
                </a:endParaRPr>
              </a:p>
            </p:txBody>
          </p:sp>
          <p:cxnSp>
            <p:nvCxnSpPr>
              <p:cNvPr id="94" name="Connecteur droit 93"/>
              <p:cNvCxnSpPr/>
              <p:nvPr/>
            </p:nvCxnSpPr>
            <p:spPr bwMode="auto">
              <a:xfrm>
                <a:off x="3651967" y="2015258"/>
                <a:ext cx="397135" cy="0"/>
              </a:xfrm>
              <a:prstGeom prst="line">
                <a:avLst/>
              </a:prstGeom>
              <a:solidFill>
                <a:schemeClr val="accent1"/>
              </a:solidFill>
              <a:ln w="539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281" y="1147320"/>
              <a:ext cx="230510" cy="2948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" name="ZoneTexte 50"/>
            <p:cNvSpPr txBox="1"/>
            <p:nvPr/>
          </p:nvSpPr>
          <p:spPr bwMode="auto">
            <a:xfrm>
              <a:off x="3531311" y="3383695"/>
              <a:ext cx="775118" cy="1698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schemeClr val="bg1">
                      <a:lumMod val="50000"/>
                    </a:schemeClr>
                  </a:solidFill>
                  <a:cs typeface="+mn-cs"/>
                </a:rPr>
                <a:t>Banque d’arrivée</a:t>
              </a:r>
            </a:p>
          </p:txBody>
        </p:sp>
        <p:pic>
          <p:nvPicPr>
            <p:cNvPr id="53" name="Picture 8" descr="D:\stockage\bernanose\Mission BPCE\2ter-Chantier 2014\Chantier N°2 - SEPAMAIL RUBIS\7 - Présentations commerciales\débiteur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259" y="2934495"/>
              <a:ext cx="372930" cy="430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ZoneTexte 53"/>
            <p:cNvSpPr txBox="1"/>
            <p:nvPr/>
          </p:nvSpPr>
          <p:spPr bwMode="auto">
            <a:xfrm>
              <a:off x="728491" y="3362168"/>
              <a:ext cx="799383" cy="1698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schemeClr val="bg1">
                      <a:lumMod val="50000"/>
                    </a:schemeClr>
                  </a:solidFill>
                  <a:cs typeface="+mn-cs"/>
                </a:rPr>
                <a:t>Banque de départ</a:t>
              </a:r>
            </a:p>
          </p:txBody>
        </p:sp>
        <p:sp>
          <p:nvSpPr>
            <p:cNvPr id="55" name="ZoneTexte 54"/>
            <p:cNvSpPr txBox="1"/>
            <p:nvPr/>
          </p:nvSpPr>
          <p:spPr bwMode="auto">
            <a:xfrm>
              <a:off x="6205781" y="3373134"/>
              <a:ext cx="527080" cy="1698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schemeClr val="bg1">
                      <a:lumMod val="50000"/>
                    </a:schemeClr>
                  </a:solidFill>
                  <a:cs typeface="+mn-cs"/>
                </a:rPr>
                <a:t>particulier</a:t>
              </a:r>
            </a:p>
          </p:txBody>
        </p:sp>
        <p:sp>
          <p:nvSpPr>
            <p:cNvPr id="59" name="ZoneTexte 31"/>
            <p:cNvSpPr txBox="1">
              <a:spLocks noChangeArrowheads="1"/>
            </p:cNvSpPr>
            <p:nvPr/>
          </p:nvSpPr>
          <p:spPr bwMode="auto">
            <a:xfrm>
              <a:off x="4993191" y="3286435"/>
              <a:ext cx="867755" cy="118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Demande de mobilité bancaire</a:t>
              </a:r>
            </a:p>
          </p:txBody>
        </p:sp>
        <p:sp>
          <p:nvSpPr>
            <p:cNvPr id="60" name="ZoneTexte 32"/>
            <p:cNvSpPr txBox="1">
              <a:spLocks noChangeArrowheads="1"/>
            </p:cNvSpPr>
            <p:nvPr/>
          </p:nvSpPr>
          <p:spPr bwMode="auto">
            <a:xfrm>
              <a:off x="2193435" y="3391797"/>
              <a:ext cx="994204" cy="118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Demande historique des opérations</a:t>
              </a:r>
            </a:p>
          </p:txBody>
        </p:sp>
        <p:sp>
          <p:nvSpPr>
            <p:cNvPr id="61" name="ZoneTexte 33"/>
            <p:cNvSpPr txBox="1">
              <a:spLocks noChangeArrowheads="1"/>
            </p:cNvSpPr>
            <p:nvPr/>
          </p:nvSpPr>
          <p:spPr bwMode="auto">
            <a:xfrm>
              <a:off x="1909566" y="2998765"/>
              <a:ext cx="1003863" cy="118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R</a:t>
              </a:r>
              <a:r>
                <a:rPr lang="fr-FR" altLang="fr-FR" sz="800" b="0" dirty="0" smtClean="0">
                  <a:solidFill>
                    <a:schemeClr val="tx1"/>
                  </a:solidFill>
                  <a:latin typeface="Arial" charset="0"/>
                </a:rPr>
                <a:t>éception </a:t>
              </a: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historique des opérations</a:t>
              </a:r>
            </a:p>
          </p:txBody>
        </p:sp>
        <p:sp>
          <p:nvSpPr>
            <p:cNvPr id="64" name="ZoneTexte 34"/>
            <p:cNvSpPr txBox="1">
              <a:spLocks noChangeArrowheads="1"/>
            </p:cNvSpPr>
            <p:nvPr/>
          </p:nvSpPr>
          <p:spPr bwMode="auto">
            <a:xfrm>
              <a:off x="3380913" y="2384964"/>
              <a:ext cx="181089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T</a:t>
              </a:r>
              <a:r>
                <a:rPr lang="fr-FR" altLang="fr-FR" sz="800" b="0" dirty="0" smtClean="0">
                  <a:solidFill>
                    <a:schemeClr val="tx1"/>
                  </a:solidFill>
                  <a:latin typeface="Arial" charset="0"/>
                </a:rPr>
                <a:t>ransmission des nouvelles coordonnées bancaires du client</a:t>
              </a:r>
              <a:endParaRPr lang="fr-FR" altLang="fr-FR" sz="800" b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65" name="ZoneTexte 35"/>
            <p:cNvSpPr txBox="1">
              <a:spLocks noChangeArrowheads="1"/>
            </p:cNvSpPr>
            <p:nvPr/>
          </p:nvSpPr>
          <p:spPr bwMode="auto">
            <a:xfrm>
              <a:off x="302321" y="1649785"/>
              <a:ext cx="21371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Mise à </a:t>
              </a:r>
              <a:r>
                <a:rPr lang="fr-FR" altLang="fr-FR" sz="800" b="0" dirty="0" smtClean="0">
                  <a:solidFill>
                    <a:schemeClr val="tx1"/>
                  </a:solidFill>
                  <a:latin typeface="Arial" charset="0"/>
                </a:rPr>
                <a:t>disposition des </a:t>
              </a:r>
              <a:endParaRPr lang="fr-FR" altLang="fr-FR" sz="800" b="0" dirty="0">
                <a:solidFill>
                  <a:schemeClr val="tx1"/>
                </a:solidFill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nouvelles coordonnées </a:t>
              </a:r>
              <a:r>
                <a:rPr lang="fr-FR" altLang="fr-FR" sz="800" b="0" dirty="0" smtClean="0">
                  <a:solidFill>
                    <a:schemeClr val="tx1"/>
                  </a:solidFill>
                  <a:latin typeface="Arial" charset="0"/>
                </a:rPr>
                <a:t>bancaires du client</a:t>
              </a:r>
              <a:endParaRPr lang="fr-FR" altLang="fr-FR" sz="800" b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66" name="ZoneTexte 36"/>
            <p:cNvSpPr txBox="1">
              <a:spLocks noChangeArrowheads="1"/>
            </p:cNvSpPr>
            <p:nvPr/>
          </p:nvSpPr>
          <p:spPr bwMode="auto">
            <a:xfrm>
              <a:off x="3565177" y="1345735"/>
              <a:ext cx="264060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800" b="0" dirty="0" smtClean="0">
                  <a:solidFill>
                    <a:schemeClr val="tx1"/>
                  </a:solidFill>
                  <a:latin typeface="Arial" charset="0"/>
                </a:rPr>
                <a:t>Information de l’émetteur </a:t>
              </a:r>
              <a:r>
                <a:rPr lang="fr-FR" altLang="fr-FR" sz="800" b="0" dirty="0">
                  <a:solidFill>
                    <a:schemeClr val="tx1"/>
                  </a:solidFill>
                  <a:latin typeface="Arial" charset="0"/>
                </a:rPr>
                <a:t>vers le </a:t>
              </a:r>
              <a:r>
                <a:rPr lang="fr-FR" altLang="fr-FR" sz="800" b="0" dirty="0" smtClean="0">
                  <a:solidFill>
                    <a:schemeClr val="tx1"/>
                  </a:solidFill>
                  <a:latin typeface="Arial" charset="0"/>
                </a:rPr>
                <a:t>client de la prise en compte de ses nouvelles coordonnées bancaires</a:t>
              </a:r>
              <a:endParaRPr lang="fr-FR" altLang="fr-FR" sz="800" b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67" name="ZoneTexte 37"/>
            <p:cNvSpPr txBox="1">
              <a:spLocks noChangeArrowheads="1"/>
            </p:cNvSpPr>
            <p:nvPr/>
          </p:nvSpPr>
          <p:spPr bwMode="auto">
            <a:xfrm>
              <a:off x="2043467" y="2413630"/>
              <a:ext cx="932679" cy="169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Char char="l"/>
                <a:defRPr sz="2000" b="1">
                  <a:solidFill>
                    <a:schemeClr val="accent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47920"/>
                </a:buClr>
                <a:buFont typeface="Verdana" pitchFamily="34" charset="0"/>
                <a:buChar char="&gt;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90000"/>
                <a:buChar char="•"/>
                <a:defRPr sz="16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BDCF41"/>
                </a:buClr>
                <a:buSzPct val="80000"/>
                <a:buFont typeface="Courier New" pitchFamily="49" charset="0"/>
                <a:buChar char="o"/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0006C"/>
                </a:buClr>
                <a:buFont typeface="Arial" charset="0"/>
                <a:buChar char="»"/>
                <a:defRPr sz="11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FR" altLang="fr-FR" sz="700" dirty="0">
                  <a:solidFill>
                    <a:srgbClr val="7F7F7F"/>
                  </a:solidFill>
                  <a:latin typeface="Arial" charset="0"/>
                </a:rPr>
                <a:t>Banque de l’émetteur</a:t>
              </a:r>
            </a:p>
          </p:txBody>
        </p:sp>
        <p:sp>
          <p:nvSpPr>
            <p:cNvPr id="68" name="ZoneTexte 67"/>
            <p:cNvSpPr txBox="1"/>
            <p:nvPr/>
          </p:nvSpPr>
          <p:spPr bwMode="auto">
            <a:xfrm>
              <a:off x="2266486" y="1399023"/>
              <a:ext cx="486640" cy="1698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700" b="1" dirty="0">
                  <a:solidFill>
                    <a:schemeClr val="bg1">
                      <a:lumMod val="50000"/>
                    </a:schemeClr>
                  </a:solidFill>
                  <a:cs typeface="+mn-cs"/>
                </a:rPr>
                <a:t>Emetteur</a:t>
              </a:r>
            </a:p>
          </p:txBody>
        </p:sp>
        <p:cxnSp>
          <p:nvCxnSpPr>
            <p:cNvPr id="80" name="Connecteur droit avec flèche 49"/>
            <p:cNvCxnSpPr>
              <a:cxnSpLocks noChangeShapeType="1"/>
            </p:cNvCxnSpPr>
            <p:nvPr/>
          </p:nvCxnSpPr>
          <p:spPr bwMode="auto">
            <a:xfrm flipH="1">
              <a:off x="4727951" y="3153166"/>
              <a:ext cx="927712" cy="0"/>
            </a:xfrm>
            <a:prstGeom prst="straightConnector1">
              <a:avLst/>
            </a:prstGeom>
            <a:noFill/>
            <a:ln w="6350" algn="ctr">
              <a:solidFill>
                <a:srgbClr val="EA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Connecteur droit avec flèche 58"/>
            <p:cNvCxnSpPr>
              <a:cxnSpLocks noChangeShapeType="1"/>
            </p:cNvCxnSpPr>
            <p:nvPr/>
          </p:nvCxnSpPr>
          <p:spPr bwMode="auto">
            <a:xfrm flipH="1">
              <a:off x="2064834" y="3344595"/>
              <a:ext cx="1143579" cy="0"/>
            </a:xfrm>
            <a:prstGeom prst="straightConnector1">
              <a:avLst/>
            </a:prstGeom>
            <a:noFill/>
            <a:ln w="6350" algn="ctr">
              <a:solidFill>
                <a:srgbClr val="EA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Connecteur droit avec flèche 59"/>
            <p:cNvCxnSpPr>
              <a:cxnSpLocks noChangeShapeType="1"/>
            </p:cNvCxnSpPr>
            <p:nvPr/>
          </p:nvCxnSpPr>
          <p:spPr bwMode="auto">
            <a:xfrm>
              <a:off x="2079456" y="3234772"/>
              <a:ext cx="1143285" cy="0"/>
            </a:xfrm>
            <a:prstGeom prst="straightConnector1">
              <a:avLst/>
            </a:prstGeom>
            <a:noFill/>
            <a:ln w="6350" algn="ctr">
              <a:solidFill>
                <a:srgbClr val="EA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Connecteur droit avec flèche 56"/>
            <p:cNvCxnSpPr>
              <a:cxnSpLocks noChangeShapeType="1"/>
            </p:cNvCxnSpPr>
            <p:nvPr/>
          </p:nvCxnSpPr>
          <p:spPr bwMode="auto">
            <a:xfrm flipH="1" flipV="1">
              <a:off x="3075937" y="2498537"/>
              <a:ext cx="765272" cy="364358"/>
            </a:xfrm>
            <a:prstGeom prst="straightConnector1">
              <a:avLst/>
            </a:prstGeom>
            <a:noFill/>
            <a:ln w="6350" algn="ctr">
              <a:solidFill>
                <a:srgbClr val="EA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Connecteur droit avec flèche 2047"/>
            <p:cNvCxnSpPr>
              <a:cxnSpLocks noChangeShapeType="1"/>
            </p:cNvCxnSpPr>
            <p:nvPr/>
          </p:nvCxnSpPr>
          <p:spPr bwMode="auto">
            <a:xfrm flipV="1">
              <a:off x="2514788" y="1609423"/>
              <a:ext cx="0" cy="283712"/>
            </a:xfrm>
            <a:prstGeom prst="straightConnector1">
              <a:avLst/>
            </a:prstGeom>
            <a:noFill/>
            <a:ln w="6350" algn="ctr">
              <a:solidFill>
                <a:srgbClr val="EA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Connecteur droit avec flèche 49"/>
            <p:cNvCxnSpPr>
              <a:cxnSpLocks noChangeShapeType="1"/>
            </p:cNvCxnSpPr>
            <p:nvPr/>
          </p:nvCxnSpPr>
          <p:spPr bwMode="auto">
            <a:xfrm>
              <a:off x="2820881" y="1349425"/>
              <a:ext cx="3358866" cy="1513470"/>
            </a:xfrm>
            <a:prstGeom prst="straightConnector1">
              <a:avLst/>
            </a:prstGeom>
            <a:noFill/>
            <a:ln w="6350" algn="ctr">
              <a:solidFill>
                <a:srgbClr val="EA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" name="Dodécagone 1"/>
            <p:cNvSpPr/>
            <p:nvPr/>
          </p:nvSpPr>
          <p:spPr>
            <a:xfrm>
              <a:off x="4499357" y="3310901"/>
              <a:ext cx="181155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 smtClean="0">
                  <a:latin typeface="Arial Narrow" panose="020B0606020202030204" pitchFamily="34" charset="0"/>
                </a:rPr>
                <a:t>1</a:t>
              </a:r>
              <a:endParaRPr lang="fr-FR" sz="1050" b="1" dirty="0">
                <a:latin typeface="Arial Narrow" panose="020B0606020202030204" pitchFamily="34" charset="0"/>
              </a:endParaRPr>
            </a:p>
          </p:txBody>
        </p:sp>
        <p:sp>
          <p:nvSpPr>
            <p:cNvPr id="56" name="Dodécagone 55"/>
            <p:cNvSpPr/>
            <p:nvPr/>
          </p:nvSpPr>
          <p:spPr>
            <a:xfrm>
              <a:off x="1607925" y="3435263"/>
              <a:ext cx="181155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latin typeface="Arial Narrow" panose="020B0606020202030204" pitchFamily="34" charset="0"/>
                </a:rPr>
                <a:t>2</a:t>
              </a:r>
            </a:p>
          </p:txBody>
        </p:sp>
        <p:sp>
          <p:nvSpPr>
            <p:cNvPr id="57" name="Dodécagone 56"/>
            <p:cNvSpPr/>
            <p:nvPr/>
          </p:nvSpPr>
          <p:spPr>
            <a:xfrm>
              <a:off x="3346905" y="3031859"/>
              <a:ext cx="181155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latin typeface="Arial Narrow" panose="020B0606020202030204" pitchFamily="34" charset="0"/>
                </a:rPr>
                <a:t>3</a:t>
              </a:r>
            </a:p>
          </p:txBody>
        </p:sp>
        <p:sp>
          <p:nvSpPr>
            <p:cNvPr id="58" name="Dodécagone 57"/>
            <p:cNvSpPr/>
            <p:nvPr/>
          </p:nvSpPr>
          <p:spPr>
            <a:xfrm>
              <a:off x="3347281" y="2411156"/>
              <a:ext cx="181155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latin typeface="Arial Narrow" panose="020B0606020202030204" pitchFamily="34" charset="0"/>
                </a:rPr>
                <a:t>4</a:t>
              </a:r>
            </a:p>
          </p:txBody>
        </p:sp>
        <p:sp>
          <p:nvSpPr>
            <p:cNvPr id="62" name="Dodécagone 61"/>
            <p:cNvSpPr/>
            <p:nvPr/>
          </p:nvSpPr>
          <p:spPr>
            <a:xfrm>
              <a:off x="570824" y="1660701"/>
              <a:ext cx="181155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 smtClean="0">
                  <a:latin typeface="Arial Narrow" panose="020B0606020202030204" pitchFamily="34" charset="0"/>
                </a:rPr>
                <a:t>5</a:t>
              </a:r>
              <a:endParaRPr lang="fr-FR" sz="1050" b="1" dirty="0">
                <a:latin typeface="Arial Narrow" panose="020B0606020202030204" pitchFamily="34" charset="0"/>
              </a:endParaRPr>
            </a:p>
          </p:txBody>
        </p:sp>
        <p:sp>
          <p:nvSpPr>
            <p:cNvPr id="63" name="Dodécagone 62"/>
            <p:cNvSpPr/>
            <p:nvPr/>
          </p:nvSpPr>
          <p:spPr>
            <a:xfrm>
              <a:off x="3393288" y="1374939"/>
              <a:ext cx="181155" cy="140073"/>
            </a:xfrm>
            <a:prstGeom prst="dodecagon">
              <a:avLst/>
            </a:pr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latin typeface="Arial Narrow" panose="020B0606020202030204" pitchFamily="34" charset="0"/>
                </a:rPr>
                <a:t>6</a:t>
              </a:r>
            </a:p>
          </p:txBody>
        </p:sp>
      </p:grpSp>
      <p:sp>
        <p:nvSpPr>
          <p:cNvPr id="69" name="Zone de texte 2"/>
          <p:cNvSpPr txBox="1">
            <a:spLocks noChangeArrowheads="1"/>
          </p:cNvSpPr>
          <p:nvPr/>
        </p:nvSpPr>
        <p:spPr bwMode="auto">
          <a:xfrm>
            <a:off x="6970142" y="4050946"/>
            <a:ext cx="1915065" cy="840139"/>
          </a:xfrm>
          <a:prstGeom prst="roundRect">
            <a:avLst/>
          </a:prstGeom>
          <a:solidFill>
            <a:srgbClr val="EA000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Depuis mars, la Fédération Bancaire Française a temporairement validé un allongement de ces délais.</a:t>
            </a:r>
            <a:endParaRPr lang="fr-FR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0" name="Connecteur droit avec flèche 69"/>
          <p:cNvCxnSpPr/>
          <p:nvPr/>
        </p:nvCxnSpPr>
        <p:spPr>
          <a:xfrm>
            <a:off x="8471140" y="2251494"/>
            <a:ext cx="0" cy="1782074"/>
          </a:xfrm>
          <a:prstGeom prst="straightConnector1">
            <a:avLst/>
          </a:prstGeom>
          <a:ln w="1905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988060" y="1155940"/>
            <a:ext cx="483080" cy="1095554"/>
          </a:xfrm>
          <a:prstGeom prst="rect">
            <a:avLst/>
          </a:prstGeom>
          <a:noFill/>
          <a:ln w="19050"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3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7825" y="1207703"/>
            <a:ext cx="8536998" cy="569342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1400" b="1" dirty="0" smtClean="0"/>
              <a:t>La loi </a:t>
            </a:r>
            <a:r>
              <a:rPr lang="fr-FR" sz="1400" b="1" dirty="0" err="1" smtClean="0"/>
              <a:t>Macron</a:t>
            </a:r>
            <a:r>
              <a:rPr lang="fr-FR" sz="1400" b="1" dirty="0" smtClean="0"/>
              <a:t> concerne les clients </a:t>
            </a:r>
            <a:r>
              <a:rPr lang="fr-FR" sz="1400" b="1" dirty="0" smtClean="0">
                <a:solidFill>
                  <a:srgbClr val="EA0000"/>
                </a:solidFill>
              </a:rPr>
              <a:t>Particuliers</a:t>
            </a:r>
            <a:r>
              <a:rPr lang="fr-FR" sz="1400" b="1" dirty="0" smtClean="0"/>
              <a:t> qui transfèrent </a:t>
            </a:r>
            <a:r>
              <a:rPr lang="fr-FR" sz="1400" b="1" dirty="0" smtClean="0">
                <a:solidFill>
                  <a:srgbClr val="EA0000"/>
                </a:solidFill>
              </a:rPr>
              <a:t>TOUTES</a:t>
            </a:r>
            <a:r>
              <a:rPr lang="fr-FR" sz="1400" b="1" dirty="0" smtClean="0"/>
              <a:t> les opérations </a:t>
            </a:r>
            <a:r>
              <a:rPr lang="fr-FR" sz="1400" b="1" dirty="0"/>
              <a:t>du </a:t>
            </a:r>
            <a:r>
              <a:rPr lang="fr-FR" sz="1400" b="1" dirty="0">
                <a:solidFill>
                  <a:srgbClr val="EA0000"/>
                </a:solidFill>
              </a:rPr>
              <a:t>compte de dépôt </a:t>
            </a:r>
            <a:endParaRPr lang="fr-FR" sz="1400" b="1" dirty="0" smtClean="0">
              <a:solidFill>
                <a:srgbClr val="EA0000"/>
              </a:solidFill>
            </a:endParaRPr>
          </a:p>
          <a:p>
            <a:pPr marL="0" indent="0" algn="ctr">
              <a:buNone/>
            </a:pPr>
            <a:r>
              <a:rPr lang="fr-FR" sz="1400" b="1" dirty="0" smtClean="0"/>
              <a:t>de </a:t>
            </a:r>
            <a:r>
              <a:rPr lang="fr-FR" sz="1400" b="1" dirty="0"/>
              <a:t>leur banque de départ vers leur banque d’arrivée</a:t>
            </a:r>
            <a:r>
              <a:rPr lang="fr-FR" sz="1400" dirty="0"/>
              <a:t> (=mobilité totale</a:t>
            </a:r>
            <a:r>
              <a:rPr lang="fr-FR" sz="1400" dirty="0" smtClean="0"/>
              <a:t>).</a:t>
            </a:r>
          </a:p>
          <a:p>
            <a:pPr lvl="1" algn="ctr"/>
            <a:endParaRPr lang="fr-FR" sz="1200" dirty="0" smtClean="0"/>
          </a:p>
          <a:p>
            <a:pPr marL="0" indent="0" algn="ctr">
              <a:buNone/>
            </a:pPr>
            <a:endParaRPr lang="fr-FR" sz="1600" dirty="0" smtClean="0"/>
          </a:p>
          <a:p>
            <a:pPr lvl="1" algn="ctr"/>
            <a:endParaRPr lang="fr-FR" sz="14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Périmètre</a:t>
            </a:r>
            <a:endParaRPr lang="fr-FR" sz="3200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754912" y="5063064"/>
            <a:ext cx="7772400" cy="10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1300" b="1" u="sng" dirty="0" smtClean="0"/>
              <a:t>La loi </a:t>
            </a:r>
            <a:r>
              <a:rPr lang="fr-FR" sz="1300" b="1" u="sng" dirty="0" err="1" smtClean="0"/>
              <a:t>Macron</a:t>
            </a:r>
            <a:r>
              <a:rPr lang="fr-FR" sz="1300" b="1" u="sng" dirty="0" smtClean="0"/>
              <a:t> ne s’applique pas</a:t>
            </a:r>
            <a:r>
              <a:rPr lang="fr-FR" sz="1300" b="1" dirty="0" smtClean="0"/>
              <a:t>:</a:t>
            </a:r>
          </a:p>
          <a:p>
            <a:pPr lvl="0"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300" dirty="0" smtClean="0"/>
              <a:t>aux </a:t>
            </a:r>
            <a:r>
              <a:rPr lang="fr-FR" sz="1300" dirty="0"/>
              <a:t>clients qui ne transfèrent </a:t>
            </a:r>
            <a:r>
              <a:rPr lang="fr-FR" sz="1300" b="1" dirty="0">
                <a:solidFill>
                  <a:srgbClr val="EA0000"/>
                </a:solidFill>
              </a:rPr>
              <a:t>qu’une partie de leurs opérations </a:t>
            </a:r>
            <a:r>
              <a:rPr lang="fr-FR" sz="1300" dirty="0"/>
              <a:t>(=</a:t>
            </a:r>
            <a:r>
              <a:rPr lang="fr-FR" sz="1300" b="1" dirty="0"/>
              <a:t>mobilité </a:t>
            </a:r>
            <a:r>
              <a:rPr lang="fr-FR" sz="1300" b="1" dirty="0" smtClean="0"/>
              <a:t>partielle</a:t>
            </a:r>
            <a:r>
              <a:rPr lang="fr-FR" sz="1300" dirty="0" smtClean="0"/>
              <a:t>)</a:t>
            </a:r>
            <a:r>
              <a:rPr lang="fr-FR" sz="1300" dirty="0"/>
              <a:t> ;</a:t>
            </a:r>
          </a:p>
          <a:p>
            <a:pPr lvl="0"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300" dirty="0"/>
              <a:t>aux clients qui transfèrent leurs opérations d’un </a:t>
            </a:r>
            <a:r>
              <a:rPr lang="fr-FR" sz="1300" b="1" dirty="0" smtClean="0">
                <a:solidFill>
                  <a:srgbClr val="EA0000"/>
                </a:solidFill>
              </a:rPr>
              <a:t>compte joint </a:t>
            </a:r>
            <a:r>
              <a:rPr lang="fr-FR" sz="1300" b="1" dirty="0">
                <a:solidFill>
                  <a:srgbClr val="EA0000"/>
                </a:solidFill>
              </a:rPr>
              <a:t>vers un compte individuel </a:t>
            </a:r>
            <a:r>
              <a:rPr lang="fr-FR" sz="1300" dirty="0"/>
              <a:t>(ex : cas de séparation) ;</a:t>
            </a:r>
          </a:p>
          <a:p>
            <a:pPr lvl="0"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300" dirty="0"/>
              <a:t>aux clients </a:t>
            </a:r>
            <a:r>
              <a:rPr lang="fr-FR" sz="1300" b="1" dirty="0">
                <a:solidFill>
                  <a:srgbClr val="EA0000"/>
                </a:solidFill>
              </a:rPr>
              <a:t>professionnels</a:t>
            </a:r>
            <a:r>
              <a:rPr lang="fr-FR" sz="1300" dirty="0"/>
              <a:t> et aux </a:t>
            </a:r>
            <a:r>
              <a:rPr lang="fr-FR" sz="1300" b="1" dirty="0" smtClean="0">
                <a:solidFill>
                  <a:srgbClr val="EA0000"/>
                </a:solidFill>
              </a:rPr>
              <a:t>entreprises</a:t>
            </a:r>
            <a:r>
              <a:rPr lang="fr-FR" sz="1300" dirty="0"/>
              <a:t>;</a:t>
            </a:r>
            <a:endParaRPr lang="fr-FR" sz="1300" dirty="0" smtClean="0"/>
          </a:p>
          <a:p>
            <a:pPr lvl="0">
              <a:spcBef>
                <a:spcPts val="0"/>
              </a:spcBef>
              <a:buClr>
                <a:srgbClr val="EA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300" dirty="0"/>
              <a:t>a</a:t>
            </a:r>
            <a:r>
              <a:rPr lang="fr-FR" sz="1300" dirty="0" smtClean="0"/>
              <a:t>u transfert de comptes d’épargne, de dossier de crédit ou de contrats IARD.</a:t>
            </a:r>
            <a:endParaRPr lang="fr-FR" sz="1300" dirty="0"/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1958188" y="2038683"/>
            <a:ext cx="7039141" cy="80802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fr-FR" sz="1300" dirty="0" smtClean="0"/>
              <a:t>les </a:t>
            </a:r>
            <a:r>
              <a:rPr lang="fr-FR" sz="1300" dirty="0"/>
              <a:t>prélèvements récurrents</a:t>
            </a:r>
          </a:p>
          <a:p>
            <a:pPr lvl="0">
              <a:spcBef>
                <a:spcPts val="0"/>
              </a:spcBef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fr-FR" sz="1300" dirty="0"/>
              <a:t>les virements récurrents (= toute opération présentée au moins 2 fois </a:t>
            </a:r>
            <a:r>
              <a:rPr lang="fr-FR" sz="1300" dirty="0" smtClean="0"/>
              <a:t>au </a:t>
            </a:r>
            <a:r>
              <a:rPr lang="fr-FR" sz="1300" dirty="0"/>
              <a:t>cours des 13 derniers mois)</a:t>
            </a:r>
          </a:p>
          <a:p>
            <a:pPr lvl="0">
              <a:spcBef>
                <a:spcPts val="0"/>
              </a:spcBef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fr-FR" sz="1300" dirty="0"/>
              <a:t>les chèques non débités</a:t>
            </a:r>
          </a:p>
        </p:txBody>
      </p:sp>
      <p:sp>
        <p:nvSpPr>
          <p:cNvPr id="11" name="Espace réservé du contenu 1"/>
          <p:cNvSpPr txBox="1">
            <a:spLocks/>
          </p:cNvSpPr>
          <p:nvPr/>
        </p:nvSpPr>
        <p:spPr>
          <a:xfrm>
            <a:off x="2006090" y="3160110"/>
            <a:ext cx="7042995" cy="122209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265113" lvl="0" indent="-265113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1400"/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/>
              <a:t>Les échéances de Crédit immobilier et les échéances de Prêt Personnel réalisé </a:t>
            </a:r>
            <a:r>
              <a:rPr lang="fr-FR" sz="1200" u="sng" dirty="0"/>
              <a:t>sous Néo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/>
              <a:t>Les prélèvements ponctuels (émis une seule fois par l’émetteur) et paiements par TIP SEPA (bordereau joint à une facture)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/>
              <a:t>Les prélèvements d’un émetteur placé en liste noire (hors oppositions temporaire sur une ou plusieurs échéances)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 smtClean="0"/>
              <a:t>Les </a:t>
            </a:r>
            <a:r>
              <a:rPr lang="fr-FR" sz="1200" dirty="0"/>
              <a:t>prélèvements émis par le </a:t>
            </a:r>
            <a:r>
              <a:rPr lang="fr-FR" sz="1200" dirty="0" smtClean="0"/>
              <a:t>client</a:t>
            </a:r>
          </a:p>
          <a:p>
            <a:pPr>
              <a:spcBef>
                <a:spcPts val="0"/>
              </a:spcBef>
              <a:buClr>
                <a:srgbClr val="EA0000"/>
              </a:buClr>
            </a:pPr>
            <a:r>
              <a:rPr lang="fr-FR" sz="1200" dirty="0" smtClean="0"/>
              <a:t>Les </a:t>
            </a:r>
            <a:r>
              <a:rPr lang="fr-FR" sz="1200" dirty="0"/>
              <a:t>virements </a:t>
            </a:r>
            <a:r>
              <a:rPr lang="fr-FR" sz="1200" dirty="0" smtClean="0"/>
              <a:t>permanents ou ponctuels émis par le client</a:t>
            </a:r>
            <a:endParaRPr lang="fr-FR" sz="1200" dirty="0"/>
          </a:p>
        </p:txBody>
      </p:sp>
      <p:sp>
        <p:nvSpPr>
          <p:cNvPr id="13" name="Zone de texte 2"/>
          <p:cNvSpPr txBox="1">
            <a:spLocks noChangeArrowheads="1"/>
          </p:cNvSpPr>
          <p:nvPr/>
        </p:nvSpPr>
        <p:spPr bwMode="auto">
          <a:xfrm>
            <a:off x="284672" y="1883414"/>
            <a:ext cx="1669661" cy="120484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La loi prévoit que la banque de départ transmette automatiquement les opérations suivantes à la banque d’arrivée </a:t>
            </a:r>
          </a:p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(sur les 13 derniers mois)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16" name="Zone de texte 2"/>
          <p:cNvSpPr txBox="1">
            <a:spLocks noChangeArrowheads="1"/>
          </p:cNvSpPr>
          <p:nvPr/>
        </p:nvSpPr>
        <p:spPr bwMode="auto">
          <a:xfrm>
            <a:off x="284671" y="3160110"/>
            <a:ext cx="1669661" cy="1647297"/>
          </a:xfrm>
          <a:prstGeom prst="rect">
            <a:avLst/>
          </a:prstGeom>
          <a:solidFill>
            <a:srgbClr val="EA000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Opérations non transmises </a:t>
            </a:r>
            <a:r>
              <a:rPr lang="fr-FR" sz="1100" b="1" dirty="0">
                <a:solidFill>
                  <a:schemeClr val="bg1"/>
                </a:solidFill>
              </a:rPr>
              <a:t>automatiquement </a:t>
            </a:r>
            <a:endParaRPr lang="fr-FR" sz="11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par la banque de départ </a:t>
            </a:r>
          </a:p>
          <a:p>
            <a:pPr algn="ctr"/>
            <a:r>
              <a:rPr lang="fr-FR" sz="1100" b="1" dirty="0" smtClean="0">
                <a:solidFill>
                  <a:schemeClr val="bg1"/>
                </a:solidFill>
              </a:rPr>
              <a:t>(le client doit les identifier s’il souhaite les transférer)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09945" y="4379763"/>
            <a:ext cx="6613060" cy="43088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fr-FR" sz="11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noter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: les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opérations d’alimentation de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comptes d’épargne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réglementée sont exclues du dispositif et ne sont donc pas transmises automatiquement. Le client peut choisir de conserver ces comptes dans sa banque de départ ou de les transférer.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79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16383" y="1802921"/>
            <a:ext cx="8575675" cy="32349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4400" dirty="0" smtClean="0">
                <a:solidFill>
                  <a:srgbClr val="C00000"/>
                </a:solidFill>
              </a:rPr>
              <a:t>volet banque d’Arrivée</a:t>
            </a:r>
            <a:br>
              <a:rPr lang="fr-FR" sz="4400" dirty="0" smtClean="0">
                <a:solidFill>
                  <a:srgbClr val="C00000"/>
                </a:solidFill>
              </a:rPr>
            </a:br>
            <a:r>
              <a:rPr lang="fr-FR" sz="4400" dirty="0">
                <a:solidFill>
                  <a:srgbClr val="C00000"/>
                </a:solidFill>
              </a:rPr>
              <a:t/>
            </a:r>
            <a:br>
              <a:rPr lang="fr-FR" sz="4400" dirty="0">
                <a:solidFill>
                  <a:srgbClr val="C00000"/>
                </a:solidFill>
              </a:rPr>
            </a:br>
            <a:r>
              <a:rPr lang="fr-FR" sz="3600" dirty="0" smtClean="0">
                <a:solidFill>
                  <a:srgbClr val="C00000"/>
                </a:solidFill>
              </a:rPr>
              <a:t>(nouvelle banque)</a:t>
            </a:r>
            <a:br>
              <a:rPr lang="fr-FR" sz="3600" dirty="0" smtClean="0">
                <a:solidFill>
                  <a:srgbClr val="C00000"/>
                </a:solidFill>
              </a:rPr>
            </a:b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8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13064" y="1224956"/>
            <a:ext cx="8788893" cy="3623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600" b="1" dirty="0" smtClean="0"/>
              <a:t>LES FONDAMENTAUX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Rôle de la </a:t>
            </a:r>
            <a:r>
              <a:rPr lang="fr-FR" dirty="0" err="1" smtClean="0"/>
              <a:t>celca</a:t>
            </a:r>
            <a:r>
              <a:rPr lang="fr-FR" dirty="0" smtClean="0"/>
              <a:t> en tant que banque d’arrivée 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310027"/>
              </p:ext>
            </p:extLst>
          </p:nvPr>
        </p:nvGraphicFramePr>
        <p:xfrm>
          <a:off x="207032" y="1759790"/>
          <a:ext cx="8781690" cy="490682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01890"/>
                <a:gridCol w="7579800"/>
              </a:tblGrid>
              <a:tr h="939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Signature</a:t>
                      </a:r>
                      <a:r>
                        <a:rPr lang="fr-FR" sz="1300" b="1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 du mandat de mobilité par le client</a:t>
                      </a:r>
                      <a:endParaRPr lang="fr-FR" sz="1300" b="1" u="non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1300" b="1" kern="1200" dirty="0">
                          <a:effectLst/>
                        </a:rPr>
                        <a:t>L’applicatif </a:t>
                      </a:r>
                      <a:r>
                        <a:rPr lang="fr-FR" sz="1300" b="1" kern="1200" dirty="0" err="1">
                          <a:effectLst/>
                        </a:rPr>
                        <a:t>Domilis</a:t>
                      </a:r>
                      <a:r>
                        <a:rPr lang="fr-FR" sz="1300" b="1" kern="1200" dirty="0">
                          <a:effectLst/>
                        </a:rPr>
                        <a:t> </a:t>
                      </a:r>
                      <a:r>
                        <a:rPr lang="fr-FR" sz="1300" b="1" kern="1200" dirty="0" smtClean="0">
                          <a:effectLst/>
                        </a:rPr>
                        <a:t>s’ouvre </a:t>
                      </a:r>
                      <a:r>
                        <a:rPr lang="fr-FR" sz="1300" kern="1200" dirty="0">
                          <a:effectLst/>
                        </a:rPr>
                        <a:t>dès lors que le conseiller sélectionne </a:t>
                      </a:r>
                      <a:r>
                        <a:rPr lang="fr-FR" sz="1300" i="1" kern="1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Domilis</a:t>
                      </a:r>
                      <a:r>
                        <a:rPr lang="fr-FR" sz="1300" kern="1200" dirty="0" smtClean="0">
                          <a:effectLst/>
                        </a:rPr>
                        <a:t> dans </a:t>
                      </a:r>
                      <a:r>
                        <a:rPr lang="fr-FR" sz="1300" kern="1200" dirty="0">
                          <a:effectLst/>
                        </a:rPr>
                        <a:t>l’offre du client </a:t>
                      </a:r>
                      <a:r>
                        <a:rPr lang="fr-FR" sz="1300" dirty="0">
                          <a:effectLst/>
                        </a:rPr>
                        <a:t>(et non plus via le lien Intranet). </a:t>
                      </a:r>
                      <a:endParaRPr lang="fr-FR" sz="1300" dirty="0" smtClean="0">
                        <a:effectLst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1300" dirty="0" smtClean="0">
                          <a:effectLst/>
                        </a:rPr>
                        <a:t>Il </a:t>
                      </a:r>
                      <a:r>
                        <a:rPr lang="fr-FR" sz="1300" dirty="0">
                          <a:effectLst/>
                        </a:rPr>
                        <a:t>fait signer au client le mandat de mobilité, qu’il </a:t>
                      </a:r>
                      <a:r>
                        <a:rPr lang="fr-FR" sz="1300" dirty="0" smtClean="0">
                          <a:effectLst/>
                        </a:rPr>
                        <a:t>numérise avec </a:t>
                      </a:r>
                      <a:r>
                        <a:rPr lang="fr-FR" sz="1300" dirty="0">
                          <a:effectLst/>
                        </a:rPr>
                        <a:t>la </a:t>
                      </a:r>
                      <a:r>
                        <a:rPr lang="fr-FR" sz="1300" b="1" dirty="0">
                          <a:effectLst/>
                        </a:rPr>
                        <a:t>copie de l’ancien RIB du client</a:t>
                      </a:r>
                      <a:r>
                        <a:rPr lang="fr-FR" sz="1300" dirty="0">
                          <a:effectLst/>
                        </a:rPr>
                        <a:t>. 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1300" kern="1200" dirty="0" smtClean="0">
                          <a:effectLst/>
                        </a:rPr>
                        <a:t>Si </a:t>
                      </a:r>
                      <a:r>
                        <a:rPr lang="fr-FR" sz="1300" kern="1200" dirty="0">
                          <a:effectLst/>
                        </a:rPr>
                        <a:t>le client change d’avis,  il </a:t>
                      </a:r>
                      <a:r>
                        <a:rPr lang="fr-FR" sz="1300" kern="1200" dirty="0" smtClean="0">
                          <a:effectLst/>
                        </a:rPr>
                        <a:t>demande </a:t>
                      </a:r>
                      <a:r>
                        <a:rPr lang="fr-FR" sz="1300" kern="1200" dirty="0">
                          <a:effectLst/>
                        </a:rPr>
                        <a:t>au conseiller de </a:t>
                      </a:r>
                      <a:r>
                        <a:rPr lang="fr-FR" sz="1300" b="1" kern="1200" dirty="0">
                          <a:effectLst/>
                        </a:rPr>
                        <a:t>révoquer son </a:t>
                      </a:r>
                      <a:r>
                        <a:rPr lang="fr-FR" sz="1300" b="1" kern="1200" dirty="0" smtClean="0">
                          <a:effectLst/>
                        </a:rPr>
                        <a:t>mandat</a:t>
                      </a:r>
                      <a:r>
                        <a:rPr lang="fr-FR" sz="1300" kern="1200" dirty="0" smtClean="0">
                          <a:effectLst/>
                        </a:rPr>
                        <a:t>.</a:t>
                      </a:r>
                      <a:endParaRPr lang="fr-FR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939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u="none" kern="1200" dirty="0">
                          <a:solidFill>
                            <a:schemeClr val="bg1"/>
                          </a:solidFill>
                          <a:effectLst/>
                        </a:rPr>
                        <a:t>Suivi du </a:t>
                      </a:r>
                      <a:r>
                        <a:rPr lang="fr-FR" sz="1300" b="1" u="none" kern="1200" dirty="0" smtClean="0">
                          <a:solidFill>
                            <a:schemeClr val="bg1"/>
                          </a:solidFill>
                          <a:effectLst/>
                        </a:rPr>
                        <a:t>dossier par</a:t>
                      </a:r>
                      <a:r>
                        <a:rPr lang="fr-FR" sz="1300" b="1" u="none" kern="1200" baseline="0" dirty="0" smtClean="0">
                          <a:solidFill>
                            <a:schemeClr val="bg1"/>
                          </a:solidFill>
                          <a:effectLst/>
                        </a:rPr>
                        <a:t> le client et par le conseiller</a:t>
                      </a:r>
                      <a:r>
                        <a:rPr lang="fr-FR" sz="1300" b="1" u="none" kern="12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fr-FR" sz="1300" b="1" u="non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1300" dirty="0">
                          <a:effectLst/>
                        </a:rPr>
                        <a:t>Le conseiller peut suivre l’état d’avancement du dossier </a:t>
                      </a:r>
                      <a:r>
                        <a:rPr lang="fr-FR" sz="1300" dirty="0" smtClean="0">
                          <a:effectLst/>
                        </a:rPr>
                        <a:t>via la transaction 1307</a:t>
                      </a:r>
                      <a:endParaRPr lang="fr-FR" sz="1300" i="1" dirty="0">
                        <a:effectLst/>
                      </a:endParaRPr>
                    </a:p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1300" dirty="0">
                          <a:effectLst/>
                        </a:rPr>
                        <a:t>Le client peut suivre son dossier via DEI, rubrique </a:t>
                      </a:r>
                      <a:r>
                        <a:rPr lang="fr-FR" sz="1300" b="1" dirty="0">
                          <a:effectLst/>
                        </a:rPr>
                        <a:t>« Mes demandes en cours </a:t>
                      </a:r>
                      <a:r>
                        <a:rPr lang="fr-FR" sz="1300" b="1" dirty="0" smtClean="0">
                          <a:effectLst/>
                        </a:rPr>
                        <a:t>»</a:t>
                      </a:r>
                      <a:endParaRPr lang="fr-FR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11497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u="none" kern="1200" dirty="0">
                          <a:solidFill>
                            <a:schemeClr val="bg1"/>
                          </a:solidFill>
                          <a:effectLst/>
                        </a:rPr>
                        <a:t>Réception des </a:t>
                      </a:r>
                      <a:r>
                        <a:rPr lang="fr-FR" sz="1300" b="1" u="none" kern="1200" dirty="0" smtClean="0">
                          <a:solidFill>
                            <a:schemeClr val="bg1"/>
                          </a:solidFill>
                          <a:effectLst/>
                        </a:rPr>
                        <a:t>informations de la banque de départ</a:t>
                      </a:r>
                      <a:endParaRPr lang="fr-FR" sz="1300" b="1" u="non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kern="1200" dirty="0">
                          <a:effectLst/>
                        </a:rPr>
                        <a:t>Le conseiller et le client reçoivent un e-mail </a:t>
                      </a:r>
                      <a:r>
                        <a:rPr lang="fr-FR" sz="1300" kern="1200" dirty="0">
                          <a:effectLst/>
                        </a:rPr>
                        <a:t>lorsque la banque de départ a transmis la liste des opérations récurrentes du client. </a:t>
                      </a:r>
                      <a:endParaRPr lang="fr-FR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kern="1200" dirty="0">
                          <a:solidFill>
                            <a:srgbClr val="EA0000"/>
                          </a:solidFill>
                          <a:effectLst/>
                        </a:rPr>
                        <a:t>Le client doit vérifier sur DEI l’exhaustivité des opérations</a:t>
                      </a:r>
                      <a:r>
                        <a:rPr lang="fr-FR" sz="1300" b="1" kern="1200" dirty="0">
                          <a:solidFill>
                            <a:srgbClr val="EA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identifiées </a:t>
                      </a:r>
                      <a:r>
                        <a:rPr lang="fr-FR" sz="1300" kern="1200" dirty="0">
                          <a:effectLst/>
                        </a:rPr>
                        <a:t>car certaines peuvent ne pas être transmises (</a:t>
                      </a:r>
                      <a:r>
                        <a:rPr lang="fr-FR" sz="1300" kern="1200" dirty="0" smtClean="0">
                          <a:effectLst/>
                        </a:rPr>
                        <a:t>crédits </a:t>
                      </a:r>
                      <a:r>
                        <a:rPr lang="fr-FR" sz="1300" kern="1200" dirty="0" err="1" smtClean="0">
                          <a:effectLst/>
                        </a:rPr>
                        <a:t>immo</a:t>
                      </a:r>
                      <a:r>
                        <a:rPr lang="fr-FR" sz="1300" kern="1200" dirty="0" smtClean="0">
                          <a:effectLst/>
                        </a:rPr>
                        <a:t>/alimentation</a:t>
                      </a:r>
                      <a:r>
                        <a:rPr lang="fr-FR" sz="1300" kern="1200" baseline="0" dirty="0" smtClean="0">
                          <a:effectLst/>
                        </a:rPr>
                        <a:t> </a:t>
                      </a:r>
                      <a:r>
                        <a:rPr lang="fr-FR" sz="1300" kern="1200" dirty="0" smtClean="0">
                          <a:effectLst/>
                        </a:rPr>
                        <a:t>compte d’épargne/opérations non</a:t>
                      </a:r>
                      <a:r>
                        <a:rPr lang="fr-FR" sz="1300" kern="1200" baseline="0" dirty="0" smtClean="0">
                          <a:effectLst/>
                        </a:rPr>
                        <a:t> concernées par la loi</a:t>
                      </a:r>
                      <a:r>
                        <a:rPr lang="fr-FR" sz="1300" kern="1200" dirty="0" smtClean="0">
                          <a:effectLst/>
                        </a:rPr>
                        <a:t>). </a:t>
                      </a:r>
                      <a:endParaRPr lang="fr-FR" sz="1300" kern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kern="1200" dirty="0" smtClean="0">
                          <a:effectLst/>
                        </a:rPr>
                        <a:t>Il </a:t>
                      </a:r>
                      <a:r>
                        <a:rPr lang="fr-FR" sz="1300" kern="1200" dirty="0">
                          <a:effectLst/>
                        </a:rPr>
                        <a:t>peut alors ajouter lui-même des émetteurs.</a:t>
                      </a:r>
                      <a:endParaRPr lang="fr-FR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939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u="none" kern="1200" dirty="0" smtClean="0">
                          <a:solidFill>
                            <a:schemeClr val="bg1"/>
                          </a:solidFill>
                          <a:effectLst/>
                        </a:rPr>
                        <a:t>Remise en place des virements permanents</a:t>
                      </a:r>
                      <a:endParaRPr lang="fr-FR" sz="1300" b="1" u="non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kern="1200" dirty="0">
                          <a:effectLst/>
                        </a:rPr>
                        <a:t>A compter de la réception de ce mail, </a:t>
                      </a:r>
                      <a:r>
                        <a:rPr lang="fr-FR" sz="1300" b="1" kern="1200" dirty="0">
                          <a:effectLst/>
                        </a:rPr>
                        <a:t>le conseiller </a:t>
                      </a:r>
                      <a:r>
                        <a:rPr lang="fr-FR" sz="1300" kern="1200" dirty="0" smtClean="0">
                          <a:effectLst/>
                        </a:rPr>
                        <a:t>dispose </a:t>
                      </a:r>
                      <a:r>
                        <a:rPr lang="fr-FR" sz="1300" kern="1200" dirty="0">
                          <a:effectLst/>
                        </a:rPr>
                        <a:t>de </a:t>
                      </a:r>
                      <a:r>
                        <a:rPr lang="fr-FR" sz="1300" b="1" kern="1200" dirty="0">
                          <a:solidFill>
                            <a:srgbClr val="EA0000"/>
                          </a:solidFill>
                          <a:effectLst/>
                        </a:rPr>
                        <a:t>5 jours ouvrés </a:t>
                      </a:r>
                      <a:r>
                        <a:rPr lang="fr-FR" sz="1300" b="1" kern="1200" dirty="0">
                          <a:effectLst/>
                        </a:rPr>
                        <a:t>pour contacter le client </a:t>
                      </a:r>
                      <a:r>
                        <a:rPr lang="fr-FR" sz="1300" kern="1200" dirty="0">
                          <a:effectLst/>
                        </a:rPr>
                        <a:t>et </a:t>
                      </a:r>
                      <a:r>
                        <a:rPr lang="fr-FR" sz="1300" kern="1200" dirty="0">
                          <a:solidFill>
                            <a:srgbClr val="EA0000"/>
                          </a:solidFill>
                          <a:effectLst/>
                        </a:rPr>
                        <a:t>r</a:t>
                      </a:r>
                      <a:r>
                        <a:rPr lang="fr-FR" sz="1300" b="1" kern="1200" dirty="0">
                          <a:solidFill>
                            <a:srgbClr val="EA0000"/>
                          </a:solidFill>
                          <a:effectLst/>
                        </a:rPr>
                        <a:t>emettre en place les virements permanents</a:t>
                      </a:r>
                      <a:r>
                        <a:rPr lang="fr-FR" sz="1300" kern="1200" dirty="0">
                          <a:effectLst/>
                        </a:rPr>
                        <a:t> </a:t>
                      </a:r>
                      <a:r>
                        <a:rPr lang="fr-FR" sz="1300" kern="1200" dirty="0" smtClean="0">
                          <a:effectLst/>
                        </a:rPr>
                        <a:t>avec</a:t>
                      </a:r>
                      <a:r>
                        <a:rPr lang="fr-FR" sz="1300" kern="1200" baseline="0" dirty="0" smtClean="0">
                          <a:effectLst/>
                        </a:rPr>
                        <a:t> son accord.</a:t>
                      </a:r>
                      <a:endParaRPr lang="fr-FR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939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u="none" kern="1200" dirty="0" smtClean="0">
                          <a:solidFill>
                            <a:schemeClr val="bg1"/>
                          </a:solidFill>
                          <a:effectLst/>
                        </a:rPr>
                        <a:t>Prélèvements récurrents</a:t>
                      </a:r>
                      <a:endParaRPr lang="fr-FR" sz="1300" b="1" u="non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kern="1200" dirty="0">
                          <a:effectLst/>
                        </a:rPr>
                        <a:t>La plupart des </a:t>
                      </a:r>
                      <a:r>
                        <a:rPr lang="fr-FR" sz="1300" kern="1200" dirty="0" smtClean="0">
                          <a:effectLst/>
                        </a:rPr>
                        <a:t>prélèvements</a:t>
                      </a:r>
                      <a:r>
                        <a:rPr lang="fr-FR" sz="1300" kern="1200" baseline="0" dirty="0" smtClean="0">
                          <a:effectLst/>
                        </a:rPr>
                        <a:t> récurrents</a:t>
                      </a:r>
                      <a:r>
                        <a:rPr lang="fr-FR" sz="1300" kern="1200" dirty="0" smtClean="0">
                          <a:effectLst/>
                        </a:rPr>
                        <a:t> </a:t>
                      </a:r>
                      <a:r>
                        <a:rPr lang="fr-FR" sz="1300" kern="1200" dirty="0">
                          <a:effectLst/>
                        </a:rPr>
                        <a:t>sont transférés automatiquement. </a:t>
                      </a:r>
                      <a:endParaRPr lang="fr-FR" sz="1300" kern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kern="1200" dirty="0" smtClean="0">
                          <a:effectLst/>
                        </a:rPr>
                        <a:t>Toutefois</a:t>
                      </a:r>
                      <a:r>
                        <a:rPr lang="fr-FR" sz="1300" kern="1200" dirty="0">
                          <a:effectLst/>
                        </a:rPr>
                        <a:t>, </a:t>
                      </a:r>
                      <a:r>
                        <a:rPr lang="fr-FR" sz="1300" kern="1200" dirty="0" smtClean="0">
                          <a:effectLst/>
                        </a:rPr>
                        <a:t>comme</a:t>
                      </a:r>
                      <a:r>
                        <a:rPr lang="fr-FR" sz="1300" kern="1200" baseline="0" dirty="0" smtClean="0">
                          <a:effectLst/>
                        </a:rPr>
                        <a:t> indiqué en p. 4, certaines opérations </a:t>
                      </a:r>
                      <a:r>
                        <a:rPr lang="fr-FR" sz="1300" kern="1200" dirty="0" smtClean="0">
                          <a:effectLst/>
                        </a:rPr>
                        <a:t>ne sont </a:t>
                      </a:r>
                      <a:r>
                        <a:rPr lang="fr-FR" sz="1300" kern="1200" dirty="0">
                          <a:effectLst/>
                        </a:rPr>
                        <a:t>pas </a:t>
                      </a:r>
                      <a:r>
                        <a:rPr lang="fr-FR" sz="1300" kern="1200" dirty="0" smtClean="0">
                          <a:effectLst/>
                        </a:rPr>
                        <a:t>transférées </a:t>
                      </a:r>
                      <a:r>
                        <a:rPr lang="fr-FR" sz="1300" kern="1200" dirty="0">
                          <a:effectLst/>
                        </a:rPr>
                        <a:t>automatiquement.</a:t>
                      </a:r>
                      <a:endParaRPr lang="fr-FR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300" b="1" kern="1200" dirty="0">
                          <a:solidFill>
                            <a:srgbClr val="EA0000"/>
                          </a:solidFill>
                          <a:effectLst/>
                        </a:rPr>
                        <a:t>Le client et le conseiller de la banque de départ doivent se rencontrer pour effectuer le transfert ou non de ces opérations</a:t>
                      </a:r>
                      <a:r>
                        <a:rPr lang="fr-FR" sz="1300" kern="1200" dirty="0">
                          <a:effectLst/>
                        </a:rPr>
                        <a:t>.</a:t>
                      </a:r>
                      <a:endParaRPr lang="fr-FR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91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800" dirty="0" smtClean="0"/>
              <a:t>Création </a:t>
            </a:r>
            <a:r>
              <a:rPr lang="fr-FR" sz="2800" dirty="0"/>
              <a:t>d’un mandat </a:t>
            </a:r>
          </a:p>
        </p:txBody>
      </p:sp>
      <p:sp>
        <p:nvSpPr>
          <p:cNvPr id="16" name="Espace réservé du contenu 1"/>
          <p:cNvSpPr>
            <a:spLocks noGrp="1"/>
          </p:cNvSpPr>
          <p:nvPr>
            <p:ph idx="1"/>
          </p:nvPr>
        </p:nvSpPr>
        <p:spPr>
          <a:xfrm>
            <a:off x="269241" y="1189934"/>
            <a:ext cx="8527801" cy="364832"/>
          </a:xfrm>
        </p:spPr>
        <p:txBody>
          <a:bodyPr>
            <a:normAutofit/>
          </a:bodyPr>
          <a:lstStyle/>
          <a:p>
            <a:r>
              <a:rPr lang="fr-FR" sz="1600" dirty="0"/>
              <a:t>Création </a:t>
            </a:r>
            <a:r>
              <a:rPr lang="fr-FR" sz="1600" dirty="0" smtClean="0"/>
              <a:t>du Service </a:t>
            </a:r>
            <a:r>
              <a:rPr lang="fr-FR" sz="1600" dirty="0"/>
              <a:t>DOMILIS dans </a:t>
            </a:r>
            <a:r>
              <a:rPr lang="fr-FR" sz="1600" dirty="0" smtClean="0"/>
              <a:t>l’Offre. 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114301" y="3937378"/>
            <a:ext cx="4418148" cy="169277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EA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300" dirty="0" smtClean="0">
                <a:latin typeface="Arial Narrow" panose="020B0606020202030204" pitchFamily="34" charset="0"/>
              </a:rPr>
              <a:t>Cliquer sur le pavé « </a:t>
            </a:r>
            <a:r>
              <a:rPr lang="fr-FR" sz="1300" dirty="0" err="1" smtClean="0">
                <a:latin typeface="Arial Narrow" panose="020B0606020202030204" pitchFamily="34" charset="0"/>
              </a:rPr>
              <a:t>Domilis</a:t>
            </a:r>
            <a:r>
              <a:rPr lang="fr-FR" sz="1300" dirty="0" smtClean="0">
                <a:latin typeface="Arial Narrow" panose="020B0606020202030204" pitchFamily="34" charset="0"/>
              </a:rPr>
              <a:t> ». </a:t>
            </a:r>
          </a:p>
          <a:p>
            <a:r>
              <a:rPr lang="fr-FR" sz="1300" dirty="0" smtClean="0">
                <a:latin typeface="Arial Narrow" panose="020B0606020202030204" pitchFamily="34" charset="0"/>
              </a:rPr>
              <a:t>2  services apparaissent :</a:t>
            </a:r>
            <a:endParaRPr lang="fr-FR" sz="1300" dirty="0">
              <a:latin typeface="Arial Narrow" panose="020B0606020202030204" pitchFamily="34" charset="0"/>
            </a:endParaRPr>
          </a:p>
          <a:p>
            <a:pPr marL="285750" indent="-285750">
              <a:buSzPct val="85000"/>
              <a:buFont typeface="Wingdings" panose="05000000000000000000" pitchFamily="2" charset="2"/>
              <a:buChar char="q"/>
            </a:pPr>
            <a:r>
              <a:rPr lang="fr-FR" sz="1300" dirty="0" smtClean="0">
                <a:latin typeface="Arial Narrow" panose="020B0606020202030204" pitchFamily="34" charset="0"/>
              </a:rPr>
              <a:t>DOMILIS</a:t>
            </a:r>
            <a:endParaRPr lang="fr-FR" sz="1300" dirty="0">
              <a:latin typeface="Arial Narrow" panose="020B0606020202030204" pitchFamily="34" charset="0"/>
            </a:endParaRPr>
          </a:p>
          <a:p>
            <a:pPr marL="285750" indent="-285750">
              <a:buSzPct val="85000"/>
              <a:buFont typeface="Wingdings" panose="05000000000000000000" pitchFamily="2" charset="2"/>
              <a:buChar char="q"/>
            </a:pPr>
            <a:r>
              <a:rPr lang="fr-FR" sz="1300" dirty="0" smtClean="0">
                <a:latin typeface="Arial Narrow" panose="020B0606020202030204" pitchFamily="34" charset="0"/>
              </a:rPr>
              <a:t>REFUS DOMILIS</a:t>
            </a:r>
          </a:p>
          <a:p>
            <a:pPr>
              <a:buSzPct val="85000"/>
            </a:pPr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1300" b="1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Lors d’une création d’offre, le conseiller doit </a:t>
            </a:r>
            <a:r>
              <a:rPr lang="fr-FR" sz="1300" b="1" u="sng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obligatoirement sélectionner l’un des deux services</a:t>
            </a:r>
            <a:r>
              <a:rPr lang="fr-FR" sz="1300" b="1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 pour tracer le choix du Client dans les Conditions Particulières de l’offre.</a:t>
            </a:r>
          </a:p>
        </p:txBody>
      </p:sp>
      <p:sp>
        <p:nvSpPr>
          <p:cNvPr id="18" name="Zone de texte 2"/>
          <p:cNvSpPr txBox="1">
            <a:spLocks noChangeArrowheads="1"/>
          </p:cNvSpPr>
          <p:nvPr/>
        </p:nvSpPr>
        <p:spPr bwMode="auto">
          <a:xfrm>
            <a:off x="4661843" y="5452730"/>
            <a:ext cx="4263209" cy="57274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fr-FR" sz="1400" dirty="0" smtClean="0">
                <a:effectLst/>
                <a:latin typeface="Arial Narrow" panose="020B0606020202030204" pitchFamily="34" charset="0"/>
                <a:ea typeface="Calibri"/>
                <a:cs typeface="Times New Roman"/>
              </a:rPr>
              <a:t>Cliquer sur </a:t>
            </a:r>
            <a:r>
              <a:rPr lang="fr-FR" sz="1400" dirty="0" smtClean="0">
                <a:latin typeface="Arial Narrow" panose="020B0606020202030204" pitchFamily="34" charset="0"/>
              </a:rPr>
              <a:t>«</a:t>
            </a:r>
            <a:r>
              <a:rPr lang="fr-FR" sz="1400" dirty="0">
                <a:latin typeface="Arial Narrow" panose="020B0606020202030204" pitchFamily="34" charset="0"/>
              </a:rPr>
              <a:t> </a:t>
            </a:r>
            <a:r>
              <a:rPr lang="fr-FR" sz="1400" b="1" dirty="0">
                <a:latin typeface="Arial Narrow" panose="020B0606020202030204" pitchFamily="34" charset="0"/>
              </a:rPr>
              <a:t>Valider</a:t>
            </a:r>
            <a:r>
              <a:rPr lang="fr-FR" sz="1400" dirty="0">
                <a:latin typeface="Arial Narrow" panose="020B0606020202030204" pitchFamily="34" charset="0"/>
              </a:rPr>
              <a:t> » </a:t>
            </a:r>
            <a:endParaRPr lang="fr-FR" sz="1400" dirty="0" smtClean="0">
              <a:latin typeface="Arial Narrow" panose="020B0606020202030204" pitchFamily="34" charset="0"/>
            </a:endParaRPr>
          </a:p>
          <a:p>
            <a:pPr lvl="0"/>
            <a:r>
              <a:rPr lang="fr-FR" sz="1400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=&gt; </a:t>
            </a:r>
            <a:r>
              <a:rPr lang="fr-FR" sz="1400" b="1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Routage</a:t>
            </a:r>
            <a:r>
              <a:rPr lang="fr-FR" sz="1400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 </a:t>
            </a:r>
            <a:r>
              <a:rPr lang="fr-FR" sz="1400" dirty="0">
                <a:solidFill>
                  <a:srgbClr val="EA0000"/>
                </a:solidFill>
                <a:latin typeface="Arial Narrow" panose="020B0606020202030204" pitchFamily="34" charset="0"/>
              </a:rPr>
              <a:t>vers </a:t>
            </a:r>
            <a:r>
              <a:rPr lang="fr-FR" sz="1400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l’écran de </a:t>
            </a:r>
            <a:r>
              <a:rPr lang="fr-FR" sz="1400" b="1" dirty="0">
                <a:solidFill>
                  <a:srgbClr val="EA0000"/>
                </a:solidFill>
                <a:latin typeface="Arial Narrow" panose="020B0606020202030204" pitchFamily="34" charset="0"/>
              </a:rPr>
              <a:t>création du </a:t>
            </a:r>
            <a:r>
              <a:rPr lang="fr-FR" sz="1400" b="1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mandat DOMILIS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sz="1100" dirty="0">
              <a:effectLst/>
              <a:latin typeface="Arial Narrow" panose="020B0606020202030204" pitchFamily="34" charset="0"/>
              <a:ea typeface="Calibri"/>
              <a:cs typeface="Times New Roman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42"/>
          <a:stretch/>
        </p:blipFill>
        <p:spPr bwMode="auto">
          <a:xfrm>
            <a:off x="670952" y="1690651"/>
            <a:ext cx="7144572" cy="2018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4494354" y="2355003"/>
            <a:ext cx="836762" cy="690113"/>
          </a:xfrm>
          <a:prstGeom prst="rect">
            <a:avLst/>
          </a:prstGeom>
          <a:noFill/>
          <a:ln w="38100"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avec flèche 21"/>
          <p:cNvCxnSpPr>
            <a:stCxn id="21" idx="2"/>
          </p:cNvCxnSpPr>
          <p:nvPr/>
        </p:nvCxnSpPr>
        <p:spPr>
          <a:xfrm>
            <a:off x="4912735" y="3045116"/>
            <a:ext cx="0" cy="922724"/>
          </a:xfrm>
          <a:prstGeom prst="straightConnector1">
            <a:avLst/>
          </a:prstGeom>
          <a:ln w="28575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/>
          <p:cNvGrpSpPr/>
          <p:nvPr/>
        </p:nvGrpSpPr>
        <p:grpSpPr>
          <a:xfrm>
            <a:off x="4661844" y="3950595"/>
            <a:ext cx="4413146" cy="1301098"/>
            <a:chOff x="4661844" y="3950595"/>
            <a:chExt cx="4413146" cy="1301098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1844" y="3950595"/>
              <a:ext cx="4413146" cy="1301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/>
            <p:nvPr/>
          </p:nvSpPr>
          <p:spPr>
            <a:xfrm>
              <a:off x="4994693" y="4373590"/>
              <a:ext cx="1475117" cy="1725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M ou MME CLIENT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" name="Connecteur droit avec flèche 11"/>
          <p:cNvCxnSpPr>
            <a:stCxn id="17" idx="0"/>
          </p:cNvCxnSpPr>
          <p:nvPr/>
        </p:nvCxnSpPr>
        <p:spPr>
          <a:xfrm flipV="1">
            <a:off x="2323375" y="2700060"/>
            <a:ext cx="2170979" cy="1237318"/>
          </a:xfrm>
          <a:prstGeom prst="straightConnector1">
            <a:avLst/>
          </a:prstGeom>
          <a:ln w="28575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31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62642" y="1716657"/>
            <a:ext cx="7962169" cy="727834"/>
          </a:xfrm>
          <a:solidFill>
            <a:srgbClr val="EA000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algn="ctr">
              <a:lnSpc>
                <a:spcPct val="100000"/>
              </a:lnSpc>
              <a:spcBef>
                <a:spcPts val="0"/>
              </a:spcBef>
            </a:pPr>
            <a:r>
              <a:rPr lang="fr-FR" sz="1400" b="1" dirty="0">
                <a:solidFill>
                  <a:schemeClr val="bg1"/>
                </a:solidFill>
                <a:ea typeface="Calibri"/>
                <a:cs typeface="Times New Roman"/>
              </a:rPr>
              <a:t>Les informations inscrites sur le RIB doivent être scrupuleusement reportées à </a:t>
            </a:r>
            <a:r>
              <a:rPr lang="fr-FR" sz="1400" b="1" u="sng" dirty="0">
                <a:solidFill>
                  <a:schemeClr val="bg1"/>
                </a:solidFill>
                <a:ea typeface="Calibri"/>
                <a:cs typeface="Times New Roman"/>
              </a:rPr>
              <a:t>L’IDENTIQUE</a:t>
            </a:r>
            <a:r>
              <a:rPr lang="fr-FR" sz="1400" b="1" dirty="0">
                <a:solidFill>
                  <a:schemeClr val="bg1"/>
                </a:solidFill>
                <a:ea typeface="Calibri"/>
                <a:cs typeface="Times New Roman"/>
              </a:rPr>
              <a:t> sur cet écran.</a:t>
            </a:r>
          </a:p>
          <a:p>
            <a:pPr marL="0" algn="ctr">
              <a:lnSpc>
                <a:spcPct val="100000"/>
              </a:lnSpc>
              <a:spcBef>
                <a:spcPts val="0"/>
              </a:spcBef>
            </a:pPr>
            <a:r>
              <a:rPr lang="fr-FR" sz="1400" b="1" dirty="0" smtClean="0">
                <a:solidFill>
                  <a:schemeClr val="bg1"/>
                </a:solidFill>
                <a:ea typeface="Calibri"/>
                <a:cs typeface="Times New Roman"/>
                <a:sym typeface="Wingdings"/>
              </a:rPr>
              <a:t> </a:t>
            </a:r>
            <a:r>
              <a:rPr lang="fr-FR" sz="1400" b="1" dirty="0" smtClean="0">
                <a:solidFill>
                  <a:schemeClr val="bg1"/>
                </a:solidFill>
                <a:ea typeface="Calibri"/>
                <a:cs typeface="Times New Roman"/>
              </a:rPr>
              <a:t>Une </a:t>
            </a:r>
            <a:r>
              <a:rPr lang="fr-FR" sz="1400" b="1" dirty="0">
                <a:solidFill>
                  <a:schemeClr val="bg1"/>
                </a:solidFill>
                <a:ea typeface="Calibri"/>
                <a:cs typeface="Times New Roman"/>
              </a:rPr>
              <a:t>erreur dans le BIC/IBAN ou dans l’intitulé du compte peut entraîner </a:t>
            </a:r>
            <a:endParaRPr lang="fr-FR" sz="1400" b="1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0" algn="ctr">
              <a:lnSpc>
                <a:spcPct val="100000"/>
              </a:lnSpc>
              <a:spcBef>
                <a:spcPts val="0"/>
              </a:spcBef>
            </a:pPr>
            <a:r>
              <a:rPr lang="fr-FR" sz="1400" b="1" dirty="0" smtClean="0">
                <a:solidFill>
                  <a:schemeClr val="bg1"/>
                </a:solidFill>
                <a:ea typeface="Calibri"/>
                <a:cs typeface="Times New Roman"/>
              </a:rPr>
              <a:t>un rejet </a:t>
            </a:r>
            <a:r>
              <a:rPr lang="fr-FR" sz="1400" b="1" dirty="0">
                <a:solidFill>
                  <a:schemeClr val="bg1"/>
                </a:solidFill>
                <a:ea typeface="Calibri"/>
                <a:cs typeface="Times New Roman"/>
              </a:rPr>
              <a:t>du </a:t>
            </a:r>
            <a:r>
              <a:rPr lang="fr-FR" sz="1400" b="1" dirty="0" smtClean="0">
                <a:solidFill>
                  <a:schemeClr val="bg1"/>
                </a:solidFill>
                <a:ea typeface="Calibri"/>
                <a:cs typeface="Times New Roman"/>
              </a:rPr>
              <a:t>mandat par la banque de départ</a:t>
            </a:r>
            <a:endParaRPr lang="fr-FR" sz="1400" b="1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800" dirty="0" smtClean="0"/>
              <a:t>Création </a:t>
            </a:r>
            <a:r>
              <a:rPr lang="fr-FR" sz="2800" dirty="0"/>
              <a:t>d’un mandat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r="3130" b="50000"/>
          <a:stretch/>
        </p:blipFill>
        <p:spPr>
          <a:xfrm>
            <a:off x="1809387" y="2743652"/>
            <a:ext cx="4893346" cy="15709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09387" y="2743650"/>
            <a:ext cx="4783633" cy="1512491"/>
          </a:xfrm>
          <a:prstGeom prst="rect">
            <a:avLst/>
          </a:prstGeom>
          <a:noFill/>
          <a:ln w="38100"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 de texte 2"/>
          <p:cNvSpPr txBox="1">
            <a:spLocks noChangeArrowheads="1"/>
          </p:cNvSpPr>
          <p:nvPr/>
        </p:nvSpPr>
        <p:spPr bwMode="auto">
          <a:xfrm>
            <a:off x="1112808" y="1252063"/>
            <a:ext cx="6927011" cy="39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fr-FR" b="1" dirty="0">
                <a:latin typeface="Arial Narrow" panose="020B0606020202030204" pitchFamily="34" charset="0"/>
                <a:ea typeface="Calibri"/>
                <a:cs typeface="Times New Roman"/>
              </a:rPr>
              <a:t>Le client doit impérativement fournir le RIB de son ancienne banque </a:t>
            </a: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3726" y="4477113"/>
            <a:ext cx="8965002" cy="15872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500"/>
              </a:spcAft>
              <a:buNone/>
            </a:pPr>
            <a:r>
              <a:rPr lang="fr-FR" sz="1200" b="1" dirty="0" smtClean="0"/>
              <a:t>Informations à saisir: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200" dirty="0" smtClean="0"/>
              <a:t>L’IBAN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200" dirty="0" smtClean="0"/>
              <a:t>Le BIC est déduit automatiquement mais </a:t>
            </a:r>
            <a:r>
              <a:rPr lang="fr-FR" sz="1200" dirty="0" smtClean="0">
                <a:solidFill>
                  <a:srgbClr val="FF0000"/>
                </a:solidFill>
              </a:rPr>
              <a:t>il convient de saisir les 3 derniers caractères</a:t>
            </a:r>
            <a:r>
              <a:rPr lang="fr-FR" sz="1200" dirty="0" smtClean="0"/>
              <a:t> (s’ils n’apparaissent pas sur le RIB, alors il faut saisir « XXX » à la suite des 8 caractères)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200" dirty="0" smtClean="0"/>
              <a:t>Le type de compte (individuel, joint, indivision), nécessaire pour déterminer l’éligibilité à la mobilité réglementée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200" dirty="0" smtClean="0">
                <a:solidFill>
                  <a:srgbClr val="EA0000"/>
                </a:solidFill>
              </a:rPr>
              <a:t>Le titulaire du compte tel qu’il apparait sur le RIB (sans faute de frappe)</a:t>
            </a:r>
            <a:r>
              <a:rPr lang="fr-FR" sz="1200" dirty="0" smtClean="0"/>
              <a:t>, nécessaire pour déterminer l’éligibilité à la mobilité réglementée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200" dirty="0" smtClean="0"/>
              <a:t>L’adresse postale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59306" y="1838796"/>
            <a:ext cx="702560" cy="687127"/>
            <a:chOff x="6387404" y="3917764"/>
            <a:chExt cx="702560" cy="687127"/>
          </a:xfrm>
        </p:grpSpPr>
        <p:sp>
          <p:nvSpPr>
            <p:cNvPr id="9" name="Organigramme : Extraire 8"/>
            <p:cNvSpPr/>
            <p:nvPr/>
          </p:nvSpPr>
          <p:spPr>
            <a:xfrm>
              <a:off x="6387404" y="3917764"/>
              <a:ext cx="702560" cy="605695"/>
            </a:xfrm>
            <a:prstGeom prst="flowChartExtra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583032" y="3958560"/>
              <a:ext cx="3113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 smtClean="0">
                  <a:solidFill>
                    <a:schemeClr val="bg1"/>
                  </a:solidFill>
                </a:rPr>
                <a:t>!</a:t>
              </a:r>
              <a:endParaRPr lang="fr-FR" sz="3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37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594" y="1156345"/>
            <a:ext cx="8527801" cy="267013"/>
          </a:xfrm>
        </p:spPr>
        <p:txBody>
          <a:bodyPr>
            <a:normAutofit fontScale="92500" lnSpcReduction="20000"/>
          </a:bodyPr>
          <a:lstStyle/>
          <a:p>
            <a:r>
              <a:rPr lang="fr-FR" sz="1600" dirty="0" smtClean="0"/>
              <a:t>Le mandat de Mobilité réglementée contient 2 parties :</a:t>
            </a:r>
            <a:endParaRPr lang="fr-FR" sz="16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800" dirty="0" smtClean="0"/>
              <a:t>Création </a:t>
            </a:r>
            <a:r>
              <a:rPr lang="fr-FR" sz="2800" dirty="0"/>
              <a:t>d’un mandat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099" y="1537689"/>
            <a:ext cx="5961699" cy="4298868"/>
          </a:xfrm>
          <a:prstGeom prst="rect">
            <a:avLst/>
          </a:prstGeom>
        </p:spPr>
      </p:pic>
      <p:sp>
        <p:nvSpPr>
          <p:cNvPr id="5" name="Zone de texte 2"/>
          <p:cNvSpPr txBox="1">
            <a:spLocks noChangeArrowheads="1"/>
          </p:cNvSpPr>
          <p:nvPr/>
        </p:nvSpPr>
        <p:spPr bwMode="auto">
          <a:xfrm>
            <a:off x="304800" y="2467149"/>
            <a:ext cx="2351314" cy="759124"/>
          </a:xfrm>
          <a:prstGeom prst="rect">
            <a:avLst/>
          </a:prstGeom>
          <a:solidFill>
            <a:schemeClr val="bg1">
              <a:lumMod val="75000"/>
              <a:alpha val="23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 smtClean="0">
                <a:latin typeface="Arial Narrow" panose="020B0606020202030204" pitchFamily="34" charset="0"/>
              </a:rPr>
              <a:t>Renseigner la date d’arrêt </a:t>
            </a:r>
            <a:r>
              <a:rPr lang="fr-FR" sz="1200" dirty="0">
                <a:latin typeface="Arial Narrow" panose="020B0606020202030204" pitchFamily="34" charset="0"/>
              </a:rPr>
              <a:t>des virements </a:t>
            </a:r>
            <a:r>
              <a:rPr lang="fr-FR" sz="1200" dirty="0" smtClean="0">
                <a:latin typeface="Arial Narrow" panose="020B0606020202030204" pitchFamily="34" charset="0"/>
              </a:rPr>
              <a:t>permanents =&gt; délai </a:t>
            </a:r>
            <a:r>
              <a:rPr lang="fr-FR" sz="1200" dirty="0" smtClean="0">
                <a:solidFill>
                  <a:srgbClr val="EA0000"/>
                </a:solidFill>
                <a:latin typeface="Arial Narrow" panose="020B0606020202030204" pitchFamily="34" charset="0"/>
              </a:rPr>
              <a:t>minimum</a:t>
            </a:r>
            <a:r>
              <a:rPr lang="fr-FR" sz="1200" dirty="0" smtClean="0">
                <a:latin typeface="Arial Narrow" panose="020B0606020202030204" pitchFamily="34" charset="0"/>
              </a:rPr>
              <a:t> 12 jours (peut aller au-delà)</a:t>
            </a:r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>
          <a:xfrm>
            <a:off x="1086928" y="1838527"/>
            <a:ext cx="1742436" cy="283567"/>
          </a:xfrm>
          <a:prstGeom prst="rect">
            <a:avLst/>
          </a:prstGeom>
          <a:solidFill>
            <a:srgbClr val="EA0000"/>
          </a:solidFill>
          <a:ln>
            <a:solidFill>
              <a:srgbClr val="EA0000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 smtClean="0">
                <a:solidFill>
                  <a:schemeClr val="bg1"/>
                </a:solidFill>
              </a:rPr>
              <a:t>Le volet obligatoire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32100" y="1853183"/>
            <a:ext cx="5740400" cy="2010429"/>
          </a:xfrm>
          <a:prstGeom prst="rect">
            <a:avLst/>
          </a:prstGeom>
          <a:noFill/>
          <a:ln w="38100"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832100" y="3886729"/>
            <a:ext cx="5740400" cy="1932576"/>
          </a:xfrm>
          <a:prstGeom prst="rect">
            <a:avLst/>
          </a:prstGeom>
          <a:noFill/>
          <a:ln w="38100">
            <a:solidFill>
              <a:srgbClr val="EA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1081038" y="3867679"/>
            <a:ext cx="1742436" cy="29024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 smtClean="0">
                <a:solidFill>
                  <a:srgbClr val="EA0000"/>
                </a:solidFill>
              </a:rPr>
              <a:t>Le volet optionnel</a:t>
            </a:r>
            <a:endParaRPr lang="fr-FR" sz="1600" b="1" dirty="0">
              <a:solidFill>
                <a:srgbClr val="EA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2656114" y="3199089"/>
            <a:ext cx="319999" cy="406753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 de texte 2"/>
          <p:cNvSpPr txBox="1">
            <a:spLocks noChangeArrowheads="1"/>
          </p:cNvSpPr>
          <p:nvPr/>
        </p:nvSpPr>
        <p:spPr bwMode="auto">
          <a:xfrm>
            <a:off x="296174" y="4252829"/>
            <a:ext cx="2351314" cy="1949565"/>
          </a:xfrm>
          <a:prstGeom prst="rect">
            <a:avLst/>
          </a:prstGeom>
          <a:solidFill>
            <a:srgbClr val="EA0000">
              <a:alpha val="2300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fr-FR" sz="1100" dirty="0" smtClean="0">
                <a:latin typeface="Arial Narrow" panose="020B0606020202030204" pitchFamily="34" charset="0"/>
              </a:rPr>
              <a:t>Cochez la case </a:t>
            </a:r>
            <a:r>
              <a:rPr lang="fr-FR" sz="1100" b="1" dirty="0" smtClean="0">
                <a:latin typeface="Arial Narrow" panose="020B0606020202030204" pitchFamily="34" charset="0"/>
              </a:rPr>
              <a:t>si</a:t>
            </a:r>
            <a:r>
              <a:rPr lang="fr-FR" sz="1100" dirty="0" smtClean="0">
                <a:latin typeface="Arial Narrow" panose="020B0606020202030204" pitchFamily="34" charset="0"/>
              </a:rPr>
              <a:t> le </a:t>
            </a:r>
            <a:r>
              <a:rPr lang="fr-FR" sz="1100" b="1" dirty="0" smtClean="0">
                <a:latin typeface="Arial Narrow" panose="020B0606020202030204" pitchFamily="34" charset="0"/>
              </a:rPr>
              <a:t>Client</a:t>
            </a:r>
            <a:r>
              <a:rPr lang="fr-FR" sz="1100" dirty="0" smtClean="0">
                <a:latin typeface="Arial Narrow" panose="020B0606020202030204" pitchFamily="34" charset="0"/>
              </a:rPr>
              <a:t> souhaite </a:t>
            </a:r>
            <a:r>
              <a:rPr lang="fr-FR" sz="1100" b="1" dirty="0" smtClean="0">
                <a:latin typeface="Arial Narrow" panose="020B0606020202030204" pitchFamily="34" charset="0"/>
              </a:rPr>
              <a:t>clôturer</a:t>
            </a:r>
            <a:r>
              <a:rPr lang="fr-FR" sz="1100" dirty="0" smtClean="0">
                <a:latin typeface="Arial Narrow" panose="020B0606020202030204" pitchFamily="34" charset="0"/>
              </a:rPr>
              <a:t> </a:t>
            </a:r>
            <a:r>
              <a:rPr lang="fr-FR" sz="1100" b="1" dirty="0" smtClean="0">
                <a:latin typeface="Arial Narrow" panose="020B0606020202030204" pitchFamily="34" charset="0"/>
              </a:rPr>
              <a:t>son compte dans la banque de départ. </a:t>
            </a:r>
            <a:r>
              <a:rPr lang="fr-FR" sz="1100" dirty="0" smtClean="0">
                <a:latin typeface="Arial Narrow" panose="020B0606020202030204" pitchFamily="34" charset="0"/>
              </a:rPr>
              <a:t>Il s’agit de formaliser la demande, mais </a:t>
            </a:r>
            <a:r>
              <a:rPr lang="fr-FR" sz="11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la clôture n’est pas automatique</a:t>
            </a:r>
            <a:r>
              <a:rPr lang="fr-FR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c’est au conseiller de la banque de départ de l’effectuer</a:t>
            </a:r>
            <a:r>
              <a:rPr lang="fr-FR" sz="1100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fr-FR" sz="1100" b="1" dirty="0" smtClean="0">
                <a:latin typeface="Arial Narrow" panose="020B0606020202030204" pitchFamily="34" charset="0"/>
              </a:rPr>
              <a:t>PREVOIR UN DELAI MINIMUM DE 30 ou 60 jours (voire même 90 jours) pour être sûrs que le transfert des opérations soit finalisé avant de clôturer le compte.</a:t>
            </a:r>
          </a:p>
        </p:txBody>
      </p:sp>
      <p:sp>
        <p:nvSpPr>
          <p:cNvPr id="17" name="Zone de texte 2"/>
          <p:cNvSpPr txBox="1">
            <a:spLocks noChangeArrowheads="1"/>
          </p:cNvSpPr>
          <p:nvPr/>
        </p:nvSpPr>
        <p:spPr bwMode="auto">
          <a:xfrm>
            <a:off x="4676776" y="4658195"/>
            <a:ext cx="3820244" cy="68041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>
            <a:defPPr>
              <a:defRPr lang="fr-FR"/>
            </a:defPPr>
            <a:lvl1pPr>
              <a:lnSpc>
                <a:spcPct val="115000"/>
              </a:lnSpc>
              <a:spcAft>
                <a:spcPts val="1000"/>
              </a:spcAft>
              <a:defRPr sz="1100">
                <a:latin typeface="Arial Narrow" panose="020B0606020202030204" pitchFamily="34" charset="0"/>
                <a:ea typeface="Calibri"/>
                <a:cs typeface="Times New Roman"/>
              </a:defRPr>
            </a:lvl1pPr>
          </a:lstStyle>
          <a:p>
            <a:pPr>
              <a:spcAft>
                <a:spcPts val="0"/>
              </a:spcAft>
            </a:pPr>
            <a:r>
              <a:rPr lang="fr-FR" dirty="0"/>
              <a:t>Si le Client souhaite choisir la liste des émetteurs à informer de son changement de domiciliation, cochez Mobilité Partielle non régie. </a:t>
            </a:r>
            <a:endParaRPr lang="fr-FR" dirty="0" smtClean="0"/>
          </a:p>
          <a:p>
            <a:pPr>
              <a:spcAft>
                <a:spcPts val="0"/>
              </a:spcAft>
            </a:pPr>
            <a:r>
              <a:rPr lang="fr-FR" dirty="0" smtClean="0"/>
              <a:t>Le </a:t>
            </a:r>
            <a:r>
              <a:rPr lang="fr-FR" dirty="0"/>
              <a:t>compte dans la Banque de départ ne doit pas être clôturé.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2647488" y="4623754"/>
            <a:ext cx="328625" cy="129398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>
            <a:off x="3038475" y="5081435"/>
            <a:ext cx="1638301" cy="542925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24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1"/>
          <p:cNvSpPr txBox="1">
            <a:spLocks/>
          </p:cNvSpPr>
          <p:nvPr/>
        </p:nvSpPr>
        <p:spPr>
          <a:xfrm>
            <a:off x="152754" y="5535313"/>
            <a:ext cx="525879" cy="5475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 Narrow" panose="020B0606020202030204" pitchFamily="34" charset="0"/>
              <a:buNone/>
            </a:pPr>
            <a:endParaRPr lang="fr-FR" sz="1200" b="1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311215" y="1230703"/>
            <a:ext cx="6469812" cy="511833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EA0000"/>
                </a:solidFill>
              </a:rPr>
              <a:t>Une fois le mandat créé, l’applicatif </a:t>
            </a:r>
            <a:r>
              <a:rPr lang="fr-FR" sz="1600" b="1" dirty="0" err="1">
                <a:solidFill>
                  <a:srgbClr val="EA0000"/>
                </a:solidFill>
              </a:rPr>
              <a:t>D</a:t>
            </a:r>
            <a:r>
              <a:rPr lang="fr-FR" sz="1600" b="1" dirty="0" err="1" smtClean="0">
                <a:solidFill>
                  <a:srgbClr val="EA0000"/>
                </a:solidFill>
              </a:rPr>
              <a:t>omilis</a:t>
            </a:r>
            <a:r>
              <a:rPr lang="fr-FR" sz="1600" b="1" dirty="0" smtClean="0">
                <a:solidFill>
                  <a:srgbClr val="EA0000"/>
                </a:solidFill>
              </a:rPr>
              <a:t> permet de suivre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fr-FR" sz="1600" b="1" dirty="0">
                <a:solidFill>
                  <a:srgbClr val="EA0000"/>
                </a:solidFill>
              </a:rPr>
              <a:t>s</a:t>
            </a:r>
            <a:r>
              <a:rPr lang="fr-FR" sz="1600" b="1" dirty="0" smtClean="0">
                <a:solidFill>
                  <a:srgbClr val="EA0000"/>
                </a:solidFill>
              </a:rPr>
              <a:t>on état d’avancement</a:t>
            </a:r>
            <a:endParaRPr lang="fr-FR" sz="1600" b="1" dirty="0">
              <a:solidFill>
                <a:srgbClr val="EA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400" dirty="0" smtClean="0"/>
              <a:t>Comment consulter le dossier d’un nouveau client</a:t>
            </a:r>
            <a:endParaRPr lang="fr-FR" sz="2400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178632" y="1958097"/>
            <a:ext cx="3772266" cy="336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 smtClean="0"/>
              <a:t>Depuis la synthèse du client, transaction </a:t>
            </a:r>
            <a:r>
              <a:rPr lang="fr-FR" b="1" dirty="0" smtClean="0">
                <a:solidFill>
                  <a:srgbClr val="FF0000"/>
                </a:solidFill>
              </a:rPr>
              <a:t>1307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400039" y="2355007"/>
            <a:ext cx="2711541" cy="1431985"/>
            <a:chOff x="164794" y="4628072"/>
            <a:chExt cx="2075145" cy="1319842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794" y="4628072"/>
              <a:ext cx="2075145" cy="1319842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1095419" y="5033681"/>
              <a:ext cx="720378" cy="25431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 rtlCol="0">
              <a:noAutofit/>
            </a:bodyPr>
            <a:lstStyle>
              <a:defPPr>
                <a:defRPr lang="fr-FR"/>
              </a:defPPr>
              <a:lvl1pPr algn="ctr">
                <a:defRPr sz="14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endParaRPr lang="fr-FR" sz="1050" dirty="0">
                <a:solidFill>
                  <a:srgbClr val="EA0000"/>
                </a:solidFill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3364304" y="2761769"/>
            <a:ext cx="5711855" cy="3248505"/>
            <a:chOff x="3364304" y="2761769"/>
            <a:chExt cx="5711855" cy="324850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4304" y="2761769"/>
              <a:ext cx="5711855" cy="3248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5357004" y="3899140"/>
              <a:ext cx="1673524" cy="1043796"/>
            </a:xfrm>
            <a:prstGeom prst="rect">
              <a:avLst/>
            </a:pr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934974" y="3715110"/>
              <a:ext cx="1061049" cy="184030"/>
            </a:xfrm>
            <a:prstGeom prst="rect">
              <a:avLst/>
            </a:pr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Espace réservé du contenu 1"/>
          <p:cNvSpPr txBox="1">
            <a:spLocks/>
          </p:cNvSpPr>
          <p:nvPr/>
        </p:nvSpPr>
        <p:spPr>
          <a:xfrm>
            <a:off x="673167" y="5542687"/>
            <a:ext cx="2087259" cy="5475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 Narrow" panose="020B0606020202030204" pitchFamily="34" charset="0"/>
              <a:buNone/>
            </a:pPr>
            <a:r>
              <a:rPr lang="fr-FR" sz="1200" b="1" dirty="0" smtClean="0"/>
              <a:t>Les clients peuvent consulter les mêmes informations depuis </a:t>
            </a:r>
            <a:r>
              <a:rPr lang="fr-FR" sz="1200" b="1" dirty="0" smtClean="0">
                <a:solidFill>
                  <a:srgbClr val="EA0000"/>
                </a:solidFill>
              </a:rPr>
              <a:t>DEI &gt; mes demandes en cours</a:t>
            </a:r>
            <a:endParaRPr lang="fr-FR" sz="1200" b="1" dirty="0">
              <a:solidFill>
                <a:srgbClr val="EA0000"/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7" y="5499156"/>
            <a:ext cx="608944" cy="608944"/>
          </a:xfrm>
          <a:prstGeom prst="rect">
            <a:avLst/>
          </a:prstGeom>
        </p:spPr>
      </p:pic>
      <p:sp>
        <p:nvSpPr>
          <p:cNvPr id="15" name="Espace réservé du contenu 1"/>
          <p:cNvSpPr txBox="1">
            <a:spLocks/>
          </p:cNvSpPr>
          <p:nvPr/>
        </p:nvSpPr>
        <p:spPr>
          <a:xfrm>
            <a:off x="2888002" y="6440123"/>
            <a:ext cx="2836771" cy="2085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cas de difficultés, contactez </a:t>
            </a:r>
            <a:r>
              <a:rPr lang="fr-FR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Celcassistance</a:t>
            </a:r>
            <a:endParaRPr lang="fr-FR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6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400" dirty="0" smtClean="0"/>
              <a:t>Que faire lorsque le mandat est refusé par la banque de départ?</a:t>
            </a:r>
            <a:endParaRPr lang="fr-FR" sz="2400" dirty="0"/>
          </a:p>
        </p:txBody>
      </p: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363628" y="4271976"/>
            <a:ext cx="8531525" cy="15498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600" b="1" dirty="0" smtClean="0"/>
              <a:t>Que faire en agence ? Contacter le client pour lui proposer:</a:t>
            </a:r>
          </a:p>
          <a:p>
            <a:pPr marL="4508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600" dirty="0"/>
              <a:t>s</a:t>
            </a:r>
            <a:r>
              <a:rPr lang="fr-FR" sz="1600" dirty="0" smtClean="0"/>
              <a:t>oit de ressaisir un nouveau mandat </a:t>
            </a:r>
            <a:r>
              <a:rPr lang="fr-FR" sz="1400" dirty="0" smtClean="0"/>
              <a:t>(délai supplémentaire d’attente pour le client et risque de nouveau rejet)</a:t>
            </a:r>
            <a:endParaRPr lang="fr-FR" sz="1600" dirty="0" smtClean="0"/>
          </a:p>
          <a:p>
            <a:pPr marL="4508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sz="1600" dirty="0"/>
              <a:t>s</a:t>
            </a:r>
            <a:r>
              <a:rPr lang="fr-FR" sz="1600" dirty="0" smtClean="0"/>
              <a:t>oit de saisir lui-même ses organismes depuis DEI &gt; mes demandes en cours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sz="1400" dirty="0" smtClean="0"/>
              <a:t>Possibilité de l’accompagner en renseignant quelques organismes avec lui en agence ou par téléphone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sz="1400" dirty="0" smtClean="0"/>
              <a:t>En cas de difficulté, il peut contacter la hotline </a:t>
            </a:r>
            <a:r>
              <a:rPr lang="fr-FR" sz="1400" dirty="0" err="1" smtClean="0"/>
              <a:t>Domilis</a:t>
            </a:r>
            <a:r>
              <a:rPr lang="fr-FR" sz="1400" dirty="0" smtClean="0"/>
              <a:t> : 0 811 65 12 10 (0,05€/appel)</a:t>
            </a:r>
          </a:p>
        </p:txBody>
      </p:sp>
      <p:sp>
        <p:nvSpPr>
          <p:cNvPr id="16" name="Espace réservé du contenu 1"/>
          <p:cNvSpPr txBox="1">
            <a:spLocks/>
          </p:cNvSpPr>
          <p:nvPr/>
        </p:nvSpPr>
        <p:spPr>
          <a:xfrm>
            <a:off x="1343024" y="3272254"/>
            <a:ext cx="7524935" cy="3766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400" b="1" dirty="0"/>
              <a:t>U</a:t>
            </a:r>
            <a:r>
              <a:rPr lang="fr-FR" sz="1400" b="1" dirty="0" smtClean="0"/>
              <a:t>n e-mail est alors envoyé au conseiller et au client: </a:t>
            </a:r>
            <a:r>
              <a:rPr lang="fr-FR" sz="1400" dirty="0"/>
              <a:t>l</a:t>
            </a:r>
            <a:r>
              <a:rPr lang="fr-FR" sz="1400" dirty="0" smtClean="0"/>
              <a:t>e client est invité à saisir ses organismes depuis DEI</a:t>
            </a:r>
            <a:endParaRPr lang="fr-FR" sz="14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354347" y="1328463"/>
            <a:ext cx="7467602" cy="1319832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fr-FR" sz="1600" b="1" dirty="0" smtClean="0"/>
              <a:t>Motifs possibles de rejet du mandat :</a:t>
            </a:r>
          </a:p>
          <a:p>
            <a:pPr marL="450850">
              <a:spcBef>
                <a:spcPts val="0"/>
              </a:spcBef>
              <a:buFont typeface="Wingdings" panose="05000000000000000000" pitchFamily="2" charset="2"/>
              <a:buChar char=""/>
            </a:pPr>
            <a:r>
              <a:rPr lang="fr-FR" sz="1400" dirty="0" smtClean="0"/>
              <a:t>Pas de réponse de la banque de départ / délai expiré (peut être dû à un dysfonctionnement informatique)</a:t>
            </a:r>
          </a:p>
          <a:p>
            <a:pPr marL="450850">
              <a:spcBef>
                <a:spcPts val="0"/>
              </a:spcBef>
              <a:buFont typeface="Wingdings" panose="05000000000000000000" pitchFamily="2" charset="2"/>
              <a:buChar char=""/>
            </a:pPr>
            <a:r>
              <a:rPr lang="fr-FR" sz="1400" dirty="0"/>
              <a:t>Données identification titulaire non concordantes </a:t>
            </a:r>
            <a:r>
              <a:rPr lang="fr-FR" sz="1400" dirty="0" smtClean="0"/>
              <a:t>(anomalie dans la saisie du RIB)</a:t>
            </a:r>
          </a:p>
          <a:p>
            <a:pPr marL="450850">
              <a:spcBef>
                <a:spcPts val="0"/>
              </a:spcBef>
              <a:buFont typeface="Wingdings" panose="05000000000000000000" pitchFamily="2" charset="2"/>
              <a:buChar char=""/>
            </a:pPr>
            <a:r>
              <a:rPr lang="fr-FR" sz="1400" dirty="0" smtClean="0"/>
              <a:t>Absence du mandataire (mandataire non </a:t>
            </a:r>
            <a:r>
              <a:rPr lang="fr-FR" sz="1400" dirty="0" smtClean="0"/>
              <a:t>renseigné)</a:t>
            </a:r>
            <a:endParaRPr lang="fr-FR" sz="1400" dirty="0" smtClean="0"/>
          </a:p>
          <a:p>
            <a:pPr marL="450850">
              <a:spcBef>
                <a:spcPts val="0"/>
              </a:spcBef>
              <a:buFont typeface="Wingdings" panose="05000000000000000000" pitchFamily="2" charset="2"/>
              <a:buChar char=""/>
            </a:pPr>
            <a:r>
              <a:rPr lang="fr-FR" sz="1400" dirty="0"/>
              <a:t>Compte non éligible à la mobilité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323502" y="1562484"/>
            <a:ext cx="925662" cy="925662"/>
            <a:chOff x="573656" y="1251948"/>
            <a:chExt cx="925662" cy="925662"/>
          </a:xfrm>
        </p:grpSpPr>
        <p:pic>
          <p:nvPicPr>
            <p:cNvPr id="2050" name="Picture 2" descr="Résultat d’images pour icone documen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656" y="1251948"/>
              <a:ext cx="925662" cy="925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Multiplier 4"/>
            <p:cNvSpPr/>
            <p:nvPr/>
          </p:nvSpPr>
          <p:spPr>
            <a:xfrm>
              <a:off x="680646" y="1423360"/>
              <a:ext cx="647820" cy="732411"/>
            </a:xfrm>
            <a:prstGeom prst="mathMultiply">
              <a:avLst>
                <a:gd name="adj1" fmla="val 5591"/>
              </a:avLst>
            </a:prstGeom>
            <a:solidFill>
              <a:srgbClr val="EA0000"/>
            </a:solidFill>
            <a:ln>
              <a:solidFill>
                <a:srgbClr val="EA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52" name="Picture 4" descr="Résultat d’images pour icone emai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02" y="3160648"/>
            <a:ext cx="564450" cy="49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entagone 13"/>
          <p:cNvSpPr/>
          <p:nvPr/>
        </p:nvSpPr>
        <p:spPr>
          <a:xfrm rot="5400000">
            <a:off x="4810310" y="2479015"/>
            <a:ext cx="291128" cy="992039"/>
          </a:xfrm>
          <a:prstGeom prst="homePlate">
            <a:avLst>
              <a:gd name="adj" fmla="val 133581"/>
            </a:avLst>
          </a:prstGeom>
          <a:solidFill>
            <a:srgbClr val="EA0000"/>
          </a:solidFill>
          <a:ln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Pentagone 25"/>
          <p:cNvSpPr/>
          <p:nvPr/>
        </p:nvSpPr>
        <p:spPr>
          <a:xfrm rot="5400000">
            <a:off x="4816472" y="3466395"/>
            <a:ext cx="288938" cy="981906"/>
          </a:xfrm>
          <a:prstGeom prst="homePlate">
            <a:avLst>
              <a:gd name="adj" fmla="val 133581"/>
            </a:avLst>
          </a:prstGeom>
          <a:solidFill>
            <a:srgbClr val="EA0000"/>
          </a:solidFill>
          <a:ln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4" name="Picture 6" descr="Résultat d’images pour icone hotl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2" y="5260398"/>
            <a:ext cx="320095" cy="32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contenu 1"/>
          <p:cNvSpPr txBox="1">
            <a:spLocks/>
          </p:cNvSpPr>
          <p:nvPr/>
        </p:nvSpPr>
        <p:spPr>
          <a:xfrm>
            <a:off x="2888002" y="6440123"/>
            <a:ext cx="2836771" cy="2085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cas de difficultés, contactez </a:t>
            </a:r>
            <a:r>
              <a:rPr lang="fr-FR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Celcassistance</a:t>
            </a:r>
            <a:endParaRPr lang="fr-FR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47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16383" y="1802921"/>
            <a:ext cx="8575675" cy="32349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4400" dirty="0" smtClean="0">
                <a:solidFill>
                  <a:srgbClr val="C00000"/>
                </a:solidFill>
              </a:rPr>
              <a:t>VOLET BANQUE DE DÉPART</a:t>
            </a:r>
            <a:br>
              <a:rPr lang="fr-FR" sz="4400" dirty="0" smtClean="0">
                <a:solidFill>
                  <a:srgbClr val="C00000"/>
                </a:solidFill>
              </a:rPr>
            </a:br>
            <a:r>
              <a:rPr lang="fr-FR" sz="4400" dirty="0">
                <a:solidFill>
                  <a:srgbClr val="C00000"/>
                </a:solidFill>
              </a:rPr>
              <a:t/>
            </a:r>
            <a:br>
              <a:rPr lang="fr-FR" sz="4400" dirty="0">
                <a:solidFill>
                  <a:srgbClr val="C00000"/>
                </a:solidFill>
              </a:rPr>
            </a:br>
            <a:r>
              <a:rPr lang="fr-FR" sz="3600" dirty="0" smtClean="0">
                <a:solidFill>
                  <a:srgbClr val="C00000"/>
                </a:solidFill>
              </a:rPr>
              <a:t>(banque quittée)</a:t>
            </a:r>
            <a:br>
              <a:rPr lang="fr-FR" sz="3600" dirty="0" smtClean="0">
                <a:solidFill>
                  <a:srgbClr val="C00000"/>
                </a:solidFill>
              </a:rPr>
            </a:b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31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377853"/>
              </p:ext>
            </p:extLst>
          </p:nvPr>
        </p:nvGraphicFramePr>
        <p:xfrm>
          <a:off x="319177" y="1406096"/>
          <a:ext cx="8497019" cy="474896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66732"/>
                <a:gridCol w="4130287"/>
              </a:tblGrid>
              <a:tr h="252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COTE CLIENT</a:t>
                      </a:r>
                      <a:endParaRPr lang="fr-FR" sz="14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rgbClr val="EA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COTE CONSEILLER</a:t>
                      </a:r>
                      <a:endParaRPr lang="fr-FR" sz="14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rgbClr val="EA0000"/>
                    </a:solidFill>
                  </a:tcPr>
                </a:tc>
              </a:tr>
              <a:tr h="608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effectLst/>
                          <a:latin typeface="Arial Narrow" panose="020B0606020202030204" pitchFamily="34" charset="0"/>
                        </a:rPr>
                        <a:t>Le client signe un mandat de mobilité dans sa nouvelle banque. 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effectLst/>
                          <a:latin typeface="Arial Narrow" panose="020B0606020202030204" pitchFamily="34" charset="0"/>
                          <a:sym typeface="Wingdings"/>
                        </a:rPr>
                        <a:t></a:t>
                      </a:r>
                      <a:r>
                        <a:rPr lang="fr-FR" sz="1100" kern="1200" dirty="0">
                          <a:effectLst/>
                          <a:latin typeface="Arial Narrow" panose="020B0606020202030204" pitchFamily="34" charset="0"/>
                        </a:rPr>
                        <a:t> La CELCA reçoit une demande pour fournir la liste des opérations récurrentes (traitement automatique Mysys).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kern="1200" dirty="0">
                          <a:effectLst/>
                          <a:latin typeface="Arial Narrow" panose="020B0606020202030204" pitchFamily="34" charset="0"/>
                        </a:rPr>
                        <a:t>Le conseiller est </a:t>
                      </a:r>
                      <a:r>
                        <a:rPr lang="fr-FR" sz="1100" u="sng" kern="1200" dirty="0">
                          <a:effectLst/>
                          <a:latin typeface="Arial Narrow" panose="020B0606020202030204" pitchFamily="34" charset="0"/>
                        </a:rPr>
                        <a:t>informé</a:t>
                      </a:r>
                      <a:r>
                        <a:rPr lang="fr-FR" sz="1100" kern="1200" dirty="0">
                          <a:effectLst/>
                          <a:latin typeface="Arial Narrow" panose="020B0606020202030204" pitchFamily="34" charset="0"/>
                        </a:rPr>
                        <a:t> par la GERC dès l’arrivée d’une demande d’information de la Banque d’Arrivée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7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Le client reçoit un SMS ou message MSI (ou courrier) de la CELCA pour l’avertir qu’une demande de mobilité a été reçue.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- Sans manifestation du client, le processus se poursuit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- S’il s’y oppose ou change d’avis, il contacte son conseiller.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Si le client change d’avis :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le conseiller peut, </a:t>
                      </a: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</a:rPr>
                        <a:t>dans les 5 </a:t>
                      </a: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jours après signature du mandat, rejeter la demande </a:t>
                      </a: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</a:rPr>
                        <a:t>depuis le dossier</a:t>
                      </a:r>
                      <a:r>
                        <a:rPr lang="fr-FR" sz="1100" baseline="0" dirty="0" smtClean="0">
                          <a:effectLst/>
                          <a:latin typeface="Arial Narrow" panose="020B0606020202030204" pitchFamily="34" charset="0"/>
                        </a:rPr>
                        <a:t> du client </a:t>
                      </a: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</a:rPr>
                        <a:t>(transaction 1307).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</a:rPr>
                        <a:t>Le client</a:t>
                      </a:r>
                      <a:r>
                        <a:rPr lang="fr-FR" sz="1100" baseline="0" dirty="0" smtClean="0">
                          <a:effectLst/>
                          <a:latin typeface="Arial Narrow" panose="020B0606020202030204" pitchFamily="34" charset="0"/>
                        </a:rPr>
                        <a:t> signe </a:t>
                      </a: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</a:rPr>
                        <a:t>le </a:t>
                      </a: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bordereau de refus en 2 exemplaires. </a:t>
                      </a:r>
                      <a:endParaRPr lang="fr-FR" sz="11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</a:rPr>
                        <a:t>L’un </a:t>
                      </a: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est remis au client, le second est archivé dans Classeur Client.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57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effectLst/>
                          <a:latin typeface="Arial Narrow" panose="020B0606020202030204" pitchFamily="34" charset="0"/>
                        </a:rPr>
                        <a:t>J+5 </a:t>
                      </a: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après signature du mandat, le client reçoit un SMS ou message MSI (ou courrier) de la CELCA pour l’inciter à </a:t>
                      </a:r>
                      <a:r>
                        <a:rPr lang="fr-FR" sz="1100" b="1" dirty="0" smtClean="0">
                          <a:effectLst/>
                          <a:latin typeface="Arial Narrow" panose="020B0606020202030204" pitchFamily="34" charset="0"/>
                        </a:rPr>
                        <a:t>contacter</a:t>
                      </a:r>
                      <a:r>
                        <a:rPr lang="fr-FR" sz="1100" b="1" baseline="0" dirty="0" smtClean="0">
                          <a:effectLst/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fr-FR" sz="1100" b="1" dirty="0" smtClean="0">
                          <a:effectLst/>
                          <a:latin typeface="Arial Narrow" panose="020B0606020202030204" pitchFamily="34" charset="0"/>
                        </a:rPr>
                        <a:t>son </a:t>
                      </a: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conseiller.</a:t>
                      </a:r>
                      <a:endParaRPr lang="fr-FR" sz="11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A J+5, le conseiller est informé par la GERC d’une action à effectuer :  </a:t>
                      </a:r>
                      <a:endParaRPr lang="fr-FR" sz="1100" b="1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effectLst/>
                          <a:latin typeface="Arial Narrow" panose="020B0606020202030204" pitchFamily="34" charset="0"/>
                        </a:rPr>
                        <a:t>il </a:t>
                      </a: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doit rapidement </a:t>
                      </a:r>
                      <a:r>
                        <a:rPr lang="fr-FR" sz="1100" b="1" dirty="0" smtClean="0">
                          <a:effectLst/>
                          <a:latin typeface="Arial Narrow" panose="020B0606020202030204" pitchFamily="34" charset="0"/>
                        </a:rPr>
                        <a:t>contacter son  client </a:t>
                      </a:r>
                      <a:endParaRPr lang="fr-FR" sz="1100" b="1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7956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EA0000"/>
                          </a:solidFill>
                          <a:effectLst/>
                          <a:latin typeface="Arial Narrow" panose="020B0606020202030204" pitchFamily="34" charset="0"/>
                        </a:rPr>
                        <a:t>CE RDV EST INDISPENSABLE :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il permet au client et au conseiller de vérifier l’exhaustivité de la liste des opérations à transférer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avant que le compte ne soit </a:t>
                      </a:r>
                      <a:r>
                        <a:rPr lang="fr-FR" sz="1100" b="1" dirty="0" smtClean="0">
                          <a:effectLst/>
                          <a:latin typeface="Arial Narrow" panose="020B0606020202030204" pitchFamily="34" charset="0"/>
                        </a:rPr>
                        <a:t>clôturé</a:t>
                      </a:r>
                      <a:r>
                        <a:rPr lang="fr-FR" sz="1100" b="1" baseline="0" dirty="0" smtClean="0">
                          <a:effectLst/>
                          <a:latin typeface="Arial Narrow" panose="020B0606020202030204" pitchFamily="34" charset="0"/>
                        </a:rPr>
                        <a:t> (voir p. suivante)</a:t>
                      </a:r>
                      <a:endParaRPr lang="fr-FR" sz="1100" b="1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u="sng" dirty="0">
                          <a:effectLst/>
                          <a:latin typeface="Arial Narrow" panose="020B0606020202030204" pitchFamily="34" charset="0"/>
                        </a:rPr>
                        <a:t>ATTENTION</a:t>
                      </a:r>
                      <a:r>
                        <a:rPr lang="fr-FR" sz="1100" b="1" dirty="0">
                          <a:effectLst/>
                          <a:latin typeface="Arial Narrow" panose="020B0606020202030204" pitchFamily="34" charset="0"/>
                        </a:rPr>
                        <a:t> :</a:t>
                      </a: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des </a:t>
                      </a: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échéances de 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crédit </a:t>
                      </a:r>
                      <a:r>
                        <a:rPr lang="fr-FR" sz="1100" b="0" dirty="0" err="1" smtClean="0">
                          <a:effectLst/>
                          <a:latin typeface="Arial Narrow" panose="020B0606020202030204" pitchFamily="34" charset="0"/>
                        </a:rPr>
                        <a:t>immo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 ou de Prêt</a:t>
                      </a:r>
                      <a:r>
                        <a:rPr lang="fr-FR" sz="1100" b="0" baseline="0" dirty="0" smtClean="0">
                          <a:effectLst/>
                          <a:latin typeface="Arial Narrow" panose="020B0606020202030204" pitchFamily="34" charset="0"/>
                        </a:rPr>
                        <a:t> Perso sous Néo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, des </a:t>
                      </a: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versements automatiques sur des comptes 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d’épargne,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ou d’autres</a:t>
                      </a:r>
                      <a:r>
                        <a:rPr lang="fr-FR" sz="1100" b="0" baseline="0" dirty="0" smtClean="0">
                          <a:effectLst/>
                          <a:latin typeface="Arial Narrow" panose="020B0606020202030204" pitchFamily="34" charset="0"/>
                        </a:rPr>
                        <a:t> opérations non concernées par la loi 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peuvent </a:t>
                      </a: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ne pas être automatiquement transférées.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Le conseiller doit effectuer le changement de domiciliation en accord avec le client.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Il ne s’agit pas d’une action de rétention du compte du client. </a:t>
                      </a:r>
                      <a:r>
                        <a:rPr lang="fr-FR" sz="1100" b="0" baseline="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Il </a:t>
                      </a: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a déjà ouvert un compte de dépôt dans une autre banque, il convient donc de mettre en place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une relation de client distancié équipé en Crédit/Epargne/Assurance et prévoyance 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s’il </a:t>
                      </a:r>
                      <a:r>
                        <a:rPr lang="fr-FR" sz="1100" b="0" dirty="0">
                          <a:effectLst/>
                          <a:latin typeface="Arial Narrow" panose="020B0606020202030204" pitchFamily="34" charset="0"/>
                        </a:rPr>
                        <a:t>conserve ces produits en CELCA</a:t>
                      </a:r>
                      <a:r>
                        <a:rPr lang="fr-FR" sz="1100" b="0" dirty="0" smtClean="0"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endParaRPr lang="fr-FR" sz="1100" b="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6396" marR="66396" marT="33198" marB="3319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97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effectLst/>
                          <a:latin typeface="Arial Narrow" panose="020B0606020202030204" pitchFamily="34" charset="0"/>
                        </a:rPr>
                        <a:t>Pendant 13 mois après la clôture du compte, le client reçoit </a:t>
                      </a: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un SMS ou message MSI (ou courrier) de la CELCA si une opération se présente sur son compte clos </a:t>
                      </a:r>
                      <a:endParaRPr lang="fr-FR" sz="11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</a:rPr>
                        <a:t>chèque, virement ou prélèvement)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396" marR="66396" marT="33198" marB="33198" anchor="ctr">
                    <a:noFill/>
                  </a:tcPr>
                </a:tc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331257" y="3299271"/>
            <a:ext cx="8467687" cy="2250745"/>
          </a:xfrm>
          <a:prstGeom prst="rect">
            <a:avLst/>
          </a:prstGeom>
          <a:noFill/>
          <a:ln w="25400">
            <a:solidFill>
              <a:srgbClr val="EA0000"/>
            </a:solidFill>
          </a:ln>
        </p:spPr>
        <p:txBody>
          <a:bodyPr wrap="square" rtlCol="0">
            <a:noAutofit/>
          </a:bodyPr>
          <a:lstStyle>
            <a:defPPr>
              <a:defRPr lang="fr-FR"/>
            </a:defPPr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sz="1050" dirty="0">
              <a:solidFill>
                <a:srgbClr val="EA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Rôle de la </a:t>
            </a:r>
            <a:r>
              <a:rPr lang="fr-FR" dirty="0" err="1" smtClean="0"/>
              <a:t>celca</a:t>
            </a:r>
            <a:r>
              <a:rPr lang="fr-FR" dirty="0" smtClean="0"/>
              <a:t> en tant que banque de départ</a:t>
            </a:r>
            <a:endParaRPr lang="fr-FR" dirty="0"/>
          </a:p>
        </p:txBody>
      </p:sp>
      <p:sp>
        <p:nvSpPr>
          <p:cNvPr id="6" name="Espace réservé du contenu 1"/>
          <p:cNvSpPr>
            <a:spLocks noGrp="1"/>
          </p:cNvSpPr>
          <p:nvPr>
            <p:ph idx="1"/>
          </p:nvPr>
        </p:nvSpPr>
        <p:spPr>
          <a:xfrm>
            <a:off x="213064" y="1104192"/>
            <a:ext cx="8788893" cy="3623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100" b="1" dirty="0" smtClean="0"/>
              <a:t>LES FONDAMENTAUX</a:t>
            </a:r>
          </a:p>
        </p:txBody>
      </p:sp>
    </p:spTree>
    <p:extLst>
      <p:ext uri="{BB962C8B-B14F-4D97-AF65-F5344CB8AC3E}">
        <p14:creationId xmlns:p14="http://schemas.microsoft.com/office/powerpoint/2010/main" val="20566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200" dirty="0"/>
              <a:t>Comment consulter le dossier d’un </a:t>
            </a:r>
            <a:r>
              <a:rPr lang="fr-FR" sz="2200" dirty="0" smtClean="0"/>
              <a:t>client qui nous quitte</a:t>
            </a:r>
            <a:endParaRPr lang="fr-FR" sz="2200" dirty="0"/>
          </a:p>
        </p:txBody>
      </p:sp>
      <p:sp>
        <p:nvSpPr>
          <p:cNvPr id="2" name="Rectangle 1"/>
          <p:cNvSpPr/>
          <p:nvPr/>
        </p:nvSpPr>
        <p:spPr>
          <a:xfrm>
            <a:off x="223838" y="1245212"/>
            <a:ext cx="2786781" cy="362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1" indent="-342900">
              <a:lnSpc>
                <a:spcPct val="120000"/>
              </a:lnSpc>
              <a:buClr>
                <a:srgbClr val="EA0000"/>
              </a:buClr>
              <a:buFont typeface="+mj-lt"/>
              <a:buAutoNum type="arabicPeriod"/>
            </a:pPr>
            <a:r>
              <a:rPr lang="fr-FR" sz="1400" b="1" dirty="0" smtClean="0">
                <a:latin typeface="Arial Narrow" panose="020B0606020202030204" pitchFamily="34" charset="0"/>
              </a:rPr>
              <a:t>TAPER « mobilité » dans le PCM</a:t>
            </a:r>
            <a:endParaRPr lang="fr-FR" sz="1400" b="1" dirty="0">
              <a:latin typeface="Arial Narrow" panose="020B0606020202030204" pitchFamily="34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3838" y="1700690"/>
            <a:ext cx="2527988" cy="126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 de texte 2"/>
          <p:cNvSpPr txBox="1">
            <a:spLocks noChangeArrowheads="1"/>
          </p:cNvSpPr>
          <p:nvPr/>
        </p:nvSpPr>
        <p:spPr bwMode="auto">
          <a:xfrm>
            <a:off x="451371" y="2225616"/>
            <a:ext cx="2153805" cy="380458"/>
          </a:xfrm>
          <a:prstGeom prst="rect">
            <a:avLst/>
          </a:prstGeom>
          <a:solidFill>
            <a:schemeClr val="bg1">
              <a:alpha val="23000"/>
            </a:schemeClr>
          </a:solidFill>
          <a:ln w="28575">
            <a:solidFill>
              <a:srgbClr val="EA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rtlCol="0" anchor="ctr" anchorCtr="0">
            <a:no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EA0000"/>
              </a:buClr>
              <a:buFont typeface="Arial Narrow" panose="020B0606020202030204" pitchFamily="34" charset="0"/>
              <a:buNone/>
              <a:defRPr sz="1400" b="0">
                <a:latin typeface="Arial Narrow" panose="020B0606020202030204" pitchFamily="34" charset="0"/>
                <a:ea typeface="Calibri"/>
                <a:cs typeface="Times New Roman"/>
              </a:defRPr>
            </a:lvl1pPr>
          </a:lstStyle>
          <a:p>
            <a:pPr>
              <a:spcAft>
                <a:spcPts val="200"/>
              </a:spcAft>
            </a:pPr>
            <a:endParaRPr lang="fr-FR" sz="11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8291" y="2970523"/>
            <a:ext cx="5711807" cy="317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3268291" y="2460318"/>
            <a:ext cx="3063498" cy="362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1" indent="-342900">
              <a:lnSpc>
                <a:spcPct val="120000"/>
              </a:lnSpc>
              <a:buClr>
                <a:srgbClr val="EA0000"/>
              </a:buClr>
              <a:buFont typeface="+mj-lt"/>
              <a:buAutoNum type="arabicPeriod" startAt="2"/>
            </a:pPr>
            <a:r>
              <a:rPr lang="fr-FR" sz="1400" b="1" dirty="0" smtClean="0">
                <a:latin typeface="Arial Narrow" panose="020B0606020202030204" pitchFamily="34" charset="0"/>
              </a:rPr>
              <a:t>Naviguer dans le dossier du client  </a:t>
            </a:r>
            <a:endParaRPr lang="fr-FR" sz="1400" b="1" dirty="0">
              <a:latin typeface="Arial Narrow" panose="020B0606020202030204" pitchFamily="34" charset="0"/>
            </a:endParaRPr>
          </a:p>
        </p:txBody>
      </p:sp>
      <p:sp>
        <p:nvSpPr>
          <p:cNvPr id="21" name="Zone de texte 2"/>
          <p:cNvSpPr txBox="1">
            <a:spLocks noChangeArrowheads="1"/>
          </p:cNvSpPr>
          <p:nvPr/>
        </p:nvSpPr>
        <p:spPr bwMode="auto">
          <a:xfrm>
            <a:off x="3294170" y="3456318"/>
            <a:ext cx="1076902" cy="1650520"/>
          </a:xfrm>
          <a:prstGeom prst="rect">
            <a:avLst/>
          </a:prstGeom>
          <a:solidFill>
            <a:schemeClr val="bg1">
              <a:alpha val="23000"/>
            </a:schemeClr>
          </a:solidFill>
          <a:ln w="28575">
            <a:solidFill>
              <a:srgbClr val="EA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rtlCol="0" anchor="ctr" anchorCtr="0">
            <a:no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EA0000"/>
              </a:buClr>
              <a:buFont typeface="Arial Narrow" panose="020B0606020202030204" pitchFamily="34" charset="0"/>
              <a:buNone/>
              <a:defRPr sz="1400" b="0">
                <a:latin typeface="Arial Narrow" panose="020B0606020202030204" pitchFamily="34" charset="0"/>
                <a:ea typeface="Calibri"/>
                <a:cs typeface="Times New Roman"/>
              </a:defRPr>
            </a:lvl1pPr>
          </a:lstStyle>
          <a:p>
            <a:pPr>
              <a:spcAft>
                <a:spcPts val="200"/>
              </a:spcAft>
            </a:pPr>
            <a:endParaRPr lang="fr-FR" sz="1100" dirty="0"/>
          </a:p>
        </p:txBody>
      </p:sp>
      <p:sp>
        <p:nvSpPr>
          <p:cNvPr id="24" name="Rectangle 23"/>
          <p:cNvSpPr/>
          <p:nvPr/>
        </p:nvSpPr>
        <p:spPr>
          <a:xfrm>
            <a:off x="91752" y="3694543"/>
            <a:ext cx="2786781" cy="11880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lvl="1">
              <a:lnSpc>
                <a:spcPct val="120000"/>
              </a:lnSpc>
              <a:buClr>
                <a:srgbClr val="EA0000"/>
              </a:buClr>
            </a:pPr>
            <a:r>
              <a:rPr lang="fr-FR" sz="1400" b="1" dirty="0" smtClean="0">
                <a:latin typeface="Arial Narrow" panose="020B0606020202030204" pitchFamily="34" charset="0"/>
              </a:rPr>
              <a:t>Consulter ces onglets pour :</a:t>
            </a:r>
          </a:p>
          <a:p>
            <a:pPr marL="85725" lvl="1" indent="-85725">
              <a:lnSpc>
                <a:spcPct val="120000"/>
              </a:lnSpc>
              <a:buClr>
                <a:srgbClr val="EA0000"/>
              </a:buClr>
              <a:buFontTx/>
              <a:buChar char="-"/>
            </a:pPr>
            <a:r>
              <a:rPr lang="fr-FR" sz="1400" dirty="0" smtClean="0">
                <a:latin typeface="Arial Narrow" panose="020B0606020202030204" pitchFamily="34" charset="0"/>
              </a:rPr>
              <a:t>Suivre l’état d’avancement du mandat</a:t>
            </a:r>
          </a:p>
          <a:p>
            <a:pPr marL="85725" lvl="1" indent="-85725">
              <a:lnSpc>
                <a:spcPct val="120000"/>
              </a:lnSpc>
              <a:buClr>
                <a:srgbClr val="EA0000"/>
              </a:buClr>
              <a:buFontTx/>
              <a:buChar char="-"/>
            </a:pPr>
            <a:r>
              <a:rPr lang="fr-FR" sz="1400" dirty="0" smtClean="0">
                <a:latin typeface="Arial Narrow" panose="020B0606020202030204" pitchFamily="34" charset="0"/>
              </a:rPr>
              <a:t>Savoir si le mandat a été rejeté et pourquoi</a:t>
            </a:r>
          </a:p>
        </p:txBody>
      </p:sp>
      <p:cxnSp>
        <p:nvCxnSpPr>
          <p:cNvPr id="26" name="Connecteur droit avec flèche 25"/>
          <p:cNvCxnSpPr>
            <a:stCxn id="24" idx="3"/>
            <a:endCxn id="21" idx="1"/>
          </p:cNvCxnSpPr>
          <p:nvPr/>
        </p:nvCxnSpPr>
        <p:spPr>
          <a:xfrm flipV="1">
            <a:off x="2878533" y="4281578"/>
            <a:ext cx="415637" cy="6975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contenu 1"/>
          <p:cNvSpPr txBox="1">
            <a:spLocks/>
          </p:cNvSpPr>
          <p:nvPr/>
        </p:nvSpPr>
        <p:spPr>
          <a:xfrm>
            <a:off x="2888002" y="6440123"/>
            <a:ext cx="2836771" cy="2085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cas de difficultés, contactez </a:t>
            </a:r>
            <a:r>
              <a:rPr lang="fr-FR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Celcassistance</a:t>
            </a:r>
            <a:endParaRPr lang="fr-FR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66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309593" y="3639358"/>
            <a:ext cx="2545750" cy="400357"/>
          </a:xfrm>
        </p:spPr>
        <p:txBody>
          <a:bodyPr>
            <a:normAutofit/>
          </a:bodyPr>
          <a:lstStyle/>
          <a:p>
            <a:pPr marL="0" lvl="0" indent="0">
              <a:buClr>
                <a:srgbClr val="FF0000"/>
              </a:buClr>
              <a:buNone/>
            </a:pPr>
            <a:r>
              <a:rPr lang="fr-FR" b="1" dirty="0" smtClean="0">
                <a:solidFill>
                  <a:srgbClr val="000000"/>
                </a:solidFill>
              </a:rPr>
              <a:t>Communication clients</a:t>
            </a:r>
            <a:endParaRPr lang="fr-FR" sz="1600" dirty="0"/>
          </a:p>
          <a:p>
            <a:pPr marL="0" lvl="0" indent="0">
              <a:buClr>
                <a:srgbClr val="FF0000"/>
              </a:buClr>
              <a:buNone/>
            </a:pPr>
            <a:endParaRPr lang="fr-FR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moyens à votre disposition</a:t>
            </a:r>
            <a:endParaRPr lang="fr-FR" cap="none" dirty="0"/>
          </a:p>
        </p:txBody>
      </p:sp>
      <p:sp>
        <p:nvSpPr>
          <p:cNvPr id="10" name="Rectangle 9"/>
          <p:cNvSpPr/>
          <p:nvPr/>
        </p:nvSpPr>
        <p:spPr>
          <a:xfrm>
            <a:off x="4494065" y="2880064"/>
            <a:ext cx="239276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300" dirty="0">
                <a:solidFill>
                  <a:srgbClr val="000000"/>
                </a:solidFill>
              </a:rPr>
              <a:t>Rubrique des Commerciaux / </a:t>
            </a:r>
            <a:endParaRPr lang="fr-FR" sz="1300" dirty="0" smtClean="0">
              <a:solidFill>
                <a:srgbClr val="000000"/>
              </a:solidFill>
            </a:endParaRPr>
          </a:p>
          <a:p>
            <a:pPr>
              <a:buClr>
                <a:srgbClr val="FF0000"/>
              </a:buClr>
            </a:pPr>
            <a:r>
              <a:rPr lang="fr-FR" sz="1300" dirty="0" smtClean="0">
                <a:solidFill>
                  <a:srgbClr val="000000"/>
                </a:solidFill>
              </a:rPr>
              <a:t>Espace Bancarisation</a:t>
            </a:r>
            <a:endParaRPr lang="fr-FR" sz="1300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16293" y="2864195"/>
            <a:ext cx="129073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FF0000"/>
              </a:buClr>
            </a:pPr>
            <a:r>
              <a:rPr lang="fr-FR" sz="1300" dirty="0" smtClean="0">
                <a:solidFill>
                  <a:srgbClr val="000000"/>
                </a:solidFill>
                <a:hlinkClick r:id=""/>
              </a:rPr>
              <a:t>Note d’information</a:t>
            </a:r>
          </a:p>
          <a:p>
            <a:pPr lvl="0" algn="ctr">
              <a:buClr>
                <a:srgbClr val="FF0000"/>
              </a:buClr>
            </a:pPr>
            <a:r>
              <a:rPr lang="fr-FR" sz="1300" b="1" dirty="0">
                <a:hlinkClick r:id="rId2"/>
              </a:rPr>
              <a:t>DMA-INF/17.020</a:t>
            </a:r>
            <a:endParaRPr lang="fr-FR" sz="1300" dirty="0">
              <a:solidFill>
                <a:srgbClr val="000000"/>
              </a:solidFill>
            </a:endParaRPr>
          </a:p>
        </p:txBody>
      </p:sp>
      <p:sp>
        <p:nvSpPr>
          <p:cNvPr id="23" name="Espace réservé du contenu 8"/>
          <p:cNvSpPr txBox="1">
            <a:spLocks/>
          </p:cNvSpPr>
          <p:nvPr/>
        </p:nvSpPr>
        <p:spPr>
          <a:xfrm>
            <a:off x="246694" y="1167331"/>
            <a:ext cx="2463966" cy="400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b="1" dirty="0" smtClean="0">
                <a:solidFill>
                  <a:srgbClr val="000000"/>
                </a:solidFill>
              </a:rPr>
              <a:t>Communication interne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123157" y="5687749"/>
            <a:ext cx="4434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Pages </a:t>
            </a:r>
            <a:r>
              <a:rPr lang="fr-FR" sz="1200" dirty="0" err="1" smtClean="0"/>
              <a:t>Domilis</a:t>
            </a:r>
            <a:r>
              <a:rPr lang="fr-FR" sz="1200" dirty="0" smtClean="0"/>
              <a:t> et Mobilité bancaire sur</a:t>
            </a:r>
          </a:p>
          <a:p>
            <a:r>
              <a:rPr lang="fr-FR" sz="1200" dirty="0" smtClean="0">
                <a:hlinkClick r:id="rId3"/>
              </a:rPr>
              <a:t>http://www.caisse-epargne.fr</a:t>
            </a:r>
            <a:endParaRPr lang="fr-FR" sz="1200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3074567" y="5728795"/>
            <a:ext cx="2762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FF0000"/>
              </a:buClr>
            </a:pPr>
            <a:r>
              <a:rPr lang="fr-FR" sz="1200" dirty="0" smtClean="0"/>
              <a:t>Le mini-guide de la FBF</a:t>
            </a:r>
          </a:p>
          <a:p>
            <a:pPr marL="0" lvl="1" algn="ctr">
              <a:buClr>
                <a:srgbClr val="FF0000"/>
              </a:buClr>
            </a:pPr>
            <a:r>
              <a:rPr lang="fr-FR" sz="1200" dirty="0" smtClean="0"/>
              <a:t> (en ligne sur le site Caisse d’Epargne)</a:t>
            </a:r>
          </a:p>
          <a:p>
            <a:pPr marL="285750" lvl="1" indent="-285750" algn="ctr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200" dirty="0" smtClean="0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26" y="2227227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953" y="1483226"/>
            <a:ext cx="1046883" cy="135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22" y="1684195"/>
            <a:ext cx="1690198" cy="108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>
            <a:hlinkClick r:id="rId6"/>
          </p:cNvPr>
          <p:cNvSpPr/>
          <p:nvPr/>
        </p:nvSpPr>
        <p:spPr>
          <a:xfrm>
            <a:off x="531352" y="2813389"/>
            <a:ext cx="27380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300" dirty="0" smtClean="0">
                <a:solidFill>
                  <a:srgbClr val="000000"/>
                </a:solidFill>
                <a:hlinkClick r:id="rId6"/>
              </a:rPr>
              <a:t>Mode opératoire complet sous</a:t>
            </a:r>
            <a:r>
              <a:rPr lang="fr-FR" sz="1300" dirty="0">
                <a:solidFill>
                  <a:srgbClr val="000000"/>
                </a:solidFill>
                <a:hlinkClick r:id="rId6"/>
              </a:rPr>
              <a:t> </a:t>
            </a:r>
            <a:r>
              <a:rPr lang="fr-FR" sz="1300" dirty="0" err="1" smtClean="0">
                <a:solidFill>
                  <a:srgbClr val="000000"/>
                </a:solidFill>
                <a:hlinkClick r:id="rId6"/>
              </a:rPr>
              <a:t>Easynet</a:t>
            </a:r>
            <a:endParaRPr lang="fr-FR" sz="1300" dirty="0" smtClean="0">
              <a:solidFill>
                <a:srgbClr val="000000"/>
              </a:solidFill>
              <a:hlinkClick r:id="rId6"/>
            </a:endParaRPr>
          </a:p>
          <a:p>
            <a:pPr>
              <a:buClr>
                <a:srgbClr val="FF0000"/>
              </a:buClr>
            </a:pPr>
            <a:r>
              <a:rPr lang="fr-FR" sz="1300" dirty="0" smtClean="0">
                <a:solidFill>
                  <a:srgbClr val="000000"/>
                </a:solidFill>
                <a:hlinkClick r:id="rId6"/>
              </a:rPr>
              <a:t>Mot-clé « Mobilité »</a:t>
            </a:r>
            <a:endParaRPr lang="fr-FR" sz="1300" dirty="0" smtClean="0">
              <a:solidFill>
                <a:srgbClr val="00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" y="2861729"/>
            <a:ext cx="497279" cy="40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6709143" y="1784148"/>
            <a:ext cx="2329537" cy="1532655"/>
            <a:chOff x="6709144" y="1684195"/>
            <a:chExt cx="2329537" cy="1613465"/>
          </a:xfrm>
        </p:grpSpPr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6709144" y="1684195"/>
              <a:ext cx="2329537" cy="161346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endParaRPr lang="fr-FR" altLang="fr-FR" sz="1200" dirty="0" smtClean="0">
                <a:solidFill>
                  <a:srgbClr val="000000"/>
                </a:solidFill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Service d’assistance Domilis 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dédié aux conseillers : 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050" dirty="0" smtClean="0">
                  <a:solidFill>
                    <a:srgbClr val="000000"/>
                  </a:solidFill>
                  <a:cs typeface="Arial" pitchFamily="34" charset="0"/>
                  <a:sym typeface="Wingdings" pitchFamily="2" charset="2"/>
                </a:rPr>
                <a:t></a:t>
              </a: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 01 70 39 25 43</a:t>
              </a:r>
            </a:p>
            <a:p>
              <a:pPr algn="ctr" fontAlgn="base">
                <a:spcBef>
                  <a:spcPct val="0"/>
                </a:spcBef>
              </a:pPr>
              <a:r>
                <a:rPr lang="fr-FR" altLang="fr-FR" sz="1400" dirty="0" smtClean="0">
                  <a:solidFill>
                    <a:srgbClr val="000000"/>
                  </a:solidFill>
                  <a:cs typeface="Arial" pitchFamily="34" charset="0"/>
                </a:rPr>
                <a:t>domilis@domiciliationbancaire.fr</a:t>
              </a:r>
            </a:p>
          </p:txBody>
        </p:sp>
        <p:pic>
          <p:nvPicPr>
            <p:cNvPr id="17" name="Picture 6" descr="Résultat d’images pour icone hotline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107" y="1827769"/>
              <a:ext cx="423610" cy="423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7" t="25621" r="19661" b="19867"/>
          <a:stretch/>
        </p:blipFill>
        <p:spPr bwMode="auto">
          <a:xfrm>
            <a:off x="142207" y="4067036"/>
            <a:ext cx="1738935" cy="8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6" t="13573" r="27993" b="29272"/>
          <a:stretch/>
        </p:blipFill>
        <p:spPr bwMode="auto">
          <a:xfrm>
            <a:off x="1040066" y="4519533"/>
            <a:ext cx="1547854" cy="116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338" y="3965033"/>
            <a:ext cx="1105386" cy="17014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6107063" y="5757329"/>
            <a:ext cx="27627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Clr>
                <a:srgbClr val="FF0000"/>
              </a:buClr>
            </a:pPr>
            <a:r>
              <a:rPr lang="fr-FR" sz="1200" dirty="0" smtClean="0"/>
              <a:t>Flyer BANCARISATION disponible en agence</a:t>
            </a:r>
          </a:p>
          <a:p>
            <a:pPr marL="0" lvl="1" algn="ctr">
              <a:buClr>
                <a:srgbClr val="FF0000"/>
              </a:buClr>
            </a:pPr>
            <a:r>
              <a:rPr lang="fr-FR" sz="1200" dirty="0" smtClean="0"/>
              <a:t>(et sur </a:t>
            </a:r>
            <a:r>
              <a:rPr lang="fr-FR" sz="1200" dirty="0" err="1" smtClean="0"/>
              <a:t>Fiducial</a:t>
            </a:r>
            <a:r>
              <a:rPr lang="fr-FR" sz="1200" dirty="0" smtClean="0"/>
              <a:t> 360547)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086" y="3986299"/>
            <a:ext cx="774749" cy="158823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contenu 1"/>
          <p:cNvSpPr txBox="1">
            <a:spLocks/>
          </p:cNvSpPr>
          <p:nvPr/>
        </p:nvSpPr>
        <p:spPr>
          <a:xfrm>
            <a:off x="2888002" y="6440123"/>
            <a:ext cx="2836771" cy="2085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cas de difficultés, contactez </a:t>
            </a:r>
            <a:r>
              <a:rPr lang="fr-FR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Celcassistance</a:t>
            </a:r>
            <a:endParaRPr lang="fr-FR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73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" y="336429"/>
            <a:ext cx="8361093" cy="59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16383" y="1802921"/>
            <a:ext cx="8575675" cy="32349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4400" dirty="0" smtClean="0">
                <a:solidFill>
                  <a:srgbClr val="C00000"/>
                </a:solidFill>
              </a:rPr>
              <a:t>Focus sur les </a:t>
            </a:r>
            <a:br>
              <a:rPr lang="fr-FR" sz="4400" dirty="0" smtClean="0">
                <a:solidFill>
                  <a:srgbClr val="C00000"/>
                </a:solidFill>
              </a:rPr>
            </a:br>
            <a:r>
              <a:rPr lang="fr-FR" sz="4400" dirty="0" smtClean="0">
                <a:solidFill>
                  <a:srgbClr val="C00000"/>
                </a:solidFill>
              </a:rPr>
              <a:t>arrivées / départs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9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Situation au 3 juillet</a:t>
            </a:r>
          </a:p>
        </p:txBody>
      </p:sp>
      <p:graphicFrame>
        <p:nvGraphicFramePr>
          <p:cNvPr id="28" name="Diagramme 27"/>
          <p:cNvGraphicFramePr/>
          <p:nvPr>
            <p:extLst>
              <p:ext uri="{D42A27DB-BD31-4B8C-83A1-F6EECF244321}">
                <p14:modId xmlns:p14="http://schemas.microsoft.com/office/powerpoint/2010/main" val="2522560958"/>
              </p:ext>
            </p:extLst>
          </p:nvPr>
        </p:nvGraphicFramePr>
        <p:xfrm>
          <a:off x="1333857" y="1343024"/>
          <a:ext cx="7619643" cy="2000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9" name="Diagramme 28"/>
          <p:cNvGraphicFramePr/>
          <p:nvPr>
            <p:extLst>
              <p:ext uri="{D42A27DB-BD31-4B8C-83A1-F6EECF244321}">
                <p14:modId xmlns:p14="http://schemas.microsoft.com/office/powerpoint/2010/main" val="2380177579"/>
              </p:ext>
            </p:extLst>
          </p:nvPr>
        </p:nvGraphicFramePr>
        <p:xfrm>
          <a:off x="742087" y="3858072"/>
          <a:ext cx="8059013" cy="2142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0" name="Picture 2" descr="Résultat d’images pour icone départ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4600573"/>
            <a:ext cx="58102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Connecteur droit 30"/>
          <p:cNvCxnSpPr/>
          <p:nvPr/>
        </p:nvCxnSpPr>
        <p:spPr>
          <a:xfrm>
            <a:off x="314325" y="3609975"/>
            <a:ext cx="838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4" descr="Résultat d’images pour icone arrivée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876423"/>
            <a:ext cx="551587" cy="55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space réservé du contenu 1"/>
          <p:cNvSpPr txBox="1">
            <a:spLocks/>
          </p:cNvSpPr>
          <p:nvPr/>
        </p:nvSpPr>
        <p:spPr>
          <a:xfrm>
            <a:off x="224800" y="2526569"/>
            <a:ext cx="1093448" cy="4750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/>
              <a:t>CELCA : 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/>
              <a:t>banque d’arrivée</a:t>
            </a:r>
            <a:endParaRPr lang="fr-FR" sz="1050" dirty="0"/>
          </a:p>
        </p:txBody>
      </p:sp>
      <p:sp>
        <p:nvSpPr>
          <p:cNvPr id="34" name="Espace réservé du contenu 1"/>
          <p:cNvSpPr txBox="1">
            <a:spLocks/>
          </p:cNvSpPr>
          <p:nvPr/>
        </p:nvSpPr>
        <p:spPr>
          <a:xfrm>
            <a:off x="314325" y="5317394"/>
            <a:ext cx="1093448" cy="4750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/>
              <a:t>CELCA : 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/>
              <a:t>banque de départ</a:t>
            </a:r>
            <a:endParaRPr lang="fr-FR" sz="1050" dirty="0"/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1550647" y="2764082"/>
            <a:ext cx="2059327" cy="655393"/>
          </a:xfrm>
          <a:prstGeom prst="round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+ 2 606 mandats non réglementés</a:t>
            </a:r>
          </a:p>
          <a:p>
            <a:pPr marL="0" indent="0" algn="ctr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1100" dirty="0" smtClean="0">
                <a:solidFill>
                  <a:schemeClr val="bg1"/>
                </a:solidFill>
              </a:rPr>
              <a:t>(ancien </a:t>
            </a:r>
            <a:r>
              <a:rPr lang="fr-FR" sz="1100" dirty="0" err="1" smtClean="0">
                <a:solidFill>
                  <a:schemeClr val="bg1"/>
                </a:solidFill>
              </a:rPr>
              <a:t>Domilis</a:t>
            </a:r>
            <a:r>
              <a:rPr lang="fr-FR" sz="1100" dirty="0" smtClean="0">
                <a:solidFill>
                  <a:schemeClr val="bg1"/>
                </a:solidFill>
              </a:rPr>
              <a:t>)  </a:t>
            </a:r>
            <a:endParaRPr lang="fr-FR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83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Banques d’arrivées et banques de départ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81162" y="4426842"/>
            <a:ext cx="1200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Autres établissements</a:t>
            </a:r>
            <a:endParaRPr lang="fr-FR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46" name="Espace réservé du contenu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905690"/>
              </p:ext>
            </p:extLst>
          </p:nvPr>
        </p:nvGraphicFramePr>
        <p:xfrm>
          <a:off x="618551" y="3321656"/>
          <a:ext cx="3628365" cy="2763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075" y="5351288"/>
            <a:ext cx="303383" cy="28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2" descr="Résultat d’images pour crédit agrico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96" y="4322300"/>
            <a:ext cx="573016" cy="36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Résultat d’images pour crédit mutue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615" y="4836216"/>
            <a:ext cx="361193" cy="32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Résultat d’images pour banque posta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340" y="5287121"/>
            <a:ext cx="334775" cy="30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/>
          <p:cNvSpPr txBox="1"/>
          <p:nvPr/>
        </p:nvSpPr>
        <p:spPr>
          <a:xfrm>
            <a:off x="1330663" y="4602132"/>
            <a:ext cx="12005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bg1"/>
                </a:solidFill>
              </a:rPr>
              <a:t>Autres établissements</a:t>
            </a:r>
            <a:endParaRPr lang="fr-FR" sz="1100" b="1" dirty="0">
              <a:solidFill>
                <a:schemeClr val="bg1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5106666" y="4115968"/>
            <a:ext cx="1139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Autres établissements</a:t>
            </a:r>
            <a:endParaRPr lang="fr-FR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53" name="Espace réservé du contenu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401008"/>
              </p:ext>
            </p:extLst>
          </p:nvPr>
        </p:nvGraphicFramePr>
        <p:xfrm>
          <a:off x="5038725" y="3371426"/>
          <a:ext cx="3943350" cy="2812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4" name="ZoneTexte 53"/>
          <p:cNvSpPr txBox="1"/>
          <p:nvPr/>
        </p:nvSpPr>
        <p:spPr>
          <a:xfrm>
            <a:off x="5952252" y="4542963"/>
            <a:ext cx="11390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chemeClr val="bg1"/>
                </a:solidFill>
              </a:rPr>
              <a:t>Autres établissements</a:t>
            </a:r>
            <a:endParaRPr lang="fr-FR" sz="1100" b="1" dirty="0">
              <a:solidFill>
                <a:schemeClr val="bg1"/>
              </a:solidFill>
            </a:endParaRPr>
          </a:p>
        </p:txBody>
      </p:sp>
      <p:pic>
        <p:nvPicPr>
          <p:cNvPr id="55" name="Picture 8" descr="Résultat d’images pour crédit mutue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709" y="5203436"/>
            <a:ext cx="310816" cy="31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2" descr="Résultat d’images pour crédit agricol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515" y="4460224"/>
            <a:ext cx="621203" cy="43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Résultat d’images pour banque populair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736" y="5428527"/>
            <a:ext cx="315313" cy="31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100" y="5504728"/>
            <a:ext cx="308534" cy="317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Espace réservé du contenu 1"/>
          <p:cNvSpPr txBox="1">
            <a:spLocks/>
          </p:cNvSpPr>
          <p:nvPr/>
        </p:nvSpPr>
        <p:spPr>
          <a:xfrm>
            <a:off x="151444" y="2655149"/>
            <a:ext cx="2836771" cy="2085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Font typeface="Arial Narrow" panose="020B0606020202030204" pitchFamily="34" charset="0"/>
              <a:buNone/>
            </a:pPr>
            <a:r>
              <a:rPr lang="fr-FR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Données au 3 juillet</a:t>
            </a:r>
            <a:endParaRPr lang="fr-FR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1" name="Picture 2" descr="Résultat d’images pour icnone attenti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389" y="2740398"/>
            <a:ext cx="280124" cy="2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740468"/>
              </p:ext>
            </p:extLst>
          </p:nvPr>
        </p:nvGraphicFramePr>
        <p:xfrm>
          <a:off x="285750" y="1329562"/>
          <a:ext cx="8515359" cy="1289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6925"/>
                <a:gridCol w="2143125"/>
                <a:gridCol w="1419225"/>
                <a:gridCol w="1895484"/>
                <a:gridCol w="990600"/>
              </a:tblGrid>
              <a:tr h="28464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CELCA : Banque d’arrivée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EA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CELCA : Banque de départ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EA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Solde</a:t>
                      </a:r>
                      <a:r>
                        <a:rPr lang="fr-F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b"/>
                      <a:r>
                        <a:rPr lang="fr-F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Entrées/Sorties</a:t>
                      </a:r>
                      <a:endParaRPr lang="fr-F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EA0000"/>
                    </a:solidFill>
                  </a:tcPr>
                </a:tc>
              </a:tr>
              <a:tr h="62416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Nb</a:t>
                      </a:r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mandats réglementés actifs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  <a:latin typeface="+mn-lt"/>
                        </a:rPr>
                        <a:t>Nb de mandats</a:t>
                      </a:r>
                      <a:r>
                        <a:rPr lang="fr-FR" sz="1200" u="none" strike="noStrike" baseline="0" dirty="0" smtClean="0">
                          <a:effectLst/>
                          <a:latin typeface="+mn-lt"/>
                        </a:rPr>
                        <a:t> non réglementés actifs (ancien </a:t>
                      </a:r>
                      <a:r>
                        <a:rPr lang="fr-FR" sz="1200" u="none" strike="noStrike" baseline="0" dirty="0" err="1" smtClean="0">
                          <a:effectLst/>
                          <a:latin typeface="+mn-lt"/>
                        </a:rPr>
                        <a:t>Domilis</a:t>
                      </a:r>
                      <a:r>
                        <a:rPr lang="fr-FR" sz="1200" u="none" strike="noStrike" baseline="0" dirty="0" smtClean="0">
                          <a:effectLst/>
                          <a:latin typeface="+mn-lt"/>
                        </a:rPr>
                        <a:t>)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  <a:latin typeface="+mn-lt"/>
                        </a:rPr>
                        <a:t>Total des arrivées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  <a:latin typeface="+mn-lt"/>
                        </a:rPr>
                        <a:t>Nombre</a:t>
                      </a:r>
                      <a:r>
                        <a:rPr lang="fr-FR" sz="1200" u="none" strike="noStrike" baseline="0" dirty="0" smtClean="0">
                          <a:effectLst/>
                          <a:latin typeface="+mn-lt"/>
                        </a:rPr>
                        <a:t> de départ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       </a:t>
                      </a: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            +  2 </a:t>
                      </a:r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132   </a:t>
                      </a:r>
                      <a:endParaRPr lang="fr-FR" sz="1400" b="1" i="0" u="none" strike="noStrike" dirty="0">
                        <a:solidFill>
                          <a:srgbClr val="A3010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         </a:t>
                      </a: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         +  2 </a:t>
                      </a:r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007   </a:t>
                      </a:r>
                      <a:endParaRPr lang="fr-FR" sz="1400" b="1" i="0" u="none" strike="noStrike" dirty="0">
                        <a:solidFill>
                          <a:srgbClr val="A3010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     </a:t>
                      </a: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      + 4 </a:t>
                      </a:r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139   </a:t>
                      </a:r>
                      <a:endParaRPr lang="fr-FR" sz="1400" b="1" i="0" u="none" strike="noStrike" dirty="0">
                        <a:solidFill>
                          <a:srgbClr val="A3010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                   </a:t>
                      </a:r>
                      <a:r>
                        <a:rPr lang="fr-FR" sz="1400" b="1" u="none" strike="noStrike" dirty="0" smtClean="0">
                          <a:effectLst/>
                          <a:latin typeface="+mn-lt"/>
                        </a:rPr>
                        <a:t>-  3 </a:t>
                      </a:r>
                      <a:r>
                        <a:rPr lang="fr-FR" sz="1400" b="1" u="none" strike="noStrike" dirty="0">
                          <a:effectLst/>
                          <a:latin typeface="+mn-lt"/>
                        </a:rPr>
                        <a:t>834   </a:t>
                      </a:r>
                      <a:endParaRPr lang="fr-FR" sz="1400" b="1" i="0" u="none" strike="noStrike" dirty="0">
                        <a:solidFill>
                          <a:srgbClr val="A3010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400" b="1" u="none" strike="noStrike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  305   </a:t>
                      </a:r>
                      <a:endParaRPr lang="fr-FR" sz="1400" b="1" i="0" u="none" strike="noStrike" dirty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2551971" y="2741531"/>
            <a:ext cx="628722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100" dirty="0" smtClean="0">
                <a:solidFill>
                  <a:srgbClr val="000000"/>
                </a:solidFill>
              </a:rPr>
              <a:t>De nombreux dossiers sont encore saisis via l’ancien accès </a:t>
            </a:r>
            <a:r>
              <a:rPr lang="fr-FR" sz="1100" dirty="0" err="1" smtClean="0">
                <a:solidFill>
                  <a:srgbClr val="000000"/>
                </a:solidFill>
              </a:rPr>
              <a:t>Domilis</a:t>
            </a:r>
            <a:r>
              <a:rPr lang="fr-FR" sz="1100" dirty="0">
                <a:solidFill>
                  <a:srgbClr val="000000"/>
                </a:solidFill>
              </a:rPr>
              <a:t> </a:t>
            </a:r>
            <a:r>
              <a:rPr lang="fr-FR" sz="1100" dirty="0">
                <a:solidFill>
                  <a:srgbClr val="000000"/>
                </a:solidFill>
                <a:sym typeface="Wingdings"/>
              </a:rPr>
              <a:t></a:t>
            </a:r>
            <a:r>
              <a:rPr lang="fr-FR" sz="1100" dirty="0" smtClean="0">
                <a:solidFill>
                  <a:srgbClr val="000000"/>
                </a:solidFill>
              </a:rPr>
              <a:t> l’accès via </a:t>
            </a:r>
            <a:r>
              <a:rPr lang="fr-FR" sz="1100" dirty="0" err="1" smtClean="0">
                <a:solidFill>
                  <a:srgbClr val="000000"/>
                </a:solidFill>
              </a:rPr>
              <a:t>Myway</a:t>
            </a:r>
            <a:r>
              <a:rPr lang="fr-FR" sz="1100" dirty="0" smtClean="0">
                <a:solidFill>
                  <a:srgbClr val="000000"/>
                </a:solidFill>
              </a:rPr>
              <a:t> doit être systématique. 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24" name="Pentagone 23"/>
          <p:cNvSpPr/>
          <p:nvPr/>
        </p:nvSpPr>
        <p:spPr>
          <a:xfrm rot="5400000">
            <a:off x="3335309" y="2567956"/>
            <a:ext cx="117923" cy="210178"/>
          </a:xfrm>
          <a:prstGeom prst="homePlate">
            <a:avLst>
              <a:gd name="adj" fmla="val 133581"/>
            </a:avLst>
          </a:prstGeom>
          <a:solidFill>
            <a:srgbClr val="EA0000"/>
          </a:solidFill>
          <a:ln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42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 txBox="1">
            <a:spLocks/>
          </p:cNvSpPr>
          <p:nvPr/>
        </p:nvSpPr>
        <p:spPr>
          <a:xfrm>
            <a:off x="738234" y="363128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EA0000"/>
              </a:buClr>
              <a:buFont typeface="Arial Narrow" panose="020B0606020202030204" pitchFamily="34" charset="0"/>
              <a:buNone/>
              <a:defRPr sz="2800" b="1" kern="1200" cap="all" baseline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 smtClean="0">
                <a:solidFill>
                  <a:srgbClr val="CD0920"/>
                </a:solidFill>
              </a:rPr>
              <a:t>Actualites</a:t>
            </a:r>
            <a:r>
              <a:rPr lang="fr-FR" dirty="0" smtClean="0">
                <a:solidFill>
                  <a:srgbClr val="CD0920"/>
                </a:solidFill>
              </a:rPr>
              <a:t> </a:t>
            </a:r>
            <a:r>
              <a:rPr lang="fr-FR" dirty="0" smtClean="0"/>
              <a:t>de la semaine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72773" y="1124006"/>
            <a:ext cx="76714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Fichiers à traiter </a:t>
            </a: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:</a:t>
            </a:r>
            <a:r>
              <a:rPr lang="fr-FR" sz="1400" b="1" dirty="0" smtClean="0">
                <a:latin typeface="Arial Narrow" panose="020B0606020202030204" pitchFamily="34" charset="0"/>
              </a:rPr>
              <a:t>	Mobilité bancaire</a:t>
            </a:r>
          </a:p>
          <a:p>
            <a:pPr lvl="3"/>
            <a:r>
              <a:rPr lang="fr-FR" sz="1400" b="1" dirty="0">
                <a:latin typeface="Arial Narrow" panose="020B0606020202030204" pitchFamily="34" charset="0"/>
              </a:rPr>
              <a:t>	</a:t>
            </a:r>
            <a:r>
              <a:rPr lang="fr-FR" sz="1400" b="1" dirty="0" err="1" smtClean="0">
                <a:latin typeface="Arial Narrow" panose="020B0606020202030204" pitchFamily="34" charset="0"/>
              </a:rPr>
              <a:t>Izicarte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sz="1400" b="1" dirty="0" smtClean="0">
                <a:latin typeface="Arial Narrow" panose="020B0606020202030204" pitchFamily="34" charset="0"/>
              </a:rPr>
              <a:t>		PEL </a:t>
            </a:r>
            <a:r>
              <a:rPr lang="fr-FR" sz="1400" b="1" dirty="0">
                <a:latin typeface="Arial Narrow" panose="020B0606020202030204" pitchFamily="34" charset="0"/>
              </a:rPr>
              <a:t>non-respect</a:t>
            </a:r>
          </a:p>
          <a:p>
            <a:pPr lvl="0"/>
            <a:r>
              <a:rPr lang="fr-FR" sz="1400" b="1" dirty="0" smtClean="0">
                <a:latin typeface="Arial Narrow" panose="020B0606020202030204" pitchFamily="34" charset="0"/>
              </a:rPr>
              <a:t>		Lutte </a:t>
            </a:r>
            <a:r>
              <a:rPr lang="fr-FR" sz="1400" b="1" dirty="0">
                <a:latin typeface="Arial Narrow" panose="020B0606020202030204" pitchFamily="34" charset="0"/>
              </a:rPr>
              <a:t>anti-résiliation</a:t>
            </a:r>
          </a:p>
          <a:p>
            <a:pPr lvl="0"/>
            <a:r>
              <a:rPr lang="fr-FR" sz="1400" b="1" dirty="0" smtClean="0">
                <a:latin typeface="Arial Narrow" panose="020B0606020202030204" pitchFamily="34" charset="0"/>
              </a:rPr>
              <a:t>		Fichier Surveillance</a:t>
            </a:r>
          </a:p>
          <a:p>
            <a:pPr lvl="0"/>
            <a:endParaRPr lang="fr-FR" sz="1000" b="1" dirty="0" smtClean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BANCA – </a:t>
            </a:r>
            <a:r>
              <a:rPr lang="fr-FR" sz="1400" b="1" dirty="0" smtClean="0">
                <a:latin typeface="Arial Narrow" panose="020B0606020202030204" pitchFamily="34" charset="0"/>
              </a:rPr>
              <a:t>Tarification des frais de tenue et de gestion de comptes 04 et 08 inactifs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BANCA – </a:t>
            </a:r>
            <a:r>
              <a:rPr lang="fr-FR" sz="1400" b="1" dirty="0" smtClean="0">
                <a:latin typeface="Arial Narrow" panose="020B0606020202030204" pitchFamily="34" charset="0"/>
              </a:rPr>
              <a:t>Personnes protégées : NOMEA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CAMPAGNE JEUNES – </a:t>
            </a:r>
            <a:r>
              <a:rPr lang="fr-FR" sz="1400" b="1" dirty="0" smtClean="0">
                <a:latin typeface="Arial Narrow" panose="020B0606020202030204" pitchFamily="34" charset="0"/>
              </a:rPr>
              <a:t>Modèles d’e-mailing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CAMPAGNE JEUNES – </a:t>
            </a:r>
            <a:r>
              <a:rPr lang="fr-FR" sz="1400" b="1" dirty="0" smtClean="0">
                <a:latin typeface="Arial Narrow" panose="020B0606020202030204" pitchFamily="34" charset="0"/>
              </a:rPr>
              <a:t>Résultats du baccalauréat 2017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COMMUNICATION –</a:t>
            </a:r>
            <a:r>
              <a:rPr lang="fr-FR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fr-FR" sz="1400" b="1" dirty="0">
                <a:latin typeface="Arial Narrow" panose="020B0606020202030204" pitchFamily="34" charset="0"/>
              </a:rPr>
              <a:t>A</a:t>
            </a:r>
            <a:r>
              <a:rPr lang="fr-FR" sz="1400" b="1" dirty="0"/>
              <a:t>utocollants Taux d’usure</a:t>
            </a:r>
            <a:endParaRPr lang="fr-FR" sz="1400" dirty="0"/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err="1">
                <a:latin typeface="Arial Narrow" panose="020B0606020202030204" pitchFamily="34" charset="0"/>
              </a:rPr>
              <a:t>Reco</a:t>
            </a:r>
            <a:r>
              <a:rPr lang="fr-FR" sz="1400" b="1" dirty="0">
                <a:latin typeface="Arial Narrow" panose="020B0606020202030204" pitchFamily="34" charset="0"/>
              </a:rPr>
              <a:t> d’allocations Espace DEFI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Assur Immeuble : Modification du prix de la part au 1ier juillet</a:t>
            </a: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Dénouement des opérations de Parts Sociales au 1ier juin</a:t>
            </a: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 err="1">
                <a:latin typeface="Arial Narrow" panose="020B0606020202030204" pitchFamily="34" charset="0"/>
              </a:rPr>
              <a:t>Eurocible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EPARGNE</a:t>
            </a:r>
            <a:r>
              <a:rPr lang="fr-FR" sz="1400" b="1" dirty="0">
                <a:latin typeface="Arial Narrow" panose="020B0606020202030204" pitchFamily="34" charset="0"/>
              </a:rPr>
              <a:t> </a:t>
            </a:r>
            <a:r>
              <a:rPr lang="fr-FR" sz="1400" b="1" dirty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>
                <a:latin typeface="Arial Narrow" panose="020B0606020202030204" pitchFamily="34" charset="0"/>
              </a:rPr>
              <a:t> Echéance TSR 3.75% le 15 </a:t>
            </a:r>
            <a:r>
              <a:rPr lang="fr-FR" sz="1400" b="1" dirty="0" smtClean="0">
                <a:latin typeface="Arial Narrow" panose="020B0606020202030204" pitchFamily="34" charset="0"/>
              </a:rPr>
              <a:t>juillet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</a:rPr>
              <a:t>MULTICANAL </a:t>
            </a:r>
            <a:r>
              <a:rPr lang="fr-FR" sz="1400" b="1" dirty="0">
                <a:solidFill>
                  <a:srgbClr val="C00000"/>
                </a:solidFill>
              </a:rPr>
              <a:t>– </a:t>
            </a:r>
            <a:r>
              <a:rPr lang="fr-FR" sz="1400" b="1" dirty="0"/>
              <a:t>OVMC </a:t>
            </a:r>
            <a:r>
              <a:rPr lang="fr-FR" sz="1400" b="1" dirty="0" smtClean="0"/>
              <a:t>PSO</a:t>
            </a:r>
            <a:r>
              <a:rPr lang="fr-FR" sz="1400" b="1" dirty="0"/>
              <a:t> </a:t>
            </a:r>
            <a:endParaRPr lang="fr-FR" sz="1400" b="1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</a:rPr>
              <a:t>MULTICANAL –</a:t>
            </a:r>
            <a:r>
              <a:rPr lang="fr-FR" sz="1400" b="1" dirty="0" smtClean="0">
                <a:solidFill>
                  <a:srgbClr val="FF0000"/>
                </a:solidFill>
              </a:rPr>
              <a:t> </a:t>
            </a:r>
            <a:r>
              <a:rPr lang="fr-FR" sz="1400" b="1" dirty="0" smtClean="0"/>
              <a:t>Nouveaux </a:t>
            </a:r>
            <a:r>
              <a:rPr lang="fr-FR" sz="1400" b="1" dirty="0"/>
              <a:t>entourages </a:t>
            </a:r>
            <a:r>
              <a:rPr lang="fr-FR" sz="1400" b="1" dirty="0" smtClean="0"/>
              <a:t>GAB</a:t>
            </a:r>
            <a:r>
              <a:rPr lang="fr-FR" sz="1400" b="1" dirty="0"/>
              <a:t> </a:t>
            </a:r>
            <a:endParaRPr lang="fr-FR" sz="1400" b="1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</a:rPr>
              <a:t>MULTICANAL – </a:t>
            </a:r>
            <a:r>
              <a:rPr lang="fr-FR" sz="1400" b="1" dirty="0" smtClean="0"/>
              <a:t>BAD MOBILE</a:t>
            </a:r>
            <a:r>
              <a:rPr lang="fr-FR" sz="1400" b="1" dirty="0"/>
              <a:t> </a:t>
            </a:r>
            <a:endParaRPr lang="fr-FR" sz="1400" b="1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</a:rPr>
              <a:t>MULTICANAL –</a:t>
            </a:r>
            <a:r>
              <a:rPr lang="fr-FR" sz="1400" b="1" dirty="0" smtClean="0">
                <a:solidFill>
                  <a:srgbClr val="FF0000"/>
                </a:solidFill>
              </a:rPr>
              <a:t> </a:t>
            </a:r>
            <a:r>
              <a:rPr lang="fr-FR" sz="1400" b="1" dirty="0" smtClean="0"/>
              <a:t>Propreté </a:t>
            </a:r>
            <a:r>
              <a:rPr lang="fr-FR" sz="1400" b="1" dirty="0"/>
              <a:t>de nos </a:t>
            </a:r>
            <a:r>
              <a:rPr lang="fr-FR" sz="1400" b="1" dirty="0" smtClean="0"/>
              <a:t>automates</a:t>
            </a:r>
            <a:r>
              <a:rPr lang="fr-FR" sz="1400" b="1" dirty="0"/>
              <a:t> </a:t>
            </a:r>
            <a:endParaRPr lang="fr-FR" sz="1400" b="1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</a:rPr>
              <a:t>MULTICANAL – </a:t>
            </a:r>
            <a:r>
              <a:rPr lang="fr-FR" sz="1400" b="1" dirty="0" smtClean="0"/>
              <a:t>Gestionnaire </a:t>
            </a:r>
            <a:r>
              <a:rPr lang="fr-FR" sz="1400" b="1" dirty="0"/>
              <a:t>d’absence – Mise à jour des messages d’absence et des signatures</a:t>
            </a:r>
            <a:endParaRPr lang="fr-FR" sz="1400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PROFESSIONNELS </a:t>
            </a:r>
            <a:r>
              <a:rPr lang="fr-FR" sz="14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–</a:t>
            </a:r>
            <a:r>
              <a:rPr lang="fr-FR" sz="1400" b="1" dirty="0" smtClean="0">
                <a:latin typeface="Arial Narrow" panose="020B0606020202030204" pitchFamily="34" charset="0"/>
              </a:rPr>
              <a:t> E-remises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3526" y="4232811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6089057" y="278766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</p:spTree>
    <p:extLst>
      <p:ext uri="{BB962C8B-B14F-4D97-AF65-F5344CB8AC3E}">
        <p14:creationId xmlns:p14="http://schemas.microsoft.com/office/powerpoint/2010/main" val="349939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 Intranet" ma:contentTypeID="0x010100000D19B40DAF8946B3449EFF939EAFC30081C32100BBCBCF498D1620A2C53D4394" ma:contentTypeVersion="0" ma:contentTypeDescription="Crée un document." ma:contentTypeScope="" ma:versionID="96bb4b0077c5abea73e5e36ac3ff13a4">
  <xsd:schema xmlns:xsd="http://www.w3.org/2001/XMLSchema" xmlns:p="http://schemas.microsoft.com/office/2006/metadata/properties" xmlns:ns2="76EFFDDD-1652-4D4C-958B-3F923CE2DB98" targetNamespace="http://schemas.microsoft.com/office/2006/metadata/properties" ma:root="true" ma:fieldsID="e3be9465e75466a626dac50ce095fd00" ns2:_="">
    <xsd:import namespace="76EFFDDD-1652-4D4C-958B-3F923CE2DB98"/>
    <xsd:element name="properties">
      <xsd:complexType>
        <xsd:sequence>
          <xsd:element name="documentManagement">
            <xsd:complexType>
              <xsd:all>
                <xsd:element ref="ns2:Libell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6EFFDDD-1652-4D4C-958B-3F923CE2DB98" elementFormDefault="qualified">
    <xsd:import namespace="http://schemas.microsoft.com/office/2006/documentManagement/types"/>
    <xsd:element name="Libelle" ma:index="8" nillable="true" ma:displayName="Libellé" ma:description="Libellé" ma:internalName="Libell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Libelle xmlns="76EFFDDD-1652-4D4C-958B-3F923CE2DB98">CdC_Mobilité_bancaire_2017_banque_arrivée_V0.7</Libell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48B74C-21B2-4ED7-9CFC-C4E7C3A309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FFDDD-1652-4D4C-958B-3F923CE2DB9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8B080A7-A90D-4CEE-8B88-F86383BF0F9F}">
  <ds:schemaRefs>
    <ds:schemaRef ds:uri="http://purl.org/dc/terms/"/>
    <ds:schemaRef ds:uri="76EFFDDD-1652-4D4C-958B-3F923CE2DB98"/>
    <ds:schemaRef ds:uri="http://www.w3.org/XML/1998/namespace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B0285B7-3C01-4DE3-AB27-26A67ED47A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12250</TotalTime>
  <Words>1887</Words>
  <Application>Microsoft Office PowerPoint</Application>
  <PresentationFormat>Affichage à l'écran (4:3)</PresentationFormat>
  <Paragraphs>288</Paragraphs>
  <Slides>19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1" baseType="lpstr">
      <vt:lpstr>Thème Office</vt:lpstr>
      <vt:lpstr>1-MODELE PART</vt:lpstr>
      <vt:lpstr>Présentation PowerPoint</vt:lpstr>
      <vt:lpstr>Présentation du dispositif de mobilité bancaire</vt:lpstr>
      <vt:lpstr>Présentation PowerPoint</vt:lpstr>
      <vt:lpstr>Périmètre</vt:lpstr>
      <vt:lpstr>volet banque d’Arrivée  (nouvelle banque) </vt:lpstr>
      <vt:lpstr>Rôle de la celca en tant que banque d’arrivée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VOLET BANQUE DE DÉPART  (banque quittée) </vt:lpstr>
      <vt:lpstr>Présentation PowerPoint</vt:lpstr>
      <vt:lpstr>Présentation PowerPoint</vt:lpstr>
      <vt:lpstr>Les moyens à votre disposition</vt:lpstr>
      <vt:lpstr>Focus sur les  arrivées / départs</vt:lpstr>
      <vt:lpstr>Situation au 3 juillet</vt:lpstr>
      <vt:lpstr>Banques d’arrivées et banques de départ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CdC_Mobilité_bancaire_2017_banque_arrivée_V0.7</dc:title>
  <dc:creator>Grégory Gallais</dc:creator>
  <cp:lastModifiedBy>A5703260</cp:lastModifiedBy>
  <cp:revision>380</cp:revision>
  <cp:lastPrinted>2017-01-06T16:24:49Z</cp:lastPrinted>
  <dcterms:created xsi:type="dcterms:W3CDTF">2016-06-03T08:10:53Z</dcterms:created>
  <dcterms:modified xsi:type="dcterms:W3CDTF">2017-07-12T09:58:08Z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0x010100000D19B40DAF8946B3449EFF939EAFC30081C32100BBCBCF498D1620A2C53D4394</vt:lpwstr>
  </property>
</Properties>
</file>