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8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2"/>
  </p:notesMasterIdLst>
  <p:handoutMasterIdLst>
    <p:handoutMasterId r:id="rId23"/>
  </p:handoutMasterIdLst>
  <p:sldIdLst>
    <p:sldId id="274" r:id="rId13"/>
    <p:sldId id="276" r:id="rId14"/>
    <p:sldId id="277" r:id="rId15"/>
    <p:sldId id="278" r:id="rId16"/>
    <p:sldId id="280" r:id="rId17"/>
    <p:sldId id="281" r:id="rId18"/>
    <p:sldId id="283" r:id="rId19"/>
    <p:sldId id="279" r:id="rId20"/>
    <p:sldId id="282" r:id="rId21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BFBF"/>
    <a:srgbClr val="33CCFF"/>
    <a:srgbClr val="339966"/>
    <a:srgbClr val="336699"/>
    <a:srgbClr val="003399"/>
    <a:srgbClr val="EB0F2D"/>
    <a:srgbClr val="EA9922"/>
    <a:srgbClr val="581D41"/>
    <a:srgbClr val="DE6225"/>
    <a:srgbClr val="A79C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28" autoAdjust="0"/>
    <p:restoredTop sz="94645" autoAdjust="0"/>
  </p:normalViewPr>
  <p:slideViewPr>
    <p:cSldViewPr snapToGrid="0">
      <p:cViewPr varScale="1">
        <p:scale>
          <a:sx n="112" d="100"/>
          <a:sy n="112" d="100"/>
        </p:scale>
        <p:origin x="-2016" y="-90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11/08/2017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11/08/2017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541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jp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.jp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jp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.jp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2" name="Rectangle 21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0000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4623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image" Target="../media/image6.emf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10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Relationship Id="rId9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7.xml"/><Relationship Id="rId9" Type="http://schemas.openxmlformats.org/officeDocument/2006/relationships/image" Target="../media/image1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Relationship Id="rId9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1.xml"/><Relationship Id="rId9" Type="http://schemas.openxmlformats.org/officeDocument/2006/relationships/image" Target="../media/image1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8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  <p:sldLayoutId id="2147483883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29.png"/><Relationship Id="rId5" Type="http://schemas.openxmlformats.org/officeDocument/2006/relationships/image" Target="../media/image25.png"/><Relationship Id="rId10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201/oav/503/apple-pay-guide-pratique.pdf" TargetMode="External"/><Relationship Id="rId13" Type="http://schemas.openxmlformats.org/officeDocument/2006/relationships/image" Target="../media/image34.png"/><Relationship Id="rId3" Type="http://schemas.openxmlformats.org/officeDocument/2006/relationships/image" Target="../media/image31.png"/><Relationship Id="rId7" Type="http://schemas.openxmlformats.org/officeDocument/2006/relationships/hyperlink" Target="http://commerciaux.celca.caisse-epargne.fr/download/440/apple-pay/1139/apple-pay-faq-pro.pdf" TargetMode="External"/><Relationship Id="rId12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201/oav/502/apple-pay-faq-conseillers.pdf" TargetMode="External"/><Relationship Id="rId11" Type="http://schemas.openxmlformats.org/officeDocument/2006/relationships/image" Target="../media/image32.png"/><Relationship Id="rId5" Type="http://schemas.openxmlformats.org/officeDocument/2006/relationships/hyperlink" Target="http://commerciaux.celca.caisse-epargne.fr/download/27/2016/128/2016_07_21_applepay.pdf" TargetMode="External"/><Relationship Id="rId10" Type="http://schemas.openxmlformats.org/officeDocument/2006/relationships/hyperlink" Target="http://commerciaux.celca.caisse-epargne.fr/download/201/oav/500/apple-pay-book-des-parcours-clients.pdf" TargetMode="External"/><Relationship Id="rId4" Type="http://schemas.openxmlformats.org/officeDocument/2006/relationships/image" Target="https://cdn0.iconfinder.com/data/icons/small-n-flat/24/678093-pin-128.png" TargetMode="External"/><Relationship Id="rId9" Type="http://schemas.openxmlformats.org/officeDocument/2006/relationships/hyperlink" Target="http://commerciaux.celca.caisse-epargne.fr/download/440/apple-pay/1142/apple-pay-guide-pratique-pro.pdf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https://cdn0.iconfinder.com/data/icons/small-n-flat/24/678093-pin-128.png" TargetMode="External"/><Relationship Id="rId7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201/oav/3127/paiement-mobile-sur-android-guide-pratique.pdf" TargetMode="External"/><Relationship Id="rId5" Type="http://schemas.openxmlformats.org/officeDocument/2006/relationships/hyperlink" Target="http://commerciaux.celca.caisse-epargne.fr/download/201/oav/3126/paiement-mobile-sur-android-faq-conseillers.pdf" TargetMode="External"/><Relationship Id="rId4" Type="http://schemas.openxmlformats.org/officeDocument/2006/relationships/hyperlink" Target="http://wnsgprw1.celca.caisse-epargne.fr/app/bci/INF/DMA-INF17.060.pdf" TargetMode="External"/><Relationship Id="rId9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09" t="28595" r="17782" b="7943"/>
          <a:stretch/>
        </p:blipFill>
        <p:spPr>
          <a:xfrm>
            <a:off x="298448" y="256374"/>
            <a:ext cx="8575201" cy="5563539"/>
          </a:xfrm>
          <a:prstGeom prst="rect">
            <a:avLst/>
          </a:prstGeo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Paiement </a:t>
            </a:r>
            <a:r>
              <a:rPr lang="fr-FR" dirty="0">
                <a:solidFill>
                  <a:srgbClr val="FF0000"/>
                </a:solidFill>
              </a:rPr>
              <a:t>mobile </a:t>
            </a:r>
            <a:r>
              <a:rPr lang="fr-FR" dirty="0"/>
              <a:t>sans contact</a:t>
            </a:r>
          </a:p>
        </p:txBody>
      </p:sp>
      <p:sp>
        <p:nvSpPr>
          <p:cNvPr id="10" name="Sous-titr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Heure du jeudi</a:t>
            </a:r>
            <a:endParaRPr lang="fr-FR" dirty="0"/>
          </a:p>
        </p:txBody>
      </p:sp>
      <p:sp>
        <p:nvSpPr>
          <p:cNvPr id="140" name="Espace réservé du texte 13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24 août 2017</a:t>
            </a:r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92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15" y="2720855"/>
            <a:ext cx="2371575" cy="23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1" y="1354138"/>
            <a:ext cx="6027922" cy="1534341"/>
          </a:xfrm>
        </p:spPr>
        <p:txBody>
          <a:bodyPr>
            <a:normAutofit/>
          </a:bodyPr>
          <a:lstStyle/>
          <a:p>
            <a:r>
              <a:rPr lang="fr-FR" dirty="0"/>
              <a:t>Le </a:t>
            </a:r>
            <a:r>
              <a:rPr lang="fr-FR" b="1" dirty="0">
                <a:solidFill>
                  <a:srgbClr val="FF0000"/>
                </a:solidFill>
              </a:rPr>
              <a:t>paiement mobile </a:t>
            </a:r>
            <a:r>
              <a:rPr lang="fr-FR" dirty="0"/>
              <a:t>est un </a:t>
            </a:r>
            <a:r>
              <a:rPr lang="fr-FR" b="1" dirty="0"/>
              <a:t>moyen de paiement électronique </a:t>
            </a:r>
            <a:r>
              <a:rPr lang="fr-FR" dirty="0"/>
              <a:t>qui permet aux porteurs de </a:t>
            </a:r>
            <a:r>
              <a:rPr lang="fr-FR" b="1" dirty="0"/>
              <a:t>régler leurs achats avec leur mobile.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Le </a:t>
            </a:r>
            <a:r>
              <a:rPr lang="fr-FR" dirty="0"/>
              <a:t>paiement est effectué en </a:t>
            </a:r>
            <a:r>
              <a:rPr lang="fr-FR" b="1" dirty="0"/>
              <a:t>posant son mobile sur le terminal </a:t>
            </a:r>
            <a:r>
              <a:rPr lang="fr-FR" b="1" dirty="0" smtClean="0"/>
              <a:t>de </a:t>
            </a:r>
            <a:r>
              <a:rPr lang="fr-FR" b="1" dirty="0"/>
              <a:t>paiement du commerçant </a:t>
            </a:r>
            <a:r>
              <a:rPr lang="fr-FR" dirty="0"/>
              <a:t>à l’instar du paiement réalisé avec </a:t>
            </a:r>
            <a:r>
              <a:rPr lang="fr-FR" dirty="0" smtClean="0"/>
              <a:t>une </a:t>
            </a:r>
            <a:r>
              <a:rPr lang="fr-FR" dirty="0"/>
              <a:t>carte sans contact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Les </a:t>
            </a:r>
            <a:r>
              <a:rPr lang="fr-FR" sz="2400" dirty="0">
                <a:solidFill>
                  <a:srgbClr val="FF0000"/>
                </a:solidFill>
              </a:rPr>
              <a:t>bases </a:t>
            </a:r>
            <a:r>
              <a:rPr lang="fr-FR" sz="2400" dirty="0"/>
              <a:t>du paiement mobile sans </a:t>
            </a:r>
            <a:r>
              <a:rPr lang="fr-FR" sz="2400" dirty="0" smtClean="0"/>
              <a:t>contact</a:t>
            </a:r>
            <a:endParaRPr lang="fr-FR" sz="2400" dirty="0"/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2666288" y="3053971"/>
            <a:ext cx="6190632" cy="1807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lvl1pPr>
            <a:lvl2pPr marL="712788" indent="-255588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/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/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/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fr-FR" dirty="0"/>
              <a:t>Le dialogue entre le mobile et le TPE est possible grâce à l’utilisation de la </a:t>
            </a:r>
            <a:r>
              <a:rPr lang="fr-FR" b="1" dirty="0">
                <a:solidFill>
                  <a:srgbClr val="FF0000"/>
                </a:solidFill>
              </a:rPr>
              <a:t>technologie sans contact </a:t>
            </a:r>
            <a:r>
              <a:rPr lang="fr-FR" dirty="0"/>
              <a:t>connue sous le nom de </a:t>
            </a:r>
            <a:r>
              <a:rPr lang="fr-FR" b="1" dirty="0"/>
              <a:t>NFC </a:t>
            </a: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dirty="0" smtClean="0"/>
              <a:t>(</a:t>
            </a:r>
            <a:r>
              <a:rPr lang="fr-FR" dirty="0" err="1" smtClean="0"/>
              <a:t>Near</a:t>
            </a:r>
            <a:r>
              <a:rPr lang="fr-FR" dirty="0" smtClean="0"/>
              <a:t> </a:t>
            </a:r>
            <a:r>
              <a:rPr lang="fr-FR" dirty="0"/>
              <a:t>Field Communication). </a:t>
            </a:r>
            <a:br>
              <a:rPr lang="fr-FR" dirty="0"/>
            </a:br>
            <a:r>
              <a:rPr lang="fr-FR" dirty="0"/>
              <a:t>Le NFC est une technologie de communication entre deux </a:t>
            </a:r>
            <a:r>
              <a:rPr lang="fr-FR" dirty="0" smtClean="0"/>
              <a:t>appareils de </a:t>
            </a:r>
            <a:r>
              <a:rPr lang="fr-FR" dirty="0"/>
              <a:t>courte portée : quelques centimètres, voire un léger contact souvent appelé « TAP ».</a:t>
            </a:r>
          </a:p>
        </p:txBody>
      </p:sp>
      <p:sp>
        <p:nvSpPr>
          <p:cNvPr id="14" name="Espace réservé du contenu 2"/>
          <p:cNvSpPr txBox="1">
            <a:spLocks/>
          </p:cNvSpPr>
          <p:nvPr/>
        </p:nvSpPr>
        <p:spPr>
          <a:xfrm>
            <a:off x="298450" y="5093292"/>
            <a:ext cx="8739223" cy="10221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lvl1pPr>
            <a:lvl2pPr marL="712788" indent="-255588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/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/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/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fr-FR" dirty="0" smtClean="0"/>
              <a:t>Il est actuellement possible de payer </a:t>
            </a:r>
            <a:r>
              <a:rPr lang="fr-FR" b="1" dirty="0" smtClean="0"/>
              <a:t>jusqu’à 20€* avec une carte sans contact </a:t>
            </a:r>
            <a:r>
              <a:rPr lang="fr-FR" dirty="0" smtClean="0"/>
              <a:t>et </a:t>
            </a:r>
            <a:r>
              <a:rPr lang="fr-FR" b="1" dirty="0" smtClean="0"/>
              <a:t>jusqu’à 300€ avec un mobile sans contact compatible. </a:t>
            </a:r>
            <a:r>
              <a:rPr lang="fr-FR" b="1" dirty="0"/>
              <a:t/>
            </a:r>
            <a:br>
              <a:rPr lang="fr-FR" b="1" dirty="0"/>
            </a:br>
            <a:r>
              <a:rPr lang="fr-FR" dirty="0" smtClean="0"/>
              <a:t>Dans </a:t>
            </a:r>
            <a:r>
              <a:rPr lang="fr-FR" dirty="0"/>
              <a:t>tous les cas, </a:t>
            </a:r>
            <a:r>
              <a:rPr lang="fr-FR" dirty="0" smtClean="0"/>
              <a:t>les </a:t>
            </a:r>
            <a:r>
              <a:rPr lang="fr-FR" dirty="0"/>
              <a:t>plafonds carte demeurent </a:t>
            </a:r>
            <a:r>
              <a:rPr lang="fr-FR" dirty="0" smtClean="0"/>
              <a:t>applicables</a:t>
            </a:r>
            <a:r>
              <a:rPr lang="fr-FR" dirty="0"/>
              <a:t>.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2" r="-168"/>
          <a:stretch/>
        </p:blipFill>
        <p:spPr bwMode="auto">
          <a:xfrm>
            <a:off x="6652106" y="1273055"/>
            <a:ext cx="217917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98899" y="5989364"/>
            <a:ext cx="333580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dirty="0" smtClean="0"/>
              <a:t>* Plafond relevé de 20 à 30 € prochainement. Plus d’informations à venir.  </a:t>
            </a:r>
          </a:p>
        </p:txBody>
      </p:sp>
    </p:spTree>
    <p:extLst>
      <p:ext uri="{BB962C8B-B14F-4D97-AF65-F5344CB8AC3E}">
        <p14:creationId xmlns:p14="http://schemas.microsoft.com/office/powerpoint/2010/main" val="87064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320905" y="1665015"/>
            <a:ext cx="1332000" cy="20385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Smartphones NFC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3156273" y="1657393"/>
            <a:ext cx="1332000" cy="21148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Commerçants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316978" y="1872877"/>
            <a:ext cx="1332000" cy="1527860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750290" y="2331978"/>
            <a:ext cx="401231" cy="383001"/>
            <a:chOff x="661353" y="4290060"/>
            <a:chExt cx="331470" cy="331470"/>
          </a:xfrm>
        </p:grpSpPr>
        <p:pic>
          <p:nvPicPr>
            <p:cNvPr id="13" name="Picture 2" descr="Afficher l'image d'origin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353" y="4290060"/>
              <a:ext cx="331470" cy="3314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069" y="4387959"/>
              <a:ext cx="108009" cy="137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e 14"/>
          <p:cNvGrpSpPr/>
          <p:nvPr/>
        </p:nvGrpSpPr>
        <p:grpSpPr>
          <a:xfrm>
            <a:off x="2105711" y="2297137"/>
            <a:ext cx="666389" cy="490732"/>
            <a:chOff x="2182002" y="4290060"/>
            <a:chExt cx="359561" cy="246116"/>
          </a:xfrm>
        </p:grpSpPr>
        <p:pic>
          <p:nvPicPr>
            <p:cNvPr id="16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2002" y="4290060"/>
              <a:ext cx="246116" cy="246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3554" y="4344188"/>
              <a:ext cx="108009" cy="137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72" y="2237052"/>
            <a:ext cx="478190" cy="4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ZoneTexte 18"/>
          <p:cNvSpPr txBox="1"/>
          <p:nvPr/>
        </p:nvSpPr>
        <p:spPr>
          <a:xfrm>
            <a:off x="482124" y="1885328"/>
            <a:ext cx="93756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 smtClean="0">
                <a:latin typeface="+mj-lt"/>
              </a:rPr>
              <a:t>11,5 millions</a:t>
            </a:r>
          </a:p>
          <a:p>
            <a:pPr algn="ctr"/>
            <a:r>
              <a:rPr lang="fr-FR" sz="1000" b="1" dirty="0" smtClean="0">
                <a:latin typeface="+mj-lt"/>
              </a:rPr>
              <a:t>90 modèles</a:t>
            </a:r>
            <a:endParaRPr lang="fr-FR" sz="1000" b="1" dirty="0">
              <a:latin typeface="+mj-lt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424158" y="2843563"/>
            <a:ext cx="10534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100" b="1" dirty="0" smtClean="0">
                <a:latin typeface="+mj-lt"/>
              </a:rPr>
              <a:t>+49,4% sur 1 an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16977" y="3053016"/>
            <a:ext cx="1332001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50" dirty="0" smtClean="0">
                <a:latin typeface="+mj-lt"/>
              </a:rPr>
              <a:t>Clients équipés de smartphones</a:t>
            </a:r>
            <a:r>
              <a:rPr lang="fr-FR" sz="650" dirty="0">
                <a:latin typeface="+mj-lt"/>
              </a:rPr>
              <a:t> </a:t>
            </a:r>
            <a:r>
              <a:rPr lang="fr-FR" sz="650" dirty="0" smtClean="0">
                <a:latin typeface="+mj-lt"/>
              </a:rPr>
              <a:t>NFC permettant le paiement mobile </a:t>
            </a:r>
            <a:br>
              <a:rPr lang="fr-FR" sz="650" dirty="0" smtClean="0">
                <a:latin typeface="+mj-lt"/>
              </a:rPr>
            </a:br>
            <a:r>
              <a:rPr lang="fr-FR" sz="650" dirty="0" smtClean="0">
                <a:latin typeface="+mj-lt"/>
              </a:rPr>
              <a:t>(Juin 2016)</a:t>
            </a:r>
            <a:endParaRPr lang="fr-FR" sz="650" dirty="0">
              <a:latin typeface="+mj-lt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-24492" y="3400754"/>
            <a:ext cx="142176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00" dirty="0" smtClean="0">
                <a:latin typeface="+mj-lt"/>
              </a:rPr>
              <a:t>Source : AFSCM (Juin 2016)</a:t>
            </a:r>
            <a:endParaRPr lang="fr-FR" sz="500" dirty="0">
              <a:latin typeface="+mj-lt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1736625" y="1872877"/>
            <a:ext cx="1332000" cy="1527860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931780" y="1885328"/>
            <a:ext cx="94448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 smtClean="0">
                <a:latin typeface="+mj-lt"/>
              </a:rPr>
              <a:t>40,9 millions</a:t>
            </a:r>
          </a:p>
          <a:p>
            <a:pPr algn="ctr"/>
            <a:r>
              <a:rPr lang="fr-FR" sz="1000" b="1" dirty="0">
                <a:latin typeface="+mj-lt"/>
              </a:rPr>
              <a:t>s</a:t>
            </a:r>
            <a:r>
              <a:rPr lang="fr-FR" sz="1000" b="1" dirty="0" smtClean="0">
                <a:latin typeface="+mj-lt"/>
              </a:rPr>
              <a:t>oit 63,5%</a:t>
            </a:r>
            <a:endParaRPr lang="fr-FR" sz="1000" b="1" dirty="0">
              <a:latin typeface="+mj-lt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1925368" y="2843563"/>
            <a:ext cx="9573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100" b="1" dirty="0" smtClean="0">
                <a:latin typeface="+mj-lt"/>
              </a:rPr>
              <a:t>+15% sur 1 an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1736625" y="3153043"/>
            <a:ext cx="13320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50" dirty="0">
                <a:latin typeface="+mj-lt"/>
              </a:rPr>
              <a:t>C</a:t>
            </a:r>
            <a:r>
              <a:rPr lang="fr-FR" sz="650" dirty="0" smtClean="0">
                <a:latin typeface="+mj-lt"/>
              </a:rPr>
              <a:t>artes de </a:t>
            </a:r>
            <a:r>
              <a:rPr lang="fr-FR" sz="650" dirty="0">
                <a:latin typeface="+mj-lt"/>
              </a:rPr>
              <a:t>paiement</a:t>
            </a:r>
            <a:r>
              <a:rPr lang="fr-FR" sz="650" dirty="0" smtClean="0">
                <a:latin typeface="+mj-lt"/>
              </a:rPr>
              <a:t> sans contact</a:t>
            </a:r>
            <a:br>
              <a:rPr lang="fr-FR" sz="650" dirty="0" smtClean="0">
                <a:latin typeface="+mj-lt"/>
              </a:rPr>
            </a:br>
            <a:r>
              <a:rPr lang="fr-FR" sz="650" dirty="0" smtClean="0">
                <a:latin typeface="+mj-lt"/>
              </a:rPr>
              <a:t> (Déc 2016)</a:t>
            </a:r>
            <a:endParaRPr lang="fr-FR" sz="650" dirty="0">
              <a:latin typeface="+mj-lt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3156273" y="1872877"/>
            <a:ext cx="1332000" cy="1527877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3122497" y="1885328"/>
            <a:ext cx="14239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latin typeface="+mj-lt"/>
              </a:rPr>
              <a:t>494 000</a:t>
            </a:r>
          </a:p>
          <a:p>
            <a:pPr algn="ctr"/>
            <a:r>
              <a:rPr lang="fr-FR" sz="1000" b="1" dirty="0" smtClean="0">
                <a:latin typeface="+mj-lt"/>
              </a:rPr>
              <a:t>Soit 35%</a:t>
            </a:r>
            <a:endParaRPr lang="fr-FR" sz="900" dirty="0" smtClean="0">
              <a:latin typeface="+mj-lt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3156273" y="3153043"/>
            <a:ext cx="13320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50" dirty="0">
                <a:latin typeface="+mj-lt"/>
              </a:rPr>
              <a:t>Commerçants</a:t>
            </a:r>
            <a:r>
              <a:rPr lang="fr-FR" sz="650" dirty="0" smtClean="0">
                <a:latin typeface="+mj-lt"/>
              </a:rPr>
              <a:t> équipés en TPE sans contact (Déc 2016)</a:t>
            </a:r>
            <a:endParaRPr lang="fr-FR" sz="650" dirty="0">
              <a:latin typeface="+mj-lt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494455" y="3400754"/>
            <a:ext cx="117051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500" dirty="0" smtClean="0">
                <a:latin typeface="+mj-lt"/>
              </a:rPr>
              <a:t>Source : GIE Cartes Bancaires (Déc 2016)</a:t>
            </a:r>
            <a:endParaRPr lang="fr-FR" sz="500" dirty="0">
              <a:latin typeface="+mj-lt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316024" y="1476287"/>
            <a:ext cx="4176000" cy="46844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1890102" y="1322399"/>
            <a:ext cx="102784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+mj-lt"/>
              </a:rPr>
              <a:t>Equipement</a:t>
            </a:r>
            <a:endParaRPr lang="fr-FR" sz="1400" b="1" dirty="0">
              <a:latin typeface="+mj-lt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1738589" y="1659273"/>
            <a:ext cx="1332000" cy="20960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Cartes</a:t>
            </a:r>
            <a:r>
              <a:rPr kumimoji="0" lang="fr-FR" sz="1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de paiement</a:t>
            </a:r>
            <a:endParaRPr kumimoji="0" lang="fr-F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7601125" y="1862798"/>
            <a:ext cx="1207970" cy="1539869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latin typeface="+mj-lt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7723465" y="3400754"/>
            <a:ext cx="117051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500" dirty="0" smtClean="0">
                <a:latin typeface="+mj-lt"/>
              </a:rPr>
              <a:t>Source : GIE Cartes Bancaires (Déc 2016)</a:t>
            </a:r>
            <a:endParaRPr lang="fr-FR" sz="500" dirty="0">
              <a:latin typeface="+mj-lt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4633095" y="1477412"/>
            <a:ext cx="4176000" cy="45719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6379704" y="1323524"/>
            <a:ext cx="70724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+mj-lt"/>
              </a:rPr>
              <a:t>Usages</a:t>
            </a:r>
            <a:endParaRPr lang="fr-FR" sz="1400" b="1" dirty="0">
              <a:latin typeface="+mj-lt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4631294" y="1665015"/>
            <a:ext cx="4177801" cy="20385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 dirty="0">
                <a:latin typeface="+mj-lt"/>
              </a:rPr>
              <a:t>Paiement sans contact</a:t>
            </a:r>
          </a:p>
        </p:txBody>
      </p:sp>
      <p:pic>
        <p:nvPicPr>
          <p:cNvPr id="45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" r="5283" b="1703"/>
          <a:stretch/>
        </p:blipFill>
        <p:spPr bwMode="auto">
          <a:xfrm>
            <a:off x="4631294" y="2054606"/>
            <a:ext cx="2626011" cy="150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Un </a:t>
            </a:r>
            <a:r>
              <a:rPr lang="fr-FR" sz="2400" dirty="0">
                <a:solidFill>
                  <a:srgbClr val="FF0000"/>
                </a:solidFill>
              </a:rPr>
              <a:t>usage</a:t>
            </a:r>
            <a:r>
              <a:rPr lang="fr-FR" sz="2400" dirty="0"/>
              <a:t> de plus en plus répandu, </a:t>
            </a:r>
            <a:br>
              <a:rPr lang="fr-FR" sz="2400" dirty="0"/>
            </a:br>
            <a:r>
              <a:rPr lang="fr-FR" sz="2400" dirty="0"/>
              <a:t>Des commerçants mieux </a:t>
            </a:r>
            <a:r>
              <a:rPr lang="fr-FR" sz="2400" dirty="0" smtClean="0"/>
              <a:t>équipés</a:t>
            </a:r>
            <a:endParaRPr lang="fr-FR" sz="2400" dirty="0"/>
          </a:p>
        </p:txBody>
      </p:sp>
      <p:sp>
        <p:nvSpPr>
          <p:cNvPr id="54" name="Rectangle 53"/>
          <p:cNvSpPr/>
          <p:nvPr/>
        </p:nvSpPr>
        <p:spPr>
          <a:xfrm>
            <a:off x="3122497" y="2547665"/>
            <a:ext cx="14235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000" dirty="0" smtClean="0">
                <a:latin typeface="+mj-lt"/>
              </a:rPr>
              <a:t>équipés </a:t>
            </a:r>
            <a:r>
              <a:rPr lang="fr-FR" sz="1000" dirty="0">
                <a:latin typeface="+mj-lt"/>
              </a:rPr>
              <a:t>de 719 000 </a:t>
            </a:r>
            <a:r>
              <a:rPr lang="fr-FR" sz="1000" dirty="0" smtClean="0">
                <a:latin typeface="+mj-lt"/>
              </a:rPr>
              <a:t/>
            </a:r>
            <a:br>
              <a:rPr lang="fr-FR" sz="1000" dirty="0" smtClean="0">
                <a:latin typeface="+mj-lt"/>
              </a:rPr>
            </a:br>
            <a:r>
              <a:rPr lang="fr-FR" sz="1000" dirty="0" smtClean="0">
                <a:latin typeface="+mj-lt"/>
              </a:rPr>
              <a:t>TPE </a:t>
            </a:r>
            <a:r>
              <a:rPr lang="fr-FR" sz="1000" dirty="0">
                <a:latin typeface="+mj-lt"/>
              </a:rPr>
              <a:t>CB SC </a:t>
            </a:r>
          </a:p>
        </p:txBody>
      </p:sp>
      <p:grpSp>
        <p:nvGrpSpPr>
          <p:cNvPr id="60" name="Groupe 59"/>
          <p:cNvGrpSpPr/>
          <p:nvPr/>
        </p:nvGrpSpPr>
        <p:grpSpPr>
          <a:xfrm>
            <a:off x="7922171" y="2420569"/>
            <a:ext cx="666389" cy="490732"/>
            <a:chOff x="2182002" y="4290060"/>
            <a:chExt cx="359561" cy="246116"/>
          </a:xfrm>
        </p:grpSpPr>
        <p:pic>
          <p:nvPicPr>
            <p:cNvPr id="61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2002" y="4290060"/>
              <a:ext cx="246116" cy="246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3554" y="4344188"/>
              <a:ext cx="108009" cy="137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9" name="ZoneTexte 38"/>
          <p:cNvSpPr txBox="1"/>
          <p:nvPr/>
        </p:nvSpPr>
        <p:spPr>
          <a:xfrm>
            <a:off x="7601576" y="1943256"/>
            <a:ext cx="12615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latin typeface="+mj-lt"/>
              </a:rPr>
              <a:t>74,9 millions</a:t>
            </a:r>
          </a:p>
          <a:p>
            <a:pPr algn="ctr"/>
            <a:r>
              <a:rPr lang="fr-FR" sz="800" b="1" dirty="0">
                <a:latin typeface="+mj-lt"/>
              </a:rPr>
              <a:t>paiements </a:t>
            </a:r>
            <a:r>
              <a:rPr lang="fr-FR" sz="800" b="1" dirty="0" smtClean="0">
                <a:latin typeface="+mj-lt"/>
              </a:rPr>
              <a:t>SC</a:t>
            </a:r>
            <a:r>
              <a:rPr lang="fr-FR" sz="800" dirty="0" smtClean="0">
                <a:latin typeface="+mj-lt"/>
              </a:rPr>
              <a:t> en Déc 2016</a:t>
            </a:r>
          </a:p>
          <a:p>
            <a:pPr algn="ctr"/>
            <a:r>
              <a:rPr lang="fr-FR" sz="1000" b="1" dirty="0">
                <a:latin typeface="+mj-lt"/>
              </a:rPr>
              <a:t>s</a:t>
            </a:r>
            <a:r>
              <a:rPr lang="fr-FR" sz="1000" b="1" dirty="0" smtClean="0">
                <a:latin typeface="+mj-lt"/>
              </a:rPr>
              <a:t>oit 126%</a:t>
            </a:r>
            <a:endParaRPr lang="fr-FR" sz="1000" b="1" dirty="0">
              <a:latin typeface="+mj-lt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7607407" y="2848867"/>
            <a:ext cx="12556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latin typeface="+mj-lt"/>
              </a:rPr>
              <a:t>798 millions €</a:t>
            </a:r>
          </a:p>
          <a:p>
            <a:pPr algn="ctr"/>
            <a:r>
              <a:rPr lang="fr-FR" sz="800" dirty="0">
                <a:latin typeface="+mj-lt"/>
              </a:rPr>
              <a:t>paiements</a:t>
            </a:r>
            <a:r>
              <a:rPr lang="fr-FR" sz="800" b="1" dirty="0">
                <a:latin typeface="+mj-lt"/>
              </a:rPr>
              <a:t> </a:t>
            </a:r>
            <a:r>
              <a:rPr lang="fr-FR" sz="800" dirty="0" smtClean="0">
                <a:latin typeface="+mj-lt"/>
              </a:rPr>
              <a:t>SC en Déc 2016</a:t>
            </a:r>
          </a:p>
          <a:p>
            <a:pPr algn="ctr"/>
            <a:r>
              <a:rPr lang="fr-FR" sz="1000" b="1" dirty="0">
                <a:latin typeface="+mj-lt"/>
              </a:rPr>
              <a:t>s</a:t>
            </a:r>
            <a:r>
              <a:rPr lang="fr-FR" sz="1000" b="1" dirty="0" smtClean="0">
                <a:latin typeface="+mj-lt"/>
              </a:rPr>
              <a:t>oit 126%</a:t>
            </a:r>
            <a:endParaRPr lang="fr-FR" sz="1000" b="1" dirty="0">
              <a:latin typeface="+mj-lt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343616" y="2843563"/>
            <a:ext cx="95731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fr-FR" sz="1100" b="1" dirty="0">
                <a:solidFill>
                  <a:srgbClr val="000000"/>
                </a:solidFill>
                <a:latin typeface="+mj-lt"/>
              </a:rPr>
              <a:t>+15% sur 1 an</a:t>
            </a:r>
          </a:p>
        </p:txBody>
      </p:sp>
      <p:grpSp>
        <p:nvGrpSpPr>
          <p:cNvPr id="67" name="Groupe 66"/>
          <p:cNvGrpSpPr/>
          <p:nvPr/>
        </p:nvGrpSpPr>
        <p:grpSpPr>
          <a:xfrm>
            <a:off x="348245" y="3767103"/>
            <a:ext cx="519831" cy="382806"/>
            <a:chOff x="2182002" y="4290060"/>
            <a:chExt cx="359561" cy="246116"/>
          </a:xfrm>
        </p:grpSpPr>
        <p:pic>
          <p:nvPicPr>
            <p:cNvPr id="68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2002" y="4290060"/>
              <a:ext cx="246116" cy="246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3554" y="4344188"/>
              <a:ext cx="108009" cy="137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7" name="Picture 11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" r="4541"/>
          <a:stretch/>
        </p:blipFill>
        <p:spPr bwMode="auto">
          <a:xfrm>
            <a:off x="462529" y="4056855"/>
            <a:ext cx="3742986" cy="200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0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1" r="3845"/>
          <a:stretch/>
        </p:blipFill>
        <p:spPr bwMode="auto">
          <a:xfrm>
            <a:off x="4823813" y="4056855"/>
            <a:ext cx="3605299" cy="1992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ZoneTexte 70"/>
          <p:cNvSpPr txBox="1"/>
          <p:nvPr/>
        </p:nvSpPr>
        <p:spPr>
          <a:xfrm rot="16200000">
            <a:off x="3379454" y="5007435"/>
            <a:ext cx="17748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solidFill>
                  <a:srgbClr val="339966"/>
                </a:solidFill>
              </a:rPr>
              <a:t>Nombre de cartes SC </a:t>
            </a:r>
            <a:r>
              <a:rPr lang="fr-FR" sz="1100" b="1" u="sng" dirty="0" smtClean="0">
                <a:solidFill>
                  <a:srgbClr val="339966"/>
                </a:solidFill>
              </a:rPr>
              <a:t>actives</a:t>
            </a:r>
            <a:endParaRPr lang="fr-FR" sz="1100" b="1" u="sng" dirty="0">
              <a:solidFill>
                <a:srgbClr val="339966"/>
              </a:solidFill>
            </a:endParaRPr>
          </a:p>
        </p:txBody>
      </p:sp>
      <p:sp>
        <p:nvSpPr>
          <p:cNvPr id="72" name="ZoneTexte 71"/>
          <p:cNvSpPr txBox="1"/>
          <p:nvPr/>
        </p:nvSpPr>
        <p:spPr>
          <a:xfrm>
            <a:off x="857580" y="3844462"/>
            <a:ext cx="26340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solidFill>
                  <a:srgbClr val="336699"/>
                </a:solidFill>
              </a:rPr>
              <a:t>Part des cartes SC </a:t>
            </a:r>
            <a:r>
              <a:rPr lang="fr-FR" sz="1100" b="1" u="sng" dirty="0" smtClean="0">
                <a:solidFill>
                  <a:srgbClr val="336699"/>
                </a:solidFill>
              </a:rPr>
              <a:t>actives</a:t>
            </a:r>
            <a:r>
              <a:rPr lang="fr-FR" sz="1100" b="1" dirty="0" smtClean="0">
                <a:solidFill>
                  <a:srgbClr val="336699"/>
                </a:solidFill>
              </a:rPr>
              <a:t> / parc de carte SC</a:t>
            </a:r>
            <a:endParaRPr lang="fr-FR" sz="1100" b="1" u="sng" dirty="0">
              <a:solidFill>
                <a:srgbClr val="336699"/>
              </a:solidFill>
            </a:endParaRPr>
          </a:p>
        </p:txBody>
      </p:sp>
      <p:sp>
        <p:nvSpPr>
          <p:cNvPr id="73" name="ZoneTexte 72"/>
          <p:cNvSpPr txBox="1"/>
          <p:nvPr/>
        </p:nvSpPr>
        <p:spPr>
          <a:xfrm rot="16200000">
            <a:off x="7505541" y="4919270"/>
            <a:ext cx="19864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solidFill>
                  <a:srgbClr val="336699"/>
                </a:solidFill>
              </a:rPr>
              <a:t>Nombre de commerces SC </a:t>
            </a:r>
            <a:r>
              <a:rPr lang="fr-FR" sz="1100" b="1" u="sng" dirty="0" smtClean="0">
                <a:solidFill>
                  <a:srgbClr val="336699"/>
                </a:solidFill>
              </a:rPr>
              <a:t>actifs</a:t>
            </a:r>
            <a:endParaRPr lang="fr-FR" sz="1100" b="1" u="sng" dirty="0">
              <a:solidFill>
                <a:srgbClr val="336699"/>
              </a:solidFill>
            </a:endParaRPr>
          </a:p>
        </p:txBody>
      </p:sp>
      <p:sp>
        <p:nvSpPr>
          <p:cNvPr id="74" name="ZoneTexte 73"/>
          <p:cNvSpPr txBox="1"/>
          <p:nvPr/>
        </p:nvSpPr>
        <p:spPr>
          <a:xfrm>
            <a:off x="4971830" y="3844462"/>
            <a:ext cx="27045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solidFill>
                  <a:srgbClr val="339966"/>
                </a:solidFill>
              </a:rPr>
              <a:t>Part de commerces SC </a:t>
            </a:r>
            <a:r>
              <a:rPr lang="fr-FR" sz="1100" b="1" u="sng" dirty="0" smtClean="0">
                <a:solidFill>
                  <a:srgbClr val="339966"/>
                </a:solidFill>
              </a:rPr>
              <a:t>actifs</a:t>
            </a:r>
            <a:r>
              <a:rPr lang="fr-FR" sz="1100" b="1" dirty="0" smtClean="0">
                <a:solidFill>
                  <a:srgbClr val="339966"/>
                </a:solidFill>
              </a:rPr>
              <a:t> / commerces SC</a:t>
            </a:r>
            <a:endParaRPr lang="fr-FR" sz="1100" b="1" u="sng" dirty="0">
              <a:solidFill>
                <a:srgbClr val="339966"/>
              </a:solidFill>
            </a:endParaRPr>
          </a:p>
        </p:txBody>
      </p:sp>
      <p:pic>
        <p:nvPicPr>
          <p:cNvPr id="66" name="Picture 7"/>
          <p:cNvPicPr>
            <a:picLocks noChangeAspect="1" noChangeArrowheads="1"/>
          </p:cNvPicPr>
          <p:nvPr/>
        </p:nvPicPr>
        <p:blipFill rotWithShape="1"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33"/>
          <a:stretch/>
        </p:blipFill>
        <p:spPr bwMode="auto">
          <a:xfrm>
            <a:off x="4558952" y="3728936"/>
            <a:ext cx="478190" cy="37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ZoneTexte 74"/>
          <p:cNvSpPr txBox="1"/>
          <p:nvPr/>
        </p:nvSpPr>
        <p:spPr>
          <a:xfrm>
            <a:off x="4551323" y="1869955"/>
            <a:ext cx="15824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solidFill>
                  <a:srgbClr val="FFC000"/>
                </a:solidFill>
              </a:rPr>
              <a:t>Nombre de paiements SC</a:t>
            </a:r>
            <a:endParaRPr lang="fr-FR" sz="1100" b="1" u="sng" dirty="0">
              <a:solidFill>
                <a:srgbClr val="FFC000"/>
              </a:solidFill>
            </a:endParaRPr>
          </a:p>
        </p:txBody>
      </p:sp>
      <p:sp>
        <p:nvSpPr>
          <p:cNvPr id="76" name="ZoneTexte 75"/>
          <p:cNvSpPr txBox="1"/>
          <p:nvPr/>
        </p:nvSpPr>
        <p:spPr>
          <a:xfrm rot="16200000">
            <a:off x="6557812" y="2644696"/>
            <a:ext cx="15632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solidFill>
                  <a:srgbClr val="33CCFF"/>
                </a:solidFill>
              </a:rPr>
              <a:t>Valeur des paiements SC</a:t>
            </a:r>
            <a:endParaRPr lang="fr-FR" sz="1100" b="1" u="sng" dirty="0">
              <a:solidFill>
                <a:srgbClr val="33CCFF"/>
              </a:solidFill>
            </a:endParaRPr>
          </a:p>
        </p:txBody>
      </p:sp>
      <p:cxnSp>
        <p:nvCxnSpPr>
          <p:cNvPr id="78" name="Connecteur droit 77"/>
          <p:cNvCxnSpPr/>
          <p:nvPr/>
        </p:nvCxnSpPr>
        <p:spPr>
          <a:xfrm>
            <a:off x="316024" y="3700729"/>
            <a:ext cx="851441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4568370" y="1387929"/>
            <a:ext cx="0" cy="229878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114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èche droite 12"/>
          <p:cNvSpPr/>
          <p:nvPr/>
        </p:nvSpPr>
        <p:spPr>
          <a:xfrm>
            <a:off x="292085" y="1643803"/>
            <a:ext cx="8465111" cy="465581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+mj-lt"/>
            </a:endParaRPr>
          </a:p>
        </p:txBody>
      </p:sp>
      <p:pic>
        <p:nvPicPr>
          <p:cNvPr id="1026" name="Imag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6"/>
          <a:stretch>
            <a:fillRect/>
          </a:stretch>
        </p:blipFill>
        <p:spPr bwMode="auto">
          <a:xfrm>
            <a:off x="6602958" y="3400987"/>
            <a:ext cx="215423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Imag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6"/>
          <a:stretch>
            <a:fillRect/>
          </a:stretch>
        </p:blipFill>
        <p:spPr bwMode="auto">
          <a:xfrm>
            <a:off x="4281921" y="3380991"/>
            <a:ext cx="215423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6"/>
          <a:stretch>
            <a:fillRect/>
          </a:stretch>
        </p:blipFill>
        <p:spPr bwMode="auto">
          <a:xfrm>
            <a:off x="1462302" y="3378691"/>
            <a:ext cx="215423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fr-FR" sz="2400" dirty="0" smtClean="0"/>
              <a:t>Les</a:t>
            </a:r>
            <a:r>
              <a:rPr lang="fr-FR" sz="2400" dirty="0" smtClean="0">
                <a:solidFill>
                  <a:srgbClr val="FF0000"/>
                </a:solidFill>
              </a:rPr>
              <a:t> solutions </a:t>
            </a:r>
            <a:r>
              <a:rPr lang="fr-FR" sz="2400" dirty="0"/>
              <a:t>de paiement sans </a:t>
            </a:r>
            <a:r>
              <a:rPr lang="fr-FR" sz="2400" dirty="0" smtClean="0"/>
              <a:t>contact </a:t>
            </a:r>
            <a:br>
              <a:rPr lang="fr-FR" sz="2400" dirty="0" smtClean="0"/>
            </a:br>
            <a:r>
              <a:rPr lang="fr-FR" sz="2400" dirty="0" smtClean="0"/>
              <a:t>pour les clients caisse d’épargne </a:t>
            </a:r>
            <a:endParaRPr lang="fr-FR" sz="2400" dirty="0"/>
          </a:p>
        </p:txBody>
      </p:sp>
      <p:sp>
        <p:nvSpPr>
          <p:cNvPr id="24" name="ZoneTexte 23"/>
          <p:cNvSpPr txBox="1"/>
          <p:nvPr/>
        </p:nvSpPr>
        <p:spPr>
          <a:xfrm>
            <a:off x="278259" y="4953507"/>
            <a:ext cx="1181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+mj-lt"/>
              </a:rPr>
              <a:t>Validation</a:t>
            </a:r>
            <a:endParaRPr lang="fr-FR" sz="1400" b="1" dirty="0">
              <a:latin typeface="+mj-lt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278259" y="3593020"/>
            <a:ext cx="1181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+mj-lt"/>
              </a:rPr>
              <a:t>Cartes</a:t>
            </a:r>
            <a:endParaRPr lang="fr-FR" sz="1400" b="1" dirty="0">
              <a:latin typeface="+mj-lt"/>
            </a:endParaRPr>
          </a:p>
        </p:txBody>
      </p:sp>
      <p:cxnSp>
        <p:nvCxnSpPr>
          <p:cNvPr id="27" name="Connecteur droit 26"/>
          <p:cNvCxnSpPr/>
          <p:nvPr/>
        </p:nvCxnSpPr>
        <p:spPr bwMode="auto">
          <a:xfrm>
            <a:off x="292085" y="4579414"/>
            <a:ext cx="846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Rectangle 41"/>
          <p:cNvSpPr/>
          <p:nvPr/>
        </p:nvSpPr>
        <p:spPr>
          <a:xfrm>
            <a:off x="4489878" y="2115390"/>
            <a:ext cx="14889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iPhone 6/6</a:t>
            </a:r>
            <a:r>
              <a:rPr lang="fr-FR" sz="1400" dirty="0" smtClean="0"/>
              <a:t>+, </a:t>
            </a:r>
            <a:r>
              <a:rPr lang="fr-FR" sz="1400" dirty="0"/>
              <a:t>Apple Watch et  </a:t>
            </a:r>
            <a:r>
              <a:rPr lang="fr-FR" sz="1400" dirty="0" err="1"/>
              <a:t>iPad</a:t>
            </a:r>
            <a:r>
              <a:rPr lang="fr-FR" sz="1400" dirty="0"/>
              <a:t> Air 2, </a:t>
            </a:r>
            <a:r>
              <a:rPr lang="fr-FR" sz="1400" dirty="0" err="1"/>
              <a:t>iPad</a:t>
            </a:r>
            <a:r>
              <a:rPr lang="fr-FR" sz="1400" dirty="0"/>
              <a:t> Pro et </a:t>
            </a:r>
            <a:r>
              <a:rPr lang="fr-FR" sz="1400" dirty="0" err="1"/>
              <a:t>iPad</a:t>
            </a:r>
            <a:r>
              <a:rPr lang="fr-FR" sz="1400" dirty="0"/>
              <a:t> Mini 3 et modèles plus </a:t>
            </a:r>
            <a:r>
              <a:rPr lang="fr-FR" sz="1400" dirty="0" smtClean="0"/>
              <a:t>récents</a:t>
            </a:r>
            <a:endParaRPr lang="fr-FR" sz="1400" dirty="0"/>
          </a:p>
        </p:txBody>
      </p:sp>
      <p:sp>
        <p:nvSpPr>
          <p:cNvPr id="43" name="Rectangle 42"/>
          <p:cNvSpPr/>
          <p:nvPr/>
        </p:nvSpPr>
        <p:spPr>
          <a:xfrm>
            <a:off x="7251541" y="2115390"/>
            <a:ext cx="14846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+mj-lt"/>
              </a:rPr>
              <a:t>Smartphone Android </a:t>
            </a:r>
            <a:r>
              <a:rPr lang="fr-FR" sz="1400" dirty="0">
                <a:latin typeface="+mj-lt"/>
              </a:rPr>
              <a:t>(version d’OS 4.4 ou </a:t>
            </a:r>
            <a:r>
              <a:rPr lang="fr-FR" sz="1400" dirty="0" smtClean="0">
                <a:latin typeface="+mj-lt"/>
              </a:rPr>
              <a:t>supérieure) NFC</a:t>
            </a:r>
            <a:endParaRPr lang="fr-FR" sz="1400" dirty="0">
              <a:latin typeface="+mj-lt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489322" y="4662785"/>
            <a:ext cx="180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latin typeface="+mj-lt"/>
              </a:rPr>
              <a:t>Absence de validation en sans contact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593445" y="4662785"/>
            <a:ext cx="252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latin typeface="+mj-lt"/>
              </a:rPr>
              <a:t>Validation par Touch ID </a:t>
            </a:r>
            <a:r>
              <a:rPr lang="fr-FR" sz="1400" dirty="0" smtClean="0">
                <a:latin typeface="+mj-lt"/>
              </a:rPr>
              <a:t/>
            </a:r>
            <a:br>
              <a:rPr lang="fr-FR" sz="1400" dirty="0" smtClean="0">
                <a:latin typeface="+mj-lt"/>
              </a:rPr>
            </a:br>
            <a:r>
              <a:rPr lang="fr-FR" sz="1400" dirty="0" smtClean="0">
                <a:latin typeface="+mj-lt"/>
              </a:rPr>
              <a:t>par </a:t>
            </a:r>
            <a:r>
              <a:rPr lang="fr-FR" sz="1400" dirty="0">
                <a:latin typeface="+mj-lt"/>
              </a:rPr>
              <a:t>défaut </a:t>
            </a:r>
            <a:endParaRPr lang="fr-FR" sz="1400" dirty="0" smtClean="0">
              <a:latin typeface="+mj-lt"/>
            </a:endParaRPr>
          </a:p>
          <a:p>
            <a:pPr marL="285750" indent="-285750"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+mj-lt"/>
              </a:rPr>
              <a:t>Paiement </a:t>
            </a:r>
            <a:r>
              <a:rPr lang="fr-FR" sz="1400" dirty="0">
                <a:latin typeface="+mj-lt"/>
              </a:rPr>
              <a:t>possible écran éteint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216162" y="4662785"/>
            <a:ext cx="252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+mj-lt"/>
              </a:rPr>
              <a:t>Validation par code à 4 chiffres</a:t>
            </a:r>
          </a:p>
          <a:p>
            <a:pPr marL="285750" indent="-285750"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+mj-lt"/>
              </a:rPr>
              <a:t>Paiement </a:t>
            </a:r>
            <a:r>
              <a:rPr lang="fr-FR" sz="1400" dirty="0">
                <a:latin typeface="+mj-lt"/>
              </a:rPr>
              <a:t>écran allumé</a:t>
            </a:r>
          </a:p>
        </p:txBody>
      </p:sp>
      <p:sp>
        <p:nvSpPr>
          <p:cNvPr id="101" name="ZoneTexte 100"/>
          <p:cNvSpPr txBox="1"/>
          <p:nvPr/>
        </p:nvSpPr>
        <p:spPr>
          <a:xfrm>
            <a:off x="287197" y="5632636"/>
            <a:ext cx="12676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+mj-lt"/>
              </a:rPr>
              <a:t>Technologie</a:t>
            </a:r>
            <a:endParaRPr lang="fr-FR" sz="1400" b="1" dirty="0">
              <a:latin typeface="+mj-lt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3593445" y="5577037"/>
            <a:ext cx="252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+mj-lt"/>
              </a:rPr>
              <a:t>Apple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6216162" y="5593283"/>
            <a:ext cx="26301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400" dirty="0" err="1" smtClean="0">
                <a:latin typeface="+mj-lt"/>
              </a:rPr>
              <a:t>Paylib</a:t>
            </a:r>
            <a:r>
              <a:rPr lang="fr-FR" sz="1400" dirty="0" smtClean="0">
                <a:latin typeface="+mj-lt"/>
              </a:rPr>
              <a:t> : plateforme développée par le consortium de 7 banques</a:t>
            </a:r>
          </a:p>
        </p:txBody>
      </p:sp>
      <p:sp>
        <p:nvSpPr>
          <p:cNvPr id="91" name="Rectangle 90"/>
          <p:cNvSpPr/>
          <p:nvPr/>
        </p:nvSpPr>
        <p:spPr>
          <a:xfrm>
            <a:off x="1553484" y="5593283"/>
            <a:ext cx="180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latin typeface="+mj-lt"/>
              </a:rPr>
              <a:t>NC</a:t>
            </a:r>
            <a:endParaRPr lang="fr-FR" sz="1400" dirty="0"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52156" y="1172288"/>
            <a:ext cx="1651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latin typeface="+mj-lt"/>
              </a:rPr>
              <a:t>Paiement </a:t>
            </a:r>
            <a:r>
              <a:rPr lang="fr-FR" sz="1400" b="1" dirty="0" smtClean="0">
                <a:latin typeface="+mj-lt"/>
              </a:rPr>
              <a:t>par </a:t>
            </a:r>
            <a:r>
              <a:rPr lang="fr-FR" sz="1400" b="1" dirty="0">
                <a:latin typeface="+mj-lt"/>
              </a:rPr>
              <a:t>carte </a:t>
            </a:r>
            <a:r>
              <a:rPr lang="fr-FR" sz="1400" b="1" dirty="0" smtClean="0">
                <a:latin typeface="+mj-lt"/>
              </a:rPr>
              <a:t>sans </a:t>
            </a:r>
            <a:r>
              <a:rPr lang="fr-FR" sz="1400" b="1" dirty="0">
                <a:latin typeface="+mj-lt"/>
              </a:rPr>
              <a:t>contact</a:t>
            </a:r>
          </a:p>
        </p:txBody>
      </p:sp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235" y="5566982"/>
            <a:ext cx="629668" cy="349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4429928" y="1730322"/>
            <a:ext cx="981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Juillet 2016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72" name="ZoneTexte 71"/>
          <p:cNvSpPr txBox="1"/>
          <p:nvPr/>
        </p:nvSpPr>
        <p:spPr>
          <a:xfrm>
            <a:off x="7251541" y="1730322"/>
            <a:ext cx="8766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Avril 2017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pic>
        <p:nvPicPr>
          <p:cNvPr id="86" name="Picture 2" descr="R:\Paiements\MON\MOA\Mobile\Arbol\1 - Projet\ARBOL 2\Appli HCE\EDB Application HCE\EDB déploiement\CE\APP_CA_icon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946" y="1196067"/>
            <a:ext cx="449595" cy="44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ZoneTexte 72"/>
          <p:cNvSpPr txBox="1"/>
          <p:nvPr/>
        </p:nvSpPr>
        <p:spPr>
          <a:xfrm>
            <a:off x="2077995" y="1730322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2012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pic>
        <p:nvPicPr>
          <p:cNvPr id="67" name="Picture 12" descr="Afficher l'image d'origine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40" r="3993"/>
          <a:stretch/>
        </p:blipFill>
        <p:spPr bwMode="auto">
          <a:xfrm>
            <a:off x="3822271" y="2115390"/>
            <a:ext cx="667607" cy="1151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8" name="Groupe 67"/>
          <p:cNvGrpSpPr/>
          <p:nvPr/>
        </p:nvGrpSpPr>
        <p:grpSpPr>
          <a:xfrm>
            <a:off x="6488235" y="2147197"/>
            <a:ext cx="815383" cy="1155565"/>
            <a:chOff x="5368961" y="1373650"/>
            <a:chExt cx="2508737" cy="3555393"/>
          </a:xfrm>
        </p:grpSpPr>
        <p:pic>
          <p:nvPicPr>
            <p:cNvPr id="69" name="Picture 14" descr="Afficher l'image d'origine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8961" y="1373650"/>
              <a:ext cx="2508737" cy="3555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0" name="Image 69"/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1123" y="1706530"/>
              <a:ext cx="1423603" cy="255590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cxnSp>
        <p:nvCxnSpPr>
          <p:cNvPr id="80" name="Connecteur droit 79"/>
          <p:cNvCxnSpPr/>
          <p:nvPr/>
        </p:nvCxnSpPr>
        <p:spPr bwMode="auto">
          <a:xfrm>
            <a:off x="259878" y="5529485"/>
            <a:ext cx="846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" name="ZoneTexte 48"/>
          <p:cNvSpPr txBox="1"/>
          <p:nvPr/>
        </p:nvSpPr>
        <p:spPr>
          <a:xfrm>
            <a:off x="278259" y="2353979"/>
            <a:ext cx="1181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+mj-lt"/>
              </a:rPr>
              <a:t>Appareils</a:t>
            </a:r>
            <a:endParaRPr lang="fr-FR" sz="1400" b="1" dirty="0">
              <a:latin typeface="+mj-lt"/>
            </a:endParaRPr>
          </a:p>
        </p:txBody>
      </p:sp>
      <p:grpSp>
        <p:nvGrpSpPr>
          <p:cNvPr id="51" name="Groupe 50"/>
          <p:cNvGrpSpPr/>
          <p:nvPr/>
        </p:nvGrpSpPr>
        <p:grpSpPr>
          <a:xfrm>
            <a:off x="1460230" y="1282822"/>
            <a:ext cx="617766" cy="454925"/>
            <a:chOff x="2182002" y="4290060"/>
            <a:chExt cx="359561" cy="246116"/>
          </a:xfrm>
        </p:grpSpPr>
        <p:pic>
          <p:nvPicPr>
            <p:cNvPr id="52" name="Picture 6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2002" y="4290060"/>
              <a:ext cx="246116" cy="246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3554" y="4344188"/>
              <a:ext cx="108009" cy="137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4" name="Picture 5" descr="Afficher l'image d'origin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457" y="1172288"/>
            <a:ext cx="1052300" cy="47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5" name="Connecteur droit 54"/>
          <p:cNvCxnSpPr/>
          <p:nvPr/>
        </p:nvCxnSpPr>
        <p:spPr bwMode="auto">
          <a:xfrm>
            <a:off x="292085" y="3284957"/>
            <a:ext cx="846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" name="ZoneTexte 55"/>
          <p:cNvSpPr txBox="1"/>
          <p:nvPr/>
        </p:nvSpPr>
        <p:spPr>
          <a:xfrm>
            <a:off x="278259" y="4185280"/>
            <a:ext cx="1181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+mj-lt"/>
              </a:rPr>
              <a:t>Plafond</a:t>
            </a:r>
            <a:endParaRPr lang="fr-FR" sz="1400" b="1" dirty="0">
              <a:latin typeface="+mj-lt"/>
            </a:endParaRPr>
          </a:p>
        </p:txBody>
      </p:sp>
      <p:cxnSp>
        <p:nvCxnSpPr>
          <p:cNvPr id="57" name="Connecteur droit 56"/>
          <p:cNvCxnSpPr/>
          <p:nvPr/>
        </p:nvCxnSpPr>
        <p:spPr bwMode="auto">
          <a:xfrm>
            <a:off x="292085" y="4132824"/>
            <a:ext cx="846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>
          <a:xfrm>
            <a:off x="3676312" y="4185280"/>
            <a:ext cx="1558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Jusqu’à </a:t>
            </a:r>
            <a:r>
              <a:rPr lang="fr-FR" sz="1400" dirty="0" smtClean="0"/>
              <a:t>300€</a:t>
            </a:r>
            <a:endParaRPr lang="fr-FR" sz="1400" dirty="0"/>
          </a:p>
        </p:txBody>
      </p:sp>
      <p:sp>
        <p:nvSpPr>
          <p:cNvPr id="59" name="Rectangle 58"/>
          <p:cNvSpPr/>
          <p:nvPr/>
        </p:nvSpPr>
        <p:spPr>
          <a:xfrm>
            <a:off x="6436159" y="4185280"/>
            <a:ext cx="1253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Jusqu’à </a:t>
            </a:r>
            <a:r>
              <a:rPr lang="fr-FR" sz="1400" dirty="0" smtClean="0"/>
              <a:t>300€</a:t>
            </a:r>
            <a:endParaRPr lang="fr-FR" sz="1400" dirty="0"/>
          </a:p>
        </p:txBody>
      </p:sp>
      <p:sp>
        <p:nvSpPr>
          <p:cNvPr id="60" name="Rectangle 59"/>
          <p:cNvSpPr/>
          <p:nvPr/>
        </p:nvSpPr>
        <p:spPr>
          <a:xfrm>
            <a:off x="1553485" y="4185280"/>
            <a:ext cx="15606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Jusqu’à 20€*</a:t>
            </a:r>
            <a:endParaRPr lang="fr-FR" sz="1400" dirty="0"/>
          </a:p>
        </p:txBody>
      </p:sp>
      <p:sp>
        <p:nvSpPr>
          <p:cNvPr id="3" name="ZoneTexte 2"/>
          <p:cNvSpPr txBox="1"/>
          <p:nvPr/>
        </p:nvSpPr>
        <p:spPr>
          <a:xfrm>
            <a:off x="7312199" y="1172288"/>
            <a:ext cx="1172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  <a:latin typeface="Segoe Script" panose="020B0504020000000003" pitchFamily="34" charset="0"/>
              </a:rPr>
              <a:t>Paiement </a:t>
            </a:r>
            <a:br>
              <a:rPr lang="fr-FR" sz="1400" b="1" dirty="0" smtClean="0">
                <a:solidFill>
                  <a:srgbClr val="FF0000"/>
                </a:solidFill>
                <a:latin typeface="Segoe Script" panose="020B0504020000000003" pitchFamily="34" charset="0"/>
              </a:rPr>
            </a:br>
            <a:r>
              <a:rPr lang="fr-FR" sz="1400" b="1" dirty="0" smtClean="0">
                <a:solidFill>
                  <a:srgbClr val="FF0000"/>
                </a:solidFill>
                <a:latin typeface="Segoe Script" panose="020B0504020000000003" pitchFamily="34" charset="0"/>
              </a:rPr>
              <a:t>Mobile</a:t>
            </a:r>
            <a:endParaRPr lang="fr-FR" sz="1400" b="1" dirty="0">
              <a:solidFill>
                <a:srgbClr val="FF0000"/>
              </a:solidFill>
              <a:latin typeface="Segoe Script" panose="020B0504020000000003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98899" y="5989364"/>
            <a:ext cx="333580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dirty="0" smtClean="0"/>
              <a:t>* Plafond relevé de 20 à 30 € prochainement. </a:t>
            </a:r>
            <a:r>
              <a:rPr lang="fr-FR" sz="900" dirty="0"/>
              <a:t>Plus d’informations à venir. </a:t>
            </a:r>
            <a:endParaRPr lang="fr-FR" sz="9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5867">
            <a:off x="3890787" y="3351803"/>
            <a:ext cx="377348" cy="257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Rectangle 61"/>
          <p:cNvSpPr/>
          <p:nvPr/>
        </p:nvSpPr>
        <p:spPr>
          <a:xfrm>
            <a:off x="3816110" y="3902648"/>
            <a:ext cx="1488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+ cartes Business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41904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rré corné 3"/>
          <p:cNvSpPr/>
          <p:nvPr/>
        </p:nvSpPr>
        <p:spPr>
          <a:xfrm>
            <a:off x="6624952" y="3650414"/>
            <a:ext cx="2132878" cy="2033553"/>
          </a:xfrm>
          <a:prstGeom prst="foldedCorner">
            <a:avLst>
              <a:gd name="adj" fmla="val 10174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Zoom sur Le service </a:t>
            </a:r>
            <a:r>
              <a:rPr lang="fr-FR" sz="2400" dirty="0">
                <a:solidFill>
                  <a:srgbClr val="FF0000"/>
                </a:solidFill>
              </a:rPr>
              <a:t>Apple </a:t>
            </a:r>
            <a:r>
              <a:rPr lang="fr-FR" sz="2400" dirty="0" err="1" smtClean="0">
                <a:solidFill>
                  <a:srgbClr val="FF0000"/>
                </a:solidFill>
              </a:rPr>
              <a:t>Pay</a:t>
            </a:r>
            <a:endParaRPr lang="fr-FR" sz="2400" dirty="0"/>
          </a:p>
        </p:txBody>
      </p:sp>
      <p:sp>
        <p:nvSpPr>
          <p:cNvPr id="15" name="Rectangle 14"/>
          <p:cNvSpPr/>
          <p:nvPr/>
        </p:nvSpPr>
        <p:spPr bwMode="auto">
          <a:xfrm>
            <a:off x="1771649" y="1181512"/>
            <a:ext cx="7054487" cy="82647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fr-FR" sz="1600" b="1" dirty="0">
                <a:latin typeface="+mj-lt"/>
                <a:ea typeface="Verdana"/>
                <a:cs typeface="Times New Roman"/>
              </a:rPr>
              <a:t>Apple Pay est un service de paiement mobile </a:t>
            </a:r>
            <a:r>
              <a:rPr lang="fr-FR" sz="1600" dirty="0" smtClean="0">
                <a:latin typeface="+mj-lt"/>
                <a:ea typeface="Verdana"/>
                <a:cs typeface="Times New Roman"/>
              </a:rPr>
              <a:t>proposé </a:t>
            </a:r>
            <a:r>
              <a:rPr lang="fr-FR" sz="1600" dirty="0">
                <a:latin typeface="+mj-lt"/>
                <a:ea typeface="Verdana"/>
                <a:cs typeface="Times New Roman"/>
              </a:rPr>
              <a:t>par Apple et </a:t>
            </a:r>
            <a:r>
              <a:rPr lang="fr-FR" sz="1600" dirty="0" smtClean="0">
                <a:latin typeface="+mj-lt"/>
                <a:ea typeface="Verdana"/>
                <a:cs typeface="Times New Roman"/>
              </a:rPr>
              <a:t>distribué en France par les Banques Populaires, Caisses d’Epargne et Carrefour Banque</a:t>
            </a:r>
            <a:r>
              <a:rPr lang="fr-FR" sz="1600" dirty="0">
                <a:ea typeface="Verdana"/>
                <a:cs typeface="Times New Roman"/>
              </a:rPr>
              <a:t> </a:t>
            </a:r>
            <a:r>
              <a:rPr lang="fr-FR" sz="1600" dirty="0" smtClean="0">
                <a:ea typeface="Verdana"/>
                <a:cs typeface="Times New Roman"/>
              </a:rPr>
              <a:t>principalement </a:t>
            </a:r>
            <a:r>
              <a:rPr lang="fr-FR" sz="1600" dirty="0" smtClean="0">
                <a:latin typeface="+mj-lt"/>
                <a:ea typeface="Verdana"/>
                <a:cs typeface="Times New Roman"/>
              </a:rPr>
              <a:t>auprès de leurs clients détenteurs d’une carte bancaire éligible*. </a:t>
            </a:r>
            <a:endParaRPr lang="fr-FR" sz="2000" dirty="0">
              <a:latin typeface="+mj-lt"/>
              <a:ea typeface="Verdana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13509" y="2050522"/>
            <a:ext cx="85553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b="1" dirty="0">
                <a:latin typeface="+mj-lt"/>
              </a:rPr>
              <a:t>Extension de l’utilisation </a:t>
            </a:r>
            <a:r>
              <a:rPr lang="fr-FR" sz="1600" dirty="0">
                <a:latin typeface="+mj-lt"/>
              </a:rPr>
              <a:t>de la carte bancaire au travers de l’iPhone, Apple Watch ou </a:t>
            </a:r>
            <a:r>
              <a:rPr lang="fr-FR" sz="1600" dirty="0" err="1">
                <a:latin typeface="+mj-lt"/>
              </a:rPr>
              <a:t>iPad</a:t>
            </a:r>
            <a:r>
              <a:rPr lang="fr-FR" sz="1600" dirty="0" smtClean="0">
                <a:latin typeface="+mj-lt"/>
              </a:rPr>
              <a:t>**. Le </a:t>
            </a:r>
            <a:r>
              <a:rPr lang="fr-FR" sz="1600" dirty="0">
                <a:latin typeface="+mj-lt"/>
              </a:rPr>
              <a:t>client bénéficie donc des </a:t>
            </a:r>
            <a:r>
              <a:rPr lang="fr-FR" sz="1600" b="1" dirty="0">
                <a:latin typeface="+mj-lt"/>
              </a:rPr>
              <a:t>mêmes niveaux de sécurité et de garantie que la carte bancaire </a:t>
            </a:r>
          </a:p>
          <a:p>
            <a:pPr marL="265113" lvl="0" indent="-265113"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dirty="0">
                <a:latin typeface="+mj-lt"/>
              </a:rPr>
              <a:t>Paiements chez les </a:t>
            </a:r>
            <a:r>
              <a:rPr lang="fr-FR" sz="1600" b="1" dirty="0">
                <a:latin typeface="+mj-lt"/>
              </a:rPr>
              <a:t>commerçants avec un TPE sans contact actif </a:t>
            </a:r>
            <a:r>
              <a:rPr lang="fr-FR" sz="1600" b="1" dirty="0" smtClean="0">
                <a:latin typeface="+mj-lt"/>
              </a:rPr>
              <a:t>             </a:t>
            </a:r>
            <a:r>
              <a:rPr lang="fr-FR" sz="1600" dirty="0" smtClean="0">
                <a:latin typeface="+mj-lt"/>
              </a:rPr>
              <a:t>ou </a:t>
            </a:r>
            <a:r>
              <a:rPr lang="fr-FR" sz="1600" dirty="0">
                <a:latin typeface="+mj-lt"/>
              </a:rPr>
              <a:t>via des </a:t>
            </a:r>
            <a:r>
              <a:rPr lang="fr-FR" sz="1600" b="1" dirty="0">
                <a:latin typeface="+mj-lt"/>
              </a:rPr>
              <a:t>applications mobiles </a:t>
            </a:r>
            <a:r>
              <a:rPr lang="fr-FR" sz="1600" b="1" dirty="0" err="1">
                <a:latin typeface="+mj-lt"/>
              </a:rPr>
              <a:t>iOS</a:t>
            </a:r>
            <a:r>
              <a:rPr lang="fr-FR" sz="1600" b="1" dirty="0">
                <a:latin typeface="+mj-lt"/>
              </a:rPr>
              <a:t> éligibles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83638" y="5859411"/>
            <a:ext cx="8537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latin typeface="+mj-lt"/>
              </a:rPr>
              <a:t>* Cartes  éligibles : </a:t>
            </a:r>
            <a:r>
              <a:rPr lang="fr-FR" sz="1000" dirty="0"/>
              <a:t>Visa </a:t>
            </a:r>
            <a:r>
              <a:rPr lang="fr-FR" sz="1000" dirty="0" smtClean="0"/>
              <a:t>Sensea, </a:t>
            </a:r>
            <a:r>
              <a:rPr lang="fr-FR" sz="1000" dirty="0" smtClean="0">
                <a:latin typeface="+mj-lt"/>
              </a:rPr>
              <a:t>Visa Classic, </a:t>
            </a:r>
            <a:r>
              <a:rPr lang="fr-FR" sz="1000" dirty="0">
                <a:latin typeface="+mj-lt"/>
              </a:rPr>
              <a:t>Visa </a:t>
            </a:r>
            <a:r>
              <a:rPr lang="fr-FR" sz="1000" dirty="0" smtClean="0">
                <a:latin typeface="+mj-lt"/>
              </a:rPr>
              <a:t>Premier, </a:t>
            </a:r>
            <a:r>
              <a:rPr lang="fr-FR" sz="1000" dirty="0">
                <a:latin typeface="+mj-lt"/>
              </a:rPr>
              <a:t>Visa </a:t>
            </a:r>
            <a:r>
              <a:rPr lang="fr-FR" sz="1000" dirty="0" err="1" smtClean="0">
                <a:latin typeface="+mj-lt"/>
              </a:rPr>
              <a:t>Platinum</a:t>
            </a:r>
            <a:r>
              <a:rPr lang="fr-FR" sz="1000" dirty="0"/>
              <a:t> </a:t>
            </a:r>
            <a:r>
              <a:rPr lang="fr-FR" sz="1000" dirty="0" smtClean="0"/>
              <a:t>(y </a:t>
            </a:r>
            <a:r>
              <a:rPr lang="fr-FR" sz="1000" dirty="0"/>
              <a:t>compris IZICARTE)</a:t>
            </a:r>
            <a:r>
              <a:rPr lang="fr-FR" sz="1000" dirty="0" smtClean="0">
                <a:latin typeface="+mj-lt"/>
              </a:rPr>
              <a:t>, </a:t>
            </a:r>
            <a:r>
              <a:rPr lang="fr-FR" sz="1000" dirty="0">
                <a:latin typeface="+mj-lt"/>
              </a:rPr>
              <a:t>Visa </a:t>
            </a:r>
            <a:r>
              <a:rPr lang="fr-FR" sz="1000" dirty="0" err="1" smtClean="0">
                <a:latin typeface="+mj-lt"/>
              </a:rPr>
              <a:t>Infinite</a:t>
            </a:r>
            <a:r>
              <a:rPr lang="fr-FR" sz="1000" dirty="0">
                <a:latin typeface="+mj-lt"/>
              </a:rPr>
              <a:t> </a:t>
            </a:r>
            <a:r>
              <a:rPr lang="fr-FR" sz="1000" dirty="0" smtClean="0">
                <a:latin typeface="+mj-lt"/>
              </a:rPr>
              <a:t>et cartes Business.</a:t>
            </a:r>
            <a:br>
              <a:rPr lang="fr-FR" sz="1000" dirty="0" smtClean="0">
                <a:latin typeface="+mj-lt"/>
              </a:rPr>
            </a:br>
            <a:r>
              <a:rPr lang="fr-FR" sz="1000" dirty="0" smtClean="0">
                <a:latin typeface="+mj-lt"/>
              </a:rPr>
              <a:t>** Matériel Apple compatible : iPhone </a:t>
            </a:r>
            <a:r>
              <a:rPr lang="fr-FR" sz="1000" dirty="0">
                <a:latin typeface="+mj-lt"/>
              </a:rPr>
              <a:t>6/6+ et modèles plus récents (y compris l'iPhone SE) </a:t>
            </a:r>
            <a:r>
              <a:rPr lang="fr-FR" sz="1000" dirty="0" smtClean="0">
                <a:latin typeface="+mj-lt"/>
              </a:rPr>
              <a:t>, Apple Watch</a:t>
            </a:r>
            <a:r>
              <a:rPr lang="fr-FR" sz="1000" dirty="0">
                <a:latin typeface="+mj-lt"/>
              </a:rPr>
              <a:t> </a:t>
            </a:r>
            <a:r>
              <a:rPr lang="fr-FR" sz="1000" dirty="0" smtClean="0">
                <a:latin typeface="+mj-lt"/>
              </a:rPr>
              <a:t>et  </a:t>
            </a:r>
            <a:r>
              <a:rPr lang="fr-FR" sz="1000" dirty="0">
                <a:latin typeface="+mj-lt"/>
              </a:rPr>
              <a:t>iPad Air 2, iPad Pro et iPad Mini 3 et modèles plus récents.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308131" y="3207843"/>
            <a:ext cx="4757392" cy="608686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>
              <a:defRPr sz="1400" b="1">
                <a:latin typeface="Arial Narrow" panose="020B0606020202030204" pitchFamily="34" charset="0"/>
                <a:ea typeface="Verdana"/>
                <a:cs typeface="Times New Roman"/>
              </a:defRPr>
            </a:lvl1pPr>
          </a:lstStyle>
          <a:p>
            <a:r>
              <a:rPr lang="fr-FR" dirty="0">
                <a:latin typeface="+mj-lt"/>
              </a:rPr>
              <a:t>Le service est progressivement déployé </a:t>
            </a:r>
            <a:r>
              <a:rPr lang="fr-FR" dirty="0" smtClean="0">
                <a:latin typeface="+mj-lt"/>
              </a:rPr>
              <a:t>dans différents pays, augmentant le nombre d’utilisateurs potentiels :</a:t>
            </a:r>
            <a:endParaRPr lang="fr-FR" dirty="0">
              <a:latin typeface="+mj-lt"/>
            </a:endParaRPr>
          </a:p>
        </p:txBody>
      </p:sp>
      <p:sp>
        <p:nvSpPr>
          <p:cNvPr id="23" name="Flèche droite 22"/>
          <p:cNvSpPr/>
          <p:nvPr/>
        </p:nvSpPr>
        <p:spPr>
          <a:xfrm>
            <a:off x="318645" y="3824329"/>
            <a:ext cx="4653405" cy="2520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+mj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70027" y="3672429"/>
            <a:ext cx="81625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tx2"/>
                </a:solidFill>
                <a:latin typeface="+mj-lt"/>
              </a:rPr>
              <a:t>2014</a:t>
            </a:r>
            <a:endParaRPr lang="fr-FR" sz="1400" dirty="0" smtClean="0">
              <a:solidFill>
                <a:schemeClr val="tx2"/>
              </a:solidFill>
              <a:latin typeface="+mj-lt"/>
            </a:endParaRPr>
          </a:p>
          <a:p>
            <a:pPr algn="ctr"/>
            <a:endParaRPr lang="fr-FR" sz="700" dirty="0" smtClean="0">
              <a:latin typeface="+mj-lt"/>
            </a:endParaRPr>
          </a:p>
          <a:p>
            <a:pPr algn="ctr"/>
            <a:r>
              <a:rPr lang="fr-FR" sz="1300" dirty="0" smtClean="0">
                <a:latin typeface="+mj-lt"/>
              </a:rPr>
              <a:t>États-Unis</a:t>
            </a:r>
            <a:endParaRPr lang="fr-FR" sz="1300" dirty="0">
              <a:latin typeface="+mj-lt"/>
            </a:endParaRPr>
          </a:p>
        </p:txBody>
      </p:sp>
      <p:sp>
        <p:nvSpPr>
          <p:cNvPr id="26" name="Espace réservé du contenu 2"/>
          <p:cNvSpPr txBox="1">
            <a:spLocks/>
          </p:cNvSpPr>
          <p:nvPr/>
        </p:nvSpPr>
        <p:spPr>
          <a:xfrm>
            <a:off x="2376574" y="3672430"/>
            <a:ext cx="1332000" cy="21869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chemeClr val="tx2"/>
                </a:solidFill>
                <a:latin typeface="+mj-lt"/>
              </a:rPr>
              <a:t>2016</a:t>
            </a:r>
            <a:endParaRPr lang="fr-FR" sz="1400" dirty="0" smtClean="0">
              <a:solidFill>
                <a:schemeClr val="tx2"/>
              </a:solidFill>
              <a:latin typeface="+mj-lt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fr-FR" sz="700" dirty="0" smtClean="0">
              <a:latin typeface="+mj-lt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300" dirty="0" smtClean="0">
                <a:latin typeface="+mj-lt"/>
              </a:rPr>
              <a:t>Chine</a:t>
            </a:r>
            <a:endParaRPr lang="fr-FR" sz="1300" dirty="0">
              <a:latin typeface="+mj-lt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300" dirty="0">
                <a:latin typeface="+mj-lt"/>
              </a:rPr>
              <a:t>Singapour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300" dirty="0">
                <a:latin typeface="+mj-lt"/>
              </a:rPr>
              <a:t>Suisse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300" dirty="0">
                <a:solidFill>
                  <a:srgbClr val="FF0000"/>
                </a:solidFill>
                <a:latin typeface="+mj-lt"/>
              </a:rPr>
              <a:t>France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300" dirty="0">
                <a:latin typeface="+mj-lt"/>
              </a:rPr>
              <a:t>Hong Kong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300" dirty="0">
                <a:latin typeface="+mj-lt"/>
              </a:rPr>
              <a:t>Nouvelle-Zélande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300" dirty="0">
                <a:latin typeface="+mj-lt"/>
              </a:rPr>
              <a:t>Japon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300" dirty="0">
                <a:latin typeface="+mj-lt"/>
              </a:rPr>
              <a:t>Russie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300" dirty="0" smtClean="0">
                <a:latin typeface="+mj-lt"/>
              </a:rPr>
              <a:t>Espagne</a:t>
            </a:r>
            <a:endParaRPr lang="fr-FR" sz="1400" dirty="0">
              <a:latin typeface="+mj-lt"/>
            </a:endParaRPr>
          </a:p>
        </p:txBody>
      </p:sp>
      <p:sp>
        <p:nvSpPr>
          <p:cNvPr id="27" name="Espace réservé du contenu 2"/>
          <p:cNvSpPr txBox="1">
            <a:spLocks/>
          </p:cNvSpPr>
          <p:nvPr/>
        </p:nvSpPr>
        <p:spPr>
          <a:xfrm>
            <a:off x="3458785" y="3672429"/>
            <a:ext cx="1332000" cy="24520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chemeClr val="tx2"/>
                </a:solidFill>
                <a:latin typeface="+mj-lt"/>
              </a:rPr>
              <a:t>2017 </a:t>
            </a:r>
            <a:endParaRPr lang="fr-FR" sz="1400" dirty="0" smtClean="0">
              <a:solidFill>
                <a:schemeClr val="tx2"/>
              </a:solidFill>
              <a:latin typeface="+mj-lt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fr-FR" sz="700" dirty="0" smtClean="0">
              <a:latin typeface="+mj-lt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300" dirty="0" smtClean="0">
                <a:latin typeface="+mj-lt"/>
              </a:rPr>
              <a:t>Guernesey</a:t>
            </a:r>
            <a:endParaRPr lang="fr-FR" sz="1300" dirty="0">
              <a:latin typeface="+mj-lt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300" dirty="0">
                <a:latin typeface="+mj-lt"/>
              </a:rPr>
              <a:t>Île de Man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300" dirty="0">
                <a:latin typeface="+mj-lt"/>
              </a:rPr>
              <a:t>Jersey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300" dirty="0">
                <a:latin typeface="+mj-lt"/>
              </a:rPr>
              <a:t>Taïwan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300" dirty="0">
                <a:latin typeface="+mj-lt"/>
              </a:rPr>
              <a:t>Irlande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300" dirty="0">
                <a:latin typeface="+mj-lt"/>
              </a:rPr>
              <a:t>Italie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300" dirty="0">
                <a:latin typeface="+mj-lt"/>
              </a:rPr>
              <a:t>Vatican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300" dirty="0">
                <a:latin typeface="+mj-lt"/>
              </a:rPr>
              <a:t>Saint-Marin</a:t>
            </a:r>
          </a:p>
        </p:txBody>
      </p:sp>
      <p:pic>
        <p:nvPicPr>
          <p:cNvPr id="1026" name="Picture 2" descr="http://celca-digital.id-solucom.fr/wp-content/uploads/2017/03/logo-apple-pa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45" y="1303382"/>
            <a:ext cx="1207701" cy="58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detail-icon-img" descr="pin icon"/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27828" y="3449834"/>
            <a:ext cx="471636" cy="469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Espace réservé du contenu 2"/>
          <p:cNvSpPr>
            <a:spLocks noGrp="1"/>
          </p:cNvSpPr>
          <p:nvPr>
            <p:ph idx="1"/>
          </p:nvPr>
        </p:nvSpPr>
        <p:spPr>
          <a:xfrm>
            <a:off x="1294363" y="3672429"/>
            <a:ext cx="1332000" cy="1952492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chemeClr val="tx2"/>
                </a:solidFill>
                <a:latin typeface="+mj-lt"/>
              </a:rPr>
              <a:t>2015</a:t>
            </a:r>
            <a:endParaRPr lang="fr-FR" sz="1400" dirty="0" smtClean="0">
              <a:solidFill>
                <a:schemeClr val="tx2"/>
              </a:solidFill>
              <a:latin typeface="+mj-lt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fr-FR" sz="700" dirty="0" smtClean="0">
              <a:latin typeface="+mj-lt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300" dirty="0" smtClean="0">
                <a:latin typeface="+mj-lt"/>
              </a:rPr>
              <a:t>Royaume-Uni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300" dirty="0" smtClean="0">
                <a:latin typeface="+mj-lt"/>
              </a:rPr>
              <a:t>Canada </a:t>
            </a:r>
            <a:endParaRPr lang="fr-FR" sz="1300" dirty="0">
              <a:latin typeface="+mj-lt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300" dirty="0" smtClean="0">
                <a:latin typeface="+mj-lt"/>
              </a:rPr>
              <a:t>Australie</a:t>
            </a:r>
            <a:endParaRPr lang="fr-FR" sz="1300" dirty="0">
              <a:latin typeface="+mj-lt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624952" y="3939611"/>
            <a:ext cx="2206053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+mj-lt"/>
                <a:hlinkClick r:id="rId5"/>
              </a:rPr>
              <a:t>Heure du Jeudi 21 juillet 2016</a:t>
            </a:r>
            <a:endParaRPr lang="fr-FR" sz="1400" dirty="0" smtClean="0">
              <a:latin typeface="+mj-lt"/>
            </a:endParaRPr>
          </a:p>
          <a:p>
            <a:r>
              <a:rPr lang="fr-FR" sz="1400" dirty="0" smtClean="0">
                <a:latin typeface="+mj-lt"/>
              </a:rPr>
              <a:t>Rubrique des Commerciaux : </a:t>
            </a:r>
          </a:p>
          <a:p>
            <a:pPr marL="216000" indent="-216000"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+mj-lt"/>
                <a:hlinkClick r:id="rId6"/>
              </a:rPr>
              <a:t>FAQ Conseillers</a:t>
            </a:r>
            <a:endParaRPr lang="fr-FR" sz="1400" dirty="0" smtClean="0">
              <a:latin typeface="+mj-lt"/>
            </a:endParaRPr>
          </a:p>
          <a:p>
            <a:pPr marL="216000" indent="-216000"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+mj-lt"/>
                <a:hlinkClick r:id="rId7"/>
              </a:rPr>
              <a:t>FAQ Pro</a:t>
            </a:r>
            <a:endParaRPr lang="fr-FR" sz="1400" dirty="0" smtClean="0">
              <a:latin typeface="+mj-lt"/>
            </a:endParaRPr>
          </a:p>
          <a:p>
            <a:pPr marL="216000" indent="-216000"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+mj-lt"/>
                <a:hlinkClick r:id="rId8"/>
              </a:rPr>
              <a:t>Guide pratique </a:t>
            </a:r>
            <a:r>
              <a:rPr lang="fr-FR" sz="1400" dirty="0">
                <a:hlinkClick r:id="rId8"/>
              </a:rPr>
              <a:t>Conseillers</a:t>
            </a:r>
            <a:endParaRPr lang="fr-FR" sz="1400" dirty="0"/>
          </a:p>
          <a:p>
            <a:pPr marL="216000" indent="-216000">
              <a:buFont typeface="Wingdings" panose="05000000000000000000" pitchFamily="2" charset="2"/>
              <a:buChar char="§"/>
            </a:pPr>
            <a:r>
              <a:rPr lang="fr-FR" sz="1400" dirty="0">
                <a:hlinkClick r:id="rId9"/>
              </a:rPr>
              <a:t>Guide pratique </a:t>
            </a:r>
            <a:r>
              <a:rPr lang="fr-FR" sz="1400" dirty="0" smtClean="0">
                <a:hlinkClick r:id="rId9"/>
              </a:rPr>
              <a:t>Pro</a:t>
            </a:r>
            <a:endParaRPr lang="fr-FR" sz="1400" dirty="0"/>
          </a:p>
          <a:p>
            <a:pPr marL="216000" indent="-216000"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+mj-lt"/>
                <a:hlinkClick r:id="rId10"/>
              </a:rPr>
              <a:t>Book des parcours clients</a:t>
            </a:r>
            <a:endParaRPr lang="fr-FR" sz="1400" dirty="0">
              <a:latin typeface="+mj-lt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523" y="3327991"/>
            <a:ext cx="809308" cy="80930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574" y="2861999"/>
            <a:ext cx="8175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609" y="2570499"/>
            <a:ext cx="4699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950643" y="3607883"/>
            <a:ext cx="1481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En savoir plus </a:t>
            </a:r>
          </a:p>
        </p:txBody>
      </p:sp>
    </p:spTree>
    <p:extLst>
      <p:ext uri="{BB962C8B-B14F-4D97-AF65-F5344CB8AC3E}">
        <p14:creationId xmlns:p14="http://schemas.microsoft.com/office/powerpoint/2010/main" val="204745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rré corné 12"/>
          <p:cNvSpPr/>
          <p:nvPr/>
        </p:nvSpPr>
        <p:spPr>
          <a:xfrm>
            <a:off x="6620246" y="3644968"/>
            <a:ext cx="2132878" cy="2033553"/>
          </a:xfrm>
          <a:prstGeom prst="foldedCorner">
            <a:avLst>
              <a:gd name="adj" fmla="val 10174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detail-icon-img" descr="pin icon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23122" y="3444388"/>
            <a:ext cx="471636" cy="469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6620246" y="3934165"/>
            <a:ext cx="213552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+mj-lt"/>
                <a:hlinkClick r:id="rId4"/>
              </a:rPr>
              <a:t>Note d’information </a:t>
            </a:r>
            <a:br>
              <a:rPr lang="fr-FR" sz="1400" dirty="0" smtClean="0">
                <a:latin typeface="+mj-lt"/>
                <a:hlinkClick r:id="rId4"/>
              </a:rPr>
            </a:br>
            <a:r>
              <a:rPr lang="fr-FR" sz="1400" dirty="0" smtClean="0">
                <a:latin typeface="+mj-lt"/>
                <a:hlinkClick r:id="rId4"/>
              </a:rPr>
              <a:t>DMA-INF/17.060</a:t>
            </a:r>
            <a:endParaRPr lang="fr-FR" sz="1400" dirty="0" smtClean="0">
              <a:latin typeface="+mj-lt"/>
            </a:endParaRPr>
          </a:p>
          <a:p>
            <a:r>
              <a:rPr lang="fr-FR" sz="1400" dirty="0" smtClean="0">
                <a:latin typeface="+mj-lt"/>
              </a:rPr>
              <a:t>Rubrique des Commerciaux : </a:t>
            </a:r>
          </a:p>
          <a:p>
            <a:pPr marL="216000" indent="-216000"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+mj-lt"/>
                <a:hlinkClick r:id="rId5"/>
              </a:rPr>
              <a:t>FAQ Conseillers</a:t>
            </a:r>
            <a:endParaRPr lang="fr-FR" sz="1400" dirty="0" smtClean="0">
              <a:latin typeface="+mj-lt"/>
            </a:endParaRPr>
          </a:p>
          <a:p>
            <a:pPr marL="216000" indent="-216000"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+mj-lt"/>
                <a:hlinkClick r:id="rId6"/>
              </a:rPr>
              <a:t>Guide pratique </a:t>
            </a:r>
            <a:r>
              <a:rPr lang="fr-FR" sz="1400" dirty="0" smtClean="0">
                <a:hlinkClick r:id="rId6"/>
              </a:rPr>
              <a:t>Conseillers</a:t>
            </a:r>
            <a:endParaRPr lang="fr-FR" sz="1400" dirty="0"/>
          </a:p>
        </p:txBody>
      </p:sp>
      <p:sp>
        <p:nvSpPr>
          <p:cNvPr id="16" name="Rectangle 15"/>
          <p:cNvSpPr/>
          <p:nvPr/>
        </p:nvSpPr>
        <p:spPr>
          <a:xfrm>
            <a:off x="6945937" y="3602437"/>
            <a:ext cx="1481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En savoir plus 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Zoom sur Le service </a:t>
            </a:r>
            <a:r>
              <a:rPr lang="fr-FR" sz="2400" dirty="0" smtClean="0">
                <a:solidFill>
                  <a:srgbClr val="FF0000"/>
                </a:solidFill>
              </a:rPr>
              <a:t>PAIEMENT MOBILE</a:t>
            </a:r>
            <a:endParaRPr lang="fr-FR" sz="240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771649" y="1175463"/>
            <a:ext cx="7024007" cy="83252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Segoe Script" panose="020B0504020000000003" pitchFamily="34" charset="0"/>
              </a:rPr>
              <a:t>Paiement </a:t>
            </a:r>
            <a:r>
              <a:rPr lang="fr-FR" sz="1600" b="1" dirty="0" smtClean="0">
                <a:solidFill>
                  <a:srgbClr val="FF0000"/>
                </a:solidFill>
                <a:latin typeface="Segoe Script" panose="020B0504020000000003" pitchFamily="34" charset="0"/>
              </a:rPr>
              <a:t>Mobile </a:t>
            </a:r>
            <a:r>
              <a:rPr lang="fr-FR" sz="1600" dirty="0"/>
              <a:t>est une </a:t>
            </a:r>
            <a:r>
              <a:rPr lang="fr-FR" sz="1600" b="1" dirty="0" smtClean="0"/>
              <a:t>application</a:t>
            </a:r>
            <a:r>
              <a:rPr lang="fr-FR" sz="1600" dirty="0" smtClean="0"/>
              <a:t> </a:t>
            </a:r>
            <a:r>
              <a:rPr lang="fr-FR" sz="1600" dirty="0"/>
              <a:t>Caisse d’Epargne qui </a:t>
            </a:r>
            <a:r>
              <a:rPr lang="fr-FR" sz="1600" b="1" dirty="0"/>
              <a:t>couplée au service </a:t>
            </a:r>
            <a:r>
              <a:rPr lang="fr-FR" sz="1600" b="1" dirty="0" err="1"/>
              <a:t>Paylib</a:t>
            </a:r>
            <a:r>
              <a:rPr lang="fr-FR" sz="1600" dirty="0"/>
              <a:t> </a:t>
            </a:r>
            <a:r>
              <a:rPr lang="fr-FR" sz="1600" b="1" dirty="0"/>
              <a:t>sans contact</a:t>
            </a:r>
            <a:r>
              <a:rPr lang="fr-FR" sz="1600" dirty="0"/>
              <a:t> permet à nos clients </a:t>
            </a:r>
            <a:r>
              <a:rPr lang="fr-FR" sz="1600" b="1" dirty="0"/>
              <a:t>d’effectuer des paiements</a:t>
            </a:r>
            <a:r>
              <a:rPr lang="fr-FR" sz="1600" dirty="0"/>
              <a:t> de manière facile et sécurisée </a:t>
            </a:r>
            <a:r>
              <a:rPr lang="fr-FR" sz="1600" b="1" dirty="0"/>
              <a:t>grâce à leur </a:t>
            </a:r>
            <a:r>
              <a:rPr lang="fr-FR" sz="1600" b="1" dirty="0" err="1"/>
              <a:t>smartphone</a:t>
            </a:r>
            <a:r>
              <a:rPr lang="fr-FR" sz="1600" b="1" dirty="0"/>
              <a:t> </a:t>
            </a:r>
            <a:r>
              <a:rPr lang="fr-FR" sz="1600" b="1" dirty="0" err="1"/>
              <a:t>Android</a:t>
            </a:r>
            <a:r>
              <a:rPr lang="fr-FR" sz="1600" b="1" dirty="0"/>
              <a:t>.</a:t>
            </a:r>
            <a:endParaRPr lang="fr-FR" sz="1600" dirty="0"/>
          </a:p>
        </p:txBody>
      </p:sp>
      <p:sp>
        <p:nvSpPr>
          <p:cNvPr id="5" name="Rectangle 4"/>
          <p:cNvSpPr/>
          <p:nvPr/>
        </p:nvSpPr>
        <p:spPr>
          <a:xfrm>
            <a:off x="283029" y="2169350"/>
            <a:ext cx="85126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b="1" dirty="0">
                <a:latin typeface="+mj-lt"/>
              </a:rPr>
              <a:t>Extension de l’utilisation </a:t>
            </a:r>
            <a:r>
              <a:rPr lang="fr-FR" sz="1600" dirty="0">
                <a:latin typeface="+mj-lt"/>
              </a:rPr>
              <a:t>de la carte bancaire au travers d’un mobile </a:t>
            </a:r>
            <a:r>
              <a:rPr lang="fr-FR" sz="1600" dirty="0" err="1">
                <a:latin typeface="+mj-lt"/>
              </a:rPr>
              <a:t>Android</a:t>
            </a:r>
            <a:r>
              <a:rPr lang="fr-FR" sz="1600" dirty="0">
                <a:latin typeface="+mj-lt"/>
              </a:rPr>
              <a:t> </a:t>
            </a:r>
            <a:r>
              <a:rPr lang="fr-FR" sz="1600" dirty="0" smtClean="0">
                <a:latin typeface="+mj-lt"/>
              </a:rPr>
              <a:t>compatible. Le </a:t>
            </a:r>
            <a:r>
              <a:rPr lang="fr-FR" sz="1600" dirty="0">
                <a:latin typeface="+mj-lt"/>
              </a:rPr>
              <a:t>client bénéficie donc des </a:t>
            </a:r>
            <a:r>
              <a:rPr lang="fr-FR" sz="1600" b="1" dirty="0">
                <a:latin typeface="+mj-lt"/>
              </a:rPr>
              <a:t>mêmes niveaux de sécurité et de garantie que la carte bancaire </a:t>
            </a:r>
          </a:p>
          <a:p>
            <a:pPr marL="265113" indent="-265113"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dirty="0" smtClean="0">
                <a:latin typeface="+mj-lt"/>
              </a:rPr>
              <a:t>Paiements </a:t>
            </a:r>
            <a:r>
              <a:rPr lang="fr-FR" sz="1600" dirty="0">
                <a:latin typeface="+mj-lt"/>
              </a:rPr>
              <a:t>chez les </a:t>
            </a:r>
            <a:r>
              <a:rPr lang="fr-FR" sz="1600" b="1" dirty="0">
                <a:latin typeface="+mj-lt"/>
              </a:rPr>
              <a:t>commerçants avec un TPE sans contact actif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497920" y="4180841"/>
            <a:ext cx="3306445" cy="1872281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>
              <a:defRPr sz="1400" b="1">
                <a:latin typeface="Arial Narrow" panose="020B0606020202030204" pitchFamily="34" charset="0"/>
                <a:ea typeface="Verdana"/>
                <a:cs typeface="Times New Roman"/>
              </a:defRPr>
            </a:lvl1pPr>
          </a:lstStyle>
          <a:p>
            <a:pPr algn="ctr"/>
            <a:r>
              <a:rPr lang="fr-FR" b="0" dirty="0" smtClean="0">
                <a:latin typeface="+mj-lt"/>
              </a:rPr>
              <a:t>BNP Paribas, </a:t>
            </a:r>
            <a:br>
              <a:rPr lang="fr-FR" b="0" dirty="0" smtClean="0">
                <a:latin typeface="+mj-lt"/>
              </a:rPr>
            </a:br>
            <a:r>
              <a:rPr lang="fr-FR" b="0" dirty="0" smtClean="0">
                <a:latin typeface="+mj-lt"/>
              </a:rPr>
              <a:t>La Banque Postale, </a:t>
            </a:r>
            <a:br>
              <a:rPr lang="fr-FR" b="0" dirty="0" smtClean="0">
                <a:latin typeface="+mj-lt"/>
              </a:rPr>
            </a:br>
            <a:r>
              <a:rPr lang="fr-FR" b="0" dirty="0" smtClean="0">
                <a:latin typeface="+mj-lt"/>
              </a:rPr>
              <a:t>Société Générale, </a:t>
            </a:r>
            <a:br>
              <a:rPr lang="fr-FR" b="0" dirty="0" smtClean="0">
                <a:latin typeface="+mj-lt"/>
              </a:rPr>
            </a:br>
            <a:r>
              <a:rPr lang="fr-FR" b="0" dirty="0" smtClean="0">
                <a:latin typeface="+mj-lt"/>
              </a:rPr>
              <a:t>Crédit Mutuel </a:t>
            </a:r>
            <a:r>
              <a:rPr lang="fr-FR" b="0" dirty="0" err="1" smtClean="0">
                <a:latin typeface="+mj-lt"/>
              </a:rPr>
              <a:t>Arkéa</a:t>
            </a:r>
            <a:r>
              <a:rPr lang="fr-FR" b="0" dirty="0" smtClean="0">
                <a:latin typeface="+mj-lt"/>
              </a:rPr>
              <a:t>, </a:t>
            </a:r>
            <a:br>
              <a:rPr lang="fr-FR" b="0" dirty="0" smtClean="0">
                <a:latin typeface="+mj-lt"/>
              </a:rPr>
            </a:br>
            <a:r>
              <a:rPr lang="fr-FR" b="0" dirty="0" smtClean="0">
                <a:latin typeface="+mj-lt"/>
              </a:rPr>
              <a:t>le groupe Crédit Agricole, </a:t>
            </a:r>
            <a:br>
              <a:rPr lang="fr-FR" b="0" dirty="0" smtClean="0">
                <a:latin typeface="+mj-lt"/>
              </a:rPr>
            </a:br>
            <a:r>
              <a:rPr lang="fr-FR" b="0" dirty="0" smtClean="0">
                <a:latin typeface="+mj-lt"/>
              </a:rPr>
              <a:t>Banque Populaire et </a:t>
            </a:r>
            <a:br>
              <a:rPr lang="fr-FR" b="0" dirty="0" smtClean="0">
                <a:latin typeface="+mj-lt"/>
              </a:rPr>
            </a:br>
            <a:r>
              <a:rPr lang="fr-FR" b="0" dirty="0" smtClean="0">
                <a:latin typeface="+mj-lt"/>
              </a:rPr>
              <a:t>Caisse d’Epargne.</a:t>
            </a:r>
            <a:endParaRPr lang="fr-FR" b="0" dirty="0">
              <a:latin typeface="+mj-lt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366" y="2705475"/>
            <a:ext cx="4699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 descr="R:\Paiements\MON\MOA\Mobile\Arbol\1 - Projet\ARBOL 2\Appli HCE\EDB Application HCE\EDB déploiement\CE\APP_CA_icon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39" y="1230740"/>
            <a:ext cx="721973" cy="72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58" y="3441655"/>
            <a:ext cx="2013604" cy="2611467"/>
          </a:xfrm>
          <a:prstGeom prst="rect">
            <a:avLst/>
          </a:prstGeom>
          <a:noFill/>
          <a:ln w="952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497920" y="3417771"/>
            <a:ext cx="33064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/>
              <a:t>Le service </a:t>
            </a:r>
            <a:r>
              <a:rPr lang="fr-FR" sz="1400" b="1" dirty="0" err="1"/>
              <a:t>Paylib</a:t>
            </a:r>
            <a:r>
              <a:rPr lang="fr-FR" sz="1400" b="1" dirty="0"/>
              <a:t> sans contact développé par le consortium est disponible dans les établissements suivants : </a:t>
            </a:r>
          </a:p>
        </p:txBody>
      </p:sp>
    </p:spTree>
    <p:extLst>
      <p:ext uri="{BB962C8B-B14F-4D97-AF65-F5344CB8AC3E}">
        <p14:creationId xmlns:p14="http://schemas.microsoft.com/office/powerpoint/2010/main" val="259761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632" y="2114559"/>
            <a:ext cx="101250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809969" y="2082660"/>
            <a:ext cx="27816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300"/>
              </a:spcBef>
              <a:buClr>
                <a:srgbClr val="FF0000"/>
              </a:buClr>
            </a:pPr>
            <a:r>
              <a:rPr lang="fr-FR" sz="1400" dirty="0" smtClean="0">
                <a:solidFill>
                  <a:srgbClr val="000000"/>
                </a:solidFill>
              </a:rPr>
              <a:t>Le client </a:t>
            </a:r>
            <a:r>
              <a:rPr lang="fr-FR" sz="1400" dirty="0">
                <a:solidFill>
                  <a:srgbClr val="000000"/>
                </a:solidFill>
              </a:rPr>
              <a:t>allume l’écran du </a:t>
            </a:r>
            <a:r>
              <a:rPr lang="fr-FR" sz="1400" dirty="0" err="1">
                <a:solidFill>
                  <a:srgbClr val="000000"/>
                </a:solidFill>
              </a:rPr>
              <a:t>smartphone</a:t>
            </a:r>
            <a:r>
              <a:rPr lang="fr-FR" sz="1400" dirty="0">
                <a:solidFill>
                  <a:srgbClr val="000000"/>
                </a:solidFill>
              </a:rPr>
              <a:t> </a:t>
            </a:r>
            <a:r>
              <a:rPr lang="fr-FR" sz="1400" dirty="0" err="1">
                <a:solidFill>
                  <a:srgbClr val="000000"/>
                </a:solidFill>
              </a:rPr>
              <a:t>Android</a:t>
            </a:r>
            <a:r>
              <a:rPr lang="fr-FR" sz="1400" dirty="0">
                <a:solidFill>
                  <a:srgbClr val="000000"/>
                </a:solidFill>
              </a:rPr>
              <a:t> </a:t>
            </a:r>
            <a:r>
              <a:rPr lang="fr-FR" sz="1400" dirty="0" smtClean="0">
                <a:solidFill>
                  <a:srgbClr val="000000"/>
                </a:solidFill>
              </a:rPr>
              <a:t>puis </a:t>
            </a:r>
            <a:r>
              <a:rPr lang="fr-FR" sz="1400" dirty="0">
                <a:solidFill>
                  <a:srgbClr val="000000"/>
                </a:solidFill>
              </a:rPr>
              <a:t>le pose sur le TPE </a:t>
            </a:r>
            <a:r>
              <a:rPr lang="fr-FR" sz="1400" dirty="0" smtClean="0">
                <a:solidFill>
                  <a:srgbClr val="000000"/>
                </a:solidFill>
              </a:rPr>
              <a:t>et compose </a:t>
            </a:r>
            <a:r>
              <a:rPr lang="fr-FR" sz="1400" dirty="0">
                <a:solidFill>
                  <a:srgbClr val="000000"/>
                </a:solidFill>
              </a:rPr>
              <a:t>le code à 4 </a:t>
            </a:r>
            <a:r>
              <a:rPr lang="fr-FR" sz="1400" dirty="0" smtClean="0">
                <a:solidFill>
                  <a:srgbClr val="000000"/>
                </a:solidFill>
              </a:rPr>
              <a:t>chiffres.</a:t>
            </a:r>
            <a:r>
              <a:rPr lang="fr-FR" sz="12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2" name="Espace réservé du contenu 1"/>
          <p:cNvSpPr>
            <a:spLocks noGrp="1"/>
          </p:cNvSpPr>
          <p:nvPr>
            <p:ph idx="1"/>
          </p:nvPr>
        </p:nvSpPr>
        <p:spPr>
          <a:xfrm>
            <a:off x="311871" y="2082660"/>
            <a:ext cx="4068000" cy="2254729"/>
          </a:xfrm>
          <a:ln>
            <a:noFill/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400" b="1" dirty="0" smtClean="0">
                <a:latin typeface="+mj-lt"/>
              </a:rPr>
              <a:t>Avec </a:t>
            </a:r>
            <a:r>
              <a:rPr lang="fr-FR" sz="1400" b="1" dirty="0">
                <a:latin typeface="+mj-lt"/>
              </a:rPr>
              <a:t>un iPhone </a:t>
            </a:r>
            <a:r>
              <a:rPr lang="fr-FR" sz="1400" dirty="0">
                <a:latin typeface="+mj-lt"/>
              </a:rPr>
              <a:t>: placer </a:t>
            </a:r>
            <a:br>
              <a:rPr lang="fr-FR" sz="1400" dirty="0">
                <a:latin typeface="+mj-lt"/>
              </a:rPr>
            </a:br>
            <a:r>
              <a:rPr lang="fr-FR" sz="1400" dirty="0">
                <a:latin typeface="+mj-lt"/>
              </a:rPr>
              <a:t>son iPhone à ~2,5 cm du </a:t>
            </a:r>
            <a:r>
              <a:rPr lang="fr-FR" sz="1400" dirty="0" smtClean="0">
                <a:latin typeface="+mj-lt"/>
              </a:rPr>
              <a:t>TPE et </a:t>
            </a:r>
            <a:br>
              <a:rPr lang="fr-FR" sz="1400" dirty="0" smtClean="0">
                <a:latin typeface="+mj-lt"/>
              </a:rPr>
            </a:br>
            <a:r>
              <a:rPr lang="fr-FR" sz="1400" dirty="0" smtClean="0">
                <a:latin typeface="+mj-lt"/>
              </a:rPr>
              <a:t>poser </a:t>
            </a:r>
            <a:r>
              <a:rPr lang="fr-FR" sz="1400" dirty="0">
                <a:latin typeface="+mj-lt"/>
              </a:rPr>
              <a:t>son </a:t>
            </a:r>
            <a:r>
              <a:rPr lang="fr-FR" sz="1400" dirty="0" smtClean="0">
                <a:latin typeface="+mj-lt"/>
              </a:rPr>
              <a:t>doigt sur </a:t>
            </a:r>
            <a:r>
              <a:rPr lang="fr-FR" sz="1400" dirty="0">
                <a:latin typeface="+mj-lt"/>
              </a:rPr>
              <a:t>le capteur </a:t>
            </a:r>
            <a:r>
              <a:rPr lang="fr-FR" sz="1400" dirty="0" smtClean="0">
                <a:latin typeface="+mj-lt"/>
              </a:rPr>
              <a:t/>
            </a:r>
            <a:br>
              <a:rPr lang="fr-FR" sz="1400" dirty="0" smtClean="0">
                <a:latin typeface="+mj-lt"/>
              </a:rPr>
            </a:br>
            <a:r>
              <a:rPr lang="fr-FR" sz="1400" dirty="0" err="1" smtClean="0">
                <a:latin typeface="+mj-lt"/>
              </a:rPr>
              <a:t>Touch</a:t>
            </a:r>
            <a:r>
              <a:rPr lang="fr-FR" sz="1400" dirty="0" smtClean="0">
                <a:latin typeface="+mj-lt"/>
              </a:rPr>
              <a:t> ID jusqu’à </a:t>
            </a:r>
            <a:r>
              <a:rPr lang="fr-FR" sz="1400" dirty="0">
                <a:latin typeface="+mj-lt"/>
              </a:rPr>
              <a:t>ce qu’apparaisse </a:t>
            </a:r>
            <a:r>
              <a:rPr lang="fr-FR" sz="1400" dirty="0" smtClean="0">
                <a:latin typeface="+mj-lt"/>
              </a:rPr>
              <a:t/>
            </a:r>
            <a:br>
              <a:rPr lang="fr-FR" sz="1400" dirty="0" smtClean="0">
                <a:latin typeface="+mj-lt"/>
              </a:rPr>
            </a:br>
            <a:r>
              <a:rPr lang="fr-FR" sz="1400" dirty="0" smtClean="0">
                <a:latin typeface="+mj-lt"/>
              </a:rPr>
              <a:t>sur l’écran </a:t>
            </a:r>
            <a:r>
              <a:rPr lang="fr-FR" sz="1400" dirty="0">
                <a:latin typeface="+mj-lt"/>
              </a:rPr>
              <a:t>la mention « Terminé ». </a:t>
            </a:r>
          </a:p>
          <a:p>
            <a:pPr marL="0" indent="0">
              <a:buNone/>
            </a:pPr>
            <a:r>
              <a:rPr lang="fr-FR" sz="1400" b="1" dirty="0" smtClean="0">
                <a:latin typeface="+mj-lt"/>
              </a:rPr>
              <a:t>Avec </a:t>
            </a:r>
            <a:r>
              <a:rPr lang="fr-FR" sz="1400" b="1" dirty="0">
                <a:latin typeface="+mj-lt"/>
              </a:rPr>
              <a:t>une Apple Watch </a:t>
            </a:r>
            <a:r>
              <a:rPr lang="fr-FR" sz="1400" dirty="0">
                <a:latin typeface="+mj-lt"/>
              </a:rPr>
              <a:t>: appuyer 2 fois sur le bouton latéral et placer l’écran de son Apple Watch à ~2,5 cm du TPE et attendre qu’une légère vibration se produise. 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 smtClean="0">
                <a:solidFill>
                  <a:schemeClr val="tx2"/>
                </a:solidFill>
              </a:rPr>
              <a:t>Comment payer </a:t>
            </a:r>
            <a:r>
              <a:rPr lang="fr-FR" sz="2400" dirty="0" smtClean="0"/>
              <a:t>avec son mobile ?</a:t>
            </a:r>
            <a:endParaRPr lang="fr-FR" sz="2400" dirty="0"/>
          </a:p>
        </p:txBody>
      </p:sp>
      <p:sp>
        <p:nvSpPr>
          <p:cNvPr id="8" name="Rectangle 7"/>
          <p:cNvSpPr/>
          <p:nvPr/>
        </p:nvSpPr>
        <p:spPr>
          <a:xfrm>
            <a:off x="322283" y="1317192"/>
            <a:ext cx="7991217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buClr>
                <a:srgbClr val="EB0F2D"/>
              </a:buClr>
              <a:buSzPct val="150000"/>
            </a:pPr>
            <a:r>
              <a:rPr lang="fr-FR" dirty="0" smtClean="0">
                <a:latin typeface="+mj-lt"/>
              </a:rPr>
              <a:t>Le commerçant présente le TPE sans contact, puis selon le smartphone du client </a:t>
            </a:r>
            <a:r>
              <a:rPr lang="fr-FR" b="1" dirty="0" smtClean="0">
                <a:solidFill>
                  <a:prstClr val="black"/>
                </a:solidFill>
                <a:latin typeface="+mj-lt"/>
              </a:rPr>
              <a:t>: </a:t>
            </a:r>
          </a:p>
        </p:txBody>
      </p:sp>
      <p:sp>
        <p:nvSpPr>
          <p:cNvPr id="2" name="Rectangle 1"/>
          <p:cNvSpPr/>
          <p:nvPr/>
        </p:nvSpPr>
        <p:spPr>
          <a:xfrm>
            <a:off x="322283" y="4292819"/>
            <a:ext cx="8475839" cy="15171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dirty="0">
                <a:latin typeface="+mj-lt"/>
              </a:rPr>
              <a:t>Pour les commerçants, </a:t>
            </a:r>
            <a:r>
              <a:rPr lang="fr-FR" dirty="0" smtClean="0">
                <a:latin typeface="+mj-lt"/>
              </a:rPr>
              <a:t>il n’y a </a:t>
            </a:r>
            <a:r>
              <a:rPr lang="fr-FR" b="1" dirty="0" smtClean="0">
                <a:latin typeface="+mj-lt"/>
              </a:rPr>
              <a:t>aucune action supplémentaire</a:t>
            </a:r>
            <a:r>
              <a:rPr lang="fr-FR" dirty="0" smtClean="0">
                <a:latin typeface="+mj-lt"/>
              </a:rPr>
              <a:t>. Les </a:t>
            </a:r>
            <a:r>
              <a:rPr lang="fr-FR" dirty="0">
                <a:latin typeface="+mj-lt"/>
              </a:rPr>
              <a:t>données de la transaction sont transmises à la banque, comme pour un paiement carte</a:t>
            </a:r>
          </a:p>
          <a:p>
            <a:pPr marL="712788" lvl="1" indent="-255588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</a:pPr>
            <a:r>
              <a:rPr lang="fr-FR" sz="1600" dirty="0" smtClean="0"/>
              <a:t>Le </a:t>
            </a:r>
            <a:r>
              <a:rPr lang="fr-FR" sz="1600" dirty="0"/>
              <a:t>numéro de la carte physique n‘étant pas présent dans le </a:t>
            </a:r>
            <a:r>
              <a:rPr lang="fr-FR" sz="1600" dirty="0" err="1"/>
              <a:t>smartphone</a:t>
            </a:r>
            <a:r>
              <a:rPr lang="fr-FR" sz="1600" dirty="0"/>
              <a:t>, c’est un « </a:t>
            </a:r>
            <a:r>
              <a:rPr lang="fr-FR" sz="1600" dirty="0" err="1"/>
              <a:t>Token</a:t>
            </a:r>
            <a:r>
              <a:rPr lang="fr-FR" sz="1600" dirty="0"/>
              <a:t> » qui est véhiculé dans le système </a:t>
            </a:r>
            <a:r>
              <a:rPr lang="fr-FR" sz="1600" dirty="0" smtClean="0"/>
              <a:t>bancaire. Ce procédé évite ainsi d’exposer le numéro réel de la carte physique </a:t>
            </a:r>
            <a:r>
              <a:rPr lang="fr-FR" sz="1600" dirty="0" smtClean="0">
                <a:sym typeface="Wingdings" panose="05000000000000000000" pitchFamily="2" charset="2"/>
              </a:rPr>
              <a:t> </a:t>
            </a:r>
            <a:r>
              <a:rPr lang="fr-FR" sz="1600" b="1" dirty="0" smtClean="0">
                <a:sym typeface="Wingdings" panose="05000000000000000000" pitchFamily="2" charset="2"/>
              </a:rPr>
              <a:t>un paiement mobile est aussi sécurisé qu’un paiement par carte bancaire</a:t>
            </a:r>
            <a:endParaRPr lang="fr-FR" sz="1600" b="1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634" y="2421385"/>
            <a:ext cx="1319291" cy="601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 descr="D:\Profiles\ducray\Pictures\Toolkit - Pictos\search-12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15617" y="2345022"/>
            <a:ext cx="477307" cy="477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/>
          <p:cNvSpPr txBox="1"/>
          <p:nvPr/>
        </p:nvSpPr>
        <p:spPr>
          <a:xfrm>
            <a:off x="304800" y="1733055"/>
            <a:ext cx="4082143" cy="30777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spc="300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Apple </a:t>
            </a:r>
            <a:r>
              <a:rPr lang="fr-FR" sz="1400" b="1" spc="300" dirty="0" err="1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Pay</a:t>
            </a:r>
            <a:endParaRPr lang="fr-FR" sz="1400" b="1" spc="3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4756805" y="1733055"/>
            <a:ext cx="4082143" cy="30777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spc="300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Paiement Mobile</a:t>
            </a:r>
            <a:endParaRPr lang="fr-FR" sz="1400" b="1" spc="3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2040204"/>
            <a:ext cx="4068000" cy="1968276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4770948" y="2040832"/>
            <a:ext cx="4068000" cy="1968277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236500" y="6022055"/>
            <a:ext cx="333580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dirty="0" smtClean="0"/>
              <a:t>* Plafond relevé de 20 à 30 € </a:t>
            </a:r>
            <a:r>
              <a:rPr lang="fr-FR" sz="900" dirty="0"/>
              <a:t>prochainement. Plus d’informations à venir. </a:t>
            </a:r>
            <a:endParaRPr lang="fr-FR" sz="900" dirty="0" smtClean="0"/>
          </a:p>
        </p:txBody>
      </p:sp>
    </p:spTree>
    <p:extLst>
      <p:ext uri="{BB962C8B-B14F-4D97-AF65-F5344CB8AC3E}">
        <p14:creationId xmlns:p14="http://schemas.microsoft.com/office/powerpoint/2010/main" val="74611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5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812" y="1477926"/>
            <a:ext cx="1979778" cy="1390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306252" y="1283001"/>
            <a:ext cx="6541115" cy="4022646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fr-FR" dirty="0" smtClean="0">
                <a:latin typeface="+mj-lt"/>
              </a:rPr>
              <a:t>Pour accepter un paiement mobile sans contact, le commerçant doit : </a:t>
            </a:r>
          </a:p>
          <a:p>
            <a:pPr lvl="1">
              <a:spcBef>
                <a:spcPts val="300"/>
              </a:spcBef>
            </a:pPr>
            <a:r>
              <a:rPr lang="fr-FR" dirty="0" smtClean="0">
                <a:latin typeface="+mj-lt"/>
              </a:rPr>
              <a:t>Avoir </a:t>
            </a:r>
            <a:r>
              <a:rPr lang="fr-FR" b="1" dirty="0" smtClean="0">
                <a:latin typeface="+mj-lt"/>
              </a:rPr>
              <a:t>signé un contrat d’acceptation de proximité </a:t>
            </a:r>
            <a:r>
              <a:rPr lang="fr-FR" dirty="0" smtClean="0">
                <a:latin typeface="+mj-lt"/>
              </a:rPr>
              <a:t>intégrant le paiement sans contact</a:t>
            </a:r>
          </a:p>
          <a:p>
            <a:pPr lvl="1">
              <a:spcBef>
                <a:spcPts val="300"/>
              </a:spcBef>
            </a:pPr>
            <a:r>
              <a:rPr lang="fr-FR" dirty="0" smtClean="0">
                <a:latin typeface="+mj-lt"/>
              </a:rPr>
              <a:t>Être équipé d’un </a:t>
            </a:r>
            <a:r>
              <a:rPr lang="fr-FR" b="1" dirty="0" smtClean="0">
                <a:latin typeface="+mj-lt"/>
              </a:rPr>
              <a:t>terminal de paiement compatible </a:t>
            </a:r>
            <a:r>
              <a:rPr lang="fr-FR" dirty="0" smtClean="0">
                <a:latin typeface="+mj-lt"/>
              </a:rPr>
              <a:t>sans contact</a:t>
            </a:r>
          </a:p>
          <a:p>
            <a:pPr lvl="1">
              <a:spcBef>
                <a:spcPts val="300"/>
              </a:spcBef>
            </a:pPr>
            <a:r>
              <a:rPr lang="fr-FR" dirty="0" smtClean="0">
                <a:latin typeface="+mj-lt"/>
              </a:rPr>
              <a:t>Vérifier que la </a:t>
            </a:r>
            <a:r>
              <a:rPr lang="fr-FR" b="1" dirty="0" smtClean="0">
                <a:latin typeface="+mj-lt"/>
              </a:rPr>
              <a:t>version logiciel </a:t>
            </a:r>
            <a:r>
              <a:rPr lang="fr-FR" dirty="0" smtClean="0">
                <a:latin typeface="+mj-lt"/>
              </a:rPr>
              <a:t>de son TPE a été mise à jour récemment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Pour les commerçants, </a:t>
            </a:r>
            <a:r>
              <a:rPr lang="fr-FR" sz="2400" dirty="0">
                <a:solidFill>
                  <a:srgbClr val="FF0000"/>
                </a:solidFill>
              </a:rPr>
              <a:t>quel </a:t>
            </a:r>
            <a:r>
              <a:rPr lang="fr-FR" sz="2400" dirty="0" smtClean="0">
                <a:solidFill>
                  <a:srgbClr val="FF0000"/>
                </a:solidFill>
              </a:rPr>
              <a:t>impact </a:t>
            </a:r>
            <a:r>
              <a:rPr lang="fr-FR" sz="2400" dirty="0" smtClean="0"/>
              <a:t>?</a:t>
            </a:r>
            <a:endParaRPr lang="fr-FR" sz="2400" dirty="0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298450" y="2974546"/>
            <a:ext cx="8664798" cy="31817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>
              <a:spcBef>
                <a:spcPts val="300"/>
              </a:spcBef>
            </a:pPr>
            <a:r>
              <a:rPr lang="fr-FR" b="1" dirty="0" smtClean="0"/>
              <a:t>L’acception d’un paiement mobile ne modifie pas les habitudes du commerçant </a:t>
            </a:r>
          </a:p>
          <a:p>
            <a:pPr lvl="1" fontAlgn="ctr">
              <a:spcBef>
                <a:spcPts val="300"/>
              </a:spcBef>
            </a:pPr>
            <a:r>
              <a:rPr lang="fr-FR" dirty="0" smtClean="0"/>
              <a:t>La signalétique Sans Contact permet au client de savoir qu’il peut payer avec son mobile.  </a:t>
            </a:r>
            <a:br>
              <a:rPr lang="fr-FR" dirty="0" smtClean="0"/>
            </a:br>
            <a:r>
              <a:rPr lang="fr-FR" dirty="0" smtClean="0"/>
              <a:t>Elle est fournie avec chaque nouveau TPE ainsi qu’une planche de sticker Apple </a:t>
            </a:r>
            <a:r>
              <a:rPr lang="fr-FR" dirty="0" err="1" smtClean="0"/>
              <a:t>Pay</a:t>
            </a:r>
            <a:r>
              <a:rPr lang="fr-FR" dirty="0" smtClean="0"/>
              <a:t>.</a:t>
            </a:r>
          </a:p>
          <a:p>
            <a:pPr lvl="2" fontAlgn="ctr">
              <a:spcBef>
                <a:spcPts val="300"/>
              </a:spcBef>
            </a:pPr>
            <a:r>
              <a:rPr lang="fr-FR" dirty="0" smtClean="0"/>
              <a:t>Des stickers Apple </a:t>
            </a:r>
            <a:r>
              <a:rPr lang="fr-FR" dirty="0" err="1" smtClean="0"/>
              <a:t>Pay</a:t>
            </a:r>
            <a:r>
              <a:rPr lang="fr-FR" dirty="0" smtClean="0"/>
              <a:t> peuvent être commandés par les commerçants. </a:t>
            </a:r>
            <a:br>
              <a:rPr lang="fr-FR" dirty="0" smtClean="0"/>
            </a:br>
            <a:r>
              <a:rPr lang="fr-FR" dirty="0" smtClean="0"/>
              <a:t>Pour cela, merci de vous adresser à la DMP.</a:t>
            </a:r>
          </a:p>
          <a:p>
            <a:pPr lvl="1" fontAlgn="ctr">
              <a:spcBef>
                <a:spcPts val="300"/>
              </a:spcBef>
            </a:pPr>
            <a:r>
              <a:rPr lang="fr-FR" dirty="0" smtClean="0"/>
              <a:t>Les conditions et commissions tarifaires sont celles d'un paiement par carte physique sans contact.</a:t>
            </a:r>
          </a:p>
          <a:p>
            <a:pPr lvl="1" fontAlgn="ctr">
              <a:spcBef>
                <a:spcPts val="300"/>
              </a:spcBef>
            </a:pPr>
            <a:r>
              <a:rPr lang="fr-FR" dirty="0" smtClean="0"/>
              <a:t>Les conditions de garantie de paiement s'appliquent à l'identique des encaissements par carte </a:t>
            </a:r>
            <a:br>
              <a:rPr lang="fr-FR" dirty="0" smtClean="0"/>
            </a:br>
            <a:r>
              <a:rPr lang="fr-FR" dirty="0" smtClean="0"/>
              <a:t>bancaire physique.</a:t>
            </a:r>
          </a:p>
          <a:p>
            <a:pPr lvl="1" fontAlgn="ctr">
              <a:spcBef>
                <a:spcPts val="300"/>
              </a:spcBef>
            </a:pPr>
            <a:r>
              <a:rPr lang="fr-FR" dirty="0" smtClean="0"/>
              <a:t>Le remboursement ou l’annulation d’un paiement mobile s’effectue avec la carte de domiciliation du commerçant, comme pour le remboursement ou l’annulation d’un paiement carte. </a:t>
            </a:r>
          </a:p>
        </p:txBody>
      </p:sp>
    </p:spTree>
    <p:extLst>
      <p:ext uri="{BB962C8B-B14F-4D97-AF65-F5344CB8AC3E}">
        <p14:creationId xmlns:p14="http://schemas.microsoft.com/office/powerpoint/2010/main" val="157733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22250" y="2834668"/>
            <a:ext cx="4292600" cy="3469774"/>
          </a:xfrm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fr-FR" sz="1600" b="1" dirty="0" smtClean="0">
                <a:latin typeface="+mj-lt"/>
                <a:cs typeface="Arial" panose="020B0604020202020204" pitchFamily="34" charset="0"/>
              </a:rPr>
              <a:t>Développement de l’activité et du CA </a:t>
            </a:r>
            <a:r>
              <a:rPr lang="fr-FR" sz="1600" dirty="0" smtClean="0">
                <a:latin typeface="+mj-lt"/>
                <a:cs typeface="Arial" panose="020B0604020202020204" pitchFamily="34" charset="0"/>
              </a:rPr>
              <a:t>:</a:t>
            </a:r>
          </a:p>
          <a:p>
            <a:pPr marL="444500" lvl="1" indent="-185738">
              <a:spcBef>
                <a:spcPts val="300"/>
              </a:spcBef>
            </a:pPr>
            <a:r>
              <a:rPr lang="fr-FR" sz="1400" dirty="0" smtClean="0">
                <a:latin typeface="+mj-lt"/>
                <a:cs typeface="Arial" panose="020B0604020202020204" pitchFamily="34" charset="0"/>
              </a:rPr>
              <a:t>Hausse du panier moyen pour un paiement sans contact</a:t>
            </a:r>
          </a:p>
          <a:p>
            <a:pPr marL="444500" lvl="1" indent="-185738">
              <a:spcBef>
                <a:spcPts val="300"/>
              </a:spcBef>
            </a:pPr>
            <a:r>
              <a:rPr lang="fr-FR" sz="1400" dirty="0" smtClean="0">
                <a:latin typeface="+mj-lt"/>
                <a:cs typeface="Arial" panose="020B0604020202020204" pitchFamily="34" charset="0"/>
              </a:rPr>
              <a:t>Augmentation de l’achat d’impulsion</a:t>
            </a:r>
          </a:p>
          <a:p>
            <a:pPr>
              <a:spcBef>
                <a:spcPts val="300"/>
              </a:spcBef>
            </a:pPr>
            <a:r>
              <a:rPr lang="fr-FR" sz="1600" b="1" dirty="0" smtClean="0">
                <a:latin typeface="+mj-lt"/>
                <a:cs typeface="Arial" panose="020B0604020202020204" pitchFamily="34" charset="0"/>
              </a:rPr>
              <a:t>Fidélisation des clients </a:t>
            </a:r>
            <a:r>
              <a:rPr lang="fr-FR" sz="1600" dirty="0" smtClean="0">
                <a:latin typeface="+mj-lt"/>
                <a:cs typeface="Arial" panose="020B0604020202020204" pitchFamily="34" charset="0"/>
              </a:rPr>
              <a:t>: </a:t>
            </a:r>
          </a:p>
          <a:p>
            <a:pPr marL="444500" lvl="1" indent="-185738">
              <a:spcBef>
                <a:spcPts val="300"/>
              </a:spcBef>
            </a:pPr>
            <a:r>
              <a:rPr lang="fr-FR" sz="1400" dirty="0">
                <a:latin typeface="+mj-lt"/>
                <a:cs typeface="Arial" panose="020B0604020202020204" pitchFamily="34" charset="0"/>
              </a:rPr>
              <a:t>M</a:t>
            </a:r>
            <a:r>
              <a:rPr lang="fr-FR" sz="1400" dirty="0" smtClean="0">
                <a:latin typeface="+mj-lt"/>
                <a:cs typeface="Arial" panose="020B0604020202020204" pitchFamily="34" charset="0"/>
              </a:rPr>
              <a:t>ode </a:t>
            </a:r>
            <a:r>
              <a:rPr lang="fr-FR" sz="1400" dirty="0">
                <a:latin typeface="+mj-lt"/>
                <a:cs typeface="Arial" panose="020B0604020202020204" pitchFamily="34" charset="0"/>
              </a:rPr>
              <a:t>de paiement </a:t>
            </a:r>
            <a:r>
              <a:rPr lang="fr-FR" sz="1400" dirty="0" smtClean="0">
                <a:latin typeface="+mj-lt"/>
                <a:cs typeface="Arial" panose="020B0604020202020204" pitchFamily="34" charset="0"/>
              </a:rPr>
              <a:t>innovant</a:t>
            </a:r>
          </a:p>
          <a:p>
            <a:pPr marL="444500" lvl="1" indent="-185738">
              <a:spcBef>
                <a:spcPts val="300"/>
              </a:spcBef>
            </a:pPr>
            <a:r>
              <a:rPr lang="fr-FR" sz="1400" dirty="0" smtClean="0">
                <a:latin typeface="+mj-lt"/>
                <a:cs typeface="Arial" panose="020B0604020202020204" pitchFamily="34" charset="0"/>
              </a:rPr>
              <a:t>Sécurité totale lors du paiement</a:t>
            </a:r>
            <a:endParaRPr lang="fr-FR" sz="1400" dirty="0">
              <a:latin typeface="+mj-lt"/>
              <a:cs typeface="Arial" panose="020B0604020202020204" pitchFamily="34" charset="0"/>
            </a:endParaRPr>
          </a:p>
          <a:p>
            <a:pPr>
              <a:spcBef>
                <a:spcPts val="300"/>
              </a:spcBef>
            </a:pPr>
            <a:r>
              <a:rPr lang="fr-FR" sz="1600" b="1" dirty="0" smtClean="0">
                <a:latin typeface="+mj-lt"/>
                <a:cs typeface="Arial" panose="020B0604020202020204" pitchFamily="34" charset="0"/>
              </a:rPr>
              <a:t>Gestion de caisse facilitée :</a:t>
            </a:r>
            <a:r>
              <a:rPr lang="fr-FR" sz="1600" dirty="0">
                <a:latin typeface="+mj-lt"/>
                <a:cs typeface="Arial" panose="020B0604020202020204" pitchFamily="34" charset="0"/>
              </a:rPr>
              <a:t> </a:t>
            </a:r>
            <a:endParaRPr lang="fr-FR" sz="1600" dirty="0" smtClean="0">
              <a:latin typeface="+mj-lt"/>
              <a:cs typeface="Arial" panose="020B0604020202020204" pitchFamily="34" charset="0"/>
            </a:endParaRPr>
          </a:p>
          <a:p>
            <a:pPr marL="444500" lvl="1" indent="-185738">
              <a:spcBef>
                <a:spcPts val="300"/>
              </a:spcBef>
            </a:pPr>
            <a:r>
              <a:rPr lang="fr-FR" sz="1400" dirty="0">
                <a:latin typeface="+mj-lt"/>
                <a:cs typeface="Arial" panose="020B0604020202020204" pitchFamily="34" charset="0"/>
              </a:rPr>
              <a:t>Diminution du coût de traitement des espèces</a:t>
            </a:r>
          </a:p>
          <a:p>
            <a:pPr marL="444500" lvl="1" indent="-185738">
              <a:spcBef>
                <a:spcPts val="300"/>
              </a:spcBef>
            </a:pPr>
            <a:r>
              <a:rPr lang="fr-FR" sz="1400" dirty="0">
                <a:latin typeface="+mj-lt"/>
                <a:cs typeface="Arial" panose="020B0604020202020204" pitchFamily="34" charset="0"/>
              </a:rPr>
              <a:t>Diminution du risque d’erreur de </a:t>
            </a:r>
            <a:r>
              <a:rPr lang="fr-FR" sz="1400" dirty="0" smtClean="0">
                <a:latin typeface="+mj-lt"/>
                <a:cs typeface="Arial" panose="020B0604020202020204" pitchFamily="34" charset="0"/>
              </a:rPr>
              <a:t>caisse</a:t>
            </a:r>
          </a:p>
          <a:p>
            <a:pPr>
              <a:spcBef>
                <a:spcPts val="300"/>
              </a:spcBef>
            </a:pPr>
            <a:r>
              <a:rPr lang="fr-FR" sz="1600" b="1" dirty="0" smtClean="0">
                <a:latin typeface="+mj-lt"/>
                <a:cs typeface="Arial" panose="020B0604020202020204" pitchFamily="34" charset="0"/>
              </a:rPr>
              <a:t>Garantie des paiements </a:t>
            </a:r>
            <a:r>
              <a:rPr lang="fr-FR" sz="1600" b="1" dirty="0">
                <a:latin typeface="+mj-lt"/>
                <a:cs typeface="Arial" panose="020B0604020202020204" pitchFamily="34" charset="0"/>
              </a:rPr>
              <a:t>:</a:t>
            </a:r>
            <a:r>
              <a:rPr lang="fr-FR" sz="1600" dirty="0">
                <a:latin typeface="+mj-lt"/>
                <a:cs typeface="Arial" panose="020B0604020202020204" pitchFamily="34" charset="0"/>
              </a:rPr>
              <a:t> </a:t>
            </a:r>
          </a:p>
          <a:p>
            <a:pPr marL="444500" lvl="1" indent="-185738">
              <a:spcBef>
                <a:spcPts val="300"/>
              </a:spcBef>
            </a:pPr>
            <a:r>
              <a:rPr lang="fr-FR" sz="1400" dirty="0" smtClean="0">
                <a:latin typeface="+mj-lt"/>
                <a:cs typeface="Arial" panose="020B0604020202020204" pitchFamily="34" charset="0"/>
              </a:rPr>
              <a:t>Comme avec une carte physique, grâce à l’autorisation systématique</a:t>
            </a:r>
            <a:endParaRPr lang="fr-FR" sz="1400" dirty="0">
              <a:latin typeface="+mj-lt"/>
              <a:cs typeface="Arial" panose="020B0604020202020204" pitchFamily="34" charset="0"/>
            </a:endParaRPr>
          </a:p>
          <a:p>
            <a:pPr marL="444500" lvl="1" indent="-185738">
              <a:spcBef>
                <a:spcPts val="300"/>
              </a:spcBef>
            </a:pPr>
            <a:endParaRPr lang="fr-FR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Les </a:t>
            </a:r>
            <a:r>
              <a:rPr lang="fr-FR" sz="2400" dirty="0">
                <a:solidFill>
                  <a:srgbClr val="FF0000"/>
                </a:solidFill>
              </a:rPr>
              <a:t>atouts</a:t>
            </a:r>
            <a:r>
              <a:rPr lang="fr-FR" sz="2400" dirty="0"/>
              <a:t> du paiement mobile sans contact</a:t>
            </a:r>
            <a:br>
              <a:rPr lang="fr-FR" sz="2400" dirty="0"/>
            </a:br>
            <a:r>
              <a:rPr lang="fr-FR" sz="2400" dirty="0"/>
              <a:t>pour un commerçant et </a:t>
            </a:r>
            <a:r>
              <a:rPr lang="fr-FR" sz="2400" dirty="0" smtClean="0"/>
              <a:t>le client</a:t>
            </a:r>
            <a:endParaRPr lang="fr-FR" sz="24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4294967295"/>
          </p:nvPr>
        </p:nvSpPr>
        <p:spPr>
          <a:xfrm>
            <a:off x="4699655" y="2856781"/>
            <a:ext cx="4295489" cy="3182938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/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fr-FR" sz="1600" b="1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Facilité de paiement :</a:t>
            </a:r>
          </a:p>
          <a:p>
            <a:pPr marL="446400" lvl="1" indent="-187200">
              <a:spcBef>
                <a:spcPts val="300"/>
              </a:spcBef>
              <a:buSzPct val="200000"/>
              <a:buFont typeface="Wingdings" panose="05000000000000000000" pitchFamily="2" charset="2"/>
              <a:buChar char="§"/>
            </a:pPr>
            <a:r>
              <a:rPr lang="fr-FR" sz="1400" dirty="0">
                <a:latin typeface="+mj-lt"/>
                <a:cs typeface="Arial" panose="020B0604020202020204" pitchFamily="34" charset="0"/>
              </a:rPr>
              <a:t>Transaction possible jusqu’à 300 € sans insérer sa carte et en toute sécurité</a:t>
            </a:r>
          </a:p>
          <a:p>
            <a:pPr marL="446400" lvl="1" indent="-187200">
              <a:spcBef>
                <a:spcPts val="300"/>
              </a:spcBef>
              <a:buSzPct val="200000"/>
              <a:buFont typeface="Wingdings" panose="05000000000000000000" pitchFamily="2" charset="2"/>
              <a:buChar char="§"/>
            </a:pPr>
            <a:r>
              <a:rPr lang="fr-FR" sz="1400" dirty="0">
                <a:latin typeface="+mj-lt"/>
                <a:cs typeface="Arial" panose="020B0604020202020204" pitchFamily="34" charset="0"/>
              </a:rPr>
              <a:t>Pas besoin d’espèces</a:t>
            </a:r>
          </a:p>
          <a:p>
            <a:pPr marL="446400" lvl="1" indent="-187200">
              <a:spcBef>
                <a:spcPts val="300"/>
              </a:spcBef>
              <a:buSzPct val="200000"/>
              <a:buFont typeface="Wingdings" panose="05000000000000000000" pitchFamily="2" charset="2"/>
              <a:buChar char="§"/>
            </a:pPr>
            <a:r>
              <a:rPr lang="fr-FR" sz="1400" dirty="0">
                <a:latin typeface="+mj-lt"/>
                <a:cs typeface="Arial" panose="020B0604020202020204" pitchFamily="34" charset="0"/>
              </a:rPr>
              <a:t>Parcours client simple</a:t>
            </a:r>
          </a:p>
          <a:p>
            <a:pPr lvl="0">
              <a:spcBef>
                <a:spcPts val="300"/>
              </a:spcBef>
            </a:pPr>
            <a:r>
              <a:rPr lang="fr-FR" sz="1600" b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Rapidité</a:t>
            </a:r>
            <a:r>
              <a:rPr lang="fr-FR" sz="1600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16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: </a:t>
            </a:r>
            <a:endParaRPr lang="fr-FR" sz="1600" dirty="0" smtClean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  <a:p>
            <a:pPr marL="446400" lvl="1" indent="-187200">
              <a:spcBef>
                <a:spcPts val="300"/>
              </a:spcBef>
              <a:buSzPct val="200000"/>
              <a:buFont typeface="Wingdings" panose="05000000000000000000" pitchFamily="2" charset="2"/>
              <a:buChar char="§"/>
            </a:pPr>
            <a:r>
              <a:rPr lang="fr-FR" sz="1400" dirty="0">
                <a:latin typeface="+mj-lt"/>
                <a:cs typeface="Arial" panose="020B0604020202020204" pitchFamily="34" charset="0"/>
              </a:rPr>
              <a:t>Diminution du temps d’attente en caisse</a:t>
            </a:r>
          </a:p>
          <a:p>
            <a:pPr marL="446400" lvl="1" indent="-187200">
              <a:spcBef>
                <a:spcPts val="300"/>
              </a:spcBef>
              <a:buSzPct val="200000"/>
              <a:buFont typeface="Wingdings" panose="05000000000000000000" pitchFamily="2" charset="2"/>
              <a:buChar char="§"/>
            </a:pPr>
            <a:r>
              <a:rPr lang="fr-FR" sz="1400" dirty="0">
                <a:latin typeface="+mj-lt"/>
                <a:cs typeface="Arial" panose="020B0604020202020204" pitchFamily="34" charset="0"/>
              </a:rPr>
              <a:t>Paiement direct via son smartphone</a:t>
            </a:r>
          </a:p>
          <a:p>
            <a:pPr>
              <a:spcBef>
                <a:spcPts val="300"/>
              </a:spcBef>
            </a:pPr>
            <a:r>
              <a:rPr lang="fr-FR" sz="1600" b="1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Paiement </a:t>
            </a:r>
            <a:r>
              <a:rPr lang="fr-FR" sz="1600" b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sécurisé : </a:t>
            </a:r>
          </a:p>
          <a:p>
            <a:pPr marL="446400" lvl="1" indent="-187200">
              <a:lnSpc>
                <a:spcPct val="100000"/>
              </a:lnSpc>
              <a:spcBef>
                <a:spcPts val="300"/>
              </a:spcBef>
              <a:buSzPct val="200000"/>
              <a:buFont typeface="Wingdings" panose="05000000000000000000" pitchFamily="2" charset="2"/>
              <a:buChar char="§"/>
            </a:pPr>
            <a:r>
              <a:rPr lang="fr-FR" sz="1400" dirty="0">
                <a:latin typeface="+mj-lt"/>
                <a:cs typeface="Arial" panose="020B0604020202020204" pitchFamily="34" charset="0"/>
              </a:rPr>
              <a:t>Authentification biométrique ou saisie du code secret</a:t>
            </a:r>
          </a:p>
          <a:p>
            <a:pPr marL="446400" lvl="1" indent="-187200">
              <a:lnSpc>
                <a:spcPct val="100000"/>
              </a:lnSpc>
              <a:spcBef>
                <a:spcPts val="300"/>
              </a:spcBef>
              <a:buSzPct val="200000"/>
              <a:buFont typeface="Wingdings" panose="05000000000000000000" pitchFamily="2" charset="2"/>
              <a:buChar char="§"/>
            </a:pPr>
            <a:r>
              <a:rPr lang="fr-FR" sz="1400" dirty="0">
                <a:latin typeface="+mj-lt"/>
                <a:cs typeface="Arial" panose="020B0604020202020204" pitchFamily="34" charset="0"/>
              </a:rPr>
              <a:t>Demande d’autorisation pour chaque paiement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04800" y="2434558"/>
            <a:ext cx="4082143" cy="40011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spc="300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Le commerçant</a:t>
            </a:r>
            <a:endParaRPr lang="fr-FR" sz="2000" b="1" spc="3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756805" y="2434558"/>
            <a:ext cx="4082143" cy="40011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spc="300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Le client</a:t>
            </a:r>
            <a:endParaRPr lang="fr-FR" sz="2000" b="1" spc="3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050" name="Picture 2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287" y="1258877"/>
            <a:ext cx="1188000" cy="105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èche gauche 8"/>
          <p:cNvSpPr/>
          <p:nvPr/>
        </p:nvSpPr>
        <p:spPr>
          <a:xfrm rot="19925684">
            <a:off x="2971800" y="1278562"/>
            <a:ext cx="315685" cy="228600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+mj-lt"/>
            </a:endParaRPr>
          </a:p>
        </p:txBody>
      </p:sp>
      <p:pic>
        <p:nvPicPr>
          <p:cNvPr id="11" name="Picture 2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788" y="1240766"/>
            <a:ext cx="1224000" cy="109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lèche gauche 11"/>
          <p:cNvSpPr/>
          <p:nvPr/>
        </p:nvSpPr>
        <p:spPr>
          <a:xfrm rot="13000463">
            <a:off x="5924550" y="1287231"/>
            <a:ext cx="315685" cy="228600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8862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02ea4b1b-5614-43b2-acce-6a9ef10fff4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4342</TotalTime>
  <Words>983</Words>
  <Application>Microsoft Office PowerPoint</Application>
  <PresentationFormat>Affichage à l'écran (4:3)</PresentationFormat>
  <Paragraphs>169</Paragraphs>
  <Slides>9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9</vt:i4>
      </vt:variant>
    </vt:vector>
  </HeadingPairs>
  <TitlesOfParts>
    <vt:vector size="18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Paiement mobile sans contact</vt:lpstr>
      <vt:lpstr>Les bases du paiement mobile sans contact</vt:lpstr>
      <vt:lpstr>Un usage de plus en plus répandu,  Des commerçants mieux équipés</vt:lpstr>
      <vt:lpstr>Les solutions de paiement sans contact  pour les clients caisse d’épargne </vt:lpstr>
      <vt:lpstr>Zoom sur Le service Apple Pay</vt:lpstr>
      <vt:lpstr>Zoom sur Le service PAIEMENT MOBILE</vt:lpstr>
      <vt:lpstr>Comment payer avec son mobile ?</vt:lpstr>
      <vt:lpstr>Pour les commerçants, quel impact ?</vt:lpstr>
      <vt:lpstr>Les atouts du paiement mobile sans contact pour un commerçant et le client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A5704738</cp:lastModifiedBy>
  <cp:revision>344</cp:revision>
  <cp:lastPrinted>2016-06-22T11:00:56Z</cp:lastPrinted>
  <dcterms:created xsi:type="dcterms:W3CDTF">2016-06-03T08:10:53Z</dcterms:created>
  <dcterms:modified xsi:type="dcterms:W3CDTF">2017-08-11T06:02:40Z</dcterms:modified>
</cp:coreProperties>
</file>