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3" r:id="rId4"/>
    <p:sldId id="264" r:id="rId5"/>
    <p:sldId id="258" r:id="rId6"/>
    <p:sldId id="265" r:id="rId7"/>
    <p:sldId id="284" r:id="rId8"/>
    <p:sldId id="266" r:id="rId9"/>
    <p:sldId id="274" r:id="rId10"/>
    <p:sldId id="267" r:id="rId11"/>
    <p:sldId id="259" r:id="rId12"/>
    <p:sldId id="280" r:id="rId13"/>
    <p:sldId id="279" r:id="rId14"/>
    <p:sldId id="268" r:id="rId15"/>
    <p:sldId id="278" r:id="rId16"/>
    <p:sldId id="275" r:id="rId17"/>
    <p:sldId id="271" r:id="rId18"/>
    <p:sldId id="285" r:id="rId19"/>
    <p:sldId id="277" r:id="rId20"/>
    <p:sldId id="276" r:id="rId21"/>
    <p:sldId id="291" r:id="rId2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514" y="-75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531425C-BA8C-4C59-A378-CE18D8C4406A}" type="datetimeFigureOut">
              <a:rPr lang="fr-FR" smtClean="0"/>
              <a:t>30/08/2017</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FE558E62-5730-4589-802E-68F231879074}" type="slidenum">
              <a:rPr lang="fr-FR" smtClean="0"/>
              <a:t>‹N°›</a:t>
            </a:fld>
            <a:endParaRPr lang="fr-FR"/>
          </a:p>
        </p:txBody>
      </p:sp>
    </p:spTree>
    <p:extLst>
      <p:ext uri="{BB962C8B-B14F-4D97-AF65-F5344CB8AC3E}">
        <p14:creationId xmlns:p14="http://schemas.microsoft.com/office/powerpoint/2010/main" val="14250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2" name="ZoneTexte 1"/>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4" name="ZoneTexte 3"/>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1633928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4" name="ZoneTexte 3"/>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330396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4" name="ZoneTexte 3"/>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94610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4" name="ZoneTexte 3"/>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131153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pic>
        <p:nvPicPr>
          <p:cNvPr id="7" name="Image 6"/>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 y="0"/>
            <a:ext cx="9187200" cy="6928866"/>
          </a:xfrm>
          <a:prstGeom prst="rect">
            <a:avLst/>
          </a:prstGeom>
        </p:spPr>
      </p:pic>
      <p:sp>
        <p:nvSpPr>
          <p:cNvPr id="4" name="ZoneTexte 3"/>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2708490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re et contenu">
    <p:spTree>
      <p:nvGrpSpPr>
        <p:cNvPr id="1" name=""/>
        <p:cNvGrpSpPr/>
        <p:nvPr/>
      </p:nvGrpSpPr>
      <p:grpSpPr>
        <a:xfrm>
          <a:off x="0" y="0"/>
          <a:ext cx="0" cy="0"/>
          <a:chOff x="0" y="0"/>
          <a:chExt cx="0" cy="0"/>
        </a:xfrm>
      </p:grpSpPr>
      <p:sp>
        <p:nvSpPr>
          <p:cNvPr id="2" name="ZoneTexte 1"/>
          <p:cNvSpPr txBox="1"/>
          <p:nvPr userDrawn="1"/>
        </p:nvSpPr>
        <p:spPr>
          <a:xfrm>
            <a:off x="-36512" y="6453336"/>
            <a:ext cx="683570" cy="369332"/>
          </a:xfrm>
          <a:prstGeom prst="rect">
            <a:avLst/>
          </a:prstGeom>
          <a:noFill/>
        </p:spPr>
        <p:txBody>
          <a:bodyPr wrap="square" rtlCol="0">
            <a:spAutoFit/>
          </a:bodyPr>
          <a:lstStyle/>
          <a:p>
            <a:pPr algn="ctr"/>
            <a:fld id="{131BBF72-DD45-4A65-93CA-3594BE8BECD6}" type="slidenum">
              <a:rPr lang="fr-FR" b="1" smtClean="0">
                <a:solidFill>
                  <a:srgbClr val="CC071E"/>
                </a:solidFill>
              </a:rPr>
              <a:t>‹N°›</a:t>
            </a:fld>
            <a:endParaRPr lang="fr-FR" b="1" dirty="0">
              <a:solidFill>
                <a:srgbClr val="CC071E"/>
              </a:solidFill>
            </a:endParaRPr>
          </a:p>
        </p:txBody>
      </p:sp>
    </p:spTree>
    <p:extLst>
      <p:ext uri="{BB962C8B-B14F-4D97-AF65-F5344CB8AC3E}">
        <p14:creationId xmlns:p14="http://schemas.microsoft.com/office/powerpoint/2010/main" val="94500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6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Espace réservé du pied de page 1"/>
          <p:cNvSpPr>
            <a:spLocks noGrp="1"/>
          </p:cNvSpPr>
          <p:nvPr>
            <p:ph type="ftr" sz="quarter" idx="17"/>
          </p:nvPr>
        </p:nvSpPr>
        <p:spPr>
          <a:xfrm>
            <a:off x="3028950" y="6356350"/>
            <a:ext cx="3086100" cy="365125"/>
          </a:xfrm>
          <a:prstGeom prst="rect">
            <a:avLst/>
          </a:prstGeom>
        </p:spPr>
        <p:txBody>
          <a:bodyPr/>
          <a:lstStyle>
            <a:lvl1pPr>
              <a:defRPr/>
            </a:lvl1pPr>
          </a:lstStyle>
          <a:p>
            <a:r>
              <a:rPr lang="fr-FR" dirty="0" smtClean="0"/>
              <a:t>HDJ – Mobilité bancaire – 09/02/17</a:t>
            </a:r>
            <a:endParaRPr lang="fr-FR" dirty="0"/>
          </a:p>
        </p:txBody>
      </p:sp>
    </p:spTree>
    <p:extLst>
      <p:ext uri="{BB962C8B-B14F-4D97-AF65-F5344CB8AC3E}">
        <p14:creationId xmlns:p14="http://schemas.microsoft.com/office/powerpoint/2010/main" val="18535295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9" r:id="rId4"/>
    <p:sldLayoutId id="2147483660" r:id="rId5"/>
    <p:sldLayoutId id="2147483661" r:id="rId6"/>
    <p:sldLayoutId id="2147483656" r:id="rId7"/>
    <p:sldLayoutId id="2147483662" r:id="rId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commerciaux.celca.caisse-epargne.fr/download/345/les-offres/3319/tableau-recapitulatif-offres-jeunes-2017.pdf" TargetMode="External"/><Relationship Id="rId2" Type="http://schemas.openxmlformats.org/officeDocument/2006/relationships/hyperlink" Target="http://commerciaux.celca.caisse-epargne.fr/global-bdd/actions-commerciales/grand-angle-2017/grand-angle-2017/"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commerciaux.celca.caisse-epargne.fr/particuliers/epargne-2/les-opcvm/les-opcv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espacedefi.fr/login" TargetMode="External"/><Relationship Id="rId3" Type="http://schemas.openxmlformats.org/officeDocument/2006/relationships/hyperlink" Target="http://commerciaux.celca.caisse-epargne.fr/download/28/2017/4057/2017_06_01-hdj-options-darbitrages-en-assurance-vie.pptx" TargetMode="External"/><Relationship Id="rId7" Type="http://schemas.openxmlformats.org/officeDocument/2006/relationships/hyperlink" Target="http://commerciaux.celca.caisse-epargne.fr/global-bdd/communication-client/encarts-releve-de-compte-mailing-emailing-sms/mailing-emailing-sms/du-trimestre-en-cours-mailing-emailing-sms/du-trimestre-en-cours-2/" TargetMode="External"/><Relationship Id="rId2" Type="http://schemas.openxmlformats.org/officeDocument/2006/relationships/hyperlink" Target="http://commerciaux.celca.caisse-epargne.fr/download/28/2017/143/2017_01_12-les-unites-de-compte-dans-lassurance-vie.pdf"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particuliers/epargne-2/les-webex/webex-gcp-et-managers/webex-gcp-2017/webex-gcp-et-managers-2017/" TargetMode="External"/><Relationship Id="rId5" Type="http://schemas.openxmlformats.org/officeDocument/2006/relationships/hyperlink" Target="http://indispensable-myeav.ecuvie.caisse-epargne.fr/" TargetMode="External"/><Relationship Id="rId10" Type="http://schemas.openxmlformats.org/officeDocument/2006/relationships/hyperlink" Target="http://commerciaux.celca.caisse-epargne.fr/download/268/les-opcvm/4932/formation-epargne-financiere.pptx" TargetMode="External"/><Relationship Id="rId4" Type="http://schemas.openxmlformats.org/officeDocument/2006/relationships/hyperlink" Target="https://myeav.ecuvie.assurances.d.bbg/upload/docs/application/pdf/2017-06/jassure_n52_2017-06-06_16-12-50_394.pdf" TargetMode="External"/><Relationship Id="rId9" Type="http://schemas.openxmlformats.org/officeDocument/2006/relationships/hyperlink" Target="https://myeav.ecuvie.assurances.d.bbg/jcms/lch_24163/accuei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nsgprw1.celca.caisse-epargne.fr/app/bci/INF/INF%20N008%2017.pdf" TargetMode="External"/><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particuliers/credits-particuliers/credits-a-la-consommation/izivente-izicarte-oav/" TargetMode="External"/><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p:cNvPicPr>
          <p:nvPr/>
        </p:nvPicPr>
        <p:blipFill>
          <a:blip r:embed="rId2">
            <a:extLst>
              <a:ext uri="{28A0092B-C50C-407E-A947-70E740481C1C}">
                <a14:useLocalDpi xmlns:a14="http://schemas.microsoft.com/office/drawing/2010/main" val="0"/>
              </a:ext>
            </a:extLst>
          </a:blip>
          <a:stretch>
            <a:fillRect/>
          </a:stretch>
        </p:blipFill>
        <p:spPr>
          <a:xfrm>
            <a:off x="1" y="56938"/>
            <a:ext cx="9202072" cy="6814989"/>
          </a:xfrm>
          <a:prstGeom prst="rect">
            <a:avLst/>
          </a:prstGeom>
        </p:spPr>
      </p:pic>
      <p:sp>
        <p:nvSpPr>
          <p:cNvPr id="2" name="ZoneTexte 1"/>
          <p:cNvSpPr txBox="1"/>
          <p:nvPr/>
        </p:nvSpPr>
        <p:spPr>
          <a:xfrm>
            <a:off x="2195736" y="6165304"/>
            <a:ext cx="4752528" cy="461665"/>
          </a:xfrm>
          <a:prstGeom prst="rect">
            <a:avLst/>
          </a:prstGeom>
          <a:solidFill>
            <a:schemeClr val="bg1"/>
          </a:solidFill>
        </p:spPr>
        <p:txBody>
          <a:bodyPr wrap="square" rtlCol="0">
            <a:spAutoFit/>
          </a:bodyPr>
          <a:lstStyle/>
          <a:p>
            <a:pPr algn="ctr"/>
            <a:r>
              <a:rPr lang="fr-FR" sz="2400" b="1" dirty="0" smtClean="0">
                <a:solidFill>
                  <a:srgbClr val="C00000"/>
                </a:solidFill>
                <a:latin typeface="Arial Narrow" panose="020B0606020202030204" pitchFamily="34" charset="0"/>
              </a:rPr>
              <a:t>Heure du Jeudi 31 Août 2017</a:t>
            </a:r>
            <a:endParaRPr lang="fr-FR" sz="24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463152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Contexte</a:t>
            </a:r>
            <a:endParaRPr lang="fr-FR" sz="2600" b="1" dirty="0">
              <a:solidFill>
                <a:schemeClr val="bg1"/>
              </a:solidFill>
              <a:latin typeface="Arial Narrow" panose="020B0606020202030204" pitchFamily="34" charset="0"/>
              <a:cs typeface="Arial" panose="020B0604020202020204" pitchFamily="34" charset="0"/>
            </a:endParaRPr>
          </a:p>
        </p:txBody>
      </p:sp>
      <p:sp>
        <p:nvSpPr>
          <p:cNvPr id="8" name="ZoneTexte 7"/>
          <p:cNvSpPr txBox="1"/>
          <p:nvPr/>
        </p:nvSpPr>
        <p:spPr>
          <a:xfrm>
            <a:off x="323528" y="1192221"/>
            <a:ext cx="8856984" cy="5410712"/>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La troisième Playlist, qui se déroulera du </a:t>
            </a:r>
            <a:r>
              <a:rPr lang="fr-FR" b="1" dirty="0" smtClean="0">
                <a:latin typeface="Arial Narrow" panose="020B0606020202030204" pitchFamily="34" charset="0"/>
              </a:rPr>
              <a:t>5 Septembre au 30 Décembre</a:t>
            </a:r>
            <a:r>
              <a:rPr lang="fr-FR" dirty="0" smtClean="0">
                <a:latin typeface="Arial Narrow" panose="020B0606020202030204" pitchFamily="34" charset="0"/>
              </a:rPr>
              <a:t>, sera axée sur deux principaux items, à forts enjeux de PNB, sur des marchés porteurs: </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L’Assurance Vie (Chiffre d’affaires et excédents)</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Les Engagements Crédits Consommation</a:t>
            </a: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sz="1200"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Ces deux critères contribuent à l’atteinte des objectifs annuels du Grand Angle, et de la part variable.</a:t>
            </a:r>
          </a:p>
          <a:p>
            <a:pPr marL="265113" algn="just" eaLnBrk="0" fontAlgn="base" hangingPunct="0">
              <a:spcBef>
                <a:spcPct val="20000"/>
              </a:spcBef>
              <a:spcAft>
                <a:spcPct val="0"/>
              </a:spcAft>
              <a:buClr>
                <a:srgbClr val="C00000"/>
              </a:buClr>
              <a:buSzPct val="80000"/>
              <a:defRPr/>
            </a:pPr>
            <a:r>
              <a:rPr lang="fr-FR" dirty="0" smtClean="0">
                <a:solidFill>
                  <a:srgbClr val="FF0000"/>
                </a:solidFill>
                <a:latin typeface="Arial Narrow" panose="020B0606020202030204" pitchFamily="34" charset="0"/>
                <a:hlinkClick r:id="rId2"/>
              </a:rPr>
              <a:t>Cliquez ICI </a:t>
            </a:r>
            <a:r>
              <a:rPr lang="fr-FR" dirty="0" smtClean="0">
                <a:latin typeface="Arial Narrow" panose="020B0606020202030204" pitchFamily="34" charset="0"/>
              </a:rPr>
              <a:t>pour accéder à l’action « Grand Angle 2017 ».</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En parallèle, la campagne Jeunes perdure jusqu’au 31 octobre 2017.</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solidFill>
                  <a:srgbClr val="FF0000"/>
                </a:solidFill>
                <a:latin typeface="Arial Narrow" panose="020B0606020202030204" pitchFamily="34" charset="0"/>
                <a:hlinkClick r:id="rId3"/>
              </a:rPr>
              <a:t>Cliquez ICI </a:t>
            </a:r>
            <a:r>
              <a:rPr lang="fr-FR" dirty="0" smtClean="0">
                <a:latin typeface="Arial Narrow" panose="020B0606020202030204" pitchFamily="34" charset="0"/>
              </a:rPr>
              <a:t>pour accéder aux offres jeunes.</a:t>
            </a:r>
          </a:p>
          <a:p>
            <a:pPr marL="1588" algn="just" eaLnBrk="0" fontAlgn="base" hangingPunct="0">
              <a:spcBef>
                <a:spcPct val="20000"/>
              </a:spcBef>
              <a:spcAft>
                <a:spcPct val="0"/>
              </a:spcAft>
              <a:buClr>
                <a:srgbClr val="C00000"/>
              </a:buClr>
              <a:buSzPct val="80000"/>
              <a:defRPr/>
            </a:pPr>
            <a:endParaRPr lang="fr-FR" dirty="0" smtClean="0">
              <a:latin typeface="Arial Narrow" panose="020B0606020202030204" pitchFamily="34" charset="0"/>
            </a:endParaRPr>
          </a:p>
        </p:txBody>
      </p:sp>
      <p:graphicFrame>
        <p:nvGraphicFramePr>
          <p:cNvPr id="9" name="Tableau 8"/>
          <p:cNvGraphicFramePr>
            <a:graphicFrameLocks noGrp="1"/>
          </p:cNvGraphicFramePr>
          <p:nvPr>
            <p:extLst>
              <p:ext uri="{D42A27DB-BD31-4B8C-83A1-F6EECF244321}">
                <p14:modId xmlns:p14="http://schemas.microsoft.com/office/powerpoint/2010/main" val="427654728"/>
              </p:ext>
            </p:extLst>
          </p:nvPr>
        </p:nvGraphicFramePr>
        <p:xfrm>
          <a:off x="1043608" y="2564904"/>
          <a:ext cx="7056784" cy="2108200"/>
        </p:xfrm>
        <a:graphic>
          <a:graphicData uri="http://schemas.openxmlformats.org/drawingml/2006/table">
            <a:tbl>
              <a:tblPr firstRow="1" bandRow="1">
                <a:tableStyleId>{21E4AEA4-8DFA-4A89-87EB-49C32662AFE0}</a:tableStyleId>
              </a:tblPr>
              <a:tblGrid>
                <a:gridCol w="2808312"/>
                <a:gridCol w="2935582"/>
                <a:gridCol w="1312890"/>
              </a:tblGrid>
              <a:tr h="0">
                <a:tc>
                  <a:txBody>
                    <a:bodyPr/>
                    <a:lstStyle/>
                    <a:p>
                      <a:pPr algn="ctr"/>
                      <a:r>
                        <a:rPr lang="fr-FR" sz="1600" dirty="0" smtClean="0"/>
                        <a:t>Critères CELCA</a:t>
                      </a:r>
                      <a:endParaRPr lang="fr-FR" sz="1600" dirty="0">
                        <a:latin typeface="Arial Narrow" panose="020B0606020202030204" pitchFamily="34" charset="0"/>
                      </a:endParaRPr>
                    </a:p>
                  </a:txBody>
                  <a:tcPr>
                    <a:solidFill>
                      <a:srgbClr val="C00000"/>
                    </a:solidFill>
                  </a:tcPr>
                </a:tc>
                <a:tc>
                  <a:txBody>
                    <a:bodyPr/>
                    <a:lstStyle/>
                    <a:p>
                      <a:pPr algn="ctr"/>
                      <a:r>
                        <a:rPr lang="fr-FR" sz="1600" dirty="0" smtClean="0"/>
                        <a:t>Objectifs du 05/09</a:t>
                      </a:r>
                      <a:r>
                        <a:rPr lang="fr-FR" sz="1600" baseline="0" dirty="0" smtClean="0"/>
                        <a:t> au 30/12</a:t>
                      </a:r>
                      <a:endParaRPr lang="fr-FR" sz="1600" dirty="0">
                        <a:latin typeface="Arial Narrow" panose="020B0606020202030204" pitchFamily="34" charset="0"/>
                      </a:endParaRPr>
                    </a:p>
                  </a:txBody>
                  <a:tcPr>
                    <a:solidFill>
                      <a:srgbClr val="C00000"/>
                    </a:solidFill>
                  </a:tcPr>
                </a:tc>
                <a:tc>
                  <a:txBody>
                    <a:bodyPr/>
                    <a:lstStyle/>
                    <a:p>
                      <a:pPr algn="ctr"/>
                      <a:r>
                        <a:rPr lang="fr-FR" sz="1600" dirty="0" smtClean="0"/>
                        <a:t>Source</a:t>
                      </a:r>
                      <a:r>
                        <a:rPr lang="fr-FR" sz="1600" baseline="0" dirty="0" smtClean="0"/>
                        <a:t> </a:t>
                      </a:r>
                      <a:endParaRPr lang="fr-FR" sz="1600" i="0" dirty="0">
                        <a:latin typeface="Arial Narrow" panose="020B0606020202030204" pitchFamily="34" charset="0"/>
                      </a:endParaRPr>
                    </a:p>
                  </a:txBody>
                  <a:tcPr>
                    <a:solidFill>
                      <a:srgbClr val="C00000"/>
                    </a:solidFill>
                  </a:tcPr>
                </a:tc>
              </a:tr>
              <a:tr h="381595">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600" dirty="0" smtClean="0"/>
                        <a:t>Chiffre d'affaires Assurance Vie</a:t>
                      </a:r>
                      <a:endParaRPr lang="fr-FR" sz="1600" dirty="0" smtClean="0">
                        <a:solidFill>
                          <a:schemeClr val="tx1"/>
                        </a:solidFill>
                        <a:latin typeface="Arial Narrow" panose="020B0606020202030204" pitchFamily="34" charset="0"/>
                      </a:endParaRPr>
                    </a:p>
                  </a:txBody>
                  <a:tcPr/>
                </a:tc>
                <a:tc>
                  <a:txBody>
                    <a:bodyPr/>
                    <a:lstStyle/>
                    <a:p>
                      <a:pPr algn="ctr"/>
                      <a:r>
                        <a:rPr lang="fr-FR" sz="1600" dirty="0" smtClean="0"/>
                        <a:t>267 M€ </a:t>
                      </a:r>
                    </a:p>
                    <a:p>
                      <a:pPr algn="ctr"/>
                      <a:r>
                        <a:rPr lang="fr-FR" sz="1600" dirty="0" smtClean="0">
                          <a:solidFill>
                            <a:schemeClr val="tx1">
                              <a:lumMod val="50000"/>
                              <a:lumOff val="50000"/>
                            </a:schemeClr>
                          </a:solidFill>
                          <a:latin typeface="Arial Narrow" panose="020B0606020202030204" pitchFamily="34" charset="0"/>
                        </a:rPr>
                        <a:t>Objectif GPS</a:t>
                      </a:r>
                      <a:r>
                        <a:rPr lang="fr-FR" sz="1600" baseline="0" dirty="0" smtClean="0">
                          <a:solidFill>
                            <a:schemeClr val="tx1">
                              <a:lumMod val="50000"/>
                              <a:lumOff val="50000"/>
                            </a:schemeClr>
                          </a:solidFill>
                          <a:latin typeface="Arial Narrow" panose="020B0606020202030204" pitchFamily="34" charset="0"/>
                        </a:rPr>
                        <a:t> sur la période (17S * 15 731 K€)</a:t>
                      </a:r>
                      <a:endParaRPr lang="fr-FR" sz="1600" dirty="0" smtClean="0">
                        <a:solidFill>
                          <a:schemeClr val="tx1">
                            <a:lumMod val="50000"/>
                            <a:lumOff val="50000"/>
                          </a:schemeClr>
                        </a:solidFill>
                        <a:latin typeface="Arial Narrow" panose="020B0606020202030204" pitchFamily="34" charset="0"/>
                      </a:endParaRPr>
                    </a:p>
                  </a:txBody>
                  <a:tcPr/>
                </a:tc>
                <a:tc>
                  <a:txBody>
                    <a:bodyPr/>
                    <a:lstStyle/>
                    <a:p>
                      <a:pPr algn="ctr"/>
                      <a:r>
                        <a:rPr lang="fr-FR" sz="1600" dirty="0" smtClean="0"/>
                        <a:t>GPS</a:t>
                      </a:r>
                      <a:endParaRPr lang="fr-FR" sz="1600" i="0" dirty="0">
                        <a:solidFill>
                          <a:schemeClr val="tx1">
                            <a:lumMod val="50000"/>
                            <a:lumOff val="50000"/>
                          </a:schemeClr>
                        </a:solidFill>
                        <a:latin typeface="Arial Narrow" panose="020B0606020202030204" pitchFamily="34" charset="0"/>
                      </a:endParaRPr>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600" kern="1200" dirty="0" smtClean="0">
                          <a:solidFill>
                            <a:schemeClr val="tx1"/>
                          </a:solidFill>
                          <a:latin typeface="Arial Narrow" panose="020B0606020202030204" pitchFamily="34" charset="0"/>
                          <a:ea typeface="+mn-ea"/>
                          <a:cs typeface="+mn-cs"/>
                        </a:rPr>
                        <a:t>Excédents</a:t>
                      </a:r>
                      <a:r>
                        <a:rPr lang="fr-FR" sz="1600" kern="1200" baseline="0" dirty="0" smtClean="0">
                          <a:solidFill>
                            <a:schemeClr val="tx1"/>
                          </a:solidFill>
                          <a:latin typeface="Arial Narrow" panose="020B0606020202030204" pitchFamily="34" charset="0"/>
                          <a:ea typeface="+mn-ea"/>
                          <a:cs typeface="+mn-cs"/>
                        </a:rPr>
                        <a:t> Assurance Vie</a:t>
                      </a:r>
                      <a:endParaRPr lang="fr-FR" sz="1600" kern="1200" dirty="0" smtClean="0">
                        <a:solidFill>
                          <a:schemeClr val="tx1"/>
                        </a:solidFill>
                        <a:latin typeface="Arial Narrow" panose="020B0606020202030204" pitchFamily="34" charset="0"/>
                        <a:ea typeface="+mn-ea"/>
                        <a:cs typeface="+mn-cs"/>
                      </a:endParaRPr>
                    </a:p>
                  </a:txBody>
                  <a:tcPr/>
                </a:tc>
                <a:tc>
                  <a:txBody>
                    <a:bodyPr/>
                    <a:lstStyle/>
                    <a:p>
                      <a:pPr algn="ctr"/>
                      <a:r>
                        <a:rPr lang="fr-FR" sz="1600" dirty="0" smtClean="0">
                          <a:solidFill>
                            <a:schemeClr val="tx1"/>
                          </a:solidFill>
                          <a:latin typeface="Arial Narrow" panose="020B0606020202030204" pitchFamily="34" charset="0"/>
                        </a:rPr>
                        <a:t>100 M€</a:t>
                      </a:r>
                    </a:p>
                  </a:txBody>
                  <a:tcPr/>
                </a:tc>
                <a:tc>
                  <a:txBody>
                    <a:bodyPr/>
                    <a:lstStyle/>
                    <a:p>
                      <a:pPr algn="ctr"/>
                      <a:r>
                        <a:rPr lang="fr-FR" sz="1600" i="0" dirty="0" smtClean="0">
                          <a:solidFill>
                            <a:schemeClr val="tx1"/>
                          </a:solidFill>
                          <a:latin typeface="Arial Narrow" panose="020B0606020202030204" pitchFamily="34" charset="0"/>
                        </a:rPr>
                        <a:t>CDG</a:t>
                      </a:r>
                      <a:endParaRPr lang="fr-FR" sz="1600" i="0" dirty="0">
                        <a:solidFill>
                          <a:schemeClr val="tx1"/>
                        </a:solidFill>
                        <a:latin typeface="Arial Narrow" panose="020B0606020202030204" pitchFamily="34" charset="0"/>
                      </a:endParaRPr>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600" kern="1200" dirty="0" smtClean="0"/>
                        <a:t>Engagements Crédit Conso</a:t>
                      </a:r>
                      <a:endParaRPr lang="fr-FR" sz="1600" kern="1200" dirty="0" smtClean="0">
                        <a:solidFill>
                          <a:schemeClr val="tx1"/>
                        </a:solidFill>
                        <a:latin typeface="Arial Narrow" panose="020B0606020202030204" pitchFamily="34" charset="0"/>
                        <a:ea typeface="+mn-ea"/>
                        <a:cs typeface="+mn-cs"/>
                      </a:endParaRPr>
                    </a:p>
                  </a:txBody>
                  <a:tcPr/>
                </a:tc>
                <a:tc>
                  <a:txBody>
                    <a:bodyPr/>
                    <a:lstStyle/>
                    <a:p>
                      <a:pPr algn="ctr"/>
                      <a:r>
                        <a:rPr lang="fr-FR" sz="1600" dirty="0" smtClean="0"/>
                        <a:t>139 M€</a:t>
                      </a:r>
                    </a:p>
                    <a:p>
                      <a:pPr algn="ctr"/>
                      <a:r>
                        <a:rPr lang="fr-FR" sz="1600" dirty="0" smtClean="0">
                          <a:solidFill>
                            <a:schemeClr val="tx1">
                              <a:lumMod val="50000"/>
                              <a:lumOff val="50000"/>
                            </a:schemeClr>
                          </a:solidFill>
                          <a:latin typeface="Arial Narrow" panose="020B0606020202030204" pitchFamily="34" charset="0"/>
                        </a:rPr>
                        <a:t>Reste à faire</a:t>
                      </a:r>
                    </a:p>
                  </a:txBody>
                  <a:tcPr/>
                </a:tc>
                <a:tc>
                  <a:txBody>
                    <a:bodyPr/>
                    <a:lstStyle/>
                    <a:p>
                      <a:pPr algn="ctr"/>
                      <a:r>
                        <a:rPr lang="fr-FR" sz="1600" dirty="0" smtClean="0"/>
                        <a:t>CDG</a:t>
                      </a:r>
                      <a:endParaRPr lang="fr-FR" sz="1600" i="0" dirty="0">
                        <a:solidFill>
                          <a:schemeClr val="tx1">
                            <a:lumMod val="50000"/>
                            <a:lumOff val="50000"/>
                          </a:schemeClr>
                        </a:solidFill>
                        <a:latin typeface="Arial Narrow" panose="020B0606020202030204" pitchFamily="34" charset="0"/>
                      </a:endParaRPr>
                    </a:p>
                  </a:txBody>
                  <a:tcPr/>
                </a:tc>
              </a:tr>
            </a:tbl>
          </a:graphicData>
        </a:graphic>
      </p:graphicFrame>
    </p:spTree>
    <p:extLst>
      <p:ext uri="{BB962C8B-B14F-4D97-AF65-F5344CB8AC3E}">
        <p14:creationId xmlns:p14="http://schemas.microsoft.com/office/powerpoint/2010/main" val="1315732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4509120"/>
            <a:ext cx="8568952" cy="1944216"/>
          </a:xfrm>
          <a:prstGeom prst="rect">
            <a:avLst/>
          </a:prstGeom>
          <a:solidFill>
            <a:schemeClr val="bg2">
              <a:lumMod val="90000"/>
            </a:schemeClr>
          </a:solidFill>
        </p:spPr>
        <p:txBody>
          <a:bodyPr wrap="square" rtlCol="0">
            <a:noAutofit/>
          </a:bodyPr>
          <a:lstStyle/>
          <a:p>
            <a:endParaRPr lang="fr-FR" dirty="0"/>
          </a:p>
        </p:txBody>
      </p:sp>
      <p:sp>
        <p:nvSpPr>
          <p:cNvPr id="6" name="ZoneTexte 5"/>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Contexte</a:t>
            </a:r>
            <a:endParaRPr lang="fr-FR" sz="2600" b="1" dirty="0">
              <a:solidFill>
                <a:schemeClr val="bg1"/>
              </a:solidFill>
              <a:latin typeface="Arial Narrow" panose="020B0606020202030204" pitchFamily="34" charset="0"/>
              <a:cs typeface="Arial" panose="020B0604020202020204" pitchFamily="34" charset="0"/>
            </a:endParaRPr>
          </a:p>
        </p:txBody>
      </p:sp>
      <p:sp>
        <p:nvSpPr>
          <p:cNvPr id="10" name="ZoneTexte 9"/>
          <p:cNvSpPr txBox="1"/>
          <p:nvPr/>
        </p:nvSpPr>
        <p:spPr>
          <a:xfrm>
            <a:off x="395536" y="1218232"/>
            <a:ext cx="8568952" cy="5613845"/>
          </a:xfrm>
          <a:prstGeom prst="rect">
            <a:avLst/>
          </a:prstGeom>
          <a:noFill/>
        </p:spPr>
        <p:txBody>
          <a:bodyPr wrap="square" rtlCol="0">
            <a:spAutoFit/>
          </a:bodyPr>
          <a:lstStyle/>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tabLst>
                <a:tab pos="1706563" algn="l"/>
              </a:tabLst>
              <a:defRPr/>
            </a:pPr>
            <a:r>
              <a:rPr lang="fr-FR" dirty="0" smtClean="0">
                <a:latin typeface="Arial Narrow" panose="020B0606020202030204" pitchFamily="34" charset="0"/>
              </a:rPr>
              <a:t>Dans le cadre de cette troisième Playlist, </a:t>
            </a:r>
            <a:r>
              <a:rPr lang="fr-FR" b="1" dirty="0" smtClean="0">
                <a:latin typeface="Arial Narrow" panose="020B0606020202030204" pitchFamily="34" charset="0"/>
              </a:rPr>
              <a:t>les cibles GERC seront réduites </a:t>
            </a:r>
            <a:r>
              <a:rPr lang="fr-FR" dirty="0" smtClean="0">
                <a:latin typeface="Arial Narrow" panose="020B0606020202030204" pitchFamily="34" charset="0"/>
              </a:rPr>
              <a:t>mais vous bénéficierez toujours :</a:t>
            </a:r>
          </a:p>
          <a:p>
            <a:pPr marL="744538" lvl="2" indent="-285750" algn="just" eaLnBrk="0" fontAlgn="base" hangingPunct="0">
              <a:spcBef>
                <a:spcPct val="20000"/>
              </a:spcBef>
              <a:spcAft>
                <a:spcPct val="0"/>
              </a:spcAft>
              <a:buClr>
                <a:srgbClr val="C00000"/>
              </a:buClr>
              <a:buSzPct val="80000"/>
              <a:buFont typeface="Wingdings" panose="05000000000000000000" pitchFamily="2" charset="2"/>
              <a:buChar char="§"/>
              <a:tabLst>
                <a:tab pos="1706563" algn="l"/>
              </a:tabLst>
              <a:defRPr/>
            </a:pPr>
            <a:r>
              <a:rPr lang="fr-FR" dirty="0" smtClean="0">
                <a:latin typeface="Arial Narrow" panose="020B0606020202030204" pitchFamily="34" charset="0"/>
              </a:rPr>
              <a:t>de cibles construites </a:t>
            </a:r>
            <a:r>
              <a:rPr lang="fr-FR" b="1" dirty="0">
                <a:solidFill>
                  <a:srgbClr val="C00000"/>
                </a:solidFill>
                <a:latin typeface="Arial Narrow" panose="020B0606020202030204" pitchFamily="34" charset="0"/>
              </a:rPr>
              <a:t>à partir des clients non </a:t>
            </a:r>
            <a:r>
              <a:rPr lang="fr-FR" b="1" dirty="0" smtClean="0">
                <a:solidFill>
                  <a:srgbClr val="C00000"/>
                </a:solidFill>
                <a:latin typeface="Arial Narrow" panose="020B0606020202030204" pitchFamily="34" charset="0"/>
              </a:rPr>
              <a:t>équipés </a:t>
            </a:r>
            <a:r>
              <a:rPr lang="fr-FR" dirty="0">
                <a:latin typeface="Arial Narrow" panose="020B0606020202030204" pitchFamily="34" charset="0"/>
              </a:rPr>
              <a:t>(</a:t>
            </a:r>
            <a:r>
              <a:rPr lang="fr-FR" dirty="0" smtClean="0">
                <a:latin typeface="Arial Narrow" panose="020B0606020202030204" pitchFamily="34" charset="0"/>
              </a:rPr>
              <a:t>elles sont </a:t>
            </a:r>
            <a:r>
              <a:rPr lang="fr-FR" dirty="0">
                <a:latin typeface="Arial Narrow" panose="020B0606020202030204" pitchFamily="34" charset="0"/>
              </a:rPr>
              <a:t>identifiées par le </a:t>
            </a:r>
            <a:r>
              <a:rPr lang="fr-FR" dirty="0" smtClean="0">
                <a:latin typeface="Arial Narrow" panose="020B0606020202030204" pitchFamily="34" charset="0"/>
              </a:rPr>
              <a:t>symbole	dans le présent document et les différents suivis </a:t>
            </a:r>
            <a:r>
              <a:rPr lang="fr-FR" b="1" dirty="0" smtClean="0">
                <a:latin typeface="Arial Narrow" panose="020B0606020202030204" pitchFamily="34" charset="0"/>
              </a:rPr>
              <a:t>et commencent par « </a:t>
            </a:r>
            <a:r>
              <a:rPr lang="fr-FR" b="1" dirty="0" smtClean="0">
                <a:solidFill>
                  <a:srgbClr val="C00000"/>
                </a:solidFill>
              </a:rPr>
              <a:t>CLT </a:t>
            </a:r>
            <a:r>
              <a:rPr lang="fr-FR" b="1" dirty="0">
                <a:solidFill>
                  <a:srgbClr val="C00000"/>
                </a:solidFill>
              </a:rPr>
              <a:t>à </a:t>
            </a:r>
            <a:r>
              <a:rPr lang="fr-FR" b="1" dirty="0" smtClean="0">
                <a:solidFill>
                  <a:srgbClr val="C00000"/>
                </a:solidFill>
              </a:rPr>
              <a:t>équiper</a:t>
            </a:r>
            <a:r>
              <a:rPr lang="fr-FR" b="1" dirty="0" smtClean="0"/>
              <a:t> » dans la GERC</a:t>
            </a:r>
            <a:r>
              <a:rPr lang="fr-FR" b="1" dirty="0" smtClean="0">
                <a:latin typeface="Arial Narrow" panose="020B0606020202030204" pitchFamily="34" charset="0"/>
              </a:rPr>
              <a:t>). </a:t>
            </a:r>
            <a:r>
              <a:rPr lang="fr-FR" dirty="0" smtClean="0">
                <a:latin typeface="Arial Narrow" panose="020B0606020202030204" pitchFamily="34" charset="0"/>
              </a:rPr>
              <a:t>En </a:t>
            </a:r>
            <a:r>
              <a:rPr lang="fr-FR" dirty="0">
                <a:latin typeface="Arial Narrow" panose="020B0606020202030204" pitchFamily="34" charset="0"/>
              </a:rPr>
              <a:t>souscrivant une offre de l’univers manquant, le client sera </a:t>
            </a:r>
            <a:r>
              <a:rPr lang="fr-FR" b="1" dirty="0">
                <a:solidFill>
                  <a:srgbClr val="FF0000"/>
                </a:solidFill>
                <a:latin typeface="Arial Narrow" panose="020B0606020202030204" pitchFamily="34" charset="0"/>
              </a:rPr>
              <a:t>E</a:t>
            </a:r>
            <a:r>
              <a:rPr lang="fr-FR" b="1" dirty="0">
                <a:latin typeface="Arial Narrow" panose="020B0606020202030204" pitchFamily="34" charset="0"/>
              </a:rPr>
              <a:t>quipé (</a:t>
            </a:r>
            <a:r>
              <a:rPr lang="fr-FR" b="1" dirty="0" err="1">
                <a:latin typeface="Arial Narrow" panose="020B0606020202030204" pitchFamily="34" charset="0"/>
              </a:rPr>
              <a:t>Ee</a:t>
            </a:r>
            <a:r>
              <a:rPr lang="fr-FR" b="1" dirty="0">
                <a:latin typeface="Arial Narrow" panose="020B0606020202030204" pitchFamily="34" charset="0"/>
              </a:rPr>
              <a:t>/</a:t>
            </a:r>
            <a:r>
              <a:rPr lang="fr-FR" b="1" dirty="0" err="1">
                <a:latin typeface="Arial Narrow" panose="020B0606020202030204" pitchFamily="34" charset="0"/>
              </a:rPr>
              <a:t>JDe</a:t>
            </a:r>
            <a:r>
              <a:rPr lang="fr-FR" b="1" dirty="0">
                <a:latin typeface="Arial Narrow" panose="020B0606020202030204" pitchFamily="34" charset="0"/>
              </a:rPr>
              <a:t>/</a:t>
            </a:r>
            <a:r>
              <a:rPr lang="fr-FR" b="1" dirty="0" err="1">
                <a:latin typeface="Arial Narrow" panose="020B0606020202030204" pitchFamily="34" charset="0"/>
              </a:rPr>
              <a:t>JBPe</a:t>
            </a:r>
            <a:r>
              <a:rPr lang="fr-FR" b="1" dirty="0">
                <a:latin typeface="Arial Narrow" panose="020B0606020202030204" pitchFamily="34" charset="0"/>
              </a:rPr>
              <a:t>/De et </a:t>
            </a:r>
            <a:r>
              <a:rPr lang="fr-FR" b="1" dirty="0" err="1">
                <a:latin typeface="Arial Narrow" panose="020B0606020202030204" pitchFamily="34" charset="0"/>
              </a:rPr>
              <a:t>BPe</a:t>
            </a:r>
            <a:r>
              <a:rPr lang="fr-FR" b="1" dirty="0">
                <a:latin typeface="Arial Narrow" panose="020B0606020202030204" pitchFamily="34" charset="0"/>
              </a:rPr>
              <a:t>). </a:t>
            </a:r>
          </a:p>
          <a:p>
            <a:pPr marL="744538" lvl="2" indent="-285750" algn="just" eaLnBrk="0" fontAlgn="base" hangingPunct="0">
              <a:spcBef>
                <a:spcPct val="20000"/>
              </a:spcBef>
              <a:spcAft>
                <a:spcPct val="0"/>
              </a:spcAft>
              <a:buClr>
                <a:srgbClr val="C00000"/>
              </a:buClr>
              <a:buSzPct val="80000"/>
              <a:buFont typeface="Wingdings" panose="05000000000000000000" pitchFamily="2" charset="2"/>
              <a:buChar char="§"/>
              <a:tabLst>
                <a:tab pos="1706563" algn="l"/>
              </a:tabLst>
              <a:defRPr/>
            </a:pPr>
            <a:r>
              <a:rPr lang="fr-FR" dirty="0" smtClean="0">
                <a:latin typeface="Arial Narrow" panose="020B0606020202030204" pitchFamily="34" charset="0"/>
              </a:rPr>
              <a:t>de cibles proposées </a:t>
            </a:r>
            <a:r>
              <a:rPr lang="fr-FR" dirty="0">
                <a:latin typeface="Arial Narrow" panose="020B0606020202030204" pitchFamily="34" charset="0"/>
              </a:rPr>
              <a:t>sur des clients déjà </a:t>
            </a:r>
            <a:r>
              <a:rPr lang="fr-FR" dirty="0" smtClean="0">
                <a:latin typeface="Arial Narrow" panose="020B0606020202030204" pitchFamily="34" charset="0"/>
              </a:rPr>
              <a:t>Equipés qui </a:t>
            </a:r>
            <a:r>
              <a:rPr lang="fr-FR" dirty="0">
                <a:latin typeface="Arial Narrow" panose="020B0606020202030204" pitchFamily="34" charset="0"/>
              </a:rPr>
              <a:t>contribuent </a:t>
            </a:r>
            <a:r>
              <a:rPr lang="fr-FR" dirty="0" smtClean="0">
                <a:latin typeface="Arial Narrow" panose="020B0606020202030204" pitchFamily="34" charset="0"/>
              </a:rPr>
              <a:t>à </a:t>
            </a:r>
            <a:r>
              <a:rPr lang="fr-FR" dirty="0">
                <a:latin typeface="Arial Narrow" panose="020B0606020202030204" pitchFamily="34" charset="0"/>
              </a:rPr>
              <a:t>l’atteinte des objectifs </a:t>
            </a:r>
            <a:r>
              <a:rPr lang="fr-FR" dirty="0" smtClean="0">
                <a:latin typeface="Arial Narrow" panose="020B0606020202030204" pitchFamily="34" charset="0"/>
              </a:rPr>
              <a:t>CELCA (critères Grand </a:t>
            </a:r>
            <a:r>
              <a:rPr lang="fr-FR" dirty="0">
                <a:latin typeface="Arial Narrow" panose="020B0606020202030204" pitchFamily="34" charset="0"/>
              </a:rPr>
              <a:t>Angle, </a:t>
            </a:r>
            <a:r>
              <a:rPr lang="fr-FR" dirty="0" smtClean="0">
                <a:latin typeface="Arial Narrow" panose="020B0606020202030204" pitchFamily="34" charset="0"/>
              </a:rPr>
              <a:t>Troisième Playlist, Part variable).</a:t>
            </a:r>
            <a:endParaRPr lang="fr-FR" dirty="0">
              <a:latin typeface="Arial Narrow" panose="020B0606020202030204" pitchFamily="34" charset="0"/>
            </a:endParaRPr>
          </a:p>
          <a:p>
            <a:pPr marL="1588" lvl="1" algn="just" eaLnBrk="0" fontAlgn="base" hangingPunct="0">
              <a:spcBef>
                <a:spcPct val="20000"/>
              </a:spcBef>
              <a:spcAft>
                <a:spcPct val="0"/>
              </a:spcAft>
              <a:buClr>
                <a:srgbClr val="C00000"/>
              </a:buClr>
              <a:buSzPct val="80000"/>
              <a:defRPr/>
            </a:pPr>
            <a:endParaRPr lang="fr-FR" sz="500" dirty="0" smtClean="0">
              <a:solidFill>
                <a:srgbClr val="92D050"/>
              </a:solidFill>
              <a:latin typeface="Arial Narrow" panose="020B0606020202030204" pitchFamily="34" charset="0"/>
            </a:endParaRPr>
          </a:p>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Les </a:t>
            </a:r>
            <a:r>
              <a:rPr lang="fr-FR" dirty="0">
                <a:latin typeface="Arial Narrow" panose="020B0606020202030204" pitchFamily="34" charset="0"/>
              </a:rPr>
              <a:t>cibles PCM </a:t>
            </a:r>
            <a:r>
              <a:rPr lang="fr-FR" dirty="0" smtClean="0">
                <a:latin typeface="Arial Narrow" panose="020B0606020202030204" pitchFamily="34" charset="0"/>
              </a:rPr>
              <a:t>restent, </a:t>
            </a:r>
            <a:r>
              <a:rPr lang="fr-FR" dirty="0">
                <a:latin typeface="Arial Narrow" panose="020B0606020202030204" pitchFamily="34" charset="0"/>
              </a:rPr>
              <a:t>quant à elles, </a:t>
            </a:r>
            <a:r>
              <a:rPr lang="fr-FR" dirty="0" smtClean="0">
                <a:latin typeface="Arial Narrow" panose="020B0606020202030204" pitchFamily="34" charset="0"/>
              </a:rPr>
              <a:t>basées </a:t>
            </a:r>
            <a:r>
              <a:rPr lang="fr-FR" dirty="0">
                <a:latin typeface="Arial Narrow" panose="020B0606020202030204" pitchFamily="34" charset="0"/>
              </a:rPr>
              <a:t>sur les ventes OVMC et la relance des clients concernés à J-20 du démontage de l’offre</a:t>
            </a:r>
            <a:r>
              <a:rPr lang="fr-FR" dirty="0" smtClean="0">
                <a:latin typeface="Arial Narrow" panose="020B0606020202030204" pitchFamily="34" charset="0"/>
              </a:rPr>
              <a:t>.</a:t>
            </a:r>
          </a:p>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Enfin, une campagne de télémarketing sera réalisée fin août avec prise de RDV dès le 5 septembre dans les agendas des commerciaux. Seront contactés </a:t>
            </a:r>
            <a:r>
              <a:rPr lang="fr-FR" b="1" dirty="0" smtClean="0">
                <a:latin typeface="Arial Narrow" panose="020B0606020202030204" pitchFamily="34" charset="0"/>
              </a:rPr>
              <a:t>près de 30 000 clients  : </a:t>
            </a:r>
          </a:p>
          <a:p>
            <a:pPr marL="744538" lvl="2"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25 000 clients </a:t>
            </a:r>
            <a:r>
              <a:rPr lang="fr-FR" b="1" dirty="0" smtClean="0">
                <a:latin typeface="Arial Narrow" panose="020B0606020202030204" pitchFamily="34" charset="0"/>
              </a:rPr>
              <a:t>DNE et DE en portefeuille, non équipés en assurance vie et/ou crédit conso, </a:t>
            </a:r>
            <a:r>
              <a:rPr lang="fr-FR" dirty="0" smtClean="0">
                <a:latin typeface="Arial Narrow" panose="020B0606020202030204" pitchFamily="34" charset="0"/>
              </a:rPr>
              <a:t>non vus en 2017.</a:t>
            </a:r>
          </a:p>
          <a:p>
            <a:pPr marL="744538" lvl="2"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5 000 </a:t>
            </a:r>
            <a:r>
              <a:rPr lang="fr-FR" b="1" dirty="0" smtClean="0">
                <a:latin typeface="Arial Narrow" panose="020B0606020202030204" pitchFamily="34" charset="0"/>
              </a:rPr>
              <a:t>clients Jeunes âgés de 18 à 25 ans,  non équipés en bancarisation</a:t>
            </a:r>
            <a:r>
              <a:rPr lang="fr-FR" dirty="0" smtClean="0">
                <a:latin typeface="Arial Narrow" panose="020B0606020202030204" pitchFamily="34" charset="0"/>
              </a:rPr>
              <a:t>. Ces clients seront sortis des cibles GERC « Jeunes » le 20 août.</a:t>
            </a:r>
            <a:endParaRPr lang="fr-FR" dirty="0">
              <a:latin typeface="Arial Narrow" panose="020B0606020202030204" pitchFamily="34" charset="0"/>
            </a:endParaRPr>
          </a:p>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p:txBody>
      </p:sp>
      <p:pic>
        <p:nvPicPr>
          <p:cNvPr id="11" name="Picture 2" descr="Afficher l'image d'orig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2060848"/>
            <a:ext cx="288032" cy="37066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11560" y="88840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 à disposition</a:t>
            </a:r>
            <a:endParaRPr lang="fr-FR" b="1" dirty="0">
              <a:solidFill>
                <a:srgbClr val="CC071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7053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eur droit 1"/>
          <p:cNvCxnSpPr/>
          <p:nvPr/>
        </p:nvCxnSpPr>
        <p:spPr>
          <a:xfrm>
            <a:off x="4488323" y="1628800"/>
            <a:ext cx="0" cy="424847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3" name="Connecteur droit 2"/>
          <p:cNvCxnSpPr/>
          <p:nvPr/>
        </p:nvCxnSpPr>
        <p:spPr>
          <a:xfrm>
            <a:off x="6516216" y="1628800"/>
            <a:ext cx="0" cy="424847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p:nvCxnSpPr>
        <p:spPr>
          <a:xfrm>
            <a:off x="2411760" y="1628800"/>
            <a:ext cx="0" cy="424847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611560" y="1566737"/>
            <a:ext cx="1341911" cy="369332"/>
          </a:xfrm>
          <a:prstGeom prst="rect">
            <a:avLst/>
          </a:prstGeom>
          <a:noFill/>
        </p:spPr>
        <p:txBody>
          <a:bodyPr wrap="square" rtlCol="0">
            <a:spAutoFit/>
          </a:bodyPr>
          <a:lstStyle/>
          <a:p>
            <a:pPr algn="ctr"/>
            <a:r>
              <a:rPr lang="fr-FR"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Septembre</a:t>
            </a:r>
            <a:endParaRPr lang="fr-FR"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6" name="ZoneTexte 5"/>
          <p:cNvSpPr txBox="1"/>
          <p:nvPr/>
        </p:nvSpPr>
        <p:spPr>
          <a:xfrm>
            <a:off x="2700958" y="1586835"/>
            <a:ext cx="1341911" cy="369332"/>
          </a:xfrm>
          <a:prstGeom prst="rect">
            <a:avLst/>
          </a:prstGeom>
          <a:noFill/>
        </p:spPr>
        <p:txBody>
          <a:bodyPr wrap="square" rtlCol="0">
            <a:spAutoFit/>
          </a:bodyPr>
          <a:lstStyle/>
          <a:p>
            <a:pPr algn="ctr"/>
            <a:r>
              <a:rPr lang="fr-FR"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Octobre</a:t>
            </a:r>
            <a:endParaRPr lang="fr-FR"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7" name="ZoneTexte 6"/>
          <p:cNvSpPr txBox="1"/>
          <p:nvPr/>
        </p:nvSpPr>
        <p:spPr>
          <a:xfrm>
            <a:off x="4790355" y="1586835"/>
            <a:ext cx="1341911" cy="369332"/>
          </a:xfrm>
          <a:prstGeom prst="rect">
            <a:avLst/>
          </a:prstGeom>
          <a:noFill/>
        </p:spPr>
        <p:txBody>
          <a:bodyPr wrap="square" rtlCol="0">
            <a:spAutoFit/>
          </a:bodyPr>
          <a:lstStyle/>
          <a:p>
            <a:pPr algn="ctr"/>
            <a:r>
              <a:rPr lang="fr-FR"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Novembre</a:t>
            </a:r>
            <a:endParaRPr lang="fr-FR"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8" name="ZoneTexte 7"/>
          <p:cNvSpPr txBox="1"/>
          <p:nvPr/>
        </p:nvSpPr>
        <p:spPr>
          <a:xfrm>
            <a:off x="6879753" y="1586835"/>
            <a:ext cx="1341911" cy="369332"/>
          </a:xfrm>
          <a:prstGeom prst="rect">
            <a:avLst/>
          </a:prstGeom>
          <a:noFill/>
        </p:spPr>
        <p:txBody>
          <a:bodyPr wrap="square" rtlCol="0">
            <a:spAutoFit/>
          </a:bodyPr>
          <a:lstStyle/>
          <a:p>
            <a:pPr algn="ctr"/>
            <a:r>
              <a:rPr lang="fr-FR"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Décembre</a:t>
            </a:r>
            <a:endParaRPr lang="fr-FR"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9" name="Rectangle 8"/>
          <p:cNvSpPr/>
          <p:nvPr/>
        </p:nvSpPr>
        <p:spPr>
          <a:xfrm>
            <a:off x="899590" y="3265240"/>
            <a:ext cx="3588733" cy="25791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600" b="1" dirty="0" smtClean="0"/>
              <a:t>Taux Promo Crédit Conso </a:t>
            </a:r>
            <a:endParaRPr lang="fr-FR" sz="1600" b="1" dirty="0"/>
          </a:p>
        </p:txBody>
      </p:sp>
      <p:sp>
        <p:nvSpPr>
          <p:cNvPr id="10" name="Rectangle 9"/>
          <p:cNvSpPr/>
          <p:nvPr/>
        </p:nvSpPr>
        <p:spPr>
          <a:xfrm>
            <a:off x="3275856" y="4797152"/>
            <a:ext cx="1920166" cy="792088"/>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smtClean="0"/>
              <a:t>Échéance </a:t>
            </a:r>
            <a:r>
              <a:rPr lang="fr-FR" sz="1600" dirty="0" smtClean="0"/>
              <a:t>:</a:t>
            </a:r>
          </a:p>
          <a:p>
            <a:pPr marL="285750" indent="-285750">
              <a:buFont typeface="Wingdings" panose="05000000000000000000" pitchFamily="2" charset="2"/>
              <a:buChar char="§"/>
            </a:pPr>
            <a:r>
              <a:rPr lang="fr-FR" sz="1600" dirty="0" smtClean="0"/>
              <a:t>Emprunt 3,90%</a:t>
            </a:r>
          </a:p>
          <a:p>
            <a:r>
              <a:rPr lang="fr-FR" sz="1600" dirty="0" smtClean="0"/>
              <a:t>23,7 M € le 30/10</a:t>
            </a:r>
          </a:p>
        </p:txBody>
      </p:sp>
      <p:sp>
        <p:nvSpPr>
          <p:cNvPr id="12" name="Rectangle 11"/>
          <p:cNvSpPr/>
          <p:nvPr/>
        </p:nvSpPr>
        <p:spPr>
          <a:xfrm>
            <a:off x="664511" y="4797152"/>
            <a:ext cx="1908618" cy="792088"/>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smtClean="0"/>
              <a:t>Échéance : </a:t>
            </a:r>
            <a:r>
              <a:rPr lang="fr-FR" sz="1600" dirty="0" smtClean="0"/>
              <a:t> </a:t>
            </a:r>
          </a:p>
          <a:p>
            <a:pPr marL="285750" indent="-285750">
              <a:buFont typeface="Wingdings" panose="05000000000000000000" pitchFamily="2" charset="2"/>
              <a:buChar char="§"/>
            </a:pPr>
            <a:r>
              <a:rPr lang="fr-FR" sz="1600" dirty="0" smtClean="0"/>
              <a:t>TSR 3,50% </a:t>
            </a:r>
          </a:p>
          <a:p>
            <a:r>
              <a:rPr lang="fr-FR" sz="1600" dirty="0" smtClean="0"/>
              <a:t>6 M € le 21/09</a:t>
            </a:r>
            <a:endParaRPr lang="fr-FR" sz="1600" dirty="0"/>
          </a:p>
        </p:txBody>
      </p:sp>
      <p:sp>
        <p:nvSpPr>
          <p:cNvPr id="13" name="Rectangle 12"/>
          <p:cNvSpPr/>
          <p:nvPr/>
        </p:nvSpPr>
        <p:spPr>
          <a:xfrm>
            <a:off x="899591" y="2636912"/>
            <a:ext cx="7141515" cy="30875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smtClean="0"/>
              <a:t>Délégations Assurance Vie exceptionnelles </a:t>
            </a:r>
            <a:endParaRPr lang="fr-FR" sz="1600" b="1" dirty="0"/>
          </a:p>
        </p:txBody>
      </p:sp>
      <p:sp>
        <p:nvSpPr>
          <p:cNvPr id="15" name="Rectangle 14"/>
          <p:cNvSpPr/>
          <p:nvPr/>
        </p:nvSpPr>
        <p:spPr>
          <a:xfrm>
            <a:off x="6590625" y="4797152"/>
            <a:ext cx="1920166" cy="792088"/>
          </a:xfrm>
          <a:prstGeom prst="rect">
            <a:avLst/>
          </a:prstGeom>
          <a:solidFill>
            <a:srgbClr val="C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smtClean="0"/>
              <a:t>Échéance </a:t>
            </a:r>
            <a:r>
              <a:rPr lang="fr-FR" sz="1600" dirty="0" smtClean="0"/>
              <a:t>:</a:t>
            </a:r>
          </a:p>
          <a:p>
            <a:pPr marL="285750" indent="-285750">
              <a:buFont typeface="Wingdings" panose="05000000000000000000" pitchFamily="2" charset="2"/>
              <a:buChar char="§"/>
            </a:pPr>
            <a:r>
              <a:rPr lang="fr-FR" sz="1600" dirty="0" smtClean="0"/>
              <a:t>Emprunt 3,70%</a:t>
            </a:r>
          </a:p>
          <a:p>
            <a:r>
              <a:rPr lang="fr-FR" sz="1600" dirty="0" smtClean="0"/>
              <a:t>4,4 M € le 16/12</a:t>
            </a:r>
          </a:p>
        </p:txBody>
      </p:sp>
      <p:sp>
        <p:nvSpPr>
          <p:cNvPr id="16" name="Rectangle 15"/>
          <p:cNvSpPr/>
          <p:nvPr/>
        </p:nvSpPr>
        <p:spPr>
          <a:xfrm>
            <a:off x="899592" y="2204864"/>
            <a:ext cx="7141514" cy="30875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smtClean="0"/>
              <a:t>Offres de diversification : </a:t>
            </a:r>
            <a:r>
              <a:rPr lang="fr-FR" sz="1600" b="1" dirty="0" err="1" smtClean="0"/>
              <a:t>Sélectiz</a:t>
            </a:r>
            <a:r>
              <a:rPr lang="fr-FR" sz="1600" b="1" dirty="0" smtClean="0"/>
              <a:t> – 60 M€</a:t>
            </a:r>
            <a:endParaRPr lang="fr-FR" sz="1600" b="1" dirty="0"/>
          </a:p>
        </p:txBody>
      </p:sp>
      <p:sp>
        <p:nvSpPr>
          <p:cNvPr id="18" name="Rectangle 17"/>
          <p:cNvSpPr/>
          <p:nvPr/>
        </p:nvSpPr>
        <p:spPr>
          <a:xfrm>
            <a:off x="899592" y="4273351"/>
            <a:ext cx="3588731" cy="307777"/>
          </a:xfrm>
          <a:prstGeom prst="rect">
            <a:avLst/>
          </a:prstGeom>
          <a:ln>
            <a:solidFill>
              <a:srgbClr val="C00000"/>
            </a:solidFill>
          </a:ln>
        </p:spPr>
        <p:txBody>
          <a:bodyPr wrap="square">
            <a:spAutoFit/>
          </a:bodyPr>
          <a:lstStyle/>
          <a:p>
            <a:pPr algn="ctr"/>
            <a:r>
              <a:rPr lang="fr-FR" sz="1400" b="1" dirty="0">
                <a:solidFill>
                  <a:srgbClr val="CC071E"/>
                </a:solidFill>
                <a:effectLst>
                  <a:reflection blurRad="6350" stA="55000" endA="300" endPos="45500" dir="5400000" sy="-100000" algn="bl" rotWithShape="0"/>
                </a:effectLst>
                <a:latin typeface="Arial" panose="020B0604020202020204" pitchFamily="34" charset="0"/>
                <a:cs typeface="Arial" panose="020B0604020202020204" pitchFamily="34" charset="0"/>
              </a:rPr>
              <a:t># </a:t>
            </a:r>
            <a:r>
              <a:rPr lang="fr-FR" sz="1400" b="1" dirty="0" smtClean="0">
                <a:solidFill>
                  <a:srgbClr val="CC071E"/>
                </a:solidFill>
                <a:effectLst>
                  <a:reflection blurRad="6350" stA="55000" endA="300" endPos="45500" dir="5400000" sy="-100000" algn="bl" rotWithShape="0"/>
                </a:effectLst>
                <a:latin typeface="Arial" panose="020B0604020202020204" pitchFamily="34" charset="0"/>
                <a:cs typeface="Arial" panose="020B0604020202020204" pitchFamily="34" charset="0"/>
              </a:rPr>
              <a:t>Fil rouge Jeunes</a:t>
            </a:r>
            <a:endParaRPr lang="fr-FR" sz="1400" b="1" dirty="0">
              <a:solidFill>
                <a:srgbClr val="CC071E"/>
              </a:solidFill>
              <a:effectLst>
                <a:reflection blurRad="6350" stA="55000" endA="300" endPos="45500" dir="5400000" sy="-100000" algn="bl" rotWithShape="0"/>
              </a:effectLst>
              <a:latin typeface="Arial" panose="020B0604020202020204" pitchFamily="34" charset="0"/>
              <a:cs typeface="Arial" panose="020B0604020202020204" pitchFamily="34" charset="0"/>
            </a:endParaRPr>
          </a:p>
        </p:txBody>
      </p:sp>
      <p:sp>
        <p:nvSpPr>
          <p:cNvPr id="19" name="ZoneTexte 18"/>
          <p:cNvSpPr txBox="1"/>
          <p:nvPr/>
        </p:nvSpPr>
        <p:spPr>
          <a:xfrm>
            <a:off x="611560" y="88840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 à disposition</a:t>
            </a:r>
            <a:endParaRPr lang="fr-FR" b="1" dirty="0">
              <a:solidFill>
                <a:srgbClr val="CC071E"/>
              </a:solidFill>
              <a:latin typeface="Arial" panose="020B0604020202020204" pitchFamily="34" charset="0"/>
              <a:cs typeface="Arial" panose="020B0604020202020204" pitchFamily="34" charset="0"/>
            </a:endParaRPr>
          </a:p>
        </p:txBody>
      </p:sp>
      <p:sp>
        <p:nvSpPr>
          <p:cNvPr id="20" name="ZoneTexte 19"/>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Les Moyens à disposition</a:t>
            </a:r>
            <a:endParaRPr lang="fr-FR" sz="2600" b="1" dirty="0">
              <a:solidFill>
                <a:schemeClr val="bg1"/>
              </a:solidFill>
              <a:latin typeface="Arial Narrow" panose="020B0606020202030204" pitchFamily="34" charset="0"/>
              <a:cs typeface="Arial" panose="020B0604020202020204" pitchFamily="34" charset="0"/>
            </a:endParaRPr>
          </a:p>
        </p:txBody>
      </p:sp>
      <p:sp>
        <p:nvSpPr>
          <p:cNvPr id="21" name="Rectangle 20"/>
          <p:cNvSpPr/>
          <p:nvPr/>
        </p:nvSpPr>
        <p:spPr>
          <a:xfrm>
            <a:off x="5508104" y="3265239"/>
            <a:ext cx="1714319" cy="25791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600" b="1" dirty="0" smtClean="0"/>
              <a:t>Offre Black Friday</a:t>
            </a:r>
            <a:endParaRPr lang="fr-FR" sz="1600" b="1" dirty="0"/>
          </a:p>
        </p:txBody>
      </p:sp>
      <p:sp>
        <p:nvSpPr>
          <p:cNvPr id="23" name="Rectangle 22"/>
          <p:cNvSpPr/>
          <p:nvPr/>
        </p:nvSpPr>
        <p:spPr>
          <a:xfrm>
            <a:off x="913465" y="3715476"/>
            <a:ext cx="3574858" cy="25791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600" b="1" dirty="0" smtClean="0"/>
              <a:t>Taux Promo </a:t>
            </a:r>
            <a:r>
              <a:rPr lang="fr-FR" sz="1600" b="1" dirty="0" err="1" smtClean="0"/>
              <a:t>Izicarte</a:t>
            </a:r>
            <a:endParaRPr lang="fr-FR" sz="1600" b="1" dirty="0"/>
          </a:p>
        </p:txBody>
      </p:sp>
      <p:sp>
        <p:nvSpPr>
          <p:cNvPr id="11" name="ZoneTexte 10"/>
          <p:cNvSpPr txBox="1"/>
          <p:nvPr/>
        </p:nvSpPr>
        <p:spPr>
          <a:xfrm>
            <a:off x="664511" y="5733256"/>
            <a:ext cx="7846280" cy="584775"/>
          </a:xfrm>
          <a:prstGeom prst="rect">
            <a:avLst/>
          </a:prstGeom>
          <a:solidFill>
            <a:schemeClr val="bg1">
              <a:lumMod val="85000"/>
            </a:schemeClr>
          </a:solidFill>
        </p:spPr>
        <p:txBody>
          <a:bodyPr wrap="square" rtlCol="0">
            <a:spAutoFit/>
          </a:bodyPr>
          <a:lstStyle/>
          <a:p>
            <a:pPr algn="ctr"/>
            <a:r>
              <a:rPr lang="fr-FR" sz="1600" b="1" dirty="0" smtClean="0"/>
              <a:t>Délégations Assurance Vie exceptionnelles DG : </a:t>
            </a:r>
          </a:p>
          <a:p>
            <a:pPr algn="ctr"/>
            <a:r>
              <a:rPr lang="fr-FR" sz="1600" b="1" dirty="0" smtClean="0"/>
              <a:t>Frais d’entrée à 0% pour le recyclage de ces échéances si 30% d’UC</a:t>
            </a:r>
            <a:endParaRPr lang="fr-FR" sz="1600" b="1" dirty="0"/>
          </a:p>
        </p:txBody>
      </p:sp>
    </p:spTree>
    <p:extLst>
      <p:ext uri="{BB962C8B-B14F-4D97-AF65-F5344CB8AC3E}">
        <p14:creationId xmlns:p14="http://schemas.microsoft.com/office/powerpoint/2010/main" val="38704373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0" y="6093296"/>
            <a:ext cx="9180512" cy="764704"/>
          </a:xfrm>
          <a:prstGeom prst="rect">
            <a:avLst/>
          </a:prstGeom>
          <a:solidFill>
            <a:schemeClr val="bg1"/>
          </a:solidFill>
        </p:spPr>
        <p:txBody>
          <a:bodyPr wrap="square" rtlCol="0">
            <a:noAutofit/>
          </a:bodyPr>
          <a:lstStyle/>
          <a:p>
            <a:endParaRPr lang="fr-FR" dirty="0"/>
          </a:p>
        </p:txBody>
      </p:sp>
      <p:sp>
        <p:nvSpPr>
          <p:cNvPr id="6" name="ZoneTexte 5"/>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
        <p:nvSpPr>
          <p:cNvPr id="7" name="ZoneTexte 6"/>
          <p:cNvSpPr txBox="1"/>
          <p:nvPr/>
        </p:nvSpPr>
        <p:spPr>
          <a:xfrm>
            <a:off x="173102" y="1220442"/>
            <a:ext cx="8935402" cy="2751522"/>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Dans un contexte de taux bas, l’assurance vie est un support incontournable pour nos clients qui souhaitent épargner sur du moyen long terme, tout en bénéficiant d’avantages multiples (fiscalité, transmission, supports) et en optimisant le rendement de leurs encours.</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La poursuite de la diversification de nos clients reste une priorité, mais doit s’accompagner de la </a:t>
            </a:r>
            <a:r>
              <a:rPr lang="fr-FR" b="1" dirty="0" smtClean="0">
                <a:solidFill>
                  <a:srgbClr val="CC071E"/>
                </a:solidFill>
                <a:latin typeface="Arial Narrow" panose="020B0606020202030204" pitchFamily="34" charset="0"/>
              </a:rPr>
              <a:t>collecte de nouveaux encours et la poursuite de </a:t>
            </a:r>
            <a:r>
              <a:rPr lang="fr-FR" b="1" dirty="0" smtClean="0">
                <a:solidFill>
                  <a:srgbClr val="C00000"/>
                </a:solidFill>
                <a:latin typeface="Arial Narrow" panose="020B0606020202030204" pitchFamily="34" charset="0"/>
              </a:rPr>
              <a:t>l’équipement de notre fonds de commerce.  </a:t>
            </a:r>
            <a:r>
              <a:rPr lang="fr-FR" b="1" dirty="0" smtClean="0">
                <a:latin typeface="Arial Narrow" panose="020B0606020202030204" pitchFamily="34" charset="0"/>
              </a:rPr>
              <a:t>46</a:t>
            </a:r>
            <a:r>
              <a:rPr lang="fr-FR" b="1" dirty="0">
                <a:latin typeface="Arial Narrow" panose="020B0606020202030204" pitchFamily="34" charset="0"/>
              </a:rPr>
              <a:t>% de nos clients BPE sont à équiper en assurance vie.</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Au 16 juillet, l’excédent net Assurance Vie est négatif avec - 35 M€.</a:t>
            </a:r>
          </a:p>
          <a:p>
            <a:pPr marL="263525" lvl="1" indent="-263525"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Le PNB généré sur les arbitrages ne suffit pas à compenser l’absence de PNB sur nouveaux flux. </a:t>
            </a:r>
            <a:endParaRPr lang="fr-FR" sz="1200" dirty="0" smtClean="0">
              <a:latin typeface="Arial Narrow" panose="020B0606020202030204" pitchFamily="34" charset="0"/>
            </a:endParaRPr>
          </a:p>
        </p:txBody>
      </p:sp>
      <p:sp>
        <p:nvSpPr>
          <p:cNvPr id="8" name="ZoneTexte 7"/>
          <p:cNvSpPr txBox="1"/>
          <p:nvPr/>
        </p:nvSpPr>
        <p:spPr>
          <a:xfrm>
            <a:off x="539552" y="4077072"/>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sp>
        <p:nvSpPr>
          <p:cNvPr id="9" name="ZoneTexte 8"/>
          <p:cNvSpPr txBox="1"/>
          <p:nvPr/>
        </p:nvSpPr>
        <p:spPr>
          <a:xfrm>
            <a:off x="323528" y="4437112"/>
            <a:ext cx="8712968" cy="369332"/>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Délégations commerciales exceptionnelles </a:t>
            </a:r>
            <a:r>
              <a:rPr lang="fr-FR" dirty="0" smtClean="0">
                <a:effectLst>
                  <a:outerShdw blurRad="38100" dist="38100" dir="2700000" algn="tl">
                    <a:srgbClr val="000000">
                      <a:alpha val="43137"/>
                    </a:srgbClr>
                  </a:outerShdw>
                </a:effectLst>
                <a:latin typeface="Arial Narrow" panose="020B0606020202030204" pitchFamily="34" charset="0"/>
              </a:rPr>
              <a:t> :</a:t>
            </a:r>
            <a:endParaRPr lang="fr-FR" dirty="0">
              <a:effectLst>
                <a:outerShdw blurRad="38100" dist="38100" dir="2700000" algn="tl">
                  <a:srgbClr val="000000">
                    <a:alpha val="43137"/>
                  </a:srgbClr>
                </a:outerShdw>
              </a:effectLst>
              <a:latin typeface="Arial Narrow" panose="020B0606020202030204" pitchFamily="34" charset="0"/>
            </a:endParaRPr>
          </a:p>
        </p:txBody>
      </p:sp>
      <p:sp>
        <p:nvSpPr>
          <p:cNvPr id="11" name="ZoneTexte 10"/>
          <p:cNvSpPr txBox="1"/>
          <p:nvPr/>
        </p:nvSpPr>
        <p:spPr>
          <a:xfrm>
            <a:off x="611560" y="88840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Constats</a:t>
            </a:r>
            <a:endParaRPr lang="fr-FR" b="1" dirty="0">
              <a:solidFill>
                <a:srgbClr val="CC071E"/>
              </a:solidFill>
              <a:latin typeface="Arial" panose="020B0604020202020204" pitchFamily="34" charset="0"/>
              <a:cs typeface="Arial" panose="020B0604020202020204" pitchFamily="34" charset="0"/>
            </a:endParaRPr>
          </a:p>
        </p:txBody>
      </p:sp>
      <p:sp>
        <p:nvSpPr>
          <p:cNvPr id="2" name="ZoneTexte 1"/>
          <p:cNvSpPr txBox="1"/>
          <p:nvPr/>
        </p:nvSpPr>
        <p:spPr>
          <a:xfrm>
            <a:off x="6084168" y="4078813"/>
            <a:ext cx="2699792"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1200" b="1" dirty="0" smtClean="0"/>
              <a:t>Assurance vie</a:t>
            </a:r>
          </a:p>
          <a:p>
            <a:r>
              <a:rPr lang="fr-FR" sz="1200" dirty="0" smtClean="0"/>
              <a:t>60% des frais clients sont reversés à la CELCA</a:t>
            </a:r>
            <a:endParaRPr lang="fr-FR" sz="1200" dirty="0"/>
          </a:p>
        </p:txBody>
      </p:sp>
      <p:sp>
        <p:nvSpPr>
          <p:cNvPr id="3" name="ZoneTexte 2"/>
          <p:cNvSpPr txBox="1"/>
          <p:nvPr/>
        </p:nvSpPr>
        <p:spPr>
          <a:xfrm>
            <a:off x="6107137" y="4041953"/>
            <a:ext cx="1008112" cy="338554"/>
          </a:xfrm>
          <a:prstGeom prst="rect">
            <a:avLst/>
          </a:prstGeom>
          <a:noFill/>
        </p:spPr>
        <p:txBody>
          <a:bodyPr wrap="square" rtlCol="0">
            <a:spAutoFit/>
          </a:bodyPr>
          <a:lstStyle/>
          <a:p>
            <a:r>
              <a:rPr lang="fr-FR"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Info PNB</a:t>
            </a:r>
            <a:endParaRPr lang="fr-FR"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13" name="Tableau 12"/>
          <p:cNvGraphicFramePr>
            <a:graphicFrameLocks noGrp="1"/>
          </p:cNvGraphicFramePr>
          <p:nvPr>
            <p:extLst>
              <p:ext uri="{D42A27DB-BD31-4B8C-83A1-F6EECF244321}">
                <p14:modId xmlns:p14="http://schemas.microsoft.com/office/powerpoint/2010/main" val="2073454258"/>
              </p:ext>
            </p:extLst>
          </p:nvPr>
        </p:nvGraphicFramePr>
        <p:xfrm>
          <a:off x="683568" y="4869160"/>
          <a:ext cx="7128792" cy="1920240"/>
        </p:xfrm>
        <a:graphic>
          <a:graphicData uri="http://schemas.openxmlformats.org/drawingml/2006/table">
            <a:tbl>
              <a:tblPr firstRow="1" bandRow="1">
                <a:tableStyleId>{5C22544A-7EE6-4342-B048-85BDC9FD1C3A}</a:tableStyleId>
              </a:tblPr>
              <a:tblGrid>
                <a:gridCol w="1782198"/>
                <a:gridCol w="1782198"/>
                <a:gridCol w="1782198"/>
                <a:gridCol w="1782198"/>
              </a:tblGrid>
              <a:tr h="335280">
                <a:tc>
                  <a:txBody>
                    <a:bodyPr/>
                    <a:lstStyle/>
                    <a:p>
                      <a:pPr algn="ctr"/>
                      <a:r>
                        <a:rPr lang="fr-FR" sz="1600" dirty="0" smtClean="0"/>
                        <a:t>Taux d’UC</a:t>
                      </a:r>
                      <a:endParaRPr lang="fr-FR" sz="1600" dirty="0"/>
                    </a:p>
                  </a:txBody>
                  <a:tcPr/>
                </a:tc>
                <a:tc>
                  <a:txBody>
                    <a:bodyPr/>
                    <a:lstStyle/>
                    <a:p>
                      <a:pPr algn="ctr"/>
                      <a:r>
                        <a:rPr lang="fr-FR" sz="1600" dirty="0" smtClean="0"/>
                        <a:t>Contrats Grand Public</a:t>
                      </a:r>
                      <a:endParaRPr lang="fr-FR" sz="1600" dirty="0"/>
                    </a:p>
                  </a:txBody>
                  <a:tcPr/>
                </a:tc>
                <a:tc>
                  <a:txBody>
                    <a:bodyPr/>
                    <a:lstStyle/>
                    <a:p>
                      <a:pPr algn="ctr"/>
                      <a:r>
                        <a:rPr lang="fr-FR" sz="1600" dirty="0" smtClean="0"/>
                        <a:t>Contrats HDG</a:t>
                      </a:r>
                      <a:endParaRPr lang="fr-FR" sz="1600" dirty="0"/>
                    </a:p>
                  </a:txBody>
                  <a:tcPr/>
                </a:tc>
                <a:tc>
                  <a:txBody>
                    <a:bodyPr/>
                    <a:lstStyle/>
                    <a:p>
                      <a:pPr algn="ctr"/>
                      <a:r>
                        <a:rPr lang="fr-FR" sz="1600" dirty="0" smtClean="0"/>
                        <a:t>Contrats GP</a:t>
                      </a:r>
                      <a:endParaRPr lang="fr-FR" sz="1600" dirty="0"/>
                    </a:p>
                  </a:txBody>
                  <a:tcPr/>
                </a:tc>
              </a:tr>
              <a:tr h="0">
                <a:tc>
                  <a:txBody>
                    <a:bodyPr/>
                    <a:lstStyle/>
                    <a:p>
                      <a:r>
                        <a:rPr lang="fr-FR" sz="1600" dirty="0" smtClean="0"/>
                        <a:t>&gt;= 30%</a:t>
                      </a:r>
                      <a:endParaRPr lang="fr-FR" sz="1600" dirty="0"/>
                    </a:p>
                  </a:txBody>
                  <a:tcPr/>
                </a:tc>
                <a:tc>
                  <a:txBody>
                    <a:bodyPr/>
                    <a:lstStyle/>
                    <a:p>
                      <a:pPr algn="ctr"/>
                      <a:r>
                        <a:rPr lang="fr-FR" sz="1600" b="1" dirty="0" smtClean="0"/>
                        <a:t>0,50%</a:t>
                      </a:r>
                      <a:endParaRPr lang="fr-FR" sz="1600" b="1" dirty="0"/>
                    </a:p>
                  </a:txBody>
                  <a:tcPr/>
                </a:tc>
                <a:tc>
                  <a:txBody>
                    <a:bodyPr/>
                    <a:lstStyle/>
                    <a:p>
                      <a:pPr algn="ctr"/>
                      <a:r>
                        <a:rPr lang="fr-FR" sz="1600" b="1" dirty="0" smtClean="0"/>
                        <a:t>0,20%</a:t>
                      </a:r>
                      <a:endParaRPr lang="fr-FR" sz="1600" b="1" dirty="0"/>
                    </a:p>
                  </a:txBody>
                  <a:tcPr/>
                </a:tc>
                <a:tc>
                  <a:txBody>
                    <a:bodyPr/>
                    <a:lstStyle/>
                    <a:p>
                      <a:pPr algn="ctr"/>
                      <a:r>
                        <a:rPr lang="fr-FR" sz="1600" b="1" dirty="0" smtClean="0"/>
                        <a:t>0,20%</a:t>
                      </a:r>
                      <a:endParaRPr lang="fr-FR" sz="1600" b="1" dirty="0"/>
                    </a:p>
                  </a:txBody>
                  <a:tcPr/>
                </a:tc>
              </a:tr>
              <a:tr h="121528">
                <a:tc>
                  <a:txBody>
                    <a:bodyPr/>
                    <a:lstStyle/>
                    <a:p>
                      <a:r>
                        <a:rPr lang="fr-FR" sz="1600" dirty="0" smtClean="0"/>
                        <a:t>&gt;=20%</a:t>
                      </a:r>
                      <a:r>
                        <a:rPr lang="fr-FR" sz="1600" baseline="0" dirty="0" smtClean="0"/>
                        <a:t> et &lt; 30%</a:t>
                      </a:r>
                      <a:endParaRPr lang="fr-FR" sz="1600" dirty="0"/>
                    </a:p>
                  </a:txBody>
                  <a:tcPr/>
                </a:tc>
                <a:tc>
                  <a:txBody>
                    <a:bodyPr/>
                    <a:lstStyle/>
                    <a:p>
                      <a:pPr algn="ctr"/>
                      <a:r>
                        <a:rPr lang="fr-FR" sz="1600" b="1" dirty="0" smtClean="0"/>
                        <a:t>1,00%</a:t>
                      </a:r>
                      <a:endParaRPr lang="fr-FR" sz="1600" b="1" dirty="0"/>
                    </a:p>
                  </a:txBody>
                  <a:tcPr/>
                </a:tc>
                <a:tc>
                  <a:txBody>
                    <a:bodyPr/>
                    <a:lstStyle/>
                    <a:p>
                      <a:pPr algn="ctr"/>
                      <a:r>
                        <a:rPr lang="fr-FR" sz="1600" b="1" dirty="0" smtClean="0"/>
                        <a:t>0,70%</a:t>
                      </a:r>
                      <a:endParaRPr lang="fr-FR" sz="1600" b="1" dirty="0"/>
                    </a:p>
                  </a:txBody>
                  <a:tcPr/>
                </a:tc>
                <a:tc>
                  <a:txBody>
                    <a:bodyPr/>
                    <a:lstStyle/>
                    <a:p>
                      <a:pPr algn="ctr"/>
                      <a:r>
                        <a:rPr lang="fr-FR" sz="1600" b="1" dirty="0" smtClean="0"/>
                        <a:t>0,70%</a:t>
                      </a:r>
                      <a:endParaRPr lang="fr-FR" sz="1600" b="1" dirty="0"/>
                    </a:p>
                  </a:txBody>
                  <a:tcPr/>
                </a:tc>
              </a:tr>
              <a:tr h="146288">
                <a:tc>
                  <a:txBody>
                    <a:bodyPr/>
                    <a:lstStyle/>
                    <a:p>
                      <a:r>
                        <a:rPr lang="fr-FR" sz="1600" dirty="0" smtClean="0"/>
                        <a:t>&gt;= 10 % et</a:t>
                      </a:r>
                      <a:r>
                        <a:rPr lang="fr-FR" sz="1600" baseline="0" dirty="0" smtClean="0"/>
                        <a:t> &lt; 20%</a:t>
                      </a:r>
                      <a:endParaRPr lang="fr-FR" sz="1600" dirty="0"/>
                    </a:p>
                  </a:txBody>
                  <a:tcPr/>
                </a:tc>
                <a:tc>
                  <a:txBody>
                    <a:bodyPr/>
                    <a:lstStyle/>
                    <a:p>
                      <a:pPr algn="ctr"/>
                      <a:r>
                        <a:rPr lang="fr-FR" sz="1600" b="1" dirty="0" smtClean="0"/>
                        <a:t>2,25%</a:t>
                      </a:r>
                      <a:endParaRPr lang="fr-FR" sz="1600" b="1" dirty="0"/>
                    </a:p>
                  </a:txBody>
                  <a:tcPr/>
                </a:tc>
                <a:tc>
                  <a:txBody>
                    <a:bodyPr/>
                    <a:lstStyle/>
                    <a:p>
                      <a:pPr algn="ctr"/>
                      <a:r>
                        <a:rPr lang="fr-FR" sz="1600" b="1" dirty="0" smtClean="0"/>
                        <a:t>1,75%</a:t>
                      </a:r>
                      <a:endParaRPr lang="fr-FR" sz="1600" b="1" dirty="0"/>
                    </a:p>
                  </a:txBody>
                  <a:tcPr/>
                </a:tc>
                <a:tc>
                  <a:txBody>
                    <a:bodyPr/>
                    <a:lstStyle/>
                    <a:p>
                      <a:pPr algn="ctr"/>
                      <a:r>
                        <a:rPr lang="fr-FR" sz="1600" b="1" dirty="0" smtClean="0"/>
                        <a:t>1,40%</a:t>
                      </a:r>
                      <a:endParaRPr lang="fr-FR" sz="1600" b="1" dirty="0"/>
                    </a:p>
                  </a:txBody>
                  <a:tcPr/>
                </a:tc>
              </a:tr>
              <a:tr h="0">
                <a:tc>
                  <a:txBody>
                    <a:bodyPr/>
                    <a:lstStyle/>
                    <a:p>
                      <a:r>
                        <a:rPr lang="fr-FR" sz="1600" dirty="0" smtClean="0"/>
                        <a:t>&lt;</a:t>
                      </a:r>
                      <a:r>
                        <a:rPr lang="fr-FR" sz="1600" baseline="0" dirty="0" smtClean="0"/>
                        <a:t> 10%</a:t>
                      </a:r>
                      <a:endParaRPr lang="fr-FR" sz="1600" dirty="0"/>
                    </a:p>
                  </a:txBody>
                  <a:tcPr/>
                </a:tc>
                <a:tc gridSpan="3">
                  <a:txBody>
                    <a:bodyPr/>
                    <a:lstStyle/>
                    <a:p>
                      <a:pPr algn="ctr"/>
                      <a:r>
                        <a:rPr lang="fr-FR" sz="1600" b="1" dirty="0" smtClean="0"/>
                        <a:t>Taux maxi du contrat</a:t>
                      </a:r>
                      <a:endParaRPr lang="fr-FR" sz="1600" b="1" dirty="0"/>
                    </a:p>
                  </a:txBody>
                  <a:tcPr/>
                </a:tc>
                <a:tc hMerge="1">
                  <a:txBody>
                    <a:bodyPr/>
                    <a:lstStyle/>
                    <a:p>
                      <a:pPr algn="ctr"/>
                      <a:endParaRPr lang="fr-FR" sz="1600" b="1" dirty="0"/>
                    </a:p>
                  </a:txBody>
                  <a:tcPr/>
                </a:tc>
                <a:tc hMerge="1">
                  <a:txBody>
                    <a:bodyPr/>
                    <a:lstStyle/>
                    <a:p>
                      <a:pPr algn="ctr"/>
                      <a:endParaRPr lang="fr-FR" sz="1600" b="1" dirty="0"/>
                    </a:p>
                  </a:txBody>
                  <a:tcPr/>
                </a:tc>
              </a:tr>
            </a:tbl>
          </a:graphicData>
        </a:graphic>
      </p:graphicFrame>
    </p:spTree>
    <p:extLst>
      <p:ext uri="{BB962C8B-B14F-4D97-AF65-F5344CB8AC3E}">
        <p14:creationId xmlns:p14="http://schemas.microsoft.com/office/powerpoint/2010/main" val="2187178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sp>
        <p:nvSpPr>
          <p:cNvPr id="3" name="ZoneTexte 2"/>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
        <p:nvSpPr>
          <p:cNvPr id="4" name="ZoneTexte 3"/>
          <p:cNvSpPr txBox="1"/>
          <p:nvPr/>
        </p:nvSpPr>
        <p:spPr>
          <a:xfrm>
            <a:off x="323528" y="1465732"/>
            <a:ext cx="8712968" cy="3951851"/>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Les UC Permanentes</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Sélectiz</a:t>
            </a:r>
          </a:p>
          <a:p>
            <a:pPr marL="717550" lvl="2" algn="just" eaLnBrk="0" fontAlgn="base" hangingPunct="0">
              <a:spcBef>
                <a:spcPct val="20000"/>
              </a:spcBef>
              <a:spcAft>
                <a:spcPct val="0"/>
              </a:spcAft>
              <a:buClr>
                <a:srgbClr val="C00000"/>
              </a:buClr>
              <a:buSzPct val="80000"/>
              <a:defRPr/>
            </a:pPr>
            <a:r>
              <a:rPr lang="fr-FR" dirty="0" smtClean="0">
                <a:latin typeface="Arial Narrow" panose="020B0606020202030204" pitchFamily="34" charset="0"/>
              </a:rPr>
              <a:t>Avec près de 90 M€ de collecte réalisée sur la gamme Sélectiz depuis son lancement le 6 mars, nous devons capitaliser sur ce savoir faire, et réaliser 60 M€ de Sélectiz sur la période.</a:t>
            </a:r>
            <a:r>
              <a:rPr lang="fr-FR" u="sng" dirty="0" smtClean="0">
                <a:effectLst>
                  <a:outerShdw blurRad="38100" dist="38100" dir="2700000" algn="tl">
                    <a:srgbClr val="000000">
                      <a:alpha val="43137"/>
                    </a:srgbClr>
                  </a:outerShdw>
                </a:effectLst>
                <a:latin typeface="Arial Narrow" panose="020B0606020202030204" pitchFamily="34" charset="0"/>
              </a:rPr>
              <a:t> </a:t>
            </a:r>
          </a:p>
          <a:p>
            <a:pPr marL="708025" lvl="1" algn="just" eaLnBrk="0" fontAlgn="base" hangingPunct="0">
              <a:spcBef>
                <a:spcPct val="20000"/>
              </a:spcBef>
              <a:spcAft>
                <a:spcPct val="0"/>
              </a:spcAft>
              <a:buClr>
                <a:srgbClr val="C00000"/>
              </a:buClr>
              <a:buSzPct val="80000"/>
              <a:defRPr/>
            </a:pPr>
            <a:endParaRPr lang="fr-FR" sz="500" dirty="0" smtClean="0">
              <a:latin typeface="Arial Narrow" panose="020B0606020202030204" pitchFamily="34" charset="0"/>
            </a:endParaRP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SCPI / OPCI / SCI</a:t>
            </a:r>
          </a:p>
          <a:p>
            <a:pPr marL="717550" lvl="2" algn="just" eaLnBrk="0" fontAlgn="base" hangingPunct="0">
              <a:spcBef>
                <a:spcPct val="20000"/>
              </a:spcBef>
              <a:spcAft>
                <a:spcPct val="0"/>
              </a:spcAft>
              <a:buClr>
                <a:srgbClr val="C00000"/>
              </a:buClr>
              <a:buSzPct val="80000"/>
              <a:defRPr/>
            </a:pPr>
            <a:r>
              <a:rPr lang="fr-FR" dirty="0" smtClean="0">
                <a:latin typeface="Arial Narrow" panose="020B0606020202030204" pitchFamily="34" charset="0"/>
              </a:rPr>
              <a:t>Pour information, une nouvelle enveloppe SCPI sera proposée entre fin septembre et fin décembre pour les 2 assureurs.</a:t>
            </a:r>
          </a:p>
          <a:p>
            <a:pPr marL="717550" lvl="2" algn="just" eaLnBrk="0" fontAlgn="base" hangingPunct="0">
              <a:spcBef>
                <a:spcPct val="20000"/>
              </a:spcBef>
              <a:spcAft>
                <a:spcPct val="0"/>
              </a:spcAft>
              <a:buClr>
                <a:srgbClr val="C00000"/>
              </a:buClr>
              <a:buSzPct val="80000"/>
              <a:defRPr/>
            </a:pPr>
            <a:r>
              <a:rPr lang="fr-FR" dirty="0" smtClean="0">
                <a:latin typeface="Arial Narrow" panose="020B0606020202030204" pitchFamily="34" charset="0"/>
              </a:rPr>
              <a:t>Primo pierre dans les contrats CNP et Laffitte Pierre dans les contrats BPCE Vie</a:t>
            </a:r>
          </a:p>
          <a:p>
            <a:pPr marL="717550" lvl="2" algn="just" eaLnBrk="0" fontAlgn="base" hangingPunct="0">
              <a:spcBef>
                <a:spcPct val="20000"/>
              </a:spcBef>
              <a:spcAft>
                <a:spcPct val="0"/>
              </a:spcAft>
              <a:buClr>
                <a:srgbClr val="C00000"/>
              </a:buClr>
              <a:buSzPct val="80000"/>
              <a:defRPr/>
            </a:pPr>
            <a:endParaRPr lang="fr-FR" sz="500" dirty="0" smtClean="0">
              <a:latin typeface="Arial Narrow" panose="020B0606020202030204" pitchFamily="34" charset="0"/>
            </a:endParaRP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Retrouvez l’ensemble des </a:t>
            </a:r>
            <a:r>
              <a:rPr lang="fr-FR" b="1" dirty="0">
                <a:latin typeface="Arial Narrow" panose="020B0606020202030204" pitchFamily="34" charset="0"/>
              </a:rPr>
              <a:t>gammes Sélection Essentielle, Patrimoniale, Gestion Privée</a:t>
            </a:r>
          </a:p>
          <a:p>
            <a:pPr marL="708025" lvl="1" algn="just" eaLnBrk="0" fontAlgn="base" hangingPunct="0">
              <a:spcBef>
                <a:spcPct val="20000"/>
              </a:spcBef>
              <a:spcAft>
                <a:spcPct val="0"/>
              </a:spcAft>
              <a:buClr>
                <a:srgbClr val="C00000"/>
              </a:buClr>
              <a:buSzPct val="80000"/>
              <a:defRPr/>
            </a:pPr>
            <a:r>
              <a:rPr lang="fr-FR" dirty="0" smtClean="0">
                <a:latin typeface="Arial Narrow" panose="020B0606020202030204" pitchFamily="34" charset="0"/>
                <a:hlinkClick r:id="rId2"/>
              </a:rPr>
              <a:t>En cliquant ICI </a:t>
            </a:r>
            <a:endParaRPr lang="fr-FR" dirty="0">
              <a:latin typeface="Arial Narrow" panose="020B0606020202030204" pitchFamily="34" charset="0"/>
            </a:endParaRPr>
          </a:p>
          <a:p>
            <a:pPr marL="915988" lvl="2" algn="just" eaLnBrk="0" fontAlgn="base" hangingPunct="0">
              <a:spcBef>
                <a:spcPct val="20000"/>
              </a:spcBef>
              <a:spcAft>
                <a:spcPct val="0"/>
              </a:spcAft>
              <a:buClr>
                <a:srgbClr val="C00000"/>
              </a:buClr>
              <a:buSzPct val="80000"/>
              <a:defRPr/>
            </a:pPr>
            <a:endParaRPr lang="fr-FR" sz="1000" dirty="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u="sng" dirty="0" smtClean="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8460982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1502225081"/>
              </p:ext>
            </p:extLst>
          </p:nvPr>
        </p:nvGraphicFramePr>
        <p:xfrm>
          <a:off x="251520" y="2114128"/>
          <a:ext cx="8280920" cy="4267200"/>
        </p:xfrm>
        <a:graphic>
          <a:graphicData uri="http://schemas.openxmlformats.org/drawingml/2006/table">
            <a:tbl>
              <a:tblPr firstRow="1" bandRow="1">
                <a:tableStyleId>{5C22544A-7EE6-4342-B048-85BDC9FD1C3A}</a:tableStyleId>
              </a:tblPr>
              <a:tblGrid>
                <a:gridCol w="2776649"/>
                <a:gridCol w="2612521"/>
                <a:gridCol w="2891750"/>
              </a:tblGrid>
              <a:tr h="672773">
                <a:tc>
                  <a:txBody>
                    <a:bodyPr/>
                    <a:lstStyle/>
                    <a:p>
                      <a:pPr algn="ctr"/>
                      <a:r>
                        <a:rPr lang="fr-FR" sz="1600" dirty="0" smtClean="0"/>
                        <a:t>Fonds Echus</a:t>
                      </a:r>
                      <a:endParaRPr lang="fr-FR" sz="1600" dirty="0"/>
                    </a:p>
                  </a:txBody>
                  <a:tcPr anchor="ctr"/>
                </a:tc>
                <a:tc gridSpan="2">
                  <a:txBody>
                    <a:bodyPr/>
                    <a:lstStyle/>
                    <a:p>
                      <a:pPr marL="285750" indent="-285750" algn="l">
                        <a:buFont typeface="Wingdings" panose="05000000000000000000" pitchFamily="2" charset="2"/>
                        <a:buChar char="§"/>
                      </a:pPr>
                      <a:r>
                        <a:rPr lang="fr-FR" sz="1600" dirty="0" smtClean="0"/>
                        <a:t>TSR </a:t>
                      </a:r>
                      <a:r>
                        <a:rPr lang="fr-FR" sz="1600" baseline="0" dirty="0" smtClean="0"/>
                        <a:t>3,50% le 21/09 (CTO)</a:t>
                      </a:r>
                    </a:p>
                    <a:p>
                      <a:pPr marL="285750" indent="-285750" algn="l">
                        <a:buFont typeface="Wingdings" panose="05000000000000000000" pitchFamily="2" charset="2"/>
                        <a:buChar char="§"/>
                      </a:pPr>
                      <a:r>
                        <a:rPr lang="fr-FR" sz="1600" baseline="0" dirty="0" smtClean="0"/>
                        <a:t>Emprunt 3,90% le 30/10</a:t>
                      </a:r>
                    </a:p>
                    <a:p>
                      <a:pPr marL="285750" indent="-285750" algn="l">
                        <a:buFont typeface="Wingdings" panose="05000000000000000000" pitchFamily="2" charset="2"/>
                        <a:buChar char="§"/>
                      </a:pPr>
                      <a:r>
                        <a:rPr lang="fr-FR" sz="1600" baseline="0" dirty="0" smtClean="0"/>
                        <a:t>Emprunt  3,70% le 16/12 (CTO)</a:t>
                      </a:r>
                      <a:endParaRPr lang="fr-FR" sz="1600" dirty="0"/>
                    </a:p>
                  </a:txBody>
                  <a:tcPr anchor="ctr"/>
                </a:tc>
                <a:tc hMerge="1">
                  <a:txBody>
                    <a:bodyPr/>
                    <a:lstStyle/>
                    <a:p>
                      <a:pPr algn="ctr"/>
                      <a:endParaRPr lang="fr-FR" sz="1400" dirty="0"/>
                    </a:p>
                  </a:txBody>
                  <a:tcPr/>
                </a:tc>
              </a:tr>
              <a:tr h="518160">
                <a:tc>
                  <a:txBody>
                    <a:bodyPr/>
                    <a:lstStyle/>
                    <a:p>
                      <a:endParaRPr lang="fr-FR" sz="1600" dirty="0"/>
                    </a:p>
                  </a:txBody>
                  <a:tcPr/>
                </a:tc>
                <a:tc>
                  <a:txBody>
                    <a:bodyPr/>
                    <a:lstStyle/>
                    <a:p>
                      <a:pPr algn="ctr"/>
                      <a:r>
                        <a:rPr lang="fr-FR" sz="1600" b="1" dirty="0" smtClean="0"/>
                        <a:t>CTO</a:t>
                      </a:r>
                    </a:p>
                    <a:p>
                      <a:pPr algn="ctr"/>
                      <a:r>
                        <a:rPr lang="fr-FR" sz="1600" dirty="0" smtClean="0"/>
                        <a:t>26,6 </a:t>
                      </a:r>
                      <a:r>
                        <a:rPr lang="fr-FR" sz="1600" baseline="0" dirty="0" smtClean="0"/>
                        <a:t> M€</a:t>
                      </a:r>
                      <a:endParaRPr lang="fr-FR" sz="1600" dirty="0"/>
                    </a:p>
                  </a:txBody>
                  <a:tcPr/>
                </a:tc>
                <a:tc>
                  <a:txBody>
                    <a:bodyPr/>
                    <a:lstStyle/>
                    <a:p>
                      <a:pPr algn="ctr"/>
                      <a:r>
                        <a:rPr lang="fr-FR" sz="1600" b="1" dirty="0" smtClean="0"/>
                        <a:t>Assurance</a:t>
                      </a:r>
                      <a:r>
                        <a:rPr lang="fr-FR" sz="1600" b="1" baseline="0" dirty="0" smtClean="0"/>
                        <a:t> Vie</a:t>
                      </a:r>
                    </a:p>
                    <a:p>
                      <a:pPr algn="ctr"/>
                      <a:r>
                        <a:rPr lang="fr-FR" sz="1600" baseline="0" dirty="0" smtClean="0"/>
                        <a:t>7,8 M€</a:t>
                      </a:r>
                      <a:endParaRPr lang="fr-FR" sz="1600" dirty="0"/>
                    </a:p>
                  </a:txBody>
                  <a:tcPr/>
                </a:tc>
              </a:tr>
              <a:tr h="378584">
                <a:tc>
                  <a:txBody>
                    <a:bodyPr/>
                    <a:lstStyle/>
                    <a:p>
                      <a:r>
                        <a:rPr lang="fr-FR" sz="1600" b="1" dirty="0" smtClean="0"/>
                        <a:t>Les fonds à échéance basculent</a:t>
                      </a:r>
                      <a:endParaRPr lang="fr-FR" sz="1600" b="1" dirty="0"/>
                    </a:p>
                  </a:txBody>
                  <a:tcPr/>
                </a:tc>
                <a:tc>
                  <a:txBody>
                    <a:bodyPr/>
                    <a:lstStyle/>
                    <a:p>
                      <a:pPr algn="ctr"/>
                      <a:r>
                        <a:rPr lang="fr-FR" sz="1600" dirty="0" smtClean="0"/>
                        <a:t>Sur 04 support</a:t>
                      </a:r>
                      <a:endParaRPr lang="fr-FR"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dirty="0" smtClean="0"/>
                        <a:t>Sur</a:t>
                      </a:r>
                      <a:r>
                        <a:rPr lang="fr-FR" sz="1600" baseline="0" dirty="0" smtClean="0"/>
                        <a:t> fonds  €</a:t>
                      </a:r>
                      <a:endParaRPr lang="fr-FR" sz="1600" dirty="0" smtClean="0"/>
                    </a:p>
                    <a:p>
                      <a:pPr algn="ctr"/>
                      <a:endParaRPr lang="fr-FR" sz="1600" dirty="0"/>
                    </a:p>
                  </a:txBody>
                  <a:tcPr/>
                </a:tc>
              </a:tr>
              <a:tr h="640080">
                <a:tc>
                  <a:txBody>
                    <a:bodyPr/>
                    <a:lstStyle/>
                    <a:p>
                      <a:r>
                        <a:rPr lang="fr-FR" sz="1600" b="1" dirty="0" smtClean="0"/>
                        <a:t>Les solutions de diversification</a:t>
                      </a:r>
                      <a:endParaRPr lang="fr-FR" sz="1600" b="1" dirty="0"/>
                    </a:p>
                  </a:txBody>
                  <a:tcPr/>
                </a:tc>
                <a:tc>
                  <a:txBody>
                    <a:bodyPr/>
                    <a:lstStyle/>
                    <a:p>
                      <a:pPr marL="180975" indent="-180975">
                        <a:buFont typeface="Wingdings" panose="05000000000000000000" pitchFamily="2" charset="2"/>
                        <a:buChar char="§"/>
                      </a:pPr>
                      <a:r>
                        <a:rPr lang="fr-FR" sz="1600" dirty="0" err="1" smtClean="0"/>
                        <a:t>Sélectiz</a:t>
                      </a:r>
                      <a:r>
                        <a:rPr lang="fr-FR" sz="1600" dirty="0" smtClean="0"/>
                        <a:t> </a:t>
                      </a:r>
                    </a:p>
                    <a:p>
                      <a:pPr marL="180975" indent="-180975">
                        <a:buFont typeface="Wingdings" panose="05000000000000000000" pitchFamily="2" charset="2"/>
                        <a:buChar char="§"/>
                      </a:pPr>
                      <a:r>
                        <a:rPr lang="fr-FR" sz="1600" dirty="0" err="1" smtClean="0"/>
                        <a:t>Sélectiz</a:t>
                      </a:r>
                      <a:r>
                        <a:rPr lang="fr-FR" sz="1600" dirty="0" smtClean="0"/>
                        <a:t> Plus</a:t>
                      </a:r>
                    </a:p>
                    <a:p>
                      <a:pPr marL="180975" indent="-180975">
                        <a:buFont typeface="Wingdings" panose="05000000000000000000" pitchFamily="2" charset="2"/>
                        <a:buChar char="§"/>
                      </a:pPr>
                      <a:r>
                        <a:rPr lang="fr-FR" sz="1600" baseline="0" dirty="0" smtClean="0"/>
                        <a:t>Gamme Sélections </a:t>
                      </a:r>
                      <a:endParaRPr lang="fr-FR" sz="1600" dirty="0" smtClean="0"/>
                    </a:p>
                    <a:p>
                      <a:endParaRPr lang="fr-FR" sz="1600" dirty="0" smtClean="0"/>
                    </a:p>
                    <a:p>
                      <a:endParaRPr lang="fr-FR" sz="1600" dirty="0" smtClean="0"/>
                    </a:p>
                    <a:p>
                      <a:endParaRPr lang="fr-FR" sz="1600" dirty="0" smtClean="0"/>
                    </a:p>
                    <a:p>
                      <a:endParaRPr lang="fr-FR" sz="1600" dirty="0" smtClean="0"/>
                    </a:p>
                    <a:p>
                      <a:pPr marL="180975" indent="-180975">
                        <a:buFont typeface="Wingdings" panose="05000000000000000000" pitchFamily="2" charset="2"/>
                        <a:buChar char="§"/>
                      </a:pPr>
                      <a:r>
                        <a:rPr lang="fr-FR" sz="1600" dirty="0" smtClean="0"/>
                        <a:t>Parts Sociales sur 37 / PEA</a:t>
                      </a:r>
                    </a:p>
                    <a:p>
                      <a:pPr marL="180975" indent="-180975">
                        <a:buFont typeface="Wingdings" panose="05000000000000000000" pitchFamily="2" charset="2"/>
                        <a:buChar char="§"/>
                      </a:pPr>
                      <a:r>
                        <a:rPr lang="fr-FR" sz="1600" dirty="0" smtClean="0"/>
                        <a:t>Assurance</a:t>
                      </a:r>
                      <a:r>
                        <a:rPr lang="fr-FR" sz="1600" baseline="0" dirty="0" smtClean="0"/>
                        <a:t> Vie</a:t>
                      </a:r>
                      <a:endParaRPr lang="fr-FR" sz="1600" dirty="0"/>
                    </a:p>
                  </a:txBody>
                  <a:tcPr/>
                </a:tc>
                <a:tc>
                  <a:txBody>
                    <a:bodyPr/>
                    <a:lstStyle/>
                    <a:p>
                      <a:pPr marL="180975" indent="-180975">
                        <a:buFont typeface="Wingdings" panose="05000000000000000000" pitchFamily="2" charset="2"/>
                        <a:buChar char="§"/>
                      </a:pPr>
                      <a:r>
                        <a:rPr lang="fr-FR" sz="1600" baseline="0" dirty="0" err="1" smtClean="0"/>
                        <a:t>Sélectiz</a:t>
                      </a:r>
                      <a:endParaRPr lang="fr-FR" sz="1600" baseline="0" dirty="0" smtClean="0"/>
                    </a:p>
                    <a:p>
                      <a:pPr marL="180975" indent="-180975">
                        <a:buFont typeface="Wingdings" panose="05000000000000000000" pitchFamily="2" charset="2"/>
                        <a:buChar char="§"/>
                      </a:pPr>
                      <a:r>
                        <a:rPr lang="fr-FR" sz="1600" baseline="0" dirty="0" err="1" smtClean="0"/>
                        <a:t>Sélectiz</a:t>
                      </a:r>
                      <a:r>
                        <a:rPr lang="fr-FR" sz="1600" baseline="0" dirty="0" smtClean="0"/>
                        <a:t> Plus</a:t>
                      </a:r>
                    </a:p>
                    <a:p>
                      <a:pPr marL="180975" indent="-180975">
                        <a:buFont typeface="Wingdings" panose="05000000000000000000" pitchFamily="2" charset="2"/>
                        <a:buChar char="§"/>
                      </a:pPr>
                      <a:r>
                        <a:rPr lang="fr-FR" sz="1600" baseline="0" dirty="0" err="1" smtClean="0"/>
                        <a:t>Sélectiz</a:t>
                      </a:r>
                      <a:r>
                        <a:rPr lang="fr-FR" sz="1600" baseline="0" dirty="0" smtClean="0"/>
                        <a:t> PEA</a:t>
                      </a:r>
                    </a:p>
                    <a:p>
                      <a:pPr marL="180975" indent="-180975">
                        <a:buFont typeface="Wingdings" panose="05000000000000000000" pitchFamily="2" charset="2"/>
                        <a:buChar char="§"/>
                      </a:pPr>
                      <a:r>
                        <a:rPr lang="fr-FR" sz="1600" baseline="0" dirty="0" smtClean="0"/>
                        <a:t>Gamme Sélections dont OPCI , </a:t>
                      </a:r>
                      <a:r>
                        <a:rPr lang="fr-FR" sz="1600" baseline="0" dirty="0" err="1" smtClean="0"/>
                        <a:t>AssurImmeuble</a:t>
                      </a:r>
                      <a:r>
                        <a:rPr lang="fr-FR" sz="1600" baseline="0" dirty="0" smtClean="0"/>
                        <a:t>, vagues de SCPI</a:t>
                      </a:r>
                      <a:endParaRPr lang="fr-FR" sz="1600" dirty="0" smtClean="0"/>
                    </a:p>
                    <a:p>
                      <a:endParaRPr lang="fr-FR" sz="1600" dirty="0"/>
                    </a:p>
                  </a:txBody>
                  <a:tcPr/>
                </a:tc>
              </a:tr>
            </a:tbl>
          </a:graphicData>
        </a:graphic>
      </p:graphicFrame>
      <p:sp>
        <p:nvSpPr>
          <p:cNvPr id="4" name="Rectangle 3"/>
          <p:cNvSpPr/>
          <p:nvPr/>
        </p:nvSpPr>
        <p:spPr>
          <a:xfrm>
            <a:off x="3059832" y="4058344"/>
            <a:ext cx="5472608" cy="1656184"/>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
        <p:nvSpPr>
          <p:cNvPr id="6" name="Rectangle 5"/>
          <p:cNvSpPr/>
          <p:nvPr/>
        </p:nvSpPr>
        <p:spPr>
          <a:xfrm>
            <a:off x="251520" y="1287109"/>
            <a:ext cx="7848872" cy="701731"/>
          </a:xfrm>
          <a:prstGeom prst="rect">
            <a:avLst/>
          </a:prstGeom>
        </p:spPr>
        <p:txBody>
          <a:bodyPr wrap="square">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Echéances</a:t>
            </a:r>
            <a:endParaRPr lang="fr-FR" dirty="0">
              <a:latin typeface="Arial Narrow" panose="020B0606020202030204" pitchFamily="34" charset="0"/>
            </a:endParaRP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Ce dernier quadrimestre sera marqué par 3 échéances : </a:t>
            </a:r>
            <a:r>
              <a:rPr lang="fr-FR" b="1" dirty="0">
                <a:latin typeface="Arial Narrow" panose="020B0606020202030204" pitchFamily="34" charset="0"/>
              </a:rPr>
              <a:t>34,4 M€ d’emprunts</a:t>
            </a:r>
          </a:p>
        </p:txBody>
      </p:sp>
      <p:sp>
        <p:nvSpPr>
          <p:cNvPr id="7" name="ZoneTexte 6"/>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sp>
        <p:nvSpPr>
          <p:cNvPr id="8" name="ZoneTexte 7"/>
          <p:cNvSpPr txBox="1"/>
          <p:nvPr/>
        </p:nvSpPr>
        <p:spPr>
          <a:xfrm>
            <a:off x="4813822" y="764704"/>
            <a:ext cx="4248471" cy="830997"/>
          </a:xfrm>
          <a:prstGeom prst="rect">
            <a:avLst/>
          </a:prstGeom>
          <a:solidFill>
            <a:srgbClr val="C00000"/>
          </a:solidFill>
        </p:spPr>
        <p:txBody>
          <a:bodyPr wrap="square" rtlCol="0">
            <a:spAutoFit/>
          </a:bodyPr>
          <a:lstStyle/>
          <a:p>
            <a:pPr algn="ctr"/>
            <a:r>
              <a:rPr lang="fr-FR" sz="1600" b="1" dirty="0" smtClean="0">
                <a:solidFill>
                  <a:schemeClr val="bg1"/>
                </a:solidFill>
              </a:rPr>
              <a:t>Délégations Assurance Vie exceptionnelles DG : </a:t>
            </a:r>
          </a:p>
          <a:p>
            <a:pPr algn="ctr"/>
            <a:r>
              <a:rPr lang="fr-FR" sz="1600" b="1" dirty="0" smtClean="0">
                <a:solidFill>
                  <a:schemeClr val="bg1"/>
                </a:solidFill>
              </a:rPr>
              <a:t>Frais d’entrée à 0% pour le recyclage des encours CTO tombées sur le 04 si 30% d’UC</a:t>
            </a:r>
            <a:endParaRPr lang="fr-FR" sz="1600" b="1" dirty="0">
              <a:solidFill>
                <a:schemeClr val="bg1"/>
              </a:solidFill>
            </a:endParaRPr>
          </a:p>
        </p:txBody>
      </p:sp>
    </p:spTree>
    <p:extLst>
      <p:ext uri="{BB962C8B-B14F-4D97-AF65-F5344CB8AC3E}">
        <p14:creationId xmlns:p14="http://schemas.microsoft.com/office/powerpoint/2010/main" val="1769594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outils à disposition</a:t>
            </a:r>
            <a:endParaRPr lang="fr-FR" b="1" dirty="0">
              <a:solidFill>
                <a:srgbClr val="CC071E"/>
              </a:solidFill>
              <a:latin typeface="Arial" panose="020B0604020202020204" pitchFamily="34" charset="0"/>
              <a:cs typeface="Arial" panose="020B0604020202020204" pitchFamily="34" charset="0"/>
            </a:endParaRPr>
          </a:p>
        </p:txBody>
      </p:sp>
      <p:sp>
        <p:nvSpPr>
          <p:cNvPr id="3" name="ZoneTexte 2"/>
          <p:cNvSpPr txBox="1"/>
          <p:nvPr/>
        </p:nvSpPr>
        <p:spPr>
          <a:xfrm>
            <a:off x="323528" y="1196752"/>
            <a:ext cx="8712968" cy="6149376"/>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Les Heures du Jeudi</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Du 12 Janvier sur les UC dans l’assurance vie </a:t>
            </a:r>
            <a:r>
              <a:rPr lang="fr-FR" dirty="0" smtClean="0">
                <a:latin typeface="Arial Narrow" panose="020B0606020202030204" pitchFamily="34" charset="0"/>
                <a:hlinkClick r:id="rId2"/>
              </a:rPr>
              <a:t>(ici)</a:t>
            </a:r>
            <a:endParaRPr lang="fr-FR" dirty="0" smtClean="0">
              <a:latin typeface="Arial Narrow" panose="020B0606020202030204" pitchFamily="34" charset="0"/>
            </a:endParaRP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Du 1</a:t>
            </a:r>
            <a:r>
              <a:rPr lang="fr-FR" baseline="30000" dirty="0" smtClean="0">
                <a:latin typeface="Arial Narrow" panose="020B0606020202030204" pitchFamily="34" charset="0"/>
              </a:rPr>
              <a:t>er</a:t>
            </a:r>
            <a:r>
              <a:rPr lang="fr-FR" dirty="0" smtClean="0">
                <a:latin typeface="Arial Narrow" panose="020B0606020202030204" pitchFamily="34" charset="0"/>
              </a:rPr>
              <a:t> Juin sur les options d’arbitrages en assurance vie </a:t>
            </a:r>
            <a:r>
              <a:rPr lang="fr-FR" dirty="0" smtClean="0">
                <a:latin typeface="Arial Narrow" panose="020B0606020202030204" pitchFamily="34" charset="0"/>
                <a:hlinkClick r:id="rId3"/>
              </a:rPr>
              <a:t>(ici)</a:t>
            </a:r>
            <a:endParaRPr lang="fr-FR"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sz="600" u="sng" dirty="0">
              <a:effectLst>
                <a:outerShdw blurRad="38100" dist="38100" dir="2700000" algn="tl">
                  <a:srgbClr val="000000">
                    <a:alpha val="43137"/>
                  </a:srgbClr>
                </a:outerShdw>
              </a:effectLst>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Le magazine « J’assure »  </a:t>
            </a:r>
            <a:r>
              <a:rPr lang="fr-FR" dirty="0" smtClean="0">
                <a:latin typeface="Arial Narrow" panose="020B0606020202030204" pitchFamily="34" charset="0"/>
              </a:rPr>
              <a:t>du mois de Juin sur les Unités de Compte </a:t>
            </a:r>
            <a:r>
              <a:rPr lang="fr-FR" dirty="0" smtClean="0">
                <a:latin typeface="Arial Narrow" panose="020B0606020202030204" pitchFamily="34" charset="0"/>
                <a:hlinkClick r:id="rId4"/>
              </a:rPr>
              <a:t>(ici) </a:t>
            </a:r>
            <a:r>
              <a:rPr lang="fr-FR" dirty="0" smtClean="0">
                <a:latin typeface="Arial Narrow" panose="020B0606020202030204" pitchFamily="34" charset="0"/>
              </a:rPr>
              <a:t>et </a:t>
            </a:r>
            <a:r>
              <a:rPr lang="fr-FR" b="1" dirty="0" smtClean="0">
                <a:solidFill>
                  <a:srgbClr val="0070C0"/>
                </a:solidFill>
                <a:latin typeface="Arial Narrow" panose="020B0606020202030204" pitchFamily="34" charset="0"/>
              </a:rPr>
              <a:t>L’indispensable 2017</a:t>
            </a:r>
            <a:r>
              <a:rPr lang="fr-FR" dirty="0" smtClean="0">
                <a:latin typeface="Arial Narrow" panose="020B0606020202030204" pitchFamily="34" charset="0"/>
              </a:rPr>
              <a:t> </a:t>
            </a:r>
            <a:r>
              <a:rPr lang="fr-FR" dirty="0" smtClean="0">
                <a:latin typeface="Arial Narrow" panose="020B0606020202030204" pitchFamily="34" charset="0"/>
                <a:hlinkClick r:id="rId5"/>
              </a:rPr>
              <a:t>(ici)</a:t>
            </a:r>
            <a:endParaRPr lang="fr-FR"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sz="600" u="sng" dirty="0" smtClean="0">
              <a:effectLst>
                <a:outerShdw blurRad="38100" dist="38100" dir="2700000" algn="tl">
                  <a:srgbClr val="000000">
                    <a:alpha val="43137"/>
                  </a:srgbClr>
                </a:outerShdw>
              </a:effectLst>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La Rubrique des Commerciaux </a:t>
            </a:r>
            <a:r>
              <a:rPr lang="fr-FR" dirty="0" smtClean="0">
                <a:latin typeface="Arial Narrow" panose="020B0606020202030204" pitchFamily="34" charset="0"/>
              </a:rPr>
              <a:t>avec des outils comme les </a:t>
            </a:r>
            <a:r>
              <a:rPr lang="fr-FR" b="1" dirty="0" err="1">
                <a:solidFill>
                  <a:srgbClr val="0070C0"/>
                </a:solidFill>
                <a:latin typeface="Arial Narrow" panose="020B0606020202030204" pitchFamily="34" charset="0"/>
              </a:rPr>
              <a:t>W</a:t>
            </a:r>
            <a:r>
              <a:rPr lang="fr-FR" b="1" dirty="0" err="1" smtClean="0">
                <a:solidFill>
                  <a:srgbClr val="0070C0"/>
                </a:solidFill>
                <a:latin typeface="Arial Narrow" panose="020B0606020202030204" pitchFamily="34" charset="0"/>
              </a:rPr>
              <a:t>ebex</a:t>
            </a:r>
            <a:r>
              <a:rPr lang="fr-FR" b="1" dirty="0" smtClean="0">
                <a:solidFill>
                  <a:srgbClr val="0070C0"/>
                </a:solidFill>
                <a:latin typeface="Arial Narrow" panose="020B0606020202030204" pitchFamily="34" charset="0"/>
              </a:rPr>
              <a:t> GCP </a:t>
            </a:r>
            <a:r>
              <a:rPr lang="fr-FR" dirty="0" smtClean="0">
                <a:latin typeface="Arial Narrow" panose="020B0606020202030204" pitchFamily="34" charset="0"/>
                <a:hlinkClick r:id="rId6"/>
              </a:rPr>
              <a:t>(ici)</a:t>
            </a:r>
            <a:r>
              <a:rPr lang="fr-FR" dirty="0" smtClean="0">
                <a:latin typeface="Arial Narrow" panose="020B0606020202030204" pitchFamily="34" charset="0"/>
              </a:rPr>
              <a:t>, les modèles de </a:t>
            </a:r>
            <a:r>
              <a:rPr lang="fr-FR" b="1" dirty="0" smtClean="0">
                <a:solidFill>
                  <a:srgbClr val="0070C0"/>
                </a:solidFill>
                <a:latin typeface="Arial Narrow" panose="020B0606020202030204" pitchFamily="34" charset="0"/>
              </a:rPr>
              <a:t>Mailings </a:t>
            </a:r>
            <a:r>
              <a:rPr lang="fr-FR" dirty="0">
                <a:latin typeface="Arial Narrow" panose="020B0606020202030204" pitchFamily="34" charset="0"/>
              </a:rPr>
              <a:t>Assurance Vie </a:t>
            </a:r>
            <a:r>
              <a:rPr lang="fr-FR" dirty="0" smtClean="0">
                <a:latin typeface="Arial Narrow" panose="020B0606020202030204" pitchFamily="34" charset="0"/>
              </a:rPr>
              <a:t>pour relancer les clients </a:t>
            </a:r>
            <a:r>
              <a:rPr lang="fr-FR" dirty="0" smtClean="0">
                <a:latin typeface="Arial Narrow" panose="020B0606020202030204" pitchFamily="34" charset="0"/>
                <a:hlinkClick r:id="rId7"/>
              </a:rPr>
              <a:t>(ici), </a:t>
            </a:r>
            <a:endParaRPr lang="fr-FR" dirty="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sz="600" u="sng" dirty="0">
              <a:effectLst>
                <a:outerShdw blurRad="38100" dist="38100" dir="2700000" algn="tl">
                  <a:srgbClr val="000000">
                    <a:alpha val="43137"/>
                  </a:srgbClr>
                </a:outerShdw>
              </a:effectLst>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Le Site Espace DEFI </a:t>
            </a:r>
            <a:r>
              <a:rPr lang="fr-FR" dirty="0" smtClean="0">
                <a:latin typeface="Arial Narrow" panose="020B0606020202030204" pitchFamily="34" charset="0"/>
                <a:hlinkClick r:id="rId8"/>
              </a:rPr>
              <a:t>(ici)</a:t>
            </a:r>
            <a:r>
              <a:rPr lang="fr-FR" dirty="0" smtClean="0">
                <a:latin typeface="Arial Narrow" panose="020B0606020202030204" pitchFamily="34" charset="0"/>
              </a:rPr>
              <a:t> et </a:t>
            </a:r>
            <a:r>
              <a:rPr lang="fr-FR" u="sng" dirty="0" err="1">
                <a:effectLst>
                  <a:outerShdw blurRad="38100" dist="38100" dir="2700000" algn="tl">
                    <a:srgbClr val="000000">
                      <a:alpha val="43137"/>
                    </a:srgbClr>
                  </a:outerShdw>
                </a:effectLst>
                <a:latin typeface="Arial Narrow" panose="020B0606020202030204" pitchFamily="34" charset="0"/>
              </a:rPr>
              <a:t>MyEAV</a:t>
            </a:r>
            <a:r>
              <a:rPr lang="fr-FR" dirty="0" smtClean="0">
                <a:latin typeface="Arial Narrow" panose="020B0606020202030204" pitchFamily="34" charset="0"/>
              </a:rPr>
              <a:t> </a:t>
            </a:r>
            <a:r>
              <a:rPr lang="fr-FR" dirty="0">
                <a:latin typeface="Arial Narrow" panose="020B0606020202030204" pitchFamily="34" charset="0"/>
                <a:hlinkClick r:id="rId9"/>
              </a:rPr>
              <a:t>(ici)</a:t>
            </a:r>
            <a:endParaRPr lang="fr-FR" dirty="0">
              <a:latin typeface="Arial Narrow" panose="020B0606020202030204" pitchFamily="34" charset="0"/>
            </a:endParaRPr>
          </a:p>
          <a:p>
            <a:pPr marL="265113" algn="just" eaLnBrk="0" fontAlgn="base" hangingPunct="0">
              <a:spcBef>
                <a:spcPct val="20000"/>
              </a:spcBef>
              <a:spcAft>
                <a:spcPct val="0"/>
              </a:spcAft>
              <a:buClr>
                <a:srgbClr val="C00000"/>
              </a:buClr>
              <a:buSzPct val="80000"/>
              <a:defRPr/>
            </a:pPr>
            <a:r>
              <a:rPr lang="fr-FR" b="1" dirty="0" smtClean="0">
                <a:solidFill>
                  <a:schemeClr val="tx1">
                    <a:lumMod val="50000"/>
                    <a:lumOff val="50000"/>
                  </a:schemeClr>
                </a:solidFill>
                <a:latin typeface="Arial Narrow" panose="020B0606020202030204" pitchFamily="34" charset="0"/>
              </a:rPr>
              <a:t> </a:t>
            </a:r>
            <a:r>
              <a:rPr lang="fr-FR" b="1" dirty="0" smtClean="0">
                <a:solidFill>
                  <a:schemeClr val="tx1">
                    <a:lumMod val="50000"/>
                    <a:lumOff val="50000"/>
                  </a:schemeClr>
                </a:solidFill>
                <a:latin typeface="Arial Narrow" panose="020B0606020202030204" pitchFamily="34" charset="0"/>
                <a:hlinkClick r:id="rId8"/>
              </a:rPr>
              <a:t>https</a:t>
            </a:r>
            <a:r>
              <a:rPr lang="fr-FR" b="1" dirty="0">
                <a:solidFill>
                  <a:schemeClr val="tx1">
                    <a:lumMod val="50000"/>
                    <a:lumOff val="50000"/>
                  </a:schemeClr>
                </a:solidFill>
                <a:latin typeface="Arial Narrow" panose="020B0606020202030204" pitchFamily="34" charset="0"/>
                <a:hlinkClick r:id="rId8"/>
              </a:rPr>
              <a:t>://</a:t>
            </a:r>
            <a:r>
              <a:rPr lang="fr-FR" b="1" dirty="0" smtClean="0">
                <a:solidFill>
                  <a:schemeClr val="tx1">
                    <a:lumMod val="50000"/>
                    <a:lumOff val="50000"/>
                  </a:schemeClr>
                </a:solidFill>
                <a:latin typeface="Arial Narrow" panose="020B0606020202030204" pitchFamily="34" charset="0"/>
                <a:hlinkClick r:id="rId8"/>
              </a:rPr>
              <a:t>espacedefi.fr/login</a:t>
            </a:r>
            <a:endParaRPr lang="fr-FR" b="1" dirty="0" smtClean="0">
              <a:solidFill>
                <a:schemeClr val="tx1">
                  <a:lumMod val="50000"/>
                  <a:lumOff val="50000"/>
                </a:schemeClr>
              </a:solidFill>
              <a:latin typeface="Arial Narrow" panose="020B0606020202030204" pitchFamily="34" charset="0"/>
            </a:endParaRPr>
          </a:p>
          <a:p>
            <a:pPr marL="265113" algn="just" eaLnBrk="0" fontAlgn="base" hangingPunct="0">
              <a:spcBef>
                <a:spcPct val="20000"/>
              </a:spcBef>
              <a:spcAft>
                <a:spcPct val="0"/>
              </a:spcAft>
              <a:buClr>
                <a:srgbClr val="C00000"/>
              </a:buClr>
              <a:buSzPct val="80000"/>
              <a:defRPr/>
            </a:pPr>
            <a:endParaRPr lang="fr-FR" sz="1000" b="1" dirty="0" smtClean="0">
              <a:solidFill>
                <a:schemeClr val="tx1">
                  <a:lumMod val="50000"/>
                  <a:lumOff val="50000"/>
                </a:schemeClr>
              </a:solidFill>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Une nouvelle version du Portefeuille Virtuel présentée ci-après</a:t>
            </a:r>
          </a:p>
          <a:p>
            <a:pPr marL="1588" algn="just" eaLnBrk="0" fontAlgn="base" hangingPunct="0">
              <a:spcBef>
                <a:spcPct val="20000"/>
              </a:spcBef>
              <a:spcAft>
                <a:spcPct val="0"/>
              </a:spcAft>
              <a:buClr>
                <a:srgbClr val="C00000"/>
              </a:buClr>
              <a:buSzPct val="80000"/>
              <a:defRPr/>
            </a:pPr>
            <a:endParaRPr lang="fr-FR" sz="600"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Les formations Epargne Financières : Ateliers et Télétraining</a:t>
            </a:r>
          </a:p>
          <a:p>
            <a:pPr marL="260350" lvl="1" algn="just" eaLnBrk="0" fontAlgn="base" hangingPunct="0">
              <a:spcBef>
                <a:spcPct val="20000"/>
              </a:spcBef>
              <a:spcAft>
                <a:spcPct val="0"/>
              </a:spcAft>
              <a:buClr>
                <a:srgbClr val="C00000"/>
              </a:buClr>
              <a:buSzPct val="80000"/>
              <a:defRPr/>
            </a:pPr>
            <a:r>
              <a:rPr lang="fr-FR" dirty="0" smtClean="0">
                <a:latin typeface="Arial Narrow" panose="020B0606020202030204" pitchFamily="34" charset="0"/>
              </a:rPr>
              <a:t>Près </a:t>
            </a:r>
            <a:r>
              <a:rPr lang="fr-FR" dirty="0">
                <a:latin typeface="Arial Narrow" panose="020B0606020202030204" pitchFamily="34" charset="0"/>
              </a:rPr>
              <a:t>de 200 collaborateurs sont inscrits à un accompagnement en Juin et Septembre sur l’épargne financière et </a:t>
            </a:r>
            <a:r>
              <a:rPr lang="fr-FR" dirty="0" smtClean="0">
                <a:latin typeface="Arial Narrow" panose="020B0606020202030204" pitchFamily="34" charset="0"/>
              </a:rPr>
              <a:t>Sélectiz</a:t>
            </a:r>
            <a:r>
              <a:rPr lang="fr-FR" dirty="0">
                <a:latin typeface="Arial Narrow" panose="020B0606020202030204" pitchFamily="34" charset="0"/>
              </a:rPr>
              <a:t>. Retrouvez le support de présentation</a:t>
            </a:r>
            <a:r>
              <a:rPr lang="fr-FR" i="1" dirty="0">
                <a:solidFill>
                  <a:srgbClr val="00B050"/>
                </a:solidFill>
                <a:latin typeface="Arial Narrow" panose="020B0606020202030204" pitchFamily="34" charset="0"/>
              </a:rPr>
              <a:t> </a:t>
            </a:r>
            <a:r>
              <a:rPr lang="fr-FR" b="1" i="1" dirty="0" smtClean="0">
                <a:solidFill>
                  <a:srgbClr val="CC071E"/>
                </a:solidFill>
                <a:latin typeface="Arial Narrow" panose="020B0606020202030204" pitchFamily="34" charset="0"/>
                <a:hlinkClick r:id="rId10"/>
              </a:rPr>
              <a:t>ici</a:t>
            </a:r>
            <a:endParaRPr lang="fr-FR" b="1" i="1" dirty="0" smtClean="0">
              <a:solidFill>
                <a:srgbClr val="CC071E"/>
              </a:solidFill>
              <a:latin typeface="Arial Narrow" panose="020B0606020202030204" pitchFamily="34" charset="0"/>
            </a:endParaRPr>
          </a:p>
          <a:p>
            <a:pPr marL="260350" lvl="1" algn="just" eaLnBrk="0" fontAlgn="base" hangingPunct="0">
              <a:spcBef>
                <a:spcPct val="20000"/>
              </a:spcBef>
              <a:spcAft>
                <a:spcPct val="0"/>
              </a:spcAft>
              <a:buClr>
                <a:srgbClr val="C00000"/>
              </a:buClr>
              <a:buSzPct val="80000"/>
              <a:defRPr/>
            </a:pPr>
            <a:endParaRPr lang="fr-FR" sz="600" b="1" i="1" u="sng" dirty="0" smtClean="0">
              <a:solidFill>
                <a:srgbClr val="CC071E"/>
              </a:solidFill>
              <a:effectLst>
                <a:outerShdw blurRad="38100" dist="38100" dir="2700000" algn="tl">
                  <a:srgbClr val="000000">
                    <a:alpha val="43137"/>
                  </a:srgbClr>
                </a:outerShdw>
              </a:effectLst>
              <a:latin typeface="Arial Narrow" panose="020B0606020202030204" pitchFamily="34" charset="0"/>
            </a:endParaRPr>
          </a:p>
          <a:p>
            <a:pPr marL="2873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Une animation de fin d’année  autour du « calendriers de l’avent » </a:t>
            </a:r>
          </a:p>
          <a:p>
            <a:pPr marL="260350" lvl="1" algn="just" eaLnBrk="0" fontAlgn="base" hangingPunct="0">
              <a:spcBef>
                <a:spcPct val="20000"/>
              </a:spcBef>
              <a:spcAft>
                <a:spcPct val="0"/>
              </a:spcAft>
              <a:buClr>
                <a:srgbClr val="C00000"/>
              </a:buClr>
              <a:buSzPct val="80000"/>
              <a:defRPr/>
            </a:pPr>
            <a:endParaRPr lang="fr-FR" b="1" i="1" dirty="0">
              <a:solidFill>
                <a:srgbClr val="CC071E"/>
              </a:solidFill>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u="sng" dirty="0">
              <a:effectLst>
                <a:outerShdw blurRad="38100" dist="38100" dir="2700000" algn="tl">
                  <a:srgbClr val="000000">
                    <a:alpha val="43137"/>
                  </a:srgbClr>
                </a:outerShdw>
              </a:effectLst>
              <a:latin typeface="Arial Narrow" panose="020B0606020202030204" pitchFamily="34" charset="0"/>
            </a:endParaRPr>
          </a:p>
        </p:txBody>
      </p:sp>
      <p:sp>
        <p:nvSpPr>
          <p:cNvPr id="5" name="ZoneTexte 4"/>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247662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7160" y="836712"/>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 Portefeuille Virtuel</a:t>
            </a:r>
            <a:endParaRPr lang="fr-FR" b="1" dirty="0">
              <a:solidFill>
                <a:srgbClr val="CC071E"/>
              </a:solidFill>
              <a:latin typeface="Arial" panose="020B0604020202020204" pitchFamily="34" charset="0"/>
              <a:cs typeface="Arial" panose="020B0604020202020204" pitchFamily="34" charset="0"/>
            </a:endParaRP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735" t="9382" r="28250" b="12520"/>
          <a:stretch/>
        </p:blipFill>
        <p:spPr bwMode="auto">
          <a:xfrm>
            <a:off x="323527" y="1484784"/>
            <a:ext cx="3316361" cy="4423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323526" y="6021288"/>
            <a:ext cx="8568953" cy="369332"/>
          </a:xfrm>
          <a:prstGeom prst="rect">
            <a:avLst/>
          </a:prstGeom>
          <a:solidFill>
            <a:schemeClr val="bg1">
              <a:lumMod val="85000"/>
            </a:schemeClr>
          </a:solidFill>
        </p:spPr>
        <p:txBody>
          <a:bodyPr wrap="square" rtlCol="0">
            <a:spAutoFit/>
          </a:bodyPr>
          <a:lstStyle/>
          <a:p>
            <a:pPr algn="ctr"/>
            <a:r>
              <a:rPr lang="fr-FR" b="1" dirty="0" smtClean="0">
                <a:latin typeface="Arial Narrow" panose="020B0606020202030204" pitchFamily="34" charset="0"/>
              </a:rPr>
              <a:t>www.selectionetperformance.fr</a:t>
            </a:r>
            <a:endParaRPr lang="fr-FR" b="1" dirty="0">
              <a:latin typeface="Arial Narrow" panose="020B0606020202030204" pitchFamily="34" charset="0"/>
            </a:endParaRPr>
          </a:p>
        </p:txBody>
      </p:sp>
      <p:sp>
        <p:nvSpPr>
          <p:cNvPr id="7" name="ZoneTexte 6"/>
          <p:cNvSpPr txBox="1"/>
          <p:nvPr/>
        </p:nvSpPr>
        <p:spPr>
          <a:xfrm>
            <a:off x="3779912" y="1484784"/>
            <a:ext cx="4680519" cy="4045210"/>
          </a:xfrm>
          <a:prstGeom prst="rect">
            <a:avLst/>
          </a:prstGeom>
          <a:noFill/>
        </p:spPr>
        <p:txBody>
          <a:bodyPr wrap="square" rtlCol="0">
            <a:spAutoFit/>
          </a:bodyPr>
          <a:lstStyle/>
          <a:p>
            <a:pPr marL="88900" algn="just">
              <a:lnSpc>
                <a:spcPts val="1600"/>
              </a:lnSpc>
              <a:spcBef>
                <a:spcPts val="600"/>
              </a:spcBef>
              <a:spcAft>
                <a:spcPts val="600"/>
              </a:spcAft>
              <a:buClr>
                <a:schemeClr val="accent6">
                  <a:lumMod val="75000"/>
                </a:schemeClr>
              </a:buClr>
            </a:pPr>
            <a:r>
              <a:rPr lang="fr-FR" b="1" dirty="0" smtClean="0">
                <a:latin typeface="Arial Narrow" panose="020B0606020202030204" pitchFamily="34" charset="0"/>
              </a:rPr>
              <a:t>Du 5 septembre au 30 décembre 2017, profitez d’une nouvelle version du portefeuille virtuel :</a:t>
            </a: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Avec un classement des portefeuilles par agence ou structure </a:t>
            </a:r>
            <a:r>
              <a:rPr lang="fr-FR" b="1" dirty="0" smtClean="0">
                <a:latin typeface="Arial Narrow" panose="020B0606020202030204" pitchFamily="34" charset="0"/>
              </a:rPr>
              <a:t>(minimum de 2 collaborateurs participants par agence ou structure)</a:t>
            </a:r>
            <a:r>
              <a:rPr lang="fr-FR" dirty="0" smtClean="0">
                <a:latin typeface="Arial Narrow" panose="020B0606020202030204" pitchFamily="34" charset="0"/>
              </a:rPr>
              <a:t>.</a:t>
            </a: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r>
              <a:rPr lang="fr-FR" b="1" dirty="0" smtClean="0">
                <a:solidFill>
                  <a:srgbClr val="C00000"/>
                </a:solidFill>
                <a:latin typeface="Arial Narrow" panose="020B0606020202030204" pitchFamily="34" charset="0"/>
              </a:rPr>
              <a:t>30 € de chèques cadeaux </a:t>
            </a:r>
            <a:r>
              <a:rPr lang="fr-FR" dirty="0" smtClean="0">
                <a:latin typeface="Arial Narrow" panose="020B0606020202030204" pitchFamily="34" charset="0"/>
              </a:rPr>
              <a:t>à gagner pour les collaborateurs ayant activé leur portefeuille virtuel et faisant partie des 30 premières agences ou structures </a:t>
            </a:r>
            <a:r>
              <a:rPr lang="fr-FR" dirty="0">
                <a:latin typeface="Arial Narrow" panose="020B0606020202030204" pitchFamily="34" charset="0"/>
              </a:rPr>
              <a:t>CELCA (minimum de 2 collaborateurs participants par agence ou </a:t>
            </a:r>
            <a:r>
              <a:rPr lang="fr-FR" dirty="0" smtClean="0">
                <a:latin typeface="Arial Narrow" panose="020B0606020202030204" pitchFamily="34" charset="0"/>
              </a:rPr>
              <a:t>structure et maximum de 100 collaborateurs récompensés).</a:t>
            </a:r>
            <a:endParaRPr lang="fr-FR" dirty="0">
              <a:latin typeface="Arial Narrow" panose="020B0606020202030204" pitchFamily="34" charset="0"/>
            </a:endParaRP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Le classement de votre portefeuille apparaîtra en Une.</a:t>
            </a:r>
          </a:p>
          <a:p>
            <a:pPr marL="287338" lvl="1" indent="-285750" algn="just" eaLnBrk="0" fontAlgn="base" hangingPunct="0">
              <a:lnSpc>
                <a:spcPts val="1600"/>
              </a:lnSpc>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p:txBody>
      </p:sp>
      <p:sp>
        <p:nvSpPr>
          <p:cNvPr id="8" name="ZoneTexte 7"/>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990075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cibles</a:t>
            </a:r>
            <a:endParaRPr lang="fr-FR" b="1" dirty="0">
              <a:solidFill>
                <a:srgbClr val="CC071E"/>
              </a:solidFill>
              <a:latin typeface="Arial" panose="020B0604020202020204" pitchFamily="34" charset="0"/>
              <a:cs typeface="Arial" panose="020B0604020202020204"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2247341727"/>
              </p:ext>
            </p:extLst>
          </p:nvPr>
        </p:nvGraphicFramePr>
        <p:xfrm>
          <a:off x="323528" y="1412776"/>
          <a:ext cx="8568952" cy="4204672"/>
        </p:xfrm>
        <a:graphic>
          <a:graphicData uri="http://schemas.openxmlformats.org/drawingml/2006/table">
            <a:tbl>
              <a:tblPr firstRow="1" bandRow="1">
                <a:tableStyleId>{5C22544A-7EE6-4342-B048-85BDC9FD1C3A}</a:tableStyleId>
              </a:tblPr>
              <a:tblGrid>
                <a:gridCol w="2304256"/>
                <a:gridCol w="5254438"/>
                <a:gridCol w="1010258"/>
              </a:tblGrid>
              <a:tr h="366553">
                <a:tc>
                  <a:txBody>
                    <a:bodyPr/>
                    <a:lstStyle/>
                    <a:p>
                      <a:pPr algn="ctr"/>
                      <a:r>
                        <a:rPr lang="fr-FR" dirty="0" smtClean="0"/>
                        <a:t>Libellé</a:t>
                      </a:r>
                      <a:endParaRPr lang="fr-FR" dirty="0"/>
                    </a:p>
                  </a:txBody>
                  <a:tcPr/>
                </a:tc>
                <a:tc>
                  <a:txBody>
                    <a:bodyPr/>
                    <a:lstStyle/>
                    <a:p>
                      <a:pPr algn="ctr"/>
                      <a:r>
                        <a:rPr lang="fr-FR" dirty="0" smtClean="0"/>
                        <a:t>Descriptif</a:t>
                      </a:r>
                      <a:endParaRPr lang="fr-FR" dirty="0"/>
                    </a:p>
                  </a:txBody>
                  <a:tcPr/>
                </a:tc>
                <a:tc>
                  <a:txBody>
                    <a:bodyPr/>
                    <a:lstStyle/>
                    <a:p>
                      <a:pPr algn="ctr"/>
                      <a:r>
                        <a:rPr lang="fr-FR" dirty="0" smtClean="0"/>
                        <a:t>Volumes</a:t>
                      </a:r>
                      <a:endParaRPr lang="fr-FR" dirty="0"/>
                    </a:p>
                  </a:txBody>
                  <a:tcPr/>
                </a:tc>
              </a:tr>
              <a:tr h="731520">
                <a:tc>
                  <a:txBody>
                    <a:bodyPr/>
                    <a:lstStyle/>
                    <a:p>
                      <a:r>
                        <a:rPr lang="fr-FR" sz="1400" b="1" dirty="0" smtClean="0"/>
                        <a:t>CLT à</a:t>
                      </a:r>
                      <a:r>
                        <a:rPr lang="fr-FR" sz="1400" b="1" baseline="0" dirty="0" smtClean="0"/>
                        <a:t> équiper </a:t>
                      </a:r>
                      <a:r>
                        <a:rPr lang="fr-FR" sz="1400" dirty="0" smtClean="0"/>
                        <a:t>- </a:t>
                      </a:r>
                      <a:r>
                        <a:rPr lang="fr-FR" sz="1400" baseline="0" dirty="0" smtClean="0"/>
                        <a:t>Assurance Vie – </a:t>
                      </a:r>
                      <a:r>
                        <a:rPr lang="fr-FR" sz="1400" baseline="0" dirty="0" err="1" smtClean="0"/>
                        <a:t>Dne</a:t>
                      </a:r>
                      <a:r>
                        <a:rPr lang="fr-FR" sz="1400" baseline="0" dirty="0" smtClean="0"/>
                        <a:t> et </a:t>
                      </a:r>
                      <a:r>
                        <a:rPr lang="fr-FR" sz="1400" baseline="0" dirty="0" err="1" smtClean="0"/>
                        <a:t>Bpne</a:t>
                      </a:r>
                      <a:endParaRPr lang="fr-FR" sz="1400" dirty="0"/>
                    </a:p>
                  </a:txBody>
                  <a:tcPr/>
                </a:tc>
                <a:tc>
                  <a:txBody>
                    <a:bodyPr/>
                    <a:lstStyle/>
                    <a:p>
                      <a:pPr algn="just"/>
                      <a:r>
                        <a:rPr lang="fr-FR" sz="1400" dirty="0" smtClean="0"/>
                        <a:t>Clients </a:t>
                      </a:r>
                      <a:r>
                        <a:rPr lang="fr-FR" sz="1400" dirty="0" err="1" smtClean="0"/>
                        <a:t>Dne</a:t>
                      </a:r>
                      <a:r>
                        <a:rPr lang="fr-FR" sz="1400" dirty="0" smtClean="0"/>
                        <a:t> et </a:t>
                      </a:r>
                      <a:r>
                        <a:rPr lang="fr-FR" sz="1400" dirty="0" err="1" smtClean="0"/>
                        <a:t>BPne</a:t>
                      </a:r>
                      <a:r>
                        <a:rPr lang="fr-FR" sz="1400" dirty="0" smtClean="0"/>
                        <a:t>, âgés</a:t>
                      </a:r>
                      <a:r>
                        <a:rPr lang="fr-FR" sz="1400" baseline="0" dirty="0" smtClean="0"/>
                        <a:t> de 26 à 65 ans, non couverts par l’univers « Epargne de Placement », </a:t>
                      </a:r>
                      <a:r>
                        <a:rPr lang="fr-FR" sz="1400" b="0" baseline="0" dirty="0" smtClean="0"/>
                        <a:t>pour lesquels </a:t>
                      </a:r>
                      <a:r>
                        <a:rPr lang="fr-FR" sz="1400" b="1" baseline="0" dirty="0" smtClean="0"/>
                        <a:t> il manque un produit pour être équipés  et non vus depuis 3 mois</a:t>
                      </a:r>
                      <a:endParaRPr lang="fr-FR" sz="1400" b="1" dirty="0"/>
                    </a:p>
                  </a:txBody>
                  <a:tcPr/>
                </a:tc>
                <a:tc>
                  <a:txBody>
                    <a:bodyPr/>
                    <a:lstStyle/>
                    <a:p>
                      <a:pPr algn="ctr"/>
                      <a:r>
                        <a:rPr lang="fr-FR" sz="1400" b="1" dirty="0" smtClean="0"/>
                        <a:t>22 500</a:t>
                      </a:r>
                      <a:endParaRPr lang="fr-FR" sz="1400" b="1" dirty="0"/>
                    </a:p>
                  </a:txBody>
                  <a:tcPr anchor="ctr"/>
                </a:tc>
              </a:tr>
              <a:tr h="370840">
                <a:tc>
                  <a:txBody>
                    <a:bodyPr/>
                    <a:lstStyle/>
                    <a:p>
                      <a:r>
                        <a:rPr lang="fr-FR" sz="1400" baseline="0" dirty="0" smtClean="0"/>
                        <a:t>Equipement Assurance Vie</a:t>
                      </a:r>
                      <a:endParaRPr lang="fr-FR" sz="1400" dirty="0"/>
                    </a:p>
                  </a:txBody>
                  <a:tcPr/>
                </a:tc>
                <a:tc>
                  <a:txBody>
                    <a:bodyPr/>
                    <a:lstStyle/>
                    <a:p>
                      <a:pPr algn="just"/>
                      <a:r>
                        <a:rPr lang="fr-FR" sz="1400" dirty="0" smtClean="0"/>
                        <a:t>Clients</a:t>
                      </a:r>
                      <a:r>
                        <a:rPr lang="fr-FR" sz="1400" baseline="0" dirty="0" smtClean="0"/>
                        <a:t> de 26 à 65 ans (patrimoniaux compris) , avec SF &gt; 10 000 € sans assurance vie (non vus depuis 3 mois)</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t>28 700</a:t>
                      </a:r>
                    </a:p>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p>
                  </a:txBody>
                  <a:tcPr anchor="ctr"/>
                </a:tc>
              </a:tr>
              <a:tr h="370840">
                <a:tc>
                  <a:txBody>
                    <a:bodyPr/>
                    <a:lstStyle/>
                    <a:p>
                      <a:r>
                        <a:rPr lang="fr-FR" sz="1400" kern="1200" baseline="0" dirty="0" smtClean="0">
                          <a:solidFill>
                            <a:schemeClr val="dk1"/>
                          </a:solidFill>
                          <a:latin typeface="+mn-lt"/>
                          <a:ea typeface="+mn-ea"/>
                          <a:cs typeface="+mn-cs"/>
                        </a:rPr>
                        <a:t>Abondement Assurance Vie</a:t>
                      </a:r>
                      <a:endParaRPr lang="fr-FR" sz="1400" kern="1200" baseline="0" dirty="0">
                        <a:solidFill>
                          <a:schemeClr val="dk1"/>
                        </a:solidFill>
                        <a:latin typeface="+mn-lt"/>
                        <a:ea typeface="+mn-ea"/>
                        <a:cs typeface="+mn-cs"/>
                      </a:endParaRPr>
                    </a:p>
                  </a:txBody>
                  <a:tcPr/>
                </a:tc>
                <a:tc>
                  <a:txBody>
                    <a:bodyPr/>
                    <a:lstStyle/>
                    <a:p>
                      <a:pPr algn="just"/>
                      <a:r>
                        <a:rPr lang="fr-FR" sz="1400" kern="1200" baseline="0" dirty="0" smtClean="0">
                          <a:solidFill>
                            <a:schemeClr val="dk1"/>
                          </a:solidFill>
                          <a:latin typeface="+mn-lt"/>
                          <a:ea typeface="+mn-ea"/>
                          <a:cs typeface="+mn-cs"/>
                        </a:rPr>
                        <a:t>Clients de 26 à 75 ans, détenteurs d’un contrat d’assurance vie, ayant réalisé un versement en 2016  ou 2015, sans versement en 2017.</a:t>
                      </a:r>
                      <a:endParaRPr lang="fr-FR" sz="1400" kern="1200" baseline="0" dirty="0">
                        <a:solidFill>
                          <a:schemeClr val="dk1"/>
                        </a:solidFill>
                        <a:latin typeface="+mn-lt"/>
                        <a:ea typeface="+mn-ea"/>
                        <a:cs typeface="+mn-cs"/>
                      </a:endParaRPr>
                    </a:p>
                  </a:txBody>
                  <a:tcPr/>
                </a:tc>
                <a:tc>
                  <a:txBody>
                    <a:bodyPr/>
                    <a:lstStyle/>
                    <a:p>
                      <a:pPr algn="ctr"/>
                      <a:r>
                        <a:rPr lang="fr-FR" sz="1400" b="1" dirty="0" smtClean="0"/>
                        <a:t>4 200</a:t>
                      </a:r>
                      <a:endParaRPr lang="fr-FR" sz="1400" b="1" dirty="0"/>
                    </a:p>
                  </a:txBody>
                  <a:tcPr anchor="ctr"/>
                </a:tc>
              </a:tr>
              <a:tr h="370840">
                <a:tc>
                  <a:txBody>
                    <a:bodyPr/>
                    <a:lstStyle/>
                    <a:p>
                      <a:r>
                        <a:rPr lang="fr-FR" sz="1400" kern="1200" baseline="0" dirty="0" smtClean="0">
                          <a:solidFill>
                            <a:schemeClr val="dk1"/>
                          </a:solidFill>
                          <a:latin typeface="+mn-lt"/>
                          <a:ea typeface="+mn-ea"/>
                          <a:cs typeface="+mn-cs"/>
                        </a:rPr>
                        <a:t>Diversification Epargne</a:t>
                      </a:r>
                      <a:endParaRPr lang="fr-FR" sz="1400" kern="1200" baseline="0" dirty="0">
                        <a:solidFill>
                          <a:schemeClr val="dk1"/>
                        </a:solidFill>
                        <a:latin typeface="+mn-lt"/>
                        <a:ea typeface="+mn-ea"/>
                        <a:cs typeface="+mn-cs"/>
                      </a:endParaRPr>
                    </a:p>
                  </a:txBody>
                  <a:tcPr/>
                </a:tc>
                <a:tc>
                  <a:txBody>
                    <a:bodyPr/>
                    <a:lstStyle/>
                    <a:p>
                      <a:pPr algn="just"/>
                      <a:r>
                        <a:rPr lang="fr-FR" sz="1400" kern="1200" baseline="0" dirty="0" smtClean="0">
                          <a:solidFill>
                            <a:schemeClr val="dk1"/>
                          </a:solidFill>
                          <a:latin typeface="+mn-lt"/>
                          <a:ea typeface="+mn-ea"/>
                          <a:cs typeface="+mn-cs"/>
                        </a:rPr>
                        <a:t>Clients de 26 à 75 ans, avec un solde moyen créditeur CDD sur les 3 derniers mois  &gt; 4 000 euros.</a:t>
                      </a:r>
                      <a:endParaRPr lang="fr-FR" sz="1400" kern="1200" baseline="0" dirty="0">
                        <a:solidFill>
                          <a:schemeClr val="dk1"/>
                        </a:solidFill>
                        <a:latin typeface="+mn-lt"/>
                        <a:ea typeface="+mn-ea"/>
                        <a:cs typeface="+mn-cs"/>
                      </a:endParaRPr>
                    </a:p>
                  </a:txBody>
                  <a:tcPr/>
                </a:tc>
                <a:tc>
                  <a:txBody>
                    <a:bodyPr/>
                    <a:lstStyle/>
                    <a:p>
                      <a:pPr algn="ctr"/>
                      <a:r>
                        <a:rPr lang="fr-FR" sz="1400" b="1" dirty="0" smtClean="0"/>
                        <a:t>NC</a:t>
                      </a:r>
                      <a:endParaRPr lang="fr-FR" sz="1400" b="1" dirty="0"/>
                    </a:p>
                  </a:txBody>
                  <a:tcPr anchor="ctr"/>
                </a:tc>
              </a:tr>
              <a:tr h="515799">
                <a:tc>
                  <a:txBody>
                    <a:bodyPr/>
                    <a:lstStyle/>
                    <a:p>
                      <a:r>
                        <a:rPr lang="fr-FR" sz="1400" kern="1200" baseline="0" dirty="0" smtClean="0">
                          <a:solidFill>
                            <a:schemeClr val="dk1"/>
                          </a:solidFill>
                          <a:latin typeface="+mn-lt"/>
                          <a:ea typeface="+mn-ea"/>
                          <a:cs typeface="+mn-cs"/>
                        </a:rPr>
                        <a:t>Échéance TSR 3,50% CTO</a:t>
                      </a:r>
                      <a:endParaRPr lang="fr-FR" sz="1400" kern="1200" baseline="0" dirty="0">
                        <a:solidFill>
                          <a:schemeClr val="dk1"/>
                        </a:solidFill>
                        <a:latin typeface="+mn-lt"/>
                        <a:ea typeface="+mn-ea"/>
                        <a:cs typeface="+mn-cs"/>
                      </a:endParaRPr>
                    </a:p>
                  </a:txBody>
                  <a:tcPr/>
                </a:tc>
                <a:tc>
                  <a:txBody>
                    <a:bodyPr/>
                    <a:lstStyle/>
                    <a:p>
                      <a:pPr algn="just"/>
                      <a:r>
                        <a:rPr lang="fr-FR" sz="1400" kern="1200" baseline="0" dirty="0" smtClean="0">
                          <a:solidFill>
                            <a:schemeClr val="dk1"/>
                          </a:solidFill>
                          <a:latin typeface="+mn-lt"/>
                          <a:ea typeface="+mn-ea"/>
                          <a:cs typeface="+mn-cs"/>
                        </a:rPr>
                        <a:t>Clients détenteurs du TSR à 3,50 % à échéance</a:t>
                      </a:r>
                      <a:endParaRPr lang="fr-FR" sz="1400" kern="1200" baseline="0" dirty="0">
                        <a:solidFill>
                          <a:schemeClr val="dk1"/>
                        </a:solidFill>
                        <a:latin typeface="+mn-lt"/>
                        <a:ea typeface="+mn-ea"/>
                        <a:cs typeface="+mn-cs"/>
                      </a:endParaRPr>
                    </a:p>
                  </a:txBody>
                  <a:tcPr/>
                </a:tc>
                <a:tc>
                  <a:txBody>
                    <a:bodyPr/>
                    <a:lstStyle/>
                    <a:p>
                      <a:pPr algn="ctr"/>
                      <a:r>
                        <a:rPr lang="fr-FR" sz="1400" b="1" dirty="0" smtClean="0"/>
                        <a:t>740</a:t>
                      </a:r>
                      <a:endParaRPr lang="fr-FR" sz="1400" b="1" dirty="0"/>
                    </a:p>
                  </a:txBody>
                  <a:tcPr anchor="ctr"/>
                </a:tc>
              </a:tr>
              <a:tr h="370840">
                <a:tc>
                  <a:txBody>
                    <a:bodyPr/>
                    <a:lstStyle/>
                    <a:p>
                      <a:r>
                        <a:rPr lang="fr-FR" sz="1400" kern="1200" baseline="0" dirty="0" smtClean="0">
                          <a:solidFill>
                            <a:schemeClr val="dk1"/>
                          </a:solidFill>
                          <a:latin typeface="+mn-lt"/>
                          <a:ea typeface="+mn-ea"/>
                          <a:cs typeface="+mn-cs"/>
                        </a:rPr>
                        <a:t>Échéance Emprunt 3,90% CTO ou assurance vie</a:t>
                      </a:r>
                      <a:endParaRPr lang="fr-FR" sz="1400" kern="1200" baseline="0" dirty="0">
                        <a:solidFill>
                          <a:schemeClr val="dk1"/>
                        </a:solidFill>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400" kern="1200" baseline="0" dirty="0" smtClean="0">
                          <a:solidFill>
                            <a:schemeClr val="dk1"/>
                          </a:solidFill>
                          <a:latin typeface="+mn-lt"/>
                          <a:ea typeface="+mn-ea"/>
                          <a:cs typeface="+mn-cs"/>
                        </a:rPr>
                        <a:t>Clients détenteurs de l’emprunt à 3,90 % à échéance</a:t>
                      </a:r>
                    </a:p>
                    <a:p>
                      <a:pPr algn="just"/>
                      <a:endParaRPr lang="fr-FR" sz="1400" kern="1200" baseline="0" dirty="0">
                        <a:solidFill>
                          <a:schemeClr val="dk1"/>
                        </a:solidFill>
                        <a:latin typeface="+mn-lt"/>
                        <a:ea typeface="+mn-ea"/>
                        <a:cs typeface="+mn-cs"/>
                      </a:endParaRPr>
                    </a:p>
                  </a:txBody>
                  <a:tcPr/>
                </a:tc>
                <a:tc>
                  <a:txBody>
                    <a:bodyPr/>
                    <a:lstStyle/>
                    <a:p>
                      <a:pPr algn="ctr"/>
                      <a:r>
                        <a:rPr lang="fr-FR" sz="1400" b="1" dirty="0" smtClean="0"/>
                        <a:t>2 400</a:t>
                      </a:r>
                      <a:endParaRPr lang="fr-FR" sz="1400" b="1" dirty="0"/>
                    </a:p>
                  </a:txBody>
                  <a:tcPr anchor="ctr"/>
                </a:tc>
              </a:tr>
              <a:tr h="370840">
                <a:tc>
                  <a:txBody>
                    <a:bodyPr/>
                    <a:lstStyle/>
                    <a:p>
                      <a:r>
                        <a:rPr lang="fr-FR" sz="1400" kern="1200" baseline="0" dirty="0" smtClean="0">
                          <a:solidFill>
                            <a:schemeClr val="dk1"/>
                          </a:solidFill>
                          <a:latin typeface="+mn-lt"/>
                          <a:ea typeface="+mn-ea"/>
                          <a:cs typeface="+mn-cs"/>
                        </a:rPr>
                        <a:t>Échéance Emprunt 3,70% CTO</a:t>
                      </a:r>
                      <a:endParaRPr lang="fr-FR" sz="1400" kern="1200" baseline="0" dirty="0">
                        <a:solidFill>
                          <a:schemeClr val="dk1"/>
                        </a:solidFill>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400" kern="1200" baseline="0" dirty="0" smtClean="0">
                          <a:solidFill>
                            <a:schemeClr val="dk1"/>
                          </a:solidFill>
                          <a:latin typeface="+mn-lt"/>
                          <a:ea typeface="+mn-ea"/>
                          <a:cs typeface="+mn-cs"/>
                        </a:rPr>
                        <a:t>Clients détenteurs de l’emprunt à 3,70 % à échéance</a:t>
                      </a:r>
                    </a:p>
                    <a:p>
                      <a:pPr algn="just"/>
                      <a:endParaRPr lang="fr-FR" sz="1400" kern="1200" baseline="0" dirty="0">
                        <a:solidFill>
                          <a:schemeClr val="dk1"/>
                        </a:solidFill>
                        <a:latin typeface="+mn-lt"/>
                        <a:ea typeface="+mn-ea"/>
                        <a:cs typeface="+mn-cs"/>
                      </a:endParaRPr>
                    </a:p>
                  </a:txBody>
                  <a:tcPr/>
                </a:tc>
                <a:tc>
                  <a:txBody>
                    <a:bodyPr/>
                    <a:lstStyle/>
                    <a:p>
                      <a:pPr algn="ctr"/>
                      <a:r>
                        <a:rPr lang="fr-FR" sz="1400" b="1" dirty="0" smtClean="0"/>
                        <a:t>560</a:t>
                      </a:r>
                      <a:endParaRPr lang="fr-FR" sz="1400" b="1" dirty="0"/>
                    </a:p>
                  </a:txBody>
                  <a:tcPr anchor="ctr"/>
                </a:tc>
              </a:tr>
            </a:tbl>
          </a:graphicData>
        </a:graphic>
      </p:graphicFrame>
      <p:pic>
        <p:nvPicPr>
          <p:cNvPr id="5" name="Picture 2" descr="Afficher l'image d'orig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916832"/>
            <a:ext cx="288032" cy="37066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8028384" y="4345359"/>
            <a:ext cx="792088" cy="307777"/>
          </a:xfrm>
          <a:prstGeom prst="rect">
            <a:avLst/>
          </a:prstGeom>
          <a:noFill/>
        </p:spPr>
        <p:txBody>
          <a:bodyPr wrap="square" rtlCol="0">
            <a:spAutoFit/>
          </a:bodyPr>
          <a:lstStyle/>
          <a:p>
            <a:r>
              <a:rPr lang="fr-FR" sz="1400" dirty="0" smtClean="0">
                <a:solidFill>
                  <a:schemeClr val="bg1">
                    <a:lumMod val="50000"/>
                  </a:schemeClr>
                </a:solidFill>
              </a:rPr>
              <a:t>21 août</a:t>
            </a:r>
            <a:endParaRPr lang="fr-FR" sz="1400" dirty="0">
              <a:solidFill>
                <a:schemeClr val="bg1">
                  <a:lumMod val="50000"/>
                </a:schemeClr>
              </a:solidFill>
            </a:endParaRPr>
          </a:p>
        </p:txBody>
      </p:sp>
      <p:sp>
        <p:nvSpPr>
          <p:cNvPr id="7" name="ZoneTexte 6"/>
          <p:cNvSpPr txBox="1"/>
          <p:nvPr/>
        </p:nvSpPr>
        <p:spPr>
          <a:xfrm>
            <a:off x="8028384" y="4849415"/>
            <a:ext cx="936104" cy="307777"/>
          </a:xfrm>
          <a:prstGeom prst="rect">
            <a:avLst/>
          </a:prstGeom>
          <a:noFill/>
        </p:spPr>
        <p:txBody>
          <a:bodyPr wrap="square" rtlCol="0">
            <a:spAutoFit/>
          </a:bodyPr>
          <a:lstStyle/>
          <a:p>
            <a:r>
              <a:rPr lang="fr-FR" sz="1400" dirty="0" smtClean="0">
                <a:solidFill>
                  <a:schemeClr val="bg1">
                    <a:lumMod val="50000"/>
                  </a:schemeClr>
                </a:solidFill>
              </a:rPr>
              <a:t>3 octobre</a:t>
            </a:r>
            <a:endParaRPr lang="fr-FR" sz="1400" dirty="0">
              <a:solidFill>
                <a:schemeClr val="bg1">
                  <a:lumMod val="50000"/>
                </a:schemeClr>
              </a:solidFill>
            </a:endParaRPr>
          </a:p>
        </p:txBody>
      </p:sp>
      <p:sp>
        <p:nvSpPr>
          <p:cNvPr id="8" name="ZoneTexte 7"/>
          <p:cNvSpPr txBox="1"/>
          <p:nvPr/>
        </p:nvSpPr>
        <p:spPr>
          <a:xfrm>
            <a:off x="7812360" y="5353471"/>
            <a:ext cx="1224136" cy="307777"/>
          </a:xfrm>
          <a:prstGeom prst="rect">
            <a:avLst/>
          </a:prstGeom>
          <a:noFill/>
        </p:spPr>
        <p:txBody>
          <a:bodyPr wrap="square" rtlCol="0">
            <a:spAutoFit/>
          </a:bodyPr>
          <a:lstStyle/>
          <a:p>
            <a:r>
              <a:rPr lang="fr-FR" sz="1400" dirty="0" smtClean="0">
                <a:solidFill>
                  <a:schemeClr val="bg1">
                    <a:lumMod val="50000"/>
                  </a:schemeClr>
                </a:solidFill>
              </a:rPr>
              <a:t>21 novembre</a:t>
            </a:r>
            <a:endParaRPr lang="fr-FR" sz="1400" dirty="0">
              <a:solidFill>
                <a:schemeClr val="bg1">
                  <a:lumMod val="50000"/>
                </a:schemeClr>
              </a:solidFill>
            </a:endParaRPr>
          </a:p>
        </p:txBody>
      </p:sp>
      <p:sp>
        <p:nvSpPr>
          <p:cNvPr id="9" name="ZoneTexte 8"/>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L’Assurance Vie</a:t>
            </a:r>
            <a:endParaRPr lang="fr-FR" sz="2600" b="1"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0358722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sp>
        <p:nvSpPr>
          <p:cNvPr id="7" name="ZoneTexte 6"/>
          <p:cNvSpPr txBox="1"/>
          <p:nvPr/>
        </p:nvSpPr>
        <p:spPr>
          <a:xfrm>
            <a:off x="589453" y="836712"/>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Constats</a:t>
            </a:r>
            <a:endParaRPr lang="fr-FR" b="1" dirty="0">
              <a:solidFill>
                <a:srgbClr val="CC071E"/>
              </a:solidFill>
              <a:latin typeface="Arial" panose="020B0604020202020204" pitchFamily="34" charset="0"/>
              <a:cs typeface="Arial" panose="020B0604020202020204" pitchFamily="34" charset="0"/>
            </a:endParaRPr>
          </a:p>
        </p:txBody>
      </p:sp>
      <p:sp>
        <p:nvSpPr>
          <p:cNvPr id="8" name="ZoneTexte 7"/>
          <p:cNvSpPr txBox="1"/>
          <p:nvPr/>
        </p:nvSpPr>
        <p:spPr>
          <a:xfrm>
            <a:off x="431032" y="1212652"/>
            <a:ext cx="8712968" cy="3527119"/>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Le crédit à la consommation est un outil de fidélisation de nos clients qui assure notre présence à ses côtés dans la réalisation de ses projets : Lui Être Utile ! </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C’est également une source de PNB importante pour la CELCA. </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Il représente près de 21% du PNB activité nouvelle.</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Au 27 août, la réalisation de crédit conso CELCA est de 269 M€ soit 66% de l’objectif</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Notre part de marché (8,98% au 1</a:t>
            </a:r>
            <a:r>
              <a:rPr lang="fr-FR" baseline="30000" dirty="0" smtClean="0">
                <a:latin typeface="Arial Narrow" panose="020B0606020202030204" pitchFamily="34" charset="0"/>
              </a:rPr>
              <a:t>er</a:t>
            </a:r>
            <a:r>
              <a:rPr lang="fr-FR" dirty="0" smtClean="0">
                <a:latin typeface="Arial Narrow" panose="020B0606020202030204" pitchFamily="34" charset="0"/>
              </a:rPr>
              <a:t> trimestre 2017) stagne sur un marché qui connait une croissance de +6,23% sur un an.</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Pour atteindre notre objectif de 455 M€  au 30 décembre,  il nous faudra donc accroitre les réalisations sur la période comme le montre la projection ci-dessous :</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b="1" dirty="0">
              <a:latin typeface="Arial Narrow" panose="020B0606020202030204" pitchFamily="34" charset="0"/>
            </a:endParaRPr>
          </a:p>
          <a:p>
            <a:pPr marL="1588" algn="just" eaLnBrk="0" fontAlgn="base" hangingPunct="0">
              <a:spcBef>
                <a:spcPct val="20000"/>
              </a:spcBef>
              <a:spcAft>
                <a:spcPct val="0"/>
              </a:spcAft>
              <a:buClr>
                <a:srgbClr val="C00000"/>
              </a:buClr>
              <a:buSzPct val="80000"/>
              <a:defRPr/>
            </a:pPr>
            <a:r>
              <a:rPr lang="fr-FR" b="1" dirty="0" smtClean="0">
                <a:latin typeface="Arial Narrow" panose="020B0606020202030204" pitchFamily="34" charset="0"/>
              </a:rPr>
              <a:t> </a:t>
            </a:r>
            <a:endParaRPr lang="fr-FR" dirty="0" smtClean="0"/>
          </a:p>
        </p:txBody>
      </p:sp>
      <p:sp>
        <p:nvSpPr>
          <p:cNvPr id="9" name="ZoneTexte 8"/>
          <p:cNvSpPr txBox="1"/>
          <p:nvPr/>
        </p:nvSpPr>
        <p:spPr>
          <a:xfrm>
            <a:off x="0" y="6093296"/>
            <a:ext cx="9180512" cy="764704"/>
          </a:xfrm>
          <a:prstGeom prst="rect">
            <a:avLst/>
          </a:prstGeom>
          <a:solidFill>
            <a:schemeClr val="bg1"/>
          </a:solidFill>
        </p:spPr>
        <p:txBody>
          <a:bodyPr wrap="square" rtlCol="0">
            <a:noAutofit/>
          </a:bodyPr>
          <a:lstStyle/>
          <a:p>
            <a:endParaRPr lang="fr-F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986" y="4149080"/>
            <a:ext cx="6797382" cy="2556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5861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1032" y="1212652"/>
            <a:ext cx="8712968" cy="5466112"/>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Taux Promo Crédit Conso</a:t>
            </a: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endParaRPr lang="fr-FR" dirty="0">
              <a:latin typeface="Arial Narrow" panose="020B0606020202030204" pitchFamily="34" charset="0"/>
            </a:endParaRP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endParaRPr lang="fr-FR" dirty="0" smtClean="0">
              <a:latin typeface="Arial Narrow" panose="020B0606020202030204" pitchFamily="34" charset="0"/>
            </a:endParaRP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endParaRPr lang="fr-FR" dirty="0">
              <a:latin typeface="Arial Narrow" panose="020B0606020202030204" pitchFamily="34" charset="0"/>
            </a:endParaRP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endParaRPr lang="fr-FR" dirty="0">
              <a:latin typeface="Arial Narrow" panose="020B0606020202030204" pitchFamily="34" charset="0"/>
            </a:endParaRPr>
          </a:p>
          <a:p>
            <a:pPr marL="401638" lvl="1" algn="just" eaLnBrk="0" fontAlgn="base" hangingPunct="0">
              <a:lnSpc>
                <a:spcPct val="110000"/>
              </a:lnSpc>
              <a:spcBef>
                <a:spcPct val="20000"/>
              </a:spcBef>
              <a:spcAft>
                <a:spcPct val="0"/>
              </a:spcAft>
              <a:buClr>
                <a:srgbClr val="C00000"/>
              </a:buClr>
              <a:buSzPct val="80000"/>
              <a:defRPr/>
            </a:pPr>
            <a:endParaRPr lang="fr-FR" dirty="0" smtClean="0">
              <a:latin typeface="Arial Narrow" panose="020B0606020202030204" pitchFamily="34" charset="0"/>
            </a:endParaRPr>
          </a:p>
          <a:p>
            <a:pPr marL="401638" lvl="1" algn="just" eaLnBrk="0" fontAlgn="base" hangingPunct="0">
              <a:lnSpc>
                <a:spcPct val="110000"/>
              </a:lnSpc>
              <a:spcBef>
                <a:spcPct val="20000"/>
              </a:spcBef>
              <a:spcAft>
                <a:spcPct val="0"/>
              </a:spcAft>
              <a:buClr>
                <a:srgbClr val="C00000"/>
              </a:buClr>
              <a:buSzPct val="80000"/>
              <a:defRPr/>
            </a:pPr>
            <a:endParaRPr lang="fr-FR" dirty="0">
              <a:latin typeface="Arial Narrow" panose="020B0606020202030204" pitchFamily="34" charset="0"/>
            </a:endParaRPr>
          </a:p>
          <a:p>
            <a:pPr marL="401638" lvl="1" algn="just" eaLnBrk="0" fontAlgn="base" hangingPunct="0">
              <a:lnSpc>
                <a:spcPct val="110000"/>
              </a:lnSpc>
              <a:spcBef>
                <a:spcPct val="20000"/>
              </a:spcBef>
              <a:spcAft>
                <a:spcPct val="0"/>
              </a:spcAft>
              <a:buClr>
                <a:srgbClr val="C00000"/>
              </a:buClr>
              <a:buSzPct val="80000"/>
              <a:defRPr/>
            </a:pPr>
            <a:endParaRPr lang="fr-FR" dirty="0" smtClean="0">
              <a:latin typeface="Arial Narrow" panose="020B0606020202030204" pitchFamily="34" charset="0"/>
            </a:endParaRPr>
          </a:p>
          <a:p>
            <a:pPr marL="401638" lvl="1" algn="just" eaLnBrk="0" fontAlgn="base" hangingPunct="0">
              <a:lnSpc>
                <a:spcPct val="110000"/>
              </a:lnSpc>
              <a:spcBef>
                <a:spcPct val="20000"/>
              </a:spcBef>
              <a:spcAft>
                <a:spcPct val="0"/>
              </a:spcAft>
              <a:buClr>
                <a:srgbClr val="C00000"/>
              </a:buClr>
              <a:buSzPct val="80000"/>
              <a:defRPr/>
            </a:pPr>
            <a:endParaRPr lang="fr-FR"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Vente Flash Black Friday</a:t>
            </a:r>
            <a:r>
              <a:rPr lang="fr-FR" u="sng" dirty="0" smtClean="0">
                <a:effectLst>
                  <a:outerShdw blurRad="38100" dist="38100" dir="2700000" algn="tl">
                    <a:srgbClr val="000000">
                      <a:alpha val="43137"/>
                    </a:srgbClr>
                  </a:outerShdw>
                </a:effectLst>
                <a:latin typeface="Arial Narrow" panose="020B0606020202030204" pitchFamily="34" charset="0"/>
              </a:rPr>
              <a:t>: autour du </a:t>
            </a:r>
            <a:r>
              <a:rPr lang="fr-FR" u="sng" dirty="0">
                <a:effectLst>
                  <a:outerShdw blurRad="38100" dist="38100" dir="2700000" algn="tl">
                    <a:srgbClr val="000000">
                      <a:alpha val="43137"/>
                    </a:srgbClr>
                  </a:outerShdw>
                </a:effectLst>
                <a:latin typeface="Arial Narrow" panose="020B0606020202030204" pitchFamily="34" charset="0"/>
              </a:rPr>
              <a:t>24 novembre </a:t>
            </a:r>
          </a:p>
          <a:p>
            <a:pPr marL="355600" algn="just" eaLnBrk="0" fontAlgn="base" hangingPunct="0">
              <a:spcBef>
                <a:spcPct val="20000"/>
              </a:spcBef>
              <a:spcAft>
                <a:spcPct val="0"/>
              </a:spcAft>
              <a:buClr>
                <a:srgbClr val="C00000"/>
              </a:buClr>
              <a:buSzPct val="80000"/>
              <a:tabLst>
                <a:tab pos="355600" algn="l"/>
              </a:tabLst>
              <a:defRPr/>
            </a:pPr>
            <a:r>
              <a:rPr lang="fr-FR" dirty="0" smtClean="0">
                <a:latin typeface="Arial Narrow" panose="020B0606020202030204" pitchFamily="34" charset="0"/>
              </a:rPr>
              <a:t>Coup d’envoi des achats de fin d’année, ce vendredi est le dernier grand déstockage des enseignes.</a:t>
            </a:r>
          </a:p>
          <a:p>
            <a:pPr marL="355600" algn="just" eaLnBrk="0" fontAlgn="base" hangingPunct="0">
              <a:spcBef>
                <a:spcPct val="20000"/>
              </a:spcBef>
              <a:spcAft>
                <a:spcPct val="0"/>
              </a:spcAft>
              <a:buClr>
                <a:srgbClr val="C00000"/>
              </a:buClr>
              <a:buSzPct val="80000"/>
              <a:tabLst>
                <a:tab pos="355600" algn="l"/>
              </a:tabLst>
              <a:defRPr/>
            </a:pPr>
            <a:r>
              <a:rPr lang="fr-FR" dirty="0" smtClean="0">
                <a:latin typeface="Arial Narrow" panose="020B0606020202030204" pitchFamily="34" charset="0"/>
              </a:rPr>
              <a:t>Pour accompagner les offres commerciales sur cette période de forte activité, et de besoin en financement, nous proposerons une offre exclusive. </a:t>
            </a:r>
            <a:r>
              <a:rPr lang="fr-FR" b="1" dirty="0" smtClean="0">
                <a:latin typeface="Arial Narrow" panose="020B0606020202030204" pitchFamily="34" charset="0"/>
              </a:rPr>
              <a:t>A venir !</a:t>
            </a:r>
          </a:p>
          <a:p>
            <a:pPr marL="458788" lvl="1" algn="just" eaLnBrk="0" fontAlgn="base" hangingPunct="0">
              <a:spcBef>
                <a:spcPct val="20000"/>
              </a:spcBef>
              <a:spcAft>
                <a:spcPct val="0"/>
              </a:spcAft>
              <a:buClr>
                <a:srgbClr val="C00000"/>
              </a:buClr>
              <a:buSzPct val="80000"/>
              <a:defRPr/>
            </a:pPr>
            <a:endParaRPr lang="fr-FR" dirty="0" smtClean="0"/>
          </a:p>
        </p:txBody>
      </p:sp>
      <p:sp>
        <p:nvSpPr>
          <p:cNvPr id="4" name="ZoneTexte 3"/>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sp>
        <p:nvSpPr>
          <p:cNvPr id="7" name="ZoneTexte 6"/>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sp>
        <p:nvSpPr>
          <p:cNvPr id="8" name="ZoneTexte 7"/>
          <p:cNvSpPr txBox="1"/>
          <p:nvPr/>
        </p:nvSpPr>
        <p:spPr>
          <a:xfrm>
            <a:off x="6156176" y="3717032"/>
            <a:ext cx="2376264" cy="30777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1400" b="1" dirty="0" smtClean="0">
                <a:solidFill>
                  <a:schemeClr val="bg1"/>
                </a:solidFill>
                <a:latin typeface="Arial Narrow" panose="020B0606020202030204" pitchFamily="34" charset="0"/>
              </a:rPr>
              <a:t>Offre à venir</a:t>
            </a:r>
            <a:endParaRPr lang="fr-FR" sz="1400" b="1" dirty="0">
              <a:solidFill>
                <a:schemeClr val="bg1"/>
              </a:solidFill>
              <a:latin typeface="Arial Narrow" panose="020B060602020203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770821952"/>
              </p:ext>
            </p:extLst>
          </p:nvPr>
        </p:nvGraphicFramePr>
        <p:xfrm>
          <a:off x="827584" y="1765920"/>
          <a:ext cx="7696179" cy="2743200"/>
        </p:xfrm>
        <a:graphic>
          <a:graphicData uri="http://schemas.openxmlformats.org/drawingml/2006/table">
            <a:tbl>
              <a:tblPr firstRow="1" firstCol="1" bandRow="1">
                <a:tableStyleId>{5C22544A-7EE6-4342-B048-85BDC9FD1C3A}</a:tableStyleId>
              </a:tblPr>
              <a:tblGrid>
                <a:gridCol w="2654443"/>
                <a:gridCol w="5041736"/>
              </a:tblGrid>
              <a:tr h="151765">
                <a:tc>
                  <a:txBody>
                    <a:bodyPr/>
                    <a:lstStyle/>
                    <a:p>
                      <a:pPr marL="180340"/>
                      <a:r>
                        <a:rPr lang="fr-FR" sz="1800" dirty="0">
                          <a:effectLst/>
                          <a:latin typeface="Arial Narrow" panose="020B0606020202030204" pitchFamily="34" charset="0"/>
                        </a:rPr>
                        <a:t>Univers IZIVENTE</a:t>
                      </a:r>
                    </a:p>
                  </a:txBody>
                  <a:tcPr marL="68580" marR="68580" marT="0" marB="0" anchor="ctr"/>
                </a:tc>
                <a:tc>
                  <a:txBody>
                    <a:bodyPr/>
                    <a:lstStyle/>
                    <a:p>
                      <a:pPr marL="180340"/>
                      <a:r>
                        <a:rPr lang="fr-FR" sz="1800">
                          <a:effectLst/>
                          <a:latin typeface="Arial Narrow" panose="020B0606020202030204" pitchFamily="34" charset="0"/>
                        </a:rPr>
                        <a:t>Auto / Travaux / Trésorerie </a:t>
                      </a:r>
                    </a:p>
                  </a:txBody>
                  <a:tcPr marL="68580" marR="68580" marT="0" marB="0" anchor="ctr"/>
                </a:tc>
              </a:tr>
              <a:tr h="125095">
                <a:tc>
                  <a:txBody>
                    <a:bodyPr/>
                    <a:lstStyle/>
                    <a:p>
                      <a:pPr marL="180340"/>
                      <a:r>
                        <a:rPr lang="fr-FR" sz="1800" dirty="0">
                          <a:effectLst/>
                          <a:latin typeface="Arial Narrow" panose="020B0606020202030204" pitchFamily="34" charset="0"/>
                        </a:rPr>
                        <a:t>Montant mini</a:t>
                      </a:r>
                    </a:p>
                  </a:txBody>
                  <a:tcPr marL="68580" marR="68580" marT="0" marB="0" anchor="ctr"/>
                </a:tc>
                <a:tc>
                  <a:txBody>
                    <a:bodyPr/>
                    <a:lstStyle/>
                    <a:p>
                      <a:pPr marL="180340"/>
                      <a:r>
                        <a:rPr lang="fr-FR" sz="1800">
                          <a:effectLst/>
                          <a:latin typeface="Arial Narrow" panose="020B0606020202030204" pitchFamily="34" charset="0"/>
                        </a:rPr>
                        <a:t>10 000 €</a:t>
                      </a:r>
                    </a:p>
                  </a:txBody>
                  <a:tcPr marL="68580" marR="68580" marT="0" marB="0" anchor="ctr"/>
                </a:tc>
              </a:tr>
              <a:tr h="146050">
                <a:tc>
                  <a:txBody>
                    <a:bodyPr/>
                    <a:lstStyle/>
                    <a:p>
                      <a:pPr marL="180340"/>
                      <a:r>
                        <a:rPr lang="fr-FR" sz="1800" dirty="0">
                          <a:effectLst/>
                          <a:latin typeface="Arial Narrow" panose="020B0606020202030204" pitchFamily="34" charset="0"/>
                        </a:rPr>
                        <a:t>Montant maxi</a:t>
                      </a:r>
                    </a:p>
                  </a:txBody>
                  <a:tcPr marL="68580" marR="68580" marT="0" marB="0" anchor="ctr"/>
                </a:tc>
                <a:tc>
                  <a:txBody>
                    <a:bodyPr/>
                    <a:lstStyle/>
                    <a:p>
                      <a:pPr marL="180340"/>
                      <a:r>
                        <a:rPr lang="fr-FR" sz="1800">
                          <a:effectLst/>
                          <a:latin typeface="Arial Narrow" panose="020B0606020202030204" pitchFamily="34" charset="0"/>
                        </a:rPr>
                        <a:t>50 000€ Auto</a:t>
                      </a:r>
                    </a:p>
                    <a:p>
                      <a:pPr marL="180340"/>
                      <a:r>
                        <a:rPr lang="fr-FR" sz="1800">
                          <a:effectLst/>
                          <a:latin typeface="Arial Narrow" panose="020B0606020202030204" pitchFamily="34" charset="0"/>
                        </a:rPr>
                        <a:t>21 500€ Travaux et Trésorerie </a:t>
                      </a:r>
                    </a:p>
                  </a:txBody>
                  <a:tcPr marL="68580" marR="68580" marT="0" marB="0" anchor="ctr"/>
                </a:tc>
              </a:tr>
              <a:tr h="86360">
                <a:tc>
                  <a:txBody>
                    <a:bodyPr/>
                    <a:lstStyle/>
                    <a:p>
                      <a:pPr marL="180340"/>
                      <a:r>
                        <a:rPr lang="fr-FR" sz="1800">
                          <a:effectLst/>
                          <a:latin typeface="Arial Narrow" panose="020B0606020202030204" pitchFamily="34" charset="0"/>
                        </a:rPr>
                        <a:t>Durée mini</a:t>
                      </a:r>
                    </a:p>
                  </a:txBody>
                  <a:tcPr marL="68580" marR="68580" marT="0" marB="0" anchor="ctr"/>
                </a:tc>
                <a:tc>
                  <a:txBody>
                    <a:bodyPr/>
                    <a:lstStyle/>
                    <a:p>
                      <a:pPr marL="180340"/>
                      <a:r>
                        <a:rPr lang="fr-FR" sz="1800">
                          <a:effectLst/>
                          <a:latin typeface="Arial Narrow" panose="020B0606020202030204" pitchFamily="34" charset="0"/>
                        </a:rPr>
                        <a:t>12 mois</a:t>
                      </a:r>
                    </a:p>
                  </a:txBody>
                  <a:tcPr marL="68580" marR="68580" marT="0" marB="0" anchor="ctr"/>
                </a:tc>
              </a:tr>
              <a:tr h="74295">
                <a:tc>
                  <a:txBody>
                    <a:bodyPr/>
                    <a:lstStyle/>
                    <a:p>
                      <a:pPr marL="180340"/>
                      <a:r>
                        <a:rPr lang="fr-FR" sz="1800">
                          <a:effectLst/>
                          <a:latin typeface="Arial Narrow" panose="020B0606020202030204" pitchFamily="34" charset="0"/>
                        </a:rPr>
                        <a:t>Durée maxi</a:t>
                      </a:r>
                    </a:p>
                  </a:txBody>
                  <a:tcPr marL="68580" marR="68580" marT="0" marB="0" anchor="ctr"/>
                </a:tc>
                <a:tc>
                  <a:txBody>
                    <a:bodyPr/>
                    <a:lstStyle/>
                    <a:p>
                      <a:pPr marL="180340"/>
                      <a:r>
                        <a:rPr lang="fr-FR" sz="1800">
                          <a:effectLst/>
                          <a:latin typeface="Arial Narrow" panose="020B0606020202030204" pitchFamily="34" charset="0"/>
                        </a:rPr>
                        <a:t>72 mois</a:t>
                      </a:r>
                    </a:p>
                  </a:txBody>
                  <a:tcPr marL="68580" marR="68580" marT="0" marB="0" anchor="ctr"/>
                </a:tc>
              </a:tr>
              <a:tr h="150495">
                <a:tc>
                  <a:txBody>
                    <a:bodyPr/>
                    <a:lstStyle/>
                    <a:p>
                      <a:pPr marL="180340"/>
                      <a:r>
                        <a:rPr lang="fr-FR" sz="1800">
                          <a:effectLst/>
                          <a:latin typeface="Arial Narrow" panose="020B0606020202030204" pitchFamily="34" charset="0"/>
                        </a:rPr>
                        <a:t>Taux</a:t>
                      </a:r>
                    </a:p>
                  </a:txBody>
                  <a:tcPr marL="68580" marR="68580" marT="0" marB="0" anchor="ctr"/>
                </a:tc>
                <a:tc>
                  <a:txBody>
                    <a:bodyPr/>
                    <a:lstStyle/>
                    <a:p>
                      <a:pPr marL="180340"/>
                      <a:r>
                        <a:rPr lang="fr-FR" sz="1800" b="1" dirty="0">
                          <a:solidFill>
                            <a:srgbClr val="C00000"/>
                          </a:solidFill>
                          <a:effectLst/>
                          <a:latin typeface="Arial Narrow" panose="020B0606020202030204" pitchFamily="34" charset="0"/>
                        </a:rPr>
                        <a:t>1.90 % </a:t>
                      </a:r>
                      <a:r>
                        <a:rPr lang="fr-FR" sz="1800" dirty="0">
                          <a:effectLst/>
                          <a:latin typeface="Arial Narrow" panose="020B0606020202030204" pitchFamily="34" charset="0"/>
                        </a:rPr>
                        <a:t>de 12 à 24 mois</a:t>
                      </a:r>
                    </a:p>
                    <a:p>
                      <a:pPr marL="180340"/>
                      <a:r>
                        <a:rPr lang="fr-FR" sz="1800" b="1" i="0" dirty="0">
                          <a:solidFill>
                            <a:srgbClr val="C00000"/>
                          </a:solidFill>
                          <a:effectLst/>
                          <a:latin typeface="Arial Narrow" panose="020B0606020202030204" pitchFamily="34" charset="0"/>
                        </a:rPr>
                        <a:t>2.90% </a:t>
                      </a:r>
                      <a:r>
                        <a:rPr lang="fr-FR" sz="1800" dirty="0">
                          <a:effectLst/>
                          <a:latin typeface="Arial Narrow" panose="020B0606020202030204" pitchFamily="34" charset="0"/>
                        </a:rPr>
                        <a:t> de 25 à 72 mois</a:t>
                      </a:r>
                    </a:p>
                  </a:txBody>
                  <a:tcPr marL="68580" marR="68580" marT="0" marB="0" anchor="ctr"/>
                </a:tc>
              </a:tr>
              <a:tr h="133350">
                <a:tc>
                  <a:txBody>
                    <a:bodyPr/>
                    <a:lstStyle/>
                    <a:p>
                      <a:pPr marL="180340"/>
                      <a:r>
                        <a:rPr lang="fr-FR" sz="1800">
                          <a:effectLst/>
                          <a:latin typeface="Arial Narrow" panose="020B0606020202030204" pitchFamily="34" charset="0"/>
                        </a:rPr>
                        <a:t>Frais de dossier</a:t>
                      </a:r>
                    </a:p>
                  </a:txBody>
                  <a:tcPr marL="68580" marR="68580" marT="0" marB="0" anchor="ctr"/>
                </a:tc>
                <a:tc>
                  <a:txBody>
                    <a:bodyPr/>
                    <a:lstStyle/>
                    <a:p>
                      <a:pPr marL="180340"/>
                      <a:r>
                        <a:rPr lang="fr-FR" sz="1800">
                          <a:effectLst/>
                          <a:latin typeface="Arial Narrow" panose="020B0606020202030204" pitchFamily="34" charset="0"/>
                        </a:rPr>
                        <a:t>gratuits</a:t>
                      </a:r>
                    </a:p>
                  </a:txBody>
                  <a:tcPr marL="68580" marR="68580" marT="0" marB="0" anchor="ctr"/>
                </a:tc>
              </a:tr>
              <a:tr h="86995">
                <a:tc>
                  <a:txBody>
                    <a:bodyPr/>
                    <a:lstStyle/>
                    <a:p>
                      <a:pPr marL="180340"/>
                      <a:r>
                        <a:rPr lang="fr-FR" sz="1800">
                          <a:effectLst/>
                          <a:latin typeface="Arial Narrow" panose="020B0606020202030204" pitchFamily="34" charset="0"/>
                        </a:rPr>
                        <a:t>Période</a:t>
                      </a:r>
                    </a:p>
                  </a:txBody>
                  <a:tcPr marL="68580" marR="68580" marT="0" marB="0" anchor="ctr"/>
                </a:tc>
                <a:tc>
                  <a:txBody>
                    <a:bodyPr/>
                    <a:lstStyle/>
                    <a:p>
                      <a:pPr marL="180340"/>
                      <a:r>
                        <a:rPr lang="fr-FR" sz="1800" dirty="0">
                          <a:effectLst/>
                          <a:latin typeface="Arial Narrow" panose="020B0606020202030204" pitchFamily="34" charset="0"/>
                        </a:rPr>
                        <a:t>Du 1</a:t>
                      </a:r>
                      <a:r>
                        <a:rPr lang="fr-FR" sz="1800" baseline="30000" dirty="0">
                          <a:effectLst/>
                          <a:latin typeface="Arial Narrow" panose="020B0606020202030204" pitchFamily="34" charset="0"/>
                        </a:rPr>
                        <a:t>er</a:t>
                      </a:r>
                      <a:r>
                        <a:rPr lang="fr-FR" sz="1800" dirty="0">
                          <a:effectLst/>
                          <a:latin typeface="Arial Narrow" panose="020B0606020202030204" pitchFamily="34" charset="0"/>
                        </a:rPr>
                        <a:t> septembre au 31 octobre 2017 </a:t>
                      </a:r>
                    </a:p>
                  </a:txBody>
                  <a:tcPr marL="68580" marR="68580" marT="0" marB="0" anchor="ctr"/>
                </a:tc>
              </a:tr>
            </a:tbl>
          </a:graphicData>
        </a:graphic>
      </p:graphicFrame>
    </p:spTree>
    <p:extLst>
      <p:ext uri="{BB962C8B-B14F-4D97-AF65-F5344CB8AC3E}">
        <p14:creationId xmlns:p14="http://schemas.microsoft.com/office/powerpoint/2010/main" val="3430934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0" y="6093296"/>
            <a:ext cx="9180512" cy="764704"/>
          </a:xfrm>
          <a:prstGeom prst="rect">
            <a:avLst/>
          </a:prstGeom>
          <a:solidFill>
            <a:schemeClr val="bg1"/>
          </a:solidFill>
        </p:spPr>
        <p:txBody>
          <a:bodyPr wrap="square" rtlCol="0">
            <a:noAutofit/>
          </a:bodyPr>
          <a:lstStyle/>
          <a:p>
            <a:endParaRPr lang="fr-F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1186">
            <a:off x="7762190" y="2355065"/>
            <a:ext cx="1246262" cy="1735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539552" y="188640"/>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sp>
        <p:nvSpPr>
          <p:cNvPr id="3" name="ZoneTexte 2"/>
          <p:cNvSpPr txBox="1"/>
          <p:nvPr/>
        </p:nvSpPr>
        <p:spPr>
          <a:xfrm>
            <a:off x="431032" y="1212652"/>
            <a:ext cx="8712968" cy="5718489"/>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Taux </a:t>
            </a:r>
            <a:r>
              <a:rPr lang="fr-FR" u="sng" dirty="0">
                <a:effectLst>
                  <a:outerShdw blurRad="38100" dist="38100" dir="2700000" algn="tl">
                    <a:srgbClr val="000000">
                      <a:alpha val="43137"/>
                    </a:srgbClr>
                  </a:outerShdw>
                </a:effectLst>
                <a:latin typeface="Arial Narrow" panose="020B0606020202030204" pitchFamily="34" charset="0"/>
              </a:rPr>
              <a:t>Promo IZCARTE à </a:t>
            </a:r>
            <a:r>
              <a:rPr lang="fr-FR" u="sng" dirty="0" smtClean="0">
                <a:effectLst>
                  <a:outerShdw blurRad="38100" dist="38100" dir="2700000" algn="tl">
                    <a:srgbClr val="000000">
                      <a:alpha val="43137"/>
                    </a:srgbClr>
                  </a:outerShdw>
                </a:effectLst>
                <a:latin typeface="Arial Narrow" panose="020B0606020202030204" pitchFamily="34" charset="0"/>
              </a:rPr>
              <a:t>l’ouverture</a:t>
            </a:r>
            <a:r>
              <a:rPr lang="fr-FR" dirty="0" smtClean="0">
                <a:effectLst>
                  <a:outerShdw blurRad="38100" dist="38100" dir="2700000" algn="tl">
                    <a:srgbClr val="000000">
                      <a:alpha val="43137"/>
                    </a:srgbClr>
                  </a:outerShdw>
                </a:effectLst>
                <a:latin typeface="Arial Narrow" panose="020B0606020202030204" pitchFamily="34" charset="0"/>
              </a:rPr>
              <a:t> </a:t>
            </a:r>
            <a:r>
              <a:rPr lang="fr-FR" dirty="0" smtClean="0">
                <a:solidFill>
                  <a:srgbClr val="92D050"/>
                </a:solidFill>
                <a:effectLst>
                  <a:outerShdw blurRad="38100" dist="38100" dir="2700000" algn="tl">
                    <a:srgbClr val="000000">
                      <a:alpha val="43137"/>
                    </a:srgbClr>
                  </a:outerShdw>
                </a:effectLst>
                <a:latin typeface="Arial Narrow" panose="020B0606020202030204" pitchFamily="34" charset="0"/>
              </a:rPr>
              <a:t>: 3,49% TAEG </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S’applique pour les financements effectués le mois suivant la souscription du crédit renouvelable</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Valable les 3 premiers mois de remboursement avant de revenir au taux standard</a:t>
            </a:r>
          </a:p>
          <a:p>
            <a:pPr marL="458788" lvl="1" algn="just" eaLnBrk="0" fontAlgn="base" hangingPunct="0">
              <a:spcBef>
                <a:spcPct val="20000"/>
              </a:spcBef>
              <a:spcAft>
                <a:spcPct val="0"/>
              </a:spcAft>
              <a:buClr>
                <a:srgbClr val="C00000"/>
              </a:buClr>
              <a:buSzPct val="80000"/>
              <a:defRPr/>
            </a:pPr>
            <a:endParaRPr lang="fr-FR" sz="800" dirty="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Rappel de l’offre Crédit Conso HDG : réservée aux clients avec une SFG &gt;75 K€</a:t>
            </a: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Univers </a:t>
            </a:r>
            <a:r>
              <a:rPr lang="fr-FR" dirty="0">
                <a:latin typeface="Arial Narrow" panose="020B0606020202030204" pitchFamily="34" charset="0"/>
              </a:rPr>
              <a:t>: Trésorerie</a:t>
            </a: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Montants : De 10 000 € à 75 000 €</a:t>
            </a: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Durée : de 12 à 84 mois inclus</a:t>
            </a:r>
          </a:p>
          <a:p>
            <a:pPr marL="6873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Retrouvez </a:t>
            </a:r>
            <a:r>
              <a:rPr lang="fr-FR" dirty="0">
                <a:latin typeface="Arial Narrow" panose="020B0606020202030204" pitchFamily="34" charset="0"/>
              </a:rPr>
              <a:t>plus d’infos dans la note </a:t>
            </a:r>
            <a:r>
              <a:rPr lang="fr-FR" dirty="0" smtClean="0">
                <a:latin typeface="Arial Narrow" panose="020B0606020202030204" pitchFamily="34" charset="0"/>
                <a:hlinkClick r:id="rId3"/>
              </a:rPr>
              <a:t>DMA-INF/17.008</a:t>
            </a:r>
            <a:endParaRPr lang="fr-FR" dirty="0" smtClean="0">
              <a:latin typeface="Arial Narrow" panose="020B0606020202030204" pitchFamily="34" charset="0"/>
            </a:endParaRPr>
          </a:p>
          <a:p>
            <a:pPr marL="401638" lvl="1" algn="just" eaLnBrk="0" fontAlgn="base" hangingPunct="0">
              <a:lnSpc>
                <a:spcPct val="110000"/>
              </a:lnSpc>
              <a:spcBef>
                <a:spcPct val="20000"/>
              </a:spcBef>
              <a:spcAft>
                <a:spcPct val="0"/>
              </a:spcAft>
              <a:buClr>
                <a:srgbClr val="C00000"/>
              </a:buClr>
              <a:buSzPct val="80000"/>
              <a:defRPr/>
            </a:pPr>
            <a:endParaRPr lang="fr-FR" sz="800" dirty="0">
              <a:latin typeface="Arial Narrow" panose="020B0606020202030204" pitchFamily="34" charset="0"/>
            </a:endParaRPr>
          </a:p>
          <a:p>
            <a:pPr marL="230188" lvl="1"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r>
              <a:rPr lang="fr-FR" u="sng" dirty="0" smtClean="0">
                <a:effectLst>
                  <a:outerShdw blurRad="38100" dist="38100" dir="2700000" algn="tl">
                    <a:srgbClr val="000000">
                      <a:alpha val="43137"/>
                    </a:srgbClr>
                  </a:outerShdw>
                </a:effectLst>
                <a:latin typeface="Arial Narrow" panose="020B0606020202030204" pitchFamily="34" charset="0"/>
              </a:rPr>
              <a:t>La </a:t>
            </a:r>
            <a:r>
              <a:rPr lang="fr-FR" u="sng" dirty="0">
                <a:effectLst>
                  <a:outerShdw blurRad="38100" dist="38100" dir="2700000" algn="tl">
                    <a:srgbClr val="000000">
                      <a:alpha val="43137"/>
                    </a:srgbClr>
                  </a:outerShdw>
                </a:effectLst>
                <a:latin typeface="Arial Narrow" panose="020B0606020202030204" pitchFamily="34" charset="0"/>
              </a:rPr>
              <a:t>grille alternative sous </a:t>
            </a:r>
            <a:r>
              <a:rPr lang="fr-FR" u="sng" dirty="0" err="1" smtClean="0">
                <a:effectLst>
                  <a:outerShdw blurRad="38100" dist="38100" dir="2700000" algn="tl">
                    <a:srgbClr val="000000">
                      <a:alpha val="43137"/>
                    </a:srgbClr>
                  </a:outerShdw>
                </a:effectLst>
                <a:latin typeface="Arial Narrow" panose="020B0606020202030204" pitchFamily="34" charset="0"/>
              </a:rPr>
              <a:t>Izivente</a:t>
            </a:r>
            <a:r>
              <a:rPr lang="fr-FR" dirty="0" smtClean="0">
                <a:effectLst>
                  <a:outerShdw blurRad="38100" dist="38100" dir="2700000" algn="tl">
                    <a:srgbClr val="000000">
                      <a:alpha val="43137"/>
                    </a:srgbClr>
                  </a:outerShdw>
                </a:effectLst>
                <a:latin typeface="Arial Narrow" panose="020B0606020202030204" pitchFamily="34" charset="0"/>
              </a:rPr>
              <a:t> : </a:t>
            </a:r>
            <a:r>
              <a:rPr lang="fr-FR" dirty="0">
                <a:latin typeface="Arial Narrow" panose="020B0606020202030204" pitchFamily="34" charset="0"/>
              </a:rPr>
              <a:t>en fonction de l’échéance souhaitée par le client, </a:t>
            </a:r>
            <a:r>
              <a:rPr lang="fr-FR" dirty="0" smtClean="0">
                <a:latin typeface="Arial Narrow" panose="020B0606020202030204" pitchFamily="34" charset="0"/>
              </a:rPr>
              <a:t>différents </a:t>
            </a:r>
            <a:r>
              <a:rPr lang="fr-FR" dirty="0">
                <a:latin typeface="Arial Narrow" panose="020B0606020202030204" pitchFamily="34" charset="0"/>
              </a:rPr>
              <a:t>couplages montant/durée </a:t>
            </a:r>
            <a:r>
              <a:rPr lang="fr-FR" dirty="0" smtClean="0">
                <a:latin typeface="Arial Narrow" panose="020B0606020202030204" pitchFamily="34" charset="0"/>
              </a:rPr>
              <a:t>peuvent lui être proposés</a:t>
            </a:r>
            <a:r>
              <a:rPr lang="fr-FR" dirty="0" smtClean="0">
                <a:solidFill>
                  <a:schemeClr val="tx1">
                    <a:lumMod val="50000"/>
                    <a:lumOff val="50000"/>
                  </a:schemeClr>
                </a:solidFill>
                <a:latin typeface="Arial Narrow" panose="020B0606020202030204" pitchFamily="34" charset="0"/>
              </a:rPr>
              <a:t> </a:t>
            </a:r>
            <a:r>
              <a:rPr lang="fr-FR" dirty="0">
                <a:solidFill>
                  <a:schemeClr val="tx1">
                    <a:lumMod val="50000"/>
                    <a:lumOff val="50000"/>
                  </a:schemeClr>
                </a:solidFill>
                <a:latin typeface="Arial Narrow" panose="020B0606020202030204" pitchFamily="34" charset="0"/>
              </a:rPr>
              <a:t>(ex: 16 000€ au lieu de 15 000€ : le client conserve la même échéance, seule la durée est allongée de quelques mois).</a:t>
            </a:r>
            <a:endParaRPr lang="fr-FR" sz="1600" dirty="0">
              <a:solidFill>
                <a:schemeClr val="tx1">
                  <a:lumMod val="50000"/>
                  <a:lumOff val="50000"/>
                </a:schemeClr>
              </a:solidFill>
              <a:latin typeface="Arial Narrow" panose="020B0606020202030204" pitchFamily="34" charset="0"/>
            </a:endParaRPr>
          </a:p>
          <a:p>
            <a:pPr marL="230188" indent="-285750" algn="just" eaLnBrk="0" fontAlgn="base" hangingPunct="0">
              <a:lnSpc>
                <a:spcPct val="110000"/>
              </a:lnSpc>
              <a:spcBef>
                <a:spcPct val="20000"/>
              </a:spcBef>
              <a:spcAft>
                <a:spcPct val="0"/>
              </a:spcAft>
              <a:buClr>
                <a:srgbClr val="C00000"/>
              </a:buClr>
              <a:buSzPct val="80000"/>
              <a:buFont typeface="Wingdings" panose="05000000000000000000" pitchFamily="2" charset="2"/>
              <a:buChar char="§"/>
              <a:defRPr/>
            </a:pPr>
            <a:endParaRPr lang="fr-FR" dirty="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dirty="0">
              <a:solidFill>
                <a:srgbClr val="FFFF00"/>
              </a:solidFill>
              <a:effectLst>
                <a:outerShdw blurRad="38100" dist="38100" dir="2700000" algn="tl">
                  <a:srgbClr val="000000">
                    <a:alpha val="43137"/>
                  </a:srgbClr>
                </a:outerShdw>
              </a:effectLst>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u="sng" dirty="0">
              <a:effectLst>
                <a:outerShdw blurRad="38100" dist="38100" dir="2700000" algn="tl">
                  <a:srgbClr val="000000">
                    <a:alpha val="43137"/>
                  </a:srgbClr>
                </a:outerShdw>
              </a:effectLst>
              <a:latin typeface="Arial Narrow" panose="020B0606020202030204" pitchFamily="34" charset="0"/>
            </a:endParaRPr>
          </a:p>
          <a:p>
            <a:pPr marL="458788" lvl="1" algn="just" eaLnBrk="0" fontAlgn="base" hangingPunct="0">
              <a:spcBef>
                <a:spcPct val="20000"/>
              </a:spcBef>
              <a:spcAft>
                <a:spcPct val="0"/>
              </a:spcAft>
              <a:buClr>
                <a:srgbClr val="C00000"/>
              </a:buClr>
              <a:buSzPct val="80000"/>
              <a:defRPr/>
            </a:pPr>
            <a:endParaRPr lang="fr-FR" dirty="0" smtClean="0"/>
          </a:p>
        </p:txBody>
      </p:sp>
      <p:sp>
        <p:nvSpPr>
          <p:cNvPr id="5" name="ZoneTexte 4"/>
          <p:cNvSpPr txBox="1"/>
          <p:nvPr/>
        </p:nvSpPr>
        <p:spPr>
          <a:xfrm>
            <a:off x="5652120" y="1212652"/>
            <a:ext cx="2376264" cy="30777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1400" b="1" dirty="0" smtClean="0">
                <a:solidFill>
                  <a:schemeClr val="bg1"/>
                </a:solidFill>
                <a:latin typeface="Arial Narrow" panose="020B0606020202030204" pitchFamily="34" charset="0"/>
              </a:rPr>
              <a:t>Du 4 Septembre au 28 Octobre</a:t>
            </a:r>
            <a:endParaRPr lang="fr-FR" sz="1400" b="1" dirty="0">
              <a:solidFill>
                <a:schemeClr val="bg1"/>
              </a:solidFill>
              <a:latin typeface="Arial Narrow" panose="020B0606020202030204" pitchFamily="34" charset="0"/>
            </a:endParaRPr>
          </a:p>
        </p:txBody>
      </p:sp>
      <p:sp>
        <p:nvSpPr>
          <p:cNvPr id="4" name="ZoneTexte 3"/>
          <p:cNvSpPr txBox="1"/>
          <p:nvPr/>
        </p:nvSpPr>
        <p:spPr>
          <a:xfrm>
            <a:off x="5832140" y="3985319"/>
            <a:ext cx="2016224" cy="30777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1400" b="1" dirty="0" smtClean="0">
                <a:latin typeface="Arial Narrow" panose="020B0606020202030204" pitchFamily="34" charset="0"/>
              </a:rPr>
              <a:t>Taux  2,10%</a:t>
            </a:r>
            <a:endParaRPr lang="fr-FR" sz="1400" b="1" dirty="0">
              <a:latin typeface="Arial Narrow" panose="020B0606020202030204" pitchFamily="34" charset="0"/>
            </a:endParaRPr>
          </a:p>
        </p:txBody>
      </p:sp>
      <p:sp>
        <p:nvSpPr>
          <p:cNvPr id="8" name="ZoneTexte 7"/>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4017"/>
          <a:stretch/>
        </p:blipFill>
        <p:spPr bwMode="auto">
          <a:xfrm>
            <a:off x="778322" y="5877272"/>
            <a:ext cx="7682110" cy="904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1553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0" y="6093296"/>
            <a:ext cx="9180512" cy="764704"/>
          </a:xfrm>
          <a:prstGeom prst="rect">
            <a:avLst/>
          </a:prstGeom>
          <a:solidFill>
            <a:schemeClr val="bg1"/>
          </a:solidFill>
        </p:spPr>
        <p:txBody>
          <a:bodyPr wrap="square" rtlCol="0">
            <a:noAutofit/>
          </a:bodyPr>
          <a:lstStyle/>
          <a:p>
            <a:endParaRPr lang="fr-FR" dirty="0"/>
          </a:p>
        </p:txBody>
      </p:sp>
      <p:sp>
        <p:nvSpPr>
          <p:cNvPr id="7" name="ZoneTexte 6"/>
          <p:cNvSpPr txBox="1"/>
          <p:nvPr/>
        </p:nvSpPr>
        <p:spPr>
          <a:xfrm>
            <a:off x="611560" y="88840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Moyens</a:t>
            </a:r>
            <a:endParaRPr lang="fr-FR" b="1" dirty="0">
              <a:solidFill>
                <a:srgbClr val="CC071E"/>
              </a:solidFill>
              <a:latin typeface="Arial" panose="020B0604020202020204" pitchFamily="34" charset="0"/>
              <a:cs typeface="Arial" panose="020B0604020202020204" pitchFamily="34" charset="0"/>
            </a:endParaRPr>
          </a:p>
        </p:txBody>
      </p:sp>
      <p:sp>
        <p:nvSpPr>
          <p:cNvPr id="8" name="Rectangle 7"/>
          <p:cNvSpPr/>
          <p:nvPr/>
        </p:nvSpPr>
        <p:spPr>
          <a:xfrm>
            <a:off x="611560" y="1340768"/>
            <a:ext cx="8136904" cy="1975926"/>
          </a:xfrm>
          <a:prstGeom prst="rect">
            <a:avLst/>
          </a:prstGeom>
        </p:spPr>
        <p:txBody>
          <a:bodyPr wrap="square">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Crédit Etudiant </a:t>
            </a:r>
            <a:r>
              <a:rPr lang="fr-FR" u="sng" dirty="0" smtClean="0">
                <a:effectLst>
                  <a:outerShdw blurRad="38100" dist="38100" dir="2700000" algn="tl">
                    <a:srgbClr val="000000">
                      <a:alpha val="43137"/>
                    </a:srgbClr>
                  </a:outerShdw>
                </a:effectLst>
                <a:latin typeface="Arial Narrow" panose="020B0606020202030204" pitchFamily="34" charset="0"/>
              </a:rPr>
              <a:t>/ Apprenti / Erasmus </a:t>
            </a:r>
            <a:r>
              <a:rPr lang="fr-FR" u="sng" dirty="0">
                <a:effectLst>
                  <a:outerShdw blurRad="38100" dist="38100" dir="2700000" algn="tl">
                    <a:srgbClr val="000000">
                      <a:alpha val="43137"/>
                    </a:srgbClr>
                  </a:outerShdw>
                </a:effectLst>
                <a:latin typeface="Arial Narrow" panose="020B0606020202030204" pitchFamily="34" charset="0"/>
              </a:rPr>
              <a:t>+/ Jeunes </a:t>
            </a:r>
            <a:r>
              <a:rPr lang="fr-FR" u="sng" dirty="0" smtClean="0">
                <a:effectLst>
                  <a:outerShdw blurRad="38100" dist="38100" dir="2700000" algn="tl">
                    <a:srgbClr val="000000">
                      <a:alpha val="43137"/>
                    </a:srgbClr>
                  </a:outerShdw>
                </a:effectLst>
                <a:latin typeface="Arial Narrow" panose="020B0606020202030204" pitchFamily="34" charset="0"/>
              </a:rPr>
              <a:t>Actifs</a:t>
            </a:r>
            <a:r>
              <a:rPr lang="fr-FR" dirty="0" smtClean="0">
                <a:effectLst>
                  <a:outerShdw blurRad="38100" dist="38100" dir="2700000" algn="tl">
                    <a:srgbClr val="000000">
                      <a:alpha val="43137"/>
                    </a:srgbClr>
                  </a:outerShdw>
                </a:effectLst>
                <a:latin typeface="Arial Narrow" panose="020B0606020202030204" pitchFamily="34" charset="0"/>
              </a:rPr>
              <a:t> </a:t>
            </a:r>
            <a:r>
              <a:rPr lang="fr-FR" dirty="0">
                <a:effectLst>
                  <a:outerShdw blurRad="38100" dist="38100" dir="2700000" algn="tl">
                    <a:srgbClr val="000000">
                      <a:alpha val="43137"/>
                    </a:srgbClr>
                  </a:outerShdw>
                </a:effectLst>
                <a:latin typeface="Arial Narrow" panose="020B0606020202030204" pitchFamily="34" charset="0"/>
              </a:rPr>
              <a:t>: </a:t>
            </a:r>
            <a:r>
              <a:rPr lang="fr-FR" dirty="0">
                <a:solidFill>
                  <a:srgbClr val="C00000"/>
                </a:solidFill>
                <a:effectLst>
                  <a:outerShdw blurRad="38100" dist="38100" dir="2700000" algn="tl">
                    <a:srgbClr val="000000">
                      <a:alpha val="43137"/>
                    </a:srgbClr>
                  </a:outerShdw>
                </a:effectLst>
                <a:latin typeface="Arial Narrow" panose="020B0606020202030204" pitchFamily="34" charset="0"/>
              </a:rPr>
              <a:t>Taux Promotionnel </a:t>
            </a:r>
            <a:r>
              <a:rPr lang="fr-FR" b="1" dirty="0">
                <a:solidFill>
                  <a:srgbClr val="C00000"/>
                </a:solidFill>
                <a:latin typeface="Arial Narrow" panose="020B0606020202030204" pitchFamily="34" charset="0"/>
              </a:rPr>
              <a:t>0,90%</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Nous finançons jusqu’à : </a:t>
            </a:r>
          </a:p>
          <a:p>
            <a:pPr marL="1201738" lvl="2"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a:latin typeface="Arial Narrow" panose="020B0606020202030204" pitchFamily="34" charset="0"/>
              </a:rPr>
              <a:t>60 000 € </a:t>
            </a:r>
            <a:r>
              <a:rPr lang="fr-FR" dirty="0">
                <a:latin typeface="Arial Narrow" panose="020B0606020202030204" pitchFamily="34" charset="0"/>
              </a:rPr>
              <a:t>pour les étudiants âgés </a:t>
            </a:r>
            <a:r>
              <a:rPr lang="fr-FR" dirty="0" smtClean="0">
                <a:latin typeface="Arial Narrow" panose="020B0606020202030204" pitchFamily="34" charset="0"/>
              </a:rPr>
              <a:t>de18 à </a:t>
            </a:r>
            <a:r>
              <a:rPr lang="fr-FR" dirty="0">
                <a:latin typeface="Arial Narrow" panose="020B0606020202030204" pitchFamily="34" charset="0"/>
              </a:rPr>
              <a:t>28 ans (montant limité à </a:t>
            </a:r>
            <a:r>
              <a:rPr lang="fr-FR" dirty="0" smtClean="0">
                <a:latin typeface="Arial Narrow" panose="020B0606020202030204" pitchFamily="34" charset="0"/>
              </a:rPr>
              <a:t>45 000 </a:t>
            </a:r>
            <a:r>
              <a:rPr lang="fr-FR" dirty="0">
                <a:latin typeface="Arial Narrow" panose="020B0606020202030204" pitchFamily="34" charset="0"/>
              </a:rPr>
              <a:t>€ pour les apprentis)</a:t>
            </a:r>
          </a:p>
          <a:p>
            <a:pPr marL="1201738" lvl="2"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a:latin typeface="Arial Narrow" panose="020B0606020202030204" pitchFamily="34" charset="0"/>
              </a:rPr>
              <a:t>18 000 € </a:t>
            </a:r>
            <a:r>
              <a:rPr lang="fr-FR" dirty="0">
                <a:latin typeface="Arial Narrow" panose="020B0606020202030204" pitchFamily="34" charset="0"/>
              </a:rPr>
              <a:t>pour deux années d’études Erasmus (étudiant niveau Master)</a:t>
            </a:r>
          </a:p>
          <a:p>
            <a:pPr marL="1201738" lvl="2"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a:latin typeface="Arial Narrow" panose="020B0606020202030204" pitchFamily="34" charset="0"/>
              </a:rPr>
              <a:t>6 000 € </a:t>
            </a:r>
            <a:r>
              <a:rPr lang="fr-FR" dirty="0">
                <a:latin typeface="Arial Narrow" panose="020B0606020202030204" pitchFamily="34" charset="0"/>
              </a:rPr>
              <a:t>pour les Jeunes </a:t>
            </a:r>
            <a:r>
              <a:rPr lang="fr-FR" dirty="0" smtClean="0">
                <a:latin typeface="Arial Narrow" panose="020B0606020202030204" pitchFamily="34" charset="0"/>
              </a:rPr>
              <a:t>Actifs (Prêt Pour </a:t>
            </a:r>
            <a:r>
              <a:rPr lang="fr-FR" dirty="0" err="1" smtClean="0">
                <a:latin typeface="Arial Narrow" panose="020B0606020202030204" pitchFamily="34" charset="0"/>
              </a:rPr>
              <a:t>AVancer</a:t>
            </a:r>
            <a:r>
              <a:rPr lang="fr-FR" dirty="0" smtClean="0">
                <a:latin typeface="Arial Narrow" panose="020B0606020202030204" pitchFamily="34" charset="0"/>
              </a:rPr>
              <a:t>)</a:t>
            </a:r>
            <a:endParaRPr lang="fr-FR" dirty="0">
              <a:latin typeface="Arial Narrow" panose="020B0606020202030204" pitchFamily="34" charset="0"/>
            </a:endParaRPr>
          </a:p>
        </p:txBody>
      </p:sp>
      <p:sp>
        <p:nvSpPr>
          <p:cNvPr id="9" name="ZoneTexte 8"/>
          <p:cNvSpPr txBox="1"/>
          <p:nvPr/>
        </p:nvSpPr>
        <p:spPr>
          <a:xfrm>
            <a:off x="6601420" y="1700808"/>
            <a:ext cx="2376264" cy="30777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1400" b="1" dirty="0" smtClean="0">
                <a:solidFill>
                  <a:schemeClr val="bg1"/>
                </a:solidFill>
                <a:latin typeface="Arial Narrow" panose="020B0606020202030204" pitchFamily="34" charset="0"/>
              </a:rPr>
              <a:t>Jusqu’au </a:t>
            </a:r>
            <a:r>
              <a:rPr lang="fr-FR" sz="1400" b="1" dirty="0">
                <a:solidFill>
                  <a:schemeClr val="bg1"/>
                </a:solidFill>
                <a:latin typeface="Arial Narrow" panose="020B0606020202030204" pitchFamily="34" charset="0"/>
              </a:rPr>
              <a:t>31 Octobre</a:t>
            </a:r>
          </a:p>
        </p:txBody>
      </p:sp>
      <p:sp>
        <p:nvSpPr>
          <p:cNvPr id="10" name="Rectangle 9"/>
          <p:cNvSpPr/>
          <p:nvPr/>
        </p:nvSpPr>
        <p:spPr>
          <a:xfrm>
            <a:off x="7928500" y="836712"/>
            <a:ext cx="1107996" cy="369332"/>
          </a:xfrm>
          <a:prstGeom prst="rect">
            <a:avLst/>
          </a:prstGeom>
        </p:spPr>
        <p:txBody>
          <a:bodyPr wrap="none">
            <a:spAutoFit/>
          </a:bodyPr>
          <a:lstStyle/>
          <a:p>
            <a:r>
              <a:rPr lang="fr-FR" b="1" dirty="0">
                <a:solidFill>
                  <a:srgbClr val="CC071E"/>
                </a:solidFill>
                <a:effectLst>
                  <a:reflection blurRad="6350" stA="55000" endA="300" endPos="45500" dir="5400000" sy="-100000" algn="bl" rotWithShape="0"/>
                </a:effectLst>
                <a:latin typeface="Arial" panose="020B0604020202020204" pitchFamily="34" charset="0"/>
                <a:cs typeface="Arial" panose="020B0604020202020204" pitchFamily="34" charset="0"/>
              </a:rPr>
              <a:t>#Jeunes</a:t>
            </a:r>
          </a:p>
        </p:txBody>
      </p:sp>
      <p:sp>
        <p:nvSpPr>
          <p:cNvPr id="11" name="ZoneTexte 10"/>
          <p:cNvSpPr txBox="1"/>
          <p:nvPr/>
        </p:nvSpPr>
        <p:spPr>
          <a:xfrm>
            <a:off x="539552" y="188640"/>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pic>
        <p:nvPicPr>
          <p:cNvPr id="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923"/>
          <a:stretch/>
        </p:blipFill>
        <p:spPr bwMode="auto">
          <a:xfrm>
            <a:off x="1547663" y="3522470"/>
            <a:ext cx="5832649" cy="3290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7367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73537">
            <a:off x="7893938" y="5177319"/>
            <a:ext cx="1087669" cy="1553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outils à disposition</a:t>
            </a:r>
            <a:endParaRPr lang="fr-FR" b="1" dirty="0">
              <a:solidFill>
                <a:srgbClr val="CC071E"/>
              </a:solidFill>
              <a:latin typeface="Arial" panose="020B0604020202020204" pitchFamily="34" charset="0"/>
              <a:cs typeface="Arial" panose="020B0604020202020204" pitchFamily="34" charset="0"/>
            </a:endParaRPr>
          </a:p>
        </p:txBody>
      </p:sp>
      <p:sp>
        <p:nvSpPr>
          <p:cNvPr id="3" name="ZoneTexte 2"/>
          <p:cNvSpPr txBox="1"/>
          <p:nvPr/>
        </p:nvSpPr>
        <p:spPr>
          <a:xfrm>
            <a:off x="323528" y="1268760"/>
            <a:ext cx="8712968" cy="4755148"/>
          </a:xfrm>
          <a:prstGeom prst="rect">
            <a:avLst/>
          </a:prstGeom>
          <a:noFill/>
        </p:spPr>
        <p:txBody>
          <a:bodyPr wrap="square" rtlCol="0">
            <a:spAutoFit/>
          </a:bodyPr>
          <a:lstStyle/>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Un jeu Conseillers  « Les rounds </a:t>
            </a:r>
            <a:r>
              <a:rPr lang="fr-FR" u="sng" dirty="0" err="1">
                <a:effectLst>
                  <a:outerShdw blurRad="38100" dist="38100" dir="2700000" algn="tl">
                    <a:srgbClr val="000000">
                      <a:alpha val="43137"/>
                    </a:srgbClr>
                  </a:outerShdw>
                </a:effectLst>
                <a:latin typeface="Arial Narrow" panose="020B0606020202030204" pitchFamily="34" charset="0"/>
              </a:rPr>
              <a:t>Izicarte</a:t>
            </a:r>
            <a:r>
              <a:rPr lang="fr-FR" u="sng" dirty="0">
                <a:effectLst>
                  <a:outerShdw blurRad="38100" dist="38100" dir="2700000" algn="tl">
                    <a:srgbClr val="000000">
                      <a:alpha val="43137"/>
                    </a:srgbClr>
                  </a:outerShdw>
                </a:effectLst>
                <a:latin typeface="Arial Narrow" panose="020B0606020202030204" pitchFamily="34" charset="0"/>
              </a:rPr>
              <a:t> » </a:t>
            </a:r>
            <a:r>
              <a:rPr lang="fr-FR" dirty="0" smtClean="0">
                <a:latin typeface="Arial Narrow" panose="020B0606020202030204" pitchFamily="34" charset="0"/>
              </a:rPr>
              <a:t>du 18 Septembre au 23 octobre 2017</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Chaque semaine, répondez à 3 questions relatives au crédit renouvelable IZICARTE et tentez de gagner un lot pour votre agence.</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smtClean="0">
                <a:latin typeface="Arial Narrow" panose="020B0606020202030204" pitchFamily="34" charset="0"/>
              </a:rPr>
              <a:t>Deux gagnants en CELCA chaque semaine. </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tabLst>
                <a:tab pos="3856038" algn="l"/>
              </a:tabLst>
              <a:defRPr/>
            </a:pPr>
            <a:r>
              <a:rPr lang="fr-FR" dirty="0" smtClean="0">
                <a:latin typeface="Arial Narrow" panose="020B0606020202030204" pitchFamily="34" charset="0"/>
              </a:rPr>
              <a:t>Un lot différent chaque semaine (coffrets sucrés/salés; Machine </a:t>
            </a:r>
            <a:r>
              <a:rPr lang="fr-FR" dirty="0" err="1" smtClean="0">
                <a:latin typeface="Arial Narrow" panose="020B0606020202030204" pitchFamily="34" charset="0"/>
              </a:rPr>
              <a:t>Nespresso</a:t>
            </a:r>
            <a:r>
              <a:rPr lang="fr-FR" dirty="0" smtClean="0">
                <a:latin typeface="Arial Narrow" panose="020B0606020202030204" pitchFamily="34" charset="0"/>
              </a:rPr>
              <a:t>, Polaroid…)</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tabLst>
                <a:tab pos="3856038" algn="l"/>
              </a:tabLst>
              <a:defRPr/>
            </a:pPr>
            <a:r>
              <a:rPr lang="fr-FR" dirty="0" smtClean="0">
                <a:latin typeface="Arial Narrow" panose="020B0606020202030204" pitchFamily="34" charset="0"/>
              </a:rPr>
              <a:t>Plus d’informations en </a:t>
            </a:r>
            <a:r>
              <a:rPr lang="fr-FR" dirty="0" err="1" smtClean="0">
                <a:latin typeface="Arial Narrow" panose="020B0606020202030204" pitchFamily="34" charset="0"/>
              </a:rPr>
              <a:t>brief</a:t>
            </a:r>
            <a:r>
              <a:rPr lang="fr-FR" dirty="0" smtClean="0">
                <a:latin typeface="Arial Narrow" panose="020B0606020202030204" pitchFamily="34" charset="0"/>
              </a:rPr>
              <a:t> prochainement.</a:t>
            </a:r>
          </a:p>
          <a:p>
            <a:pPr marL="458788" lvl="1" algn="just" eaLnBrk="0" fontAlgn="base" hangingPunct="0">
              <a:spcBef>
                <a:spcPct val="20000"/>
              </a:spcBef>
              <a:spcAft>
                <a:spcPct val="0"/>
              </a:spcAft>
              <a:buClr>
                <a:srgbClr val="C00000"/>
              </a:buClr>
              <a:buSzPct val="80000"/>
              <a:defRPr/>
            </a:pPr>
            <a:endParaRPr lang="fr-FR" sz="1050" dirty="0" smtClean="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Les Classes Virtuelles </a:t>
            </a:r>
            <a:r>
              <a:rPr lang="fr-FR" dirty="0" smtClean="0">
                <a:latin typeface="Arial Narrow" panose="020B0606020202030204" pitchFamily="34" charset="0"/>
              </a:rPr>
              <a:t>du 1</a:t>
            </a:r>
            <a:r>
              <a:rPr lang="fr-FR" baseline="30000" dirty="0" smtClean="0">
                <a:latin typeface="Arial Narrow" panose="020B0606020202030204" pitchFamily="34" charset="0"/>
              </a:rPr>
              <a:t>er</a:t>
            </a:r>
            <a:r>
              <a:rPr lang="fr-FR" dirty="0" smtClean="0">
                <a:latin typeface="Arial Narrow" panose="020B0606020202030204" pitchFamily="34" charset="0"/>
              </a:rPr>
              <a:t> octobre au 30 novembre</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dirty="0">
                <a:latin typeface="Arial Narrow" panose="020B0606020202030204" pitchFamily="34" charset="0"/>
              </a:rPr>
              <a:t>D’une durée de 45 mn maxi , 7 thématiques </a:t>
            </a:r>
            <a:r>
              <a:rPr lang="fr-FR" dirty="0" smtClean="0">
                <a:latin typeface="Arial Narrow" panose="020B0606020202030204" pitchFamily="34" charset="0"/>
              </a:rPr>
              <a:t>sont </a:t>
            </a:r>
            <a:r>
              <a:rPr lang="fr-FR" dirty="0">
                <a:latin typeface="Arial Narrow" panose="020B0606020202030204" pitchFamily="34" charset="0"/>
              </a:rPr>
              <a:t>proposées  (Le marché des </a:t>
            </a:r>
            <a:r>
              <a:rPr lang="fr-FR" dirty="0" smtClean="0">
                <a:latin typeface="Arial Narrow" panose="020B0606020202030204" pitchFamily="34" charset="0"/>
              </a:rPr>
              <a:t>Séniors /Le </a:t>
            </a:r>
            <a:r>
              <a:rPr lang="fr-FR" dirty="0">
                <a:latin typeface="Arial Narrow" panose="020B0606020202030204" pitchFamily="34" charset="0"/>
              </a:rPr>
              <a:t>Marché des Jeunes/ L’offre Travaux/ L’offre Auto/ Le Rachat / Le regroupement /Le </a:t>
            </a:r>
            <a:r>
              <a:rPr lang="fr-FR" dirty="0" smtClean="0">
                <a:latin typeface="Arial Narrow" panose="020B0606020202030204" pitchFamily="34" charset="0"/>
              </a:rPr>
              <a:t>Crédit Renouvelable </a:t>
            </a:r>
            <a:r>
              <a:rPr lang="fr-FR" dirty="0">
                <a:latin typeface="Arial Narrow" panose="020B0606020202030204" pitchFamily="34" charset="0"/>
              </a:rPr>
              <a:t>IZICARTE/ L’offre Prêt Projet</a:t>
            </a:r>
            <a:r>
              <a:rPr lang="fr-FR" dirty="0" smtClean="0">
                <a:latin typeface="Arial Narrow" panose="020B0606020202030204" pitchFamily="34" charset="0"/>
              </a:rPr>
              <a:t>).</a:t>
            </a: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latin typeface="Arial Narrow" panose="020B0606020202030204" pitchFamily="34" charset="0"/>
              </a:rPr>
              <a:t>Le dispositif vous sera présenté ultérieurement.</a:t>
            </a:r>
            <a:endParaRPr lang="fr-FR" sz="1000" b="1" u="sng" dirty="0" smtClean="0">
              <a:effectLst>
                <a:outerShdw blurRad="38100" dist="38100" dir="2700000" algn="tl">
                  <a:srgbClr val="000000">
                    <a:alpha val="43137"/>
                  </a:srgbClr>
                </a:outerShdw>
              </a:effectLst>
              <a:latin typeface="Arial Narrow" panose="020B0606020202030204" pitchFamily="34" charset="0"/>
            </a:endParaRPr>
          </a:p>
          <a:p>
            <a:pPr marL="1588" algn="just" eaLnBrk="0" fontAlgn="base" hangingPunct="0">
              <a:spcBef>
                <a:spcPct val="20000"/>
              </a:spcBef>
              <a:spcAft>
                <a:spcPct val="0"/>
              </a:spcAft>
              <a:buClr>
                <a:srgbClr val="C00000"/>
              </a:buClr>
              <a:buSzPct val="80000"/>
              <a:defRPr/>
            </a:pPr>
            <a:endParaRPr lang="fr-FR" sz="1000" u="sng" dirty="0" smtClean="0">
              <a:effectLst>
                <a:outerShdw blurRad="38100" dist="38100" dir="2700000" algn="tl">
                  <a:srgbClr val="000000">
                    <a:alpha val="43137"/>
                  </a:srgbClr>
                </a:outerShdw>
              </a:effectLst>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u="sng" dirty="0">
                <a:effectLst>
                  <a:outerShdw blurRad="38100" dist="38100" dir="2700000" algn="tl">
                    <a:srgbClr val="000000">
                      <a:alpha val="43137"/>
                    </a:srgbClr>
                  </a:outerShdw>
                </a:effectLst>
                <a:latin typeface="Arial Narrow" panose="020B0606020202030204" pitchFamily="34" charset="0"/>
              </a:rPr>
              <a:t>La Rubrique des Commerciaux </a:t>
            </a:r>
            <a:r>
              <a:rPr lang="fr-FR" dirty="0" smtClean="0">
                <a:latin typeface="Arial Narrow" panose="020B0606020202030204" pitchFamily="34" charset="0"/>
              </a:rPr>
              <a:t>avec l’espace Crédit conso </a:t>
            </a:r>
            <a:r>
              <a:rPr lang="fr-FR" dirty="0" smtClean="0">
                <a:latin typeface="Arial Narrow" panose="020B0606020202030204" pitchFamily="34" charset="0"/>
                <a:hlinkClick r:id="rId3"/>
              </a:rPr>
              <a:t>(ici)</a:t>
            </a:r>
            <a:endParaRPr lang="fr-FR" i="1" dirty="0" smtClean="0">
              <a:solidFill>
                <a:schemeClr val="accent1"/>
              </a:solidFill>
              <a:latin typeface="Arial Narrow" panose="020B0606020202030204" pitchFamily="34" charset="0"/>
            </a:endParaRPr>
          </a:p>
          <a:p>
            <a:pPr marL="744538" lvl="1" indent="-285750" algn="just" eaLnBrk="0" fontAlgn="base" hangingPunct="0">
              <a:spcBef>
                <a:spcPct val="20000"/>
              </a:spcBef>
              <a:spcAft>
                <a:spcPct val="0"/>
              </a:spcAft>
              <a:buClr>
                <a:srgbClr val="C00000"/>
              </a:buClr>
              <a:buSzPct val="80000"/>
              <a:buFont typeface="Wingdings" panose="05000000000000000000" pitchFamily="2" charset="2"/>
              <a:buChar char="§"/>
              <a:defRPr/>
            </a:pPr>
            <a:r>
              <a:rPr lang="fr-FR" b="1" dirty="0" smtClean="0">
                <a:solidFill>
                  <a:srgbClr val="92D050"/>
                </a:solidFill>
                <a:latin typeface="Arial Narrow" panose="020B0606020202030204" pitchFamily="34" charset="0"/>
              </a:rPr>
              <a:t>3</a:t>
            </a:r>
            <a:r>
              <a:rPr lang="fr-FR" dirty="0" smtClean="0">
                <a:solidFill>
                  <a:srgbClr val="92D050"/>
                </a:solidFill>
                <a:latin typeface="Arial Narrow" panose="020B0606020202030204" pitchFamily="34" charset="0"/>
              </a:rPr>
              <a:t> </a:t>
            </a:r>
            <a:r>
              <a:rPr lang="fr-FR" b="1" dirty="0">
                <a:solidFill>
                  <a:srgbClr val="92D050"/>
                </a:solidFill>
                <a:latin typeface="Arial Narrow" panose="020B0606020202030204" pitchFamily="34" charset="0"/>
              </a:rPr>
              <a:t>nouveaux OAV </a:t>
            </a:r>
            <a:r>
              <a:rPr lang="fr-FR" dirty="0">
                <a:latin typeface="Arial Narrow" panose="020B0606020202030204" pitchFamily="34" charset="0"/>
              </a:rPr>
              <a:t>sur les </a:t>
            </a:r>
            <a:r>
              <a:rPr lang="fr-FR" dirty="0" smtClean="0">
                <a:latin typeface="Arial Narrow" panose="020B0606020202030204" pitchFamily="34" charset="0"/>
              </a:rPr>
              <a:t>thématiques </a:t>
            </a:r>
            <a:r>
              <a:rPr lang="fr-FR" dirty="0">
                <a:latin typeface="Arial Narrow" panose="020B0606020202030204" pitchFamily="34" charset="0"/>
              </a:rPr>
              <a:t>prêt perso, auto et travaux à votre </a:t>
            </a:r>
            <a:r>
              <a:rPr lang="fr-FR" dirty="0" smtClean="0">
                <a:latin typeface="Arial Narrow" panose="020B0606020202030204" pitchFamily="34" charset="0"/>
              </a:rPr>
              <a:t>disposition</a:t>
            </a:r>
            <a:endParaRPr lang="fr-FR" dirty="0">
              <a:latin typeface="Arial Narrow" panose="020B0606020202030204" pitchFamily="34" charset="0"/>
            </a:endParaRPr>
          </a:p>
          <a:p>
            <a:pPr marL="287338" indent="-285750" algn="just" eaLnBrk="0" fontAlgn="base" hangingPunct="0">
              <a:spcBef>
                <a:spcPct val="20000"/>
              </a:spcBef>
              <a:spcAft>
                <a:spcPct val="0"/>
              </a:spcAft>
              <a:buClr>
                <a:srgbClr val="C00000"/>
              </a:buClr>
              <a:buSzPct val="80000"/>
              <a:buFont typeface="Wingdings" panose="05000000000000000000" pitchFamily="2" charset="2"/>
              <a:buChar char="§"/>
              <a:defRPr/>
            </a:pPr>
            <a:endParaRPr lang="fr-FR" sz="1000" i="1" u="sng" dirty="0">
              <a:solidFill>
                <a:srgbClr val="FFFF00"/>
              </a:solidFill>
              <a:effectLst>
                <a:outerShdw blurRad="38100" dist="38100" dir="2700000" algn="tl">
                  <a:srgbClr val="000000">
                    <a:alpha val="43137"/>
                  </a:srgbClr>
                </a:outerShdw>
              </a:effectLst>
              <a:latin typeface="Arial Narrow" panose="020B0606020202030204" pitchFamily="34" charset="0"/>
            </a:endParaRPr>
          </a:p>
        </p:txBody>
      </p:sp>
      <p:sp>
        <p:nvSpPr>
          <p:cNvPr id="4" name="ZoneTexte 3"/>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sp>
        <p:nvSpPr>
          <p:cNvPr id="6" name="ZoneTexte 5"/>
          <p:cNvSpPr txBox="1"/>
          <p:nvPr/>
        </p:nvSpPr>
        <p:spPr>
          <a:xfrm>
            <a:off x="5724129" y="2070866"/>
            <a:ext cx="3168351" cy="30777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fr-FR"/>
            </a:defPPr>
            <a:lvl1pPr algn="ctr">
              <a:defRPr sz="1200" b="1"/>
            </a:lvl1pPr>
          </a:lstStyle>
          <a:p>
            <a:pPr marL="84138" lvl="1" indent="-84138"/>
            <a:r>
              <a:rPr lang="fr-FR" sz="1400" dirty="0" smtClean="0"/>
              <a:t>1 participation = 1 </a:t>
            </a:r>
            <a:r>
              <a:rPr lang="fr-FR" sz="1400" dirty="0"/>
              <a:t>don à l’</a:t>
            </a:r>
          </a:p>
        </p:txBody>
      </p:sp>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52" y="2108601"/>
            <a:ext cx="697421" cy="217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8559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Engagements Crédit Conso</a:t>
            </a:r>
            <a:endParaRPr lang="fr-FR" sz="2600" b="1" dirty="0">
              <a:solidFill>
                <a:schemeClr val="bg1"/>
              </a:solidFill>
              <a:latin typeface="Arial Narrow" panose="020B0606020202030204" pitchFamily="34" charset="0"/>
              <a:cs typeface="Arial" panose="020B0604020202020204" pitchFamily="34" charset="0"/>
            </a:endParaRPr>
          </a:p>
        </p:txBody>
      </p:sp>
      <p:sp>
        <p:nvSpPr>
          <p:cNvPr id="3" name="ZoneTexte 2"/>
          <p:cNvSpPr txBox="1"/>
          <p:nvPr/>
        </p:nvSpPr>
        <p:spPr>
          <a:xfrm>
            <a:off x="611560" y="908720"/>
            <a:ext cx="5112568" cy="276999"/>
          </a:xfrm>
          <a:prstGeom prst="rect">
            <a:avLst/>
          </a:prstGeom>
          <a:noFill/>
        </p:spPr>
        <p:txBody>
          <a:bodyPr wrap="square" lIns="0" tIns="0" rIns="0" bIns="0" rtlCol="0">
            <a:spAutoFit/>
          </a:bodyPr>
          <a:lstStyle/>
          <a:p>
            <a:r>
              <a:rPr lang="fr-FR" b="1" dirty="0" smtClean="0">
                <a:solidFill>
                  <a:srgbClr val="CC071E"/>
                </a:solidFill>
                <a:latin typeface="Arial" panose="020B0604020202020204" pitchFamily="34" charset="0"/>
                <a:cs typeface="Arial" panose="020B0604020202020204" pitchFamily="34" charset="0"/>
              </a:rPr>
              <a:t>Les cibles</a:t>
            </a:r>
            <a:endParaRPr lang="fr-FR" b="1" dirty="0">
              <a:solidFill>
                <a:srgbClr val="CC071E"/>
              </a:solidFill>
              <a:latin typeface="Arial" panose="020B0604020202020204" pitchFamily="34" charset="0"/>
              <a:cs typeface="Arial" panose="020B0604020202020204"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3584573770"/>
              </p:ext>
            </p:extLst>
          </p:nvPr>
        </p:nvGraphicFramePr>
        <p:xfrm>
          <a:off x="323528" y="1412776"/>
          <a:ext cx="8568952" cy="3719353"/>
        </p:xfrm>
        <a:graphic>
          <a:graphicData uri="http://schemas.openxmlformats.org/drawingml/2006/table">
            <a:tbl>
              <a:tblPr firstRow="1" bandRow="1">
                <a:tableStyleId>{F5AB1C69-6EDB-4FF4-983F-18BD219EF322}</a:tableStyleId>
              </a:tblPr>
              <a:tblGrid>
                <a:gridCol w="1872208"/>
                <a:gridCol w="5256584"/>
                <a:gridCol w="1440160"/>
              </a:tblGrid>
              <a:tr h="366553">
                <a:tc>
                  <a:txBody>
                    <a:bodyPr/>
                    <a:lstStyle/>
                    <a:p>
                      <a:pPr algn="ctr"/>
                      <a:r>
                        <a:rPr lang="fr-FR" dirty="0" smtClean="0"/>
                        <a:t>Libellé</a:t>
                      </a:r>
                      <a:endParaRPr lang="fr-FR" dirty="0"/>
                    </a:p>
                  </a:txBody>
                  <a:tcPr/>
                </a:tc>
                <a:tc>
                  <a:txBody>
                    <a:bodyPr/>
                    <a:lstStyle/>
                    <a:p>
                      <a:pPr algn="ctr"/>
                      <a:r>
                        <a:rPr lang="fr-FR" dirty="0" smtClean="0"/>
                        <a:t>Descriptif</a:t>
                      </a:r>
                      <a:endParaRPr lang="fr-FR" dirty="0"/>
                    </a:p>
                  </a:txBody>
                  <a:tcPr/>
                </a:tc>
                <a:tc>
                  <a:txBody>
                    <a:bodyPr/>
                    <a:lstStyle/>
                    <a:p>
                      <a:pPr algn="ctr"/>
                      <a:r>
                        <a:rPr lang="fr-FR" dirty="0" smtClean="0"/>
                        <a:t>Volumes</a:t>
                      </a:r>
                      <a:endParaRPr lang="fr-FR" dirty="0"/>
                    </a:p>
                  </a:txBody>
                  <a:tcPr/>
                </a:tc>
              </a:tr>
              <a:tr h="3535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dk1"/>
                          </a:solidFill>
                          <a:latin typeface="+mn-lt"/>
                          <a:ea typeface="+mn-ea"/>
                          <a:cs typeface="+mn-cs"/>
                        </a:rPr>
                        <a:t>CLT à équiper </a:t>
                      </a:r>
                      <a:r>
                        <a:rPr lang="fr-FR" sz="1400" kern="1200" baseline="0" dirty="0" smtClean="0"/>
                        <a:t>- Crédit Conso – </a:t>
                      </a:r>
                      <a:r>
                        <a:rPr lang="fr-FR" sz="1400" kern="1200" baseline="0" dirty="0" err="1" smtClean="0"/>
                        <a:t>Dne</a:t>
                      </a:r>
                      <a:r>
                        <a:rPr lang="fr-FR" sz="1400" kern="1200" baseline="0" dirty="0" smtClean="0"/>
                        <a:t> et </a:t>
                      </a:r>
                      <a:r>
                        <a:rPr lang="fr-FR" sz="1400" kern="1200" baseline="0" dirty="0" err="1" smtClean="0"/>
                        <a:t>BPne</a:t>
                      </a:r>
                      <a:endParaRPr lang="fr-FR" sz="1400" kern="1200" baseline="0" dirty="0" smtClean="0">
                        <a:solidFill>
                          <a:schemeClr val="dk1"/>
                        </a:solidFill>
                        <a:latin typeface="+mn-lt"/>
                        <a:ea typeface="+mn-ea"/>
                        <a:cs typeface="+mn-cs"/>
                      </a:endParaRPr>
                    </a:p>
                    <a:p>
                      <a:r>
                        <a:rPr lang="fr-FR" sz="1400" dirty="0" smtClean="0"/>
                        <a:t>Conquête</a:t>
                      </a:r>
                      <a:r>
                        <a:rPr lang="fr-FR" sz="1400" baseline="0" dirty="0" smtClean="0"/>
                        <a:t> crédit conso</a:t>
                      </a:r>
                      <a:endParaRPr lang="fr-FR" sz="14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400" b="0" dirty="0" err="1" smtClean="0"/>
                        <a:t>Bpne</a:t>
                      </a:r>
                      <a:r>
                        <a:rPr lang="fr-FR" sz="1400" b="0" dirty="0" smtClean="0"/>
                        <a:t> et </a:t>
                      </a:r>
                      <a:r>
                        <a:rPr lang="fr-FR" sz="1400" b="0" dirty="0" err="1" smtClean="0"/>
                        <a:t>Dne</a:t>
                      </a:r>
                      <a:r>
                        <a:rPr lang="fr-FR" sz="1400" b="0" baseline="0" dirty="0" smtClean="0"/>
                        <a:t>– âgés de 26 à 65 ans, non détenteurs PP ou détenteurs PP avec échéance inférieure à 12 mois , pour lesquels </a:t>
                      </a:r>
                      <a:r>
                        <a:rPr lang="fr-FR" sz="1400" baseline="0" dirty="0" smtClean="0"/>
                        <a:t>il manque un produit pour être équipés, non couverts par l’univers Crédits.</a:t>
                      </a:r>
                      <a:endParaRPr lang="fr-FR"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t>NC</a:t>
                      </a:r>
                    </a:p>
                    <a:p>
                      <a:pPr algn="ctr"/>
                      <a:endParaRPr lang="fr-FR" sz="1400" b="1" dirty="0"/>
                    </a:p>
                  </a:txBody>
                  <a:tcPr anchor="ctr"/>
                </a:tc>
              </a:tr>
              <a:tr h="370840">
                <a:tc>
                  <a:txBody>
                    <a:bodyPr/>
                    <a:lstStyle/>
                    <a:p>
                      <a:r>
                        <a:rPr lang="fr-FR" sz="1400" dirty="0" smtClean="0"/>
                        <a:t>Conquête</a:t>
                      </a:r>
                      <a:r>
                        <a:rPr lang="fr-FR" sz="1400" baseline="0" dirty="0" smtClean="0"/>
                        <a:t> crédit conso</a:t>
                      </a:r>
                      <a:endParaRPr lang="fr-FR" sz="1400" dirty="0"/>
                    </a:p>
                  </a:txBody>
                  <a:tcPr/>
                </a:tc>
                <a:tc>
                  <a:txBody>
                    <a:bodyPr/>
                    <a:lstStyle/>
                    <a:p>
                      <a:pPr algn="just"/>
                      <a:r>
                        <a:rPr lang="fr-FR" sz="1400" b="0" dirty="0" smtClean="0"/>
                        <a:t>Bancarisés et Distanciés</a:t>
                      </a:r>
                      <a:r>
                        <a:rPr lang="fr-FR" sz="1400" b="0" baseline="0" dirty="0" smtClean="0"/>
                        <a:t> – âgés de 26 à 65 ans, titulaires d’un compte 04, non détenteurs PP ou détenteurs PP avec échéance inférieure à 12 mois -</a:t>
                      </a:r>
                      <a:endParaRPr lang="fr-FR"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t>NC</a:t>
                      </a:r>
                      <a:endParaRPr lang="fr-FR" sz="1400" b="1" dirty="0"/>
                    </a:p>
                  </a:txBody>
                  <a:tcPr anchor="ctr"/>
                </a:tc>
              </a:tr>
              <a:tr h="370840">
                <a:tc>
                  <a:txBody>
                    <a:bodyPr/>
                    <a:lstStyle/>
                    <a:p>
                      <a:r>
                        <a:rPr lang="fr-FR" sz="1400" dirty="0" smtClean="0"/>
                        <a:t>Conquête Crédit</a:t>
                      </a:r>
                      <a:r>
                        <a:rPr lang="fr-FR" sz="1400" baseline="0" dirty="0" smtClean="0"/>
                        <a:t> conso Clients Patrimoniaux</a:t>
                      </a:r>
                      <a:endParaRPr lang="fr-FR" sz="1400" dirty="0"/>
                    </a:p>
                  </a:txBody>
                  <a:tcPr/>
                </a:tc>
                <a:tc>
                  <a:txBody>
                    <a:bodyPr/>
                    <a:lstStyle/>
                    <a:p>
                      <a:pPr algn="just"/>
                      <a:r>
                        <a:rPr lang="fr-FR" sz="1400" dirty="0" smtClean="0"/>
                        <a:t>BANCARISES et DISTANCIES  –   26/65 ans - Avec 04 - avec SFG sup à 75k€ – non détenteurs PP ou détenteurs PP avec échéance inférieure à 12 mois -   non vus dans les 2 derniers mois - note bale 2 </a:t>
                      </a:r>
                      <a:r>
                        <a:rPr lang="fr-FR" sz="1400" dirty="0" err="1" smtClean="0"/>
                        <a:t>inf</a:t>
                      </a:r>
                      <a:r>
                        <a:rPr lang="fr-FR" sz="1400" dirty="0" smtClean="0"/>
                        <a:t> à 7 - adresse mail avec </a:t>
                      </a:r>
                      <a:r>
                        <a:rPr lang="fr-FR" sz="1400" dirty="0" err="1" smtClean="0"/>
                        <a:t>opt</a:t>
                      </a:r>
                      <a:r>
                        <a:rPr lang="fr-FR" sz="1400" dirty="0" smtClean="0"/>
                        <a:t> in</a:t>
                      </a:r>
                      <a:endParaRPr lang="fr-F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t>NC</a:t>
                      </a:r>
                    </a:p>
                    <a:p>
                      <a:pPr algn="ctr"/>
                      <a:endParaRPr lang="fr-FR" dirty="0"/>
                    </a:p>
                  </a:txBody>
                  <a:tcPr/>
                </a:tc>
              </a:tr>
              <a:tr h="370840">
                <a:tc>
                  <a:txBody>
                    <a:bodyPr/>
                    <a:lstStyle/>
                    <a:p>
                      <a:r>
                        <a:rPr lang="fr-FR" sz="1400" kern="1200" baseline="0" dirty="0" smtClean="0">
                          <a:solidFill>
                            <a:schemeClr val="dk1"/>
                          </a:solidFill>
                          <a:latin typeface="+mn-lt"/>
                          <a:ea typeface="+mn-ea"/>
                          <a:cs typeface="+mn-cs"/>
                        </a:rPr>
                        <a:t>Conquête  </a:t>
                      </a:r>
                      <a:r>
                        <a:rPr lang="fr-FR" sz="1400" kern="1200" baseline="0" dirty="0" err="1" smtClean="0">
                          <a:solidFill>
                            <a:schemeClr val="dk1"/>
                          </a:solidFill>
                          <a:latin typeface="+mn-lt"/>
                          <a:ea typeface="+mn-ea"/>
                          <a:cs typeface="+mn-cs"/>
                        </a:rPr>
                        <a:t>Izicarte</a:t>
                      </a:r>
                      <a:endParaRPr lang="fr-FR" sz="1400" kern="1200" baseline="0" dirty="0">
                        <a:solidFill>
                          <a:schemeClr val="dk1"/>
                        </a:solidFill>
                        <a:latin typeface="+mn-lt"/>
                        <a:ea typeface="+mn-ea"/>
                        <a:cs typeface="+mn-cs"/>
                      </a:endParaRPr>
                    </a:p>
                  </a:txBody>
                  <a:tcPr/>
                </a:tc>
                <a:tc>
                  <a:txBody>
                    <a:bodyPr/>
                    <a:lstStyle/>
                    <a:p>
                      <a:pPr algn="just"/>
                      <a:r>
                        <a:rPr lang="fr-FR" sz="1400" kern="1200" baseline="0" dirty="0" smtClean="0">
                          <a:solidFill>
                            <a:schemeClr val="dk1"/>
                          </a:solidFill>
                          <a:latin typeface="+mn-lt"/>
                          <a:ea typeface="+mn-ea"/>
                          <a:cs typeface="+mn-cs"/>
                        </a:rPr>
                        <a:t>Clients de 20 à 65 ans, titulaires d'un compte 04 avec flux créditeurs mensuels moyens &gt; 1000€, titulaires d’une carte Visa </a:t>
                      </a:r>
                      <a:r>
                        <a:rPr lang="fr-FR" sz="1400" kern="1200" baseline="0" dirty="0" err="1" smtClean="0">
                          <a:solidFill>
                            <a:schemeClr val="dk1"/>
                          </a:solidFill>
                          <a:latin typeface="+mn-lt"/>
                          <a:ea typeface="+mn-ea"/>
                          <a:cs typeface="+mn-cs"/>
                        </a:rPr>
                        <a:t>Classic</a:t>
                      </a:r>
                      <a:r>
                        <a:rPr lang="fr-FR" sz="1400" kern="1200" baseline="0" dirty="0" smtClean="0">
                          <a:solidFill>
                            <a:schemeClr val="dk1"/>
                          </a:solidFill>
                          <a:latin typeface="+mn-lt"/>
                          <a:ea typeface="+mn-ea"/>
                          <a:cs typeface="+mn-cs"/>
                        </a:rPr>
                        <a:t> à échéance entre 02/2018 et 12/2018,  ayant un découvert autorisé, non vus au cours des 3 derniers mois, note bale 2 entre 4 et 7 inclus.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t>NC</a:t>
                      </a:r>
                    </a:p>
                    <a:p>
                      <a:pPr algn="ctr"/>
                      <a:endParaRPr lang="fr-FR" sz="1400" b="1" dirty="0"/>
                    </a:p>
                  </a:txBody>
                  <a:tcPr anchor="ctr"/>
                </a:tc>
              </a:tr>
            </a:tbl>
          </a:graphicData>
        </a:graphic>
      </p:graphicFrame>
      <p:sp>
        <p:nvSpPr>
          <p:cNvPr id="5" name="ZoneTexte 4"/>
          <p:cNvSpPr txBox="1"/>
          <p:nvPr/>
        </p:nvSpPr>
        <p:spPr>
          <a:xfrm>
            <a:off x="7380312" y="1772816"/>
            <a:ext cx="360040" cy="369332"/>
          </a:xfrm>
          <a:prstGeom prst="rect">
            <a:avLst/>
          </a:prstGeom>
          <a:noFill/>
        </p:spPr>
        <p:txBody>
          <a:bodyPr wrap="square" rtlCol="0">
            <a:spAutoFit/>
          </a:bodyPr>
          <a:lstStyle/>
          <a:p>
            <a:r>
              <a:rPr lang="fr-FR" dirty="0" smtClean="0">
                <a:solidFill>
                  <a:srgbClr val="CC071E"/>
                </a:solidFill>
              </a:rPr>
              <a:t>@</a:t>
            </a:r>
            <a:endParaRPr lang="fr-FR" dirty="0">
              <a:solidFill>
                <a:srgbClr val="CC071E"/>
              </a:solidFill>
            </a:endParaRPr>
          </a:p>
        </p:txBody>
      </p:sp>
      <p:sp>
        <p:nvSpPr>
          <p:cNvPr id="6" name="ZoneTexte 5"/>
          <p:cNvSpPr txBox="1"/>
          <p:nvPr/>
        </p:nvSpPr>
        <p:spPr>
          <a:xfrm>
            <a:off x="7596336" y="2194411"/>
            <a:ext cx="1224385" cy="307777"/>
          </a:xfrm>
          <a:prstGeom prst="rect">
            <a:avLst/>
          </a:prstGeom>
          <a:noFill/>
        </p:spPr>
        <p:txBody>
          <a:bodyPr wrap="square" rtlCol="0">
            <a:spAutoFit/>
          </a:bodyPr>
          <a:lstStyle/>
          <a:p>
            <a:r>
              <a:rPr lang="fr-FR" sz="1400" dirty="0" smtClean="0">
                <a:solidFill>
                  <a:schemeClr val="bg1">
                    <a:lumMod val="50000"/>
                  </a:schemeClr>
                </a:solidFill>
              </a:rPr>
              <a:t>5 Septembre</a:t>
            </a:r>
            <a:endParaRPr lang="fr-FR" sz="1400" dirty="0">
              <a:solidFill>
                <a:schemeClr val="bg1">
                  <a:lumMod val="50000"/>
                </a:schemeClr>
              </a:solidFill>
            </a:endParaRPr>
          </a:p>
        </p:txBody>
      </p:sp>
      <p:pic>
        <p:nvPicPr>
          <p:cNvPr id="7" name="Picture 2" descr="Afficher l'image d'orig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00" y="1906208"/>
            <a:ext cx="288032" cy="37066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7380312" y="2555612"/>
            <a:ext cx="360040" cy="369332"/>
          </a:xfrm>
          <a:prstGeom prst="rect">
            <a:avLst/>
          </a:prstGeom>
          <a:noFill/>
        </p:spPr>
        <p:txBody>
          <a:bodyPr wrap="square" rtlCol="0">
            <a:spAutoFit/>
          </a:bodyPr>
          <a:lstStyle/>
          <a:p>
            <a:r>
              <a:rPr lang="fr-FR" dirty="0" smtClean="0">
                <a:solidFill>
                  <a:srgbClr val="CC071E"/>
                </a:solidFill>
              </a:rPr>
              <a:t>@</a:t>
            </a:r>
            <a:endParaRPr lang="fr-FR" dirty="0">
              <a:solidFill>
                <a:srgbClr val="CC071E"/>
              </a:solidFill>
            </a:endParaRPr>
          </a:p>
        </p:txBody>
      </p:sp>
      <p:sp>
        <p:nvSpPr>
          <p:cNvPr id="9" name="ZoneTexte 8"/>
          <p:cNvSpPr txBox="1"/>
          <p:nvPr/>
        </p:nvSpPr>
        <p:spPr>
          <a:xfrm>
            <a:off x="7596336" y="2924944"/>
            <a:ext cx="1224385" cy="307777"/>
          </a:xfrm>
          <a:prstGeom prst="rect">
            <a:avLst/>
          </a:prstGeom>
          <a:noFill/>
        </p:spPr>
        <p:txBody>
          <a:bodyPr wrap="square" rtlCol="0">
            <a:spAutoFit/>
          </a:bodyPr>
          <a:lstStyle/>
          <a:p>
            <a:r>
              <a:rPr lang="fr-FR" sz="1400" dirty="0" smtClean="0">
                <a:solidFill>
                  <a:schemeClr val="bg1">
                    <a:lumMod val="50000"/>
                  </a:schemeClr>
                </a:solidFill>
              </a:rPr>
              <a:t>5 Septembre</a:t>
            </a:r>
            <a:endParaRPr lang="fr-FR" sz="1400" dirty="0">
              <a:solidFill>
                <a:schemeClr val="bg1">
                  <a:lumMod val="50000"/>
                </a:schemeClr>
              </a:solidFill>
            </a:endParaRPr>
          </a:p>
        </p:txBody>
      </p:sp>
      <p:sp>
        <p:nvSpPr>
          <p:cNvPr id="10" name="ZoneTexte 9"/>
          <p:cNvSpPr txBox="1"/>
          <p:nvPr/>
        </p:nvSpPr>
        <p:spPr>
          <a:xfrm>
            <a:off x="7668095" y="3409255"/>
            <a:ext cx="1224385" cy="307777"/>
          </a:xfrm>
          <a:prstGeom prst="rect">
            <a:avLst/>
          </a:prstGeom>
          <a:noFill/>
        </p:spPr>
        <p:txBody>
          <a:bodyPr wrap="square" rtlCol="0">
            <a:spAutoFit/>
          </a:bodyPr>
          <a:lstStyle/>
          <a:p>
            <a:r>
              <a:rPr lang="fr-FR" sz="1400" dirty="0" smtClean="0">
                <a:solidFill>
                  <a:schemeClr val="bg1">
                    <a:lumMod val="50000"/>
                  </a:schemeClr>
                </a:solidFill>
              </a:rPr>
              <a:t>Novembre</a:t>
            </a:r>
            <a:endParaRPr lang="fr-FR" sz="1400" dirty="0">
              <a:solidFill>
                <a:schemeClr val="bg1">
                  <a:lumMod val="50000"/>
                </a:schemeClr>
              </a:solidFill>
            </a:endParaRPr>
          </a:p>
        </p:txBody>
      </p:sp>
      <p:sp>
        <p:nvSpPr>
          <p:cNvPr id="11" name="ZoneTexte 10"/>
          <p:cNvSpPr txBox="1"/>
          <p:nvPr/>
        </p:nvSpPr>
        <p:spPr>
          <a:xfrm>
            <a:off x="7573249" y="4787278"/>
            <a:ext cx="1224385" cy="307777"/>
          </a:xfrm>
          <a:prstGeom prst="rect">
            <a:avLst/>
          </a:prstGeom>
          <a:noFill/>
        </p:spPr>
        <p:txBody>
          <a:bodyPr wrap="square" rtlCol="0">
            <a:spAutoFit/>
          </a:bodyPr>
          <a:lstStyle/>
          <a:p>
            <a:r>
              <a:rPr lang="fr-FR" sz="1400" dirty="0" smtClean="0">
                <a:solidFill>
                  <a:schemeClr val="bg1">
                    <a:lumMod val="50000"/>
                  </a:schemeClr>
                </a:solidFill>
              </a:rPr>
              <a:t>5 Septembre </a:t>
            </a:r>
            <a:endParaRPr lang="fr-FR" sz="1400" dirty="0">
              <a:solidFill>
                <a:schemeClr val="bg1">
                  <a:lumMod val="50000"/>
                </a:schemeClr>
              </a:solidFill>
            </a:endParaRPr>
          </a:p>
        </p:txBody>
      </p:sp>
      <p:sp>
        <p:nvSpPr>
          <p:cNvPr id="12" name="ZoneTexte 11"/>
          <p:cNvSpPr txBox="1"/>
          <p:nvPr/>
        </p:nvSpPr>
        <p:spPr>
          <a:xfrm>
            <a:off x="7416316" y="3152581"/>
            <a:ext cx="360040" cy="369332"/>
          </a:xfrm>
          <a:prstGeom prst="rect">
            <a:avLst/>
          </a:prstGeom>
          <a:noFill/>
        </p:spPr>
        <p:txBody>
          <a:bodyPr wrap="square" rtlCol="0">
            <a:spAutoFit/>
          </a:bodyPr>
          <a:lstStyle/>
          <a:p>
            <a:r>
              <a:rPr lang="fr-FR" dirty="0" smtClean="0">
                <a:solidFill>
                  <a:srgbClr val="CC071E"/>
                </a:solidFill>
              </a:rPr>
              <a:t>@</a:t>
            </a:r>
            <a:endParaRPr lang="fr-FR" dirty="0">
              <a:solidFill>
                <a:srgbClr val="CC071E"/>
              </a:solidFill>
            </a:endParaRPr>
          </a:p>
        </p:txBody>
      </p:sp>
    </p:spTree>
    <p:extLst>
      <p:ext uri="{BB962C8B-B14F-4D97-AF65-F5344CB8AC3E}">
        <p14:creationId xmlns:p14="http://schemas.microsoft.com/office/powerpoint/2010/main" val="2176637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p:cNvPicPr>
          <p:nvPr/>
        </p:nvPicPr>
        <p:blipFill>
          <a:blip r:embed="rId2">
            <a:extLst>
              <a:ext uri="{28A0092B-C50C-407E-A947-70E740481C1C}">
                <a14:useLocalDpi xmlns:a14="http://schemas.microsoft.com/office/drawing/2010/main" val="0"/>
              </a:ext>
            </a:extLst>
          </a:blip>
          <a:stretch>
            <a:fillRect/>
          </a:stretch>
        </p:blipFill>
        <p:spPr>
          <a:xfrm>
            <a:off x="1" y="56938"/>
            <a:ext cx="9202072" cy="6814989"/>
          </a:xfrm>
          <a:prstGeom prst="rect">
            <a:avLst/>
          </a:prstGeom>
        </p:spPr>
      </p:pic>
      <p:sp>
        <p:nvSpPr>
          <p:cNvPr id="3" name="ZoneTexte 2"/>
          <p:cNvSpPr txBox="1"/>
          <p:nvPr/>
        </p:nvSpPr>
        <p:spPr>
          <a:xfrm>
            <a:off x="2915816" y="2204864"/>
            <a:ext cx="2736304" cy="461665"/>
          </a:xfrm>
          <a:prstGeom prst="rect">
            <a:avLst/>
          </a:prstGeom>
          <a:noFill/>
        </p:spPr>
        <p:txBody>
          <a:bodyPr wrap="square" rtlCol="0">
            <a:spAutoFit/>
          </a:bodyPr>
          <a:lstStyle/>
          <a:p>
            <a:pPr algn="ctr"/>
            <a:r>
              <a:rPr lang="fr-FR" sz="2400" b="1" dirty="0" smtClean="0">
                <a:solidFill>
                  <a:srgbClr val="FF0000"/>
                </a:solidFill>
              </a:rPr>
              <a:t>L’</a:t>
            </a:r>
            <a:r>
              <a:rPr lang="fr-FR" sz="2400" b="1" dirty="0" err="1" smtClean="0">
                <a:solidFill>
                  <a:srgbClr val="FF0000"/>
                </a:solidFill>
              </a:rPr>
              <a:t>incentive</a:t>
            </a:r>
            <a:endParaRPr lang="fr-FR" sz="2400" b="1" dirty="0">
              <a:solidFill>
                <a:srgbClr val="FF0000"/>
              </a:solidFill>
            </a:endParaRPr>
          </a:p>
        </p:txBody>
      </p:sp>
    </p:spTree>
    <p:extLst>
      <p:ext uri="{BB962C8B-B14F-4D97-AF65-F5344CB8AC3E}">
        <p14:creationId xmlns:p14="http://schemas.microsoft.com/office/powerpoint/2010/main" val="4170820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051720" y="2492896"/>
            <a:ext cx="5112568" cy="20162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Troisième </a:t>
            </a:r>
            <a:r>
              <a:rPr lang="fr-FR" sz="2600" b="1" dirty="0" err="1" smtClean="0">
                <a:solidFill>
                  <a:schemeClr val="bg1"/>
                </a:solidFill>
                <a:latin typeface="Arial Narrow" panose="020B0606020202030204" pitchFamily="34" charset="0"/>
                <a:cs typeface="Arial" panose="020B0604020202020204" pitchFamily="34" charset="0"/>
              </a:rPr>
              <a:t>Playlist</a:t>
            </a:r>
            <a:r>
              <a:rPr lang="fr-FR" sz="2600" b="1" dirty="0" smtClean="0">
                <a:solidFill>
                  <a:schemeClr val="bg1"/>
                </a:solidFill>
                <a:latin typeface="Arial Narrow" panose="020B0606020202030204" pitchFamily="34" charset="0"/>
                <a:cs typeface="Arial" panose="020B0604020202020204" pitchFamily="34" charset="0"/>
              </a:rPr>
              <a:t> </a:t>
            </a:r>
            <a:r>
              <a:rPr lang="fr-FR" sz="2600" b="1" dirty="0">
                <a:solidFill>
                  <a:schemeClr val="bg1"/>
                </a:solidFill>
                <a:latin typeface="Arial Narrow" panose="020B0606020202030204" pitchFamily="34" charset="0"/>
                <a:cs typeface="Arial" panose="020B0604020202020204" pitchFamily="34" charset="0"/>
              </a:rPr>
              <a:t>2017</a:t>
            </a:r>
          </a:p>
        </p:txBody>
      </p:sp>
      <p:sp>
        <p:nvSpPr>
          <p:cNvPr id="10" name="Rectangle 9"/>
          <p:cNvSpPr/>
          <p:nvPr/>
        </p:nvSpPr>
        <p:spPr>
          <a:xfrm>
            <a:off x="1565920" y="2780928"/>
            <a:ext cx="6120680" cy="1384995"/>
          </a:xfrm>
          <a:prstGeom prst="rect">
            <a:avLst/>
          </a:prstGeom>
        </p:spPr>
        <p:txBody>
          <a:bodyPr wrap="square">
            <a:spAutoFit/>
          </a:bodyPr>
          <a:lstStyle/>
          <a:p>
            <a:pPr algn="ctr"/>
            <a:r>
              <a:rPr lang="fr-FR" sz="2800" b="1" dirty="0">
                <a:solidFill>
                  <a:srgbClr val="CC071E"/>
                </a:solidFill>
                <a:latin typeface="Arial Narrow" panose="020B0606020202030204" pitchFamily="34" charset="0"/>
                <a:cs typeface="Arial" panose="020B0604020202020204" pitchFamily="34" charset="0"/>
              </a:rPr>
              <a:t>Le dispositif d’</a:t>
            </a:r>
            <a:r>
              <a:rPr lang="fr-FR" sz="2800" b="1" dirty="0" err="1">
                <a:solidFill>
                  <a:srgbClr val="CC071E"/>
                </a:solidFill>
                <a:latin typeface="Arial Narrow" panose="020B0606020202030204" pitchFamily="34" charset="0"/>
                <a:cs typeface="Arial" panose="020B0604020202020204" pitchFamily="34" charset="0"/>
              </a:rPr>
              <a:t>incentives</a:t>
            </a:r>
            <a:r>
              <a:rPr lang="fr-FR" sz="2800" b="1" dirty="0">
                <a:solidFill>
                  <a:srgbClr val="CC071E"/>
                </a:solidFill>
                <a:latin typeface="Arial Narrow" panose="020B0606020202030204" pitchFamily="34" charset="0"/>
                <a:cs typeface="Arial" panose="020B0604020202020204" pitchFamily="34" charset="0"/>
              </a:rPr>
              <a:t> </a:t>
            </a:r>
            <a:r>
              <a:rPr lang="fr-FR" sz="2800" b="1" dirty="0" smtClean="0">
                <a:solidFill>
                  <a:srgbClr val="CC071E"/>
                </a:solidFill>
                <a:latin typeface="Arial Narrow" panose="020B0606020202030204" pitchFamily="34" charset="0"/>
                <a:cs typeface="Arial" panose="020B0604020202020204" pitchFamily="34" charset="0"/>
              </a:rPr>
              <a:t/>
            </a:r>
            <a:br>
              <a:rPr lang="fr-FR" sz="2800" b="1" dirty="0" smtClean="0">
                <a:solidFill>
                  <a:srgbClr val="CC071E"/>
                </a:solidFill>
                <a:latin typeface="Arial Narrow" panose="020B0606020202030204" pitchFamily="34" charset="0"/>
                <a:cs typeface="Arial" panose="020B0604020202020204" pitchFamily="34" charset="0"/>
              </a:rPr>
            </a:br>
            <a:r>
              <a:rPr lang="fr-FR" sz="2800" b="1" dirty="0" smtClean="0">
                <a:solidFill>
                  <a:srgbClr val="CC071E"/>
                </a:solidFill>
                <a:latin typeface="Arial Narrow" panose="020B0606020202030204" pitchFamily="34" charset="0"/>
                <a:cs typeface="Arial" panose="020B0604020202020204" pitchFamily="34" charset="0"/>
              </a:rPr>
              <a:t>sera </a:t>
            </a:r>
            <a:r>
              <a:rPr lang="fr-FR" sz="2800" b="1" dirty="0">
                <a:solidFill>
                  <a:srgbClr val="CC071E"/>
                </a:solidFill>
                <a:latin typeface="Arial Narrow" panose="020B0606020202030204" pitchFamily="34" charset="0"/>
                <a:cs typeface="Arial" panose="020B0604020202020204" pitchFamily="34" charset="0"/>
              </a:rPr>
              <a:t>communiqué dans </a:t>
            </a:r>
            <a:r>
              <a:rPr lang="fr-FR" sz="2800" b="1" dirty="0" smtClean="0">
                <a:solidFill>
                  <a:srgbClr val="CC071E"/>
                </a:solidFill>
                <a:latin typeface="Arial Narrow" panose="020B0606020202030204" pitchFamily="34" charset="0"/>
                <a:cs typeface="Arial" panose="020B0604020202020204" pitchFamily="34" charset="0"/>
              </a:rPr>
              <a:t/>
            </a:r>
            <a:br>
              <a:rPr lang="fr-FR" sz="2800" b="1" dirty="0" smtClean="0">
                <a:solidFill>
                  <a:srgbClr val="CC071E"/>
                </a:solidFill>
                <a:latin typeface="Arial Narrow" panose="020B0606020202030204" pitchFamily="34" charset="0"/>
                <a:cs typeface="Arial" panose="020B0604020202020204" pitchFamily="34" charset="0"/>
              </a:rPr>
            </a:br>
            <a:r>
              <a:rPr lang="fr-FR" sz="2800" b="1" dirty="0" smtClean="0">
                <a:solidFill>
                  <a:srgbClr val="CC071E"/>
                </a:solidFill>
                <a:latin typeface="Arial Narrow" panose="020B0606020202030204" pitchFamily="34" charset="0"/>
                <a:cs typeface="Arial" panose="020B0604020202020204" pitchFamily="34" charset="0"/>
              </a:rPr>
              <a:t>les </a:t>
            </a:r>
            <a:r>
              <a:rPr lang="fr-FR" sz="2800" b="1" dirty="0">
                <a:solidFill>
                  <a:srgbClr val="CC071E"/>
                </a:solidFill>
                <a:latin typeface="Arial Narrow" panose="020B0606020202030204" pitchFamily="34" charset="0"/>
                <a:cs typeface="Arial" panose="020B0604020202020204" pitchFamily="34" charset="0"/>
              </a:rPr>
              <a:t>prochains jours</a:t>
            </a:r>
          </a:p>
        </p:txBody>
      </p:sp>
    </p:spTree>
    <p:extLst>
      <p:ext uri="{BB962C8B-B14F-4D97-AF65-F5344CB8AC3E}">
        <p14:creationId xmlns:p14="http://schemas.microsoft.com/office/powerpoint/2010/main" val="4109057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p:cNvPicPr>
          <p:nvPr/>
        </p:nvPicPr>
        <p:blipFill>
          <a:blip r:embed="rId2">
            <a:extLst>
              <a:ext uri="{28A0092B-C50C-407E-A947-70E740481C1C}">
                <a14:useLocalDpi xmlns:a14="http://schemas.microsoft.com/office/drawing/2010/main" val="0"/>
              </a:ext>
            </a:extLst>
          </a:blip>
          <a:stretch>
            <a:fillRect/>
          </a:stretch>
        </p:blipFill>
        <p:spPr>
          <a:xfrm>
            <a:off x="1" y="56938"/>
            <a:ext cx="9202072" cy="6814989"/>
          </a:xfrm>
          <a:prstGeom prst="rect">
            <a:avLst/>
          </a:prstGeom>
        </p:spPr>
      </p:pic>
      <p:sp>
        <p:nvSpPr>
          <p:cNvPr id="3" name="ZoneTexte 2"/>
          <p:cNvSpPr txBox="1"/>
          <p:nvPr/>
        </p:nvSpPr>
        <p:spPr>
          <a:xfrm>
            <a:off x="2915816" y="2204864"/>
            <a:ext cx="2736304" cy="461665"/>
          </a:xfrm>
          <a:prstGeom prst="rect">
            <a:avLst/>
          </a:prstGeom>
          <a:noFill/>
        </p:spPr>
        <p:txBody>
          <a:bodyPr wrap="square" rtlCol="0">
            <a:spAutoFit/>
          </a:bodyPr>
          <a:lstStyle/>
          <a:p>
            <a:pPr algn="ctr"/>
            <a:r>
              <a:rPr lang="fr-FR" sz="2400" b="1" dirty="0" smtClean="0">
                <a:solidFill>
                  <a:srgbClr val="FF0000"/>
                </a:solidFill>
              </a:rPr>
              <a:t>Annexe</a:t>
            </a:r>
            <a:endParaRPr lang="fr-FR" sz="2400" b="1" dirty="0">
              <a:solidFill>
                <a:srgbClr val="FF0000"/>
              </a:solidFill>
            </a:endParaRPr>
          </a:p>
        </p:txBody>
      </p:sp>
    </p:spTree>
    <p:extLst>
      <p:ext uri="{BB962C8B-B14F-4D97-AF65-F5344CB8AC3E}">
        <p14:creationId xmlns:p14="http://schemas.microsoft.com/office/powerpoint/2010/main" val="2503013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808415280"/>
              </p:ext>
            </p:extLst>
          </p:nvPr>
        </p:nvGraphicFramePr>
        <p:xfrm>
          <a:off x="107504" y="1700808"/>
          <a:ext cx="8856984" cy="3696871"/>
        </p:xfrm>
        <a:graphic>
          <a:graphicData uri="http://schemas.openxmlformats.org/drawingml/2006/table">
            <a:tbl>
              <a:tblPr/>
              <a:tblGrid>
                <a:gridCol w="1606760"/>
                <a:gridCol w="1396168"/>
                <a:gridCol w="1090636"/>
                <a:gridCol w="965539"/>
                <a:gridCol w="1040779"/>
                <a:gridCol w="970819"/>
                <a:gridCol w="967570"/>
                <a:gridCol w="818713"/>
              </a:tblGrid>
              <a:tr h="452964">
                <a:tc>
                  <a:txBody>
                    <a:bodyPr/>
                    <a:lstStyle/>
                    <a:p>
                      <a:pPr algn="l" fontAlgn="b"/>
                      <a:r>
                        <a:rPr lang="fr-FR" sz="1400" b="0" i="0" u="none" strike="noStrike" dirty="0">
                          <a:solidFill>
                            <a:srgbClr val="000000"/>
                          </a:solidFill>
                          <a:effectLst/>
                          <a:latin typeface="Arial"/>
                        </a:rPr>
                        <a:t> </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gridSpan="2">
                  <a:txBody>
                    <a:bodyPr/>
                    <a:lstStyle/>
                    <a:p>
                      <a:pPr algn="ctr" rtl="0" fontAlgn="ctr"/>
                      <a:r>
                        <a:rPr lang="fr-FR" sz="1400" b="1" i="0" u="none" strike="noStrike" dirty="0" smtClean="0">
                          <a:solidFill>
                            <a:srgbClr val="FFFFFF"/>
                          </a:solidFill>
                          <a:effectLst/>
                          <a:latin typeface="Arial Narrow"/>
                        </a:rPr>
                        <a:t>TSR 3,50%</a:t>
                      </a:r>
                      <a:r>
                        <a:rPr lang="fr-FR" sz="1400" b="1" i="0" u="none" strike="noStrike" dirty="0">
                          <a:solidFill>
                            <a:srgbClr val="FFFFFF"/>
                          </a:solidFill>
                          <a:effectLst/>
                          <a:latin typeface="Arial Narrow"/>
                        </a:rPr>
                        <a:t/>
                      </a:r>
                      <a:br>
                        <a:rPr lang="fr-FR" sz="1400" b="1" i="0" u="none" strike="noStrike" dirty="0">
                          <a:solidFill>
                            <a:srgbClr val="FFFFFF"/>
                          </a:solidFill>
                          <a:effectLst/>
                          <a:latin typeface="Arial Narrow"/>
                        </a:rPr>
                      </a:br>
                      <a:r>
                        <a:rPr lang="fr-FR" sz="1400" b="1" i="0" u="none" strike="noStrike" dirty="0" smtClean="0">
                          <a:solidFill>
                            <a:srgbClr val="FFFFFF"/>
                          </a:solidFill>
                          <a:effectLst/>
                          <a:latin typeface="Arial Narrow"/>
                        </a:rPr>
                        <a:t>21/09</a:t>
                      </a:r>
                      <a:endParaRPr lang="fr-FR" sz="1400" b="1" i="0" u="none" strike="noStrike" dirty="0">
                        <a:solidFill>
                          <a:srgbClr val="FFFFFF"/>
                        </a:solidFill>
                        <a:effectLst/>
                        <a:latin typeface="Arial Narrow"/>
                      </a:endParaRPr>
                    </a:p>
                  </a:txBody>
                  <a:tcPr marL="8037" marR="8037" marT="8037" marB="0" anchor="ctr">
                    <a:lnL w="12700" cap="flat" cmpd="sng" algn="ctr">
                      <a:solidFill>
                        <a:srgbClr val="FFFFFF"/>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solidFill>
                      <a:srgbClr val="0070C0"/>
                    </a:solidFill>
                  </a:tcPr>
                </a:tc>
                <a:tc hMerge="1">
                  <a:txBody>
                    <a:bodyPr/>
                    <a:lstStyle/>
                    <a:p>
                      <a:endParaRPr lang="fr-FR"/>
                    </a:p>
                  </a:txBody>
                  <a:tcPr/>
                </a:tc>
                <a:tc gridSpan="3">
                  <a:txBody>
                    <a:bodyPr/>
                    <a:lstStyle/>
                    <a:p>
                      <a:pPr algn="ctr" rtl="0" fontAlgn="ctr"/>
                      <a:r>
                        <a:rPr lang="fr-FR" sz="1400" b="1" i="0" u="none" strike="noStrike" dirty="0" smtClean="0">
                          <a:solidFill>
                            <a:srgbClr val="FFFFFF"/>
                          </a:solidFill>
                          <a:effectLst/>
                          <a:latin typeface="Arial Narrow"/>
                        </a:rPr>
                        <a:t>Emprunt 3,90% </a:t>
                      </a:r>
                    </a:p>
                    <a:p>
                      <a:pPr algn="ctr" rtl="0" fontAlgn="ctr"/>
                      <a:r>
                        <a:rPr lang="fr-FR" sz="1400" b="1" i="0" u="none" strike="noStrike" dirty="0" smtClean="0">
                          <a:solidFill>
                            <a:srgbClr val="FFFFFF"/>
                          </a:solidFill>
                          <a:effectLst/>
                          <a:latin typeface="Arial Narrow"/>
                        </a:rPr>
                        <a:t>30/10</a:t>
                      </a:r>
                      <a:endParaRPr lang="fr-FR" sz="1400" b="1" i="0" u="none" strike="noStrike" dirty="0">
                        <a:solidFill>
                          <a:srgbClr val="FFFFFF"/>
                        </a:solidFill>
                        <a:effectLst/>
                        <a:latin typeface="Arial Narrow"/>
                      </a:endParaRPr>
                    </a:p>
                  </a:txBody>
                  <a:tcPr marL="8037" marR="8037" marT="8037"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solidFill>
                      <a:srgbClr val="0070C0"/>
                    </a:solidFill>
                  </a:tcPr>
                </a:tc>
                <a:tc hMerge="1">
                  <a:txBody>
                    <a:bodyPr/>
                    <a:lstStyle/>
                    <a:p>
                      <a:endParaRPr lang="fr-FR"/>
                    </a:p>
                  </a:txBody>
                  <a:tcPr/>
                </a:tc>
                <a:tc hMerge="1">
                  <a:txBody>
                    <a:bodyPr/>
                    <a:lstStyle/>
                    <a:p>
                      <a:endParaRPr lang="fr-FR"/>
                    </a:p>
                  </a:txBody>
                  <a:tcPr/>
                </a:tc>
                <a:tc gridSpan="2">
                  <a:txBody>
                    <a:bodyPr/>
                    <a:lstStyle/>
                    <a:p>
                      <a:pPr algn="ctr" rtl="0" fontAlgn="ctr"/>
                      <a:r>
                        <a:rPr lang="fr-FR" sz="1400" b="1" i="0" u="none" strike="noStrike" dirty="0" smtClean="0">
                          <a:solidFill>
                            <a:srgbClr val="FFFFFF"/>
                          </a:solidFill>
                          <a:effectLst/>
                          <a:latin typeface="Arial Narrow"/>
                        </a:rPr>
                        <a:t>Emprunt 3,70%</a:t>
                      </a:r>
                    </a:p>
                    <a:p>
                      <a:pPr algn="ctr" rtl="0" fontAlgn="ctr"/>
                      <a:r>
                        <a:rPr lang="fr-FR" sz="1400" b="1" i="0" u="none" strike="noStrike" dirty="0" smtClean="0">
                          <a:solidFill>
                            <a:srgbClr val="FFFFFF"/>
                          </a:solidFill>
                          <a:effectLst/>
                          <a:latin typeface="Arial Narrow"/>
                        </a:rPr>
                        <a:t>16/12</a:t>
                      </a:r>
                      <a:endParaRPr lang="fr-FR" sz="1400" b="1" i="0" u="none" strike="noStrike" dirty="0">
                        <a:solidFill>
                          <a:srgbClr val="FFFFFF"/>
                        </a:solidFill>
                        <a:effectLst/>
                        <a:latin typeface="Arial Narrow"/>
                      </a:endParaRPr>
                    </a:p>
                  </a:txBody>
                  <a:tcPr marL="8037" marR="8037" marT="8037"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a:noFill/>
                    </a:lnT>
                    <a:lnB>
                      <a:noFill/>
                    </a:lnB>
                    <a:solidFill>
                      <a:srgbClr val="0070C0"/>
                    </a:solidFill>
                  </a:tcPr>
                </a:tc>
                <a:tc hMerge="1">
                  <a:txBody>
                    <a:bodyPr/>
                    <a:lstStyle/>
                    <a:p>
                      <a:pPr algn="ctr" rtl="0" fontAlgn="ctr"/>
                      <a:endParaRPr lang="fr-FR" sz="1200" b="1" i="0" u="none" strike="noStrike" dirty="0">
                        <a:solidFill>
                          <a:srgbClr val="FFFFFF"/>
                        </a:solidFill>
                        <a:effectLst/>
                        <a:latin typeface="Arial Narrow"/>
                      </a:endParaRPr>
                    </a:p>
                  </a:txBody>
                  <a:tcPr marL="8037" marR="8037" marT="8037" marB="0" anchor="ctr">
                    <a:lnL w="12700" cap="flat" cmpd="sng" algn="ctr">
                      <a:solidFill>
                        <a:srgbClr val="FFFFFF"/>
                      </a:solidFill>
                      <a:prstDash val="solid"/>
                      <a:round/>
                      <a:headEnd type="none" w="med" len="med"/>
                      <a:tailEnd type="none" w="med" len="med"/>
                    </a:lnL>
                    <a:lnR>
                      <a:noFill/>
                    </a:lnR>
                    <a:lnT>
                      <a:noFill/>
                    </a:lnT>
                    <a:lnB>
                      <a:noFill/>
                    </a:lnB>
                    <a:solidFill>
                      <a:srgbClr val="0070C0"/>
                    </a:solidFill>
                  </a:tcPr>
                </a:tc>
              </a:tr>
              <a:tr h="452964">
                <a:tc>
                  <a:txBody>
                    <a:bodyPr/>
                    <a:lstStyle/>
                    <a:p>
                      <a:pPr algn="l" fontAlgn="b"/>
                      <a:r>
                        <a:rPr lang="fr-FR" sz="1400" b="0" i="0" u="none" strike="noStrike" dirty="0">
                          <a:solidFill>
                            <a:srgbClr val="000000"/>
                          </a:solidFill>
                          <a:effectLst/>
                          <a:latin typeface="Arial"/>
                        </a:rPr>
                        <a:t> </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ctr"/>
                      <a:r>
                        <a:rPr lang="fr-FR" sz="1400" b="1" i="0" u="none" strike="noStrike" dirty="0">
                          <a:solidFill>
                            <a:srgbClr val="000000"/>
                          </a:solidFill>
                          <a:effectLst/>
                          <a:latin typeface="Arial Narrow"/>
                        </a:rPr>
                        <a:t>CTO </a:t>
                      </a:r>
                    </a:p>
                  </a:txBody>
                  <a:tcPr marL="8037" marR="8037" marT="8037" marB="0" anchor="ctr">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fr-FR" sz="1400" b="1" i="0" u="none" strike="noStrike" dirty="0">
                          <a:solidFill>
                            <a:srgbClr val="000000"/>
                          </a:solidFill>
                          <a:effectLst/>
                          <a:latin typeface="Arial Narrow"/>
                        </a:rPr>
                        <a:t>Nombre de clients</a:t>
                      </a:r>
                    </a:p>
                  </a:txBody>
                  <a:tcPr marL="8037" marR="8037" marT="8037" marB="0" anchor="ctr">
                    <a:lnL w="12700" cap="flat" cmpd="sng" algn="ctr">
                      <a:no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algn="ctr" rtl="0" fontAlgn="ctr"/>
                      <a:r>
                        <a:rPr lang="fr-FR" sz="1400" b="1" i="0" u="none" strike="noStrike" dirty="0">
                          <a:solidFill>
                            <a:srgbClr val="000000"/>
                          </a:solidFill>
                          <a:effectLst/>
                          <a:latin typeface="Arial Narrow"/>
                        </a:rPr>
                        <a:t>CTO</a:t>
                      </a:r>
                    </a:p>
                  </a:txBody>
                  <a:tcPr marL="8037" marR="8037" marT="8037" marB="0" anchor="ctr">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fr-FR" sz="1400" b="1" i="0" u="none" strike="noStrike">
                          <a:solidFill>
                            <a:srgbClr val="000000"/>
                          </a:solidFill>
                          <a:effectLst/>
                          <a:latin typeface="Arial Narrow"/>
                        </a:rPr>
                        <a:t>Assurance Vie</a:t>
                      </a:r>
                    </a:p>
                  </a:txBody>
                  <a:tcPr marL="8037" marR="8037" marT="803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fr-FR" sz="1400" b="1" i="0" u="none" strike="noStrike" dirty="0">
                          <a:solidFill>
                            <a:srgbClr val="000000"/>
                          </a:solidFill>
                          <a:effectLst/>
                          <a:latin typeface="Arial Narrow"/>
                        </a:rPr>
                        <a:t>Nombre de clients</a:t>
                      </a:r>
                    </a:p>
                  </a:txBody>
                  <a:tcPr marL="8037" marR="8037" marT="8037" marB="0" anchor="ctr">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fr-FR" sz="1400" b="1" i="0" u="none" strike="noStrike" dirty="0" smtClean="0">
                          <a:solidFill>
                            <a:srgbClr val="000000"/>
                          </a:solidFill>
                          <a:effectLst/>
                          <a:latin typeface="Arial Narrow"/>
                        </a:rPr>
                        <a:t>CTO</a:t>
                      </a:r>
                      <a:endParaRPr lang="fr-FR" sz="1400" b="1" i="0" u="none" strike="noStrike" dirty="0">
                        <a:solidFill>
                          <a:srgbClr val="000000"/>
                        </a:solidFill>
                        <a:effectLst/>
                        <a:latin typeface="Arial Narrow"/>
                      </a:endParaRPr>
                    </a:p>
                  </a:txBody>
                  <a:tcPr marL="8037" marR="8037" marT="8037" marB="0" anchor="ctr">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E9EDF4"/>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dirty="0" smtClean="0">
                          <a:solidFill>
                            <a:srgbClr val="000000"/>
                          </a:solidFill>
                          <a:effectLst/>
                          <a:latin typeface="Arial Narrow"/>
                        </a:rPr>
                        <a:t>Nombre de clients</a:t>
                      </a:r>
                    </a:p>
                    <a:p>
                      <a:pPr algn="ctr" rtl="0" fontAlgn="ctr"/>
                      <a:endParaRPr lang="fr-FR" sz="1400" b="1" i="0" u="none" strike="noStrike" dirty="0">
                        <a:solidFill>
                          <a:srgbClr val="000000"/>
                        </a:solidFill>
                        <a:effectLst/>
                        <a:latin typeface="Arial Narrow"/>
                      </a:endParaRPr>
                    </a:p>
                  </a:txBody>
                  <a:tcPr marL="8037" marR="8037" marT="8037" marB="0" anchor="ctr">
                    <a:lnL w="12700" cap="flat" cmpd="sng" algn="ctr">
                      <a:solidFill>
                        <a:srgbClr val="FFFFFF"/>
                      </a:solidFill>
                      <a:prstDash val="solid"/>
                      <a:round/>
                      <a:headEnd type="none" w="med" len="med"/>
                      <a:tailEnd type="none" w="med" len="med"/>
                    </a:lnL>
                    <a:lnR w="38100" cap="flat" cmpd="sng" algn="ctr">
                      <a:no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E9EDF4"/>
                    </a:solidFill>
                  </a:tcPr>
                </a:tc>
              </a:tr>
              <a:tr h="0">
                <a:tc>
                  <a:txBody>
                    <a:bodyPr/>
                    <a:lstStyle/>
                    <a:p>
                      <a:pPr algn="l" rtl="0" fontAlgn="b"/>
                      <a:r>
                        <a:rPr lang="fr-FR" sz="1400" b="0" i="0" u="none" strike="noStrike" dirty="0">
                          <a:solidFill>
                            <a:srgbClr val="000000"/>
                          </a:solidFill>
                          <a:effectLst/>
                          <a:latin typeface="Arial Narrow"/>
                        </a:rPr>
                        <a:t>ARDENNES</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443 </a:t>
                      </a:r>
                      <a:r>
                        <a:rPr lang="fr-FR" sz="1400" b="0" i="0" u="none" strike="noStrike" kern="1200" dirty="0" smtClean="0">
                          <a:solidFill>
                            <a:srgbClr val="000000"/>
                          </a:solidFill>
                          <a:effectLst/>
                          <a:latin typeface="Arial Narrow"/>
                          <a:ea typeface="+mn-ea"/>
                          <a:cs typeface="+mn-cs"/>
                        </a:rPr>
                        <a:t>166 €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45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1 012 </a:t>
                      </a:r>
                      <a:r>
                        <a:rPr lang="fr-FR" sz="1400" b="0" i="0" u="none" strike="noStrike" kern="1200" dirty="0" smtClean="0">
                          <a:solidFill>
                            <a:schemeClr val="tx1"/>
                          </a:solidFill>
                          <a:effectLst/>
                          <a:latin typeface="Arial Narrow"/>
                          <a:ea typeface="+mn-ea"/>
                          <a:cs typeface="+mn-cs"/>
                        </a:rPr>
                        <a:t>343 €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327 </a:t>
                      </a:r>
                      <a:r>
                        <a:rPr lang="fr-FR" sz="1400" b="0" i="0" u="none" strike="noStrike" kern="1200" dirty="0" smtClean="0">
                          <a:solidFill>
                            <a:srgbClr val="000000"/>
                          </a:solidFill>
                          <a:effectLst/>
                          <a:latin typeface="Arial Narrow"/>
                          <a:ea typeface="+mn-ea"/>
                          <a:cs typeface="+mn-cs"/>
                        </a:rPr>
                        <a:t>161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dirty="0">
                          <a:solidFill>
                            <a:srgbClr val="000000"/>
                          </a:solidFill>
                          <a:effectLst/>
                          <a:latin typeface="Calibri"/>
                        </a:rPr>
                        <a:t>143</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247 </a:t>
                      </a:r>
                      <a:r>
                        <a:rPr lang="fr-FR" sz="1200" b="0" i="0" u="none" strike="noStrike" kern="1200" dirty="0" smtClean="0">
                          <a:solidFill>
                            <a:srgbClr val="000000"/>
                          </a:solidFill>
                          <a:effectLst/>
                          <a:latin typeface="Calibri"/>
                          <a:ea typeface="+mn-ea"/>
                          <a:cs typeface="+mn-cs"/>
                        </a:rPr>
                        <a:t>203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33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AUBE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391 </a:t>
                      </a:r>
                      <a:r>
                        <a:rPr lang="fr-FR" sz="1400" b="0" i="0" u="none" strike="noStrike" kern="1200" dirty="0" smtClean="0">
                          <a:solidFill>
                            <a:srgbClr val="000000"/>
                          </a:solidFill>
                          <a:effectLst/>
                          <a:latin typeface="Arial Narrow"/>
                          <a:ea typeface="+mn-ea"/>
                          <a:cs typeface="+mn-cs"/>
                        </a:rPr>
                        <a:t>251 €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45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1 163 </a:t>
                      </a:r>
                      <a:r>
                        <a:rPr lang="fr-FR" sz="1400" b="0" i="0" u="none" strike="noStrike" kern="1200" dirty="0" smtClean="0">
                          <a:solidFill>
                            <a:schemeClr val="tx1"/>
                          </a:solidFill>
                          <a:effectLst/>
                          <a:latin typeface="Arial Narrow"/>
                          <a:ea typeface="+mn-ea"/>
                          <a:cs typeface="+mn-cs"/>
                        </a:rPr>
                        <a:t>296 €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560 </a:t>
                      </a:r>
                      <a:r>
                        <a:rPr lang="fr-FR" sz="1400" b="0" i="0" u="none" strike="noStrike" kern="1200" dirty="0" smtClean="0">
                          <a:solidFill>
                            <a:srgbClr val="000000"/>
                          </a:solidFill>
                          <a:effectLst/>
                          <a:latin typeface="Arial Narrow"/>
                          <a:ea typeface="+mn-ea"/>
                          <a:cs typeface="+mn-cs"/>
                        </a:rPr>
                        <a:t>423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187</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331 </a:t>
                      </a:r>
                      <a:r>
                        <a:rPr lang="fr-FR" sz="1200" b="0" i="0" u="none" strike="noStrike" kern="1200" dirty="0" smtClean="0">
                          <a:solidFill>
                            <a:srgbClr val="000000"/>
                          </a:solidFill>
                          <a:effectLst/>
                          <a:latin typeface="Calibri"/>
                          <a:ea typeface="+mn-ea"/>
                          <a:cs typeface="+mn-cs"/>
                        </a:rPr>
                        <a:t>713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49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EST MOSELLE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515 </a:t>
                      </a:r>
                      <a:r>
                        <a:rPr lang="fr-FR" sz="1400" b="0" i="0" u="none" strike="noStrike" kern="1200" dirty="0" smtClean="0">
                          <a:solidFill>
                            <a:srgbClr val="000000"/>
                          </a:solidFill>
                          <a:effectLst/>
                          <a:latin typeface="Arial Narrow"/>
                          <a:ea typeface="+mn-ea"/>
                          <a:cs typeface="+mn-cs"/>
                        </a:rPr>
                        <a:t>262 €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61</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1 132 </a:t>
                      </a:r>
                      <a:r>
                        <a:rPr lang="fr-FR" sz="1400" b="0" i="0" u="none" strike="noStrike" kern="1200" dirty="0" smtClean="0">
                          <a:solidFill>
                            <a:schemeClr val="tx1"/>
                          </a:solidFill>
                          <a:effectLst/>
                          <a:latin typeface="Arial Narrow"/>
                          <a:ea typeface="+mn-ea"/>
                          <a:cs typeface="+mn-cs"/>
                        </a:rPr>
                        <a:t>782 €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884 </a:t>
                      </a:r>
                      <a:r>
                        <a:rPr lang="fr-FR" sz="1400" b="0" i="0" u="none" strike="noStrike" kern="1200" dirty="0" smtClean="0">
                          <a:solidFill>
                            <a:srgbClr val="000000"/>
                          </a:solidFill>
                          <a:effectLst/>
                          <a:latin typeface="Arial Narrow"/>
                          <a:ea typeface="+mn-ea"/>
                          <a:cs typeface="+mn-cs"/>
                        </a:rPr>
                        <a:t>358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226</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512 </a:t>
                      </a:r>
                      <a:r>
                        <a:rPr lang="fr-FR" sz="1200" b="0" i="0" u="none" strike="noStrike" kern="1200" dirty="0" smtClean="0">
                          <a:solidFill>
                            <a:srgbClr val="000000"/>
                          </a:solidFill>
                          <a:effectLst/>
                          <a:latin typeface="Calibri"/>
                          <a:ea typeface="+mn-ea"/>
                          <a:cs typeface="+mn-cs"/>
                        </a:rPr>
                        <a:t>448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59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dirty="0">
                          <a:solidFill>
                            <a:srgbClr val="000000"/>
                          </a:solidFill>
                          <a:effectLst/>
                          <a:latin typeface="Arial Narrow"/>
                        </a:rPr>
                        <a:t>HAUTE MARNE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334 </a:t>
                      </a:r>
                      <a:r>
                        <a:rPr lang="fr-FR" sz="1400" b="0" i="0" u="none" strike="noStrike" kern="1200" dirty="0" smtClean="0">
                          <a:solidFill>
                            <a:srgbClr val="000000"/>
                          </a:solidFill>
                          <a:effectLst/>
                          <a:latin typeface="Arial Narrow"/>
                          <a:ea typeface="+mn-ea"/>
                          <a:cs typeface="+mn-cs"/>
                        </a:rPr>
                        <a:t>928 €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56</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666 </a:t>
                      </a:r>
                      <a:r>
                        <a:rPr lang="fr-FR" sz="1400" b="0" i="0" u="none" strike="noStrike" kern="1200" dirty="0" smtClean="0">
                          <a:solidFill>
                            <a:schemeClr val="tx1"/>
                          </a:solidFill>
                          <a:effectLst/>
                          <a:latin typeface="Arial Narrow"/>
                          <a:ea typeface="+mn-ea"/>
                          <a:cs typeface="+mn-cs"/>
                        </a:rPr>
                        <a:t>966 €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383 </a:t>
                      </a:r>
                      <a:r>
                        <a:rPr lang="fr-FR" sz="1400" b="0" i="0" u="none" strike="noStrike" kern="1200" dirty="0" smtClean="0">
                          <a:solidFill>
                            <a:srgbClr val="000000"/>
                          </a:solidFill>
                          <a:effectLst/>
                          <a:latin typeface="Arial Narrow"/>
                          <a:ea typeface="+mn-ea"/>
                          <a:cs typeface="+mn-cs"/>
                        </a:rPr>
                        <a:t>162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115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191 </a:t>
                      </a:r>
                      <a:r>
                        <a:rPr lang="fr-FR" sz="1200" b="0" i="0" u="none" strike="noStrike" kern="1200" dirty="0" smtClean="0">
                          <a:solidFill>
                            <a:srgbClr val="000000"/>
                          </a:solidFill>
                          <a:effectLst/>
                          <a:latin typeface="Calibri"/>
                          <a:ea typeface="+mn-ea"/>
                          <a:cs typeface="+mn-cs"/>
                        </a:rPr>
                        <a:t>442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38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MARNE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1 152 </a:t>
                      </a:r>
                      <a:r>
                        <a:rPr lang="fr-FR" sz="1400" b="0" i="0" u="none" strike="noStrike" kern="1200" dirty="0" smtClean="0">
                          <a:solidFill>
                            <a:srgbClr val="000000"/>
                          </a:solidFill>
                          <a:effectLst/>
                          <a:latin typeface="Arial Narrow"/>
                          <a:ea typeface="+mn-ea"/>
                          <a:cs typeface="+mn-cs"/>
                        </a:rPr>
                        <a:t>690 €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171</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2 495 </a:t>
                      </a:r>
                      <a:r>
                        <a:rPr lang="fr-FR" sz="1400" b="0" i="0" u="none" strike="noStrike" kern="1200" dirty="0" smtClean="0">
                          <a:solidFill>
                            <a:schemeClr val="tx1"/>
                          </a:solidFill>
                          <a:effectLst/>
                          <a:latin typeface="Arial Narrow"/>
                          <a:ea typeface="+mn-ea"/>
                          <a:cs typeface="+mn-cs"/>
                        </a:rPr>
                        <a:t>076 €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1 192 </a:t>
                      </a:r>
                      <a:r>
                        <a:rPr lang="fr-FR" sz="1400" b="0" i="0" u="none" strike="noStrike" kern="1200" dirty="0" smtClean="0">
                          <a:solidFill>
                            <a:srgbClr val="000000"/>
                          </a:solidFill>
                          <a:effectLst/>
                          <a:latin typeface="Arial Narrow"/>
                          <a:ea typeface="+mn-ea"/>
                          <a:cs typeface="+mn-cs"/>
                        </a:rPr>
                        <a:t>251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373</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767 </a:t>
                      </a:r>
                      <a:r>
                        <a:rPr lang="fr-FR" sz="1200" b="0" i="0" u="none" strike="noStrike" kern="1200" dirty="0" smtClean="0">
                          <a:solidFill>
                            <a:srgbClr val="000000"/>
                          </a:solidFill>
                          <a:effectLst/>
                          <a:latin typeface="Calibri"/>
                          <a:ea typeface="+mn-ea"/>
                          <a:cs typeface="+mn-cs"/>
                        </a:rPr>
                        <a:t>235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89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8810">
                <a:tc>
                  <a:txBody>
                    <a:bodyPr/>
                    <a:lstStyle/>
                    <a:p>
                      <a:pPr algn="l" rtl="0" fontAlgn="b"/>
                      <a:r>
                        <a:rPr lang="fr-FR" sz="1400" b="0" i="0" u="none" strike="noStrike">
                          <a:solidFill>
                            <a:srgbClr val="000000"/>
                          </a:solidFill>
                          <a:effectLst/>
                          <a:latin typeface="Arial Narrow"/>
                        </a:rPr>
                        <a:t>MEURTHE ET MOSELLE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1 146 </a:t>
                      </a:r>
                      <a:r>
                        <a:rPr lang="fr-FR" sz="1400" b="0" i="0" u="none" strike="noStrike" kern="1200" dirty="0" smtClean="0">
                          <a:solidFill>
                            <a:srgbClr val="000000"/>
                          </a:solidFill>
                          <a:effectLst/>
                          <a:latin typeface="Arial Narrow"/>
                          <a:ea typeface="+mn-ea"/>
                          <a:cs typeface="+mn-cs"/>
                        </a:rPr>
                        <a:t>967 €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139</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3 000 </a:t>
                      </a:r>
                      <a:r>
                        <a:rPr lang="fr-FR" sz="1400" b="0" i="0" u="none" strike="noStrike" kern="1200" dirty="0" smtClean="0">
                          <a:solidFill>
                            <a:schemeClr val="tx1"/>
                          </a:solidFill>
                          <a:effectLst/>
                          <a:latin typeface="Arial Narrow"/>
                          <a:ea typeface="+mn-ea"/>
                          <a:cs typeface="+mn-cs"/>
                        </a:rPr>
                        <a:t>040 €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1 448 </a:t>
                      </a:r>
                      <a:r>
                        <a:rPr lang="fr-FR" sz="1400" b="0" i="0" u="none" strike="noStrike" kern="1200" dirty="0" smtClean="0">
                          <a:solidFill>
                            <a:srgbClr val="000000"/>
                          </a:solidFill>
                          <a:effectLst/>
                          <a:latin typeface="Arial Narrow"/>
                          <a:ea typeface="+mn-ea"/>
                          <a:cs typeface="+mn-cs"/>
                        </a:rPr>
                        <a:t>834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455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866 </a:t>
                      </a:r>
                      <a:r>
                        <a:rPr lang="fr-FR" sz="1200" b="0" i="0" u="none" strike="noStrike" kern="1200" dirty="0" smtClean="0">
                          <a:solidFill>
                            <a:srgbClr val="000000"/>
                          </a:solidFill>
                          <a:effectLst/>
                          <a:latin typeface="Calibri"/>
                          <a:ea typeface="+mn-ea"/>
                          <a:cs typeface="+mn-cs"/>
                        </a:rPr>
                        <a:t>262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115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MEUSE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276 </a:t>
                      </a:r>
                      <a:r>
                        <a:rPr lang="fr-FR" sz="1400" b="0" i="0" u="none" strike="noStrike" kern="1200" dirty="0" smtClean="0">
                          <a:solidFill>
                            <a:srgbClr val="000000"/>
                          </a:solidFill>
                          <a:effectLst/>
                          <a:latin typeface="Arial Narrow"/>
                          <a:ea typeface="+mn-ea"/>
                          <a:cs typeface="+mn-cs"/>
                        </a:rPr>
                        <a:t>628 €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39</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714 </a:t>
                      </a:r>
                      <a:r>
                        <a:rPr lang="fr-FR" sz="1400" b="0" i="0" u="none" strike="noStrike" kern="1200" dirty="0" smtClean="0">
                          <a:solidFill>
                            <a:schemeClr val="tx1"/>
                          </a:solidFill>
                          <a:effectLst/>
                          <a:latin typeface="Arial Narrow"/>
                          <a:ea typeface="+mn-ea"/>
                          <a:cs typeface="+mn-cs"/>
                        </a:rPr>
                        <a:t>606 €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571 </a:t>
                      </a:r>
                      <a:r>
                        <a:rPr lang="fr-FR" sz="1400" b="0" i="0" u="none" strike="noStrike" kern="1200" dirty="0" smtClean="0">
                          <a:solidFill>
                            <a:srgbClr val="000000"/>
                          </a:solidFill>
                          <a:effectLst/>
                          <a:latin typeface="Arial Narrow"/>
                          <a:ea typeface="+mn-ea"/>
                          <a:cs typeface="+mn-cs"/>
                        </a:rPr>
                        <a:t>619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141</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182 </a:t>
                      </a:r>
                      <a:r>
                        <a:rPr lang="fr-FR" sz="1200" b="0" i="0" u="none" strike="noStrike" kern="1200" dirty="0" smtClean="0">
                          <a:solidFill>
                            <a:srgbClr val="000000"/>
                          </a:solidFill>
                          <a:effectLst/>
                          <a:latin typeface="Calibri"/>
                          <a:ea typeface="+mn-ea"/>
                          <a:cs typeface="+mn-cs"/>
                        </a:rPr>
                        <a:t>725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27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OUEST MOSELLE</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1 002 </a:t>
                      </a:r>
                      <a:r>
                        <a:rPr lang="fr-FR" sz="1400" b="0" i="0" u="none" strike="noStrike" kern="1200" dirty="0" smtClean="0">
                          <a:solidFill>
                            <a:srgbClr val="000000"/>
                          </a:solidFill>
                          <a:effectLst/>
                          <a:latin typeface="Arial Narrow"/>
                          <a:ea typeface="+mn-ea"/>
                          <a:cs typeface="+mn-cs"/>
                        </a:rPr>
                        <a:t>969 €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107</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3 217 </a:t>
                      </a:r>
                      <a:r>
                        <a:rPr lang="fr-FR" sz="1400" b="0" i="0" u="none" strike="noStrike" kern="1200" dirty="0" smtClean="0">
                          <a:solidFill>
                            <a:schemeClr val="tx1"/>
                          </a:solidFill>
                          <a:effectLst/>
                          <a:latin typeface="Arial Narrow"/>
                          <a:ea typeface="+mn-ea"/>
                          <a:cs typeface="+mn-cs"/>
                        </a:rPr>
                        <a:t>753 €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1 418 </a:t>
                      </a:r>
                      <a:r>
                        <a:rPr lang="fr-FR" sz="1400" b="0" i="0" u="none" strike="noStrike" kern="1200" dirty="0" smtClean="0">
                          <a:solidFill>
                            <a:srgbClr val="000000"/>
                          </a:solidFill>
                          <a:effectLst/>
                          <a:latin typeface="Arial Narrow"/>
                          <a:ea typeface="+mn-ea"/>
                          <a:cs typeface="+mn-cs"/>
                        </a:rPr>
                        <a:t>006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453</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689 </a:t>
                      </a:r>
                      <a:r>
                        <a:rPr lang="fr-FR" sz="1200" b="0" i="0" u="none" strike="noStrike" kern="1200" dirty="0" smtClean="0">
                          <a:solidFill>
                            <a:srgbClr val="000000"/>
                          </a:solidFill>
                          <a:effectLst/>
                          <a:latin typeface="Calibri"/>
                          <a:ea typeface="+mn-ea"/>
                          <a:cs typeface="+mn-cs"/>
                        </a:rPr>
                        <a:t>615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80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31352">
                <a:tc>
                  <a:txBody>
                    <a:bodyPr/>
                    <a:lstStyle/>
                    <a:p>
                      <a:pPr algn="l" rtl="0" fontAlgn="b"/>
                      <a:r>
                        <a:rPr lang="fr-FR" sz="1400" b="0" i="0" u="none" strike="noStrike">
                          <a:solidFill>
                            <a:srgbClr val="000000"/>
                          </a:solidFill>
                          <a:effectLst/>
                          <a:latin typeface="Arial Narrow"/>
                        </a:rPr>
                        <a:t>VOSGES</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603 </a:t>
                      </a:r>
                      <a:r>
                        <a:rPr lang="fr-FR" sz="1400" b="0" i="0" u="none" strike="noStrike" kern="1200" dirty="0" smtClean="0">
                          <a:solidFill>
                            <a:srgbClr val="000000"/>
                          </a:solidFill>
                          <a:effectLst/>
                          <a:latin typeface="Arial Narrow"/>
                          <a:ea typeface="+mn-ea"/>
                          <a:cs typeface="+mn-cs"/>
                        </a:rPr>
                        <a:t>688 €</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77</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chemeClr val="tx1"/>
                          </a:solidFill>
                          <a:effectLst/>
                          <a:latin typeface="Arial Narrow"/>
                          <a:ea typeface="+mn-ea"/>
                          <a:cs typeface="+mn-cs"/>
                        </a:rPr>
                        <a:t>1 988 </a:t>
                      </a:r>
                      <a:r>
                        <a:rPr lang="fr-FR" sz="1400" b="0" i="0" u="none" strike="noStrike" kern="1200" dirty="0" smtClean="0">
                          <a:solidFill>
                            <a:schemeClr val="tx1"/>
                          </a:solidFill>
                          <a:effectLst/>
                          <a:latin typeface="Arial Narrow"/>
                          <a:ea typeface="+mn-ea"/>
                          <a:cs typeface="+mn-cs"/>
                        </a:rPr>
                        <a:t>595 €</a:t>
                      </a:r>
                      <a:endParaRPr lang="fr-FR" sz="1400" b="0" i="0" u="none" strike="noStrike" kern="1200" dirty="0">
                        <a:solidFill>
                          <a:schemeClr val="tx1"/>
                        </a:solidFill>
                        <a:effectLst/>
                        <a:latin typeface="Arial Narrow"/>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400" b="0" i="0" u="none" strike="noStrike" kern="1200" dirty="0">
                          <a:solidFill>
                            <a:srgbClr val="000000"/>
                          </a:solidFill>
                          <a:effectLst/>
                          <a:latin typeface="Arial Narrow"/>
                          <a:ea typeface="+mn-ea"/>
                          <a:cs typeface="+mn-cs"/>
                        </a:rPr>
                        <a:t>1 089 </a:t>
                      </a:r>
                      <a:r>
                        <a:rPr lang="fr-FR" sz="1400" b="0" i="0" u="none" strike="noStrike" kern="1200" dirty="0" smtClean="0">
                          <a:solidFill>
                            <a:srgbClr val="000000"/>
                          </a:solidFill>
                          <a:effectLst/>
                          <a:latin typeface="Arial Narrow"/>
                          <a:ea typeface="+mn-ea"/>
                          <a:cs typeface="+mn-cs"/>
                        </a:rPr>
                        <a:t>649 </a:t>
                      </a:r>
                      <a:r>
                        <a:rPr lang="fr-FR" sz="1400" b="0" i="0" u="none" strike="noStrike" kern="1200" dirty="0" smtClean="0">
                          <a:solidFill>
                            <a:schemeClr val="tx1"/>
                          </a:solidFill>
                          <a:effectLst/>
                          <a:latin typeface="Arial Narrow"/>
                          <a:ea typeface="+mn-ea"/>
                          <a:cs typeface="+mn-cs"/>
                        </a:rPr>
                        <a:t>€</a:t>
                      </a:r>
                      <a:endParaRPr lang="fr-FR" sz="1400" b="0" i="0" u="none" strike="noStrike" kern="1200" dirty="0">
                        <a:solidFill>
                          <a:srgbClr val="000000"/>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
                      <a:r>
                        <a:rPr lang="fr-FR" sz="1200" b="0" i="0" u="none" strike="noStrike">
                          <a:solidFill>
                            <a:srgbClr val="000000"/>
                          </a:solidFill>
                          <a:effectLst/>
                          <a:latin typeface="Calibri"/>
                        </a:rPr>
                        <a:t>325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549 </a:t>
                      </a:r>
                      <a:r>
                        <a:rPr lang="fr-FR" sz="1200" b="0" i="0" u="none" strike="noStrike" kern="1200" dirty="0" smtClean="0">
                          <a:solidFill>
                            <a:srgbClr val="000000"/>
                          </a:solidFill>
                          <a:effectLst/>
                          <a:latin typeface="Calibri"/>
                          <a:ea typeface="+mn-ea"/>
                          <a:cs typeface="+mn-cs"/>
                        </a:rPr>
                        <a:t>869 </a:t>
                      </a:r>
                      <a:r>
                        <a:rPr lang="fr-FR" sz="1200" b="0" i="0" u="none" strike="noStrike" kern="1200" dirty="0" smtClean="0">
                          <a:solidFill>
                            <a:schemeClr val="tx1"/>
                          </a:solidFill>
                          <a:effectLst/>
                          <a:latin typeface="Arial Narrow"/>
                          <a:ea typeface="+mn-ea"/>
                          <a:cs typeface="+mn-cs"/>
                        </a:rPr>
                        <a:t>€</a:t>
                      </a:r>
                      <a:endParaRPr lang="fr-FR" sz="1200" b="0" i="0" u="none" strike="noStrike" kern="1200" dirty="0">
                        <a:solidFill>
                          <a:srgbClr val="000000"/>
                        </a:solidFill>
                        <a:effectLst/>
                        <a:latin typeface="Calibri"/>
                        <a:ea typeface="+mn-ea"/>
                        <a:cs typeface="+mn-cs"/>
                      </a:endParaRPr>
                    </a:p>
                  </a:txBody>
                  <a:tcPr marL="9525" marR="9525" marT="9525" marB="0" anchor="b">
                    <a:lnL w="28575" cap="flat" cmpd="sng" algn="ctr">
                      <a:solidFill>
                        <a:schemeClr val="bg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fr-FR" sz="1200" b="0" i="0" u="none" strike="noStrike" kern="1200" dirty="0">
                          <a:solidFill>
                            <a:srgbClr val="000000"/>
                          </a:solidFill>
                          <a:effectLst/>
                          <a:latin typeface="Calibri"/>
                          <a:ea typeface="+mn-ea"/>
                          <a:cs typeface="+mn-cs"/>
                        </a:rPr>
                        <a:t>71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18684">
                <a:tc>
                  <a:txBody>
                    <a:bodyPr/>
                    <a:lstStyle/>
                    <a:p>
                      <a:pPr algn="l" rtl="0" fontAlgn="b"/>
                      <a:r>
                        <a:rPr lang="fr-FR" sz="1400" b="1" i="0" u="none" strike="noStrike">
                          <a:solidFill>
                            <a:srgbClr val="FFFFFF"/>
                          </a:solidFill>
                          <a:effectLst/>
                          <a:latin typeface="Arial Narrow"/>
                        </a:rPr>
                        <a:t>Total CELCA</a:t>
                      </a:r>
                    </a:p>
                  </a:txBody>
                  <a:tcPr marL="8037" marR="8037" marT="8037"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6 202 </a:t>
                      </a:r>
                      <a:r>
                        <a:rPr lang="fr-FR" sz="1400" b="1" i="0" u="none" strike="noStrike" kern="1200" dirty="0" smtClean="0">
                          <a:solidFill>
                            <a:srgbClr val="FFFFFF"/>
                          </a:solidFill>
                          <a:effectLst/>
                          <a:latin typeface="Arial Narrow"/>
                          <a:ea typeface="+mn-ea"/>
                          <a:cs typeface="+mn-cs"/>
                        </a:rPr>
                        <a:t>544</a:t>
                      </a:r>
                      <a:r>
                        <a:rPr lang="fr-FR" sz="1400" b="1" i="0" u="none" strike="noStrike" kern="1200" baseline="0" dirty="0" smtClean="0">
                          <a:solidFill>
                            <a:srgbClr val="FFFFFF"/>
                          </a:solidFill>
                          <a:effectLst/>
                          <a:latin typeface="Arial Narrow"/>
                          <a:ea typeface="+mn-ea"/>
                          <a:cs typeface="+mn-cs"/>
                        </a:rPr>
                        <a:t> €</a:t>
                      </a:r>
                      <a:endParaRPr lang="fr-FR" sz="1400" b="1" i="0" u="none" strike="noStrike" kern="1200" dirty="0">
                        <a:solidFill>
                          <a:srgbClr val="FFFFFF"/>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745</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15 918 </a:t>
                      </a:r>
                      <a:r>
                        <a:rPr lang="fr-FR" sz="1400" b="1" i="0" u="none" strike="noStrike" kern="1200" dirty="0" smtClean="0">
                          <a:solidFill>
                            <a:srgbClr val="FFFFFF"/>
                          </a:solidFill>
                          <a:effectLst/>
                          <a:latin typeface="Arial Narrow"/>
                          <a:ea typeface="+mn-ea"/>
                          <a:cs typeface="+mn-cs"/>
                        </a:rPr>
                        <a:t>120 €</a:t>
                      </a:r>
                      <a:endParaRPr lang="fr-FR" sz="1400" b="1" i="0" u="none" strike="noStrike" kern="1200" dirty="0">
                        <a:solidFill>
                          <a:srgbClr val="FFFFFF"/>
                        </a:solidFill>
                        <a:effectLst/>
                        <a:latin typeface="Arial Narrow"/>
                        <a:ea typeface="+mn-ea"/>
                        <a:cs typeface="+mn-cs"/>
                      </a:endParaRPr>
                    </a:p>
                  </a:txBody>
                  <a:tcPr marL="9525" marR="9525" marT="9525" marB="0" anchor="b">
                    <a:lnL w="28575"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7 875 </a:t>
                      </a:r>
                      <a:r>
                        <a:rPr lang="fr-FR" sz="1400" b="1" i="0" u="none" strike="noStrike" kern="1200" dirty="0" smtClean="0">
                          <a:solidFill>
                            <a:srgbClr val="FFFFFF"/>
                          </a:solidFill>
                          <a:effectLst/>
                          <a:latin typeface="Arial Narrow"/>
                          <a:ea typeface="+mn-ea"/>
                          <a:cs typeface="+mn-cs"/>
                        </a:rPr>
                        <a:t>463 €</a:t>
                      </a:r>
                      <a:endParaRPr lang="fr-FR" sz="1400" b="1" i="0" u="none" strike="noStrike" kern="1200" dirty="0">
                        <a:solidFill>
                          <a:srgbClr val="FFFFFF"/>
                        </a:solidFill>
                        <a:effectLst/>
                        <a:latin typeface="Arial Narrow"/>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2 426</a:t>
                      </a:r>
                    </a:p>
                  </a:txBody>
                  <a:tcPr marL="9525" marR="9525" marT="9525" marB="0" anchor="b">
                    <a:lnL w="12700" cap="flat" cmpd="sng" algn="ctr">
                      <a:solidFill>
                        <a:srgbClr val="FFFFFF"/>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4 484 </a:t>
                      </a:r>
                      <a:r>
                        <a:rPr lang="fr-FR" sz="1400" b="1" i="0" u="none" strike="noStrike" kern="1200" dirty="0" smtClean="0">
                          <a:solidFill>
                            <a:srgbClr val="FFFFFF"/>
                          </a:solidFill>
                          <a:effectLst/>
                          <a:latin typeface="Arial Narrow"/>
                          <a:ea typeface="+mn-ea"/>
                          <a:cs typeface="+mn-cs"/>
                        </a:rPr>
                        <a:t>540 €</a:t>
                      </a:r>
                      <a:endParaRPr lang="fr-FR" sz="1400" b="1" i="0" u="none" strike="noStrike" kern="1200" dirty="0">
                        <a:solidFill>
                          <a:srgbClr val="FFFFFF"/>
                        </a:solidFill>
                        <a:effectLst/>
                        <a:latin typeface="Arial Narrow"/>
                        <a:ea typeface="+mn-ea"/>
                        <a:cs typeface="+mn-cs"/>
                      </a:endParaRPr>
                    </a:p>
                  </a:txBody>
                  <a:tcPr marL="9525" marR="9525" marT="9525" marB="0" anchor="b">
                    <a:lnL w="28575"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b" latinLnBrk="0" hangingPunct="1"/>
                      <a:r>
                        <a:rPr lang="fr-FR" sz="1400" b="1" i="0" u="none" strike="noStrike" kern="1200" dirty="0">
                          <a:solidFill>
                            <a:srgbClr val="FFFFFF"/>
                          </a:solidFill>
                          <a:effectLst/>
                          <a:latin typeface="Arial Narrow"/>
                          <a:ea typeface="+mn-ea"/>
                          <a:cs typeface="+mn-cs"/>
                        </a:rPr>
                        <a:t>567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bl>
          </a:graphicData>
        </a:graphic>
      </p:graphicFrame>
      <p:sp>
        <p:nvSpPr>
          <p:cNvPr id="3" name="ZoneTexte 2"/>
          <p:cNvSpPr txBox="1"/>
          <p:nvPr/>
        </p:nvSpPr>
        <p:spPr>
          <a:xfrm>
            <a:off x="539552" y="189801"/>
            <a:ext cx="5112568" cy="400110"/>
          </a:xfrm>
          <a:prstGeom prst="rect">
            <a:avLst/>
          </a:prstGeom>
          <a:noFill/>
        </p:spPr>
        <p:txBody>
          <a:bodyPr wrap="square" lIns="0" tIns="0" rIns="0" bIns="0" rtlCol="0">
            <a:spAutoFit/>
          </a:bodyPr>
          <a:lstStyle/>
          <a:p>
            <a:r>
              <a:rPr lang="fr-FR" sz="2600" b="1" dirty="0" smtClean="0">
                <a:solidFill>
                  <a:schemeClr val="bg1"/>
                </a:solidFill>
                <a:latin typeface="Arial Narrow" panose="020B0606020202030204" pitchFamily="34" charset="0"/>
                <a:cs typeface="Arial" panose="020B0604020202020204" pitchFamily="34" charset="0"/>
              </a:rPr>
              <a:t>Échéances sur la période</a:t>
            </a:r>
            <a:endParaRPr lang="fr-FR" sz="2600" b="1"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232179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2"/>
          <p:cNvSpPr txBox="1">
            <a:spLocks/>
          </p:cNvSpPr>
          <p:nvPr/>
        </p:nvSpPr>
        <p:spPr>
          <a:xfrm>
            <a:off x="738234" y="363128"/>
            <a:ext cx="8059406" cy="709424"/>
          </a:xfrm>
          <a:prstGeom prst="rect">
            <a:avLst/>
          </a:prstGeom>
        </p:spPr>
        <p:txBody>
          <a:bodyPr anchor="ctr" anchorCtr="0"/>
          <a:lstStyle>
            <a:lvl1pPr marL="0" indent="0" algn="ctr"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rgbClr val="CD0920"/>
                </a:solidFill>
              </a:rPr>
              <a:t>Actualités </a:t>
            </a:r>
            <a:r>
              <a:rPr lang="fr-FR" dirty="0" smtClean="0"/>
              <a:t>de la semaine</a:t>
            </a:r>
            <a:endParaRPr lang="fr-FR" dirty="0"/>
          </a:p>
        </p:txBody>
      </p:sp>
      <p:sp>
        <p:nvSpPr>
          <p:cNvPr id="8" name="ZoneTexte 7"/>
          <p:cNvSpPr txBox="1"/>
          <p:nvPr/>
        </p:nvSpPr>
        <p:spPr>
          <a:xfrm>
            <a:off x="472773" y="1412776"/>
            <a:ext cx="7671460" cy="3701013"/>
          </a:xfrm>
          <a:prstGeom prst="rect">
            <a:avLst/>
          </a:prstGeom>
          <a:noFill/>
        </p:spPr>
        <p:txBody>
          <a:bodyPr wrap="square" rtlCol="0">
            <a:spAutoFit/>
          </a:bodyPr>
          <a:lstStyle/>
          <a:p>
            <a:pPr marL="285750" lvl="0" indent="-285750">
              <a:buFont typeface="Wingdings" panose="05000000000000000000" pitchFamily="2" charset="2"/>
              <a:buChar char="Ø"/>
            </a:pPr>
            <a:r>
              <a:rPr lang="fr-FR" sz="1600" b="1" dirty="0">
                <a:solidFill>
                  <a:srgbClr val="C00000"/>
                </a:solidFill>
                <a:latin typeface="Arial Narrow" panose="020B0606020202030204" pitchFamily="34" charset="0"/>
              </a:rPr>
              <a:t>Fichiers à traiter </a:t>
            </a:r>
            <a:r>
              <a:rPr lang="fr-FR" sz="1600" b="1" dirty="0" smtClean="0">
                <a:solidFill>
                  <a:srgbClr val="C00000"/>
                </a:solidFill>
                <a:latin typeface="Arial Narrow" panose="020B0606020202030204" pitchFamily="34" charset="0"/>
              </a:rPr>
              <a:t>:</a:t>
            </a:r>
            <a:r>
              <a:rPr lang="fr-FR" sz="1600" b="1" dirty="0" smtClean="0">
                <a:latin typeface="Arial Narrow" panose="020B0606020202030204" pitchFamily="34" charset="0"/>
              </a:rPr>
              <a:t>	Mobilité bancaire</a:t>
            </a:r>
          </a:p>
          <a:p>
            <a:pPr lvl="3"/>
            <a:r>
              <a:rPr lang="fr-FR" sz="1600" b="1" dirty="0">
                <a:latin typeface="Arial Narrow" panose="020B0606020202030204" pitchFamily="34" charset="0"/>
              </a:rPr>
              <a:t>	</a:t>
            </a:r>
            <a:r>
              <a:rPr lang="fr-FR" sz="1600" b="1" dirty="0" smtClean="0">
                <a:latin typeface="Arial Narrow" panose="020B0606020202030204" pitchFamily="34" charset="0"/>
              </a:rPr>
              <a:t>PEL </a:t>
            </a:r>
            <a:r>
              <a:rPr lang="fr-FR" sz="1600" b="1" dirty="0">
                <a:latin typeface="Arial Narrow" panose="020B0606020202030204" pitchFamily="34" charset="0"/>
              </a:rPr>
              <a:t>non-respect</a:t>
            </a:r>
          </a:p>
          <a:p>
            <a:pPr lvl="0"/>
            <a:r>
              <a:rPr lang="fr-FR" sz="1600" b="1" dirty="0" smtClean="0">
                <a:latin typeface="Arial Narrow" panose="020B0606020202030204" pitchFamily="34" charset="0"/>
              </a:rPr>
              <a:t>		Lutte </a:t>
            </a:r>
            <a:r>
              <a:rPr lang="fr-FR" sz="1600" b="1" dirty="0">
                <a:latin typeface="Arial Narrow" panose="020B0606020202030204" pitchFamily="34" charset="0"/>
              </a:rPr>
              <a:t>anti-résiliation</a:t>
            </a:r>
          </a:p>
          <a:p>
            <a:pPr lvl="0"/>
            <a:r>
              <a:rPr lang="fr-FR" sz="1600" b="1" dirty="0" smtClean="0">
                <a:latin typeface="Arial Narrow" panose="020B0606020202030204" pitchFamily="34" charset="0"/>
              </a:rPr>
              <a:t>		Fichier Surveillance</a:t>
            </a:r>
          </a:p>
          <a:p>
            <a:pPr lvl="0"/>
            <a:endParaRPr lang="fr-FR" sz="1050" b="1" dirty="0" smtClean="0">
              <a:latin typeface="Arial Narrow" panose="020B0606020202030204" pitchFamily="34" charset="0"/>
            </a:endParaRP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IARD – </a:t>
            </a:r>
            <a:r>
              <a:rPr lang="fr-FR" sz="1600" b="1" dirty="0" smtClean="0">
                <a:latin typeface="Arial Narrow" panose="020B0606020202030204" pitchFamily="34" charset="0"/>
              </a:rPr>
              <a:t>Campagne </a:t>
            </a:r>
            <a:r>
              <a:rPr lang="fr-FR" sz="1600" b="1" dirty="0">
                <a:latin typeface="Arial Narrow" panose="020B0606020202030204" pitchFamily="34" charset="0"/>
              </a:rPr>
              <a:t>de communication – Assurance AUTO du 01/09 au 31/10/2017</a:t>
            </a: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BANCA – </a:t>
            </a:r>
            <a:r>
              <a:rPr lang="fr-FR" sz="1600" b="1" dirty="0" smtClean="0">
                <a:latin typeface="Arial Narrow" panose="020B0606020202030204" pitchFamily="34" charset="0"/>
              </a:rPr>
              <a:t>Visuel </a:t>
            </a:r>
            <a:r>
              <a:rPr lang="fr-FR" sz="1600" b="1" dirty="0">
                <a:latin typeface="Arial Narrow" panose="020B0606020202030204" pitchFamily="34" charset="0"/>
              </a:rPr>
              <a:t>carte </a:t>
            </a:r>
            <a:r>
              <a:rPr lang="fr-FR" sz="1600" b="1" dirty="0" smtClean="0">
                <a:latin typeface="Arial Narrow" panose="020B0606020202030204" pitchFamily="34" charset="0"/>
              </a:rPr>
              <a:t>basket</a:t>
            </a: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JEUNES – </a:t>
            </a:r>
            <a:r>
              <a:rPr lang="fr-FR" sz="1600" b="1" dirty="0" smtClean="0">
                <a:latin typeface="Arial Narrow" panose="020B0606020202030204" pitchFamily="34" charset="0"/>
              </a:rPr>
              <a:t>Newsletter </a:t>
            </a:r>
            <a:r>
              <a:rPr lang="fr-FR" sz="1600" b="1" dirty="0">
                <a:latin typeface="Arial Narrow" panose="020B0606020202030204" pitchFamily="34" charset="0"/>
              </a:rPr>
              <a:t>Jeunes Août</a:t>
            </a:r>
            <a:endParaRPr lang="fr-FR" sz="1600" b="1" dirty="0" smtClean="0">
              <a:latin typeface="Arial Narrow" panose="020B0606020202030204" pitchFamily="34" charset="0"/>
            </a:endParaRP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JEUNES </a:t>
            </a:r>
            <a:r>
              <a:rPr lang="fr-FR" sz="1600" b="1" dirty="0">
                <a:solidFill>
                  <a:srgbClr val="C00000"/>
                </a:solidFill>
                <a:latin typeface="Arial Narrow" panose="020B0606020202030204" pitchFamily="34" charset="0"/>
              </a:rPr>
              <a:t>– </a:t>
            </a:r>
            <a:r>
              <a:rPr lang="fr-FR" sz="1600" b="1" dirty="0" smtClean="0">
                <a:latin typeface="Arial Narrow" panose="020B0606020202030204" pitchFamily="34" charset="0"/>
              </a:rPr>
              <a:t>Opération rentrée</a:t>
            </a:r>
            <a:endParaRPr lang="fr-FR" sz="1600" b="1" dirty="0">
              <a:latin typeface="Arial Narrow" panose="020B0606020202030204" pitchFamily="34" charset="0"/>
            </a:endParaRP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EPARGNE </a:t>
            </a:r>
            <a:r>
              <a:rPr lang="fr-FR" sz="1600" b="1" dirty="0">
                <a:solidFill>
                  <a:srgbClr val="C00000"/>
                </a:solidFill>
                <a:latin typeface="Arial Narrow" panose="020B0606020202030204" pitchFamily="34" charset="0"/>
              </a:rPr>
              <a:t>–</a:t>
            </a:r>
            <a:r>
              <a:rPr lang="fr-FR" sz="1600" b="1" dirty="0">
                <a:solidFill>
                  <a:srgbClr val="FF0000"/>
                </a:solidFill>
                <a:latin typeface="Arial Narrow" panose="020B0606020202030204" pitchFamily="34" charset="0"/>
              </a:rPr>
              <a:t> </a:t>
            </a:r>
            <a:r>
              <a:rPr lang="fr-FR" sz="1600" b="1" dirty="0" smtClean="0">
                <a:latin typeface="Arial Narrow" panose="020B0606020202030204" pitchFamily="34" charset="0"/>
              </a:rPr>
              <a:t>Action </a:t>
            </a:r>
            <a:r>
              <a:rPr lang="fr-FR" sz="1600" b="1" dirty="0">
                <a:latin typeface="Arial Narrow" panose="020B0606020202030204" pitchFamily="34" charset="0"/>
              </a:rPr>
              <a:t>Troisième </a:t>
            </a:r>
            <a:r>
              <a:rPr lang="fr-FR" sz="1600" b="1" dirty="0" err="1" smtClean="0">
                <a:latin typeface="Arial Narrow" panose="020B0606020202030204" pitchFamily="34" charset="0"/>
              </a:rPr>
              <a:t>Playlist</a:t>
            </a:r>
            <a:endParaRPr lang="fr-FR" sz="1600" b="1" dirty="0" smtClean="0">
              <a:latin typeface="Arial Narrow" panose="020B0606020202030204" pitchFamily="34" charset="0"/>
            </a:endParaRP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EPARGNE</a:t>
            </a:r>
            <a:r>
              <a:rPr lang="fr-FR" sz="1600" b="1" dirty="0" smtClean="0">
                <a:latin typeface="Arial Narrow" panose="020B0606020202030204" pitchFamily="34" charset="0"/>
              </a:rPr>
              <a:t> </a:t>
            </a:r>
            <a:r>
              <a:rPr lang="fr-FR" sz="1600" b="1" dirty="0">
                <a:solidFill>
                  <a:srgbClr val="CD0920"/>
                </a:solidFill>
                <a:latin typeface="Arial Narrow" panose="020B0606020202030204" pitchFamily="34" charset="0"/>
              </a:rPr>
              <a:t>–</a:t>
            </a:r>
            <a:r>
              <a:rPr lang="fr-FR" sz="1600" b="1" dirty="0">
                <a:latin typeface="Arial Narrow" panose="020B0606020202030204" pitchFamily="34" charset="0"/>
              </a:rPr>
              <a:t> </a:t>
            </a:r>
            <a:r>
              <a:rPr lang="fr-FR" sz="1600" b="1" dirty="0" smtClean="0">
                <a:latin typeface="Arial Narrow" panose="020B0606020202030204" pitchFamily="34" charset="0"/>
              </a:rPr>
              <a:t>Campagne </a:t>
            </a:r>
            <a:r>
              <a:rPr lang="fr-FR" sz="1600" b="1" dirty="0">
                <a:latin typeface="Arial Narrow" panose="020B0606020202030204" pitchFamily="34" charset="0"/>
              </a:rPr>
              <a:t>de prise de RDV</a:t>
            </a:r>
          </a:p>
          <a:p>
            <a:pPr marL="28575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EPARGNE</a:t>
            </a:r>
            <a:r>
              <a:rPr lang="fr-FR" sz="1600" b="1" dirty="0" smtClean="0">
                <a:latin typeface="Arial Narrow" panose="020B0606020202030204" pitchFamily="34" charset="0"/>
              </a:rPr>
              <a:t> </a:t>
            </a:r>
            <a:r>
              <a:rPr lang="fr-FR" sz="1600" b="1" dirty="0">
                <a:solidFill>
                  <a:srgbClr val="CD0920"/>
                </a:solidFill>
                <a:latin typeface="Arial Narrow" panose="020B0606020202030204" pitchFamily="34" charset="0"/>
              </a:rPr>
              <a:t>–</a:t>
            </a:r>
            <a:r>
              <a:rPr lang="fr-FR" sz="1600" b="1" dirty="0">
                <a:latin typeface="Arial Narrow" panose="020B0606020202030204" pitchFamily="34" charset="0"/>
              </a:rPr>
              <a:t> </a:t>
            </a:r>
            <a:r>
              <a:rPr lang="fr-FR" sz="1600" b="1" dirty="0" smtClean="0">
                <a:latin typeface="Arial Narrow" panose="020B0606020202030204" pitchFamily="34" charset="0"/>
              </a:rPr>
              <a:t>Nuances </a:t>
            </a:r>
            <a:r>
              <a:rPr lang="fr-FR" sz="1600" b="1" dirty="0" err="1">
                <a:latin typeface="Arial Narrow" panose="020B0606020202030204" pitchFamily="34" charset="0"/>
              </a:rPr>
              <a:t>Capi</a:t>
            </a:r>
            <a:endParaRPr lang="fr-FR" sz="1600" b="1" dirty="0">
              <a:latin typeface="Arial Narrow" panose="020B0606020202030204" pitchFamily="34" charset="0"/>
            </a:endParaRPr>
          </a:p>
          <a:p>
            <a:pPr marL="285750" lvl="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EPARGNE</a:t>
            </a:r>
            <a:r>
              <a:rPr lang="fr-FR" sz="1600" b="1" dirty="0" smtClean="0">
                <a:latin typeface="Arial Narrow" panose="020B0606020202030204" pitchFamily="34" charset="0"/>
              </a:rPr>
              <a:t> </a:t>
            </a:r>
            <a:r>
              <a:rPr lang="fr-FR" sz="1600" b="1" dirty="0">
                <a:solidFill>
                  <a:srgbClr val="CD0920"/>
                </a:solidFill>
                <a:latin typeface="Arial Narrow" panose="020B0606020202030204" pitchFamily="34" charset="0"/>
              </a:rPr>
              <a:t>–</a:t>
            </a:r>
            <a:r>
              <a:rPr lang="fr-FR" sz="1600" b="1" dirty="0">
                <a:latin typeface="Arial Narrow" panose="020B0606020202030204" pitchFamily="34" charset="0"/>
              </a:rPr>
              <a:t> </a:t>
            </a:r>
            <a:r>
              <a:rPr lang="fr-FR" sz="1600" b="1" dirty="0" smtClean="0">
                <a:latin typeface="Arial Narrow" panose="020B0606020202030204" pitchFamily="34" charset="0"/>
              </a:rPr>
              <a:t>Prime </a:t>
            </a:r>
            <a:r>
              <a:rPr lang="fr-FR" sz="1600" b="1" dirty="0">
                <a:latin typeface="Arial Narrow" panose="020B0606020202030204" pitchFamily="34" charset="0"/>
              </a:rPr>
              <a:t>Assurance </a:t>
            </a:r>
            <a:r>
              <a:rPr lang="fr-FR" sz="1600" b="1" dirty="0" smtClean="0">
                <a:latin typeface="Arial Narrow" panose="020B0606020202030204" pitchFamily="34" charset="0"/>
              </a:rPr>
              <a:t>Vie</a:t>
            </a:r>
          </a:p>
          <a:p>
            <a:pPr marL="285750" lvl="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EPARGNE</a:t>
            </a:r>
            <a:r>
              <a:rPr lang="fr-FR" sz="1600" b="1" dirty="0" smtClean="0">
                <a:latin typeface="Arial Narrow" panose="020B0606020202030204" pitchFamily="34" charset="0"/>
              </a:rPr>
              <a:t> </a:t>
            </a:r>
            <a:r>
              <a:rPr lang="fr-FR" sz="1600" b="1" dirty="0">
                <a:solidFill>
                  <a:srgbClr val="CD0920"/>
                </a:solidFill>
                <a:latin typeface="Arial Narrow" panose="020B0606020202030204" pitchFamily="34" charset="0"/>
              </a:rPr>
              <a:t>–</a:t>
            </a:r>
            <a:r>
              <a:rPr lang="fr-FR" sz="1600" b="1" dirty="0">
                <a:latin typeface="Arial Narrow" panose="020B0606020202030204" pitchFamily="34" charset="0"/>
              </a:rPr>
              <a:t> </a:t>
            </a:r>
            <a:r>
              <a:rPr lang="fr-FR" sz="1600" b="1" dirty="0" smtClean="0">
                <a:latin typeface="Arial Narrow" panose="020B0606020202030204" pitchFamily="34" charset="0"/>
              </a:rPr>
              <a:t>Echéances </a:t>
            </a:r>
            <a:r>
              <a:rPr lang="fr-FR" sz="1600" b="1" dirty="0">
                <a:latin typeface="Arial Narrow" panose="020B0606020202030204" pitchFamily="34" charset="0"/>
              </a:rPr>
              <a:t>Emprunts / </a:t>
            </a:r>
            <a:r>
              <a:rPr lang="fr-FR" sz="1600" b="1" dirty="0" smtClean="0">
                <a:latin typeface="Arial Narrow" panose="020B0606020202030204" pitchFamily="34" charset="0"/>
              </a:rPr>
              <a:t>TSR</a:t>
            </a:r>
          </a:p>
          <a:p>
            <a:pPr marL="285750" lvl="0" indent="-285750">
              <a:buClr>
                <a:srgbClr val="C00000"/>
              </a:buClr>
              <a:buFont typeface="Wingdings" panose="05000000000000000000" pitchFamily="2" charset="2"/>
              <a:buChar char="§"/>
            </a:pPr>
            <a:r>
              <a:rPr lang="fr-FR" sz="1600" b="1" dirty="0" smtClean="0">
                <a:solidFill>
                  <a:srgbClr val="C00000"/>
                </a:solidFill>
                <a:latin typeface="Arial Narrow" panose="020B0606020202030204" pitchFamily="34" charset="0"/>
              </a:rPr>
              <a:t>DIVERS</a:t>
            </a:r>
            <a:r>
              <a:rPr lang="fr-FR" sz="1600" b="1" dirty="0" smtClean="0">
                <a:latin typeface="Arial Narrow" panose="020B0606020202030204" pitchFamily="34" charset="0"/>
              </a:rPr>
              <a:t> </a:t>
            </a:r>
            <a:r>
              <a:rPr lang="fr-FR" sz="1600" b="1" dirty="0">
                <a:solidFill>
                  <a:srgbClr val="CD0920"/>
                </a:solidFill>
                <a:latin typeface="Arial Narrow" panose="020B0606020202030204" pitchFamily="34" charset="0"/>
              </a:rPr>
              <a:t>–</a:t>
            </a:r>
            <a:r>
              <a:rPr lang="fr-FR" sz="1600" b="1" dirty="0">
                <a:latin typeface="Arial Narrow" panose="020B0606020202030204" pitchFamily="34" charset="0"/>
              </a:rPr>
              <a:t> </a:t>
            </a:r>
            <a:r>
              <a:rPr lang="fr-FR" sz="1600" b="1" dirty="0" smtClean="0">
                <a:latin typeface="Arial Narrow" panose="020B0606020202030204" pitchFamily="34" charset="0"/>
              </a:rPr>
              <a:t>Qualité </a:t>
            </a:r>
            <a:r>
              <a:rPr lang="fr-FR" sz="1600" b="1" dirty="0">
                <a:latin typeface="Arial Narrow" panose="020B0606020202030204" pitchFamily="34" charset="0"/>
              </a:rPr>
              <a:t>Haute Définition (QHD</a:t>
            </a:r>
            <a:r>
              <a:rPr lang="fr-FR" sz="1600" b="1" dirty="0" smtClean="0">
                <a:latin typeface="Arial Narrow" panose="020B0606020202030204" pitchFamily="34" charset="0"/>
              </a:rPr>
              <a:t>)</a:t>
            </a:r>
          </a:p>
        </p:txBody>
      </p:sp>
      <p:pic>
        <p:nvPicPr>
          <p:cNvPr id="5" name="Picture 3"/>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898597" y="4918611"/>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à coins arrondis 1"/>
          <p:cNvSpPr/>
          <p:nvPr/>
        </p:nvSpPr>
        <p:spPr>
          <a:xfrm>
            <a:off x="5724128" y="347346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t>Retrouvez chaque semaine toutes les actualités dans le brief DG / DUC / DA adressé aux managers.</a:t>
            </a:r>
          </a:p>
        </p:txBody>
      </p:sp>
    </p:spTree>
    <p:extLst>
      <p:ext uri="{BB962C8B-B14F-4D97-AF65-F5344CB8AC3E}">
        <p14:creationId xmlns:p14="http://schemas.microsoft.com/office/powerpoint/2010/main" val="2053685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2333</TotalTime>
  <Words>1933</Words>
  <Application>Microsoft Office PowerPoint</Application>
  <PresentationFormat>Affichage à l'écran (4:3)</PresentationFormat>
  <Paragraphs>424</Paragraphs>
  <Slides>21</Slides>
  <Notes>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DAL-FOVO Nathalie [CELCA]</dc:creator>
  <cp:lastModifiedBy>A5704738</cp:lastModifiedBy>
  <cp:revision>182</cp:revision>
  <cp:lastPrinted>2017-07-26T07:12:14Z</cp:lastPrinted>
  <dcterms:created xsi:type="dcterms:W3CDTF">2015-11-06T16:23:56Z</dcterms:created>
  <dcterms:modified xsi:type="dcterms:W3CDTF">2017-08-30T12:57:58Z</dcterms:modified>
</cp:coreProperties>
</file>