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2" r:id="rId13"/>
    <p:sldId id="284" r:id="rId14"/>
    <p:sldId id="283" r:id="rId15"/>
    <p:sldId id="290" r:id="rId16"/>
    <p:sldId id="285" r:id="rId17"/>
    <p:sldId id="286" r:id="rId18"/>
    <p:sldId id="288" r:id="rId19"/>
    <p:sldId id="287" r:id="rId20"/>
    <p:sldId id="289" r:id="rId21"/>
    <p:sldId id="291" r:id="rId22"/>
    <p:sldId id="292" r:id="rId23"/>
    <p:sldId id="293" r:id="rId2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F1B1"/>
    <a:srgbClr val="DFF7D1"/>
    <a:srgbClr val="FAFBF7"/>
    <a:srgbClr val="EB0F2D"/>
    <a:srgbClr val="EA9922"/>
    <a:srgbClr val="581D41"/>
    <a:srgbClr val="DE6225"/>
    <a:srgbClr val="BFBFBF"/>
    <a:srgbClr val="A79C86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45" autoAdjust="0"/>
  </p:normalViewPr>
  <p:slideViewPr>
    <p:cSldViewPr snapToGrid="0">
      <p:cViewPr varScale="1">
        <p:scale>
          <a:sx n="107" d="100"/>
          <a:sy n="107" d="100"/>
        </p:scale>
        <p:origin x="-1650" y="-8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app/bci/INF/INF%20N008%2017.pdf" TargetMode="External"/><Relationship Id="rId2" Type="http://schemas.openxmlformats.org/officeDocument/2006/relationships/hyperlink" Target="http://wnsgprw1.celca.caisse-epargne.fr/app/bci/INF/DMA-INF_16.128.pdf" TargetMode="External"/><Relationship Id="rId1" Type="http://schemas.openxmlformats.org/officeDocument/2006/relationships/hyperlink" Target="http://commerciaux.celca.caisse-epargne.fr/download/1078/izivente-izicarte-oav/3845/comment-faire-une-demande-de-remboursement-anticipe-total-et-partiel-sur-izivente.ppt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078/izivente-izicarte-oav/3845/comment-faire-une-demande-de-remboursement-anticipe-total-et-partiel-sur-izivente.ppt" TargetMode="External"/><Relationship Id="rId2" Type="http://schemas.openxmlformats.org/officeDocument/2006/relationships/hyperlink" Target="http://wnsgprw1.celca.caisse-epargne.fr/app/bci/INF/INF%20N008%2017.pdf" TargetMode="External"/><Relationship Id="rId1" Type="http://schemas.openxmlformats.org/officeDocument/2006/relationships/hyperlink" Target="http://wnsgprw1.celca.caisse-epargne.fr/app/bci/INF/DMA-INF_16.128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FCAECE-2739-481D-96D7-725C5D8692C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D15F289-E6AB-497E-986E-486DA07023C6}">
      <dgm:prSet phldrT="[Texte]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fr-FR" b="1" dirty="0" smtClean="0"/>
            <a:t>NOUVELLE OFFRE</a:t>
          </a:r>
        </a:p>
        <a:p>
          <a:pPr>
            <a:spcAft>
              <a:spcPts val="0"/>
            </a:spcAft>
          </a:pPr>
          <a:r>
            <a:rPr lang="fr-FR" b="1" dirty="0" smtClean="0"/>
            <a:t>Financement </a:t>
          </a:r>
        </a:p>
        <a:p>
          <a:pPr>
            <a:spcAft>
              <a:spcPts val="0"/>
            </a:spcAft>
          </a:pPr>
          <a:r>
            <a:rPr lang="fr-FR" b="1" dirty="0" smtClean="0"/>
            <a:t>de SCPI</a:t>
          </a:r>
          <a:endParaRPr lang="fr-FR" b="1" dirty="0"/>
        </a:p>
      </dgm:t>
    </dgm:pt>
    <dgm:pt modelId="{F29695AE-9E8D-4C9A-B52D-6E7998C19D8E}" type="parTrans" cxnId="{0500F965-5E0B-4469-A286-B0C299A5FEFA}">
      <dgm:prSet/>
      <dgm:spPr/>
      <dgm:t>
        <a:bodyPr/>
        <a:lstStyle/>
        <a:p>
          <a:endParaRPr lang="fr-FR"/>
        </a:p>
      </dgm:t>
    </dgm:pt>
    <dgm:pt modelId="{87FC50DD-E9AE-4593-BF74-91FB31ECC11B}" type="sibTrans" cxnId="{0500F965-5E0B-4469-A286-B0C299A5FEFA}">
      <dgm:prSet/>
      <dgm:spPr/>
      <dgm:t>
        <a:bodyPr/>
        <a:lstStyle/>
        <a:p>
          <a:endParaRPr lang="fr-FR"/>
        </a:p>
      </dgm:t>
    </dgm:pt>
    <dgm:pt modelId="{FD424A37-B247-446D-9EFA-A58080CBD795}">
      <dgm:prSet phldrT="[Texte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2 000 € à 75 000 €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C42BC20-32DC-44C3-ADCD-05F597615B52}" type="parTrans" cxnId="{C25A81BC-B5F8-42CD-A08E-264D62157623}">
      <dgm:prSet/>
      <dgm:spPr/>
      <dgm:t>
        <a:bodyPr/>
        <a:lstStyle/>
        <a:p>
          <a:endParaRPr lang="fr-FR"/>
        </a:p>
      </dgm:t>
    </dgm:pt>
    <dgm:pt modelId="{D9D70C74-0BC1-4784-A878-F7CC2944C5A7}" type="sibTrans" cxnId="{C25A81BC-B5F8-42CD-A08E-264D62157623}">
      <dgm:prSet/>
      <dgm:spPr/>
      <dgm:t>
        <a:bodyPr/>
        <a:lstStyle/>
        <a:p>
          <a:endParaRPr lang="fr-FR"/>
        </a:p>
      </dgm:t>
    </dgm:pt>
    <dgm:pt modelId="{77C11291-F787-4985-B11E-631C64160403}">
      <dgm:prSet phldrT="[Texte]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fr-FR" b="1" dirty="0" smtClean="0"/>
            <a:t>NOUVELLE OFFRE</a:t>
          </a:r>
          <a:endParaRPr lang="fr-FR" dirty="0" smtClean="0"/>
        </a:p>
        <a:p>
          <a:pPr>
            <a:spcAft>
              <a:spcPts val="0"/>
            </a:spcAft>
          </a:pPr>
          <a:r>
            <a:rPr lang="fr-FR" b="1" dirty="0" smtClean="0"/>
            <a:t>Offre réservée </a:t>
          </a:r>
        </a:p>
        <a:p>
          <a:pPr>
            <a:spcAft>
              <a:spcPts val="0"/>
            </a:spcAft>
          </a:pPr>
          <a:r>
            <a:rPr lang="fr-FR" b="1" dirty="0" smtClean="0"/>
            <a:t>clients HDG</a:t>
          </a:r>
          <a:endParaRPr lang="fr-FR" b="1" dirty="0"/>
        </a:p>
      </dgm:t>
    </dgm:pt>
    <dgm:pt modelId="{F83B04ED-EB17-4DA2-AF5B-C4B8AEBA9471}" type="parTrans" cxnId="{88230CC8-EF3E-4980-9618-2884322B07DA}">
      <dgm:prSet/>
      <dgm:spPr/>
      <dgm:t>
        <a:bodyPr/>
        <a:lstStyle/>
        <a:p>
          <a:endParaRPr lang="fr-FR"/>
        </a:p>
      </dgm:t>
    </dgm:pt>
    <dgm:pt modelId="{A105AB36-9A7F-4964-875F-B28B6669B09C}" type="sibTrans" cxnId="{88230CC8-EF3E-4980-9618-2884322B07DA}">
      <dgm:prSet/>
      <dgm:spPr/>
      <dgm:t>
        <a:bodyPr/>
        <a:lstStyle/>
        <a:p>
          <a:endParaRPr lang="fr-FR"/>
        </a:p>
      </dgm:t>
    </dgm:pt>
    <dgm:pt modelId="{307371FB-8579-4012-B8BC-3C3434BEDC80}">
      <dgm:prSet phldrT="[Texte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10 000 € à 75 000 €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5F231B24-033D-4502-9FE6-71E787ECB21E}" type="parTrans" cxnId="{853BC053-FF5C-475D-A1D6-158ABEEF4CC3}">
      <dgm:prSet/>
      <dgm:spPr/>
      <dgm:t>
        <a:bodyPr/>
        <a:lstStyle/>
        <a:p>
          <a:endParaRPr lang="fr-FR"/>
        </a:p>
      </dgm:t>
    </dgm:pt>
    <dgm:pt modelId="{A1294B2B-E65D-4D75-A35A-302C57A99693}" type="sibTrans" cxnId="{853BC053-FF5C-475D-A1D6-158ABEEF4CC3}">
      <dgm:prSet/>
      <dgm:spPr/>
      <dgm:t>
        <a:bodyPr/>
        <a:lstStyle/>
        <a:p>
          <a:endParaRPr lang="fr-FR"/>
        </a:p>
      </dgm:t>
    </dgm:pt>
    <dgm:pt modelId="{8DF238C0-85D1-40EF-B8A6-51B7E7D86130}">
      <dgm:prSet phldrT="[Texte]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r>
            <a:rPr lang="fr-FR" b="1" dirty="0" smtClean="0"/>
            <a:t>Remboursement anticipé sur </a:t>
          </a:r>
          <a:r>
            <a:rPr lang="fr-FR" b="1" dirty="0" err="1" smtClean="0"/>
            <a:t>Izivente</a:t>
          </a:r>
          <a:endParaRPr lang="fr-FR" b="1" dirty="0"/>
        </a:p>
      </dgm:t>
    </dgm:pt>
    <dgm:pt modelId="{FD858CD2-D73F-4996-B3D6-27BF08A77F28}" type="parTrans" cxnId="{F9F0BCA2-8AEB-4256-BD0A-5F077428161D}">
      <dgm:prSet/>
      <dgm:spPr/>
      <dgm:t>
        <a:bodyPr/>
        <a:lstStyle/>
        <a:p>
          <a:endParaRPr lang="fr-FR"/>
        </a:p>
      </dgm:t>
    </dgm:pt>
    <dgm:pt modelId="{CA5F14CF-237C-491B-9084-39432665717D}" type="sibTrans" cxnId="{F9F0BCA2-8AEB-4256-BD0A-5F077428161D}">
      <dgm:prSet/>
      <dgm:spPr/>
      <dgm:t>
        <a:bodyPr/>
        <a:lstStyle/>
        <a:p>
          <a:endParaRPr lang="fr-FR"/>
        </a:p>
      </dgm:t>
    </dgm:pt>
    <dgm:pt modelId="{1726A606-9B57-4CEC-8B11-71005BE97FBC}">
      <dgm:prSet phldrT="[Texte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Saisie des demandes de remboursement anticipé partiel ou total par prélèvement directement sur </a:t>
          </a:r>
          <a:r>
            <a:rPr lang="fr-FR" sz="18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Izivente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F1329A1-4357-4DCD-BD76-6B753DBB262A}" type="parTrans" cxnId="{E80F9F25-DD72-49F3-B20A-EE1B2B68A7DA}">
      <dgm:prSet/>
      <dgm:spPr/>
      <dgm:t>
        <a:bodyPr/>
        <a:lstStyle/>
        <a:p>
          <a:endParaRPr lang="fr-FR"/>
        </a:p>
      </dgm:t>
    </dgm:pt>
    <dgm:pt modelId="{6CFFE811-E82A-4C73-A473-1506594C0A09}" type="sibTrans" cxnId="{E80F9F25-DD72-49F3-B20A-EE1B2B68A7DA}">
      <dgm:prSet/>
      <dgm:spPr/>
      <dgm:t>
        <a:bodyPr/>
        <a:lstStyle/>
        <a:p>
          <a:endParaRPr lang="fr-FR"/>
        </a:p>
      </dgm:t>
    </dgm:pt>
    <dgm:pt modelId="{DB5CDE2D-2034-42F2-848C-087F652B9E51}">
      <dgm:prSet phldrT="[Texte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1"/>
            </a:rPr>
            <a:t>Consulter le </a:t>
          </a:r>
          <a:r>
            <a:rPr lang="fr-FR" sz="1800" dirty="0" err="1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1"/>
            </a:rPr>
            <a:t>process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E9AB036-C66A-4C8D-8413-DA308DC9426E}" type="parTrans" cxnId="{F21FA6A5-739B-4586-9D1B-F82DE57F8684}">
      <dgm:prSet/>
      <dgm:spPr/>
      <dgm:t>
        <a:bodyPr/>
        <a:lstStyle/>
        <a:p>
          <a:endParaRPr lang="fr-FR"/>
        </a:p>
      </dgm:t>
    </dgm:pt>
    <dgm:pt modelId="{959E13FD-6CCC-41D3-B529-06555E17ECF9}" type="sibTrans" cxnId="{F21FA6A5-739B-4586-9D1B-F82DE57F8684}">
      <dgm:prSet/>
      <dgm:spPr/>
      <dgm:t>
        <a:bodyPr/>
        <a:lstStyle/>
        <a:p>
          <a:endParaRPr lang="fr-FR"/>
        </a:p>
      </dgm:t>
    </dgm:pt>
    <dgm:pt modelId="{263D19BE-5741-4BC5-9B03-6295908BFBFC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4 à 120 mois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C520CDB-E433-4616-8531-DD18633B1609}" type="parTrans" cxnId="{80BD06CA-F1E9-4CD0-B853-C932932AA0D8}">
      <dgm:prSet/>
      <dgm:spPr/>
      <dgm:t>
        <a:bodyPr/>
        <a:lstStyle/>
        <a:p>
          <a:endParaRPr lang="fr-FR"/>
        </a:p>
      </dgm:t>
    </dgm:pt>
    <dgm:pt modelId="{47C2C02C-6525-4151-99D2-F645AF3AD638}" type="sibTrans" cxnId="{80BD06CA-F1E9-4CD0-B853-C932932AA0D8}">
      <dgm:prSet/>
      <dgm:spPr/>
      <dgm:t>
        <a:bodyPr/>
        <a:lstStyle/>
        <a:p>
          <a:endParaRPr lang="fr-FR"/>
        </a:p>
      </dgm:t>
    </dgm:pt>
    <dgm:pt modelId="{C6E77FCD-F983-48A9-A306-068D003EC659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TDA: </a:t>
          </a:r>
          <a:r>
            <a:rPr lang="fr-FR" sz="1800" b="1" dirty="0" smtClean="0">
              <a:solidFill>
                <a:srgbClr val="FF0000"/>
              </a:solidFill>
            </a:rPr>
            <a:t>1,90%</a:t>
          </a:r>
          <a:r>
            <a:rPr lang="fr-FR" sz="1800" dirty="0" smtClean="0">
              <a:solidFill>
                <a:srgbClr val="FF0000"/>
              </a:solidFill>
            </a:rPr>
            <a:t> </a:t>
          </a:r>
          <a:r>
            <a:rPr lang="fr-FR" sz="1050" dirty="0" smtClean="0">
              <a:solidFill>
                <a:schemeClr val="tx1"/>
              </a:solidFill>
            </a:rPr>
            <a:t>(depuis le 1/09/17) </a:t>
          </a:r>
          <a:endParaRPr lang="fr-FR" sz="1050" dirty="0">
            <a:solidFill>
              <a:schemeClr val="tx1"/>
            </a:solidFill>
          </a:endParaRPr>
        </a:p>
      </dgm:t>
    </dgm:pt>
    <dgm:pt modelId="{1D380834-75B6-4B96-A994-2D1C395503A9}" type="parTrans" cxnId="{923F1983-579C-4889-BD63-9CC8B73C39EC}">
      <dgm:prSet/>
      <dgm:spPr/>
      <dgm:t>
        <a:bodyPr/>
        <a:lstStyle/>
        <a:p>
          <a:endParaRPr lang="fr-FR"/>
        </a:p>
      </dgm:t>
    </dgm:pt>
    <dgm:pt modelId="{273A22B3-26BB-4023-A505-63CE1180413D}" type="sibTrans" cxnId="{923F1983-579C-4889-BD63-9CC8B73C39EC}">
      <dgm:prSet/>
      <dgm:spPr/>
      <dgm:t>
        <a:bodyPr/>
        <a:lstStyle/>
        <a:p>
          <a:endParaRPr lang="fr-FR"/>
        </a:p>
      </dgm:t>
    </dgm:pt>
    <dgm:pt modelId="{6CE8DDE0-C16D-4D65-ABF7-00D82D27938E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2"/>
            </a:rPr>
            <a:t>Note d’informations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F0855CB8-9B61-4E03-8CA8-E04FBDA6EF6E}" type="parTrans" cxnId="{BF8F133A-B052-42D7-9E40-B9E368A5DCC5}">
      <dgm:prSet/>
      <dgm:spPr/>
      <dgm:t>
        <a:bodyPr/>
        <a:lstStyle/>
        <a:p>
          <a:endParaRPr lang="fr-FR"/>
        </a:p>
      </dgm:t>
    </dgm:pt>
    <dgm:pt modelId="{C1374165-7478-45CE-A3B4-EACE098FAAA8}" type="sibTrans" cxnId="{BF8F133A-B052-42D7-9E40-B9E368A5DCC5}">
      <dgm:prSet/>
      <dgm:spPr/>
      <dgm:t>
        <a:bodyPr/>
        <a:lstStyle/>
        <a:p>
          <a:endParaRPr lang="fr-FR"/>
        </a:p>
      </dgm:t>
    </dgm:pt>
    <dgm:pt modelId="{8F0B745F-43DB-4E8D-BC4E-5041BAF1588E}">
      <dgm:prSet custT="1"/>
      <dgm:spPr/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12 à 84 mois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4EC7ED2-7B02-4B53-B2D9-0E4E7C323539}" type="parTrans" cxnId="{495FDD06-3438-4669-9AC6-9AE0815E3193}">
      <dgm:prSet/>
      <dgm:spPr/>
      <dgm:t>
        <a:bodyPr/>
        <a:lstStyle/>
        <a:p>
          <a:endParaRPr lang="fr-FR"/>
        </a:p>
      </dgm:t>
    </dgm:pt>
    <dgm:pt modelId="{4D830E30-3F62-4CB4-8E73-D264826E96F0}" type="sibTrans" cxnId="{495FDD06-3438-4669-9AC6-9AE0815E3193}">
      <dgm:prSet/>
      <dgm:spPr/>
      <dgm:t>
        <a:bodyPr/>
        <a:lstStyle/>
        <a:p>
          <a:endParaRPr lang="fr-FR"/>
        </a:p>
      </dgm:t>
    </dgm:pt>
    <dgm:pt modelId="{93322861-8A4D-41CA-9415-F7A23DF54075}">
      <dgm:prSet custT="1"/>
      <dgm:spPr/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TDA: </a:t>
          </a:r>
          <a:r>
            <a:rPr lang="fr-FR" sz="1800" b="1" dirty="0" smtClean="0">
              <a:solidFill>
                <a:srgbClr val="FF0000"/>
              </a:solidFill>
            </a:rPr>
            <a:t>2,10%</a:t>
          </a:r>
          <a:endParaRPr lang="fr-FR" sz="1800" b="1" dirty="0">
            <a:solidFill>
              <a:srgbClr val="FF0000"/>
            </a:solidFill>
          </a:endParaRPr>
        </a:p>
      </dgm:t>
    </dgm:pt>
    <dgm:pt modelId="{227F7C2E-0BC5-4AE9-97C9-DC59CFFB2022}" type="parTrans" cxnId="{F26D5E56-85F3-422A-977C-EFCCD94D4DBE}">
      <dgm:prSet/>
      <dgm:spPr/>
      <dgm:t>
        <a:bodyPr/>
        <a:lstStyle/>
        <a:p>
          <a:endParaRPr lang="fr-FR"/>
        </a:p>
      </dgm:t>
    </dgm:pt>
    <dgm:pt modelId="{8A4CD90C-2D5C-4B18-8986-83DCF2730BD0}" type="sibTrans" cxnId="{F26D5E56-85F3-422A-977C-EFCCD94D4DBE}">
      <dgm:prSet/>
      <dgm:spPr/>
      <dgm:t>
        <a:bodyPr/>
        <a:lstStyle/>
        <a:p>
          <a:endParaRPr lang="fr-FR"/>
        </a:p>
      </dgm:t>
    </dgm:pt>
    <dgm:pt modelId="{D25BF320-6D00-4FE2-8C77-53648AE7BA34}">
      <dgm:prSet custT="1"/>
      <dgm:spPr/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3"/>
            </a:rPr>
            <a:t>Note d’informations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8A8AB876-FEF0-4AEA-8951-B8C7FB0D24DB}" type="parTrans" cxnId="{CAF2EADC-EB34-4A63-8843-513DB6D9C99A}">
      <dgm:prSet/>
      <dgm:spPr/>
      <dgm:t>
        <a:bodyPr/>
        <a:lstStyle/>
        <a:p>
          <a:endParaRPr lang="fr-FR"/>
        </a:p>
      </dgm:t>
    </dgm:pt>
    <dgm:pt modelId="{D8600B93-BA8D-4203-8394-D563F6B5A9F4}" type="sibTrans" cxnId="{CAF2EADC-EB34-4A63-8843-513DB6D9C99A}">
      <dgm:prSet/>
      <dgm:spPr/>
      <dgm:t>
        <a:bodyPr/>
        <a:lstStyle/>
        <a:p>
          <a:endParaRPr lang="fr-FR"/>
        </a:p>
      </dgm:t>
    </dgm:pt>
    <dgm:pt modelId="{99DD5D8A-A4B5-49C7-BCA9-4EE13D8205BD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Clients éligibles: SFG &gt; 75 000 €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65788C70-EAE3-4DD5-BCA7-66D6C513784D}" type="parTrans" cxnId="{A3BDC4D1-12C3-4E9D-B214-01AEB52CEFBB}">
      <dgm:prSet/>
      <dgm:spPr/>
      <dgm:t>
        <a:bodyPr/>
        <a:lstStyle/>
        <a:p>
          <a:endParaRPr lang="fr-FR"/>
        </a:p>
      </dgm:t>
    </dgm:pt>
    <dgm:pt modelId="{1148154F-4EA8-4246-9DF7-67256440CFE5}" type="sibTrans" cxnId="{A3BDC4D1-12C3-4E9D-B214-01AEB52CEFBB}">
      <dgm:prSet/>
      <dgm:spPr/>
      <dgm:t>
        <a:bodyPr/>
        <a:lstStyle/>
        <a:p>
          <a:endParaRPr lang="fr-FR"/>
        </a:p>
      </dgm:t>
    </dgm:pt>
    <dgm:pt modelId="{FBB3EE21-2A1D-4C2E-8227-24B7C0796F02}">
      <dgm:prSet custT="1"/>
      <dgm:spPr/>
      <dgm:t>
        <a:bodyPr/>
        <a:lstStyle/>
        <a:p>
          <a:r>
            <a:rPr lang="fr-FR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Clients éligibles: SFG &gt; 75 000 €</a:t>
          </a:r>
          <a:endParaRPr lang="fr-FR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7034A30-A3B3-4E1D-B210-8C0A481FA7B2}" type="parTrans" cxnId="{36993418-B353-4815-8DC5-82AE3919FE66}">
      <dgm:prSet/>
      <dgm:spPr/>
      <dgm:t>
        <a:bodyPr/>
        <a:lstStyle/>
        <a:p>
          <a:endParaRPr lang="fr-FR"/>
        </a:p>
      </dgm:t>
    </dgm:pt>
    <dgm:pt modelId="{B0780103-4DB6-4B1B-A50B-C15D00ECB635}" type="sibTrans" cxnId="{36993418-B353-4815-8DC5-82AE3919FE66}">
      <dgm:prSet/>
      <dgm:spPr/>
      <dgm:t>
        <a:bodyPr/>
        <a:lstStyle/>
        <a:p>
          <a:endParaRPr lang="fr-FR"/>
        </a:p>
      </dgm:t>
    </dgm:pt>
    <dgm:pt modelId="{F7EACE3A-60F8-4C95-B01D-2E335B9C2BE9}" type="pres">
      <dgm:prSet presAssocID="{C0FCAECE-2739-481D-96D7-725C5D8692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FA786C5-584D-4993-80E3-E485C31E8C01}" type="pres">
      <dgm:prSet presAssocID="{DD15F289-E6AB-497E-986E-486DA07023C6}" presName="composite" presStyleCnt="0"/>
      <dgm:spPr/>
    </dgm:pt>
    <dgm:pt modelId="{ED3B94AB-2024-4D50-987F-4231837D8AE5}" type="pres">
      <dgm:prSet presAssocID="{DD15F289-E6AB-497E-986E-486DA07023C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FB5FB0-5BC9-4224-8824-4B37B72B7823}" type="pres">
      <dgm:prSet presAssocID="{DD15F289-E6AB-497E-986E-486DA07023C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1133F6-2AB9-4C58-A37A-62F66C8F9693}" type="pres">
      <dgm:prSet presAssocID="{87FC50DD-E9AE-4593-BF74-91FB31ECC11B}" presName="space" presStyleCnt="0"/>
      <dgm:spPr/>
    </dgm:pt>
    <dgm:pt modelId="{B41E1813-E280-45FD-9F6F-10D5FA83C3F3}" type="pres">
      <dgm:prSet presAssocID="{77C11291-F787-4985-B11E-631C64160403}" presName="composite" presStyleCnt="0"/>
      <dgm:spPr/>
    </dgm:pt>
    <dgm:pt modelId="{D5304352-BA6F-4ADE-9B2D-28D3E908C4E3}" type="pres">
      <dgm:prSet presAssocID="{77C11291-F787-4985-B11E-631C6416040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CA1486-5A38-489E-AC4A-D5FBAF1BD5D4}" type="pres">
      <dgm:prSet presAssocID="{77C11291-F787-4985-B11E-631C6416040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A93832-D266-4EDC-B7F4-99D515DF1EB4}" type="pres">
      <dgm:prSet presAssocID="{A105AB36-9A7F-4964-875F-B28B6669B09C}" presName="space" presStyleCnt="0"/>
      <dgm:spPr/>
    </dgm:pt>
    <dgm:pt modelId="{F887290F-858B-4584-BB75-63B63B7A77B1}" type="pres">
      <dgm:prSet presAssocID="{8DF238C0-85D1-40EF-B8A6-51B7E7D86130}" presName="composite" presStyleCnt="0"/>
      <dgm:spPr/>
    </dgm:pt>
    <dgm:pt modelId="{042FC8B8-E343-45A8-94BD-DAA3E849202E}" type="pres">
      <dgm:prSet presAssocID="{8DF238C0-85D1-40EF-B8A6-51B7E7D861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384F59-CE6C-40F3-94D4-438B686F6BEF}" type="pres">
      <dgm:prSet presAssocID="{8DF238C0-85D1-40EF-B8A6-51B7E7D8613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F9D7364-432A-4A7E-A0E0-E3B45F7F0BF5}" type="presOf" srcId="{D25BF320-6D00-4FE2-8C77-53648AE7BA34}" destId="{75CA1486-5A38-489E-AC4A-D5FBAF1BD5D4}" srcOrd="0" destOrd="4" presId="urn:microsoft.com/office/officeart/2005/8/layout/hList1"/>
    <dgm:cxn modelId="{BDC841EC-DE2C-4D1B-963A-7CB7DC5D49C1}" type="presOf" srcId="{99DD5D8A-A4B5-49C7-BCA9-4EE13D8205BD}" destId="{02FB5FB0-5BC9-4224-8824-4B37B72B7823}" srcOrd="0" destOrd="3" presId="urn:microsoft.com/office/officeart/2005/8/layout/hList1"/>
    <dgm:cxn modelId="{F66AD5A2-152B-4771-9615-5E9BDDD56B78}" type="presOf" srcId="{263D19BE-5741-4BC5-9B03-6295908BFBFC}" destId="{02FB5FB0-5BC9-4224-8824-4B37B72B7823}" srcOrd="0" destOrd="1" presId="urn:microsoft.com/office/officeart/2005/8/layout/hList1"/>
    <dgm:cxn modelId="{CAF2EADC-EB34-4A63-8843-513DB6D9C99A}" srcId="{77C11291-F787-4985-B11E-631C64160403}" destId="{D25BF320-6D00-4FE2-8C77-53648AE7BA34}" srcOrd="4" destOrd="0" parTransId="{8A8AB876-FEF0-4AEA-8951-B8C7FB0D24DB}" sibTransId="{D8600B93-BA8D-4203-8394-D563F6B5A9F4}"/>
    <dgm:cxn modelId="{DFE981E6-5C27-4AC8-9D9D-1A59B28042A7}" type="presOf" srcId="{DD15F289-E6AB-497E-986E-486DA07023C6}" destId="{ED3B94AB-2024-4D50-987F-4231837D8AE5}" srcOrd="0" destOrd="0" presId="urn:microsoft.com/office/officeart/2005/8/layout/hList1"/>
    <dgm:cxn modelId="{E80F9F25-DD72-49F3-B20A-EE1B2B68A7DA}" srcId="{8DF238C0-85D1-40EF-B8A6-51B7E7D86130}" destId="{1726A606-9B57-4CEC-8B11-71005BE97FBC}" srcOrd="0" destOrd="0" parTransId="{DF1329A1-4357-4DCD-BD76-6B753DBB262A}" sibTransId="{6CFFE811-E82A-4C73-A473-1506594C0A09}"/>
    <dgm:cxn modelId="{CC0FCC3C-B49C-4E0F-B24B-FC434FE97134}" type="presOf" srcId="{FD424A37-B247-446D-9EFA-A58080CBD795}" destId="{02FB5FB0-5BC9-4224-8824-4B37B72B7823}" srcOrd="0" destOrd="0" presId="urn:microsoft.com/office/officeart/2005/8/layout/hList1"/>
    <dgm:cxn modelId="{6233EE19-A547-48B8-86BE-A5D0968294DD}" type="presOf" srcId="{FBB3EE21-2A1D-4C2E-8227-24B7C0796F02}" destId="{75CA1486-5A38-489E-AC4A-D5FBAF1BD5D4}" srcOrd="0" destOrd="3" presId="urn:microsoft.com/office/officeart/2005/8/layout/hList1"/>
    <dgm:cxn modelId="{673BCE6B-4519-4D33-B496-A8951906A1E1}" type="presOf" srcId="{8DF238C0-85D1-40EF-B8A6-51B7E7D86130}" destId="{042FC8B8-E343-45A8-94BD-DAA3E849202E}" srcOrd="0" destOrd="0" presId="urn:microsoft.com/office/officeart/2005/8/layout/hList1"/>
    <dgm:cxn modelId="{88230CC8-EF3E-4980-9618-2884322B07DA}" srcId="{C0FCAECE-2739-481D-96D7-725C5D8692CA}" destId="{77C11291-F787-4985-B11E-631C64160403}" srcOrd="1" destOrd="0" parTransId="{F83B04ED-EB17-4DA2-AF5B-C4B8AEBA9471}" sibTransId="{A105AB36-9A7F-4964-875F-B28B6669B09C}"/>
    <dgm:cxn modelId="{853BC053-FF5C-475D-A1D6-158ABEEF4CC3}" srcId="{77C11291-F787-4985-B11E-631C64160403}" destId="{307371FB-8579-4012-B8BC-3C3434BEDC80}" srcOrd="0" destOrd="0" parTransId="{5F231B24-033D-4502-9FE6-71E787ECB21E}" sibTransId="{A1294B2B-E65D-4D75-A35A-302C57A99693}"/>
    <dgm:cxn modelId="{0500F965-5E0B-4469-A286-B0C299A5FEFA}" srcId="{C0FCAECE-2739-481D-96D7-725C5D8692CA}" destId="{DD15F289-E6AB-497E-986E-486DA07023C6}" srcOrd="0" destOrd="0" parTransId="{F29695AE-9E8D-4C9A-B52D-6E7998C19D8E}" sibTransId="{87FC50DD-E9AE-4593-BF74-91FB31ECC11B}"/>
    <dgm:cxn modelId="{C25A81BC-B5F8-42CD-A08E-264D62157623}" srcId="{DD15F289-E6AB-497E-986E-486DA07023C6}" destId="{FD424A37-B247-446D-9EFA-A58080CBD795}" srcOrd="0" destOrd="0" parTransId="{CC42BC20-32DC-44C3-ADCD-05F597615B52}" sibTransId="{D9D70C74-0BC1-4784-A878-F7CC2944C5A7}"/>
    <dgm:cxn modelId="{1ED2F0B6-C73D-4580-A1DA-92D70DB8B96A}" type="presOf" srcId="{1726A606-9B57-4CEC-8B11-71005BE97FBC}" destId="{D6384F59-CE6C-40F3-94D4-438B686F6BEF}" srcOrd="0" destOrd="0" presId="urn:microsoft.com/office/officeart/2005/8/layout/hList1"/>
    <dgm:cxn modelId="{36993418-B353-4815-8DC5-82AE3919FE66}" srcId="{77C11291-F787-4985-B11E-631C64160403}" destId="{FBB3EE21-2A1D-4C2E-8227-24B7C0796F02}" srcOrd="3" destOrd="0" parTransId="{C7034A30-A3B3-4E1D-B210-8C0A481FA7B2}" sibTransId="{B0780103-4DB6-4B1B-A50B-C15D00ECB635}"/>
    <dgm:cxn modelId="{495FDD06-3438-4669-9AC6-9AE0815E3193}" srcId="{77C11291-F787-4985-B11E-631C64160403}" destId="{8F0B745F-43DB-4E8D-BC4E-5041BAF1588E}" srcOrd="1" destOrd="0" parTransId="{D4EC7ED2-7B02-4B53-B2D9-0E4E7C323539}" sibTransId="{4D830E30-3F62-4CB4-8E73-D264826E96F0}"/>
    <dgm:cxn modelId="{201B72B8-39FE-45ED-AA6F-26E6823F8922}" type="presOf" srcId="{DB5CDE2D-2034-42F2-848C-087F652B9E51}" destId="{D6384F59-CE6C-40F3-94D4-438B686F6BEF}" srcOrd="0" destOrd="1" presId="urn:microsoft.com/office/officeart/2005/8/layout/hList1"/>
    <dgm:cxn modelId="{A3BDC4D1-12C3-4E9D-B214-01AEB52CEFBB}" srcId="{DD15F289-E6AB-497E-986E-486DA07023C6}" destId="{99DD5D8A-A4B5-49C7-BCA9-4EE13D8205BD}" srcOrd="3" destOrd="0" parTransId="{65788C70-EAE3-4DD5-BCA7-66D6C513784D}" sibTransId="{1148154F-4EA8-4246-9DF7-67256440CFE5}"/>
    <dgm:cxn modelId="{4D626BD2-5BCC-4682-A58F-E263E00ED0B2}" type="presOf" srcId="{C6E77FCD-F983-48A9-A306-068D003EC659}" destId="{02FB5FB0-5BC9-4224-8824-4B37B72B7823}" srcOrd="0" destOrd="2" presId="urn:microsoft.com/office/officeart/2005/8/layout/hList1"/>
    <dgm:cxn modelId="{EC9CEFF4-280F-480E-94FF-C7B41AF843E6}" type="presOf" srcId="{77C11291-F787-4985-B11E-631C64160403}" destId="{D5304352-BA6F-4ADE-9B2D-28D3E908C4E3}" srcOrd="0" destOrd="0" presId="urn:microsoft.com/office/officeart/2005/8/layout/hList1"/>
    <dgm:cxn modelId="{64E13A13-D9D5-4134-8D6D-C739DC2AC944}" type="presOf" srcId="{307371FB-8579-4012-B8BC-3C3434BEDC80}" destId="{75CA1486-5A38-489E-AC4A-D5FBAF1BD5D4}" srcOrd="0" destOrd="0" presId="urn:microsoft.com/office/officeart/2005/8/layout/hList1"/>
    <dgm:cxn modelId="{923F1983-579C-4889-BD63-9CC8B73C39EC}" srcId="{DD15F289-E6AB-497E-986E-486DA07023C6}" destId="{C6E77FCD-F983-48A9-A306-068D003EC659}" srcOrd="2" destOrd="0" parTransId="{1D380834-75B6-4B96-A994-2D1C395503A9}" sibTransId="{273A22B3-26BB-4023-A505-63CE1180413D}"/>
    <dgm:cxn modelId="{4924DD50-4EE1-4081-89F3-89CCA058D048}" type="presOf" srcId="{C0FCAECE-2739-481D-96D7-725C5D8692CA}" destId="{F7EACE3A-60F8-4C95-B01D-2E335B9C2BE9}" srcOrd="0" destOrd="0" presId="urn:microsoft.com/office/officeart/2005/8/layout/hList1"/>
    <dgm:cxn modelId="{F21FA6A5-739B-4586-9D1B-F82DE57F8684}" srcId="{8DF238C0-85D1-40EF-B8A6-51B7E7D86130}" destId="{DB5CDE2D-2034-42F2-848C-087F652B9E51}" srcOrd="1" destOrd="0" parTransId="{AE9AB036-C66A-4C8D-8413-DA308DC9426E}" sibTransId="{959E13FD-6CCC-41D3-B529-06555E17ECF9}"/>
    <dgm:cxn modelId="{F9F0BCA2-8AEB-4256-BD0A-5F077428161D}" srcId="{C0FCAECE-2739-481D-96D7-725C5D8692CA}" destId="{8DF238C0-85D1-40EF-B8A6-51B7E7D86130}" srcOrd="2" destOrd="0" parTransId="{FD858CD2-D73F-4996-B3D6-27BF08A77F28}" sibTransId="{CA5F14CF-237C-491B-9084-39432665717D}"/>
    <dgm:cxn modelId="{C0C9E202-524E-40CD-B7D0-D716FB59B64E}" type="presOf" srcId="{93322861-8A4D-41CA-9415-F7A23DF54075}" destId="{75CA1486-5A38-489E-AC4A-D5FBAF1BD5D4}" srcOrd="0" destOrd="2" presId="urn:microsoft.com/office/officeart/2005/8/layout/hList1"/>
    <dgm:cxn modelId="{CDDBAD43-6A25-4ED1-A1F0-BF6007365DA0}" type="presOf" srcId="{8F0B745F-43DB-4E8D-BC4E-5041BAF1588E}" destId="{75CA1486-5A38-489E-AC4A-D5FBAF1BD5D4}" srcOrd="0" destOrd="1" presId="urn:microsoft.com/office/officeart/2005/8/layout/hList1"/>
    <dgm:cxn modelId="{F26D5E56-85F3-422A-977C-EFCCD94D4DBE}" srcId="{77C11291-F787-4985-B11E-631C64160403}" destId="{93322861-8A4D-41CA-9415-F7A23DF54075}" srcOrd="2" destOrd="0" parTransId="{227F7C2E-0BC5-4AE9-97C9-DC59CFFB2022}" sibTransId="{8A4CD90C-2D5C-4B18-8986-83DCF2730BD0}"/>
    <dgm:cxn modelId="{BF8F133A-B052-42D7-9E40-B9E368A5DCC5}" srcId="{DD15F289-E6AB-497E-986E-486DA07023C6}" destId="{6CE8DDE0-C16D-4D65-ABF7-00D82D27938E}" srcOrd="4" destOrd="0" parTransId="{F0855CB8-9B61-4E03-8CA8-E04FBDA6EF6E}" sibTransId="{C1374165-7478-45CE-A3B4-EACE098FAAA8}"/>
    <dgm:cxn modelId="{AE8C8101-C77C-4BE3-BA5B-AA9EEF7C1BC2}" type="presOf" srcId="{6CE8DDE0-C16D-4D65-ABF7-00D82D27938E}" destId="{02FB5FB0-5BC9-4224-8824-4B37B72B7823}" srcOrd="0" destOrd="4" presId="urn:microsoft.com/office/officeart/2005/8/layout/hList1"/>
    <dgm:cxn modelId="{80BD06CA-F1E9-4CD0-B853-C932932AA0D8}" srcId="{DD15F289-E6AB-497E-986E-486DA07023C6}" destId="{263D19BE-5741-4BC5-9B03-6295908BFBFC}" srcOrd="1" destOrd="0" parTransId="{3C520CDB-E433-4616-8531-DD18633B1609}" sibTransId="{47C2C02C-6525-4151-99D2-F645AF3AD638}"/>
    <dgm:cxn modelId="{BA082020-69AC-4D3B-9210-A09AD87E731C}" type="presParOf" srcId="{F7EACE3A-60F8-4C95-B01D-2E335B9C2BE9}" destId="{5FA786C5-584D-4993-80E3-E485C31E8C01}" srcOrd="0" destOrd="0" presId="urn:microsoft.com/office/officeart/2005/8/layout/hList1"/>
    <dgm:cxn modelId="{2A5975B6-C108-482D-87E6-D0FE0383A0A2}" type="presParOf" srcId="{5FA786C5-584D-4993-80E3-E485C31E8C01}" destId="{ED3B94AB-2024-4D50-987F-4231837D8AE5}" srcOrd="0" destOrd="0" presId="urn:microsoft.com/office/officeart/2005/8/layout/hList1"/>
    <dgm:cxn modelId="{51C5A91B-14D1-45E4-B51E-9E7419A3B358}" type="presParOf" srcId="{5FA786C5-584D-4993-80E3-E485C31E8C01}" destId="{02FB5FB0-5BC9-4224-8824-4B37B72B7823}" srcOrd="1" destOrd="0" presId="urn:microsoft.com/office/officeart/2005/8/layout/hList1"/>
    <dgm:cxn modelId="{661E037D-6686-450F-B7F7-299BC6BB5AF2}" type="presParOf" srcId="{F7EACE3A-60F8-4C95-B01D-2E335B9C2BE9}" destId="{311133F6-2AB9-4C58-A37A-62F66C8F9693}" srcOrd="1" destOrd="0" presId="urn:microsoft.com/office/officeart/2005/8/layout/hList1"/>
    <dgm:cxn modelId="{6799B3EA-5EC2-4CED-9C19-B8D0D503021B}" type="presParOf" srcId="{F7EACE3A-60F8-4C95-B01D-2E335B9C2BE9}" destId="{B41E1813-E280-45FD-9F6F-10D5FA83C3F3}" srcOrd="2" destOrd="0" presId="urn:microsoft.com/office/officeart/2005/8/layout/hList1"/>
    <dgm:cxn modelId="{ADE08F8C-3053-426B-9543-FAC25011CB13}" type="presParOf" srcId="{B41E1813-E280-45FD-9F6F-10D5FA83C3F3}" destId="{D5304352-BA6F-4ADE-9B2D-28D3E908C4E3}" srcOrd="0" destOrd="0" presId="urn:microsoft.com/office/officeart/2005/8/layout/hList1"/>
    <dgm:cxn modelId="{95795F8D-E49B-40AD-B455-5A5787DA12E9}" type="presParOf" srcId="{B41E1813-E280-45FD-9F6F-10D5FA83C3F3}" destId="{75CA1486-5A38-489E-AC4A-D5FBAF1BD5D4}" srcOrd="1" destOrd="0" presId="urn:microsoft.com/office/officeart/2005/8/layout/hList1"/>
    <dgm:cxn modelId="{6BA1B434-C70D-446F-8565-D38F39F1BA34}" type="presParOf" srcId="{F7EACE3A-60F8-4C95-B01D-2E335B9C2BE9}" destId="{21A93832-D266-4EDC-B7F4-99D515DF1EB4}" srcOrd="3" destOrd="0" presId="urn:microsoft.com/office/officeart/2005/8/layout/hList1"/>
    <dgm:cxn modelId="{9500F578-E7E6-4D2D-87D4-BBEED87A035F}" type="presParOf" srcId="{F7EACE3A-60F8-4C95-B01D-2E335B9C2BE9}" destId="{F887290F-858B-4584-BB75-63B63B7A77B1}" srcOrd="4" destOrd="0" presId="urn:microsoft.com/office/officeart/2005/8/layout/hList1"/>
    <dgm:cxn modelId="{068CFD8C-24C4-431B-8F11-7793F09255A5}" type="presParOf" srcId="{F887290F-858B-4584-BB75-63B63B7A77B1}" destId="{042FC8B8-E343-45A8-94BD-DAA3E849202E}" srcOrd="0" destOrd="0" presId="urn:microsoft.com/office/officeart/2005/8/layout/hList1"/>
    <dgm:cxn modelId="{84F5979D-CCCF-4FB7-8114-B878ECD32731}" type="presParOf" srcId="{F887290F-858B-4584-BB75-63B63B7A77B1}" destId="{D6384F59-CE6C-40F3-94D4-438B686F6B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3B94AB-2024-4D50-987F-4231837D8AE5}">
      <dsp:nvSpPr>
        <dsp:cNvPr id="0" name=""/>
        <dsp:cNvSpPr/>
      </dsp:nvSpPr>
      <dsp:spPr>
        <a:xfrm>
          <a:off x="2433" y="84450"/>
          <a:ext cx="2372210" cy="911226"/>
        </a:xfrm>
        <a:prstGeom prst="rect">
          <a:avLst/>
        </a:prstGeom>
        <a:solidFill>
          <a:srgbClr val="92D050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900" b="1" kern="1200" dirty="0" smtClean="0"/>
            <a:t>NOUVELLE OFFRE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900" b="1" kern="1200" dirty="0" smtClean="0"/>
            <a:t>Financement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900" b="1" kern="1200" dirty="0" smtClean="0"/>
            <a:t>de SCPI</a:t>
          </a:r>
          <a:endParaRPr lang="fr-FR" sz="1900" b="1" kern="1200" dirty="0"/>
        </a:p>
      </dsp:txBody>
      <dsp:txXfrm>
        <a:off x="2433" y="84450"/>
        <a:ext cx="2372210" cy="911226"/>
      </dsp:txXfrm>
    </dsp:sp>
    <dsp:sp modelId="{02FB5FB0-5BC9-4224-8824-4B37B72B7823}">
      <dsp:nvSpPr>
        <dsp:cNvPr id="0" name=""/>
        <dsp:cNvSpPr/>
      </dsp:nvSpPr>
      <dsp:spPr>
        <a:xfrm>
          <a:off x="2433" y="995676"/>
          <a:ext cx="2372210" cy="1939514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2 000 € à 75 000 €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4 à 120 mois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TDA: </a:t>
          </a:r>
          <a:r>
            <a:rPr lang="fr-FR" sz="1800" b="1" kern="1200" dirty="0" smtClean="0">
              <a:solidFill>
                <a:srgbClr val="FF0000"/>
              </a:solidFill>
            </a:rPr>
            <a:t>1,90%</a:t>
          </a:r>
          <a:r>
            <a:rPr lang="fr-FR" sz="1800" kern="1200" dirty="0" smtClean="0">
              <a:solidFill>
                <a:srgbClr val="FF0000"/>
              </a:solidFill>
            </a:rPr>
            <a:t> </a:t>
          </a:r>
          <a:r>
            <a:rPr lang="fr-FR" sz="1050" kern="1200" dirty="0" smtClean="0">
              <a:solidFill>
                <a:schemeClr val="tx1"/>
              </a:solidFill>
            </a:rPr>
            <a:t>(depuis le 1/09/17) </a:t>
          </a:r>
          <a:endParaRPr lang="fr-FR" sz="105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Clients éligibles: SFG &gt; 75 000 €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1"/>
            </a:rPr>
            <a:t>Note d’informations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2433" y="995676"/>
        <a:ext cx="2372210" cy="1939514"/>
      </dsp:txXfrm>
    </dsp:sp>
    <dsp:sp modelId="{D5304352-BA6F-4ADE-9B2D-28D3E908C4E3}">
      <dsp:nvSpPr>
        <dsp:cNvPr id="0" name=""/>
        <dsp:cNvSpPr/>
      </dsp:nvSpPr>
      <dsp:spPr>
        <a:xfrm>
          <a:off x="2706752" y="84450"/>
          <a:ext cx="2372210" cy="911226"/>
        </a:xfrm>
        <a:prstGeom prst="rect">
          <a:avLst/>
        </a:prstGeom>
        <a:solidFill>
          <a:srgbClr val="92D050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900" b="1" kern="1200" dirty="0" smtClean="0"/>
            <a:t>NOUVELLE OFFRE</a:t>
          </a:r>
          <a:endParaRPr lang="fr-FR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900" b="1" kern="1200" dirty="0" smtClean="0"/>
            <a:t>Offre réservée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900" b="1" kern="1200" dirty="0" smtClean="0"/>
            <a:t>clients HDG</a:t>
          </a:r>
          <a:endParaRPr lang="fr-FR" sz="1900" b="1" kern="1200" dirty="0"/>
        </a:p>
      </dsp:txBody>
      <dsp:txXfrm>
        <a:off x="2706752" y="84450"/>
        <a:ext cx="2372210" cy="911226"/>
      </dsp:txXfrm>
    </dsp:sp>
    <dsp:sp modelId="{75CA1486-5A38-489E-AC4A-D5FBAF1BD5D4}">
      <dsp:nvSpPr>
        <dsp:cNvPr id="0" name=""/>
        <dsp:cNvSpPr/>
      </dsp:nvSpPr>
      <dsp:spPr>
        <a:xfrm>
          <a:off x="2706752" y="995676"/>
          <a:ext cx="2372210" cy="1939514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10 000 € à 75 000 €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12 à 84 mois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TDA: </a:t>
          </a:r>
          <a:r>
            <a:rPr lang="fr-FR" sz="1800" b="1" kern="1200" dirty="0" smtClean="0">
              <a:solidFill>
                <a:srgbClr val="FF0000"/>
              </a:solidFill>
            </a:rPr>
            <a:t>2,10%</a:t>
          </a:r>
          <a:endParaRPr lang="fr-FR" sz="1800" b="1" kern="1200" dirty="0">
            <a:solidFill>
              <a:srgbClr val="FF0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Clients éligibles: SFG &gt; 75 000 €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2"/>
            </a:rPr>
            <a:t>Note d’informations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2706752" y="995676"/>
        <a:ext cx="2372210" cy="1939514"/>
      </dsp:txXfrm>
    </dsp:sp>
    <dsp:sp modelId="{042FC8B8-E343-45A8-94BD-DAA3E849202E}">
      <dsp:nvSpPr>
        <dsp:cNvPr id="0" name=""/>
        <dsp:cNvSpPr/>
      </dsp:nvSpPr>
      <dsp:spPr>
        <a:xfrm>
          <a:off x="5411072" y="84450"/>
          <a:ext cx="2372210" cy="911226"/>
        </a:xfrm>
        <a:prstGeom prst="rect">
          <a:avLst/>
        </a:prstGeom>
        <a:solidFill>
          <a:srgbClr val="92D050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/>
            <a:t>Remboursement anticipé sur </a:t>
          </a:r>
          <a:r>
            <a:rPr lang="fr-FR" sz="1900" b="1" kern="1200" dirty="0" err="1" smtClean="0"/>
            <a:t>Izivente</a:t>
          </a:r>
          <a:endParaRPr lang="fr-FR" sz="1900" b="1" kern="1200" dirty="0"/>
        </a:p>
      </dsp:txBody>
      <dsp:txXfrm>
        <a:off x="5411072" y="84450"/>
        <a:ext cx="2372210" cy="911226"/>
      </dsp:txXfrm>
    </dsp:sp>
    <dsp:sp modelId="{D6384F59-CE6C-40F3-94D4-438B686F6BEF}">
      <dsp:nvSpPr>
        <dsp:cNvPr id="0" name=""/>
        <dsp:cNvSpPr/>
      </dsp:nvSpPr>
      <dsp:spPr>
        <a:xfrm>
          <a:off x="5411072" y="995676"/>
          <a:ext cx="2372210" cy="1939514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Saisie des demandes de remboursement anticipé partiel ou total par prélèvement directement sur </a:t>
          </a:r>
          <a:r>
            <a:rPr lang="fr-FR" sz="1800" kern="12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Izivente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3"/>
            </a:rPr>
            <a:t>Consulter le </a:t>
          </a:r>
          <a:r>
            <a:rPr lang="fr-FR" sz="1800" kern="1200" dirty="0" err="1" smtClean="0">
              <a:solidFill>
                <a:schemeClr val="tx1">
                  <a:lumMod val="85000"/>
                  <a:lumOff val="15000"/>
                </a:schemeClr>
              </a:solidFill>
              <a:hlinkClick xmlns:r="http://schemas.openxmlformats.org/officeDocument/2006/relationships" r:id="rId3"/>
            </a:rPr>
            <a:t>process</a:t>
          </a:r>
          <a:endParaRPr lang="fr-FR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5411072" y="995676"/>
        <a:ext cx="2372210" cy="1939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30/08/2017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30/08/2017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1079/oav-credits-conso/4293/grille-alternative-commerciale-2.pptx" TargetMode="Externa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083/tout-savoir-sur-le-credit-consommation/2431/oav_pret_projet_ce.pdf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8.jpe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hyperlink" Target="http://commerciaux.celca.caisse-epargne.fr/download/1079/oav-credits-conso/2410/oav-assurance-des-emprunteurs-ade.pdf" TargetMode="Externa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30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hyperlink" Target="http://commerciaux.celca.caisse-epargne.fr/download/1079/oav-credits-conso/2425/oav-le-credit-conso-pour-les-seniors.pdf" TargetMode="External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://service-cemp-moss.sigce.caisse-epargne.fr/sites/easydoc/easy/easydocs/MODE%20OPERATOIRE%20REGROUPEMENT%20DE%20CREDIT%20(3)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Rappels sur le</a:t>
            </a:r>
            <a:endParaRPr lang="fr-FR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 err="1" smtClean="0">
                <a:solidFill>
                  <a:srgbClr val="FF0000"/>
                </a:solidFill>
              </a:rPr>
              <a:t>Credit</a:t>
            </a:r>
            <a:r>
              <a:rPr lang="fr-FR" sz="3200" dirty="0" smtClean="0">
                <a:solidFill>
                  <a:srgbClr val="FF0000"/>
                </a:solidFill>
              </a:rPr>
              <a:t> conso</a:t>
            </a:r>
            <a:endParaRPr lang="fr-FR" sz="3200" dirty="0">
              <a:solidFill>
                <a:srgbClr val="FF0000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Sous-titre 112"/>
          <p:cNvSpPr txBox="1">
            <a:spLocks/>
          </p:cNvSpPr>
          <p:nvPr/>
        </p:nvSpPr>
        <p:spPr>
          <a:xfrm>
            <a:off x="298449" y="4759384"/>
            <a:ext cx="8575675" cy="641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Heure du jeudi</a:t>
            </a:r>
            <a:endParaRPr lang="fr-FR" dirty="0"/>
          </a:p>
        </p:txBody>
      </p:sp>
      <p:sp>
        <p:nvSpPr>
          <p:cNvPr id="12" name="Espace réservé du texte 139"/>
          <p:cNvSpPr>
            <a:spLocks noGrp="1"/>
          </p:cNvSpPr>
          <p:nvPr>
            <p:ph type="body" sz="quarter" idx="10"/>
          </p:nvPr>
        </p:nvSpPr>
        <p:spPr>
          <a:xfrm>
            <a:off x="298448" y="5198795"/>
            <a:ext cx="8575675" cy="346075"/>
          </a:xfrm>
        </p:spPr>
        <p:txBody>
          <a:bodyPr/>
          <a:lstStyle/>
          <a:p>
            <a:r>
              <a:rPr lang="fr-FR" dirty="0" smtClean="0"/>
              <a:t>7 septembre 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30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186431" y="2121763"/>
            <a:ext cx="2325950" cy="205524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Panorama crédit conso </a:t>
            </a:r>
            <a:r>
              <a:rPr lang="fr-FR" dirty="0" err="1" smtClean="0"/>
              <a:t>celca</a:t>
            </a:r>
            <a:endParaRPr lang="fr-FR" dirty="0"/>
          </a:p>
        </p:txBody>
      </p:sp>
      <p:pic>
        <p:nvPicPr>
          <p:cNvPr id="2050" name="Picture 2" descr="Résultat d’images pour icone bour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50" y="2290439"/>
            <a:ext cx="811140" cy="110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ésultat d’images pour icone bourse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42" y="2650243"/>
            <a:ext cx="547580" cy="7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32665" y="3477681"/>
            <a:ext cx="927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11 612 €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84704" y="3499899"/>
            <a:ext cx="938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</a:rPr>
              <a:t>10 686 €</a:t>
            </a:r>
            <a:endParaRPr lang="fr-FR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12909" y="3838453"/>
            <a:ext cx="841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+ 926 €</a:t>
            </a:r>
            <a:endParaRPr lang="fr-FR" sz="1600" dirty="0"/>
          </a:p>
        </p:txBody>
      </p:sp>
      <p:pic>
        <p:nvPicPr>
          <p:cNvPr id="10" name="Picture 2" descr="Résultat d’images pour icone credit imm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2722"/>
            <a:ext cx="906171" cy="88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57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48575" y="1260629"/>
            <a:ext cx="8673483" cy="11629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marche favorable 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517817" y="2867487"/>
            <a:ext cx="8185211" cy="3089434"/>
            <a:chOff x="115219" y="2370338"/>
            <a:chExt cx="8922257" cy="362209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19" y="2370338"/>
              <a:ext cx="8922256" cy="3622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6747030" y="4270159"/>
              <a:ext cx="2290446" cy="834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576661" y="1481462"/>
            <a:ext cx="2293772" cy="64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9"/>
          <p:cNvSpPr/>
          <p:nvPr/>
        </p:nvSpPr>
        <p:spPr>
          <a:xfrm>
            <a:off x="328283" y="1481463"/>
            <a:ext cx="1188127" cy="685801"/>
          </a:xfrm>
          <a:prstGeom prst="roundRect">
            <a:avLst/>
          </a:prstGeom>
          <a:solidFill>
            <a:srgbClr val="C8F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8,98 %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404152" y="1367162"/>
            <a:ext cx="2209059" cy="91440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de marché CELCA en stagnation</a:t>
            </a: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 T1 2017</a:t>
            </a:r>
          </a:p>
        </p:txBody>
      </p:sp>
      <p:sp>
        <p:nvSpPr>
          <p:cNvPr id="6" name="Flèche droite 5"/>
          <p:cNvSpPr/>
          <p:nvPr/>
        </p:nvSpPr>
        <p:spPr>
          <a:xfrm>
            <a:off x="3715210" y="1424311"/>
            <a:ext cx="1790427" cy="857251"/>
          </a:xfrm>
          <a:prstGeom prst="rightArrow">
            <a:avLst>
              <a:gd name="adj1" fmla="val 47041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Alors que les financements des particuliers progressent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7" t="63637" r="6435" b="7766"/>
          <a:stretch/>
        </p:blipFill>
        <p:spPr bwMode="auto">
          <a:xfrm>
            <a:off x="7905945" y="1584663"/>
            <a:ext cx="923279" cy="4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54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Notre gamme de crédits</a:t>
            </a:r>
            <a:endParaRPr lang="fr-FR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775711" y="5844974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1400" b="0">
              <a:solidFill>
                <a:srgbClr val="571E74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920174" y="5895774"/>
            <a:ext cx="758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30 jours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215574" y="5895774"/>
            <a:ext cx="12573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Jusqu’à 30 mois 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15799" y="5895774"/>
            <a:ext cx="1065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30 à 80 mois 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528686" y="5905299"/>
            <a:ext cx="904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8 à 25 ans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33157" y="5128191"/>
            <a:ext cx="8698086" cy="10382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endParaRPr lang="fr-FR" altLang="fr-FR" sz="2400" b="0">
              <a:solidFill>
                <a:srgbClr val="571E74"/>
              </a:solidFill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753236" y="1568249"/>
            <a:ext cx="5689600" cy="4176713"/>
          </a:xfrm>
          <a:prstGeom prst="rect">
            <a:avLst/>
          </a:prstGeom>
          <a:solidFill>
            <a:srgbClr val="00B050">
              <a:alpha val="54117"/>
            </a:srgbClr>
          </a:solidFill>
          <a:ln w="381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endParaRPr lang="fr-FR" altLang="fr-FR" sz="2400" b="0">
              <a:solidFill>
                <a:srgbClr val="571E74"/>
              </a:solidFill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59586" y="2863649"/>
            <a:ext cx="3960813" cy="2881313"/>
          </a:xfrm>
          <a:prstGeom prst="rect">
            <a:avLst/>
          </a:prstGeom>
          <a:solidFill>
            <a:schemeClr val="accent3">
              <a:alpha val="34901"/>
            </a:schemeClr>
          </a:solidFill>
          <a:ln w="381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endParaRPr lang="fr-FR" altLang="fr-FR" sz="2400" b="0">
              <a:solidFill>
                <a:srgbClr val="571E74"/>
              </a:solidFill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759586" y="5097262"/>
            <a:ext cx="2808288" cy="647700"/>
          </a:xfrm>
          <a:prstGeom prst="rect">
            <a:avLst/>
          </a:prstGeom>
          <a:solidFill>
            <a:srgbClr val="FAFBF7">
              <a:alpha val="43529"/>
            </a:srgbClr>
          </a:solidFill>
          <a:ln w="381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fr-FR" altLang="fr-FR" sz="2000" b="0">
                <a:solidFill>
                  <a:srgbClr val="571E74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759586" y="4305099"/>
            <a:ext cx="2808288" cy="792163"/>
          </a:xfrm>
          <a:prstGeom prst="rect">
            <a:avLst/>
          </a:prstGeom>
          <a:solidFill>
            <a:schemeClr val="accent3">
              <a:lumMod val="40000"/>
              <a:lumOff val="60000"/>
              <a:alpha val="36862"/>
            </a:schemeClr>
          </a:solidFill>
          <a:ln w="381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endParaRPr lang="fr-FR" altLang="fr-FR" sz="2400" b="0">
              <a:solidFill>
                <a:srgbClr val="571E74"/>
              </a:solidFill>
            </a:endParaRPr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 flipH="1">
            <a:off x="543686" y="4305099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832611" y="5168699"/>
            <a:ext cx="25923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u="sng" dirty="0">
                <a:solidFill>
                  <a:srgbClr val="571E74"/>
                </a:solidFill>
              </a:rPr>
              <a:t>Différé de la carte bancaire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 dirty="0">
                <a:solidFill>
                  <a:srgbClr val="571E74"/>
                </a:solidFill>
              </a:rPr>
              <a:t>Besoin clients : Crédit d’achat « gratuit »  sur très courte durée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832611" y="4355899"/>
            <a:ext cx="2765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u="sng" dirty="0">
                <a:solidFill>
                  <a:srgbClr val="571E74"/>
                </a:solidFill>
              </a:rPr>
              <a:t>Découvert </a:t>
            </a:r>
            <a:r>
              <a:rPr lang="fr-FR" altLang="fr-FR" sz="1000" u="sng" dirty="0" smtClean="0">
                <a:solidFill>
                  <a:srgbClr val="571E74"/>
                </a:solidFill>
              </a:rPr>
              <a:t>autorisé</a:t>
            </a:r>
            <a:endParaRPr lang="fr-FR" altLang="fr-FR" sz="1000" u="sng" dirty="0">
              <a:solidFill>
                <a:srgbClr val="571E74"/>
              </a:solidFill>
            </a:endParaRP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 dirty="0">
                <a:solidFill>
                  <a:srgbClr val="571E74"/>
                </a:solidFill>
              </a:rPr>
              <a:t>Besoin clients : Souplesse de trésorerie 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 dirty="0">
                <a:solidFill>
                  <a:srgbClr val="571E74"/>
                </a:solidFill>
              </a:rPr>
              <a:t>sur très courte période 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711901" y="3152574"/>
            <a:ext cx="4030663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50" u="sng" dirty="0">
                <a:solidFill>
                  <a:schemeClr val="bg1"/>
                </a:solidFill>
              </a:rPr>
              <a:t>Crédit Renouvelable</a:t>
            </a:r>
          </a:p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50" b="0" dirty="0">
                <a:solidFill>
                  <a:schemeClr val="bg1"/>
                </a:solidFill>
              </a:rPr>
              <a:t>Besoins clients : financement d’un montant moyen toujours disponible</a:t>
            </a:r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>
            <a:off x="3567874" y="567193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>
            <a:off x="4720399" y="5744962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>
            <a:off x="6449186" y="5744962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2775711" y="5844974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1400" b="0">
              <a:solidFill>
                <a:srgbClr val="571E74"/>
              </a:solidFill>
            </a:endParaRP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2920174" y="5895774"/>
            <a:ext cx="758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30 jours </a:t>
            </a:r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4215574" y="5895774"/>
            <a:ext cx="1074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30 à 40 mois </a:t>
            </a: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6015799" y="5895774"/>
            <a:ext cx="1111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b="0">
                <a:solidFill>
                  <a:srgbClr val="571E74"/>
                </a:solidFill>
              </a:rPr>
              <a:t>80 à 120mois </a:t>
            </a:r>
          </a:p>
        </p:txBody>
      </p:sp>
      <p:sp>
        <p:nvSpPr>
          <p:cNvPr id="27" name="Text Box 36"/>
          <p:cNvSpPr txBox="1">
            <a:spLocks noChangeArrowheads="1"/>
          </p:cNvSpPr>
          <p:nvPr/>
        </p:nvSpPr>
        <p:spPr bwMode="auto">
          <a:xfrm>
            <a:off x="7081011" y="5894788"/>
            <a:ext cx="6111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dirty="0">
                <a:solidFill>
                  <a:srgbClr val="571E74"/>
                </a:solidFill>
              </a:rPr>
              <a:t>Durée</a:t>
            </a:r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796099" y="2000049"/>
            <a:ext cx="50387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50" u="sng" dirty="0">
                <a:solidFill>
                  <a:schemeClr val="bg1"/>
                </a:solidFill>
              </a:rPr>
              <a:t>Crédit Amortissable</a:t>
            </a:r>
            <a:r>
              <a:rPr lang="fr-FR" altLang="fr-FR" sz="1050" b="0" dirty="0">
                <a:solidFill>
                  <a:schemeClr val="bg1"/>
                </a:solidFill>
              </a:rPr>
              <a:t> </a:t>
            </a:r>
          </a:p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50" b="0" dirty="0">
                <a:solidFill>
                  <a:schemeClr val="bg1"/>
                </a:solidFill>
              </a:rPr>
              <a:t>Besoin clients : financement de projets d’équipement 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184911" y="4303512"/>
            <a:ext cx="538163" cy="1462087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900" b="0">
                <a:solidFill>
                  <a:srgbClr val="571E74"/>
                </a:solidFill>
              </a:rPr>
              <a:t>½ mois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900" b="0">
                <a:solidFill>
                  <a:srgbClr val="571E74"/>
                </a:solidFill>
              </a:rPr>
              <a:t>de </a:t>
            </a:r>
            <a:r>
              <a:rPr lang="fr-FR" altLang="fr-FR" sz="800" b="0">
                <a:solidFill>
                  <a:srgbClr val="571E74"/>
                </a:solidFill>
              </a:rPr>
              <a:t>salaire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191261" y="2925562"/>
            <a:ext cx="538163" cy="1462087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900" b="0">
                <a:solidFill>
                  <a:srgbClr val="571E74"/>
                </a:solidFill>
              </a:rPr>
              <a:t>1 à 3 mois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900" b="0">
                <a:solidFill>
                  <a:srgbClr val="571E74"/>
                </a:solidFill>
              </a:rPr>
              <a:t>de </a:t>
            </a:r>
            <a:r>
              <a:rPr lang="fr-FR" altLang="fr-FR" sz="800" b="0">
                <a:solidFill>
                  <a:srgbClr val="571E74"/>
                </a:solidFill>
              </a:rPr>
              <a:t>salaire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197611" y="1582537"/>
            <a:ext cx="538163" cy="1323975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900" b="0">
                <a:solidFill>
                  <a:srgbClr val="571E74"/>
                </a:solidFill>
              </a:rPr>
              <a:t>3 à 20 mois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900" b="0">
                <a:solidFill>
                  <a:srgbClr val="571E74"/>
                </a:solidFill>
              </a:rPr>
              <a:t>de </a:t>
            </a:r>
            <a:r>
              <a:rPr lang="fr-FR" altLang="fr-FR" sz="800" b="0">
                <a:solidFill>
                  <a:srgbClr val="571E74"/>
                </a:solidFill>
              </a:rPr>
              <a:t>salaire</a:t>
            </a: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fr-FR" altLang="fr-FR" sz="900" b="0">
              <a:solidFill>
                <a:srgbClr val="571E74"/>
              </a:solidFill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813388" y="2944965"/>
            <a:ext cx="1100137" cy="26511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fr-FR" altLang="fr-FR" sz="1000">
                <a:solidFill>
                  <a:schemeClr val="bg1"/>
                </a:solidFill>
              </a:rPr>
              <a:t>Maxi 8000 €</a:t>
            </a:r>
          </a:p>
        </p:txBody>
      </p:sp>
      <p:sp>
        <p:nvSpPr>
          <p:cNvPr id="35" name="Rectangle 45"/>
          <p:cNvSpPr>
            <a:spLocks noChangeArrowheads="1"/>
          </p:cNvSpPr>
          <p:nvPr/>
        </p:nvSpPr>
        <p:spPr bwMode="auto">
          <a:xfrm>
            <a:off x="814855" y="1637279"/>
            <a:ext cx="1330325" cy="2651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fr-FR" altLang="fr-FR" sz="1000" dirty="0">
                <a:solidFill>
                  <a:schemeClr val="bg1"/>
                </a:solidFill>
              </a:rPr>
              <a:t>Maxi </a:t>
            </a:r>
            <a:r>
              <a:rPr lang="fr-FR" altLang="fr-FR" sz="1000" dirty="0" smtClean="0">
                <a:solidFill>
                  <a:schemeClr val="bg1"/>
                </a:solidFill>
              </a:rPr>
              <a:t>75 </a:t>
            </a:r>
            <a:r>
              <a:rPr lang="fr-FR" altLang="fr-FR" sz="1000" dirty="0">
                <a:solidFill>
                  <a:schemeClr val="bg1"/>
                </a:solidFill>
              </a:rPr>
              <a:t>000 €</a:t>
            </a:r>
          </a:p>
        </p:txBody>
      </p:sp>
      <p:sp>
        <p:nvSpPr>
          <p:cNvPr id="36" name="Espace réservé du numéro de diapositive 1"/>
          <p:cNvSpPr txBox="1">
            <a:spLocks/>
          </p:cNvSpPr>
          <p:nvPr/>
        </p:nvSpPr>
        <p:spPr>
          <a:xfrm>
            <a:off x="507174" y="5384599"/>
            <a:ext cx="288925" cy="3603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914400" rtl="0" eaLnBrk="0" latin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  <a:lvl2pPr marL="742950" indent="-285750" algn="l" defTabSz="914400" rtl="0" eaLnBrk="0" latin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 kern="1200">
                <a:solidFill>
                  <a:schemeClr val="hlink"/>
                </a:solidFill>
                <a:latin typeface="Verdana" pitchFamily="34" charset="0"/>
                <a:ea typeface="MS PGothic" pitchFamily="34" charset="-128"/>
                <a:cs typeface="+mn-cs"/>
              </a:defRPr>
            </a:lvl2pPr>
            <a:lvl3pPr marL="1143000" indent="-228600" algn="l" defTabSz="914400" rtl="0" eaLnBrk="0" latin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3pPr>
            <a:lvl4pPr marL="1600200" indent="-228600" algn="l" defTabSz="914400" rtl="0" eaLnBrk="0" latinLnBrk="0" hangingPunct="0">
              <a:lnSpc>
                <a:spcPct val="95000"/>
              </a:lnSpc>
              <a:buChar char="–"/>
              <a:defRPr sz="11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4pPr>
            <a:lvl5pPr marL="2057400" indent="-228600" algn="l" defTabSz="914400" rtl="0" eaLnBrk="0" latinLnBrk="0" hangingPunct="0">
              <a:lnSpc>
                <a:spcPct val="95000"/>
              </a:lnSpc>
              <a:defRPr sz="10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fld id="{7CA8170B-70A7-4918-A0EF-E09849F9D313}" type="slidenum">
              <a:rPr lang="fr-FR" altLang="fr-FR" sz="800" b="0" smtClean="0">
                <a:solidFill>
                  <a:srgbClr val="FFFFFF"/>
                </a:solidFill>
                <a:cs typeface="Arial" pitchFamily="34" charset="0"/>
              </a:rPr>
              <a:pPr eaLnBrk="1" hangingPunct="1">
                <a:lnSpc>
                  <a:spcPct val="100000"/>
                </a:lnSpc>
                <a:buClrTx/>
                <a:buFontTx/>
                <a:buNone/>
              </a:pPr>
              <a:t>4</a:t>
            </a:fld>
            <a:endParaRPr lang="fr-FR" altLang="fr-FR" sz="800" b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95664" y="1271003"/>
            <a:ext cx="8531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buClr>
                <a:srgbClr val="EA620E"/>
              </a:buClr>
              <a:buFont typeface="Verdana" pitchFamily="34" charset="0"/>
              <a:buAutoNum type="arabicPeriod"/>
              <a:defRPr sz="2200" b="1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50000"/>
              </a:spcBef>
              <a:buClr>
                <a:schemeClr val="bg2"/>
              </a:buClr>
              <a:buChar char="•"/>
              <a:defRPr sz="1400">
                <a:solidFill>
                  <a:schemeClr val="hlink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lnSpc>
                <a:spcPct val="95000"/>
              </a:lnSpc>
              <a:buClr>
                <a:schemeClr val="hlink"/>
              </a:buClr>
              <a:buFont typeface="Verdana" pitchFamily="34" charset="0"/>
              <a:buChar char="–"/>
              <a:defRPr sz="12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lnSpc>
                <a:spcPct val="95000"/>
              </a:lnSpc>
              <a:buChar char="–"/>
              <a:defRPr sz="11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lnSpc>
                <a:spcPct val="95000"/>
              </a:lnSpc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fr-FR" altLang="fr-FR" sz="1000" dirty="0" smtClean="0">
                <a:solidFill>
                  <a:srgbClr val="571E74"/>
                </a:solidFill>
              </a:rPr>
              <a:t>Montants</a:t>
            </a:r>
            <a:endParaRPr lang="fr-FR" altLang="fr-FR" sz="1000" dirty="0">
              <a:solidFill>
                <a:srgbClr val="571E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20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 des nouveautés 2017</a:t>
            </a:r>
            <a:endParaRPr lang="fr-FR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800555150"/>
              </p:ext>
            </p:extLst>
          </p:nvPr>
        </p:nvGraphicFramePr>
        <p:xfrm>
          <a:off x="612559" y="3071679"/>
          <a:ext cx="7785716" cy="3019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Connecteur droit avec flèche 6"/>
          <p:cNvCxnSpPr/>
          <p:nvPr/>
        </p:nvCxnSpPr>
        <p:spPr>
          <a:xfrm>
            <a:off x="310718" y="2707694"/>
            <a:ext cx="8389399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rganigramme : Connecteur 8"/>
          <p:cNvSpPr/>
          <p:nvPr/>
        </p:nvSpPr>
        <p:spPr>
          <a:xfrm>
            <a:off x="1145219" y="1322771"/>
            <a:ext cx="1180731" cy="1003178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Janvier</a:t>
            </a:r>
          </a:p>
          <a:p>
            <a:pPr algn="ctr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2017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735584" y="2494623"/>
            <a:ext cx="0" cy="43500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rganigramme : Connecteur 13"/>
          <p:cNvSpPr/>
          <p:nvPr/>
        </p:nvSpPr>
        <p:spPr>
          <a:xfrm>
            <a:off x="3915051" y="1322771"/>
            <a:ext cx="1180731" cy="1003178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Février</a:t>
            </a:r>
          </a:p>
          <a:p>
            <a:pPr algn="ctr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2017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4505416" y="2494623"/>
            <a:ext cx="0" cy="43500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rganigramme : Connecteur 15"/>
          <p:cNvSpPr/>
          <p:nvPr/>
        </p:nvSpPr>
        <p:spPr>
          <a:xfrm>
            <a:off x="6650854" y="1322771"/>
            <a:ext cx="1180731" cy="1003178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</a:t>
            </a:r>
          </a:p>
          <a:p>
            <a:pPr algn="ctr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2017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7241219" y="2494623"/>
            <a:ext cx="0" cy="43500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501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248734" y="2467991"/>
            <a:ext cx="5776693" cy="568176"/>
          </a:xfrm>
          <a:solidFill>
            <a:srgbClr val="C8F1B1"/>
          </a:solidFill>
        </p:spPr>
        <p:txBody>
          <a:bodyPr>
            <a:noAutofit/>
          </a:bodyPr>
          <a:lstStyle/>
          <a:p>
            <a:pPr marL="0" lvl="1" indent="0" algn="ctr">
              <a:buClr>
                <a:schemeClr val="tx2"/>
              </a:buClr>
              <a:buNone/>
            </a:pPr>
            <a:r>
              <a:rPr lang="fr-FR" sz="1400" dirty="0" smtClean="0">
                <a:latin typeface="Arial Narrow" panose="020B0606020202030204" pitchFamily="34" charset="0"/>
              </a:rPr>
              <a:t>Grâce à la grille </a:t>
            </a:r>
            <a:r>
              <a:rPr lang="fr-FR" sz="1400" dirty="0">
                <a:latin typeface="Arial Narrow" panose="020B0606020202030204" pitchFamily="34" charset="0"/>
              </a:rPr>
              <a:t>alternative </a:t>
            </a:r>
            <a:r>
              <a:rPr lang="fr-FR" sz="1400" dirty="0" err="1" smtClean="0">
                <a:latin typeface="Arial Narrow" panose="020B0606020202030204" pitchFamily="34" charset="0"/>
              </a:rPr>
              <a:t>Izivente</a:t>
            </a:r>
            <a:r>
              <a:rPr lang="fr-FR" sz="1400" dirty="0" smtClean="0">
                <a:latin typeface="Arial Narrow" panose="020B0606020202030204" pitchFamily="34" charset="0"/>
              </a:rPr>
              <a:t>, trouvez le meilleur couplage </a:t>
            </a:r>
            <a:r>
              <a:rPr lang="fr-FR" sz="1400" b="1" dirty="0" smtClean="0">
                <a:latin typeface="Arial Narrow" panose="020B0606020202030204" pitchFamily="34" charset="0"/>
              </a:rPr>
              <a:t>MONTANT / DUREE  </a:t>
            </a:r>
            <a:r>
              <a:rPr lang="fr-FR" sz="1400" dirty="0">
                <a:latin typeface="Arial Narrow" panose="020B0606020202030204" pitchFamily="34" charset="0"/>
              </a:rPr>
              <a:t>en fonction de l’échéance souhaitée par le </a:t>
            </a:r>
            <a:r>
              <a:rPr lang="fr-FR" sz="1400" dirty="0" smtClean="0">
                <a:latin typeface="Arial Narrow" panose="020B0606020202030204" pitchFamily="34" charset="0"/>
              </a:rPr>
              <a:t>client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Moyens à votre disposition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55" y="4919406"/>
            <a:ext cx="7682110" cy="106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17"/>
          <a:stretch/>
        </p:blipFill>
        <p:spPr bwMode="auto">
          <a:xfrm>
            <a:off x="645355" y="3893728"/>
            <a:ext cx="7682110" cy="90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uban courbé vers le haut 7"/>
          <p:cNvSpPr/>
          <p:nvPr/>
        </p:nvSpPr>
        <p:spPr>
          <a:xfrm>
            <a:off x="941033" y="1287259"/>
            <a:ext cx="7297445" cy="763480"/>
          </a:xfrm>
          <a:prstGeom prst="ellipseRibbon2">
            <a:avLst>
              <a:gd name="adj1" fmla="val 30814"/>
              <a:gd name="adj2" fmla="val 70925"/>
              <a:gd name="adj3" fmla="val 17442"/>
            </a:avLst>
          </a:prstGeom>
          <a:solidFill>
            <a:srgbClr val="92D050"/>
          </a:solidFill>
          <a:ln w="31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Grille alternative IZIVENTE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48734" y="3038359"/>
            <a:ext cx="57766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buClr>
                <a:schemeClr val="tx2"/>
              </a:buClr>
              <a:buNone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(ex: 16 000€ au lieu de 15 000€ :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la même échéance, le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client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peut emprunter    1 000€ de plus,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seule la durée est allongée de quelques mois).</a:t>
            </a:r>
          </a:p>
        </p:txBody>
      </p:sp>
      <p:pic>
        <p:nvPicPr>
          <p:cNvPr id="5122" name="Picture 2" descr="Résultat d’images pour icône calcu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1" y="2194709"/>
            <a:ext cx="1591772" cy="152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14043" y="5440782"/>
            <a:ext cx="480727" cy="125516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595456" y="5362112"/>
            <a:ext cx="1118587" cy="14142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2819587" y="6383781"/>
            <a:ext cx="2317493" cy="252274"/>
          </a:xfrm>
          <a:prstGeom prst="rect">
            <a:avLst/>
          </a:prstGeom>
          <a:solidFill>
            <a:srgbClr val="C8F1B1"/>
          </a:solidFill>
        </p:spPr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400" dirty="0" smtClean="0">
                <a:latin typeface="Arial Narrow" panose="020B0606020202030204" pitchFamily="34" charset="0"/>
              </a:rPr>
              <a:t>Pour aller plus loin cliquez </a:t>
            </a:r>
            <a:r>
              <a:rPr lang="fr-FR" sz="1400" dirty="0" smtClean="0">
                <a:latin typeface="Arial Narrow" panose="020B0606020202030204" pitchFamily="34" charset="0"/>
                <a:hlinkClick r:id="rId5"/>
              </a:rPr>
              <a:t>ici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646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FOCUS SUR Le </a:t>
            </a:r>
            <a:r>
              <a:rPr lang="fr-FR" dirty="0"/>
              <a:t>prêt projet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>
          <a:xfrm>
            <a:off x="298450" y="1485079"/>
            <a:ext cx="4198094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>
            <a:spLocks/>
          </p:cNvSpPr>
          <p:nvPr/>
        </p:nvSpPr>
        <p:spPr>
          <a:xfrm>
            <a:off x="4595472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6743984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306825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4622801" y="3745618"/>
            <a:ext cx="4181558" cy="1275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2444545" y="3745618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9155" y="1475225"/>
            <a:ext cx="5357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Objet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12738" y="1475225"/>
            <a:ext cx="6832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41174" y="1475225"/>
            <a:ext cx="886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Déblocage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8449" y="3728813"/>
            <a:ext cx="654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Validité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22886" y="3728813"/>
            <a:ext cx="870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Souplesse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12738" y="3728813"/>
            <a:ext cx="1095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Moments clés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219700" y="20324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6741174" y="2107589"/>
            <a:ext cx="205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Possible dès le</a:t>
            </a:r>
            <a:r>
              <a:rPr lang="fr-FR" sz="1200" b="1" dirty="0" smtClean="0">
                <a:ea typeface="Times New Roman"/>
              </a:rPr>
              <a:t> </a:t>
            </a:r>
            <a:r>
              <a:rPr lang="fr-FR" b="1" dirty="0" smtClean="0">
                <a:ea typeface="Times New Roman"/>
              </a:rPr>
              <a:t>8</a:t>
            </a:r>
            <a:r>
              <a:rPr lang="fr-FR" b="1" baseline="30000" dirty="0" smtClean="0">
                <a:ea typeface="Times New Roman"/>
              </a:rPr>
              <a:t>ème</a:t>
            </a:r>
            <a:r>
              <a:rPr lang="fr-FR" b="1" dirty="0" smtClean="0">
                <a:ea typeface="Times New Roman"/>
              </a:rPr>
              <a:t> jour, </a:t>
            </a:r>
          </a:p>
          <a:p>
            <a:pPr>
              <a:spcAft>
                <a:spcPts val="0"/>
              </a:spcAft>
            </a:pPr>
            <a:r>
              <a:rPr lang="fr-FR" sz="1200" b="1" dirty="0" smtClean="0">
                <a:ea typeface="Times New Roman"/>
              </a:rPr>
              <a:t>et pendant </a:t>
            </a:r>
            <a:r>
              <a:rPr lang="fr-FR" b="1" dirty="0" smtClean="0">
                <a:ea typeface="Times New Roman"/>
              </a:rPr>
              <a:t>6 mois</a:t>
            </a:r>
            <a:endParaRPr lang="fr-FR" sz="1200" dirty="0">
              <a:ea typeface="Times New Roman"/>
            </a:endParaRPr>
          </a:p>
        </p:txBody>
      </p:sp>
      <p:cxnSp>
        <p:nvCxnSpPr>
          <p:cNvPr id="28" name="Connecteur droit 27"/>
          <p:cNvCxnSpPr/>
          <p:nvPr/>
        </p:nvCxnSpPr>
        <p:spPr>
          <a:xfrm flipV="1">
            <a:off x="4595732" y="1505814"/>
            <a:ext cx="2042547" cy="2121234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82228" y="1707469"/>
            <a:ext cx="903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ea typeface="Times New Roman"/>
              </a:rPr>
              <a:t>Auto</a:t>
            </a:r>
            <a:endParaRPr lang="fr-FR" b="1" dirty="0">
              <a:ea typeface="Times New Roman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6732" y="1770576"/>
            <a:ext cx="36450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/>
              <a:t>E</a:t>
            </a:r>
            <a:r>
              <a:rPr lang="fr-FR" sz="1600" dirty="0" smtClean="0"/>
              <a:t>nveloppe </a:t>
            </a:r>
            <a:r>
              <a:rPr lang="fr-FR" sz="1600" dirty="0"/>
              <a:t>de crédit amortissable qui peut être débloquée </a:t>
            </a:r>
            <a:r>
              <a:rPr lang="fr-FR" sz="1600" dirty="0" smtClean="0"/>
              <a:t>en 1 </a:t>
            </a:r>
            <a:r>
              <a:rPr lang="fr-FR" sz="1600" dirty="0"/>
              <a:t>ou plusieurs fois et permettant au client de financer un projet à venir</a:t>
            </a:r>
            <a:endParaRPr lang="fr-FR" sz="1600" dirty="0">
              <a:ea typeface="Times New Roman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4357" y="4457582"/>
            <a:ext cx="1916934" cy="1401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dirty="0" smtClean="0">
                <a:ea typeface="Times New Roman"/>
              </a:rPr>
              <a:t>Conditions garanties pendant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FF0000"/>
                </a:solidFill>
                <a:ea typeface="Times New Roman"/>
              </a:rPr>
              <a:t>6 mois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(TAEG/Montant/Durée)</a:t>
            </a:r>
            <a:endParaRPr lang="fr-FR" sz="1000" dirty="0">
              <a:ea typeface="Times New Roman"/>
            </a:endParaRPr>
          </a:p>
        </p:txBody>
      </p:sp>
      <p:pic>
        <p:nvPicPr>
          <p:cNvPr id="7172" name="Picture 4" descr="Résultat d’images pour icone voi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767" y="1945626"/>
            <a:ext cx="627747" cy="62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ésultat d’images pour icone travau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241" y="2430754"/>
            <a:ext cx="617167" cy="61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5550879" y="3086378"/>
            <a:ext cx="903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ea typeface="Times New Roman"/>
              </a:rPr>
              <a:t>T</a:t>
            </a:r>
            <a:r>
              <a:rPr lang="fr-FR" b="1" dirty="0" smtClean="0">
                <a:ea typeface="Times New Roman"/>
              </a:rPr>
              <a:t>ravaux</a:t>
            </a:r>
            <a:endParaRPr lang="fr-FR" b="1" dirty="0">
              <a:ea typeface="Times New Roman"/>
            </a:endParaRPr>
          </a:p>
        </p:txBody>
      </p:sp>
      <p:pic>
        <p:nvPicPr>
          <p:cNvPr id="7176" name="Picture 8" descr="Résultat d’images pour icone envelop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887" y="2659530"/>
            <a:ext cx="828933" cy="82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ésultat d’images pour icone sabli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387" y="3802490"/>
            <a:ext cx="517047" cy="51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6506408" y="2914401"/>
            <a:ext cx="2308258" cy="769441"/>
            <a:chOff x="4470829" y="4578506"/>
            <a:chExt cx="2308258" cy="769441"/>
          </a:xfrm>
        </p:grpSpPr>
        <p:sp>
          <p:nvSpPr>
            <p:cNvPr id="38" name="Rectangle 37"/>
            <p:cNvSpPr/>
            <p:nvPr/>
          </p:nvSpPr>
          <p:spPr>
            <a:xfrm>
              <a:off x="4470829" y="4666104"/>
              <a:ext cx="20234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Aft>
                  <a:spcPts val="0"/>
                </a:spcAft>
              </a:pPr>
              <a:r>
                <a:rPr lang="fr-FR" sz="1600" dirty="0" smtClean="0">
                  <a:ea typeface="Times New Roman"/>
                </a:rPr>
                <a:t>Jusqu’à </a:t>
              </a:r>
            </a:p>
            <a:p>
              <a:pPr algn="r">
                <a:spcAft>
                  <a:spcPts val="0"/>
                </a:spcAft>
              </a:pPr>
              <a:r>
                <a:rPr lang="fr-FR" sz="1600" dirty="0" smtClean="0">
                  <a:ea typeface="Times New Roman"/>
                </a:rPr>
                <a:t>déblocages possibles</a:t>
              </a:r>
              <a:endParaRPr lang="fr-FR" sz="1600" dirty="0">
                <a:ea typeface="Times New Roman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327297" y="4578506"/>
              <a:ext cx="45179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4400" b="1" dirty="0" smtClean="0">
                  <a:solidFill>
                    <a:srgbClr val="FF0000"/>
                  </a:solidFill>
                  <a:ea typeface="Times New Roman"/>
                </a:rPr>
                <a:t>5</a:t>
              </a:r>
              <a:endParaRPr lang="fr-FR" sz="4400" b="1" dirty="0">
                <a:solidFill>
                  <a:srgbClr val="FF0000"/>
                </a:solidFill>
                <a:ea typeface="Times New Roman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444369" y="4170004"/>
            <a:ext cx="219499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fr-FR" sz="1200" dirty="0" smtClean="0">
                <a:ea typeface="Times New Roman"/>
              </a:rPr>
              <a:t>Le client utilise </a:t>
            </a:r>
          </a:p>
          <a:p>
            <a:pPr>
              <a:spcAft>
                <a:spcPts val="300"/>
              </a:spcAft>
            </a:pPr>
            <a:r>
              <a:rPr lang="fr-FR" b="1" dirty="0" smtClean="0">
                <a:ea typeface="Times New Roman"/>
              </a:rPr>
              <a:t>TOUT</a:t>
            </a:r>
            <a:r>
              <a:rPr lang="fr-FR" sz="1200" b="1" dirty="0" smtClean="0">
                <a:ea typeface="Times New Roman"/>
              </a:rPr>
              <a:t> </a:t>
            </a:r>
            <a:r>
              <a:rPr lang="fr-FR" sz="1200" dirty="0" smtClean="0">
                <a:ea typeface="Times New Roman"/>
              </a:rPr>
              <a:t>ou une </a:t>
            </a:r>
          </a:p>
          <a:p>
            <a:pPr>
              <a:spcAft>
                <a:spcPts val="300"/>
              </a:spcAft>
            </a:pPr>
            <a:r>
              <a:rPr lang="fr-FR" b="1" dirty="0" smtClean="0">
                <a:ea typeface="Times New Roman"/>
              </a:rPr>
              <a:t>PARTIE</a:t>
            </a:r>
            <a:r>
              <a:rPr lang="fr-FR" sz="1400" b="1" dirty="0" smtClean="0">
                <a:ea typeface="Times New Roman"/>
              </a:rPr>
              <a:t>  </a:t>
            </a:r>
            <a:r>
              <a:rPr lang="fr-FR" sz="1200" dirty="0" smtClean="0">
                <a:ea typeface="Times New Roman"/>
              </a:rPr>
              <a:t>de l’enveloppe</a:t>
            </a:r>
            <a:endParaRPr lang="fr-FR" sz="1200" dirty="0">
              <a:ea typeface="Times New Roman"/>
            </a:endParaRPr>
          </a:p>
        </p:txBody>
      </p:sp>
      <p:pic>
        <p:nvPicPr>
          <p:cNvPr id="1028" name="Picture 4" descr="Résultat d’images pour icone calendri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972" y="1527489"/>
            <a:ext cx="478874" cy="47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2479881" y="5225566"/>
            <a:ext cx="7067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300"/>
              </a:spcAft>
            </a:pPr>
            <a:r>
              <a:rPr lang="fr-FR" sz="2000" b="1" dirty="0" smtClean="0">
                <a:solidFill>
                  <a:srgbClr val="FF0000"/>
                </a:solidFill>
                <a:ea typeface="Times New Roman"/>
              </a:rPr>
              <a:t>Zéro</a:t>
            </a:r>
            <a:r>
              <a:rPr lang="fr-FR" sz="1600" b="1" dirty="0" smtClean="0">
                <a:solidFill>
                  <a:srgbClr val="FF0000"/>
                </a:solidFill>
                <a:ea typeface="Times New Roman"/>
              </a:rPr>
              <a:t> </a:t>
            </a:r>
            <a:r>
              <a:rPr lang="fr-FR" sz="1300" b="1" dirty="0" smtClean="0">
                <a:solidFill>
                  <a:srgbClr val="FF0000"/>
                </a:solidFill>
                <a:ea typeface="Times New Roman"/>
              </a:rPr>
              <a:t>frais</a:t>
            </a:r>
            <a:endParaRPr lang="fr-FR" sz="1300" dirty="0">
              <a:ea typeface="Times New Roman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65966" y="5517532"/>
            <a:ext cx="1430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fr-FR" sz="1400" dirty="0">
                <a:ea typeface="Times New Roman"/>
              </a:rPr>
              <a:t>s</a:t>
            </a:r>
            <a:r>
              <a:rPr lang="fr-FR" sz="1400" dirty="0" smtClean="0">
                <a:ea typeface="Times New Roman"/>
              </a:rPr>
              <a:t>’il ne l’utilise pas</a:t>
            </a:r>
            <a:endParaRPr lang="fr-FR" sz="1400" dirty="0">
              <a:ea typeface="Times New Roman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81333" y="4018834"/>
            <a:ext cx="415684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Le client envisage de changer son véhicule mais n’a pas encore fait son choix.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Le client vient de faire un achat immobilier : </a:t>
            </a:r>
            <a:r>
              <a:rPr lang="fr-FR" sz="1600" b="1" dirty="0" smtClean="0"/>
              <a:t>40% </a:t>
            </a:r>
            <a:r>
              <a:rPr lang="fr-FR" sz="1400" dirty="0" smtClean="0"/>
              <a:t>des clients souscrivent un prêt conso dans les 6 mois.</a:t>
            </a:r>
            <a:endParaRPr lang="fr-FR" sz="1400" dirty="0"/>
          </a:p>
        </p:txBody>
      </p:sp>
      <p:pic>
        <p:nvPicPr>
          <p:cNvPr id="1030" name="Picture 6" descr="Résultat d’images pour icone bonne idé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16" y="3799740"/>
            <a:ext cx="280265" cy="28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Espace réservé du contenu 1"/>
          <p:cNvSpPr txBox="1">
            <a:spLocks/>
          </p:cNvSpPr>
          <p:nvPr/>
        </p:nvSpPr>
        <p:spPr>
          <a:xfrm>
            <a:off x="2819587" y="6383781"/>
            <a:ext cx="2317493" cy="252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400" dirty="0" smtClean="0">
                <a:latin typeface="Arial Narrow" panose="020B0606020202030204" pitchFamily="34" charset="0"/>
              </a:rPr>
              <a:t>Pour aller plus loin cliquez </a:t>
            </a:r>
            <a:r>
              <a:rPr lang="fr-FR" sz="1400" dirty="0" smtClean="0">
                <a:latin typeface="Arial Narrow" panose="020B0606020202030204" pitchFamily="34" charset="0"/>
                <a:hlinkClick r:id="rId8"/>
              </a:rPr>
              <a:t>ici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48" name="Rectangle 47"/>
          <p:cNvSpPr>
            <a:spLocks/>
          </p:cNvSpPr>
          <p:nvPr/>
        </p:nvSpPr>
        <p:spPr>
          <a:xfrm>
            <a:off x="4622801" y="5077945"/>
            <a:ext cx="4181558" cy="826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Rectangle 48"/>
          <p:cNvSpPr/>
          <p:nvPr/>
        </p:nvSpPr>
        <p:spPr>
          <a:xfrm>
            <a:off x="5559337" y="5537338"/>
            <a:ext cx="41568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Relances GERC à </a:t>
            </a:r>
            <a:r>
              <a:rPr lang="fr-FR" sz="1400" b="1" dirty="0" smtClean="0">
                <a:solidFill>
                  <a:srgbClr val="EB0F2D"/>
                </a:solidFill>
              </a:rPr>
              <a:t>M+4 </a:t>
            </a:r>
            <a:r>
              <a:rPr lang="fr-FR" sz="1400" dirty="0" smtClean="0"/>
              <a:t>et </a:t>
            </a:r>
            <a:r>
              <a:rPr lang="fr-FR" sz="1400" b="1" dirty="0" smtClean="0">
                <a:solidFill>
                  <a:srgbClr val="EB0F2D"/>
                </a:solidFill>
              </a:rPr>
              <a:t>M+6</a:t>
            </a:r>
            <a:endParaRPr lang="fr-FR" sz="1400" b="1" dirty="0">
              <a:solidFill>
                <a:srgbClr val="EB0F2D"/>
              </a:solidFill>
            </a:endParaRPr>
          </a:p>
        </p:txBody>
      </p:sp>
      <p:pic>
        <p:nvPicPr>
          <p:cNvPr id="1032" name="Picture 8" descr="Résultat d’images pour icone teléphon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089" y="5503180"/>
            <a:ext cx="359621" cy="35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5549530" y="5156469"/>
            <a:ext cx="41568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Relances </a:t>
            </a:r>
            <a:r>
              <a:rPr lang="fr-FR" sz="1400" dirty="0" err="1" smtClean="0"/>
              <a:t>Natixis</a:t>
            </a:r>
            <a:r>
              <a:rPr lang="fr-FR" sz="1400" dirty="0" smtClean="0"/>
              <a:t> F. à </a:t>
            </a:r>
            <a:r>
              <a:rPr lang="fr-FR" sz="1400" b="1" dirty="0" smtClean="0">
                <a:solidFill>
                  <a:srgbClr val="EB0F2D"/>
                </a:solidFill>
              </a:rPr>
              <a:t>M+2 </a:t>
            </a:r>
            <a:r>
              <a:rPr lang="fr-FR" sz="1400" dirty="0" smtClean="0"/>
              <a:t>et </a:t>
            </a:r>
            <a:r>
              <a:rPr lang="fr-FR" sz="1400" b="1" dirty="0" smtClean="0">
                <a:solidFill>
                  <a:srgbClr val="EB0F2D"/>
                </a:solidFill>
              </a:rPr>
              <a:t>M+4</a:t>
            </a:r>
            <a:endParaRPr lang="fr-FR" sz="1400" b="1" dirty="0">
              <a:solidFill>
                <a:srgbClr val="EB0F2D"/>
              </a:solidFill>
            </a:endParaRPr>
          </a:p>
        </p:txBody>
      </p:sp>
      <p:pic>
        <p:nvPicPr>
          <p:cNvPr id="1034" name="Picture 10" descr="Résultat d’images pour icone sm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724" y="5123760"/>
            <a:ext cx="341904" cy="34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ésultat d’images pour icone e-mail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095" y="5169696"/>
            <a:ext cx="270425" cy="27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eneral, graph, office, overview, part, pie chart, portion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375" y="3824323"/>
            <a:ext cx="424533" cy="42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006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>
            <a:spLocks/>
          </p:cNvSpPr>
          <p:nvPr/>
        </p:nvSpPr>
        <p:spPr>
          <a:xfrm>
            <a:off x="309127" y="2391790"/>
            <a:ext cx="8466573" cy="13543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FOCUS Sur la clientèle </a:t>
            </a:r>
            <a:r>
              <a:rPr lang="fr-FR" dirty="0" smtClean="0">
                <a:solidFill>
                  <a:srgbClr val="EB0F2D"/>
                </a:solidFill>
              </a:rPr>
              <a:t>+ 50 ans</a:t>
            </a:r>
            <a:endParaRPr lang="fr-FR" dirty="0">
              <a:solidFill>
                <a:srgbClr val="EB0F2D"/>
              </a:solidFill>
            </a:endParaRPr>
          </a:p>
        </p:txBody>
      </p:sp>
      <p:sp>
        <p:nvSpPr>
          <p:cNvPr id="4" name="Rectangle 3"/>
          <p:cNvSpPr>
            <a:spLocks/>
          </p:cNvSpPr>
          <p:nvPr/>
        </p:nvSpPr>
        <p:spPr>
          <a:xfrm>
            <a:off x="298450" y="1485079"/>
            <a:ext cx="5480913" cy="8642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>
            <a:spLocks/>
          </p:cNvSpPr>
          <p:nvPr/>
        </p:nvSpPr>
        <p:spPr>
          <a:xfrm>
            <a:off x="5756152" y="4955084"/>
            <a:ext cx="3048208" cy="10142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ogner un rectangle à un seul coin 6"/>
          <p:cNvSpPr>
            <a:spLocks/>
          </p:cNvSpPr>
          <p:nvPr/>
        </p:nvSpPr>
        <p:spPr>
          <a:xfrm>
            <a:off x="1095114" y="2428453"/>
            <a:ext cx="2052000" cy="1242294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2994368" y="3816099"/>
            <a:ext cx="2051999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2997238" y="3805664"/>
            <a:ext cx="2647494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5756152" y="3816642"/>
            <a:ext cx="3048207" cy="1068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320108" y="3807374"/>
            <a:ext cx="2582285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9155" y="1475225"/>
            <a:ext cx="7569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Objectifs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85992" y="3799294"/>
            <a:ext cx="16930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Assurance Emprunteur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8450" y="3772813"/>
            <a:ext cx="7569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Potentiel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219700" y="20324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729" y="6376710"/>
            <a:ext cx="481290" cy="48129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816274" y="4155447"/>
            <a:ext cx="414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tabLst>
                <a:tab pos="201295" algn="l"/>
                <a:tab pos="990600" algn="l"/>
              </a:tabLst>
            </a:pPr>
            <a:r>
              <a:rPr lang="fr-FR" sz="1400" dirty="0" smtClean="0">
                <a:solidFill>
                  <a:srgbClr val="000000"/>
                </a:solidFill>
                <a:ea typeface="Times New Roman"/>
                <a:hlinkClick r:id="rId3"/>
              </a:rPr>
              <a:t>OAV Assurance des Emprunteurs</a:t>
            </a:r>
            <a:endParaRPr lang="fr-FR" sz="1400" dirty="0" smtClean="0">
              <a:solidFill>
                <a:srgbClr val="000000"/>
              </a:solidFill>
              <a:ea typeface="Times New Roman"/>
            </a:endParaRPr>
          </a:p>
          <a:p>
            <a:pPr marL="285750" lvl="0" indent="-285750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tabLst>
                <a:tab pos="201295" algn="l"/>
                <a:tab pos="990600" algn="l"/>
              </a:tabLst>
            </a:pPr>
            <a:r>
              <a:rPr lang="fr-FR" sz="1400" dirty="0" smtClean="0">
                <a:solidFill>
                  <a:srgbClr val="000000"/>
                </a:solidFill>
                <a:ea typeface="Times New Roman"/>
                <a:hlinkClick r:id="rId4"/>
              </a:rPr>
              <a:t>OAV Le Crédit conso pour les seniors</a:t>
            </a:r>
            <a:endParaRPr lang="fr-FR" sz="1400" dirty="0" smtClean="0">
              <a:solidFill>
                <a:srgbClr val="000000"/>
              </a:solidFill>
              <a:ea typeface="Times New Roman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98449" y="1694222"/>
            <a:ext cx="5939983" cy="478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1600" dirty="0" smtClean="0">
                <a:ea typeface="Times New Roman"/>
              </a:rPr>
              <a:t>Développer le prêt perso sur une clientèle à </a:t>
            </a:r>
            <a:r>
              <a:rPr lang="fr-FR" sz="2400" b="1" dirty="0" smtClean="0">
                <a:solidFill>
                  <a:schemeClr val="accent5"/>
                </a:solidFill>
                <a:ea typeface="Times New Roman"/>
              </a:rPr>
              <a:t>POTENTIEL</a:t>
            </a:r>
            <a:endParaRPr lang="fr-FR" sz="2400" b="1" dirty="0">
              <a:solidFill>
                <a:schemeClr val="accent5"/>
              </a:solidFill>
              <a:ea typeface="Times New Roman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994367" y="4146026"/>
            <a:ext cx="2390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A</a:t>
            </a:r>
            <a:r>
              <a:rPr lang="fr-FR" dirty="0" smtClean="0"/>
              <a:t>ge </a:t>
            </a:r>
            <a:r>
              <a:rPr lang="fr-FR" dirty="0"/>
              <a:t>limite </a:t>
            </a:r>
            <a:endParaRPr lang="fr-FR" dirty="0" smtClean="0"/>
          </a:p>
          <a:p>
            <a:r>
              <a:rPr lang="fr-FR" dirty="0" smtClean="0"/>
              <a:t>de souscription </a:t>
            </a:r>
            <a:endParaRPr lang="fr-FR" dirty="0" smtClean="0"/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073" y="3781691"/>
            <a:ext cx="400390" cy="400390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1031083" y="2310675"/>
            <a:ext cx="979755" cy="607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solidFill>
                  <a:srgbClr val="FF0000"/>
                </a:solidFill>
                <a:ea typeface="Times New Roman"/>
              </a:rPr>
              <a:t>50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ans</a:t>
            </a:r>
            <a:endParaRPr lang="fr-FR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119099" y="2965386"/>
            <a:ext cx="2055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Etudes / départ des enfants Fin crédit </a:t>
            </a:r>
            <a:r>
              <a:rPr lang="fr-FR" sz="1200" dirty="0" err="1" smtClean="0">
                <a:ea typeface="Times New Roman"/>
              </a:rPr>
              <a:t>immo</a:t>
            </a:r>
            <a:endParaRPr lang="fr-FR" sz="1200" dirty="0" smtClean="0"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Achats plaisir (voiture, déco…)</a:t>
            </a:r>
            <a:endParaRPr lang="fr-FR" sz="1200" dirty="0">
              <a:ea typeface="Times New Roman"/>
            </a:endParaRPr>
          </a:p>
        </p:txBody>
      </p:sp>
      <p:sp>
        <p:nvSpPr>
          <p:cNvPr id="51" name="Rogner un rectangle à un seul coin 50"/>
          <p:cNvSpPr>
            <a:spLocks/>
          </p:cNvSpPr>
          <p:nvPr/>
        </p:nvSpPr>
        <p:spPr>
          <a:xfrm>
            <a:off x="3233657" y="2437614"/>
            <a:ext cx="2052000" cy="1242294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/>
          <p:cNvSpPr/>
          <p:nvPr/>
        </p:nvSpPr>
        <p:spPr>
          <a:xfrm>
            <a:off x="3219549" y="2308586"/>
            <a:ext cx="1467068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solidFill>
                  <a:srgbClr val="FF0000"/>
                </a:solidFill>
                <a:ea typeface="Times New Roman"/>
              </a:rPr>
              <a:t>60-65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ans</a:t>
            </a:r>
            <a:endParaRPr lang="fr-FR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242535" y="2957736"/>
            <a:ext cx="2055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Aides aux (petits) enfants</a:t>
            </a:r>
          </a:p>
          <a:p>
            <a:pPr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Aménagement du logement</a:t>
            </a:r>
          </a:p>
          <a:p>
            <a:pPr>
              <a:spcAft>
                <a:spcPts val="0"/>
              </a:spcAft>
            </a:pPr>
            <a:r>
              <a:rPr lang="fr-FR" sz="1200" dirty="0" smtClean="0">
                <a:ea typeface="Times New Roman"/>
              </a:rPr>
              <a:t>Loisirs/Voyages (camping-car)</a:t>
            </a:r>
            <a:endParaRPr lang="fr-FR" sz="1200" dirty="0">
              <a:ea typeface="Times New Roman"/>
            </a:endParaRPr>
          </a:p>
        </p:txBody>
      </p:sp>
      <p:sp>
        <p:nvSpPr>
          <p:cNvPr id="54" name="Rogner un rectangle à un seul coin 53"/>
          <p:cNvSpPr>
            <a:spLocks/>
          </p:cNvSpPr>
          <p:nvPr/>
        </p:nvSpPr>
        <p:spPr>
          <a:xfrm>
            <a:off x="5405943" y="2437614"/>
            <a:ext cx="2052000" cy="1242294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/>
        </p:nvSpPr>
        <p:spPr>
          <a:xfrm>
            <a:off x="5341912" y="2319836"/>
            <a:ext cx="1467068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solidFill>
                  <a:srgbClr val="FF0000"/>
                </a:solidFill>
                <a:ea typeface="Times New Roman"/>
              </a:rPr>
              <a:t>70-75 </a:t>
            </a:r>
            <a:r>
              <a:rPr lang="fr-FR" b="1" dirty="0" smtClean="0">
                <a:solidFill>
                  <a:srgbClr val="FF0000"/>
                </a:solidFill>
                <a:ea typeface="Times New Roman"/>
              </a:rPr>
              <a:t>ans</a:t>
            </a:r>
            <a:endParaRPr lang="fr-FR" dirty="0">
              <a:solidFill>
                <a:srgbClr val="FF0000"/>
              </a:solidFill>
              <a:ea typeface="Times New Roman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429928" y="3143229"/>
            <a:ext cx="20556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300" dirty="0" smtClean="0">
                <a:ea typeface="Times New Roman"/>
              </a:rPr>
              <a:t>Travaux pour rendre la maison plus pratique</a:t>
            </a:r>
            <a:endParaRPr lang="fr-FR" sz="1300" dirty="0">
              <a:ea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67" y="2464549"/>
            <a:ext cx="6914919" cy="120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845" y="2339708"/>
            <a:ext cx="642065" cy="642065"/>
          </a:xfrm>
          <a:prstGeom prst="rect">
            <a:avLst/>
          </a:prstGeom>
        </p:spPr>
      </p:pic>
      <p:pic>
        <p:nvPicPr>
          <p:cNvPr id="3077" name="Picture 5" descr="home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946" y="2506892"/>
            <a:ext cx="343210" cy="34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Résultat d’images pour icone carte bancair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34" y="2484058"/>
            <a:ext cx="371121" cy="37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/>
          <p:cNvSpPr>
            <a:spLocks/>
          </p:cNvSpPr>
          <p:nvPr/>
        </p:nvSpPr>
        <p:spPr>
          <a:xfrm>
            <a:off x="5854184" y="1500180"/>
            <a:ext cx="2950176" cy="8642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81" name="Picture 9" descr="Résultat d’images pour icone hauss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726" y="1537766"/>
            <a:ext cx="782070" cy="78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ctangle 63"/>
          <p:cNvSpPr/>
          <p:nvPr/>
        </p:nvSpPr>
        <p:spPr>
          <a:xfrm>
            <a:off x="5854184" y="1629113"/>
            <a:ext cx="1916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b="1" dirty="0" smtClean="0">
                <a:ea typeface="Times New Roman"/>
              </a:rPr>
              <a:t>Taux </a:t>
            </a:r>
            <a:r>
              <a:rPr lang="fr-FR" sz="1600" b="1" dirty="0" smtClean="0">
                <a:ea typeface="Times New Roman"/>
              </a:rPr>
              <a:t>d’équipement</a:t>
            </a:r>
            <a:endParaRPr lang="fr-FR" sz="1600" b="1" dirty="0" smtClean="0"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fr-FR" sz="1600" b="1" dirty="0" smtClean="0">
                <a:ea typeface="Times New Roman"/>
              </a:rPr>
              <a:t>en hausse</a:t>
            </a:r>
            <a:endParaRPr lang="fr-FR" sz="1100" dirty="0">
              <a:ea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41194" y="4928449"/>
            <a:ext cx="111824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74</a:t>
            </a:r>
            <a:r>
              <a:rPr lang="fr-FR" sz="2400" b="1" dirty="0" smtClean="0">
                <a:solidFill>
                  <a:srgbClr val="FF0000"/>
                </a:solidFill>
              </a:rPr>
              <a:t> ans</a:t>
            </a:r>
            <a:r>
              <a:rPr lang="fr-FR" sz="2400" b="1" dirty="0" smtClean="0"/>
              <a:t> </a:t>
            </a:r>
            <a:r>
              <a:rPr lang="fr-FR" b="1" dirty="0" smtClean="0"/>
              <a:t>inclus</a:t>
            </a:r>
            <a:endParaRPr lang="fr-FR" dirty="0">
              <a:ea typeface="Times New Roman"/>
            </a:endParaRPr>
          </a:p>
        </p:txBody>
      </p:sp>
      <p:pic>
        <p:nvPicPr>
          <p:cNvPr id="3083" name="Picture 11" descr="Résultat d’images pour icone validé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213" y="4955083"/>
            <a:ext cx="689133" cy="68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 59"/>
          <p:cNvSpPr/>
          <p:nvPr/>
        </p:nvSpPr>
        <p:spPr>
          <a:xfrm>
            <a:off x="322326" y="3967385"/>
            <a:ext cx="605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solidFill>
                  <a:srgbClr val="00B050"/>
                </a:solidFill>
              </a:rPr>
              <a:t>2</a:t>
            </a:r>
            <a:r>
              <a:rPr lang="fr-FR" sz="2800" b="1" dirty="0" smtClean="0">
                <a:solidFill>
                  <a:srgbClr val="00B050"/>
                </a:solidFill>
              </a:rPr>
              <a:t>x</a:t>
            </a:r>
            <a:r>
              <a:rPr lang="fr-FR" sz="1400" dirty="0" smtClean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17236" y="5022019"/>
            <a:ext cx="1497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Niveau de vie </a:t>
            </a:r>
            <a:endParaRPr lang="fr-FR" sz="14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782570" y="4251599"/>
            <a:ext cx="21914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moins </a:t>
            </a:r>
            <a:r>
              <a:rPr lang="fr-FR" sz="1600" dirty="0"/>
              <a:t>de risques </a:t>
            </a:r>
            <a:endParaRPr lang="fr-FR" sz="1600" dirty="0" smtClean="0"/>
          </a:p>
          <a:p>
            <a:r>
              <a:rPr lang="fr-FR" sz="1400" dirty="0" smtClean="0"/>
              <a:t>que </a:t>
            </a:r>
            <a:r>
              <a:rPr lang="fr-FR" sz="1400" dirty="0"/>
              <a:t>les autres tranches d’âge</a:t>
            </a:r>
          </a:p>
        </p:txBody>
      </p:sp>
      <p:sp>
        <p:nvSpPr>
          <p:cNvPr id="42" name="Rectangle 41"/>
          <p:cNvSpPr/>
          <p:nvPr/>
        </p:nvSpPr>
        <p:spPr>
          <a:xfrm rot="16200000">
            <a:off x="290026" y="2778334"/>
            <a:ext cx="1292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chemeClr val="accent5"/>
                </a:solidFill>
              </a:rPr>
              <a:t>BESOINS</a:t>
            </a:r>
            <a:endParaRPr lang="fr-FR" sz="1400" dirty="0">
              <a:solidFill>
                <a:schemeClr val="accent5"/>
              </a:solidFill>
              <a:ea typeface="Times New Roman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792306" y="3812158"/>
            <a:ext cx="16738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Outils d’aide à la vente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8" name="Picture 4" descr="business, cash, change, coins, funding, money, payment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99" y="5007425"/>
            <a:ext cx="425747" cy="42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58" y="5369703"/>
            <a:ext cx="528148" cy="50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1168043" y="5473162"/>
            <a:ext cx="17630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à</a:t>
            </a:r>
            <a:r>
              <a:rPr lang="fr-FR" sz="1400" dirty="0" smtClean="0"/>
              <a:t> celui des jeunes</a:t>
            </a:r>
            <a:endParaRPr lang="fr-FR" sz="1400" dirty="0" smtClean="0"/>
          </a:p>
        </p:txBody>
      </p:sp>
      <p:pic>
        <p:nvPicPr>
          <p:cNvPr id="1031" name="Picture 7" descr="avatar, grandmother, mature, old, person, user, woman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521" y="6193068"/>
            <a:ext cx="435736" cy="43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avatar, grandfather, male, man, mature, old, person ic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655" y="6181619"/>
            <a:ext cx="435736" cy="43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Résultat d’images pour icone bonne idé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046" y="5007425"/>
            <a:ext cx="280265" cy="28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5804962" y="4985170"/>
            <a:ext cx="635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Astuce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803905" y="5328558"/>
            <a:ext cx="2938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buClr>
                <a:srgbClr val="FF0000"/>
              </a:buClr>
              <a:tabLst>
                <a:tab pos="201295" algn="l"/>
                <a:tab pos="990600" algn="l"/>
              </a:tabLst>
            </a:pPr>
            <a:r>
              <a:rPr lang="fr-FR" sz="1200" dirty="0" smtClean="0">
                <a:solidFill>
                  <a:srgbClr val="000000"/>
                </a:solidFill>
                <a:ea typeface="Times New Roman"/>
              </a:rPr>
              <a:t>Les clients « séniors » sont parfois des clients patrimoniaux: </a:t>
            </a:r>
            <a:r>
              <a:rPr lang="fr-FR" sz="1200" dirty="0" smtClean="0">
                <a:solidFill>
                  <a:srgbClr val="000000"/>
                </a:solidFill>
                <a:ea typeface="Times New Roman"/>
              </a:rPr>
              <a:t>p</a:t>
            </a:r>
            <a:r>
              <a:rPr lang="fr-FR" sz="1200" dirty="0" smtClean="0">
                <a:solidFill>
                  <a:srgbClr val="000000"/>
                </a:solidFill>
                <a:ea typeface="Times New Roman"/>
              </a:rPr>
              <a:t>ensez à l’offre « </a:t>
            </a:r>
            <a:r>
              <a:rPr lang="fr-FR" sz="1200" b="1" dirty="0" smtClean="0">
                <a:solidFill>
                  <a:srgbClr val="000000"/>
                </a:solidFill>
                <a:ea typeface="Times New Roman"/>
              </a:rPr>
              <a:t>Clients HDG</a:t>
            </a:r>
            <a:r>
              <a:rPr lang="fr-FR" sz="1200" dirty="0" smtClean="0">
                <a:solidFill>
                  <a:srgbClr val="000000"/>
                </a:solidFill>
                <a:ea typeface="Times New Roman"/>
              </a:rPr>
              <a:t> ».</a:t>
            </a:r>
            <a:endParaRPr lang="fr-FR" sz="1200" dirty="0" smtClean="0">
              <a:solidFill>
                <a:srgbClr val="0000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101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03665" y="1279796"/>
            <a:ext cx="7750206" cy="69992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600" dirty="0" err="1" smtClean="0"/>
              <a:t>Izivente</a:t>
            </a:r>
            <a:r>
              <a:rPr lang="fr-FR" sz="1600" dirty="0" smtClean="0"/>
              <a:t> permet </a:t>
            </a:r>
            <a:r>
              <a:rPr lang="fr-FR" sz="1600" dirty="0"/>
              <a:t>de réaliser la souscription du </a:t>
            </a:r>
            <a:r>
              <a:rPr lang="fr-FR" sz="1600" b="1" dirty="0"/>
              <a:t>prêt </a:t>
            </a:r>
            <a:r>
              <a:rPr lang="fr-FR" sz="1600" b="1" dirty="0" smtClean="0"/>
              <a:t>personnel </a:t>
            </a:r>
            <a:r>
              <a:rPr lang="fr-FR" sz="1600" dirty="0"/>
              <a:t>(PP) et du </a:t>
            </a:r>
            <a:r>
              <a:rPr lang="fr-FR" sz="1600" b="1" dirty="0"/>
              <a:t>crédit renouvelable </a:t>
            </a:r>
            <a:r>
              <a:rPr lang="fr-FR" sz="1600" dirty="0"/>
              <a:t>(CR) en même temps avec la </a:t>
            </a:r>
            <a:r>
              <a:rPr lang="fr-FR" sz="1600" b="1" dirty="0" smtClean="0"/>
              <a:t>VENTE COUPLÉE</a:t>
            </a:r>
            <a:r>
              <a:rPr lang="fr-FR" sz="1600" dirty="0" smtClean="0"/>
              <a:t>. 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vente couplée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6451" b="38997"/>
          <a:stretch/>
        </p:blipFill>
        <p:spPr bwMode="auto">
          <a:xfrm>
            <a:off x="2643485" y="3230757"/>
            <a:ext cx="4289487" cy="6275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2"/>
          <a:stretch/>
        </p:blipFill>
        <p:spPr bwMode="auto">
          <a:xfrm>
            <a:off x="949931" y="4117930"/>
            <a:ext cx="3204840" cy="206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Résultat d’images pour icone O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286" y="3184304"/>
            <a:ext cx="673995" cy="67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610473" y="2242055"/>
            <a:ext cx="7743397" cy="678700"/>
          </a:xfrm>
          <a:prstGeom prst="roundRect">
            <a:avLst/>
          </a:prstGeom>
          <a:solidFill>
            <a:srgbClr val="C8F1B1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600" dirty="0"/>
              <a:t>Une fois le </a:t>
            </a:r>
            <a:r>
              <a:rPr lang="fr-FR" sz="1600" dirty="0" smtClean="0"/>
              <a:t>PP instruit </a:t>
            </a:r>
            <a:r>
              <a:rPr lang="fr-FR" sz="1600" dirty="0"/>
              <a:t>et l’offre éditée, </a:t>
            </a:r>
            <a:r>
              <a:rPr lang="fr-FR" sz="1600" dirty="0" err="1"/>
              <a:t>I</a:t>
            </a:r>
            <a:r>
              <a:rPr lang="fr-FR" sz="1600" dirty="0" err="1" smtClean="0"/>
              <a:t>zivente</a:t>
            </a:r>
            <a:r>
              <a:rPr lang="fr-FR" sz="1600" dirty="0" smtClean="0"/>
              <a:t> </a:t>
            </a:r>
            <a:r>
              <a:rPr lang="fr-FR" sz="1600" dirty="0"/>
              <a:t>indique si </a:t>
            </a:r>
            <a:r>
              <a:rPr lang="fr-FR" sz="1600" dirty="0" smtClean="0"/>
              <a:t>le </a:t>
            </a:r>
            <a:r>
              <a:rPr lang="fr-FR" sz="1600" dirty="0"/>
              <a:t>client est </a:t>
            </a:r>
            <a:r>
              <a:rPr lang="fr-FR" sz="1600" b="1" dirty="0"/>
              <a:t>éligible au </a:t>
            </a:r>
            <a:r>
              <a:rPr lang="fr-FR" sz="1600" b="1" dirty="0" smtClean="0"/>
              <a:t>CR </a:t>
            </a:r>
            <a:r>
              <a:rPr lang="fr-FR" sz="1600" dirty="0" smtClean="0"/>
              <a:t>avec </a:t>
            </a:r>
            <a:r>
              <a:rPr lang="fr-FR" sz="1600" dirty="0"/>
              <a:t>le montant du crédit maximum autorisé.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9" t="4089" b="38365"/>
          <a:stretch/>
        </p:blipFill>
        <p:spPr bwMode="auto">
          <a:xfrm>
            <a:off x="4518746" y="4487662"/>
            <a:ext cx="3773009" cy="15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vers le bas 3"/>
          <p:cNvSpPr/>
          <p:nvPr/>
        </p:nvSpPr>
        <p:spPr>
          <a:xfrm>
            <a:off x="4216894" y="2024108"/>
            <a:ext cx="589090" cy="164679"/>
          </a:xfrm>
          <a:prstGeom prst="down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4216894" y="2992991"/>
            <a:ext cx="589090" cy="164679"/>
          </a:xfrm>
          <a:prstGeom prst="downArrow">
            <a:avLst/>
          </a:prstGeom>
          <a:solidFill>
            <a:srgbClr val="C8F1B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670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3836" y="146050"/>
            <a:ext cx="6961241" cy="68738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Opération « Rachat/Regroupement de crédits »</a:t>
            </a:r>
            <a:br>
              <a:rPr lang="fr-FR" dirty="0" smtClean="0"/>
            </a:br>
            <a:r>
              <a:rPr lang="fr-FR" sz="2400" dirty="0" smtClean="0"/>
              <a:t>jusqu’au 30/06/2016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18582" y="1606728"/>
            <a:ext cx="890683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300" b="1" dirty="0" smtClean="0"/>
              <a:t>Objectifs :</a:t>
            </a:r>
          </a:p>
          <a:p>
            <a:endParaRPr lang="fr-FR" sz="1150" b="1" dirty="0" smtClean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150" dirty="0" smtClean="0"/>
              <a:t>Développer nos offres Crédit Conso « Rachat » et « Regroupement de crédits », génératrices d’une forte CVAN (critère Part Variable).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150" dirty="0" smtClean="0"/>
              <a:t>Ancrer la vente à distance avec le lancement de la SED Crédit Conso Regroupement.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150" dirty="0" smtClean="0"/>
              <a:t>Augmenter les ventes additionnelles (ANV</a:t>
            </a:r>
            <a:r>
              <a:rPr lang="fr-FR" sz="1150" smtClean="0"/>
              <a:t>, Epargne…).</a:t>
            </a:r>
            <a:endParaRPr lang="fr-FR" sz="1150" dirty="0" smtClean="0"/>
          </a:p>
          <a:p>
            <a:pPr lvl="1"/>
            <a:endParaRPr lang="fr-FR" sz="1150" dirty="0" smtClean="0"/>
          </a:p>
          <a:p>
            <a:pPr lvl="1"/>
            <a:endParaRPr lang="fr-FR" sz="115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300" b="1" dirty="0" smtClean="0"/>
              <a:t>L’offre :</a:t>
            </a:r>
          </a:p>
          <a:p>
            <a:pPr marL="627062" lvl="2"/>
            <a:endParaRPr lang="fr-FR" sz="1150" dirty="0" smtClean="0"/>
          </a:p>
          <a:p>
            <a:pPr marL="627062" lvl="2"/>
            <a:endParaRPr lang="fr-FR" sz="1150" dirty="0"/>
          </a:p>
          <a:p>
            <a:pPr marL="627062" lvl="2"/>
            <a:endParaRPr lang="fr-FR" sz="1150" dirty="0" smtClean="0"/>
          </a:p>
          <a:p>
            <a:pPr marL="627062" lvl="2"/>
            <a:endParaRPr lang="fr-FR" sz="1150" dirty="0"/>
          </a:p>
          <a:p>
            <a:pPr marL="627062" lvl="2"/>
            <a:endParaRPr lang="fr-FR" sz="1150" dirty="0" smtClean="0"/>
          </a:p>
          <a:p>
            <a:pPr marL="627062" lvl="2"/>
            <a:endParaRPr lang="fr-FR" sz="1150" dirty="0"/>
          </a:p>
          <a:p>
            <a:pPr marL="627062" lvl="2"/>
            <a:endParaRPr lang="fr-FR" sz="1150" dirty="0" smtClean="0"/>
          </a:p>
          <a:p>
            <a:pPr marL="627062" lvl="2"/>
            <a:endParaRPr lang="fr-FR" sz="1150" dirty="0"/>
          </a:p>
          <a:p>
            <a:pPr marL="627062" lvl="2"/>
            <a:endParaRPr lang="fr-FR" sz="1150" dirty="0" smtClean="0"/>
          </a:p>
          <a:p>
            <a:pPr marL="627062" lvl="2"/>
            <a:r>
              <a:rPr lang="fr-FR" sz="1150" dirty="0" smtClean="0"/>
              <a:t>		</a:t>
            </a:r>
          </a:p>
          <a:p>
            <a:pPr marL="627062" lvl="2"/>
            <a:endParaRPr lang="fr-FR" sz="1150" dirty="0"/>
          </a:p>
          <a:p>
            <a:pPr marL="627062" lvl="2"/>
            <a:endParaRPr lang="fr-FR" sz="1150" dirty="0" smtClean="0"/>
          </a:p>
          <a:p>
            <a:pPr marL="169863" lvl="1" indent="-169863">
              <a:buFont typeface="Wingdings" panose="05000000000000000000" pitchFamily="2" charset="2"/>
              <a:buChar char="§"/>
            </a:pPr>
            <a:r>
              <a:rPr lang="fr-FR" sz="1300" b="1" dirty="0" smtClean="0"/>
              <a:t>Nouvel outil :</a:t>
            </a:r>
          </a:p>
          <a:p>
            <a:pPr marL="0" lvl="1"/>
            <a:endParaRPr lang="fr-FR" sz="1150" b="1" dirty="0" smtClean="0"/>
          </a:p>
          <a:p>
            <a:pPr marL="798512" lvl="2" indent="-171450">
              <a:buFont typeface="Wingdings" panose="05000000000000000000" pitchFamily="2" charset="2"/>
              <a:buChar char="ü"/>
            </a:pPr>
            <a:r>
              <a:rPr lang="fr-FR" sz="1150" dirty="0" smtClean="0"/>
              <a:t>La </a:t>
            </a:r>
            <a:r>
              <a:rPr lang="fr-FR" sz="1150" b="1" dirty="0" smtClean="0"/>
              <a:t>S</a:t>
            </a:r>
            <a:r>
              <a:rPr lang="fr-FR" sz="1150" dirty="0" smtClean="0"/>
              <a:t>ignature </a:t>
            </a:r>
            <a:r>
              <a:rPr lang="fr-FR" sz="1150" b="1" dirty="0" smtClean="0"/>
              <a:t>E</a:t>
            </a:r>
            <a:r>
              <a:rPr lang="fr-FR" sz="1150" dirty="0" smtClean="0"/>
              <a:t>lectronique à </a:t>
            </a:r>
            <a:r>
              <a:rPr lang="fr-FR" sz="1150" b="1" dirty="0" smtClean="0"/>
              <a:t>D</a:t>
            </a:r>
            <a:r>
              <a:rPr lang="fr-FR" sz="1150" dirty="0" smtClean="0"/>
              <a:t>istance Regroupement : de nouvelles opportunités pour vendre le crédit conso Regroupement !</a:t>
            </a:r>
          </a:p>
          <a:p>
            <a:pPr marL="627062" lvl="2"/>
            <a:endParaRPr lang="fr-FR" sz="1150" dirty="0"/>
          </a:p>
          <a:p>
            <a:pPr marL="627062" lvl="2"/>
            <a:r>
              <a:rPr lang="fr-FR" sz="1150" dirty="0" smtClean="0"/>
              <a:t>Retrouvez </a:t>
            </a:r>
            <a:r>
              <a:rPr lang="fr-FR" sz="1150" dirty="0" smtClean="0">
                <a:hlinkClick r:id="rId2"/>
              </a:rPr>
              <a:t>ICI le mode opératoire "SED Regroupement de crédits"</a:t>
            </a:r>
            <a:endParaRPr lang="fr-FR" sz="1150" dirty="0" smtClean="0"/>
          </a:p>
          <a:p>
            <a:pPr marL="627062" lvl="2"/>
            <a:endParaRPr lang="fr-FR" sz="1200" dirty="0" smtClean="0"/>
          </a:p>
        </p:txBody>
      </p:sp>
      <p:pic>
        <p:nvPicPr>
          <p:cNvPr id="3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05" y="5580396"/>
            <a:ext cx="406978" cy="44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èche droite 4"/>
          <p:cNvSpPr/>
          <p:nvPr/>
        </p:nvSpPr>
        <p:spPr bwMode="auto">
          <a:xfrm>
            <a:off x="8360729" y="6021288"/>
            <a:ext cx="664689" cy="216024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34" y="3222924"/>
            <a:ext cx="4727331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à coins arrondis 6"/>
          <p:cNvSpPr/>
          <p:nvPr/>
        </p:nvSpPr>
        <p:spPr bwMode="auto">
          <a:xfrm>
            <a:off x="5569034" y="3438948"/>
            <a:ext cx="3456384" cy="121418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Dans</a:t>
            </a:r>
            <a:r>
              <a:rPr kumimoji="0" lang="fr-FR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IZIVENTE, 2 offres dédiées dans 2 Univers :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Char char=""/>
              <a:tabLst/>
            </a:pPr>
            <a:r>
              <a:rPr lang="fr-FR" sz="1000" b="1" baseline="0" dirty="0" smtClean="0"/>
              <a:t>« 4,50 % IZICONSO Regroupement » </a:t>
            </a:r>
            <a:r>
              <a:rPr lang="fr-FR" sz="1000" baseline="0" dirty="0" smtClean="0"/>
              <a:t>pour le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1000" dirty="0" smtClean="0"/>
              <a:t>rachat d’au-moins 2 crédits conso et/ou renouvelables.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sz="1000" dirty="0"/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anose="05040102010807070707" pitchFamily="18" charset="2"/>
              <a:buChar char=""/>
              <a:tabLst/>
            </a:pPr>
            <a:r>
              <a:rPr lang="fr-FR" sz="1000" b="1" dirty="0" smtClean="0"/>
              <a:t>« 4,50 % Trésorerie et 1 rachat »</a:t>
            </a:r>
            <a:r>
              <a:rPr lang="fr-FR" sz="1000" dirty="0" smtClean="0"/>
              <a:t> pour un crédit de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1000" dirty="0" smtClean="0"/>
              <a:t>Trésorerie avec rachat d’1 seul crédit conso ou renouvelable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500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1340768"/>
            <a:ext cx="91440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300" b="1" dirty="0" smtClean="0"/>
              <a:t>Stratégie de contact 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b="1" dirty="0" smtClean="0"/>
          </a:p>
          <a:p>
            <a:pPr marL="371475" indent="-190500">
              <a:buFont typeface="Wingdings 3" panose="05040102010807070707" pitchFamily="18" charset="2"/>
              <a:buChar char=""/>
            </a:pPr>
            <a:r>
              <a:rPr lang="fr-FR" sz="1200" b="1" u="sng" dirty="0" smtClean="0"/>
              <a:t>CRC</a:t>
            </a:r>
            <a:r>
              <a:rPr lang="fr-FR" sz="1200" b="1" dirty="0" smtClean="0"/>
              <a:t> :</a:t>
            </a:r>
          </a:p>
          <a:p>
            <a:pPr lvl="1"/>
            <a:endParaRPr lang="fr-FR" sz="500" u="sng" dirty="0" smtClean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u="sng" dirty="0" smtClean="0"/>
              <a:t>Cible traitée par le CRC Niveau 1</a:t>
            </a:r>
            <a:r>
              <a:rPr lang="fr-FR" sz="1200" dirty="0" smtClean="0"/>
              <a:t> : </a:t>
            </a:r>
          </a:p>
          <a:p>
            <a:pPr marL="755650" lvl="2" indent="-128588">
              <a:buFont typeface="Wingdings" panose="05000000000000000000" pitchFamily="2" charset="2"/>
              <a:buChar char="§"/>
            </a:pPr>
            <a:r>
              <a:rPr lang="fr-FR" sz="1200" dirty="0" smtClean="0"/>
              <a:t>Clients avec revenus domiciliés ≥ </a:t>
            </a:r>
            <a:r>
              <a:rPr lang="fr-FR" sz="1200" dirty="0"/>
              <a:t>1 200 </a:t>
            </a:r>
            <a:r>
              <a:rPr lang="fr-FR" sz="1200" dirty="0" smtClean="0"/>
              <a:t>€, note </a:t>
            </a:r>
            <a:r>
              <a:rPr lang="fr-FR" sz="1200" dirty="0"/>
              <a:t>Bâle II 0 à </a:t>
            </a:r>
            <a:r>
              <a:rPr lang="fr-FR" sz="1200" dirty="0" smtClean="0"/>
              <a:t>6, avec crédit(s) conso et/ou crédit(s) renouvelable(s) interne(s) et/ou externe(s). </a:t>
            </a:r>
            <a:endParaRPr lang="fr-FR" sz="1200" dirty="0"/>
          </a:p>
          <a:p>
            <a:pPr marL="755650" lvl="2" indent="-128588">
              <a:buFont typeface="Wingdings" panose="05000000000000000000" pitchFamily="2" charset="2"/>
              <a:buChar char="§"/>
            </a:pPr>
            <a:r>
              <a:rPr lang="fr-FR" sz="1200" dirty="0" smtClean="0"/>
              <a:t>Appels CRC Niveau 1 à partir du 11/05 pour prise de RV physiques ou téléphoniques positionnés sur les agendas du 23/05 au 10/06. </a:t>
            </a:r>
            <a:endParaRPr lang="fr-FR" sz="1200" dirty="0"/>
          </a:p>
          <a:p>
            <a:pPr marL="192087"/>
            <a:endParaRPr lang="fr-FR" sz="500" b="1" dirty="0" smtClean="0"/>
          </a:p>
          <a:p>
            <a:pPr marL="371475" indent="-179388">
              <a:buFont typeface="Wingdings 3" panose="05040102010807070707" pitchFamily="18" charset="2"/>
              <a:buChar char=""/>
            </a:pPr>
            <a:r>
              <a:rPr lang="fr-FR" sz="1200" b="1" u="sng" dirty="0" smtClean="0"/>
              <a:t>Agence</a:t>
            </a:r>
            <a:r>
              <a:rPr lang="fr-FR" sz="1200" b="1" dirty="0" smtClean="0"/>
              <a:t> : guichet/RDV</a:t>
            </a:r>
            <a:endParaRPr lang="fr-FR" sz="1200" b="1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fr-FR" sz="1200" u="sng" dirty="0" smtClean="0"/>
              <a:t>Cible complémentaires à se constituer à partir du portefeuille clients</a:t>
            </a:r>
            <a:r>
              <a:rPr lang="fr-FR" sz="1200" dirty="0" smtClean="0"/>
              <a:t> :</a:t>
            </a:r>
          </a:p>
          <a:p>
            <a:pPr marL="755650" lvl="2" indent="-128588">
              <a:buFont typeface="Wingdings" panose="05000000000000000000" pitchFamily="2" charset="2"/>
              <a:buChar char="§"/>
            </a:pPr>
            <a:r>
              <a:rPr lang="fr-FR" sz="1200" dirty="0" smtClean="0"/>
              <a:t>Identifier les prélèvements externes pour détecter les opportunités </a:t>
            </a:r>
            <a:r>
              <a:rPr lang="fr-FR" sz="1200" b="1" dirty="0" smtClean="0"/>
              <a:t>Crédit </a:t>
            </a:r>
            <a:r>
              <a:rPr lang="fr-FR" sz="1200" dirty="0" smtClean="0"/>
              <a:t>et </a:t>
            </a:r>
            <a:r>
              <a:rPr lang="fr-FR" sz="1200" b="1" dirty="0" smtClean="0"/>
              <a:t>ANV </a:t>
            </a:r>
            <a:r>
              <a:rPr lang="fr-FR" sz="1200" dirty="0" smtClean="0"/>
              <a:t>:</a:t>
            </a:r>
          </a:p>
          <a:p>
            <a:pPr marL="627062" lvl="2"/>
            <a:endParaRPr lang="fr-FR" sz="1050" dirty="0" smtClean="0"/>
          </a:p>
          <a:p>
            <a:pPr marL="796925" lvl="2" indent="-41275">
              <a:buFont typeface="Wingdings"/>
              <a:buChar char="è"/>
            </a:pPr>
            <a:r>
              <a:rPr lang="fr-FR" sz="1050" dirty="0" smtClean="0"/>
              <a:t> Utilisation </a:t>
            </a:r>
            <a:r>
              <a:rPr lang="fr-FR" sz="1050" dirty="0"/>
              <a:t>de l’outil </a:t>
            </a:r>
            <a:r>
              <a:rPr lang="fr-FR" sz="1050" b="1" dirty="0"/>
              <a:t>A</a:t>
            </a:r>
            <a:r>
              <a:rPr lang="fr-FR" sz="1050" dirty="0"/>
              <a:t>ide à la </a:t>
            </a:r>
            <a:r>
              <a:rPr lang="fr-FR" sz="1050" b="1" dirty="0"/>
              <a:t>P</a:t>
            </a:r>
            <a:r>
              <a:rPr lang="fr-FR" sz="1050" dirty="0"/>
              <a:t>réparation </a:t>
            </a:r>
            <a:r>
              <a:rPr lang="fr-FR" sz="1050" dirty="0" smtClean="0"/>
              <a:t>d’</a:t>
            </a:r>
            <a:r>
              <a:rPr lang="fr-FR" sz="1050" b="1" dirty="0" smtClean="0"/>
              <a:t>E</a:t>
            </a:r>
            <a:r>
              <a:rPr lang="fr-FR" sz="1050" dirty="0" smtClean="0"/>
              <a:t>ntretien :</a:t>
            </a:r>
          </a:p>
          <a:p>
            <a:pPr marL="798512" lvl="2" indent="-171450">
              <a:buFont typeface="Wingdings"/>
              <a:buChar char="è"/>
            </a:pPr>
            <a:endParaRPr lang="fr-FR" sz="1050" dirty="0"/>
          </a:p>
          <a:p>
            <a:pPr marL="798512" lvl="2" indent="-171450">
              <a:buFont typeface="Wingdings"/>
              <a:buChar char="è"/>
            </a:pPr>
            <a:endParaRPr lang="fr-FR" sz="1050" dirty="0" smtClean="0"/>
          </a:p>
          <a:p>
            <a:pPr marL="798512" lvl="2" indent="-171450">
              <a:buFont typeface="Wingdings"/>
              <a:buChar char="è"/>
            </a:pPr>
            <a:endParaRPr lang="fr-FR" sz="1050" dirty="0"/>
          </a:p>
          <a:p>
            <a:pPr marL="798512" lvl="2" indent="-171450">
              <a:buFont typeface="Wingdings"/>
              <a:buChar char="è"/>
            </a:pPr>
            <a:endParaRPr lang="fr-FR" sz="1050" dirty="0" smtClean="0"/>
          </a:p>
          <a:p>
            <a:pPr marL="798512" lvl="2" indent="-171450">
              <a:buFont typeface="Wingdings"/>
              <a:buChar char="è"/>
            </a:pPr>
            <a:endParaRPr lang="fr-FR" sz="1050" dirty="0"/>
          </a:p>
          <a:p>
            <a:pPr marL="798512" lvl="2" indent="-171450">
              <a:buFont typeface="Wingdings"/>
              <a:buChar char="è"/>
            </a:pPr>
            <a:endParaRPr lang="fr-FR" sz="1050" dirty="0" smtClean="0"/>
          </a:p>
          <a:p>
            <a:pPr marL="798512" lvl="2" indent="-171450">
              <a:buFont typeface="Wingdings"/>
              <a:buChar char="è"/>
            </a:pPr>
            <a:endParaRPr lang="fr-FR" sz="1050" dirty="0"/>
          </a:p>
          <a:p>
            <a:pPr marL="798512" lvl="2" indent="-171450">
              <a:buFont typeface="Wingdings"/>
              <a:buChar char="è"/>
            </a:pPr>
            <a:endParaRPr lang="fr-FR" sz="1050" dirty="0" smtClean="0"/>
          </a:p>
          <a:p>
            <a:pPr marL="798512" lvl="2" indent="-171450">
              <a:buFont typeface="Wingdings"/>
              <a:buChar char="è"/>
            </a:pPr>
            <a:endParaRPr lang="fr-FR" sz="1050" dirty="0"/>
          </a:p>
          <a:p>
            <a:pPr marL="796925" lvl="2" indent="-41275">
              <a:buFont typeface="Wingdings"/>
              <a:buChar char="è"/>
            </a:pPr>
            <a:r>
              <a:rPr lang="fr-FR" sz="1050" dirty="0" smtClean="0"/>
              <a:t> Utilisation de la transaction </a:t>
            </a:r>
            <a:r>
              <a:rPr lang="fr-FR" sz="1050" b="1" dirty="0" smtClean="0"/>
              <a:t>0228</a:t>
            </a:r>
            <a:r>
              <a:rPr lang="fr-FR" sz="1050" dirty="0" smtClean="0"/>
              <a:t> :</a:t>
            </a:r>
            <a:endParaRPr lang="fr-FR" sz="1050" dirty="0"/>
          </a:p>
          <a:p>
            <a:pPr marL="755650" lvl="2" indent="-128588">
              <a:buFont typeface="Wingdings" panose="05000000000000000000" pitchFamily="2" charset="2"/>
              <a:buChar char="§"/>
            </a:pPr>
            <a:endParaRPr lang="fr-FR" sz="1050" dirty="0" smtClean="0"/>
          </a:p>
          <a:p>
            <a:pPr marL="627062" lvl="2"/>
            <a:endParaRPr lang="fr-FR" sz="1050" dirty="0"/>
          </a:p>
          <a:p>
            <a:pPr marL="627062" lvl="2"/>
            <a:endParaRPr lang="fr-FR" sz="1050" dirty="0" smtClean="0"/>
          </a:p>
          <a:p>
            <a:pPr marL="627062" lvl="2"/>
            <a:endParaRPr lang="fr-FR" sz="500" dirty="0"/>
          </a:p>
          <a:p>
            <a:pPr marL="627062" lvl="2"/>
            <a:endParaRPr lang="fr-FR" sz="1000" dirty="0"/>
          </a:p>
          <a:p>
            <a:pPr marL="627062" lvl="2"/>
            <a:endParaRPr lang="fr-FR" sz="1050" dirty="0" smtClean="0"/>
          </a:p>
        </p:txBody>
      </p:sp>
      <p:grpSp>
        <p:nvGrpSpPr>
          <p:cNvPr id="6" name="Groupe 5"/>
          <p:cNvGrpSpPr/>
          <p:nvPr/>
        </p:nvGrpSpPr>
        <p:grpSpPr>
          <a:xfrm>
            <a:off x="962448" y="3717033"/>
            <a:ext cx="7331812" cy="1292779"/>
            <a:chOff x="736823" y="5127038"/>
            <a:chExt cx="7150708" cy="103890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446"/>
            <a:stretch/>
          </p:blipFill>
          <p:spPr bwMode="auto">
            <a:xfrm>
              <a:off x="736823" y="5127038"/>
              <a:ext cx="4398703" cy="1038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69"/>
            <a:stretch/>
          </p:blipFill>
          <p:spPr bwMode="auto">
            <a:xfrm>
              <a:off x="5134702" y="5127677"/>
              <a:ext cx="2752829" cy="1038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à coins arrondis 6"/>
          <p:cNvSpPr/>
          <p:nvPr/>
        </p:nvSpPr>
        <p:spPr bwMode="auto">
          <a:xfrm>
            <a:off x="2777339" y="4233533"/>
            <a:ext cx="4918700" cy="137836"/>
          </a:xfrm>
          <a:prstGeom prst="round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à coins arrondis 11"/>
          <p:cNvSpPr/>
          <p:nvPr/>
        </p:nvSpPr>
        <p:spPr bwMode="auto">
          <a:xfrm>
            <a:off x="2780605" y="4365105"/>
            <a:ext cx="4918700" cy="125305"/>
          </a:xfrm>
          <a:prstGeom prst="round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9" y="3391683"/>
            <a:ext cx="484926" cy="32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55"/>
          <a:stretch/>
        </p:blipFill>
        <p:spPr bwMode="auto">
          <a:xfrm>
            <a:off x="2000131" y="5305449"/>
            <a:ext cx="5195593" cy="58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9"/>
          <a:stretch/>
        </p:blipFill>
        <p:spPr bwMode="auto">
          <a:xfrm>
            <a:off x="2000131" y="6027313"/>
            <a:ext cx="5195593" cy="23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à coins arrondis 14"/>
          <p:cNvSpPr/>
          <p:nvPr/>
        </p:nvSpPr>
        <p:spPr bwMode="auto">
          <a:xfrm>
            <a:off x="2000131" y="6027312"/>
            <a:ext cx="5363564" cy="237805"/>
          </a:xfrm>
          <a:prstGeom prst="round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1713836" y="146050"/>
            <a:ext cx="6961241" cy="68738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Opération « Rachat/Regroupement de crédits »</a:t>
            </a:r>
            <a:br>
              <a:rPr lang="fr-FR" dirty="0" smtClean="0"/>
            </a:br>
            <a:r>
              <a:rPr lang="fr-FR" sz="2400" dirty="0" smtClean="0"/>
              <a:t>jusqu’au 30/06/2016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0459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vente couplée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HDJ SAG PP</a:t>
            </a:r>
          </a:p>
          <a:p>
            <a:r>
              <a:rPr lang="fr-FR" dirty="0" smtClean="0"/>
              <a:t>HDJ financements jeunes</a:t>
            </a:r>
          </a:p>
          <a:p>
            <a:r>
              <a:rPr lang="fr-FR" dirty="0" smtClean="0"/>
              <a:t>Portail IZIVENTE +</a:t>
            </a:r>
          </a:p>
          <a:p>
            <a:r>
              <a:rPr lang="fr-FR" dirty="0" smtClean="0"/>
              <a:t>Rubrique des commerciaux</a:t>
            </a:r>
          </a:p>
        </p:txBody>
      </p:sp>
    </p:spTree>
    <p:extLst>
      <p:ext uri="{BB962C8B-B14F-4D97-AF65-F5344CB8AC3E}">
        <p14:creationId xmlns:p14="http://schemas.microsoft.com/office/powerpoint/2010/main" val="3075728221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02ea4b1b-5614-43b2-acce-6a9ef10fff4e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3179</TotalTime>
  <Words>664</Words>
  <Application>Microsoft Office PowerPoint</Application>
  <PresentationFormat>Affichage à l'écran (4:3)</PresentationFormat>
  <Paragraphs>210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Rappels sur le</vt:lpstr>
      <vt:lpstr>Panorama crédit conso celca</vt:lpstr>
      <vt:lpstr>Un marche favorable </vt:lpstr>
      <vt:lpstr>Notre gamme de crédits</vt:lpstr>
      <vt:lpstr>Rappels des nouveautés 2017</vt:lpstr>
      <vt:lpstr>Moyens à votre disposition</vt:lpstr>
      <vt:lpstr>FOCUS SUR Le prêt projet</vt:lpstr>
      <vt:lpstr>FOCUS Sur la clientèle + 50 ans</vt:lpstr>
      <vt:lpstr>La vente couplée</vt:lpstr>
      <vt:lpstr>Opération « Rachat/Regroupement de crédits » jusqu’au 30/06/2016</vt:lpstr>
      <vt:lpstr>Opération « Rachat/Regroupement de crédits » jusqu’au 30/06/2016</vt:lpstr>
      <vt:lpstr>La vente couplée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A5703260</cp:lastModifiedBy>
  <cp:revision>319</cp:revision>
  <cp:lastPrinted>2016-06-22T11:00:56Z</cp:lastPrinted>
  <dcterms:created xsi:type="dcterms:W3CDTF">2016-06-03T08:10:53Z</dcterms:created>
  <dcterms:modified xsi:type="dcterms:W3CDTF">2017-08-30T14:14:16Z</dcterms:modified>
</cp:coreProperties>
</file>