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5"/>
  </p:notesMasterIdLst>
  <p:handoutMasterIdLst>
    <p:handoutMasterId r:id="rId26"/>
  </p:handoutMasterIdLst>
  <p:sldIdLst>
    <p:sldId id="278" r:id="rId13"/>
    <p:sldId id="279" r:id="rId14"/>
    <p:sldId id="283" r:id="rId15"/>
    <p:sldId id="281" r:id="rId16"/>
    <p:sldId id="284" r:id="rId17"/>
    <p:sldId id="289" r:id="rId18"/>
    <p:sldId id="285" r:id="rId19"/>
    <p:sldId id="282" r:id="rId20"/>
    <p:sldId id="287" r:id="rId21"/>
    <p:sldId id="288" r:id="rId22"/>
    <p:sldId id="290" r:id="rId23"/>
    <p:sldId id="291" r:id="rId24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0F2D"/>
    <a:srgbClr val="66CCFF"/>
    <a:srgbClr val="FFFFCC"/>
    <a:srgbClr val="000000"/>
    <a:srgbClr val="FBC652"/>
    <a:srgbClr val="F51A78"/>
    <a:srgbClr val="2AB7B8"/>
    <a:srgbClr val="004C72"/>
    <a:srgbClr val="F5795A"/>
    <a:srgbClr val="3F7C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7" autoAdjust="0"/>
    <p:restoredTop sz="99657" autoAdjust="0"/>
  </p:normalViewPr>
  <p:slideViewPr>
    <p:cSldViewPr snapToGrid="0">
      <p:cViewPr varScale="1">
        <p:scale>
          <a:sx n="113" d="100"/>
          <a:sy n="113" d="100"/>
        </p:scale>
        <p:origin x="-1500" y="-10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26"/>
        <p:guide pos="44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solidFill>
              <a:srgbClr val="EA0000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Feuil1!$A$2:$A$3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79.900000000000006</c:v>
                </c:pt>
                <c:pt idx="1">
                  <c:v>20.100000000000001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solidFill>
              <a:srgbClr val="EA0000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Feuil1!$A$2:$A$3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82</c:v>
                </c:pt>
                <c:pt idx="1">
                  <c:v>18.600000000000001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19/09/2017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19/09/2017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0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1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s://cdn0.iconfinder.com/data/icons/small-n-flat/24/678093-pin-128.png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341/tarification/5028/offres-promo-septembre.pdf" TargetMode="Externa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9.png"/><Relationship Id="rId7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https://cdn0.iconfinder.com/data/icons/small-n-flat/24/678093-pin-128.png" TargetMode="Externa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isa.fr/je-suis-particulier/" TargetMode="External"/><Relationship Id="rId13" Type="http://schemas.openxmlformats.org/officeDocument/2006/relationships/image" Target="../media/image13.jpeg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12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particuliers/bancarisation-particuliers/cartes-bancaires/visa-infinite/visa-infinite/" TargetMode="External"/><Relationship Id="rId11" Type="http://schemas.openxmlformats.org/officeDocument/2006/relationships/hyperlink" Target="http://commerciaux.celca.caisse-epargne.fr/particuliers/bancarisation-particuliers/cartes-bancaires/visa-premier/visa-premier/" TargetMode="External"/><Relationship Id="rId5" Type="http://schemas.openxmlformats.org/officeDocument/2006/relationships/image" Target="../media/image44.png"/><Relationship Id="rId15" Type="http://schemas.openxmlformats.org/officeDocument/2006/relationships/image" Target="../media/image48.jpeg"/><Relationship Id="rId10" Type="http://schemas.openxmlformats.org/officeDocument/2006/relationships/hyperlink" Target="http://commerciaux.celca.caisse-epargne.fr/particuliers/bancarisation-particuliers/cartes-bancaires/visa-platinum/visa-platinum/" TargetMode="External"/><Relationship Id="rId4" Type="http://schemas.openxmlformats.org/officeDocument/2006/relationships/hyperlink" Target="http://service-celca-moss.sigce.caisse-epargne.fr/sites/lca1/SiteDirectory/rub_com/RDC_marche_parts/Fiche%20Produits%20Bancarisation/Book%20Bancarisation.pptx" TargetMode="External"/><Relationship Id="rId9" Type="http://schemas.openxmlformats.org/officeDocument/2006/relationships/hyperlink" Target="http://commerciaux.celca.caisse-epargne.fr/particuliers/particuliers/" TargetMode="External"/><Relationship Id="rId14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Les cartes </a:t>
            </a:r>
            <a:r>
              <a:rPr lang="fr-FR" dirty="0" smtClean="0">
                <a:solidFill>
                  <a:srgbClr val="FF0000"/>
                </a:solidFill>
              </a:rPr>
              <a:t>Haut de gamme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Heure du jeudi</a:t>
            </a:r>
            <a:endParaRPr lang="fr-FR" dirty="0"/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21 septembre 2017</a:t>
            </a:r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8" name="Espace réservé du contenu 1"/>
          <p:cNvSpPr txBox="1">
            <a:spLocks/>
          </p:cNvSpPr>
          <p:nvPr/>
        </p:nvSpPr>
        <p:spPr>
          <a:xfrm>
            <a:off x="2333626" y="6198455"/>
            <a:ext cx="3241551" cy="35437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fr-FR" sz="1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ACTIVEZ LE MODE DIAPORAMA </a:t>
            </a:r>
          </a:p>
        </p:txBody>
      </p:sp>
    </p:spTree>
    <p:extLst>
      <p:ext uri="{BB962C8B-B14F-4D97-AF65-F5344CB8AC3E}">
        <p14:creationId xmlns:p14="http://schemas.microsoft.com/office/powerpoint/2010/main" val="48047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/>
          <p:cNvSpPr/>
          <p:nvPr/>
        </p:nvSpPr>
        <p:spPr>
          <a:xfrm>
            <a:off x="5951878" y="3327680"/>
            <a:ext cx="3192121" cy="5128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3929566" y="4461075"/>
            <a:ext cx="48937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dirty="0">
                <a:solidFill>
                  <a:srgbClr val="000000"/>
                </a:solidFill>
              </a:rPr>
              <a:t>La forte rentabilité des cartes HDG </a:t>
            </a:r>
            <a:r>
              <a:rPr lang="fr-FR" dirty="0" smtClean="0">
                <a:solidFill>
                  <a:srgbClr val="000000"/>
                </a:solidFill>
              </a:rPr>
              <a:t>est un atout clé pour </a:t>
            </a:r>
            <a:r>
              <a:rPr lang="fr-FR" b="1" dirty="0" smtClean="0">
                <a:solidFill>
                  <a:srgbClr val="000000"/>
                </a:solidFill>
              </a:rPr>
              <a:t>développer le PNB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815369" y="1356573"/>
            <a:ext cx="46800" cy="4680000"/>
          </a:xfrm>
          <a:prstGeom prst="rect">
            <a:avLst/>
          </a:prstGeom>
          <a:solidFill>
            <a:srgbClr val="4F504F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grpSp>
        <p:nvGrpSpPr>
          <p:cNvPr id="46" name="Groupe 45"/>
          <p:cNvGrpSpPr/>
          <p:nvPr/>
        </p:nvGrpSpPr>
        <p:grpSpPr>
          <a:xfrm>
            <a:off x="25215" y="1362302"/>
            <a:ext cx="3577727" cy="3936749"/>
            <a:chOff x="5304172" y="1354138"/>
            <a:chExt cx="3577727" cy="3936749"/>
          </a:xfrm>
        </p:grpSpPr>
        <p:graphicFrame>
          <p:nvGraphicFramePr>
            <p:cNvPr id="31" name="Graphique 30"/>
            <p:cNvGraphicFramePr/>
            <p:nvPr>
              <p:extLst>
                <p:ext uri="{D42A27DB-BD31-4B8C-83A1-F6EECF244321}">
                  <p14:modId xmlns:p14="http://schemas.microsoft.com/office/powerpoint/2010/main" val="614188224"/>
                </p:ext>
              </p:extLst>
            </p:nvPr>
          </p:nvGraphicFramePr>
          <p:xfrm>
            <a:off x="5305281" y="2103077"/>
            <a:ext cx="1800000" cy="14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2" name="ZoneTexte 31"/>
            <p:cNvSpPr txBox="1"/>
            <p:nvPr/>
          </p:nvSpPr>
          <p:spPr>
            <a:xfrm>
              <a:off x="6367623" y="1794135"/>
              <a:ext cx="21876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fr-FR" sz="2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20,8%</a:t>
              </a:r>
              <a:endParaRPr lang="fr-FR" sz="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6748940" y="2186604"/>
              <a:ext cx="20702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fr-FR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des cartes de paiement de la CELCA</a:t>
              </a:r>
              <a:endParaRPr lang="fr-FR" sz="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graphicFrame>
          <p:nvGraphicFramePr>
            <p:cNvPr id="34" name="Graphique 33"/>
            <p:cNvGraphicFramePr/>
            <p:nvPr>
              <p:extLst>
                <p:ext uri="{D42A27DB-BD31-4B8C-83A1-F6EECF244321}">
                  <p14:modId xmlns:p14="http://schemas.microsoft.com/office/powerpoint/2010/main" val="2993020479"/>
                </p:ext>
              </p:extLst>
            </p:nvPr>
          </p:nvGraphicFramePr>
          <p:xfrm>
            <a:off x="5304172" y="3850887"/>
            <a:ext cx="1800000" cy="14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5" name="ZoneTexte 34"/>
            <p:cNvSpPr txBox="1"/>
            <p:nvPr/>
          </p:nvSpPr>
          <p:spPr>
            <a:xfrm>
              <a:off x="6367623" y="3610273"/>
              <a:ext cx="21876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fr-FR" sz="2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19,4%</a:t>
              </a:r>
              <a:endParaRPr lang="fr-FR" sz="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6748940" y="4003185"/>
              <a:ext cx="207026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fr-FR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des cartes de paiement au niveau de l’ensemble des CE</a:t>
              </a:r>
              <a:endParaRPr lang="fr-FR" sz="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994483" y="2946833"/>
              <a:ext cx="1341680" cy="3970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90000"/>
                </a:lnSpc>
                <a:spcBef>
                  <a:spcPts val="1000"/>
                </a:spcBef>
                <a:buClr>
                  <a:srgbClr val="EA0000"/>
                </a:buClr>
              </a:pPr>
              <a:r>
                <a:rPr lang="fr-F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</a:rPr>
                <a:t>En nette progression</a:t>
              </a:r>
              <a:br>
                <a:rPr lang="fr-F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</a:rPr>
              </a:br>
              <a:r>
                <a:rPr lang="fr-F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</a:rPr>
                <a:t>par rapport à 2014 :</a:t>
              </a:r>
              <a:endParaRPr lang="fr-FR" sz="1100" b="1" i="1" dirty="0">
                <a:solidFill>
                  <a:srgbClr val="EA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222743" y="2970233"/>
              <a:ext cx="65915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</a:rPr>
                <a:t>8,37%</a:t>
              </a:r>
              <a:endPara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0" name="Triangle isocèle 39"/>
            <p:cNvSpPr/>
            <p:nvPr/>
          </p:nvSpPr>
          <p:spPr>
            <a:xfrm>
              <a:off x="6872725" y="3079215"/>
              <a:ext cx="173434" cy="164463"/>
            </a:xfrm>
            <a:prstGeom prst="triangl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495243" y="1354138"/>
              <a:ext cx="3386655" cy="36933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/>
            <a:p>
              <a:pPr marL="265113" indent="-265113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n"/>
              </a:pPr>
              <a:r>
                <a:rPr lang="fr-FR" b="1" dirty="0"/>
                <a:t>Les cartes HDG représentent</a:t>
              </a:r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5621804" y="2677353"/>
              <a:ext cx="11669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fr-FR" sz="11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CELCA</a:t>
              </a:r>
              <a:endParaRPr lang="fr-FR" sz="1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5568911" y="4355444"/>
              <a:ext cx="12705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fr-FR" sz="11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Moyenne </a:t>
              </a:r>
            </a:p>
            <a:p>
              <a:pPr algn="ctr" defTabSz="457200"/>
              <a:r>
                <a:rPr lang="fr-FR" sz="11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des CE</a:t>
              </a:r>
              <a:endParaRPr lang="fr-FR" sz="1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45" name="Espace réservé du contenu 1"/>
          <p:cNvSpPr txBox="1">
            <a:spLocks/>
          </p:cNvSpPr>
          <p:nvPr/>
        </p:nvSpPr>
        <p:spPr>
          <a:xfrm>
            <a:off x="237643" y="5299277"/>
            <a:ext cx="3577726" cy="8381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b="1"/>
            </a:lvl1pPr>
          </a:lstStyle>
          <a:p>
            <a:pPr marL="0" indent="0">
              <a:spcBef>
                <a:spcPts val="0"/>
              </a:spcBef>
              <a:buNone/>
            </a:pPr>
            <a:r>
              <a:rPr lang="fr-FR" sz="14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stock qui a fortement progressé </a:t>
            </a:r>
            <a:r>
              <a:rPr lang="fr-FR" sz="14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depuis </a:t>
            </a:r>
            <a:r>
              <a:rPr lang="fr-FR" sz="14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 ans, mais qui connait </a:t>
            </a:r>
            <a:r>
              <a:rPr lang="fr-FR" sz="1400" dirty="0" smtClean="0">
                <a:solidFill>
                  <a:srgbClr val="FF0000"/>
                </a:solidFill>
              </a:rPr>
              <a:t>un ralentissement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depuis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début de l’année 2017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929566" y="1362699"/>
            <a:ext cx="5000408" cy="369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b="1" dirty="0"/>
              <a:t>La carte IZICARTE HDG, un potentiel à exploiter… </a:t>
            </a:r>
          </a:p>
        </p:txBody>
      </p:sp>
      <p:grpSp>
        <p:nvGrpSpPr>
          <p:cNvPr id="66" name="Groupe 65"/>
          <p:cNvGrpSpPr/>
          <p:nvPr/>
        </p:nvGrpSpPr>
        <p:grpSpPr>
          <a:xfrm>
            <a:off x="4236297" y="1916178"/>
            <a:ext cx="3859406" cy="1013235"/>
            <a:chOff x="4000868" y="5002085"/>
            <a:chExt cx="3859406" cy="1013235"/>
          </a:xfrm>
        </p:grpSpPr>
        <p:sp>
          <p:nvSpPr>
            <p:cNvPr id="49" name="ZoneTexte 48"/>
            <p:cNvSpPr txBox="1"/>
            <p:nvPr/>
          </p:nvSpPr>
          <p:spPr>
            <a:xfrm>
              <a:off x="4000868" y="5036066"/>
              <a:ext cx="14942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fr-FR" sz="2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47,2%</a:t>
              </a:r>
              <a:endParaRPr lang="fr-FR" sz="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264783" y="5002085"/>
              <a:ext cx="194235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/>
              <a:r>
                <a:rPr lang="fr-F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des cartes </a:t>
              </a:r>
              <a:r>
                <a:rPr lang="fr-FR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HDG CELCA </a:t>
              </a:r>
              <a:r>
                <a:rPr lang="fr-F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sont des IZICARTE contre</a:t>
              </a:r>
            </a:p>
          </p:txBody>
        </p:sp>
        <p:sp>
          <p:nvSpPr>
            <p:cNvPr id="51" name="Flèche à angle droit 50"/>
            <p:cNvSpPr/>
            <p:nvPr/>
          </p:nvSpPr>
          <p:spPr>
            <a:xfrm rot="5400000">
              <a:off x="4714427" y="5463878"/>
              <a:ext cx="298059" cy="412925"/>
            </a:xfrm>
            <a:prstGeom prst="bentUp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52" name="Groupe 51"/>
            <p:cNvGrpSpPr/>
            <p:nvPr/>
          </p:nvGrpSpPr>
          <p:grpSpPr>
            <a:xfrm>
              <a:off x="5183594" y="5492100"/>
              <a:ext cx="2676680" cy="523220"/>
              <a:chOff x="5891444" y="2025876"/>
              <a:chExt cx="2676680" cy="523220"/>
            </a:xfrm>
          </p:grpSpPr>
          <p:sp>
            <p:nvSpPr>
              <p:cNvPr id="53" name="ZoneTexte 52"/>
              <p:cNvSpPr txBox="1"/>
              <p:nvPr/>
            </p:nvSpPr>
            <p:spPr>
              <a:xfrm>
                <a:off x="6059325" y="2056654"/>
                <a:ext cx="9028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Arial Narrow" panose="020B0606020202030204" pitchFamily="34" charset="0"/>
                  </a:rPr>
                  <a:t>55,8%</a:t>
                </a:r>
                <a:endPara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6842636" y="2025876"/>
                <a:ext cx="1725488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:r>
                  <a:rPr lang="fr-FR" sz="140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Narrow" panose="020B0606020202030204" pitchFamily="34" charset="0"/>
                  </a:rPr>
                  <a:t>pour la moyenne des CE à fin juin 2017</a:t>
                </a:r>
                <a:endParaRPr kumimoji="0" lang="fr-FR" sz="140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</a:endParaRPr>
              </a:p>
            </p:txBody>
          </p:sp>
          <p:sp>
            <p:nvSpPr>
              <p:cNvPr id="55" name="Triangle isocèle 54"/>
              <p:cNvSpPr/>
              <p:nvPr/>
            </p:nvSpPr>
            <p:spPr>
              <a:xfrm rot="10800000">
                <a:off x="5891444" y="2197031"/>
                <a:ext cx="190777" cy="180909"/>
              </a:xfrm>
              <a:prstGeom prst="triangle">
                <a:avLst/>
              </a:prstGeom>
              <a:solidFill>
                <a:srgbClr val="EA000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</a:endParaRPr>
              </a:p>
            </p:txBody>
          </p:sp>
        </p:grpSp>
      </p:grpSp>
      <p:sp>
        <p:nvSpPr>
          <p:cNvPr id="56" name="Rectangle 55"/>
          <p:cNvSpPr/>
          <p:nvPr/>
        </p:nvSpPr>
        <p:spPr>
          <a:xfrm rot="16200000">
            <a:off x="6318900" y="1778252"/>
            <a:ext cx="47652" cy="4961109"/>
          </a:xfrm>
          <a:prstGeom prst="rect">
            <a:avLst/>
          </a:prstGeom>
          <a:solidFill>
            <a:srgbClr val="4F504F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4659100" y="5119307"/>
            <a:ext cx="1494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fr-FR" sz="2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3x</a:t>
            </a:r>
            <a:endParaRPr lang="fr-FR" sz="500" i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4236296" y="5299277"/>
            <a:ext cx="17155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ct val="20000"/>
              </a:spcBef>
              <a:buClr>
                <a:srgbClr val="BFBFBF"/>
              </a:buClr>
            </a:pPr>
            <a:r>
              <a:rPr lang="fr-FR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Arial Narrow" panose="020B0606020202030204" pitchFamily="34" charset="0"/>
              </a:rPr>
              <a:t>PNB environ </a:t>
            </a:r>
            <a:endParaRPr lang="fr-FR" sz="1400" dirty="0"/>
          </a:p>
          <a:p>
            <a:pPr marL="0" lvl="1">
              <a:buClr>
                <a:srgbClr val="BFBFBF"/>
              </a:buClr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supérieur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à celui d’une carte Visa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Classic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440228" y="3290674"/>
            <a:ext cx="21387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err="1" smtClean="0"/>
              <a:t>Izicarte</a:t>
            </a:r>
            <a:r>
              <a:rPr lang="fr-FR" b="1" dirty="0" smtClean="0"/>
              <a:t> Premier</a:t>
            </a:r>
            <a:br>
              <a:rPr lang="fr-FR" b="1" dirty="0" smtClean="0"/>
            </a:br>
            <a:r>
              <a:rPr lang="fr-FR" sz="1400" dirty="0" smtClean="0"/>
              <a:t>notre </a:t>
            </a:r>
            <a:r>
              <a:rPr lang="fr-FR" sz="1400" b="1" dirty="0" smtClean="0">
                <a:solidFill>
                  <a:srgbClr val="FF0000"/>
                </a:solidFill>
              </a:rPr>
              <a:t>carte cœur de gamme </a:t>
            </a:r>
            <a:endParaRPr lang="fr-FR" sz="1400" b="1" dirty="0">
              <a:solidFill>
                <a:srgbClr val="FF0000"/>
              </a:solidFill>
            </a:endParaRPr>
          </a:p>
        </p:txBody>
      </p:sp>
      <p:pic>
        <p:nvPicPr>
          <p:cNvPr id="8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" t="6355" r="3087" b="4216"/>
          <a:stretch/>
        </p:blipFill>
        <p:spPr bwMode="auto">
          <a:xfrm rot="21342202">
            <a:off x="5551144" y="3254091"/>
            <a:ext cx="801468" cy="500002"/>
          </a:xfrm>
          <a:prstGeom prst="roundRect">
            <a:avLst>
              <a:gd name="adj" fmla="val 371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363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0882" y="2964950"/>
            <a:ext cx="2628000" cy="27585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3255317" y="2620756"/>
            <a:ext cx="2628000" cy="31450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6189473" y="2285031"/>
            <a:ext cx="2628000" cy="38871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L’offre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90881" y="3331315"/>
            <a:ext cx="2705411" cy="24591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dirty="0"/>
              <a:t>Une </a:t>
            </a:r>
            <a:r>
              <a:rPr lang="fr-FR" sz="1600" b="1" dirty="0"/>
              <a:t>grande capacité </a:t>
            </a:r>
            <a:r>
              <a:rPr lang="fr-FR" sz="1600" dirty="0"/>
              <a:t>de </a:t>
            </a:r>
            <a:r>
              <a:rPr lang="fr-FR" sz="1600" dirty="0" smtClean="0"/>
              <a:t>paiement</a:t>
            </a:r>
            <a:endParaRPr lang="fr-FR" sz="1600" dirty="0"/>
          </a:p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dirty="0"/>
              <a:t>Des </a:t>
            </a:r>
            <a:r>
              <a:rPr lang="fr-FR" sz="1600" b="1" dirty="0"/>
              <a:t>assurances</a:t>
            </a:r>
            <a:r>
              <a:rPr lang="fr-FR" sz="1600" dirty="0"/>
              <a:t> pour </a:t>
            </a:r>
            <a:r>
              <a:rPr lang="fr-FR" sz="1600" dirty="0" smtClean="0"/>
              <a:t>les </a:t>
            </a:r>
            <a:r>
              <a:rPr lang="fr-FR" sz="1600" b="1" dirty="0"/>
              <a:t>voyages à la mer, au ski </a:t>
            </a:r>
            <a:r>
              <a:rPr lang="fr-FR" sz="1600" dirty="0"/>
              <a:t>et partout ailleurs, pour </a:t>
            </a:r>
            <a:r>
              <a:rPr lang="fr-FR" sz="1600" dirty="0" smtClean="0"/>
              <a:t>le client et sa </a:t>
            </a:r>
            <a:r>
              <a:rPr lang="fr-FR" sz="1600" dirty="0"/>
              <a:t>famille </a:t>
            </a:r>
          </a:p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dirty="0"/>
              <a:t>Des avantages auprès des grandes marques </a:t>
            </a:r>
            <a:r>
              <a:rPr lang="fr-FR" sz="1600" b="1" dirty="0"/>
              <a:t>partenaires de Visa </a:t>
            </a:r>
            <a:r>
              <a:rPr lang="fr-FR" sz="1600" b="1" dirty="0" smtClean="0"/>
              <a:t>Premier</a:t>
            </a:r>
          </a:p>
        </p:txBody>
      </p:sp>
      <p:sp>
        <p:nvSpPr>
          <p:cNvPr id="7" name="Rectangle 6"/>
          <p:cNvSpPr/>
          <p:nvPr/>
        </p:nvSpPr>
        <p:spPr>
          <a:xfrm>
            <a:off x="3255316" y="3087852"/>
            <a:ext cx="2628001" cy="2411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dirty="0"/>
              <a:t>Tous les </a:t>
            </a:r>
            <a:r>
              <a:rPr lang="fr-FR" sz="1600" b="1" dirty="0"/>
              <a:t>avantages de la carte Visa </a:t>
            </a:r>
            <a:r>
              <a:rPr lang="fr-FR" sz="1600" b="1" dirty="0" smtClean="0"/>
              <a:t>Premier</a:t>
            </a:r>
          </a:p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dirty="0" smtClean="0"/>
              <a:t>Les </a:t>
            </a:r>
            <a:r>
              <a:rPr lang="fr-FR" sz="1600" b="1" dirty="0"/>
              <a:t>assistants Visa </a:t>
            </a:r>
            <a:r>
              <a:rPr lang="fr-FR" sz="1600" b="1" dirty="0" err="1"/>
              <a:t>Platinum</a:t>
            </a:r>
            <a:r>
              <a:rPr lang="fr-FR" sz="1600" dirty="0"/>
              <a:t>, disponibles du lundi au samedi de 9h à 21h pour </a:t>
            </a:r>
            <a:r>
              <a:rPr lang="fr-FR" sz="1600" dirty="0" smtClean="0"/>
              <a:t>faire </a:t>
            </a:r>
            <a:r>
              <a:rPr lang="fr-FR" sz="1600" b="1" dirty="0"/>
              <a:t>gagner du temps </a:t>
            </a:r>
            <a:r>
              <a:rPr lang="fr-FR" sz="1600" dirty="0"/>
              <a:t>et </a:t>
            </a:r>
            <a:r>
              <a:rPr lang="fr-FR" sz="1600" b="1" dirty="0" smtClean="0"/>
              <a:t>dénicher </a:t>
            </a:r>
            <a:r>
              <a:rPr lang="fr-FR" sz="1600" b="1" dirty="0"/>
              <a:t>les nouveaux lieux tendances </a:t>
            </a:r>
            <a:r>
              <a:rPr lang="fr-FR" sz="1600" dirty="0"/>
              <a:t>et </a:t>
            </a:r>
            <a:r>
              <a:rPr lang="fr-FR" sz="1600" dirty="0" smtClean="0"/>
              <a:t>les </a:t>
            </a:r>
            <a:r>
              <a:rPr lang="fr-FR" sz="1600" b="1" dirty="0" smtClean="0"/>
              <a:t>avantages</a:t>
            </a:r>
            <a:endParaRPr lang="fr-FR" sz="1600" b="1" dirty="0"/>
          </a:p>
        </p:txBody>
      </p:sp>
      <p:sp>
        <p:nvSpPr>
          <p:cNvPr id="8" name="Rectangle 7"/>
          <p:cNvSpPr/>
          <p:nvPr/>
        </p:nvSpPr>
        <p:spPr>
          <a:xfrm>
            <a:off x="6189472" y="2731660"/>
            <a:ext cx="2628001" cy="31519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dirty="0"/>
              <a:t>Le </a:t>
            </a:r>
            <a:r>
              <a:rPr lang="fr-FR" sz="1600" b="1" dirty="0"/>
              <a:t>meilleur de Visa </a:t>
            </a:r>
            <a:r>
              <a:rPr lang="fr-FR" sz="1600" dirty="0"/>
              <a:t>(assurances, assistance, plafonds de paiements</a:t>
            </a:r>
            <a:r>
              <a:rPr lang="fr-FR" sz="1600" dirty="0" smtClean="0"/>
              <a:t>)</a:t>
            </a:r>
            <a:endParaRPr lang="fr-FR" sz="1600" dirty="0"/>
          </a:p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dirty="0"/>
              <a:t>Un </a:t>
            </a:r>
            <a:r>
              <a:rPr lang="fr-FR" sz="1600" b="1" dirty="0"/>
              <a:t>concierge 24h/24</a:t>
            </a:r>
            <a:r>
              <a:rPr lang="fr-FR" sz="1600" dirty="0"/>
              <a:t>, pour toutes </a:t>
            </a:r>
            <a:r>
              <a:rPr lang="fr-FR" sz="1600" dirty="0" smtClean="0"/>
              <a:t>les </a:t>
            </a:r>
            <a:r>
              <a:rPr lang="fr-FR" sz="1600" dirty="0"/>
              <a:t>demandes, en France et à l’étranger, de la demande la plus simple à la plus </a:t>
            </a:r>
            <a:r>
              <a:rPr lang="fr-FR" sz="1600" dirty="0" smtClean="0"/>
              <a:t>originale</a:t>
            </a:r>
            <a:endParaRPr lang="fr-FR" sz="1600" dirty="0"/>
          </a:p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dirty="0"/>
              <a:t>Le </a:t>
            </a:r>
            <a:r>
              <a:rPr lang="fr-FR" sz="1600" b="1" dirty="0"/>
              <a:t>Club Visa </a:t>
            </a:r>
            <a:r>
              <a:rPr lang="fr-FR" sz="1600" b="1" dirty="0" err="1"/>
              <a:t>Infinite</a:t>
            </a:r>
            <a:r>
              <a:rPr lang="fr-FR" sz="1600" dirty="0"/>
              <a:t> : des évènements, des invitations et des privilèges conçus pour </a:t>
            </a:r>
            <a:r>
              <a:rPr lang="fr-FR" sz="1600" dirty="0" smtClean="0"/>
              <a:t>le client et dans sa région</a:t>
            </a:r>
          </a:p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dirty="0" smtClean="0"/>
              <a:t>Une extension de garantie constructeur de 3 ans</a:t>
            </a:r>
            <a:endParaRPr lang="fr-FR" sz="1600" dirty="0"/>
          </a:p>
        </p:txBody>
      </p:sp>
      <p:sp>
        <p:nvSpPr>
          <p:cNvPr id="9" name="Rectangle 8"/>
          <p:cNvSpPr/>
          <p:nvPr/>
        </p:nvSpPr>
        <p:spPr>
          <a:xfrm>
            <a:off x="6612075" y="2285031"/>
            <a:ext cx="1782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smtClean="0"/>
              <a:t>Carte Visa </a:t>
            </a:r>
            <a:r>
              <a:rPr lang="fr-FR" b="1" dirty="0" err="1" smtClean="0"/>
              <a:t>Infinite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85244" y="2964950"/>
            <a:ext cx="20392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err="1" smtClean="0"/>
              <a:t>Izicarte</a:t>
            </a:r>
            <a:r>
              <a:rPr lang="fr-FR" b="1" dirty="0" smtClean="0"/>
              <a:t> </a:t>
            </a:r>
            <a:r>
              <a:rPr lang="fr-FR" b="1" dirty="0"/>
              <a:t>Visa Premier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3503192" y="2620757"/>
            <a:ext cx="21322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err="1"/>
              <a:t>Izicarte</a:t>
            </a:r>
            <a:r>
              <a:rPr lang="fr-FR" b="1" dirty="0"/>
              <a:t> Visa </a:t>
            </a:r>
            <a:r>
              <a:rPr lang="fr-FR" b="1" dirty="0" err="1"/>
              <a:t>Platinum</a:t>
            </a:r>
            <a:endParaRPr lang="fr-FR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35" y="1758304"/>
            <a:ext cx="1656184" cy="107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359" y="1417247"/>
            <a:ext cx="1656184" cy="10766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720" y="1145521"/>
            <a:ext cx="1501507" cy="9609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290882" y="5659977"/>
            <a:ext cx="5592435" cy="32865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b="1" dirty="0" smtClean="0"/>
              <a:t>Et avec </a:t>
            </a:r>
            <a:r>
              <a:rPr lang="fr-FR" sz="1600" b="1" dirty="0" err="1" smtClean="0"/>
              <a:t>Izicarte</a:t>
            </a:r>
            <a:r>
              <a:rPr lang="fr-FR" sz="1600" b="1" dirty="0" smtClean="0"/>
              <a:t>, une extension de garantie constructeur de 3 ans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90882" y="5987477"/>
            <a:ext cx="8526591" cy="32018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 marL="265113" indent="-265113" algn="ctr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b="1" dirty="0" smtClean="0"/>
              <a:t>Des plafonds de paiement adaptés (voir détail en annexes)</a:t>
            </a:r>
          </a:p>
        </p:txBody>
      </p:sp>
    </p:spTree>
    <p:extLst>
      <p:ext uri="{BB962C8B-B14F-4D97-AF65-F5344CB8AC3E}">
        <p14:creationId xmlns:p14="http://schemas.microsoft.com/office/powerpoint/2010/main" val="376116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231672"/>
            <a:ext cx="8460807" cy="43626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fr-FR" sz="1600" dirty="0" smtClean="0"/>
              <a:t>Au 1</a:t>
            </a:r>
            <a:r>
              <a:rPr lang="fr-FR" sz="1600" baseline="30000" dirty="0" smtClean="0"/>
              <a:t>er</a:t>
            </a:r>
            <a:r>
              <a:rPr lang="fr-FR" sz="1600" dirty="0" smtClean="0"/>
              <a:t> septembre 2017, la </a:t>
            </a:r>
            <a:r>
              <a:rPr lang="fr-FR" sz="1600" dirty="0"/>
              <a:t>tarification de l’offre </a:t>
            </a:r>
            <a:r>
              <a:rPr lang="fr-FR" sz="1600" dirty="0" smtClean="0"/>
              <a:t>HDG CELCA se situe dans la </a:t>
            </a:r>
            <a:r>
              <a:rPr lang="fr-FR" sz="1600" dirty="0"/>
              <a:t>moyenne du </a:t>
            </a:r>
            <a:r>
              <a:rPr lang="fr-FR" sz="1600" dirty="0" smtClean="0"/>
              <a:t>marché</a:t>
            </a:r>
            <a:endParaRPr lang="fr-FR" sz="16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tarification des cartes HDG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01683"/>
              </p:ext>
            </p:extLst>
          </p:nvPr>
        </p:nvGraphicFramePr>
        <p:xfrm>
          <a:off x="318405" y="1694060"/>
          <a:ext cx="8508095" cy="309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1731"/>
                <a:gridCol w="745067"/>
                <a:gridCol w="931333"/>
                <a:gridCol w="533400"/>
                <a:gridCol w="829734"/>
                <a:gridCol w="905933"/>
                <a:gridCol w="812800"/>
                <a:gridCol w="999067"/>
                <a:gridCol w="863600"/>
                <a:gridCol w="715430"/>
              </a:tblGrid>
              <a:tr h="576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fr-FR" sz="1100" b="1" i="0" u="none" strike="noStrike" kern="1200" dirty="0">
                        <a:solidFill>
                          <a:srgbClr val="EA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1" i="0" u="none" strike="noStrike" kern="1200" dirty="0" smtClean="0">
                          <a:solidFill>
                            <a:srgbClr val="EA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CELCA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fr-FR" sz="1100" b="1" i="0" u="none" strike="noStrike" kern="1200" dirty="0" smtClean="0">
                          <a:solidFill>
                            <a:srgbClr val="EA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Cotisation standard</a:t>
                      </a:r>
                      <a:endParaRPr lang="fr-FR" sz="1100" b="1" i="0" u="none" strike="noStrike" kern="1200" dirty="0">
                        <a:solidFill>
                          <a:srgbClr val="EA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1" i="0" u="none" strike="noStrike" kern="1200" dirty="0" smtClean="0">
                          <a:solidFill>
                            <a:srgbClr val="EA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CELCA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fr-FR" sz="1100" b="1" i="0" u="none" strike="noStrike" kern="1200" dirty="0" smtClean="0">
                          <a:solidFill>
                            <a:srgbClr val="EA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Offre Promo</a:t>
                      </a:r>
                      <a:endParaRPr lang="fr-FR" sz="1100" b="1" i="0" u="none" strike="noStrike" kern="1200" dirty="0">
                        <a:solidFill>
                          <a:srgbClr val="EA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1" i="0" u="none" strike="noStrike" kern="1200" dirty="0" smtClean="0">
                          <a:solidFill>
                            <a:srgbClr val="EA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BNP</a:t>
                      </a:r>
                      <a:endParaRPr lang="fr-FR" sz="1100" b="1" i="0" u="none" strike="noStrike" kern="1200" dirty="0">
                        <a:solidFill>
                          <a:srgbClr val="EA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1" i="0" u="none" strike="noStrike" kern="1200" dirty="0" smtClean="0">
                          <a:solidFill>
                            <a:srgbClr val="EA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La Banque Postale</a:t>
                      </a:r>
                      <a:endParaRPr lang="fr-FR" sz="1100" b="1" i="0" u="none" strike="noStrike" kern="1200" dirty="0">
                        <a:solidFill>
                          <a:srgbClr val="EA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1" i="0" u="none" strike="noStrike" kern="1200" dirty="0" smtClean="0">
                          <a:solidFill>
                            <a:srgbClr val="EA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Banque Populaire</a:t>
                      </a:r>
                      <a:endParaRPr lang="fr-FR" sz="1100" b="1" i="0" u="none" strike="noStrike" kern="1200" dirty="0">
                        <a:solidFill>
                          <a:srgbClr val="EA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1" i="0" u="none" strike="noStrike" kern="1200" dirty="0" smtClean="0">
                          <a:solidFill>
                            <a:srgbClr val="EA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CIC</a:t>
                      </a:r>
                      <a:endParaRPr lang="fr-FR" sz="1100" b="1" i="0" u="none" strike="noStrike" kern="1200" dirty="0">
                        <a:solidFill>
                          <a:srgbClr val="EA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1" i="0" u="none" strike="noStrike" kern="1200" dirty="0" smtClean="0">
                          <a:solidFill>
                            <a:srgbClr val="EA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Crédit Agricole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fr-FR" sz="1100" b="1" i="0" u="none" strike="noStrike" kern="1200" dirty="0" smtClean="0">
                          <a:solidFill>
                            <a:srgbClr val="EA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Nord Est</a:t>
                      </a:r>
                      <a:endParaRPr lang="fr-FR" sz="1100" b="1" i="0" u="none" strike="noStrike" kern="1200" dirty="0">
                        <a:solidFill>
                          <a:srgbClr val="EA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1" i="0" u="none" strike="noStrike" kern="1200" dirty="0" smtClean="0">
                          <a:solidFill>
                            <a:srgbClr val="EA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Crédit Mutuel</a:t>
                      </a:r>
                      <a:endParaRPr lang="fr-FR" sz="1100" b="1" i="0" u="none" strike="noStrike" kern="1200" dirty="0">
                        <a:solidFill>
                          <a:srgbClr val="EA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100" b="1" i="0" u="none" strike="noStrike" kern="1200" dirty="0" smtClean="0">
                          <a:solidFill>
                            <a:srgbClr val="EA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Société Générale</a:t>
                      </a:r>
                      <a:endParaRPr lang="fr-FR" sz="1100" b="1" i="0" u="none" strike="noStrike" kern="1200" dirty="0">
                        <a:solidFill>
                          <a:srgbClr val="EA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fr-FR" sz="1100" b="1" dirty="0" smtClean="0">
                          <a:latin typeface="+mj-lt"/>
                        </a:rPr>
                        <a:t>Visa 1</a:t>
                      </a:r>
                      <a:r>
                        <a:rPr lang="fr-FR" sz="1100" b="1" baseline="30000" dirty="0" smtClean="0">
                          <a:latin typeface="+mj-lt"/>
                        </a:rPr>
                        <a:t>er</a:t>
                      </a:r>
                      <a:r>
                        <a:rPr lang="fr-FR" sz="1100" b="1" dirty="0" smtClean="0">
                          <a:latin typeface="+mj-lt"/>
                        </a:rPr>
                        <a:t> </a:t>
                      </a:r>
                      <a:endParaRPr lang="fr-FR" sz="1100" b="1" dirty="0">
                        <a:latin typeface="+mj-lt"/>
                      </a:endParaRPr>
                    </a:p>
                  </a:txBody>
                  <a:tcPr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130 €</a:t>
                      </a:r>
                      <a:endParaRPr lang="fr-FR" sz="105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½</a:t>
                      </a:r>
                      <a:r>
                        <a:rPr lang="fr-FR" sz="1050" baseline="0" dirty="0" smtClean="0">
                          <a:latin typeface="+mj-lt"/>
                        </a:rPr>
                        <a:t> tarif pendant 1 an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134 €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75 € </a:t>
                      </a:r>
                      <a:r>
                        <a:rPr lang="fr-FR" sz="900" dirty="0" err="1" smtClean="0">
                          <a:latin typeface="+mj-lt"/>
                        </a:rPr>
                        <a:t>pdt</a:t>
                      </a:r>
                      <a:r>
                        <a:rPr lang="fr-FR" sz="900" dirty="0" smtClean="0">
                          <a:latin typeface="+mj-lt"/>
                        </a:rPr>
                        <a:t> 1an puis </a:t>
                      </a:r>
                      <a:r>
                        <a:rPr lang="fr-FR" sz="1050" dirty="0" smtClean="0">
                          <a:latin typeface="+mj-lt"/>
                        </a:rPr>
                        <a:t>127 €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126 €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133 €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140 €</a:t>
                      </a:r>
                      <a:r>
                        <a:rPr lang="fr-FR" sz="1050" baseline="0" dirty="0" smtClean="0">
                          <a:latin typeface="+mj-lt"/>
                        </a:rPr>
                        <a:t> DI</a:t>
                      </a:r>
                    </a:p>
                    <a:p>
                      <a:pPr algn="ctr"/>
                      <a:r>
                        <a:rPr lang="fr-FR" sz="1050" baseline="0" dirty="0" smtClean="0">
                          <a:latin typeface="+mj-lt"/>
                        </a:rPr>
                        <a:t>120 € DD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130 €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135 €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fr-FR" sz="1100" b="1" dirty="0" smtClean="0">
                          <a:latin typeface="+mj-lt"/>
                        </a:rPr>
                        <a:t>Visa </a:t>
                      </a:r>
                      <a:r>
                        <a:rPr lang="fr-FR" sz="1100" b="1" dirty="0" err="1" smtClean="0">
                          <a:latin typeface="+mj-lt"/>
                        </a:rPr>
                        <a:t>Platinum</a:t>
                      </a:r>
                      <a:endParaRPr lang="fr-FR" sz="1100" b="1" dirty="0">
                        <a:latin typeface="+mj-lt"/>
                      </a:endParaRPr>
                    </a:p>
                  </a:txBody>
                  <a:tcPr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195 €</a:t>
                      </a:r>
                      <a:endParaRPr lang="fr-FR" sz="105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½</a:t>
                      </a:r>
                      <a:r>
                        <a:rPr lang="fr-FR" sz="105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tarif pendant 1 an</a:t>
                      </a:r>
                      <a:endParaRPr lang="fr-FR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-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190 €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195 €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- 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280 €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-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-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fr-FR" sz="1100" b="1" dirty="0" smtClean="0">
                          <a:latin typeface="+mj-lt"/>
                        </a:rPr>
                        <a:t>Visa </a:t>
                      </a:r>
                      <a:r>
                        <a:rPr lang="fr-FR" sz="1100" b="1" dirty="0" err="1" smtClean="0">
                          <a:latin typeface="+mj-lt"/>
                        </a:rPr>
                        <a:t>Infinite</a:t>
                      </a:r>
                      <a:endParaRPr lang="fr-FR" sz="1100" b="1" dirty="0">
                        <a:latin typeface="+mj-lt"/>
                      </a:endParaRPr>
                    </a:p>
                  </a:txBody>
                  <a:tcPr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310 €</a:t>
                      </a:r>
                      <a:endParaRPr lang="fr-FR" sz="105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½</a:t>
                      </a:r>
                      <a:r>
                        <a:rPr lang="fr-FR" sz="105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tarif pendant 1 an</a:t>
                      </a:r>
                      <a:endParaRPr lang="fr-FR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340 €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320 €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310 €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330 €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280 €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325 €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330 €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fr-FR" sz="1100" b="1" dirty="0" smtClean="0">
                          <a:latin typeface="+mj-lt"/>
                        </a:rPr>
                        <a:t>Forfait Visa 1</a:t>
                      </a:r>
                      <a:r>
                        <a:rPr lang="fr-FR" sz="1100" b="1" baseline="30000" dirty="0" smtClean="0">
                          <a:latin typeface="+mj-lt"/>
                        </a:rPr>
                        <a:t>er</a:t>
                      </a:r>
                      <a:endParaRPr lang="fr-FR" sz="1100" b="1" dirty="0">
                        <a:latin typeface="+mj-lt"/>
                      </a:endParaRPr>
                    </a:p>
                  </a:txBody>
                  <a:tcPr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15 €</a:t>
                      </a:r>
                      <a:endParaRPr lang="fr-FR" sz="105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½</a:t>
                      </a:r>
                      <a:r>
                        <a:rPr lang="fr-FR" sz="105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tarif pendant 6 mois</a:t>
                      </a:r>
                      <a:endParaRPr lang="fr-FR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14,45 €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6,25€ </a:t>
                      </a:r>
                      <a:r>
                        <a:rPr lang="fr-FR" sz="900" dirty="0" err="1" smtClean="0">
                          <a:latin typeface="+mj-lt"/>
                        </a:rPr>
                        <a:t>pdt</a:t>
                      </a:r>
                      <a:r>
                        <a:rPr lang="fr-FR" sz="900" dirty="0" smtClean="0">
                          <a:latin typeface="+mj-lt"/>
                        </a:rPr>
                        <a:t> 1an puis  </a:t>
                      </a:r>
                      <a:r>
                        <a:rPr lang="fr-FR" sz="1050" dirty="0" smtClean="0">
                          <a:latin typeface="+mj-lt"/>
                        </a:rPr>
                        <a:t>14,10 €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12,75 €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aseline="0" dirty="0" smtClean="0">
                          <a:latin typeface="+mj-lt"/>
                        </a:rPr>
                        <a:t>15,28 </a:t>
                      </a:r>
                      <a:r>
                        <a:rPr lang="fr-FR" sz="1050" dirty="0" smtClean="0">
                          <a:latin typeface="+mj-lt"/>
                        </a:rPr>
                        <a:t>€ </a:t>
                      </a:r>
                      <a:r>
                        <a:rPr lang="fr-FR" sz="900" dirty="0" smtClean="0">
                          <a:latin typeface="+mj-lt"/>
                        </a:rPr>
                        <a:t>forfait Global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15,9€ DI</a:t>
                      </a:r>
                    </a:p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14,25€</a:t>
                      </a:r>
                      <a:r>
                        <a:rPr lang="fr-FR" sz="1050" baseline="0" dirty="0" smtClean="0">
                          <a:latin typeface="+mj-lt"/>
                        </a:rPr>
                        <a:t> DD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19,45 €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16,10 €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fr-FR" sz="1100" b="1" dirty="0" smtClean="0">
                          <a:latin typeface="+mj-lt"/>
                        </a:rPr>
                        <a:t>Forfait Visa</a:t>
                      </a:r>
                      <a:r>
                        <a:rPr lang="fr-FR" sz="1100" b="1" baseline="0" dirty="0" smtClean="0">
                          <a:latin typeface="+mj-lt"/>
                        </a:rPr>
                        <a:t> </a:t>
                      </a:r>
                      <a:r>
                        <a:rPr lang="fr-FR" sz="1100" b="1" baseline="0" dirty="0" err="1" smtClean="0">
                          <a:latin typeface="+mj-lt"/>
                        </a:rPr>
                        <a:t>Platinum</a:t>
                      </a:r>
                      <a:endParaRPr lang="fr-FR" sz="1100" b="1" dirty="0">
                        <a:latin typeface="+mj-lt"/>
                      </a:endParaRPr>
                    </a:p>
                  </a:txBody>
                  <a:tcPr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21 €</a:t>
                      </a:r>
                      <a:endParaRPr lang="fr-FR" sz="105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½</a:t>
                      </a:r>
                      <a:r>
                        <a:rPr lang="fr-FR" sz="105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tarif pendant 6 mois</a:t>
                      </a:r>
                      <a:endParaRPr lang="fr-FR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-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19,20 €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18,50 €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-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27,5 €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-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- 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fr-FR" sz="1100" b="1" dirty="0" smtClean="0">
                          <a:latin typeface="+mj-lt"/>
                        </a:rPr>
                        <a:t>Forfait Visa </a:t>
                      </a:r>
                      <a:r>
                        <a:rPr lang="fr-FR" sz="1100" b="1" dirty="0" err="1" smtClean="0">
                          <a:latin typeface="+mj-lt"/>
                        </a:rPr>
                        <a:t>Infinite</a:t>
                      </a:r>
                      <a:endParaRPr lang="fr-FR" sz="1100" b="1" dirty="0">
                        <a:latin typeface="+mj-lt"/>
                      </a:endParaRPr>
                    </a:p>
                  </a:txBody>
                  <a:tcPr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31 €</a:t>
                      </a:r>
                      <a:endParaRPr lang="fr-FR" sz="105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½</a:t>
                      </a:r>
                      <a:r>
                        <a:rPr lang="fr-FR" sz="105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tarif pendant 6 mois</a:t>
                      </a:r>
                      <a:endParaRPr lang="fr-FR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30,76 €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30,10 €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28,08 €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47,50 €</a:t>
                      </a:r>
                    </a:p>
                    <a:p>
                      <a:pPr algn="ctr"/>
                      <a:r>
                        <a:rPr lang="fr-FR" sz="900" dirty="0" smtClean="0">
                          <a:latin typeface="+mj-lt"/>
                        </a:rPr>
                        <a:t>forfait Global</a:t>
                      </a:r>
                      <a:endParaRPr lang="fr-FR" sz="90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27,5 €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-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+mj-lt"/>
                        </a:rPr>
                        <a:t>31 €</a:t>
                      </a:r>
                      <a:endParaRPr lang="fr-FR" sz="105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17500" y="5037746"/>
            <a:ext cx="8509000" cy="10704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detail-icon-img" descr="pin icon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3012" y="4876552"/>
            <a:ext cx="356339" cy="35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413194" y="5037746"/>
            <a:ext cx="8346063" cy="7649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5113" indent="-265113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n"/>
            </a:lvl1pPr>
            <a:lvl2pPr marL="712788" indent="-255588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/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/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/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0" indent="0">
              <a:buNone/>
            </a:pPr>
            <a:r>
              <a:rPr lang="fr-FR" sz="1600" b="1" dirty="0" smtClean="0">
                <a:solidFill>
                  <a:srgbClr val="FF0000"/>
                </a:solidFill>
              </a:rPr>
              <a:t>Offres promotionnelles</a:t>
            </a:r>
          </a:p>
          <a:p>
            <a:pPr marL="0" indent="0">
              <a:buNone/>
            </a:pPr>
            <a:r>
              <a:rPr lang="fr-FR" sz="1400" b="1" dirty="0" smtClean="0"/>
              <a:t>Bouquet </a:t>
            </a:r>
            <a:r>
              <a:rPr lang="fr-FR" sz="1400" b="1" dirty="0"/>
              <a:t>Liberté </a:t>
            </a:r>
            <a:r>
              <a:rPr lang="fr-FR" sz="1400" dirty="0"/>
              <a:t>avec une (</a:t>
            </a:r>
            <a:r>
              <a:rPr lang="fr-FR" sz="1400" dirty="0" err="1"/>
              <a:t>Izi</a:t>
            </a:r>
            <a:r>
              <a:rPr lang="fr-FR" sz="1400" dirty="0"/>
              <a:t>)carte Visa Premier, </a:t>
            </a:r>
            <a:r>
              <a:rPr lang="fr-FR" sz="1400" dirty="0" err="1"/>
              <a:t>Platinum</a:t>
            </a:r>
            <a:r>
              <a:rPr lang="fr-FR" sz="1400" dirty="0"/>
              <a:t> ou </a:t>
            </a:r>
            <a:r>
              <a:rPr lang="fr-FR" sz="1400" dirty="0" err="1"/>
              <a:t>Infinite</a:t>
            </a:r>
            <a:r>
              <a:rPr lang="fr-FR" sz="1400" dirty="0"/>
              <a:t> </a:t>
            </a:r>
            <a:r>
              <a:rPr lang="fr-FR" sz="1400" dirty="0" smtClean="0"/>
              <a:t>à </a:t>
            </a:r>
            <a:r>
              <a:rPr lang="fr-FR" sz="1400" dirty="0">
                <a:solidFill>
                  <a:srgbClr val="FF0000"/>
                </a:solidFill>
              </a:rPr>
              <a:t>1/2 tarif pendant 6 mois </a:t>
            </a:r>
            <a:r>
              <a:rPr lang="fr-FR" sz="1400" dirty="0" smtClean="0"/>
              <a:t>pour toute MEG ou EER</a:t>
            </a:r>
          </a:p>
          <a:p>
            <a:pPr marL="0" indent="0">
              <a:buNone/>
            </a:pPr>
            <a:r>
              <a:rPr lang="fr-FR" sz="1400" dirty="0" smtClean="0"/>
              <a:t>(</a:t>
            </a:r>
            <a:r>
              <a:rPr lang="fr-FR" sz="1400" b="1" dirty="0" err="1"/>
              <a:t>Izi</a:t>
            </a:r>
            <a:r>
              <a:rPr lang="fr-FR" sz="1400" b="1" dirty="0"/>
              <a:t>)carte</a:t>
            </a:r>
            <a:r>
              <a:rPr lang="fr-FR" sz="1400" dirty="0"/>
              <a:t> Visa Premier, </a:t>
            </a:r>
            <a:r>
              <a:rPr lang="fr-FR" sz="1400" dirty="0" err="1"/>
              <a:t>Platinum</a:t>
            </a:r>
            <a:r>
              <a:rPr lang="fr-FR" sz="1400" dirty="0"/>
              <a:t> ou </a:t>
            </a:r>
            <a:r>
              <a:rPr lang="fr-FR" sz="1400" dirty="0" err="1" smtClean="0"/>
              <a:t>Infinite</a:t>
            </a:r>
            <a:r>
              <a:rPr lang="fr-FR" sz="1400" dirty="0" smtClean="0"/>
              <a:t> </a:t>
            </a:r>
            <a:r>
              <a:rPr lang="fr-FR" sz="1400" b="1" dirty="0" smtClean="0"/>
              <a:t>à l’unité </a:t>
            </a:r>
            <a:r>
              <a:rPr lang="fr-FR" sz="1400" dirty="0" smtClean="0"/>
              <a:t>à </a:t>
            </a:r>
            <a:r>
              <a:rPr lang="fr-FR" sz="1400" dirty="0">
                <a:solidFill>
                  <a:srgbClr val="FF0000"/>
                </a:solidFill>
              </a:rPr>
              <a:t>1/2 tarif pendant </a:t>
            </a:r>
            <a:r>
              <a:rPr lang="fr-FR" sz="1400" dirty="0" smtClean="0">
                <a:solidFill>
                  <a:srgbClr val="FF0000"/>
                </a:solidFill>
              </a:rPr>
              <a:t>1 an </a:t>
            </a:r>
            <a:r>
              <a:rPr lang="fr-FR" sz="1400" dirty="0" smtClean="0"/>
              <a:t>pour </a:t>
            </a:r>
            <a:r>
              <a:rPr lang="fr-FR" sz="1400" dirty="0"/>
              <a:t>toute MEG ou EER</a:t>
            </a:r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</p:txBody>
      </p:sp>
      <p:pic>
        <p:nvPicPr>
          <p:cNvPr id="3076" name="Picture 4" descr="clipboard, document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3398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3632">
            <a:off x="405362" y="5707109"/>
            <a:ext cx="519958" cy="51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818706" y="5781437"/>
            <a:ext cx="3914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Tableau des offres promo </a:t>
            </a:r>
            <a:r>
              <a:rPr lang="fr-FR" sz="1400" dirty="0" smtClean="0">
                <a:hlinkClick r:id="rId6"/>
              </a:rPr>
              <a:t>CLIQUEZ ICI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45256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292099" y="1868796"/>
            <a:ext cx="8523984" cy="3131776"/>
            <a:chOff x="292100" y="1906005"/>
            <a:chExt cx="8523984" cy="3131776"/>
          </a:xfrm>
        </p:grpSpPr>
        <p:grpSp>
          <p:nvGrpSpPr>
            <p:cNvPr id="5" name="Groupe 4"/>
            <p:cNvGrpSpPr/>
            <p:nvPr/>
          </p:nvGrpSpPr>
          <p:grpSpPr>
            <a:xfrm>
              <a:off x="292100" y="1906005"/>
              <a:ext cx="8523984" cy="3131776"/>
              <a:chOff x="292100" y="1906005"/>
              <a:chExt cx="8523984" cy="3131776"/>
            </a:xfrm>
          </p:grpSpPr>
          <p:sp>
            <p:nvSpPr>
              <p:cNvPr id="63" name="Rectangle 62"/>
              <p:cNvSpPr/>
              <p:nvPr/>
            </p:nvSpPr>
            <p:spPr>
              <a:xfrm>
                <a:off x="292100" y="1906005"/>
                <a:ext cx="8523984" cy="31317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171383" y="2032073"/>
                <a:ext cx="30145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b="1" dirty="0"/>
                  <a:t>Lors d’une location de véhicule</a:t>
                </a:r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334613" y="2475903"/>
                <a:ext cx="2160000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1400" dirty="0" smtClean="0"/>
                  <a:t>Inutile </a:t>
                </a:r>
                <a:r>
                  <a:rPr lang="fr-FR" sz="1400" dirty="0"/>
                  <a:t>de prendre une assurance vol et dommages. Le client est déjà couvert.</a:t>
                </a:r>
              </a:p>
            </p:txBody>
          </p:sp>
          <p:sp>
            <p:nvSpPr>
              <p:cNvPr id="79" name="Ellipse 78"/>
              <p:cNvSpPr/>
              <p:nvPr/>
            </p:nvSpPr>
            <p:spPr>
              <a:xfrm>
                <a:off x="2289393" y="2698913"/>
                <a:ext cx="1905044" cy="1905044"/>
              </a:xfrm>
              <a:prstGeom prst="ellipse">
                <a:avLst/>
              </a:prstGeom>
              <a:solidFill>
                <a:srgbClr val="92D050">
                  <a:alpha val="57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0" name="Ellipse 79"/>
              <p:cNvSpPr/>
              <p:nvPr/>
            </p:nvSpPr>
            <p:spPr>
              <a:xfrm>
                <a:off x="4898296" y="2725977"/>
                <a:ext cx="1905044" cy="1905044"/>
              </a:xfrm>
              <a:prstGeom prst="ellipse">
                <a:avLst/>
              </a:prstGeom>
              <a:solidFill>
                <a:srgbClr val="92D050">
                  <a:alpha val="57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31" name="Grouper 30"/>
              <p:cNvGrpSpPr/>
              <p:nvPr/>
            </p:nvGrpSpPr>
            <p:grpSpPr>
              <a:xfrm>
                <a:off x="2007894" y="2652571"/>
                <a:ext cx="5111101" cy="2068845"/>
                <a:chOff x="1985442" y="2317656"/>
                <a:chExt cx="5111101" cy="2068845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22" name="Bouée 21"/>
                <p:cNvSpPr/>
                <p:nvPr/>
              </p:nvSpPr>
              <p:spPr>
                <a:xfrm>
                  <a:off x="2134201" y="2317656"/>
                  <a:ext cx="2134200" cy="2068845"/>
                </a:xfrm>
                <a:prstGeom prst="donut">
                  <a:avLst>
                    <a:gd name="adj" fmla="val 7645"/>
                  </a:avLst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" name="Bouée 23"/>
                <p:cNvSpPr/>
                <p:nvPr/>
              </p:nvSpPr>
              <p:spPr>
                <a:xfrm>
                  <a:off x="4748133" y="2317656"/>
                  <a:ext cx="2134200" cy="2068845"/>
                </a:xfrm>
                <a:prstGeom prst="donut">
                  <a:avLst>
                    <a:gd name="adj" fmla="val 7645"/>
                  </a:avLst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Arc plein 26"/>
                <p:cNvSpPr/>
                <p:nvPr/>
              </p:nvSpPr>
              <p:spPr>
                <a:xfrm>
                  <a:off x="4130921" y="2946159"/>
                  <a:ext cx="759408" cy="1008239"/>
                </a:xfrm>
                <a:prstGeom prst="blockArc">
                  <a:avLst>
                    <a:gd name="adj1" fmla="val 10387792"/>
                    <a:gd name="adj2" fmla="val 0"/>
                    <a:gd name="adj3" fmla="val 16176"/>
                  </a:avLst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Arc plein 27"/>
                <p:cNvSpPr/>
                <p:nvPr/>
              </p:nvSpPr>
              <p:spPr>
                <a:xfrm>
                  <a:off x="4019628" y="2884273"/>
                  <a:ext cx="981994" cy="1008239"/>
                </a:xfrm>
                <a:prstGeom prst="blockArc">
                  <a:avLst>
                    <a:gd name="adj1" fmla="val 13154977"/>
                    <a:gd name="adj2" fmla="val 19051360"/>
                    <a:gd name="adj3" fmla="val 10984"/>
                  </a:avLst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Trapèze 28"/>
                <p:cNvSpPr/>
                <p:nvPr/>
              </p:nvSpPr>
              <p:spPr>
                <a:xfrm rot="5400000">
                  <a:off x="6710280" y="3083639"/>
                  <a:ext cx="458274" cy="314252"/>
                </a:xfrm>
                <a:prstGeom prst="trapezoid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Trapèze 29"/>
                <p:cNvSpPr/>
                <p:nvPr/>
              </p:nvSpPr>
              <p:spPr>
                <a:xfrm rot="16200000" flipH="1">
                  <a:off x="1913431" y="3083640"/>
                  <a:ext cx="458274" cy="314252"/>
                </a:xfrm>
                <a:prstGeom prst="trapezoid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pic>
            <p:nvPicPr>
              <p:cNvPr id="78" name="Image 7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595373">
                <a:off x="2408245" y="2967072"/>
                <a:ext cx="1510547" cy="1510547"/>
              </a:xfrm>
              <a:prstGeom prst="rect">
                <a:avLst/>
              </a:prstGeom>
            </p:spPr>
          </p:pic>
        </p:grpSp>
        <p:pic>
          <p:nvPicPr>
            <p:cNvPr id="66" name="Image 65"/>
            <p:cNvPicPr>
              <a:picLocks noChangeAspect="1"/>
            </p:cNvPicPr>
            <p:nvPr/>
          </p:nvPicPr>
          <p:blipFill rotWithShape="1">
            <a:blip r:embed="rId3"/>
            <a:srcRect r="68046" b="71852"/>
            <a:stretch/>
          </p:blipFill>
          <p:spPr>
            <a:xfrm>
              <a:off x="4944107" y="2845237"/>
              <a:ext cx="1821017" cy="1507889"/>
            </a:xfrm>
            <a:prstGeom prst="rect">
              <a:avLst/>
            </a:prstGeom>
          </p:spPr>
        </p:pic>
      </p:grpSp>
      <p:grpSp>
        <p:nvGrpSpPr>
          <p:cNvPr id="19" name="Groupe 18"/>
          <p:cNvGrpSpPr/>
          <p:nvPr/>
        </p:nvGrpSpPr>
        <p:grpSpPr>
          <a:xfrm>
            <a:off x="292099" y="1868796"/>
            <a:ext cx="8525953" cy="3131776"/>
            <a:chOff x="292099" y="7470696"/>
            <a:chExt cx="8525953" cy="3131776"/>
          </a:xfrm>
        </p:grpSpPr>
        <p:sp>
          <p:nvSpPr>
            <p:cNvPr id="104" name="Rectangle 103"/>
            <p:cNvSpPr/>
            <p:nvPr/>
          </p:nvSpPr>
          <p:spPr>
            <a:xfrm>
              <a:off x="292100" y="7470696"/>
              <a:ext cx="8523984" cy="31317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107" name="Ellipse 106"/>
            <p:cNvSpPr/>
            <p:nvPr/>
          </p:nvSpPr>
          <p:spPr>
            <a:xfrm>
              <a:off x="2289393" y="8263604"/>
              <a:ext cx="1905044" cy="1905044"/>
            </a:xfrm>
            <a:prstGeom prst="ellipse">
              <a:avLst/>
            </a:prstGeom>
            <a:solidFill>
              <a:srgbClr val="EB0F2D">
                <a:alpha val="5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1" name="Image 140"/>
            <p:cNvPicPr>
              <a:picLocks noChangeAspect="1"/>
            </p:cNvPicPr>
            <p:nvPr/>
          </p:nvPicPr>
          <p:blipFill rotWithShape="1">
            <a:blip r:embed="rId4"/>
            <a:srcRect t="72231" r="69449"/>
            <a:stretch/>
          </p:blipFill>
          <p:spPr>
            <a:xfrm>
              <a:off x="2282220" y="9453454"/>
              <a:ext cx="868743" cy="742258"/>
            </a:xfrm>
            <a:prstGeom prst="rect">
              <a:avLst/>
            </a:prstGeom>
          </p:spPr>
        </p:pic>
        <p:pic>
          <p:nvPicPr>
            <p:cNvPr id="137" name="Image 136"/>
            <p:cNvPicPr>
              <a:picLocks noChangeAspect="1"/>
            </p:cNvPicPr>
            <p:nvPr/>
          </p:nvPicPr>
          <p:blipFill rotWithShape="1">
            <a:blip r:embed="rId4"/>
            <a:srcRect t="72231" r="69449"/>
            <a:stretch/>
          </p:blipFill>
          <p:spPr>
            <a:xfrm>
              <a:off x="2236192" y="9178580"/>
              <a:ext cx="1666531" cy="1423892"/>
            </a:xfrm>
            <a:prstGeom prst="rect">
              <a:avLst/>
            </a:prstGeom>
          </p:spPr>
        </p:pic>
        <p:sp>
          <p:nvSpPr>
            <p:cNvPr id="105" name="Rectangle 104"/>
            <p:cNvSpPr/>
            <p:nvPr/>
          </p:nvSpPr>
          <p:spPr>
            <a:xfrm>
              <a:off x="3987270" y="7596156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ysClr val="windowText" lastClr="000000"/>
                  </a:solidFill>
                </a:rPr>
                <a:t>En voyage</a:t>
              </a: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292099" y="8039379"/>
              <a:ext cx="2184353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400" dirty="0">
                  <a:solidFill>
                    <a:sysClr val="windowText" lastClr="000000"/>
                  </a:solidFill>
                </a:rPr>
                <a:t>En cas de </a:t>
              </a:r>
              <a:r>
                <a:rPr lang="fr-FR" sz="1400" b="1" dirty="0">
                  <a:solidFill>
                    <a:sysClr val="windowText" lastClr="000000"/>
                  </a:solidFill>
                </a:rPr>
                <a:t>retard de train ou d’avion </a:t>
              </a:r>
              <a:r>
                <a:rPr lang="fr-FR" sz="1400" dirty="0">
                  <a:solidFill>
                    <a:sysClr val="windowText" lastClr="000000"/>
                  </a:solidFill>
                </a:rPr>
                <a:t>(</a:t>
              </a:r>
              <a:r>
                <a:rPr lang="fr-FR" sz="1400" dirty="0" err="1">
                  <a:solidFill>
                    <a:sysClr val="windowText" lastClr="000000"/>
                  </a:solidFill>
                </a:rPr>
                <a:t>low</a:t>
              </a:r>
              <a:r>
                <a:rPr lang="fr-FR" sz="1400" dirty="0">
                  <a:solidFill>
                    <a:sysClr val="windowText" lastClr="000000"/>
                  </a:solidFill>
                </a:rPr>
                <a:t> </a:t>
              </a:r>
              <a:r>
                <a:rPr lang="fr-FR" sz="1400" dirty="0" err="1">
                  <a:solidFill>
                    <a:sysClr val="windowText" lastClr="000000"/>
                  </a:solidFill>
                </a:rPr>
                <a:t>cost</a:t>
              </a:r>
              <a:r>
                <a:rPr lang="fr-FR" sz="1400" dirty="0">
                  <a:solidFill>
                    <a:sysClr val="windowText" lastClr="000000"/>
                  </a:solidFill>
                </a:rPr>
                <a:t> ou charter), </a:t>
              </a:r>
              <a:r>
                <a:rPr lang="fr-FR" sz="1400" dirty="0" err="1">
                  <a:solidFill>
                    <a:sysClr val="windowText" lastClr="000000"/>
                  </a:solidFill>
                </a:rPr>
                <a:t>less</a:t>
              </a:r>
              <a:r>
                <a:rPr lang="fr-FR" sz="1400" dirty="0">
                  <a:solidFill>
                    <a:sysClr val="windowText" lastClr="000000"/>
                  </a:solidFill>
                </a:rPr>
                <a:t> dépenses engagées durant l’attente sont remboursées.</a:t>
              </a:r>
            </a:p>
          </p:txBody>
        </p:sp>
        <p:sp>
          <p:nvSpPr>
            <p:cNvPr id="109" name="Ellipse 108"/>
            <p:cNvSpPr/>
            <p:nvPr/>
          </p:nvSpPr>
          <p:spPr>
            <a:xfrm>
              <a:off x="4898296" y="8290668"/>
              <a:ext cx="1905044" cy="1905044"/>
            </a:xfrm>
            <a:prstGeom prst="ellipse">
              <a:avLst/>
            </a:prstGeom>
            <a:solidFill>
              <a:srgbClr val="EB0F2D">
                <a:alpha val="5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10" name="Grouper 30"/>
            <p:cNvGrpSpPr/>
            <p:nvPr/>
          </p:nvGrpSpPr>
          <p:grpSpPr>
            <a:xfrm>
              <a:off x="2007894" y="8217262"/>
              <a:ext cx="5111101" cy="2068845"/>
              <a:chOff x="1985442" y="2317656"/>
              <a:chExt cx="5111101" cy="2068845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122" name="Bouée 121"/>
              <p:cNvSpPr/>
              <p:nvPr/>
            </p:nvSpPr>
            <p:spPr>
              <a:xfrm>
                <a:off x="2134201" y="2317656"/>
                <a:ext cx="2134200" cy="2068845"/>
              </a:xfrm>
              <a:prstGeom prst="donut">
                <a:avLst>
                  <a:gd name="adj" fmla="val 7645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Bouée 122"/>
              <p:cNvSpPr/>
              <p:nvPr/>
            </p:nvSpPr>
            <p:spPr>
              <a:xfrm>
                <a:off x="4748133" y="2317656"/>
                <a:ext cx="2134200" cy="2068845"/>
              </a:xfrm>
              <a:prstGeom prst="donut">
                <a:avLst>
                  <a:gd name="adj" fmla="val 7645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Arc plein 123"/>
              <p:cNvSpPr/>
              <p:nvPr/>
            </p:nvSpPr>
            <p:spPr>
              <a:xfrm>
                <a:off x="4130921" y="2946159"/>
                <a:ext cx="759408" cy="1008239"/>
              </a:xfrm>
              <a:prstGeom prst="blockArc">
                <a:avLst>
                  <a:gd name="adj1" fmla="val 10387792"/>
                  <a:gd name="adj2" fmla="val 0"/>
                  <a:gd name="adj3" fmla="val 16176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25" name="Arc plein 124"/>
              <p:cNvSpPr/>
              <p:nvPr/>
            </p:nvSpPr>
            <p:spPr>
              <a:xfrm>
                <a:off x="4019628" y="2884273"/>
                <a:ext cx="981994" cy="1008239"/>
              </a:xfrm>
              <a:prstGeom prst="blockArc">
                <a:avLst>
                  <a:gd name="adj1" fmla="val 13154977"/>
                  <a:gd name="adj2" fmla="val 19051360"/>
                  <a:gd name="adj3" fmla="val 10984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26" name="Trapèze 125"/>
              <p:cNvSpPr/>
              <p:nvPr/>
            </p:nvSpPr>
            <p:spPr>
              <a:xfrm rot="5400000">
                <a:off x="6710280" y="3083639"/>
                <a:ext cx="458274" cy="314252"/>
              </a:xfrm>
              <a:prstGeom prst="trapezoid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Trapèze 126"/>
              <p:cNvSpPr/>
              <p:nvPr/>
            </p:nvSpPr>
            <p:spPr>
              <a:xfrm rot="16200000" flipH="1">
                <a:off x="1913431" y="3083640"/>
                <a:ext cx="458274" cy="314252"/>
              </a:xfrm>
              <a:prstGeom prst="trapezoid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8" name="Rectangle 127"/>
            <p:cNvSpPr/>
            <p:nvPr/>
          </p:nvSpPr>
          <p:spPr>
            <a:xfrm>
              <a:off x="292099" y="9699219"/>
              <a:ext cx="2008569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fr-FR" sz="1400" dirty="0">
                  <a:solidFill>
                    <a:sysClr val="windowText" lastClr="000000"/>
                  </a:solidFill>
                </a:rPr>
                <a:t>Les </a:t>
              </a:r>
              <a:r>
                <a:rPr lang="fr-FR" sz="1400" b="1" dirty="0">
                  <a:solidFill>
                    <a:sysClr val="windowText" lastClr="000000"/>
                  </a:solidFill>
                </a:rPr>
                <a:t>bagages</a:t>
              </a:r>
              <a:r>
                <a:rPr lang="fr-FR" sz="1400" dirty="0">
                  <a:solidFill>
                    <a:sysClr val="windowText" lastClr="000000"/>
                  </a:solidFill>
                </a:rPr>
                <a:t> sont assurés contre le vol, la perte ou la détérioration.</a:t>
              </a: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6445512" y="9328344"/>
              <a:ext cx="2372540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fr-FR" sz="1400" dirty="0" smtClean="0">
                  <a:solidFill>
                    <a:sysClr val="windowText" lastClr="000000"/>
                  </a:solidFill>
                </a:rPr>
                <a:t>            En </a:t>
              </a:r>
              <a:r>
                <a:rPr lang="fr-FR" sz="1400" dirty="0">
                  <a:solidFill>
                    <a:sysClr val="windowText" lastClr="000000"/>
                  </a:solidFill>
                </a:rPr>
                <a:t>cas de </a:t>
              </a:r>
              <a:r>
                <a:rPr lang="fr-FR" sz="1400" b="1" dirty="0">
                  <a:solidFill>
                    <a:sysClr val="windowText" lastClr="000000"/>
                  </a:solidFill>
                </a:rPr>
                <a:t>vol ou </a:t>
              </a:r>
              <a:r>
                <a:rPr lang="fr-FR" sz="1400" b="1" dirty="0" smtClean="0">
                  <a:solidFill>
                    <a:sysClr val="windowText" lastClr="000000"/>
                  </a:solidFill>
                </a:rPr>
                <a:t>perte</a:t>
              </a:r>
              <a:br>
                <a:rPr lang="fr-FR" sz="1400" b="1" dirty="0" smtClean="0">
                  <a:solidFill>
                    <a:sysClr val="windowText" lastClr="000000"/>
                  </a:solidFill>
                </a:rPr>
              </a:br>
              <a:r>
                <a:rPr lang="fr-FR" sz="1400" b="1" dirty="0" smtClean="0">
                  <a:solidFill>
                    <a:sysClr val="windowText" lastClr="000000"/>
                  </a:solidFill>
                </a:rPr>
                <a:t>       </a:t>
              </a:r>
              <a:r>
                <a:rPr lang="fr-FR" sz="1400" b="1" dirty="0">
                  <a:solidFill>
                    <a:sysClr val="windowText" lastClr="000000"/>
                  </a:solidFill>
                </a:rPr>
                <a:t>de </a:t>
              </a:r>
              <a:r>
                <a:rPr lang="fr-FR" sz="1400" b="1" dirty="0" smtClean="0">
                  <a:solidFill>
                    <a:sysClr val="windowText" lastClr="000000"/>
                  </a:solidFill>
                </a:rPr>
                <a:t>la carte</a:t>
              </a:r>
              <a:r>
                <a:rPr lang="fr-FR" sz="1400" dirty="0">
                  <a:solidFill>
                    <a:sysClr val="windowText" lastClr="000000"/>
                  </a:solidFill>
                </a:rPr>
                <a:t>, le client </a:t>
              </a:r>
              <a:r>
                <a:rPr lang="fr-FR" sz="1400" dirty="0" smtClean="0">
                  <a:solidFill>
                    <a:sysClr val="windowText" lastClr="000000"/>
                  </a:solidFill>
                </a:rPr>
                <a:t>peut</a:t>
              </a:r>
              <a:br>
                <a:rPr lang="fr-FR" sz="1400" dirty="0" smtClean="0">
                  <a:solidFill>
                    <a:sysClr val="windowText" lastClr="000000"/>
                  </a:solidFill>
                </a:rPr>
              </a:br>
              <a:r>
                <a:rPr lang="fr-FR" sz="1400" dirty="0" smtClean="0">
                  <a:solidFill>
                    <a:sysClr val="windowText" lastClr="000000"/>
                  </a:solidFill>
                </a:rPr>
                <a:t>    continuer </a:t>
              </a:r>
              <a:r>
                <a:rPr lang="fr-FR" sz="1400" dirty="0">
                  <a:solidFill>
                    <a:sysClr val="windowText" lastClr="000000"/>
                  </a:solidFill>
                </a:rPr>
                <a:t>son voyage (carte </a:t>
              </a:r>
              <a:r>
                <a:rPr lang="fr-FR" sz="1400" dirty="0" smtClean="0">
                  <a:solidFill>
                    <a:sysClr val="windowText" lastClr="000000"/>
                  </a:solidFill>
                </a:rPr>
                <a:t/>
              </a:r>
              <a:br>
                <a:rPr lang="fr-FR" sz="1400" dirty="0" smtClean="0">
                  <a:solidFill>
                    <a:sysClr val="windowText" lastClr="000000"/>
                  </a:solidFill>
                </a:rPr>
              </a:br>
              <a:r>
                <a:rPr lang="fr-FR" sz="1400" dirty="0" smtClean="0">
                  <a:solidFill>
                    <a:sysClr val="windowText" lastClr="000000"/>
                  </a:solidFill>
                </a:rPr>
                <a:t>de </a:t>
              </a:r>
              <a:r>
                <a:rPr lang="fr-FR" sz="1400" dirty="0">
                  <a:solidFill>
                    <a:sysClr val="windowText" lastClr="000000"/>
                  </a:solidFill>
                </a:rPr>
                <a:t>secours ou cash de dépannage - en 48h à l’étranger).</a:t>
              </a:r>
            </a:p>
          </p:txBody>
        </p:sp>
        <p:pic>
          <p:nvPicPr>
            <p:cNvPr id="138" name="Image 137"/>
            <p:cNvPicPr>
              <a:picLocks noChangeAspect="1"/>
            </p:cNvPicPr>
            <p:nvPr/>
          </p:nvPicPr>
          <p:blipFill rotWithShape="1">
            <a:blip r:embed="rId3"/>
            <a:srcRect l="66844" t="70060"/>
            <a:stretch/>
          </p:blipFill>
          <p:spPr>
            <a:xfrm>
              <a:off x="5040066" y="8165361"/>
              <a:ext cx="1725058" cy="1464297"/>
            </a:xfrm>
            <a:prstGeom prst="rect">
              <a:avLst/>
            </a:prstGeom>
          </p:spPr>
        </p:pic>
        <p:pic>
          <p:nvPicPr>
            <p:cNvPr id="139" name="Image 138"/>
            <p:cNvPicPr>
              <a:picLocks noChangeAspect="1"/>
            </p:cNvPicPr>
            <p:nvPr/>
          </p:nvPicPr>
          <p:blipFill rotWithShape="1">
            <a:blip r:embed="rId4"/>
            <a:srcRect l="71213" t="69148"/>
            <a:stretch/>
          </p:blipFill>
          <p:spPr>
            <a:xfrm>
              <a:off x="5428210" y="9298496"/>
              <a:ext cx="1049303" cy="1057094"/>
            </a:xfrm>
            <a:prstGeom prst="rect">
              <a:avLst/>
            </a:prstGeom>
          </p:spPr>
        </p:pic>
        <p:pic>
          <p:nvPicPr>
            <p:cNvPr id="140" name="Image 139"/>
            <p:cNvPicPr>
              <a:picLocks noChangeAspect="1"/>
            </p:cNvPicPr>
            <p:nvPr/>
          </p:nvPicPr>
          <p:blipFill rotWithShape="1">
            <a:blip r:embed="rId4"/>
            <a:srcRect l="34258" t="73393" r="36786"/>
            <a:stretch/>
          </p:blipFill>
          <p:spPr>
            <a:xfrm rot="20912484">
              <a:off x="2880281" y="8584762"/>
              <a:ext cx="823404" cy="711205"/>
            </a:xfrm>
            <a:prstGeom prst="rect">
              <a:avLst/>
            </a:prstGeom>
          </p:spPr>
        </p:pic>
      </p:grp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840422"/>
          </a:xfrm>
        </p:spPr>
        <p:txBody>
          <a:bodyPr>
            <a:noAutofit/>
          </a:bodyPr>
          <a:lstStyle/>
          <a:p>
            <a:r>
              <a:rPr lang="fr-FR" sz="1600" dirty="0"/>
              <a:t>En réglant avec </a:t>
            </a:r>
            <a:r>
              <a:rPr lang="fr-FR" sz="1600" dirty="0" smtClean="0"/>
              <a:t>une </a:t>
            </a:r>
            <a:r>
              <a:rPr lang="fr-FR" sz="1600" dirty="0"/>
              <a:t>carte Visa Premier, </a:t>
            </a:r>
            <a:r>
              <a:rPr lang="fr-FR" sz="1600" dirty="0" err="1" smtClean="0"/>
              <a:t>Platinum</a:t>
            </a:r>
            <a:r>
              <a:rPr lang="fr-FR" sz="1600" dirty="0" smtClean="0"/>
              <a:t> </a:t>
            </a:r>
            <a:r>
              <a:rPr lang="fr-FR" sz="1600" dirty="0"/>
              <a:t>ou </a:t>
            </a:r>
            <a:r>
              <a:rPr lang="fr-FR" sz="1600" dirty="0" err="1" smtClean="0"/>
              <a:t>Infinite</a:t>
            </a:r>
            <a:r>
              <a:rPr lang="fr-FR" sz="1600" dirty="0"/>
              <a:t>, </a:t>
            </a:r>
            <a:r>
              <a:rPr lang="fr-FR" sz="1600" dirty="0" smtClean="0"/>
              <a:t>le client y </a:t>
            </a:r>
            <a:r>
              <a:rPr lang="fr-FR" sz="1600" dirty="0"/>
              <a:t>gagne </a:t>
            </a:r>
            <a:r>
              <a:rPr lang="fr-FR" sz="1600" dirty="0" smtClean="0"/>
              <a:t>en </a:t>
            </a:r>
            <a:r>
              <a:rPr lang="fr-FR" sz="1600" dirty="0"/>
              <a:t>toute situation. </a:t>
            </a:r>
          </a:p>
          <a:p>
            <a:pPr marL="0" indent="0">
              <a:buNone/>
            </a:pPr>
            <a:endParaRPr lang="fr-FR" sz="16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garanties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207819" y="5139083"/>
            <a:ext cx="867017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400" lvl="0" indent="-265113"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sz="1600" dirty="0">
                <a:solidFill>
                  <a:srgbClr val="000000"/>
                </a:solidFill>
              </a:rPr>
              <a:t>Avec une carte </a:t>
            </a:r>
            <a:r>
              <a:rPr lang="fr-FR" sz="1600" dirty="0" smtClean="0">
                <a:solidFill>
                  <a:srgbClr val="000000"/>
                </a:solidFill>
              </a:rPr>
              <a:t>HDG, le client bénéficie </a:t>
            </a:r>
            <a:r>
              <a:rPr lang="fr-FR" sz="1600" dirty="0">
                <a:solidFill>
                  <a:srgbClr val="000000"/>
                </a:solidFill>
              </a:rPr>
              <a:t>a minima des garanties ci-dessus. </a:t>
            </a:r>
            <a:r>
              <a:rPr lang="fr-FR" sz="1600" dirty="0" smtClean="0">
                <a:solidFill>
                  <a:srgbClr val="000000"/>
                </a:solidFill>
              </a:rPr>
              <a:t/>
            </a:r>
            <a:br>
              <a:rPr lang="fr-FR" sz="1600" dirty="0" smtClean="0">
                <a:solidFill>
                  <a:srgbClr val="000000"/>
                </a:solidFill>
              </a:rPr>
            </a:br>
            <a:r>
              <a:rPr lang="fr-FR" sz="1600" dirty="0" smtClean="0">
                <a:solidFill>
                  <a:srgbClr val="000000"/>
                </a:solidFill>
              </a:rPr>
              <a:t>Plus il </a:t>
            </a:r>
            <a:r>
              <a:rPr lang="fr-FR" sz="1600" dirty="0">
                <a:solidFill>
                  <a:srgbClr val="000000"/>
                </a:solidFill>
              </a:rPr>
              <a:t>monte en gamme, plus les services sont complets et variés</a:t>
            </a:r>
            <a:r>
              <a:rPr lang="fr-FR" sz="1600" dirty="0" smtClean="0">
                <a:solidFill>
                  <a:srgbClr val="000000"/>
                </a:solidFill>
              </a:rPr>
              <a:t>. </a:t>
            </a:r>
            <a:endParaRPr lang="fr-FR" sz="1600" dirty="0">
              <a:solidFill>
                <a:srgbClr val="000000"/>
              </a:solidFill>
            </a:endParaRPr>
          </a:p>
          <a:p>
            <a:pPr marL="266700" lvl="0">
              <a:buClr>
                <a:srgbClr val="FF0000"/>
              </a:buClr>
            </a:pPr>
            <a:r>
              <a:rPr lang="fr-FR" sz="1600" b="1" dirty="0" smtClean="0">
                <a:solidFill>
                  <a:srgbClr val="000000"/>
                </a:solidFill>
              </a:rPr>
              <a:t>A savoir</a:t>
            </a:r>
            <a:r>
              <a:rPr lang="fr-FR" sz="1600" dirty="0">
                <a:solidFill>
                  <a:srgbClr val="000000"/>
                </a:solidFill>
              </a:rPr>
              <a:t> </a:t>
            </a:r>
            <a:r>
              <a:rPr lang="fr-FR" sz="1600" dirty="0" smtClean="0">
                <a:solidFill>
                  <a:srgbClr val="000000"/>
                </a:solidFill>
              </a:rPr>
              <a:t>: Les </a:t>
            </a:r>
            <a:r>
              <a:rPr lang="fr-FR" sz="1600" dirty="0">
                <a:solidFill>
                  <a:srgbClr val="000000"/>
                </a:solidFill>
              </a:rPr>
              <a:t>garanties s’appliquent pour </a:t>
            </a:r>
            <a:r>
              <a:rPr lang="fr-FR" sz="1600" dirty="0" smtClean="0">
                <a:solidFill>
                  <a:srgbClr val="000000"/>
                </a:solidFill>
              </a:rPr>
              <a:t>le détenteur et sa famille, </a:t>
            </a:r>
            <a:r>
              <a:rPr lang="fr-FR" sz="1600" dirty="0">
                <a:solidFill>
                  <a:srgbClr val="000000"/>
                </a:solidFill>
              </a:rPr>
              <a:t>partout dans le monde.</a:t>
            </a:r>
          </a:p>
        </p:txBody>
      </p:sp>
      <p:pic>
        <p:nvPicPr>
          <p:cNvPr id="15" name="Picture 16" descr="bulb, electric, energy, idea, lamp, light, thought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668359"/>
            <a:ext cx="431801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/>
        </p:nvGrpSpPr>
        <p:grpSpPr>
          <a:xfrm>
            <a:off x="292099" y="1868796"/>
            <a:ext cx="8544002" cy="3131776"/>
            <a:chOff x="9814753" y="-1769907"/>
            <a:chExt cx="8544002" cy="3131776"/>
          </a:xfrm>
        </p:grpSpPr>
        <p:sp>
          <p:nvSpPr>
            <p:cNvPr id="93" name="Rectangle 92"/>
            <p:cNvSpPr/>
            <p:nvPr/>
          </p:nvSpPr>
          <p:spPr>
            <a:xfrm>
              <a:off x="9814753" y="-1769907"/>
              <a:ext cx="8523984" cy="31317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94" name="Ellipse 93"/>
            <p:cNvSpPr/>
            <p:nvPr/>
          </p:nvSpPr>
          <p:spPr>
            <a:xfrm>
              <a:off x="11812046" y="-976999"/>
              <a:ext cx="1905044" cy="1905044"/>
            </a:xfrm>
            <a:prstGeom prst="ellipse">
              <a:avLst/>
            </a:prstGeom>
            <a:solidFill>
              <a:srgbClr val="00B0F0">
                <a:alpha val="5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7" name="Image 6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811049" y="-891299"/>
              <a:ext cx="1833523" cy="1936803"/>
            </a:xfrm>
            <a:prstGeom prst="ellipse">
              <a:avLst/>
            </a:prstGeom>
            <a:ln>
              <a:noFill/>
            </a:ln>
            <a:effectLst/>
          </p:spPr>
        </p:pic>
        <p:sp>
          <p:nvSpPr>
            <p:cNvPr id="74" name="Rectangle 73"/>
            <p:cNvSpPr/>
            <p:nvPr/>
          </p:nvSpPr>
          <p:spPr>
            <a:xfrm>
              <a:off x="13324469" y="-1644447"/>
              <a:ext cx="148197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 smtClean="0"/>
                <a:t>A la montagne</a:t>
              </a:r>
              <a:endParaRPr lang="fr-FR" b="1" dirty="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814753" y="-1201224"/>
              <a:ext cx="190069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fr-FR" sz="1400" dirty="0"/>
                <a:t>Le client peut skier sereinement car il dispose de la </a:t>
              </a:r>
              <a:r>
                <a:rPr lang="fr-FR" sz="1400" b="1" dirty="0"/>
                <a:t>garantie Neige &amp; Montagne </a:t>
              </a:r>
              <a:r>
                <a:rPr lang="fr-FR" sz="1400" dirty="0"/>
                <a:t>(recherche, secours, premier transport).</a:t>
              </a: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6391836" y="109281"/>
              <a:ext cx="1966919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400" dirty="0" smtClean="0"/>
                <a:t>       Inutile </a:t>
              </a:r>
              <a:r>
                <a:rPr lang="fr-FR" sz="1400" dirty="0"/>
                <a:t>de prendre une </a:t>
              </a:r>
              <a:r>
                <a:rPr lang="fr-FR" sz="1400" dirty="0" smtClean="0"/>
                <a:t/>
              </a:r>
              <a:br>
                <a:rPr lang="fr-FR" sz="1400" dirty="0" smtClean="0"/>
              </a:br>
              <a:r>
                <a:rPr lang="fr-FR" sz="1400" dirty="0" smtClean="0"/>
                <a:t>    assurance </a:t>
              </a:r>
              <a:r>
                <a:rPr lang="fr-FR" sz="1400" dirty="0"/>
                <a:t>avec son </a:t>
              </a:r>
              <a:br>
                <a:rPr lang="fr-FR" sz="1400" dirty="0"/>
              </a:br>
              <a:r>
                <a:rPr lang="fr-FR" sz="1400" dirty="0" smtClean="0"/>
                <a:t>   matériel </a:t>
              </a:r>
              <a:r>
                <a:rPr lang="fr-FR" sz="1400" dirty="0"/>
                <a:t>de ski. </a:t>
              </a:r>
              <a:r>
                <a:rPr lang="fr-FR" sz="1400" dirty="0" smtClean="0"/>
                <a:t>Le </a:t>
              </a:r>
              <a:r>
                <a:rPr lang="fr-FR" sz="1400" dirty="0"/>
                <a:t>client </a:t>
              </a:r>
              <a:br>
                <a:rPr lang="fr-FR" sz="1400" dirty="0"/>
              </a:br>
              <a:r>
                <a:rPr lang="fr-FR" sz="1400" dirty="0" smtClean="0"/>
                <a:t> est </a:t>
              </a:r>
              <a:r>
                <a:rPr lang="fr-FR" sz="1400" dirty="0"/>
                <a:t>déjà </a:t>
              </a:r>
              <a:r>
                <a:rPr lang="fr-FR" sz="1400" dirty="0" smtClean="0"/>
                <a:t>couvert </a:t>
              </a:r>
              <a:r>
                <a:rPr lang="fr-FR" sz="1400" dirty="0"/>
                <a:t>en cas de </a:t>
              </a:r>
              <a:r>
                <a:rPr lang="fr-FR" sz="1400" b="1" dirty="0"/>
                <a:t>vol ou bris accidentel</a:t>
              </a:r>
              <a:r>
                <a:rPr lang="fr-FR" sz="1400" b="1" dirty="0" smtClean="0"/>
                <a:t>.</a:t>
              </a:r>
              <a:endParaRPr lang="fr-FR" sz="1400" b="1" dirty="0"/>
            </a:p>
          </p:txBody>
        </p:sp>
        <p:sp>
          <p:nvSpPr>
            <p:cNvPr id="96" name="Ellipse 95"/>
            <p:cNvSpPr/>
            <p:nvPr/>
          </p:nvSpPr>
          <p:spPr>
            <a:xfrm>
              <a:off x="14420949" y="-949935"/>
              <a:ext cx="1905044" cy="1905044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4" name="Image 6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619672" y="-571155"/>
              <a:ext cx="1291385" cy="1291385"/>
            </a:xfrm>
            <a:prstGeom prst="rect">
              <a:avLst/>
            </a:prstGeom>
          </p:spPr>
        </p:pic>
        <p:pic>
          <p:nvPicPr>
            <p:cNvPr id="86" name="Image 85"/>
            <p:cNvPicPr>
              <a:picLocks noChangeAspect="1"/>
            </p:cNvPicPr>
            <p:nvPr/>
          </p:nvPicPr>
          <p:blipFill rotWithShape="1">
            <a:blip r:embed="rId6"/>
            <a:srcRect l="25492" t="78560" r="21916"/>
            <a:stretch/>
          </p:blipFill>
          <p:spPr>
            <a:xfrm>
              <a:off x="12245671" y="740952"/>
              <a:ext cx="964277" cy="48933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7" name="Grouper 30"/>
            <p:cNvGrpSpPr/>
            <p:nvPr/>
          </p:nvGrpSpPr>
          <p:grpSpPr>
            <a:xfrm>
              <a:off x="11530547" y="-1023341"/>
              <a:ext cx="5111101" cy="2068845"/>
              <a:chOff x="1985442" y="2317656"/>
              <a:chExt cx="5111101" cy="2068845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98" name="Bouée 97"/>
              <p:cNvSpPr/>
              <p:nvPr/>
            </p:nvSpPr>
            <p:spPr>
              <a:xfrm>
                <a:off x="2134201" y="2317656"/>
                <a:ext cx="2134200" cy="2068845"/>
              </a:xfrm>
              <a:prstGeom prst="donut">
                <a:avLst>
                  <a:gd name="adj" fmla="val 7645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Bouée 98"/>
              <p:cNvSpPr/>
              <p:nvPr/>
            </p:nvSpPr>
            <p:spPr>
              <a:xfrm>
                <a:off x="4748133" y="2317656"/>
                <a:ext cx="2134200" cy="2068845"/>
              </a:xfrm>
              <a:prstGeom prst="donut">
                <a:avLst>
                  <a:gd name="adj" fmla="val 7645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Arc plein 99"/>
              <p:cNvSpPr/>
              <p:nvPr/>
            </p:nvSpPr>
            <p:spPr>
              <a:xfrm>
                <a:off x="4130921" y="2946159"/>
                <a:ext cx="759408" cy="1008239"/>
              </a:xfrm>
              <a:prstGeom prst="blockArc">
                <a:avLst>
                  <a:gd name="adj1" fmla="val 10387792"/>
                  <a:gd name="adj2" fmla="val 0"/>
                  <a:gd name="adj3" fmla="val 16176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Arc plein 100"/>
              <p:cNvSpPr/>
              <p:nvPr/>
            </p:nvSpPr>
            <p:spPr>
              <a:xfrm>
                <a:off x="4019628" y="2884273"/>
                <a:ext cx="981994" cy="1008239"/>
              </a:xfrm>
              <a:prstGeom prst="blockArc">
                <a:avLst>
                  <a:gd name="adj1" fmla="val 13154977"/>
                  <a:gd name="adj2" fmla="val 19051360"/>
                  <a:gd name="adj3" fmla="val 10984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Trapèze 101"/>
              <p:cNvSpPr/>
              <p:nvPr/>
            </p:nvSpPr>
            <p:spPr>
              <a:xfrm rot="5400000">
                <a:off x="6710280" y="3083639"/>
                <a:ext cx="458274" cy="314252"/>
              </a:xfrm>
              <a:prstGeom prst="trapezoid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Trapèze 102"/>
              <p:cNvSpPr/>
              <p:nvPr/>
            </p:nvSpPr>
            <p:spPr>
              <a:xfrm rot="16200000" flipH="1">
                <a:off x="1913431" y="3083640"/>
                <a:ext cx="458274" cy="314252"/>
              </a:xfrm>
              <a:prstGeom prst="trapezoid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2" name="Groupe 11"/>
          <p:cNvGrpSpPr/>
          <p:nvPr/>
        </p:nvGrpSpPr>
        <p:grpSpPr>
          <a:xfrm>
            <a:off x="292099" y="1868796"/>
            <a:ext cx="8523984" cy="3131776"/>
            <a:chOff x="9813756" y="1513821"/>
            <a:chExt cx="8523984" cy="3131776"/>
          </a:xfrm>
        </p:grpSpPr>
        <p:sp>
          <p:nvSpPr>
            <p:cNvPr id="108" name="Rectangle 107"/>
            <p:cNvSpPr/>
            <p:nvPr/>
          </p:nvSpPr>
          <p:spPr>
            <a:xfrm>
              <a:off x="9813756" y="1513821"/>
              <a:ext cx="8523984" cy="31317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3129803" y="1639281"/>
              <a:ext cx="18498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/>
                <a:t>En cas d'imprévus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9813756" y="2082504"/>
              <a:ext cx="1900696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400" dirty="0"/>
                <a:t>Si le client doit annuler ou modifier son voyage, les </a:t>
              </a:r>
              <a:r>
                <a:rPr lang="fr-FR" sz="1400" b="1" dirty="0"/>
                <a:t>frais non récupérables </a:t>
              </a:r>
              <a:r>
                <a:rPr lang="fr-FR" sz="1400" dirty="0"/>
                <a:t>restés à sa charge </a:t>
              </a:r>
              <a:r>
                <a:rPr lang="fr-FR" sz="1400" dirty="0" smtClean="0"/>
                <a:t/>
              </a:r>
              <a:br>
                <a:rPr lang="fr-FR" sz="1400" dirty="0" smtClean="0"/>
              </a:br>
              <a:r>
                <a:rPr lang="fr-FR" sz="1400" dirty="0" smtClean="0"/>
                <a:t>sont </a:t>
              </a:r>
              <a:r>
                <a:rPr lang="fr-FR" sz="1400" dirty="0"/>
                <a:t>remboursés.</a:t>
              </a:r>
            </a:p>
          </p:txBody>
        </p:sp>
        <p:sp>
          <p:nvSpPr>
            <p:cNvPr id="112" name="Ellipse 111"/>
            <p:cNvSpPr/>
            <p:nvPr/>
          </p:nvSpPr>
          <p:spPr>
            <a:xfrm>
              <a:off x="11811049" y="2306729"/>
              <a:ext cx="1905044" cy="1905044"/>
            </a:xfrm>
            <a:prstGeom prst="ellipse">
              <a:avLst/>
            </a:prstGeom>
            <a:solidFill>
              <a:srgbClr val="FFC000">
                <a:alpha val="5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3" name="Ellipse 112"/>
            <p:cNvSpPr/>
            <p:nvPr/>
          </p:nvSpPr>
          <p:spPr>
            <a:xfrm>
              <a:off x="14419952" y="2333793"/>
              <a:ext cx="1905044" cy="1905044"/>
            </a:xfrm>
            <a:prstGeom prst="ellipse">
              <a:avLst/>
            </a:prstGeom>
            <a:solidFill>
              <a:srgbClr val="FFC000">
                <a:alpha val="5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14" name="Grouper 30"/>
            <p:cNvGrpSpPr/>
            <p:nvPr/>
          </p:nvGrpSpPr>
          <p:grpSpPr>
            <a:xfrm>
              <a:off x="11529550" y="2260387"/>
              <a:ext cx="5111101" cy="2068845"/>
              <a:chOff x="1985442" y="2317656"/>
              <a:chExt cx="5111101" cy="2068845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115" name="Bouée 114"/>
              <p:cNvSpPr/>
              <p:nvPr/>
            </p:nvSpPr>
            <p:spPr>
              <a:xfrm>
                <a:off x="2134201" y="2317656"/>
                <a:ext cx="2134200" cy="2068845"/>
              </a:xfrm>
              <a:prstGeom prst="donut">
                <a:avLst>
                  <a:gd name="adj" fmla="val 7645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16" name="Bouée 115"/>
              <p:cNvSpPr/>
              <p:nvPr/>
            </p:nvSpPr>
            <p:spPr>
              <a:xfrm>
                <a:off x="4748133" y="2317656"/>
                <a:ext cx="2134200" cy="2068845"/>
              </a:xfrm>
              <a:prstGeom prst="donut">
                <a:avLst>
                  <a:gd name="adj" fmla="val 7645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17" name="Arc plein 116"/>
              <p:cNvSpPr/>
              <p:nvPr/>
            </p:nvSpPr>
            <p:spPr>
              <a:xfrm>
                <a:off x="4130921" y="2946159"/>
                <a:ext cx="759408" cy="1008239"/>
              </a:xfrm>
              <a:prstGeom prst="blockArc">
                <a:avLst>
                  <a:gd name="adj1" fmla="val 10387792"/>
                  <a:gd name="adj2" fmla="val 0"/>
                  <a:gd name="adj3" fmla="val 16176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Arc plein 117"/>
              <p:cNvSpPr/>
              <p:nvPr/>
            </p:nvSpPr>
            <p:spPr>
              <a:xfrm>
                <a:off x="4019628" y="2884273"/>
                <a:ext cx="981994" cy="1008239"/>
              </a:xfrm>
              <a:prstGeom prst="blockArc">
                <a:avLst>
                  <a:gd name="adj1" fmla="val 13154977"/>
                  <a:gd name="adj2" fmla="val 19051360"/>
                  <a:gd name="adj3" fmla="val 10984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Trapèze 118"/>
              <p:cNvSpPr/>
              <p:nvPr/>
            </p:nvSpPr>
            <p:spPr>
              <a:xfrm rot="5400000">
                <a:off x="6710280" y="3083639"/>
                <a:ext cx="458274" cy="314252"/>
              </a:xfrm>
              <a:prstGeom prst="trapezoid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Trapèze 119"/>
              <p:cNvSpPr/>
              <p:nvPr/>
            </p:nvSpPr>
            <p:spPr>
              <a:xfrm rot="16200000" flipH="1">
                <a:off x="1913431" y="3083640"/>
                <a:ext cx="458274" cy="314252"/>
              </a:xfrm>
              <a:prstGeom prst="trapezoid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85" name="Image 84"/>
            <p:cNvPicPr>
              <a:picLocks noChangeAspect="1"/>
            </p:cNvPicPr>
            <p:nvPr/>
          </p:nvPicPr>
          <p:blipFill>
            <a:blip r:embed="rId8">
              <a:grayscl/>
            </a:blip>
            <a:stretch>
              <a:fillRect/>
            </a:stretch>
          </p:blipFill>
          <p:spPr>
            <a:xfrm>
              <a:off x="12158949" y="2724839"/>
              <a:ext cx="1211238" cy="1211238"/>
            </a:xfrm>
            <a:prstGeom prst="rect">
              <a:avLst/>
            </a:prstGeom>
          </p:spPr>
        </p:pic>
        <p:sp>
          <p:nvSpPr>
            <p:cNvPr id="7" name="Plus 6"/>
            <p:cNvSpPr/>
            <p:nvPr/>
          </p:nvSpPr>
          <p:spPr>
            <a:xfrm>
              <a:off x="14892081" y="2805922"/>
              <a:ext cx="960787" cy="960787"/>
            </a:xfrm>
            <a:prstGeom prst="mathPlus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0510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144034"/>
            <a:ext cx="8955784" cy="10475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12" y="52376"/>
            <a:ext cx="7206650" cy="6106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481157" y="3848516"/>
            <a:ext cx="1448441" cy="2308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 smtClean="0"/>
              <a:t>Informations </a:t>
            </a:r>
            <a:r>
              <a:rPr lang="fr-FR" sz="900" dirty="0"/>
              <a:t>au 01/01/</a:t>
            </a:r>
            <a:r>
              <a:rPr lang="fr-FR" sz="900" dirty="0" smtClean="0"/>
              <a:t>2017</a:t>
            </a:r>
            <a:endParaRPr lang="fr-FR" sz="900" dirty="0"/>
          </a:p>
          <a:p>
            <a:r>
              <a:rPr lang="fr-FR" sz="900" dirty="0" smtClean="0"/>
              <a:t>1. Liste </a:t>
            </a:r>
            <a:r>
              <a:rPr lang="fr-FR" sz="900" dirty="0"/>
              <a:t>non exhaustive. Conditions non contractuelles. Se référer aux notices d’information. </a:t>
            </a:r>
            <a:endParaRPr lang="fr-FR" sz="900" dirty="0" smtClean="0"/>
          </a:p>
          <a:p>
            <a:r>
              <a:rPr lang="fr-FR" sz="900" dirty="0" smtClean="0"/>
              <a:t>2</a:t>
            </a:r>
            <a:r>
              <a:rPr lang="fr-FR" sz="900" dirty="0"/>
              <a:t>. Garantie Achat, est un contrat de BPCE Assurances, entreprise régie par le Code des Assurances.</a:t>
            </a:r>
          </a:p>
          <a:p>
            <a:r>
              <a:rPr lang="fr-FR" sz="900" dirty="0"/>
              <a:t>3. Les garanties d’assistance des cartes Visa sont des contrats Europ Assistance, souscrits par Visa Europe France, distribués par votre Caisse d’Epargne intermédiaire d’assistance.</a:t>
            </a:r>
          </a:p>
        </p:txBody>
      </p:sp>
    </p:spTree>
    <p:extLst>
      <p:ext uri="{BB962C8B-B14F-4D97-AF65-F5344CB8AC3E}">
        <p14:creationId xmlns:p14="http://schemas.microsoft.com/office/powerpoint/2010/main" val="59945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90882" y="3354501"/>
            <a:ext cx="2628000" cy="262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3255317" y="3354501"/>
            <a:ext cx="2628000" cy="262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6189473" y="3354501"/>
            <a:ext cx="2628000" cy="262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1625826"/>
          </a:xfrm>
        </p:spPr>
        <p:txBody>
          <a:bodyPr>
            <a:normAutofit/>
          </a:bodyPr>
          <a:lstStyle/>
          <a:p>
            <a:r>
              <a:rPr lang="fr-FR" sz="1600" dirty="0"/>
              <a:t>Avec une carte </a:t>
            </a:r>
            <a:r>
              <a:rPr lang="fr-FR" sz="1600" dirty="0" smtClean="0"/>
              <a:t>HDG le client est </a:t>
            </a:r>
            <a:r>
              <a:rPr lang="fr-FR" sz="1600" b="1" dirty="0" smtClean="0"/>
              <a:t>privilégié</a:t>
            </a:r>
            <a:r>
              <a:rPr lang="fr-FR" sz="1600" dirty="0"/>
              <a:t>. </a:t>
            </a:r>
            <a:r>
              <a:rPr lang="fr-FR" sz="1600" dirty="0" smtClean="0"/>
              <a:t>Il bénéficie </a:t>
            </a:r>
            <a:r>
              <a:rPr lang="fr-FR" sz="1600" dirty="0"/>
              <a:t>toute l’année d’avantages et d’offres : </a:t>
            </a:r>
            <a:endParaRPr lang="fr-FR" sz="1600" dirty="0" smtClean="0"/>
          </a:p>
          <a:p>
            <a:pPr lvl="1"/>
            <a:r>
              <a:rPr lang="fr-FR" sz="1400" b="1" dirty="0">
                <a:solidFill>
                  <a:srgbClr val="FF0000"/>
                </a:solidFill>
              </a:rPr>
              <a:t>V</a:t>
            </a:r>
            <a:r>
              <a:rPr lang="fr-FR" sz="1400" b="1" dirty="0" smtClean="0">
                <a:solidFill>
                  <a:srgbClr val="FF0000"/>
                </a:solidFill>
              </a:rPr>
              <a:t>ariés</a:t>
            </a:r>
            <a:r>
              <a:rPr lang="fr-FR" sz="1400" dirty="0" smtClean="0"/>
              <a:t> </a:t>
            </a:r>
            <a:r>
              <a:rPr lang="fr-FR" sz="1400" dirty="0"/>
              <a:t>: Visa a négocié </a:t>
            </a:r>
            <a:r>
              <a:rPr lang="fr-FR" sz="1400" dirty="0" smtClean="0"/>
              <a:t>auprès </a:t>
            </a:r>
            <a:r>
              <a:rPr lang="fr-FR" sz="1400" dirty="0"/>
              <a:t>d’enseignes de renom dans les domaines du voyage, de l’électroménager, de la beauté, de la mode, du cinéma, de la gastronomie, etc.</a:t>
            </a:r>
          </a:p>
          <a:p>
            <a:pPr lvl="1"/>
            <a:r>
              <a:rPr lang="fr-FR" sz="1400" b="1" dirty="0">
                <a:solidFill>
                  <a:srgbClr val="FF0000"/>
                </a:solidFill>
              </a:rPr>
              <a:t>F</a:t>
            </a:r>
            <a:r>
              <a:rPr lang="fr-FR" sz="1400" b="1" dirty="0" smtClean="0">
                <a:solidFill>
                  <a:srgbClr val="FF0000"/>
                </a:solidFill>
              </a:rPr>
              <a:t>réquents</a:t>
            </a:r>
            <a:r>
              <a:rPr lang="fr-FR" sz="1400" dirty="0" smtClean="0"/>
              <a:t> </a:t>
            </a:r>
            <a:r>
              <a:rPr lang="fr-FR" sz="1400" dirty="0"/>
              <a:t>: </a:t>
            </a:r>
            <a:r>
              <a:rPr lang="fr-FR" sz="1400" dirty="0" smtClean="0"/>
              <a:t>le client reçoit de </a:t>
            </a:r>
            <a:r>
              <a:rPr lang="fr-FR" sz="1400" dirty="0"/>
              <a:t>nouvelles offres au moins une fois par </a:t>
            </a:r>
            <a:r>
              <a:rPr lang="fr-FR" sz="1400" dirty="0" smtClean="0"/>
              <a:t>mois par email ou courrier.</a:t>
            </a:r>
            <a:endParaRPr lang="fr-FR" sz="1400" dirty="0"/>
          </a:p>
          <a:p>
            <a:r>
              <a:rPr lang="fr-FR" sz="1600" dirty="0" smtClean="0"/>
              <a:t>Plus le client monte </a:t>
            </a:r>
            <a:r>
              <a:rPr lang="fr-FR" sz="1600" dirty="0"/>
              <a:t>en gamme, plus les offres sont prestigieuses.</a:t>
            </a:r>
          </a:p>
          <a:p>
            <a:endParaRPr lang="fr-FR" sz="16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partenaires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1" t="6838" r="5080" b="5301"/>
          <a:stretch/>
        </p:blipFill>
        <p:spPr bwMode="auto">
          <a:xfrm>
            <a:off x="382602" y="3136472"/>
            <a:ext cx="720000" cy="456345"/>
          </a:xfrm>
          <a:prstGeom prst="roundRect">
            <a:avLst>
              <a:gd name="adj" fmla="val 420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" t="6600" r="4604" b="5312"/>
          <a:stretch/>
        </p:blipFill>
        <p:spPr bwMode="auto">
          <a:xfrm>
            <a:off x="3377040" y="3136472"/>
            <a:ext cx="720000" cy="453323"/>
          </a:xfrm>
          <a:prstGeom prst="roundRect">
            <a:avLst>
              <a:gd name="adj" fmla="val 488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479" y="3096482"/>
            <a:ext cx="720000" cy="46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22503" y="3354501"/>
            <a:ext cx="17129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Exemples Visa Premier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37954" y="3363134"/>
            <a:ext cx="17690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Exemples Visa </a:t>
            </a:r>
            <a:r>
              <a:rPr lang="fr-F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Platinum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202847" y="3354500"/>
            <a:ext cx="16312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Exemples Visa </a:t>
            </a:r>
            <a:r>
              <a:rPr lang="fr-F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Infinite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97039" y="3808500"/>
            <a:ext cx="18792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20 % de réduction sur </a:t>
            </a:r>
            <a:r>
              <a:rPr lang="fr-FR" sz="1400" dirty="0" smtClean="0"/>
              <a:t>le champagne Mumm</a:t>
            </a:r>
            <a:endParaRPr lang="fr-FR" sz="1400" dirty="0"/>
          </a:p>
        </p:txBody>
      </p:sp>
      <p:pic>
        <p:nvPicPr>
          <p:cNvPr id="5125" name="Picture 5" descr="Avi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02" y="3803349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Gaumon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02" y="4492759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1112366" y="3808500"/>
            <a:ext cx="1806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Jusqu‘à 25 % de réduction chez Avis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02602" y="4492759"/>
            <a:ext cx="18162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8 euros </a:t>
            </a:r>
            <a:r>
              <a:rPr lang="fr-FR" sz="1400" dirty="0" smtClean="0"/>
              <a:t>le e-billet </a:t>
            </a:r>
            <a:br>
              <a:rPr lang="fr-FR" sz="1400" dirty="0" smtClean="0"/>
            </a:br>
            <a:r>
              <a:rPr lang="fr-FR" sz="1400" dirty="0" smtClean="0"/>
              <a:t>dans les </a:t>
            </a:r>
            <a:r>
              <a:rPr lang="fr-FR" sz="1400" dirty="0"/>
              <a:t>cinémas Gaumont </a:t>
            </a:r>
            <a:r>
              <a:rPr lang="fr-FR" sz="1400" dirty="0" smtClean="0"/>
              <a:t>et </a:t>
            </a:r>
            <a:r>
              <a:rPr lang="fr-FR" sz="1400" dirty="0"/>
              <a:t>Pathé</a:t>
            </a:r>
          </a:p>
        </p:txBody>
      </p:sp>
      <p:pic>
        <p:nvPicPr>
          <p:cNvPr id="5129" name="Picture 9" descr="Mum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040" y="3803349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Un traitement VIP dans de nombreux hôtel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040" y="4492759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4097040" y="4492759"/>
            <a:ext cx="17862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Un traitement VIP dans de nombreux hôtels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097040" y="5179520"/>
            <a:ext cx="17933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Des réductions pour des événements sportifs</a:t>
            </a:r>
          </a:p>
        </p:txBody>
      </p:sp>
      <p:pic>
        <p:nvPicPr>
          <p:cNvPr id="5133" name="Picture 13" descr="événements sportif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040" y="5182169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7091479" y="4416195"/>
            <a:ext cx="17425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Privilèges </a:t>
            </a:r>
            <a:r>
              <a:rPr lang="fr-FR" sz="1400" dirty="0"/>
              <a:t>négociés auprès d’enseignes de </a:t>
            </a:r>
            <a:r>
              <a:rPr lang="fr-FR" sz="1400" dirty="0" smtClean="0"/>
              <a:t>renom</a:t>
            </a:r>
            <a:endParaRPr lang="fr-FR" sz="1400" dirty="0"/>
          </a:p>
        </p:txBody>
      </p:sp>
      <p:sp>
        <p:nvSpPr>
          <p:cNvPr id="25" name="Rectangle 24"/>
          <p:cNvSpPr/>
          <p:nvPr/>
        </p:nvSpPr>
        <p:spPr>
          <a:xfrm>
            <a:off x="7091478" y="3744620"/>
            <a:ext cx="18197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Invitations </a:t>
            </a:r>
            <a:r>
              <a:rPr lang="fr-FR" sz="1400" dirty="0"/>
              <a:t>VIP </a:t>
            </a:r>
            <a:r>
              <a:rPr lang="fr-FR" sz="1400" dirty="0" smtClean="0"/>
              <a:t>offertes </a:t>
            </a:r>
            <a:r>
              <a:rPr lang="fr-FR" sz="1100" dirty="0" smtClean="0"/>
              <a:t>(ex: concerts, pièces de </a:t>
            </a:r>
            <a:br>
              <a:rPr lang="fr-FR" sz="1100" dirty="0" smtClean="0"/>
            </a:br>
            <a:r>
              <a:rPr lang="fr-FR" sz="1100" dirty="0" smtClean="0"/>
              <a:t>théâtre, évènements sportifs…)</a:t>
            </a:r>
            <a:endParaRPr lang="fr-FR" sz="1100" dirty="0"/>
          </a:p>
        </p:txBody>
      </p:sp>
      <p:sp>
        <p:nvSpPr>
          <p:cNvPr id="26" name="Rectangle 25"/>
          <p:cNvSpPr/>
          <p:nvPr/>
        </p:nvSpPr>
        <p:spPr>
          <a:xfrm>
            <a:off x="7091479" y="5163775"/>
            <a:ext cx="17259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Accès </a:t>
            </a:r>
            <a:r>
              <a:rPr lang="fr-FR" sz="1400" dirty="0"/>
              <a:t>à des évènements </a:t>
            </a:r>
            <a:r>
              <a:rPr lang="fr-FR" sz="1400" dirty="0" smtClean="0"/>
              <a:t>exclusifs</a:t>
            </a:r>
            <a:endParaRPr lang="fr-FR" sz="1400" dirty="0"/>
          </a:p>
        </p:txBody>
      </p:sp>
      <p:pic>
        <p:nvPicPr>
          <p:cNvPr id="5134" name="Picture 14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8"/>
          <a:stretch/>
        </p:blipFill>
        <p:spPr bwMode="auto">
          <a:xfrm>
            <a:off x="6371479" y="3803349"/>
            <a:ext cx="720000" cy="73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Picture 15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6"/>
          <a:stretch/>
        </p:blipFill>
        <p:spPr bwMode="auto">
          <a:xfrm>
            <a:off x="6371479" y="4503475"/>
            <a:ext cx="720000" cy="723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479" y="5182169"/>
            <a:ext cx="723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22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Exemple </a:t>
            </a:r>
            <a:r>
              <a:rPr lang="fr-FR" dirty="0" smtClean="0"/>
              <a:t>: Visa </a:t>
            </a:r>
            <a:r>
              <a:rPr lang="fr-FR" dirty="0"/>
              <a:t>Premier, des économies à réaliser !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37507" y="5782027"/>
            <a:ext cx="85890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aseline="30000" dirty="0" smtClean="0"/>
              <a:t>(1)</a:t>
            </a:r>
            <a:r>
              <a:rPr lang="fr-FR" sz="1100" baseline="30000" dirty="0"/>
              <a:t> </a:t>
            </a:r>
            <a:r>
              <a:rPr lang="fr-FR" sz="1100" dirty="0"/>
              <a:t>Exemple de dépenses pour une famille de 2 adultes et 2 enfants. Exemples et montants </a:t>
            </a:r>
            <a:r>
              <a:rPr lang="fr-FR" sz="1100" dirty="0" smtClean="0"/>
              <a:t>donnés </a:t>
            </a:r>
            <a:r>
              <a:rPr lang="fr-FR" sz="1100" dirty="0"/>
              <a:t>à titre indicatif dépendant du degré d’utilisation des garanties. </a:t>
            </a:r>
            <a:r>
              <a:rPr lang="fr-FR" sz="1100" dirty="0" smtClean="0"/>
              <a:t/>
            </a:r>
            <a:br>
              <a:rPr lang="fr-FR" sz="1100" dirty="0" smtClean="0"/>
            </a:br>
            <a:r>
              <a:rPr lang="fr-FR" sz="1100" dirty="0" smtClean="0"/>
              <a:t>Voir </a:t>
            </a:r>
            <a:r>
              <a:rPr lang="fr-FR" sz="1100" dirty="0"/>
              <a:t>conditions des offres sur visa.fr.</a:t>
            </a:r>
          </a:p>
          <a:p>
            <a:endParaRPr lang="fr-FR" sz="1100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886794"/>
              </p:ext>
            </p:extLst>
          </p:nvPr>
        </p:nvGraphicFramePr>
        <p:xfrm>
          <a:off x="298450" y="1564885"/>
          <a:ext cx="8512950" cy="3970401"/>
        </p:xfrm>
        <a:graphic>
          <a:graphicData uri="http://schemas.openxmlformats.org/drawingml/2006/table">
            <a:tbl>
              <a:tblPr firstRow="1" firstCol="1" bandRow="1"/>
              <a:tblGrid>
                <a:gridCol w="1448707"/>
                <a:gridCol w="3104243"/>
                <a:gridCol w="1980000"/>
                <a:gridCol w="1980000"/>
              </a:tblGrid>
              <a:tr h="5415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2420" marR="624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Exemples de 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dépenses</a:t>
                      </a:r>
                      <a:r>
                        <a:rPr lang="fr-FR" sz="1400" b="1" baseline="30000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(1</a:t>
                      </a:r>
                      <a:r>
                        <a:rPr lang="fr-FR" sz="1400" b="1" baseline="300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62420" marR="624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Coût détenteur </a:t>
                      </a:r>
                      <a:endParaRPr lang="fr-FR" sz="1400" b="1" dirty="0" smtClean="0">
                        <a:solidFill>
                          <a:srgbClr val="FF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BL Visa </a:t>
                      </a:r>
                      <a:r>
                        <a:rPr lang="fr-FR" sz="1400" b="1" dirty="0" err="1">
                          <a:solidFill>
                            <a:srgbClr val="FF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Classic</a:t>
                      </a:r>
                      <a:endParaRPr lang="fr-FR" sz="14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Coût détenteur 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/>
                      </a:r>
                      <a:br>
                        <a:rPr lang="fr-FR" sz="14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</a:br>
                      <a:r>
                        <a:rPr lang="fr-FR" sz="14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BL Visa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Premier</a:t>
                      </a:r>
                    </a:p>
                  </a:txBody>
                  <a:tcPr marL="62420" marR="624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929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0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Différentiel de prix Bouquet Liberté </a:t>
                      </a: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71,20€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 (180-108,80)</a:t>
                      </a: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5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6800" marR="468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6800" marR="468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5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6800" marR="468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5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6800" marR="468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0000"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Avantages Garanties</a:t>
                      </a:r>
                      <a:endParaRPr lang="fr-FR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Assurance location de véhicule catégorie B </a:t>
                      </a: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/>
                      </a:r>
                      <a:b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</a:br>
                      <a:r>
                        <a:rPr lang="fr-FR" sz="9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fr-FR" sz="9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pour 7 jours)</a:t>
                      </a: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70€ </a:t>
                      </a: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/>
                      </a:r>
                      <a:b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</a:br>
                      <a:r>
                        <a:rPr lang="fr-FR" sz="9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fr-FR" sz="9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environ 10€ par jour)</a:t>
                      </a:r>
                      <a:endParaRPr lang="fr-FR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Inclus</a:t>
                      </a: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0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Assurance Neige et Montagne </a:t>
                      </a:r>
                      <a:br>
                        <a:rPr lang="fr-FR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</a:br>
                      <a:r>
                        <a:rPr lang="fr-FR" sz="9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(pour 7 jours)</a:t>
                      </a: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98€ </a:t>
                      </a:r>
                      <a:r>
                        <a:rPr lang="fr-FR" sz="11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/>
                      </a:r>
                      <a:br>
                        <a:rPr lang="fr-FR" sz="11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</a:br>
                      <a:r>
                        <a:rPr lang="fr-FR" sz="9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fr-FR" sz="9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environ 3,5€/personne/jour)</a:t>
                      </a:r>
                      <a:endParaRPr lang="fr-FR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Inclus</a:t>
                      </a: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0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Assurance annulation, interruption de voyages </a:t>
                      </a: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/>
                      </a:r>
                      <a:b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</a:br>
                      <a:r>
                        <a:rPr lang="fr-FR" sz="9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fr-FR" sz="9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5% du prix du voyage, par exemple de 1 000€)</a:t>
                      </a:r>
                      <a:endParaRPr lang="fr-FR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150</a:t>
                      </a:r>
                      <a:r>
                        <a:rPr lang="fr-FR" sz="11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€</a:t>
                      </a:r>
                      <a:br>
                        <a:rPr lang="fr-FR" sz="11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</a:br>
                      <a:r>
                        <a:rPr lang="fr-FR" sz="9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fr-FR" sz="9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plus ou moins 30% selon les formules)</a:t>
                      </a: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Inclus</a:t>
                      </a: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929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2420" marR="6242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SOUS-TOTAL</a:t>
                      </a:r>
                    </a:p>
                  </a:txBody>
                  <a:tcPr marL="62420" marR="624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318€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71,20€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Economies réalisées </a:t>
                      </a:r>
                      <a:r>
                        <a:rPr lang="fr-FR" sz="11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avec VISA PREMIER</a:t>
                      </a:r>
                      <a:endParaRPr lang="fr-FR" sz="11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  <a:endParaRPr lang="fr-FR" sz="11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246,80€</a:t>
                      </a:r>
                      <a:endParaRPr lang="fr-FR" sz="11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6740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Avantages Partenaire</a:t>
                      </a:r>
                      <a:endParaRPr lang="fr-FR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Achat téléviseur Samsung LED 68 cm </a:t>
                      </a: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/>
                      </a:r>
                      <a:b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</a:br>
                      <a:r>
                        <a:rPr lang="fr-FR" sz="9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fr-FR" sz="9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exemple donné à titre indicatif susceptible d’évoluer)</a:t>
                      </a: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518€</a:t>
                      </a: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468€</a:t>
                      </a:r>
                      <a:r>
                        <a:rPr lang="fr-FR" sz="9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9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/>
                      </a:r>
                      <a:br>
                        <a:rPr lang="fr-FR" sz="9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</a:br>
                      <a:r>
                        <a:rPr lang="fr-FR" sz="9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fr-FR" sz="9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du </a:t>
                      </a:r>
                      <a:r>
                        <a:rPr lang="fr-FR" sz="9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1/03 au 30/04</a:t>
                      </a:r>
                      <a:r>
                        <a:rPr lang="fr-FR" sz="9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9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2017</a:t>
                      </a:r>
                      <a:r>
                        <a:rPr lang="fr-FR" sz="9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, 50€ offerts pour l’achat d’un téléviseur d’une valeur minimum de 500€ chez Darty, partenaire Visa </a:t>
                      </a:r>
                      <a:r>
                        <a:rPr lang="fr-FR" sz="9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1er)</a:t>
                      </a:r>
                      <a:endParaRPr lang="fr-F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Avantage </a:t>
                      </a:r>
                      <a:r>
                        <a:rPr lang="fr-FR" sz="14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Izicarte</a:t>
                      </a:r>
                      <a:endParaRPr lang="fr-FR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Extension de Garantie de 3 ans</a:t>
                      </a: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104€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(en </a:t>
                      </a:r>
                      <a:r>
                        <a:rPr lang="fr-FR" sz="9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moyenne 20% du prix du </a:t>
                      </a:r>
                      <a:r>
                        <a:rPr lang="fr-FR" sz="9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produit)</a:t>
                      </a:r>
                      <a:endParaRPr lang="fr-F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Inclus dans </a:t>
                      </a:r>
                      <a:r>
                        <a:rPr lang="fr-FR" sz="11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Izicarte</a:t>
                      </a:r>
                      <a:r>
                        <a:rPr lang="fr-F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 Premier</a:t>
                      </a:r>
                    </a:p>
                  </a:txBody>
                  <a:tcPr marL="62420" marR="624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929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  <a:endParaRPr lang="fr-F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TOTAL</a:t>
                      </a:r>
                    </a:p>
                  </a:txBody>
                  <a:tcPr marL="62420" marR="624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940€</a:t>
                      </a:r>
                    </a:p>
                  </a:txBody>
                  <a:tcPr marL="62420" marR="624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539,20€</a:t>
                      </a:r>
                    </a:p>
                  </a:txBody>
                  <a:tcPr marL="62420" marR="624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  <a:endParaRPr lang="fr-F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Economies réalisées avec IZICARTE VISA PREMIER</a:t>
                      </a:r>
                      <a:endParaRPr lang="fr-F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  <a:endParaRPr lang="fr-F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400,8€</a:t>
                      </a:r>
                      <a:endParaRPr lang="fr-F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2420" marR="624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02" y="1202378"/>
            <a:ext cx="1112378" cy="7250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89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6224433" y="1722662"/>
            <a:ext cx="1064135" cy="599265"/>
            <a:chOff x="6612980" y="1183420"/>
            <a:chExt cx="1278528" cy="720000"/>
          </a:xfrm>
        </p:grpSpPr>
        <p:pic>
          <p:nvPicPr>
            <p:cNvPr id="4101" name="Picture 5" descr="avatar, boy, child, kid, male, user, young icon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1508" y="1183420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3" name="Picture 7" descr="avatar, female, person, user, woman, young icon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2980" y="1183420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Rectangle 17"/>
          <p:cNvSpPr/>
          <p:nvPr/>
        </p:nvSpPr>
        <p:spPr>
          <a:xfrm>
            <a:off x="317500" y="5373085"/>
            <a:ext cx="8509000" cy="7746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detail-icon-img" descr="pin icon"/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3012" y="5211891"/>
            <a:ext cx="356339" cy="35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376977"/>
          </a:xfrm>
        </p:spPr>
        <p:txBody>
          <a:bodyPr>
            <a:normAutofit/>
          </a:bodyPr>
          <a:lstStyle/>
          <a:p>
            <a:r>
              <a:rPr lang="fr-FR" sz="1600" dirty="0" smtClean="0"/>
              <a:t>Les opportunités sont nombreuses pour proposer les cartes HDG</a:t>
            </a:r>
            <a:endParaRPr lang="fr-FR" sz="16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vente </a:t>
            </a:r>
            <a:r>
              <a:rPr lang="fr-FR" dirty="0" smtClean="0"/>
              <a:t>des </a:t>
            </a:r>
            <a:r>
              <a:rPr lang="fr-FR" dirty="0"/>
              <a:t>cartes hdg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01180" y="2354799"/>
            <a:ext cx="4140000" cy="28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Pour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les non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clients </a:t>
            </a:r>
            <a:r>
              <a:rPr kumimoji="0" lang="fr-FR" altLang="fr-FR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(ou </a:t>
            </a:r>
            <a:r>
              <a:rPr kumimoji="0" lang="fr-FR" alt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clients non bancarisés</a:t>
            </a:r>
            <a:r>
              <a:rPr kumimoji="0" lang="fr-FR" altLang="fr-FR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)</a:t>
            </a:r>
            <a:endParaRPr kumimoji="0" lang="fr-FR" altLang="fr-FR" sz="16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686500" y="2354799"/>
            <a:ext cx="4140000" cy="28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Pour les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clients</a:t>
            </a:r>
            <a:endParaRPr kumimoji="0" lang="fr-FR" altLang="fr-FR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1180" y="2970707"/>
            <a:ext cx="4140000" cy="1668149"/>
          </a:xfrm>
          <a:prstGeom prst="rect">
            <a:avLst/>
          </a:prstGeom>
          <a:extLst/>
        </p:spPr>
        <p:txBody>
          <a:bodyPr vert="horz" lIns="91440" tIns="45720" rIns="91440" bIns="45720" rtlCol="0">
            <a:normAutofit/>
          </a:bodyPr>
          <a:lstStyle/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altLang="fr-FR" sz="1400" dirty="0"/>
              <a:t>A l’occasion de l’entretien d’</a:t>
            </a:r>
            <a:r>
              <a:rPr lang="fr-FR" altLang="fr-FR" sz="1400" b="1" dirty="0"/>
              <a:t>entrée en relation</a:t>
            </a:r>
          </a:p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altLang="fr-FR" sz="1400" dirty="0"/>
              <a:t>Lors d’une </a:t>
            </a:r>
            <a:r>
              <a:rPr lang="fr-FR" altLang="fr-FR" sz="1400" b="1" dirty="0"/>
              <a:t>demande de financement </a:t>
            </a:r>
            <a:r>
              <a:rPr lang="fr-FR" altLang="fr-FR" sz="1400" dirty="0"/>
              <a:t>: </a:t>
            </a:r>
            <a:br>
              <a:rPr lang="fr-FR" altLang="fr-FR" sz="1400" dirty="0"/>
            </a:br>
            <a:r>
              <a:rPr lang="fr-FR" altLang="fr-FR" sz="1400" b="1" dirty="0" err="1"/>
              <a:t>Izicarte</a:t>
            </a:r>
            <a:r>
              <a:rPr lang="fr-FR" altLang="fr-FR" sz="1400" b="1" dirty="0"/>
              <a:t> Premier </a:t>
            </a:r>
            <a:r>
              <a:rPr lang="fr-FR" altLang="fr-FR" sz="1400" dirty="0">
                <a:sym typeface="Wingdings" panose="05000000000000000000" pitchFamily="2" charset="2"/>
              </a:rPr>
              <a:t> permet au client de gagner du temps en possédant une réserve d’argent à disponibilité</a:t>
            </a:r>
          </a:p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endParaRPr lang="fr-FR" altLang="fr-FR" sz="1400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686500" y="2970707"/>
            <a:ext cx="4320000" cy="2480077"/>
          </a:xfrm>
          <a:prstGeom prst="rect">
            <a:avLst/>
          </a:prstGeom>
          <a:extLst/>
        </p:spPr>
        <p:txBody>
          <a:bodyPr vert="horz" lIns="91440" tIns="45720" rIns="91440" bIns="45720" rtlCol="0">
            <a:normAutofit/>
          </a:bodyPr>
          <a:lstStyle/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altLang="fr-FR" sz="1400" dirty="0"/>
              <a:t>A l’occasion d’un </a:t>
            </a:r>
            <a:r>
              <a:rPr lang="fr-FR" altLang="fr-FR" sz="1400" b="1" dirty="0"/>
              <a:t>point </a:t>
            </a:r>
            <a:r>
              <a:rPr lang="fr-FR" altLang="fr-FR" sz="1400" b="1" dirty="0" err="1"/>
              <a:t>Banca</a:t>
            </a:r>
            <a:endParaRPr lang="fr-FR" altLang="fr-FR" sz="1400" b="1" dirty="0"/>
          </a:p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altLang="fr-FR" sz="1400" dirty="0"/>
              <a:t>Avant un </a:t>
            </a:r>
            <a:r>
              <a:rPr lang="fr-FR" altLang="fr-FR" sz="1400" b="1" dirty="0"/>
              <a:t>renouvellement </a:t>
            </a:r>
            <a:r>
              <a:rPr lang="fr-FR" altLang="fr-FR" sz="1400" b="1" dirty="0" smtClean="0"/>
              <a:t>de carte</a:t>
            </a:r>
            <a:endParaRPr lang="fr-FR" altLang="fr-FR" sz="1400" b="1" dirty="0"/>
          </a:p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altLang="fr-FR" sz="1400" dirty="0"/>
              <a:t>Avant un </a:t>
            </a:r>
            <a:r>
              <a:rPr lang="fr-FR" altLang="fr-FR" sz="1400" b="1" dirty="0"/>
              <a:t>départ en vacances </a:t>
            </a:r>
            <a:r>
              <a:rPr lang="fr-FR" altLang="fr-FR" sz="1400" dirty="0">
                <a:sym typeface="Wingdings" panose="05000000000000000000" pitchFamily="2" charset="2"/>
              </a:rPr>
              <a:t> Assurances neige et montagne, perte/vol retard de bagages</a:t>
            </a:r>
            <a:r>
              <a:rPr lang="fr-FR" altLang="fr-FR" sz="1400" dirty="0"/>
              <a:t> </a:t>
            </a:r>
          </a:p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altLang="fr-FR" sz="1400" dirty="0"/>
              <a:t>Lors d’une demande </a:t>
            </a:r>
            <a:r>
              <a:rPr lang="fr-FR" altLang="fr-FR" sz="1400" b="1" dirty="0"/>
              <a:t>d’augmentation temporaire </a:t>
            </a:r>
            <a:r>
              <a:rPr lang="fr-FR" altLang="fr-FR" sz="1400" b="1" dirty="0" smtClean="0"/>
              <a:t>de </a:t>
            </a:r>
            <a:r>
              <a:rPr lang="fr-FR" altLang="fr-FR" sz="1400" b="1" dirty="0"/>
              <a:t>plafonds </a:t>
            </a:r>
          </a:p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altLang="fr-FR" sz="1400" dirty="0"/>
              <a:t>Lors d’un RDV :</a:t>
            </a:r>
          </a:p>
          <a:p>
            <a:pPr marL="742950" lvl="1" indent="-285750"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fr-FR" altLang="fr-FR" sz="1400" dirty="0"/>
              <a:t>avec les </a:t>
            </a:r>
            <a:r>
              <a:rPr lang="fr-FR" altLang="fr-FR" sz="1400" b="1" dirty="0"/>
              <a:t>Jeunes Actifs </a:t>
            </a:r>
            <a:r>
              <a:rPr lang="fr-FR" altLang="fr-FR" sz="1400" dirty="0">
                <a:sym typeface="Wingdings" panose="05000000000000000000" pitchFamily="2" charset="2"/>
              </a:rPr>
              <a:t> a</a:t>
            </a:r>
            <a:r>
              <a:rPr lang="fr-FR" altLang="fr-FR" sz="1400" dirty="0"/>
              <a:t>ttrait fort des </a:t>
            </a:r>
            <a:r>
              <a:rPr lang="fr-FR" altLang="fr-FR" sz="1400" dirty="0" smtClean="0"/>
              <a:t>Jeunes</a:t>
            </a:r>
          </a:p>
          <a:p>
            <a:pPr marL="742950" lvl="1" indent="-285750"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fr-FR" altLang="fr-FR" sz="1400" dirty="0" smtClean="0"/>
              <a:t>sur </a:t>
            </a:r>
            <a:r>
              <a:rPr lang="fr-FR" altLang="fr-FR" sz="1400" dirty="0"/>
              <a:t>des </a:t>
            </a:r>
            <a:r>
              <a:rPr lang="fr-FR" altLang="fr-FR" sz="1400" b="1" dirty="0"/>
              <a:t>sujets liés à la famille </a:t>
            </a:r>
            <a:r>
              <a:rPr lang="fr-FR" altLang="fr-FR" sz="1400" dirty="0">
                <a:sym typeface="Wingdings" panose="05000000000000000000" pitchFamily="2" charset="2"/>
              </a:rPr>
              <a:t> </a:t>
            </a:r>
            <a:r>
              <a:rPr lang="fr-FR" altLang="fr-FR" sz="1400" dirty="0" smtClean="0">
                <a:sym typeface="Wingdings" panose="05000000000000000000" pitchFamily="2" charset="2"/>
              </a:rPr>
              <a:t>garanties </a:t>
            </a:r>
            <a:r>
              <a:rPr lang="fr-FR" altLang="fr-FR" sz="1400" dirty="0">
                <a:sym typeface="Wingdings" panose="05000000000000000000" pitchFamily="2" charset="2"/>
              </a:rPr>
              <a:t>qui </a:t>
            </a:r>
            <a:r>
              <a:rPr lang="fr-FR" altLang="fr-FR" sz="1400" dirty="0" smtClean="0">
                <a:sym typeface="Wingdings" panose="05000000000000000000" pitchFamily="2" charset="2"/>
              </a:rPr>
              <a:t>couvrent </a:t>
            </a:r>
            <a:r>
              <a:rPr lang="fr-FR" altLang="fr-FR" sz="1400" dirty="0">
                <a:sym typeface="Wingdings" panose="05000000000000000000" pitchFamily="2" charset="2"/>
              </a:rPr>
              <a:t>les membres de la famille </a:t>
            </a:r>
            <a:endParaRPr lang="fr-FR" altLang="fr-FR" sz="1400" dirty="0"/>
          </a:p>
          <a:p>
            <a:pPr marL="285750" indent="-285750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endParaRPr lang="fr-FR" altLang="fr-FR" sz="1400" dirty="0"/>
          </a:p>
        </p:txBody>
      </p:sp>
      <p:sp>
        <p:nvSpPr>
          <p:cNvPr id="14" name="Rectangle 13"/>
          <p:cNvSpPr/>
          <p:nvPr/>
        </p:nvSpPr>
        <p:spPr>
          <a:xfrm>
            <a:off x="1500589" y="2645250"/>
            <a:ext cx="17411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6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Action de conquête</a:t>
            </a:r>
            <a:endParaRPr lang="fr-FR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522829" y="2645250"/>
            <a:ext cx="24673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6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Action de montée en gamme</a:t>
            </a:r>
            <a:endParaRPr lang="fr-FR" sz="16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02" t="15202" r="12520" b="16604"/>
          <a:stretch/>
        </p:blipFill>
        <p:spPr>
          <a:xfrm>
            <a:off x="6018996" y="1879876"/>
            <a:ext cx="283022" cy="284836"/>
          </a:xfrm>
          <a:prstGeom prst="rect">
            <a:avLst/>
          </a:prstGeom>
        </p:spPr>
      </p:pic>
      <p:sp>
        <p:nvSpPr>
          <p:cNvPr id="15" name="Rectangle à coins arrondis 14"/>
          <p:cNvSpPr/>
          <p:nvPr/>
        </p:nvSpPr>
        <p:spPr>
          <a:xfrm>
            <a:off x="479350" y="5460423"/>
            <a:ext cx="8347150" cy="824927"/>
          </a:xfrm>
          <a:prstGeom prst="roundRect">
            <a:avLst>
              <a:gd name="adj" fmla="val 0"/>
            </a:avLst>
          </a:prstGeom>
          <a:noFill/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Toute proposition d’une carte HDG doit être réalisée après avoir fait une </a:t>
            </a:r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découverte de la situation, des besoins, et des objectifs des clients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afin de s’assurer que cette proposition est en adéquation avec la situation des clients. Ce doit aussi être l’occasion de s’assurer de la </a:t>
            </a:r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complétude et la conformité du DRC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et le cas échéant le compléter ou le mettre à jour.</a:t>
            </a:r>
          </a:p>
          <a:p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1841260" y="1722662"/>
            <a:ext cx="1059840" cy="599265"/>
            <a:chOff x="1952075" y="1183420"/>
            <a:chExt cx="1273368" cy="720000"/>
          </a:xfrm>
        </p:grpSpPr>
        <p:pic>
          <p:nvPicPr>
            <p:cNvPr id="4105" name="Picture 9" descr="avatar, male, man, person, user, young ico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5443" y="1183420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7" name="Picture 11" descr="avatar, child, female, girl, kid, user, young icon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2075" y="1183420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0380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outils à votre disposition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2539" y="2491278"/>
            <a:ext cx="818143" cy="1620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4" t="12783" r="12629" b="13659"/>
          <a:stretch/>
        </p:blipFill>
        <p:spPr bwMode="auto">
          <a:xfrm>
            <a:off x="3444280" y="2477316"/>
            <a:ext cx="3070720" cy="1701654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59755" y="4168416"/>
            <a:ext cx="3281597" cy="1957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FF0000"/>
              </a:buClr>
            </a:pPr>
            <a:r>
              <a:rPr lang="fr-FR" sz="1400" b="1" dirty="0">
                <a:solidFill>
                  <a:srgbClr val="000000"/>
                </a:solidFill>
                <a:hlinkClick r:id="rId4"/>
              </a:rPr>
              <a:t>Le </a:t>
            </a:r>
            <a:r>
              <a:rPr lang="fr-FR" sz="1400" b="1" dirty="0" smtClean="0">
                <a:solidFill>
                  <a:srgbClr val="000000"/>
                </a:solidFill>
                <a:hlinkClick r:id="rId4"/>
              </a:rPr>
              <a:t>BOOK BANCARISATION</a:t>
            </a:r>
            <a:r>
              <a:rPr lang="fr-FR" sz="1400" b="1" dirty="0" smtClean="0">
                <a:solidFill>
                  <a:srgbClr val="000000"/>
                </a:solidFill>
              </a:rPr>
              <a:t> </a:t>
            </a:r>
            <a:r>
              <a:rPr lang="fr-FR" sz="1400" dirty="0" smtClean="0">
                <a:solidFill>
                  <a:srgbClr val="000000"/>
                </a:solidFill>
              </a:rPr>
              <a:t>accessible </a:t>
            </a:r>
            <a:r>
              <a:rPr lang="fr-FR" sz="1400" dirty="0">
                <a:solidFill>
                  <a:srgbClr val="000000"/>
                </a:solidFill>
              </a:rPr>
              <a:t>via </a:t>
            </a:r>
            <a:r>
              <a:rPr lang="fr-FR" sz="1400" dirty="0" err="1">
                <a:solidFill>
                  <a:srgbClr val="000000"/>
                </a:solidFill>
              </a:rPr>
              <a:t>easynet</a:t>
            </a:r>
            <a:r>
              <a:rPr lang="fr-FR" sz="1400" dirty="0">
                <a:solidFill>
                  <a:srgbClr val="000000"/>
                </a:solidFill>
              </a:rPr>
              <a:t> ou la rubrique des commerciaux dans lequel vous retrouverez :</a:t>
            </a:r>
          </a:p>
          <a:p>
            <a:pPr marL="255588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100" dirty="0">
                <a:solidFill>
                  <a:srgbClr val="000000"/>
                </a:solidFill>
              </a:rPr>
              <a:t>Les  produits liés à la bancarisation</a:t>
            </a:r>
          </a:p>
          <a:p>
            <a:pPr marL="255588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100" dirty="0">
                <a:solidFill>
                  <a:srgbClr val="000000"/>
                </a:solidFill>
              </a:rPr>
              <a:t>Les méthodes de ventes</a:t>
            </a:r>
          </a:p>
          <a:p>
            <a:pPr marL="255588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100" dirty="0">
                <a:solidFill>
                  <a:srgbClr val="000000"/>
                </a:solidFill>
              </a:rPr>
              <a:t>La contractualisation via OVMC de la bancarisation</a:t>
            </a:r>
          </a:p>
          <a:p>
            <a:pPr marL="255588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100" dirty="0">
                <a:solidFill>
                  <a:srgbClr val="000000"/>
                </a:solidFill>
              </a:rPr>
              <a:t>La contractualisation via la SAG BAQ</a:t>
            </a:r>
          </a:p>
          <a:p>
            <a:pPr marL="255588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100" dirty="0">
                <a:solidFill>
                  <a:srgbClr val="000000"/>
                </a:solidFill>
              </a:rPr>
              <a:t>Le suivi GPS </a:t>
            </a:r>
          </a:p>
          <a:p>
            <a:pPr marL="255588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100" dirty="0">
                <a:solidFill>
                  <a:srgbClr val="000000"/>
                </a:solidFill>
              </a:rPr>
              <a:t>Le PNB sur affaire nouvelle</a:t>
            </a:r>
          </a:p>
        </p:txBody>
      </p:sp>
      <p:sp>
        <p:nvSpPr>
          <p:cNvPr id="8" name="Rectangle 7"/>
          <p:cNvSpPr/>
          <p:nvPr/>
        </p:nvSpPr>
        <p:spPr>
          <a:xfrm>
            <a:off x="7278565" y="4158237"/>
            <a:ext cx="187936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Notre site Internet www.caisse-epargne.fr sur lequel nos clients peuvent retrouver la </a:t>
            </a:r>
            <a:r>
              <a:rPr lang="fr-FR" sz="1400" b="1" dirty="0"/>
              <a:t>notice Assurance et Assistances</a:t>
            </a:r>
            <a:r>
              <a:rPr lang="fr-FR" sz="1400" dirty="0"/>
              <a:t> de nos cartes bancaires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01" y="4947228"/>
            <a:ext cx="822297" cy="1161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857631" y="4979722"/>
            <a:ext cx="1308371" cy="12557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Fiches produits : </a:t>
            </a:r>
          </a:p>
          <a:p>
            <a:pPr marL="255588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400" dirty="0" err="1">
                <a:solidFill>
                  <a:srgbClr val="000000"/>
                </a:solidFill>
              </a:rPr>
              <a:t>Izicarte</a:t>
            </a:r>
            <a:endParaRPr lang="fr-FR" sz="1400" dirty="0">
              <a:solidFill>
                <a:srgbClr val="000000"/>
              </a:solidFill>
            </a:endParaRPr>
          </a:p>
          <a:p>
            <a:pPr marL="255588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400" dirty="0" err="1">
                <a:solidFill>
                  <a:srgbClr val="000000"/>
                </a:solidFill>
              </a:rPr>
              <a:t>Izicarte</a:t>
            </a:r>
            <a:r>
              <a:rPr lang="fr-FR" sz="1400" dirty="0">
                <a:solidFill>
                  <a:srgbClr val="000000"/>
                </a:solidFill>
              </a:rPr>
              <a:t> 1er</a:t>
            </a:r>
          </a:p>
          <a:p>
            <a:r>
              <a:rPr lang="fr-FR" sz="1400" dirty="0">
                <a:hlinkClick r:id="rId6"/>
              </a:rPr>
              <a:t>CLIQUEZ ICI</a:t>
            </a:r>
            <a:endParaRPr lang="fr-FR" sz="1400" dirty="0"/>
          </a:p>
          <a:p>
            <a:endParaRPr lang="fr-FR" sz="1400" dirty="0"/>
          </a:p>
        </p:txBody>
      </p:sp>
      <p:pic>
        <p:nvPicPr>
          <p:cNvPr id="2052" name="Picture 4" descr="Résultat d’images pour vis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9192" y="1725417"/>
            <a:ext cx="584838" cy="18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278565" y="1951480"/>
            <a:ext cx="14060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/>
              <a:t>Le site </a:t>
            </a:r>
            <a:r>
              <a:rPr lang="fr-FR" sz="1400" dirty="0">
                <a:hlinkClick r:id="rId8"/>
              </a:rPr>
              <a:t>www.visa.fr</a:t>
            </a:r>
            <a:endParaRPr lang="fr-FR" sz="1400" dirty="0"/>
          </a:p>
        </p:txBody>
      </p:sp>
      <p:sp>
        <p:nvSpPr>
          <p:cNvPr id="16" name="Rectangle 15"/>
          <p:cNvSpPr/>
          <p:nvPr/>
        </p:nvSpPr>
        <p:spPr>
          <a:xfrm>
            <a:off x="3883640" y="1951480"/>
            <a:ext cx="36196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buClr>
                <a:srgbClr val="FF0000"/>
              </a:buClr>
            </a:pPr>
            <a:r>
              <a:rPr lang="fr-FR" sz="1400" dirty="0" smtClean="0">
                <a:solidFill>
                  <a:srgbClr val="000000"/>
                </a:solidFill>
              </a:rPr>
              <a:t>Rubrique </a:t>
            </a:r>
            <a:r>
              <a:rPr lang="fr-FR" sz="1400" dirty="0">
                <a:solidFill>
                  <a:srgbClr val="000000"/>
                </a:solidFill>
              </a:rPr>
              <a:t>des Commerciaux / </a:t>
            </a:r>
            <a:r>
              <a:rPr lang="fr-FR" sz="1400" dirty="0" smtClean="0">
                <a:solidFill>
                  <a:srgbClr val="000000"/>
                </a:solidFill>
                <a:hlinkClick r:id="rId9"/>
              </a:rPr>
              <a:t>Bancarisation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857631" y="3701916"/>
            <a:ext cx="1946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OAV Extension garantie constructeur, service de conciergerie …</a:t>
            </a:r>
          </a:p>
          <a:p>
            <a:r>
              <a:rPr lang="fr-FR" sz="1400" dirty="0" smtClean="0">
                <a:hlinkClick r:id="rId6"/>
              </a:rPr>
              <a:t>CLIQUEZ ICI</a:t>
            </a:r>
            <a:endParaRPr lang="fr-FR" sz="1400" dirty="0"/>
          </a:p>
        </p:txBody>
      </p:sp>
      <p:sp>
        <p:nvSpPr>
          <p:cNvPr id="15" name="ZoneTexte 14"/>
          <p:cNvSpPr txBox="1"/>
          <p:nvPr/>
        </p:nvSpPr>
        <p:spPr>
          <a:xfrm>
            <a:off x="1857631" y="2477316"/>
            <a:ext cx="1765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Notice d’information, guide d’utilisation clients</a:t>
            </a:r>
          </a:p>
          <a:p>
            <a:r>
              <a:rPr lang="fr-FR" sz="1400" dirty="0" smtClean="0">
                <a:hlinkClick r:id="rId10"/>
              </a:rPr>
              <a:t>CLIQUEZ ICI</a:t>
            </a:r>
            <a:endParaRPr lang="fr-FR" sz="1400" dirty="0"/>
          </a:p>
        </p:txBody>
      </p:sp>
      <p:sp>
        <p:nvSpPr>
          <p:cNvPr id="17" name="ZoneTexte 16"/>
          <p:cNvSpPr txBox="1"/>
          <p:nvPr/>
        </p:nvSpPr>
        <p:spPr>
          <a:xfrm>
            <a:off x="1857631" y="1280674"/>
            <a:ext cx="17886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Descriptif des garanties aux sports d’hiver…</a:t>
            </a:r>
          </a:p>
          <a:p>
            <a:r>
              <a:rPr lang="fr-FR" sz="1400" dirty="0" smtClean="0">
                <a:hlinkClick r:id="rId11"/>
              </a:rPr>
              <a:t>CLIQUEZ ICI </a:t>
            </a:r>
            <a:endParaRPr lang="fr-FR" sz="1400" dirty="0"/>
          </a:p>
        </p:txBody>
      </p:sp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3641" y="1356789"/>
            <a:ext cx="2631360" cy="557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51" y="1280674"/>
            <a:ext cx="1458658" cy="9507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52" y="2477316"/>
            <a:ext cx="1458657" cy="9482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98" y="3755792"/>
            <a:ext cx="1322428" cy="846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38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ANNEXE : RAPPEL sur les plafonds cartes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504960"/>
              </p:ext>
            </p:extLst>
          </p:nvPr>
        </p:nvGraphicFramePr>
        <p:xfrm>
          <a:off x="303379" y="1152849"/>
          <a:ext cx="8531998" cy="1399200"/>
        </p:xfrm>
        <a:graphic>
          <a:graphicData uri="http://schemas.openxmlformats.org/drawingml/2006/table">
            <a:tbl>
              <a:tblPr/>
              <a:tblGrid>
                <a:gridCol w="927712"/>
                <a:gridCol w="1482864"/>
                <a:gridCol w="1021775"/>
                <a:gridCol w="1019929"/>
                <a:gridCol w="1019930"/>
                <a:gridCol w="1019929"/>
                <a:gridCol w="1019930"/>
                <a:gridCol w="1019929"/>
              </a:tblGrid>
              <a:tr h="252000">
                <a:tc row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Visa Premier</a:t>
                      </a:r>
                    </a:p>
                  </a:txBody>
                  <a:tcPr marL="45720" marR="4572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STD Minimum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+mj-lt"/>
                        </a:rPr>
                        <a:t>Paiement 2 000€ - Retrait 1 000€</a:t>
                      </a:r>
                      <a:endParaRPr kumimoji="0" lang="fr-FR" altLang="fr-FR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46800" marR="46800" marT="18000" marB="18000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41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2 000€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41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1 000€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41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1 000€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41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1 000€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41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1 000€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41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1 000€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412"/>
                      </a:srgb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STD par défaut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+mj-lt"/>
                        </a:rPr>
                        <a:t>Paiement 5 000€ - Retrait 1 500€</a:t>
                      </a:r>
                      <a:endParaRPr kumimoji="0" lang="fr-FR" altLang="fr-FR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46800" marR="46800" marT="18000" marB="18000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5 000€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1 500€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1 500€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1 500€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1 500€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1 500€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195"/>
                      </a:srgb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STD Maximum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+mj-lt"/>
                        </a:rPr>
                        <a:t>Paiement 7 700€ - Retrait 2 100€</a:t>
                      </a:r>
                      <a:endParaRPr kumimoji="0" lang="fr-FR" altLang="fr-FR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800" marR="46800" marT="18000" marB="18000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7 700€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2 100€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1 500€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2 700€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1 500€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1 500€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NSD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+mj-lt"/>
                        </a:rPr>
                        <a:t>Paiement 8 500€ - Retrait 2 100€</a:t>
                      </a:r>
                      <a:endParaRPr kumimoji="0" lang="fr-FR" altLang="fr-FR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800" marR="46800" marT="18000" marB="18000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8 500€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2 100€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2 100€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2 700€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2 100€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2 100€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NSD 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+mj-lt"/>
                        </a:rPr>
                        <a:t>Paiement 10 000€ - Retrait 3 000€</a:t>
                      </a:r>
                      <a:endParaRPr kumimoji="0" lang="fr-FR" altLang="fr-FR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800" marR="46800" marT="18000" marB="18000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10 000€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3 000€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3 000€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3 000€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3 000€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3 000€</a:t>
                      </a:r>
                    </a:p>
                  </a:txBody>
                  <a:tcPr marL="46800" marR="468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69803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376512"/>
              </p:ext>
            </p:extLst>
          </p:nvPr>
        </p:nvGraphicFramePr>
        <p:xfrm>
          <a:off x="303379" y="2646521"/>
          <a:ext cx="8532000" cy="1679040"/>
        </p:xfrm>
        <a:graphic>
          <a:graphicData uri="http://schemas.openxmlformats.org/drawingml/2006/table">
            <a:tbl>
              <a:tblPr/>
              <a:tblGrid>
                <a:gridCol w="927713"/>
                <a:gridCol w="1482864"/>
                <a:gridCol w="1021774"/>
                <a:gridCol w="1019929"/>
                <a:gridCol w="1019931"/>
                <a:gridCol w="1019929"/>
                <a:gridCol w="1019931"/>
                <a:gridCol w="1019929"/>
              </a:tblGrid>
              <a:tr h="252000">
                <a:tc row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Visa </a:t>
                      </a:r>
                      <a:r>
                        <a:rPr kumimoji="0" lang="fr-FR" altLang="fr-F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Platinum</a:t>
                      </a:r>
                      <a:endParaRPr kumimoji="0" lang="fr-FR" altLang="fr-F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STD Minimum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Arial Narrow" panose="020B0606020202030204" pitchFamily="34" charset="0"/>
                        </a:rPr>
                        <a:t>Paiement 3 500€ - Retrait 1 500€</a:t>
                      </a:r>
                      <a:endParaRPr kumimoji="0" lang="fr-FR" altLang="fr-FR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0000" marR="90000" marT="18000" marB="18000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STD par défaut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Arial Narrow" panose="020B0606020202030204" pitchFamily="34" charset="0"/>
                        </a:rPr>
                        <a:t>Paiement 8 500€ - Retrait 2 000€</a:t>
                      </a:r>
                      <a:endParaRPr kumimoji="0" lang="fr-FR" altLang="fr-FR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0000" marR="90000" marT="18000" marB="18000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8 500€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2 000€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2 000€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2 000€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2 000€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2 000€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7F7F">
                        <a:alpha val="50195"/>
                      </a:srgb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STD Maximum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Arial Narrow" panose="020B0606020202030204" pitchFamily="34" charset="0"/>
                        </a:rPr>
                        <a:t>Paiement 10 000€ - Retrait 2 100€</a:t>
                      </a:r>
                      <a:endParaRPr kumimoji="0" lang="fr-FR" altLang="fr-FR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0000" marR="90000" marT="18000" marB="18000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2 100€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NSD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Arial Narrow" panose="020B0606020202030204" pitchFamily="34" charset="0"/>
                        </a:rPr>
                        <a:t>Paiement 12 000€ - Retrait 3 500€</a:t>
                      </a:r>
                      <a:endParaRPr kumimoji="0" lang="fr-FR" altLang="fr-FR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0000" marR="90000" marT="18000" marB="18000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NSD 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Arial Narrow" panose="020B0606020202030204" pitchFamily="34" charset="0"/>
                        </a:rPr>
                        <a:t>Paiement 15 000€ - Retrait 4 000€</a:t>
                      </a:r>
                      <a:endParaRPr kumimoji="0" lang="fr-FR" altLang="fr-FR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0000" marR="90000" marT="18000" marB="18000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NSD +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Arial Narrow" panose="020B0606020202030204" pitchFamily="34" charset="0"/>
                        </a:rPr>
                        <a:t>Paiement 20 000€ - Retrait 5 000€</a:t>
                      </a:r>
                      <a:endParaRPr kumimoji="0" lang="fr-FR" altLang="fr-FR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0000" marR="90000" marT="18000" marB="18000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69803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877482"/>
              </p:ext>
            </p:extLst>
          </p:nvPr>
        </p:nvGraphicFramePr>
        <p:xfrm>
          <a:off x="303379" y="4433327"/>
          <a:ext cx="8532000" cy="1679040"/>
        </p:xfrm>
        <a:graphic>
          <a:graphicData uri="http://schemas.openxmlformats.org/drawingml/2006/table">
            <a:tbl>
              <a:tblPr/>
              <a:tblGrid>
                <a:gridCol w="927713"/>
                <a:gridCol w="1482864"/>
                <a:gridCol w="1021774"/>
                <a:gridCol w="1019929"/>
                <a:gridCol w="1019931"/>
                <a:gridCol w="1019929"/>
                <a:gridCol w="1019931"/>
                <a:gridCol w="1019929"/>
              </a:tblGrid>
              <a:tr h="252000">
                <a:tc row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Visa </a:t>
                      </a:r>
                      <a:r>
                        <a:rPr kumimoji="0" lang="fr-FR" altLang="fr-F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infinite</a:t>
                      </a:r>
                      <a:endParaRPr kumimoji="0" lang="fr-FR" altLang="fr-F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STD Minimum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Arial Narrow" panose="020B0606020202030204" pitchFamily="34" charset="0"/>
                        </a:rPr>
                        <a:t>Paiement  5 000€ - Retrait 2 000€</a:t>
                      </a:r>
                      <a:endParaRPr kumimoji="0" lang="fr-FR" altLang="fr-FR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STD par défaut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Paiement 15 000€ - Retrait 2 500€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15 000€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2 500€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2 500€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2 500€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2 500€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2 500€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STD Maximum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Arial Narrow" panose="020B0606020202030204" pitchFamily="34" charset="0"/>
                        </a:rPr>
                        <a:t>Paiement  20 00€ - Retrait 5 000€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NSD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Arial Narrow" panose="020B0606020202030204" pitchFamily="34" charset="0"/>
                        </a:rPr>
                        <a:t>Paiement 30 000€ - Retrait 6 000€</a:t>
                      </a:r>
                      <a:endParaRPr kumimoji="0" lang="fr-FR" altLang="fr-FR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NSD 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Arial Narrow" panose="020B0606020202030204" pitchFamily="34" charset="0"/>
                        </a:rPr>
                        <a:t>Paiement  40 000€ - Retrait 7 000€</a:t>
                      </a:r>
                      <a:endParaRPr kumimoji="0" lang="fr-FR" altLang="fr-FR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NSD +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Arial Narrow" panose="020B0606020202030204" pitchFamily="34" charset="0"/>
                        </a:rPr>
                        <a:t>Paiement 50 000€ - Retrait 8 000€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8 000€</a:t>
                      </a:r>
                    </a:p>
                  </a:txBody>
                  <a:tcPr marL="90000" marR="90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69803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95512" y="6299204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900" dirty="0" smtClean="0"/>
              <a:t>Rappel : </a:t>
            </a:r>
            <a:endParaRPr lang="fr-FR" sz="900" dirty="0"/>
          </a:p>
          <a:p>
            <a:r>
              <a:rPr lang="fr-FR" sz="900" dirty="0"/>
              <a:t>STD </a:t>
            </a:r>
            <a:r>
              <a:rPr lang="fr-FR" sz="900" dirty="0" smtClean="0"/>
              <a:t>- Standard</a:t>
            </a:r>
            <a:endParaRPr lang="fr-FR" sz="900" dirty="0"/>
          </a:p>
          <a:p>
            <a:r>
              <a:rPr lang="fr-FR" sz="900" dirty="0"/>
              <a:t>NSD-Niveau de Service Dérogatoire</a:t>
            </a:r>
          </a:p>
        </p:txBody>
      </p:sp>
    </p:spTree>
    <p:extLst>
      <p:ext uri="{BB962C8B-B14F-4D97-AF65-F5344CB8AC3E}">
        <p14:creationId xmlns:p14="http://schemas.microsoft.com/office/powerpoint/2010/main" val="132197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7"/>
            <a:ext cx="8542338" cy="4784195"/>
          </a:xfrm>
        </p:spPr>
        <p:txBody>
          <a:bodyPr>
            <a:normAutofit lnSpcReduction="10000"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b="1" dirty="0">
                <a:latin typeface="Arial Narrow" panose="020B0606020202030204" pitchFamily="34" charset="0"/>
              </a:rPr>
              <a:t>	</a:t>
            </a:r>
            <a:r>
              <a:rPr lang="fr-FR" sz="1400" b="1" dirty="0">
                <a:latin typeface="Arial Narrow" panose="020B0606020202030204" pitchFamily="34" charset="0"/>
              </a:rPr>
              <a:t>Mobilité bancaire</a:t>
            </a:r>
          </a:p>
          <a:p>
            <a:pPr marL="1371600" lvl="3" indent="0">
              <a:buNone/>
            </a:pPr>
            <a:r>
              <a:rPr lang="fr-FR" sz="1400" b="1" dirty="0">
                <a:latin typeface="Arial Narrow" panose="020B0606020202030204" pitchFamily="34" charset="0"/>
              </a:rPr>
              <a:t>	</a:t>
            </a:r>
            <a:r>
              <a:rPr lang="fr-FR" sz="1400" b="1" dirty="0" smtClean="0">
                <a:latin typeface="Arial Narrow" panose="020B0606020202030204" pitchFamily="34" charset="0"/>
              </a:rPr>
              <a:t>	</a:t>
            </a:r>
            <a:r>
              <a:rPr lang="fr-FR" sz="1400" b="1" dirty="0" err="1" smtClean="0">
                <a:latin typeface="Arial Narrow" panose="020B0606020202030204" pitchFamily="34" charset="0"/>
              </a:rPr>
              <a:t>Izicarte</a:t>
            </a:r>
            <a:endParaRPr lang="fr-FR" sz="1400" b="1" dirty="0">
              <a:latin typeface="Arial Narrow" panose="020B0606020202030204" pitchFamily="34" charset="0"/>
            </a:endParaRPr>
          </a:p>
          <a:p>
            <a:pPr marL="0" lvl="0" indent="0">
              <a:buNone/>
            </a:pPr>
            <a:r>
              <a:rPr lang="fr-FR" sz="1400" b="1" dirty="0">
                <a:latin typeface="Arial Narrow" panose="020B0606020202030204" pitchFamily="34" charset="0"/>
              </a:rPr>
              <a:t>		</a:t>
            </a:r>
            <a:r>
              <a:rPr lang="fr-FR" sz="1400" b="1" dirty="0" smtClean="0">
                <a:latin typeface="Arial Narrow" panose="020B0606020202030204" pitchFamily="34" charset="0"/>
              </a:rPr>
              <a:t>	PEL </a:t>
            </a:r>
            <a:r>
              <a:rPr lang="fr-FR" sz="1400" b="1" dirty="0">
                <a:latin typeface="Arial Narrow" panose="020B0606020202030204" pitchFamily="34" charset="0"/>
              </a:rPr>
              <a:t>non-respect</a:t>
            </a:r>
          </a:p>
          <a:p>
            <a:pPr marL="0" lvl="0" indent="0">
              <a:buNone/>
            </a:pPr>
            <a:r>
              <a:rPr lang="fr-FR" sz="1400" b="1" dirty="0">
                <a:latin typeface="Arial Narrow" panose="020B0606020202030204" pitchFamily="34" charset="0"/>
              </a:rPr>
              <a:t>		</a:t>
            </a:r>
            <a:r>
              <a:rPr lang="fr-FR" sz="1400" b="1" dirty="0" smtClean="0">
                <a:latin typeface="Arial Narrow" panose="020B0606020202030204" pitchFamily="34" charset="0"/>
              </a:rPr>
              <a:t>	Lutte </a:t>
            </a:r>
            <a:r>
              <a:rPr lang="fr-FR" sz="1400" b="1" dirty="0">
                <a:latin typeface="Arial Narrow" panose="020B0606020202030204" pitchFamily="34" charset="0"/>
              </a:rPr>
              <a:t>anti-résiliation</a:t>
            </a:r>
          </a:p>
          <a:p>
            <a:pPr marL="0" lvl="0" indent="0">
              <a:buNone/>
            </a:pPr>
            <a:r>
              <a:rPr lang="fr-FR" sz="1400" b="1" dirty="0">
                <a:latin typeface="Arial Narrow" panose="020B0606020202030204" pitchFamily="34" charset="0"/>
              </a:rPr>
              <a:t>		</a:t>
            </a:r>
            <a:r>
              <a:rPr lang="fr-FR" sz="1400" b="1" dirty="0" smtClean="0">
                <a:latin typeface="Arial Narrow" panose="020B0606020202030204" pitchFamily="34" charset="0"/>
              </a:rPr>
              <a:t>	Fichier </a:t>
            </a:r>
            <a:r>
              <a:rPr lang="fr-FR" sz="1400" b="1" dirty="0">
                <a:latin typeface="Arial Narrow" panose="020B0606020202030204" pitchFamily="34" charset="0"/>
              </a:rPr>
              <a:t>Surveillance</a:t>
            </a:r>
          </a:p>
          <a:p>
            <a:pPr lvl="0"/>
            <a:r>
              <a:rPr lang="fr-FR" dirty="0"/>
              <a:t>Jeu conseillers « les RDV </a:t>
            </a:r>
            <a:r>
              <a:rPr lang="fr-FR" dirty="0" err="1"/>
              <a:t>Izicarte</a:t>
            </a:r>
            <a:r>
              <a:rPr lang="fr-FR" dirty="0"/>
              <a:t> </a:t>
            </a:r>
            <a:r>
              <a:rPr lang="fr-FR" dirty="0" smtClean="0"/>
              <a:t>»</a:t>
            </a:r>
            <a:endParaRPr lang="fr-FR" dirty="0"/>
          </a:p>
          <a:p>
            <a:pPr lvl="0"/>
            <a:r>
              <a:rPr lang="fr-FR" dirty="0" err="1"/>
              <a:t>Izivente</a:t>
            </a:r>
            <a:r>
              <a:rPr lang="fr-FR" dirty="0"/>
              <a:t> : Modification du calcul de dérogation conseiller</a:t>
            </a:r>
          </a:p>
          <a:p>
            <a:pPr lvl="0"/>
            <a:r>
              <a:rPr lang="fr-FR" dirty="0" smtClean="0"/>
              <a:t>Offre </a:t>
            </a:r>
            <a:r>
              <a:rPr lang="fr-FR" dirty="0"/>
              <a:t>diplômés</a:t>
            </a:r>
          </a:p>
          <a:p>
            <a:pPr lvl="0"/>
            <a:r>
              <a:rPr lang="fr-FR" dirty="0" smtClean="0"/>
              <a:t>Tableaux </a:t>
            </a:r>
            <a:r>
              <a:rPr lang="fr-FR" dirty="0"/>
              <a:t>Epargne liquide et contractuelle</a:t>
            </a:r>
          </a:p>
          <a:p>
            <a:pPr lvl="0"/>
            <a:r>
              <a:rPr lang="fr-FR" dirty="0" smtClean="0"/>
              <a:t>EAI</a:t>
            </a:r>
            <a:endParaRPr lang="fr-FR" dirty="0"/>
          </a:p>
          <a:p>
            <a:pPr lvl="0"/>
            <a:r>
              <a:rPr lang="fr-FR" dirty="0" smtClean="0"/>
              <a:t>Echéance </a:t>
            </a:r>
            <a:r>
              <a:rPr lang="fr-FR" dirty="0"/>
              <a:t>TSR 3,50% le 21 </a:t>
            </a:r>
            <a:r>
              <a:rPr lang="fr-FR" dirty="0" smtClean="0"/>
              <a:t>Septembre</a:t>
            </a:r>
            <a:endParaRPr lang="fr-FR" dirty="0"/>
          </a:p>
          <a:p>
            <a:pPr lvl="0"/>
            <a:r>
              <a:rPr lang="fr-FR" dirty="0"/>
              <a:t>Déploiement Directive Crédit Immobilier </a:t>
            </a:r>
            <a:r>
              <a:rPr lang="fr-FR" dirty="0" smtClean="0"/>
              <a:t>DCI</a:t>
            </a:r>
            <a:endParaRPr lang="fr-FR" dirty="0"/>
          </a:p>
          <a:p>
            <a:pPr lvl="0"/>
            <a:r>
              <a:rPr lang="fr-FR" dirty="0"/>
              <a:t>Actualités </a:t>
            </a:r>
            <a:r>
              <a:rPr lang="fr-FR" dirty="0" smtClean="0"/>
              <a:t>NPS</a:t>
            </a:r>
            <a:endParaRPr lang="fr-FR" dirty="0"/>
          </a:p>
          <a:p>
            <a:pPr lvl="0"/>
            <a:r>
              <a:rPr lang="fr-FR" dirty="0"/>
              <a:t>Nouveautés </a:t>
            </a:r>
            <a:r>
              <a:rPr lang="fr-FR" dirty="0" smtClean="0"/>
              <a:t>SACCEF</a:t>
            </a:r>
            <a:endParaRPr lang="fr-FR" dirty="0"/>
          </a:p>
          <a:p>
            <a:pPr lvl="0"/>
            <a:r>
              <a:rPr lang="fr-FR" dirty="0"/>
              <a:t>Banque à </a:t>
            </a:r>
            <a:r>
              <a:rPr lang="fr-FR" dirty="0" smtClean="0"/>
              <a:t>Distance</a:t>
            </a:r>
            <a:endParaRPr lang="fr-FR" dirty="0"/>
          </a:p>
          <a:p>
            <a:pPr lvl="0"/>
            <a:r>
              <a:rPr lang="fr-FR" dirty="0"/>
              <a:t>OVMC – Justificatif </a:t>
            </a:r>
            <a:r>
              <a:rPr lang="fr-FR" dirty="0" smtClean="0"/>
              <a:t>LEP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>
                <a:solidFill>
                  <a:srgbClr val="FF0000"/>
                </a:solidFill>
              </a:rPr>
              <a:t>Actualites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de la </a:t>
            </a:r>
            <a:r>
              <a:rPr lang="fr-FR" dirty="0" smtClean="0"/>
              <a:t>semaine</a:t>
            </a:r>
            <a:endParaRPr lang="fr-FR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63526" y="4232811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à coins arrondis 4"/>
          <p:cNvSpPr/>
          <p:nvPr/>
        </p:nvSpPr>
        <p:spPr>
          <a:xfrm>
            <a:off x="6089057" y="2787662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Retrouvez chaque semaine toutes les actualités dans le brief DG / DUC / DA adressé aux managers.</a:t>
            </a:r>
          </a:p>
        </p:txBody>
      </p:sp>
    </p:spTree>
    <p:extLst>
      <p:ext uri="{BB962C8B-B14F-4D97-AF65-F5344CB8AC3E}">
        <p14:creationId xmlns:p14="http://schemas.microsoft.com/office/powerpoint/2010/main" val="1310254799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elements/1.1/"/>
    <ds:schemaRef ds:uri="02ea4b1b-5614-43b2-acce-6a9ef10fff4e"/>
    <ds:schemaRef ds:uri="http://www.w3.org/XML/1998/namespace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4146</TotalTime>
  <Words>1870</Words>
  <Application>Microsoft Office PowerPoint</Application>
  <PresentationFormat>Affichage à l'écran (4:3)</PresentationFormat>
  <Paragraphs>399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Les cartes Haut de gamme</vt:lpstr>
      <vt:lpstr>Introduction</vt:lpstr>
      <vt:lpstr>L’offre</vt:lpstr>
      <vt:lpstr>La tarification des cartes HDG</vt:lpstr>
      <vt:lpstr>Les garanties</vt:lpstr>
      <vt:lpstr>Présentation PowerPoint</vt:lpstr>
      <vt:lpstr>Les partenaires</vt:lpstr>
      <vt:lpstr>Exemple : Visa Premier, des économies à réaliser !</vt:lpstr>
      <vt:lpstr>La vente des cartes hdg</vt:lpstr>
      <vt:lpstr>Les outils à votre disposition</vt:lpstr>
      <vt:lpstr>ANNEXE : RAPPEL sur les plafonds cartes</vt:lpstr>
      <vt:lpstr>Actualites de la semaine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337</cp:revision>
  <cp:lastPrinted>2016-06-22T11:00:56Z</cp:lastPrinted>
  <dcterms:created xsi:type="dcterms:W3CDTF">2016-06-03T08:10:53Z</dcterms:created>
  <dcterms:modified xsi:type="dcterms:W3CDTF">2017-09-19T12:47:37Z</dcterms:modified>
</cp:coreProperties>
</file>