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handoutMasterIdLst>
    <p:handoutMasterId r:id="rId36"/>
  </p:handoutMasterIdLst>
  <p:sldIdLst>
    <p:sldId id="256" r:id="rId2"/>
    <p:sldId id="343" r:id="rId3"/>
    <p:sldId id="379" r:id="rId4"/>
    <p:sldId id="380" r:id="rId5"/>
    <p:sldId id="347" r:id="rId6"/>
    <p:sldId id="357" r:id="rId7"/>
    <p:sldId id="330" r:id="rId8"/>
    <p:sldId id="358" r:id="rId9"/>
    <p:sldId id="352" r:id="rId10"/>
    <p:sldId id="359" r:id="rId11"/>
    <p:sldId id="354" r:id="rId12"/>
    <p:sldId id="360" r:id="rId13"/>
    <p:sldId id="356" r:id="rId14"/>
    <p:sldId id="355" r:id="rId15"/>
    <p:sldId id="370" r:id="rId16"/>
    <p:sldId id="369" r:id="rId17"/>
    <p:sldId id="368" r:id="rId18"/>
    <p:sldId id="375" r:id="rId19"/>
    <p:sldId id="376" r:id="rId20"/>
    <p:sldId id="378" r:id="rId21"/>
    <p:sldId id="364" r:id="rId22"/>
    <p:sldId id="391" r:id="rId23"/>
    <p:sldId id="392" r:id="rId24"/>
    <p:sldId id="393" r:id="rId25"/>
    <p:sldId id="394" r:id="rId26"/>
    <p:sldId id="395" r:id="rId27"/>
    <p:sldId id="396" r:id="rId28"/>
    <p:sldId id="397" r:id="rId29"/>
    <p:sldId id="398" r:id="rId30"/>
    <p:sldId id="399" r:id="rId31"/>
    <p:sldId id="400" r:id="rId32"/>
    <p:sldId id="401" r:id="rId33"/>
    <p:sldId id="403" r:id="rId3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00FF"/>
    <a:srgbClr val="FF6600"/>
    <a:srgbClr val="CC0066"/>
    <a:srgbClr val="FFFF66"/>
    <a:srgbClr val="CC0000"/>
    <a:srgbClr val="B4D692"/>
    <a:srgbClr val="CD0920"/>
    <a:srgbClr val="FFDDED"/>
    <a:srgbClr val="FF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3419" autoAdjust="0"/>
    <p:restoredTop sz="94694" autoAdjust="0"/>
  </p:normalViewPr>
  <p:slideViewPr>
    <p:cSldViewPr snapToGrid="0">
      <p:cViewPr>
        <p:scale>
          <a:sx n="110" d="100"/>
          <a:sy n="110" d="100"/>
        </p:scale>
        <p:origin x="-1560" y="-8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1" d="100"/>
          <a:sy n="101" d="100"/>
        </p:scale>
        <p:origin x="2436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4F5-4003-B852-5C9B6B1E9E00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4F5-4003-B852-5C9B6B1E9E00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4F5-4003-B852-5C9B6B1E9E00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4F5-4003-B852-5C9B6B1E9E00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</c:v>
                </c:pt>
                <c:pt idx="1">
                  <c:v>6.2</c:v>
                </c:pt>
                <c:pt idx="2">
                  <c:v>4</c:v>
                </c:pt>
                <c:pt idx="3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4F5-4003-B852-5C9B6B1E9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1B5-4B43-9D48-38586191E7D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1B5-4B43-9D48-38586191E7D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1B5-4B43-9D48-38586191E7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7810944"/>
        <c:axId val="167812480"/>
      </c:barChart>
      <c:catAx>
        <c:axId val="1678109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67812480"/>
        <c:crosses val="autoZero"/>
        <c:auto val="1"/>
        <c:lblAlgn val="ctr"/>
        <c:lblOffset val="100"/>
        <c:noMultiLvlLbl val="0"/>
      </c:catAx>
      <c:valAx>
        <c:axId val="1678124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6781094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163-4932-9184-71457D3607F1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163-4932-9184-71457D3607F1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163-4932-9184-71457D3607F1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163-4932-9184-71457D3607F1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</c:v>
                </c:pt>
                <c:pt idx="1">
                  <c:v>6.2</c:v>
                </c:pt>
                <c:pt idx="2">
                  <c:v>4</c:v>
                </c:pt>
                <c:pt idx="3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163-4932-9184-71457D3607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E5-43A6-B7DE-6D74EB34AC1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BE5-43A6-B7DE-6D74EB34AC1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BE5-43A6-B7DE-6D74EB34AC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8185216"/>
        <c:axId val="168195200"/>
      </c:barChart>
      <c:catAx>
        <c:axId val="1681852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68195200"/>
        <c:crosses val="autoZero"/>
        <c:auto val="1"/>
        <c:lblAlgn val="ctr"/>
        <c:lblOffset val="100"/>
        <c:noMultiLvlLbl val="0"/>
      </c:catAx>
      <c:valAx>
        <c:axId val="16819520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6818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" Target="../slides/slide8.xml"/><Relationship Id="rId7" Type="http://schemas.openxmlformats.org/officeDocument/2006/relationships/image" Target="../media/image12.png"/><Relationship Id="rId2" Type="http://schemas.openxmlformats.org/officeDocument/2006/relationships/slide" Target="../slides/slide10.xml"/><Relationship Id="rId1" Type="http://schemas.openxmlformats.org/officeDocument/2006/relationships/slide" Target="../slides/slide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slide" Target="../slides/slide12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Relationship Id="rId4" Type="http://schemas.openxmlformats.org/officeDocument/2006/relationships/image" Target="../media/image3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Relationship Id="rId4" Type="http://schemas.openxmlformats.org/officeDocument/2006/relationships/image" Target="../media/image3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84460A-C3D7-4A28-A086-CE6DDFA90FCA}" type="doc">
      <dgm:prSet loTypeId="urn:microsoft.com/office/officeart/2008/layout/BendingPictureCaptionList" loCatId="picture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A35C97DC-B190-40C8-B1C8-F411B3B6C090}">
      <dgm:prSet phldrT="[Texte]"/>
      <dgm:spPr/>
      <dgm:t>
        <a:bodyPr/>
        <a:lstStyle/>
        <a:p>
          <a:r>
            <a:rPr lang="fr-FR" b="1" dirty="0" smtClean="0"/>
            <a:t>Mise à jour des données clients dans </a:t>
          </a:r>
          <a:r>
            <a:rPr lang="fr-FR" b="1" dirty="0" err="1" smtClean="0"/>
            <a:t>MyWay</a:t>
          </a:r>
          <a:endParaRPr lang="fr-FR" b="1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0C6946C9-785B-4800-8E90-A9630B5E92B2}" type="parTrans" cxnId="{D49DC841-3302-40E1-93C1-0BB65EEE38CE}">
      <dgm:prSet/>
      <dgm:spPr/>
      <dgm:t>
        <a:bodyPr/>
        <a:lstStyle/>
        <a:p>
          <a:endParaRPr lang="fr-FR"/>
        </a:p>
      </dgm:t>
    </dgm:pt>
    <dgm:pt modelId="{54666C89-F2B0-471D-ADE2-F477DBB1F1D6}" type="sibTrans" cxnId="{D49DC841-3302-40E1-93C1-0BB65EEE38CE}">
      <dgm:prSet/>
      <dgm:spPr/>
      <dgm:t>
        <a:bodyPr/>
        <a:lstStyle/>
        <a:p>
          <a:endParaRPr lang="fr-FR"/>
        </a:p>
      </dgm:t>
    </dgm:pt>
    <dgm:pt modelId="{747FBB59-F8B8-4281-84A3-656FA58762D1}">
      <dgm:prSet phldrT="[Texte]"/>
      <dgm:spPr/>
      <dgm:t>
        <a:bodyPr/>
        <a:lstStyle/>
        <a:p>
          <a:r>
            <a:rPr lang="fr-FR" b="1" dirty="0" smtClean="0"/>
            <a:t>Saisie de la fiche </a:t>
          </a:r>
        </a:p>
        <a:p>
          <a:r>
            <a:rPr lang="fr-FR" b="1" dirty="0" smtClean="0"/>
            <a:t>Relevé De Comptes</a:t>
          </a:r>
          <a:endParaRPr lang="fr-FR" b="1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5545DC30-AB21-45F8-99CB-91C5FEEE27BA}" type="parTrans" cxnId="{CD1C44CF-E2D8-449C-B683-97A86DBB1C13}">
      <dgm:prSet/>
      <dgm:spPr/>
      <dgm:t>
        <a:bodyPr/>
        <a:lstStyle/>
        <a:p>
          <a:endParaRPr lang="fr-FR"/>
        </a:p>
      </dgm:t>
    </dgm:pt>
    <dgm:pt modelId="{64B896F9-3D77-4C41-B2B4-0648DBEC7576}" type="sibTrans" cxnId="{CD1C44CF-E2D8-449C-B683-97A86DBB1C13}">
      <dgm:prSet/>
      <dgm:spPr/>
      <dgm:t>
        <a:bodyPr/>
        <a:lstStyle/>
        <a:p>
          <a:endParaRPr lang="fr-FR"/>
        </a:p>
      </dgm:t>
    </dgm:pt>
    <dgm:pt modelId="{6BB47A5A-3BE1-4A3A-8B54-78BE6A62959E}">
      <dgm:prSet phldrT="[Texte]"/>
      <dgm:spPr/>
      <dgm:t>
        <a:bodyPr/>
        <a:lstStyle/>
        <a:p>
          <a:r>
            <a:rPr lang="fr-FR" b="1" dirty="0" smtClean="0"/>
            <a:t>Saisie de l’épargne</a:t>
          </a:r>
          <a:endParaRPr lang="fr-FR" b="1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EF30F256-5547-4FB4-A3CF-CF8847732DC3}" type="parTrans" cxnId="{39E662FA-148C-41F7-AEE6-DE098DFB6FB5}">
      <dgm:prSet/>
      <dgm:spPr/>
      <dgm:t>
        <a:bodyPr/>
        <a:lstStyle/>
        <a:p>
          <a:endParaRPr lang="fr-FR"/>
        </a:p>
      </dgm:t>
    </dgm:pt>
    <dgm:pt modelId="{3B74247D-5B4B-468F-A9CA-99951BFE1225}" type="sibTrans" cxnId="{39E662FA-148C-41F7-AEE6-DE098DFB6FB5}">
      <dgm:prSet/>
      <dgm:spPr/>
      <dgm:t>
        <a:bodyPr/>
        <a:lstStyle/>
        <a:p>
          <a:endParaRPr lang="fr-FR"/>
        </a:p>
      </dgm:t>
    </dgm:pt>
    <dgm:pt modelId="{6D87A333-057B-4274-88DB-BEB2BA986CC7}">
      <dgm:prSet phldrT="[Texte]"/>
      <dgm:spPr/>
      <dgm:t>
        <a:bodyPr/>
        <a:lstStyle/>
        <a:p>
          <a:r>
            <a:rPr lang="fr-FR" b="1" dirty="0" smtClean="0"/>
            <a:t>Avis motivé</a:t>
          </a:r>
          <a:endParaRPr lang="fr-FR" b="1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B9A4E93B-81FC-4E0F-8482-36F153138A58}" type="parTrans" cxnId="{03100B0D-23DD-47FD-A357-B9C3B06730CB}">
      <dgm:prSet/>
      <dgm:spPr/>
      <dgm:t>
        <a:bodyPr/>
        <a:lstStyle/>
        <a:p>
          <a:endParaRPr lang="fr-FR"/>
        </a:p>
      </dgm:t>
    </dgm:pt>
    <dgm:pt modelId="{D264D99B-DC1C-416D-B2A7-46C91FBBCAE1}" type="sibTrans" cxnId="{03100B0D-23DD-47FD-A357-B9C3B06730CB}">
      <dgm:prSet/>
      <dgm:spPr/>
      <dgm:t>
        <a:bodyPr/>
        <a:lstStyle/>
        <a:p>
          <a:endParaRPr lang="fr-FR"/>
        </a:p>
      </dgm:t>
    </dgm:pt>
    <dgm:pt modelId="{A527C29E-E506-4BE5-B9AA-9BBF71C151B2}" type="pres">
      <dgm:prSet presAssocID="{FE84460A-C3D7-4A28-A086-CE6DDFA90FC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3ECC7E67-283C-4F3A-B046-CC646F847B6C}" type="pres">
      <dgm:prSet presAssocID="{A35C97DC-B190-40C8-B1C8-F411B3B6C090}" presName="composite" presStyleCnt="0"/>
      <dgm:spPr/>
    </dgm:pt>
    <dgm:pt modelId="{4CDA6239-771C-4E0F-A1E6-C172F040069A}" type="pres">
      <dgm:prSet presAssocID="{A35C97DC-B190-40C8-B1C8-F411B3B6C090}" presName="rect1" presStyleLbl="bgImgPlace1" presStyleIdx="0" presStyleCnt="4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5733" r="5733"/>
          </a:stretch>
        </a:blip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010EAD1E-20E1-4642-939B-C51928CB3409}" type="pres">
      <dgm:prSet presAssocID="{A35C97DC-B190-40C8-B1C8-F411B3B6C090}" presName="wedgeRectCallout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0167AF2-100E-4A11-AA65-319086446BFD}" type="pres">
      <dgm:prSet presAssocID="{54666C89-F2B0-471D-ADE2-F477DBB1F1D6}" presName="sibTrans" presStyleCnt="0"/>
      <dgm:spPr/>
    </dgm:pt>
    <dgm:pt modelId="{A5455EDE-A736-45DE-835C-C61EC9945F39}" type="pres">
      <dgm:prSet presAssocID="{6BB47A5A-3BE1-4A3A-8B54-78BE6A62959E}" presName="composite" presStyleCnt="0"/>
      <dgm:spPr/>
    </dgm:pt>
    <dgm:pt modelId="{E3D639DF-B511-4E92-B7A5-B10B52DFA16F}" type="pres">
      <dgm:prSet presAssocID="{6BB47A5A-3BE1-4A3A-8B54-78BE6A62959E}" presName="rect1" presStyleLbl="bgImgPlace1" presStyleIdx="1" presStyleCnt="4"/>
      <dgm:spPr>
        <a:blipFill dpi="0"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3147" r="13147"/>
          </a:stretch>
        </a:blipFill>
      </dgm:spPr>
      <dgm:t>
        <a:bodyPr/>
        <a:lstStyle/>
        <a:p>
          <a:endParaRPr lang="fr-FR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C7743D50-4B68-49B5-B69B-BCA1459F4879}" type="pres">
      <dgm:prSet presAssocID="{6BB47A5A-3BE1-4A3A-8B54-78BE6A62959E}" presName="wedgeRectCallout1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CDBEB6D-5300-4ED0-88BD-C1639EFC3778}" type="pres">
      <dgm:prSet presAssocID="{3B74247D-5B4B-468F-A9CA-99951BFE1225}" presName="sibTrans" presStyleCnt="0"/>
      <dgm:spPr/>
    </dgm:pt>
    <dgm:pt modelId="{5ACD32B9-0D62-4714-88E3-809ECECD71ED}" type="pres">
      <dgm:prSet presAssocID="{747FBB59-F8B8-4281-84A3-656FA58762D1}" presName="composite" presStyleCnt="0"/>
      <dgm:spPr/>
    </dgm:pt>
    <dgm:pt modelId="{084DAE51-0B4B-49EC-81DA-0385E5C55B8A}" type="pres">
      <dgm:prSet presAssocID="{747FBB59-F8B8-4281-84A3-656FA58762D1}" presName="rect1" presStyleLbl="bgImgPlace1" presStyleIdx="2" presStyleCnt="4"/>
      <dgm:spPr>
        <a:blipFill dpi="0" rotWithShape="1"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7171" r="17171"/>
          </a:stretch>
        </a:blipFill>
      </dgm:spPr>
      <dgm:t>
        <a:bodyPr/>
        <a:lstStyle/>
        <a:p>
          <a:endParaRPr lang="fr-FR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852A7B05-3480-4747-A497-7AECB7E2AB55}" type="pres">
      <dgm:prSet presAssocID="{747FBB59-F8B8-4281-84A3-656FA58762D1}" presName="wedgeRectCallout1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D4A7ED7-7E31-4C00-877C-64F9647B055A}" type="pres">
      <dgm:prSet presAssocID="{64B896F9-3D77-4C41-B2B4-0648DBEC7576}" presName="sibTrans" presStyleCnt="0"/>
      <dgm:spPr/>
    </dgm:pt>
    <dgm:pt modelId="{15952B3D-8F20-429C-8E45-91833585CBD1}" type="pres">
      <dgm:prSet presAssocID="{6D87A333-057B-4274-88DB-BEB2BA986CC7}" presName="composite" presStyleCnt="0"/>
      <dgm:spPr/>
    </dgm:pt>
    <dgm:pt modelId="{B3BF164A-12C8-48ED-AEF1-D06D91478568}" type="pres">
      <dgm:prSet presAssocID="{6D87A333-057B-4274-88DB-BEB2BA986CC7}" presName="rect1" presStyleLbl="bgImgPlace1" presStyleIdx="3" presStyleCnt="4"/>
      <dgm:spPr>
        <a:blipFill dpi="0" rotWithShape="1"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614" r="1614"/>
          </a:stretch>
        </a:blipFill>
      </dgm:spPr>
      <dgm:t>
        <a:bodyPr/>
        <a:lstStyle/>
        <a:p>
          <a:endParaRPr lang="fr-FR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E4C4D3A0-7489-4DAB-B76A-C49E6D13D879}" type="pres">
      <dgm:prSet presAssocID="{6D87A333-057B-4274-88DB-BEB2BA986CC7}" presName="wedgeRectCallout1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9E662FA-148C-41F7-AEE6-DE098DFB6FB5}" srcId="{FE84460A-C3D7-4A28-A086-CE6DDFA90FCA}" destId="{6BB47A5A-3BE1-4A3A-8B54-78BE6A62959E}" srcOrd="1" destOrd="0" parTransId="{EF30F256-5547-4FB4-A3CF-CF8847732DC3}" sibTransId="{3B74247D-5B4B-468F-A9CA-99951BFE1225}"/>
    <dgm:cxn modelId="{0D967CE5-0ED1-401E-AADC-21C95117AC99}" type="presOf" srcId="{6D87A333-057B-4274-88DB-BEB2BA986CC7}" destId="{E4C4D3A0-7489-4DAB-B76A-C49E6D13D879}" srcOrd="0" destOrd="0" presId="urn:microsoft.com/office/officeart/2008/layout/BendingPictureCaptionList"/>
    <dgm:cxn modelId="{CD1C44CF-E2D8-449C-B683-97A86DBB1C13}" srcId="{FE84460A-C3D7-4A28-A086-CE6DDFA90FCA}" destId="{747FBB59-F8B8-4281-84A3-656FA58762D1}" srcOrd="2" destOrd="0" parTransId="{5545DC30-AB21-45F8-99CB-91C5FEEE27BA}" sibTransId="{64B896F9-3D77-4C41-B2B4-0648DBEC7576}"/>
    <dgm:cxn modelId="{D49DC841-3302-40E1-93C1-0BB65EEE38CE}" srcId="{FE84460A-C3D7-4A28-A086-CE6DDFA90FCA}" destId="{A35C97DC-B190-40C8-B1C8-F411B3B6C090}" srcOrd="0" destOrd="0" parTransId="{0C6946C9-785B-4800-8E90-A9630B5E92B2}" sibTransId="{54666C89-F2B0-471D-ADE2-F477DBB1F1D6}"/>
    <dgm:cxn modelId="{2FADFBCE-96BC-41F1-932B-9E42702F1476}" type="presOf" srcId="{FE84460A-C3D7-4A28-A086-CE6DDFA90FCA}" destId="{A527C29E-E506-4BE5-B9AA-9BBF71C151B2}" srcOrd="0" destOrd="0" presId="urn:microsoft.com/office/officeart/2008/layout/BendingPictureCaptionList"/>
    <dgm:cxn modelId="{D92EC0C3-F470-491C-98F2-C8A626B94335}" type="presOf" srcId="{6BB47A5A-3BE1-4A3A-8B54-78BE6A62959E}" destId="{C7743D50-4B68-49B5-B69B-BCA1459F4879}" srcOrd="0" destOrd="0" presId="urn:microsoft.com/office/officeart/2008/layout/BendingPictureCaptionList"/>
    <dgm:cxn modelId="{03100B0D-23DD-47FD-A357-B9C3B06730CB}" srcId="{FE84460A-C3D7-4A28-A086-CE6DDFA90FCA}" destId="{6D87A333-057B-4274-88DB-BEB2BA986CC7}" srcOrd="3" destOrd="0" parTransId="{B9A4E93B-81FC-4E0F-8482-36F153138A58}" sibTransId="{D264D99B-DC1C-416D-B2A7-46C91FBBCAE1}"/>
    <dgm:cxn modelId="{04484936-0943-46E2-9E62-7025A30BC6F7}" type="presOf" srcId="{A35C97DC-B190-40C8-B1C8-F411B3B6C090}" destId="{010EAD1E-20E1-4642-939B-C51928CB3409}" srcOrd="0" destOrd="0" presId="urn:microsoft.com/office/officeart/2008/layout/BendingPictureCaptionList"/>
    <dgm:cxn modelId="{6A87035C-23BE-41AC-84B8-86120A7B55F4}" type="presOf" srcId="{747FBB59-F8B8-4281-84A3-656FA58762D1}" destId="{852A7B05-3480-4747-A497-7AECB7E2AB55}" srcOrd="0" destOrd="0" presId="urn:microsoft.com/office/officeart/2008/layout/BendingPictureCaptionList"/>
    <dgm:cxn modelId="{A92917CC-9495-4E40-900A-2E54F1AF8C86}" type="presParOf" srcId="{A527C29E-E506-4BE5-B9AA-9BBF71C151B2}" destId="{3ECC7E67-283C-4F3A-B046-CC646F847B6C}" srcOrd="0" destOrd="0" presId="urn:microsoft.com/office/officeart/2008/layout/BendingPictureCaptionList"/>
    <dgm:cxn modelId="{ADEA6189-3E0A-47F0-8FEA-6C5CC7336F5C}" type="presParOf" srcId="{3ECC7E67-283C-4F3A-B046-CC646F847B6C}" destId="{4CDA6239-771C-4E0F-A1E6-C172F040069A}" srcOrd="0" destOrd="0" presId="urn:microsoft.com/office/officeart/2008/layout/BendingPictureCaptionList"/>
    <dgm:cxn modelId="{805DDDD1-57E6-459C-ACD8-A8FA8A33F909}" type="presParOf" srcId="{3ECC7E67-283C-4F3A-B046-CC646F847B6C}" destId="{010EAD1E-20E1-4642-939B-C51928CB3409}" srcOrd="1" destOrd="0" presId="urn:microsoft.com/office/officeart/2008/layout/BendingPictureCaptionList"/>
    <dgm:cxn modelId="{DE558ABC-698D-4F19-893E-072925D8150E}" type="presParOf" srcId="{A527C29E-E506-4BE5-B9AA-9BBF71C151B2}" destId="{A0167AF2-100E-4A11-AA65-319086446BFD}" srcOrd="1" destOrd="0" presId="urn:microsoft.com/office/officeart/2008/layout/BendingPictureCaptionList"/>
    <dgm:cxn modelId="{659ADAC7-AADA-407A-AD49-8962B20CB16E}" type="presParOf" srcId="{A527C29E-E506-4BE5-B9AA-9BBF71C151B2}" destId="{A5455EDE-A736-45DE-835C-C61EC9945F39}" srcOrd="2" destOrd="0" presId="urn:microsoft.com/office/officeart/2008/layout/BendingPictureCaptionList"/>
    <dgm:cxn modelId="{5615473F-637B-45F3-804B-4AB17B177616}" type="presParOf" srcId="{A5455EDE-A736-45DE-835C-C61EC9945F39}" destId="{E3D639DF-B511-4E92-B7A5-B10B52DFA16F}" srcOrd="0" destOrd="0" presId="urn:microsoft.com/office/officeart/2008/layout/BendingPictureCaptionList"/>
    <dgm:cxn modelId="{99396C89-4FCF-42B2-B5CD-7533668BAC19}" type="presParOf" srcId="{A5455EDE-A736-45DE-835C-C61EC9945F39}" destId="{C7743D50-4B68-49B5-B69B-BCA1459F4879}" srcOrd="1" destOrd="0" presId="urn:microsoft.com/office/officeart/2008/layout/BendingPictureCaptionList"/>
    <dgm:cxn modelId="{2A8DBDE3-7E53-478C-AF41-0DCCB4773137}" type="presParOf" srcId="{A527C29E-E506-4BE5-B9AA-9BBF71C151B2}" destId="{ECDBEB6D-5300-4ED0-88BD-C1639EFC3778}" srcOrd="3" destOrd="0" presId="urn:microsoft.com/office/officeart/2008/layout/BendingPictureCaptionList"/>
    <dgm:cxn modelId="{CA6133D6-16FD-4E97-A8ED-14030257D8CC}" type="presParOf" srcId="{A527C29E-E506-4BE5-B9AA-9BBF71C151B2}" destId="{5ACD32B9-0D62-4714-88E3-809ECECD71ED}" srcOrd="4" destOrd="0" presId="urn:microsoft.com/office/officeart/2008/layout/BendingPictureCaptionList"/>
    <dgm:cxn modelId="{11A90739-063F-4574-9E4C-B66F614198E7}" type="presParOf" srcId="{5ACD32B9-0D62-4714-88E3-809ECECD71ED}" destId="{084DAE51-0B4B-49EC-81DA-0385E5C55B8A}" srcOrd="0" destOrd="0" presId="urn:microsoft.com/office/officeart/2008/layout/BendingPictureCaptionList"/>
    <dgm:cxn modelId="{43EFB92F-A304-4201-A2FC-6FDC02F71D32}" type="presParOf" srcId="{5ACD32B9-0D62-4714-88E3-809ECECD71ED}" destId="{852A7B05-3480-4747-A497-7AECB7E2AB55}" srcOrd="1" destOrd="0" presId="urn:microsoft.com/office/officeart/2008/layout/BendingPictureCaptionList"/>
    <dgm:cxn modelId="{898AADAB-591D-45E7-8330-84B24EB6A449}" type="presParOf" srcId="{A527C29E-E506-4BE5-B9AA-9BBF71C151B2}" destId="{3D4A7ED7-7E31-4C00-877C-64F9647B055A}" srcOrd="5" destOrd="0" presId="urn:microsoft.com/office/officeart/2008/layout/BendingPictureCaptionList"/>
    <dgm:cxn modelId="{4D1A1C11-9DB5-453F-BB12-30A7984A0B2A}" type="presParOf" srcId="{A527C29E-E506-4BE5-B9AA-9BBF71C151B2}" destId="{15952B3D-8F20-429C-8E45-91833585CBD1}" srcOrd="6" destOrd="0" presId="urn:microsoft.com/office/officeart/2008/layout/BendingPictureCaptionList"/>
    <dgm:cxn modelId="{DB32044A-D181-4150-A70C-8149BD7B4CC2}" type="presParOf" srcId="{15952B3D-8F20-429C-8E45-91833585CBD1}" destId="{B3BF164A-12C8-48ED-AEF1-D06D91478568}" srcOrd="0" destOrd="0" presId="urn:microsoft.com/office/officeart/2008/layout/BendingPictureCaptionList"/>
    <dgm:cxn modelId="{9C4CC8E0-3799-44D7-875F-56164E9A17FA}" type="presParOf" srcId="{15952B3D-8F20-429C-8E45-91833585CBD1}" destId="{E4C4D3A0-7489-4DAB-B76A-C49E6D13D87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84460A-C3D7-4A28-A086-CE6DDFA90FCA}" type="doc">
      <dgm:prSet loTypeId="urn:microsoft.com/office/officeart/2008/layout/BendingPictureCaptionList" loCatId="picture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A35C97DC-B190-40C8-B1C8-F411B3B6C090}">
      <dgm:prSet phldrT="[Texte]"/>
      <dgm:spPr/>
      <dgm:t>
        <a:bodyPr/>
        <a:lstStyle/>
        <a:p>
          <a:r>
            <a:rPr lang="fr-FR" b="1" dirty="0" smtClean="0"/>
            <a:t>Mise à jour des données clients dans </a:t>
          </a:r>
          <a:r>
            <a:rPr lang="fr-FR" b="1" dirty="0" err="1" smtClean="0"/>
            <a:t>MyWay</a:t>
          </a:r>
          <a:endParaRPr lang="fr-FR" b="1" dirty="0"/>
        </a:p>
      </dgm:t>
    </dgm:pt>
    <dgm:pt modelId="{0C6946C9-785B-4800-8E90-A9630B5E92B2}" type="parTrans" cxnId="{D49DC841-3302-40E1-93C1-0BB65EEE38CE}">
      <dgm:prSet/>
      <dgm:spPr/>
      <dgm:t>
        <a:bodyPr/>
        <a:lstStyle/>
        <a:p>
          <a:endParaRPr lang="fr-FR"/>
        </a:p>
      </dgm:t>
    </dgm:pt>
    <dgm:pt modelId="{54666C89-F2B0-471D-ADE2-F477DBB1F1D6}" type="sibTrans" cxnId="{D49DC841-3302-40E1-93C1-0BB65EEE38CE}">
      <dgm:prSet/>
      <dgm:spPr/>
      <dgm:t>
        <a:bodyPr/>
        <a:lstStyle/>
        <a:p>
          <a:endParaRPr lang="fr-FR"/>
        </a:p>
      </dgm:t>
    </dgm:pt>
    <dgm:pt modelId="{747FBB59-F8B8-4281-84A3-656FA58762D1}">
      <dgm:prSet phldrT="[Texte]"/>
      <dgm:spPr/>
      <dgm:t>
        <a:bodyPr/>
        <a:lstStyle/>
        <a:p>
          <a:r>
            <a:rPr lang="fr-FR" b="1" dirty="0" smtClean="0"/>
            <a:t>Saisie de la fiche RDC</a:t>
          </a:r>
          <a:endParaRPr lang="fr-FR" b="1" dirty="0"/>
        </a:p>
      </dgm:t>
    </dgm:pt>
    <dgm:pt modelId="{5545DC30-AB21-45F8-99CB-91C5FEEE27BA}" type="parTrans" cxnId="{CD1C44CF-E2D8-449C-B683-97A86DBB1C13}">
      <dgm:prSet/>
      <dgm:spPr/>
      <dgm:t>
        <a:bodyPr/>
        <a:lstStyle/>
        <a:p>
          <a:endParaRPr lang="fr-FR"/>
        </a:p>
      </dgm:t>
    </dgm:pt>
    <dgm:pt modelId="{64B896F9-3D77-4C41-B2B4-0648DBEC7576}" type="sibTrans" cxnId="{CD1C44CF-E2D8-449C-B683-97A86DBB1C13}">
      <dgm:prSet/>
      <dgm:spPr/>
      <dgm:t>
        <a:bodyPr/>
        <a:lstStyle/>
        <a:p>
          <a:endParaRPr lang="fr-FR"/>
        </a:p>
      </dgm:t>
    </dgm:pt>
    <dgm:pt modelId="{6BB47A5A-3BE1-4A3A-8B54-78BE6A62959E}">
      <dgm:prSet phldrT="[Texte]"/>
      <dgm:spPr/>
      <dgm:t>
        <a:bodyPr/>
        <a:lstStyle/>
        <a:p>
          <a:r>
            <a:rPr lang="fr-FR" b="1" dirty="0" smtClean="0"/>
            <a:t>Saisie de l’épargne</a:t>
          </a:r>
          <a:endParaRPr lang="fr-FR" b="1" dirty="0"/>
        </a:p>
      </dgm:t>
    </dgm:pt>
    <dgm:pt modelId="{EF30F256-5547-4FB4-A3CF-CF8847732DC3}" type="parTrans" cxnId="{39E662FA-148C-41F7-AEE6-DE098DFB6FB5}">
      <dgm:prSet/>
      <dgm:spPr/>
      <dgm:t>
        <a:bodyPr/>
        <a:lstStyle/>
        <a:p>
          <a:endParaRPr lang="fr-FR"/>
        </a:p>
      </dgm:t>
    </dgm:pt>
    <dgm:pt modelId="{3B74247D-5B4B-468F-A9CA-99951BFE1225}" type="sibTrans" cxnId="{39E662FA-148C-41F7-AEE6-DE098DFB6FB5}">
      <dgm:prSet/>
      <dgm:spPr/>
      <dgm:t>
        <a:bodyPr/>
        <a:lstStyle/>
        <a:p>
          <a:endParaRPr lang="fr-FR"/>
        </a:p>
      </dgm:t>
    </dgm:pt>
    <dgm:pt modelId="{6D87A333-057B-4274-88DB-BEB2BA986CC7}">
      <dgm:prSet phldrT="[Texte]"/>
      <dgm:spPr/>
      <dgm:t>
        <a:bodyPr/>
        <a:lstStyle/>
        <a:p>
          <a:r>
            <a:rPr lang="fr-FR" b="1" dirty="0" smtClean="0"/>
            <a:t>Avis motivé</a:t>
          </a:r>
          <a:endParaRPr lang="fr-FR" b="1" dirty="0"/>
        </a:p>
      </dgm:t>
    </dgm:pt>
    <dgm:pt modelId="{B9A4E93B-81FC-4E0F-8482-36F153138A58}" type="parTrans" cxnId="{03100B0D-23DD-47FD-A357-B9C3B06730CB}">
      <dgm:prSet/>
      <dgm:spPr/>
      <dgm:t>
        <a:bodyPr/>
        <a:lstStyle/>
        <a:p>
          <a:endParaRPr lang="fr-FR"/>
        </a:p>
      </dgm:t>
    </dgm:pt>
    <dgm:pt modelId="{D264D99B-DC1C-416D-B2A7-46C91FBBCAE1}" type="sibTrans" cxnId="{03100B0D-23DD-47FD-A357-B9C3B06730CB}">
      <dgm:prSet/>
      <dgm:spPr/>
      <dgm:t>
        <a:bodyPr/>
        <a:lstStyle/>
        <a:p>
          <a:endParaRPr lang="fr-FR"/>
        </a:p>
      </dgm:t>
    </dgm:pt>
    <dgm:pt modelId="{A527C29E-E506-4BE5-B9AA-9BBF71C151B2}" type="pres">
      <dgm:prSet presAssocID="{FE84460A-C3D7-4A28-A086-CE6DDFA90FC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3ECC7E67-283C-4F3A-B046-CC646F847B6C}" type="pres">
      <dgm:prSet presAssocID="{A35C97DC-B190-40C8-B1C8-F411B3B6C090}" presName="composite" presStyleCnt="0"/>
      <dgm:spPr/>
    </dgm:pt>
    <dgm:pt modelId="{4CDA6239-771C-4E0F-A1E6-C172F040069A}" type="pres">
      <dgm:prSet presAssocID="{A35C97DC-B190-40C8-B1C8-F411B3B6C090}" presName="rect1" presStyleLbl="bgImgPlace1" presStyleIdx="0" presStyleCnt="4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5733" r="5733"/>
          </a:stretch>
        </a:blipFill>
      </dgm:spPr>
      <dgm:t>
        <a:bodyPr/>
        <a:lstStyle/>
        <a:p>
          <a:endParaRPr lang="fr-FR"/>
        </a:p>
      </dgm:t>
    </dgm:pt>
    <dgm:pt modelId="{010EAD1E-20E1-4642-939B-C51928CB3409}" type="pres">
      <dgm:prSet presAssocID="{A35C97DC-B190-40C8-B1C8-F411B3B6C090}" presName="wedgeRectCallout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0167AF2-100E-4A11-AA65-319086446BFD}" type="pres">
      <dgm:prSet presAssocID="{54666C89-F2B0-471D-ADE2-F477DBB1F1D6}" presName="sibTrans" presStyleCnt="0"/>
      <dgm:spPr/>
    </dgm:pt>
    <dgm:pt modelId="{A5455EDE-A736-45DE-835C-C61EC9945F39}" type="pres">
      <dgm:prSet presAssocID="{6BB47A5A-3BE1-4A3A-8B54-78BE6A62959E}" presName="composite" presStyleCnt="0"/>
      <dgm:spPr/>
    </dgm:pt>
    <dgm:pt modelId="{E3D639DF-B511-4E92-B7A5-B10B52DFA16F}" type="pres">
      <dgm:prSet presAssocID="{6BB47A5A-3BE1-4A3A-8B54-78BE6A62959E}" presName="rect1" presStyleLbl="bgImgPlace1" presStyleIdx="1" presStyleCnt="4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3147" r="13147"/>
          </a:stretch>
        </a:blipFill>
      </dgm:spPr>
      <dgm:t>
        <a:bodyPr/>
        <a:lstStyle/>
        <a:p>
          <a:endParaRPr lang="fr-FR"/>
        </a:p>
      </dgm:t>
    </dgm:pt>
    <dgm:pt modelId="{C7743D50-4B68-49B5-B69B-BCA1459F4879}" type="pres">
      <dgm:prSet presAssocID="{6BB47A5A-3BE1-4A3A-8B54-78BE6A62959E}" presName="wedgeRectCallout1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CDBEB6D-5300-4ED0-88BD-C1639EFC3778}" type="pres">
      <dgm:prSet presAssocID="{3B74247D-5B4B-468F-A9CA-99951BFE1225}" presName="sibTrans" presStyleCnt="0"/>
      <dgm:spPr/>
    </dgm:pt>
    <dgm:pt modelId="{5ACD32B9-0D62-4714-88E3-809ECECD71ED}" type="pres">
      <dgm:prSet presAssocID="{747FBB59-F8B8-4281-84A3-656FA58762D1}" presName="composite" presStyleCnt="0"/>
      <dgm:spPr/>
    </dgm:pt>
    <dgm:pt modelId="{084DAE51-0B4B-49EC-81DA-0385E5C55B8A}" type="pres">
      <dgm:prSet presAssocID="{747FBB59-F8B8-4281-84A3-656FA58762D1}" presName="rect1" presStyleLbl="bgImgPlace1" presStyleIdx="2" presStyleCnt="4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7171" r="17171"/>
          </a:stretch>
        </a:blipFill>
      </dgm:spPr>
      <dgm:t>
        <a:bodyPr/>
        <a:lstStyle/>
        <a:p>
          <a:endParaRPr lang="fr-FR"/>
        </a:p>
      </dgm:t>
    </dgm:pt>
    <dgm:pt modelId="{852A7B05-3480-4747-A497-7AECB7E2AB55}" type="pres">
      <dgm:prSet presAssocID="{747FBB59-F8B8-4281-84A3-656FA58762D1}" presName="wedgeRectCallout1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D4A7ED7-7E31-4C00-877C-64F9647B055A}" type="pres">
      <dgm:prSet presAssocID="{64B896F9-3D77-4C41-B2B4-0648DBEC7576}" presName="sibTrans" presStyleCnt="0"/>
      <dgm:spPr/>
    </dgm:pt>
    <dgm:pt modelId="{15952B3D-8F20-429C-8E45-91833585CBD1}" type="pres">
      <dgm:prSet presAssocID="{6D87A333-057B-4274-88DB-BEB2BA986CC7}" presName="composite" presStyleCnt="0"/>
      <dgm:spPr/>
    </dgm:pt>
    <dgm:pt modelId="{B3BF164A-12C8-48ED-AEF1-D06D91478568}" type="pres">
      <dgm:prSet presAssocID="{6D87A333-057B-4274-88DB-BEB2BA986CC7}" presName="rect1" presStyleLbl="bgImgPlace1" presStyleIdx="3" presStyleCnt="4"/>
      <dgm:spPr>
        <a:blipFill dpi="0"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614" r="1614"/>
          </a:stretch>
        </a:blipFill>
      </dgm:spPr>
      <dgm:t>
        <a:bodyPr/>
        <a:lstStyle/>
        <a:p>
          <a:endParaRPr lang="fr-FR"/>
        </a:p>
      </dgm:t>
    </dgm:pt>
    <dgm:pt modelId="{E4C4D3A0-7489-4DAB-B76A-C49E6D13D879}" type="pres">
      <dgm:prSet presAssocID="{6D87A333-057B-4274-88DB-BEB2BA986CC7}" presName="wedgeRectCallout1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D2CD7D5A-E3C6-4F94-AF61-A80F5DE11500}" type="presOf" srcId="{A35C97DC-B190-40C8-B1C8-F411B3B6C090}" destId="{010EAD1E-20E1-4642-939B-C51928CB3409}" srcOrd="0" destOrd="0" presId="urn:microsoft.com/office/officeart/2008/layout/BendingPictureCaptionList"/>
    <dgm:cxn modelId="{10252D3B-E4DC-4464-91AB-32ED9C6CA6C0}" type="presOf" srcId="{FE84460A-C3D7-4A28-A086-CE6DDFA90FCA}" destId="{A527C29E-E506-4BE5-B9AA-9BBF71C151B2}" srcOrd="0" destOrd="0" presId="urn:microsoft.com/office/officeart/2008/layout/BendingPictureCaptionList"/>
    <dgm:cxn modelId="{BCB0DB68-4425-40B9-8624-D0319C18484D}" type="presOf" srcId="{6BB47A5A-3BE1-4A3A-8B54-78BE6A62959E}" destId="{C7743D50-4B68-49B5-B69B-BCA1459F4879}" srcOrd="0" destOrd="0" presId="urn:microsoft.com/office/officeart/2008/layout/BendingPictureCaptionList"/>
    <dgm:cxn modelId="{39E662FA-148C-41F7-AEE6-DE098DFB6FB5}" srcId="{FE84460A-C3D7-4A28-A086-CE6DDFA90FCA}" destId="{6BB47A5A-3BE1-4A3A-8B54-78BE6A62959E}" srcOrd="1" destOrd="0" parTransId="{EF30F256-5547-4FB4-A3CF-CF8847732DC3}" sibTransId="{3B74247D-5B4B-468F-A9CA-99951BFE1225}"/>
    <dgm:cxn modelId="{D49DC841-3302-40E1-93C1-0BB65EEE38CE}" srcId="{FE84460A-C3D7-4A28-A086-CE6DDFA90FCA}" destId="{A35C97DC-B190-40C8-B1C8-F411B3B6C090}" srcOrd="0" destOrd="0" parTransId="{0C6946C9-785B-4800-8E90-A9630B5E92B2}" sibTransId="{54666C89-F2B0-471D-ADE2-F477DBB1F1D6}"/>
    <dgm:cxn modelId="{BDB5AA99-2E82-4D5A-A760-8DC1808C43C3}" type="presOf" srcId="{6D87A333-057B-4274-88DB-BEB2BA986CC7}" destId="{E4C4D3A0-7489-4DAB-B76A-C49E6D13D879}" srcOrd="0" destOrd="0" presId="urn:microsoft.com/office/officeart/2008/layout/BendingPictureCaptionList"/>
    <dgm:cxn modelId="{03100B0D-23DD-47FD-A357-B9C3B06730CB}" srcId="{FE84460A-C3D7-4A28-A086-CE6DDFA90FCA}" destId="{6D87A333-057B-4274-88DB-BEB2BA986CC7}" srcOrd="3" destOrd="0" parTransId="{B9A4E93B-81FC-4E0F-8482-36F153138A58}" sibTransId="{D264D99B-DC1C-416D-B2A7-46C91FBBCAE1}"/>
    <dgm:cxn modelId="{E698ACE2-3723-44F9-9130-624DF6F6E0EE}" type="presOf" srcId="{747FBB59-F8B8-4281-84A3-656FA58762D1}" destId="{852A7B05-3480-4747-A497-7AECB7E2AB55}" srcOrd="0" destOrd="0" presId="urn:microsoft.com/office/officeart/2008/layout/BendingPictureCaptionList"/>
    <dgm:cxn modelId="{CD1C44CF-E2D8-449C-B683-97A86DBB1C13}" srcId="{FE84460A-C3D7-4A28-A086-CE6DDFA90FCA}" destId="{747FBB59-F8B8-4281-84A3-656FA58762D1}" srcOrd="2" destOrd="0" parTransId="{5545DC30-AB21-45F8-99CB-91C5FEEE27BA}" sibTransId="{64B896F9-3D77-4C41-B2B4-0648DBEC7576}"/>
    <dgm:cxn modelId="{05966A0D-5CA5-4009-B05E-E3B479968A6D}" type="presParOf" srcId="{A527C29E-E506-4BE5-B9AA-9BBF71C151B2}" destId="{3ECC7E67-283C-4F3A-B046-CC646F847B6C}" srcOrd="0" destOrd="0" presId="urn:microsoft.com/office/officeart/2008/layout/BendingPictureCaptionList"/>
    <dgm:cxn modelId="{B4C75890-8E67-4B4E-9A6F-77564AF83D55}" type="presParOf" srcId="{3ECC7E67-283C-4F3A-B046-CC646F847B6C}" destId="{4CDA6239-771C-4E0F-A1E6-C172F040069A}" srcOrd="0" destOrd="0" presId="urn:microsoft.com/office/officeart/2008/layout/BendingPictureCaptionList"/>
    <dgm:cxn modelId="{4C4887C2-1D6E-4B38-BC04-E4991CF9DA7C}" type="presParOf" srcId="{3ECC7E67-283C-4F3A-B046-CC646F847B6C}" destId="{010EAD1E-20E1-4642-939B-C51928CB3409}" srcOrd="1" destOrd="0" presId="urn:microsoft.com/office/officeart/2008/layout/BendingPictureCaptionList"/>
    <dgm:cxn modelId="{7FC47325-EFBF-4146-91F7-A66A446C6AF5}" type="presParOf" srcId="{A527C29E-E506-4BE5-B9AA-9BBF71C151B2}" destId="{A0167AF2-100E-4A11-AA65-319086446BFD}" srcOrd="1" destOrd="0" presId="urn:microsoft.com/office/officeart/2008/layout/BendingPictureCaptionList"/>
    <dgm:cxn modelId="{FB7C380A-2E59-425D-95DF-DE7770A8C42F}" type="presParOf" srcId="{A527C29E-E506-4BE5-B9AA-9BBF71C151B2}" destId="{A5455EDE-A736-45DE-835C-C61EC9945F39}" srcOrd="2" destOrd="0" presId="urn:microsoft.com/office/officeart/2008/layout/BendingPictureCaptionList"/>
    <dgm:cxn modelId="{CFC28B15-7FA0-4079-9999-2C929A96325F}" type="presParOf" srcId="{A5455EDE-A736-45DE-835C-C61EC9945F39}" destId="{E3D639DF-B511-4E92-B7A5-B10B52DFA16F}" srcOrd="0" destOrd="0" presId="urn:microsoft.com/office/officeart/2008/layout/BendingPictureCaptionList"/>
    <dgm:cxn modelId="{A6507CF2-15AD-4669-BE24-5C9D6E0CB9F9}" type="presParOf" srcId="{A5455EDE-A736-45DE-835C-C61EC9945F39}" destId="{C7743D50-4B68-49B5-B69B-BCA1459F4879}" srcOrd="1" destOrd="0" presId="urn:microsoft.com/office/officeart/2008/layout/BendingPictureCaptionList"/>
    <dgm:cxn modelId="{CDF3B8CE-8D6E-4433-8AF9-52DD2C2715EF}" type="presParOf" srcId="{A527C29E-E506-4BE5-B9AA-9BBF71C151B2}" destId="{ECDBEB6D-5300-4ED0-88BD-C1639EFC3778}" srcOrd="3" destOrd="0" presId="urn:microsoft.com/office/officeart/2008/layout/BendingPictureCaptionList"/>
    <dgm:cxn modelId="{D059564F-008D-4C40-9A86-538B199134D8}" type="presParOf" srcId="{A527C29E-E506-4BE5-B9AA-9BBF71C151B2}" destId="{5ACD32B9-0D62-4714-88E3-809ECECD71ED}" srcOrd="4" destOrd="0" presId="urn:microsoft.com/office/officeart/2008/layout/BendingPictureCaptionList"/>
    <dgm:cxn modelId="{A03E725D-EF01-465D-ADB2-3304F199E5CD}" type="presParOf" srcId="{5ACD32B9-0D62-4714-88E3-809ECECD71ED}" destId="{084DAE51-0B4B-49EC-81DA-0385E5C55B8A}" srcOrd="0" destOrd="0" presId="urn:microsoft.com/office/officeart/2008/layout/BendingPictureCaptionList"/>
    <dgm:cxn modelId="{84387787-6FF6-45F9-B5EF-AF9034E8E8FB}" type="presParOf" srcId="{5ACD32B9-0D62-4714-88E3-809ECECD71ED}" destId="{852A7B05-3480-4747-A497-7AECB7E2AB55}" srcOrd="1" destOrd="0" presId="urn:microsoft.com/office/officeart/2008/layout/BendingPictureCaptionList"/>
    <dgm:cxn modelId="{9AA589BB-5F93-4D5F-A9BD-4FCC44931C48}" type="presParOf" srcId="{A527C29E-E506-4BE5-B9AA-9BBF71C151B2}" destId="{3D4A7ED7-7E31-4C00-877C-64F9647B055A}" srcOrd="5" destOrd="0" presId="urn:microsoft.com/office/officeart/2008/layout/BendingPictureCaptionList"/>
    <dgm:cxn modelId="{3A75D0E7-C541-46F6-96F0-468EE808FB73}" type="presParOf" srcId="{A527C29E-E506-4BE5-B9AA-9BBF71C151B2}" destId="{15952B3D-8F20-429C-8E45-91833585CBD1}" srcOrd="6" destOrd="0" presId="urn:microsoft.com/office/officeart/2008/layout/BendingPictureCaptionList"/>
    <dgm:cxn modelId="{B172683E-C8C4-4D96-894E-705DBDDCC121}" type="presParOf" srcId="{15952B3D-8F20-429C-8E45-91833585CBD1}" destId="{B3BF164A-12C8-48ED-AEF1-D06D91478568}" srcOrd="0" destOrd="0" presId="urn:microsoft.com/office/officeart/2008/layout/BendingPictureCaptionList"/>
    <dgm:cxn modelId="{C7228A23-F45F-472B-BA60-9B14E7305A62}" type="presParOf" srcId="{15952B3D-8F20-429C-8E45-91833585CBD1}" destId="{E4C4D3A0-7489-4DAB-B76A-C49E6D13D87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DA6239-771C-4E0F-A1E6-C172F040069A}">
      <dsp:nvSpPr>
        <dsp:cNvPr id="0" name=""/>
        <dsp:cNvSpPr/>
      </dsp:nvSpPr>
      <dsp:spPr>
        <a:xfrm>
          <a:off x="456691" y="1079"/>
          <a:ext cx="1985615" cy="1588492"/>
        </a:xfrm>
        <a:prstGeom prst="rect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5733" r="573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10EAD1E-20E1-4642-939B-C51928CB3409}">
      <dsp:nvSpPr>
        <dsp:cNvPr id="0" name=""/>
        <dsp:cNvSpPr/>
      </dsp:nvSpPr>
      <dsp:spPr>
        <a:xfrm>
          <a:off x="635396" y="1430721"/>
          <a:ext cx="1767197" cy="555972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b="1" kern="1200" dirty="0" smtClean="0"/>
            <a:t>Mise à jour des données clients dans </a:t>
          </a:r>
          <a:r>
            <a:rPr lang="fr-FR" sz="1300" b="1" kern="1200" dirty="0" err="1" smtClean="0"/>
            <a:t>MyWay</a:t>
          </a:r>
          <a:endParaRPr lang="fr-FR" sz="1300" b="1" kern="1200" dirty="0"/>
        </a:p>
      </dsp:txBody>
      <dsp:txXfrm>
        <a:off x="635396" y="1430721"/>
        <a:ext cx="1767197" cy="555972"/>
      </dsp:txXfrm>
    </dsp:sp>
    <dsp:sp modelId="{E3D639DF-B511-4E92-B7A5-B10B52DFA16F}">
      <dsp:nvSpPr>
        <dsp:cNvPr id="0" name=""/>
        <dsp:cNvSpPr/>
      </dsp:nvSpPr>
      <dsp:spPr>
        <a:xfrm>
          <a:off x="2640868" y="1079"/>
          <a:ext cx="1985615" cy="1588492"/>
        </a:xfrm>
        <a:prstGeom prst="rect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3147" r="1314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7743D50-4B68-49B5-B69B-BCA1459F4879}">
      <dsp:nvSpPr>
        <dsp:cNvPr id="0" name=""/>
        <dsp:cNvSpPr/>
      </dsp:nvSpPr>
      <dsp:spPr>
        <a:xfrm>
          <a:off x="2819573" y="1430721"/>
          <a:ext cx="1767197" cy="555972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b="1" kern="1200" dirty="0" smtClean="0"/>
            <a:t>Saisie de l’épargne</a:t>
          </a:r>
          <a:endParaRPr lang="fr-FR" sz="1300" b="1" kern="1200" dirty="0"/>
        </a:p>
      </dsp:txBody>
      <dsp:txXfrm>
        <a:off x="2819573" y="1430721"/>
        <a:ext cx="1767197" cy="555972"/>
      </dsp:txXfrm>
    </dsp:sp>
    <dsp:sp modelId="{084DAE51-0B4B-49EC-81DA-0385E5C55B8A}">
      <dsp:nvSpPr>
        <dsp:cNvPr id="0" name=""/>
        <dsp:cNvSpPr/>
      </dsp:nvSpPr>
      <dsp:spPr>
        <a:xfrm>
          <a:off x="456691" y="2185255"/>
          <a:ext cx="1985615" cy="1588492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7171" r="17171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52A7B05-3480-4747-A497-7AECB7E2AB55}">
      <dsp:nvSpPr>
        <dsp:cNvPr id="0" name=""/>
        <dsp:cNvSpPr/>
      </dsp:nvSpPr>
      <dsp:spPr>
        <a:xfrm>
          <a:off x="635396" y="3614898"/>
          <a:ext cx="1767197" cy="555972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b="1" kern="1200" dirty="0" smtClean="0"/>
            <a:t>Saisie de la fiche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b="1" kern="1200" dirty="0" smtClean="0"/>
            <a:t>Relevé De Comptes</a:t>
          </a:r>
          <a:endParaRPr lang="fr-FR" sz="1300" b="1" kern="1200" dirty="0"/>
        </a:p>
      </dsp:txBody>
      <dsp:txXfrm>
        <a:off x="635396" y="3614898"/>
        <a:ext cx="1767197" cy="555972"/>
      </dsp:txXfrm>
    </dsp:sp>
    <dsp:sp modelId="{B3BF164A-12C8-48ED-AEF1-D06D91478568}">
      <dsp:nvSpPr>
        <dsp:cNvPr id="0" name=""/>
        <dsp:cNvSpPr/>
      </dsp:nvSpPr>
      <dsp:spPr>
        <a:xfrm>
          <a:off x="2640868" y="2185255"/>
          <a:ext cx="1985615" cy="1588492"/>
        </a:xfrm>
        <a:prstGeom prst="rect">
          <a:avLst/>
        </a:prstGeom>
        <a:blipFill dpi="0"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614" r="1614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4C4D3A0-7489-4DAB-B76A-C49E6D13D879}">
      <dsp:nvSpPr>
        <dsp:cNvPr id="0" name=""/>
        <dsp:cNvSpPr/>
      </dsp:nvSpPr>
      <dsp:spPr>
        <a:xfrm>
          <a:off x="2819573" y="3614898"/>
          <a:ext cx="1767197" cy="555972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b="1" kern="1200" dirty="0" smtClean="0"/>
            <a:t>Avis motivé</a:t>
          </a:r>
          <a:endParaRPr lang="fr-FR" sz="1300" b="1" kern="1200" dirty="0"/>
        </a:p>
      </dsp:txBody>
      <dsp:txXfrm>
        <a:off x="2819573" y="3614898"/>
        <a:ext cx="1767197" cy="5559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DA6239-771C-4E0F-A1E6-C172F040069A}">
      <dsp:nvSpPr>
        <dsp:cNvPr id="0" name=""/>
        <dsp:cNvSpPr/>
      </dsp:nvSpPr>
      <dsp:spPr>
        <a:xfrm>
          <a:off x="257" y="70107"/>
          <a:ext cx="1003658" cy="802926"/>
        </a:xfrm>
        <a:prstGeom prst="rect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5733" r="573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10EAD1E-20E1-4642-939B-C51928CB3409}">
      <dsp:nvSpPr>
        <dsp:cNvPr id="0" name=""/>
        <dsp:cNvSpPr/>
      </dsp:nvSpPr>
      <dsp:spPr>
        <a:xfrm>
          <a:off x="90586" y="792742"/>
          <a:ext cx="893256" cy="281024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600" b="1" kern="1200" dirty="0" smtClean="0"/>
            <a:t>Mise à jour des données clients dans </a:t>
          </a:r>
          <a:r>
            <a:rPr lang="fr-FR" sz="600" b="1" kern="1200" dirty="0" err="1" smtClean="0"/>
            <a:t>MyWay</a:t>
          </a:r>
          <a:endParaRPr lang="fr-FR" sz="600" b="1" kern="1200" dirty="0"/>
        </a:p>
      </dsp:txBody>
      <dsp:txXfrm>
        <a:off x="90586" y="792742"/>
        <a:ext cx="893256" cy="281024"/>
      </dsp:txXfrm>
    </dsp:sp>
    <dsp:sp modelId="{E3D639DF-B511-4E92-B7A5-B10B52DFA16F}">
      <dsp:nvSpPr>
        <dsp:cNvPr id="0" name=""/>
        <dsp:cNvSpPr/>
      </dsp:nvSpPr>
      <dsp:spPr>
        <a:xfrm>
          <a:off x="1104281" y="70107"/>
          <a:ext cx="1003658" cy="802926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3147" r="1314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7743D50-4B68-49B5-B69B-BCA1459F4879}">
      <dsp:nvSpPr>
        <dsp:cNvPr id="0" name=""/>
        <dsp:cNvSpPr/>
      </dsp:nvSpPr>
      <dsp:spPr>
        <a:xfrm>
          <a:off x="1194611" y="792742"/>
          <a:ext cx="893256" cy="281024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600" b="1" kern="1200" dirty="0" smtClean="0"/>
            <a:t>Saisie de l’épargne</a:t>
          </a:r>
          <a:endParaRPr lang="fr-FR" sz="600" b="1" kern="1200" dirty="0"/>
        </a:p>
      </dsp:txBody>
      <dsp:txXfrm>
        <a:off x="1194611" y="792742"/>
        <a:ext cx="893256" cy="281024"/>
      </dsp:txXfrm>
    </dsp:sp>
    <dsp:sp modelId="{084DAE51-0B4B-49EC-81DA-0385E5C55B8A}">
      <dsp:nvSpPr>
        <dsp:cNvPr id="0" name=""/>
        <dsp:cNvSpPr/>
      </dsp:nvSpPr>
      <dsp:spPr>
        <a:xfrm>
          <a:off x="257" y="1174132"/>
          <a:ext cx="1003658" cy="802926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7171" r="17171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52A7B05-3480-4747-A497-7AECB7E2AB55}">
      <dsp:nvSpPr>
        <dsp:cNvPr id="0" name=""/>
        <dsp:cNvSpPr/>
      </dsp:nvSpPr>
      <dsp:spPr>
        <a:xfrm>
          <a:off x="90586" y="1896766"/>
          <a:ext cx="893256" cy="281024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600" b="1" kern="1200" dirty="0" smtClean="0"/>
            <a:t>Saisie de la fiche RDC</a:t>
          </a:r>
          <a:endParaRPr lang="fr-FR" sz="600" b="1" kern="1200" dirty="0"/>
        </a:p>
      </dsp:txBody>
      <dsp:txXfrm>
        <a:off x="90586" y="1896766"/>
        <a:ext cx="893256" cy="281024"/>
      </dsp:txXfrm>
    </dsp:sp>
    <dsp:sp modelId="{B3BF164A-12C8-48ED-AEF1-D06D91478568}">
      <dsp:nvSpPr>
        <dsp:cNvPr id="0" name=""/>
        <dsp:cNvSpPr/>
      </dsp:nvSpPr>
      <dsp:spPr>
        <a:xfrm>
          <a:off x="1104281" y="1174132"/>
          <a:ext cx="1003658" cy="802926"/>
        </a:xfrm>
        <a:prstGeom prst="rect">
          <a:avLst/>
        </a:prstGeom>
        <a:blipFill dpi="0"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614" r="1614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4C4D3A0-7489-4DAB-B76A-C49E6D13D879}">
      <dsp:nvSpPr>
        <dsp:cNvPr id="0" name=""/>
        <dsp:cNvSpPr/>
      </dsp:nvSpPr>
      <dsp:spPr>
        <a:xfrm>
          <a:off x="1194611" y="1896766"/>
          <a:ext cx="893256" cy="281024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600" b="1" kern="1200" dirty="0" smtClean="0"/>
            <a:t>Avis motivé</a:t>
          </a:r>
          <a:endParaRPr lang="fr-FR" sz="600" b="1" kern="1200" dirty="0"/>
        </a:p>
      </dsp:txBody>
      <dsp:txXfrm>
        <a:off x="1194611" y="1896766"/>
        <a:ext cx="893256" cy="2810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0AB4-7775-4FC7-B8A1-46CFA9F0F0E9}" type="datetimeFigureOut">
              <a:rPr lang="fr-FR" smtClean="0"/>
              <a:t>28/09/2017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46B69-4552-46CB-8059-651E9FE79FD0}" type="datetimeFigureOut">
              <a:rPr lang="fr-FR" smtClean="0"/>
              <a:t>28/09/2017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080048" y="916524"/>
            <a:ext cx="678808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2647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289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298594" y="363557"/>
            <a:ext cx="8527800" cy="70324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31382" y="357376"/>
            <a:ext cx="535606" cy="4655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336270" y="397985"/>
            <a:ext cx="311151" cy="317193"/>
          </a:xfrm>
          <a:prstGeom prst="rect">
            <a:avLst/>
          </a:prstGeom>
          <a:solidFill>
            <a:srgbClr val="EA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Text Placeholder 2"/>
          <p:cNvSpPr>
            <a:spLocks noGrp="1"/>
          </p:cNvSpPr>
          <p:nvPr userDrawn="1">
            <p:ph idx="1"/>
          </p:nvPr>
        </p:nvSpPr>
        <p:spPr>
          <a:xfrm>
            <a:off x="298594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48390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RAPPEL DES BONNES PRATIQUES SACCEF</a:t>
            </a:r>
            <a:endParaRPr lang="fr-FR" dirty="0"/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2237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graphicFrame>
        <p:nvGraphicFramePr>
          <p:cNvPr id="13" name="Graphique 12"/>
          <p:cNvGraphicFramePr/>
          <p:nvPr userDrawn="1">
            <p:extLst>
              <p:ext uri="{D42A27DB-BD31-4B8C-83A1-F6EECF244321}">
                <p14:modId xmlns:p14="http://schemas.microsoft.com/office/powerpoint/2010/main" val="54828476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1328367852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961017509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1002169501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ZoneTexte 20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66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1" name="Rectangle 10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8" y="357375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8" name="Rectangle 17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2" name="Espace réservé du contenu 4"/>
          <p:cNvSpPr>
            <a:spLocks noGrp="1"/>
          </p:cNvSpPr>
          <p:nvPr>
            <p:ph idx="18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23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6635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4745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eur droit 18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0" name="Image 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94620" y="6317674"/>
            <a:ext cx="1920760" cy="32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 smtClean="0"/>
              <a:t>titre de la présentation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6782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88" r:id="rId2"/>
    <p:sldLayoutId id="2147483689" r:id="rId3"/>
    <p:sldLayoutId id="2147483690" r:id="rId4"/>
    <p:sldLayoutId id="2147483737" r:id="rId5"/>
    <p:sldLayoutId id="2147483687" r:id="rId6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>
              <a:lumMod val="65000"/>
            </a:schemeClr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90000"/>
        </a:lnSpc>
        <a:spcBef>
          <a:spcPts val="1000"/>
        </a:spcBef>
        <a:buClr>
          <a:srgbClr val="EA0000"/>
        </a:buClr>
        <a:buFont typeface="Arial Narrow" panose="020B0606020202030204" pitchFamily="34" charset="0"/>
        <a:buChar char="■"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65000"/>
          </a:schemeClr>
        </a:buClr>
        <a:buFont typeface="Arial Narrow" panose="020B0606020202030204" pitchFamily="34" charset="0"/>
        <a:buChar char="■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1200150" indent="-285750" algn="l" defTabSz="914400" rtl="0" eaLnBrk="1" latinLnBrk="0" hangingPunct="1">
        <a:lnSpc>
          <a:spcPct val="90000"/>
        </a:lnSpc>
        <a:spcBef>
          <a:spcPts val="500"/>
        </a:spcBef>
        <a:buClr>
          <a:srgbClr val="FF0000"/>
        </a:buClr>
        <a:buFont typeface="Arial Narrow" panose="020B0606020202030204" pitchFamily="34" charset="0"/>
        <a:buChar char="■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slide" Target="slide5.xml"/><Relationship Id="rId5" Type="http://schemas.openxmlformats.org/officeDocument/2006/relationships/image" Target="../media/image18.png"/><Relationship Id="rId10" Type="http://schemas.openxmlformats.org/officeDocument/2006/relationships/hyperlink" Target="http://pmmpresentation-pro.sigce.caisse-epargne.fr:8851/GCE.CultureNet.Web/Pages/Contenu.aspx?action=Contenu&amp;&amp;url=http://wnsgprw1.celca.caisse-epargne.fr/divers/espace_metier/procedures/procedures_locales/delegations/delegation.html" TargetMode="External"/><Relationship Id="rId4" Type="http://schemas.openxmlformats.org/officeDocument/2006/relationships/image" Target="../media/image17.png"/><Relationship Id="rId9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slide" Target="slide5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slide" Target="slide5.xml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mailto:serviceclient@c-garanties.co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microsoft.com/office/2007/relationships/hdphoto" Target="../media/hdphoto4.wdp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29/hdj-de-la-semaine/5473/mode-operatoire-quizz-kahoot-2.pdf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r 14"/>
          <p:cNvGrpSpPr/>
          <p:nvPr/>
        </p:nvGrpSpPr>
        <p:grpSpPr>
          <a:xfrm>
            <a:off x="0" y="3544248"/>
            <a:ext cx="9144000" cy="2284626"/>
            <a:chOff x="0" y="3370089"/>
            <a:chExt cx="9144000" cy="2458786"/>
          </a:xfrm>
        </p:grpSpPr>
        <p:cxnSp>
          <p:nvCxnSpPr>
            <p:cNvPr id="9" name="Connecteur droit 8"/>
            <p:cNvCxnSpPr/>
            <p:nvPr/>
          </p:nvCxnSpPr>
          <p:spPr>
            <a:xfrm flipV="1">
              <a:off x="1576210" y="3370089"/>
              <a:ext cx="2820" cy="2458786"/>
            </a:xfrm>
            <a:prstGeom prst="line">
              <a:avLst/>
            </a:prstGeom>
            <a:ln w="190500" cmpd="sng">
              <a:solidFill>
                <a:srgbClr val="B4D69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/>
            <p:cNvCxnSpPr/>
            <p:nvPr/>
          </p:nvCxnSpPr>
          <p:spPr>
            <a:xfrm flipH="1" flipV="1">
              <a:off x="1496832" y="3458768"/>
              <a:ext cx="7647168" cy="20158"/>
            </a:xfrm>
            <a:prstGeom prst="line">
              <a:avLst/>
            </a:prstGeom>
            <a:ln w="190500" cmpd="sng">
              <a:solidFill>
                <a:srgbClr val="B4D69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/>
            <p:cNvCxnSpPr/>
            <p:nvPr/>
          </p:nvCxnSpPr>
          <p:spPr>
            <a:xfrm>
              <a:off x="0" y="5734331"/>
              <a:ext cx="1655587" cy="0"/>
            </a:xfrm>
            <a:prstGeom prst="line">
              <a:avLst/>
            </a:prstGeom>
            <a:ln w="190500" cmpd="sng">
              <a:solidFill>
                <a:srgbClr val="B4D69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Image 6" descr="illus_00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98"/>
          <a:stretch/>
        </p:blipFill>
        <p:spPr>
          <a:xfrm>
            <a:off x="0" y="-1084530"/>
            <a:ext cx="10034859" cy="7309344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2080048" y="356900"/>
            <a:ext cx="6788080" cy="421940"/>
          </a:xfrm>
          <a:effectLst/>
        </p:spPr>
        <p:txBody>
          <a:bodyPr/>
          <a:lstStyle/>
          <a:p>
            <a:r>
              <a:rPr lang="fr-FR" dirty="0" smtClean="0">
                <a:solidFill>
                  <a:srgbClr val="CD0920"/>
                </a:solidFill>
                <a:effectLst/>
              </a:rPr>
              <a:t>OBTENIR UN ACCORD IMMEDIAT</a:t>
            </a:r>
            <a:endParaRPr lang="fr-FR" dirty="0">
              <a:solidFill>
                <a:srgbClr val="CD0920"/>
              </a:solidFill>
              <a:effectLst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932318" y="2751826"/>
            <a:ext cx="6573328" cy="1200329"/>
          </a:xfrm>
          <a:prstGeom prst="rect">
            <a:avLst/>
          </a:prstGeom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RAPPEL DES BONNES PRATIQUES </a:t>
            </a:r>
            <a:r>
              <a:rPr lang="fr-FR" sz="3600" b="1" dirty="0" smtClean="0">
                <a:solidFill>
                  <a:srgbClr val="FF0000"/>
                </a:solidFill>
              </a:rPr>
              <a:t>TELETRANSMISSION SACCEF</a:t>
            </a:r>
            <a:endParaRPr lang="fr-FR" sz="3600" dirty="0">
              <a:solidFill>
                <a:srgbClr val="FF00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665579" y="5393544"/>
            <a:ext cx="3830128" cy="987504"/>
          </a:xfrm>
          <a:prstGeom prst="round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 smtClean="0">
                <a:solidFill>
                  <a:schemeClr val="bg1"/>
                </a:solidFill>
              </a:rPr>
              <a:t>Appuyez sur </a:t>
            </a:r>
            <a:r>
              <a:rPr lang="fr-FR" sz="3000" b="1" dirty="0" smtClean="0">
                <a:solidFill>
                  <a:schemeClr val="bg1"/>
                </a:solidFill>
              </a:rPr>
              <a:t>F5</a:t>
            </a:r>
            <a:r>
              <a:rPr lang="fr-FR" sz="2200" b="1" dirty="0" smtClean="0">
                <a:solidFill>
                  <a:schemeClr val="bg1"/>
                </a:solidFill>
              </a:rPr>
              <a:t> pour </a:t>
            </a:r>
          </a:p>
          <a:p>
            <a:pPr algn="ctr"/>
            <a:r>
              <a:rPr lang="fr-FR" sz="2200" b="1" dirty="0" smtClean="0">
                <a:solidFill>
                  <a:schemeClr val="bg1"/>
                </a:solidFill>
              </a:rPr>
              <a:t>lancer le diaporama</a:t>
            </a:r>
          </a:p>
        </p:txBody>
      </p:sp>
    </p:spTree>
    <p:extLst>
      <p:ext uri="{BB962C8B-B14F-4D97-AF65-F5344CB8AC3E}">
        <p14:creationId xmlns:p14="http://schemas.microsoft.com/office/powerpoint/2010/main" val="269966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00366" y="1171816"/>
            <a:ext cx="4257986" cy="498332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r>
              <a:rPr lang="fr-FR" sz="2000" b="1" dirty="0" smtClean="0">
                <a:solidFill>
                  <a:srgbClr val="FF0000"/>
                </a:solidFill>
              </a:rPr>
              <a:t>CONTEXTE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100" b="1" dirty="0" smtClean="0"/>
              <a:t>L’achat d’un bien immobilier est un évènement important dans la vie de nos clients. </a:t>
            </a:r>
            <a:r>
              <a:rPr lang="fr-FR" sz="2100" dirty="0" smtClean="0"/>
              <a:t>Ils ont besoin d’être accompagnés et rassurés dans leur projet et </a:t>
            </a:r>
            <a:r>
              <a:rPr lang="fr-FR" sz="2100" b="1" dirty="0" smtClean="0"/>
              <a:t>d’obtenir rapidement un accord de leur banque pour l’octroi de leur crédit immobilier</a:t>
            </a:r>
            <a:r>
              <a:rPr lang="fr-FR" sz="2100" dirty="0" smtClean="0"/>
              <a:t>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fr-FR" sz="1300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100" dirty="0"/>
              <a:t>Lors de la </a:t>
            </a:r>
            <a:r>
              <a:rPr lang="fr-FR" sz="2100" b="1" dirty="0"/>
              <a:t>souscription d'un prêt immobilier</a:t>
            </a:r>
            <a:r>
              <a:rPr lang="fr-FR" sz="2100" dirty="0"/>
              <a:t>, la banque demande nécessairement à l'emprunteur</a:t>
            </a:r>
            <a:r>
              <a:rPr lang="fr-FR" sz="2100" b="1" dirty="0"/>
              <a:t> une garantie</a:t>
            </a:r>
            <a:r>
              <a:rPr lang="fr-FR" sz="2100" dirty="0"/>
              <a:t> sur le bien financé. </a:t>
            </a:r>
            <a:r>
              <a:rPr lang="fr-FR" sz="2100" dirty="0" smtClean="0"/>
              <a:t>Celle-ci </a:t>
            </a:r>
            <a:r>
              <a:rPr lang="fr-FR" sz="2100" dirty="0"/>
              <a:t>est </a:t>
            </a:r>
            <a:r>
              <a:rPr lang="fr-FR" sz="2100" b="1" dirty="0"/>
              <a:t>obligatoire</a:t>
            </a:r>
            <a:r>
              <a:rPr lang="fr-FR" sz="2100" dirty="0"/>
              <a:t>, </a:t>
            </a:r>
            <a:r>
              <a:rPr lang="fr-FR" sz="2100" dirty="0" smtClean="0"/>
              <a:t> mais l'emprunteur </a:t>
            </a:r>
            <a:r>
              <a:rPr lang="fr-FR" sz="2100" dirty="0"/>
              <a:t>peut toutefois choisir entre </a:t>
            </a:r>
            <a:r>
              <a:rPr lang="fr-FR" sz="2100" b="1" dirty="0"/>
              <a:t>les organismes de caution </a:t>
            </a:r>
            <a:r>
              <a:rPr lang="fr-FR" sz="2100" dirty="0" smtClean="0"/>
              <a:t>(</a:t>
            </a:r>
            <a:r>
              <a:rPr lang="fr-FR" sz="2100" b="1" dirty="0" smtClean="0"/>
              <a:t>SACCEF</a:t>
            </a:r>
            <a:r>
              <a:rPr lang="fr-FR" sz="2100" dirty="0" smtClean="0"/>
              <a:t> pour les Caisses d’Epargne) ou</a:t>
            </a:r>
            <a:r>
              <a:rPr lang="fr-FR" sz="2100" b="1" dirty="0" smtClean="0"/>
              <a:t> </a:t>
            </a:r>
            <a:r>
              <a:rPr lang="fr-FR" sz="2100" b="1" dirty="0"/>
              <a:t>l'hypothèque </a:t>
            </a:r>
            <a:r>
              <a:rPr lang="fr-FR" sz="2100" dirty="0"/>
              <a:t>(pour un bien neuf) </a:t>
            </a:r>
            <a:r>
              <a:rPr lang="fr-FR" sz="2100" b="1" dirty="0" smtClean="0"/>
              <a:t>et </a:t>
            </a:r>
            <a:r>
              <a:rPr lang="fr-FR" sz="2100" b="1" dirty="0"/>
              <a:t>le Privilège de Prêteur de Deniers</a:t>
            </a:r>
            <a:r>
              <a:rPr lang="fr-FR" sz="2100" dirty="0"/>
              <a:t> (</a:t>
            </a:r>
            <a:r>
              <a:rPr lang="fr-FR" sz="2100" dirty="0" smtClean="0"/>
              <a:t>PPD pour un bien ancien). </a:t>
            </a:r>
          </a:p>
        </p:txBody>
      </p:sp>
      <p:sp>
        <p:nvSpPr>
          <p:cNvPr id="5" name="Espace réservé du texte 1"/>
          <p:cNvSpPr>
            <a:spLocks noGrp="1"/>
          </p:cNvSpPr>
          <p:nvPr>
            <p:ph type="body" sz="quarter" idx="16"/>
          </p:nvPr>
        </p:nvSpPr>
        <p:spPr>
          <a:xfrm>
            <a:off x="766988" y="357375"/>
            <a:ext cx="8059406" cy="709425"/>
          </a:xfrm>
        </p:spPr>
        <p:txBody>
          <a:bodyPr/>
          <a:lstStyle/>
          <a:p>
            <a:r>
              <a:rPr lang="fr-FR" dirty="0" smtClean="0"/>
              <a:t>Rôle de la </a:t>
            </a:r>
            <a:r>
              <a:rPr lang="fr-FR" dirty="0" err="1" smtClean="0"/>
              <a:t>saccef</a:t>
            </a:r>
            <a:r>
              <a:rPr lang="fr-FR" dirty="0" smtClean="0"/>
              <a:t> dans </a:t>
            </a:r>
            <a:r>
              <a:rPr lang="fr-FR" dirty="0" smtClean="0">
                <a:solidFill>
                  <a:srgbClr val="FF0000"/>
                </a:solidFill>
              </a:rPr>
              <a:t>les prêts immobiliers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7" name="Image 6" descr="illus_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348" y="1128425"/>
            <a:ext cx="3496694" cy="1575088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4680674" y="2746659"/>
            <a:ext cx="4240042" cy="273921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fr-FR" b="1" dirty="0"/>
              <a:t>La </a:t>
            </a:r>
            <a:r>
              <a:rPr lang="fr-FR" b="1" dirty="0" smtClean="0"/>
              <a:t>caution SACCEF </a:t>
            </a:r>
            <a:r>
              <a:rPr lang="fr-FR" dirty="0" smtClean="0"/>
              <a:t>est</a:t>
            </a:r>
            <a:r>
              <a:rPr lang="fr-FR" b="1" dirty="0" smtClean="0"/>
              <a:t> </a:t>
            </a:r>
            <a:r>
              <a:rPr lang="fr-FR" dirty="0" smtClean="0"/>
              <a:t>délivrée par La CEGC (</a:t>
            </a:r>
            <a:r>
              <a:rPr lang="fr-FR" i="1" dirty="0" smtClean="0"/>
              <a:t>Compagnie </a:t>
            </a:r>
            <a:r>
              <a:rPr lang="fr-FR" i="1" dirty="0"/>
              <a:t>Européenne de Garanties et </a:t>
            </a:r>
            <a:r>
              <a:rPr lang="fr-FR" i="1" dirty="0" smtClean="0"/>
              <a:t>Cautions</a:t>
            </a:r>
            <a:r>
              <a:rPr lang="fr-FR" dirty="0" smtClean="0"/>
              <a:t>), </a:t>
            </a:r>
            <a:r>
              <a:rPr lang="fr-FR" dirty="0"/>
              <a:t>filiale de Natixis et partenaire du groupe </a:t>
            </a:r>
            <a:r>
              <a:rPr lang="fr-FR" dirty="0" smtClean="0"/>
              <a:t>BPCE. </a:t>
            </a:r>
          </a:p>
          <a:p>
            <a:pPr algn="just"/>
            <a:endParaRPr lang="fr-FR" sz="1000" dirty="0"/>
          </a:p>
          <a:p>
            <a:pPr algn="just"/>
            <a:r>
              <a:rPr lang="fr-FR" dirty="0" smtClean="0"/>
              <a:t>En </a:t>
            </a:r>
            <a:r>
              <a:rPr lang="fr-FR" dirty="0"/>
              <a:t>échange d’une cotisation versée </a:t>
            </a:r>
            <a:r>
              <a:rPr lang="fr-FR" dirty="0" smtClean="0"/>
              <a:t>par le client en </a:t>
            </a:r>
            <a:r>
              <a:rPr lang="fr-FR" dirty="0"/>
              <a:t>début de prêt, </a:t>
            </a:r>
            <a:r>
              <a:rPr lang="fr-FR" dirty="0" smtClean="0"/>
              <a:t>la CEGC s’engage </a:t>
            </a:r>
            <a:r>
              <a:rPr lang="fr-FR" dirty="0"/>
              <a:t>à </a:t>
            </a:r>
            <a:r>
              <a:rPr lang="fr-FR" dirty="0" smtClean="0"/>
              <a:t>rembourser à la CELCA </a:t>
            </a:r>
            <a:r>
              <a:rPr lang="fr-FR" dirty="0"/>
              <a:t>capital restant dû </a:t>
            </a:r>
            <a:r>
              <a:rPr lang="fr-FR" dirty="0" smtClean="0"/>
              <a:t>et </a:t>
            </a:r>
            <a:r>
              <a:rPr lang="fr-FR" dirty="0"/>
              <a:t>les échéances </a:t>
            </a:r>
            <a:r>
              <a:rPr lang="fr-FR" dirty="0" smtClean="0"/>
              <a:t>impayées en </a:t>
            </a:r>
            <a:r>
              <a:rPr lang="fr-FR" dirty="0"/>
              <a:t>cas de défaut de paiement de la part de </a:t>
            </a:r>
            <a:r>
              <a:rPr lang="fr-FR" dirty="0" smtClean="0"/>
              <a:t>l’emprunteur.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021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POURQUOI CHOSIR </a:t>
            </a:r>
            <a:r>
              <a:rPr lang="fr-FR" dirty="0" smtClean="0">
                <a:solidFill>
                  <a:srgbClr val="FF0000"/>
                </a:solidFill>
              </a:rPr>
              <a:t>LA SACCEF </a:t>
            </a:r>
            <a:r>
              <a:rPr lang="fr-FR" dirty="0" smtClean="0"/>
              <a:t>COMME GARANTIE ?</a:t>
            </a:r>
            <a:endParaRPr lang="fr-FR" dirty="0"/>
          </a:p>
        </p:txBody>
      </p:sp>
      <p:sp>
        <p:nvSpPr>
          <p:cNvPr id="6" name="Espace réservé du contenu 1"/>
          <p:cNvSpPr txBox="1">
            <a:spLocks/>
          </p:cNvSpPr>
          <p:nvPr/>
        </p:nvSpPr>
        <p:spPr>
          <a:xfrm>
            <a:off x="297213" y="1101316"/>
            <a:ext cx="4296052" cy="378965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b="1" dirty="0" smtClean="0">
                <a:solidFill>
                  <a:srgbClr val="FF0000"/>
                </a:solidFill>
              </a:rPr>
              <a:t>LES AVANTAGES POUR LE CLIENT:</a:t>
            </a:r>
            <a:endParaRPr lang="fr-FR" b="1" dirty="0">
              <a:solidFill>
                <a:srgbClr val="FF0000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fr-FR" dirty="0" smtClean="0"/>
              <a:t>La </a:t>
            </a:r>
            <a:r>
              <a:rPr lang="fr-FR" b="1" dirty="0" smtClean="0"/>
              <a:t>SACCEF est moins </a:t>
            </a:r>
            <a:r>
              <a:rPr lang="fr-FR" b="1" dirty="0"/>
              <a:t>coûteuse </a:t>
            </a:r>
            <a:r>
              <a:rPr lang="fr-FR" dirty="0"/>
              <a:t>que l’hypothèque ou le </a:t>
            </a:r>
            <a:r>
              <a:rPr lang="fr-FR" dirty="0" smtClean="0"/>
              <a:t>PPD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1400" i="1" u="sng" dirty="0" smtClean="0"/>
              <a:t>Exemple pour </a:t>
            </a:r>
            <a:r>
              <a:rPr lang="fr-FR" sz="1400" i="1" u="sng" dirty="0"/>
              <a:t>un emprunt de 180 000€ :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1400" i="1" dirty="0" smtClean="0"/>
              <a:t>Coût de la </a:t>
            </a:r>
            <a:r>
              <a:rPr lang="fr-FR" sz="1400" b="1" i="1" dirty="0" smtClean="0"/>
              <a:t>SACCEF</a:t>
            </a:r>
            <a:r>
              <a:rPr lang="fr-FR" sz="1400" i="1" dirty="0" smtClean="0"/>
              <a:t> : </a:t>
            </a:r>
            <a:r>
              <a:rPr lang="fr-FR" sz="1400" b="1" i="1" dirty="0" smtClean="0"/>
              <a:t>1</a:t>
            </a:r>
            <a:r>
              <a:rPr lang="fr-FR" sz="1400" b="1" i="1" dirty="0"/>
              <a:t> </a:t>
            </a:r>
            <a:r>
              <a:rPr lang="fr-FR" sz="1400" b="1" i="1" dirty="0" smtClean="0"/>
              <a:t>890€</a:t>
            </a:r>
            <a:r>
              <a:rPr lang="fr-FR" sz="1400" i="1" dirty="0" smtClean="0"/>
              <a:t> </a:t>
            </a:r>
            <a:r>
              <a:rPr lang="fr-FR" sz="1400" i="1" dirty="0"/>
              <a:t>en début de </a:t>
            </a:r>
            <a:r>
              <a:rPr lang="fr-FR" sz="1400" i="1" dirty="0" smtClean="0"/>
              <a:t>prêt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1400" i="1" dirty="0"/>
              <a:t>Coût </a:t>
            </a:r>
            <a:r>
              <a:rPr lang="fr-FR" sz="1400" i="1" dirty="0" smtClean="0"/>
              <a:t>de </a:t>
            </a:r>
            <a:r>
              <a:rPr lang="fr-FR" sz="1400" b="1" i="1" dirty="0" smtClean="0"/>
              <a:t>l’hypothèque</a:t>
            </a:r>
            <a:r>
              <a:rPr lang="fr-FR" sz="1400" i="1" dirty="0" smtClean="0"/>
              <a:t> : 2</a:t>
            </a:r>
            <a:r>
              <a:rPr lang="fr-FR" sz="1400" i="1" dirty="0"/>
              <a:t> </a:t>
            </a:r>
            <a:r>
              <a:rPr lang="fr-FR" sz="1400" i="1" dirty="0" smtClean="0"/>
              <a:t>671€ en </a:t>
            </a:r>
            <a:r>
              <a:rPr lang="fr-FR" sz="1400" i="1" dirty="0"/>
              <a:t>début de prêt </a:t>
            </a:r>
            <a:r>
              <a:rPr lang="fr-FR" sz="1400" i="1" dirty="0" smtClean="0"/>
              <a:t>+ 844€ de </a:t>
            </a:r>
            <a:r>
              <a:rPr lang="fr-FR" sz="1400" i="1" dirty="0"/>
              <a:t>frais de </a:t>
            </a:r>
            <a:r>
              <a:rPr lang="fr-FR" sz="1400" i="1" dirty="0" smtClean="0"/>
              <a:t>mainlevée</a:t>
            </a:r>
            <a:r>
              <a:rPr lang="fr-FR" sz="1400" i="1" dirty="0"/>
              <a:t> </a:t>
            </a:r>
            <a:r>
              <a:rPr lang="fr-FR" sz="1400" i="1" dirty="0" smtClean="0"/>
              <a:t>= </a:t>
            </a:r>
            <a:r>
              <a:rPr lang="fr-FR" sz="1400" b="1" i="1" dirty="0" smtClean="0"/>
              <a:t>3515€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1400" i="1" dirty="0"/>
              <a:t>Coût </a:t>
            </a:r>
            <a:r>
              <a:rPr lang="fr-FR" sz="1400" i="1" dirty="0" smtClean="0"/>
              <a:t>du </a:t>
            </a:r>
            <a:r>
              <a:rPr lang="fr-FR" sz="1400" b="1" i="1" dirty="0" smtClean="0"/>
              <a:t>PPD</a:t>
            </a:r>
            <a:r>
              <a:rPr lang="fr-FR" sz="1400" i="1" dirty="0" smtClean="0"/>
              <a:t> </a:t>
            </a:r>
            <a:r>
              <a:rPr lang="fr-FR" sz="1400" i="1" dirty="0"/>
              <a:t>(pour un bien ancien) : </a:t>
            </a:r>
            <a:r>
              <a:rPr lang="fr-FR" sz="1400" i="1" dirty="0" smtClean="0"/>
              <a:t>1</a:t>
            </a:r>
            <a:r>
              <a:rPr lang="fr-FR" sz="1400" i="1" dirty="0"/>
              <a:t> </a:t>
            </a:r>
            <a:r>
              <a:rPr lang="fr-FR" sz="1400" i="1" dirty="0" smtClean="0"/>
              <a:t>127€ + 844€ </a:t>
            </a:r>
            <a:r>
              <a:rPr lang="fr-FR" sz="1400" i="1" dirty="0"/>
              <a:t>de frais de </a:t>
            </a:r>
            <a:r>
              <a:rPr lang="fr-FR" sz="1400" i="1" dirty="0" smtClean="0"/>
              <a:t>mainlevée = </a:t>
            </a:r>
            <a:r>
              <a:rPr lang="fr-FR" sz="1400" b="1" i="1" dirty="0" smtClean="0"/>
              <a:t>1971€ </a:t>
            </a:r>
            <a:endParaRPr lang="fr-FR" sz="1400" i="1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fr-FR" dirty="0" smtClean="0"/>
              <a:t>La </a:t>
            </a:r>
            <a:r>
              <a:rPr lang="fr-FR" b="1" dirty="0" smtClean="0"/>
              <a:t>SACCEF est moins </a:t>
            </a:r>
            <a:r>
              <a:rPr lang="fr-FR" b="1" dirty="0"/>
              <a:t>contraignante </a:t>
            </a:r>
            <a:r>
              <a:rPr lang="fr-FR" dirty="0"/>
              <a:t>: la mise en place de la caution SACCEF ne nécessite aucune démarche de la part du client, puisque la CELCA se charge d’accomplir l’ensemble des </a:t>
            </a:r>
            <a:r>
              <a:rPr lang="fr-FR" dirty="0" smtClean="0"/>
              <a:t>formalités. </a:t>
            </a:r>
            <a:endParaRPr lang="fr-FR" dirty="0"/>
          </a:p>
          <a:p>
            <a:pPr marL="0" indent="0" algn="just">
              <a:buFont typeface="Arial Narrow" panose="020B0606020202030204" pitchFamily="34" charset="0"/>
              <a:buNone/>
            </a:pPr>
            <a:endParaRPr lang="fr-FR" dirty="0" smtClean="0"/>
          </a:p>
        </p:txBody>
      </p:sp>
      <p:sp>
        <p:nvSpPr>
          <p:cNvPr id="7" name="Espace réservé du contenu 1"/>
          <p:cNvSpPr txBox="1">
            <a:spLocks/>
          </p:cNvSpPr>
          <p:nvPr/>
        </p:nvSpPr>
        <p:spPr>
          <a:xfrm>
            <a:off x="4777061" y="2726254"/>
            <a:ext cx="4058593" cy="334493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b="1" dirty="0">
                <a:solidFill>
                  <a:srgbClr val="FF0000"/>
                </a:solidFill>
              </a:rPr>
              <a:t>LES AVANTAGES POUR </a:t>
            </a:r>
            <a:r>
              <a:rPr lang="fr-FR" b="1" dirty="0" smtClean="0">
                <a:solidFill>
                  <a:srgbClr val="FF0000"/>
                </a:solidFill>
              </a:rPr>
              <a:t>LA CELCA:</a:t>
            </a:r>
            <a:endParaRPr lang="fr-FR" b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b="1" dirty="0" smtClean="0"/>
              <a:t>C’est un moyen supplémentaire de maîtriser le niveau de risque </a:t>
            </a:r>
            <a:r>
              <a:rPr lang="fr-FR" dirty="0" smtClean="0"/>
              <a:t>: </a:t>
            </a:r>
            <a:r>
              <a:rPr lang="fr-FR" dirty="0"/>
              <a:t>La SACCEF accorde les dossiers en fonction d’une analyse de risque (ce n'est pas le cas de l’hypothèque ou du </a:t>
            </a:r>
            <a:r>
              <a:rPr lang="fr-FR" dirty="0" smtClean="0"/>
              <a:t>PPD).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b="1" dirty="0" smtClean="0"/>
              <a:t>C’est </a:t>
            </a:r>
            <a:r>
              <a:rPr lang="fr-FR" b="1" dirty="0"/>
              <a:t>une garantie solide </a:t>
            </a:r>
            <a:r>
              <a:rPr lang="fr-FR" b="1" dirty="0" smtClean="0"/>
              <a:t>: </a:t>
            </a:r>
            <a:r>
              <a:rPr lang="fr-FR" dirty="0" smtClean="0"/>
              <a:t>durant la vie du prêt, si </a:t>
            </a:r>
            <a:r>
              <a:rPr lang="fr-FR" dirty="0"/>
              <a:t>le client n’est plus en mesure de payer ses échéances, la </a:t>
            </a:r>
            <a:r>
              <a:rPr lang="fr-FR" b="1" dirty="0"/>
              <a:t>SACCEF se substituera au client pour rembourser les </a:t>
            </a:r>
            <a:r>
              <a:rPr lang="fr-FR" b="1" dirty="0" smtClean="0"/>
              <a:t>échéances impayées.</a:t>
            </a:r>
            <a:endParaRPr lang="fr-FR" dirty="0" smtClean="0"/>
          </a:p>
        </p:txBody>
      </p:sp>
      <p:pic>
        <p:nvPicPr>
          <p:cNvPr id="9" name="Image 8" descr="illus_0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577" y="4955532"/>
            <a:ext cx="1551484" cy="1258866"/>
          </a:xfrm>
          <a:prstGeom prst="rect">
            <a:avLst/>
          </a:prstGeom>
        </p:spPr>
      </p:pic>
      <p:pic>
        <p:nvPicPr>
          <p:cNvPr id="10" name="Image 9" descr="illus_08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82" b="32449"/>
          <a:stretch/>
        </p:blipFill>
        <p:spPr>
          <a:xfrm>
            <a:off x="6650965" y="1153072"/>
            <a:ext cx="1112495" cy="986279"/>
          </a:xfrm>
          <a:prstGeom prst="rect">
            <a:avLst/>
          </a:prstGeom>
        </p:spPr>
      </p:pic>
      <p:pic>
        <p:nvPicPr>
          <p:cNvPr id="8" name="Image 7" descr="illus_07.pn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738" b="100000" l="44186" r="100000">
                        <a14:foregroundMark x1="86379" y1="63296" x2="86379" y2="63296"/>
                        <a14:foregroundMark x1="98007" y1="86142" x2="98007" y2="86142"/>
                        <a14:foregroundMark x1="59801" y1="76217" x2="59801" y2="76217"/>
                        <a14:foregroundMark x1="61462" y1="66479" x2="61462" y2="66479"/>
                        <a14:foregroundMark x1="59468" y1="64232" x2="59468" y2="64232"/>
                        <a14:foregroundMark x1="54153" y1="80337" x2="54153" y2="80337"/>
                        <a14:foregroundMark x1="69767" y1="84270" x2="69767" y2="84270"/>
                        <a14:foregroundMark x1="58140" y1="94007" x2="58140" y2="94007"/>
                        <a14:foregroundMark x1="62458" y1="88577" x2="62458" y2="88577"/>
                        <a14:foregroundMark x1="58140" y1="87828" x2="58140" y2="87828"/>
                        <a14:foregroundMark x1="60797" y1="98876" x2="60797" y2="98876"/>
                        <a14:foregroundMark x1="82724" y1="63296" x2="82724" y2="63296"/>
                        <a14:foregroundMark x1="57807" y1="96629" x2="57807" y2="96629"/>
                        <a14:foregroundMark x1="61462" y1="99438" x2="61462" y2="99438"/>
                        <a14:foregroundMark x1="91362" y1="95880" x2="91362" y2="95880"/>
                        <a14:foregroundMark x1="86047" y1="99438" x2="86047" y2="99438"/>
                        <a14:backgroundMark x1="48505" y1="76030" x2="48505" y2="76030"/>
                        <a14:backgroundMark x1="54153" y1="76404" x2="54153" y2="764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706" t="60378"/>
          <a:stretch/>
        </p:blipFill>
        <p:spPr>
          <a:xfrm>
            <a:off x="5889941" y="2061713"/>
            <a:ext cx="670299" cy="63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22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Obtenir un accord </a:t>
            </a:r>
            <a:r>
              <a:rPr lang="fr-FR" dirty="0" smtClean="0">
                <a:solidFill>
                  <a:srgbClr val="FF0000"/>
                </a:solidFill>
              </a:rPr>
              <a:t>rapidement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7" name="Espace réservé du contenu 1"/>
          <p:cNvSpPr txBox="1">
            <a:spLocks/>
          </p:cNvSpPr>
          <p:nvPr/>
        </p:nvSpPr>
        <p:spPr>
          <a:xfrm>
            <a:off x="287080" y="2094614"/>
            <a:ext cx="8766142" cy="1853885"/>
          </a:xfrm>
          <a:prstGeom prst="roundRect">
            <a:avLst/>
          </a:prstGeom>
          <a:solidFill>
            <a:srgbClr val="CC0066"/>
          </a:solidFill>
          <a:ln w="635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fr-FR" b="1" dirty="0" smtClean="0"/>
              <a:t>		 </a:t>
            </a:r>
            <a:r>
              <a:rPr lang="fr-FR" sz="1600" b="1" dirty="0" smtClean="0"/>
              <a:t>ACCORD AUTOMATIQUE</a:t>
            </a:r>
          </a:p>
          <a:p>
            <a:pPr marL="2324100" lvl="6"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fr-FR" altLang="fr-FR" sz="1600" dirty="0"/>
              <a:t>C’est </a:t>
            </a:r>
            <a:r>
              <a:rPr lang="fr-FR" altLang="fr-FR" sz="1600" b="1" dirty="0"/>
              <a:t>un accord immédiat </a:t>
            </a:r>
            <a:r>
              <a:rPr lang="fr-FR" altLang="fr-FR" sz="1600" dirty="0"/>
              <a:t>(dans la minute) obtenu dès la transmission informatique du dossier à partir de NEO. </a:t>
            </a:r>
            <a:endParaRPr lang="fr-FR" sz="1600" dirty="0"/>
          </a:p>
          <a:p>
            <a:pPr marL="2324100" lvl="6"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fr-FR" altLang="fr-FR" sz="1600" dirty="0" smtClean="0"/>
              <a:t>L’accord </a:t>
            </a:r>
            <a:r>
              <a:rPr lang="fr-FR" altLang="fr-FR" sz="1600" dirty="0"/>
              <a:t>automatique n’est possible que si toutes les informations sur l’emprunteur ont bien été </a:t>
            </a:r>
            <a:r>
              <a:rPr lang="fr-FR" altLang="fr-FR" sz="1600" b="1" dirty="0"/>
              <a:t>complétées dans </a:t>
            </a:r>
            <a:r>
              <a:rPr lang="fr-FR" altLang="fr-FR" sz="1600" b="1" dirty="0" err="1" smtClean="0"/>
              <a:t>Myway</a:t>
            </a:r>
            <a:endParaRPr lang="fr-FR" altLang="fr-FR" sz="1600" b="1" dirty="0" smtClean="0"/>
          </a:p>
          <a:p>
            <a:pPr lvl="6">
              <a:buClr>
                <a:schemeClr val="bg1"/>
              </a:buClr>
              <a:buFont typeface="Wingdings" panose="05000000000000000000" pitchFamily="2" charset="2"/>
              <a:buChar char="ü"/>
            </a:pPr>
            <a:endParaRPr lang="fr-FR" b="1" dirty="0"/>
          </a:p>
          <a:p>
            <a:pPr marL="0" indent="0" algn="just">
              <a:buFont typeface="Arial Narrow" panose="020B0606020202030204" pitchFamily="34" charset="0"/>
              <a:buNone/>
            </a:pPr>
            <a:endParaRPr lang="fr-FR" sz="1600" dirty="0"/>
          </a:p>
        </p:txBody>
      </p:sp>
      <p:sp>
        <p:nvSpPr>
          <p:cNvPr id="8" name="Espace réservé du contenu 1"/>
          <p:cNvSpPr txBox="1">
            <a:spLocks/>
          </p:cNvSpPr>
          <p:nvPr/>
        </p:nvSpPr>
        <p:spPr>
          <a:xfrm>
            <a:off x="297713" y="3948498"/>
            <a:ext cx="8755019" cy="2409772"/>
          </a:xfrm>
          <a:prstGeom prst="roundRect">
            <a:avLst/>
          </a:prstGeom>
          <a:solidFill>
            <a:srgbClr val="FF6600"/>
          </a:solidFill>
          <a:ln w="6350" cap="flat" cmpd="sng" algn="ctr">
            <a:noFill/>
            <a:prstDash val="solid"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500" b="1" dirty="0" smtClean="0"/>
              <a:t>		 </a:t>
            </a:r>
            <a:r>
              <a:rPr lang="fr-FR" sz="1600" b="1" dirty="0" smtClean="0"/>
              <a:t>TAUX D’ATTENTE</a:t>
            </a:r>
          </a:p>
          <a:p>
            <a:pPr marL="2324100" lvl="7" algn="just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fr-FR" altLang="fr-FR" sz="1600" b="1" dirty="0"/>
              <a:t>C’est le % de dossiers pour lesquels une décision ne peut pas être donnée par la SACCEF en raison d’informations manquantes ou d’incohérences</a:t>
            </a:r>
            <a:r>
              <a:rPr lang="fr-FR" altLang="fr-FR" sz="1600" dirty="0"/>
              <a:t> (ex : revenus locatifs sans patrimoine </a:t>
            </a:r>
            <a:r>
              <a:rPr lang="fr-FR" altLang="fr-FR" sz="1600" dirty="0" smtClean="0"/>
              <a:t>immobilier, </a:t>
            </a:r>
            <a:r>
              <a:rPr lang="fr-FR" altLang="fr-FR" sz="1600" dirty="0"/>
              <a:t>encours immobilier sur la RP sans charge de </a:t>
            </a:r>
            <a:r>
              <a:rPr lang="fr-FR" altLang="fr-FR" sz="1600" dirty="0" smtClean="0"/>
              <a:t>prêt, </a:t>
            </a:r>
            <a:r>
              <a:rPr lang="fr-FR" altLang="fr-FR" sz="1600" dirty="0"/>
              <a:t>de l’apport mais pas d’épargne …) </a:t>
            </a:r>
            <a:endParaRPr lang="fr-FR" altLang="fr-FR" sz="1600" dirty="0" smtClean="0"/>
          </a:p>
          <a:p>
            <a:pPr marL="2324100" lvl="7" algn="just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fr-FR" altLang="fr-FR" sz="1600" dirty="0"/>
              <a:t>La mise en attente d’un dossier signifie que </a:t>
            </a:r>
            <a:r>
              <a:rPr lang="fr-FR" altLang="fr-FR" sz="1600" b="1" dirty="0"/>
              <a:t>l’analyste SACCEF a besoin d’informations complémentaires de votre part pour se positionner</a:t>
            </a:r>
            <a:r>
              <a:rPr lang="fr-FR" altLang="fr-FR" sz="1600" dirty="0"/>
              <a:t>. </a:t>
            </a:r>
            <a:r>
              <a:rPr lang="fr-FR" altLang="fr-FR" sz="1600" dirty="0">
                <a:sym typeface="Wingdings" panose="05000000000000000000" pitchFamily="2" charset="2"/>
              </a:rPr>
              <a:t> </a:t>
            </a:r>
            <a:endParaRPr lang="fr-FR" sz="1600" dirty="0"/>
          </a:p>
          <a:p>
            <a:pPr marL="2324100" lvl="7" algn="just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fr-FR" altLang="fr-FR" sz="1600" dirty="0"/>
              <a:t>Dossier mis en attente = </a:t>
            </a:r>
            <a:r>
              <a:rPr lang="fr-FR" altLang="fr-FR" sz="1600" dirty="0" smtClean="0"/>
              <a:t>allongement </a:t>
            </a:r>
            <a:r>
              <a:rPr lang="fr-FR" altLang="fr-FR" sz="1600" dirty="0"/>
              <a:t>du délai de réponse </a:t>
            </a:r>
            <a:r>
              <a:rPr lang="fr-FR" altLang="fr-FR" sz="1600" dirty="0" smtClean="0"/>
              <a:t>!</a:t>
            </a:r>
            <a:endParaRPr lang="fr-FR" sz="1600" dirty="0"/>
          </a:p>
        </p:txBody>
      </p:sp>
      <p:sp>
        <p:nvSpPr>
          <p:cNvPr id="12" name="Espace réservé du contenu 11"/>
          <p:cNvSpPr>
            <a:spLocks noGrp="1"/>
          </p:cNvSpPr>
          <p:nvPr>
            <p:ph idx="1"/>
          </p:nvPr>
        </p:nvSpPr>
        <p:spPr>
          <a:xfrm>
            <a:off x="297713" y="1115567"/>
            <a:ext cx="8527801" cy="904619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600" b="1" dirty="0"/>
              <a:t>Il est possible d’obtenir un accord immédiat </a:t>
            </a:r>
            <a:r>
              <a:rPr lang="fr-FR" sz="1600" dirty="0"/>
              <a:t>lors de l’envoi du dossier à la SACCEF.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600" dirty="0"/>
              <a:t>Il est également possible de </a:t>
            </a:r>
            <a:r>
              <a:rPr lang="fr-FR" sz="1600" b="1" dirty="0"/>
              <a:t>raccourcir les délais en cas de dossier mis en attente par la SACCEF</a:t>
            </a:r>
            <a:r>
              <a:rPr lang="fr-FR" sz="1600" dirty="0"/>
              <a:t>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600" dirty="0"/>
              <a:t>Nous allons vous donner ici des astuces et vous rappeler les bonnes pratiques à adopter pour y parvenir.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82" y="2179673"/>
            <a:ext cx="1822151" cy="1706460"/>
          </a:xfrm>
          <a:prstGeom prst="roundRect">
            <a:avLst>
              <a:gd name="adj" fmla="val 16667"/>
            </a:avLst>
          </a:prstGeom>
          <a:ln w="28575">
            <a:solidFill>
              <a:schemeClr val="tx1"/>
            </a:solidFill>
            <a:miter lim="800000"/>
            <a:headEnd/>
            <a:tailEnd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32" y="4256840"/>
            <a:ext cx="1792687" cy="1697116"/>
          </a:xfrm>
          <a:prstGeom prst="roundRect">
            <a:avLst>
              <a:gd name="adj" fmla="val 16667"/>
            </a:avLst>
          </a:prstGeom>
          <a:ln w="28575">
            <a:solidFill>
              <a:schemeClr val="tx1"/>
            </a:solidFill>
            <a:miter lim="800000"/>
            <a:headEnd/>
            <a:tailEnd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Les essentiels pour réussir sa </a:t>
            </a:r>
            <a:r>
              <a:rPr lang="fr-FR" dirty="0" smtClean="0">
                <a:solidFill>
                  <a:srgbClr val="FF0000"/>
                </a:solidFill>
              </a:rPr>
              <a:t>télétransmission SACCEF</a:t>
            </a:r>
            <a:endParaRPr lang="fr-FR" dirty="0">
              <a:solidFill>
                <a:srgbClr val="FF0000"/>
              </a:solidFill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4355763"/>
              </p:ext>
            </p:extLst>
          </p:nvPr>
        </p:nvGraphicFramePr>
        <p:xfrm>
          <a:off x="2403475" y="2000250"/>
          <a:ext cx="5083175" cy="4171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1619250" y="1190625"/>
            <a:ext cx="5648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Les 4 essentiels pour réussir sa télétransmission. </a:t>
            </a:r>
          </a:p>
          <a:p>
            <a:pPr algn="ctr"/>
            <a:r>
              <a:rPr lang="fr-FR" b="1" dirty="0" smtClean="0"/>
              <a:t>Cliquez sur chacune des icones !</a:t>
            </a:r>
            <a:endParaRPr lang="fr-FR" b="1" dirty="0"/>
          </a:p>
        </p:txBody>
      </p:sp>
      <p:cxnSp>
        <p:nvCxnSpPr>
          <p:cNvPr id="5" name="Connecteur droit 4"/>
          <p:cNvCxnSpPr/>
          <p:nvPr/>
        </p:nvCxnSpPr>
        <p:spPr>
          <a:xfrm>
            <a:off x="2859206" y="4183039"/>
            <a:ext cx="1985749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5059013" y="2006909"/>
            <a:ext cx="1985749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>
            <a:off x="2859205" y="2006909"/>
            <a:ext cx="1985749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5059012" y="4183039"/>
            <a:ext cx="1985749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71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766989" y="357376"/>
            <a:ext cx="8059406" cy="709424"/>
          </a:xfrm>
        </p:spPr>
        <p:txBody>
          <a:bodyPr/>
          <a:lstStyle/>
          <a:p>
            <a:r>
              <a:rPr lang="fr-FR" dirty="0" smtClean="0"/>
              <a:t>Mise à jour des </a:t>
            </a:r>
            <a:r>
              <a:rPr lang="fr-FR" dirty="0" smtClean="0">
                <a:solidFill>
                  <a:srgbClr val="FF0000"/>
                </a:solidFill>
              </a:rPr>
              <a:t>données client</a:t>
            </a:r>
            <a:endParaRPr lang="fr-FR" dirty="0">
              <a:solidFill>
                <a:srgbClr val="FF0000"/>
              </a:solidFill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2195513" y="1324693"/>
            <a:ext cx="4752975" cy="4676775"/>
            <a:chOff x="2195513" y="1324693"/>
            <a:chExt cx="4752975" cy="4676775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5513" y="1324693"/>
              <a:ext cx="4752975" cy="4676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" name="Connecteur droit 2"/>
            <p:cNvCxnSpPr/>
            <p:nvPr/>
          </p:nvCxnSpPr>
          <p:spPr>
            <a:xfrm>
              <a:off x="2501728" y="1517049"/>
              <a:ext cx="4337222" cy="12357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95625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Mise à jour des </a:t>
            </a:r>
            <a:r>
              <a:rPr lang="fr-FR" dirty="0" smtClean="0">
                <a:solidFill>
                  <a:srgbClr val="FF0000"/>
                </a:solidFill>
              </a:rPr>
              <a:t>données client</a:t>
            </a:r>
            <a:endParaRPr lang="fr-FR" dirty="0">
              <a:solidFill>
                <a:srgbClr val="FF0000"/>
              </a:solidFill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699804" y="2648028"/>
            <a:ext cx="2439129" cy="1635476"/>
            <a:chOff x="527384" y="3445601"/>
            <a:chExt cx="2140693" cy="1633782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384" y="3445601"/>
              <a:ext cx="2140693" cy="1633782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9076" y="3791533"/>
              <a:ext cx="1209416" cy="939889"/>
            </a:xfrm>
            <a:prstGeom prst="rect">
              <a:avLst/>
            </a:prstGeom>
          </p:spPr>
        </p:pic>
      </p:grpSp>
      <p:cxnSp>
        <p:nvCxnSpPr>
          <p:cNvPr id="8" name="Connecteur droit 7"/>
          <p:cNvCxnSpPr/>
          <p:nvPr/>
        </p:nvCxnSpPr>
        <p:spPr bwMode="auto">
          <a:xfrm flipV="1">
            <a:off x="3154613" y="2576926"/>
            <a:ext cx="1606921" cy="233092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686" y="4007429"/>
            <a:ext cx="19812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161" y="2091462"/>
            <a:ext cx="194310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 bwMode="auto">
          <a:xfrm>
            <a:off x="3154613" y="4007429"/>
            <a:ext cx="1539428" cy="357187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836" y="2652839"/>
            <a:ext cx="183832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Connecteur droit 14"/>
          <p:cNvCxnSpPr/>
          <p:nvPr/>
        </p:nvCxnSpPr>
        <p:spPr bwMode="auto">
          <a:xfrm flipV="1">
            <a:off x="3138933" y="3145927"/>
            <a:ext cx="1555108" cy="128926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261" y="3315209"/>
            <a:ext cx="31527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Connecteur droit 16"/>
          <p:cNvCxnSpPr/>
          <p:nvPr/>
        </p:nvCxnSpPr>
        <p:spPr bwMode="auto">
          <a:xfrm>
            <a:off x="3138933" y="3662291"/>
            <a:ext cx="1555108" cy="7677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2" name="ZoneTexte 1"/>
          <p:cNvSpPr txBox="1"/>
          <p:nvPr/>
        </p:nvSpPr>
        <p:spPr>
          <a:xfrm>
            <a:off x="181924" y="1130900"/>
            <a:ext cx="86858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 smtClean="0"/>
              <a:t>La fiabilisation des données clients à partir de </a:t>
            </a:r>
            <a:r>
              <a:rPr lang="fr-FR" b="1" dirty="0" err="1" smtClean="0"/>
              <a:t>MyWay</a:t>
            </a:r>
            <a:r>
              <a:rPr lang="fr-FR" dirty="0" smtClean="0"/>
              <a:t> est impérative </a:t>
            </a:r>
            <a:r>
              <a:rPr lang="fr-FR" dirty="0"/>
              <a:t>pour </a:t>
            </a:r>
            <a:r>
              <a:rPr lang="fr-FR" dirty="0" smtClean="0"/>
              <a:t>obtenir </a:t>
            </a:r>
            <a:r>
              <a:rPr lang="fr-FR" dirty="0"/>
              <a:t>un accord automatique ou une décision en 1</a:t>
            </a:r>
            <a:r>
              <a:rPr lang="fr-FR" baseline="30000" dirty="0"/>
              <a:t>ère</a:t>
            </a:r>
            <a:r>
              <a:rPr lang="fr-FR" dirty="0"/>
              <a:t> lecture</a:t>
            </a:r>
            <a:r>
              <a:rPr lang="fr-FR" dirty="0" smtClean="0"/>
              <a:t>. </a:t>
            </a:r>
            <a:r>
              <a:rPr lang="fr-FR" b="1" u="sng" dirty="0" smtClean="0"/>
              <a:t>Avant de saisir votre dossier de crédit dans NEO</a:t>
            </a:r>
            <a:r>
              <a:rPr lang="fr-FR" dirty="0" smtClean="0"/>
              <a:t>, pensez à renseigner toutes les informations relatives à : </a:t>
            </a:r>
            <a:endParaRPr lang="fr-FR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326" b="97674" l="4839" r="100000">
                        <a14:foregroundMark x1="51613" y1="11628" x2="51613" y2="11628"/>
                        <a14:foregroundMark x1="51613" y1="8527" x2="51613" y2="8527"/>
                        <a14:foregroundMark x1="29839" y1="51163" x2="29839" y2="51163"/>
                        <a14:foregroundMark x1="44355" y1="8527" x2="44355" y2="8527"/>
                        <a14:foregroundMark x1="41129" y1="10078" x2="41129" y2="10078"/>
                        <a14:foregroundMark x1="34677" y1="55039" x2="34677" y2="55039"/>
                        <a14:foregroundMark x1="52419" y1="76744" x2="52419" y2="76744"/>
                        <a14:backgroundMark x1="37097" y1="6202" x2="37097" y2="62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74" y="4731329"/>
            <a:ext cx="1313861" cy="1366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à coins arrondis 10"/>
          <p:cNvSpPr/>
          <p:nvPr/>
        </p:nvSpPr>
        <p:spPr>
          <a:xfrm>
            <a:off x="1464016" y="4914900"/>
            <a:ext cx="6251234" cy="923925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Attention : les informations saisies manuellement dans NEO ne remontent pas aux analystes SACCEF. Ils ne reçoivent que les données clients saisies à partir de la synthèse client.</a:t>
            </a:r>
            <a:endParaRPr lang="fr-FR" b="1" dirty="0"/>
          </a:p>
        </p:txBody>
      </p:sp>
      <p:sp>
        <p:nvSpPr>
          <p:cNvPr id="22" name="Étoile à 5 branches 21"/>
          <p:cNvSpPr/>
          <p:nvPr/>
        </p:nvSpPr>
        <p:spPr>
          <a:xfrm>
            <a:off x="7199934" y="3588110"/>
            <a:ext cx="131302" cy="148362"/>
          </a:xfrm>
          <a:prstGeom prst="star5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Étoile à 5 branches 23"/>
          <p:cNvSpPr/>
          <p:nvPr/>
        </p:nvSpPr>
        <p:spPr>
          <a:xfrm>
            <a:off x="719150" y="6357667"/>
            <a:ext cx="135193" cy="148362"/>
          </a:xfrm>
          <a:prstGeom prst="star5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847746" y="6275196"/>
            <a:ext cx="62000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i="1" dirty="0" smtClean="0"/>
              <a:t>Pour déterminer les revenus et les charges, consultez le Référentiel des Délégations – Marché des Particuliers disponible dans </a:t>
            </a:r>
            <a:r>
              <a:rPr lang="fr-FR" sz="1100" b="1" i="1" dirty="0" err="1" smtClean="0"/>
              <a:t>CultureNet</a:t>
            </a:r>
            <a:r>
              <a:rPr lang="fr-FR" sz="1100" b="1" i="1" dirty="0" smtClean="0"/>
              <a:t> : </a:t>
            </a:r>
            <a:r>
              <a:rPr lang="fr-FR" sz="1100" b="1" i="1" dirty="0">
                <a:hlinkClick r:id="rId10"/>
              </a:rPr>
              <a:t>Mon Espace </a:t>
            </a:r>
            <a:r>
              <a:rPr lang="fr-FR" sz="1100" b="1" i="1" dirty="0" smtClean="0">
                <a:hlinkClick r:id="rId10"/>
              </a:rPr>
              <a:t>Métier/Procédures/Procédures locales/ Délégations </a:t>
            </a:r>
            <a:endParaRPr lang="fr-FR" sz="1100" b="1" i="1" dirty="0"/>
          </a:p>
        </p:txBody>
      </p:sp>
      <p:pic>
        <p:nvPicPr>
          <p:cNvPr id="2050" name="Picture 2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444" y="5186362"/>
            <a:ext cx="795338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3058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2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SAISIE DE </a:t>
            </a:r>
            <a:r>
              <a:rPr lang="fr-FR" dirty="0" smtClean="0"/>
              <a:t>L’</a:t>
            </a:r>
            <a:r>
              <a:rPr lang="fr-FR" dirty="0" smtClean="0">
                <a:solidFill>
                  <a:srgbClr val="FF0000"/>
                </a:solidFill>
              </a:rPr>
              <a:t>EPARGNE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081088"/>
            <a:ext cx="4752975" cy="46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necteur droit 3"/>
          <p:cNvCxnSpPr/>
          <p:nvPr/>
        </p:nvCxnSpPr>
        <p:spPr>
          <a:xfrm>
            <a:off x="2656703" y="1408671"/>
            <a:ext cx="3768811" cy="1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2795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776513" y="359663"/>
            <a:ext cx="8059406" cy="709424"/>
          </a:xfrm>
        </p:spPr>
        <p:txBody>
          <a:bodyPr/>
          <a:lstStyle/>
          <a:p>
            <a:r>
              <a:rPr lang="fr-FR" dirty="0" smtClean="0"/>
              <a:t>SAISIE DE L’</a:t>
            </a:r>
            <a:r>
              <a:rPr lang="fr-FR" dirty="0" smtClean="0">
                <a:solidFill>
                  <a:srgbClr val="FF0000"/>
                </a:solidFill>
              </a:rPr>
              <a:t>EPARGNE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327356" y="1122314"/>
            <a:ext cx="858804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fr-FR" altLang="fr-FR" sz="1600" dirty="0" smtClean="0"/>
              <a:t>A partir de </a:t>
            </a:r>
            <a:r>
              <a:rPr lang="fr-FR" altLang="fr-FR" sz="1600" dirty="0" err="1" smtClean="0"/>
              <a:t>MyWay</a:t>
            </a:r>
            <a:r>
              <a:rPr lang="fr-FR" altLang="fr-FR" sz="1600" dirty="0" smtClean="0"/>
              <a:t>, dans « connaissance client » </a:t>
            </a:r>
            <a:r>
              <a:rPr lang="fr-FR" altLang="fr-FR" sz="1600" b="1" dirty="0" smtClean="0"/>
              <a:t>saisissez l’intégralité </a:t>
            </a:r>
            <a:r>
              <a:rPr lang="fr-FR" altLang="fr-FR" sz="1600" b="1" dirty="0"/>
              <a:t>de l’épargne </a:t>
            </a:r>
            <a:r>
              <a:rPr lang="fr-FR" altLang="fr-FR" sz="1600" dirty="0" smtClean="0"/>
              <a:t>dans « Patrimoine Financier », </a:t>
            </a:r>
            <a:r>
              <a:rPr lang="fr-FR" altLang="fr-FR" sz="1600" b="1" u="sng" dirty="0" smtClean="0"/>
              <a:t>y </a:t>
            </a:r>
            <a:r>
              <a:rPr lang="fr-FR" altLang="fr-FR" sz="1600" b="1" u="sng" dirty="0"/>
              <a:t>compris l’épargne </a:t>
            </a:r>
            <a:r>
              <a:rPr lang="fr-FR" altLang="fr-FR" sz="1600" b="1" u="sng" dirty="0" smtClean="0"/>
              <a:t>externe (tous les avoirs détenus à la concurrence)</a:t>
            </a:r>
            <a:r>
              <a:rPr lang="fr-FR" altLang="fr-FR" sz="1600" dirty="0" smtClean="0"/>
              <a:t>. </a:t>
            </a:r>
            <a:endParaRPr lang="fr-FR" altLang="fr-FR" sz="1600" dirty="0"/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fr-FR" altLang="fr-FR" sz="1600" dirty="0" smtClean="0"/>
              <a:t>Mentionnez l’épargne, même si l’emprunteur ne possède qu’une </a:t>
            </a:r>
            <a:r>
              <a:rPr lang="fr-FR" altLang="fr-FR" sz="1600" b="1" dirty="0" smtClean="0"/>
              <a:t>épargne minime </a:t>
            </a:r>
            <a:r>
              <a:rPr lang="fr-FR" altLang="fr-FR" sz="1600" dirty="0" smtClean="0"/>
              <a:t>(ex: 500€).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fr-FR" altLang="fr-FR" sz="1600" dirty="0" smtClean="0"/>
              <a:t>Si l’emprunteur ne possède </a:t>
            </a:r>
            <a:r>
              <a:rPr lang="fr-FR" altLang="fr-FR" sz="1600" b="1" dirty="0" smtClean="0"/>
              <a:t>aucune épargne</a:t>
            </a:r>
            <a:r>
              <a:rPr lang="fr-FR" altLang="fr-FR" sz="1600" dirty="0" smtClean="0"/>
              <a:t>, le préciser dans votre avis motivé.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fr-FR" altLang="fr-FR" sz="1600" dirty="0" smtClean="0"/>
              <a:t>Si </a:t>
            </a:r>
            <a:r>
              <a:rPr lang="fr-FR" altLang="fr-FR" sz="1600" b="1" dirty="0" smtClean="0"/>
              <a:t>l’épargne a déjà été consommée </a:t>
            </a:r>
            <a:r>
              <a:rPr lang="fr-FR" altLang="fr-FR" sz="1600" b="1" dirty="0"/>
              <a:t>dans le projet </a:t>
            </a:r>
            <a:r>
              <a:rPr lang="fr-FR" altLang="fr-FR" sz="1600" dirty="0"/>
              <a:t>au moment de l’étude </a:t>
            </a:r>
            <a:r>
              <a:rPr lang="fr-FR" altLang="fr-FR" sz="1600" dirty="0" smtClean="0"/>
              <a:t>(</a:t>
            </a:r>
            <a:r>
              <a:rPr lang="fr-FR" altLang="fr-FR" sz="1600" dirty="0"/>
              <a:t>apport pour réservation, acompte notaire </a:t>
            </a:r>
            <a:r>
              <a:rPr lang="fr-FR" altLang="fr-FR" sz="1600" dirty="0" smtClean="0"/>
              <a:t>…), </a:t>
            </a:r>
            <a:r>
              <a:rPr lang="fr-FR" altLang="fr-FR" sz="1600" dirty="0"/>
              <a:t>elle doit être renseignée</a:t>
            </a:r>
            <a:r>
              <a:rPr lang="fr-FR" altLang="fr-FR" sz="1600" dirty="0" smtClean="0"/>
              <a:t>. Son utilisation doit être précisée dans votre avis motivé.</a:t>
            </a:r>
            <a:endParaRPr lang="fr-FR" altLang="fr-FR" sz="1600" dirty="0"/>
          </a:p>
        </p:txBody>
      </p:sp>
      <p:sp>
        <p:nvSpPr>
          <p:cNvPr id="23" name="ZoneTexte 22"/>
          <p:cNvSpPr txBox="1"/>
          <p:nvPr/>
        </p:nvSpPr>
        <p:spPr>
          <a:xfrm>
            <a:off x="1093104" y="4820449"/>
            <a:ext cx="6498543" cy="1328023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altLang="fr-FR" b="1" dirty="0"/>
              <a:t>Les donations </a:t>
            </a:r>
            <a:r>
              <a:rPr lang="fr-FR" altLang="fr-FR" dirty="0"/>
              <a:t>ne doivent pas être saisies en épargne, mais indiquées dans votre </a:t>
            </a:r>
            <a:r>
              <a:rPr lang="fr-FR" altLang="fr-FR" dirty="0" smtClean="0"/>
              <a:t>commentaire.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b="1" dirty="0" smtClean="0"/>
              <a:t>Des liquidités </a:t>
            </a:r>
            <a:r>
              <a:rPr lang="fr-FR" dirty="0" smtClean="0"/>
              <a:t>sur le compte courant </a:t>
            </a:r>
            <a:r>
              <a:rPr lang="fr-FR" b="1" dirty="0" smtClean="0"/>
              <a:t>ne sont pas de l’épargne </a:t>
            </a:r>
            <a:r>
              <a:rPr lang="fr-FR" dirty="0" smtClean="0"/>
              <a:t>(ex: 10.000€ sur un 04)</a:t>
            </a:r>
            <a:endParaRPr lang="fr-FR" dirty="0"/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83" b="94348" l="4472" r="95935">
                        <a14:foregroundMark x1="35772" y1="60000" x2="35772" y2="60000"/>
                        <a14:foregroundMark x1="48374" y1="26957" x2="48374" y2="26957"/>
                        <a14:foregroundMark x1="67480" y1="65652" x2="67480" y2="65652"/>
                        <a14:foregroundMark x1="50407" y1="48696" x2="50407" y2="48696"/>
                        <a14:foregroundMark x1="49593" y1="74783" x2="49593" y2="74783"/>
                        <a14:foregroundMark x1="41463" y1="49130" x2="41463" y2="49130"/>
                        <a14:foregroundMark x1="34959" y1="71304" x2="63008" y2="57826"/>
                        <a14:foregroundMark x1="18699" y1="77826" x2="79675" y2="76957"/>
                        <a14:foregroundMark x1="22764" y1="78696" x2="48780" y2="23913"/>
                        <a14:foregroundMark x1="67886" y1="66957" x2="49187" y2="23913"/>
                        <a14:foregroundMark x1="50000" y1="45652" x2="50000" y2="45652"/>
                        <a14:foregroundMark x1="51220" y1="35652" x2="51220" y2="35652"/>
                        <a14:foregroundMark x1="49593" y1="75217" x2="52033" y2="343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86" y="5036876"/>
            <a:ext cx="881869" cy="82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78" y="2876640"/>
            <a:ext cx="754380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444" y="5186362"/>
            <a:ext cx="795338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3717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La fiche </a:t>
            </a:r>
            <a:r>
              <a:rPr lang="fr-FR" dirty="0" err="1" smtClean="0">
                <a:solidFill>
                  <a:srgbClr val="FF0000"/>
                </a:solidFill>
              </a:rPr>
              <a:t>rdc</a:t>
            </a:r>
            <a:endParaRPr lang="fr-FR" dirty="0">
              <a:solidFill>
                <a:srgbClr val="FF0000"/>
              </a:solidFill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2140992" y="1232377"/>
            <a:ext cx="5069582" cy="4881820"/>
            <a:chOff x="2140992" y="1232377"/>
            <a:chExt cx="5069582" cy="4881820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0992" y="1232377"/>
              <a:ext cx="5069582" cy="4881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Connecteur droit 7"/>
            <p:cNvCxnSpPr/>
            <p:nvPr/>
          </p:nvCxnSpPr>
          <p:spPr>
            <a:xfrm>
              <a:off x="2463421" y="1439839"/>
              <a:ext cx="446964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1709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La fiche </a:t>
            </a:r>
            <a:r>
              <a:rPr lang="fr-FR" dirty="0" err="1" smtClean="0">
                <a:solidFill>
                  <a:srgbClr val="FF0000"/>
                </a:solidFill>
              </a:rPr>
              <a:t>rdc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print"/>
          <a:srcRect t="21173" r="28456" b="1986"/>
          <a:stretch/>
        </p:blipFill>
        <p:spPr>
          <a:xfrm>
            <a:off x="1" y="2402195"/>
            <a:ext cx="9144000" cy="4450131"/>
          </a:xfrm>
          <a:prstGeom prst="rect">
            <a:avLst/>
          </a:prstGeom>
          <a:ln>
            <a:solidFill>
              <a:srgbClr val="592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ZoneTexte 4"/>
          <p:cNvSpPr txBox="1"/>
          <p:nvPr/>
        </p:nvSpPr>
        <p:spPr>
          <a:xfrm>
            <a:off x="238123" y="1093635"/>
            <a:ext cx="8620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Dans </a:t>
            </a:r>
            <a:r>
              <a:rPr lang="fr-FR" dirty="0" smtClean="0"/>
              <a:t>la fiche Relevé De Compte (fiche RDC) sur </a:t>
            </a:r>
            <a:r>
              <a:rPr lang="fr-FR" dirty="0" err="1" smtClean="0"/>
              <a:t>Enet</a:t>
            </a:r>
            <a:r>
              <a:rPr lang="fr-FR" dirty="0" smtClean="0"/>
              <a:t>, </a:t>
            </a:r>
            <a:r>
              <a:rPr lang="fr-FR" b="1" u="sng" dirty="0">
                <a:solidFill>
                  <a:srgbClr val="FF0000"/>
                </a:solidFill>
              </a:rPr>
              <a:t>seuls les éléments encadrés </a:t>
            </a:r>
            <a:r>
              <a:rPr lang="fr-FR" b="1" u="sng" dirty="0" smtClean="0">
                <a:solidFill>
                  <a:srgbClr val="FF0000"/>
                </a:solidFill>
              </a:rPr>
              <a:t>ci-dessous en </a:t>
            </a:r>
            <a:r>
              <a:rPr lang="fr-FR" b="1" u="sng" dirty="0">
                <a:solidFill>
                  <a:srgbClr val="FF0000"/>
                </a:solidFill>
              </a:rPr>
              <a:t>rouge doivent être </a:t>
            </a:r>
            <a:r>
              <a:rPr lang="fr-FR" b="1" u="sng" dirty="0" smtClean="0">
                <a:solidFill>
                  <a:srgbClr val="FF0000"/>
                </a:solidFill>
              </a:rPr>
              <a:t>mentionnés</a:t>
            </a:r>
            <a:r>
              <a:rPr lang="fr-FR" dirty="0" smtClean="0"/>
              <a:t>. Il </a:t>
            </a:r>
            <a:r>
              <a:rPr lang="fr-FR" dirty="0"/>
              <a:t>s’agit d’une description </a:t>
            </a:r>
            <a:r>
              <a:rPr lang="fr-FR" dirty="0" smtClean="0"/>
              <a:t>«photographique». </a:t>
            </a:r>
            <a:r>
              <a:rPr lang="fr-FR" dirty="0"/>
              <a:t>… </a:t>
            </a:r>
            <a:r>
              <a:rPr lang="fr-FR" dirty="0" smtClean="0"/>
              <a:t>Environ </a:t>
            </a:r>
            <a:r>
              <a:rPr lang="fr-FR" dirty="0"/>
              <a:t>30 secondes par </a:t>
            </a:r>
            <a:r>
              <a:rPr lang="fr-FR" dirty="0" smtClean="0"/>
              <a:t>compte ! 5 éléments obligatoires seulement = gain de temps !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2238375" y="3981450"/>
            <a:ext cx="2857500" cy="295275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526476" y="4503374"/>
            <a:ext cx="810490" cy="844853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4798621" y="4503374"/>
            <a:ext cx="810490" cy="844853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4483925" y="5558298"/>
            <a:ext cx="3787238" cy="949379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564543" y="2016965"/>
            <a:ext cx="1961933" cy="246221"/>
          </a:xfrm>
          <a:prstGeom prst="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000" b="1" dirty="0" smtClean="0"/>
              <a:t>Nom de l’établissement bancaire</a:t>
            </a:r>
            <a:endParaRPr lang="fr-FR" sz="1000" b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238124" y="5584208"/>
            <a:ext cx="1511163" cy="246221"/>
          </a:xfrm>
          <a:prstGeom prst="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000" b="1" dirty="0" smtClean="0"/>
              <a:t>3 derniers soldes arrêtés</a:t>
            </a:r>
            <a:endParaRPr lang="fr-FR" sz="1000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4548185" y="2016964"/>
            <a:ext cx="1239078" cy="246221"/>
          </a:xfrm>
          <a:prstGeom prst="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000" b="1" dirty="0" smtClean="0"/>
              <a:t>Montant des agios</a:t>
            </a:r>
            <a:endParaRPr lang="fr-FR" sz="1000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19961" y="6005823"/>
            <a:ext cx="1958174" cy="246221"/>
          </a:xfrm>
          <a:prstGeom prst="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000" b="1" dirty="0" smtClean="0"/>
              <a:t>Présence de frais pour incident</a:t>
            </a:r>
            <a:endParaRPr lang="fr-FR" sz="1000" b="1" dirty="0"/>
          </a:p>
        </p:txBody>
      </p:sp>
      <p:cxnSp>
        <p:nvCxnSpPr>
          <p:cNvPr id="17" name="Connecteur droit avec flèche 16"/>
          <p:cNvCxnSpPr>
            <a:stCxn id="11" idx="2"/>
          </p:cNvCxnSpPr>
          <p:nvPr/>
        </p:nvCxnSpPr>
        <p:spPr>
          <a:xfrm>
            <a:off x="1545510" y="2263186"/>
            <a:ext cx="1934382" cy="171826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>
            <a:stCxn id="14" idx="2"/>
          </p:cNvCxnSpPr>
          <p:nvPr/>
        </p:nvCxnSpPr>
        <p:spPr>
          <a:xfrm>
            <a:off x="5167724" y="2263185"/>
            <a:ext cx="36142" cy="2240189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 flipV="1">
            <a:off x="1749287" y="4925800"/>
            <a:ext cx="749639" cy="78151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>
            <a:off x="1978135" y="6128933"/>
            <a:ext cx="250579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127" y="5862116"/>
            <a:ext cx="795338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7587305" y="4486122"/>
            <a:ext cx="1082241" cy="862105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avec flèche 20"/>
          <p:cNvCxnSpPr/>
          <p:nvPr/>
        </p:nvCxnSpPr>
        <p:spPr>
          <a:xfrm>
            <a:off x="8047707" y="2245933"/>
            <a:ext cx="0" cy="2240189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7345717" y="2021099"/>
            <a:ext cx="1410093" cy="400110"/>
          </a:xfrm>
          <a:prstGeom prst="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000" b="1" dirty="0" smtClean="0"/>
              <a:t>Montant total des </a:t>
            </a:r>
          </a:p>
          <a:p>
            <a:r>
              <a:rPr lang="fr-FR" sz="1000" b="1" dirty="0" smtClean="0"/>
              <a:t>versements revolving</a:t>
            </a:r>
            <a:endParaRPr lang="fr-FR" sz="1000" b="1" dirty="0"/>
          </a:p>
        </p:txBody>
      </p:sp>
    </p:spTree>
    <p:extLst>
      <p:ext uri="{BB962C8B-B14F-4D97-AF65-F5344CB8AC3E}">
        <p14:creationId xmlns:p14="http://schemas.microsoft.com/office/powerpoint/2010/main" val="3767628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L’avis motivé </a:t>
            </a:r>
            <a:r>
              <a:rPr lang="fr-FR" dirty="0" smtClean="0">
                <a:solidFill>
                  <a:srgbClr val="FF0000"/>
                </a:solidFill>
              </a:rPr>
              <a:t>dans NEO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8"/>
          <a:stretch/>
        </p:blipFill>
        <p:spPr bwMode="auto">
          <a:xfrm>
            <a:off x="2582141" y="1401288"/>
            <a:ext cx="4386600" cy="415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necteur droit 3"/>
          <p:cNvCxnSpPr/>
          <p:nvPr/>
        </p:nvCxnSpPr>
        <p:spPr>
          <a:xfrm>
            <a:off x="2773666" y="1610698"/>
            <a:ext cx="392484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653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L’avis </a:t>
            </a:r>
            <a:r>
              <a:rPr lang="fr-FR" dirty="0" smtClean="0"/>
              <a:t>motivé </a:t>
            </a:r>
            <a:r>
              <a:rPr lang="fr-FR" dirty="0" smtClean="0">
                <a:solidFill>
                  <a:srgbClr val="FF0000"/>
                </a:solidFill>
              </a:rPr>
              <a:t>dans NEO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52" y="1089328"/>
            <a:ext cx="8556349" cy="532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94604" y="4927655"/>
            <a:ext cx="5140435" cy="638258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57434" y="2552369"/>
            <a:ext cx="8229975" cy="67710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fr-FR" sz="1900" dirty="0" smtClean="0"/>
              <a:t>Le commentaire doit être saisi au moment de la validation du dossier </a:t>
            </a:r>
            <a:r>
              <a:rPr lang="fr-FR" sz="1900" b="1" dirty="0" smtClean="0"/>
              <a:t>dans NEO dans l’avis motivé </a:t>
            </a:r>
            <a:r>
              <a:rPr lang="fr-FR" sz="1900" dirty="0" smtClean="0"/>
              <a:t>(et non pas </a:t>
            </a:r>
            <a:r>
              <a:rPr lang="fr-FR" sz="1900" dirty="0"/>
              <a:t>dans le dernier onglet </a:t>
            </a:r>
            <a:r>
              <a:rPr lang="fr-FR" sz="1900" dirty="0" smtClean="0"/>
              <a:t>du site « </a:t>
            </a:r>
            <a:r>
              <a:rPr lang="fr-FR" sz="1900" dirty="0" err="1" smtClean="0"/>
              <a:t>Enet</a:t>
            </a:r>
            <a:r>
              <a:rPr lang="fr-FR" sz="1900" dirty="0" smtClean="0"/>
              <a:t> </a:t>
            </a:r>
            <a:r>
              <a:rPr lang="fr-FR" sz="1900" dirty="0"/>
              <a:t>SACCEF ») </a:t>
            </a:r>
            <a:endParaRPr lang="fr-FR" sz="1900" b="1" dirty="0"/>
          </a:p>
        </p:txBody>
      </p:sp>
      <p:cxnSp>
        <p:nvCxnSpPr>
          <p:cNvPr id="7" name="Connecteur droit avec flèche 6"/>
          <p:cNvCxnSpPr/>
          <p:nvPr/>
        </p:nvCxnSpPr>
        <p:spPr>
          <a:xfrm flipH="1">
            <a:off x="3501710" y="3229477"/>
            <a:ext cx="291062" cy="169632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flipH="1" flipV="1">
            <a:off x="6035039" y="5246784"/>
            <a:ext cx="1160891" cy="56764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4262849" y="5790579"/>
            <a:ext cx="4523342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/>
              <a:t>Un seul commentaire pour le délégataire CELCA et pour la SACCEF = gain de temps !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2603861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L’avis </a:t>
            </a:r>
            <a:r>
              <a:rPr lang="fr-FR" dirty="0" smtClean="0"/>
              <a:t>motivé </a:t>
            </a:r>
            <a:r>
              <a:rPr lang="fr-FR" dirty="0" smtClean="0">
                <a:solidFill>
                  <a:srgbClr val="FF0000"/>
                </a:solidFill>
              </a:rPr>
              <a:t>dans </a:t>
            </a:r>
            <a:r>
              <a:rPr lang="fr-FR" dirty="0" err="1" smtClean="0">
                <a:solidFill>
                  <a:srgbClr val="FF0000"/>
                </a:solidFill>
              </a:rPr>
              <a:t>neo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75" y="3304627"/>
            <a:ext cx="3612676" cy="2400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4019551" y="3258651"/>
            <a:ext cx="4791074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700" dirty="0" smtClean="0"/>
              <a:t>Rédigez quelques lignes de commentaires dans lesquelles vous :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fr-FR" sz="1700" b="1" dirty="0" smtClean="0"/>
              <a:t>expliquez le dossier </a:t>
            </a:r>
            <a:r>
              <a:rPr lang="fr-FR" sz="1700" dirty="0" smtClean="0"/>
              <a:t>dans ses grandes lignes </a:t>
            </a:r>
            <a:endParaRPr lang="fr-FR" sz="1700" dirty="0"/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fr-FR" sz="1700" dirty="0" smtClean="0"/>
              <a:t>mettez en avant les </a:t>
            </a:r>
            <a:r>
              <a:rPr lang="fr-FR" sz="1700" b="1" dirty="0" smtClean="0"/>
              <a:t>points forts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fr-FR" sz="1700" dirty="0" smtClean="0"/>
              <a:t>détaillez également </a:t>
            </a:r>
            <a:r>
              <a:rPr lang="fr-FR" sz="1700" b="1" dirty="0" smtClean="0"/>
              <a:t>les points particuliers</a:t>
            </a:r>
            <a:r>
              <a:rPr lang="fr-FR" sz="1700" dirty="0" smtClean="0"/>
              <a:t> du dossier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fr-FR" sz="1700" dirty="0" smtClean="0"/>
              <a:t>apportez </a:t>
            </a:r>
            <a:r>
              <a:rPr lang="fr-FR" sz="1700" b="1" dirty="0" smtClean="0"/>
              <a:t>un maximum d’informations</a:t>
            </a:r>
            <a:r>
              <a:rPr lang="fr-FR" sz="1700" dirty="0" smtClean="0"/>
              <a:t> qui permettra à l’analyste SACCEF d’émettre un avis sur le dossier en 1</a:t>
            </a:r>
            <a:r>
              <a:rPr lang="fr-FR" sz="1700" baseline="30000" dirty="0" smtClean="0"/>
              <a:t>ère</a:t>
            </a:r>
            <a:r>
              <a:rPr lang="fr-FR" sz="1700" dirty="0" smtClean="0"/>
              <a:t> lecture</a:t>
            </a:r>
            <a:endParaRPr lang="fr-FR" sz="1700" dirty="0"/>
          </a:p>
        </p:txBody>
      </p:sp>
      <p:sp>
        <p:nvSpPr>
          <p:cNvPr id="7" name="ZoneTexte 6"/>
          <p:cNvSpPr txBox="1"/>
          <p:nvPr/>
        </p:nvSpPr>
        <p:spPr>
          <a:xfrm>
            <a:off x="923260" y="1140920"/>
            <a:ext cx="7943734" cy="1191816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fr-FR" sz="1700" b="1" dirty="0"/>
              <a:t>L’analyste SACCEF ne reçoit </a:t>
            </a:r>
            <a:r>
              <a:rPr lang="fr-FR" sz="1700" b="1" dirty="0" smtClean="0"/>
              <a:t>votre commentaire </a:t>
            </a:r>
            <a:r>
              <a:rPr lang="fr-FR" sz="1700" b="1" dirty="0"/>
              <a:t>que s’il est saisi dans l’avis motivé </a:t>
            </a:r>
            <a:r>
              <a:rPr lang="fr-FR" sz="1700" b="1" u="sng" dirty="0"/>
              <a:t>à partir de NEO</a:t>
            </a:r>
            <a:r>
              <a:rPr lang="fr-FR" sz="1700" b="1" dirty="0"/>
              <a:t>. </a:t>
            </a:r>
            <a:r>
              <a:rPr lang="fr-FR" sz="1500" i="1" dirty="0"/>
              <a:t>La pratique qui consiste à noter son avis motivé dans la zone </a:t>
            </a:r>
            <a:r>
              <a:rPr lang="fr-FR" sz="1500" i="1" dirty="0" smtClean="0"/>
              <a:t>« commentaire » </a:t>
            </a:r>
            <a:r>
              <a:rPr lang="fr-FR" sz="1500" i="1" dirty="0"/>
              <a:t>de la fiche </a:t>
            </a:r>
            <a:r>
              <a:rPr lang="fr-FR" sz="1500" i="1" dirty="0" smtClean="0"/>
              <a:t>Relevé De Comptes dans </a:t>
            </a:r>
            <a:r>
              <a:rPr lang="fr-FR" sz="1500" i="1" dirty="0" err="1" smtClean="0"/>
              <a:t>Enet</a:t>
            </a:r>
            <a:r>
              <a:rPr lang="fr-FR" sz="1500" i="1" dirty="0" smtClean="0"/>
              <a:t> est </a:t>
            </a:r>
            <a:r>
              <a:rPr lang="fr-FR" sz="1500" i="1" dirty="0"/>
              <a:t>à </a:t>
            </a:r>
            <a:r>
              <a:rPr lang="fr-FR" sz="1500" i="1" dirty="0" smtClean="0"/>
              <a:t>proscrire. </a:t>
            </a:r>
            <a:r>
              <a:rPr lang="fr-FR" sz="1500" i="1" dirty="0"/>
              <a:t>Cette zone doit être utilisée uniquement pour noter </a:t>
            </a:r>
            <a:r>
              <a:rPr lang="fr-FR" sz="1500" i="1" dirty="0" smtClean="0"/>
              <a:t>les compléments d’information en cas de demande par l’analyste SACCEF.</a:t>
            </a:r>
            <a:endParaRPr lang="fr-FR" sz="1500" i="1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783" b="94348" l="4472" r="95935">
                        <a14:foregroundMark x1="35772" y1="60000" x2="35772" y2="60000"/>
                        <a14:foregroundMark x1="48374" y1="26957" x2="48374" y2="26957"/>
                        <a14:foregroundMark x1="67480" y1="65652" x2="67480" y2="65652"/>
                        <a14:foregroundMark x1="50407" y1="48696" x2="50407" y2="48696"/>
                        <a14:foregroundMark x1="49593" y1="74783" x2="49593" y2="74783"/>
                        <a14:foregroundMark x1="41463" y1="49130" x2="41463" y2="49130"/>
                        <a14:foregroundMark x1="34959" y1="71304" x2="63008" y2="57826"/>
                        <a14:foregroundMark x1="18699" y1="77826" x2="79675" y2="76957"/>
                        <a14:foregroundMark x1="22764" y1="78696" x2="48780" y2="23913"/>
                        <a14:foregroundMark x1="67886" y1="66957" x2="49187" y2="23913"/>
                        <a14:foregroundMark x1="50000" y1="45652" x2="50000" y2="45652"/>
                        <a14:foregroundMark x1="51220" y1="35652" x2="51220" y2="35652"/>
                        <a14:foregroundMark x1="49593" y1="75217" x2="52033" y2="343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9" y="1363267"/>
            <a:ext cx="881869" cy="82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7155" y="5533075"/>
            <a:ext cx="795338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323850" y="2438400"/>
            <a:ext cx="8543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/>
              <a:t>Il s’agit d’une étape déterminante avant de télétransmettre votre dossier à la </a:t>
            </a:r>
            <a:r>
              <a:rPr lang="fr-FR" b="1" dirty="0" smtClean="0"/>
              <a:t>SACCEF</a:t>
            </a:r>
            <a:r>
              <a:rPr lang="fr-FR" dirty="0" smtClean="0"/>
              <a:t>. </a:t>
            </a:r>
            <a:r>
              <a:rPr lang="fr-FR" dirty="0"/>
              <a:t>Un simple « </a:t>
            </a:r>
            <a:r>
              <a:rPr lang="fr-FR" i="1" dirty="0"/>
              <a:t>bon client, avis favorable</a:t>
            </a:r>
            <a:r>
              <a:rPr lang="fr-FR" dirty="0"/>
              <a:t> » n’exprime pas la qualité de votre dossier. </a:t>
            </a:r>
          </a:p>
        </p:txBody>
      </p:sp>
    </p:spTree>
    <p:extLst>
      <p:ext uri="{BB962C8B-B14F-4D97-AF65-F5344CB8AC3E}">
        <p14:creationId xmlns:p14="http://schemas.microsoft.com/office/powerpoint/2010/main" val="4250360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LA REPONSE de la SACCEF 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A CONSULTER DANS ENET</a:t>
            </a:r>
            <a:endParaRPr lang="fr-FR" dirty="0">
              <a:solidFill>
                <a:srgbClr val="FF0000"/>
              </a:solidFill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4396402"/>
              </p:ext>
            </p:extLst>
          </p:nvPr>
        </p:nvGraphicFramePr>
        <p:xfrm>
          <a:off x="3540127" y="1704975"/>
          <a:ext cx="2108198" cy="2247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609601" y="4411710"/>
            <a:ext cx="7734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r-FR" b="1" u="sng" dirty="0" smtClean="0"/>
              <a:t>Si j’ai un accord automatique</a:t>
            </a:r>
            <a:r>
              <a:rPr lang="fr-FR" b="1" dirty="0" smtClean="0"/>
              <a:t>, l’information me sera donnée immédiatement dans NEO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fr-FR" b="1" dirty="0" smtClean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r-FR" b="1" u="sng" dirty="0" smtClean="0"/>
              <a:t>Sinon, je retourne sur le site </a:t>
            </a:r>
            <a:r>
              <a:rPr lang="fr-FR" b="1" u="sng" dirty="0" err="1" smtClean="0"/>
              <a:t>Enet</a:t>
            </a:r>
            <a:r>
              <a:rPr lang="fr-FR" b="1" dirty="0" smtClean="0"/>
              <a:t> pour connaitre le statut de mon dossier</a:t>
            </a:r>
            <a:endParaRPr lang="fr-FR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1219200" y="1184196"/>
            <a:ext cx="6943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Après avoir suivi ces 4 étapes et télétransmis le dossier à la </a:t>
            </a:r>
            <a:r>
              <a:rPr lang="fr-FR" dirty="0" smtClean="0"/>
              <a:t>SACCEF: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793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766989" y="357376"/>
            <a:ext cx="8059406" cy="709424"/>
          </a:xfrm>
        </p:spPr>
        <p:txBody>
          <a:bodyPr/>
          <a:lstStyle/>
          <a:p>
            <a:r>
              <a:rPr lang="fr-FR" dirty="0" smtClean="0"/>
              <a:t>LA REPONSE de la SACCEF 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A CONSULTER DANS ENET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7" y="1094336"/>
            <a:ext cx="9069572" cy="5731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025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863" y="1138238"/>
            <a:ext cx="5400675" cy="1095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7772400" y="1447800"/>
            <a:ext cx="533400" cy="81438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droit avec flèche 6"/>
          <p:cNvCxnSpPr/>
          <p:nvPr/>
        </p:nvCxnSpPr>
        <p:spPr>
          <a:xfrm>
            <a:off x="3109911" y="1833561"/>
            <a:ext cx="723901" cy="192881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025" y="2537382"/>
            <a:ext cx="6804393" cy="362445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25" name="Connecteur droit avec flèche 24"/>
          <p:cNvCxnSpPr/>
          <p:nvPr/>
        </p:nvCxnSpPr>
        <p:spPr>
          <a:xfrm>
            <a:off x="4991100" y="4926175"/>
            <a:ext cx="1895475" cy="1697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Multiplier 23"/>
          <p:cNvSpPr/>
          <p:nvPr/>
        </p:nvSpPr>
        <p:spPr>
          <a:xfrm>
            <a:off x="7172324" y="4964275"/>
            <a:ext cx="1304925" cy="264109"/>
          </a:xfrm>
          <a:prstGeom prst="mathMultiply">
            <a:avLst/>
          </a:prstGeom>
          <a:solidFill>
            <a:srgbClr val="FF0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62842" y="1138238"/>
            <a:ext cx="3094707" cy="1338261"/>
          </a:xfrm>
          <a:solidFill>
            <a:srgbClr val="FFFF66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just"/>
            <a:r>
              <a:rPr lang="fr-FR" dirty="0" smtClean="0"/>
              <a:t>Si mon dossier est en statut « </a:t>
            </a:r>
            <a:r>
              <a:rPr lang="fr-FR" b="1" i="1" dirty="0" smtClean="0"/>
              <a:t>attente</a:t>
            </a:r>
            <a:r>
              <a:rPr lang="fr-FR" b="1" dirty="0" smtClean="0"/>
              <a:t> </a:t>
            </a:r>
            <a:r>
              <a:rPr lang="fr-FR" dirty="0" smtClean="0"/>
              <a:t>», je clique sur le n° de dossier pour avoir le détail des </a:t>
            </a:r>
            <a:r>
              <a:rPr lang="fr-FR" b="1" dirty="0" smtClean="0"/>
              <a:t>informations attendues par l’analyste SACCEF</a:t>
            </a:r>
            <a:endParaRPr lang="fr-FR" b="1" dirty="0"/>
          </a:p>
        </p:txBody>
      </p:sp>
      <p:sp>
        <p:nvSpPr>
          <p:cNvPr id="36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766989" y="357376"/>
            <a:ext cx="8059406" cy="709424"/>
          </a:xfrm>
        </p:spPr>
        <p:txBody>
          <a:bodyPr/>
          <a:lstStyle/>
          <a:p>
            <a:r>
              <a:rPr lang="fr-FR" dirty="0" smtClean="0"/>
              <a:t>Envoyer a l’analyste SACCEF 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un </a:t>
            </a:r>
            <a:r>
              <a:rPr lang="fr-FR" dirty="0" err="1" smtClean="0">
                <a:solidFill>
                  <a:srgbClr val="FF0000"/>
                </a:solidFill>
              </a:rPr>
              <a:t>complement</a:t>
            </a:r>
            <a:r>
              <a:rPr lang="fr-FR" dirty="0" smtClean="0">
                <a:solidFill>
                  <a:srgbClr val="FF0000"/>
                </a:solidFill>
              </a:rPr>
              <a:t> d’information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2" name="Espace réservé du contenu 1"/>
          <p:cNvSpPr txBox="1">
            <a:spLocks/>
          </p:cNvSpPr>
          <p:nvPr/>
        </p:nvSpPr>
        <p:spPr>
          <a:xfrm>
            <a:off x="162842" y="4703668"/>
            <a:ext cx="4913983" cy="1563782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dirty="0" smtClean="0"/>
              <a:t>Pour répondre à l’analyste SACCEF, </a:t>
            </a:r>
            <a:r>
              <a:rPr lang="fr-FR" u="sng" dirty="0" smtClean="0"/>
              <a:t>je ne clique pas </a:t>
            </a:r>
            <a:r>
              <a:rPr lang="fr-FR" dirty="0" smtClean="0"/>
              <a:t>sur l’adresse mail (qui tombe sur une boite générique = délais plus longs), mais </a:t>
            </a:r>
            <a:r>
              <a:rPr lang="fr-FR" b="1" u="sng" dirty="0" smtClean="0"/>
              <a:t>je réponds directement via le pavé « commentaire » de la fiche RDC. </a:t>
            </a:r>
            <a:r>
              <a:rPr lang="fr-FR" dirty="0" smtClean="0"/>
              <a:t>Cela </a:t>
            </a:r>
            <a:r>
              <a:rPr lang="fr-FR" dirty="0"/>
              <a:t>permet à la réponse d’être instantanément intégrée au dossier et favorise un délai de traitement </a:t>
            </a:r>
            <a:r>
              <a:rPr lang="fr-FR" dirty="0" smtClean="0"/>
              <a:t>rapide.</a:t>
            </a:r>
            <a:endParaRPr lang="fr-FR" b="1" u="sng" dirty="0"/>
          </a:p>
        </p:txBody>
      </p:sp>
    </p:spTree>
    <p:extLst>
      <p:ext uri="{BB962C8B-B14F-4D97-AF65-F5344CB8AC3E}">
        <p14:creationId xmlns:p14="http://schemas.microsoft.com/office/powerpoint/2010/main" val="95471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17644" y="1174416"/>
            <a:ext cx="8527801" cy="1197309"/>
          </a:xfrm>
        </p:spPr>
        <p:txBody>
          <a:bodyPr/>
          <a:lstStyle/>
          <a:p>
            <a:r>
              <a:rPr lang="fr-FR" dirty="0" smtClean="0"/>
              <a:t>Si l’un des emprunteurs est un professionnel, </a:t>
            </a:r>
            <a:r>
              <a:rPr lang="fr-FR" b="1" u="sng" dirty="0" smtClean="0"/>
              <a:t>je n’envoie aucun document ni justificatif.</a:t>
            </a:r>
          </a:p>
          <a:p>
            <a:r>
              <a:rPr lang="fr-FR" dirty="0" smtClean="0"/>
              <a:t>Dans mon avis motivé, je précise en fonction du cas :</a:t>
            </a:r>
          </a:p>
          <a:p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Cas particulier d’un emprunteur professionnel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 rot="20917426">
            <a:off x="477300" y="2172661"/>
            <a:ext cx="3769411" cy="3422213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500" b="1" u="sng" dirty="0" smtClean="0"/>
              <a:t>Gérants de société 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500" dirty="0" smtClean="0"/>
              <a:t>L’activité et l’antériorité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500" dirty="0" smtClean="0"/>
              <a:t>Le chiffre d’affaires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500" dirty="0" smtClean="0"/>
              <a:t>L’EBE (Excédent Brut d’Exploitation)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500" dirty="0" smtClean="0"/>
              <a:t>Les capitaux restant dus et les annuités des prêts professionnels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500" dirty="0" smtClean="0"/>
              <a:t>Le montant des fonds propres / Total bilan / Trésorerie</a:t>
            </a:r>
          </a:p>
          <a:p>
            <a:r>
              <a:rPr lang="fr-FR" sz="1500" b="1" dirty="0" smtClean="0">
                <a:solidFill>
                  <a:srgbClr val="7030A0"/>
                </a:solidFill>
              </a:rPr>
              <a:t>Pour déterminer la rémunération =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500" b="1" dirty="0" smtClean="0">
                <a:solidFill>
                  <a:srgbClr val="7030A0"/>
                </a:solidFill>
              </a:rPr>
              <a:t>Salaires déclarés sur les 2 dernières années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500" b="1" dirty="0" smtClean="0">
                <a:solidFill>
                  <a:srgbClr val="7030A0"/>
                </a:solidFill>
              </a:rPr>
              <a:t>Et/ou Dividendes versés en moyennes sur les 2 dernières années</a:t>
            </a:r>
            <a:endParaRPr lang="fr-FR" sz="1500" b="1" dirty="0">
              <a:solidFill>
                <a:srgbClr val="7030A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 rot="744379">
            <a:off x="5024436" y="2056319"/>
            <a:ext cx="3343275" cy="2145268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500" b="1" u="sng" dirty="0" smtClean="0"/>
              <a:t>Pour les professions libérales: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500" dirty="0" smtClean="0"/>
              <a:t>L’activité et l’antériorité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500" dirty="0" smtClean="0"/>
              <a:t>Les recettes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500" dirty="0" smtClean="0"/>
              <a:t>Les capitaux restant dus et les annuités des prêts professionnels</a:t>
            </a:r>
          </a:p>
          <a:p>
            <a:r>
              <a:rPr lang="fr-FR" sz="1500" b="1" dirty="0" smtClean="0">
                <a:solidFill>
                  <a:srgbClr val="7030A0"/>
                </a:solidFill>
              </a:rPr>
              <a:t>Pour déterminer la rémunération = Excédents (ligne CA de la 2035) – Annuités des prêts pro</a:t>
            </a:r>
            <a:endParaRPr lang="fr-FR" sz="1500" b="1" dirty="0">
              <a:solidFill>
                <a:srgbClr val="7030A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232873" y="4076922"/>
            <a:ext cx="3543300" cy="2145268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500" b="1" u="sng" dirty="0" smtClean="0"/>
              <a:t>Entrepreneurs individuels 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500" dirty="0" smtClean="0"/>
              <a:t>L’activité et l’antériorité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500" dirty="0" smtClean="0"/>
              <a:t>Le chiffre d’affaires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500" dirty="0" smtClean="0"/>
              <a:t>L’EBE (Excédent Brut d’Exploitation)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500" dirty="0" smtClean="0"/>
              <a:t>Les capitaux restant dus et les annuités des prêts professionnels</a:t>
            </a:r>
          </a:p>
          <a:p>
            <a:r>
              <a:rPr lang="fr-FR" sz="1500" b="1" dirty="0" smtClean="0">
                <a:solidFill>
                  <a:srgbClr val="7030A0"/>
                </a:solidFill>
              </a:rPr>
              <a:t>Pour déterminer la rémunération  =</a:t>
            </a:r>
          </a:p>
          <a:p>
            <a:r>
              <a:rPr lang="fr-FR" sz="1500" b="1" dirty="0" smtClean="0">
                <a:solidFill>
                  <a:srgbClr val="7030A0"/>
                </a:solidFill>
              </a:rPr>
              <a:t>EBE – Annuités des prêts pro</a:t>
            </a:r>
            <a:endParaRPr lang="fr-FR" sz="15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717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21238" y="1160254"/>
            <a:ext cx="8527801" cy="14708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fr-FR" b="1" u="sng" dirty="0" smtClean="0"/>
              <a:t>Rappels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u</a:t>
            </a:r>
            <a:r>
              <a:rPr lang="fr-FR" dirty="0" smtClean="0"/>
              <a:t>n dossier SCI ne se télétransmet pas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le formulaire est à télécharger </a:t>
            </a:r>
            <a:r>
              <a:rPr lang="fr-FR" dirty="0" smtClean="0"/>
              <a:t>sur le portail </a:t>
            </a:r>
            <a:r>
              <a:rPr lang="fr-FR" dirty="0" err="1" smtClean="0"/>
              <a:t>Enet</a:t>
            </a:r>
            <a:r>
              <a:rPr lang="fr-FR" dirty="0" smtClean="0"/>
              <a:t> SACCEF</a:t>
            </a:r>
            <a:endParaRPr lang="fr-FR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l’envoi </a:t>
            </a:r>
            <a:r>
              <a:rPr lang="fr-FR" dirty="0"/>
              <a:t>du formulaire se fait par mail </a:t>
            </a:r>
            <a:r>
              <a:rPr lang="fr-FR" dirty="0" smtClean="0"/>
              <a:t>à : </a:t>
            </a:r>
            <a:r>
              <a:rPr lang="fr-FR" u="sng" dirty="0" smtClean="0">
                <a:hlinkClick r:id="rId2"/>
              </a:rPr>
              <a:t>serviceclient@c-garanties.com</a:t>
            </a:r>
            <a:endParaRPr lang="fr-FR" u="sng" dirty="0" smtClean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Cas particulier d’une </a:t>
            </a:r>
            <a:r>
              <a:rPr lang="fr-FR" dirty="0" err="1" smtClean="0"/>
              <a:t>sci</a:t>
            </a: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823" y="2631057"/>
            <a:ext cx="2605177" cy="1487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contenu 1"/>
          <p:cNvSpPr txBox="1">
            <a:spLocks/>
          </p:cNvSpPr>
          <p:nvPr/>
        </p:nvSpPr>
        <p:spPr>
          <a:xfrm>
            <a:off x="353683" y="2712872"/>
            <a:ext cx="7168551" cy="3308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700" u="sng" dirty="0" smtClean="0"/>
              <a:t>Prochainement (octobre 2017) le traitement des dossiers SCI sera simplifié :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fr-FR" sz="1700" b="1" dirty="0" smtClean="0"/>
              <a:t>Un </a:t>
            </a:r>
            <a:r>
              <a:rPr lang="fr-FR" sz="1700" b="1" dirty="0"/>
              <a:t>nouveau formulaire au format Excel</a:t>
            </a:r>
            <a:r>
              <a:rPr lang="fr-FR" sz="1700" dirty="0"/>
              <a:t> </a:t>
            </a:r>
            <a:r>
              <a:rPr lang="fr-FR" sz="1700" dirty="0" smtClean="0"/>
              <a:t>«</a:t>
            </a:r>
            <a:r>
              <a:rPr lang="fr-FR" sz="1700" dirty="0"/>
              <a:t> </a:t>
            </a:r>
            <a:r>
              <a:rPr lang="fr-FR" sz="1700" i="1" dirty="0"/>
              <a:t>demande de caution SCI</a:t>
            </a:r>
            <a:r>
              <a:rPr lang="fr-FR" sz="1700" dirty="0"/>
              <a:t> </a:t>
            </a:r>
            <a:r>
              <a:rPr lang="fr-FR" sz="1700" dirty="0" smtClean="0"/>
              <a:t>» sera mis </a:t>
            </a:r>
            <a:r>
              <a:rPr lang="fr-FR" sz="1700" dirty="0"/>
              <a:t>en ligne sur le portail </a:t>
            </a:r>
            <a:r>
              <a:rPr lang="fr-FR" sz="1700" dirty="0" err="1" smtClean="0"/>
              <a:t>Enet</a:t>
            </a:r>
            <a:r>
              <a:rPr lang="fr-FR" sz="1700" dirty="0" smtClean="0"/>
              <a:t> SACCEF.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fr-FR" sz="1700" dirty="0" smtClean="0"/>
              <a:t>Il remplacera </a:t>
            </a:r>
            <a:r>
              <a:rPr lang="fr-FR" sz="1700" dirty="0"/>
              <a:t>l’ancien formulaire (format WORD) qui nécessitait l’envoi de pièces complémentaires</a:t>
            </a:r>
            <a:r>
              <a:rPr lang="fr-FR" sz="1700" dirty="0" smtClean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fr-FR" sz="1700" dirty="0"/>
              <a:t>Toutes les informations </a:t>
            </a:r>
            <a:r>
              <a:rPr lang="fr-FR" sz="1700" dirty="0" smtClean="0"/>
              <a:t>pourront être </a:t>
            </a:r>
            <a:r>
              <a:rPr lang="fr-FR" sz="1700" dirty="0"/>
              <a:t>saisies directement sur le </a:t>
            </a:r>
            <a:r>
              <a:rPr lang="fr-FR" sz="1700" dirty="0" smtClean="0"/>
              <a:t>formulaire :</a:t>
            </a:r>
            <a:endParaRPr lang="fr-FR" sz="1700" dirty="0"/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fr-FR" dirty="0" smtClean="0"/>
              <a:t>La fiche Relevé De Comptes est intégrée </a:t>
            </a:r>
            <a:r>
              <a:rPr lang="fr-FR" dirty="0"/>
              <a:t>au </a:t>
            </a:r>
            <a:r>
              <a:rPr lang="fr-FR" dirty="0" smtClean="0"/>
              <a:t>support.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fr-FR" dirty="0" smtClean="0"/>
              <a:t>Le(les) associé(s</a:t>
            </a:r>
            <a:r>
              <a:rPr lang="fr-FR" dirty="0"/>
              <a:t>) professionnel(s) </a:t>
            </a:r>
            <a:r>
              <a:rPr lang="fr-FR" dirty="0" smtClean="0"/>
              <a:t>doit(doivent) être renseigné(s) sur </a:t>
            </a:r>
            <a:r>
              <a:rPr lang="fr-FR" dirty="0"/>
              <a:t>le </a:t>
            </a:r>
            <a:r>
              <a:rPr lang="fr-FR" dirty="0" smtClean="0"/>
              <a:t>formulaire.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fr-FR" dirty="0" smtClean="0"/>
              <a:t>Aucune pièce complémentaire n’est requise. </a:t>
            </a:r>
            <a:endParaRPr lang="fr-FR" sz="1600" dirty="0" smtClean="0"/>
          </a:p>
          <a:p>
            <a:endParaRPr lang="fr-FR" dirty="0" smtClean="0"/>
          </a:p>
          <a:p>
            <a:endParaRPr lang="fr-FR" dirty="0"/>
          </a:p>
        </p:txBody>
      </p:sp>
      <p:pic>
        <p:nvPicPr>
          <p:cNvPr id="6" name="Picture 3" descr="Q:\Images\Idé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3" y="5297467"/>
            <a:ext cx="800414" cy="86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space réservé du contenu 1"/>
          <p:cNvSpPr txBox="1">
            <a:spLocks/>
          </p:cNvSpPr>
          <p:nvPr/>
        </p:nvSpPr>
        <p:spPr>
          <a:xfrm>
            <a:off x="884713" y="5531417"/>
            <a:ext cx="8013060" cy="5586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85000" lnSpcReduction="10000"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 smtClean="0">
                <a:solidFill>
                  <a:schemeClr val="bg1"/>
                </a:solidFill>
              </a:rPr>
              <a:t>Gain </a:t>
            </a:r>
            <a:r>
              <a:rPr lang="fr-FR" dirty="0">
                <a:solidFill>
                  <a:schemeClr val="bg1"/>
                </a:solidFill>
              </a:rPr>
              <a:t>de temps et simplicité : un seul </a:t>
            </a:r>
            <a:r>
              <a:rPr lang="fr-FR" dirty="0" smtClean="0">
                <a:solidFill>
                  <a:schemeClr val="bg1"/>
                </a:solidFill>
              </a:rPr>
              <a:t>document </a:t>
            </a:r>
            <a:r>
              <a:rPr lang="fr-FR" dirty="0">
                <a:solidFill>
                  <a:schemeClr val="bg1"/>
                </a:solidFill>
              </a:rPr>
              <a:t>à envoyer à la SACCEF </a:t>
            </a:r>
            <a:r>
              <a:rPr lang="fr-FR" b="1" dirty="0">
                <a:solidFill>
                  <a:schemeClr val="bg1"/>
                </a:solidFill>
              </a:rPr>
              <a:t>par mail </a:t>
            </a:r>
            <a:r>
              <a:rPr lang="fr-FR" dirty="0">
                <a:solidFill>
                  <a:schemeClr val="bg1"/>
                </a:solidFill>
              </a:rPr>
              <a:t>à</a:t>
            </a:r>
            <a:r>
              <a:rPr lang="fr-FR" dirty="0"/>
              <a:t> </a:t>
            </a:r>
            <a:r>
              <a:rPr lang="fr-FR" u="sng" dirty="0">
                <a:hlinkClick r:id="rId2"/>
              </a:rPr>
              <a:t> serviceclient@c-garanties.com</a:t>
            </a:r>
            <a:r>
              <a:rPr lang="fr-FR" b="1" dirty="0" smtClean="0"/>
              <a:t>. La date de lancement vous sera communiquée en Brief Manager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105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  <p:bldP spid="5" grpId="0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 rot="21323794">
            <a:off x="588170" y="1093773"/>
            <a:ext cx="6348077" cy="1153557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dirty="0" smtClean="0"/>
              <a:t>Avant </a:t>
            </a:r>
            <a:r>
              <a:rPr lang="fr-FR" dirty="0"/>
              <a:t>toute </a:t>
            </a:r>
            <a:r>
              <a:rPr lang="fr-FR" dirty="0" smtClean="0"/>
              <a:t>chose, je mets à jour les données de </a:t>
            </a:r>
            <a:r>
              <a:rPr lang="fr-FR" dirty="0"/>
              <a:t>mon client à partir de sa synthèse dans </a:t>
            </a:r>
            <a:r>
              <a:rPr lang="fr-FR" dirty="0" err="1" smtClean="0"/>
              <a:t>MyWay</a:t>
            </a:r>
            <a:r>
              <a:rPr lang="fr-FR" dirty="0"/>
              <a:t>. </a:t>
            </a:r>
            <a:r>
              <a:rPr lang="fr-FR" b="1" dirty="0"/>
              <a:t>Tout ce qui est saisi manuellement dans NEO ne remonte pas </a:t>
            </a:r>
            <a:r>
              <a:rPr lang="fr-FR" b="1" dirty="0" smtClean="0"/>
              <a:t>aux analystes SACCEF.</a:t>
            </a:r>
            <a:endParaRPr lang="fr-FR" b="1" dirty="0"/>
          </a:p>
          <a:p>
            <a:pPr marL="0" indent="0" algn="just">
              <a:buNone/>
            </a:pP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Ce qu’il faut retenir</a:t>
            </a:r>
            <a:endParaRPr lang="fr-FR" dirty="0"/>
          </a:p>
        </p:txBody>
      </p:sp>
      <p:sp>
        <p:nvSpPr>
          <p:cNvPr id="5" name="Espace réservé du contenu 1"/>
          <p:cNvSpPr txBox="1">
            <a:spLocks/>
          </p:cNvSpPr>
          <p:nvPr/>
        </p:nvSpPr>
        <p:spPr>
          <a:xfrm rot="579638">
            <a:off x="3403366" y="2365414"/>
            <a:ext cx="5517531" cy="1057223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b="1" dirty="0" smtClean="0"/>
              <a:t>Je mentionne toute l’épargne des emprunteurs </a:t>
            </a:r>
            <a:r>
              <a:rPr lang="fr-FR" dirty="0" smtClean="0"/>
              <a:t>: celle détenue en CELCA, l’épargne externe, même si elle a été injectée dans le projet ou si elle est minime.</a:t>
            </a:r>
          </a:p>
          <a:p>
            <a:pPr algn="just"/>
            <a:endParaRPr lang="fr-FR" dirty="0"/>
          </a:p>
        </p:txBody>
      </p:sp>
      <p:sp>
        <p:nvSpPr>
          <p:cNvPr id="6" name="Espace réservé du contenu 1"/>
          <p:cNvSpPr txBox="1">
            <a:spLocks/>
          </p:cNvSpPr>
          <p:nvPr/>
        </p:nvSpPr>
        <p:spPr>
          <a:xfrm rot="21191693">
            <a:off x="628921" y="3482826"/>
            <a:ext cx="5520097" cy="790538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b="1" dirty="0" smtClean="0"/>
              <a:t>Je n’envoie pas de dossier sans avis motivé. </a:t>
            </a:r>
            <a:r>
              <a:rPr lang="fr-FR" dirty="0" smtClean="0"/>
              <a:t>Je note mon commentaire dans l’avis détaillé </a:t>
            </a:r>
            <a:r>
              <a:rPr lang="fr-FR" b="1" dirty="0" smtClean="0"/>
              <a:t>à partir de NEO.</a:t>
            </a:r>
            <a:endParaRPr lang="fr-FR" dirty="0" smtClean="0"/>
          </a:p>
        </p:txBody>
      </p:sp>
      <p:sp>
        <p:nvSpPr>
          <p:cNvPr id="7" name="Espace réservé du contenu 1"/>
          <p:cNvSpPr txBox="1">
            <a:spLocks/>
          </p:cNvSpPr>
          <p:nvPr/>
        </p:nvSpPr>
        <p:spPr>
          <a:xfrm>
            <a:off x="4114800" y="4034383"/>
            <a:ext cx="4749693" cy="1151105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b="1" dirty="0" smtClean="0"/>
              <a:t>Si mon dossier est « en attente », </a:t>
            </a:r>
            <a:r>
              <a:rPr lang="fr-FR" dirty="0" smtClean="0"/>
              <a:t>je renseigne les informations complémentaires souhaitées par l’analyste SACCEF </a:t>
            </a:r>
            <a:r>
              <a:rPr lang="fr-FR" b="1" dirty="0" smtClean="0"/>
              <a:t>directement sur </a:t>
            </a:r>
            <a:r>
              <a:rPr lang="fr-FR" b="1" dirty="0" err="1" smtClean="0"/>
              <a:t>Enet</a:t>
            </a:r>
            <a:r>
              <a:rPr lang="fr-FR" b="1" dirty="0" smtClean="0"/>
              <a:t> </a:t>
            </a:r>
            <a:r>
              <a:rPr lang="fr-FR" dirty="0" smtClean="0"/>
              <a:t>dans le </a:t>
            </a:r>
            <a:r>
              <a:rPr lang="fr-FR" b="1" dirty="0" smtClean="0"/>
              <a:t>pavé commentaire de la fiche RDC</a:t>
            </a:r>
            <a:r>
              <a:rPr lang="fr-FR" dirty="0" smtClean="0"/>
              <a:t>.</a:t>
            </a:r>
          </a:p>
          <a:p>
            <a:pPr algn="just"/>
            <a:endParaRPr lang="fr-FR" dirty="0"/>
          </a:p>
        </p:txBody>
      </p:sp>
      <p:sp>
        <p:nvSpPr>
          <p:cNvPr id="8" name="Espace réservé du contenu 1"/>
          <p:cNvSpPr txBox="1">
            <a:spLocks/>
          </p:cNvSpPr>
          <p:nvPr/>
        </p:nvSpPr>
        <p:spPr>
          <a:xfrm rot="614741">
            <a:off x="456086" y="4995886"/>
            <a:ext cx="5865769" cy="1124884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b="1" dirty="0" smtClean="0"/>
              <a:t>Si l’emprunteur est un indépendant </a:t>
            </a:r>
            <a:r>
              <a:rPr lang="fr-FR" b="1" smtClean="0"/>
              <a:t>ou une SCI, </a:t>
            </a:r>
            <a:r>
              <a:rPr lang="fr-FR" b="1" dirty="0" smtClean="0"/>
              <a:t>je n’envoie aucun document </a:t>
            </a:r>
            <a:r>
              <a:rPr lang="fr-FR" dirty="0" smtClean="0"/>
              <a:t>(bilan, 2035, liasse fiscale…), je note simplement dans mon avis motivé les informations sur l’entreprise et le calcul des revenus.</a:t>
            </a:r>
          </a:p>
        </p:txBody>
      </p:sp>
    </p:spTree>
    <p:extLst>
      <p:ext uri="{BB962C8B-B14F-4D97-AF65-F5344CB8AC3E}">
        <p14:creationId xmlns:p14="http://schemas.microsoft.com/office/powerpoint/2010/main" val="78610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  <p:bldP spid="5" grpId="0" animBg="1"/>
      <p:bldP spid="6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QUIZZ </a:t>
            </a:r>
            <a:r>
              <a:rPr lang="fr-FR" dirty="0"/>
              <a:t>***Nouveau</a:t>
            </a:r>
            <a:r>
              <a:rPr lang="fr-FR" dirty="0" smtClean="0"/>
              <a:t>***</a:t>
            </a:r>
            <a:endParaRPr lang="fr-FR" dirty="0"/>
          </a:p>
        </p:txBody>
      </p:sp>
      <p:pic>
        <p:nvPicPr>
          <p:cNvPr id="8" name="Image 7"/>
          <p:cNvPicPr/>
          <p:nvPr/>
        </p:nvPicPr>
        <p:blipFill rotWithShape="1">
          <a:blip r:embed="rId2"/>
          <a:srcRect l="17217" t="11747" r="18696" b="15556"/>
          <a:stretch/>
        </p:blipFill>
        <p:spPr bwMode="auto">
          <a:xfrm>
            <a:off x="2214473" y="3381553"/>
            <a:ext cx="5100727" cy="262584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346219" y="1155366"/>
            <a:ext cx="8527801" cy="187250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fr-FR" sz="2000" b="1" dirty="0" smtClean="0"/>
              <a:t>Si vous le souhaitez, </a:t>
            </a:r>
            <a:r>
              <a:rPr lang="fr-FR" sz="2000" b="1" dirty="0">
                <a:solidFill>
                  <a:srgbClr val="CC00FF"/>
                </a:solidFill>
              </a:rPr>
              <a:t>nous vous proposons une nouvelle façon de tester vos connaissances </a:t>
            </a:r>
            <a:r>
              <a:rPr lang="fr-FR" sz="2000" b="1" dirty="0" smtClean="0">
                <a:solidFill>
                  <a:srgbClr val="CC00FF"/>
                </a:solidFill>
              </a:rPr>
              <a:t>en jouant avec </a:t>
            </a:r>
            <a:r>
              <a:rPr lang="fr-FR" sz="2000" b="1" dirty="0" err="1" smtClean="0">
                <a:solidFill>
                  <a:srgbClr val="CC00FF"/>
                </a:solidFill>
              </a:rPr>
              <a:t>Kahoot</a:t>
            </a:r>
            <a:r>
              <a:rPr lang="fr-FR" sz="2000" b="1" dirty="0" smtClean="0">
                <a:solidFill>
                  <a:srgbClr val="CC00FF"/>
                </a:solidFill>
              </a:rPr>
              <a:t> ! </a:t>
            </a:r>
            <a:r>
              <a:rPr lang="fr-FR" sz="2000" b="1" dirty="0" smtClean="0"/>
              <a:t>Ce </a:t>
            </a:r>
            <a:r>
              <a:rPr lang="fr-FR" sz="2000" b="1" dirty="0"/>
              <a:t>jeu nécessite une connexion Internet à partir de votre </a:t>
            </a:r>
            <a:r>
              <a:rPr lang="fr-FR" sz="2000" b="1" dirty="0" smtClean="0"/>
              <a:t>Smartphone. </a:t>
            </a:r>
            <a:r>
              <a:rPr lang="fr-FR" sz="2000" b="1" dirty="0" smtClean="0">
                <a:hlinkClick r:id="rId3"/>
              </a:rPr>
              <a:t>Cliquez ici </a:t>
            </a:r>
            <a:r>
              <a:rPr lang="fr-FR" sz="2000" b="1" dirty="0" smtClean="0"/>
              <a:t>pour accéder au mode opératoire et lancer le quizz.</a:t>
            </a:r>
          </a:p>
          <a:p>
            <a:pPr marL="0" indent="0" algn="just">
              <a:buNone/>
            </a:pPr>
            <a:r>
              <a:rPr lang="fr-FR" sz="2000" b="1" dirty="0" smtClean="0"/>
              <a:t>Si vous préférez le mode « classique », le quizz est disponible à partir de la diapositive suivante.</a:t>
            </a:r>
          </a:p>
        </p:txBody>
      </p:sp>
    </p:spTree>
    <p:extLst>
      <p:ext uri="{BB962C8B-B14F-4D97-AF65-F5344CB8AC3E}">
        <p14:creationId xmlns:p14="http://schemas.microsoft.com/office/powerpoint/2010/main" val="381813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QUIZZ : QUESTION 1/10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87576"/>
            <a:ext cx="9144000" cy="51493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3347049" y="1087577"/>
            <a:ext cx="530524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b="1" u="sng" dirty="0" smtClean="0"/>
              <a:t>Question 1 :</a:t>
            </a:r>
          </a:p>
          <a:p>
            <a:pPr algn="just"/>
            <a:r>
              <a:rPr lang="fr-FR" sz="2800" dirty="0" smtClean="0"/>
              <a:t>Lors de quelle étape dois-je renseigner les revenus de mon client ? </a:t>
            </a:r>
            <a:endParaRPr lang="fr-FR" sz="2800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583719" y="3644646"/>
            <a:ext cx="3916393" cy="88422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Mise à jour des données client dans </a:t>
            </a:r>
            <a:r>
              <a:rPr lang="fr-FR" sz="2400" dirty="0" err="1" smtClean="0"/>
              <a:t>MyWay</a:t>
            </a:r>
            <a:endParaRPr lang="fr-FR" sz="2400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4983191" y="3644645"/>
            <a:ext cx="3916393" cy="884223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Saisie de l’épargne</a:t>
            </a:r>
            <a:endParaRPr lang="fr-FR" sz="2400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583720" y="4899804"/>
            <a:ext cx="3916393" cy="91152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Saisie de la fiche </a:t>
            </a:r>
          </a:p>
          <a:p>
            <a:pPr algn="ctr"/>
            <a:r>
              <a:rPr lang="fr-FR" sz="2400" dirty="0" smtClean="0"/>
              <a:t>Relevé de Comptes (RDC)</a:t>
            </a:r>
            <a:endParaRPr lang="fr-FR" sz="2400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4965936" y="4899805"/>
            <a:ext cx="3916393" cy="91152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Avis motivé</a:t>
            </a:r>
            <a:endParaRPr lang="fr-FR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45" y="1217406"/>
            <a:ext cx="2207912" cy="20644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295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QUIZZ : QUESTION 2/10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87576"/>
            <a:ext cx="9144000" cy="51493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3347049" y="1087577"/>
            <a:ext cx="530524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b="1" u="sng" dirty="0" smtClean="0"/>
              <a:t>Question 2 :</a:t>
            </a:r>
          </a:p>
          <a:p>
            <a:pPr algn="just"/>
            <a:r>
              <a:rPr lang="fr-FR" sz="2800" dirty="0" smtClean="0"/>
              <a:t>Je renseigne les avoirs de mon client. Je saisis dans l’épargne : </a:t>
            </a:r>
            <a:endParaRPr lang="fr-FR" sz="2800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583719" y="3644646"/>
            <a:ext cx="3916393" cy="88422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Son livret A et son </a:t>
            </a:r>
          </a:p>
          <a:p>
            <a:pPr algn="ctr"/>
            <a:r>
              <a:rPr lang="fr-FR" sz="2400" dirty="0" smtClean="0"/>
              <a:t>Plan Epargne Entreprise</a:t>
            </a:r>
            <a:endParaRPr lang="fr-FR" sz="2400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4983191" y="3644645"/>
            <a:ext cx="3916393" cy="884223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Son PEL et la donation </a:t>
            </a:r>
          </a:p>
          <a:p>
            <a:pPr algn="ctr"/>
            <a:r>
              <a:rPr lang="fr-FR" sz="2400" dirty="0" smtClean="0"/>
              <a:t>de ses parents</a:t>
            </a:r>
            <a:endParaRPr lang="fr-FR" sz="2400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583720" y="4899804"/>
            <a:ext cx="3916393" cy="91152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Son assurance-vie</a:t>
            </a:r>
          </a:p>
          <a:p>
            <a:pPr algn="ctr"/>
            <a:r>
              <a:rPr lang="fr-FR" sz="2400" dirty="0"/>
              <a:t>e</a:t>
            </a:r>
            <a:r>
              <a:rPr lang="fr-FR" sz="2400" dirty="0" smtClean="0"/>
              <a:t>t son prêt employeur</a:t>
            </a:r>
            <a:endParaRPr lang="fr-FR" sz="2400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4965936" y="4899805"/>
            <a:ext cx="3916393" cy="91152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Son compte courant </a:t>
            </a:r>
          </a:p>
          <a:p>
            <a:pPr algn="ctr"/>
            <a:r>
              <a:rPr lang="fr-FR" sz="2400" dirty="0" smtClean="0"/>
              <a:t>et son PEA</a:t>
            </a:r>
            <a:endParaRPr lang="fr-FR" sz="24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19" y="1234227"/>
            <a:ext cx="2207911" cy="21813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871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QUIZZ : QUESTION 3/10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87576"/>
            <a:ext cx="9144000" cy="51493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3200400" y="1087577"/>
            <a:ext cx="5943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b="1" u="sng" dirty="0" smtClean="0"/>
              <a:t>Question 3 :</a:t>
            </a:r>
          </a:p>
          <a:p>
            <a:pPr algn="just"/>
            <a:r>
              <a:rPr lang="fr-FR" sz="2800" dirty="0" smtClean="0"/>
              <a:t>Dans la fiche Relevé De Comptes (RDC), je dois obligatoirement renseigner :</a:t>
            </a:r>
            <a:endParaRPr lang="fr-FR" sz="2800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583719" y="3644646"/>
            <a:ext cx="3916393" cy="88422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Le solde minimum</a:t>
            </a:r>
          </a:p>
          <a:p>
            <a:pPr algn="ctr"/>
            <a:r>
              <a:rPr lang="fr-FR" sz="2400" dirty="0" smtClean="0"/>
              <a:t>des 3 derniers mois	</a:t>
            </a:r>
            <a:endParaRPr lang="fr-FR" sz="2400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4983191" y="3644645"/>
            <a:ext cx="3916393" cy="884223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La date d’ancienneté bancaire</a:t>
            </a:r>
            <a:endParaRPr lang="fr-FR" sz="2400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583720" y="4899804"/>
            <a:ext cx="3916393" cy="91152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Le montant du découvert autorisé</a:t>
            </a:r>
            <a:endParaRPr lang="fr-FR" sz="2400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4965936" y="4899805"/>
            <a:ext cx="3916393" cy="91152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Le montant des </a:t>
            </a:r>
          </a:p>
          <a:p>
            <a:pPr algn="ctr"/>
            <a:r>
              <a:rPr lang="fr-FR" sz="2400" dirty="0" smtClean="0"/>
              <a:t>soldes à l’arrêté</a:t>
            </a:r>
            <a:endParaRPr lang="fr-FR" sz="2400" dirty="0"/>
          </a:p>
        </p:txBody>
      </p:sp>
      <p:grpSp>
        <p:nvGrpSpPr>
          <p:cNvPr id="16" name="Groupe 15"/>
          <p:cNvGrpSpPr/>
          <p:nvPr/>
        </p:nvGrpSpPr>
        <p:grpSpPr>
          <a:xfrm>
            <a:off x="583719" y="1203735"/>
            <a:ext cx="2208138" cy="2078146"/>
            <a:chOff x="583719" y="1203735"/>
            <a:chExt cx="2208138" cy="2078146"/>
          </a:xfrm>
        </p:grpSpPr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719" y="1203735"/>
              <a:ext cx="2208138" cy="207814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cxnSp>
          <p:nvCxnSpPr>
            <p:cNvPr id="15" name="Connecteur droit 14"/>
            <p:cNvCxnSpPr/>
            <p:nvPr/>
          </p:nvCxnSpPr>
          <p:spPr>
            <a:xfrm>
              <a:off x="819509" y="1293962"/>
              <a:ext cx="172240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41871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QUIZZ : QUESTION 4/10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87576"/>
            <a:ext cx="9144000" cy="51493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3347049" y="1087577"/>
            <a:ext cx="530524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b="1" u="sng" dirty="0" smtClean="0"/>
              <a:t>Question 4 :</a:t>
            </a:r>
          </a:p>
          <a:p>
            <a:pPr algn="just"/>
            <a:r>
              <a:rPr lang="fr-FR" sz="2800" b="1" dirty="0" smtClean="0"/>
              <a:t>***CHERCHEZ L’ERREUR*** </a:t>
            </a:r>
          </a:p>
          <a:p>
            <a:pPr algn="just"/>
            <a:r>
              <a:rPr lang="fr-FR" sz="2800" dirty="0" smtClean="0"/>
              <a:t>Mon avis motivé:</a:t>
            </a:r>
            <a:endParaRPr lang="fr-FR" sz="2800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583719" y="3644646"/>
            <a:ext cx="3916393" cy="88422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Doit être saisi directement </a:t>
            </a:r>
          </a:p>
          <a:p>
            <a:pPr algn="ctr"/>
            <a:r>
              <a:rPr lang="fr-FR" sz="2400" dirty="0"/>
              <a:t>d</a:t>
            </a:r>
            <a:r>
              <a:rPr lang="fr-FR" sz="2400" dirty="0" smtClean="0"/>
              <a:t>ans NEO</a:t>
            </a:r>
            <a:endParaRPr lang="fr-FR" sz="2400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4983191" y="3644645"/>
            <a:ext cx="3916393" cy="884223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Facilite l’analyse</a:t>
            </a:r>
          </a:p>
          <a:p>
            <a:pPr algn="ctr"/>
            <a:r>
              <a:rPr lang="fr-FR" sz="2400" dirty="0"/>
              <a:t>p</a:t>
            </a:r>
            <a:r>
              <a:rPr lang="fr-FR" sz="2400" dirty="0" smtClean="0"/>
              <a:t>ar la SACCEF</a:t>
            </a:r>
            <a:endParaRPr lang="fr-FR" sz="2400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583720" y="4899804"/>
            <a:ext cx="3916393" cy="91152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N’est requis que si l’analyste</a:t>
            </a:r>
          </a:p>
          <a:p>
            <a:pPr algn="ctr"/>
            <a:r>
              <a:rPr lang="fr-FR" sz="2400" dirty="0" smtClean="0"/>
              <a:t>SACCEF me le demande</a:t>
            </a:r>
            <a:endParaRPr lang="fr-FR" sz="2400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4965936" y="4899805"/>
            <a:ext cx="3916393" cy="91152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Permet une décision </a:t>
            </a:r>
          </a:p>
          <a:p>
            <a:pPr algn="ctr"/>
            <a:r>
              <a:rPr lang="fr-FR" sz="2400" dirty="0" smtClean="0"/>
              <a:t>sans attente</a:t>
            </a:r>
            <a:endParaRPr lang="fr-FR" sz="2400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8"/>
          <a:stretch/>
        </p:blipFill>
        <p:spPr bwMode="auto">
          <a:xfrm>
            <a:off x="579336" y="1205987"/>
            <a:ext cx="2212521" cy="20940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871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QUIZZ : QUESTION 5/10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87576"/>
            <a:ext cx="9144000" cy="51493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3347049" y="1087577"/>
            <a:ext cx="530524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b="1" u="sng" dirty="0" smtClean="0"/>
              <a:t>Question 5 :</a:t>
            </a:r>
          </a:p>
          <a:p>
            <a:pPr algn="just"/>
            <a:r>
              <a:rPr lang="fr-FR" sz="2800" dirty="0" smtClean="0"/>
              <a:t>Sur le portail </a:t>
            </a:r>
            <a:r>
              <a:rPr lang="fr-FR" sz="2800" dirty="0" err="1" smtClean="0"/>
              <a:t>Enet</a:t>
            </a:r>
            <a:r>
              <a:rPr lang="fr-FR" sz="2800" dirty="0" smtClean="0"/>
              <a:t>, mon dossier figure « en attente ». </a:t>
            </a:r>
          </a:p>
          <a:p>
            <a:pPr algn="just"/>
            <a:r>
              <a:rPr lang="fr-FR" sz="2800" dirty="0" smtClean="0"/>
              <a:t>Quelle réponse </a:t>
            </a:r>
            <a:r>
              <a:rPr lang="fr-FR" sz="2800" b="1" dirty="0" smtClean="0"/>
              <a:t>NE CORRESPOND PAS </a:t>
            </a:r>
            <a:r>
              <a:rPr lang="fr-FR" sz="2800" dirty="0" smtClean="0"/>
              <a:t>à la situation ? </a:t>
            </a:r>
            <a:endParaRPr lang="fr-FR" sz="2800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583719" y="3644646"/>
            <a:ext cx="3916393" cy="88422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 smtClean="0"/>
              <a:t>Mon dossier n’a pas encore été traité par la SACCEF</a:t>
            </a:r>
            <a:endParaRPr lang="fr-FR" sz="2200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4848047" y="3644645"/>
            <a:ext cx="4051538" cy="884223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 smtClean="0"/>
              <a:t>Mon dossier est incomplet</a:t>
            </a:r>
            <a:endParaRPr lang="fr-FR" sz="2200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583720" y="4899804"/>
            <a:ext cx="3916393" cy="91152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 smtClean="0"/>
              <a:t>L’analyste SACCEF attend des informations de ma part</a:t>
            </a:r>
            <a:endParaRPr lang="fr-FR" sz="2200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4848046" y="4899805"/>
            <a:ext cx="4034284" cy="91152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 smtClean="0"/>
              <a:t>Mon dossier passera en seconde lecture = délais plus longs</a:t>
            </a:r>
            <a:endParaRPr lang="fr-FR" sz="22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19" y="1190285"/>
            <a:ext cx="2208137" cy="20901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14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QUIZZ : QUESTION 6/10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87576"/>
            <a:ext cx="9144000" cy="51493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3347049" y="1087577"/>
            <a:ext cx="530524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b="1" u="sng" dirty="0" smtClean="0"/>
              <a:t>Question 6 :</a:t>
            </a:r>
          </a:p>
          <a:p>
            <a:pPr algn="just"/>
            <a:r>
              <a:rPr lang="fr-FR" sz="2800" dirty="0" smtClean="0"/>
              <a:t>L’analyste SACCEF me demande des précisions sur les revenus de l’emprunteur :</a:t>
            </a:r>
            <a:endParaRPr lang="fr-FR" sz="2800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583719" y="3644646"/>
            <a:ext cx="4048666" cy="88422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J’ai identifié le nom de l’analyste, je lui envoie un mail</a:t>
            </a:r>
            <a:endParaRPr lang="fr-FR" sz="2400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4865299" y="3644645"/>
            <a:ext cx="4175184" cy="884223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Je lui envoie les fiches de salaires pour qu’il se renseigne</a:t>
            </a:r>
            <a:endParaRPr lang="fr-FR" sz="2400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583720" y="4899804"/>
            <a:ext cx="4048665" cy="91152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Je clique sur la fiche RDC et je renseigne en commentaire</a:t>
            </a:r>
            <a:endParaRPr lang="fr-FR" sz="2400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4865299" y="4899805"/>
            <a:ext cx="4175183" cy="91152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J’essaye de l’appeler pour aller plus vite</a:t>
            </a:r>
            <a:endParaRPr lang="fr-FR" sz="24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34" y="1205987"/>
            <a:ext cx="2258457" cy="21498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6455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QUIZZ : QUESTION 7/10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87576"/>
            <a:ext cx="9144000" cy="51493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491707" y="3644646"/>
            <a:ext cx="4175184" cy="88422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 smtClean="0"/>
              <a:t>J’identifie l’entreprise (nom, SIRET, date de création)</a:t>
            </a:r>
            <a:endParaRPr lang="fr-FR" sz="2200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4983191" y="3644645"/>
            <a:ext cx="3916393" cy="884223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 smtClean="0"/>
              <a:t>J’explique la (les) activité(s) de l’entreprise</a:t>
            </a:r>
            <a:endParaRPr lang="fr-FR" sz="2200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491707" y="4899804"/>
            <a:ext cx="4175184" cy="91152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 smtClean="0"/>
              <a:t>J’explique comment j’ai déterminé les revenus de mon client</a:t>
            </a:r>
            <a:endParaRPr lang="fr-FR" sz="2200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4965936" y="4899805"/>
            <a:ext cx="3916393" cy="91152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 smtClean="0"/>
              <a:t>J’envoie en pièce jointe </a:t>
            </a:r>
          </a:p>
          <a:p>
            <a:pPr algn="ctr"/>
            <a:r>
              <a:rPr lang="fr-FR" sz="2200" dirty="0" smtClean="0"/>
              <a:t>les 3 derniers bilans</a:t>
            </a:r>
            <a:endParaRPr lang="fr-FR" sz="22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20" y="1175998"/>
            <a:ext cx="2208137" cy="22230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347049" y="1087577"/>
            <a:ext cx="530524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b="1" u="sng" dirty="0" smtClean="0"/>
              <a:t>Question 7 :</a:t>
            </a:r>
          </a:p>
          <a:p>
            <a:pPr algn="just"/>
            <a:r>
              <a:rPr lang="fr-FR" sz="2800" dirty="0" smtClean="0"/>
              <a:t>Dans mon dossier, l’emprunteur est un artisan plombier. </a:t>
            </a:r>
          </a:p>
          <a:p>
            <a:pPr algn="just"/>
            <a:r>
              <a:rPr lang="fr-FR" sz="2800" dirty="0" smtClean="0"/>
              <a:t>Quelle démarche est </a:t>
            </a:r>
            <a:r>
              <a:rPr lang="fr-FR" sz="2800" b="1" dirty="0" smtClean="0"/>
              <a:t>INUTILE</a:t>
            </a:r>
            <a:r>
              <a:rPr lang="fr-FR" sz="2800" dirty="0" smtClean="0"/>
              <a:t> ? 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336455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QUIZZ : QUESTION 8/10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87576"/>
            <a:ext cx="9144000" cy="51493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3347049" y="1087577"/>
            <a:ext cx="530524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b="1" u="sng" dirty="0" smtClean="0"/>
              <a:t>Question 8 :</a:t>
            </a:r>
          </a:p>
          <a:p>
            <a:pPr algn="just"/>
            <a:r>
              <a:rPr lang="fr-FR" sz="2800" dirty="0" smtClean="0"/>
              <a:t>Dans mon dossier, l’emprunteur est un prospect :</a:t>
            </a:r>
            <a:endParaRPr lang="fr-FR" sz="2800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583719" y="3644646"/>
            <a:ext cx="3916393" cy="88422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 smtClean="0"/>
              <a:t>Je saisis toutes les informations manuellement dans NEO</a:t>
            </a:r>
            <a:endParaRPr lang="fr-FR" sz="2200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4983191" y="3644645"/>
            <a:ext cx="3916393" cy="884223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 smtClean="0"/>
              <a:t>Je créé le client dans </a:t>
            </a:r>
            <a:r>
              <a:rPr lang="fr-FR" sz="2200" dirty="0" err="1" smtClean="0"/>
              <a:t>MyWay</a:t>
            </a:r>
            <a:r>
              <a:rPr lang="fr-FR" sz="2200" dirty="0" smtClean="0"/>
              <a:t> avant de le rattacher sous NEO</a:t>
            </a:r>
            <a:endParaRPr lang="fr-FR" sz="2200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583720" y="4899804"/>
            <a:ext cx="3916393" cy="91152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 smtClean="0"/>
              <a:t>J’ai besoin de l’accord de mon manager pour télétransmettre</a:t>
            </a:r>
            <a:endParaRPr lang="fr-FR" sz="2200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4965936" y="4899805"/>
            <a:ext cx="3916393" cy="91152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 smtClean="0"/>
              <a:t>Je devrai envoyer les extraits de comptes à la SACCEF</a:t>
            </a:r>
            <a:endParaRPr lang="fr-FR" sz="22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19" y="1205987"/>
            <a:ext cx="2297503" cy="20940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6455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QUIZZ : QUESTION 9/10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87576"/>
            <a:ext cx="9144000" cy="51493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3347049" y="1087577"/>
            <a:ext cx="53052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b="1" u="sng" dirty="0" smtClean="0"/>
              <a:t>Question 9 :</a:t>
            </a:r>
          </a:p>
          <a:p>
            <a:pPr algn="just"/>
            <a:r>
              <a:rPr lang="fr-FR" sz="2800" dirty="0" smtClean="0"/>
              <a:t>Le taux d’attente :</a:t>
            </a:r>
            <a:endParaRPr lang="fr-FR" sz="2800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583719" y="3644646"/>
            <a:ext cx="3916393" cy="88422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 smtClean="0"/>
              <a:t>C’est le % de dossiers reçus incomplets par la SACCEF</a:t>
            </a:r>
            <a:endParaRPr lang="fr-FR" sz="2200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4804913" y="3644645"/>
            <a:ext cx="4166559" cy="884223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 smtClean="0"/>
              <a:t>C’est le nombre de jours d’attente avant retour de la SACCEF</a:t>
            </a:r>
            <a:endParaRPr lang="fr-FR" sz="2200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583720" y="4899804"/>
            <a:ext cx="3916393" cy="91152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 smtClean="0"/>
              <a:t>C’est le % de dossiers </a:t>
            </a:r>
          </a:p>
          <a:p>
            <a:pPr algn="ctr"/>
            <a:r>
              <a:rPr lang="fr-FR" sz="2200" dirty="0" smtClean="0"/>
              <a:t>refusés par la SACCEF</a:t>
            </a:r>
            <a:endParaRPr lang="fr-FR" sz="2200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4804914" y="4899805"/>
            <a:ext cx="4166558" cy="91152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 smtClean="0"/>
              <a:t>Est meilleur en CELCA que dans les autres Caisses</a:t>
            </a:r>
            <a:endParaRPr lang="fr-FR" sz="22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20" y="1219199"/>
            <a:ext cx="2208138" cy="20808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6455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QUIZZ : QUESTION 10/10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87576"/>
            <a:ext cx="9144000" cy="51493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3372928" y="1087577"/>
            <a:ext cx="542601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b="1" u="sng" dirty="0" smtClean="0"/>
              <a:t>Question 10 :</a:t>
            </a:r>
          </a:p>
          <a:p>
            <a:pPr algn="just"/>
            <a:r>
              <a:rPr lang="fr-FR" sz="2800" dirty="0"/>
              <a:t>Quel type de dossier ne se télétransmet pas et nécessite un formulaire spécial à télécharger ?</a:t>
            </a:r>
          </a:p>
        </p:txBody>
      </p:sp>
      <p:sp>
        <p:nvSpPr>
          <p:cNvPr id="6" name="Rectangle à coins arrondis 5"/>
          <p:cNvSpPr/>
          <p:nvPr/>
        </p:nvSpPr>
        <p:spPr>
          <a:xfrm>
            <a:off x="583719" y="3644646"/>
            <a:ext cx="3988281" cy="88422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 smtClean="0"/>
              <a:t>Les dossiers construction</a:t>
            </a:r>
            <a:endParaRPr lang="fr-FR" sz="2200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4882553" y="3644645"/>
            <a:ext cx="4017032" cy="884223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 smtClean="0"/>
              <a:t>Les dossiers rachat de prêt </a:t>
            </a:r>
            <a:endParaRPr lang="fr-FR" sz="2200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583720" y="4899804"/>
            <a:ext cx="3988280" cy="91152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 smtClean="0"/>
              <a:t>Les dossiers SCI</a:t>
            </a:r>
            <a:endParaRPr lang="fr-FR" sz="2200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4882552" y="4899805"/>
            <a:ext cx="3999778" cy="91152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 smtClean="0"/>
              <a:t>Les dossiers ECO PTZ</a:t>
            </a:r>
            <a:endParaRPr lang="fr-FR" sz="2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5484" y="1219199"/>
            <a:ext cx="1828688" cy="19121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176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QUIZZ : QUESTION 10/10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87576"/>
            <a:ext cx="9144000" cy="51493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3347049" y="1087577"/>
            <a:ext cx="530524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b="1" u="sng" dirty="0" smtClean="0"/>
              <a:t>Question 10 :</a:t>
            </a:r>
          </a:p>
          <a:p>
            <a:pPr algn="just"/>
            <a:r>
              <a:rPr lang="fr-FR" sz="2800" dirty="0" smtClean="0"/>
              <a:t>Quelle nouveauté arrive en octobre à la SACCEF ?</a:t>
            </a:r>
            <a:endParaRPr lang="fr-FR" sz="2800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583719" y="3644646"/>
            <a:ext cx="3988281" cy="88422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 smtClean="0"/>
              <a:t>Les accords automatiques seront donnés le soir après 18H</a:t>
            </a:r>
            <a:endParaRPr lang="fr-FR" sz="2200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4882553" y="3644645"/>
            <a:ext cx="4017032" cy="884223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 smtClean="0"/>
              <a:t>L’avis motivé ne sera plus nécessaire</a:t>
            </a:r>
            <a:endParaRPr lang="fr-FR" sz="2200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583720" y="4899804"/>
            <a:ext cx="3988280" cy="91152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 smtClean="0"/>
              <a:t>Accès direct des analystes SACCEF à la synthèse client</a:t>
            </a:r>
            <a:endParaRPr lang="fr-FR" sz="2200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4882552" y="4899805"/>
            <a:ext cx="3999778" cy="91152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 smtClean="0"/>
              <a:t>Traitement simplifié des dossiers SCI : 1 seul fichier Excel</a:t>
            </a:r>
            <a:endParaRPr lang="fr-FR" sz="2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19" y="1219199"/>
            <a:ext cx="2192219" cy="19121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001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1"/>
          <p:cNvSpPr>
            <a:spLocks noGrp="1"/>
          </p:cNvSpPr>
          <p:nvPr>
            <p:ph idx="1"/>
          </p:nvPr>
        </p:nvSpPr>
        <p:spPr>
          <a:xfrm>
            <a:off x="609598" y="1106277"/>
            <a:ext cx="6886741" cy="5260017"/>
          </a:xfrm>
        </p:spPr>
        <p:txBody>
          <a:bodyPr>
            <a:normAutofit fontScale="77500" lnSpcReduction="20000"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rgbClr val="FF0000"/>
                </a:solidFill>
                <a:latin typeface="Arial Narrow" panose="020B0606020202030204" pitchFamily="34" charset="0"/>
              </a:rPr>
              <a:t>Fichiers à traiter :</a:t>
            </a:r>
            <a:r>
              <a:rPr lang="fr-FR" b="1" dirty="0">
                <a:latin typeface="Arial Narrow" panose="020B0606020202030204" pitchFamily="34" charset="0"/>
              </a:rPr>
              <a:t>	</a:t>
            </a:r>
            <a:r>
              <a:rPr lang="fr-FR" b="1" dirty="0" smtClean="0">
                <a:latin typeface="Arial Narrow" panose="020B0606020202030204" pitchFamily="34" charset="0"/>
              </a:rPr>
              <a:t>	Mobilité </a:t>
            </a:r>
            <a:r>
              <a:rPr lang="fr-FR" b="1" dirty="0">
                <a:latin typeface="Arial Narrow" panose="020B0606020202030204" pitchFamily="34" charset="0"/>
              </a:rPr>
              <a:t>bancaire</a:t>
            </a:r>
          </a:p>
          <a:p>
            <a:pPr marL="1371600" lvl="3" indent="0">
              <a:buNone/>
            </a:pPr>
            <a:r>
              <a:rPr lang="fr-FR" sz="1800" b="1" dirty="0">
                <a:latin typeface="Arial Narrow" panose="020B0606020202030204" pitchFamily="34" charset="0"/>
              </a:rPr>
              <a:t>	</a:t>
            </a:r>
            <a:r>
              <a:rPr lang="fr-FR" sz="1800" b="1" dirty="0" smtClean="0">
                <a:latin typeface="Arial Narrow" panose="020B0606020202030204" pitchFamily="34" charset="0"/>
              </a:rPr>
              <a:t>	</a:t>
            </a:r>
            <a:r>
              <a:rPr lang="fr-FR" sz="1800" b="1" dirty="0" err="1" smtClean="0">
                <a:latin typeface="Arial Narrow" panose="020B0606020202030204" pitchFamily="34" charset="0"/>
              </a:rPr>
              <a:t>Izicarte</a:t>
            </a:r>
            <a:endParaRPr lang="fr-FR" sz="1800" b="1" dirty="0">
              <a:latin typeface="Arial Narrow" panose="020B0606020202030204" pitchFamily="34" charset="0"/>
            </a:endParaRPr>
          </a:p>
          <a:p>
            <a:pPr marL="0" lvl="0" indent="0">
              <a:buNone/>
            </a:pPr>
            <a:r>
              <a:rPr lang="fr-FR" b="1" dirty="0">
                <a:latin typeface="Arial Narrow" panose="020B0606020202030204" pitchFamily="34" charset="0"/>
              </a:rPr>
              <a:t>		</a:t>
            </a:r>
            <a:r>
              <a:rPr lang="fr-FR" b="1" dirty="0" smtClean="0">
                <a:latin typeface="Arial Narrow" panose="020B0606020202030204" pitchFamily="34" charset="0"/>
              </a:rPr>
              <a:t>	PEL </a:t>
            </a:r>
            <a:r>
              <a:rPr lang="fr-FR" b="1" dirty="0">
                <a:latin typeface="Arial Narrow" panose="020B0606020202030204" pitchFamily="34" charset="0"/>
              </a:rPr>
              <a:t>non-respect</a:t>
            </a:r>
          </a:p>
          <a:p>
            <a:pPr marL="0" lvl="0" indent="0">
              <a:buNone/>
            </a:pPr>
            <a:r>
              <a:rPr lang="fr-FR" b="1" dirty="0">
                <a:latin typeface="Arial Narrow" panose="020B0606020202030204" pitchFamily="34" charset="0"/>
              </a:rPr>
              <a:t>		</a:t>
            </a:r>
            <a:r>
              <a:rPr lang="fr-FR" b="1" dirty="0" smtClean="0">
                <a:latin typeface="Arial Narrow" panose="020B0606020202030204" pitchFamily="34" charset="0"/>
              </a:rPr>
              <a:t>	Lutte </a:t>
            </a:r>
            <a:r>
              <a:rPr lang="fr-FR" b="1" dirty="0">
                <a:latin typeface="Arial Narrow" panose="020B0606020202030204" pitchFamily="34" charset="0"/>
              </a:rPr>
              <a:t>anti-résiliation</a:t>
            </a:r>
          </a:p>
          <a:p>
            <a:pPr marL="0" lvl="0" indent="0">
              <a:buNone/>
            </a:pPr>
            <a:r>
              <a:rPr lang="fr-FR" b="1" dirty="0">
                <a:latin typeface="Arial Narrow" panose="020B0606020202030204" pitchFamily="34" charset="0"/>
              </a:rPr>
              <a:t>		</a:t>
            </a:r>
            <a:r>
              <a:rPr lang="fr-FR" b="1" dirty="0" smtClean="0">
                <a:latin typeface="Arial Narrow" panose="020B0606020202030204" pitchFamily="34" charset="0"/>
              </a:rPr>
              <a:t>	Fichier Surveillance</a:t>
            </a:r>
            <a:endParaRPr lang="fr-FR" sz="1400" b="1" dirty="0">
              <a:latin typeface="Arial Narrow" panose="020B0606020202030204" pitchFamily="34" charset="0"/>
            </a:endParaRPr>
          </a:p>
          <a:p>
            <a:pPr lvl="0"/>
            <a:r>
              <a:rPr lang="fr-FR" b="1" dirty="0" smtClean="0"/>
              <a:t>Coupons participation </a:t>
            </a:r>
            <a:r>
              <a:rPr lang="fr-FR" dirty="0" smtClean="0"/>
              <a:t>Jeu </a:t>
            </a:r>
            <a:r>
              <a:rPr lang="fr-FR" dirty="0"/>
              <a:t>Jeunes</a:t>
            </a:r>
          </a:p>
          <a:p>
            <a:r>
              <a:rPr lang="fr-FR" b="1" dirty="0"/>
              <a:t>Campagne </a:t>
            </a:r>
            <a:r>
              <a:rPr lang="fr-FR" dirty="0"/>
              <a:t>Jeunes</a:t>
            </a:r>
          </a:p>
          <a:p>
            <a:pPr lvl="0"/>
            <a:r>
              <a:rPr lang="fr-FR" b="1" dirty="0" smtClean="0"/>
              <a:t>PERSONNES PROTÉGÉES -</a:t>
            </a:r>
            <a:r>
              <a:rPr lang="fr-FR" dirty="0" smtClean="0"/>
              <a:t> </a:t>
            </a:r>
            <a:r>
              <a:rPr lang="fr-FR" dirty="0"/>
              <a:t>Carte NOMEA</a:t>
            </a:r>
          </a:p>
          <a:p>
            <a:pPr lvl="0"/>
            <a:r>
              <a:rPr lang="fr-FR" b="1" dirty="0"/>
              <a:t>IARD </a:t>
            </a:r>
            <a:r>
              <a:rPr lang="fr-FR" b="1" dirty="0" smtClean="0"/>
              <a:t>- </a:t>
            </a:r>
            <a:r>
              <a:rPr lang="fr-FR" dirty="0"/>
              <a:t>Offre Jeunes</a:t>
            </a:r>
          </a:p>
          <a:p>
            <a:r>
              <a:rPr lang="fr-FR" b="1" dirty="0" smtClean="0"/>
              <a:t>IARD - </a:t>
            </a:r>
            <a:r>
              <a:rPr lang="fr-FR" dirty="0"/>
              <a:t>2 roues</a:t>
            </a:r>
          </a:p>
          <a:p>
            <a:pPr lvl="0"/>
            <a:r>
              <a:rPr lang="fr-FR" b="1" dirty="0" smtClean="0"/>
              <a:t>EPARGNE - </a:t>
            </a:r>
            <a:r>
              <a:rPr lang="fr-FR" dirty="0" smtClean="0"/>
              <a:t>Loi</a:t>
            </a:r>
            <a:r>
              <a:rPr lang="fr-FR" b="1" dirty="0" smtClean="0"/>
              <a:t> </a:t>
            </a:r>
            <a:r>
              <a:rPr lang="fr-FR" dirty="0"/>
              <a:t>Eckert</a:t>
            </a:r>
          </a:p>
          <a:p>
            <a:pPr lvl="0"/>
            <a:r>
              <a:rPr lang="fr-FR" b="1" dirty="0" smtClean="0"/>
              <a:t>EPARGNE - </a:t>
            </a:r>
            <a:r>
              <a:rPr lang="fr-FR" dirty="0" smtClean="0"/>
              <a:t>Echéance </a:t>
            </a:r>
            <a:r>
              <a:rPr lang="fr-FR" dirty="0"/>
              <a:t>anticipée </a:t>
            </a:r>
            <a:r>
              <a:rPr lang="fr-FR" dirty="0" err="1"/>
              <a:t>Eurogram</a:t>
            </a:r>
            <a:r>
              <a:rPr lang="fr-FR" dirty="0"/>
              <a:t> 5</a:t>
            </a:r>
          </a:p>
          <a:p>
            <a:r>
              <a:rPr lang="fr-FR" b="1" dirty="0" smtClean="0"/>
              <a:t>CRÉDIT IMMOBILIER </a:t>
            </a:r>
            <a:r>
              <a:rPr lang="fr-FR" dirty="0"/>
              <a:t>-</a:t>
            </a:r>
            <a:r>
              <a:rPr lang="fr-FR" dirty="0" smtClean="0"/>
              <a:t> </a:t>
            </a:r>
            <a:r>
              <a:rPr lang="fr-FR" dirty="0"/>
              <a:t>Heure du Jeudi « Les bonnes pratiques SACCEF »</a:t>
            </a:r>
          </a:p>
          <a:p>
            <a:pPr lvl="0"/>
            <a:r>
              <a:rPr lang="fr-FR" b="1" dirty="0" smtClean="0"/>
              <a:t>CRÉDIT CONSO -</a:t>
            </a:r>
            <a:r>
              <a:rPr lang="fr-FR" dirty="0" smtClean="0"/>
              <a:t> </a:t>
            </a:r>
            <a:r>
              <a:rPr lang="fr-FR" dirty="0" err="1"/>
              <a:t>Emailing</a:t>
            </a:r>
            <a:r>
              <a:rPr lang="fr-FR" dirty="0"/>
              <a:t> Taux promo</a:t>
            </a:r>
          </a:p>
          <a:p>
            <a:pPr lvl="0"/>
            <a:r>
              <a:rPr lang="fr-FR" b="1" dirty="0" smtClean="0"/>
              <a:t>MARCHÉ DES PROS </a:t>
            </a:r>
            <a:r>
              <a:rPr lang="fr-FR" dirty="0" smtClean="0"/>
              <a:t>- </a:t>
            </a:r>
            <a:r>
              <a:rPr lang="fr-FR" dirty="0"/>
              <a:t>Cibles GERC</a:t>
            </a:r>
          </a:p>
          <a:p>
            <a:pPr lvl="0"/>
            <a:r>
              <a:rPr lang="fr-FR" b="1" dirty="0" smtClean="0"/>
              <a:t>MARCHÉ DES PROS </a:t>
            </a:r>
            <a:r>
              <a:rPr lang="fr-FR" dirty="0" smtClean="0"/>
              <a:t>- </a:t>
            </a:r>
            <a:r>
              <a:rPr lang="fr-FR" dirty="0"/>
              <a:t>Actions NPS sur les franchisés</a:t>
            </a:r>
          </a:p>
          <a:p>
            <a:pPr lvl="0"/>
            <a:r>
              <a:rPr lang="fr-FR" b="1" dirty="0" smtClean="0"/>
              <a:t>MARCHÉ DES PROS </a:t>
            </a:r>
            <a:r>
              <a:rPr lang="fr-FR" dirty="0" smtClean="0"/>
              <a:t>- </a:t>
            </a:r>
            <a:r>
              <a:rPr lang="fr-FR" dirty="0"/>
              <a:t>Offres NPS “Booster TPE IP”</a:t>
            </a:r>
          </a:p>
          <a:p>
            <a:pPr lvl="0"/>
            <a:r>
              <a:rPr lang="fr-FR" b="1" dirty="0" smtClean="0"/>
              <a:t>MARCHÉ DES PROS </a:t>
            </a:r>
            <a:r>
              <a:rPr lang="fr-FR" dirty="0" smtClean="0"/>
              <a:t>- </a:t>
            </a:r>
            <a:r>
              <a:rPr lang="fr-FR" dirty="0"/>
              <a:t>Suivi du Fonds de Commerce</a:t>
            </a:r>
          </a:p>
          <a:p>
            <a:r>
              <a:rPr lang="fr-FR" b="1" dirty="0" smtClean="0"/>
              <a:t>MARCHÉ DES PROS </a:t>
            </a:r>
            <a:r>
              <a:rPr lang="fr-FR" dirty="0" smtClean="0"/>
              <a:t>- </a:t>
            </a:r>
            <a:r>
              <a:rPr lang="fr-FR" dirty="0"/>
              <a:t>Brochure </a:t>
            </a:r>
            <a:r>
              <a:rPr lang="fr-FR" dirty="0" smtClean="0"/>
              <a:t>tarifaire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8" b="95808" l="5422" r="89157">
                        <a14:foregroundMark x1="70482" y1="42515" x2="70482" y2="42515"/>
                        <a14:foregroundMark x1="87349" y1="24551" x2="87349" y2="24551"/>
                        <a14:foregroundMark x1="83133" y1="5988" x2="83133" y2="5988"/>
                        <a14:foregroundMark x1="69277" y1="2994" x2="69277" y2="2994"/>
                        <a14:foregroundMark x1="54217" y1="9581" x2="54217" y2="9581"/>
                        <a14:foregroundMark x1="52410" y1="22754" x2="52410" y2="22754"/>
                        <a14:foregroundMark x1="57229" y1="29940" x2="57229" y2="29940"/>
                        <a14:foregroundMark x1="69880" y1="42515" x2="86747" y2="23353"/>
                        <a14:foregroundMark x1="87349" y1="23952" x2="82530" y2="5389"/>
                        <a14:foregroundMark x1="82530" y1="5389" x2="69277" y2="2395"/>
                        <a14:foregroundMark x1="68072" y1="2994" x2="55422" y2="8982"/>
                        <a14:foregroundMark x1="53614" y1="10778" x2="51807" y2="22156"/>
                        <a14:foregroundMark x1="52410" y1="23952" x2="57831" y2="29341"/>
                        <a14:foregroundMark x1="57229" y1="29940" x2="68675" y2="41916"/>
                        <a14:foregroundMark x1="34337" y1="28144" x2="34337" y2="28144"/>
                        <a14:foregroundMark x1="45783" y1="30539" x2="45783" y2="30539"/>
                        <a14:foregroundMark x1="51807" y1="21557" x2="34337" y2="26946"/>
                        <a14:foregroundMark x1="69277" y1="14970" x2="69277" y2="14970"/>
                        <a14:foregroundMark x1="69277" y1="22754" x2="69277" y2="22754"/>
                        <a14:foregroundMark x1="69277" y1="22754" x2="69277" y2="22754"/>
                        <a14:foregroundMark x1="75904" y1="18563" x2="75904" y2="18563"/>
                        <a14:foregroundMark x1="77711" y1="11377" x2="77711" y2="11377"/>
                        <a14:foregroundMark x1="63253" y1="13174" x2="63253" y2="13174"/>
                        <a14:foregroundMark x1="64458" y1="15569" x2="64458" y2="15569"/>
                        <a14:foregroundMark x1="66867" y1="14371" x2="66867" y2="14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63526" y="4232811"/>
            <a:ext cx="1524947" cy="153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à coins arrondis 5"/>
          <p:cNvSpPr/>
          <p:nvPr/>
        </p:nvSpPr>
        <p:spPr>
          <a:xfrm>
            <a:off x="6089057" y="2787662"/>
            <a:ext cx="2918133" cy="13716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Retrouvez chaque semaine toutes les actualités dans le brief DG / DUC / DA adressé aux managers.</a:t>
            </a:r>
          </a:p>
        </p:txBody>
      </p:sp>
      <p:sp>
        <p:nvSpPr>
          <p:cNvPr id="7" name="Titre 2"/>
          <p:cNvSpPr txBox="1">
            <a:spLocks/>
          </p:cNvSpPr>
          <p:nvPr/>
        </p:nvSpPr>
        <p:spPr>
          <a:xfrm>
            <a:off x="765174" y="474711"/>
            <a:ext cx="8067600" cy="7092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fr-FR" dirty="0" smtClean="0">
                <a:solidFill>
                  <a:srgbClr val="FF0000"/>
                </a:solidFill>
              </a:rPr>
              <a:t>ACTUALITES </a:t>
            </a:r>
            <a:r>
              <a:rPr lang="fr-FR" dirty="0" smtClean="0">
                <a:solidFill>
                  <a:schemeClr val="bg1"/>
                </a:solidFill>
              </a:rPr>
              <a:t>DE LA SEMAINE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70003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3886</TotalTime>
  <Words>1816</Words>
  <Application>Microsoft Office PowerPoint</Application>
  <PresentationFormat>Affichage à l'écran (4:3)</PresentationFormat>
  <Paragraphs>252</Paragraphs>
  <Slides>33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34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A5702169</cp:lastModifiedBy>
  <cp:revision>193</cp:revision>
  <cp:lastPrinted>2017-09-14T12:58:30Z</cp:lastPrinted>
  <dcterms:created xsi:type="dcterms:W3CDTF">2016-06-03T08:10:53Z</dcterms:created>
  <dcterms:modified xsi:type="dcterms:W3CDTF">2017-09-28T09:27:06Z</dcterms:modified>
</cp:coreProperties>
</file>