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4"/>
  </p:notesMasterIdLst>
  <p:handoutMasterIdLst>
    <p:handoutMasterId r:id="rId25"/>
  </p:handoutMasterIdLst>
  <p:sldIdLst>
    <p:sldId id="278" r:id="rId13"/>
    <p:sldId id="289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91" r:id="rId22"/>
    <p:sldId id="298" r:id="rId23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922"/>
    <a:srgbClr val="EB0F2D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699" autoAdjust="0"/>
    <p:restoredTop sz="94671" autoAdjust="0"/>
  </p:normalViewPr>
  <p:slideViewPr>
    <p:cSldViewPr snapToGrid="0">
      <p:cViewPr>
        <p:scale>
          <a:sx n="75" d="100"/>
          <a:sy n="75" d="100"/>
        </p:scale>
        <p:origin x="-1776" y="-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966" y="-108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577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– Modernisation Des Echanges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fr/url?sa=i&amp;rct=j&amp;q=&amp;esrc=s&amp;source=images&amp;cd=&amp;cad=rja&amp;uact=8&amp;ved=0ahUKEwi4puHervLVAhUB1hoKHeXUBM4QjRwIBw&amp;url=http://forcejeunefrance.net/?p%3D598&amp;psig=AFQjCNGN4_39TU_3RwLvLs8EgxxXOwOKWQ&amp;ust=150374981460655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3822336"/>
            <a:ext cx="8575675" cy="65530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Modernisation des </a:t>
            </a:r>
            <a:r>
              <a:rPr lang="fr-FR" dirty="0" smtClean="0">
                <a:solidFill>
                  <a:srgbClr val="FF0000"/>
                </a:solidFill>
              </a:rPr>
              <a:t>échanges</a:t>
            </a:r>
            <a:r>
              <a:rPr lang="fr-FR" dirty="0" smtClean="0"/>
              <a:t> Assurance Vie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4523618"/>
            <a:ext cx="8575675" cy="641498"/>
          </a:xfrm>
        </p:spPr>
        <p:txBody>
          <a:bodyPr/>
          <a:lstStyle/>
          <a:p>
            <a:r>
              <a:rPr lang="fr-FR" dirty="0" smtClean="0"/>
              <a:t>Heure du jeudi 5 octobre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 smtClean="0"/>
              <a:t>Dans le cadre de l’harmonisation des pratiques entre assureurs (CNP et BPCE Vie), du développement du digital, et afin d’assurer une meilleure fluidité dans les échanges « réseau - back office –assureurs », </a:t>
            </a:r>
            <a:r>
              <a:rPr lang="fr-FR" b="1" dirty="0" smtClean="0"/>
              <a:t>2 évolutions majeures </a:t>
            </a:r>
            <a:r>
              <a:rPr lang="fr-FR" dirty="0" smtClean="0"/>
              <a:t>seront apportées au </a:t>
            </a:r>
            <a:r>
              <a:rPr lang="fr-FR" dirty="0" err="1" smtClean="0"/>
              <a:t>process</a:t>
            </a:r>
            <a:r>
              <a:rPr lang="fr-FR" dirty="0" smtClean="0"/>
              <a:t> Assurance Vie à compter du 9 octobre :</a:t>
            </a:r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/>
              <a:t>Un nouveau </a:t>
            </a:r>
            <a:r>
              <a:rPr lang="fr-FR" dirty="0" err="1" smtClean="0"/>
              <a:t>process</a:t>
            </a:r>
            <a:r>
              <a:rPr lang="fr-FR" dirty="0" smtClean="0"/>
              <a:t> de numérisation et d’archivages des contrats CNP</a:t>
            </a:r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/>
              <a:t>Des notifications poussées sur le PCM pour vous informer de l’état des dossiers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5" name="Plus 4"/>
          <p:cNvSpPr/>
          <p:nvPr/>
        </p:nvSpPr>
        <p:spPr>
          <a:xfrm>
            <a:off x="4385569" y="3728622"/>
            <a:ext cx="408373" cy="479394"/>
          </a:xfrm>
          <a:prstGeom prst="mathPl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9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63937" y="5809305"/>
            <a:ext cx="3364636" cy="973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718188"/>
          </a:xfrm>
        </p:spPr>
        <p:txBody>
          <a:bodyPr>
            <a:normAutofit/>
          </a:bodyPr>
          <a:lstStyle/>
          <a:p>
            <a:r>
              <a:rPr lang="fr-FR" sz="1600" dirty="0" smtClean="0"/>
              <a:t>Le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CNP sera, à compter du 9 octobre, identique au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BPCE Vie, à savoir :</a:t>
            </a:r>
          </a:p>
          <a:p>
            <a:pPr marL="0" indent="0" algn="ctr">
              <a:buNone/>
            </a:pPr>
            <a:endParaRPr lang="fr-FR" sz="600" dirty="0" smtClean="0"/>
          </a:p>
          <a:p>
            <a:pPr marL="0" indent="0" algn="ctr">
              <a:buNone/>
            </a:pPr>
            <a:r>
              <a:rPr lang="fr-FR" sz="1600" dirty="0" smtClean="0"/>
              <a:t>1 opération CNP Prévoyance ou assurance vie = 1 enveloppe</a:t>
            </a:r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endParaRPr lang="fr-FR" sz="1600" dirty="0"/>
          </a:p>
          <a:p>
            <a:pPr lvl="1">
              <a:buFontTx/>
              <a:buChar char="-"/>
            </a:pPr>
            <a:endParaRPr lang="fr-FR" dirty="0" smtClean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 smtClean="0"/>
          </a:p>
          <a:p>
            <a:pPr lvl="1"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sz="300" dirty="0" smtClean="0"/>
          </a:p>
          <a:p>
            <a:pPr marL="0" indent="0">
              <a:buNone/>
            </a:pPr>
            <a:endParaRPr lang="fr-FR" sz="300" dirty="0" smtClean="0"/>
          </a:p>
          <a:p>
            <a:pPr marL="0" indent="0" algn="ctr">
              <a:buNone/>
            </a:pPr>
            <a:endParaRPr lang="fr-FR" sz="1100" dirty="0" smtClean="0"/>
          </a:p>
          <a:p>
            <a:pPr marL="0" indent="0" algn="ctr">
              <a:buNone/>
            </a:pPr>
            <a:r>
              <a:rPr lang="fr-FR" sz="1600" dirty="0" smtClean="0"/>
              <a:t>Aucune autre opération n’est à réaliser en agence</a:t>
            </a:r>
          </a:p>
          <a:p>
            <a:pPr marL="0" indent="0" algn="ctr">
              <a:buNone/>
            </a:pPr>
            <a:r>
              <a:rPr lang="fr-FR" sz="1600" dirty="0" smtClean="0"/>
              <a:t>A partir de J + 2, je peux consulter l’état d’avancement du dossier dans PUMA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Nouvelles modalités de numérisation et d’archivage</a:t>
            </a:r>
            <a:endParaRPr lang="fr-FR" dirty="0"/>
          </a:p>
        </p:txBody>
      </p:sp>
      <p:sp>
        <p:nvSpPr>
          <p:cNvPr id="4" name="AutoShape 2" descr="Résultat de recherche d'images pour &quot;attention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8" name="Picture 4" descr="Résultat de recherche d'images pour &quot;attention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6" y="5989507"/>
            <a:ext cx="590149" cy="5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367161" y="5898085"/>
            <a:ext cx="6312024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Rappels </a:t>
            </a:r>
          </a:p>
          <a:p>
            <a:r>
              <a:rPr lang="fr-FR" sz="1600" dirty="0" smtClean="0"/>
              <a:t>Pas </a:t>
            </a:r>
            <a:r>
              <a:rPr lang="fr-FR" sz="1600" dirty="0"/>
              <a:t>de trombone, pas </a:t>
            </a:r>
            <a:r>
              <a:rPr lang="fr-FR" sz="1600" dirty="0" smtClean="0"/>
              <a:t>d’agrafe</a:t>
            </a:r>
          </a:p>
          <a:p>
            <a:r>
              <a:rPr lang="fr-FR" sz="1600" dirty="0" smtClean="0"/>
              <a:t>L’enveloppe doit </a:t>
            </a:r>
            <a:r>
              <a:rPr lang="fr-FR" sz="1600" dirty="0"/>
              <a:t>ê</a:t>
            </a:r>
            <a:r>
              <a:rPr lang="fr-FR" sz="1600" dirty="0" smtClean="0"/>
              <a:t>tre envoyée le jour de saisie de l’opération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4413" y="1701795"/>
            <a:ext cx="5557420" cy="4793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563124" y="3573625"/>
            <a:ext cx="4580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En cas de </a:t>
            </a:r>
            <a:r>
              <a:rPr lang="fr-FR" sz="1600" dirty="0" err="1" smtClean="0"/>
              <a:t>re</a:t>
            </a:r>
            <a:r>
              <a:rPr lang="fr-FR" sz="1600" dirty="0" smtClean="0"/>
              <a:t> saisie sous PUMA, les pièces doivent être positionnées dans l’ordre suivant: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Exemplaire assureur PUMA</a:t>
            </a:r>
          </a:p>
          <a:p>
            <a:pPr marL="285750" indent="-285750">
              <a:buFontTx/>
              <a:buChar char="-"/>
            </a:pPr>
            <a:r>
              <a:rPr lang="fr-FR" sz="1600" b="1" i="1" dirty="0">
                <a:solidFill>
                  <a:schemeClr val="accent3">
                    <a:lumMod val="75000"/>
                  </a:schemeClr>
                </a:solidFill>
              </a:rPr>
              <a:t>Demande sous ISI avec DATAMATRIX barré</a:t>
            </a:r>
          </a:p>
          <a:p>
            <a:pPr marL="285750" indent="-285750">
              <a:buFontTx/>
              <a:buChar char="-"/>
            </a:pPr>
            <a:r>
              <a:rPr lang="fr-FR" sz="1600" b="1" i="1" dirty="0" smtClean="0">
                <a:solidFill>
                  <a:schemeClr val="accent3">
                    <a:lumMod val="75000"/>
                  </a:schemeClr>
                </a:solidFill>
              </a:rPr>
              <a:t>Bordereau </a:t>
            </a:r>
            <a:r>
              <a:rPr lang="fr-FR" sz="1600" b="1" i="1" dirty="0" smtClean="0">
                <a:solidFill>
                  <a:schemeClr val="accent3">
                    <a:lumMod val="75000"/>
                  </a:schemeClr>
                </a:solidFill>
              </a:rPr>
              <a:t>de numérisation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Pièces </a:t>
            </a:r>
            <a:r>
              <a:rPr lang="fr-FR" sz="1600" dirty="0" smtClean="0"/>
              <a:t>justificatives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4523173" y="2494626"/>
            <a:ext cx="434558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Sous ISI, après signature du client, je mets dans l’enveloppe : </a:t>
            </a:r>
          </a:p>
          <a:p>
            <a:pPr lvl="1">
              <a:buFontTx/>
              <a:buChar char="-"/>
            </a:pPr>
            <a:r>
              <a:rPr lang="fr-FR" sz="1600" dirty="0"/>
              <a:t>L’exemplaire assureur</a:t>
            </a:r>
          </a:p>
          <a:p>
            <a:pPr lvl="1">
              <a:buFontTx/>
              <a:buChar char="-"/>
            </a:pPr>
            <a:r>
              <a:rPr lang="fr-FR" sz="1600" dirty="0"/>
              <a:t>Les pièces justificatives</a:t>
            </a:r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32299" y="2540211"/>
            <a:ext cx="40644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Sous PUMA, après signature du client, je mets dans l’enveloppe : </a:t>
            </a:r>
          </a:p>
          <a:p>
            <a:pPr lvl="1">
              <a:buFontTx/>
              <a:buChar char="-"/>
            </a:pPr>
            <a:r>
              <a:rPr lang="fr-FR" sz="1600" dirty="0"/>
              <a:t>L’exemplaire assureur</a:t>
            </a:r>
          </a:p>
          <a:p>
            <a:pPr lvl="1">
              <a:buFontTx/>
              <a:buChar char="-"/>
            </a:pPr>
            <a:r>
              <a:rPr lang="fr-FR" sz="1600" dirty="0"/>
              <a:t>Le bordereau de numérisation </a:t>
            </a:r>
            <a:r>
              <a:rPr lang="fr-FR" sz="1600" b="1" i="1" dirty="0" smtClean="0">
                <a:solidFill>
                  <a:schemeClr val="accent3">
                    <a:lumMod val="75000"/>
                  </a:schemeClr>
                </a:solidFill>
              </a:rPr>
              <a:t>si acte avec dénouement assureur.</a:t>
            </a:r>
            <a:endParaRPr lang="fr-FR" sz="1600" b="1" i="1" dirty="0">
              <a:solidFill>
                <a:schemeClr val="accent3">
                  <a:lumMod val="75000"/>
                </a:schemeClr>
              </a:solidFill>
            </a:endParaRPr>
          </a:p>
          <a:p>
            <a:pPr lvl="1">
              <a:buFontTx/>
              <a:buChar char="-"/>
            </a:pPr>
            <a:r>
              <a:rPr lang="fr-FR" sz="1600" dirty="0"/>
              <a:t>Les pièces </a:t>
            </a:r>
            <a:r>
              <a:rPr lang="fr-FR" sz="1600" dirty="0" smtClean="0"/>
              <a:t>justificatives afférentes.</a:t>
            </a:r>
            <a:endParaRPr lang="fr-FR" sz="1600" dirty="0"/>
          </a:p>
          <a:p>
            <a:endParaRPr lang="fr-FR" sz="1600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412202" y="2467992"/>
            <a:ext cx="0" cy="26793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367161" y="2246048"/>
            <a:ext cx="198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EA9922"/>
                </a:solidFill>
              </a:rPr>
              <a:t>PUMA</a:t>
            </a:r>
            <a:endParaRPr lang="fr-FR" b="1" dirty="0">
              <a:solidFill>
                <a:srgbClr val="EA9922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153877" y="2238644"/>
            <a:ext cx="198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EA9922"/>
                </a:solidFill>
              </a:rPr>
              <a:t>ISI</a:t>
            </a:r>
            <a:endParaRPr lang="fr-FR" b="1" dirty="0">
              <a:solidFill>
                <a:srgbClr val="EA99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5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Des notifications seront poussées sur le PCM pour faire état de l’avancement du dossier. Des notifications spécifiques seront poussées si une action du conseiller est requise.</a:t>
            </a:r>
          </a:p>
          <a:p>
            <a:endParaRPr lang="fr-FR" dirty="0"/>
          </a:p>
          <a:p>
            <a:r>
              <a:rPr lang="fr-FR" dirty="0" smtClean="0"/>
              <a:t>Deux principaux motifs de notification : </a:t>
            </a:r>
          </a:p>
          <a:p>
            <a:pPr lvl="1"/>
            <a:r>
              <a:rPr lang="fr-FR" dirty="0" smtClean="0"/>
              <a:t>Complétude du dossier : absence de documents contractuels (contrat non transmis et donc non numérisé)</a:t>
            </a:r>
          </a:p>
          <a:p>
            <a:pPr lvl="2"/>
            <a:r>
              <a:rPr lang="fr-FR" dirty="0" smtClean="0"/>
              <a:t>Il est impératif de transmettre 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fil de l’eau </a:t>
            </a:r>
            <a:r>
              <a:rPr lang="fr-FR" dirty="0" smtClean="0"/>
              <a:t>tous les dossiers complets et conformes</a:t>
            </a:r>
          </a:p>
          <a:p>
            <a:pPr lvl="1"/>
            <a:r>
              <a:rPr lang="fr-FR" dirty="0" smtClean="0"/>
              <a:t>Conformité du dossier : pièces complémentaires demandées (Fiche Relation Client, Formulaire Non résident…)</a:t>
            </a:r>
          </a:p>
          <a:p>
            <a:pPr lvl="2"/>
            <a:r>
              <a:rPr lang="fr-FR" dirty="0" smtClean="0"/>
              <a:t>Il convient de joindre le document en pièce jointe de la notification (bouton </a:t>
            </a:r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ajouter une pièce)</a:t>
            </a:r>
          </a:p>
          <a:p>
            <a:pPr lvl="1"/>
            <a:endParaRPr lang="fr-FR" dirty="0"/>
          </a:p>
          <a:p>
            <a:r>
              <a:rPr lang="fr-FR" dirty="0" smtClean="0"/>
              <a:t>Plusieurs relances pourront être opérées auprès du conseiller ayant réalisé l’opération, puis à son N+1</a:t>
            </a:r>
          </a:p>
          <a:p>
            <a:endParaRPr lang="fr-FR" dirty="0" smtClean="0"/>
          </a:p>
          <a:p>
            <a:r>
              <a:rPr lang="fr-FR" dirty="0" smtClean="0"/>
              <a:t>En l’absence d’action permettant de rendre le dossier complet ou conforme, l’opération sera annulée, et si </a:t>
            </a:r>
            <a:r>
              <a:rPr lang="fr-FR" dirty="0"/>
              <a:t> </a:t>
            </a:r>
            <a:r>
              <a:rPr lang="fr-FR" dirty="0" smtClean="0"/>
              <a:t>besoin, les fonds restitués aux clients par la CNP.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Traitement des notifications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07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11174" y="379825"/>
            <a:ext cx="8067600" cy="709200"/>
          </a:xfrm>
        </p:spPr>
        <p:txBody>
          <a:bodyPr/>
          <a:lstStyle/>
          <a:p>
            <a:r>
              <a:rPr lang="fr-FR" dirty="0" smtClean="0"/>
              <a:t>Schémas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26997" y="1402673"/>
            <a:ext cx="231706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Contrat Incomplet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830903" y="1402673"/>
            <a:ext cx="233384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Contrat Non Conforme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518098" y="2005518"/>
            <a:ext cx="2325968" cy="5232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Envoi notification PCM à J +7</a:t>
            </a:r>
          </a:p>
          <a:p>
            <a:pPr algn="ctr"/>
            <a:r>
              <a:rPr lang="fr-FR" sz="1400" dirty="0" smtClean="0"/>
              <a:t>Après saisie 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1519572" y="2975521"/>
            <a:ext cx="2324494" cy="5232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Envoi notification PCM à J +12</a:t>
            </a:r>
          </a:p>
          <a:p>
            <a:pPr algn="ctr"/>
            <a:r>
              <a:rPr lang="fr-FR" sz="1400" dirty="0"/>
              <a:t>Après saisie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521046" y="3802649"/>
            <a:ext cx="2323020" cy="5232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Envoi notification PCM à  J +20</a:t>
            </a:r>
          </a:p>
          <a:p>
            <a:pPr algn="ctr"/>
            <a:r>
              <a:rPr lang="fr-FR" sz="1400" dirty="0"/>
              <a:t>Après saisie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522520" y="4638655"/>
            <a:ext cx="2333372" cy="523220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Clôture automatique à J +30 par la CNP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018440" y="2303287"/>
            <a:ext cx="8256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accent5"/>
                </a:solidFill>
              </a:rPr>
              <a:t>conseiller</a:t>
            </a:r>
            <a:endParaRPr lang="fr-FR" sz="1100" b="1" dirty="0">
              <a:solidFill>
                <a:schemeClr val="accent5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28792" y="3263765"/>
            <a:ext cx="8256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accent5"/>
                </a:solidFill>
              </a:rPr>
              <a:t>conseiller</a:t>
            </a:r>
            <a:endParaRPr lang="fr-FR" sz="1100" b="1" dirty="0">
              <a:solidFill>
                <a:schemeClr val="accent5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030266" y="4090893"/>
            <a:ext cx="8256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EA9922"/>
                </a:solidFill>
              </a:rPr>
              <a:t>manager</a:t>
            </a:r>
            <a:endParaRPr lang="fr-FR" sz="1100" b="1" dirty="0">
              <a:solidFill>
                <a:srgbClr val="EA9922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830903" y="2005518"/>
            <a:ext cx="2325600" cy="738664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Envoi notification PCM à J Après identification de non conformité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384621" y="2483942"/>
            <a:ext cx="8256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accent5"/>
                </a:solidFill>
              </a:rPr>
              <a:t>conseiller</a:t>
            </a:r>
            <a:endParaRPr lang="fr-FR" sz="1100" b="1" dirty="0">
              <a:solidFill>
                <a:schemeClr val="accent5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830903" y="3015224"/>
            <a:ext cx="2325600" cy="5232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/>
            </a:lvl1pPr>
          </a:lstStyle>
          <a:p>
            <a:r>
              <a:rPr lang="fr-FR" dirty="0"/>
              <a:t>Envoi </a:t>
            </a:r>
            <a:r>
              <a:rPr lang="fr-FR" dirty="0" smtClean="0"/>
              <a:t>notification PCM à  </a:t>
            </a:r>
            <a:r>
              <a:rPr lang="fr-FR" dirty="0"/>
              <a:t>J </a:t>
            </a:r>
            <a:r>
              <a:rPr lang="fr-FR" dirty="0" smtClean="0"/>
              <a:t>+15</a:t>
            </a:r>
            <a:endParaRPr lang="fr-FR" dirty="0"/>
          </a:p>
          <a:p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6339123" y="3307839"/>
            <a:ext cx="8256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accent5"/>
                </a:solidFill>
              </a:rPr>
              <a:t>conseiller</a:t>
            </a:r>
            <a:endParaRPr lang="fr-FR" sz="1100" b="1" dirty="0">
              <a:solidFill>
                <a:schemeClr val="accent5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830903" y="4638655"/>
            <a:ext cx="2325600" cy="523220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Clôture automatique à  J +30 par la CNP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50900" y="2642582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Sans réponse</a:t>
            </a:r>
            <a:endParaRPr lang="fr-FR" sz="1400" i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850900" y="3480782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Sans réponse</a:t>
            </a:r>
            <a:endParaRPr lang="fr-FR" sz="1400" i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838200" y="4344382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Sans réponse</a:t>
            </a:r>
            <a:endParaRPr lang="fr-FR" sz="1400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4381500" y="2721129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Sans réponse</a:t>
            </a:r>
            <a:endParaRPr lang="fr-FR" sz="1400" i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4335603" y="4221698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Sans réponse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80250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Consultation des notifications</a:t>
            </a:r>
            <a:endParaRPr lang="fr-FR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984" y="1397898"/>
            <a:ext cx="6241216" cy="478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127000" y="1797141"/>
            <a:ext cx="1962984" cy="19925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</a:t>
            </a:r>
          </a:p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Je clique sur la nouvelle tâche pour accéder à la liste de mes notifications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749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202" y="5152429"/>
            <a:ext cx="533400" cy="2857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61" y="1858211"/>
            <a:ext cx="75152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765174" y="3544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Consultation des notifications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040966"/>
            <a:ext cx="1962152" cy="16344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</a:t>
            </a:r>
          </a:p>
          <a:p>
            <a:pPr algn="ctr"/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Je clique sur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le bouton PUMA pour accéder au dossier à traiter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70863" y="3429000"/>
            <a:ext cx="641274" cy="3683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5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2" y="1811338"/>
            <a:ext cx="65055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1600" y="1498166"/>
            <a:ext cx="2197100" cy="16344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</a:t>
            </a:r>
            <a:endParaRPr lang="fr-F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fr-F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Je </a:t>
            </a:r>
            <a:r>
              <a:rPr lang="fr-F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consulte le détail de l’opération et j’entreprends l’action demandée</a:t>
            </a:r>
            <a:endParaRPr lang="fr-F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itre 2"/>
          <p:cNvSpPr txBox="1">
            <a:spLocks/>
          </p:cNvSpPr>
          <p:nvPr/>
        </p:nvSpPr>
        <p:spPr>
          <a:xfrm>
            <a:off x="765174" y="3544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Consultation des notifications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95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25537"/>
            <a:ext cx="8542338" cy="625685"/>
          </a:xfrm>
        </p:spPr>
        <p:txBody>
          <a:bodyPr>
            <a:noAutofit/>
          </a:bodyPr>
          <a:lstStyle/>
          <a:p>
            <a:r>
              <a:rPr lang="fr-FR" dirty="0" smtClean="0"/>
              <a:t>Enveloppe à utiliser</a:t>
            </a:r>
            <a:r>
              <a:rPr lang="fr-FR" b="1" dirty="0" smtClean="0"/>
              <a:t> jusqu’à épuisement du stock:</a:t>
            </a:r>
          </a:p>
          <a:p>
            <a:pPr lvl="1"/>
            <a:r>
              <a:rPr lang="fr-FR" dirty="0" smtClean="0"/>
              <a:t>Pour les contrats CNP, barrer les mentions BPCE Vie et écrire CNP</a:t>
            </a:r>
            <a:endParaRPr lang="fr-FR" dirty="0"/>
          </a:p>
          <a:p>
            <a:pPr lvl="1"/>
            <a:r>
              <a:rPr lang="fr-FR" dirty="0" smtClean="0"/>
              <a:t>Pour les contrats BPCE Vie, conserver l’enveloppe en l’état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2106823"/>
            <a:ext cx="6438900" cy="461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/>
          <p:cNvCxnSpPr/>
          <p:nvPr/>
        </p:nvCxnSpPr>
        <p:spPr>
          <a:xfrm flipV="1">
            <a:off x="5499100" y="2565400"/>
            <a:ext cx="1651000" cy="584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5499100" y="2565400"/>
            <a:ext cx="1651000" cy="584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6604000" y="3149600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CNP</a:t>
            </a:r>
            <a:endParaRPr lang="fr-FR" b="1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3530600" y="4648200"/>
            <a:ext cx="2120900" cy="1879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3327400" y="4648200"/>
            <a:ext cx="2171700" cy="18796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8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5750" y="1163638"/>
            <a:ext cx="8542338" cy="474662"/>
          </a:xfrm>
        </p:spPr>
        <p:txBody>
          <a:bodyPr>
            <a:noAutofit/>
          </a:bodyPr>
          <a:lstStyle/>
          <a:p>
            <a:r>
              <a:rPr lang="fr-FR" dirty="0" smtClean="0"/>
              <a:t>De nouvelles enveloppes seront ensuite à votre disposition:</a:t>
            </a:r>
          </a:p>
          <a:p>
            <a:pPr lvl="1"/>
            <a:r>
              <a:rPr lang="fr-FR" dirty="0" smtClean="0"/>
              <a:t>Cocher la case Assureur correspondante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9" y="2159000"/>
            <a:ext cx="564283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10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609598" y="1106277"/>
            <a:ext cx="8152661" cy="5090337"/>
          </a:xfrm>
        </p:spPr>
        <p:txBody>
          <a:bodyPr>
            <a:normAutofit fontScale="700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	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/>
              <a:t>BANCA – </a:t>
            </a:r>
            <a:r>
              <a:rPr lang="fr-FR" dirty="0"/>
              <a:t>J</a:t>
            </a:r>
            <a:r>
              <a:rPr lang="fr-FR" dirty="0" smtClean="0"/>
              <a:t>eu conseillers « </a:t>
            </a:r>
            <a:r>
              <a:rPr lang="fr-FR" dirty="0"/>
              <a:t>les RDV </a:t>
            </a:r>
            <a:r>
              <a:rPr lang="fr-FR" dirty="0" err="1"/>
              <a:t>Izicarte</a:t>
            </a:r>
            <a:r>
              <a:rPr lang="fr-FR" dirty="0"/>
              <a:t> »</a:t>
            </a:r>
          </a:p>
          <a:p>
            <a:pPr lvl="0"/>
            <a:r>
              <a:rPr lang="fr-FR" b="1" dirty="0" smtClean="0"/>
              <a:t>BANCA – </a:t>
            </a:r>
            <a:r>
              <a:rPr lang="fr-FR" dirty="0" smtClean="0"/>
              <a:t>Modifications</a:t>
            </a:r>
            <a:r>
              <a:rPr lang="fr-FR" b="1" dirty="0" smtClean="0"/>
              <a:t> </a:t>
            </a:r>
            <a:r>
              <a:rPr lang="fr-FR" dirty="0"/>
              <a:t>des plafonds sans contact</a:t>
            </a:r>
          </a:p>
          <a:p>
            <a:pPr lvl="0"/>
            <a:r>
              <a:rPr lang="fr-FR" b="1" dirty="0"/>
              <a:t>BANCA – </a:t>
            </a:r>
            <a:r>
              <a:rPr lang="fr-FR" dirty="0" smtClean="0"/>
              <a:t>Opération </a:t>
            </a:r>
            <a:r>
              <a:rPr lang="fr-FR" dirty="0"/>
              <a:t>annuelle Agendas QUINTESS</a:t>
            </a:r>
          </a:p>
          <a:p>
            <a:pPr lvl="0"/>
            <a:r>
              <a:rPr lang="fr-FR" b="1" dirty="0" smtClean="0"/>
              <a:t>EPARGNE – </a:t>
            </a:r>
            <a:r>
              <a:rPr lang="fr-FR" dirty="0" smtClean="0"/>
              <a:t>Filière</a:t>
            </a:r>
            <a:r>
              <a:rPr lang="fr-FR" b="1" dirty="0" smtClean="0"/>
              <a:t> </a:t>
            </a:r>
            <a:r>
              <a:rPr lang="fr-FR" dirty="0"/>
              <a:t>Successions</a:t>
            </a:r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Nuances</a:t>
            </a:r>
            <a:r>
              <a:rPr lang="fr-FR" b="1" dirty="0" smtClean="0"/>
              <a:t> </a:t>
            </a:r>
            <a:r>
              <a:rPr lang="fr-FR" dirty="0" err="1"/>
              <a:t>Capi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SCPI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Projet </a:t>
            </a:r>
            <a:r>
              <a:rPr lang="fr-FR" dirty="0"/>
              <a:t>de loi de finance 2018</a:t>
            </a:r>
          </a:p>
          <a:p>
            <a:pPr lvl="0"/>
            <a:r>
              <a:rPr lang="fr-FR" b="1" dirty="0" smtClean="0"/>
              <a:t>CRÉDIT IMMOBILIER – </a:t>
            </a:r>
            <a:r>
              <a:rPr lang="fr-FR" dirty="0" smtClean="0"/>
              <a:t>Saisie </a:t>
            </a:r>
            <a:r>
              <a:rPr lang="fr-FR" dirty="0"/>
              <a:t>d’une ADE CBP dans NEO</a:t>
            </a:r>
          </a:p>
          <a:p>
            <a:r>
              <a:rPr lang="fr-FR" b="1" dirty="0"/>
              <a:t>CRÉDIT IMMOBILIER </a:t>
            </a:r>
            <a:r>
              <a:rPr lang="fr-FR" b="1" dirty="0" smtClean="0"/>
              <a:t>– </a:t>
            </a:r>
            <a:r>
              <a:rPr lang="fr-FR" dirty="0" smtClean="0"/>
              <a:t>Evolution </a:t>
            </a:r>
            <a:r>
              <a:rPr lang="fr-FR" dirty="0"/>
              <a:t>du PTZ en 2018 et date limite de réception des dossiers 2017</a:t>
            </a:r>
          </a:p>
          <a:p>
            <a:pPr lvl="0"/>
            <a:r>
              <a:rPr lang="fr-FR" b="1" dirty="0"/>
              <a:t>CREDIT CONSO – </a:t>
            </a:r>
            <a:r>
              <a:rPr lang="fr-FR" dirty="0"/>
              <a:t>Classes virtuelles (3ième </a:t>
            </a:r>
            <a:r>
              <a:rPr lang="fr-FR" dirty="0" err="1"/>
              <a:t>playlist</a:t>
            </a:r>
            <a:r>
              <a:rPr lang="fr-FR" dirty="0" smtClean="0"/>
              <a:t>)</a:t>
            </a:r>
          </a:p>
          <a:p>
            <a:pPr lvl="0"/>
            <a:r>
              <a:rPr lang="fr-FR" b="1" dirty="0" smtClean="0"/>
              <a:t>CREDIT CONSO – </a:t>
            </a:r>
            <a:r>
              <a:rPr lang="fr-FR" dirty="0"/>
              <a:t>Questionnaire de santé simplifié</a:t>
            </a:r>
          </a:p>
          <a:p>
            <a:pPr lvl="0"/>
            <a:r>
              <a:rPr lang="fr-FR" b="1" dirty="0" smtClean="0"/>
              <a:t>MARCHE DES PROS – </a:t>
            </a:r>
            <a:r>
              <a:rPr lang="fr-FR" dirty="0" smtClean="0"/>
              <a:t>Commissions </a:t>
            </a:r>
            <a:r>
              <a:rPr lang="fr-FR" dirty="0"/>
              <a:t>diverses 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/>
              <a:t>Actualités Natixis </a:t>
            </a:r>
            <a:r>
              <a:rPr lang="fr-FR" dirty="0" err="1"/>
              <a:t>InterEpargne</a:t>
            </a:r>
            <a:r>
              <a:rPr lang="fr-FR" dirty="0"/>
              <a:t> 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/>
              <a:t>Offre Complémentaires Santé Salariés 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/>
              <a:t>Assurance et Prévoyance</a:t>
            </a:r>
            <a:r>
              <a:rPr lang="fr-FR" b="1" dirty="0"/>
              <a:t> </a:t>
            </a:r>
            <a:endParaRPr lang="fr-FR" dirty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/>
              <a:t>Questionnaire de santé simplifié</a:t>
            </a:r>
          </a:p>
          <a:p>
            <a:pPr lvl="0"/>
            <a:r>
              <a:rPr lang="fr-FR" b="1" dirty="0"/>
              <a:t>Boîte à idées RDC : </a:t>
            </a:r>
            <a:r>
              <a:rPr lang="fr-FR" dirty="0"/>
              <a:t>vos suggestions</a:t>
            </a:r>
            <a:r>
              <a:rPr lang="fr-FR" b="1" dirty="0"/>
              <a:t> </a:t>
            </a:r>
            <a:endParaRPr lang="fr-FR" dirty="0"/>
          </a:p>
          <a:p>
            <a:pPr lvl="0"/>
            <a:r>
              <a:rPr lang="fr-FR" b="1" dirty="0"/>
              <a:t>Communication commerciale : </a:t>
            </a:r>
            <a:r>
              <a:rPr lang="fr-FR" dirty="0"/>
              <a:t>Vigilance sur les médias sociaux</a:t>
            </a:r>
          </a:p>
          <a:p>
            <a:r>
              <a:rPr lang="fr-FR" b="1" dirty="0"/>
              <a:t>Optimisation </a:t>
            </a:r>
            <a:r>
              <a:rPr lang="fr-FR" dirty="0"/>
              <a:t>du</a:t>
            </a:r>
            <a:r>
              <a:rPr lang="fr-FR" b="1" dirty="0"/>
              <a:t> </a:t>
            </a:r>
            <a:r>
              <a:rPr lang="fr-FR" dirty="0"/>
              <a:t>niveau de conformité sur stock DRC mineurs</a:t>
            </a:r>
            <a:endParaRPr lang="fr-FR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4755" y="3608840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75985" y="218397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SEMAINE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purl.org/dc/dcmitype/"/>
    <ds:schemaRef ds:uri="http://schemas.microsoft.com/office/2006/documentManagement/types"/>
    <ds:schemaRef ds:uri="02ea4b1b-5614-43b2-acce-6a9ef10fff4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2858</TotalTime>
  <Words>551</Words>
  <Application>Microsoft Office PowerPoint</Application>
  <PresentationFormat>Affichage à l'écran (4:3)</PresentationFormat>
  <Paragraphs>126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Modernisation des échanges Assurance Vie</vt:lpstr>
      <vt:lpstr>Contexte</vt:lpstr>
      <vt:lpstr>Nouvelles modalités de numérisation et d’archivage</vt:lpstr>
      <vt:lpstr>Traitement des notifications</vt:lpstr>
      <vt:lpstr>Schémas </vt:lpstr>
      <vt:lpstr>Consultation des notifications</vt:lpstr>
      <vt:lpstr>Présentation PowerPoint</vt:lpstr>
      <vt:lpstr>Présentation PowerPoint</vt:lpstr>
      <vt:lpstr>Annexes</vt:lpstr>
      <vt:lpstr>Annexes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A5700325</cp:lastModifiedBy>
  <cp:revision>351</cp:revision>
  <cp:lastPrinted>2016-06-22T11:00:56Z</cp:lastPrinted>
  <dcterms:created xsi:type="dcterms:W3CDTF">2016-06-03T08:10:53Z</dcterms:created>
  <dcterms:modified xsi:type="dcterms:W3CDTF">2017-10-11T08:32:33Z</dcterms:modified>
</cp:coreProperties>
</file>