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6"/>
  </p:notesMasterIdLst>
  <p:handoutMasterIdLst>
    <p:handoutMasterId r:id="rId27"/>
  </p:handoutMasterIdLst>
  <p:sldIdLst>
    <p:sldId id="285" r:id="rId13"/>
    <p:sldId id="289" r:id="rId14"/>
    <p:sldId id="293" r:id="rId15"/>
    <p:sldId id="291" r:id="rId16"/>
    <p:sldId id="290" r:id="rId17"/>
    <p:sldId id="292" r:id="rId18"/>
    <p:sldId id="295" r:id="rId19"/>
    <p:sldId id="298" r:id="rId20"/>
    <p:sldId id="294" r:id="rId21"/>
    <p:sldId id="300" r:id="rId22"/>
    <p:sldId id="297" r:id="rId23"/>
    <p:sldId id="296" r:id="rId24"/>
    <p:sldId id="301" r:id="rId2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F2D"/>
    <a:srgbClr val="EA9922"/>
    <a:srgbClr val="581D41"/>
    <a:srgbClr val="DE6225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717" autoAdjust="0"/>
    <p:restoredTop sz="94629" autoAdjust="0"/>
  </p:normalViewPr>
  <p:slideViewPr>
    <p:cSldViewPr snapToGrid="0">
      <p:cViewPr>
        <p:scale>
          <a:sx n="110" d="100"/>
          <a:sy n="110" d="100"/>
        </p:scale>
        <p:origin x="-1560" y="-7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42" y="-90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09/10/2017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09/10/2017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5538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jp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jp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jp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6617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6.emf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9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1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HDJ BANQUE A DISTANCE 12 OCTOBRE 2017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isse-epargne.f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nsgprw1.celca.caisse-epargne.fr/app/bci/INF/DMA-INF_17.062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app/bci/INF/DMAINF_16.118.pdf" TargetMode="External"/><Relationship Id="rId2" Type="http://schemas.openxmlformats.org/officeDocument/2006/relationships/hyperlink" Target="http://wnsgprw1.celca.caisse-epargne.fr/app/bci/INF/DMA_INF_16.04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nsgprw1.celca.caisse-epargne.fr/app/bci/INF/DMA-INF_16-121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nsgprw1.celca.caisse-epargne.fr/app/bci/INF/INF_N020_12_SOL_SMS_et_SOL_CAP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://wnsgprw1.celca.caisse-epargne.fr/app/bci/INF/INF_N068_15_CODE_BAD_SMS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isse-epargne.fr/lorraine-champagne-ardenne/particuliers/produit-paiement-mobil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package" Target="../embeddings/Microsoft_Word_Document3.docx"/><Relationship Id="rId18" Type="http://schemas.openxmlformats.org/officeDocument/2006/relationships/image" Target="../media/image15.jpg"/><Relationship Id="rId3" Type="http://schemas.openxmlformats.org/officeDocument/2006/relationships/hyperlink" Target="https://www.caisse-epargne.fr/lorraine-champagne-ardenne/faq-caisse-epargne" TargetMode="External"/><Relationship Id="rId7" Type="http://schemas.openxmlformats.org/officeDocument/2006/relationships/package" Target="../embeddings/Microsoft_Word_Document1.docx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6" Type="http://schemas.openxmlformats.org/officeDocument/2006/relationships/package" Target="../embeddings/Microsoft_Word_Document4.docx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0.wmf"/><Relationship Id="rId5" Type="http://schemas.openxmlformats.org/officeDocument/2006/relationships/hyperlink" Target="http://www.m.caisse-epargne.fr/" TargetMode="External"/><Relationship Id="rId15" Type="http://schemas.openxmlformats.org/officeDocument/2006/relationships/oleObject" Target="../embeddings/oleObject4.bin"/><Relationship Id="rId10" Type="http://schemas.openxmlformats.org/officeDocument/2006/relationships/package" Target="../embeddings/Microsoft_Word_Document2.docx"/><Relationship Id="rId4" Type="http://schemas.openxmlformats.org/officeDocument/2006/relationships/hyperlink" Target="http://commerciaux.celca.caisse-epargne.fr/global-bdd/multicanal/internet/direct-ecureuil-internet/direct-ecureuil-internet-particuliers/" TargetMode="External"/><Relationship Id="rId9" Type="http://schemas.openxmlformats.org/officeDocument/2006/relationships/oleObject" Target="../embeddings/oleObject2.bin"/><Relationship Id="rId14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8" y="265113"/>
            <a:ext cx="8575162" cy="5554800"/>
          </a:xfrm>
        </p:spPr>
      </p:pic>
      <p:sp>
        <p:nvSpPr>
          <p:cNvPr id="141" name="Espace réservé du texte 14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Heure du jeudi </a:t>
            </a:r>
            <a:r>
              <a:rPr lang="fr-FR" dirty="0" smtClean="0">
                <a:solidFill>
                  <a:srgbClr val="FF0000"/>
                </a:solidFill>
              </a:rPr>
              <a:t>banque a distance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12 octobre 2017</a:t>
            </a:r>
            <a:endParaRPr lang="fr-FR" dirty="0"/>
          </a:p>
        </p:txBody>
      </p:sp>
      <p:sp>
        <p:nvSpPr>
          <p:cNvPr id="142" name="Espace réservé du texte 14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 smtClean="0"/>
              <a:t>DMA - DISTRIBUTION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298449" y="3958802"/>
            <a:ext cx="8575675" cy="540369"/>
          </a:xfrm>
        </p:spPr>
        <p:txBody>
          <a:bodyPr>
            <a:normAutofit/>
          </a:bodyPr>
          <a:lstStyle/>
          <a:p>
            <a:r>
              <a:rPr lang="fr-FR" sz="2000" dirty="0" smtClean="0"/>
              <a:t>Toutes les clés pour </a:t>
            </a:r>
            <a:r>
              <a:rPr lang="fr-FR" sz="2000" dirty="0" smtClean="0">
                <a:solidFill>
                  <a:schemeClr val="tx2"/>
                </a:solidFill>
              </a:rPr>
              <a:t>réussir une relation client à 360°</a:t>
            </a:r>
            <a:endParaRPr lang="fr-FR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3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62073" y="1246702"/>
            <a:ext cx="7290215" cy="5144568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Introduction</a:t>
            </a:r>
          </a:p>
          <a:p>
            <a:endParaRPr lang="fr-FR" dirty="0" smtClean="0"/>
          </a:p>
          <a:p>
            <a:r>
              <a:rPr lang="fr-FR" dirty="0"/>
              <a:t>La </a:t>
            </a:r>
            <a:r>
              <a:rPr lang="fr-FR" dirty="0" smtClean="0"/>
              <a:t>Banque A Distance en détail</a:t>
            </a:r>
          </a:p>
          <a:p>
            <a:endParaRPr lang="fr-FR" dirty="0"/>
          </a:p>
          <a:p>
            <a:r>
              <a:rPr lang="fr-FR" dirty="0" smtClean="0"/>
              <a:t>Focus sur la BAD PART</a:t>
            </a:r>
          </a:p>
          <a:p>
            <a:endParaRPr lang="fr-FR" dirty="0" smtClean="0"/>
          </a:p>
          <a:p>
            <a:r>
              <a:rPr lang="fr-FR" dirty="0" smtClean="0"/>
              <a:t>Rendre un client « BAD ACTIF »</a:t>
            </a:r>
          </a:p>
          <a:p>
            <a:endParaRPr lang="fr-FR" dirty="0" smtClean="0"/>
          </a:p>
          <a:p>
            <a:r>
              <a:rPr lang="fr-FR" dirty="0"/>
              <a:t>Les apports de la BAD dans la relation </a:t>
            </a:r>
            <a:r>
              <a:rPr lang="fr-FR" dirty="0" smtClean="0"/>
              <a:t>client</a:t>
            </a:r>
          </a:p>
          <a:p>
            <a:endParaRPr lang="fr-FR" dirty="0"/>
          </a:p>
          <a:p>
            <a:r>
              <a:rPr lang="fr-FR" dirty="0"/>
              <a:t>Rappels importants </a:t>
            </a:r>
          </a:p>
          <a:p>
            <a:pPr lvl="1"/>
            <a:r>
              <a:rPr lang="fr-FR" dirty="0"/>
              <a:t>SOL SMS / SOL CAP</a:t>
            </a:r>
          </a:p>
          <a:p>
            <a:pPr lvl="1"/>
            <a:r>
              <a:rPr lang="fr-FR" dirty="0"/>
              <a:t>Codes </a:t>
            </a:r>
            <a:r>
              <a:rPr lang="fr-FR" dirty="0" smtClean="0"/>
              <a:t>d’accès</a:t>
            </a:r>
          </a:p>
          <a:p>
            <a:pPr lvl="1"/>
            <a:endParaRPr lang="fr-FR" dirty="0"/>
          </a:p>
          <a:p>
            <a:r>
              <a:rPr lang="fr-FR" dirty="0" smtClean="0"/>
              <a:t>Les </a:t>
            </a:r>
            <a:r>
              <a:rPr lang="fr-FR" dirty="0"/>
              <a:t>5 bons réflexes en </a:t>
            </a:r>
            <a:r>
              <a:rPr lang="fr-FR" dirty="0" smtClean="0"/>
              <a:t>agence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Liens et documents utiles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755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82265" y="1629269"/>
            <a:ext cx="8643250" cy="4515034"/>
          </a:xfrm>
        </p:spPr>
        <p:txBody>
          <a:bodyPr>
            <a:normAutofit lnSpcReduction="10000"/>
          </a:bodyPr>
          <a:lstStyle/>
          <a:p>
            <a:endParaRPr lang="fr-FR" dirty="0" smtClean="0"/>
          </a:p>
          <a:p>
            <a:pPr algn="just"/>
            <a:r>
              <a:rPr lang="fr-FR" dirty="0" smtClean="0"/>
              <a:t>La </a:t>
            </a:r>
            <a:r>
              <a:rPr lang="fr-FR" dirty="0"/>
              <a:t>banque à distance </a:t>
            </a:r>
            <a:r>
              <a:rPr lang="fr-FR" dirty="0" smtClean="0"/>
              <a:t>(BAD) est </a:t>
            </a:r>
            <a:r>
              <a:rPr lang="fr-FR" dirty="0"/>
              <a:t>désormais une composante indispensable de la relation commerciale dans sa vision 360</a:t>
            </a:r>
            <a:r>
              <a:rPr lang="fr-FR" dirty="0" smtClean="0"/>
              <a:t>°.</a:t>
            </a:r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Le Groupe Caisse d’Epargne met à disposition de ses clients les moyens de gérer leurs comptes et de communiquer à distance avec leur conseiller.</a:t>
            </a:r>
          </a:p>
          <a:p>
            <a:pPr algn="just"/>
            <a:endParaRPr lang="fr-FR" dirty="0" smtClean="0"/>
          </a:p>
          <a:p>
            <a:pPr algn="just"/>
            <a:r>
              <a:rPr lang="fr-FR" b="1" dirty="0" smtClean="0">
                <a:solidFill>
                  <a:srgbClr val="FF0000"/>
                </a:solidFill>
              </a:rPr>
              <a:t>Accompagner nos clients au quotidien sur la Banque à distance est une priorité </a:t>
            </a:r>
          </a:p>
          <a:p>
            <a:pPr lvl="1" algn="just"/>
            <a:r>
              <a:rPr lang="fr-FR" dirty="0"/>
              <a:t>pour leur permettre de profiter des services disponibles </a:t>
            </a:r>
          </a:p>
          <a:p>
            <a:pPr lvl="1" algn="just"/>
            <a:r>
              <a:rPr lang="fr-FR" dirty="0"/>
              <a:t>et promouvoir notre image de banque moderne et accessible via tous les canaux.</a:t>
            </a:r>
          </a:p>
          <a:p>
            <a:pPr algn="just"/>
            <a:endParaRPr lang="fr-FR" b="1" dirty="0">
              <a:solidFill>
                <a:srgbClr val="FF0000"/>
              </a:solidFill>
            </a:endParaRPr>
          </a:p>
          <a:p>
            <a:pPr algn="just"/>
            <a:r>
              <a:rPr lang="fr-FR" b="1" dirty="0" smtClean="0">
                <a:solidFill>
                  <a:schemeClr val="tx2"/>
                </a:solidFill>
              </a:rPr>
              <a:t>Cette </a:t>
            </a:r>
            <a:r>
              <a:rPr lang="fr-FR" b="1" dirty="0">
                <a:solidFill>
                  <a:schemeClr val="tx2"/>
                </a:solidFill>
              </a:rPr>
              <a:t>heure du jeudi </a:t>
            </a:r>
            <a:r>
              <a:rPr lang="fr-FR" b="1" dirty="0" smtClean="0">
                <a:solidFill>
                  <a:schemeClr val="tx2"/>
                </a:solidFill>
              </a:rPr>
              <a:t>a </a:t>
            </a:r>
            <a:r>
              <a:rPr lang="fr-FR" b="1" dirty="0">
                <a:solidFill>
                  <a:schemeClr val="tx2"/>
                </a:solidFill>
              </a:rPr>
              <a:t>pour objectif de 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rappeler les fondamentaux de la banque à distance PART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/>
              <a:t>m</a:t>
            </a:r>
            <a:r>
              <a:rPr lang="fr-FR" dirty="0" smtClean="0"/>
              <a:t>ettre en place les « bonnes pratiques » pour rendre nos clients « BAD ACTIFS »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faire un focus sur les nombreuses innovations livrées ces derniers mois.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61"/>
            <a:ext cx="3107342" cy="1573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1610315" y="1403691"/>
            <a:ext cx="1853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 smtClean="0">
                <a:solidFill>
                  <a:schemeClr val="bg1">
                    <a:lumMod val="50000"/>
                  </a:schemeClr>
                </a:solidFill>
              </a:rPr>
              <a:t>Extrait du Plan Stratégique  CELCA</a:t>
            </a:r>
            <a:endParaRPr lang="fr-FR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31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banque a distance en détail dans MYSYS</a:t>
            </a:r>
            <a:endParaRPr lang="fr-FR" dirty="0"/>
          </a:p>
        </p:txBody>
      </p:sp>
      <p:sp>
        <p:nvSpPr>
          <p:cNvPr id="4" name="Espace réservé du contenu 3"/>
          <p:cNvSpPr txBox="1">
            <a:spLocks noGrp="1"/>
          </p:cNvSpPr>
          <p:nvPr>
            <p:ph idx="1"/>
          </p:nvPr>
        </p:nvSpPr>
        <p:spPr>
          <a:xfrm>
            <a:off x="298450" y="1183218"/>
            <a:ext cx="860626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La BAD PART comporte </a:t>
            </a:r>
            <a:r>
              <a:rPr lang="fr-FR" sz="1600" b="1" dirty="0" smtClean="0">
                <a:solidFill>
                  <a:srgbClr val="FF0000"/>
                </a:solidFill>
              </a:rPr>
              <a:t>obligatoirement</a:t>
            </a:r>
            <a:r>
              <a:rPr lang="fr-FR" sz="1600" dirty="0" smtClean="0"/>
              <a:t> 4 services 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i="1" dirty="0">
                <a:solidFill>
                  <a:srgbClr val="FF0000"/>
                </a:solidFill>
              </a:rPr>
              <a:t>Mobile </a:t>
            </a:r>
            <a:r>
              <a:rPr lang="fr-FR" sz="1400" b="1" i="1" dirty="0" smtClean="0">
                <a:solidFill>
                  <a:srgbClr val="FF0000"/>
                </a:solidFill>
              </a:rPr>
              <a:t>		</a:t>
            </a:r>
            <a:r>
              <a:rPr lang="fr-FR" sz="1400" dirty="0" smtClean="0"/>
              <a:t>(</a:t>
            </a:r>
            <a:r>
              <a:rPr lang="fr-FR" sz="1400" dirty="0"/>
              <a:t>service via Smartphone ou tablette)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i="1" dirty="0">
                <a:solidFill>
                  <a:srgbClr val="FF0000"/>
                </a:solidFill>
              </a:rPr>
              <a:t>Téléphone </a:t>
            </a:r>
            <a:r>
              <a:rPr lang="fr-FR" sz="1400" b="1" i="1" dirty="0" smtClean="0">
                <a:solidFill>
                  <a:srgbClr val="FF0000"/>
                </a:solidFill>
              </a:rPr>
              <a:t>	</a:t>
            </a:r>
            <a:r>
              <a:rPr lang="fr-FR" sz="1400" dirty="0" smtClean="0"/>
              <a:t>(service </a:t>
            </a:r>
            <a:r>
              <a:rPr lang="fr-FR" sz="1400" dirty="0"/>
              <a:t>BANQUE par serveur </a:t>
            </a:r>
            <a:r>
              <a:rPr lang="fr-FR" sz="1400" dirty="0" smtClean="0"/>
              <a:t>vocal via le 3241)</a:t>
            </a: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i="1" dirty="0" smtClean="0">
                <a:solidFill>
                  <a:srgbClr val="FF0000"/>
                </a:solidFill>
              </a:rPr>
              <a:t>Internet 		</a:t>
            </a:r>
            <a:r>
              <a:rPr lang="fr-FR" sz="1400" dirty="0" smtClean="0"/>
              <a:t>(</a:t>
            </a:r>
            <a:r>
              <a:rPr lang="fr-FR" sz="1400" dirty="0"/>
              <a:t>service DEI Direct Ecureuil Internet)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i="1" dirty="0" smtClean="0">
                <a:solidFill>
                  <a:srgbClr val="FF0000"/>
                </a:solidFill>
              </a:rPr>
              <a:t>Téléconseiller 	</a:t>
            </a:r>
            <a:r>
              <a:rPr lang="fr-FR" sz="1400" dirty="0" smtClean="0"/>
              <a:t>(permet d’authentifier un appel client sur le CRC)</a:t>
            </a:r>
            <a:endParaRPr lang="fr-FR" sz="1400" dirty="0"/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sz="1600" dirty="0" smtClean="0"/>
          </a:p>
          <a:p>
            <a:pPr>
              <a:buFont typeface="Symbol"/>
              <a:buChar char="Þ"/>
            </a:pPr>
            <a:r>
              <a:rPr lang="fr-FR" sz="1500" dirty="0" smtClean="0"/>
              <a:t>Tous </a:t>
            </a:r>
            <a:r>
              <a:rPr lang="fr-FR" sz="1500" dirty="0"/>
              <a:t>nos clients particuliers (majeurs capables) doivent en être équipés</a:t>
            </a:r>
            <a:r>
              <a:rPr lang="fr-FR" sz="1500" dirty="0" smtClean="0"/>
              <a:t>.</a:t>
            </a:r>
            <a:r>
              <a:rPr lang="fr-FR" sz="1400" b="1" dirty="0"/>
              <a:t> La BAD PART est gratuite en CELCA. </a:t>
            </a:r>
          </a:p>
          <a:p>
            <a:pPr marL="0" indent="0">
              <a:buNone/>
            </a:pPr>
            <a:endParaRPr lang="fr-FR" sz="1600" b="1" dirty="0" smtClean="0">
              <a:solidFill>
                <a:srgbClr val="FF0000"/>
              </a:solidFill>
            </a:endParaRPr>
          </a:p>
          <a:p>
            <a:pPr>
              <a:buFont typeface="Symbol"/>
              <a:buChar char="Þ"/>
            </a:pP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852502" y="3933267"/>
            <a:ext cx="8542338" cy="218521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r>
              <a:rPr lang="fr-FR" sz="1600" dirty="0" smtClean="0"/>
              <a:t> </a:t>
            </a:r>
            <a:r>
              <a:rPr lang="fr-FR" sz="1600" b="1" dirty="0" smtClean="0"/>
              <a:t>Point d’attention : </a:t>
            </a:r>
          </a:p>
          <a:p>
            <a:pPr marL="0" indent="0">
              <a:buNone/>
            </a:pPr>
            <a:r>
              <a:rPr lang="fr-FR" sz="1400" dirty="0" smtClean="0"/>
              <a:t>La BAD Pro (compte 08) comporte également 4 services 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i="1" dirty="0">
                <a:solidFill>
                  <a:srgbClr val="FF0000"/>
                </a:solidFill>
              </a:rPr>
              <a:t>Mobile </a:t>
            </a:r>
            <a:r>
              <a:rPr lang="fr-FR" sz="1400" b="1" i="1" u="sng" dirty="0">
                <a:solidFill>
                  <a:srgbClr val="FF0000"/>
                </a:solidFill>
              </a:rPr>
              <a:t>PRO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i="1" dirty="0">
                <a:solidFill>
                  <a:srgbClr val="FF0000"/>
                </a:solidFill>
              </a:rPr>
              <a:t>Téléphone </a:t>
            </a:r>
            <a:r>
              <a:rPr lang="fr-FR" sz="1400" b="1" i="1" u="sng" dirty="0">
                <a:solidFill>
                  <a:srgbClr val="FF0000"/>
                </a:solidFill>
              </a:rPr>
              <a:t>PRO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i="1" dirty="0" smtClean="0">
                <a:solidFill>
                  <a:srgbClr val="FF0000"/>
                </a:solidFill>
              </a:rPr>
              <a:t>Internet </a:t>
            </a:r>
            <a:r>
              <a:rPr lang="fr-FR" sz="1400" b="1" i="1" u="sng" dirty="0" smtClean="0">
                <a:solidFill>
                  <a:srgbClr val="FF0000"/>
                </a:solidFill>
              </a:rPr>
              <a:t>PRO</a:t>
            </a:r>
            <a:r>
              <a:rPr lang="fr-FR" sz="1400" b="1" i="1" dirty="0" smtClean="0">
                <a:solidFill>
                  <a:srgbClr val="FF0000"/>
                </a:solidFill>
              </a:rPr>
              <a:t>*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i="1" dirty="0" smtClean="0">
                <a:solidFill>
                  <a:srgbClr val="FF0000"/>
                </a:solidFill>
              </a:rPr>
              <a:t>Téléconseiller </a:t>
            </a:r>
            <a:r>
              <a:rPr lang="fr-FR" sz="1400" b="1" i="1" u="sng" dirty="0" smtClean="0">
                <a:solidFill>
                  <a:srgbClr val="FF0000"/>
                </a:solidFill>
              </a:rPr>
              <a:t>PRO</a:t>
            </a:r>
          </a:p>
          <a:p>
            <a:pPr marL="0" indent="0">
              <a:buNone/>
            </a:pPr>
            <a:r>
              <a:rPr lang="fr-FR" sz="1400" dirty="0" smtClean="0"/>
              <a:t>*Direct Ecureuil PRO est payant en CELCA  </a:t>
            </a:r>
            <a:endParaRPr lang="fr-FR" sz="1400" b="1" i="1" dirty="0" smtClean="0">
              <a:solidFill>
                <a:srgbClr val="FF000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063" y="1068147"/>
            <a:ext cx="3117764" cy="199064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706" y="5702389"/>
            <a:ext cx="4854012" cy="405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" y="4161802"/>
            <a:ext cx="862473" cy="80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4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FOCUS SUR La banque a distance « part » 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76912" y="1128044"/>
            <a:ext cx="2734654" cy="2691925"/>
          </a:xfrm>
          <a:prstGeom prst="ellipse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fr-FR" sz="1400" b="1" dirty="0" smtClean="0"/>
          </a:p>
          <a:p>
            <a:pPr marL="0" indent="0" algn="ctr">
              <a:buNone/>
            </a:pPr>
            <a:endParaRPr lang="fr-FR" sz="1000" b="1" dirty="0" smtClean="0"/>
          </a:p>
          <a:p>
            <a:pPr marL="0" indent="0" algn="ctr">
              <a:buNone/>
            </a:pPr>
            <a:r>
              <a:rPr lang="fr-FR" b="1" dirty="0" smtClean="0"/>
              <a:t>858 537 clients (hors inactifs)….</a:t>
            </a:r>
          </a:p>
          <a:p>
            <a:pPr marL="0" indent="0" algn="ctr">
              <a:buNone/>
            </a:pPr>
            <a:r>
              <a:rPr lang="fr-FR" b="1" dirty="0" smtClean="0"/>
              <a:t> soit autant de BAD potentielles</a:t>
            </a:r>
            <a:endParaRPr lang="fr-FR" b="1" dirty="0"/>
          </a:p>
        </p:txBody>
      </p:sp>
      <p:sp>
        <p:nvSpPr>
          <p:cNvPr id="8" name="Espace réservé du contenu 6"/>
          <p:cNvSpPr txBox="1">
            <a:spLocks noChangeAspect="1"/>
          </p:cNvSpPr>
          <p:nvPr/>
        </p:nvSpPr>
        <p:spPr>
          <a:xfrm>
            <a:off x="2914118" y="2478281"/>
            <a:ext cx="2008262" cy="1936681"/>
          </a:xfrm>
          <a:prstGeom prst="ellipse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endParaRPr lang="fr-FR" sz="1400" b="1" dirty="0" smtClean="0"/>
          </a:p>
          <a:p>
            <a:pPr marL="0" indent="0" algn="ctr">
              <a:buFont typeface="Wingdings" panose="05000000000000000000" pitchFamily="2" charset="2"/>
              <a:buNone/>
            </a:pPr>
            <a:endParaRPr lang="fr-FR" sz="1000" b="1" dirty="0" smtClean="0"/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fr-FR" b="1" dirty="0" smtClean="0"/>
              <a:t>702 798 BAD souscrites</a:t>
            </a:r>
            <a:endParaRPr lang="fr-FR" b="1" dirty="0"/>
          </a:p>
        </p:txBody>
      </p:sp>
      <p:sp>
        <p:nvSpPr>
          <p:cNvPr id="9" name="Espace réservé du contenu 6"/>
          <p:cNvSpPr txBox="1">
            <a:spLocks noChangeAspect="1"/>
          </p:cNvSpPr>
          <p:nvPr/>
        </p:nvSpPr>
        <p:spPr>
          <a:xfrm>
            <a:off x="5128334" y="3751609"/>
            <a:ext cx="1522857" cy="1545934"/>
          </a:xfrm>
          <a:prstGeom prst="ellipse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endParaRPr lang="fr-FR" sz="1400" b="1" dirty="0" smtClean="0"/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fr-FR" b="1" dirty="0" smtClean="0"/>
              <a:t>Seulement </a:t>
            </a:r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fr-FR" b="1" dirty="0" smtClean="0"/>
              <a:t>427 000 BAD complètes*</a:t>
            </a:r>
            <a:endParaRPr lang="fr-FR" b="1" dirty="0"/>
          </a:p>
        </p:txBody>
      </p:sp>
      <p:sp>
        <p:nvSpPr>
          <p:cNvPr id="10" name="Espace réservé du contenu 6"/>
          <p:cNvSpPr txBox="1">
            <a:spLocks noChangeAspect="1"/>
          </p:cNvSpPr>
          <p:nvPr/>
        </p:nvSpPr>
        <p:spPr>
          <a:xfrm>
            <a:off x="6965114" y="4788078"/>
            <a:ext cx="1279198" cy="1298585"/>
          </a:xfrm>
          <a:prstGeom prst="ellipse">
            <a:avLst/>
          </a:prstGeom>
          <a:solidFill>
            <a:schemeClr val="tx2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endParaRPr lang="fr-FR" sz="1400" b="1" dirty="0" smtClean="0"/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fr-FR" b="1" dirty="0" smtClean="0"/>
              <a:t>310 373 BAD actives</a:t>
            </a:r>
            <a:endParaRPr lang="fr-FR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5007700" y="2474988"/>
            <a:ext cx="413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 principe fondamental : un client = une BAD 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96554" y="5546415"/>
            <a:ext cx="216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*une BAD complète est une BAD composée des 4 services BAD</a:t>
            </a:r>
          </a:p>
          <a:p>
            <a:endParaRPr lang="fr-FR" sz="900" b="1" dirty="0" smtClean="0"/>
          </a:p>
          <a:p>
            <a:r>
              <a:rPr lang="fr-FR" sz="900" b="1" dirty="0" smtClean="0"/>
              <a:t>Source : Digiboard 31/07/2017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716231" y="1399586"/>
            <a:ext cx="5044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Seulement 36% de nos clients sont actifs sur la BAD 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05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9472" y="1080292"/>
            <a:ext cx="8683180" cy="523149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Qu’est ce qu’un client </a:t>
            </a:r>
            <a:r>
              <a:rPr lang="fr-FR" dirty="0" smtClean="0">
                <a:solidFill>
                  <a:schemeClr val="tx2"/>
                </a:solidFill>
              </a:rPr>
              <a:t>« </a:t>
            </a:r>
            <a:r>
              <a:rPr lang="fr-FR" sz="1600" b="1" dirty="0" smtClean="0">
                <a:solidFill>
                  <a:schemeClr val="tx2"/>
                </a:solidFill>
              </a:rPr>
              <a:t>BAD ACTIF » </a:t>
            </a:r>
            <a:r>
              <a:rPr lang="fr-FR" sz="1600" b="1" dirty="0">
                <a:solidFill>
                  <a:schemeClr val="tx2"/>
                </a:solidFill>
              </a:rPr>
              <a:t>?</a:t>
            </a:r>
          </a:p>
          <a:p>
            <a:pPr lvl="1"/>
            <a:r>
              <a:rPr lang="fr-FR" sz="1300" dirty="0" smtClean="0"/>
              <a:t>C’est un client s’étant connecté </a:t>
            </a:r>
            <a:r>
              <a:rPr lang="fr-FR" sz="1300" dirty="0" smtClean="0">
                <a:solidFill>
                  <a:srgbClr val="FF0000"/>
                </a:solidFill>
              </a:rPr>
              <a:t>au moins 1 fois sur dans les 3 derniers mois</a:t>
            </a:r>
            <a:r>
              <a:rPr lang="fr-FR" sz="1300" dirty="0" smtClean="0"/>
              <a:t> (DEI </a:t>
            </a:r>
            <a:r>
              <a:rPr lang="fr-FR" sz="1300" dirty="0"/>
              <a:t>ou sur </a:t>
            </a:r>
            <a:r>
              <a:rPr lang="fr-FR" sz="1300" dirty="0" smtClean="0"/>
              <a:t>Mobile).</a:t>
            </a:r>
          </a:p>
          <a:p>
            <a:pPr marL="457200" lvl="1" indent="0">
              <a:buNone/>
            </a:pPr>
            <a:r>
              <a:rPr lang="fr-FR" dirty="0" smtClean="0"/>
              <a:t>	Pour connaitre la dernière date de connexion : double-cliquer sur un des services de la BAD	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Afin de permettre à nos clients PART d’avoir un parcours client optimum, il </a:t>
            </a:r>
            <a:r>
              <a:rPr lang="fr-FR" dirty="0"/>
              <a:t>convient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de</a:t>
            </a:r>
            <a:r>
              <a:rPr lang="fr-FR" b="1" dirty="0" smtClean="0">
                <a:solidFill>
                  <a:schemeClr val="tx2"/>
                </a:solidFill>
              </a:rPr>
              <a:t> vérifier </a:t>
            </a:r>
            <a:r>
              <a:rPr lang="fr-FR" dirty="0" smtClean="0"/>
              <a:t>lors de chaque contact que le </a:t>
            </a:r>
            <a:r>
              <a:rPr lang="fr-FR" dirty="0"/>
              <a:t>client </a:t>
            </a:r>
            <a:r>
              <a:rPr lang="fr-FR" dirty="0" smtClean="0"/>
              <a:t> 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300" dirty="0" smtClean="0"/>
              <a:t>détient bien les 4 services (Mobile Téléphone Internet Téléconseiller) sous MYSYS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300" dirty="0" smtClean="0"/>
              <a:t>est en possession de ses identifiants BAD et code d’accès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1300" dirty="0"/>
              <a:t>détient </a:t>
            </a:r>
            <a:r>
              <a:rPr lang="fr-FR" sz="1300" dirty="0" smtClean="0"/>
              <a:t>le </a:t>
            </a:r>
            <a:r>
              <a:rPr lang="fr-FR" sz="1300" dirty="0"/>
              <a:t>service SOL SMS </a:t>
            </a:r>
            <a:r>
              <a:rPr lang="fr-FR" sz="1300" dirty="0" smtClean="0"/>
              <a:t>et/ou </a:t>
            </a:r>
            <a:r>
              <a:rPr lang="fr-FR" sz="1300" dirty="0"/>
              <a:t>SOL CAP </a:t>
            </a:r>
          </a:p>
          <a:p>
            <a:pPr lvl="1" algn="just"/>
            <a:endParaRPr lang="fr-FR" b="1" dirty="0" smtClean="0">
              <a:solidFill>
                <a:schemeClr val="tx2"/>
              </a:solidFill>
            </a:endParaRPr>
          </a:p>
          <a:p>
            <a:pPr lvl="1" algn="just"/>
            <a:r>
              <a:rPr lang="fr-FR" dirty="0"/>
              <a:t>d</a:t>
            </a:r>
            <a:r>
              <a:rPr lang="fr-FR" dirty="0" smtClean="0"/>
              <a:t>e</a:t>
            </a:r>
            <a:r>
              <a:rPr lang="fr-FR" b="1" dirty="0" smtClean="0">
                <a:solidFill>
                  <a:schemeClr val="tx2"/>
                </a:solidFill>
              </a:rPr>
              <a:t> présenter </a:t>
            </a:r>
            <a:r>
              <a:rPr lang="fr-FR" b="1" dirty="0">
                <a:solidFill>
                  <a:schemeClr val="tx2"/>
                </a:solidFill>
              </a:rPr>
              <a:t>la BAD </a:t>
            </a:r>
            <a:r>
              <a:rPr lang="fr-FR" dirty="0"/>
              <a:t>lors de chaque entrée en relation en utilisant </a:t>
            </a:r>
            <a:endParaRPr lang="fr-FR" dirty="0" smtClean="0"/>
          </a:p>
          <a:p>
            <a:pPr marL="457200" lvl="1" indent="0" algn="just">
              <a:buNone/>
            </a:pPr>
            <a:r>
              <a:rPr lang="fr-FR" dirty="0" smtClean="0"/>
              <a:t>le </a:t>
            </a:r>
            <a:r>
              <a:rPr lang="fr-FR" dirty="0"/>
              <a:t>site de démonstration DEI disponible sur le portail </a:t>
            </a:r>
            <a:r>
              <a:rPr lang="fr-FR" dirty="0" smtClean="0">
                <a:hlinkClick r:id="rId3"/>
              </a:rPr>
              <a:t>www.caisse-epargne.fr</a:t>
            </a:r>
            <a:r>
              <a:rPr lang="fr-FR" dirty="0" smtClean="0"/>
              <a:t>  </a:t>
            </a:r>
          </a:p>
          <a:p>
            <a:pPr marL="457200" lvl="1" indent="0" algn="just">
              <a:buNone/>
            </a:pPr>
            <a:r>
              <a:rPr lang="fr-FR" dirty="0" smtClean="0"/>
              <a:t>rubrique </a:t>
            </a:r>
            <a:r>
              <a:rPr lang="fr-FR" dirty="0"/>
              <a:t>BANQUE EN LIGNE. </a:t>
            </a:r>
            <a:endParaRPr lang="fr-FR" dirty="0" smtClean="0"/>
          </a:p>
          <a:p>
            <a:pPr lvl="1" algn="just"/>
            <a:endParaRPr lang="fr-FR" dirty="0" smtClean="0"/>
          </a:p>
          <a:p>
            <a:pPr lvl="1" algn="just"/>
            <a:endParaRPr lang="fr-FR" dirty="0"/>
          </a:p>
          <a:p>
            <a:pPr lvl="1" algn="just"/>
            <a:r>
              <a:rPr lang="fr-FR" dirty="0" smtClean="0"/>
              <a:t>de</a:t>
            </a:r>
            <a:r>
              <a:rPr lang="fr-FR" b="1" dirty="0" smtClean="0">
                <a:solidFill>
                  <a:schemeClr val="tx2"/>
                </a:solidFill>
              </a:rPr>
              <a:t> communiquer </a:t>
            </a:r>
            <a:r>
              <a:rPr lang="fr-FR" b="1" dirty="0">
                <a:solidFill>
                  <a:schemeClr val="tx2"/>
                </a:solidFill>
              </a:rPr>
              <a:t>via la MSI </a:t>
            </a:r>
            <a:r>
              <a:rPr lang="fr-FR" dirty="0" smtClean="0"/>
              <a:t>afin </a:t>
            </a:r>
            <a:r>
              <a:rPr lang="fr-FR" dirty="0"/>
              <a:t>de sécuriser les échanges d’informations mais également de favoriser les connexions à la BAD sur DEI / MOBILE et donc l’utilisation de nos canaux à distance. </a:t>
            </a:r>
            <a:r>
              <a:rPr lang="fr-FR" dirty="0" smtClean="0"/>
              <a:t>Le </a:t>
            </a:r>
            <a:r>
              <a:rPr lang="fr-FR" dirty="0"/>
              <a:t>client </a:t>
            </a:r>
            <a:r>
              <a:rPr lang="fr-FR" dirty="0" smtClean="0"/>
              <a:t>« BAD actif » </a:t>
            </a:r>
            <a:r>
              <a:rPr lang="fr-FR" dirty="0"/>
              <a:t>sera ensuite plus à même d’être appétant à la SED et à la SAG.</a:t>
            </a:r>
          </a:p>
          <a:p>
            <a:pPr algn="just"/>
            <a:endParaRPr lang="fr-FR" dirty="0"/>
          </a:p>
          <a:p>
            <a:pPr lvl="1"/>
            <a:endParaRPr lang="fr-FR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RENDRE UN CLIENT « BAD Actif »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19" y="1861481"/>
            <a:ext cx="4631821" cy="623783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618" y="3659623"/>
            <a:ext cx="2972381" cy="1459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43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32098" y="1005047"/>
            <a:ext cx="8605615" cy="5193732"/>
          </a:xfrm>
        </p:spPr>
        <p:txBody>
          <a:bodyPr>
            <a:noAutofit/>
          </a:bodyPr>
          <a:lstStyle/>
          <a:p>
            <a:pPr algn="just"/>
            <a:r>
              <a:rPr lang="fr-FR" sz="1300" b="1" dirty="0" smtClean="0"/>
              <a:t>L’autonomisation des clients : </a:t>
            </a:r>
          </a:p>
          <a:p>
            <a:pPr marL="887412" lvl="2" indent="0" algn="just">
              <a:buNone/>
            </a:pPr>
            <a:r>
              <a:rPr lang="fr-FR" sz="1300" b="1" dirty="0" smtClean="0">
                <a:solidFill>
                  <a:srgbClr val="FF0000"/>
                </a:solidFill>
              </a:rPr>
              <a:t>Direct Ecureuil Internet / application Mobile</a:t>
            </a:r>
          </a:p>
          <a:p>
            <a:pPr marL="914400" lvl="2" indent="0" algn="just">
              <a:buNone/>
            </a:pPr>
            <a:r>
              <a:rPr lang="fr-FR" sz="1300" dirty="0" smtClean="0"/>
              <a:t>De très nombreuses opérations sont </a:t>
            </a:r>
            <a:r>
              <a:rPr lang="fr-FR" sz="1300" dirty="0"/>
              <a:t>réalisables à </a:t>
            </a:r>
            <a:r>
              <a:rPr lang="fr-FR" sz="1300" dirty="0" smtClean="0"/>
              <a:t>distance. Equiper les clients c’est leur permettre de réaliser de simples opérations (interrogation, virement, édition de RIB) mais également des opérations plus </a:t>
            </a:r>
            <a:r>
              <a:rPr lang="fr-FR" sz="1300" dirty="0"/>
              <a:t>complexes (souscription de produits </a:t>
            </a:r>
            <a:r>
              <a:rPr lang="fr-FR" sz="1300" dirty="0" smtClean="0"/>
              <a:t>d’épargne, devis et souscription d’assurance, de crédit conso …)</a:t>
            </a:r>
          </a:p>
          <a:p>
            <a:pPr marL="887412" lvl="2" indent="0" algn="just">
              <a:buNone/>
            </a:pPr>
            <a:r>
              <a:rPr lang="fr-FR" sz="1300" b="1" dirty="0" smtClean="0">
                <a:solidFill>
                  <a:srgbClr val="FF0000"/>
                </a:solidFill>
              </a:rPr>
              <a:t>La </a:t>
            </a:r>
            <a:r>
              <a:rPr lang="fr-FR" sz="1300" b="1" dirty="0">
                <a:solidFill>
                  <a:srgbClr val="FF0000"/>
                </a:solidFill>
              </a:rPr>
              <a:t>Prise de rendez vous en ligne  (via DEI ou via le Mobile) </a:t>
            </a:r>
          </a:p>
          <a:p>
            <a:pPr marL="914400" lvl="2" indent="0">
              <a:buNone/>
            </a:pPr>
            <a:r>
              <a:rPr lang="fr-FR" sz="1300" dirty="0"/>
              <a:t>Faciliter au maximum la prise de rendez vous pour le client ou le prospect, en limitant les appels </a:t>
            </a:r>
            <a:r>
              <a:rPr lang="fr-FR" sz="1300" dirty="0" smtClean="0"/>
              <a:t>téléphoniques </a:t>
            </a:r>
            <a:r>
              <a:rPr lang="fr-FR" sz="1300" dirty="0"/>
              <a:t>entrants sur les lignes « conseiller » ou « accueil ». Voir la note </a:t>
            </a:r>
            <a:r>
              <a:rPr lang="fr-FR" sz="1300" dirty="0">
                <a:hlinkClick r:id="rId2"/>
              </a:rPr>
              <a:t>DMA-INF_17.062.pdf</a:t>
            </a:r>
            <a:endParaRPr lang="fr-FR" sz="1300" dirty="0"/>
          </a:p>
          <a:p>
            <a:pPr algn="just"/>
            <a:r>
              <a:rPr lang="fr-FR" sz="1300" b="1" dirty="0" smtClean="0"/>
              <a:t>La sécurisation des échanges :</a:t>
            </a:r>
            <a:r>
              <a:rPr lang="fr-FR" sz="1300" b="1" dirty="0" smtClean="0">
                <a:solidFill>
                  <a:srgbClr val="FF0000"/>
                </a:solidFill>
              </a:rPr>
              <a:t>   </a:t>
            </a:r>
          </a:p>
          <a:p>
            <a:pPr marL="914400" lvl="2" indent="0" algn="just">
              <a:buNone/>
            </a:pPr>
            <a:r>
              <a:rPr lang="fr-FR" sz="1300" b="1" dirty="0" smtClean="0">
                <a:solidFill>
                  <a:srgbClr val="FF0000"/>
                </a:solidFill>
              </a:rPr>
              <a:t>Messagerie </a:t>
            </a:r>
            <a:r>
              <a:rPr lang="fr-FR" sz="1300" b="1" dirty="0">
                <a:solidFill>
                  <a:srgbClr val="FF0000"/>
                </a:solidFill>
              </a:rPr>
              <a:t>Sécurisée Internet : </a:t>
            </a:r>
          </a:p>
          <a:p>
            <a:pPr marL="914400" lvl="2" indent="0" algn="just">
              <a:buNone/>
            </a:pPr>
            <a:r>
              <a:rPr lang="fr-FR" sz="1300" dirty="0" smtClean="0"/>
              <a:t>Créée </a:t>
            </a:r>
            <a:r>
              <a:rPr lang="fr-FR" sz="1300" dirty="0"/>
              <a:t>automatiquement lors de la 1</a:t>
            </a:r>
            <a:r>
              <a:rPr lang="fr-FR" sz="1300" baseline="30000" dirty="0"/>
              <a:t>ère</a:t>
            </a:r>
            <a:r>
              <a:rPr lang="fr-FR" sz="1300" dirty="0"/>
              <a:t> connexion sur le site </a:t>
            </a:r>
            <a:r>
              <a:rPr lang="fr-FR" sz="1300" dirty="0" smtClean="0"/>
              <a:t>internet, elle facilite la relation clientèle à travers des échanges mails sécurisés. Il faut inviter les clients à cliquer sur la MSI pour mettre en place l’option de notification.</a:t>
            </a:r>
          </a:p>
          <a:p>
            <a:pPr algn="just"/>
            <a:r>
              <a:rPr lang="fr-FR" sz="1300" b="1" dirty="0" smtClean="0"/>
              <a:t>La réactivité dans la gestion : </a:t>
            </a:r>
          </a:p>
          <a:p>
            <a:pPr marL="914400" lvl="2" indent="0" algn="just">
              <a:buNone/>
            </a:pPr>
            <a:r>
              <a:rPr lang="fr-FR" sz="1300" b="1" dirty="0" smtClean="0">
                <a:solidFill>
                  <a:srgbClr val="FF0000"/>
                </a:solidFill>
              </a:rPr>
              <a:t>Service </a:t>
            </a:r>
            <a:r>
              <a:rPr lang="fr-FR" sz="1300" b="1" dirty="0">
                <a:solidFill>
                  <a:srgbClr val="FF0000"/>
                </a:solidFill>
              </a:rPr>
              <a:t>BOURSE :</a:t>
            </a:r>
          </a:p>
          <a:p>
            <a:pPr marL="914400" lvl="2" indent="0" algn="just">
              <a:buNone/>
            </a:pPr>
            <a:r>
              <a:rPr lang="fr-FR" sz="1300" dirty="0" smtClean="0"/>
              <a:t>Permet au client de gérer ses titres </a:t>
            </a:r>
            <a:r>
              <a:rPr lang="fr-FR" sz="1300" dirty="0"/>
              <a:t>sur DEI </a:t>
            </a:r>
            <a:r>
              <a:rPr lang="fr-FR" sz="1300" dirty="0" smtClean="0"/>
              <a:t>et ou sur MOBILE et de passer en toute autonomie ses ordres en ligne 24/24 7/7, tout en bénéficiant d’une tarification avantageuse.</a:t>
            </a:r>
          </a:p>
          <a:p>
            <a:pPr algn="just"/>
            <a:r>
              <a:rPr lang="fr-FR" sz="1300" b="1" dirty="0" smtClean="0"/>
              <a:t>La simplification et l’organisation des documents : </a:t>
            </a:r>
          </a:p>
          <a:p>
            <a:pPr marL="887412" lvl="2" indent="0" algn="just">
              <a:buNone/>
            </a:pPr>
            <a:r>
              <a:rPr lang="fr-FR" sz="1300" b="1" dirty="0" smtClean="0">
                <a:solidFill>
                  <a:srgbClr val="FF0000"/>
                </a:solidFill>
              </a:rPr>
              <a:t>e-Documents :</a:t>
            </a:r>
            <a:endParaRPr lang="fr-FR" sz="1300" b="1" dirty="0">
              <a:solidFill>
                <a:srgbClr val="FF0000"/>
              </a:solidFill>
            </a:endParaRPr>
          </a:p>
          <a:p>
            <a:pPr marL="914400" lvl="2" indent="0" algn="just">
              <a:buNone/>
            </a:pPr>
            <a:r>
              <a:rPr lang="fr-FR" sz="1300" dirty="0" smtClean="0"/>
              <a:t>Classés, archivés et disponibles sur DEI pendant 10 ans, les relevés et documents numériques sont un enjeu majeur pour notre entreprise </a:t>
            </a:r>
            <a:r>
              <a:rPr lang="fr-FR" sz="1300" dirty="0"/>
              <a:t>en </a:t>
            </a:r>
            <a:r>
              <a:rPr lang="fr-FR" sz="1300" dirty="0" smtClean="0"/>
              <a:t>terme de </a:t>
            </a:r>
            <a:r>
              <a:rPr lang="fr-FR" sz="1300" dirty="0"/>
              <a:t>développement durable </a:t>
            </a:r>
            <a:r>
              <a:rPr lang="fr-FR" sz="1300" dirty="0" smtClean="0"/>
              <a:t>et d’économies de fonctionnement.</a:t>
            </a:r>
          </a:p>
          <a:p>
            <a:pPr marL="887412" lvl="2" indent="0" algn="just">
              <a:buNone/>
            </a:pPr>
            <a:r>
              <a:rPr lang="fr-FR" sz="1300" b="1" dirty="0" smtClean="0">
                <a:solidFill>
                  <a:srgbClr val="FF0000"/>
                </a:solidFill>
              </a:rPr>
              <a:t>Coffre </a:t>
            </a:r>
            <a:r>
              <a:rPr lang="fr-FR" sz="1300" b="1" dirty="0">
                <a:solidFill>
                  <a:srgbClr val="FF0000"/>
                </a:solidFill>
              </a:rPr>
              <a:t>F</a:t>
            </a:r>
            <a:r>
              <a:rPr lang="fr-FR" sz="1300" b="1" dirty="0" smtClean="0">
                <a:solidFill>
                  <a:srgbClr val="FF0000"/>
                </a:solidFill>
              </a:rPr>
              <a:t>ort Numérique </a:t>
            </a:r>
            <a:r>
              <a:rPr lang="fr-FR" sz="1300" b="1" dirty="0">
                <a:solidFill>
                  <a:srgbClr val="FF0000"/>
                </a:solidFill>
              </a:rPr>
              <a:t>:</a:t>
            </a:r>
          </a:p>
          <a:p>
            <a:pPr marL="914400" lvl="2" indent="0" algn="just">
              <a:buNone/>
            </a:pPr>
            <a:r>
              <a:rPr lang="fr-FR" sz="1300" dirty="0" smtClean="0"/>
              <a:t>Service complémentaire à la banque à distance, le CFN permet de collecter, classer et archiver ses propres documents en plus des documents de la </a:t>
            </a:r>
            <a:r>
              <a:rPr lang="fr-FR" sz="1300" dirty="0"/>
              <a:t>C</a:t>
            </a:r>
            <a:r>
              <a:rPr lang="fr-FR" sz="1300" dirty="0" smtClean="0"/>
              <a:t>aisse d’Epargne (contrats, relevés…)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apports de la Bad dans la relation client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841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95901" y="1140492"/>
            <a:ext cx="8674634" cy="5097937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fr-FR" sz="1300" b="1" dirty="0"/>
              <a:t>La sécurisation de la carte bancaire : </a:t>
            </a:r>
          </a:p>
          <a:p>
            <a:pPr marL="457200" lvl="1" indent="0" algn="just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fr-FR" sz="1300" b="1" dirty="0" smtClean="0">
                <a:solidFill>
                  <a:schemeClr val="tx2"/>
                </a:solidFill>
              </a:rPr>
              <a:t>	Inhibition </a:t>
            </a:r>
            <a:r>
              <a:rPr lang="fr-FR" sz="1300" b="1" dirty="0">
                <a:solidFill>
                  <a:schemeClr val="tx2"/>
                </a:solidFill>
              </a:rPr>
              <a:t>des paiements à </a:t>
            </a:r>
            <a:r>
              <a:rPr lang="fr-FR" sz="1300" b="1" dirty="0" smtClean="0">
                <a:solidFill>
                  <a:schemeClr val="tx2"/>
                </a:solidFill>
              </a:rPr>
              <a:t>distance</a:t>
            </a:r>
            <a:endParaRPr lang="fr-FR" sz="1300" b="1" dirty="0">
              <a:solidFill>
                <a:schemeClr val="tx2"/>
              </a:solidFill>
            </a:endParaRPr>
          </a:p>
          <a:p>
            <a:pPr marL="457200" lvl="1" indent="0" algn="just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fr-FR" sz="1300" dirty="0">
                <a:solidFill>
                  <a:schemeClr val="tx2"/>
                </a:solidFill>
              </a:rPr>
              <a:t>	</a:t>
            </a:r>
            <a:r>
              <a:rPr lang="fr-FR" sz="1300" dirty="0" smtClean="0"/>
              <a:t>Possibilité </a:t>
            </a:r>
            <a:r>
              <a:rPr lang="fr-FR" sz="1300" dirty="0"/>
              <a:t>pour le client de bloquer / débloquer les « paiements en Vente à Distance » réalisés avec sa carte de paiement. Voir </a:t>
            </a:r>
            <a:r>
              <a:rPr lang="fr-FR" sz="1300" dirty="0" smtClean="0"/>
              <a:t>	la </a:t>
            </a:r>
            <a:r>
              <a:rPr lang="fr-FR" sz="1300" dirty="0"/>
              <a:t>note </a:t>
            </a:r>
            <a:r>
              <a:rPr lang="fr-FR" sz="1300" dirty="0">
                <a:hlinkClick r:id="rId2"/>
              </a:rPr>
              <a:t>DMA_INF_16.047.pdf</a:t>
            </a:r>
            <a:endParaRPr lang="fr-FR" sz="1300" dirty="0"/>
          </a:p>
          <a:p>
            <a:endParaRPr lang="fr-FR" sz="1300" b="1" dirty="0" smtClean="0"/>
          </a:p>
          <a:p>
            <a:r>
              <a:rPr lang="fr-FR" sz="1300" b="1" dirty="0"/>
              <a:t>La simplification des opérations du quotidien : </a:t>
            </a:r>
          </a:p>
          <a:p>
            <a:pPr marL="457200" lvl="1" indent="0" algn="just">
              <a:buNone/>
            </a:pPr>
            <a:r>
              <a:rPr lang="fr-FR" sz="1300" b="1" dirty="0" smtClean="0">
                <a:solidFill>
                  <a:srgbClr val="FF0000"/>
                </a:solidFill>
              </a:rPr>
              <a:t>	APPLE </a:t>
            </a:r>
            <a:r>
              <a:rPr lang="fr-FR" sz="1300" b="1" dirty="0">
                <a:solidFill>
                  <a:srgbClr val="FF0000"/>
                </a:solidFill>
              </a:rPr>
              <a:t>PAY ou PAY LIB : </a:t>
            </a:r>
            <a:endParaRPr lang="fr-FR" sz="1300" b="1" dirty="0" smtClean="0">
              <a:solidFill>
                <a:srgbClr val="FF0000"/>
              </a:solidFill>
            </a:endParaRPr>
          </a:p>
          <a:p>
            <a:pPr marL="457200" lvl="1" indent="0" algn="just">
              <a:buNone/>
            </a:pPr>
            <a:r>
              <a:rPr lang="fr-FR" sz="1300" b="1" dirty="0">
                <a:solidFill>
                  <a:srgbClr val="FF0000"/>
                </a:solidFill>
              </a:rPr>
              <a:t>	</a:t>
            </a:r>
            <a:r>
              <a:rPr lang="fr-FR" sz="1300" dirty="0" smtClean="0"/>
              <a:t>Les </a:t>
            </a:r>
            <a:r>
              <a:rPr lang="fr-FR" sz="1300" dirty="0"/>
              <a:t>services de paiement via le mobile se développent à grande vitesse. La </a:t>
            </a:r>
            <a:r>
              <a:rPr lang="fr-FR" sz="1300" dirty="0" smtClean="0"/>
              <a:t>CELCA </a:t>
            </a:r>
            <a:r>
              <a:rPr lang="fr-FR" sz="1300" dirty="0"/>
              <a:t>et le groupe </a:t>
            </a:r>
            <a:r>
              <a:rPr lang="fr-FR" sz="1300" dirty="0" smtClean="0"/>
              <a:t>BPCE </a:t>
            </a:r>
            <a:r>
              <a:rPr lang="fr-FR" sz="1300" dirty="0"/>
              <a:t>sont en avance sur ce </a:t>
            </a:r>
            <a:r>
              <a:rPr lang="fr-FR" sz="1300" dirty="0" smtClean="0"/>
              <a:t>	domaine. BPCE </a:t>
            </a:r>
            <a:r>
              <a:rPr lang="fr-FR" sz="1300" dirty="0"/>
              <a:t>est le seul groupe bancaire à proposer à ses clients une solution pour tout type de Smartphone sous </a:t>
            </a:r>
            <a:r>
              <a:rPr lang="fr-FR" sz="1300" dirty="0" smtClean="0"/>
              <a:t>IOS </a:t>
            </a:r>
            <a:r>
              <a:rPr lang="fr-FR" sz="1300" dirty="0"/>
              <a:t>ou </a:t>
            </a:r>
            <a:r>
              <a:rPr lang="fr-FR" sz="1300" dirty="0" smtClean="0"/>
              <a:t>	ANDROID</a:t>
            </a:r>
            <a:r>
              <a:rPr lang="fr-FR" sz="1300" dirty="0"/>
              <a:t>. </a:t>
            </a:r>
            <a:endParaRPr lang="fr-FR" sz="1300" dirty="0" smtClean="0"/>
          </a:p>
          <a:p>
            <a:pPr lvl="1" algn="just"/>
            <a:endParaRPr lang="fr-FR" sz="1300" dirty="0" smtClean="0"/>
          </a:p>
          <a:p>
            <a:pPr marL="457200" lvl="1" indent="0" algn="just">
              <a:buNone/>
            </a:pPr>
            <a:r>
              <a:rPr lang="fr-FR" sz="1300" b="1" dirty="0" smtClean="0">
                <a:solidFill>
                  <a:srgbClr val="FF0000"/>
                </a:solidFill>
              </a:rPr>
              <a:t>	Agrégateur </a:t>
            </a:r>
            <a:r>
              <a:rPr lang="fr-FR" sz="1300" b="1" dirty="0">
                <a:solidFill>
                  <a:srgbClr val="FF0000"/>
                </a:solidFill>
              </a:rPr>
              <a:t>de comptes : </a:t>
            </a:r>
            <a:endParaRPr lang="fr-FR" sz="1300" b="1" dirty="0" smtClean="0">
              <a:solidFill>
                <a:srgbClr val="FF0000"/>
              </a:solidFill>
            </a:endParaRPr>
          </a:p>
          <a:p>
            <a:pPr marL="457200" lvl="1" indent="0" algn="just">
              <a:buNone/>
            </a:pPr>
            <a:r>
              <a:rPr lang="fr-FR" sz="1300" b="1" dirty="0">
                <a:solidFill>
                  <a:srgbClr val="FF0000"/>
                </a:solidFill>
              </a:rPr>
              <a:t>	</a:t>
            </a:r>
            <a:r>
              <a:rPr lang="fr-FR" sz="1300" dirty="0" smtClean="0"/>
              <a:t>Faciliter </a:t>
            </a:r>
            <a:r>
              <a:rPr lang="fr-FR" sz="1300" dirty="0"/>
              <a:t>la vie de nos clients multi-bancarisés en leur permettant de suivre le solde de leurs autres comptes détenus dans </a:t>
            </a:r>
            <a:r>
              <a:rPr lang="fr-FR" sz="1300" dirty="0" smtClean="0"/>
              <a:t>	d’autres </a:t>
            </a:r>
            <a:r>
              <a:rPr lang="fr-FR" sz="1300" dirty="0"/>
              <a:t>établissements directement via notre application mobile BANXO. Voir la note </a:t>
            </a:r>
            <a:r>
              <a:rPr lang="fr-FR" sz="1300" dirty="0">
                <a:hlinkClick r:id="rId3"/>
              </a:rPr>
              <a:t>DMA </a:t>
            </a:r>
            <a:r>
              <a:rPr lang="fr-FR" sz="1300" dirty="0" smtClean="0">
                <a:hlinkClick r:id="rId3"/>
              </a:rPr>
              <a:t>INF_16.118.pdf</a:t>
            </a:r>
            <a:endParaRPr lang="fr-FR" sz="1300" dirty="0" smtClean="0"/>
          </a:p>
          <a:p>
            <a:pPr lvl="1"/>
            <a:endParaRPr lang="fr-FR" sz="1300" dirty="0"/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fr-FR" sz="1300" b="1" dirty="0" smtClean="0">
                <a:solidFill>
                  <a:srgbClr val="FF0000"/>
                </a:solidFill>
              </a:rPr>
              <a:t>	Retrait </a:t>
            </a:r>
            <a:r>
              <a:rPr lang="fr-FR" sz="1300" b="1" dirty="0">
                <a:solidFill>
                  <a:srgbClr val="FF0000"/>
                </a:solidFill>
              </a:rPr>
              <a:t>SMS </a:t>
            </a:r>
            <a:r>
              <a:rPr lang="fr-FR" sz="1300" b="1" dirty="0" smtClean="0">
                <a:solidFill>
                  <a:srgbClr val="FF0000"/>
                </a:solidFill>
              </a:rPr>
              <a:t>: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fr-FR" sz="1300" b="1" dirty="0">
                <a:solidFill>
                  <a:srgbClr val="FF0000"/>
                </a:solidFill>
              </a:rPr>
              <a:t>	</a:t>
            </a:r>
            <a:r>
              <a:rPr lang="fr-FR" sz="1300" dirty="0" smtClean="0"/>
              <a:t>Possibilité </a:t>
            </a:r>
            <a:r>
              <a:rPr lang="fr-FR" sz="1300" dirty="0"/>
              <a:t>pour le client qui </a:t>
            </a:r>
            <a:r>
              <a:rPr lang="fr-FR" sz="1300" u="sng" dirty="0"/>
              <a:t>a souscrit préalablement au service sur un automate</a:t>
            </a:r>
            <a:r>
              <a:rPr lang="fr-FR" sz="1300" dirty="0"/>
              <a:t>, de pouvoir réaliser ensuite des retraits GAB </a:t>
            </a:r>
            <a:r>
              <a:rPr lang="fr-FR" sz="1300" dirty="0" smtClean="0"/>
              <a:t>	sans </a:t>
            </a:r>
            <a:r>
              <a:rPr lang="fr-FR" sz="1300" dirty="0"/>
              <a:t>avoir besoin d’y insérer sa carte. Voir la note </a:t>
            </a:r>
            <a:r>
              <a:rPr lang="fr-FR" sz="1300" dirty="0">
                <a:hlinkClick r:id="rId4"/>
              </a:rPr>
              <a:t>DMA-INF_16-121.pdf</a:t>
            </a:r>
            <a:endParaRPr lang="fr-FR" sz="1300" dirty="0"/>
          </a:p>
          <a:p>
            <a:endParaRPr lang="fr-FR" sz="1400" b="1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apports de la Bad dans la relation client</a:t>
            </a:r>
          </a:p>
        </p:txBody>
      </p:sp>
    </p:spTree>
    <p:extLst>
      <p:ext uri="{BB962C8B-B14F-4D97-AF65-F5344CB8AC3E}">
        <p14:creationId xmlns:p14="http://schemas.microsoft.com/office/powerpoint/2010/main" val="284847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81358" y="1046487"/>
            <a:ext cx="8542338" cy="4515034"/>
          </a:xfrm>
        </p:spPr>
        <p:txBody>
          <a:bodyPr/>
          <a:lstStyle/>
          <a:p>
            <a:r>
              <a:rPr lang="fr-FR" dirty="0" smtClean="0"/>
              <a:t>Le service SOL Caisse d’Epargne fait partie intégrante de la BAD. 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Il est disponible en 2 options : </a:t>
            </a:r>
          </a:p>
          <a:p>
            <a:pPr lvl="1"/>
            <a:r>
              <a:rPr lang="fr-FR" dirty="0" smtClean="0"/>
              <a:t>SOL SMS (service de Sécurisation des Operations en Ligne par SMS) </a:t>
            </a:r>
          </a:p>
          <a:p>
            <a:pPr lvl="1"/>
            <a:r>
              <a:rPr lang="fr-FR" dirty="0" smtClean="0"/>
              <a:t>SOL CAP (</a:t>
            </a:r>
            <a:r>
              <a:rPr lang="fr-FR" dirty="0"/>
              <a:t>service de Sécurisation des Operations </a:t>
            </a:r>
            <a:r>
              <a:rPr lang="fr-FR" dirty="0" smtClean="0"/>
              <a:t>par lecteur Carte A Puce)</a:t>
            </a:r>
          </a:p>
          <a:p>
            <a:endParaRPr lang="fr-FR" sz="1000" dirty="0" smtClean="0"/>
          </a:p>
          <a:p>
            <a:r>
              <a:rPr lang="fr-FR" dirty="0" smtClean="0"/>
              <a:t>SOL permet de réaliser des opérations sensibles sur la Banque à Distance (ajout de RIB, virements SEPA hors France, modification de coordonnées via DEI…). </a:t>
            </a:r>
          </a:p>
          <a:p>
            <a:pPr marL="877887" lvl="2" indent="0">
              <a:buNone/>
            </a:pPr>
            <a:r>
              <a:rPr lang="fr-FR" sz="1400" b="1" dirty="0" smtClean="0">
                <a:solidFill>
                  <a:srgbClr val="FF0000"/>
                </a:solidFill>
              </a:rPr>
              <a:t>Prochainement de nouvelles fonctions nécessiteront un accès sécurisé via la fonction SOL.</a:t>
            </a:r>
            <a:endParaRPr lang="fr-FR" sz="1400" dirty="0" smtClean="0"/>
          </a:p>
          <a:p>
            <a:pPr marL="1163637" lvl="2" indent="-285750" algn="just">
              <a:buFont typeface="Symbol"/>
              <a:buChar char="Þ"/>
            </a:pPr>
            <a:r>
              <a:rPr lang="fr-FR" sz="1300" b="1" dirty="0" smtClean="0">
                <a:solidFill>
                  <a:srgbClr val="FF0000"/>
                </a:solidFill>
              </a:rPr>
              <a:t>C’est pourquoi tous </a:t>
            </a:r>
            <a:r>
              <a:rPr lang="fr-FR" sz="1300" b="1" dirty="0">
                <a:solidFill>
                  <a:srgbClr val="FF0000"/>
                </a:solidFill>
              </a:rPr>
              <a:t>nos clients </a:t>
            </a:r>
            <a:r>
              <a:rPr lang="fr-FR" sz="1300" b="1" dirty="0" smtClean="0">
                <a:solidFill>
                  <a:srgbClr val="FF0000"/>
                </a:solidFill>
              </a:rPr>
              <a:t>PART majeurs capables doivent </a:t>
            </a:r>
            <a:r>
              <a:rPr lang="fr-FR" sz="1300" b="1" dirty="0">
                <a:solidFill>
                  <a:srgbClr val="FF0000"/>
                </a:solidFill>
              </a:rPr>
              <a:t>détenir </a:t>
            </a:r>
            <a:r>
              <a:rPr lang="fr-FR" sz="1300" b="1" dirty="0" smtClean="0">
                <a:solidFill>
                  <a:srgbClr val="FF0000"/>
                </a:solidFill>
              </a:rPr>
              <a:t>le </a:t>
            </a:r>
            <a:r>
              <a:rPr lang="fr-FR" sz="1300" b="1" dirty="0">
                <a:solidFill>
                  <a:srgbClr val="FF0000"/>
                </a:solidFill>
              </a:rPr>
              <a:t>service </a:t>
            </a:r>
            <a:r>
              <a:rPr lang="fr-FR" sz="1300" b="1" dirty="0" smtClean="0">
                <a:solidFill>
                  <a:srgbClr val="FF0000"/>
                </a:solidFill>
              </a:rPr>
              <a:t>SOL</a:t>
            </a:r>
            <a:r>
              <a:rPr lang="fr-FR" sz="1300" b="1" dirty="0">
                <a:solidFill>
                  <a:srgbClr val="FF0000"/>
                </a:solidFill>
              </a:rPr>
              <a:t> </a:t>
            </a:r>
            <a:r>
              <a:rPr lang="fr-FR" sz="1300" b="1" dirty="0" smtClean="0">
                <a:solidFill>
                  <a:srgbClr val="FF0000"/>
                </a:solidFill>
              </a:rPr>
              <a:t>SMS ou SOL CAP. </a:t>
            </a:r>
          </a:p>
          <a:p>
            <a:pPr marL="877887" lvl="2" indent="0" algn="just">
              <a:buNone/>
            </a:pPr>
            <a:r>
              <a:rPr lang="fr-FR" sz="1400" dirty="0" smtClean="0"/>
              <a:t>Il </a:t>
            </a:r>
            <a:r>
              <a:rPr lang="fr-FR" sz="1400" dirty="0"/>
              <a:t>est possible pour un même client de détenir les 2 services, dans ce cas SOL CAP est prioritairement proposé au </a:t>
            </a:r>
            <a:r>
              <a:rPr lang="fr-FR" sz="1400" dirty="0" smtClean="0"/>
              <a:t>client à l’écran.</a:t>
            </a:r>
            <a:endParaRPr lang="fr-FR" sz="14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Focus : Sol sms &amp; sol cap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39" y="3367311"/>
            <a:ext cx="712072" cy="66603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72" y="4140711"/>
            <a:ext cx="3958319" cy="249789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496591" y="4201903"/>
            <a:ext cx="458054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SOL SMS : </a:t>
            </a:r>
            <a:r>
              <a:rPr lang="fr-FR" sz="1200" dirty="0" smtClean="0"/>
              <a:t>Préalablement à la souscription il est </a:t>
            </a:r>
            <a:r>
              <a:rPr lang="fr-FR" sz="1200" b="1" dirty="0" smtClean="0">
                <a:solidFill>
                  <a:srgbClr val="FF0000"/>
                </a:solidFill>
              </a:rPr>
              <a:t>nécessaire de mettre à jour le n° de portable</a:t>
            </a:r>
            <a:r>
              <a:rPr lang="fr-FR" sz="1200" dirty="0" smtClean="0"/>
              <a:t>.</a:t>
            </a:r>
          </a:p>
          <a:p>
            <a:endParaRPr lang="fr-FR" sz="1400" dirty="0" smtClean="0"/>
          </a:p>
          <a:p>
            <a:r>
              <a:rPr lang="fr-FR" sz="1400" b="1" dirty="0"/>
              <a:t>SOL CAP </a:t>
            </a:r>
            <a:r>
              <a:rPr lang="fr-FR" sz="1200" dirty="0" smtClean="0">
                <a:hlinkClick r:id="rId4"/>
              </a:rPr>
              <a:t>cf. DMD-INF/12.020</a:t>
            </a:r>
            <a:r>
              <a:rPr lang="fr-FR" sz="1200" dirty="0" smtClean="0"/>
              <a:t> </a:t>
            </a:r>
            <a:r>
              <a:rPr lang="fr-FR" sz="1400" b="1" dirty="0" smtClean="0"/>
              <a:t>: </a:t>
            </a:r>
            <a:r>
              <a:rPr lang="fr-FR" sz="1200" dirty="0" smtClean="0"/>
              <a:t>ce service s’adresse en </a:t>
            </a:r>
            <a:r>
              <a:rPr lang="fr-FR" sz="1200" dirty="0"/>
              <a:t>priorité aux clients :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dirty="0" smtClean="0"/>
              <a:t>non </a:t>
            </a:r>
            <a:r>
              <a:rPr lang="fr-FR" sz="1200" dirty="0"/>
              <a:t>détenteurs d’un téléphone portable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dirty="0" smtClean="0"/>
              <a:t>non </a:t>
            </a:r>
            <a:r>
              <a:rPr lang="fr-FR" sz="1200" dirty="0"/>
              <a:t>détenteurs d’un numéro de mobile commençant par 06 </a:t>
            </a:r>
            <a:r>
              <a:rPr lang="fr-FR" sz="1200"/>
              <a:t>ou </a:t>
            </a:r>
            <a:r>
              <a:rPr lang="fr-FR" sz="1200" smtClean="0"/>
              <a:t>07</a:t>
            </a:r>
            <a:endParaRPr lang="fr-FR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b="1" dirty="0" smtClean="0"/>
              <a:t>habitant  ou travaillant à l’étranger (cf. les frontaliers)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dirty="0" smtClean="0"/>
              <a:t>habitant dans </a:t>
            </a:r>
            <a:r>
              <a:rPr lang="fr-FR" sz="1200" dirty="0"/>
              <a:t>une zone non couverte par un fournisseur de téléphonie </a:t>
            </a:r>
            <a:r>
              <a:rPr lang="fr-FR" sz="1200" dirty="0" smtClean="0"/>
              <a:t>mobile</a:t>
            </a:r>
            <a:endParaRPr lang="fr-FR" sz="1200" dirty="0"/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54811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Focus : code d’accès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26577" y="1575142"/>
            <a:ext cx="854519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FF0000"/>
                </a:solidFill>
              </a:rPr>
              <a:t>Dans le cas où le client n’est plus en possession de ses codes d’accès </a:t>
            </a:r>
            <a:r>
              <a:rPr lang="fr-FR" dirty="0"/>
              <a:t>il est possible de les lui redonner </a:t>
            </a:r>
            <a:r>
              <a:rPr lang="fr-FR" dirty="0" smtClean="0"/>
              <a:t>: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dirty="0" smtClean="0"/>
              <a:t>via </a:t>
            </a:r>
            <a:r>
              <a:rPr lang="fr-FR" dirty="0"/>
              <a:t>une saisie au poste de travail </a:t>
            </a:r>
            <a:r>
              <a:rPr lang="fr-FR" sz="1200" dirty="0"/>
              <a:t>(0410</a:t>
            </a:r>
            <a:r>
              <a:rPr lang="fr-FR" sz="1200" dirty="0" smtClean="0"/>
              <a:t>) </a:t>
            </a:r>
            <a:r>
              <a:rPr lang="fr-FR" dirty="0"/>
              <a:t>pour une remise en face à face.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dirty="0" smtClean="0"/>
              <a:t>via l’envoi d’un SMS </a:t>
            </a:r>
            <a:r>
              <a:rPr lang="fr-FR" dirty="0"/>
              <a:t>ou </a:t>
            </a:r>
            <a:r>
              <a:rPr lang="fr-FR" dirty="0" smtClean="0"/>
              <a:t>d’un courrier postal. </a:t>
            </a:r>
            <a:endParaRPr lang="fr-FR" dirty="0"/>
          </a:p>
          <a:p>
            <a:pPr lvl="3"/>
            <a:r>
              <a:rPr lang="fr-FR" sz="1400" dirty="0"/>
              <a:t>Rappel de la communication sur le sujet : </a:t>
            </a:r>
            <a:r>
              <a:rPr lang="fr-FR" sz="1400" b="1" dirty="0">
                <a:hlinkClick r:id="rId2"/>
              </a:rPr>
              <a:t>INF_N068_15_CODE_BAD_SMS</a:t>
            </a:r>
            <a:endParaRPr lang="fr-FR" sz="1400" b="1" dirty="0"/>
          </a:p>
          <a:p>
            <a:pPr lvl="2"/>
            <a:endParaRPr lang="fr-FR" dirty="0" smtClean="0"/>
          </a:p>
          <a:p>
            <a:pPr lvl="2"/>
            <a:r>
              <a:rPr lang="fr-FR" sz="1400" dirty="0" smtClean="0"/>
              <a:t>Attention </a:t>
            </a:r>
            <a:r>
              <a:rPr lang="fr-FR" sz="1400" dirty="0"/>
              <a:t>le client dispose alors de </a:t>
            </a:r>
            <a:r>
              <a:rPr lang="fr-FR" sz="1400" b="1" dirty="0">
                <a:solidFill>
                  <a:srgbClr val="FF0000"/>
                </a:solidFill>
              </a:rPr>
              <a:t>90 jours maximum </a:t>
            </a:r>
            <a:r>
              <a:rPr lang="fr-FR" sz="1400" dirty="0"/>
              <a:t>pour modifier ce code provisoire. </a:t>
            </a:r>
          </a:p>
          <a:p>
            <a:pPr lvl="3">
              <a:buFont typeface="Symbol"/>
              <a:buChar char="Þ"/>
            </a:pPr>
            <a:r>
              <a:rPr lang="fr-FR" sz="1400" dirty="0" smtClean="0"/>
              <a:t> Passé </a:t>
            </a:r>
            <a:r>
              <a:rPr lang="fr-FR" sz="1400" dirty="0"/>
              <a:t>ce délai le code provisoire n’est plus actif. </a:t>
            </a:r>
          </a:p>
          <a:p>
            <a:pPr lvl="3"/>
            <a:r>
              <a:rPr lang="fr-FR" sz="1400" dirty="0" smtClean="0"/>
              <a:t>Il </a:t>
            </a:r>
            <a:r>
              <a:rPr lang="fr-FR" sz="1400" dirty="0"/>
              <a:t>faut ressaisir </a:t>
            </a:r>
            <a:r>
              <a:rPr lang="fr-FR" sz="1400" dirty="0" smtClean="0"/>
              <a:t>une </a:t>
            </a:r>
            <a:r>
              <a:rPr lang="fr-FR" sz="1400" dirty="0"/>
              <a:t>nouvelle demande de mot passe provisoire via un nouvel avenant (0410</a:t>
            </a:r>
            <a:r>
              <a:rPr lang="fr-FR" sz="1400" dirty="0" smtClean="0"/>
              <a:t>).</a:t>
            </a:r>
          </a:p>
          <a:p>
            <a:pPr lvl="3"/>
            <a:endParaRPr lang="fr-FR" sz="1400" dirty="0"/>
          </a:p>
          <a:p>
            <a:pPr lvl="3">
              <a:buFont typeface="Symbol"/>
              <a:buChar char="Þ"/>
            </a:pPr>
            <a:r>
              <a:rPr lang="fr-FR" sz="1400" dirty="0" smtClean="0"/>
              <a:t> A </a:t>
            </a:r>
            <a:r>
              <a:rPr lang="fr-FR" sz="1400" dirty="0"/>
              <a:t>noter que le mot de passe modifié par le client (mot de passe définitif) n’a pas de date de péremption.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67" y="3034295"/>
            <a:ext cx="712072" cy="66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1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89904" y="1302864"/>
            <a:ext cx="8542338" cy="4804638"/>
          </a:xfrm>
        </p:spPr>
        <p:txBody>
          <a:bodyPr>
            <a:normAutofit/>
          </a:bodyPr>
          <a:lstStyle/>
          <a:p>
            <a:r>
              <a:rPr lang="fr-FR" b="1" dirty="0" smtClean="0"/>
              <a:t>Vérifier les données e-mail et n° de téléphone portable </a:t>
            </a:r>
            <a:r>
              <a:rPr lang="fr-FR" dirty="0" smtClean="0"/>
              <a:t>lors de chaque contact avec un client.</a:t>
            </a:r>
          </a:p>
          <a:p>
            <a:endParaRPr lang="fr-FR" dirty="0"/>
          </a:p>
          <a:p>
            <a:pPr marL="265113" lvl="2" indent="-265113"/>
            <a:r>
              <a:rPr lang="fr-FR" sz="1800" b="1" dirty="0"/>
              <a:t>Vérifier la détention des équipements BAD </a:t>
            </a:r>
            <a:r>
              <a:rPr lang="fr-FR" sz="1800" dirty="0"/>
              <a:t>(</a:t>
            </a:r>
            <a:r>
              <a:rPr lang="fr-FR" sz="1800" b="1" dirty="0">
                <a:solidFill>
                  <a:srgbClr val="FF0000"/>
                </a:solidFill>
              </a:rPr>
              <a:t>4 services</a:t>
            </a:r>
            <a:r>
              <a:rPr lang="fr-FR" sz="1800" dirty="0"/>
              <a:t>) et les compléter le cas échéant – vérifier également la présence du service « bourse » si le client détient un compte titres ou un compte PEA.</a:t>
            </a:r>
          </a:p>
          <a:p>
            <a:endParaRPr lang="fr-FR" dirty="0" smtClean="0"/>
          </a:p>
          <a:p>
            <a:r>
              <a:rPr lang="fr-FR" b="1" dirty="0" smtClean="0"/>
              <a:t>Vérifier la détention de SOL </a:t>
            </a:r>
            <a:r>
              <a:rPr lang="fr-FR" dirty="0" smtClean="0"/>
              <a:t>SMS et/ou SOL CAP pour chaque client (titulaire </a:t>
            </a:r>
            <a:r>
              <a:rPr lang="fr-FR" b="1" i="1" u="sng" dirty="0" smtClean="0">
                <a:solidFill>
                  <a:schemeClr val="tx2"/>
                </a:solidFill>
              </a:rPr>
              <a:t>et</a:t>
            </a:r>
            <a:r>
              <a:rPr lang="fr-FR" dirty="0" smtClean="0"/>
              <a:t> </a:t>
            </a:r>
            <a:r>
              <a:rPr lang="fr-FR" dirty="0" err="1" smtClean="0"/>
              <a:t>co</a:t>
            </a:r>
            <a:r>
              <a:rPr lang="fr-FR" dirty="0" smtClean="0"/>
              <a:t>-titulaire).</a:t>
            </a:r>
          </a:p>
          <a:p>
            <a:endParaRPr lang="fr-FR" dirty="0" smtClean="0"/>
          </a:p>
          <a:p>
            <a:r>
              <a:rPr lang="fr-FR" b="1" dirty="0" smtClean="0"/>
              <a:t>Vérifier que le client est bien BAD ACTIF</a:t>
            </a:r>
            <a:r>
              <a:rPr lang="fr-FR" dirty="0" smtClean="0"/>
              <a:t>. </a:t>
            </a:r>
          </a:p>
          <a:p>
            <a:pPr marL="457200" lvl="1" indent="0">
              <a:buNone/>
            </a:pPr>
            <a:r>
              <a:rPr lang="fr-FR" sz="1800" dirty="0" smtClean="0"/>
              <a:t>Si ce n’est pas le cas, inviter le client à une démonstration du DEI et/ou de l’application MOBILE.</a:t>
            </a:r>
          </a:p>
          <a:p>
            <a:pPr marL="457200" lvl="1" indent="0">
              <a:buNone/>
            </a:pPr>
            <a:endParaRPr lang="fr-FR" sz="1800" dirty="0" smtClean="0"/>
          </a:p>
          <a:p>
            <a:r>
              <a:rPr lang="fr-FR" dirty="0" smtClean="0"/>
              <a:t> </a:t>
            </a:r>
            <a:r>
              <a:rPr lang="fr-FR" b="1" dirty="0" smtClean="0"/>
              <a:t>Proposer d’installer les services APPLE PAY ou PAYLIB </a:t>
            </a:r>
            <a:r>
              <a:rPr lang="fr-FR" dirty="0" smtClean="0"/>
              <a:t>sur le Smartphone de votre client</a:t>
            </a:r>
          </a:p>
          <a:p>
            <a:pPr marL="447675" lvl="1" indent="0">
              <a:buNone/>
            </a:pPr>
            <a:r>
              <a:rPr lang="fr-FR" sz="1800" dirty="0" smtClean="0">
                <a:hlinkClick r:id="rId2"/>
              </a:rPr>
              <a:t>www.caisse-epargne.fr/lorraine-champagne-ardenne/particuliers/produit-paiement-mobile</a:t>
            </a:r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/>
              <a:t>5</a:t>
            </a:r>
            <a:r>
              <a:rPr lang="fr-FR" dirty="0" smtClean="0"/>
              <a:t> bons reflexes à adopter par tous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213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76259" y="1131946"/>
            <a:ext cx="8854095" cy="5277400"/>
          </a:xfrm>
        </p:spPr>
        <p:txBody>
          <a:bodyPr>
            <a:normAutofit/>
          </a:bodyPr>
          <a:lstStyle/>
          <a:p>
            <a:r>
              <a:rPr lang="fr-FR" dirty="0" smtClean="0"/>
              <a:t>FAQ disponibles pour nos clients sur DEI :</a:t>
            </a:r>
          </a:p>
          <a:p>
            <a:pPr marL="457200" lvl="1" indent="0">
              <a:buNone/>
            </a:pPr>
            <a:r>
              <a:rPr lang="fr-FR" dirty="0" smtClean="0"/>
              <a:t>saisir FAQ dans le moteur de recherche DEI ou cliquer ici </a:t>
            </a:r>
            <a:r>
              <a:rPr lang="fr-FR" dirty="0" smtClean="0">
                <a:hlinkClick r:id="rId3"/>
              </a:rPr>
              <a:t>www.caisse-epargne.fr  FAQ PART et PRO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Détail des fonctionnalités BAD par type de Smartphone :</a:t>
            </a:r>
          </a:p>
          <a:p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1"/>
            <a:r>
              <a:rPr lang="fr-FR" b="1" dirty="0" smtClean="0">
                <a:solidFill>
                  <a:srgbClr val="FF0000"/>
                </a:solidFill>
              </a:rPr>
              <a:t>Assistance client : </a:t>
            </a:r>
            <a:r>
              <a:rPr lang="fr-FR" dirty="0" smtClean="0"/>
              <a:t>Comment prendre en charge un dysfonctionnement remonté par un client ? </a:t>
            </a:r>
          </a:p>
          <a:p>
            <a:pPr lvl="1"/>
            <a:r>
              <a:rPr lang="fr-FR" sz="1400" dirty="0" smtClean="0"/>
              <a:t>La collecte des informations est essentielle pour apporter une solution rapide et adaptée. </a:t>
            </a:r>
          </a:p>
          <a:p>
            <a:pPr lvl="1"/>
            <a:r>
              <a:rPr lang="fr-FR" sz="1400" dirty="0" smtClean="0"/>
              <a:t>Découvrez les </a:t>
            </a:r>
            <a:r>
              <a:rPr lang="fr-FR" sz="1400" dirty="0"/>
              <a:t>i</a:t>
            </a:r>
            <a:r>
              <a:rPr lang="fr-FR" sz="1400" dirty="0" smtClean="0"/>
              <a:t>nfos utiles (Rubrique des commerciaux </a:t>
            </a:r>
            <a:r>
              <a:rPr lang="fr-FR" sz="1400" dirty="0"/>
              <a:t>/ </a:t>
            </a:r>
            <a:r>
              <a:rPr lang="fr-FR" sz="1400" dirty="0" smtClean="0"/>
              <a:t>Multicanal / Internet / Direct </a:t>
            </a:r>
            <a:r>
              <a:rPr lang="fr-FR" sz="1400" dirty="0"/>
              <a:t>Ecureuil </a:t>
            </a:r>
            <a:r>
              <a:rPr lang="fr-FR" sz="1400" dirty="0" smtClean="0"/>
              <a:t>Internet / Direct </a:t>
            </a:r>
            <a:r>
              <a:rPr lang="fr-FR" sz="1400" dirty="0"/>
              <a:t>Ecureuil Internet </a:t>
            </a:r>
            <a:r>
              <a:rPr lang="fr-FR" sz="1400" dirty="0" smtClean="0"/>
              <a:t>Particuliers ou cliquez </a:t>
            </a:r>
            <a:r>
              <a:rPr lang="fr-FR" sz="1400" dirty="0" smtClean="0">
                <a:hlinkClick r:id="rId4"/>
              </a:rPr>
              <a:t> ICI</a:t>
            </a:r>
            <a:r>
              <a:rPr lang="fr-FR" sz="1400" dirty="0" smtClean="0"/>
              <a:t>) puis contactez </a:t>
            </a:r>
            <a:r>
              <a:rPr lang="fr-FR" sz="1400" dirty="0" smtClean="0">
                <a:solidFill>
                  <a:srgbClr val="FF0000"/>
                </a:solidFill>
              </a:rPr>
              <a:t>CELCASSISTANCE</a:t>
            </a:r>
            <a:r>
              <a:rPr lang="fr-FR" sz="1400" dirty="0" smtClean="0"/>
              <a:t>.</a:t>
            </a:r>
            <a:endParaRPr lang="fr-FR" sz="14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liens et documents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278924"/>
              </p:ext>
            </p:extLst>
          </p:nvPr>
        </p:nvGraphicFramePr>
        <p:xfrm>
          <a:off x="213645" y="2499407"/>
          <a:ext cx="8597069" cy="2382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54584"/>
                <a:gridCol w="3151457"/>
                <a:gridCol w="299102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Type de Smartphone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Version compatible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Fonctionnalités disponibles</a:t>
                      </a:r>
                      <a:r>
                        <a:rPr lang="fr-FR" sz="1400" baseline="0" dirty="0" smtClean="0"/>
                        <a:t>  (cf. Word)</a:t>
                      </a:r>
                      <a:endParaRPr lang="fr-F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baseline="0" dirty="0" smtClean="0"/>
                        <a:t>IPhone 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effectLst/>
                        </a:rPr>
                        <a:t>Nécessite IOS 6.0 ou une version ultérieure</a:t>
                      </a:r>
                    </a:p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aseline="0" dirty="0" smtClean="0"/>
                        <a:t>IPhone :</a:t>
                      </a:r>
                      <a:endParaRPr lang="fr-FR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Androïd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effectLst/>
                        </a:rPr>
                        <a:t>Nécessite version Android 4.2 ou ultérieure</a:t>
                      </a:r>
                    </a:p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Androïd :</a:t>
                      </a:r>
                    </a:p>
                    <a:p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Windows Phone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effectLst/>
                        </a:rPr>
                        <a:t>Nécessite version  Windows Phone 8.0 ou ultérieure </a:t>
                      </a:r>
                    </a:p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Windows Phone :</a:t>
                      </a:r>
                    </a:p>
                    <a:p>
                      <a:endParaRPr lang="fr-FR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Autres types  ou </a:t>
                      </a:r>
                      <a:r>
                        <a:rPr lang="fr-FR" sz="1200" baseline="0" dirty="0" smtClean="0"/>
                        <a:t>Smartphones non compatibles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Connexion</a:t>
                      </a:r>
                      <a:r>
                        <a:rPr lang="fr-FR" sz="1200" baseline="0" dirty="0" smtClean="0"/>
                        <a:t> possible à </a:t>
                      </a:r>
                      <a:r>
                        <a:rPr lang="fr-FR" sz="1200" dirty="0" smtClean="0">
                          <a:effectLst/>
                          <a:hlinkClick r:id="rId5"/>
                        </a:rPr>
                        <a:t>www.m.caisse-epargne.fr</a:t>
                      </a:r>
                      <a:r>
                        <a:rPr lang="fr-FR" sz="1200" dirty="0" smtClean="0">
                          <a:effectLst/>
                        </a:rPr>
                        <a:t> à partir de tout mobile disposant d’une connexion internet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Tout autre</a:t>
                      </a:r>
                      <a:r>
                        <a:rPr lang="fr-FR" sz="1200" baseline="0" dirty="0" smtClean="0"/>
                        <a:t> Smartphone : </a:t>
                      </a:r>
                      <a:endParaRPr lang="fr-FR" sz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798851"/>
              </p:ext>
            </p:extLst>
          </p:nvPr>
        </p:nvGraphicFramePr>
        <p:xfrm>
          <a:off x="7428511" y="2914115"/>
          <a:ext cx="429348" cy="36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6" name="Document" showAsIcon="1" r:id="rId7" imgW="914400" imgH="771480" progId="Word.Document.12">
                  <p:embed/>
                </p:oleObj>
              </mc:Choice>
              <mc:Fallback>
                <p:oleObj name="Document" showAsIcon="1" r:id="rId7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28511" y="2914115"/>
                        <a:ext cx="429348" cy="362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054447"/>
              </p:ext>
            </p:extLst>
          </p:nvPr>
        </p:nvGraphicFramePr>
        <p:xfrm>
          <a:off x="7407306" y="3349951"/>
          <a:ext cx="510374" cy="430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7" name="Document" showAsIcon="1" r:id="rId10" imgW="914400" imgH="771480" progId="Word.Document.12">
                  <p:embed/>
                </p:oleObj>
              </mc:Choice>
              <mc:Fallback>
                <p:oleObj name="Document" showAsIcon="1" r:id="rId10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407306" y="3349951"/>
                        <a:ext cx="510374" cy="4306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324273"/>
              </p:ext>
            </p:extLst>
          </p:nvPr>
        </p:nvGraphicFramePr>
        <p:xfrm>
          <a:off x="7443387" y="3798608"/>
          <a:ext cx="525566" cy="443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8" name="Document" showAsIcon="1" r:id="rId13" imgW="914400" imgH="771480" progId="Word.Document.12">
                  <p:embed/>
                </p:oleObj>
              </mc:Choice>
              <mc:Fallback>
                <p:oleObj name="Document" showAsIcon="1" r:id="rId13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443387" y="3798608"/>
                        <a:ext cx="525566" cy="443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9824714"/>
              </p:ext>
            </p:extLst>
          </p:nvPr>
        </p:nvGraphicFramePr>
        <p:xfrm>
          <a:off x="7509221" y="4272898"/>
          <a:ext cx="459732" cy="387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9" name="Document" showAsIcon="1" r:id="rId16" imgW="914400" imgH="771480" progId="Word.Document.12">
                  <p:embed/>
                </p:oleObj>
              </mc:Choice>
              <mc:Fallback>
                <p:oleObj name="Document" showAsIcon="1" r:id="rId16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509221" y="4272898"/>
                        <a:ext cx="459732" cy="3878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3" y="5212935"/>
            <a:ext cx="820558" cy="76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28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>
            <a:off x="609598" y="1106277"/>
            <a:ext cx="8152661" cy="5090337"/>
          </a:xfrm>
        </p:spPr>
        <p:txBody>
          <a:bodyPr>
            <a:normAutofit fontScale="92500" lnSpcReduction="20000"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b="1" dirty="0">
                <a:latin typeface="Arial Narrow" panose="020B0606020202030204" pitchFamily="34" charset="0"/>
              </a:rPr>
              <a:t>	</a:t>
            </a:r>
            <a:r>
              <a:rPr lang="fr-FR" b="1" dirty="0" smtClean="0">
                <a:latin typeface="Arial Narrow" panose="020B0606020202030204" pitchFamily="34" charset="0"/>
              </a:rPr>
              <a:t>	Mobilité </a:t>
            </a:r>
            <a:r>
              <a:rPr lang="fr-FR" b="1" dirty="0">
                <a:latin typeface="Arial Narrow" panose="020B0606020202030204" pitchFamily="34" charset="0"/>
              </a:rPr>
              <a:t>bancaire</a:t>
            </a:r>
          </a:p>
          <a:p>
            <a:pPr marL="1371600" lvl="3" indent="0">
              <a:buNone/>
            </a:pPr>
            <a:r>
              <a:rPr lang="fr-FR" sz="1800" b="1" dirty="0">
                <a:latin typeface="Arial Narrow" panose="020B0606020202030204" pitchFamily="34" charset="0"/>
              </a:rPr>
              <a:t>	</a:t>
            </a:r>
            <a:r>
              <a:rPr lang="fr-FR" sz="1800" b="1" dirty="0" smtClean="0">
                <a:latin typeface="Arial Narrow" panose="020B0606020202030204" pitchFamily="34" charset="0"/>
              </a:rPr>
              <a:t>	</a:t>
            </a:r>
            <a:r>
              <a:rPr lang="fr-FR" sz="1800" b="1" dirty="0" err="1" smtClean="0">
                <a:latin typeface="Arial Narrow" panose="020B0606020202030204" pitchFamily="34" charset="0"/>
              </a:rPr>
              <a:t>Izicarte</a:t>
            </a:r>
            <a:endParaRPr lang="fr-FR" sz="1800" b="1" dirty="0">
              <a:latin typeface="Arial Narrow" panose="020B0606020202030204" pitchFamily="34" charset="0"/>
            </a:endParaRP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PEL </a:t>
            </a:r>
            <a:r>
              <a:rPr lang="fr-FR" b="1" dirty="0">
                <a:latin typeface="Arial Narrow" panose="020B0606020202030204" pitchFamily="34" charset="0"/>
              </a:rPr>
              <a:t>non-respect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Lutte </a:t>
            </a:r>
            <a:r>
              <a:rPr lang="fr-FR" b="1" dirty="0">
                <a:latin typeface="Arial Narrow" panose="020B0606020202030204" pitchFamily="34" charset="0"/>
              </a:rPr>
              <a:t>anti-résiliation</a:t>
            </a:r>
          </a:p>
          <a:p>
            <a:pPr marL="0" lv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		</a:t>
            </a:r>
            <a:r>
              <a:rPr lang="fr-FR" b="1" dirty="0" smtClean="0">
                <a:latin typeface="Arial Narrow" panose="020B0606020202030204" pitchFamily="34" charset="0"/>
              </a:rPr>
              <a:t>	Fichier Surveillance</a:t>
            </a:r>
          </a:p>
          <a:p>
            <a:pPr marL="0" lvl="0" indent="0">
              <a:buNone/>
            </a:pPr>
            <a:endParaRPr lang="fr-FR" sz="1400" b="1" dirty="0">
              <a:latin typeface="Arial Narrow" panose="020B0606020202030204" pitchFamily="34" charset="0"/>
            </a:endParaRPr>
          </a:p>
          <a:p>
            <a:pPr lvl="0"/>
            <a:r>
              <a:rPr lang="fr-FR" b="1" dirty="0"/>
              <a:t>BANCA – </a:t>
            </a:r>
            <a:r>
              <a:rPr lang="fr-FR" dirty="0"/>
              <a:t>J</a:t>
            </a:r>
            <a:r>
              <a:rPr lang="fr-FR" dirty="0" smtClean="0"/>
              <a:t>eu conseillers « </a:t>
            </a:r>
            <a:r>
              <a:rPr lang="fr-FR" dirty="0"/>
              <a:t>les RDV </a:t>
            </a:r>
            <a:r>
              <a:rPr lang="fr-FR" dirty="0" err="1"/>
              <a:t>Izicarte</a:t>
            </a:r>
            <a:r>
              <a:rPr lang="fr-FR" dirty="0"/>
              <a:t> »</a:t>
            </a:r>
          </a:p>
          <a:p>
            <a:r>
              <a:rPr lang="fr-FR" b="1" dirty="0"/>
              <a:t>BANCA – </a:t>
            </a:r>
            <a:r>
              <a:rPr lang="fr-FR" dirty="0"/>
              <a:t>Mobilité </a:t>
            </a:r>
            <a:r>
              <a:rPr lang="fr-FR" dirty="0" smtClean="0"/>
              <a:t>Bancaire</a:t>
            </a:r>
          </a:p>
          <a:p>
            <a:r>
              <a:rPr lang="fr-FR" b="1" dirty="0"/>
              <a:t>BANCA – </a:t>
            </a:r>
            <a:r>
              <a:rPr lang="fr-FR" dirty="0" smtClean="0"/>
              <a:t>Modifications des plafonds sans contact</a:t>
            </a:r>
            <a:endParaRPr lang="fr-FR" dirty="0"/>
          </a:p>
          <a:p>
            <a:r>
              <a:rPr lang="fr-FR" b="1" dirty="0" smtClean="0"/>
              <a:t>HEURE DU JEUDI – </a:t>
            </a:r>
            <a:r>
              <a:rPr lang="fr-FR" dirty="0" smtClean="0"/>
              <a:t>Formation </a:t>
            </a:r>
            <a:r>
              <a:rPr lang="fr-FR" dirty="0" err="1" smtClean="0"/>
              <a:t>Essenti</a:t>
            </a:r>
            <a:r>
              <a:rPr lang="fr-FR" dirty="0" smtClean="0"/>
              <a:t>@</a:t>
            </a:r>
            <a:r>
              <a:rPr lang="fr-FR" dirty="0"/>
              <a:t> : Gestion du MAD </a:t>
            </a:r>
            <a:r>
              <a:rPr lang="fr-FR" dirty="0" smtClean="0"/>
              <a:t>Particuliers</a:t>
            </a:r>
          </a:p>
          <a:p>
            <a:pPr lvl="0"/>
            <a:r>
              <a:rPr lang="fr-FR" b="1" dirty="0" smtClean="0"/>
              <a:t>IARD – </a:t>
            </a:r>
            <a:r>
              <a:rPr lang="fr-FR" dirty="0" smtClean="0"/>
              <a:t>Offre promo Télésurveillance</a:t>
            </a:r>
            <a:endParaRPr lang="fr-FR" dirty="0"/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Opérations information modification fiscalité PEL</a:t>
            </a:r>
            <a:endParaRPr lang="fr-FR" dirty="0"/>
          </a:p>
          <a:p>
            <a:pPr lvl="0"/>
            <a:r>
              <a:rPr lang="fr-FR" b="1" dirty="0"/>
              <a:t>EPARGNE – </a:t>
            </a:r>
            <a:r>
              <a:rPr lang="fr-FR" dirty="0" smtClean="0"/>
              <a:t>PEL + 12 ans</a:t>
            </a:r>
            <a:endParaRPr lang="fr-FR" dirty="0"/>
          </a:p>
          <a:p>
            <a:pPr lvl="0"/>
            <a:r>
              <a:rPr lang="fr-FR" b="1" dirty="0" smtClean="0"/>
              <a:t>CREDIT </a:t>
            </a:r>
            <a:r>
              <a:rPr lang="fr-FR" b="1" dirty="0"/>
              <a:t>CONSO – </a:t>
            </a:r>
            <a:r>
              <a:rPr lang="fr-FR" dirty="0"/>
              <a:t>Classes virtuelles (3ième </a:t>
            </a:r>
            <a:r>
              <a:rPr lang="fr-FR" dirty="0" err="1"/>
              <a:t>playlist</a:t>
            </a:r>
            <a:r>
              <a:rPr lang="fr-FR" dirty="0" smtClean="0"/>
              <a:t>)</a:t>
            </a:r>
          </a:p>
          <a:p>
            <a:pPr lvl="0"/>
            <a:r>
              <a:rPr lang="fr-FR" b="1" dirty="0" smtClean="0"/>
              <a:t>MARCHE </a:t>
            </a:r>
            <a:r>
              <a:rPr lang="fr-FR" b="1" dirty="0" smtClean="0"/>
              <a:t>DES PROS – </a:t>
            </a:r>
            <a:r>
              <a:rPr lang="fr-FR" dirty="0" smtClean="0"/>
              <a:t>DIAG PRO</a:t>
            </a:r>
            <a:endParaRPr lang="fr-FR" dirty="0" smtClean="0"/>
          </a:p>
          <a:p>
            <a:pPr lvl="0"/>
            <a:r>
              <a:rPr lang="fr-FR" b="1" dirty="0"/>
              <a:t>MARCHE DES </a:t>
            </a:r>
            <a:r>
              <a:rPr lang="fr-FR" b="1" dirty="0" smtClean="0"/>
              <a:t>PROS </a:t>
            </a:r>
            <a:r>
              <a:rPr lang="fr-FR" dirty="0" smtClean="0"/>
              <a:t>– </a:t>
            </a:r>
            <a:r>
              <a:rPr lang="fr-FR" dirty="0" smtClean="0"/>
              <a:t>Révision annuelle à fin Août</a:t>
            </a:r>
            <a:endParaRPr lang="fr-FR" dirty="0" smtClean="0"/>
          </a:p>
          <a:p>
            <a:pPr lvl="0"/>
            <a:r>
              <a:rPr lang="fr-FR" b="1" dirty="0"/>
              <a:t>MARCHE DES </a:t>
            </a:r>
            <a:r>
              <a:rPr lang="fr-FR" b="1" dirty="0" smtClean="0"/>
              <a:t>PROS </a:t>
            </a:r>
            <a:r>
              <a:rPr lang="fr-FR" dirty="0" smtClean="0"/>
              <a:t>– </a:t>
            </a:r>
            <a:r>
              <a:rPr lang="fr-FR" dirty="0" smtClean="0"/>
              <a:t>Monétique : PCI DSS – Campagne de relance</a:t>
            </a:r>
            <a:endParaRPr lang="fr-FR" dirty="0" smtClean="0"/>
          </a:p>
          <a:p>
            <a:pPr lvl="0"/>
            <a:r>
              <a:rPr lang="fr-FR" b="1" dirty="0"/>
              <a:t>MARCHE DES </a:t>
            </a:r>
            <a:r>
              <a:rPr lang="fr-FR" b="1" dirty="0" smtClean="0"/>
              <a:t>PROS </a:t>
            </a:r>
            <a:r>
              <a:rPr lang="fr-FR" dirty="0" smtClean="0"/>
              <a:t>– </a:t>
            </a:r>
            <a:r>
              <a:rPr lang="fr-FR" dirty="0" smtClean="0"/>
              <a:t>CREDIT BAIL</a:t>
            </a:r>
            <a:endParaRPr lang="fr-FR" dirty="0"/>
          </a:p>
          <a:p>
            <a:pPr lvl="0"/>
            <a:r>
              <a:rPr lang="fr-FR" b="1" dirty="0"/>
              <a:t>MARCHE DES </a:t>
            </a:r>
            <a:r>
              <a:rPr lang="fr-FR" b="1" dirty="0" smtClean="0"/>
              <a:t>PROS </a:t>
            </a:r>
            <a:r>
              <a:rPr lang="fr-FR" dirty="0" smtClean="0"/>
              <a:t>– </a:t>
            </a:r>
            <a:r>
              <a:rPr lang="fr-FR" dirty="0" smtClean="0"/>
              <a:t>Communication Département Flux Multicanal</a:t>
            </a:r>
            <a:endParaRPr lang="fr-F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94755" y="3177540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5875985" y="1752672"/>
            <a:ext cx="2918133" cy="1371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Retrouvez chaque semaine toutes les actualités dans le brief DG / DUC / DA adressé aux managers.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>
          <a:xfrm>
            <a:off x="765174" y="474711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ACTUALITES </a:t>
            </a:r>
            <a:r>
              <a:rPr lang="fr-FR" dirty="0" smtClean="0">
                <a:solidFill>
                  <a:schemeClr val="bg1"/>
                </a:solidFill>
              </a:rPr>
              <a:t>DE LA SEMAINE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474237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02ea4b1b-5614-43b2-acce-6a9ef10fff4e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3884</TotalTime>
  <Words>857</Words>
  <Application>Microsoft Office PowerPoint</Application>
  <PresentationFormat>Affichage à l'écran (4:3)</PresentationFormat>
  <Paragraphs>220</Paragraphs>
  <Slides>13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Document</vt:lpstr>
      <vt:lpstr>Heure du jeudi banque a distance</vt:lpstr>
      <vt:lpstr>SOMMAIRE</vt:lpstr>
      <vt:lpstr>INTRODUCTION</vt:lpstr>
      <vt:lpstr>La banque a distance en détail dans MYSYS</vt:lpstr>
      <vt:lpstr>FOCUS SUR La banque a distance « part » </vt:lpstr>
      <vt:lpstr>RENDRE UN CLIENT « BAD Actif »</vt:lpstr>
      <vt:lpstr>les apports de la Bad dans la relation client</vt:lpstr>
      <vt:lpstr>les apports de la Bad dans la relation client</vt:lpstr>
      <vt:lpstr>Focus : Sol sms &amp; sol cap</vt:lpstr>
      <vt:lpstr>Focus : code d’accès</vt:lpstr>
      <vt:lpstr>Les 5 bons reflexes à adopter par tous</vt:lpstr>
      <vt:lpstr>Les liens et documents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340</cp:revision>
  <cp:lastPrinted>2017-09-27T09:48:59Z</cp:lastPrinted>
  <dcterms:created xsi:type="dcterms:W3CDTF">2016-06-03T08:10:53Z</dcterms:created>
  <dcterms:modified xsi:type="dcterms:W3CDTF">2017-10-09T15:13:41Z</dcterms:modified>
</cp:coreProperties>
</file>