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6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7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8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1"/>
  </p:notesMasterIdLst>
  <p:handoutMasterIdLst>
    <p:handoutMasterId r:id="rId22"/>
  </p:handoutMasterIdLst>
  <p:sldIdLst>
    <p:sldId id="278" r:id="rId13"/>
    <p:sldId id="289" r:id="rId14"/>
    <p:sldId id="297" r:id="rId15"/>
    <p:sldId id="293" r:id="rId16"/>
    <p:sldId id="294" r:id="rId17"/>
    <p:sldId id="295" r:id="rId18"/>
    <p:sldId id="292" r:id="rId19"/>
    <p:sldId id="298" r:id="rId20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9922"/>
    <a:srgbClr val="EB0F2D"/>
    <a:srgbClr val="581D41"/>
    <a:srgbClr val="DE6225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21" autoAdjust="0"/>
    <p:restoredTop sz="94629" autoAdjust="0"/>
  </p:normalViewPr>
  <p:slideViewPr>
    <p:cSldViewPr snapToGrid="0">
      <p:cViewPr>
        <p:scale>
          <a:sx n="120" d="100"/>
          <a:sy n="120" d="100"/>
        </p:scale>
        <p:origin x="-1290" y="28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3269" y="-72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16/10/2017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16/10/2017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292100"/>
            <a:ext cx="4900612" cy="3675063"/>
          </a:xfrm>
          <a:prstGeom prst="rect">
            <a:avLst/>
          </a:prstGeom>
        </p:spPr>
      </p:sp>
      <p:sp>
        <p:nvSpPr>
          <p:cNvPr id="5" name="Espace réservé des commentaires 13"/>
          <p:cNvSpPr txBox="1">
            <a:spLocks/>
          </p:cNvSpPr>
          <p:nvPr/>
        </p:nvSpPr>
        <p:spPr>
          <a:xfrm>
            <a:off x="709599" y="4861155"/>
            <a:ext cx="5680103" cy="4605821"/>
          </a:xfrm>
          <a:prstGeom prst="rect">
            <a:avLst/>
          </a:prstGeom>
        </p:spPr>
        <p:txBody>
          <a:bodyPr lIns="94768" tIns="47384" rIns="94768" bIns="47384"/>
          <a:lstStyle>
            <a:lvl1pPr marL="0" algn="ctr" defTabSz="914400" rtl="0" eaLnBrk="1" latinLnBrk="0" hangingPunct="1">
              <a:defRPr sz="1800" b="1" i="1" kern="120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/>
              <a:t>Partie n°1 (matin) </a:t>
            </a:r>
          </a:p>
          <a:p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691931" y="7217297"/>
            <a:ext cx="57154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691931" y="7768810"/>
            <a:ext cx="57154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91931" y="6114272"/>
            <a:ext cx="57154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691931" y="6665785"/>
            <a:ext cx="57154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691931" y="8320323"/>
            <a:ext cx="57154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691931" y="8871836"/>
            <a:ext cx="57154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691931" y="9423346"/>
            <a:ext cx="57154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691931" y="5562759"/>
            <a:ext cx="57154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numéro de diapositive 1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183C5-72D7-40FF-BA8A-4594E147F9C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844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+texte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224792"/>
            <a:ext cx="432000" cy="13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76200" dist="88900" dir="2700000" sx="102000" sy="102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27089" y="1628775"/>
            <a:ext cx="7879590" cy="4752975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ebdings" panose="05030102010509060703" pitchFamily="18" charset="2"/>
              <a:buChar char="4"/>
              <a:defRPr sz="2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SzPct val="90000"/>
              <a:buFont typeface="Webdings" panose="05030102010509060703" pitchFamily="18" charset="2"/>
              <a:buChar char="4"/>
              <a:defRPr sz="1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SzPct val="60000"/>
              <a:buFont typeface="Wingdings 3" panose="05040102010807070707" pitchFamily="18" charset="2"/>
              <a:buChar char="w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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99792" y="6453336"/>
            <a:ext cx="3600400" cy="195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r>
              <a:rPr lang="fr-FR" dirty="0" err="1" smtClean="0"/>
              <a:t>Enfi</a:t>
            </a:r>
            <a:r>
              <a:rPr lang="fr-FR" dirty="0" smtClean="0"/>
              <a:t> – Reproduction totale ou partielle interdite</a:t>
            </a: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453336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0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+texte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224792"/>
            <a:ext cx="432000" cy="13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76200" dist="88900" dir="2700000" sx="102000" sy="102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27089" y="1628775"/>
            <a:ext cx="7879590" cy="4752975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ebdings" panose="05030102010509060703" pitchFamily="18" charset="2"/>
              <a:buChar char="4"/>
              <a:defRPr sz="2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SzPct val="90000"/>
              <a:buFont typeface="Webdings" panose="05030102010509060703" pitchFamily="18" charset="2"/>
              <a:buChar char="4"/>
              <a:defRPr sz="1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SzPct val="60000"/>
              <a:buFont typeface="Wingdings 3" panose="05040102010807070707" pitchFamily="18" charset="2"/>
              <a:buChar char="w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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99792" y="6453336"/>
            <a:ext cx="3600400" cy="195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r>
              <a:rPr lang="fr-FR" dirty="0" err="1" smtClean="0"/>
              <a:t>Enfi</a:t>
            </a:r>
            <a:r>
              <a:rPr lang="fr-FR" dirty="0" smtClean="0"/>
              <a:t> – Reproduction totale ou partielle interdite</a:t>
            </a: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453336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0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3544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+texte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224792"/>
            <a:ext cx="432000" cy="13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76200" dist="88900" dir="2700000" sx="102000" sy="102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27089" y="1628775"/>
            <a:ext cx="7879590" cy="4752975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ebdings" panose="05030102010509060703" pitchFamily="18" charset="2"/>
              <a:buChar char="4"/>
              <a:defRPr sz="2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SzPct val="90000"/>
              <a:buFont typeface="Webdings" panose="05030102010509060703" pitchFamily="18" charset="2"/>
              <a:buChar char="4"/>
              <a:defRPr sz="1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SzPct val="60000"/>
              <a:buFont typeface="Wingdings 3" panose="05040102010807070707" pitchFamily="18" charset="2"/>
              <a:buChar char="w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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99792" y="6453336"/>
            <a:ext cx="3600400" cy="195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r>
              <a:rPr lang="fr-FR" dirty="0" err="1" smtClean="0"/>
              <a:t>Enfi</a:t>
            </a:r>
            <a:r>
              <a:rPr lang="fr-FR" dirty="0" smtClean="0"/>
              <a:t> – Reproduction totale ou partielle interdite</a:t>
            </a: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453336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0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+texte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224792"/>
            <a:ext cx="432000" cy="13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76200" dist="88900" dir="2700000" sx="102000" sy="102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27089" y="1628775"/>
            <a:ext cx="7879590" cy="4752975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ebdings" panose="05030102010509060703" pitchFamily="18" charset="2"/>
              <a:buChar char="4"/>
              <a:defRPr sz="2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SzPct val="90000"/>
              <a:buFont typeface="Webdings" panose="05030102010509060703" pitchFamily="18" charset="2"/>
              <a:buChar char="4"/>
              <a:defRPr sz="1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SzPct val="60000"/>
              <a:buFont typeface="Wingdings 3" panose="05040102010807070707" pitchFamily="18" charset="2"/>
              <a:buChar char="w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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99792" y="6453336"/>
            <a:ext cx="3600400" cy="195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r>
              <a:rPr lang="fr-FR" dirty="0" err="1" smtClean="0"/>
              <a:t>Enfi</a:t>
            </a:r>
            <a:r>
              <a:rPr lang="fr-FR" dirty="0" smtClean="0"/>
              <a:t> – Reproduction totale ou partielle interdite</a:t>
            </a: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453336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0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+texte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224792"/>
            <a:ext cx="432000" cy="13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76200" dist="88900" dir="2700000" sx="102000" sy="102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27089" y="1628775"/>
            <a:ext cx="7879590" cy="4752975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ebdings" panose="05030102010509060703" pitchFamily="18" charset="2"/>
              <a:buChar char="4"/>
              <a:defRPr sz="2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SzPct val="90000"/>
              <a:buFont typeface="Webdings" panose="05030102010509060703" pitchFamily="18" charset="2"/>
              <a:buChar char="4"/>
              <a:defRPr sz="1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SzPct val="60000"/>
              <a:buFont typeface="Wingdings 3" panose="05040102010807070707" pitchFamily="18" charset="2"/>
              <a:buChar char="w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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99792" y="6453336"/>
            <a:ext cx="3600400" cy="195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r>
              <a:rPr lang="fr-FR" dirty="0" err="1" smtClean="0"/>
              <a:t>Enfi</a:t>
            </a:r>
            <a:r>
              <a:rPr lang="fr-FR" dirty="0" smtClean="0"/>
              <a:t> – Reproduction totale ou partielle interdite</a:t>
            </a: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453336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0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+texte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224792"/>
            <a:ext cx="432000" cy="13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76200" dist="88900" dir="2700000" sx="102000" sy="102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27089" y="1628775"/>
            <a:ext cx="7879590" cy="4752975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ebdings" panose="05030102010509060703" pitchFamily="18" charset="2"/>
              <a:buChar char="4"/>
              <a:defRPr sz="2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SzPct val="90000"/>
              <a:buFont typeface="Webdings" panose="05030102010509060703" pitchFamily="18" charset="2"/>
              <a:buChar char="4"/>
              <a:defRPr sz="1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SzPct val="60000"/>
              <a:buFont typeface="Wingdings 3" panose="05040102010807070707" pitchFamily="18" charset="2"/>
              <a:buChar char="w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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99792" y="6453336"/>
            <a:ext cx="3600400" cy="195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r>
              <a:rPr lang="fr-FR" dirty="0" err="1" smtClean="0"/>
              <a:t>Enfi</a:t>
            </a:r>
            <a:r>
              <a:rPr lang="fr-FR" dirty="0" smtClean="0"/>
              <a:t> – Reproduction totale ou partielle interdite</a:t>
            </a: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453336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0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+texte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224792"/>
            <a:ext cx="432000" cy="13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76200" dist="88900" dir="2700000" sx="102000" sy="102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27089" y="1628775"/>
            <a:ext cx="7879590" cy="4752975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ebdings" panose="05030102010509060703" pitchFamily="18" charset="2"/>
              <a:buChar char="4"/>
              <a:defRPr sz="2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SzPct val="90000"/>
              <a:buFont typeface="Webdings" panose="05030102010509060703" pitchFamily="18" charset="2"/>
              <a:buChar char="4"/>
              <a:defRPr sz="1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SzPct val="60000"/>
              <a:buFont typeface="Wingdings 3" panose="05040102010807070707" pitchFamily="18" charset="2"/>
              <a:buChar char="w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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99792" y="6453336"/>
            <a:ext cx="3600400" cy="195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r>
              <a:rPr lang="fr-FR" dirty="0" err="1" smtClean="0"/>
              <a:t>Enfi</a:t>
            </a:r>
            <a:r>
              <a:rPr lang="fr-FR" dirty="0" smtClean="0"/>
              <a:t> – Reproduction totale ou partielle interdite</a:t>
            </a: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453336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0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+texte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224792"/>
            <a:ext cx="432000" cy="13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76200" dist="88900" dir="2700000" sx="102000" sy="102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27089" y="1628775"/>
            <a:ext cx="7879590" cy="4752975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ebdings" panose="05030102010509060703" pitchFamily="18" charset="2"/>
              <a:buChar char="4"/>
              <a:defRPr sz="2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SzPct val="90000"/>
              <a:buFont typeface="Webdings" panose="05030102010509060703" pitchFamily="18" charset="2"/>
              <a:buChar char="4"/>
              <a:defRPr sz="1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SzPct val="60000"/>
              <a:buFont typeface="Wingdings 3" panose="05040102010807070707" pitchFamily="18" charset="2"/>
              <a:buChar char="w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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99792" y="6453336"/>
            <a:ext cx="3600400" cy="195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r>
              <a:rPr lang="fr-FR" dirty="0" err="1" smtClean="0"/>
              <a:t>Enfi</a:t>
            </a:r>
            <a:r>
              <a:rPr lang="fr-FR" dirty="0" smtClean="0"/>
              <a:t> – Reproduction totale ou partielle interdite</a:t>
            </a: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453336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0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+texte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224792"/>
            <a:ext cx="432000" cy="13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76200" dist="88900" dir="2700000" sx="102000" sy="102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27089" y="1628775"/>
            <a:ext cx="7879590" cy="4752975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ebdings" panose="05030102010509060703" pitchFamily="18" charset="2"/>
              <a:buChar char="4"/>
              <a:defRPr sz="2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SzPct val="90000"/>
              <a:buFont typeface="Webdings" panose="05030102010509060703" pitchFamily="18" charset="2"/>
              <a:buChar char="4"/>
              <a:defRPr sz="1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SzPct val="60000"/>
              <a:buFont typeface="Wingdings 3" panose="05040102010807070707" pitchFamily="18" charset="2"/>
              <a:buChar char="w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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99792" y="6453336"/>
            <a:ext cx="3600400" cy="195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r>
              <a:rPr lang="fr-FR" dirty="0" err="1" smtClean="0"/>
              <a:t>Enfi</a:t>
            </a:r>
            <a:r>
              <a:rPr lang="fr-FR" dirty="0" smtClean="0"/>
              <a:t> – Reproduction totale ou partielle interdite</a:t>
            </a: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453336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0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+texte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224792"/>
            <a:ext cx="432000" cy="13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76200" dist="88900" dir="2700000" sx="102000" sy="102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27089" y="1628775"/>
            <a:ext cx="7879590" cy="4752975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ebdings" panose="05030102010509060703" pitchFamily="18" charset="2"/>
              <a:buChar char="4"/>
              <a:defRPr sz="2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SzPct val="90000"/>
              <a:buFont typeface="Webdings" panose="05030102010509060703" pitchFamily="18" charset="2"/>
              <a:buChar char="4"/>
              <a:defRPr sz="1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SzPct val="60000"/>
              <a:buFont typeface="Wingdings 3" panose="05040102010807070707" pitchFamily="18" charset="2"/>
              <a:buChar char="w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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2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99792" y="6453336"/>
            <a:ext cx="3600400" cy="195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r>
              <a:rPr lang="fr-FR" dirty="0" err="1" smtClean="0"/>
              <a:t>Enfi</a:t>
            </a:r>
            <a:r>
              <a:rPr lang="fr-FR" dirty="0" smtClean="0"/>
              <a:t> – Reproduction totale ou partielle interdite</a:t>
            </a: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453336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0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4.emf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image" Target="../media/image6.emf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5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– Traitement des chèques dans le MAD et modes de régularisation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  <p:sldLayoutId id="2147483944" r:id="rId11"/>
    <p:sldLayoutId id="2147483945" r:id="rId12"/>
    <p:sldLayoutId id="2147483946" r:id="rId13"/>
    <p:sldLayoutId id="2147483947" r:id="rId14"/>
    <p:sldLayoutId id="2147483948" r:id="rId15"/>
    <p:sldLayoutId id="2147483949" r:id="rId16"/>
    <p:sldLayoutId id="2147483939" r:id="rId17"/>
    <p:sldLayoutId id="2147483950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884" r:id="rId8"/>
    <p:sldLayoutId id="2147483885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3886" r:id="rId23"/>
    <p:sldLayoutId id="2147483887" r:id="rId2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888" r:id="rId8"/>
    <p:sldLayoutId id="2147483889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commerciaux.celca.caisse-epargne.fr/download/1176/documents-hors-arbo-2/5606/quizz-mad-avec-reponses.pptx" TargetMode="Externa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celca-moss.sigce.caisse-epargne.fr/sites/lca1/SiteDirectory/REMO/da12/MAD%20-%20Actions%20possibles%20selon%20type%20mouvt.docx" TargetMode="External"/><Relationship Id="rId2" Type="http://schemas.openxmlformats.org/officeDocument/2006/relationships/hyperlink" Target="http://wnsgprw1.celca.caisse-epargne.fr/app/BPR/sProcedure.aspx?p=C04.20.50.17.11" TargetMode="Externa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://service-celca-moss.sigce.caisse-epargne.fr/sites/lca1/SiteDirectory/REMO/da12/Guide%20MAD%20Client%20Part%20%20Vision%20collaborateur%20V2.pptx" TargetMode="External"/><Relationship Id="rId4" Type="http://schemas.openxmlformats.org/officeDocument/2006/relationships/hyperlink" Target="http://service-celca-moss.sigce.caisse-epargne.fr/sites/lca1/SiteDirectory/REMO/da12/MAD%20-%20Fiche%20pratique%20Prise%20de%20d&#233;cision.xls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4"/>
          <a:stretch>
            <a:fillRect/>
          </a:stretch>
        </p:blipFill>
        <p:spPr/>
      </p:pic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98447" y="4431339"/>
            <a:ext cx="8575675" cy="501388"/>
          </a:xfrm>
        </p:spPr>
        <p:txBody>
          <a:bodyPr>
            <a:normAutofit/>
          </a:bodyPr>
          <a:lstStyle/>
          <a:p>
            <a:r>
              <a:rPr lang="fr-FR" sz="2500" dirty="0" smtClean="0"/>
              <a:t>Heure du jeudi 19 octobre</a:t>
            </a:r>
            <a:endParaRPr lang="fr-FR" sz="2500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9" name="Titre 111"/>
          <p:cNvSpPr txBox="1">
            <a:spLocks/>
          </p:cNvSpPr>
          <p:nvPr/>
        </p:nvSpPr>
        <p:spPr>
          <a:xfrm>
            <a:off x="298448" y="3371354"/>
            <a:ext cx="8575675" cy="6553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z="2500" dirty="0" smtClean="0"/>
              <a:t>gestion du </a:t>
            </a:r>
            <a:r>
              <a:rPr lang="fr-FR" sz="2500" dirty="0" smtClean="0">
                <a:solidFill>
                  <a:srgbClr val="FF0000"/>
                </a:solidFill>
              </a:rPr>
              <a:t>MAD </a:t>
            </a:r>
            <a:r>
              <a:rPr lang="fr-FR" sz="2500" dirty="0" smtClean="0"/>
              <a:t>Particuliers</a:t>
            </a:r>
            <a:r>
              <a:rPr lang="fr-FR" sz="2500" dirty="0" smtClean="0">
                <a:solidFill>
                  <a:srgbClr val="FF0000"/>
                </a:solidFill>
              </a:rPr>
              <a:t> </a:t>
            </a:r>
            <a:br>
              <a:rPr lang="fr-FR" sz="2500" dirty="0" smtClean="0">
                <a:solidFill>
                  <a:srgbClr val="FF0000"/>
                </a:solidFill>
              </a:rPr>
            </a:br>
            <a:r>
              <a:rPr lang="fr-FR" sz="2500" dirty="0" smtClean="0"/>
              <a:t> Zoom sur le traitement des </a:t>
            </a:r>
            <a:r>
              <a:rPr lang="fr-FR" sz="2500" dirty="0" smtClean="0">
                <a:solidFill>
                  <a:schemeClr val="tx2"/>
                </a:solidFill>
              </a:rPr>
              <a:t>chèques</a:t>
            </a:r>
            <a:endParaRPr lang="fr-FR" sz="2500" dirty="0">
              <a:solidFill>
                <a:schemeClr val="tx2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665579" y="5393544"/>
            <a:ext cx="3830128" cy="987504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smtClean="0">
                <a:solidFill>
                  <a:schemeClr val="bg1"/>
                </a:solidFill>
              </a:rPr>
              <a:t>Appuyez sur </a:t>
            </a:r>
            <a:r>
              <a:rPr lang="fr-FR" sz="3000" b="1" dirty="0" smtClean="0">
                <a:solidFill>
                  <a:schemeClr val="bg1"/>
                </a:solidFill>
              </a:rPr>
              <a:t>F5</a:t>
            </a:r>
            <a:r>
              <a:rPr lang="fr-FR" sz="2200" b="1" dirty="0" smtClean="0">
                <a:solidFill>
                  <a:schemeClr val="bg1"/>
                </a:solidFill>
              </a:rPr>
              <a:t> pour </a:t>
            </a:r>
          </a:p>
          <a:p>
            <a:pPr algn="ctr"/>
            <a:r>
              <a:rPr lang="fr-FR" sz="2200" b="1" dirty="0" smtClean="0">
                <a:solidFill>
                  <a:schemeClr val="bg1"/>
                </a:solidFill>
              </a:rPr>
              <a:t>lancer le diaporama</a:t>
            </a:r>
          </a:p>
        </p:txBody>
      </p:sp>
    </p:spTree>
    <p:extLst>
      <p:ext uri="{BB962C8B-B14F-4D97-AF65-F5344CB8AC3E}">
        <p14:creationId xmlns:p14="http://schemas.microsoft.com/office/powerpoint/2010/main" val="4804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164952"/>
            <a:ext cx="8542338" cy="2262060"/>
          </a:xfrm>
        </p:spPr>
        <p:txBody>
          <a:bodyPr>
            <a:normAutofit lnSpcReduction="10000"/>
          </a:bodyPr>
          <a:lstStyle/>
          <a:p>
            <a:pPr lvl="0" algn="just">
              <a:buFont typeface="Wingdings" panose="05000000000000000000" pitchFamily="2" charset="2"/>
              <a:buChar char="§"/>
            </a:pPr>
            <a:r>
              <a:rPr lang="fr-FR" dirty="0" smtClean="0"/>
              <a:t>Cette Heure </a:t>
            </a:r>
            <a:r>
              <a:rPr lang="fr-FR" dirty="0"/>
              <a:t>du Jeudi du 19 octobre </a:t>
            </a:r>
            <a:r>
              <a:rPr lang="fr-FR" dirty="0" smtClean="0"/>
              <a:t>est </a:t>
            </a:r>
            <a:r>
              <a:rPr lang="fr-FR" dirty="0"/>
              <a:t>consacrée à la formation sur </a:t>
            </a:r>
            <a:r>
              <a:rPr lang="fr-FR" dirty="0" err="1"/>
              <a:t>Essenti</a:t>
            </a:r>
            <a:r>
              <a:rPr lang="fr-FR" dirty="0"/>
              <a:t>@ </a:t>
            </a:r>
            <a:r>
              <a:rPr lang="fr-FR" dirty="0" smtClean="0"/>
              <a:t>:</a:t>
            </a:r>
          </a:p>
          <a:p>
            <a:pPr marL="0" lvl="0" indent="0" algn="ctr">
              <a:buNone/>
            </a:pPr>
            <a:r>
              <a:rPr lang="fr-FR" dirty="0" smtClean="0"/>
              <a:t>«</a:t>
            </a:r>
            <a:r>
              <a:rPr lang="fr-FR" dirty="0"/>
              <a:t> TRAITEMENT DES CHEQUES AU SEIN DU MAD ET MODES DE REGULARISATION  </a:t>
            </a:r>
            <a:r>
              <a:rPr lang="fr-FR" dirty="0" smtClean="0"/>
              <a:t>»</a:t>
            </a:r>
          </a:p>
          <a:p>
            <a:pPr lvl="0" algn="just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fr-FR" dirty="0" smtClean="0"/>
              <a:t>En effet pour répondre à une demande du réseau, il est apparu nécessaire de revenir sur le fonctionnement du MAD et plus particulièrement sur ce qui relève du traitement des chèques.</a:t>
            </a:r>
          </a:p>
          <a:p>
            <a:pPr lvl="0" algn="just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fr-FR" dirty="0"/>
              <a:t>Nous vous invitons </a:t>
            </a:r>
            <a:r>
              <a:rPr lang="fr-FR" dirty="0" smtClean="0"/>
              <a:t>à :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/>
          </a:bodyPr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4" name="Espace réservé du contenu 1"/>
          <p:cNvSpPr txBox="1">
            <a:spLocks/>
          </p:cNvSpPr>
          <p:nvPr/>
        </p:nvSpPr>
        <p:spPr>
          <a:xfrm>
            <a:off x="1510748" y="3531902"/>
            <a:ext cx="7364496" cy="777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fr-FR" b="1" dirty="0" smtClean="0"/>
              <a:t>vous rendre individuellement sur le module </a:t>
            </a:r>
            <a:r>
              <a:rPr lang="fr-FR" b="1" dirty="0" err="1" smtClean="0"/>
              <a:t>Essenti</a:t>
            </a:r>
            <a:r>
              <a:rPr lang="fr-FR" b="1" dirty="0" smtClean="0"/>
              <a:t>@ </a:t>
            </a:r>
            <a:r>
              <a:rPr lang="fr-FR" dirty="0" smtClean="0"/>
              <a:t>(durée estimée 20 minutes) en suivant le lien qui vous a été adressé par mail.</a:t>
            </a:r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1510748" y="4309607"/>
            <a:ext cx="7364496" cy="885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fr-FR" b="1" dirty="0" smtClean="0"/>
              <a:t>vous réunir ensuite pour réaliser en équipe le quizz </a:t>
            </a:r>
            <a:r>
              <a:rPr lang="fr-FR" dirty="0" smtClean="0"/>
              <a:t>qui va suivre sur la diapositive suivante. </a:t>
            </a:r>
            <a:r>
              <a:rPr lang="fr-FR" sz="1400" i="1" dirty="0" smtClean="0"/>
              <a:t>(les réponses au quizz ont été mises à disposition des managers dans le dernier brief audio et sont disponibles à la fin de ce diaporama)</a:t>
            </a:r>
          </a:p>
        </p:txBody>
      </p:sp>
    </p:spTree>
    <p:extLst>
      <p:ext uri="{BB962C8B-B14F-4D97-AF65-F5344CB8AC3E}">
        <p14:creationId xmlns:p14="http://schemas.microsoft.com/office/powerpoint/2010/main" val="207197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600" y="1087296"/>
            <a:ext cx="1682750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Ellipse 30"/>
          <p:cNvSpPr/>
          <p:nvPr/>
        </p:nvSpPr>
        <p:spPr>
          <a:xfrm>
            <a:off x="2090883" y="2028091"/>
            <a:ext cx="1008112" cy="182782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>
              <a:rot lat="0" lon="19799991" rev="0"/>
            </a:camera>
            <a:lightRig rig="threePt" dir="t"/>
          </a:scene3d>
          <a:sp3d extrusionH="95250">
            <a:bevelT w="615950" h="317500"/>
            <a:bevelB w="120650" h="234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2090883" y="1248656"/>
            <a:ext cx="1008112" cy="9361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>
              <a:rot lat="0" lon="19799991" rev="0"/>
            </a:camera>
            <a:lightRig rig="threePt" dir="t"/>
          </a:scene3d>
          <a:sp3d extrusionH="95250">
            <a:bevelT w="615950" h="317500"/>
            <a:bevelB w="120650" h="234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/>
          <p:cNvSpPr/>
          <p:nvPr/>
        </p:nvSpPr>
        <p:spPr>
          <a:xfrm rot="19409772">
            <a:off x="2974858" y="2088925"/>
            <a:ext cx="248272" cy="54711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>
              <a:rot lat="0" lon="19799991" rev="0"/>
            </a:camera>
            <a:lightRig rig="threePt" dir="t"/>
          </a:scene3d>
          <a:sp3d extrusionH="95250">
            <a:bevelT w="615950" h="317500"/>
            <a:bevelB w="120650" h="234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/>
          <p:cNvSpPr/>
          <p:nvPr/>
        </p:nvSpPr>
        <p:spPr>
          <a:xfrm rot="1177355">
            <a:off x="1920353" y="2380072"/>
            <a:ext cx="248272" cy="54711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>
              <a:rot lat="0" lon="19799991" rev="0"/>
            </a:camera>
            <a:lightRig rig="threePt" dir="t"/>
          </a:scene3d>
          <a:sp3d extrusionH="95250">
            <a:bevelT w="615950" h="317500"/>
            <a:bevelB w="120650" h="234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66829" y="1248656"/>
            <a:ext cx="1682750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Tour de table</a:t>
            </a:r>
            <a:endParaRPr lang="fr-FR" dirty="0"/>
          </a:p>
        </p:txBody>
      </p:sp>
      <p:sp>
        <p:nvSpPr>
          <p:cNvPr id="9" name="Cylindre 8"/>
          <p:cNvSpPr/>
          <p:nvPr/>
        </p:nvSpPr>
        <p:spPr>
          <a:xfrm>
            <a:off x="2483768" y="4225404"/>
            <a:ext cx="504056" cy="1440160"/>
          </a:xfrm>
          <a:prstGeom prst="can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Cylindre 9"/>
          <p:cNvSpPr/>
          <p:nvPr/>
        </p:nvSpPr>
        <p:spPr>
          <a:xfrm>
            <a:off x="1979712" y="3505324"/>
            <a:ext cx="504056" cy="1440160"/>
          </a:xfrm>
          <a:prstGeom prst="can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ylindre 10"/>
          <p:cNvSpPr/>
          <p:nvPr/>
        </p:nvSpPr>
        <p:spPr>
          <a:xfrm>
            <a:off x="6156176" y="4005064"/>
            <a:ext cx="504056" cy="1440160"/>
          </a:xfrm>
          <a:prstGeom prst="can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Cylindre 11"/>
          <p:cNvSpPr/>
          <p:nvPr/>
        </p:nvSpPr>
        <p:spPr>
          <a:xfrm>
            <a:off x="5508104" y="3501008"/>
            <a:ext cx="504000" cy="1440160"/>
          </a:xfrm>
          <a:prstGeom prst="can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1835696" y="1485064"/>
            <a:ext cx="5040000" cy="5040000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scene3d>
            <a:camera prst="orthographicFront">
              <a:rot lat="17700000" lon="0" rev="0"/>
            </a:camera>
            <a:lightRig rig="threePt" dir="t"/>
          </a:scene3d>
          <a:sp3d>
            <a:bevelT w="12700"/>
            <a:bevelB w="44450"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94" y="2571837"/>
            <a:ext cx="1682750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Flèche en arc 13"/>
          <p:cNvSpPr/>
          <p:nvPr/>
        </p:nvSpPr>
        <p:spPr>
          <a:xfrm flipH="1">
            <a:off x="1620272" y="805324"/>
            <a:ext cx="5400000" cy="5400000"/>
          </a:xfrm>
          <a:prstGeom prst="circularArrow">
            <a:avLst>
              <a:gd name="adj1" fmla="val 8704"/>
              <a:gd name="adj2" fmla="val 1564442"/>
              <a:gd name="adj3" fmla="val 20168210"/>
              <a:gd name="adj4" fmla="val 2426553"/>
              <a:gd name="adj5" fmla="val 13057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76200" dist="812800" dir="5400000" sx="90000" sy="90000" kx="-800400" algn="bl" rotWithShape="0">
              <a:prstClr val="black">
                <a:alpha val="39000"/>
              </a:prstClr>
            </a:outerShdw>
          </a:effectLst>
          <a:scene3d>
            <a:camera prst="orthographicFront">
              <a:rot lat="17700000" lon="0" rev="0"/>
            </a:camera>
            <a:lightRig rig="threePt" dir="t"/>
          </a:scene3d>
          <a:sp3d extrusionH="12700">
            <a:bevelT w="12700"/>
            <a:bevelB w="6350"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1" name="Ellipse 50"/>
          <p:cNvSpPr/>
          <p:nvPr/>
        </p:nvSpPr>
        <p:spPr>
          <a:xfrm>
            <a:off x="6804248" y="3493492"/>
            <a:ext cx="1008112" cy="182782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>
              <a:rot lat="0" lon="2399981" rev="0"/>
            </a:camera>
            <a:lightRig rig="threePt" dir="t"/>
          </a:scene3d>
          <a:sp3d extrusionH="95250">
            <a:bevelT w="615950" h="317500"/>
            <a:bevelB w="120650" h="234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/>
          <p:cNvSpPr/>
          <p:nvPr/>
        </p:nvSpPr>
        <p:spPr>
          <a:xfrm>
            <a:off x="6767512" y="2708920"/>
            <a:ext cx="1008112" cy="93610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>
              <a:rot lat="0" lon="2399981" rev="0"/>
            </a:camera>
            <a:lightRig rig="threePt" dir="t"/>
          </a:scene3d>
          <a:sp3d extrusionH="95250">
            <a:bevelT w="615950" h="317500"/>
            <a:bevelB w="120650" h="234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 rot="1177355">
            <a:off x="7061572" y="3735597"/>
            <a:ext cx="248272" cy="5471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>
              <a:rot lat="0" lon="2399981" rev="0"/>
            </a:camera>
            <a:lightRig rig="threePt" dir="t"/>
          </a:scene3d>
          <a:sp3d extrusionH="95250">
            <a:bevelT w="615950" h="317500"/>
            <a:bevelB w="120650" h="234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3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62982" y="1034569"/>
            <a:ext cx="8813238" cy="5097783"/>
          </a:xfrm>
        </p:spPr>
        <p:txBody>
          <a:bodyPr>
            <a:noAutofit/>
          </a:bodyPr>
          <a:lstStyle/>
          <a:p>
            <a:r>
              <a:rPr lang="fr-FR" dirty="0" smtClean="0"/>
              <a:t>Motifs prioritaires d’entrée dans le MAD</a:t>
            </a:r>
          </a:p>
          <a:p>
            <a:pPr lvl="1"/>
            <a:r>
              <a:rPr lang="fr-FR" sz="1800" dirty="0" smtClean="0"/>
              <a:t>Le motif d’entrée dans le MAD </a:t>
            </a:r>
            <a:r>
              <a:rPr lang="fr-FR" sz="1800" b="1" dirty="0" smtClean="0"/>
              <a:t>« Sans provision » </a:t>
            </a:r>
            <a:r>
              <a:rPr lang="fr-FR" sz="1800" dirty="0" smtClean="0"/>
              <a:t>est prioritaire sur le </a:t>
            </a:r>
            <a:r>
              <a:rPr lang="fr-FR" sz="1800" b="1" dirty="0" smtClean="0"/>
              <a:t>motif « Opposition » </a:t>
            </a:r>
            <a:r>
              <a:rPr lang="fr-FR" sz="1800" dirty="0" smtClean="0"/>
              <a:t>?</a:t>
            </a:r>
          </a:p>
          <a:p>
            <a:pPr lvl="2"/>
            <a:r>
              <a:rPr lang="fr-FR" sz="1800" dirty="0" smtClean="0"/>
              <a:t>VRAI </a:t>
            </a:r>
          </a:p>
          <a:p>
            <a:pPr lvl="2"/>
            <a:r>
              <a:rPr lang="fr-FR" sz="1800" dirty="0" smtClean="0"/>
              <a:t>FAUX</a:t>
            </a:r>
          </a:p>
          <a:p>
            <a:pPr marL="914400" lvl="2" indent="0">
              <a:buNone/>
            </a:pPr>
            <a:endParaRPr lang="fr-FR" sz="800" dirty="0" smtClean="0"/>
          </a:p>
          <a:p>
            <a:r>
              <a:rPr lang="fr-FR" dirty="0" smtClean="0"/>
              <a:t>Motifs d’entrée « Sans Provision » et « Compte Soldé »</a:t>
            </a:r>
          </a:p>
          <a:p>
            <a:pPr lvl="1"/>
            <a:r>
              <a:rPr lang="fr-FR" sz="1800" dirty="0" smtClean="0"/>
              <a:t>Les chèques entrés dans le MAD pour motifs « Sans provision » ou « Compte soldé » sont à mettre en </a:t>
            </a:r>
            <a:r>
              <a:rPr lang="fr-FR" sz="1800" b="1" dirty="0" smtClean="0"/>
              <a:t>suspens à J </a:t>
            </a:r>
            <a:r>
              <a:rPr lang="fr-FR" sz="1800" dirty="0" smtClean="0"/>
              <a:t>?</a:t>
            </a:r>
          </a:p>
          <a:p>
            <a:pPr lvl="2"/>
            <a:r>
              <a:rPr lang="fr-FR" sz="1800" dirty="0" smtClean="0"/>
              <a:t>VRAI</a:t>
            </a:r>
          </a:p>
          <a:p>
            <a:pPr lvl="2"/>
            <a:r>
              <a:rPr lang="fr-FR" sz="1800" dirty="0" smtClean="0"/>
              <a:t>FAUX</a:t>
            </a:r>
          </a:p>
          <a:p>
            <a:pPr marL="914400" lvl="2" indent="0">
              <a:buNone/>
            </a:pPr>
            <a:endParaRPr lang="fr-FR" sz="800" dirty="0" smtClean="0"/>
          </a:p>
          <a:p>
            <a:r>
              <a:rPr lang="fr-FR" dirty="0" smtClean="0"/>
              <a:t>Motif d’entrée « Opposition »</a:t>
            </a:r>
          </a:p>
          <a:p>
            <a:pPr lvl="1"/>
            <a:r>
              <a:rPr lang="fr-FR" sz="1800" dirty="0" smtClean="0"/>
              <a:t>Les </a:t>
            </a:r>
            <a:r>
              <a:rPr lang="fr-FR" sz="1800" dirty="0"/>
              <a:t>chèques </a:t>
            </a:r>
            <a:r>
              <a:rPr lang="fr-FR" sz="1800" dirty="0" smtClean="0"/>
              <a:t>« Sans provision » mais entrés </a:t>
            </a:r>
            <a:r>
              <a:rPr lang="fr-FR" sz="1800" dirty="0"/>
              <a:t>dans le </a:t>
            </a:r>
            <a:r>
              <a:rPr lang="fr-FR" sz="1800" dirty="0" smtClean="0"/>
              <a:t>MAD </a:t>
            </a:r>
            <a:r>
              <a:rPr lang="fr-FR" sz="1800" dirty="0"/>
              <a:t>pour </a:t>
            </a:r>
            <a:r>
              <a:rPr lang="fr-FR" sz="1800" b="1" dirty="0" smtClean="0"/>
              <a:t>motif « Opposition </a:t>
            </a:r>
            <a:r>
              <a:rPr lang="fr-FR" sz="1800" dirty="0" smtClean="0"/>
              <a:t>» sont </a:t>
            </a:r>
            <a:r>
              <a:rPr lang="fr-FR" sz="1800" dirty="0"/>
              <a:t>à mettre en </a:t>
            </a:r>
            <a:r>
              <a:rPr lang="fr-FR" sz="1800" b="1" dirty="0"/>
              <a:t>suspens à </a:t>
            </a:r>
            <a:r>
              <a:rPr lang="fr-FR" sz="1800" b="1" dirty="0" smtClean="0"/>
              <a:t>J </a:t>
            </a:r>
            <a:r>
              <a:rPr lang="fr-FR" sz="1800" dirty="0" smtClean="0"/>
              <a:t>?</a:t>
            </a:r>
            <a:endParaRPr lang="fr-FR" sz="1800" dirty="0"/>
          </a:p>
          <a:p>
            <a:pPr lvl="2"/>
            <a:r>
              <a:rPr lang="fr-FR" sz="1800" dirty="0" smtClean="0"/>
              <a:t>VRAI</a:t>
            </a:r>
          </a:p>
          <a:p>
            <a:pPr lvl="2"/>
            <a:r>
              <a:rPr lang="fr-FR" sz="1800" dirty="0" smtClean="0"/>
              <a:t>FAUX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Quizz </a:t>
            </a:r>
            <a:br>
              <a:rPr lang="fr-FR" dirty="0" smtClean="0"/>
            </a:b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6361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62982" y="1084903"/>
            <a:ext cx="8695792" cy="5152409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Délai de rejet</a:t>
            </a:r>
          </a:p>
          <a:p>
            <a:pPr lvl="1"/>
            <a:r>
              <a:rPr lang="fr-FR" dirty="0" smtClean="0"/>
              <a:t>Les mouvements entrés dans le MAD pour motifs « Sans provision » et « Compte soldé » peuvent être </a:t>
            </a:r>
            <a:r>
              <a:rPr lang="fr-FR" b="1" dirty="0" smtClean="0"/>
              <a:t>rejetés à J</a:t>
            </a:r>
            <a:r>
              <a:rPr lang="fr-FR" dirty="0" smtClean="0"/>
              <a:t> ?</a:t>
            </a:r>
          </a:p>
          <a:p>
            <a:pPr lvl="2"/>
            <a:r>
              <a:rPr lang="fr-FR" dirty="0" smtClean="0"/>
              <a:t>VRAI</a:t>
            </a:r>
          </a:p>
          <a:p>
            <a:pPr lvl="2"/>
            <a:r>
              <a:rPr lang="fr-FR" dirty="0" smtClean="0"/>
              <a:t>FAUX</a:t>
            </a:r>
          </a:p>
          <a:p>
            <a:pPr marL="914400" lvl="2" indent="0">
              <a:buNone/>
            </a:pPr>
            <a:endParaRPr lang="fr-FR" dirty="0" smtClean="0"/>
          </a:p>
          <a:p>
            <a:r>
              <a:rPr lang="fr-FR" dirty="0" smtClean="0"/>
              <a:t>Délai de rejet</a:t>
            </a:r>
          </a:p>
          <a:p>
            <a:pPr lvl="1"/>
            <a:r>
              <a:rPr lang="fr-FR" dirty="0" smtClean="0"/>
              <a:t>Les mouvements </a:t>
            </a:r>
            <a:r>
              <a:rPr lang="fr-FR" dirty="0"/>
              <a:t>entrés dans le MAD pour motifs « Sans </a:t>
            </a:r>
            <a:r>
              <a:rPr lang="fr-FR" dirty="0" smtClean="0"/>
              <a:t>provision</a:t>
            </a:r>
            <a:r>
              <a:rPr lang="fr-FR" dirty="0"/>
              <a:t> » et « Compte </a:t>
            </a:r>
            <a:r>
              <a:rPr lang="fr-FR" dirty="0" smtClean="0"/>
              <a:t>soldé » peuvent être </a:t>
            </a:r>
            <a:r>
              <a:rPr lang="fr-FR" b="1" dirty="0" smtClean="0"/>
              <a:t>rejetés avant la date limite de décision </a:t>
            </a:r>
            <a:r>
              <a:rPr lang="fr-FR" dirty="0" smtClean="0"/>
              <a:t>?</a:t>
            </a:r>
          </a:p>
          <a:p>
            <a:pPr lvl="2"/>
            <a:r>
              <a:rPr lang="fr-FR" dirty="0" smtClean="0"/>
              <a:t>VRAI </a:t>
            </a:r>
          </a:p>
          <a:p>
            <a:pPr lvl="2"/>
            <a:r>
              <a:rPr lang="fr-FR" dirty="0" smtClean="0"/>
              <a:t>FAUX</a:t>
            </a:r>
          </a:p>
          <a:p>
            <a:pPr marL="914400" lvl="2" indent="0">
              <a:buNone/>
            </a:pPr>
            <a:endParaRPr lang="fr-FR" u="sng" dirty="0" smtClean="0"/>
          </a:p>
          <a:p>
            <a:r>
              <a:rPr lang="fr-FR" dirty="0" smtClean="0"/>
              <a:t>Courrier MURCEF</a:t>
            </a:r>
          </a:p>
          <a:p>
            <a:pPr lvl="1"/>
            <a:r>
              <a:rPr lang="fr-FR" dirty="0" smtClean="0"/>
              <a:t>Le courrier </a:t>
            </a:r>
            <a:r>
              <a:rPr lang="fr-FR" dirty="0"/>
              <a:t>MURCEF</a:t>
            </a:r>
            <a:r>
              <a:rPr lang="fr-FR" dirty="0" smtClean="0"/>
              <a:t> est </a:t>
            </a:r>
            <a:r>
              <a:rPr lang="fr-FR" b="1" dirty="0" smtClean="0"/>
              <a:t>à envoyer manuellement </a:t>
            </a:r>
            <a:r>
              <a:rPr lang="fr-FR" dirty="0" smtClean="0"/>
              <a:t>dans quel cas ?</a:t>
            </a:r>
          </a:p>
          <a:p>
            <a:pPr lvl="2"/>
            <a:r>
              <a:rPr lang="fr-FR" dirty="0" smtClean="0"/>
              <a:t>Jamais</a:t>
            </a:r>
            <a:endParaRPr lang="fr-FR" dirty="0"/>
          </a:p>
          <a:p>
            <a:pPr lvl="2"/>
            <a:r>
              <a:rPr lang="fr-FR" dirty="0" smtClean="0"/>
              <a:t>Les chèques « Sans provision », mais entrés dans le MAD pour </a:t>
            </a:r>
            <a:r>
              <a:rPr lang="fr-FR" b="1" dirty="0" smtClean="0"/>
              <a:t>motif « Opposition »</a:t>
            </a:r>
          </a:p>
          <a:p>
            <a:pPr lvl="2"/>
            <a:r>
              <a:rPr lang="fr-FR" dirty="0" smtClean="0"/>
              <a:t>Les chèques entrés dans le MAD pour </a:t>
            </a:r>
            <a:r>
              <a:rPr lang="fr-FR" b="1" dirty="0" smtClean="0"/>
              <a:t>motif « Sans provision »</a:t>
            </a:r>
          </a:p>
          <a:p>
            <a:pPr lvl="2"/>
            <a:r>
              <a:rPr lang="fr-FR" dirty="0" smtClean="0"/>
              <a:t>Les chèques entrés dans le MAD pour </a:t>
            </a:r>
            <a:r>
              <a:rPr lang="fr-FR" b="1" dirty="0" smtClean="0"/>
              <a:t>motif  « Compte soldé »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quizz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570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62982" y="1084904"/>
            <a:ext cx="8863572" cy="5072616"/>
          </a:xfrm>
        </p:spPr>
        <p:txBody>
          <a:bodyPr>
            <a:normAutofit/>
          </a:bodyPr>
          <a:lstStyle/>
          <a:p>
            <a:r>
              <a:rPr lang="fr-FR" dirty="0" smtClean="0"/>
              <a:t>Modes de régularisation</a:t>
            </a:r>
          </a:p>
          <a:p>
            <a:pPr lvl="1"/>
            <a:r>
              <a:rPr lang="fr-FR" dirty="0" smtClean="0"/>
              <a:t>Quels </a:t>
            </a:r>
            <a:r>
              <a:rPr lang="fr-FR" dirty="0"/>
              <a:t>sont les modes de régularisation d’un chèque rejeté sur </a:t>
            </a:r>
            <a:r>
              <a:rPr lang="fr-FR" dirty="0" smtClean="0"/>
              <a:t>un compte </a:t>
            </a:r>
            <a:r>
              <a:rPr lang="fr-FR" dirty="0"/>
              <a:t>soldé (plusieurs choix possibles) ?</a:t>
            </a:r>
            <a:endParaRPr lang="fr-FR" dirty="0" smtClean="0"/>
          </a:p>
          <a:p>
            <a:pPr lvl="2"/>
            <a:r>
              <a:rPr lang="fr-FR" dirty="0" smtClean="0"/>
              <a:t>Aucun, le compte est clos</a:t>
            </a:r>
          </a:p>
          <a:p>
            <a:pPr lvl="2"/>
            <a:r>
              <a:rPr lang="fr-FR" dirty="0" smtClean="0"/>
              <a:t>Paiement direct du bénéficiaire par le client</a:t>
            </a:r>
          </a:p>
          <a:p>
            <a:pPr lvl="2"/>
            <a:r>
              <a:rPr lang="fr-FR" dirty="0"/>
              <a:t>Représentation </a:t>
            </a:r>
            <a:r>
              <a:rPr lang="fr-FR" dirty="0" smtClean="0"/>
              <a:t>fructueuse sur le compte</a:t>
            </a:r>
          </a:p>
          <a:p>
            <a:pPr lvl="2"/>
            <a:r>
              <a:rPr lang="fr-FR" dirty="0" smtClean="0"/>
              <a:t>Blocage </a:t>
            </a:r>
            <a:r>
              <a:rPr lang="fr-FR" dirty="0"/>
              <a:t>de provision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Ouverture d’un compte d’instance</a:t>
            </a:r>
          </a:p>
          <a:p>
            <a:pPr lvl="1"/>
            <a:r>
              <a:rPr lang="fr-FR" dirty="0" smtClean="0"/>
              <a:t>Qui réalise l’ouverture du compte d’instance pour blocage de provision sur compte soldé ?</a:t>
            </a:r>
          </a:p>
          <a:p>
            <a:pPr lvl="2"/>
            <a:r>
              <a:rPr lang="fr-FR" dirty="0" smtClean="0"/>
              <a:t>Le commercial</a:t>
            </a:r>
          </a:p>
          <a:p>
            <a:pPr lvl="2"/>
            <a:r>
              <a:rPr lang="fr-FR" dirty="0" err="1" smtClean="0"/>
              <a:t>CELCAssistance</a:t>
            </a:r>
            <a:endParaRPr lang="fr-FR" dirty="0" smtClean="0"/>
          </a:p>
          <a:p>
            <a:pPr lvl="2"/>
            <a:r>
              <a:rPr lang="fr-FR" dirty="0" smtClean="0"/>
              <a:t>I-DATECH sur demande par mail </a:t>
            </a:r>
          </a:p>
          <a:p>
            <a:pPr lvl="2"/>
            <a:r>
              <a:rPr lang="fr-FR" dirty="0"/>
              <a:t>I-DATECH sur demande de prestation SAGE </a:t>
            </a:r>
            <a:r>
              <a:rPr lang="fr-FR" dirty="0" smtClean="0"/>
              <a:t>BO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quizz</a:t>
            </a:r>
            <a:endParaRPr lang="fr-FR" dirty="0"/>
          </a:p>
        </p:txBody>
      </p:sp>
      <p:sp>
        <p:nvSpPr>
          <p:cNvPr id="4" name="Espace réservé du contenu 1"/>
          <p:cNvSpPr txBox="1">
            <a:spLocks/>
          </p:cNvSpPr>
          <p:nvPr/>
        </p:nvSpPr>
        <p:spPr>
          <a:xfrm>
            <a:off x="1849984" y="5449946"/>
            <a:ext cx="5409557" cy="591495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 smtClean="0">
                <a:solidFill>
                  <a:schemeClr val="bg1"/>
                </a:solidFill>
              </a:rPr>
              <a:t>Les réponses au quizz sont disponibles en </a:t>
            </a:r>
            <a:r>
              <a:rPr lang="fr-FR" b="1" dirty="0" smtClean="0">
                <a:solidFill>
                  <a:schemeClr val="bg1"/>
                </a:solidFill>
                <a:hlinkClick r:id="rId2"/>
              </a:rPr>
              <a:t>cliquant ICI</a:t>
            </a:r>
            <a:endParaRPr lang="fr-FR" b="1" dirty="0" smtClean="0">
              <a:solidFill>
                <a:schemeClr val="bg1"/>
              </a:solidFill>
            </a:endParaRPr>
          </a:p>
          <a:p>
            <a:pPr algn="ctr"/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6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7962955" cy="4515034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« CLOE » peut vous apporter un éclairage précis selon votre </a:t>
            </a:r>
            <a:r>
              <a:rPr lang="fr-FR" dirty="0" smtClean="0"/>
              <a:t>interrogation.</a:t>
            </a:r>
            <a:endParaRPr lang="fr-FR" dirty="0"/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Pour plus d’informations ces documents sont à votre disposition en cliquant dans les liens ci-dessous (également consultables dans </a:t>
            </a:r>
            <a:r>
              <a:rPr lang="fr-FR" dirty="0" err="1" smtClean="0"/>
              <a:t>Easynet</a:t>
            </a:r>
            <a:r>
              <a:rPr lang="fr-FR" dirty="0" smtClean="0"/>
              <a:t>):</a:t>
            </a:r>
          </a:p>
          <a:p>
            <a:pPr algn="just"/>
            <a:endParaRPr lang="fr-FR" dirty="0"/>
          </a:p>
          <a:p>
            <a:pPr lvl="1" algn="just"/>
            <a:r>
              <a:rPr lang="fr-FR" sz="1800" dirty="0"/>
              <a:t>La </a:t>
            </a:r>
            <a:r>
              <a:rPr lang="fr-FR" sz="1800" u="sng" dirty="0">
                <a:hlinkClick r:id="rId2"/>
              </a:rPr>
              <a:t>procédure</a:t>
            </a:r>
            <a:r>
              <a:rPr lang="fr-FR" sz="1800" dirty="0"/>
              <a:t> CELCA « Décider les suspens MAD pour un client Particulier </a:t>
            </a:r>
            <a:r>
              <a:rPr lang="fr-FR" sz="1800" dirty="0" smtClean="0"/>
              <a:t>»</a:t>
            </a:r>
          </a:p>
          <a:p>
            <a:pPr marL="457200" lvl="1" indent="0" algn="just">
              <a:buNone/>
            </a:pPr>
            <a:r>
              <a:rPr lang="fr-FR" sz="1400" i="1" dirty="0" smtClean="0"/>
              <a:t>(Vous pouvez également rechercher la procédure à </a:t>
            </a:r>
            <a:r>
              <a:rPr lang="fr-FR" sz="1400" i="1" dirty="0"/>
              <a:t>partir d’</a:t>
            </a:r>
            <a:r>
              <a:rPr lang="fr-FR" sz="1400" i="1" dirty="0" err="1"/>
              <a:t>Easynet</a:t>
            </a:r>
            <a:r>
              <a:rPr lang="fr-FR" sz="1400" i="1" dirty="0"/>
              <a:t> en tapant </a:t>
            </a:r>
            <a:r>
              <a:rPr lang="fr-FR" sz="1400" i="1" dirty="0" smtClean="0"/>
              <a:t>MAD </a:t>
            </a:r>
            <a:r>
              <a:rPr lang="fr-FR" sz="1400" i="1" dirty="0"/>
              <a:t>et consulter la procédure CELCA « Décider les suspens MAD pour un client Particulier » </a:t>
            </a:r>
            <a:r>
              <a:rPr lang="fr-FR" sz="1400" i="1" dirty="0" smtClean="0"/>
              <a:t>)</a:t>
            </a:r>
            <a:endParaRPr lang="fr-FR" sz="1800" i="1" dirty="0"/>
          </a:p>
          <a:p>
            <a:pPr lvl="1"/>
            <a:r>
              <a:rPr lang="fr-FR" sz="1800" dirty="0" smtClean="0"/>
              <a:t>La </a:t>
            </a:r>
            <a:r>
              <a:rPr lang="fr-FR" sz="1800" u="sng" dirty="0">
                <a:hlinkClick r:id="rId3"/>
              </a:rPr>
              <a:t>fiche pratique </a:t>
            </a:r>
            <a:r>
              <a:rPr lang="fr-FR" sz="1800" dirty="0"/>
              <a:t>« Actions possibles selon le type de mouvement »</a:t>
            </a:r>
          </a:p>
          <a:p>
            <a:pPr lvl="1"/>
            <a:r>
              <a:rPr lang="fr-FR" sz="1800" dirty="0"/>
              <a:t>La </a:t>
            </a:r>
            <a:r>
              <a:rPr lang="fr-FR" sz="1800" u="sng" dirty="0">
                <a:hlinkClick r:id="rId4"/>
              </a:rPr>
              <a:t>fiche pratique </a:t>
            </a:r>
            <a:r>
              <a:rPr lang="fr-FR" sz="1800" dirty="0"/>
              <a:t>« Prises de décision »</a:t>
            </a:r>
          </a:p>
          <a:p>
            <a:pPr lvl="1"/>
            <a:r>
              <a:rPr lang="fr-FR" sz="1800" dirty="0"/>
              <a:t>Le </a:t>
            </a:r>
            <a:r>
              <a:rPr lang="fr-FR" sz="1800" u="sng" dirty="0">
                <a:hlinkClick r:id="rId5"/>
              </a:rPr>
              <a:t>guide MAD </a:t>
            </a:r>
            <a:r>
              <a:rPr lang="fr-FR" sz="1800" dirty="0"/>
              <a:t>(marché des particuliers)</a:t>
            </a:r>
          </a:p>
          <a:p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Outils à votre disposition</a:t>
            </a:r>
          </a:p>
        </p:txBody>
      </p:sp>
    </p:spTree>
    <p:extLst>
      <p:ext uri="{BB962C8B-B14F-4D97-AF65-F5344CB8AC3E}">
        <p14:creationId xmlns:p14="http://schemas.microsoft.com/office/powerpoint/2010/main" val="77070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>
            <a:off x="609598" y="1106277"/>
            <a:ext cx="8152661" cy="5090337"/>
          </a:xfrm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b="1" dirty="0">
                <a:latin typeface="Arial Narrow" panose="020B0606020202030204" pitchFamily="34" charset="0"/>
              </a:rPr>
              <a:t>	</a:t>
            </a:r>
            <a:r>
              <a:rPr lang="fr-FR" b="1" dirty="0" smtClean="0">
                <a:latin typeface="Arial Narrow" panose="020B0606020202030204" pitchFamily="34" charset="0"/>
              </a:rPr>
              <a:t>Mobilité </a:t>
            </a:r>
            <a:r>
              <a:rPr lang="fr-FR" b="1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buNone/>
            </a:pPr>
            <a:r>
              <a:rPr lang="fr-FR" sz="1800" b="1" dirty="0">
                <a:latin typeface="Arial Narrow" panose="020B0606020202030204" pitchFamily="34" charset="0"/>
              </a:rPr>
              <a:t>	</a:t>
            </a:r>
            <a:r>
              <a:rPr lang="fr-FR" sz="1800" b="1" dirty="0" smtClean="0">
                <a:latin typeface="Arial Narrow" panose="020B0606020202030204" pitchFamily="34" charset="0"/>
              </a:rPr>
              <a:t>	</a:t>
            </a:r>
            <a:r>
              <a:rPr lang="fr-FR" sz="1800" b="1" dirty="0" err="1" smtClean="0">
                <a:latin typeface="Arial Narrow" panose="020B0606020202030204" pitchFamily="34" charset="0"/>
              </a:rPr>
              <a:t>Izicarte</a:t>
            </a:r>
            <a:endParaRPr lang="fr-FR" sz="1800" b="1" dirty="0">
              <a:latin typeface="Arial Narrow" panose="020B0606020202030204" pitchFamily="34" charset="0"/>
            </a:endParaRP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PEL </a:t>
            </a:r>
            <a:r>
              <a:rPr lang="fr-FR" b="1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Lutte </a:t>
            </a:r>
            <a:r>
              <a:rPr lang="fr-FR" b="1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0" lvl="0" indent="0">
              <a:buNone/>
            </a:pPr>
            <a:endParaRPr lang="fr-FR" sz="1400" b="1" dirty="0">
              <a:latin typeface="Arial Narrow" panose="020B0606020202030204" pitchFamily="34" charset="0"/>
            </a:endParaRPr>
          </a:p>
          <a:p>
            <a:pPr lvl="0"/>
            <a:r>
              <a:rPr lang="fr-FR" b="1" dirty="0"/>
              <a:t>BANCA – </a:t>
            </a:r>
            <a:r>
              <a:rPr lang="fr-FR" dirty="0"/>
              <a:t>J</a:t>
            </a:r>
            <a:r>
              <a:rPr lang="fr-FR" dirty="0" smtClean="0"/>
              <a:t>eu conseillers « </a:t>
            </a:r>
            <a:r>
              <a:rPr lang="fr-FR" dirty="0"/>
              <a:t>les RDV </a:t>
            </a:r>
            <a:r>
              <a:rPr lang="fr-FR" dirty="0" err="1"/>
              <a:t>Izicarte</a:t>
            </a:r>
            <a:r>
              <a:rPr lang="fr-FR" dirty="0"/>
              <a:t> »</a:t>
            </a:r>
          </a:p>
          <a:p>
            <a:r>
              <a:rPr lang="fr-FR" b="1" dirty="0"/>
              <a:t>BANCA – </a:t>
            </a:r>
            <a:r>
              <a:rPr lang="fr-FR" dirty="0"/>
              <a:t>Campagne jeunes</a:t>
            </a:r>
          </a:p>
          <a:p>
            <a:r>
              <a:rPr lang="fr-FR" b="1" dirty="0" smtClean="0"/>
              <a:t>BANCA – </a:t>
            </a:r>
            <a:r>
              <a:rPr lang="fr-FR" dirty="0" smtClean="0"/>
              <a:t>Alerte remise MAD</a:t>
            </a:r>
          </a:p>
          <a:p>
            <a:r>
              <a:rPr lang="fr-FR" b="1" dirty="0" smtClean="0"/>
              <a:t>HEURE DU JEUDI – </a:t>
            </a:r>
            <a:r>
              <a:rPr lang="fr-FR" dirty="0" smtClean="0"/>
              <a:t>Formation </a:t>
            </a:r>
            <a:r>
              <a:rPr lang="fr-FR" dirty="0" err="1" smtClean="0"/>
              <a:t>Essenti</a:t>
            </a:r>
            <a:r>
              <a:rPr lang="fr-FR" dirty="0" smtClean="0"/>
              <a:t>@ : Gestion du MAD Particuliers</a:t>
            </a:r>
          </a:p>
          <a:p>
            <a:pPr lvl="0"/>
            <a:r>
              <a:rPr lang="fr-FR" b="1" dirty="0" smtClean="0"/>
              <a:t>EPARGNE </a:t>
            </a:r>
            <a:r>
              <a:rPr lang="fr-FR" b="1" dirty="0"/>
              <a:t>– </a:t>
            </a:r>
            <a:r>
              <a:rPr lang="fr-FR" dirty="0" smtClean="0"/>
              <a:t>Modernisation des échanges</a:t>
            </a:r>
            <a:endParaRPr lang="fr-FR" dirty="0"/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LEP à justifier pour 2017</a:t>
            </a:r>
            <a:endParaRPr lang="fr-FR" dirty="0"/>
          </a:p>
          <a:p>
            <a:pPr lvl="0"/>
            <a:r>
              <a:rPr lang="fr-FR" b="1" dirty="0" smtClean="0"/>
              <a:t>MARCHE </a:t>
            </a:r>
            <a:r>
              <a:rPr lang="fr-FR" b="1" dirty="0" smtClean="0"/>
              <a:t>DES PROS – </a:t>
            </a:r>
            <a:r>
              <a:rPr lang="fr-FR" dirty="0" smtClean="0"/>
              <a:t>Epargne salariale</a:t>
            </a:r>
            <a:endParaRPr lang="fr-FR" dirty="0" smtClean="0"/>
          </a:p>
          <a:p>
            <a:pPr lvl="0"/>
            <a:r>
              <a:rPr lang="fr-FR" b="1" dirty="0"/>
              <a:t>MARCHE DES </a:t>
            </a:r>
            <a:r>
              <a:rPr lang="fr-FR" b="1" dirty="0" smtClean="0"/>
              <a:t>PROS </a:t>
            </a:r>
            <a:r>
              <a:rPr lang="fr-FR" dirty="0" smtClean="0"/>
              <a:t>– </a:t>
            </a:r>
            <a:r>
              <a:rPr lang="fr-FR" dirty="0" smtClean="0"/>
              <a:t>Règlement Européen MIF</a:t>
            </a:r>
            <a:endParaRPr lang="fr-FR" dirty="0" smtClean="0"/>
          </a:p>
          <a:p>
            <a:pPr lvl="0"/>
            <a:r>
              <a:rPr lang="fr-FR" b="1" dirty="0" smtClean="0"/>
              <a:t>DIVERS </a:t>
            </a:r>
            <a:r>
              <a:rPr lang="fr-FR" dirty="0" smtClean="0"/>
              <a:t>– DRC non conformes</a:t>
            </a:r>
            <a:endParaRPr lang="fr-FR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94755" y="3773865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875985" y="2348997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>
          <a:xfrm>
            <a:off x="765174" y="474711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ACTUALITES </a:t>
            </a:r>
            <a:r>
              <a:rPr lang="fr-FR" dirty="0" smtClean="0">
                <a:solidFill>
                  <a:schemeClr val="bg1"/>
                </a:solidFill>
              </a:rPr>
              <a:t>DE LA SEMAINE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634955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02ea4b1b-5614-43b2-acce-6a9ef10fff4e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3318</TotalTime>
  <Words>256</Words>
  <Application>Microsoft Office PowerPoint</Application>
  <PresentationFormat>Affichage à l'écran (4:3)</PresentationFormat>
  <Paragraphs>90</Paragraphs>
  <Slides>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Contexte</vt:lpstr>
      <vt:lpstr>Tour de table</vt:lpstr>
      <vt:lpstr>Quizz  </vt:lpstr>
      <vt:lpstr>quizz</vt:lpstr>
      <vt:lpstr>quizz</vt:lpstr>
      <vt:lpstr>Outils à votre disposition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365</cp:revision>
  <cp:lastPrinted>2016-06-22T11:00:56Z</cp:lastPrinted>
  <dcterms:created xsi:type="dcterms:W3CDTF">2016-06-03T08:10:53Z</dcterms:created>
  <dcterms:modified xsi:type="dcterms:W3CDTF">2017-10-16T13:50:05Z</dcterms:modified>
</cp:coreProperties>
</file>