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34"/>
  </p:notesMasterIdLst>
  <p:handoutMasterIdLst>
    <p:handoutMasterId r:id="rId35"/>
  </p:handoutMasterIdLst>
  <p:sldIdLst>
    <p:sldId id="378" r:id="rId5"/>
    <p:sldId id="374" r:id="rId6"/>
    <p:sldId id="369" r:id="rId7"/>
    <p:sldId id="375" r:id="rId8"/>
    <p:sldId id="370" r:id="rId9"/>
    <p:sldId id="376" r:id="rId10"/>
    <p:sldId id="309" r:id="rId11"/>
    <p:sldId id="364" r:id="rId12"/>
    <p:sldId id="350" r:id="rId13"/>
    <p:sldId id="349" r:id="rId14"/>
    <p:sldId id="354" r:id="rId15"/>
    <p:sldId id="355" r:id="rId16"/>
    <p:sldId id="367" r:id="rId17"/>
    <p:sldId id="356" r:id="rId18"/>
    <p:sldId id="351" r:id="rId19"/>
    <p:sldId id="359" r:id="rId20"/>
    <p:sldId id="358" r:id="rId21"/>
    <p:sldId id="363" r:id="rId22"/>
    <p:sldId id="361" r:id="rId23"/>
    <p:sldId id="357" r:id="rId24"/>
    <p:sldId id="365" r:id="rId25"/>
    <p:sldId id="366" r:id="rId26"/>
    <p:sldId id="372" r:id="rId27"/>
    <p:sldId id="377" r:id="rId28"/>
    <p:sldId id="346" r:id="rId29"/>
    <p:sldId id="313" r:id="rId30"/>
    <p:sldId id="314" r:id="rId31"/>
    <p:sldId id="379" r:id="rId32"/>
    <p:sldId id="380" r:id="rId3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A9E63A"/>
    <a:srgbClr val="99FF66"/>
    <a:srgbClr val="F7DAAF"/>
    <a:srgbClr val="BFBFBF"/>
    <a:srgbClr val="EB0F2D"/>
    <a:srgbClr val="EA9922"/>
    <a:srgbClr val="581D41"/>
    <a:srgbClr val="DE6225"/>
    <a:srgbClr val="A79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4645" autoAdjust="0"/>
  </p:normalViewPr>
  <p:slideViewPr>
    <p:cSldViewPr snapToGrid="0">
      <p:cViewPr>
        <p:scale>
          <a:sx n="110" d="100"/>
          <a:sy n="110" d="100"/>
        </p:scale>
        <p:origin x="-1560" y="-7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6" indent="-171436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4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6" indent="-171436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42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6" indent="-171436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42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6" indent="-171436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42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118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11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fld id="{4A559BEB-6587-427B-9CE8-4B2D97D12B8E}" type="datetime2">
              <a:rPr lang="fr-FR" smtClean="0"/>
              <a:t>mardi 31 octobre 2017</a:t>
            </a:fld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5" name="Groupe 4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6" name="Rectangle 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9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39753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</a:p>
        </p:txBody>
      </p:sp>
      <p:sp>
        <p:nvSpPr>
          <p:cNvPr id="10" name="Espace réservé du texte 22"/>
          <p:cNvSpPr>
            <a:spLocks noGrp="1"/>
          </p:cNvSpPr>
          <p:nvPr>
            <p:ph type="body" sz="quarter" idx="17" hasCustomPrompt="1"/>
          </p:nvPr>
        </p:nvSpPr>
        <p:spPr>
          <a:xfrm>
            <a:off x="759897" y="701162"/>
            <a:ext cx="8059406" cy="39753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4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</a:t>
            </a:r>
            <a:r>
              <a:rPr lang="fr-FR" dirty="0" err="1" smtClean="0"/>
              <a:t>SOUS-partie</a:t>
            </a:r>
            <a:endParaRPr lang="fr-FR" dirty="0" smtClean="0"/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49" y="6356350"/>
            <a:ext cx="3426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CELCA – Comité DG – 24 novembre 2016</a:t>
            </a: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5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2561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1867989" y="6357938"/>
            <a:ext cx="4062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HDJ 26 octobre 2017 – Le nouveau Compte-Rendu </a:t>
            </a:r>
            <a:r>
              <a:rPr lang="fr-FR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MyWay</a:t>
            </a:r>
            <a:endParaRPr lang="fr-FR" sz="1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772" r:id="rId3"/>
    <p:sldLayoutId id="2147483773" r:id="rId4"/>
    <p:sldLayoutId id="2147483774" r:id="rId5"/>
    <p:sldLayoutId id="2147483905" r:id="rId6"/>
    <p:sldLayoutId id="2147483906" r:id="rId7"/>
    <p:sldLayoutId id="2147483907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google.fr/url?sa=i&amp;rct=j&amp;q=&amp;esrc=s&amp;source=images&amp;cd=&amp;cad=rja&amp;uact=8&amp;ved=&amp;url=https://www.thebingoonline.com/new-bingo-sites/&amp;psig=AOvVaw03ShMgRfIQoz-mG1YTvRcw&amp;ust=1507793320414144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"/>
          <a:stretch>
            <a:fillRect/>
          </a:stretch>
        </p:blipFill>
        <p:spPr>
          <a:xfrm>
            <a:off x="437865" y="187999"/>
            <a:ext cx="8575200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 nouveau compte-rendu</a:t>
            </a:r>
            <a:br>
              <a:rPr lang="fr-FR" dirty="0" smtClean="0"/>
            </a:br>
            <a:r>
              <a:rPr lang="fr-FR" dirty="0" smtClean="0"/>
              <a:t>MYWAY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37865" y="5815455"/>
            <a:ext cx="6714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A compter du mardi 30/10/17, le CR change de forme et la partie </a:t>
            </a:r>
            <a:r>
              <a:rPr lang="fr-FR" b="1" dirty="0"/>
              <a:t>« détail du contact »</a:t>
            </a:r>
            <a:r>
              <a:rPr lang="fr-FR" dirty="0"/>
              <a:t> va permettre une analyse plus détaillée des entretiens et une historisation du « canal » utilisé par nos clients.</a:t>
            </a:r>
          </a:p>
        </p:txBody>
      </p:sp>
    </p:spTree>
    <p:extLst>
      <p:ext uri="{BB962C8B-B14F-4D97-AF65-F5344CB8AC3E}">
        <p14:creationId xmlns:p14="http://schemas.microsoft.com/office/powerpoint/2010/main" val="301229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519301"/>
            <a:ext cx="8059406" cy="397536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LE NOUVEAU COMPTE RENDU MYWAY EN SYNTHESE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39506" y="1314496"/>
            <a:ext cx="8606086" cy="4819973"/>
          </a:xfrm>
        </p:spPr>
        <p:txBody>
          <a:bodyPr>
            <a:noAutofit/>
          </a:bodyPr>
          <a:lstStyle/>
          <a:p>
            <a:r>
              <a:rPr lang="fr-FR" dirty="0" smtClean="0"/>
              <a:t>Le nouveau COMPTE-RENDU Myway arrive sur vos postes de travail le</a:t>
            </a:r>
            <a:r>
              <a:rPr lang="fr-FR" b="1" dirty="0" smtClean="0"/>
              <a:t> mardi 30/10/2017. </a:t>
            </a:r>
          </a:p>
          <a:p>
            <a:pPr marL="0" indent="0" algn="ctr">
              <a:buNone/>
            </a:pPr>
            <a:endParaRPr lang="fr-FR" sz="1200" b="1" dirty="0" smtClean="0"/>
          </a:p>
          <a:p>
            <a:pPr lvl="1">
              <a:spcBef>
                <a:spcPts val="0"/>
              </a:spcBef>
            </a:pPr>
            <a:r>
              <a:rPr lang="fr-FR" dirty="0" smtClean="0"/>
              <a:t>Il vous offre une ergonomie plus intuitive.</a:t>
            </a:r>
          </a:p>
          <a:p>
            <a:pPr marL="0" indent="0">
              <a:spcBef>
                <a:spcPts val="0"/>
              </a:spcBef>
              <a:buNone/>
            </a:pPr>
            <a:endParaRPr lang="fr-FR" sz="1200" dirty="0" smtClean="0"/>
          </a:p>
          <a:p>
            <a:pPr>
              <a:spcBef>
                <a:spcPts val="0"/>
              </a:spcBef>
            </a:pPr>
            <a:r>
              <a:rPr lang="fr-FR" dirty="0" smtClean="0"/>
              <a:t>Une </a:t>
            </a:r>
            <a:r>
              <a:rPr lang="fr-FR" b="1" dirty="0" smtClean="0"/>
              <a:t>nouveauté</a:t>
            </a:r>
            <a:r>
              <a:rPr lang="fr-FR" dirty="0" smtClean="0"/>
              <a:t> et un </a:t>
            </a:r>
            <a:r>
              <a:rPr lang="fr-FR" b="1" dirty="0" smtClean="0"/>
              <a:t>rappel </a:t>
            </a:r>
            <a:r>
              <a:rPr lang="fr-FR" dirty="0" smtClean="0"/>
              <a:t>sont intégrés au nouveau CR : </a:t>
            </a:r>
          </a:p>
          <a:p>
            <a:pPr>
              <a:spcBef>
                <a:spcPts val="0"/>
              </a:spcBef>
            </a:pPr>
            <a:endParaRPr lang="fr-FR" sz="1200" dirty="0" smtClean="0"/>
          </a:p>
          <a:p>
            <a:pPr lvl="1">
              <a:spcBef>
                <a:spcPts val="0"/>
              </a:spcBef>
            </a:pPr>
            <a:r>
              <a:rPr lang="fr-FR" sz="1800" dirty="0" smtClean="0"/>
              <a:t>Le pavé « </a:t>
            </a:r>
            <a:r>
              <a:rPr lang="fr-FR" sz="1800" b="1" dirty="0" smtClean="0"/>
              <a:t>Détail du contact</a:t>
            </a:r>
            <a:r>
              <a:rPr lang="fr-FR" sz="1800" dirty="0" smtClean="0"/>
              <a:t> » à renseigner précisément.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lvl="1"/>
            <a:endParaRPr lang="fr-FR" sz="1200" dirty="0" smtClean="0"/>
          </a:p>
          <a:p>
            <a:pPr lvl="1"/>
            <a:endParaRPr lang="fr-FR" sz="1200" dirty="0" smtClean="0"/>
          </a:p>
          <a:p>
            <a:pPr lvl="1"/>
            <a:endParaRPr lang="fr-FR" sz="1200" dirty="0" smtClean="0"/>
          </a:p>
          <a:p>
            <a:pPr lvl="1"/>
            <a:r>
              <a:rPr lang="fr-FR" sz="1800" dirty="0" smtClean="0"/>
              <a:t>Un rappel sur le </a:t>
            </a:r>
            <a:r>
              <a:rPr lang="fr-FR" sz="1800" dirty="0"/>
              <a:t>« </a:t>
            </a:r>
            <a:r>
              <a:rPr lang="fr-FR" sz="1800" b="1" dirty="0"/>
              <a:t>prochain contact</a:t>
            </a:r>
            <a:r>
              <a:rPr lang="fr-FR" sz="1800" dirty="0"/>
              <a:t> » qui vous permet de planifier une relance ou un </a:t>
            </a:r>
            <a:r>
              <a:rPr lang="fr-FR" sz="1800" dirty="0" smtClean="0"/>
              <a:t>RDV.</a:t>
            </a:r>
            <a:endParaRPr lang="fr-FR" sz="1800" dirty="0"/>
          </a:p>
          <a:p>
            <a:pPr lvl="1"/>
            <a:endParaRPr lang="fr-FR" sz="12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750" y="147501"/>
            <a:ext cx="1155263" cy="112260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52" y="3966288"/>
            <a:ext cx="1152973" cy="1015171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6" t="31750" r="12333" b="16388"/>
          <a:stretch/>
        </p:blipFill>
        <p:spPr bwMode="auto">
          <a:xfrm>
            <a:off x="1601337" y="3111690"/>
            <a:ext cx="6287069" cy="2561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46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519301"/>
            <a:ext cx="8059406" cy="39753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fr-FR" dirty="0" smtClean="0"/>
              <a:t>quels intérêts pour le conseiller  ?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657063" y="1209675"/>
            <a:ext cx="7993451" cy="4970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20" name="Espace réservé du contenu 1"/>
          <p:cNvSpPr txBox="1">
            <a:spLocks/>
          </p:cNvSpPr>
          <p:nvPr/>
        </p:nvSpPr>
        <p:spPr>
          <a:xfrm>
            <a:off x="907597" y="2328692"/>
            <a:ext cx="7395424" cy="370012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b="1" dirty="0"/>
              <a:t>Tous les contacts réalisés sont </a:t>
            </a:r>
            <a:r>
              <a:rPr lang="fr-FR" b="1" dirty="0" err="1"/>
              <a:t>historisés</a:t>
            </a:r>
            <a:r>
              <a:rPr lang="fr-FR" b="1" dirty="0"/>
              <a:t> quelques soient les canaux choisis par mon client  </a:t>
            </a:r>
            <a:r>
              <a:rPr lang="fr-FR" i="1" dirty="0"/>
              <a:t>(agence, tél, mail, ) et permettent une meilleure </a:t>
            </a:r>
            <a:r>
              <a:rPr lang="fr-FR" b="1" dirty="0">
                <a:solidFill>
                  <a:srgbClr val="000000"/>
                </a:solidFill>
              </a:rPr>
              <a:t>Connaissance et </a:t>
            </a:r>
            <a:r>
              <a:rPr lang="fr-FR" b="1" dirty="0" smtClean="0">
                <a:solidFill>
                  <a:srgbClr val="000000"/>
                </a:solidFill>
              </a:rPr>
              <a:t>maîtrise </a:t>
            </a:r>
            <a:r>
              <a:rPr lang="fr-FR" b="1" dirty="0">
                <a:solidFill>
                  <a:srgbClr val="000000"/>
                </a:solidFill>
              </a:rPr>
              <a:t>des contacts </a:t>
            </a:r>
            <a:r>
              <a:rPr lang="fr-FR" b="1" dirty="0" smtClean="0">
                <a:solidFill>
                  <a:srgbClr val="000000"/>
                </a:solidFill>
              </a:rPr>
              <a:t>réalisés.</a:t>
            </a:r>
          </a:p>
          <a:p>
            <a:pPr lvl="1" algn="just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fr-FR" i="1" dirty="0">
              <a:solidFill>
                <a:srgbClr val="000000"/>
              </a:solidFill>
            </a:endParaRPr>
          </a:p>
          <a:p>
            <a:pPr lvl="1" algn="just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b="1" dirty="0" smtClean="0">
                <a:solidFill>
                  <a:srgbClr val="000000"/>
                </a:solidFill>
              </a:rPr>
              <a:t>Permettre </a:t>
            </a:r>
            <a:r>
              <a:rPr lang="fr-FR" b="1" dirty="0">
                <a:solidFill>
                  <a:srgbClr val="000000"/>
                </a:solidFill>
              </a:rPr>
              <a:t>une meilleure préparation de mes entretiens et ainsi être plus pertinent dans mes </a:t>
            </a:r>
            <a:r>
              <a:rPr lang="fr-FR" b="1" dirty="0" smtClean="0">
                <a:solidFill>
                  <a:srgbClr val="000000"/>
                </a:solidFill>
              </a:rPr>
              <a:t>propositions grâce aux informations collectées lors des entretiens précédents.</a:t>
            </a:r>
          </a:p>
          <a:p>
            <a:pPr lvl="1" algn="just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fr-FR" b="1" dirty="0">
              <a:solidFill>
                <a:srgbClr val="000000"/>
              </a:solidFill>
            </a:endParaRPr>
          </a:p>
          <a:p>
            <a:pPr lvl="1" algn="just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b="1" dirty="0" smtClean="0">
                <a:solidFill>
                  <a:srgbClr val="000000"/>
                </a:solidFill>
              </a:rPr>
              <a:t>Lors d’un changement d’interlocuteur, avoir </a:t>
            </a:r>
            <a:r>
              <a:rPr lang="fr-FR" b="1" dirty="0">
                <a:solidFill>
                  <a:srgbClr val="000000"/>
                </a:solidFill>
              </a:rPr>
              <a:t>un suivi de la relation avec </a:t>
            </a:r>
            <a:r>
              <a:rPr lang="fr-FR" b="1" dirty="0" smtClean="0">
                <a:solidFill>
                  <a:srgbClr val="000000"/>
                </a:solidFill>
              </a:rPr>
              <a:t>mes clients.</a:t>
            </a:r>
            <a:endParaRPr lang="fr-FR" b="1" dirty="0">
              <a:solidFill>
                <a:srgbClr val="000000"/>
              </a:solidFill>
            </a:endParaRPr>
          </a:p>
          <a:p>
            <a:pPr lvl="1" algn="just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fr-FR" b="1" dirty="0" smtClean="0">
              <a:solidFill>
                <a:srgbClr val="000000"/>
              </a:solidFill>
            </a:endParaRPr>
          </a:p>
          <a:p>
            <a:pPr lvl="1" algn="just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b="1" dirty="0" smtClean="0">
                <a:solidFill>
                  <a:srgbClr val="000000"/>
                </a:solidFill>
              </a:rPr>
              <a:t>Planifier le suivi de mes clients lorsque je saisis « projet relance » : une proactivité facilitée.</a:t>
            </a:r>
          </a:p>
          <a:p>
            <a:pPr marL="457200" lvl="1" indent="0" algn="just">
              <a:spcBef>
                <a:spcPts val="0"/>
              </a:spcBef>
              <a:buClr>
                <a:srgbClr val="FF0000"/>
              </a:buClr>
              <a:buNone/>
            </a:pPr>
            <a:endParaRPr lang="fr-FR" b="1" dirty="0">
              <a:solidFill>
                <a:srgbClr val="000000"/>
              </a:solidFill>
            </a:endParaRPr>
          </a:p>
          <a:p>
            <a:pPr marL="457200" lvl="1" indent="0" algn="just">
              <a:spcBef>
                <a:spcPts val="0"/>
              </a:spcBef>
              <a:buClr>
                <a:srgbClr val="FF0000"/>
              </a:buClr>
              <a:buNone/>
            </a:pPr>
            <a:endParaRPr lang="fr-FR" sz="800" b="1" dirty="0" smtClean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97" y="1315862"/>
            <a:ext cx="404699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61" y="1268236"/>
            <a:ext cx="329609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8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485433"/>
            <a:ext cx="7985124" cy="39753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fr-FR" dirty="0" smtClean="0"/>
              <a:t>quels intérêts pour nos clients et pour la CELCA ?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97818" y="1191433"/>
            <a:ext cx="3967782" cy="4943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53329" y="1252760"/>
            <a:ext cx="842482" cy="9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12366" y="1232482"/>
            <a:ext cx="863029" cy="91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contenu 1"/>
          <p:cNvSpPr txBox="1">
            <a:spLocks/>
          </p:cNvSpPr>
          <p:nvPr/>
        </p:nvSpPr>
        <p:spPr>
          <a:xfrm>
            <a:off x="672245" y="2118243"/>
            <a:ext cx="3061699" cy="526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2000" b="1" dirty="0" smtClean="0">
                <a:solidFill>
                  <a:srgbClr val="000000"/>
                </a:solidFill>
              </a:rPr>
              <a:t>Pour nos CLIENTS</a:t>
            </a:r>
          </a:p>
        </p:txBody>
      </p: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197818" y="2867200"/>
            <a:ext cx="3967782" cy="2314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rgbClr val="000000"/>
                </a:solidFill>
              </a:rPr>
              <a:t>Une relation personnalisée et suivie dans la durée même si l’interlocuteur change</a:t>
            </a:r>
          </a:p>
          <a:p>
            <a:pPr marL="455612" lvl="1" indent="-285750"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fr-FR" dirty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rgbClr val="000000"/>
                </a:solidFill>
              </a:rPr>
              <a:t>Une perception de suivi et de professionnalisme</a:t>
            </a:r>
          </a:p>
          <a:p>
            <a:pPr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fr-FR" sz="1600" b="1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rgbClr val="000000"/>
                </a:solidFill>
              </a:rPr>
              <a:t>Des propositions commerciales ciblées et validées lors des précédents entretiens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46311" y="1192766"/>
            <a:ext cx="4246864" cy="49718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24" name="Espace réservé du contenu 1"/>
          <p:cNvSpPr txBox="1">
            <a:spLocks/>
          </p:cNvSpPr>
          <p:nvPr/>
        </p:nvSpPr>
        <p:spPr>
          <a:xfrm>
            <a:off x="5238893" y="2165852"/>
            <a:ext cx="3061699" cy="526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2000" b="1" dirty="0" smtClean="0">
                <a:solidFill>
                  <a:srgbClr val="000000"/>
                </a:solidFill>
              </a:rPr>
              <a:t>Pour la CELCA</a:t>
            </a:r>
          </a:p>
        </p:txBody>
      </p:sp>
      <p:sp>
        <p:nvSpPr>
          <p:cNvPr id="4" name="Rectangle 3"/>
          <p:cNvSpPr/>
          <p:nvPr/>
        </p:nvSpPr>
        <p:spPr>
          <a:xfrm>
            <a:off x="4876799" y="3098891"/>
            <a:ext cx="3875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rgbClr val="000000"/>
                </a:solidFill>
              </a:rPr>
              <a:t>Une </a:t>
            </a:r>
            <a:r>
              <a:rPr lang="fr-FR" sz="1600" b="1" dirty="0">
                <a:solidFill>
                  <a:srgbClr val="000000"/>
                </a:solidFill>
              </a:rPr>
              <a:t>meilleure visibilité </a:t>
            </a:r>
            <a:r>
              <a:rPr lang="fr-FR" sz="1600" b="1" dirty="0" smtClean="0">
                <a:solidFill>
                  <a:srgbClr val="000000"/>
                </a:solidFill>
              </a:rPr>
              <a:t>des usages de nos clients en termes de contacts</a:t>
            </a:r>
            <a:endParaRPr lang="fr-FR" sz="1600" b="1" dirty="0">
              <a:solidFill>
                <a:srgbClr val="0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212" y="1335662"/>
            <a:ext cx="881061" cy="80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01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839462" y="4780116"/>
            <a:ext cx="7958757" cy="1388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519301"/>
            <a:ext cx="8059406" cy="39753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fr-FR" dirty="0"/>
              <a:t>Comment bien compléter votre Compte-rendu 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97818" y="1204607"/>
            <a:ext cx="8603282" cy="35483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3" name="Espace réservé du contenu 1"/>
          <p:cNvSpPr txBox="1">
            <a:spLocks/>
          </p:cNvSpPr>
          <p:nvPr/>
        </p:nvSpPr>
        <p:spPr>
          <a:xfrm>
            <a:off x="514350" y="1272386"/>
            <a:ext cx="8134350" cy="526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 dirty="0" smtClean="0">
              <a:solidFill>
                <a:srgbClr val="000000"/>
              </a:solidFill>
            </a:endParaRPr>
          </a:p>
        </p:txBody>
      </p: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969668" y="1521731"/>
            <a:ext cx="6812257" cy="27031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r>
              <a:rPr lang="fr-FR" sz="1400" b="1" dirty="0" smtClean="0">
                <a:solidFill>
                  <a:srgbClr val="000000"/>
                </a:solidFill>
              </a:rPr>
              <a:t>Saisir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b="1" dirty="0" smtClean="0">
                <a:solidFill>
                  <a:srgbClr val="000000"/>
                </a:solidFill>
              </a:rPr>
              <a:t>systématiquement le CR </a:t>
            </a:r>
            <a:r>
              <a:rPr lang="fr-FR" sz="1400" dirty="0" smtClean="0">
                <a:solidFill>
                  <a:srgbClr val="000000"/>
                </a:solidFill>
              </a:rPr>
              <a:t>à l’issue de chaque entretien en face à face ou à distance. </a:t>
            </a: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 smtClean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 smtClean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r>
              <a:rPr lang="fr-FR" sz="1400" dirty="0" smtClean="0">
                <a:solidFill>
                  <a:srgbClr val="000000"/>
                </a:solidFill>
              </a:rPr>
              <a:t>Renseigner </a:t>
            </a:r>
            <a:r>
              <a:rPr lang="fr-FR" sz="1400" dirty="0">
                <a:solidFill>
                  <a:srgbClr val="000000"/>
                </a:solidFill>
              </a:rPr>
              <a:t>les </a:t>
            </a:r>
            <a:r>
              <a:rPr lang="fr-FR" sz="1400" b="1" dirty="0">
                <a:solidFill>
                  <a:srgbClr val="000000"/>
                </a:solidFill>
              </a:rPr>
              <a:t>produits non gérés </a:t>
            </a:r>
            <a:r>
              <a:rPr lang="fr-FR" sz="1400" dirty="0">
                <a:solidFill>
                  <a:srgbClr val="000000"/>
                </a:solidFill>
              </a:rPr>
              <a:t>avec le </a:t>
            </a:r>
            <a:r>
              <a:rPr lang="fr-FR" sz="1400" b="1" dirty="0">
                <a:solidFill>
                  <a:srgbClr val="000000"/>
                </a:solidFill>
              </a:rPr>
              <a:t>bon type de résultat </a:t>
            </a:r>
            <a:r>
              <a:rPr lang="fr-FR" sz="1400" dirty="0">
                <a:solidFill>
                  <a:srgbClr val="000000"/>
                </a:solidFill>
              </a:rPr>
              <a:t>et le </a:t>
            </a:r>
            <a:r>
              <a:rPr lang="fr-FR" sz="1400" b="1" dirty="0">
                <a:solidFill>
                  <a:srgbClr val="000000"/>
                </a:solidFill>
              </a:rPr>
              <a:t>bon type </a:t>
            </a:r>
            <a:r>
              <a:rPr lang="fr-FR" sz="1400" b="1" dirty="0" smtClean="0">
                <a:solidFill>
                  <a:srgbClr val="000000"/>
                </a:solidFill>
              </a:rPr>
              <a:t>d’opération</a:t>
            </a:r>
            <a:r>
              <a:rPr lang="fr-FR" sz="1400" dirty="0" smtClean="0">
                <a:solidFill>
                  <a:srgbClr val="000000"/>
                </a:solidFill>
              </a:rPr>
              <a:t>. </a:t>
            </a: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r>
              <a:rPr lang="fr-FR" sz="1400" b="1" dirty="0">
                <a:solidFill>
                  <a:srgbClr val="000000"/>
                </a:solidFill>
              </a:rPr>
              <a:t>Enrichir le commentaire d’informations permettant un rebond commercial </a:t>
            </a:r>
            <a:r>
              <a:rPr lang="fr-FR" sz="1400" b="1" dirty="0" smtClean="0">
                <a:solidFill>
                  <a:srgbClr val="000000"/>
                </a:solidFill>
              </a:rPr>
              <a:t>lors du </a:t>
            </a:r>
            <a:r>
              <a:rPr lang="fr-FR" sz="1400" b="1" dirty="0">
                <a:solidFill>
                  <a:srgbClr val="000000"/>
                </a:solidFill>
              </a:rPr>
              <a:t>prochain </a:t>
            </a:r>
            <a:r>
              <a:rPr lang="fr-FR" sz="1400" b="1" dirty="0" smtClean="0">
                <a:solidFill>
                  <a:srgbClr val="000000"/>
                </a:solidFill>
              </a:rPr>
              <a:t>entretien. </a:t>
            </a:r>
            <a:r>
              <a:rPr lang="fr-FR" sz="1400" dirty="0" smtClean="0">
                <a:solidFill>
                  <a:srgbClr val="000000"/>
                </a:solidFill>
              </a:rPr>
              <a:t>Lors </a:t>
            </a:r>
            <a:r>
              <a:rPr lang="fr-FR" sz="1400" dirty="0">
                <a:solidFill>
                  <a:srgbClr val="000000"/>
                </a:solidFill>
              </a:rPr>
              <a:t>de l’entretien proposer </a:t>
            </a:r>
            <a:r>
              <a:rPr lang="fr-FR" sz="1400" b="1" dirty="0">
                <a:solidFill>
                  <a:srgbClr val="000000"/>
                </a:solidFill>
              </a:rPr>
              <a:t>un prochain RDV/contact au client et </a:t>
            </a:r>
            <a:r>
              <a:rPr lang="fr-FR" sz="1400" b="1" dirty="0" smtClean="0">
                <a:solidFill>
                  <a:srgbClr val="000000"/>
                </a:solidFill>
              </a:rPr>
              <a:t>le renseigner </a:t>
            </a:r>
            <a:r>
              <a:rPr lang="fr-FR" sz="1400" b="1" dirty="0">
                <a:solidFill>
                  <a:srgbClr val="000000"/>
                </a:solidFill>
              </a:rPr>
              <a:t>dans le Compte rendu « prochain contact </a:t>
            </a:r>
            <a:r>
              <a:rPr lang="fr-FR" sz="1400" b="1" dirty="0" smtClean="0">
                <a:solidFill>
                  <a:srgbClr val="000000"/>
                </a:solidFill>
              </a:rPr>
              <a:t>».</a:t>
            </a: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 smtClean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r>
              <a:rPr lang="fr-FR" sz="1400" b="1" dirty="0" smtClean="0"/>
              <a:t>Le nouveau CR alimentera le suivi des contacts dans le GPS</a:t>
            </a:r>
            <a:endParaRPr lang="fr-FR" sz="1400" b="1" dirty="0"/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800" b="1" dirty="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FF0000"/>
              </a:buClr>
              <a:buFont typeface="Arial Narrow" panose="020B0606020202030204" pitchFamily="34" charset="0"/>
              <a:buChar char="−"/>
            </a:pPr>
            <a:endParaRPr lang="fr-FR" sz="1400" b="1" dirty="0">
              <a:solidFill>
                <a:srgbClr val="000000"/>
              </a:solidFill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30" y="5056831"/>
            <a:ext cx="763844" cy="827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900" y="1284401"/>
            <a:ext cx="733425" cy="104922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982731"/>
            <a:ext cx="4962524" cy="77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812636" y="4809774"/>
            <a:ext cx="7988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i="1" dirty="0"/>
              <a:t>Les zones de commentaires libres ne doivent comporter que </a:t>
            </a:r>
            <a:r>
              <a:rPr lang="fr-FR" sz="1400" b="1" i="1" dirty="0"/>
              <a:t>des données objectives respectant la dignité des personnes</a:t>
            </a:r>
            <a:r>
              <a:rPr lang="fr-FR" sz="1400" i="1" dirty="0"/>
              <a:t> </a:t>
            </a:r>
            <a:r>
              <a:rPr lang="fr-FR" sz="1400" i="1" dirty="0" smtClean="0"/>
              <a:t>concernées. Ainsi, </a:t>
            </a:r>
            <a:r>
              <a:rPr lang="fr-FR" sz="1400" i="1" dirty="0"/>
              <a:t>les données raciales, ethniques, religieuses, politiques, philosophiques, syndicales ou culturelles, les informations injurieuses, diffamatoires, blessantes, péjoratives ou désobligeantes, ou encore les informations portant sur la vie sexuelle ou la santé </a:t>
            </a:r>
            <a:r>
              <a:rPr lang="fr-FR" sz="1400" b="1" i="1" dirty="0"/>
              <a:t>sont strictement </a:t>
            </a:r>
            <a:r>
              <a:rPr lang="fr-FR" sz="1400" b="1" i="1" dirty="0" smtClean="0"/>
              <a:t>interdites</a:t>
            </a:r>
            <a:r>
              <a:rPr lang="fr-FR" sz="1400" i="1" dirty="0" smtClean="0"/>
              <a:t>. De </a:t>
            </a:r>
            <a:r>
              <a:rPr lang="fr-FR" sz="1400" i="1" dirty="0"/>
              <a:t>même, la saisie dans une zone de commentaires libres des informations suivantes est strictement interdite </a:t>
            </a:r>
            <a:r>
              <a:rPr lang="fr-FR" sz="1400" i="1" dirty="0" smtClean="0"/>
              <a:t>: du </a:t>
            </a:r>
            <a:r>
              <a:rPr lang="fr-FR" sz="1400" i="1" dirty="0"/>
              <a:t>numéro de sécurité </a:t>
            </a:r>
            <a:r>
              <a:rPr lang="fr-FR" sz="1400" i="1" dirty="0" smtClean="0"/>
              <a:t>sociale; des </a:t>
            </a:r>
            <a:r>
              <a:rPr lang="fr-FR" sz="1400" i="1" dirty="0"/>
              <a:t>infractions, condamnations ou mesures de sûreté.</a:t>
            </a:r>
            <a:r>
              <a:rPr lang="fr-FR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143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SAISIE D’UN Compte-rendu (CR)</a:t>
            </a:r>
            <a:endParaRPr lang="fr-FR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9" t="26370" r="14375" b="19487"/>
          <a:stretch/>
        </p:blipFill>
        <p:spPr bwMode="auto">
          <a:xfrm>
            <a:off x="828124" y="1444238"/>
            <a:ext cx="7983416" cy="475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717563" y="4994668"/>
            <a:ext cx="2348111" cy="633929"/>
          </a:xfrm>
          <a:prstGeom prst="wedgeRectCallout">
            <a:avLst>
              <a:gd name="adj1" fmla="val -101961"/>
              <a:gd name="adj2" fmla="val 8820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/>
                </a:solidFill>
              </a:rPr>
              <a:t>E</a:t>
            </a:r>
            <a:r>
              <a:rPr lang="fr-FR" sz="900" b="1" dirty="0" smtClean="0">
                <a:solidFill>
                  <a:schemeClr val="tx1"/>
                </a:solidFill>
              </a:rPr>
              <a:t>n cliquant sur « Fin client » le nouveau formulaire MyWay du Compte-Rendu s’ouvre automatiquement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48327" y="2247543"/>
            <a:ext cx="1743343" cy="10511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110950" y="3523748"/>
            <a:ext cx="4170351" cy="113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66792" y="4564932"/>
            <a:ext cx="4170351" cy="113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204815" y="3637689"/>
            <a:ext cx="1827149" cy="11722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168700" y="3502365"/>
            <a:ext cx="1514257" cy="9243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129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SAISIE D’UN Compte-rendu (CR)</a:t>
            </a:r>
            <a:endParaRPr lang="fr-FR" sz="2200" dirty="0"/>
          </a:p>
        </p:txBody>
      </p:sp>
      <p:sp>
        <p:nvSpPr>
          <p:cNvPr id="6" name="ZoneTexte 5"/>
          <p:cNvSpPr txBox="1"/>
          <p:nvPr/>
        </p:nvSpPr>
        <p:spPr>
          <a:xfrm>
            <a:off x="948327" y="2247543"/>
            <a:ext cx="1743343" cy="10511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110950" y="3523748"/>
            <a:ext cx="4170351" cy="113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66792" y="4564932"/>
            <a:ext cx="4170351" cy="113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204815" y="3637689"/>
            <a:ext cx="1827149" cy="11722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168700" y="3502365"/>
            <a:ext cx="1514257" cy="9243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5" t="5448" r="17739"/>
          <a:stretch/>
        </p:blipFill>
        <p:spPr bwMode="auto">
          <a:xfrm>
            <a:off x="188684" y="1340175"/>
            <a:ext cx="8652681" cy="477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948327" y="5678107"/>
            <a:ext cx="764359" cy="39764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fr-FR" sz="1100" dirty="0"/>
          </a:p>
        </p:txBody>
      </p:sp>
      <p:sp>
        <p:nvSpPr>
          <p:cNvPr id="15" name="ZoneTexte 14"/>
          <p:cNvSpPr txBox="1"/>
          <p:nvPr/>
        </p:nvSpPr>
        <p:spPr>
          <a:xfrm>
            <a:off x="4184364" y="3387012"/>
            <a:ext cx="134525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281301" y="1930578"/>
            <a:ext cx="2348111" cy="633929"/>
          </a:xfrm>
          <a:prstGeom prst="wedgeRectCallout">
            <a:avLst>
              <a:gd name="adj1" fmla="val -97016"/>
              <a:gd name="adj2" fmla="val 27595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Cliquer sur « Compte-Rendu »</a:t>
            </a:r>
            <a:endParaRPr lang="fr-FR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SAISIE D’UN Compte-rendu (CR)</a:t>
            </a:r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2" t="11412"/>
          <a:stretch/>
        </p:blipFill>
        <p:spPr bwMode="auto">
          <a:xfrm>
            <a:off x="893623" y="1383028"/>
            <a:ext cx="7867650" cy="462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434983" y="4537817"/>
            <a:ext cx="2057553" cy="534533"/>
          </a:xfrm>
          <a:prstGeom prst="wedgeRectCallout">
            <a:avLst>
              <a:gd name="adj1" fmla="val 31242"/>
              <a:gd name="adj2" fmla="val -21376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Pour poursuivre la saisie d’un </a:t>
            </a:r>
          </a:p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Compte-Rendu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05372" y="2468311"/>
            <a:ext cx="2057553" cy="534533"/>
          </a:xfrm>
          <a:prstGeom prst="wedgeRectCallout">
            <a:avLst>
              <a:gd name="adj1" fmla="val 47440"/>
              <a:gd name="adj2" fmla="val -19138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Pour sortir définitivement d’un plan, si aucun </a:t>
            </a:r>
            <a:r>
              <a:rPr lang="fr-FR" sz="900" b="1" dirty="0">
                <a:solidFill>
                  <a:schemeClr val="tx1"/>
                </a:solidFill>
              </a:rPr>
              <a:t>C</a:t>
            </a:r>
            <a:r>
              <a:rPr lang="fr-FR" sz="900" b="1" dirty="0" smtClean="0">
                <a:solidFill>
                  <a:schemeClr val="tx1"/>
                </a:solidFill>
              </a:rPr>
              <a:t>ompte-Rendu n’est à saisir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02493" y="3429581"/>
            <a:ext cx="2057553" cy="534533"/>
          </a:xfrm>
          <a:prstGeom prst="wedgeRectCallout">
            <a:avLst>
              <a:gd name="adj1" fmla="val 99357"/>
              <a:gd name="adj2" fmla="val -2670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Pour identifier une autre personne de la relation 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375474" y="2399943"/>
            <a:ext cx="1581227" cy="6765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113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LA SAISIE D’UN Compte-rendu (CR)</a:t>
            </a:r>
            <a:endParaRPr lang="fr-FR" sz="2200" dirty="0"/>
          </a:p>
        </p:txBody>
      </p:sp>
      <p:sp>
        <p:nvSpPr>
          <p:cNvPr id="6" name="Espace réservé du texte 13"/>
          <p:cNvSpPr txBox="1">
            <a:spLocks/>
          </p:cNvSpPr>
          <p:nvPr/>
        </p:nvSpPr>
        <p:spPr bwMode="auto">
          <a:xfrm>
            <a:off x="598206" y="1153693"/>
            <a:ext cx="7827947" cy="431562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 smtClean="0"/>
              <a:t>Un seul formulaire décomposé en 6 parties permet de saisir la totalité du Compte-Rendu (CR)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13" y="1763690"/>
            <a:ext cx="4072530" cy="228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6" y="4076314"/>
            <a:ext cx="4222467" cy="96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6"/>
          <a:stretch/>
        </p:blipFill>
        <p:spPr bwMode="auto">
          <a:xfrm>
            <a:off x="991305" y="5100580"/>
            <a:ext cx="3375606" cy="100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877" y="1795761"/>
            <a:ext cx="3997943" cy="77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07" y="2674152"/>
            <a:ext cx="3963623" cy="114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07" y="3959332"/>
            <a:ext cx="3970013" cy="113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llipse 16"/>
          <p:cNvSpPr/>
          <p:nvPr/>
        </p:nvSpPr>
        <p:spPr>
          <a:xfrm flipH="1">
            <a:off x="724042" y="3176634"/>
            <a:ext cx="163316" cy="1434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</a:t>
            </a:r>
            <a:endParaRPr lang="fr-FR" sz="1400" dirty="0"/>
          </a:p>
        </p:txBody>
      </p:sp>
      <p:sp>
        <p:nvSpPr>
          <p:cNvPr id="18" name="Ellipse 17"/>
          <p:cNvSpPr/>
          <p:nvPr/>
        </p:nvSpPr>
        <p:spPr>
          <a:xfrm>
            <a:off x="537453" y="4436179"/>
            <a:ext cx="231713" cy="1434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2</a:t>
            </a:r>
          </a:p>
        </p:txBody>
      </p:sp>
      <p:sp>
        <p:nvSpPr>
          <p:cNvPr id="19" name="Ellipse 18"/>
          <p:cNvSpPr/>
          <p:nvPr/>
        </p:nvSpPr>
        <p:spPr>
          <a:xfrm>
            <a:off x="805700" y="5457711"/>
            <a:ext cx="231713" cy="1434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3</a:t>
            </a:r>
          </a:p>
        </p:txBody>
      </p:sp>
      <p:sp>
        <p:nvSpPr>
          <p:cNvPr id="20" name="Ellipse 19"/>
          <p:cNvSpPr/>
          <p:nvPr/>
        </p:nvSpPr>
        <p:spPr>
          <a:xfrm>
            <a:off x="4512179" y="2111825"/>
            <a:ext cx="231713" cy="1434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4</a:t>
            </a:r>
            <a:endParaRPr lang="fr-FR" sz="1400" dirty="0"/>
          </a:p>
        </p:txBody>
      </p:sp>
      <p:sp>
        <p:nvSpPr>
          <p:cNvPr id="21" name="Ellipse 20"/>
          <p:cNvSpPr/>
          <p:nvPr/>
        </p:nvSpPr>
        <p:spPr>
          <a:xfrm>
            <a:off x="4522885" y="3078760"/>
            <a:ext cx="231713" cy="1434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5</a:t>
            </a:r>
          </a:p>
        </p:txBody>
      </p:sp>
      <p:sp>
        <p:nvSpPr>
          <p:cNvPr id="22" name="Ellipse 21"/>
          <p:cNvSpPr/>
          <p:nvPr/>
        </p:nvSpPr>
        <p:spPr>
          <a:xfrm>
            <a:off x="4541762" y="4226051"/>
            <a:ext cx="231713" cy="1434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6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04214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</a:t>
            </a:r>
            <a:r>
              <a:rPr lang="fr-FR" dirty="0"/>
              <a:t>détail du contact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4" y="1346651"/>
            <a:ext cx="7963125" cy="446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13"/>
          <p:cNvSpPr txBox="1">
            <a:spLocks/>
          </p:cNvSpPr>
          <p:nvPr/>
        </p:nvSpPr>
        <p:spPr bwMode="auto">
          <a:xfrm>
            <a:off x="7097644" y="1231733"/>
            <a:ext cx="1119499" cy="863125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900" b="1" dirty="0" smtClean="0"/>
              <a:t>Navigation soit </a:t>
            </a:r>
          </a:p>
          <a:p>
            <a:pPr marL="0" indent="0" algn="ctr">
              <a:buNone/>
            </a:pPr>
            <a:r>
              <a:rPr lang="fr-FR" sz="900" b="1" dirty="0"/>
              <a:t>p</a:t>
            </a:r>
            <a:r>
              <a:rPr lang="fr-FR" sz="900" b="1" dirty="0" smtClean="0"/>
              <a:t>ar l’ascenseur ou </a:t>
            </a:r>
          </a:p>
          <a:p>
            <a:pPr marL="0" indent="0" algn="ctr">
              <a:buNone/>
            </a:pPr>
            <a:r>
              <a:rPr lang="fr-FR" sz="900" b="1" dirty="0" smtClean="0"/>
              <a:t>le totem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8217143" y="1868504"/>
            <a:ext cx="336264" cy="22635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66762" y="2478500"/>
            <a:ext cx="2580827" cy="452707"/>
          </a:xfrm>
          <a:prstGeom prst="wedgeRectCallout">
            <a:avLst>
              <a:gd name="adj1" fmla="val -106676"/>
              <a:gd name="adj2" fmla="val 23013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A modifier si le contact est subi (entrant = client) ou s’il est proactif (sortant = conseiller)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3048" y="3187817"/>
            <a:ext cx="2348111" cy="390205"/>
          </a:xfrm>
          <a:prstGeom prst="wedgeRectCallout">
            <a:avLst>
              <a:gd name="adj1" fmla="val -85498"/>
              <a:gd name="adj2" fmla="val 17145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Paramétré automatiquement si un Rdv a été positionné dans l’Agenda, à défaut à cocher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12" name="Arc 11"/>
          <p:cNvSpPr/>
          <p:nvPr/>
        </p:nvSpPr>
        <p:spPr>
          <a:xfrm>
            <a:off x="999871" y="2094858"/>
            <a:ext cx="897298" cy="332149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0487" y="1642151"/>
            <a:ext cx="2580827" cy="452707"/>
          </a:xfrm>
          <a:prstGeom prst="wedgeRectCallout">
            <a:avLst>
              <a:gd name="adj1" fmla="val 44607"/>
              <a:gd name="adj2" fmla="val 18525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Pré renseigné automatiquement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381828" y="5324641"/>
            <a:ext cx="478971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3200" dirty="0" smtClean="0">
                <a:solidFill>
                  <a:srgbClr val="FF0000"/>
                </a:solidFill>
              </a:rPr>
              <a:t>*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0943" y="5824255"/>
            <a:ext cx="2580827" cy="452707"/>
          </a:xfrm>
          <a:prstGeom prst="wedgeRectCallout">
            <a:avLst>
              <a:gd name="adj1" fmla="val 61402"/>
              <a:gd name="adj2" fmla="val -10751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rgbClr val="FF0000"/>
                </a:solidFill>
              </a:rPr>
              <a:t>L’étoile ROUGE </a:t>
            </a:r>
            <a:r>
              <a:rPr lang="fr-FR" sz="900" b="1" dirty="0" smtClean="0">
                <a:solidFill>
                  <a:schemeClr val="tx1"/>
                </a:solidFill>
              </a:rPr>
              <a:t>indique l’obligation de saisir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89630" y="4028150"/>
            <a:ext cx="1590059" cy="452707"/>
          </a:xfrm>
          <a:prstGeom prst="wedgeRectCallout">
            <a:avLst>
              <a:gd name="adj1" fmla="val -88460"/>
              <a:gd name="adj2" fmla="val 10509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Choisir le </a:t>
            </a:r>
            <a:r>
              <a:rPr lang="fr-FR" sz="900" b="1" dirty="0" smtClean="0">
                <a:solidFill>
                  <a:srgbClr val="FF0000"/>
                </a:solidFill>
              </a:rPr>
              <a:t>média</a:t>
            </a:r>
            <a:r>
              <a:rPr lang="fr-FR" sz="900" b="1" dirty="0" smtClean="0">
                <a:solidFill>
                  <a:schemeClr val="tx1"/>
                </a:solidFill>
              </a:rPr>
              <a:t> approprié </a:t>
            </a:r>
            <a:endParaRPr lang="fr-FR" sz="900" b="1" dirty="0">
              <a:solidFill>
                <a:schemeClr val="tx1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762" y="3592884"/>
            <a:ext cx="734551" cy="646758"/>
          </a:xfrm>
          <a:prstGeom prst="rect">
            <a:avLst/>
          </a:prstGeom>
        </p:spPr>
      </p:pic>
      <p:sp>
        <p:nvSpPr>
          <p:cNvPr id="19" name="Espace réservé du texte 13"/>
          <p:cNvSpPr txBox="1">
            <a:spLocks/>
          </p:cNvSpPr>
          <p:nvPr/>
        </p:nvSpPr>
        <p:spPr bwMode="auto">
          <a:xfrm>
            <a:off x="870857" y="3592884"/>
            <a:ext cx="1248513" cy="2024145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sz="900" b="1" dirty="0" smtClean="0"/>
          </a:p>
          <a:p>
            <a:pPr marL="0" indent="0" algn="ctr">
              <a:buNone/>
            </a:pPr>
            <a:r>
              <a:rPr lang="fr-FR" sz="1100" b="1" dirty="0" smtClean="0"/>
              <a:t>Pavé à saisir </a:t>
            </a:r>
          </a:p>
          <a:p>
            <a:pPr marL="0" indent="0" algn="ctr">
              <a:buNone/>
            </a:pPr>
            <a:r>
              <a:rPr lang="fr-FR" sz="1100" b="1" dirty="0" smtClean="0"/>
              <a:t>IMPERATIVEMENT</a:t>
            </a:r>
          </a:p>
          <a:p>
            <a:pPr marL="0" indent="0" algn="ctr">
              <a:buNone/>
            </a:pPr>
            <a:endParaRPr lang="fr-FR" sz="900" b="1" dirty="0" smtClean="0"/>
          </a:p>
          <a:p>
            <a:pPr marL="0" indent="0" algn="ctr">
              <a:buNone/>
            </a:pPr>
            <a:endParaRPr lang="fr-FR" sz="900" b="1" dirty="0"/>
          </a:p>
          <a:p>
            <a:pPr marL="0" indent="0" algn="ctr">
              <a:buNone/>
            </a:pPr>
            <a:r>
              <a:rPr lang="fr-FR" sz="1200" b="1" u="sng" dirty="0" smtClean="0"/>
              <a:t>Nouveau support </a:t>
            </a:r>
          </a:p>
          <a:p>
            <a:pPr marL="0" indent="0" algn="ctr">
              <a:buNone/>
            </a:pPr>
            <a:r>
              <a:rPr lang="fr-FR" sz="1200" b="1" u="sng" dirty="0" smtClean="0"/>
              <a:t>de la mesure </a:t>
            </a:r>
          </a:p>
          <a:p>
            <a:pPr marL="0" indent="0" algn="ctr">
              <a:buNone/>
            </a:pPr>
            <a:r>
              <a:rPr lang="fr-FR" sz="1200" b="1" u="sng" dirty="0" smtClean="0"/>
              <a:t>d’activité</a:t>
            </a:r>
          </a:p>
        </p:txBody>
      </p:sp>
      <p:sp>
        <p:nvSpPr>
          <p:cNvPr id="18" name="Accolade fermante 17"/>
          <p:cNvSpPr/>
          <p:nvPr/>
        </p:nvSpPr>
        <p:spPr>
          <a:xfrm>
            <a:off x="6487886" y="4254503"/>
            <a:ext cx="169289" cy="972162"/>
          </a:xfrm>
          <a:prstGeom prst="rightBrace">
            <a:avLst/>
          </a:prstGeom>
          <a:ln w="25400"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 descr="Résultat de recherche d'images pour &quot;new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04" y="292324"/>
            <a:ext cx="1170050" cy="6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32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3" grpId="0" animBg="1"/>
      <p:bldP spid="2" grpId="0"/>
      <p:bldP spid="15" grpId="0" animBg="1"/>
      <p:bldP spid="16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SAISIE D’UN Compte-rendu (CR) : </a:t>
            </a:r>
            <a:r>
              <a:rPr lang="fr-FR" sz="1600" dirty="0"/>
              <a:t>Le détail du contact</a:t>
            </a:r>
            <a:endParaRPr lang="fr-FR" sz="22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6" t="8432" r="2162" b="16302"/>
          <a:stretch/>
        </p:blipFill>
        <p:spPr bwMode="auto">
          <a:xfrm>
            <a:off x="469441" y="1247073"/>
            <a:ext cx="8278905" cy="432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13"/>
          <p:cNvSpPr txBox="1">
            <a:spLocks/>
          </p:cNvSpPr>
          <p:nvPr/>
        </p:nvSpPr>
        <p:spPr bwMode="auto">
          <a:xfrm>
            <a:off x="217714" y="3831771"/>
            <a:ext cx="1596572" cy="1915886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100" b="1" dirty="0" smtClean="0"/>
              <a:t>Si Média choisi = « autre »</a:t>
            </a:r>
          </a:p>
          <a:p>
            <a:pPr marL="0" indent="0" algn="ctr">
              <a:buNone/>
            </a:pPr>
            <a:endParaRPr lang="fr-FR" sz="1100" b="1" dirty="0" smtClean="0"/>
          </a:p>
          <a:p>
            <a:pPr marL="0" indent="0" algn="ctr">
              <a:buNone/>
            </a:pPr>
            <a:r>
              <a:rPr lang="fr-FR" sz="1100" b="1" dirty="0" smtClean="0"/>
              <a:t>Sélectionner les autres choix</a:t>
            </a:r>
          </a:p>
          <a:p>
            <a:pPr marL="0" indent="0" algn="ctr">
              <a:buNone/>
            </a:pPr>
            <a:r>
              <a:rPr lang="fr-FR" sz="1100" b="1" dirty="0"/>
              <a:t>à</a:t>
            </a:r>
            <a:r>
              <a:rPr lang="fr-FR" sz="1100" b="1" dirty="0" smtClean="0"/>
              <a:t> l’aide de l’ascenseur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1814286" y="4537819"/>
            <a:ext cx="1219471" cy="97219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3666338" y="4535450"/>
            <a:ext cx="2033694" cy="985130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2316419" y="1251343"/>
            <a:ext cx="4280933" cy="2924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2" name="Arc 21"/>
          <p:cNvSpPr/>
          <p:nvPr/>
        </p:nvSpPr>
        <p:spPr>
          <a:xfrm>
            <a:off x="470019" y="1889754"/>
            <a:ext cx="897298" cy="332149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2" descr="Résultat de recherche d'images pour &quot;new&quot;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04" y="292324"/>
            <a:ext cx="1170050" cy="6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4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SAISIE D’UN Compte-rendu (CR) : </a:t>
            </a:r>
            <a:r>
              <a:rPr lang="fr-FR" sz="1600" dirty="0"/>
              <a:t>Le détail du contact</a:t>
            </a:r>
            <a:endParaRPr lang="fr-FR" sz="22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6" t="8432" r="2162" b="16302"/>
          <a:stretch/>
        </p:blipFill>
        <p:spPr bwMode="auto">
          <a:xfrm>
            <a:off x="317432" y="1284474"/>
            <a:ext cx="8278905" cy="432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2316419" y="1251343"/>
            <a:ext cx="4280933" cy="2924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0" t="15710" r="16585" b="35385"/>
          <a:stretch/>
        </p:blipFill>
        <p:spPr bwMode="auto">
          <a:xfrm>
            <a:off x="3682578" y="2756326"/>
            <a:ext cx="4658117" cy="321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rc 11"/>
          <p:cNvSpPr/>
          <p:nvPr/>
        </p:nvSpPr>
        <p:spPr>
          <a:xfrm>
            <a:off x="316191" y="1923938"/>
            <a:ext cx="897298" cy="332149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316191" y="3476267"/>
            <a:ext cx="1330461" cy="1118988"/>
          </a:xfrm>
          <a:prstGeom prst="wedgeRectCallout">
            <a:avLst>
              <a:gd name="adj1" fmla="val 78629"/>
              <a:gd name="adj2" fmla="val 7790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fr-FR" sz="900" b="1" dirty="0">
              <a:solidFill>
                <a:schemeClr val="tx1"/>
              </a:solidFill>
            </a:endParaRPr>
          </a:p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Sélectionner LES MOTIFS de RDV</a:t>
            </a:r>
          </a:p>
          <a:p>
            <a:pPr algn="ctr"/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5" name="Accolade ouvrante 4"/>
          <p:cNvSpPr/>
          <p:nvPr/>
        </p:nvSpPr>
        <p:spPr>
          <a:xfrm rot="5400000">
            <a:off x="5823857" y="1996720"/>
            <a:ext cx="391886" cy="3345542"/>
          </a:xfrm>
          <a:prstGeom prst="leftBrace">
            <a:avLst/>
          </a:prstGeom>
          <a:ln w="19050"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5297714" y="1397548"/>
            <a:ext cx="1624881" cy="692463"/>
          </a:xfrm>
          <a:prstGeom prst="wedgeRectCallout">
            <a:avLst>
              <a:gd name="adj1" fmla="val -5064"/>
              <a:gd name="adj2" fmla="val 24300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fr-FR" sz="900" b="1" dirty="0">
              <a:solidFill>
                <a:schemeClr val="tx1"/>
              </a:solidFill>
            </a:endParaRPr>
          </a:p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Possibilité de cocher jusqu’à 5 motifs</a:t>
            </a:r>
            <a:endParaRPr lang="fr-FR" sz="1100" b="1" dirty="0">
              <a:solidFill>
                <a:schemeClr val="tx1"/>
              </a:solidFill>
            </a:endParaRPr>
          </a:p>
        </p:txBody>
      </p:sp>
      <p:pic>
        <p:nvPicPr>
          <p:cNvPr id="11" name="Picture 2" descr="Résultat de recherche d'images pour &quot;new&quot;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04" y="292324"/>
            <a:ext cx="1170050" cy="6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3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SAISIE D’UN Compte-rendu (CR) : </a:t>
            </a:r>
            <a:r>
              <a:rPr lang="fr-FR" sz="1600" dirty="0"/>
              <a:t>Le détail du </a:t>
            </a:r>
            <a:r>
              <a:rPr lang="fr-FR" sz="1600" dirty="0" smtClean="0"/>
              <a:t>contact </a:t>
            </a:r>
            <a:br>
              <a:rPr lang="fr-FR" sz="1600" dirty="0" smtClean="0"/>
            </a:br>
            <a:r>
              <a:rPr lang="fr-FR" sz="1600" dirty="0" smtClean="0"/>
              <a:t>(suite)</a:t>
            </a:r>
            <a:endParaRPr lang="fr-FR" sz="22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6" t="8432" r="2162" b="16302"/>
          <a:stretch/>
        </p:blipFill>
        <p:spPr bwMode="auto">
          <a:xfrm>
            <a:off x="317432" y="1245565"/>
            <a:ext cx="8278905" cy="432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2316419" y="1251343"/>
            <a:ext cx="4280933" cy="2924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0" t="15710" r="16585" b="35385"/>
          <a:stretch/>
        </p:blipFill>
        <p:spPr bwMode="auto">
          <a:xfrm>
            <a:off x="3682578" y="2756326"/>
            <a:ext cx="4658117" cy="321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rc 11"/>
          <p:cNvSpPr/>
          <p:nvPr/>
        </p:nvSpPr>
        <p:spPr>
          <a:xfrm>
            <a:off x="316191" y="1923938"/>
            <a:ext cx="897298" cy="332149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Accolade ouvrante 4"/>
          <p:cNvSpPr/>
          <p:nvPr/>
        </p:nvSpPr>
        <p:spPr>
          <a:xfrm rot="5400000">
            <a:off x="5823857" y="1996720"/>
            <a:ext cx="391886" cy="3345542"/>
          </a:xfrm>
          <a:prstGeom prst="leftBrace">
            <a:avLst/>
          </a:prstGeom>
          <a:ln w="19050"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1213489" y="1043070"/>
            <a:ext cx="6232339" cy="1990416"/>
          </a:xfrm>
          <a:prstGeom prst="wedgeRectCallout">
            <a:avLst>
              <a:gd name="adj1" fmla="val -7606"/>
              <a:gd name="adj2" fmla="val 13033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fr-FR" sz="900" b="1" dirty="0">
              <a:solidFill>
                <a:schemeClr val="tx1"/>
              </a:solidFill>
            </a:endParaRPr>
          </a:p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TOUS LES CR REALISES AUTRE QU’UN MOTIF « ENTRETIEN COMMERCIAL » (par ex. phoning pour prise de Rdv) DEVRONT ETRE COCHES EN MOTIF « DEMANDE DE RDV » (pour une exclusion de l’activité entretien commercial)</a:t>
            </a:r>
            <a:endParaRPr lang="fr-FR" sz="2000" b="1" dirty="0">
              <a:solidFill>
                <a:schemeClr val="tx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4" y="3470925"/>
            <a:ext cx="1387677" cy="1221823"/>
          </a:xfrm>
          <a:prstGeom prst="rect">
            <a:avLst/>
          </a:prstGeom>
        </p:spPr>
      </p:pic>
      <p:pic>
        <p:nvPicPr>
          <p:cNvPr id="13" name="Picture 2" descr="Résultat de recherche d'images pour &quot;new&quot;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04" y="292324"/>
            <a:ext cx="1170050" cy="6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46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SAISIE D’UN Compte-rendu (CR) : </a:t>
            </a:r>
            <a:r>
              <a:rPr lang="fr-FR" sz="1600" dirty="0" smtClean="0"/>
              <a:t>L’AJOUT D’UN PARTICIPANT</a:t>
            </a:r>
            <a:endParaRPr lang="fr-FR" sz="22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6"/>
          <a:stretch/>
        </p:blipFill>
        <p:spPr bwMode="auto">
          <a:xfrm>
            <a:off x="1948692" y="1709160"/>
            <a:ext cx="6742365" cy="199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7" t="8432" r="68502" b="53527"/>
          <a:stretch/>
        </p:blipFill>
        <p:spPr bwMode="auto">
          <a:xfrm>
            <a:off x="343475" y="1194448"/>
            <a:ext cx="1519505" cy="280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rc 11"/>
          <p:cNvSpPr/>
          <p:nvPr/>
        </p:nvSpPr>
        <p:spPr>
          <a:xfrm>
            <a:off x="316191" y="2641802"/>
            <a:ext cx="897298" cy="332149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 bwMode="auto">
          <a:xfrm>
            <a:off x="3832611" y="3016404"/>
            <a:ext cx="2696369" cy="555767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900" b="1" dirty="0" smtClean="0"/>
              <a:t>L’ajout d’un participant au Compte-Rendu</a:t>
            </a:r>
          </a:p>
          <a:p>
            <a:pPr marL="0" indent="0" algn="ctr">
              <a:buNone/>
            </a:pPr>
            <a:r>
              <a:rPr lang="fr-FR" sz="900" b="1" dirty="0"/>
              <a:t>e</a:t>
            </a:r>
            <a:r>
              <a:rPr lang="fr-FR" sz="900" b="1" dirty="0" smtClean="0"/>
              <a:t>t</a:t>
            </a:r>
          </a:p>
          <a:p>
            <a:pPr marL="0" indent="0" algn="ctr">
              <a:buNone/>
            </a:pPr>
            <a:r>
              <a:rPr lang="fr-FR" sz="900" b="1" dirty="0" smtClean="0"/>
              <a:t>Une recherche en tapant les 3 premières lettres du Nom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38" t="15966" r="16531" b="63087"/>
          <a:stretch/>
        </p:blipFill>
        <p:spPr bwMode="auto">
          <a:xfrm>
            <a:off x="1178983" y="4019778"/>
            <a:ext cx="7529173" cy="182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necteur droit avec flèche 16"/>
          <p:cNvCxnSpPr/>
          <p:nvPr/>
        </p:nvCxnSpPr>
        <p:spPr>
          <a:xfrm>
            <a:off x="5469309" y="3572171"/>
            <a:ext cx="393106" cy="1589489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6528980" y="2973952"/>
            <a:ext cx="888770" cy="17090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82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 dirty="0"/>
              <a:t>LA SAISIE D’UN Compte-rendu (CR) : </a:t>
            </a:r>
            <a:r>
              <a:rPr lang="fr-FR" sz="1800" dirty="0"/>
              <a:t>L’AJOUT </a:t>
            </a:r>
            <a:r>
              <a:rPr lang="fr-FR" sz="1800" dirty="0" smtClean="0"/>
              <a:t>D’UN PRODUIT NON Géré</a:t>
            </a:r>
            <a:endParaRPr lang="fr-FR" sz="22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4" t="8166" r="1586" b="33395"/>
          <a:stretch/>
        </p:blipFill>
        <p:spPr bwMode="auto">
          <a:xfrm>
            <a:off x="1183521" y="1560748"/>
            <a:ext cx="6481850" cy="3819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538104" y="4811506"/>
            <a:ext cx="2348111" cy="390205"/>
          </a:xfrm>
          <a:prstGeom prst="wedgeRectCallout">
            <a:avLst>
              <a:gd name="adj1" fmla="val 108752"/>
              <a:gd name="adj2" fmla="val 1641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Cliquer pour ajouter un produit non géré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17" name="Arc 16"/>
          <p:cNvSpPr/>
          <p:nvPr/>
        </p:nvSpPr>
        <p:spPr>
          <a:xfrm>
            <a:off x="1093877" y="3351120"/>
            <a:ext cx="897298" cy="332149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598437" y="1627367"/>
            <a:ext cx="4280933" cy="2924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5416612" y="2989839"/>
            <a:ext cx="2348111" cy="390205"/>
          </a:xfrm>
          <a:prstGeom prst="wedgeRectCallout">
            <a:avLst>
              <a:gd name="adj1" fmla="val -116893"/>
              <a:gd name="adj2" fmla="val 17409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A renseigner si besoin</a:t>
            </a:r>
            <a:endParaRPr lang="fr-FR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14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SAISIE D’UN Compte-rendu (CR) : </a:t>
            </a:r>
            <a:r>
              <a:rPr lang="fr-FR" sz="1600" dirty="0"/>
              <a:t>L’AJOUT D’UN PRODUIT NON Géré</a:t>
            </a:r>
            <a:endParaRPr lang="fr-FR" sz="2200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73" y="1170764"/>
            <a:ext cx="5995895" cy="230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4" t="15710" r="16539" b="51716"/>
          <a:stretch/>
        </p:blipFill>
        <p:spPr bwMode="auto">
          <a:xfrm>
            <a:off x="1283848" y="3631188"/>
            <a:ext cx="6212328" cy="234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13"/>
          <p:cNvSpPr txBox="1">
            <a:spLocks/>
          </p:cNvSpPr>
          <p:nvPr/>
        </p:nvSpPr>
        <p:spPr bwMode="auto">
          <a:xfrm>
            <a:off x="7789653" y="1572165"/>
            <a:ext cx="1157796" cy="1435955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900" b="1" dirty="0" smtClean="0"/>
              <a:t>Vérifier le marché et </a:t>
            </a:r>
          </a:p>
          <a:p>
            <a:pPr marL="0" indent="0" algn="ctr">
              <a:buNone/>
            </a:pPr>
            <a:r>
              <a:rPr lang="fr-FR" sz="900" b="1" dirty="0" smtClean="0"/>
              <a:t>cliquer directement sur </a:t>
            </a:r>
          </a:p>
          <a:p>
            <a:pPr marL="0" indent="0" algn="ctr">
              <a:buNone/>
            </a:pPr>
            <a:r>
              <a:rPr lang="fr-FR" sz="900" b="1" dirty="0" smtClean="0"/>
              <a:t>Produits et services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7118647" y="1820249"/>
            <a:ext cx="790311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7118647" y="2367177"/>
            <a:ext cx="790312" cy="40593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13"/>
          <p:cNvSpPr txBox="1">
            <a:spLocks/>
          </p:cNvSpPr>
          <p:nvPr/>
        </p:nvSpPr>
        <p:spPr bwMode="auto">
          <a:xfrm>
            <a:off x="94004" y="1820250"/>
            <a:ext cx="1384418" cy="1905716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900" b="1" dirty="0" smtClean="0"/>
              <a:t>Normalement </a:t>
            </a:r>
          </a:p>
          <a:p>
            <a:pPr marL="0" indent="0" algn="ctr">
              <a:buNone/>
            </a:pPr>
            <a:r>
              <a:rPr lang="fr-FR" sz="900" b="1" dirty="0" smtClean="0"/>
              <a:t>pré renseigné, </a:t>
            </a:r>
          </a:p>
          <a:p>
            <a:pPr marL="0" indent="0" algn="ctr">
              <a:buNone/>
            </a:pPr>
            <a:r>
              <a:rPr lang="fr-FR" sz="900" b="1" dirty="0" smtClean="0"/>
              <a:t>sélectionner</a:t>
            </a:r>
          </a:p>
          <a:p>
            <a:pPr marL="0" indent="0" algn="ctr">
              <a:buNone/>
            </a:pPr>
            <a:r>
              <a:rPr lang="fr-FR" sz="900" b="1" dirty="0" smtClean="0"/>
              <a:t>un autre marché si </a:t>
            </a:r>
          </a:p>
          <a:p>
            <a:pPr marL="0" indent="0" algn="ctr">
              <a:buNone/>
            </a:pPr>
            <a:r>
              <a:rPr lang="fr-FR" sz="900" b="1" dirty="0" smtClean="0"/>
              <a:t>le produit recherché</a:t>
            </a:r>
          </a:p>
          <a:p>
            <a:pPr marL="0" indent="0" algn="ctr">
              <a:buNone/>
            </a:pPr>
            <a:r>
              <a:rPr lang="fr-FR" sz="900" b="1" dirty="0" smtClean="0"/>
              <a:t> dépend d’un autre marché </a:t>
            </a:r>
          </a:p>
          <a:p>
            <a:pPr marL="0" indent="0" algn="ctr">
              <a:buNone/>
            </a:pPr>
            <a:r>
              <a:rPr lang="fr-FR" sz="900" b="1" dirty="0" smtClean="0"/>
              <a:t>(particulier,</a:t>
            </a:r>
          </a:p>
          <a:p>
            <a:pPr marL="0" indent="0" algn="ctr">
              <a:buNone/>
            </a:pPr>
            <a:r>
              <a:rPr lang="fr-FR" sz="900" b="1" dirty="0" smtClean="0"/>
              <a:t>professionnel,</a:t>
            </a:r>
          </a:p>
          <a:p>
            <a:pPr marL="0" indent="0" algn="ctr">
              <a:buNone/>
            </a:pPr>
            <a:r>
              <a:rPr lang="fr-FR" sz="900" b="1" dirty="0" smtClean="0"/>
              <a:t>gestion privée, …)</a:t>
            </a:r>
            <a:endParaRPr lang="fr-FR" sz="900" b="1" dirty="0"/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999787" y="3631188"/>
            <a:ext cx="478635" cy="76135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1306083" y="1931350"/>
            <a:ext cx="1428571" cy="39247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Résultat de recherche d'images pour &quot;new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72" y="4392538"/>
            <a:ext cx="1170050" cy="6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5" y="1281112"/>
            <a:ext cx="826770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 dirty="0"/>
              <a:t>LA SAISIE D’UN Compte-rendu (CR) : </a:t>
            </a:r>
            <a:r>
              <a:rPr lang="fr-FR" sz="1800" dirty="0"/>
              <a:t>L’AJOUT D’UN PRODUIT NON Géré</a:t>
            </a:r>
            <a:endParaRPr lang="fr-FR" sz="2200" dirty="0"/>
          </a:p>
        </p:txBody>
      </p:sp>
      <p:sp>
        <p:nvSpPr>
          <p:cNvPr id="16" name="Espace réservé du texte 13"/>
          <p:cNvSpPr txBox="1">
            <a:spLocks/>
          </p:cNvSpPr>
          <p:nvPr/>
        </p:nvSpPr>
        <p:spPr bwMode="auto">
          <a:xfrm>
            <a:off x="8105508" y="1818646"/>
            <a:ext cx="1038492" cy="1435955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900" b="1" dirty="0" smtClean="0"/>
              <a:t>Sélectionner</a:t>
            </a:r>
          </a:p>
          <a:p>
            <a:pPr marL="0" indent="0" algn="ctr">
              <a:buNone/>
            </a:pPr>
            <a:r>
              <a:rPr lang="fr-FR" sz="900" b="1" dirty="0" smtClean="0"/>
              <a:t>le produit</a:t>
            </a:r>
          </a:p>
          <a:p>
            <a:pPr marL="0" indent="0" algn="ctr">
              <a:buNone/>
            </a:pPr>
            <a:r>
              <a:rPr lang="fr-FR" sz="900" b="1" dirty="0" smtClean="0"/>
              <a:t>recherché</a:t>
            </a:r>
          </a:p>
          <a:p>
            <a:pPr marL="0" indent="0" algn="ctr">
              <a:buNone/>
            </a:pPr>
            <a:r>
              <a:rPr lang="fr-FR" sz="900" b="1" dirty="0"/>
              <a:t>à</a:t>
            </a:r>
            <a:r>
              <a:rPr lang="fr-FR" sz="900" b="1" dirty="0" smtClean="0"/>
              <a:t> l’aide de</a:t>
            </a:r>
          </a:p>
          <a:p>
            <a:pPr marL="0" indent="0" algn="ctr">
              <a:buNone/>
            </a:pPr>
            <a:r>
              <a:rPr lang="fr-FR" sz="900" b="1" dirty="0" smtClean="0"/>
              <a:t>l’ascenseur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7837714" y="3254601"/>
            <a:ext cx="893061" cy="17439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32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SAISIE D’UN Compte-rendu (CR) : </a:t>
            </a:r>
            <a:r>
              <a:rPr lang="fr-FR" sz="1600" dirty="0"/>
              <a:t>L’AJOUT D’UN PRODUIT NON Géré</a:t>
            </a:r>
            <a:endParaRPr lang="fr-FR" sz="2200" dirty="0"/>
          </a:p>
        </p:txBody>
      </p:sp>
      <p:pic>
        <p:nvPicPr>
          <p:cNvPr id="29" name="Image 28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200" y="1281854"/>
            <a:ext cx="6650548" cy="423484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6383617" y="1794562"/>
            <a:ext cx="2871322" cy="649492"/>
          </a:xfrm>
          <a:prstGeom prst="wedgeRectCallout">
            <a:avLst>
              <a:gd name="adj1" fmla="val -106284"/>
              <a:gd name="adj2" fmla="val 14749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Une fois le produit/service sélectionné, renseigner les zones </a:t>
            </a:r>
            <a:r>
              <a:rPr lang="fr-FR" sz="900" b="1" u="sng" dirty="0" smtClean="0">
                <a:solidFill>
                  <a:schemeClr val="tx1"/>
                </a:solidFill>
              </a:rPr>
              <a:t>« Type de résultat </a:t>
            </a:r>
            <a:r>
              <a:rPr lang="fr-FR" sz="900" b="1" dirty="0" smtClean="0">
                <a:solidFill>
                  <a:schemeClr val="tx1"/>
                </a:solidFill>
              </a:rPr>
              <a:t>» et « </a:t>
            </a:r>
            <a:r>
              <a:rPr lang="fr-FR" sz="900" b="1" u="sng" dirty="0" smtClean="0">
                <a:solidFill>
                  <a:schemeClr val="tx1"/>
                </a:solidFill>
              </a:rPr>
              <a:t>Type d’opération</a:t>
            </a:r>
            <a:r>
              <a:rPr lang="fr-FR" sz="900" b="1" dirty="0" smtClean="0">
                <a:solidFill>
                  <a:schemeClr val="tx1"/>
                </a:solidFill>
              </a:rPr>
              <a:t>  »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033047" y="3012470"/>
            <a:ext cx="811897" cy="1077046"/>
          </a:xfrm>
          <a:prstGeom prst="wedgeRectCallout">
            <a:avLst>
              <a:gd name="adj1" fmla="val -113231"/>
              <a:gd name="adj2" fmla="val -1864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Affichage de la zone « Montant de l’opération » à renseigner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785474" y="4457192"/>
            <a:ext cx="2871322" cy="407226"/>
          </a:xfrm>
          <a:prstGeom prst="wedgeRectCallout">
            <a:avLst>
              <a:gd name="adj1" fmla="val 20953"/>
              <a:gd name="adj2" fmla="val -1805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Permet d’ajouter le produit non géré sélectionné et de le faire apparaître sur une ligne spécifique pour contrôle visuel avant validation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2184" y="5395877"/>
            <a:ext cx="2871322" cy="649492"/>
          </a:xfrm>
          <a:prstGeom prst="wedgeRectCallout">
            <a:avLst>
              <a:gd name="adj1" fmla="val 75393"/>
              <a:gd name="adj2" fmla="val -29784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Se référer aux documents annexés pour indiquer le bon type d’opération (Ouverture, Souscription ou Achat)</a:t>
            </a:r>
            <a:endParaRPr lang="fr-FR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5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 dirty="0"/>
              <a:t>LA SAISIE D’UN Compte-rendu (CR) : </a:t>
            </a:r>
            <a:r>
              <a:rPr lang="fr-FR" sz="1800" dirty="0"/>
              <a:t>L’AJOUT D’UN PRODUIT NON Géré</a:t>
            </a:r>
            <a:endParaRPr lang="fr-FR" sz="2200" dirty="0"/>
          </a:p>
        </p:txBody>
      </p:sp>
      <p:sp>
        <p:nvSpPr>
          <p:cNvPr id="16" name="Espace réservé du texte 13"/>
          <p:cNvSpPr txBox="1">
            <a:spLocks/>
          </p:cNvSpPr>
          <p:nvPr/>
        </p:nvSpPr>
        <p:spPr bwMode="auto">
          <a:xfrm>
            <a:off x="136963" y="2196243"/>
            <a:ext cx="1240818" cy="2796671"/>
          </a:xfrm>
          <a:prstGeom prst="rect">
            <a:avLst/>
          </a:prstGeom>
          <a:solidFill>
            <a:srgbClr val="CC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100" b="1" dirty="0" smtClean="0"/>
              <a:t>Visualisation</a:t>
            </a:r>
          </a:p>
          <a:p>
            <a:pPr marL="0" indent="0" algn="ctr">
              <a:buNone/>
            </a:pPr>
            <a:r>
              <a:rPr lang="fr-FR" sz="1100" b="1" dirty="0"/>
              <a:t>d</a:t>
            </a:r>
            <a:r>
              <a:rPr lang="fr-FR" sz="1100" b="1" dirty="0" smtClean="0"/>
              <a:t>u produit</a:t>
            </a:r>
          </a:p>
          <a:p>
            <a:pPr marL="0" indent="0" algn="ctr">
              <a:buNone/>
            </a:pPr>
            <a:r>
              <a:rPr lang="fr-FR" sz="1100" b="1" dirty="0" smtClean="0"/>
              <a:t>sélectionné :</a:t>
            </a:r>
          </a:p>
          <a:p>
            <a:pPr marL="0" indent="0" algn="ctr">
              <a:buNone/>
            </a:pPr>
            <a:endParaRPr lang="fr-FR" sz="1100" b="1" dirty="0" smtClean="0"/>
          </a:p>
          <a:p>
            <a:pPr marL="0" indent="0" algn="ctr">
              <a:buNone/>
            </a:pPr>
            <a:r>
              <a:rPr lang="fr-FR" sz="1100" b="1" dirty="0" smtClean="0"/>
              <a:t>Valider</a:t>
            </a:r>
          </a:p>
          <a:p>
            <a:pPr marL="0" indent="0" algn="ctr">
              <a:buNone/>
            </a:pPr>
            <a:r>
              <a:rPr lang="fr-FR" sz="1100" b="1" dirty="0"/>
              <a:t>o</a:t>
            </a:r>
            <a:r>
              <a:rPr lang="fr-FR" sz="1100" b="1" dirty="0" smtClean="0"/>
              <a:t>u </a:t>
            </a:r>
          </a:p>
          <a:p>
            <a:pPr marL="0" indent="0" algn="ctr">
              <a:buNone/>
            </a:pPr>
            <a:r>
              <a:rPr lang="fr-FR" sz="1100" b="1" dirty="0" smtClean="0"/>
              <a:t>sélectionner</a:t>
            </a:r>
          </a:p>
          <a:p>
            <a:pPr marL="0" indent="0" algn="ctr">
              <a:buNone/>
            </a:pPr>
            <a:r>
              <a:rPr lang="fr-FR" sz="1100" b="1" dirty="0" smtClean="0"/>
              <a:t> la ligne </a:t>
            </a:r>
          </a:p>
          <a:p>
            <a:pPr marL="0" indent="0" algn="ctr">
              <a:buNone/>
            </a:pPr>
            <a:r>
              <a:rPr lang="fr-FR" sz="1100" b="1" dirty="0" smtClean="0"/>
              <a:t> pour la supprimer </a:t>
            </a:r>
          </a:p>
          <a:p>
            <a:pPr marL="0" indent="0" algn="ctr">
              <a:buNone/>
            </a:pPr>
            <a:r>
              <a:rPr lang="fr-FR" sz="1100" b="1" dirty="0" smtClean="0"/>
              <a:t>en cas d’erreur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5" t="15710" r="16682" b="27752"/>
          <a:stretch/>
        </p:blipFill>
        <p:spPr bwMode="auto">
          <a:xfrm>
            <a:off x="1508409" y="1182321"/>
            <a:ext cx="7173100" cy="470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necteur droit avec flèche 16"/>
          <p:cNvCxnSpPr>
            <a:stCxn id="16" idx="3"/>
          </p:cNvCxnSpPr>
          <p:nvPr/>
        </p:nvCxnSpPr>
        <p:spPr>
          <a:xfrm>
            <a:off x="1377781" y="3594579"/>
            <a:ext cx="5798245" cy="1977279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04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7" y="1524470"/>
            <a:ext cx="8260894" cy="445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SAISIE D’UN Compte-rendu (CR) : </a:t>
            </a:r>
            <a:r>
              <a:rPr lang="fr-FR" sz="1600" dirty="0" smtClean="0"/>
              <a:t>LE PROCHAIN CONTACT</a:t>
            </a:r>
            <a:endParaRPr lang="fr-FR" sz="22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615528" y="1544269"/>
            <a:ext cx="4280933" cy="2924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5966777" y="4594169"/>
            <a:ext cx="2962071" cy="308256"/>
          </a:xfrm>
          <a:prstGeom prst="wedgeRectCallout">
            <a:avLst>
              <a:gd name="adj1" fmla="val 19759"/>
              <a:gd name="adj2" fmla="val 20437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Puis cliquer sur « Valider »  pour enregistrer le CR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3200" y="3165040"/>
            <a:ext cx="1811739" cy="799782"/>
          </a:xfrm>
          <a:prstGeom prst="wedgeRectCallout">
            <a:avLst>
              <a:gd name="adj1" fmla="val 54261"/>
              <a:gd name="adj2" fmla="val -11126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Sélectionner l’éventuel prochain contact mais surtout le projet relance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48162" y="5196114"/>
            <a:ext cx="3047529" cy="474414"/>
          </a:xfrm>
          <a:prstGeom prst="wedgeRectCallout">
            <a:avLst>
              <a:gd name="adj1" fmla="val 84930"/>
              <a:gd name="adj2" fmla="val 348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Si « valider » est grisé, vérifier que tous les points avec une 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*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r>
              <a:rPr lang="fr-FR" sz="900" b="1" dirty="0" smtClean="0">
                <a:solidFill>
                  <a:schemeClr val="tx1"/>
                </a:solidFill>
              </a:rPr>
              <a:t>sont bien renseignés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10" name="Arc 9"/>
          <p:cNvSpPr/>
          <p:nvPr/>
        </p:nvSpPr>
        <p:spPr>
          <a:xfrm>
            <a:off x="4527691" y="2330882"/>
            <a:ext cx="1654238" cy="757885"/>
          </a:xfrm>
          <a:prstGeom prst="arc">
            <a:avLst>
              <a:gd name="adj1" fmla="val 14185"/>
              <a:gd name="adj2" fmla="val 21564536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374259" y="3208584"/>
            <a:ext cx="3619065" cy="837206"/>
          </a:xfrm>
          <a:prstGeom prst="wedgeRectCallout">
            <a:avLst>
              <a:gd name="adj1" fmla="val -30170"/>
              <a:gd name="adj2" fmla="val -9565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Si « prochain contact » est sur « à relancer », une fenêtre s’ouvre; la  saisie de la date  est </a:t>
            </a:r>
            <a:r>
              <a:rPr lang="fr-FR" sz="1100" b="1" u="sng" dirty="0" smtClean="0">
                <a:solidFill>
                  <a:schemeClr val="tx1"/>
                </a:solidFill>
              </a:rPr>
              <a:t>impérative </a:t>
            </a:r>
            <a:r>
              <a:rPr lang="fr-FR" sz="1100" b="1" dirty="0" smtClean="0">
                <a:solidFill>
                  <a:schemeClr val="tx1"/>
                </a:solidFill>
              </a:rPr>
              <a:t> pour valider le CR</a:t>
            </a:r>
            <a:endParaRPr lang="fr-FR" sz="1100" b="1" dirty="0">
              <a:solidFill>
                <a:schemeClr val="tx1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887" y="4854845"/>
            <a:ext cx="1024276" cy="901855"/>
          </a:xfrm>
          <a:prstGeom prst="rect">
            <a:avLst/>
          </a:prstGeom>
        </p:spPr>
      </p:pic>
      <p:pic>
        <p:nvPicPr>
          <p:cNvPr id="12" name="Picture 2" descr="Résultat de recherche d'images pour &quot;new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04" y="292324"/>
            <a:ext cx="1170050" cy="6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53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LA </a:t>
            </a:r>
            <a:r>
              <a:rPr lang="fr-FR" sz="2000" dirty="0" smtClean="0"/>
              <a:t>LECTURE DU CR – Synthèse client</a:t>
            </a:r>
            <a:endParaRPr lang="fr-FR" sz="22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615529" y="1678643"/>
            <a:ext cx="4280933" cy="2924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26" name="Picture 2" descr="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9" y="1157223"/>
            <a:ext cx="8356166" cy="49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27314" y="1971056"/>
            <a:ext cx="19594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181600" y="1971056"/>
            <a:ext cx="10305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133600" y="2340388"/>
            <a:ext cx="11321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418114" y="3058845"/>
            <a:ext cx="11321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001486" y="4118387"/>
            <a:ext cx="1335314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138057" y="2709720"/>
            <a:ext cx="2726638" cy="452126"/>
          </a:xfrm>
          <a:prstGeom prst="wedgeRectCallout">
            <a:avLst>
              <a:gd name="adj1" fmla="val -78713"/>
              <a:gd name="adj2" fmla="val 19239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Dès que le CR est saisi, il apparait automatiquement sur la synthèse des CR et opportunités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0" y="3892324"/>
            <a:ext cx="2726638" cy="452126"/>
          </a:xfrm>
          <a:prstGeom prst="wedgeRectCallout">
            <a:avLst>
              <a:gd name="adj1" fmla="val -95215"/>
              <a:gd name="adj2" fmla="val 2533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Attention, il n’est plus possible de sélectionner </a:t>
            </a:r>
          </a:p>
          <a:p>
            <a:pPr algn="ctr"/>
            <a:r>
              <a:rPr lang="fr-FR" sz="900" b="1" dirty="0" smtClean="0">
                <a:solidFill>
                  <a:schemeClr val="tx1"/>
                </a:solidFill>
              </a:rPr>
              <a:t>plusieurs CR en consultation</a:t>
            </a:r>
            <a:endParaRPr lang="fr-FR" sz="900" b="1" dirty="0">
              <a:solidFill>
                <a:schemeClr val="tx1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97" y="4344450"/>
            <a:ext cx="1162722" cy="1023754"/>
          </a:xfrm>
          <a:prstGeom prst="rect">
            <a:avLst/>
          </a:prstGeom>
        </p:spPr>
      </p:pic>
      <p:pic>
        <p:nvPicPr>
          <p:cNvPr id="16" name="Picture 2" descr="Résultat de recherche d'images pour &quot;new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04" y="292324"/>
            <a:ext cx="1170050" cy="6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52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FOCUS SUR LES PRINCIPALES Nouveautés DU </a:t>
            </a:r>
            <a:r>
              <a:rPr lang="fr-FR" sz="2000" dirty="0" err="1" smtClean="0"/>
              <a:t>cr</a:t>
            </a:r>
            <a:endParaRPr lang="fr-FR" sz="2200" dirty="0"/>
          </a:p>
        </p:txBody>
      </p:sp>
      <p:pic>
        <p:nvPicPr>
          <p:cNvPr id="10" name="Picture 2" descr="Résultat de recherche d'images pour &quot;new&quot;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2130"/>
            <a:ext cx="1419367" cy="77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143631" y="1109560"/>
            <a:ext cx="772432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/>
              <a:t>Le pavé « Détail du contact » doit </a:t>
            </a:r>
            <a:r>
              <a:rPr lang="fr-FR" b="1" u="sng" dirty="0" smtClean="0"/>
              <a:t>impérativement </a:t>
            </a:r>
            <a:r>
              <a:rPr lang="fr-FR" dirty="0" smtClean="0"/>
              <a:t>être complété,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b="1" u="sng" dirty="0" smtClean="0"/>
              <a:t>Paramétrage automatique </a:t>
            </a:r>
            <a:r>
              <a:rPr lang="fr-FR" dirty="0" smtClean="0"/>
              <a:t>si un Rdv est positionné dans l’agenda, à défaut à cocher,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b="1" u="sng" dirty="0" smtClean="0"/>
              <a:t>Pour la mesure de l’activité,</a:t>
            </a:r>
            <a:r>
              <a:rPr lang="fr-FR" dirty="0" smtClean="0"/>
              <a:t> le média doit être impérativement sélectionné, à défaut de l’un choisir « autre »,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Sélection jusqu’à </a:t>
            </a:r>
            <a:r>
              <a:rPr lang="fr-FR" b="1" u="sng" dirty="0" smtClean="0"/>
              <a:t>5 motifs</a:t>
            </a:r>
            <a:r>
              <a:rPr lang="fr-FR" dirty="0" smtClean="0"/>
              <a:t>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/>
              <a:t>Dans le cas d’un ajout de </a:t>
            </a:r>
            <a:r>
              <a:rPr lang="fr-FR" b="1" u="sng" dirty="0" smtClean="0"/>
              <a:t>produit non géré</a:t>
            </a:r>
            <a:r>
              <a:rPr lang="fr-FR" dirty="0" smtClean="0"/>
              <a:t>, vérifier et renseigner « le code marché » et sélectionner les produits ou services réalisés,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/>
              <a:t>Le CR est validé quand toutes les cases (avec une </a:t>
            </a:r>
            <a:r>
              <a:rPr lang="fr-FR" b="1" u="sng" dirty="0" smtClean="0">
                <a:solidFill>
                  <a:srgbClr val="FF0000"/>
                </a:solidFill>
              </a:rPr>
              <a:t>* rouge</a:t>
            </a:r>
            <a:r>
              <a:rPr lang="fr-FR" dirty="0" smtClean="0"/>
              <a:t>) ont été saisies, à défaut la touche est « grisée »,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 smtClean="0"/>
              <a:t>Dès que le CR est saisi et validé, il apparait </a:t>
            </a:r>
            <a:r>
              <a:rPr lang="fr-FR" b="1" u="sng" dirty="0" smtClean="0"/>
              <a:t>automatiquemen</a:t>
            </a:r>
            <a:r>
              <a:rPr lang="fr-FR" dirty="0" smtClean="0"/>
              <a:t>t sur la synthèse des CR et opportunités.</a:t>
            </a:r>
            <a:endParaRPr lang="fr-FR" dirty="0"/>
          </a:p>
          <a:p>
            <a:r>
              <a:rPr lang="fr-FR" dirty="0" smtClean="0"/>
              <a:t>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96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62940" y="1432710"/>
            <a:ext cx="8542338" cy="2563521"/>
          </a:xfrm>
        </p:spPr>
        <p:txBody>
          <a:bodyPr>
            <a:normAutofit/>
          </a:bodyPr>
          <a:lstStyle/>
          <a:p>
            <a:endParaRPr lang="fr-FR" sz="1400" dirty="0" smtClean="0"/>
          </a:p>
          <a:p>
            <a:pPr marL="0" indent="0" algn="ctr">
              <a:buNone/>
            </a:pPr>
            <a:r>
              <a:rPr lang="fr-FR" sz="2000" dirty="0" smtClean="0">
                <a:cs typeface="Arial" panose="020B0604020202020204" pitchFamily="34" charset="0"/>
              </a:rPr>
              <a:t>Toutes les informations et supports complémentaires sont à votre disposition :</a:t>
            </a:r>
          </a:p>
          <a:p>
            <a:pPr marL="0" indent="0" algn="ctr">
              <a:buNone/>
            </a:pPr>
            <a:r>
              <a:rPr lang="fr-FR" sz="2000" b="1" dirty="0" smtClean="0">
                <a:cs typeface="Arial" panose="020B0604020202020204" pitchFamily="34" charset="0"/>
              </a:rPr>
              <a:t>dans la </a:t>
            </a:r>
            <a:r>
              <a:rPr lang="fr-FR" sz="2000" b="1" dirty="0">
                <a:cs typeface="Arial" panose="020B0604020202020204" pitchFamily="34" charset="0"/>
              </a:rPr>
              <a:t>R</a:t>
            </a:r>
            <a:r>
              <a:rPr lang="fr-FR" sz="2000" b="1" dirty="0" smtClean="0">
                <a:cs typeface="Arial" panose="020B0604020202020204" pitchFamily="34" charset="0"/>
              </a:rPr>
              <a:t>ubrique </a:t>
            </a:r>
            <a:r>
              <a:rPr lang="fr-FR" sz="2000" b="1" dirty="0">
                <a:cs typeface="Arial" panose="020B0604020202020204" pitchFamily="34" charset="0"/>
              </a:rPr>
              <a:t>des </a:t>
            </a:r>
            <a:r>
              <a:rPr lang="fr-FR" sz="2000" b="1" dirty="0" smtClean="0">
                <a:cs typeface="Arial" panose="020B0604020202020204" pitchFamily="34" charset="0"/>
              </a:rPr>
              <a:t>Commerciaux / Global BDD / Pilotage</a:t>
            </a:r>
          </a:p>
          <a:p>
            <a:pPr marL="0" indent="0" algn="ctr">
              <a:buNone/>
            </a:pPr>
            <a:r>
              <a:rPr lang="fr-FR" sz="2000" dirty="0" smtClean="0">
                <a:cs typeface="Arial" panose="020B0604020202020204" pitchFamily="34" charset="0"/>
              </a:rPr>
              <a:t>notamment</a:t>
            </a:r>
            <a:endParaRPr lang="fr-FR" sz="2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000" dirty="0" smtClean="0">
                <a:cs typeface="Arial" panose="020B0604020202020204" pitchFamily="34" charset="0"/>
              </a:rPr>
              <a:t>La Foire Aux </a:t>
            </a:r>
            <a:r>
              <a:rPr lang="fr-FR" sz="2000" dirty="0">
                <a:cs typeface="Arial" panose="020B0604020202020204" pitchFamily="34" charset="0"/>
              </a:rPr>
              <a:t>Q</a:t>
            </a:r>
            <a:r>
              <a:rPr lang="fr-FR" sz="2000" dirty="0" smtClean="0">
                <a:cs typeface="Arial" panose="020B0604020202020204" pitchFamily="34" charset="0"/>
              </a:rPr>
              <a:t>uestions (FAQ GPS 2017)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En savoir plus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136" y="919312"/>
            <a:ext cx="2587917" cy="70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063" y="3472588"/>
            <a:ext cx="5027746" cy="244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"/>
          <a:stretch>
            <a:fillRect/>
          </a:stretch>
        </p:blipFill>
        <p:spPr>
          <a:xfrm>
            <a:off x="437865" y="187999"/>
            <a:ext cx="8575200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4800" dirty="0" smtClean="0"/>
              <a:t>annexes</a:t>
            </a:r>
            <a:endParaRPr lang="fr-FR" sz="4800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7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produits non gérés : </a:t>
            </a:r>
            <a:r>
              <a:rPr lang="fr-FR" sz="2200" dirty="0" smtClean="0"/>
              <a:t>Marche des particuliers</a:t>
            </a:r>
            <a:br>
              <a:rPr lang="fr-FR" sz="2200" dirty="0" smtClean="0"/>
            </a:br>
            <a:r>
              <a:rPr lang="fr-FR" sz="2200" dirty="0" smtClean="0"/>
              <a:t>Annexe 1</a:t>
            </a:r>
            <a:endParaRPr lang="fr-FR" sz="22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635247"/>
              </p:ext>
            </p:extLst>
          </p:nvPr>
        </p:nvGraphicFramePr>
        <p:xfrm>
          <a:off x="1136591" y="1324282"/>
          <a:ext cx="5805102" cy="4839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062"/>
                <a:gridCol w="1542034"/>
                <a:gridCol w="1379985"/>
                <a:gridCol w="1258021"/>
              </a:tblGrid>
              <a:tr h="226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Produits non gérés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Type de résultat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Type d’opération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Montant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22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CA SCPI HORS ASS VIE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Résultat s/immobilier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Achat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strike="dblStrike" kern="1200">
                          <a:effectLst/>
                        </a:rPr>
                        <a:t>€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CA UC ARBITRAGE STOCK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Résultat Comptable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Ouverture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€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22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CA UC ASS VIE SUR FLUX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Résultat Val Mob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Souscription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€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22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CARTADO (CBR)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s/équipement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Souscription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Nombre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COFFRE FORT NUMERIQUE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Résultat s/équipement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Souscription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Nombre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22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I SELECTION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s/immobilier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Achat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endParaRPr lang="fr-FR" sz="700">
                        <a:effectLst/>
                        <a:latin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IZICARTE VISA – 1</a:t>
                      </a:r>
                      <a:r>
                        <a:rPr lang="fr-FR" sz="900" kern="1200" baseline="30000">
                          <a:effectLst/>
                        </a:rPr>
                        <a:t>ER</a:t>
                      </a:r>
                      <a:r>
                        <a:rPr lang="fr-FR" sz="900" kern="1200">
                          <a:effectLst/>
                        </a:rPr>
                        <a:t> – PLATINIUM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s/équipement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Souscription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Nombre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22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PRESECRIPTION GP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Comptable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Ouverture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Pas de saisie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22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SERVICE DOMILIS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s/équipement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Souscription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Nombre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22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TELESURVEILLANCE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s/équipement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Souscription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Nombre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TRANSFERT RECETTE PEL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Résultat Comptable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Ouverture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€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TUT – ENTRETIEN M. FAMILIAL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Comptable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Ouverture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Pas de saisie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TUT – ENTRETIEN M. PROF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Comptable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Ouverture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Pas de saisie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TUT – PROPOSITION REDIGEES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Résultat Comptable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>
                          <a:effectLst/>
                        </a:rPr>
                        <a:t>Ouverture</a:t>
                      </a:r>
                      <a:endParaRPr lang="fr-FR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Pas de saisie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  <a:tr h="3784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effectLst/>
                          <a:latin typeface="+mn-lt"/>
                          <a:ea typeface="+mn-ea"/>
                        </a:rPr>
                        <a:t>VERSEMENT</a:t>
                      </a:r>
                      <a:r>
                        <a:rPr lang="fr-FR" sz="900" kern="1200" baseline="0" dirty="0" smtClean="0">
                          <a:effectLst/>
                          <a:latin typeface="+mn-lt"/>
                          <a:ea typeface="+mn-ea"/>
                        </a:rPr>
                        <a:t> ISI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Résultat Comptable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Ouverture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>
                          <a:effectLst/>
                        </a:rPr>
                        <a:t>€</a:t>
                      </a:r>
                      <a:endParaRPr lang="fr-FR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386" marR="67386" marT="33693" marB="33693"/>
                </a:tc>
              </a:tr>
            </a:tbl>
          </a:graphicData>
        </a:graphic>
      </p:graphicFrame>
      <p:sp>
        <p:nvSpPr>
          <p:cNvPr id="11" name="Ellipse 10"/>
          <p:cNvSpPr/>
          <p:nvPr/>
        </p:nvSpPr>
        <p:spPr>
          <a:xfrm>
            <a:off x="3016650" y="1745911"/>
            <a:ext cx="1034042" cy="304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4495077" y="1742799"/>
            <a:ext cx="1059646" cy="282249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4510741" y="2134487"/>
            <a:ext cx="1059646" cy="282249"/>
          </a:xfrm>
          <a:prstGeom prst="ellipse">
            <a:avLst/>
          </a:prstGeom>
          <a:noFill/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3013763" y="2115967"/>
            <a:ext cx="1059646" cy="282249"/>
          </a:xfrm>
          <a:prstGeom prst="ellipse">
            <a:avLst/>
          </a:prstGeom>
          <a:noFill/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produits non gérés : </a:t>
            </a:r>
            <a:r>
              <a:rPr lang="fr-FR" sz="2200" dirty="0" smtClean="0"/>
              <a:t>Marche des professionnels</a:t>
            </a:r>
            <a:br>
              <a:rPr lang="fr-FR" sz="2200" dirty="0" smtClean="0"/>
            </a:br>
            <a:r>
              <a:rPr lang="fr-FR" sz="2200" dirty="0" smtClean="0"/>
              <a:t>Annexe 2</a:t>
            </a:r>
            <a:endParaRPr lang="fr-FR" sz="2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5" y="1259100"/>
            <a:ext cx="8542338" cy="4418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62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produits non gérés : </a:t>
            </a:r>
            <a:r>
              <a:rPr lang="fr-FR" sz="2200" dirty="0" smtClean="0"/>
              <a:t>Marche de la gestion privée</a:t>
            </a:r>
            <a:br>
              <a:rPr lang="fr-FR" sz="2200" dirty="0" smtClean="0"/>
            </a:br>
            <a:r>
              <a:rPr lang="fr-FR" sz="2200" dirty="0" smtClean="0"/>
              <a:t>Annexe 3</a:t>
            </a:r>
            <a:endParaRPr lang="fr-FR" sz="2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895" y="1354138"/>
            <a:ext cx="6761447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2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514712" y="1218415"/>
            <a:ext cx="8310115" cy="5090337"/>
          </a:xfrm>
        </p:spPr>
        <p:txBody>
          <a:bodyPr>
            <a:normAutofit fontScale="92500" lnSpcReduction="10000"/>
          </a:bodyPr>
          <a:lstStyle/>
          <a:p>
            <a:pPr marL="982663" lvl="0" indent="-2667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sz="1800" b="1" dirty="0" err="1" smtClean="0">
                <a:latin typeface="Arial Narrow" panose="020B0606020202030204" pitchFamily="34" charset="0"/>
              </a:rPr>
              <a:t>Izicarte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 smtClean="0"/>
              <a:t>BANCA -</a:t>
            </a:r>
            <a:r>
              <a:rPr lang="fr-FR" dirty="0" smtClean="0"/>
              <a:t> Jeu </a:t>
            </a:r>
            <a:r>
              <a:rPr lang="fr-FR" dirty="0"/>
              <a:t>conseillers « les RDV </a:t>
            </a:r>
            <a:r>
              <a:rPr lang="fr-FR" dirty="0" err="1"/>
              <a:t>Izicarte</a:t>
            </a:r>
            <a:r>
              <a:rPr lang="fr-FR" dirty="0"/>
              <a:t> »</a:t>
            </a:r>
          </a:p>
          <a:p>
            <a:pPr lvl="0"/>
            <a:r>
              <a:rPr lang="fr-FR" b="1" dirty="0"/>
              <a:t>EPARGNE - </a:t>
            </a:r>
            <a:r>
              <a:rPr lang="fr-FR" dirty="0" smtClean="0"/>
              <a:t>Livrets </a:t>
            </a:r>
            <a:r>
              <a:rPr lang="fr-FR" dirty="0"/>
              <a:t>A</a:t>
            </a:r>
          </a:p>
          <a:p>
            <a:pPr lvl="0"/>
            <a:r>
              <a:rPr lang="fr-FR" b="1" dirty="0"/>
              <a:t>EPARGNE - </a:t>
            </a:r>
            <a:r>
              <a:rPr lang="fr-FR" dirty="0" smtClean="0"/>
              <a:t>Offres </a:t>
            </a:r>
            <a:r>
              <a:rPr lang="fr-FR" dirty="0"/>
              <a:t>de défiscalisation</a:t>
            </a:r>
          </a:p>
          <a:p>
            <a:pPr lvl="0"/>
            <a:r>
              <a:rPr lang="fr-FR" b="1" dirty="0"/>
              <a:t>MARCHE DES PROS </a:t>
            </a:r>
            <a:r>
              <a:rPr lang="fr-FR" b="1" dirty="0" smtClean="0"/>
              <a:t>- </a:t>
            </a:r>
            <a:r>
              <a:rPr lang="fr-FR" dirty="0" smtClean="0"/>
              <a:t>DILIZI</a:t>
            </a:r>
            <a:endParaRPr lang="fr-FR" dirty="0"/>
          </a:p>
          <a:p>
            <a:pPr lvl="0"/>
            <a:r>
              <a:rPr lang="fr-FR" b="1" dirty="0"/>
              <a:t>MARCHE DES PROS </a:t>
            </a:r>
            <a:r>
              <a:rPr lang="fr-FR" b="1" dirty="0" smtClean="0"/>
              <a:t>- </a:t>
            </a:r>
            <a:r>
              <a:rPr lang="fr-FR" dirty="0" smtClean="0"/>
              <a:t>Action </a:t>
            </a:r>
            <a:r>
              <a:rPr lang="fr-FR" dirty="0"/>
              <a:t>mutualisée PRO/GP</a:t>
            </a:r>
          </a:p>
          <a:p>
            <a:pPr lvl="0"/>
            <a:r>
              <a:rPr lang="fr-FR" b="1" dirty="0"/>
              <a:t>MARCHE DES PROS </a:t>
            </a:r>
            <a:r>
              <a:rPr lang="fr-FR" b="1" dirty="0" smtClean="0"/>
              <a:t>- </a:t>
            </a:r>
            <a:r>
              <a:rPr lang="fr-FR" dirty="0" smtClean="0"/>
              <a:t>Révision </a:t>
            </a:r>
            <a:r>
              <a:rPr lang="fr-FR" dirty="0"/>
              <a:t>annuelle à fin septembre</a:t>
            </a:r>
          </a:p>
          <a:p>
            <a:pPr lvl="0"/>
            <a:r>
              <a:rPr lang="fr-FR" b="1" dirty="0"/>
              <a:t>MARCHE DES PROS </a:t>
            </a:r>
            <a:r>
              <a:rPr lang="fr-FR" b="1" dirty="0" smtClean="0"/>
              <a:t>- </a:t>
            </a:r>
            <a:r>
              <a:rPr lang="fr-FR" dirty="0" smtClean="0"/>
              <a:t>Actions </a:t>
            </a:r>
            <a:r>
              <a:rPr lang="fr-FR" dirty="0"/>
              <a:t>franchisés NPS</a:t>
            </a:r>
          </a:p>
          <a:p>
            <a:pPr lvl="0"/>
            <a:r>
              <a:rPr lang="fr-FR" b="1" dirty="0"/>
              <a:t>CREDITS -</a:t>
            </a:r>
            <a:r>
              <a:rPr lang="fr-FR" dirty="0" smtClean="0"/>
              <a:t> Formation</a:t>
            </a:r>
            <a:r>
              <a:rPr lang="fr-FR" dirty="0"/>
              <a:t> </a:t>
            </a:r>
            <a:r>
              <a:rPr lang="fr-FR" dirty="0" smtClean="0"/>
              <a:t>DCI </a:t>
            </a:r>
            <a:r>
              <a:rPr lang="fr-FR" dirty="0"/>
              <a:t>disponible</a:t>
            </a:r>
          </a:p>
          <a:p>
            <a:pPr lvl="0"/>
            <a:r>
              <a:rPr lang="fr-FR" b="1" dirty="0"/>
              <a:t>CREDITS -</a:t>
            </a:r>
            <a:r>
              <a:rPr lang="fr-FR" dirty="0" smtClean="0"/>
              <a:t> Crédits </a:t>
            </a:r>
            <a:r>
              <a:rPr lang="fr-FR" dirty="0"/>
              <a:t>Jeunes</a:t>
            </a:r>
          </a:p>
          <a:p>
            <a:pPr lvl="0"/>
            <a:r>
              <a:rPr lang="fr-FR" b="1" dirty="0"/>
              <a:t>DIVERS -</a:t>
            </a:r>
            <a:r>
              <a:rPr lang="fr-FR" dirty="0" smtClean="0"/>
              <a:t> Newsletter </a:t>
            </a:r>
            <a:r>
              <a:rPr lang="fr-FR" dirty="0"/>
              <a:t>Jeunes Octobre</a:t>
            </a:r>
          </a:p>
          <a:p>
            <a:pPr lvl="0"/>
            <a:r>
              <a:rPr lang="fr-FR" b="1" dirty="0"/>
              <a:t>DIVERS -</a:t>
            </a:r>
            <a:r>
              <a:rPr lang="fr-FR" dirty="0" smtClean="0"/>
              <a:t> Lancement </a:t>
            </a:r>
            <a:r>
              <a:rPr lang="fr-FR" dirty="0"/>
              <a:t>d’Orange Bank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4755" y="3532337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875985" y="2107469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765174" y="474711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ACTUALITES </a:t>
            </a:r>
            <a:r>
              <a:rPr lang="fr-FR" dirty="0" smtClean="0">
                <a:solidFill>
                  <a:schemeClr val="bg1"/>
                </a:solidFill>
              </a:rPr>
              <a:t>DE LA </a:t>
            </a:r>
            <a:r>
              <a:rPr lang="fr-FR" dirty="0" smtClean="0">
                <a:solidFill>
                  <a:schemeClr val="bg1"/>
                </a:solidFill>
              </a:rPr>
              <a:t>SEMAINE 44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179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514712" y="1218415"/>
            <a:ext cx="8310115" cy="5090337"/>
          </a:xfrm>
        </p:spPr>
        <p:txBody>
          <a:bodyPr>
            <a:normAutofit fontScale="85000" lnSpcReduction="20000"/>
          </a:bodyPr>
          <a:lstStyle/>
          <a:p>
            <a:pPr marL="982663" lvl="0" indent="-2667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sz="1800" b="1" dirty="0" err="1" smtClean="0">
                <a:latin typeface="Arial Narrow" panose="020B0606020202030204" pitchFamily="34" charset="0"/>
              </a:rPr>
              <a:t>Izicarte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/>
              <a:t>BANCA – </a:t>
            </a:r>
            <a:r>
              <a:rPr lang="fr-FR" dirty="0" smtClean="0"/>
              <a:t>Mobilité bancaire</a:t>
            </a:r>
            <a:endParaRPr lang="fr-FR" dirty="0"/>
          </a:p>
          <a:p>
            <a:r>
              <a:rPr lang="fr-FR" b="1" dirty="0"/>
              <a:t>BANCA – </a:t>
            </a:r>
            <a:r>
              <a:rPr lang="fr-FR" dirty="0" smtClean="0"/>
              <a:t>Modification des plafonds sans contact</a:t>
            </a:r>
            <a:endParaRPr lang="fr-FR" dirty="0"/>
          </a:p>
          <a:p>
            <a:r>
              <a:rPr lang="fr-FR" b="1" dirty="0" smtClean="0"/>
              <a:t>IARD – </a:t>
            </a:r>
            <a:r>
              <a:rPr lang="fr-FR" dirty="0" smtClean="0"/>
              <a:t>Assurance Auto</a:t>
            </a:r>
          </a:p>
          <a:p>
            <a:pPr lvl="0"/>
            <a:r>
              <a:rPr lang="fr-FR" b="1" dirty="0" smtClean="0"/>
              <a:t>EPARGNE </a:t>
            </a:r>
            <a:r>
              <a:rPr lang="fr-FR" b="1" dirty="0"/>
              <a:t>– </a:t>
            </a:r>
            <a:r>
              <a:rPr lang="fr-FR" dirty="0" smtClean="0"/>
              <a:t>Complétude des ouvertures CTO et PEA</a:t>
            </a:r>
            <a:endParaRPr lang="fr-FR" dirty="0"/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Échéance Emprunt 3,90% octobre 2017</a:t>
            </a:r>
          </a:p>
          <a:p>
            <a:r>
              <a:rPr lang="fr-FR" b="1" dirty="0"/>
              <a:t>EPARGNE – </a:t>
            </a:r>
            <a:r>
              <a:rPr lang="fr-FR" dirty="0" smtClean="0"/>
              <a:t>Livrets Jeunes à échéance au 31/12/2017</a:t>
            </a:r>
            <a:endParaRPr lang="fr-FR" dirty="0"/>
          </a:p>
          <a:p>
            <a:r>
              <a:rPr lang="fr-FR" b="1" dirty="0"/>
              <a:t>EPARGNE – </a:t>
            </a:r>
            <a:r>
              <a:rPr lang="fr-FR" dirty="0" smtClean="0"/>
              <a:t>Comptes d’attente 02 avec solde &gt; 2000€</a:t>
            </a:r>
            <a:endParaRPr lang="fr-FR" dirty="0"/>
          </a:p>
          <a:p>
            <a:pPr lvl="0"/>
            <a:r>
              <a:rPr lang="fr-FR" b="1" dirty="0" smtClean="0"/>
              <a:t>CREDIT IMMOBILIER – </a:t>
            </a:r>
            <a:r>
              <a:rPr lang="fr-FR" dirty="0"/>
              <a:t>N</a:t>
            </a:r>
            <a:r>
              <a:rPr lang="fr-FR" dirty="0" smtClean="0"/>
              <a:t>ouveau formulaire SACCEF pour les SCI</a:t>
            </a:r>
            <a:endParaRPr lang="fr-FR" dirty="0"/>
          </a:p>
          <a:p>
            <a:pPr lvl="0"/>
            <a:r>
              <a:rPr lang="fr-FR" b="1" dirty="0" smtClean="0"/>
              <a:t>MARCHE DES PROS – </a:t>
            </a:r>
            <a:r>
              <a:rPr lang="fr-FR" dirty="0" smtClean="0"/>
              <a:t>Commission de mouvement</a:t>
            </a:r>
          </a:p>
          <a:p>
            <a:r>
              <a:rPr lang="fr-FR" b="1" dirty="0"/>
              <a:t>MARCHE DES PROS – </a:t>
            </a:r>
            <a:r>
              <a:rPr lang="fr-FR" dirty="0" smtClean="0"/>
              <a:t>Affacturage</a:t>
            </a:r>
            <a:endParaRPr lang="fr-FR" dirty="0"/>
          </a:p>
          <a:p>
            <a:r>
              <a:rPr lang="fr-FR" b="1" dirty="0"/>
              <a:t>MARCHE DES PROS – </a:t>
            </a:r>
            <a:r>
              <a:rPr lang="fr-FR" dirty="0" smtClean="0"/>
              <a:t>Assistance flux</a:t>
            </a:r>
            <a:endParaRPr lang="fr-FR" dirty="0"/>
          </a:p>
          <a:p>
            <a:r>
              <a:rPr lang="fr-FR" b="1" dirty="0"/>
              <a:t>MARCHE DES PROS – </a:t>
            </a:r>
            <a:r>
              <a:rPr lang="fr-FR" dirty="0" smtClean="0"/>
              <a:t>Assistance CBM Natixis </a:t>
            </a:r>
            <a:r>
              <a:rPr lang="fr-FR" dirty="0" err="1" smtClean="0"/>
              <a:t>Lease</a:t>
            </a:r>
            <a:endParaRPr lang="fr-FR" dirty="0"/>
          </a:p>
          <a:p>
            <a:pPr lvl="0"/>
            <a:r>
              <a:rPr lang="fr-FR" b="1" dirty="0" smtClean="0"/>
              <a:t>MARCHE </a:t>
            </a:r>
            <a:r>
              <a:rPr lang="fr-FR" b="1" dirty="0"/>
              <a:t>DES </a:t>
            </a:r>
            <a:r>
              <a:rPr lang="fr-FR" b="1" dirty="0" smtClean="0"/>
              <a:t>PROS </a:t>
            </a:r>
            <a:r>
              <a:rPr lang="fr-FR" dirty="0" smtClean="0"/>
              <a:t>– REVISION ANNUELLE : mode opératoire et nouvelle version du tableau de bord de suivi</a:t>
            </a:r>
          </a:p>
          <a:p>
            <a:r>
              <a:rPr lang="fr-FR" b="1" dirty="0" smtClean="0"/>
              <a:t>DIVERS – </a:t>
            </a:r>
            <a:r>
              <a:rPr lang="fr-FR" dirty="0"/>
              <a:t>Formation </a:t>
            </a:r>
            <a:r>
              <a:rPr lang="fr-FR" dirty="0" err="1"/>
              <a:t>Essenti</a:t>
            </a:r>
            <a:r>
              <a:rPr lang="fr-FR" dirty="0"/>
              <a:t>@ : </a:t>
            </a:r>
            <a:r>
              <a:rPr lang="fr-FR" dirty="0" smtClean="0"/>
              <a:t>Traitement des chèques au sein du MAD</a:t>
            </a:r>
          </a:p>
          <a:p>
            <a:r>
              <a:rPr lang="fr-FR" b="1" dirty="0" smtClean="0"/>
              <a:t>MULTICANAL –</a:t>
            </a:r>
            <a:r>
              <a:rPr lang="fr-FR" dirty="0" smtClean="0"/>
              <a:t> Suivi des numéros de portable erronés</a:t>
            </a:r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4755" y="3532337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875985" y="2107469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765174" y="474711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ACTUALITES </a:t>
            </a:r>
            <a:r>
              <a:rPr lang="fr-FR" dirty="0" smtClean="0">
                <a:solidFill>
                  <a:schemeClr val="bg1"/>
                </a:solidFill>
              </a:rPr>
              <a:t>DE LA </a:t>
            </a:r>
            <a:r>
              <a:rPr lang="fr-FR" dirty="0" smtClean="0">
                <a:solidFill>
                  <a:schemeClr val="bg1"/>
                </a:solidFill>
              </a:rPr>
              <a:t>SEMAINE 43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49862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02ea4b1b-5614-43b2-acce-6a9ef10fff4e"/>
    <ds:schemaRef ds:uri="http://schemas.openxmlformats.org/package/2006/metadata/core-properties"/>
    <ds:schemaRef ds:uri="http://purl.org/dc/elements/1.1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5473</TotalTime>
  <Words>1133</Words>
  <Application>Microsoft Office PowerPoint</Application>
  <PresentationFormat>Affichage à l'écran (4:3)</PresentationFormat>
  <Paragraphs>289</Paragraphs>
  <Slides>29</Slides>
  <Notes>6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1-MODELE PART</vt:lpstr>
      <vt:lpstr>LE nouveau compte-rendu MYWAY</vt:lpstr>
      <vt:lpstr>Présentation PowerPoint</vt:lpstr>
      <vt:lpstr>Présentation PowerPoint</vt:lpstr>
      <vt:lpstr>Présentation PowerPoint</vt:lpstr>
      <vt:lpstr>Présentation PowerPoint</vt:lpstr>
      <vt:lpstr>LA SAISIE D’UN Compte-rendu (CR)</vt:lpstr>
      <vt:lpstr>LA SAISIE D’UN Compte-rendu (CR)</vt:lpstr>
      <vt:lpstr>LA SAISIE D’UN Compte-rendu (CR)</vt:lpstr>
      <vt:lpstr>LA SAISIE D’UN Compte-rendu (CR)</vt:lpstr>
      <vt:lpstr>Le détail du contact</vt:lpstr>
      <vt:lpstr>LA SAISIE D’UN Compte-rendu (CR) : Le détail du contact</vt:lpstr>
      <vt:lpstr>LA SAISIE D’UN Compte-rendu (CR) : Le détail du contact</vt:lpstr>
      <vt:lpstr>LA SAISIE D’UN Compte-rendu (CR) : Le détail du contact  (suite)</vt:lpstr>
      <vt:lpstr>LA SAISIE D’UN Compte-rendu (CR) : L’AJOUT D’UN PARTICIPANT</vt:lpstr>
      <vt:lpstr>LA SAISIE D’UN Compte-rendu (CR) : L’AJOUT D’UN PRODUIT NON Géré</vt:lpstr>
      <vt:lpstr>LA SAISIE D’UN Compte-rendu (CR) : L’AJOUT D’UN PRODUIT NON Géré</vt:lpstr>
      <vt:lpstr>LA SAISIE D’UN Compte-rendu (CR) : L’AJOUT D’UN PRODUIT NON Géré</vt:lpstr>
      <vt:lpstr>LA SAISIE D’UN Compte-rendu (CR) : L’AJOUT D’UN PRODUIT NON Géré</vt:lpstr>
      <vt:lpstr>LA SAISIE D’UN Compte-rendu (CR) : L’AJOUT D’UN PRODUIT NON Géré</vt:lpstr>
      <vt:lpstr>LA SAISIE D’UN Compte-rendu (CR) : LE PROCHAIN CONTACT</vt:lpstr>
      <vt:lpstr>LA LECTURE DU CR – Synthèse client</vt:lpstr>
      <vt:lpstr>FOCUS SUR LES PRINCIPALES Nouveautés DU cr</vt:lpstr>
      <vt:lpstr>Pour En savoir plus</vt:lpstr>
      <vt:lpstr>annexes</vt:lpstr>
      <vt:lpstr>Les produits non gérés : Marche des particuliers Annexe 1</vt:lpstr>
      <vt:lpstr>Les produits non gérés : Marche des professionnels Annexe 2</vt:lpstr>
      <vt:lpstr>Les produits non gérés : Marche de la gestion privée Annexe 3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401</cp:revision>
  <cp:lastPrinted>2017-10-19T14:56:11Z</cp:lastPrinted>
  <dcterms:created xsi:type="dcterms:W3CDTF">2016-06-03T08:10:53Z</dcterms:created>
  <dcterms:modified xsi:type="dcterms:W3CDTF">2017-10-31T09:42:53Z</dcterms:modified>
</cp:coreProperties>
</file>