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35"/>
  </p:notesMasterIdLst>
  <p:handoutMasterIdLst>
    <p:handoutMasterId r:id="rId36"/>
  </p:handoutMasterIdLst>
  <p:sldIdLst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278" r:id="rId24"/>
    <p:sldId id="279" r:id="rId25"/>
    <p:sldId id="283" r:id="rId26"/>
    <p:sldId id="293" r:id="rId27"/>
    <p:sldId id="295" r:id="rId28"/>
    <p:sldId id="298" r:id="rId29"/>
    <p:sldId id="296" r:id="rId30"/>
    <p:sldId id="299" r:id="rId31"/>
    <p:sldId id="288" r:id="rId32"/>
    <p:sldId id="300" r:id="rId33"/>
    <p:sldId id="291" r:id="rId3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66CCFF"/>
    <a:srgbClr val="FFFFCC"/>
    <a:srgbClr val="000000"/>
    <a:srgbClr val="FBC652"/>
    <a:srgbClr val="F51A78"/>
    <a:srgbClr val="2AB7B8"/>
    <a:srgbClr val="004C72"/>
    <a:srgbClr val="F5795A"/>
    <a:srgbClr val="3F7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05" autoAdjust="0"/>
    <p:restoredTop sz="99543" autoAdjust="0"/>
  </p:normalViewPr>
  <p:slideViewPr>
    <p:cSldViewPr snapToGrid="0">
      <p:cViewPr varScale="1">
        <p:scale>
          <a:sx n="113" d="100"/>
          <a:sy n="113" d="100"/>
        </p:scale>
        <p:origin x="-1704" y="-9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26"/>
        <p:guide pos="4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dirty="0" smtClean="0"/>
              <a:t>Cartes</a:t>
            </a:r>
            <a:r>
              <a:rPr lang="fr-FR" sz="1400" b="1" baseline="0" dirty="0" smtClean="0"/>
              <a:t> </a:t>
            </a:r>
            <a:r>
              <a:rPr lang="fr-FR" sz="1400" b="1" dirty="0" smtClean="0"/>
              <a:t>HDG</a:t>
            </a:r>
            <a:endParaRPr lang="fr-FR" sz="14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IZICARTE!$K$5</c:f>
              <c:strCache>
                <c:ptCount val="1"/>
                <c:pt idx="0">
                  <c:v>HDG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IZICARTE!$L$4:$M$4</c:f>
              <c:strCache>
                <c:ptCount val="2"/>
                <c:pt idx="0">
                  <c:v>DI</c:v>
                </c:pt>
                <c:pt idx="1">
                  <c:v>DD</c:v>
                </c:pt>
              </c:strCache>
            </c:strRef>
          </c:cat>
          <c:val>
            <c:numRef>
              <c:f>IZICARTE!$L$5:$M$5</c:f>
              <c:numCache>
                <c:formatCode>#,##0</c:formatCode>
                <c:ptCount val="2"/>
                <c:pt idx="0">
                  <c:v>71357</c:v>
                </c:pt>
                <c:pt idx="1">
                  <c:v>24865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dirty="0" smtClean="0"/>
              <a:t>Cartes</a:t>
            </a:r>
            <a:endParaRPr lang="fr-FR" sz="14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IZICARTE!$K$5</c:f>
              <c:strCache>
                <c:ptCount val="1"/>
                <c:pt idx="0">
                  <c:v>Cartes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9.8192592592592595E-2"/>
                  <c:y val="0.111733796296296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IZICARTE!$L$4:$M$4</c:f>
              <c:strCache>
                <c:ptCount val="2"/>
                <c:pt idx="0">
                  <c:v>DI</c:v>
                </c:pt>
                <c:pt idx="1">
                  <c:v>DD</c:v>
                </c:pt>
              </c:strCache>
            </c:strRef>
          </c:cat>
          <c:val>
            <c:numRef>
              <c:f>IZICARTE!$L$5:$M$5</c:f>
              <c:numCache>
                <c:formatCode>General</c:formatCode>
                <c:ptCount val="2"/>
                <c:pt idx="0">
                  <c:v>395779</c:v>
                </c:pt>
                <c:pt idx="1">
                  <c:v>46798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D405E5-9F98-4613-8D20-42D70B70FCB5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334BC66A-F0A0-4646-826D-B42772869800}">
      <dgm:prSet phldrT="[Texte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fr-FR" dirty="0" smtClean="0"/>
            <a:t> </a:t>
          </a:r>
          <a:endParaRPr lang="fr-FR" dirty="0"/>
        </a:p>
      </dgm:t>
    </dgm:pt>
    <dgm:pt modelId="{C0AD8807-5FF9-4BFF-BF98-7D0E4916E198}" type="parTrans" cxnId="{6BEC3176-0E50-4A79-B1BE-52EB73151F39}">
      <dgm:prSet/>
      <dgm:spPr/>
      <dgm:t>
        <a:bodyPr/>
        <a:lstStyle/>
        <a:p>
          <a:endParaRPr lang="fr-FR"/>
        </a:p>
      </dgm:t>
    </dgm:pt>
    <dgm:pt modelId="{619340F0-35BC-4DCE-AF42-139A23A8F7E0}" type="sibTrans" cxnId="{6BEC3176-0E50-4A79-B1BE-52EB73151F39}">
      <dgm:prSet/>
      <dgm:spPr>
        <a:solidFill>
          <a:srgbClr val="FF0000"/>
        </a:solidFill>
      </dgm:spPr>
      <dgm:t>
        <a:bodyPr/>
        <a:lstStyle/>
        <a:p>
          <a:endParaRPr lang="fr-FR"/>
        </a:p>
      </dgm:t>
    </dgm:pt>
    <dgm:pt modelId="{8CD909A5-8BF6-46C2-8F86-E5EB9943C537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fr-FR" dirty="0" smtClean="0"/>
            <a:t> </a:t>
          </a:r>
          <a:endParaRPr lang="fr-FR" dirty="0"/>
        </a:p>
      </dgm:t>
    </dgm:pt>
    <dgm:pt modelId="{2BED6843-0C5F-4C70-9B02-7672CBD845B1}" type="parTrans" cxnId="{F36964BC-20BB-4E72-9D5A-50A8C85D70D4}">
      <dgm:prSet/>
      <dgm:spPr/>
      <dgm:t>
        <a:bodyPr/>
        <a:lstStyle/>
        <a:p>
          <a:endParaRPr lang="fr-FR"/>
        </a:p>
      </dgm:t>
    </dgm:pt>
    <dgm:pt modelId="{D59E0CDF-4DAC-4845-A028-40EF4F52E9F7}" type="sibTrans" cxnId="{F36964BC-20BB-4E72-9D5A-50A8C85D70D4}">
      <dgm:prSet/>
      <dgm:spPr>
        <a:solidFill>
          <a:srgbClr val="FF0000"/>
        </a:solidFill>
      </dgm:spPr>
      <dgm:t>
        <a:bodyPr/>
        <a:lstStyle/>
        <a:p>
          <a:endParaRPr lang="fr-FR"/>
        </a:p>
      </dgm:t>
    </dgm:pt>
    <dgm:pt modelId="{F23A404A-E7F8-40A5-98E8-A0CB5F3F771E}">
      <dgm:prSet phldrT="[Texte]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endParaRPr lang="fr-FR" dirty="0"/>
        </a:p>
      </dgm:t>
    </dgm:pt>
    <dgm:pt modelId="{8E032FEE-98E8-4AB7-B763-D284227C3772}" type="parTrans" cxnId="{E9B666D4-0663-4E07-851B-BAEC777157F9}">
      <dgm:prSet/>
      <dgm:spPr/>
      <dgm:t>
        <a:bodyPr/>
        <a:lstStyle/>
        <a:p>
          <a:endParaRPr lang="fr-FR"/>
        </a:p>
      </dgm:t>
    </dgm:pt>
    <dgm:pt modelId="{CBA4651C-C910-4CD7-BE56-647BC8C422BE}" type="sibTrans" cxnId="{E9B666D4-0663-4E07-851B-BAEC777157F9}">
      <dgm:prSet/>
      <dgm:spPr>
        <a:solidFill>
          <a:srgbClr val="FF0000"/>
        </a:solidFill>
      </dgm:spPr>
      <dgm:t>
        <a:bodyPr/>
        <a:lstStyle/>
        <a:p>
          <a:endParaRPr lang="fr-FR"/>
        </a:p>
      </dgm:t>
    </dgm:pt>
    <dgm:pt modelId="{B2957A43-E86D-42EB-ABF3-0E888C510B4C}" type="pres">
      <dgm:prSet presAssocID="{9ED405E5-9F98-4613-8D20-42D70B70FCB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BEFAB36-61F6-4620-86E7-FDC5AA099061}" type="pres">
      <dgm:prSet presAssocID="{334BC66A-F0A0-4646-826D-B42772869800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7B9DCD-4EE0-4C22-A5D3-14912B8D01FC}" type="pres">
      <dgm:prSet presAssocID="{334BC66A-F0A0-4646-826D-B42772869800}" presName="gear1srcNode" presStyleLbl="node1" presStyleIdx="0" presStyleCnt="3"/>
      <dgm:spPr/>
      <dgm:t>
        <a:bodyPr/>
        <a:lstStyle/>
        <a:p>
          <a:endParaRPr lang="fr-FR"/>
        </a:p>
      </dgm:t>
    </dgm:pt>
    <dgm:pt modelId="{BF9C7509-5FB5-4CD4-BC7F-71312A1F595A}" type="pres">
      <dgm:prSet presAssocID="{334BC66A-F0A0-4646-826D-B42772869800}" presName="gear1dstNode" presStyleLbl="node1" presStyleIdx="0" presStyleCnt="3"/>
      <dgm:spPr/>
      <dgm:t>
        <a:bodyPr/>
        <a:lstStyle/>
        <a:p>
          <a:endParaRPr lang="fr-FR"/>
        </a:p>
      </dgm:t>
    </dgm:pt>
    <dgm:pt modelId="{4E0FBB50-AA3D-40E1-B8AB-E54E6661DCA3}" type="pres">
      <dgm:prSet presAssocID="{8CD909A5-8BF6-46C2-8F86-E5EB9943C53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6D4DA39-D606-48D6-8E11-FA4A9BD807FB}" type="pres">
      <dgm:prSet presAssocID="{8CD909A5-8BF6-46C2-8F86-E5EB9943C537}" presName="gear2srcNode" presStyleLbl="node1" presStyleIdx="1" presStyleCnt="3"/>
      <dgm:spPr/>
      <dgm:t>
        <a:bodyPr/>
        <a:lstStyle/>
        <a:p>
          <a:endParaRPr lang="fr-FR"/>
        </a:p>
      </dgm:t>
    </dgm:pt>
    <dgm:pt modelId="{C66F1FC4-5464-4766-BDDB-A41D530A7D0A}" type="pres">
      <dgm:prSet presAssocID="{8CD909A5-8BF6-46C2-8F86-E5EB9943C537}" presName="gear2dstNode" presStyleLbl="node1" presStyleIdx="1" presStyleCnt="3"/>
      <dgm:spPr/>
      <dgm:t>
        <a:bodyPr/>
        <a:lstStyle/>
        <a:p>
          <a:endParaRPr lang="fr-FR"/>
        </a:p>
      </dgm:t>
    </dgm:pt>
    <dgm:pt modelId="{C001DBDF-4AF1-4749-A06C-0A6F9A1E50F3}" type="pres">
      <dgm:prSet presAssocID="{F23A404A-E7F8-40A5-98E8-A0CB5F3F771E}" presName="gear3" presStyleLbl="node1" presStyleIdx="2" presStyleCnt="3"/>
      <dgm:spPr/>
      <dgm:t>
        <a:bodyPr/>
        <a:lstStyle/>
        <a:p>
          <a:endParaRPr lang="fr-FR"/>
        </a:p>
      </dgm:t>
    </dgm:pt>
    <dgm:pt modelId="{9CF52819-B63E-47EF-8C2B-74F94DC7EEAC}" type="pres">
      <dgm:prSet presAssocID="{F23A404A-E7F8-40A5-98E8-A0CB5F3F771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594DEB-E004-4703-8828-86A835FE7A67}" type="pres">
      <dgm:prSet presAssocID="{F23A404A-E7F8-40A5-98E8-A0CB5F3F771E}" presName="gear3srcNode" presStyleLbl="node1" presStyleIdx="2" presStyleCnt="3"/>
      <dgm:spPr/>
      <dgm:t>
        <a:bodyPr/>
        <a:lstStyle/>
        <a:p>
          <a:endParaRPr lang="fr-FR"/>
        </a:p>
      </dgm:t>
    </dgm:pt>
    <dgm:pt modelId="{5A30CEE0-5528-44D0-9985-718C7B8290C7}" type="pres">
      <dgm:prSet presAssocID="{F23A404A-E7F8-40A5-98E8-A0CB5F3F771E}" presName="gear3dstNode" presStyleLbl="node1" presStyleIdx="2" presStyleCnt="3"/>
      <dgm:spPr/>
      <dgm:t>
        <a:bodyPr/>
        <a:lstStyle/>
        <a:p>
          <a:endParaRPr lang="fr-FR"/>
        </a:p>
      </dgm:t>
    </dgm:pt>
    <dgm:pt modelId="{BCC40D4A-284A-4DC4-B54D-81D025B52B69}" type="pres">
      <dgm:prSet presAssocID="{619340F0-35BC-4DCE-AF42-139A23A8F7E0}" presName="connector1" presStyleLbl="sibTrans2D1" presStyleIdx="0" presStyleCnt="3"/>
      <dgm:spPr/>
      <dgm:t>
        <a:bodyPr/>
        <a:lstStyle/>
        <a:p>
          <a:endParaRPr lang="fr-FR"/>
        </a:p>
      </dgm:t>
    </dgm:pt>
    <dgm:pt modelId="{128AC8E3-044E-4B80-B37E-DEBDF86E9C2F}" type="pres">
      <dgm:prSet presAssocID="{D59E0CDF-4DAC-4845-A028-40EF4F52E9F7}" presName="connector2" presStyleLbl="sibTrans2D1" presStyleIdx="1" presStyleCnt="3"/>
      <dgm:spPr/>
      <dgm:t>
        <a:bodyPr/>
        <a:lstStyle/>
        <a:p>
          <a:endParaRPr lang="fr-FR"/>
        </a:p>
      </dgm:t>
    </dgm:pt>
    <dgm:pt modelId="{D084F81F-1C24-4D25-B5EC-3293C7C4F653}" type="pres">
      <dgm:prSet presAssocID="{CBA4651C-C910-4CD7-BE56-647BC8C422BE}" presName="connector3" presStyleLbl="sibTrans2D1" presStyleIdx="2" presStyleCnt="3"/>
      <dgm:spPr/>
      <dgm:t>
        <a:bodyPr/>
        <a:lstStyle/>
        <a:p>
          <a:endParaRPr lang="fr-FR"/>
        </a:p>
      </dgm:t>
    </dgm:pt>
  </dgm:ptLst>
  <dgm:cxnLst>
    <dgm:cxn modelId="{3A38EDF2-C769-42DF-92BE-33B64318A44C}" type="presOf" srcId="{9ED405E5-9F98-4613-8D20-42D70B70FCB5}" destId="{B2957A43-E86D-42EB-ABF3-0E888C510B4C}" srcOrd="0" destOrd="0" presId="urn:microsoft.com/office/officeart/2005/8/layout/gear1"/>
    <dgm:cxn modelId="{A72E61E6-C226-431E-96BB-1FE8670469DB}" type="presOf" srcId="{8CD909A5-8BF6-46C2-8F86-E5EB9943C537}" destId="{66D4DA39-D606-48D6-8E11-FA4A9BD807FB}" srcOrd="1" destOrd="0" presId="urn:microsoft.com/office/officeart/2005/8/layout/gear1"/>
    <dgm:cxn modelId="{63C545E8-A40C-4826-B0D7-D163AD5BB8EC}" type="presOf" srcId="{334BC66A-F0A0-4646-826D-B42772869800}" destId="{9BEFAB36-61F6-4620-86E7-FDC5AA099061}" srcOrd="0" destOrd="0" presId="urn:microsoft.com/office/officeart/2005/8/layout/gear1"/>
    <dgm:cxn modelId="{06790891-A804-4B40-B2AE-9375A7CA8F4D}" type="presOf" srcId="{334BC66A-F0A0-4646-826D-B42772869800}" destId="{617B9DCD-4EE0-4C22-A5D3-14912B8D01FC}" srcOrd="1" destOrd="0" presId="urn:microsoft.com/office/officeart/2005/8/layout/gear1"/>
    <dgm:cxn modelId="{562DFD23-0A98-4383-8A42-7D318230EEE1}" type="presOf" srcId="{619340F0-35BC-4DCE-AF42-139A23A8F7E0}" destId="{BCC40D4A-284A-4DC4-B54D-81D025B52B69}" srcOrd="0" destOrd="0" presId="urn:microsoft.com/office/officeart/2005/8/layout/gear1"/>
    <dgm:cxn modelId="{F36964BC-20BB-4E72-9D5A-50A8C85D70D4}" srcId="{9ED405E5-9F98-4613-8D20-42D70B70FCB5}" destId="{8CD909A5-8BF6-46C2-8F86-E5EB9943C537}" srcOrd="1" destOrd="0" parTransId="{2BED6843-0C5F-4C70-9B02-7672CBD845B1}" sibTransId="{D59E0CDF-4DAC-4845-A028-40EF4F52E9F7}"/>
    <dgm:cxn modelId="{B6273B0C-6FE3-4063-A01B-E06A93A19718}" type="presOf" srcId="{F23A404A-E7F8-40A5-98E8-A0CB5F3F771E}" destId="{9CF52819-B63E-47EF-8C2B-74F94DC7EEAC}" srcOrd="1" destOrd="0" presId="urn:microsoft.com/office/officeart/2005/8/layout/gear1"/>
    <dgm:cxn modelId="{80B8ECD6-6304-484A-A632-DFB0281A6C51}" type="presOf" srcId="{8CD909A5-8BF6-46C2-8F86-E5EB9943C537}" destId="{C66F1FC4-5464-4766-BDDB-A41D530A7D0A}" srcOrd="2" destOrd="0" presId="urn:microsoft.com/office/officeart/2005/8/layout/gear1"/>
    <dgm:cxn modelId="{0D39EABD-CC5F-43B6-8095-E508305C0BF5}" type="presOf" srcId="{D59E0CDF-4DAC-4845-A028-40EF4F52E9F7}" destId="{128AC8E3-044E-4B80-B37E-DEBDF86E9C2F}" srcOrd="0" destOrd="0" presId="urn:microsoft.com/office/officeart/2005/8/layout/gear1"/>
    <dgm:cxn modelId="{6BD7A961-3259-4075-A4CE-D1E4A10C57D3}" type="presOf" srcId="{8CD909A5-8BF6-46C2-8F86-E5EB9943C537}" destId="{4E0FBB50-AA3D-40E1-B8AB-E54E6661DCA3}" srcOrd="0" destOrd="0" presId="urn:microsoft.com/office/officeart/2005/8/layout/gear1"/>
    <dgm:cxn modelId="{6BEC3176-0E50-4A79-B1BE-52EB73151F39}" srcId="{9ED405E5-9F98-4613-8D20-42D70B70FCB5}" destId="{334BC66A-F0A0-4646-826D-B42772869800}" srcOrd="0" destOrd="0" parTransId="{C0AD8807-5FF9-4BFF-BF98-7D0E4916E198}" sibTransId="{619340F0-35BC-4DCE-AF42-139A23A8F7E0}"/>
    <dgm:cxn modelId="{1DFD72CA-CCE9-4ED7-A306-AD9116D03448}" type="presOf" srcId="{F23A404A-E7F8-40A5-98E8-A0CB5F3F771E}" destId="{5A30CEE0-5528-44D0-9985-718C7B8290C7}" srcOrd="3" destOrd="0" presId="urn:microsoft.com/office/officeart/2005/8/layout/gear1"/>
    <dgm:cxn modelId="{6CB1E651-C772-4BEB-BD39-D46A34C7F6BE}" type="presOf" srcId="{334BC66A-F0A0-4646-826D-B42772869800}" destId="{BF9C7509-5FB5-4CD4-BC7F-71312A1F595A}" srcOrd="2" destOrd="0" presId="urn:microsoft.com/office/officeart/2005/8/layout/gear1"/>
    <dgm:cxn modelId="{B89E578F-83DF-4877-B7B1-32C56994910E}" type="presOf" srcId="{F23A404A-E7F8-40A5-98E8-A0CB5F3F771E}" destId="{C001DBDF-4AF1-4749-A06C-0A6F9A1E50F3}" srcOrd="0" destOrd="0" presId="urn:microsoft.com/office/officeart/2005/8/layout/gear1"/>
    <dgm:cxn modelId="{9EB8DB09-D5D7-46F1-972C-DC2902129DA5}" type="presOf" srcId="{F23A404A-E7F8-40A5-98E8-A0CB5F3F771E}" destId="{47594DEB-E004-4703-8828-86A835FE7A67}" srcOrd="2" destOrd="0" presId="urn:microsoft.com/office/officeart/2005/8/layout/gear1"/>
    <dgm:cxn modelId="{E9B666D4-0663-4E07-851B-BAEC777157F9}" srcId="{9ED405E5-9F98-4613-8D20-42D70B70FCB5}" destId="{F23A404A-E7F8-40A5-98E8-A0CB5F3F771E}" srcOrd="2" destOrd="0" parTransId="{8E032FEE-98E8-4AB7-B763-D284227C3772}" sibTransId="{CBA4651C-C910-4CD7-BE56-647BC8C422BE}"/>
    <dgm:cxn modelId="{DD894FA8-5560-4216-8D5C-65B42AD32ECB}" type="presOf" srcId="{CBA4651C-C910-4CD7-BE56-647BC8C422BE}" destId="{D084F81F-1C24-4D25-B5EC-3293C7C4F653}" srcOrd="0" destOrd="0" presId="urn:microsoft.com/office/officeart/2005/8/layout/gear1"/>
    <dgm:cxn modelId="{ABDC4BB9-94C8-4FEB-8CF2-673BD7D95507}" type="presParOf" srcId="{B2957A43-E86D-42EB-ABF3-0E888C510B4C}" destId="{9BEFAB36-61F6-4620-86E7-FDC5AA099061}" srcOrd="0" destOrd="0" presId="urn:microsoft.com/office/officeart/2005/8/layout/gear1"/>
    <dgm:cxn modelId="{BC6CE93C-7FAA-4B1C-924C-6FF8BE95CB1E}" type="presParOf" srcId="{B2957A43-E86D-42EB-ABF3-0E888C510B4C}" destId="{617B9DCD-4EE0-4C22-A5D3-14912B8D01FC}" srcOrd="1" destOrd="0" presId="urn:microsoft.com/office/officeart/2005/8/layout/gear1"/>
    <dgm:cxn modelId="{21F4F489-9F8E-4A41-9ADF-4366786FF10A}" type="presParOf" srcId="{B2957A43-E86D-42EB-ABF3-0E888C510B4C}" destId="{BF9C7509-5FB5-4CD4-BC7F-71312A1F595A}" srcOrd="2" destOrd="0" presId="urn:microsoft.com/office/officeart/2005/8/layout/gear1"/>
    <dgm:cxn modelId="{D79E4DB6-ABA1-420B-B10B-E2A43C106BAA}" type="presParOf" srcId="{B2957A43-E86D-42EB-ABF3-0E888C510B4C}" destId="{4E0FBB50-AA3D-40E1-B8AB-E54E6661DCA3}" srcOrd="3" destOrd="0" presId="urn:microsoft.com/office/officeart/2005/8/layout/gear1"/>
    <dgm:cxn modelId="{DA677301-0D81-4EA9-AECE-97CB5464715D}" type="presParOf" srcId="{B2957A43-E86D-42EB-ABF3-0E888C510B4C}" destId="{66D4DA39-D606-48D6-8E11-FA4A9BD807FB}" srcOrd="4" destOrd="0" presId="urn:microsoft.com/office/officeart/2005/8/layout/gear1"/>
    <dgm:cxn modelId="{6C87B44C-B161-45F3-8227-24D17A484A47}" type="presParOf" srcId="{B2957A43-E86D-42EB-ABF3-0E888C510B4C}" destId="{C66F1FC4-5464-4766-BDDB-A41D530A7D0A}" srcOrd="5" destOrd="0" presId="urn:microsoft.com/office/officeart/2005/8/layout/gear1"/>
    <dgm:cxn modelId="{B51732A3-655B-4139-B1FC-90FB21552919}" type="presParOf" srcId="{B2957A43-E86D-42EB-ABF3-0E888C510B4C}" destId="{C001DBDF-4AF1-4749-A06C-0A6F9A1E50F3}" srcOrd="6" destOrd="0" presId="urn:microsoft.com/office/officeart/2005/8/layout/gear1"/>
    <dgm:cxn modelId="{722864AF-1F8F-490E-8E63-07BF8C976057}" type="presParOf" srcId="{B2957A43-E86D-42EB-ABF3-0E888C510B4C}" destId="{9CF52819-B63E-47EF-8C2B-74F94DC7EEAC}" srcOrd="7" destOrd="0" presId="urn:microsoft.com/office/officeart/2005/8/layout/gear1"/>
    <dgm:cxn modelId="{B54CDC34-BF22-44E8-A8E8-70788C206F36}" type="presParOf" srcId="{B2957A43-E86D-42EB-ABF3-0E888C510B4C}" destId="{47594DEB-E004-4703-8828-86A835FE7A67}" srcOrd="8" destOrd="0" presId="urn:microsoft.com/office/officeart/2005/8/layout/gear1"/>
    <dgm:cxn modelId="{F8891D4B-3278-49BC-B6CD-6BA16E6A54CF}" type="presParOf" srcId="{B2957A43-E86D-42EB-ABF3-0E888C510B4C}" destId="{5A30CEE0-5528-44D0-9985-718C7B8290C7}" srcOrd="9" destOrd="0" presId="urn:microsoft.com/office/officeart/2005/8/layout/gear1"/>
    <dgm:cxn modelId="{FFD04127-9335-4331-BBFE-8F8F3F35A30A}" type="presParOf" srcId="{B2957A43-E86D-42EB-ABF3-0E888C510B4C}" destId="{BCC40D4A-284A-4DC4-B54D-81D025B52B69}" srcOrd="10" destOrd="0" presId="urn:microsoft.com/office/officeart/2005/8/layout/gear1"/>
    <dgm:cxn modelId="{02303036-6C1E-42FC-A123-4B3A6B70994E}" type="presParOf" srcId="{B2957A43-E86D-42EB-ABF3-0E888C510B4C}" destId="{128AC8E3-044E-4B80-B37E-DEBDF86E9C2F}" srcOrd="11" destOrd="0" presId="urn:microsoft.com/office/officeart/2005/8/layout/gear1"/>
    <dgm:cxn modelId="{F03ACC20-DCFD-4F60-AE0D-BBE4B6B2D252}" type="presParOf" srcId="{B2957A43-E86D-42EB-ABF3-0E888C510B4C}" destId="{D084F81F-1C24-4D25-B5EC-3293C7C4F65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FAB36-61F6-4620-86E7-FDC5AA099061}">
      <dsp:nvSpPr>
        <dsp:cNvPr id="0" name=""/>
        <dsp:cNvSpPr/>
      </dsp:nvSpPr>
      <dsp:spPr>
        <a:xfrm>
          <a:off x="2261657" y="1453922"/>
          <a:ext cx="1777017" cy="1777017"/>
        </a:xfrm>
        <a:prstGeom prst="gear9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kern="1200" dirty="0" smtClean="0"/>
            <a:t> </a:t>
          </a:r>
          <a:endParaRPr lang="fr-FR" sz="4000" kern="1200" dirty="0"/>
        </a:p>
      </dsp:txBody>
      <dsp:txXfrm>
        <a:off x="2618916" y="1870180"/>
        <a:ext cx="1062499" cy="913423"/>
      </dsp:txXfrm>
    </dsp:sp>
    <dsp:sp modelId="{4E0FBB50-AA3D-40E1-B8AB-E54E6661DCA3}">
      <dsp:nvSpPr>
        <dsp:cNvPr id="0" name=""/>
        <dsp:cNvSpPr/>
      </dsp:nvSpPr>
      <dsp:spPr>
        <a:xfrm>
          <a:off x="1227757" y="1033900"/>
          <a:ext cx="1292376" cy="1292376"/>
        </a:xfrm>
        <a:prstGeom prst="gear6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kern="1200" dirty="0" smtClean="0"/>
            <a:t> </a:t>
          </a:r>
          <a:endParaRPr lang="fr-FR" sz="4000" kern="1200" dirty="0"/>
        </a:p>
      </dsp:txBody>
      <dsp:txXfrm>
        <a:off x="1553117" y="1361226"/>
        <a:ext cx="641656" cy="637724"/>
      </dsp:txXfrm>
    </dsp:sp>
    <dsp:sp modelId="{C001DBDF-4AF1-4749-A06C-0A6F9A1E50F3}">
      <dsp:nvSpPr>
        <dsp:cNvPr id="0" name=""/>
        <dsp:cNvSpPr/>
      </dsp:nvSpPr>
      <dsp:spPr>
        <a:xfrm rot="20700000">
          <a:off x="1951619" y="142293"/>
          <a:ext cx="1266264" cy="1266264"/>
        </a:xfrm>
        <a:prstGeom prst="gear6">
          <a:avLst/>
        </a:prstGeom>
        <a:solidFill>
          <a:schemeClr val="bg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4000" kern="1200" dirty="0"/>
        </a:p>
      </dsp:txBody>
      <dsp:txXfrm rot="-20700000">
        <a:off x="2229348" y="420022"/>
        <a:ext cx="710806" cy="710806"/>
      </dsp:txXfrm>
    </dsp:sp>
    <dsp:sp modelId="{BCC40D4A-284A-4DC4-B54D-81D025B52B69}">
      <dsp:nvSpPr>
        <dsp:cNvPr id="0" name=""/>
        <dsp:cNvSpPr/>
      </dsp:nvSpPr>
      <dsp:spPr>
        <a:xfrm>
          <a:off x="2114733" y="1191573"/>
          <a:ext cx="2274581" cy="2274581"/>
        </a:xfrm>
        <a:prstGeom prst="circularArrow">
          <a:avLst>
            <a:gd name="adj1" fmla="val 4687"/>
            <a:gd name="adj2" fmla="val 299029"/>
            <a:gd name="adj3" fmla="val 2487807"/>
            <a:gd name="adj4" fmla="val 15923776"/>
            <a:gd name="adj5" fmla="val 5469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AC8E3-044E-4B80-B37E-DEBDF86E9C2F}">
      <dsp:nvSpPr>
        <dsp:cNvPr id="0" name=""/>
        <dsp:cNvSpPr/>
      </dsp:nvSpPr>
      <dsp:spPr>
        <a:xfrm>
          <a:off x="998879" y="752081"/>
          <a:ext cx="1652625" cy="165262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84F81F-1C24-4D25-B5EC-3293C7C4F653}">
      <dsp:nvSpPr>
        <dsp:cNvPr id="0" name=""/>
        <dsp:cNvSpPr/>
      </dsp:nvSpPr>
      <dsp:spPr>
        <a:xfrm>
          <a:off x="1658719" y="-130932"/>
          <a:ext cx="1781863" cy="178186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09/11/2017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09/11/2017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4F8DA-CDC7-467B-A8CD-BE348D7B918B}" type="slidenum">
              <a:rPr lang="fr-FR" altLang="fr-FR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02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4F8DA-CDC7-467B-A8CD-BE348D7B918B}" type="slidenum">
              <a:rPr lang="fr-FR" altLang="fr-FR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20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539750" y="404813"/>
            <a:ext cx="8064500" cy="4953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9750" y="11699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1699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539750" y="36718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6718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27088" y="6092825"/>
            <a:ext cx="3313112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FE305-11AD-4AA3-835A-CD697F3B80D5}" type="datetime1">
              <a:rPr lang="fr-FR" smtClean="0"/>
              <a:t>09/11/2017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5288" y="6092825"/>
            <a:ext cx="288925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D7EEDB4-2716-41B8-85C5-8A44FA3D5B2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773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27088" y="6092825"/>
            <a:ext cx="3313112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D38F1-07BA-433E-855C-AC00A3758430}" type="datetime1">
              <a:rPr lang="fr-FR" altLang="fr-FR" smtClean="0">
                <a:solidFill>
                  <a:srgbClr val="FFFFFF"/>
                </a:solidFill>
              </a:rPr>
              <a:t>09/11/2017</a:t>
            </a:fld>
            <a:endParaRPr lang="fr-FR" altLang="fr-FR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5288" y="6092825"/>
            <a:ext cx="288925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6F815-C4C3-4061-A6F6-9E081DC76607}" type="slidenum">
              <a:rPr lang="fr-FR" alt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06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774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  <p:sldLayoutId id="2147483885" r:id="rId11"/>
    <p:sldLayoutId id="2147483886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jpg"/><Relationship Id="rId7" Type="http://schemas.openxmlformats.org/officeDocument/2006/relationships/image" Target="../media/image41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jpg"/><Relationship Id="rId11" Type="http://schemas.openxmlformats.org/officeDocument/2006/relationships/image" Target="../media/image44.png"/><Relationship Id="rId5" Type="http://schemas.openxmlformats.org/officeDocument/2006/relationships/image" Target="../media/image20.png"/><Relationship Id="rId10" Type="http://schemas.openxmlformats.org/officeDocument/2006/relationships/image" Target="../media/image19.png"/><Relationship Id="rId4" Type="http://schemas.openxmlformats.org/officeDocument/2006/relationships/image" Target="../media/image39.jpg"/><Relationship Id="rId9" Type="http://schemas.openxmlformats.org/officeDocument/2006/relationships/image" Target="../media/image4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12" Type="http://schemas.openxmlformats.org/officeDocument/2006/relationships/image" Target="../media/image54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48.jp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8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hyperlink" Target="mailto:LD_513_DPT_ACCOMPAGNEMENT_CHANGEMENT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5.png"/><Relationship Id="rId7" Type="http://schemas.openxmlformats.org/officeDocument/2006/relationships/image" Target="../media/image8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11/debit-differe/2699/debit-differe-fiche-pratique.pdf" TargetMode="External"/><Relationship Id="rId5" Type="http://schemas.openxmlformats.org/officeDocument/2006/relationships/hyperlink" Target="http://commerciaux.celca.caisse-epargne.fr/particuliers/particuliers/" TargetMode="External"/><Relationship Id="rId4" Type="http://schemas.openxmlformats.org/officeDocument/2006/relationships/hyperlink" Target="http://service-celca-moss.sigce.caisse-epargne.fr/sites/lca1/SiteDirectory/rub_com/RDC_marche_parts/Fiche%20Produits%20Bancarisation/Book%20Bancarisation.pptx" TargetMode="External"/><Relationship Id="rId9" Type="http://schemas.openxmlformats.org/officeDocument/2006/relationships/hyperlink" Target="http://commerciaux.celca.caisse-epargne.fr/download/212/plafonds-des-cartes/2702/plafonds-des-cartes-fiche-technique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456/tarification/5549/memo-offres-pro-octobre-2017.pdf" TargetMode="External"/><Relationship Id="rId4" Type="http://schemas.openxmlformats.org/officeDocument/2006/relationships/image" Target="../media/image90.jp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/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my</a:t>
            </a:r>
            <a:r>
              <a:rPr lang="fr-FR" dirty="0" err="1" smtClean="0">
                <a:solidFill>
                  <a:srgbClr val="FF0000"/>
                </a:solidFill>
              </a:rPr>
              <a:t>CREDIMMO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La proposition commerciale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HDJ du 09 Novembre 2017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5" name="Espace réservé du contenu 1"/>
          <p:cNvSpPr txBox="1">
            <a:spLocks/>
          </p:cNvSpPr>
          <p:nvPr/>
        </p:nvSpPr>
        <p:spPr>
          <a:xfrm>
            <a:off x="2333626" y="6198455"/>
            <a:ext cx="3241551" cy="35437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ACTIVEZ LE MODE DIAPORAMA </a:t>
            </a:r>
          </a:p>
        </p:txBody>
      </p:sp>
    </p:spTree>
    <p:extLst>
      <p:ext uri="{BB962C8B-B14F-4D97-AF65-F5344CB8AC3E}">
        <p14:creationId xmlns:p14="http://schemas.microsoft.com/office/powerpoint/2010/main" val="218679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4294967295"/>
          </p:nvPr>
        </p:nvSpPr>
        <p:spPr>
          <a:xfrm>
            <a:off x="177421" y="109182"/>
            <a:ext cx="8966579" cy="6164619"/>
          </a:xfrm>
        </p:spPr>
        <p:txBody>
          <a:bodyPr/>
          <a:lstStyle/>
          <a:p>
            <a:pPr marL="0" indent="0" algn="ctr">
              <a:buNone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A partir du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21/11/2017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: la </a:t>
            </a:r>
            <a:r>
              <a:rPr lang="fr-FR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proposition commerciale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 tous les </a:t>
            </a: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crédits immobiliers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les </a:t>
            </a:r>
            <a:r>
              <a:rPr lang="fr-FR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particuliers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se fera sur des écrans </a:t>
            </a:r>
            <a:r>
              <a:rPr lang="fr-F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MyWay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avec :</a:t>
            </a:r>
          </a:p>
          <a:p>
            <a:pPr marL="0" indent="0">
              <a:buNone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629"/>
          <p:cNvPicPr/>
          <p:nvPr/>
        </p:nvPicPr>
        <p:blipFill>
          <a:blip r:embed="rId2"/>
          <a:stretch>
            <a:fillRect/>
          </a:stretch>
        </p:blipFill>
        <p:spPr>
          <a:xfrm rot="20978958">
            <a:off x="517304" y="2960178"/>
            <a:ext cx="1380490" cy="35892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78010" y="5030861"/>
            <a:ext cx="1746913" cy="85980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  <a:alpha val="53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rgbClr val="000000">
                <a:alpha val="43000"/>
              </a:srgbClr>
            </a:outerShdw>
          </a:effectLst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totem pour naviguer aisément</a:t>
            </a:r>
          </a:p>
        </p:txBody>
      </p:sp>
      <p:pic>
        <p:nvPicPr>
          <p:cNvPr id="8" name="Picture 2591"/>
          <p:cNvPicPr/>
          <p:nvPr/>
        </p:nvPicPr>
        <p:blipFill>
          <a:blip r:embed="rId3"/>
          <a:stretch>
            <a:fillRect/>
          </a:stretch>
        </p:blipFill>
        <p:spPr>
          <a:xfrm>
            <a:off x="2434344" y="2893711"/>
            <a:ext cx="2963563" cy="18521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85654" y="3011702"/>
            <a:ext cx="1405719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tuiles pour ajouter les informations</a:t>
            </a:r>
            <a:endParaRPr lang="fr-FR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2613"/>
          <p:cNvPicPr/>
          <p:nvPr/>
        </p:nvPicPr>
        <p:blipFill>
          <a:blip r:embed="rId4"/>
          <a:stretch>
            <a:fillRect/>
          </a:stretch>
        </p:blipFill>
        <p:spPr>
          <a:xfrm>
            <a:off x="4435641" y="4910013"/>
            <a:ext cx="2650728" cy="1398761"/>
          </a:xfrm>
          <a:prstGeom prst="rect">
            <a:avLst/>
          </a:prstGeom>
        </p:spPr>
      </p:pic>
      <p:pic>
        <p:nvPicPr>
          <p:cNvPr id="11" name="Picture 2587"/>
          <p:cNvPicPr/>
          <p:nvPr/>
        </p:nvPicPr>
        <p:blipFill>
          <a:blip r:embed="rId5"/>
          <a:stretch>
            <a:fillRect/>
          </a:stretch>
        </p:blipFill>
        <p:spPr>
          <a:xfrm rot="326038">
            <a:off x="6181567" y="5181081"/>
            <a:ext cx="1728999" cy="856626"/>
          </a:xfrm>
          <a:prstGeom prst="rect">
            <a:avLst/>
          </a:prstGeom>
        </p:spPr>
      </p:pic>
      <p:sp>
        <p:nvSpPr>
          <p:cNvPr id="14" name="Shape 3452"/>
          <p:cNvSpPr/>
          <p:nvPr/>
        </p:nvSpPr>
        <p:spPr>
          <a:xfrm>
            <a:off x="423082" y="1192838"/>
            <a:ext cx="8352002" cy="1194692"/>
          </a:xfrm>
          <a:custGeom>
            <a:avLst/>
            <a:gdLst/>
            <a:ahLst/>
            <a:cxnLst/>
            <a:rect l="0" t="0" r="0" b="0"/>
            <a:pathLst>
              <a:path w="4469189" h="1547838">
                <a:moveTo>
                  <a:pt x="0" y="257937"/>
                </a:moveTo>
                <a:cubicBezTo>
                  <a:pt x="0" y="115443"/>
                  <a:pt x="115501" y="0"/>
                  <a:pt x="257983" y="0"/>
                </a:cubicBezTo>
                <a:lnTo>
                  <a:pt x="4211125" y="0"/>
                </a:lnTo>
                <a:cubicBezTo>
                  <a:pt x="4353619" y="0"/>
                  <a:pt x="4469189" y="115443"/>
                  <a:pt x="4469189" y="257937"/>
                </a:cubicBezTo>
                <a:lnTo>
                  <a:pt x="4469189" y="1289863"/>
                </a:lnTo>
                <a:cubicBezTo>
                  <a:pt x="4469189" y="1432332"/>
                  <a:pt x="4353619" y="1547838"/>
                  <a:pt x="4211125" y="1547838"/>
                </a:cubicBezTo>
                <a:lnTo>
                  <a:pt x="257983" y="1547838"/>
                </a:lnTo>
                <a:cubicBezTo>
                  <a:pt x="115501" y="1547838"/>
                  <a:pt x="0" y="1432332"/>
                  <a:pt x="0" y="1289863"/>
                </a:cubicBezTo>
                <a:close/>
              </a:path>
            </a:pathLst>
          </a:custGeom>
          <a:ln w="57150" cap="flat">
            <a:solidFill>
              <a:srgbClr val="FF0000"/>
            </a:solidFill>
            <a:round/>
          </a:ln>
        </p:spPr>
        <p:style>
          <a:lnRef idx="1">
            <a:srgbClr val="BFBFBF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15" name="Picture 3451"/>
          <p:cNvPicPr/>
          <p:nvPr/>
        </p:nvPicPr>
        <p:blipFill>
          <a:blip r:embed="rId6"/>
          <a:stretch>
            <a:fillRect/>
          </a:stretch>
        </p:blipFill>
        <p:spPr>
          <a:xfrm>
            <a:off x="563568" y="1271702"/>
            <a:ext cx="768130" cy="945854"/>
          </a:xfrm>
          <a:prstGeom prst="rect">
            <a:avLst/>
          </a:prstGeom>
        </p:spPr>
      </p:pic>
      <p:pic>
        <p:nvPicPr>
          <p:cNvPr id="16" name="Picture 3449"/>
          <p:cNvPicPr/>
          <p:nvPr/>
        </p:nvPicPr>
        <p:blipFill>
          <a:blip r:embed="rId7"/>
          <a:stretch>
            <a:fillRect/>
          </a:stretch>
        </p:blipFill>
        <p:spPr>
          <a:xfrm>
            <a:off x="2209010" y="1692365"/>
            <a:ext cx="5106190" cy="69516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846161" y="1272844"/>
            <a:ext cx="789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Taper MYC dans le moteur de recherche du PCM pour lancer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MyCrédimmo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46066" y="4458922"/>
            <a:ext cx="1669664" cy="11015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Des graphiques pour une vue rapide et un échange plus facile avec le client</a:t>
            </a:r>
          </a:p>
        </p:txBody>
      </p:sp>
      <p:sp>
        <p:nvSpPr>
          <p:cNvPr id="1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328471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 animBg="1"/>
      <p:bldP spid="18" grpId="0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sz="half" idx="4294967295"/>
          </p:nvPr>
        </p:nvSpPr>
        <p:spPr>
          <a:xfrm>
            <a:off x="0" y="1078174"/>
            <a:ext cx="4038600" cy="5047990"/>
          </a:xfrm>
        </p:spPr>
        <p:txBody>
          <a:bodyPr/>
          <a:lstStyle/>
          <a:p>
            <a:r>
              <a:rPr lang="fr-FR" sz="2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Ce qui ne change pas </a:t>
            </a:r>
          </a:p>
          <a:p>
            <a:pPr marL="0" indent="0">
              <a:buNone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mêmes informations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que sur Néo</a:t>
            </a:r>
          </a:p>
          <a:p>
            <a:pPr marL="0" indent="0">
              <a:buNone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L’importance de la complétude des données du client</a:t>
            </a:r>
          </a:p>
          <a:p>
            <a:pPr marL="0" indent="0">
              <a:buNone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Un mode manuel et un mode optimisé (lissage)</a:t>
            </a:r>
          </a:p>
          <a:p>
            <a:pPr>
              <a:buFontTx/>
              <a:buChar char="-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bascule dans Néo pour l’instruction du dossier</a:t>
            </a:r>
          </a:p>
          <a:p>
            <a:pPr marL="0" indent="0">
              <a:buNone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4294967295"/>
          </p:nvPr>
        </p:nvSpPr>
        <p:spPr>
          <a:xfrm>
            <a:off x="5105400" y="1091821"/>
            <a:ext cx="4038600" cy="5034343"/>
          </a:xfrm>
        </p:spPr>
        <p:txBody>
          <a:bodyPr>
            <a:normAutofit lnSpcReduction="10000"/>
          </a:bodyPr>
          <a:lstStyle/>
          <a:p>
            <a:r>
              <a:rPr lang="fr-FR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 qui change</a:t>
            </a:r>
          </a:p>
          <a:p>
            <a:pPr marL="0" indent="0">
              <a:buNone/>
            </a:pPr>
            <a:endParaRPr lang="fr-FR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fiabilisation se fait dans Connaissance Client et </a:t>
            </a:r>
            <a:r>
              <a:rPr lang="fr-F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</a:t>
            </a:r>
            <a:r>
              <a:rPr lang="fr-FR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saisie dans MyCrédimmo</a:t>
            </a:r>
          </a:p>
          <a:p>
            <a:pPr>
              <a:buFontTx/>
              <a:buChar char="-"/>
            </a:pPr>
            <a:endParaRPr lang="fr-FR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remontée des informations du client dans MyCrédimmo se fait </a:t>
            </a:r>
            <a:r>
              <a:rPr lang="fr-F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automatiquemen</a:t>
            </a:r>
            <a:r>
              <a:rPr lang="fr-FR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</a:p>
          <a:p>
            <a:pPr>
              <a:buFontTx/>
              <a:buChar char="-"/>
            </a:pPr>
            <a:endParaRPr lang="fr-FR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prospect devra être </a:t>
            </a:r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préalable </a:t>
            </a:r>
            <a:r>
              <a:rPr lang="fr-F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créé dans Connaissance Client</a:t>
            </a:r>
            <a:endParaRPr lang="fr-FR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fr-FR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rubriques se déclenchent en fonction des éléments renseignés</a:t>
            </a:r>
          </a:p>
          <a:p>
            <a:pPr marL="0" indent="0">
              <a:buNone/>
            </a:pPr>
            <a:endParaRPr lang="fr-FR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visuel des écrans est différent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Picture 2627"/>
          <p:cNvPicPr/>
          <p:nvPr/>
        </p:nvPicPr>
        <p:blipFill>
          <a:blip r:embed="rId2"/>
          <a:stretch>
            <a:fillRect/>
          </a:stretch>
        </p:blipFill>
        <p:spPr>
          <a:xfrm>
            <a:off x="3351846" y="0"/>
            <a:ext cx="1957128" cy="734702"/>
          </a:xfrm>
          <a:prstGeom prst="rect">
            <a:avLst/>
          </a:prstGeom>
        </p:spPr>
      </p:pic>
      <p:pic>
        <p:nvPicPr>
          <p:cNvPr id="5" name="Picture 18736"/>
          <p:cNvPicPr/>
          <p:nvPr/>
        </p:nvPicPr>
        <p:blipFill>
          <a:blip r:embed="rId3"/>
          <a:stretch>
            <a:fillRect/>
          </a:stretch>
        </p:blipFill>
        <p:spPr>
          <a:xfrm>
            <a:off x="4406802" y="734702"/>
            <a:ext cx="45719" cy="5475029"/>
          </a:xfrm>
          <a:prstGeom prst="rect">
            <a:avLst/>
          </a:prstGeom>
        </p:spPr>
      </p:pic>
      <p:pic>
        <p:nvPicPr>
          <p:cNvPr id="6" name="Picture 4273"/>
          <p:cNvPicPr/>
          <p:nvPr/>
        </p:nvPicPr>
        <p:blipFill>
          <a:blip r:embed="rId4"/>
          <a:stretch>
            <a:fillRect/>
          </a:stretch>
        </p:blipFill>
        <p:spPr>
          <a:xfrm rot="20199067">
            <a:off x="7372837" y="520371"/>
            <a:ext cx="1330917" cy="1066751"/>
          </a:xfrm>
          <a:prstGeom prst="rect">
            <a:avLst/>
          </a:prstGeom>
        </p:spPr>
      </p:pic>
      <p:sp>
        <p:nvSpPr>
          <p:cNvPr id="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51514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3506"/>
          <p:cNvSpPr/>
          <p:nvPr/>
        </p:nvSpPr>
        <p:spPr>
          <a:xfrm>
            <a:off x="143827" y="559560"/>
            <a:ext cx="8856345" cy="2483891"/>
          </a:xfrm>
          <a:custGeom>
            <a:avLst/>
            <a:gdLst/>
            <a:ahLst/>
            <a:cxnLst/>
            <a:rect l="0" t="0" r="0" b="0"/>
            <a:pathLst>
              <a:path w="8856662" h="2808224">
                <a:moveTo>
                  <a:pt x="0" y="467995"/>
                </a:moveTo>
                <a:cubicBezTo>
                  <a:pt x="0" y="209550"/>
                  <a:pt x="209563" y="0"/>
                  <a:pt x="468059" y="0"/>
                </a:cubicBezTo>
                <a:lnTo>
                  <a:pt x="8388668" y="0"/>
                </a:lnTo>
                <a:cubicBezTo>
                  <a:pt x="8647112" y="0"/>
                  <a:pt x="8856662" y="209550"/>
                  <a:pt x="8856662" y="467995"/>
                </a:cubicBezTo>
                <a:lnTo>
                  <a:pt x="8856662" y="2340229"/>
                </a:lnTo>
                <a:cubicBezTo>
                  <a:pt x="8856662" y="2598674"/>
                  <a:pt x="8647112" y="2808224"/>
                  <a:pt x="8388668" y="2808224"/>
                </a:cubicBezTo>
                <a:lnTo>
                  <a:pt x="468059" y="2808224"/>
                </a:lnTo>
                <a:cubicBezTo>
                  <a:pt x="209563" y="2808224"/>
                  <a:pt x="0" y="2598674"/>
                  <a:pt x="0" y="2340229"/>
                </a:cubicBezTo>
                <a:close/>
              </a:path>
            </a:pathLst>
          </a:custGeom>
          <a:ln w="25400" cap="flat">
            <a:round/>
          </a:ln>
        </p:spPr>
        <p:style>
          <a:lnRef idx="1">
            <a:srgbClr val="385D8A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r>
              <a:rPr lang="fr-FR" dirty="0" smtClean="0"/>
              <a:t>         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faire une </a:t>
            </a:r>
            <a:r>
              <a:rPr lang="fr-FR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proposition commerciale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, 3 catégories d’informations sont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nécessaires :</a:t>
            </a:r>
            <a:endParaRPr 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hape 3483"/>
          <p:cNvSpPr/>
          <p:nvPr/>
        </p:nvSpPr>
        <p:spPr>
          <a:xfrm>
            <a:off x="2180281" y="905673"/>
            <a:ext cx="1177068" cy="2137778"/>
          </a:xfrm>
          <a:custGeom>
            <a:avLst/>
            <a:gdLst/>
            <a:ahLst/>
            <a:cxnLst/>
            <a:rect l="0" t="0" r="0" b="0"/>
            <a:pathLst>
              <a:path w="1071372" h="2290191">
                <a:moveTo>
                  <a:pt x="0" y="0"/>
                </a:moveTo>
                <a:lnTo>
                  <a:pt x="1071372" y="458089"/>
                </a:lnTo>
                <a:lnTo>
                  <a:pt x="1071372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00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211234" y="1440614"/>
            <a:ext cx="10712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Les informations du client ou prospect</a:t>
            </a:r>
          </a:p>
        </p:txBody>
      </p:sp>
      <p:sp>
        <p:nvSpPr>
          <p:cNvPr id="16" name="Shape 3491"/>
          <p:cNvSpPr/>
          <p:nvPr/>
        </p:nvSpPr>
        <p:spPr>
          <a:xfrm>
            <a:off x="3715760" y="905673"/>
            <a:ext cx="1071245" cy="2137778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4F81BD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708831" y="1440614"/>
            <a:ext cx="1078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Les informations du projet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8" name="Shape 3498"/>
          <p:cNvSpPr/>
          <p:nvPr/>
        </p:nvSpPr>
        <p:spPr>
          <a:xfrm>
            <a:off x="5237380" y="1002668"/>
            <a:ext cx="1177067" cy="2040783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2E943A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1567" y="1497508"/>
            <a:ext cx="11464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Les informations du financement</a:t>
            </a:r>
            <a:endParaRPr lang="fr-FR" sz="1400" b="1" dirty="0">
              <a:solidFill>
                <a:schemeClr val="bg1"/>
              </a:solidFill>
            </a:endParaRPr>
          </a:p>
        </p:txBody>
      </p:sp>
      <p:pic>
        <p:nvPicPr>
          <p:cNvPr id="20" name="Picture 3520"/>
          <p:cNvPicPr/>
          <p:nvPr/>
        </p:nvPicPr>
        <p:blipFill>
          <a:blip r:embed="rId2"/>
          <a:stretch>
            <a:fillRect/>
          </a:stretch>
        </p:blipFill>
        <p:spPr>
          <a:xfrm>
            <a:off x="326079" y="3248168"/>
            <a:ext cx="1122045" cy="3261995"/>
          </a:xfrm>
          <a:prstGeom prst="rect">
            <a:avLst/>
          </a:prstGeom>
        </p:spPr>
      </p:pic>
      <p:pic>
        <p:nvPicPr>
          <p:cNvPr id="21" name="Picture 18726"/>
          <p:cNvPicPr/>
          <p:nvPr/>
        </p:nvPicPr>
        <p:blipFill>
          <a:blip r:embed="rId3"/>
          <a:stretch>
            <a:fillRect/>
          </a:stretch>
        </p:blipFill>
        <p:spPr>
          <a:xfrm>
            <a:off x="-19949" y="3261817"/>
            <a:ext cx="334645" cy="1063625"/>
          </a:xfrm>
          <a:prstGeom prst="rect">
            <a:avLst/>
          </a:prstGeom>
        </p:spPr>
      </p:pic>
      <p:pic>
        <p:nvPicPr>
          <p:cNvPr id="22" name="Picture 18727"/>
          <p:cNvPicPr/>
          <p:nvPr/>
        </p:nvPicPr>
        <p:blipFill>
          <a:blip r:embed="rId4"/>
          <a:stretch>
            <a:fillRect/>
          </a:stretch>
        </p:blipFill>
        <p:spPr>
          <a:xfrm>
            <a:off x="7347" y="4339090"/>
            <a:ext cx="334645" cy="947420"/>
          </a:xfrm>
          <a:prstGeom prst="rect">
            <a:avLst/>
          </a:prstGeom>
        </p:spPr>
      </p:pic>
      <p:pic>
        <p:nvPicPr>
          <p:cNvPr id="23" name="Picture 18728"/>
          <p:cNvPicPr/>
          <p:nvPr/>
        </p:nvPicPr>
        <p:blipFill>
          <a:blip r:embed="rId5"/>
          <a:stretch>
            <a:fillRect/>
          </a:stretch>
        </p:blipFill>
        <p:spPr>
          <a:xfrm>
            <a:off x="-6301" y="5354803"/>
            <a:ext cx="334645" cy="67945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603492" y="3327391"/>
            <a:ext cx="4666615" cy="2578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500" b="1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Un totem, trois chapitres, trois formulaires…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sp>
        <p:nvSpPr>
          <p:cNvPr id="25" name="Shape 3511"/>
          <p:cNvSpPr/>
          <p:nvPr/>
        </p:nvSpPr>
        <p:spPr>
          <a:xfrm>
            <a:off x="1662382" y="3605647"/>
            <a:ext cx="1595120" cy="1576070"/>
          </a:xfrm>
          <a:custGeom>
            <a:avLst/>
            <a:gdLst/>
            <a:ahLst/>
            <a:cxnLst/>
            <a:rect l="0" t="0" r="0" b="0"/>
            <a:pathLst>
              <a:path w="1595501" h="1576451">
                <a:moveTo>
                  <a:pt x="0" y="262763"/>
                </a:moveTo>
                <a:cubicBezTo>
                  <a:pt x="0" y="117602"/>
                  <a:pt x="117602" y="0"/>
                  <a:pt x="262763" y="0"/>
                </a:cubicBezTo>
                <a:lnTo>
                  <a:pt x="1332738" y="0"/>
                </a:lnTo>
                <a:cubicBezTo>
                  <a:pt x="1477899" y="0"/>
                  <a:pt x="1595501" y="117602"/>
                  <a:pt x="1595501" y="262763"/>
                </a:cubicBezTo>
                <a:lnTo>
                  <a:pt x="1595501" y="1313688"/>
                </a:lnTo>
                <a:cubicBezTo>
                  <a:pt x="1595501" y="1458722"/>
                  <a:pt x="1477899" y="1576451"/>
                  <a:pt x="1332738" y="1576451"/>
                </a:cubicBezTo>
                <a:lnTo>
                  <a:pt x="262763" y="1576451"/>
                </a:lnTo>
                <a:cubicBezTo>
                  <a:pt x="117602" y="1576451"/>
                  <a:pt x="0" y="1458722"/>
                  <a:pt x="0" y="1313688"/>
                </a:cubicBezTo>
                <a:close/>
              </a:path>
            </a:pathLst>
          </a:custGeom>
          <a:ln w="25400" cap="flat">
            <a:round/>
          </a:ln>
        </p:spPr>
        <p:style>
          <a:lnRef idx="1">
            <a:srgbClr val="FF000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26" name="Picture 3522"/>
          <p:cNvPicPr/>
          <p:nvPr/>
        </p:nvPicPr>
        <p:blipFill>
          <a:blip r:embed="rId6"/>
          <a:stretch>
            <a:fillRect/>
          </a:stretch>
        </p:blipFill>
        <p:spPr>
          <a:xfrm>
            <a:off x="1821436" y="3664426"/>
            <a:ext cx="1358900" cy="1412875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3533033" y="3907698"/>
            <a:ext cx="2226310" cy="33585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500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..pour s’intéresser 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au client 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pic>
        <p:nvPicPr>
          <p:cNvPr id="28" name="Picture 3513"/>
          <p:cNvPicPr/>
          <p:nvPr/>
        </p:nvPicPr>
        <p:blipFill>
          <a:blip r:embed="rId7"/>
          <a:stretch>
            <a:fillRect/>
          </a:stretch>
        </p:blipFill>
        <p:spPr>
          <a:xfrm>
            <a:off x="3442572" y="4532452"/>
            <a:ext cx="1437640" cy="1162050"/>
          </a:xfrm>
          <a:prstGeom prst="rect">
            <a:avLst/>
          </a:prstGeom>
        </p:spPr>
      </p:pic>
      <p:sp>
        <p:nvSpPr>
          <p:cNvPr id="29" name="Shape 3518"/>
          <p:cNvSpPr/>
          <p:nvPr/>
        </p:nvSpPr>
        <p:spPr>
          <a:xfrm>
            <a:off x="3320077" y="4488954"/>
            <a:ext cx="1755140" cy="1249045"/>
          </a:xfrm>
          <a:custGeom>
            <a:avLst/>
            <a:gdLst/>
            <a:ahLst/>
            <a:cxnLst/>
            <a:rect l="0" t="0" r="0" b="0"/>
            <a:pathLst>
              <a:path w="1755775" h="1249299">
                <a:moveTo>
                  <a:pt x="0" y="208280"/>
                </a:moveTo>
                <a:cubicBezTo>
                  <a:pt x="0" y="93218"/>
                  <a:pt x="93218" y="0"/>
                  <a:pt x="208153" y="0"/>
                </a:cubicBezTo>
                <a:lnTo>
                  <a:pt x="1547622" y="0"/>
                </a:lnTo>
                <a:cubicBezTo>
                  <a:pt x="1662557" y="0"/>
                  <a:pt x="1755775" y="93218"/>
                  <a:pt x="1755775" y="208280"/>
                </a:cubicBezTo>
                <a:lnTo>
                  <a:pt x="1755775" y="1041146"/>
                </a:lnTo>
                <a:cubicBezTo>
                  <a:pt x="1755775" y="1156081"/>
                  <a:pt x="1662557" y="1249299"/>
                  <a:pt x="1547622" y="1249299"/>
                </a:cubicBezTo>
                <a:lnTo>
                  <a:pt x="208153" y="1249299"/>
                </a:lnTo>
                <a:cubicBezTo>
                  <a:pt x="93218" y="1249299"/>
                  <a:pt x="0" y="1156081"/>
                  <a:pt x="0" y="1041146"/>
                </a:cubicBezTo>
                <a:close/>
              </a:path>
            </a:pathLst>
          </a:custGeom>
          <a:ln w="25400" cap="flat">
            <a:round/>
          </a:ln>
        </p:spPr>
        <p:style>
          <a:lnRef idx="1">
            <a:srgbClr val="0070C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0" name="Shape 3523"/>
          <p:cNvSpPr/>
          <p:nvPr/>
        </p:nvSpPr>
        <p:spPr>
          <a:xfrm>
            <a:off x="5100149" y="5203659"/>
            <a:ext cx="1645920" cy="1063625"/>
          </a:xfrm>
          <a:custGeom>
            <a:avLst/>
            <a:gdLst/>
            <a:ahLst/>
            <a:cxnLst/>
            <a:rect l="0" t="0" r="0" b="0"/>
            <a:pathLst>
              <a:path w="1646301" h="1063651">
                <a:moveTo>
                  <a:pt x="0" y="177292"/>
                </a:moveTo>
                <a:cubicBezTo>
                  <a:pt x="0" y="79375"/>
                  <a:pt x="79375" y="0"/>
                  <a:pt x="177292" y="0"/>
                </a:cubicBezTo>
                <a:lnTo>
                  <a:pt x="1469009" y="0"/>
                </a:lnTo>
                <a:cubicBezTo>
                  <a:pt x="1566926" y="0"/>
                  <a:pt x="1646301" y="79375"/>
                  <a:pt x="1646301" y="177292"/>
                </a:cubicBezTo>
                <a:lnTo>
                  <a:pt x="1646301" y="886371"/>
                </a:lnTo>
                <a:cubicBezTo>
                  <a:pt x="1646301" y="984276"/>
                  <a:pt x="1566926" y="1063651"/>
                  <a:pt x="1469009" y="1063651"/>
                </a:cubicBezTo>
                <a:lnTo>
                  <a:pt x="177292" y="1063651"/>
                </a:lnTo>
                <a:cubicBezTo>
                  <a:pt x="79375" y="1063651"/>
                  <a:pt x="0" y="984276"/>
                  <a:pt x="0" y="886371"/>
                </a:cubicBezTo>
                <a:close/>
              </a:path>
            </a:pathLst>
          </a:custGeom>
          <a:ln w="25400" cap="flat">
            <a:round/>
          </a:ln>
        </p:spPr>
        <p:style>
          <a:lnRef idx="1">
            <a:srgbClr val="2E943A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31" name="Picture 3525"/>
          <p:cNvPicPr/>
          <p:nvPr/>
        </p:nvPicPr>
        <p:blipFill>
          <a:blip r:embed="rId8"/>
          <a:stretch>
            <a:fillRect/>
          </a:stretch>
        </p:blipFill>
        <p:spPr>
          <a:xfrm>
            <a:off x="5190636" y="5254781"/>
            <a:ext cx="1464945" cy="934085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5232029" y="4683895"/>
            <a:ext cx="1264296" cy="2578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500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..à 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son projet 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85333" y="5285928"/>
            <a:ext cx="2467849" cy="98135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500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..et lui fournir 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simplement et rapidement la meilleure </a:t>
            </a:r>
            <a:r>
              <a:rPr lang="fr-FR" sz="1500" b="1" dirty="0" smtClean="0">
                <a:solidFill>
                  <a:srgbClr val="00B050"/>
                </a:solidFill>
                <a:effectLst/>
                <a:latin typeface="Calibri"/>
                <a:ea typeface="Calibri"/>
              </a:rPr>
              <a:t>proposition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 qu’il attend de nous 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sp>
        <p:nvSpPr>
          <p:cNvPr id="34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4481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1" grpId="0"/>
      <p:bldP spid="16" grpId="0" animBg="1"/>
      <p:bldP spid="15" grpId="0"/>
      <p:bldP spid="18" grpId="0" animBg="1"/>
      <p:bldP spid="17" grpId="0"/>
      <p:bldP spid="24" grpId="0"/>
      <p:bldP spid="25" grpId="0" animBg="1"/>
      <p:bldP spid="27" grpId="0"/>
      <p:bldP spid="29" grpId="0" animBg="1"/>
      <p:bldP spid="30" grpId="0" animBg="1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spects 3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2587" y="2031609"/>
            <a:ext cx="609600" cy="6096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9475"/>
            <a:ext cx="28575" cy="1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à coins arrondis 7"/>
          <p:cNvSpPr/>
          <p:nvPr/>
        </p:nvSpPr>
        <p:spPr>
          <a:xfrm>
            <a:off x="103369" y="579033"/>
            <a:ext cx="3240360" cy="1942809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9" y="1138812"/>
            <a:ext cx="3283268" cy="138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211932" y="611843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Quand mon interlocuteur n ’est pas identifié dans notre base de clients</a:t>
            </a:r>
            <a:r>
              <a:rPr lang="fr-FR" sz="1400" dirty="0" smtClean="0"/>
              <a:t>… </a:t>
            </a:r>
            <a:endParaRPr lang="fr-FR" sz="1400" dirty="0"/>
          </a:p>
        </p:txBody>
      </p:sp>
      <p:grpSp>
        <p:nvGrpSpPr>
          <p:cNvPr id="13" name="Groupe 12"/>
          <p:cNvGrpSpPr/>
          <p:nvPr/>
        </p:nvGrpSpPr>
        <p:grpSpPr>
          <a:xfrm>
            <a:off x="5111805" y="2084679"/>
            <a:ext cx="2777730" cy="1976592"/>
            <a:chOff x="4911798" y="3153382"/>
            <a:chExt cx="2777730" cy="2417590"/>
          </a:xfrm>
        </p:grpSpPr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153382"/>
              <a:ext cx="2757488" cy="241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7212943" y="3153382"/>
              <a:ext cx="476585" cy="24175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28000">
                  <a:schemeClr val="bg1">
                    <a:alpha val="83000"/>
                  </a:schemeClr>
                </a:gs>
                <a:gs pos="65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/>
            <p:cNvSpPr/>
            <p:nvPr/>
          </p:nvSpPr>
          <p:spPr>
            <a:xfrm rot="5400000">
              <a:off x="5919854" y="4086331"/>
              <a:ext cx="476585" cy="249269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28000">
                  <a:schemeClr val="bg1">
                    <a:alpha val="83000"/>
                  </a:schemeClr>
                </a:gs>
                <a:gs pos="65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9" name="ZoneTexte 58"/>
          <p:cNvSpPr txBox="1"/>
          <p:nvPr/>
        </p:nvSpPr>
        <p:spPr>
          <a:xfrm>
            <a:off x="152490" y="2707733"/>
            <a:ext cx="40392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dirty="0" smtClean="0"/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… je dois, via le bouton</a:t>
            </a:r>
          </a:p>
          <a:p>
            <a:pPr algn="ctr"/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réer ce prospect 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</a:t>
            </a:r>
            <a:r>
              <a:rPr lang="fr-FR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Way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Connaissance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 (s’ouvre automatiquement)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/>
          </a:p>
        </p:txBody>
      </p:sp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006" y="2836217"/>
            <a:ext cx="1392361" cy="23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à coins arrondis 62"/>
          <p:cNvSpPr/>
          <p:nvPr/>
        </p:nvSpPr>
        <p:spPr>
          <a:xfrm>
            <a:off x="103369" y="2648450"/>
            <a:ext cx="4125519" cy="1015341"/>
          </a:xfrm>
          <a:prstGeom prst="roundRect">
            <a:avLst/>
          </a:prstGeom>
          <a:noFill/>
          <a:ln>
            <a:gradFill flip="none" rotWithShape="1">
              <a:gsLst>
                <a:gs pos="0">
                  <a:srgbClr val="007635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ZoneTexte 63"/>
          <p:cNvSpPr txBox="1"/>
          <p:nvPr/>
        </p:nvSpPr>
        <p:spPr>
          <a:xfrm>
            <a:off x="5006641" y="3991641"/>
            <a:ext cx="2019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création d’un Prospect nécessite moins d’informations que la création d’un Client</a:t>
            </a:r>
            <a:r>
              <a:rPr lang="fr-FR" sz="1200" i="1" dirty="0" smtClean="0"/>
              <a:t>.</a:t>
            </a:r>
            <a:endParaRPr lang="fr-FR" sz="1200" i="1" dirty="0"/>
          </a:p>
        </p:txBody>
      </p:sp>
      <p:grpSp>
        <p:nvGrpSpPr>
          <p:cNvPr id="14" name="Groupe 13"/>
          <p:cNvGrpSpPr/>
          <p:nvPr/>
        </p:nvGrpSpPr>
        <p:grpSpPr>
          <a:xfrm>
            <a:off x="887107" y="3924594"/>
            <a:ext cx="3023235" cy="1027505"/>
            <a:chOff x="211932" y="4056821"/>
            <a:chExt cx="3023235" cy="1027505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932" y="4056821"/>
              <a:ext cx="3023235" cy="902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389" y="4896000"/>
              <a:ext cx="828675" cy="18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968" y="4896000"/>
              <a:ext cx="1532199" cy="188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9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933" y="4959791"/>
              <a:ext cx="687660" cy="119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ZoneTexte 14"/>
          <p:cNvSpPr txBox="1"/>
          <p:nvPr/>
        </p:nvSpPr>
        <p:spPr>
          <a:xfrm>
            <a:off x="449785" y="5075995"/>
            <a:ext cx="681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	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Afin de gagner en efficacité, je saisis dans Connaissance Client</a:t>
            </a:r>
          </a:p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	 les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Revenus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de ce Prospect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ectangle à coins arrondis 76"/>
          <p:cNvSpPr/>
          <p:nvPr/>
        </p:nvSpPr>
        <p:spPr>
          <a:xfrm>
            <a:off x="626328" y="3866445"/>
            <a:ext cx="7205117" cy="1805980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Shape 3483"/>
          <p:cNvSpPr/>
          <p:nvPr/>
        </p:nvSpPr>
        <p:spPr>
          <a:xfrm>
            <a:off x="3995912" y="46584"/>
            <a:ext cx="482276" cy="1626767"/>
          </a:xfrm>
          <a:custGeom>
            <a:avLst/>
            <a:gdLst/>
            <a:ahLst/>
            <a:cxnLst/>
            <a:rect l="0" t="0" r="0" b="0"/>
            <a:pathLst>
              <a:path w="1071372" h="2290191">
                <a:moveTo>
                  <a:pt x="0" y="0"/>
                </a:moveTo>
                <a:lnTo>
                  <a:pt x="1071372" y="458089"/>
                </a:lnTo>
                <a:lnTo>
                  <a:pt x="1071372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00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3954968" y="182984"/>
            <a:ext cx="523220" cy="13809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</a:t>
            </a:r>
            <a:r>
              <a:rPr lang="fr-FR" sz="11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nformations du client</a:t>
            </a:r>
            <a:endParaRPr lang="fr-FR" sz="11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149759" y="169499"/>
            <a:ext cx="3411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Rechercher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un dossier, 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créer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un dossier…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788024" y="873453"/>
            <a:ext cx="44764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création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d’un dossier est possible pour un client existant , ainsi que pour un prospect. 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Picture 4273"/>
          <p:cNvPicPr/>
          <p:nvPr/>
        </p:nvPicPr>
        <p:blipFill>
          <a:blip r:embed="rId13"/>
          <a:stretch>
            <a:fillRect/>
          </a:stretch>
        </p:blipFill>
        <p:spPr>
          <a:xfrm rot="20199067">
            <a:off x="4068712" y="2488131"/>
            <a:ext cx="1006577" cy="6757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99594" y="5785097"/>
            <a:ext cx="6674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La mise à jour via MyCrédimmo (bouton « mettre à jour ») ne concerne que les clients détenteurs d’un produit ou service.</a:t>
            </a:r>
          </a:p>
        </p:txBody>
      </p:sp>
      <p:pic>
        <p:nvPicPr>
          <p:cNvPr id="42" name="Picture 3451"/>
          <p:cNvPicPr/>
          <p:nvPr/>
        </p:nvPicPr>
        <p:blipFill>
          <a:blip r:embed="rId14"/>
          <a:stretch>
            <a:fillRect/>
          </a:stretch>
        </p:blipFill>
        <p:spPr>
          <a:xfrm>
            <a:off x="1144606" y="4953429"/>
            <a:ext cx="543490" cy="742293"/>
          </a:xfrm>
          <a:prstGeom prst="rect">
            <a:avLst/>
          </a:prstGeom>
        </p:spPr>
      </p:pic>
      <p:sp>
        <p:nvSpPr>
          <p:cNvPr id="29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117667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0" grpId="0"/>
      <p:bldP spid="59" grpId="0"/>
      <p:bldP spid="63" grpId="0" animBg="1"/>
      <p:bldP spid="64" grpId="0"/>
      <p:bldP spid="15" grpId="0"/>
      <p:bldP spid="77" grpId="0" animBg="1"/>
      <p:bldP spid="36" grpId="0" animBg="1"/>
      <p:bldP spid="37" grpId="0"/>
      <p:bldP spid="38" grpId="0"/>
      <p:bldP spid="39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275"/>
          <p:cNvPicPr/>
          <p:nvPr/>
        </p:nvPicPr>
        <p:blipFill>
          <a:blip r:embed="rId2"/>
          <a:stretch>
            <a:fillRect/>
          </a:stretch>
        </p:blipFill>
        <p:spPr>
          <a:xfrm>
            <a:off x="135132" y="600501"/>
            <a:ext cx="3577059" cy="2961565"/>
          </a:xfrm>
          <a:prstGeom prst="rect">
            <a:avLst/>
          </a:prstGeom>
        </p:spPr>
      </p:pic>
      <p:sp>
        <p:nvSpPr>
          <p:cNvPr id="3" name="Shape 4280"/>
          <p:cNvSpPr/>
          <p:nvPr/>
        </p:nvSpPr>
        <p:spPr>
          <a:xfrm>
            <a:off x="539356" y="671466"/>
            <a:ext cx="1214120" cy="274320"/>
          </a:xfrm>
          <a:custGeom>
            <a:avLst/>
            <a:gdLst/>
            <a:ahLst/>
            <a:cxnLst/>
            <a:rect l="0" t="0" r="0" b="0"/>
            <a:pathLst>
              <a:path w="1214438" h="274638">
                <a:moveTo>
                  <a:pt x="0" y="274638"/>
                </a:moveTo>
                <a:lnTo>
                  <a:pt x="1214438" y="274638"/>
                </a:lnTo>
                <a:lnTo>
                  <a:pt x="1214438" y="0"/>
                </a:lnTo>
                <a:lnTo>
                  <a:pt x="0" y="0"/>
                </a:lnTo>
                <a:close/>
              </a:path>
            </a:pathLst>
          </a:custGeom>
          <a:ln w="25400" cap="flat">
            <a:custDash>
              <a:ds d="800000" sp="600000"/>
            </a:custDash>
            <a:round/>
          </a:ln>
        </p:spPr>
        <p:style>
          <a:lnRef idx="1">
            <a:srgbClr val="FF000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4531056" y="382137"/>
            <a:ext cx="46129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 type de 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projet : 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caractéristiques</a:t>
            </a:r>
          </a:p>
          <a:p>
            <a:endParaRPr lang="fr-FR" sz="2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Deux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moyens au choix pour renseigner le projet du Client</a:t>
            </a:r>
          </a:p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liste met à disposition tous les types et caractéristiques de projet finançables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Le choix peut  aussi s’opérer par le moteur de recherche</a:t>
            </a: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i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i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331"/>
          <p:cNvPicPr/>
          <p:nvPr/>
        </p:nvPicPr>
        <p:blipFill>
          <a:blip r:embed="rId3"/>
          <a:stretch>
            <a:fillRect/>
          </a:stretch>
        </p:blipFill>
        <p:spPr>
          <a:xfrm>
            <a:off x="4707578" y="1603722"/>
            <a:ext cx="298450" cy="358140"/>
          </a:xfrm>
          <a:prstGeom prst="rect">
            <a:avLst/>
          </a:prstGeom>
        </p:spPr>
      </p:pic>
      <p:pic>
        <p:nvPicPr>
          <p:cNvPr id="6" name="Picture 4331"/>
          <p:cNvPicPr/>
          <p:nvPr/>
        </p:nvPicPr>
        <p:blipFill>
          <a:blip r:embed="rId3"/>
          <a:stretch>
            <a:fillRect/>
          </a:stretch>
        </p:blipFill>
        <p:spPr>
          <a:xfrm>
            <a:off x="1092722" y="1901434"/>
            <a:ext cx="298450" cy="358140"/>
          </a:xfrm>
          <a:prstGeom prst="rect">
            <a:avLst/>
          </a:prstGeom>
        </p:spPr>
      </p:pic>
      <p:pic>
        <p:nvPicPr>
          <p:cNvPr id="7" name="Picture 4333"/>
          <p:cNvPicPr/>
          <p:nvPr/>
        </p:nvPicPr>
        <p:blipFill>
          <a:blip r:embed="rId4"/>
          <a:stretch>
            <a:fillRect/>
          </a:stretch>
        </p:blipFill>
        <p:spPr>
          <a:xfrm>
            <a:off x="4721226" y="2389808"/>
            <a:ext cx="252095" cy="304165"/>
          </a:xfrm>
          <a:prstGeom prst="rect">
            <a:avLst/>
          </a:prstGeom>
        </p:spPr>
      </p:pic>
      <p:pic>
        <p:nvPicPr>
          <p:cNvPr id="8" name="Picture 4333"/>
          <p:cNvPicPr/>
          <p:nvPr/>
        </p:nvPicPr>
        <p:blipFill>
          <a:blip r:embed="rId4"/>
          <a:stretch>
            <a:fillRect/>
          </a:stretch>
        </p:blipFill>
        <p:spPr>
          <a:xfrm>
            <a:off x="1954563" y="641621"/>
            <a:ext cx="252095" cy="304165"/>
          </a:xfrm>
          <a:prstGeom prst="rect">
            <a:avLst/>
          </a:prstGeom>
        </p:spPr>
      </p:pic>
      <p:pic>
        <p:nvPicPr>
          <p:cNvPr id="17" name="Picture 4273"/>
          <p:cNvPicPr/>
          <p:nvPr/>
        </p:nvPicPr>
        <p:blipFill>
          <a:blip r:embed="rId5"/>
          <a:stretch>
            <a:fillRect/>
          </a:stretch>
        </p:blipFill>
        <p:spPr>
          <a:xfrm rot="20199067">
            <a:off x="8163039" y="5412606"/>
            <a:ext cx="1006577" cy="675736"/>
          </a:xfrm>
          <a:prstGeom prst="rect">
            <a:avLst/>
          </a:prstGeom>
        </p:spPr>
      </p:pic>
      <p:pic>
        <p:nvPicPr>
          <p:cNvPr id="18" name="Picture 4440"/>
          <p:cNvPicPr/>
          <p:nvPr/>
        </p:nvPicPr>
        <p:blipFill>
          <a:blip r:embed="rId6"/>
          <a:stretch>
            <a:fillRect/>
          </a:stretch>
        </p:blipFill>
        <p:spPr>
          <a:xfrm>
            <a:off x="134354" y="3855364"/>
            <a:ext cx="1869440" cy="439420"/>
          </a:xfrm>
          <a:prstGeom prst="rect">
            <a:avLst/>
          </a:prstGeom>
        </p:spPr>
      </p:pic>
      <p:pic>
        <p:nvPicPr>
          <p:cNvPr id="19" name="Picture 4436"/>
          <p:cNvPicPr/>
          <p:nvPr/>
        </p:nvPicPr>
        <p:blipFill>
          <a:blip r:embed="rId7"/>
          <a:stretch>
            <a:fillRect/>
          </a:stretch>
        </p:blipFill>
        <p:spPr>
          <a:xfrm>
            <a:off x="2003794" y="3855364"/>
            <a:ext cx="1132840" cy="755015"/>
          </a:xfrm>
          <a:prstGeom prst="rect">
            <a:avLst/>
          </a:prstGeom>
        </p:spPr>
      </p:pic>
      <p:pic>
        <p:nvPicPr>
          <p:cNvPr id="20" name="Picture 4468"/>
          <p:cNvPicPr/>
          <p:nvPr/>
        </p:nvPicPr>
        <p:blipFill>
          <a:blip r:embed="rId8"/>
          <a:stretch>
            <a:fillRect/>
          </a:stretch>
        </p:blipFill>
        <p:spPr>
          <a:xfrm>
            <a:off x="2775944" y="4416069"/>
            <a:ext cx="387985" cy="388620"/>
          </a:xfrm>
          <a:prstGeom prst="rect">
            <a:avLst/>
          </a:prstGeom>
        </p:spPr>
      </p:pic>
      <p:pic>
        <p:nvPicPr>
          <p:cNvPr id="21" name="Picture 4465"/>
          <p:cNvPicPr/>
          <p:nvPr/>
        </p:nvPicPr>
        <p:blipFill>
          <a:blip r:embed="rId9"/>
          <a:stretch>
            <a:fillRect/>
          </a:stretch>
        </p:blipFill>
        <p:spPr>
          <a:xfrm>
            <a:off x="295704" y="4804689"/>
            <a:ext cx="3835581" cy="1528097"/>
          </a:xfrm>
          <a:prstGeom prst="rect">
            <a:avLst/>
          </a:prstGeom>
        </p:spPr>
      </p:pic>
      <p:cxnSp>
        <p:nvCxnSpPr>
          <p:cNvPr id="22" name="Connecteur droit 21"/>
          <p:cNvCxnSpPr/>
          <p:nvPr/>
        </p:nvCxnSpPr>
        <p:spPr>
          <a:xfrm>
            <a:off x="777919" y="3671248"/>
            <a:ext cx="240200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5006028" y="3671248"/>
            <a:ext cx="331910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hape 3491"/>
          <p:cNvSpPr/>
          <p:nvPr/>
        </p:nvSpPr>
        <p:spPr>
          <a:xfrm>
            <a:off x="3854969" y="0"/>
            <a:ext cx="553258" cy="1644446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4F81BD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3854969" y="177421"/>
            <a:ext cx="553998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du projet</a:t>
            </a:r>
            <a:endParaRPr lang="fr-F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Picture 18736"/>
          <p:cNvPicPr/>
          <p:nvPr/>
        </p:nvPicPr>
        <p:blipFill>
          <a:blip r:embed="rId10"/>
          <a:stretch>
            <a:fillRect/>
          </a:stretch>
        </p:blipFill>
        <p:spPr>
          <a:xfrm>
            <a:off x="4406802" y="128588"/>
            <a:ext cx="45719" cy="66008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47273" y="3125337"/>
            <a:ext cx="3627987" cy="491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Attention : la case « prescripteur » est cochée par défaut. Pensez à la décocher le cas échéant</a:t>
            </a:r>
            <a:endParaRPr lang="fr-FR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32" y="315664"/>
            <a:ext cx="3719837" cy="28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4552237" y="3944213"/>
            <a:ext cx="421805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Eligibilité</a:t>
            </a:r>
          </a:p>
          <a:p>
            <a:pPr marL="285750" indent="-285750">
              <a:buFontTx/>
              <a:buChar char="-"/>
            </a:pP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L’éligibilité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éligibilité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est calculée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automatiquement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au fur et à mesure de la saisie des infos : </a:t>
            </a:r>
          </a:p>
          <a:p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nature du projet, adresse du projet, éléments de revenus, composition familiale….</a:t>
            </a:r>
          </a:p>
          <a:p>
            <a:endParaRPr lang="fr-FR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Et concerne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: PTZ, PC, PAS, </a:t>
            </a:r>
            <a:r>
              <a:rPr lang="fr-FR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EcoPTZ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  et </a:t>
            </a:r>
            <a:r>
              <a:rPr lang="fr-FR" sz="16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PEL, CEL</a:t>
            </a:r>
          </a:p>
          <a:p>
            <a:endParaRPr lang="fr-FR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201627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28" grpId="0" animBg="1"/>
      <p:bldP spid="27" grpId="0"/>
      <p:bldP spid="9" grpId="0" animBg="1"/>
      <p:bldP spid="9" grpId="1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722125" y="204367"/>
            <a:ext cx="428539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: j’ajoute un crédit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2 modes sont disponibles : 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Manuel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ou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Optimisé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Quelque soit le mode, ajouter le 1</a:t>
            </a:r>
            <a:r>
              <a:rPr lang="fr-FR" sz="16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crédit standard en utilisant le mode manuel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3498"/>
          <p:cNvSpPr/>
          <p:nvPr/>
        </p:nvSpPr>
        <p:spPr>
          <a:xfrm>
            <a:off x="3875963" y="141399"/>
            <a:ext cx="559559" cy="2137778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2E943A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836123" y="504967"/>
            <a:ext cx="553998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du financement</a:t>
            </a:r>
            <a:endParaRPr lang="fr-F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4523"/>
          <p:cNvPicPr/>
          <p:nvPr/>
        </p:nvPicPr>
        <p:blipFill>
          <a:blip r:embed="rId2"/>
          <a:stretch>
            <a:fillRect/>
          </a:stretch>
        </p:blipFill>
        <p:spPr>
          <a:xfrm>
            <a:off x="68239" y="504967"/>
            <a:ext cx="1017270" cy="1440815"/>
          </a:xfrm>
          <a:prstGeom prst="rect">
            <a:avLst/>
          </a:prstGeom>
        </p:spPr>
      </p:pic>
      <p:pic>
        <p:nvPicPr>
          <p:cNvPr id="7" name="Picture 4525"/>
          <p:cNvPicPr/>
          <p:nvPr/>
        </p:nvPicPr>
        <p:blipFill>
          <a:blip r:embed="rId3"/>
          <a:stretch>
            <a:fillRect/>
          </a:stretch>
        </p:blipFill>
        <p:spPr>
          <a:xfrm>
            <a:off x="1085509" y="504967"/>
            <a:ext cx="2126919" cy="1440815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2148968" y="1105131"/>
            <a:ext cx="744357" cy="6001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Cliquer sur ajouter</a:t>
            </a: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4527"/>
          <p:cNvPicPr/>
          <p:nvPr/>
        </p:nvPicPr>
        <p:blipFill>
          <a:blip r:embed="rId4"/>
          <a:stretch>
            <a:fillRect/>
          </a:stretch>
        </p:blipFill>
        <p:spPr>
          <a:xfrm rot="19842416">
            <a:off x="1592596" y="1140709"/>
            <a:ext cx="390525" cy="389890"/>
          </a:xfrm>
          <a:prstGeom prst="rect">
            <a:avLst/>
          </a:prstGeom>
        </p:spPr>
      </p:pic>
      <p:pic>
        <p:nvPicPr>
          <p:cNvPr id="10" name="Picture 4554"/>
          <p:cNvPicPr/>
          <p:nvPr/>
        </p:nvPicPr>
        <p:blipFill>
          <a:blip r:embed="rId5"/>
          <a:stretch>
            <a:fillRect/>
          </a:stretch>
        </p:blipFill>
        <p:spPr>
          <a:xfrm>
            <a:off x="236030" y="2249062"/>
            <a:ext cx="3825875" cy="2041525"/>
          </a:xfrm>
          <a:prstGeom prst="rect">
            <a:avLst/>
          </a:prstGeom>
        </p:spPr>
      </p:pic>
      <p:pic>
        <p:nvPicPr>
          <p:cNvPr id="11" name="Picture 4565"/>
          <p:cNvPicPr/>
          <p:nvPr/>
        </p:nvPicPr>
        <p:blipFill>
          <a:blip r:embed="rId6"/>
          <a:stretch>
            <a:fillRect/>
          </a:stretch>
        </p:blipFill>
        <p:spPr>
          <a:xfrm>
            <a:off x="2226398" y="2481420"/>
            <a:ext cx="1118870" cy="52260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36030" y="4290587"/>
            <a:ext cx="387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mode manuel, je renseigne le montant, le taux et la durée du crédit….avant de lancer le calcul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4575"/>
          <p:cNvPicPr/>
          <p:nvPr/>
        </p:nvPicPr>
        <p:blipFill>
          <a:blip r:embed="rId7"/>
          <a:stretch>
            <a:fillRect/>
          </a:stretch>
        </p:blipFill>
        <p:spPr>
          <a:xfrm>
            <a:off x="367045" y="4813807"/>
            <a:ext cx="2841625" cy="1629410"/>
          </a:xfrm>
          <a:prstGeom prst="rect">
            <a:avLst/>
          </a:prstGeom>
        </p:spPr>
      </p:pic>
      <p:pic>
        <p:nvPicPr>
          <p:cNvPr id="14" name="Picture 4584"/>
          <p:cNvPicPr/>
          <p:nvPr/>
        </p:nvPicPr>
        <p:blipFill>
          <a:blip r:embed="rId8"/>
          <a:stretch>
            <a:fillRect/>
          </a:stretch>
        </p:blipFill>
        <p:spPr>
          <a:xfrm rot="13994884">
            <a:off x="2828493" y="6003076"/>
            <a:ext cx="975677" cy="750938"/>
          </a:xfrm>
          <a:prstGeom prst="rect">
            <a:avLst/>
          </a:prstGeom>
        </p:spPr>
      </p:pic>
      <p:pic>
        <p:nvPicPr>
          <p:cNvPr id="16" name="Picture 18736"/>
          <p:cNvPicPr/>
          <p:nvPr/>
        </p:nvPicPr>
        <p:blipFill>
          <a:blip r:embed="rId9"/>
          <a:stretch>
            <a:fillRect/>
          </a:stretch>
        </p:blipFill>
        <p:spPr>
          <a:xfrm>
            <a:off x="4556927" y="141399"/>
            <a:ext cx="45719" cy="6600825"/>
          </a:xfrm>
          <a:prstGeom prst="rect">
            <a:avLst/>
          </a:prstGeom>
        </p:spPr>
      </p:pic>
      <p:pic>
        <p:nvPicPr>
          <p:cNvPr id="17" name="Picture 18736"/>
          <p:cNvPicPr/>
          <p:nvPr/>
        </p:nvPicPr>
        <p:blipFill>
          <a:blip r:embed="rId9"/>
          <a:stretch>
            <a:fillRect/>
          </a:stretch>
        </p:blipFill>
        <p:spPr>
          <a:xfrm rot="5400000">
            <a:off x="6616776" y="351783"/>
            <a:ext cx="45719" cy="3300413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48" y="2115401"/>
            <a:ext cx="3730297" cy="206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062148" y="4229031"/>
            <a:ext cx="360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Il est possible de modifier le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Prêt de type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classique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Pensez à relancer le calcul </a:t>
            </a:r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560" y="5376845"/>
            <a:ext cx="1753401" cy="104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144" y="4826994"/>
            <a:ext cx="1656184" cy="968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 rot="403773">
            <a:off x="7365966" y="3103257"/>
            <a:ext cx="1847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mode optimisé, j’ajoute un crédit de 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lissage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Primolis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Adoucimmo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67736" y="5065773"/>
            <a:ext cx="13810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Proposition réalisée en Mode Manuel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7114531" y="5767387"/>
            <a:ext cx="13810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Proposition réalisée en Mode Optimisé</a:t>
            </a:r>
            <a:endParaRPr lang="fr-FR" dirty="0"/>
          </a:p>
        </p:txBody>
      </p:sp>
      <p:pic>
        <p:nvPicPr>
          <p:cNvPr id="28" name="Picture 4565"/>
          <p:cNvPicPr/>
          <p:nvPr/>
        </p:nvPicPr>
        <p:blipFill>
          <a:blip r:embed="rId6"/>
          <a:stretch>
            <a:fillRect/>
          </a:stretch>
        </p:blipFill>
        <p:spPr>
          <a:xfrm>
            <a:off x="6080200" y="2440279"/>
            <a:ext cx="1118870" cy="522605"/>
          </a:xfrm>
          <a:prstGeom prst="rect">
            <a:avLst/>
          </a:prstGeom>
        </p:spPr>
      </p:pic>
      <p:sp>
        <p:nvSpPr>
          <p:cNvPr id="29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343074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12" grpId="0"/>
      <p:bldP spid="5" grpId="0"/>
      <p:bldP spid="1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268966" y="509955"/>
            <a:ext cx="327546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J’ajoute une 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garantie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se fait par boutons à cocher et zones à remplir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Si le coût de la garantie est financé par l’apport : cliquer sur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 le coût de la garantie est financé par le crédit, cliquer sur modifier et augmenter la durée du crédit.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Relancer le calcul</a:t>
            </a:r>
          </a:p>
          <a:p>
            <a:pPr marL="285750" indent="-285750">
              <a:buFontTx/>
              <a:buChar char="-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18736"/>
          <p:cNvPicPr/>
          <p:nvPr/>
        </p:nvPicPr>
        <p:blipFill>
          <a:blip r:embed="rId2"/>
          <a:stretch>
            <a:fillRect/>
          </a:stretch>
        </p:blipFill>
        <p:spPr>
          <a:xfrm>
            <a:off x="4761643" y="141398"/>
            <a:ext cx="45719" cy="6000095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4" y="657630"/>
            <a:ext cx="4131216" cy="244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65" y="3833999"/>
            <a:ext cx="4282478" cy="161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7" b="43399"/>
          <a:stretch/>
        </p:blipFill>
        <p:spPr bwMode="auto">
          <a:xfrm>
            <a:off x="294870" y="5500979"/>
            <a:ext cx="4353668" cy="63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3451"/>
          <p:cNvPicPr/>
          <p:nvPr/>
        </p:nvPicPr>
        <p:blipFill>
          <a:blip r:embed="rId6"/>
          <a:stretch>
            <a:fillRect/>
          </a:stretch>
        </p:blipFill>
        <p:spPr>
          <a:xfrm>
            <a:off x="5173432" y="5074788"/>
            <a:ext cx="543490" cy="742293"/>
          </a:xfrm>
          <a:prstGeom prst="rect">
            <a:avLst/>
          </a:prstGeom>
        </p:spPr>
      </p:pic>
      <p:pic>
        <p:nvPicPr>
          <p:cNvPr id="117" name="Picture 5060"/>
          <p:cNvPicPr/>
          <p:nvPr/>
        </p:nvPicPr>
        <p:blipFill>
          <a:blip r:embed="rId7"/>
          <a:stretch>
            <a:fillRect/>
          </a:stretch>
        </p:blipFill>
        <p:spPr>
          <a:xfrm>
            <a:off x="5445177" y="1879495"/>
            <a:ext cx="2388870" cy="344170"/>
          </a:xfrm>
          <a:prstGeom prst="rect">
            <a:avLst/>
          </a:prstGeom>
        </p:spPr>
      </p:pic>
      <p:sp>
        <p:nvSpPr>
          <p:cNvPr id="118" name="Shape 3498"/>
          <p:cNvSpPr/>
          <p:nvPr/>
        </p:nvSpPr>
        <p:spPr>
          <a:xfrm>
            <a:off x="4524231" y="0"/>
            <a:ext cx="559559" cy="2137778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2E943A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19" name="ZoneTexte 118"/>
          <p:cNvSpPr txBox="1"/>
          <p:nvPr/>
        </p:nvSpPr>
        <p:spPr>
          <a:xfrm>
            <a:off x="4524231" y="468724"/>
            <a:ext cx="553998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du financement</a:t>
            </a:r>
            <a:endParaRPr lang="fr-F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0" name="Picture 18736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4485344" y="-518474"/>
            <a:ext cx="45719" cy="804515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268966" y="3833999"/>
            <a:ext cx="36430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J’ajoute une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assurance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Les contrats d’assurance adaptés à l’emprunteur sont pré-positionnés. 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Si une assurance doit être modifiée,</a:t>
            </a:r>
          </a:p>
          <a:p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fr-FR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supprimer 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d’abord celle pré-</a:t>
            </a:r>
          </a:p>
          <a:p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fr-FR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positionnée 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puis ajouter la nouvelle</a:t>
            </a:r>
          </a:p>
        </p:txBody>
      </p:sp>
      <p:sp>
        <p:nvSpPr>
          <p:cNvPr id="1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421987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8" grpId="0" animBg="1"/>
      <p:bldP spid="119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735773" y="641445"/>
            <a:ext cx="391690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Equilibrer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proposition</a:t>
            </a:r>
          </a:p>
          <a:p>
            <a:pPr marL="285750" indent="-285750">
              <a:buFontTx/>
              <a:buChar char="-"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Au moment d’accéder à la synthèse proposition, MyCrédimmo peut signaler que la proposition n’est pas équilibrée : le reste à financer peut être affecté au montant du crédit ou de l’apport, en totalité ou par répartition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96" y="477672"/>
            <a:ext cx="3095203" cy="90667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32"/>
          <a:stretch/>
        </p:blipFill>
        <p:spPr bwMode="auto">
          <a:xfrm>
            <a:off x="439096" y="1391412"/>
            <a:ext cx="3952830" cy="34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96" y="1732126"/>
            <a:ext cx="395283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96" y="2932991"/>
            <a:ext cx="1648430" cy="143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472073" y="3455522"/>
            <a:ext cx="1886876" cy="432048"/>
          </a:xfrm>
          <a:prstGeom prst="roundRect">
            <a:avLst/>
          </a:prstGeom>
          <a:solidFill>
            <a:srgbClr val="FF0000">
              <a:alpha val="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8736"/>
          <p:cNvPicPr/>
          <p:nvPr/>
        </p:nvPicPr>
        <p:blipFill>
          <a:blip r:embed="rId6"/>
          <a:stretch>
            <a:fillRect/>
          </a:stretch>
        </p:blipFill>
        <p:spPr>
          <a:xfrm>
            <a:off x="4584222" y="141397"/>
            <a:ext cx="45719" cy="6000095"/>
          </a:xfrm>
          <a:prstGeom prst="rect">
            <a:avLst/>
          </a:prstGeom>
        </p:spPr>
      </p:pic>
      <p:pic>
        <p:nvPicPr>
          <p:cNvPr id="9" name="Picture 18736"/>
          <p:cNvPicPr/>
          <p:nvPr/>
        </p:nvPicPr>
        <p:blipFill>
          <a:blip r:embed="rId6"/>
          <a:stretch>
            <a:fillRect/>
          </a:stretch>
        </p:blipFill>
        <p:spPr>
          <a:xfrm rot="5400000">
            <a:off x="4438814" y="-1405578"/>
            <a:ext cx="45719" cy="8045156"/>
          </a:xfrm>
          <a:prstGeom prst="rect">
            <a:avLst/>
          </a:prstGeom>
        </p:spPr>
      </p:pic>
      <p:pic>
        <p:nvPicPr>
          <p:cNvPr id="10" name="Picture 18736"/>
          <p:cNvPicPr/>
          <p:nvPr/>
        </p:nvPicPr>
        <p:blipFill>
          <a:blip r:embed="rId6"/>
          <a:stretch>
            <a:fillRect/>
          </a:stretch>
        </p:blipFill>
        <p:spPr>
          <a:xfrm rot="5400000" flipH="1">
            <a:off x="4438813" y="720974"/>
            <a:ext cx="45719" cy="8045154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0497">
            <a:off x="2360577" y="4695910"/>
            <a:ext cx="831044" cy="176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8591">
            <a:off x="322822" y="5259937"/>
            <a:ext cx="1132738" cy="730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à coins arrondis 13"/>
          <p:cNvSpPr/>
          <p:nvPr/>
        </p:nvSpPr>
        <p:spPr>
          <a:xfrm rot="20880591">
            <a:off x="2153700" y="4883597"/>
            <a:ext cx="762114" cy="432048"/>
          </a:xfrm>
          <a:prstGeom prst="roundRect">
            <a:avLst/>
          </a:pr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358950" y="4872097"/>
            <a:ext cx="137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proposition la plus </a:t>
            </a:r>
            <a:r>
              <a:rPr lang="fr-FR" sz="11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récente</a:t>
            </a:r>
            <a:r>
              <a:rPr lang="fr-FR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est celle qui apparait en </a:t>
            </a:r>
            <a:r>
              <a:rPr lang="fr-FR" sz="11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haut</a:t>
            </a:r>
            <a:r>
              <a:rPr lang="fr-FR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de la liste</a:t>
            </a:r>
            <a:endParaRPr lang="fr-FR" sz="1400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735774" y="4809147"/>
            <a:ext cx="3507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Conserver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les propositions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Je peux enregistrer dans le panier                 </a:t>
            </a:r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propositions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pour un même projet</a:t>
            </a:r>
          </a:p>
          <a:p>
            <a:pPr marL="342900" indent="-34290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Chacune peut être éditée ( émission de documents dans le totem)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31306" y="2663764"/>
            <a:ext cx="34665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Contrôler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proposition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Il est effectué </a:t>
            </a:r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permanence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à chaque étape de la saisie du dossier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 clic sur le bouton </a:t>
            </a:r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informe de la présence d’anomalies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Si anomalie bloquante, une fenêtre s’ouvre automatiquement pour la signaler</a:t>
            </a:r>
          </a:p>
        </p:txBody>
      </p:sp>
      <p:pic>
        <p:nvPicPr>
          <p:cNvPr id="17" name="Picture 4584"/>
          <p:cNvPicPr/>
          <p:nvPr/>
        </p:nvPicPr>
        <p:blipFill>
          <a:blip r:embed="rId9"/>
          <a:stretch>
            <a:fillRect/>
          </a:stretch>
        </p:blipFill>
        <p:spPr>
          <a:xfrm rot="13994884">
            <a:off x="2947622" y="3990939"/>
            <a:ext cx="975677" cy="750938"/>
          </a:xfrm>
          <a:prstGeom prst="rect">
            <a:avLst/>
          </a:prstGeom>
        </p:spPr>
      </p:pic>
      <p:sp>
        <p:nvSpPr>
          <p:cNvPr id="1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</p:spTree>
    <p:extLst>
      <p:ext uri="{BB962C8B-B14F-4D97-AF65-F5344CB8AC3E}">
        <p14:creationId xmlns:p14="http://schemas.microsoft.com/office/powerpoint/2010/main" val="106289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4" grpId="0" animBg="1"/>
      <p:bldP spid="15" grpId="0"/>
      <p:bldP spid="11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03761" y="354842"/>
            <a:ext cx="391690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Transfert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Néo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transfert de la proposition vers Néo est possible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tout moment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et au plus tard </a:t>
            </a:r>
            <a:r>
              <a:rPr lang="fr-FR" sz="160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l’accord Client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Un dossier transféré dans Néo, ne sera plus modifiable dans MyCrédimmo</a:t>
            </a: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G:\6_CE\MW\22Chantiers\11_MyEasyBook_PréPilotes\004 Instruction Credit Immobilier\51 CaptEc\230316 2\capture_03232016_1532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4947">
            <a:off x="577866" y="227357"/>
            <a:ext cx="1149849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628" y="2380114"/>
            <a:ext cx="22574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736"/>
          <p:cNvPicPr/>
          <p:nvPr/>
        </p:nvPicPr>
        <p:blipFill>
          <a:blip r:embed="rId4"/>
          <a:stretch>
            <a:fillRect/>
          </a:stretch>
        </p:blipFill>
        <p:spPr>
          <a:xfrm>
            <a:off x="4311267" y="143092"/>
            <a:ext cx="45719" cy="6000095"/>
          </a:xfrm>
          <a:prstGeom prst="rect">
            <a:avLst/>
          </a:prstGeom>
        </p:spPr>
      </p:pic>
      <p:pic>
        <p:nvPicPr>
          <p:cNvPr id="6" name="Picture 18736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4480902" y="-601469"/>
            <a:ext cx="45719" cy="8045156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1" y="4221953"/>
            <a:ext cx="1339527" cy="118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701" y="3917605"/>
            <a:ext cx="2491162" cy="179547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1601" y="5104263"/>
            <a:ext cx="1339527" cy="4094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61601" y="4221953"/>
            <a:ext cx="1339527" cy="240865"/>
          </a:xfrm>
          <a:prstGeom prst="rect">
            <a:avLst/>
          </a:pr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4650373" y="3559315"/>
            <a:ext cx="40705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Personnalisation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de l’affichage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Je peux choisir : 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Mon mode de calcul préféré (manuel ou optimisé)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Mon mode de restitution favori (graphique ou tableau)</a:t>
            </a:r>
          </a:p>
          <a:p>
            <a:pPr algn="ctr"/>
            <a:endParaRPr lang="fr-FR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Ces options s’appliqueront à l’avenir lors du montage et de la restitution des propositions et peuvent être changées  tout moment</a:t>
            </a:r>
          </a:p>
        </p:txBody>
      </p:sp>
    </p:spTree>
    <p:extLst>
      <p:ext uri="{BB962C8B-B14F-4D97-AF65-F5344CB8AC3E}">
        <p14:creationId xmlns:p14="http://schemas.microsoft.com/office/powerpoint/2010/main" val="373652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2262" y="423081"/>
            <a:ext cx="8024883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 : déploiement le 21 novembre 2017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vous aider : 						choix 2 puis 1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Les facilitateurs vous proposent également des sessions de présentation complémentaires à l’HDJ  d’environ 30 à 45mn max : </a:t>
            </a: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Inscrivez-vous dès maintenant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en envoyant un mail à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LD_513_DPT_ACCOMPAGNEMENT_CHANGEMENT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Les modalités de connexion vous seront envoyées ultérieurement</a:t>
            </a: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7" descr="http://wnsgprw1.celca.caisse-epargne.fr/app/GRI/CASS/img/NumCelcassistance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995" y="991406"/>
            <a:ext cx="450024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9 NOVEMBRE 2017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7" y="3439291"/>
            <a:ext cx="5101524" cy="194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2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Débit </a:t>
            </a:r>
            <a:r>
              <a:rPr lang="fr-FR" dirty="0" smtClean="0">
                <a:solidFill>
                  <a:srgbClr val="FF0000"/>
                </a:solidFill>
              </a:rPr>
              <a:t>différé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9 novembre 2017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8" name="Espace réservé du contenu 1"/>
          <p:cNvSpPr txBox="1">
            <a:spLocks/>
          </p:cNvSpPr>
          <p:nvPr/>
        </p:nvSpPr>
        <p:spPr>
          <a:xfrm>
            <a:off x="2333626" y="6232323"/>
            <a:ext cx="3241551" cy="35437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ACTIVEZ LE MODE DIAPORAMA </a:t>
            </a:r>
          </a:p>
        </p:txBody>
      </p:sp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216286" y="1362302"/>
            <a:ext cx="3619640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lvl="0" indent="-285750" algn="just"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Débit Immédiat vs. Débit </a:t>
            </a:r>
            <a:r>
              <a:rPr lang="fr-FR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Différé </a:t>
            </a:r>
            <a:endParaRPr lang="fr-FR" sz="16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39790" y="6381750"/>
            <a:ext cx="15071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D</a:t>
            </a:r>
            <a:r>
              <a:rPr lang="fr-FR" sz="1050" dirty="0" smtClean="0"/>
              <a:t>onnées : septembre 2017</a:t>
            </a:r>
            <a:endParaRPr lang="fr-FR" sz="1050" dirty="0"/>
          </a:p>
        </p:txBody>
      </p:sp>
      <p:sp>
        <p:nvSpPr>
          <p:cNvPr id="74" name="Espace réservé du contenu 5"/>
          <p:cNvSpPr>
            <a:spLocks noGrp="1"/>
          </p:cNvSpPr>
          <p:nvPr>
            <p:ph idx="1"/>
          </p:nvPr>
        </p:nvSpPr>
        <p:spPr>
          <a:xfrm>
            <a:off x="243690" y="4843096"/>
            <a:ext cx="8583787" cy="989610"/>
          </a:xfrm>
        </p:spPr>
        <p:txBody>
          <a:bodyPr>
            <a:noAutofit/>
          </a:bodyPr>
          <a:lstStyle/>
          <a:p>
            <a:r>
              <a:rPr lang="fr-FR" sz="1600" dirty="0" smtClean="0"/>
              <a:t>Le nombre de cartes vendues à Débit Différé </a:t>
            </a:r>
            <a:r>
              <a:rPr lang="fr-FR" sz="1600" b="1" dirty="0" smtClean="0"/>
              <a:t>a diminué de plus de 57% par rapport à 2016 </a:t>
            </a:r>
            <a:r>
              <a:rPr lang="fr-FR" sz="1600" dirty="0" smtClean="0"/>
              <a:t>pour </a:t>
            </a:r>
            <a:r>
              <a:rPr lang="fr-FR" sz="1600" dirty="0"/>
              <a:t>la </a:t>
            </a:r>
            <a:r>
              <a:rPr lang="fr-FR" sz="1600" dirty="0" smtClean="0"/>
              <a:t>CELCA, alors que le total de cartes vendues n’a baissé que de 4%. </a:t>
            </a:r>
          </a:p>
          <a:p>
            <a:r>
              <a:rPr lang="fr-FR" sz="1600" dirty="0" smtClean="0"/>
              <a:t>A </a:t>
            </a:r>
            <a:r>
              <a:rPr lang="fr-FR" sz="1600" dirty="0"/>
              <a:t>fin septembre 2017, </a:t>
            </a:r>
            <a:r>
              <a:rPr lang="fr-FR" sz="1600" b="1" dirty="0" smtClean="0">
                <a:solidFill>
                  <a:srgbClr val="FF0000"/>
                </a:solidFill>
              </a:rPr>
              <a:t>11%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b="1" dirty="0" smtClean="0"/>
              <a:t>des cartes sont à Débit Différé </a:t>
            </a:r>
            <a:r>
              <a:rPr lang="fr-FR" sz="1600" dirty="0" smtClean="0"/>
              <a:t>contre </a:t>
            </a:r>
            <a:r>
              <a:rPr lang="fr-FR" sz="1600" b="1" dirty="0" smtClean="0">
                <a:solidFill>
                  <a:srgbClr val="FF0000"/>
                </a:solidFill>
              </a:rPr>
              <a:t>16%</a:t>
            </a:r>
            <a:r>
              <a:rPr lang="fr-FR" sz="1600" b="1" dirty="0" smtClean="0"/>
              <a:t> pour l’ensemble des CE </a:t>
            </a:r>
            <a:br>
              <a:rPr lang="fr-FR" sz="1600" b="1" dirty="0" smtClean="0"/>
            </a:br>
            <a:r>
              <a:rPr lang="fr-FR" sz="1600" dirty="0" smtClean="0"/>
              <a:t>et </a:t>
            </a:r>
            <a:r>
              <a:rPr lang="fr-FR" sz="1600" b="1" dirty="0" smtClean="0">
                <a:solidFill>
                  <a:srgbClr val="FF0000"/>
                </a:solidFill>
              </a:rPr>
              <a:t>26% </a:t>
            </a:r>
            <a:r>
              <a:rPr lang="fr-FR" sz="1600" b="1" dirty="0" smtClean="0"/>
              <a:t>des cartes </a:t>
            </a:r>
            <a:r>
              <a:rPr lang="fr-FR" sz="1600" b="1" dirty="0" smtClean="0">
                <a:solidFill>
                  <a:srgbClr val="FF0000"/>
                </a:solidFill>
              </a:rPr>
              <a:t>HDG</a:t>
            </a:r>
            <a:r>
              <a:rPr lang="fr-FR" sz="1600" b="1" dirty="0" smtClean="0"/>
              <a:t> </a:t>
            </a:r>
            <a:r>
              <a:rPr lang="fr-FR" sz="1600" b="1" dirty="0"/>
              <a:t>sont à Débit Différé</a:t>
            </a:r>
            <a:r>
              <a:rPr lang="fr-FR" sz="1600" dirty="0"/>
              <a:t> contre </a:t>
            </a:r>
            <a:r>
              <a:rPr lang="fr-FR" sz="1600" b="1" dirty="0">
                <a:solidFill>
                  <a:srgbClr val="FF0000"/>
                </a:solidFill>
              </a:rPr>
              <a:t>43% </a:t>
            </a:r>
            <a:r>
              <a:rPr lang="fr-FR" sz="1600" b="1" dirty="0"/>
              <a:t>pour l’ensemble des CE. </a:t>
            </a:r>
          </a:p>
          <a:p>
            <a:endParaRPr lang="fr-FR" sz="1600" dirty="0"/>
          </a:p>
        </p:txBody>
      </p:sp>
      <p:graphicFrame>
        <p:nvGraphicFramePr>
          <p:cNvPr id="25" name="Graphique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384253"/>
              </p:ext>
            </p:extLst>
          </p:nvPr>
        </p:nvGraphicFramePr>
        <p:xfrm>
          <a:off x="6929537" y="2310658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6508926" y="1825846"/>
            <a:ext cx="1821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Stock de cartes CELCA</a:t>
            </a:r>
            <a:endParaRPr lang="fr-FR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986570"/>
              </p:ext>
            </p:extLst>
          </p:nvPr>
        </p:nvGraphicFramePr>
        <p:xfrm>
          <a:off x="316952" y="1864995"/>
          <a:ext cx="4895212" cy="2499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4166"/>
                <a:gridCol w="1812812"/>
                <a:gridCol w="1868234"/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fr-FR" sz="1200" b="1" kern="12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Nombre de cartes vendues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du 01/01 au 30/09/2017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Evolution</a:t>
                      </a:r>
                      <a:r>
                        <a:rPr lang="fr-FR" sz="1200" b="1" kern="12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par rapport </a:t>
                      </a:r>
                      <a:r>
                        <a:rPr lang="fr-FR" sz="12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à la même période</a:t>
                      </a:r>
                      <a:r>
                        <a:rPr lang="fr-FR" sz="1200" b="1" kern="12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kern="12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2016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1" algn="l"/>
                      <a:r>
                        <a:rPr lang="fr-FR" sz="14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Débit Différé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9 251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- 57 %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1" algn="l"/>
                      <a:r>
                        <a:rPr lang="fr-FR" sz="1100" b="0" i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    Dont HDG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5 270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- 63 %</a:t>
                      </a:r>
                    </a:p>
                  </a:txBody>
                  <a:tcPr marL="7620" marR="7620" marT="7620" marB="0" anchor="ctr">
                    <a:noFill/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lvl="1" algn="l"/>
                      <a:endParaRPr lang="fr-FR" sz="12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1" algn="l"/>
                      <a:r>
                        <a:rPr lang="fr-FR" sz="1400" b="0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Débit Immédiat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0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65 828</a:t>
                      </a:r>
                      <a:endParaRPr lang="fr-FR" sz="16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0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16 %</a:t>
                      </a:r>
                      <a:endParaRPr lang="fr-FR" sz="16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    Dont HDG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22 257</a:t>
                      </a:r>
                      <a:endParaRPr lang="fr-FR" sz="1200" b="0" i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15 %</a:t>
                      </a:r>
                      <a:endParaRPr lang="fr-FR" sz="1200" b="0" i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1" algn="l"/>
                      <a:endParaRPr lang="fr-FR" sz="1200" b="0" i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lvl="1" algn="l"/>
                      <a:r>
                        <a:rPr lang="fr-FR" sz="16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Total 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75 079</a:t>
                      </a:r>
                      <a:endParaRPr lang="fr-FR" sz="16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u="none" strike="noStrike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fr-FR" sz="1600" b="1" i="0" u="none" strike="noStrike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4%</a:t>
                      </a:r>
                      <a:endParaRPr lang="fr-FR" sz="16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5480838" y="1665514"/>
            <a:ext cx="45719" cy="2898322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052842"/>
              </p:ext>
            </p:extLst>
          </p:nvPr>
        </p:nvGraphicFramePr>
        <p:xfrm>
          <a:off x="5259592" y="2302494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363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r>
              <a:rPr lang="fr-FR" dirty="0" smtClean="0"/>
              <a:t>L’offre CELCA</a:t>
            </a:r>
            <a:endParaRPr lang="fr-FR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81751"/>
          </a:xfrm>
        </p:spPr>
        <p:txBody>
          <a:bodyPr/>
          <a:lstStyle/>
          <a:p>
            <a:r>
              <a:rPr lang="fr-FR" b="1" dirty="0" smtClean="0"/>
              <a:t>Les </a:t>
            </a:r>
            <a:r>
              <a:rPr lang="fr-FR" b="1" dirty="0"/>
              <a:t>cartes </a:t>
            </a:r>
            <a:r>
              <a:rPr lang="fr-FR" b="1" dirty="0" smtClean="0"/>
              <a:t>à Débit Immédiat</a:t>
            </a:r>
            <a:endParaRPr lang="fr-FR" b="1" dirty="0"/>
          </a:p>
        </p:txBody>
      </p:sp>
      <p:sp>
        <p:nvSpPr>
          <p:cNvPr id="33" name="Espace réservé du contenu 32"/>
          <p:cNvSpPr>
            <a:spLocks noGrp="1"/>
          </p:cNvSpPr>
          <p:nvPr>
            <p:ph sz="half" idx="2"/>
          </p:nvPr>
        </p:nvSpPr>
        <p:spPr>
          <a:xfrm>
            <a:off x="4841466" y="1600200"/>
            <a:ext cx="4122919" cy="507939"/>
          </a:xfrm>
        </p:spPr>
        <p:txBody>
          <a:bodyPr/>
          <a:lstStyle/>
          <a:p>
            <a:r>
              <a:rPr lang="fr-FR" b="1" dirty="0" smtClean="0"/>
              <a:t>Les cartes à Débit Différé</a:t>
            </a:r>
          </a:p>
          <a:p>
            <a:endParaRPr lang="fr-FR" b="1" dirty="0"/>
          </a:p>
        </p:txBody>
      </p:sp>
      <p:sp>
        <p:nvSpPr>
          <p:cNvPr id="11" name="Rectangle 10"/>
          <p:cNvSpPr/>
          <p:nvPr/>
        </p:nvSpPr>
        <p:spPr>
          <a:xfrm>
            <a:off x="4880300" y="5196470"/>
            <a:ext cx="19117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smtClean="0"/>
              <a:t>(</a:t>
            </a:r>
            <a:r>
              <a:rPr lang="fr-FR" sz="1600" dirty="0" err="1" smtClean="0"/>
              <a:t>Izi</a:t>
            </a:r>
            <a:r>
              <a:rPr lang="fr-FR" sz="1600" dirty="0"/>
              <a:t>)carte Visa </a:t>
            </a:r>
            <a:r>
              <a:rPr lang="fr-FR" sz="1600" dirty="0" err="1"/>
              <a:t>Platinum</a:t>
            </a:r>
            <a:endParaRPr lang="fr-FR" sz="16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66" y="2470991"/>
            <a:ext cx="1222014" cy="7964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3" y="4225579"/>
            <a:ext cx="1222014" cy="794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30" y="4259281"/>
            <a:ext cx="1107886" cy="709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7049284" y="3390670"/>
            <a:ext cx="1845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/>
              <a:t>(</a:t>
            </a:r>
            <a:r>
              <a:rPr lang="fr-FR" sz="1600" dirty="0" err="1"/>
              <a:t>Izi</a:t>
            </a:r>
            <a:r>
              <a:rPr lang="fr-FR" sz="1600" dirty="0"/>
              <a:t>)carte Visa Premier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936505" y="3390670"/>
            <a:ext cx="17992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/>
              <a:t>(</a:t>
            </a:r>
            <a:r>
              <a:rPr lang="fr-FR" sz="1600" dirty="0" err="1"/>
              <a:t>Izi</a:t>
            </a:r>
            <a:r>
              <a:rPr lang="fr-FR" sz="1600" dirty="0"/>
              <a:t>)carte Visa </a:t>
            </a:r>
            <a:r>
              <a:rPr lang="fr-FR" sz="1600" dirty="0" err="1" smtClean="0"/>
              <a:t>Classic</a:t>
            </a:r>
            <a:endParaRPr lang="fr-FR" sz="1600" dirty="0"/>
          </a:p>
        </p:txBody>
      </p:sp>
      <p:sp>
        <p:nvSpPr>
          <p:cNvPr id="38" name="Rectangle 37"/>
          <p:cNvSpPr/>
          <p:nvPr/>
        </p:nvSpPr>
        <p:spPr>
          <a:xfrm>
            <a:off x="7446428" y="5196470"/>
            <a:ext cx="10516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/>
              <a:t>Visa </a:t>
            </a:r>
            <a:r>
              <a:rPr lang="fr-FR" sz="1600" dirty="0" err="1" smtClean="0"/>
              <a:t>Infinite</a:t>
            </a:r>
            <a:endParaRPr lang="fr-FR" sz="1600" dirty="0"/>
          </a:p>
        </p:txBody>
      </p:sp>
      <p:sp>
        <p:nvSpPr>
          <p:cNvPr id="17" name="Rectangle 16"/>
          <p:cNvSpPr/>
          <p:nvPr/>
        </p:nvSpPr>
        <p:spPr>
          <a:xfrm>
            <a:off x="4670830" y="1356573"/>
            <a:ext cx="46800" cy="4680000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189" y="3369751"/>
            <a:ext cx="1222014" cy="7964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501207" y="4289430"/>
            <a:ext cx="1845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/>
              <a:t>(</a:t>
            </a:r>
            <a:r>
              <a:rPr lang="fr-FR" sz="1600" dirty="0" err="1"/>
              <a:t>Izi</a:t>
            </a:r>
            <a:r>
              <a:rPr lang="fr-FR" sz="1600" dirty="0"/>
              <a:t>)carte Visa Premier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8428" y="4289430"/>
            <a:ext cx="17992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/>
              <a:t>(</a:t>
            </a:r>
            <a:r>
              <a:rPr lang="fr-FR" sz="1600" dirty="0" err="1"/>
              <a:t>Izi</a:t>
            </a:r>
            <a:r>
              <a:rPr lang="fr-FR" sz="1600" dirty="0"/>
              <a:t>)carte Visa </a:t>
            </a:r>
            <a:r>
              <a:rPr lang="fr-FR" sz="1600" dirty="0" err="1" smtClean="0"/>
              <a:t>Classic</a:t>
            </a:r>
            <a:endParaRPr lang="fr-FR" sz="160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61" y="3354272"/>
            <a:ext cx="1251401" cy="827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3" y="2455512"/>
            <a:ext cx="1251401" cy="827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16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8449" y="1354138"/>
            <a:ext cx="7708326" cy="451503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Sur le Débit Différé : </a:t>
            </a:r>
            <a:r>
              <a:rPr lang="fr-FR" dirty="0" smtClean="0"/>
              <a:t>Les commissions </a:t>
            </a:r>
            <a:br>
              <a:rPr lang="fr-FR" dirty="0" smtClean="0"/>
            </a:br>
            <a:r>
              <a:rPr lang="fr-FR" dirty="0" smtClean="0"/>
              <a:t>perçues sur les transactions réalisées à </a:t>
            </a:r>
            <a:br>
              <a:rPr lang="fr-FR" dirty="0" smtClean="0"/>
            </a:br>
            <a:r>
              <a:rPr lang="fr-FR" dirty="0" smtClean="0"/>
              <a:t>Débit Différé rapportent davantage </a:t>
            </a:r>
            <a:br>
              <a:rPr lang="fr-FR" dirty="0" smtClean="0"/>
            </a:br>
            <a:r>
              <a:rPr lang="fr-FR" dirty="0" smtClean="0"/>
              <a:t>qu’en Débit Immédiat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ENJEUX financiers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4752579" y="3433618"/>
            <a:ext cx="182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FFFFFF"/>
                </a:solidFill>
              </a:rPr>
              <a:t>0,30 %</a:t>
            </a:r>
            <a:endParaRPr lang="fr-FR" sz="3200" dirty="0">
              <a:solidFill>
                <a:srgbClr val="FFFFFF"/>
              </a:solidFill>
            </a:endParaRPr>
          </a:p>
        </p:txBody>
      </p:sp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3919821221"/>
              </p:ext>
            </p:extLst>
          </p:nvPr>
        </p:nvGraphicFramePr>
        <p:xfrm>
          <a:off x="4158173" y="1928546"/>
          <a:ext cx="4846410" cy="3230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Ellipse 12"/>
          <p:cNvSpPr/>
          <p:nvPr/>
        </p:nvSpPr>
        <p:spPr>
          <a:xfrm>
            <a:off x="6444611" y="2407102"/>
            <a:ext cx="593009" cy="593009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5714602" y="3283401"/>
            <a:ext cx="648000" cy="6480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>
            <a:off x="6799495" y="3754296"/>
            <a:ext cx="1044000" cy="10440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/>
          <p:cNvSpPr/>
          <p:nvPr/>
        </p:nvSpPr>
        <p:spPr>
          <a:xfrm>
            <a:off x="6608740" y="2552181"/>
            <a:ext cx="288000" cy="288000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/>
          <p:cNvSpPr/>
          <p:nvPr/>
        </p:nvSpPr>
        <p:spPr>
          <a:xfrm>
            <a:off x="5894602" y="3463401"/>
            <a:ext cx="288000" cy="288000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/>
          <p:cNvSpPr/>
          <p:nvPr/>
        </p:nvSpPr>
        <p:spPr>
          <a:xfrm>
            <a:off x="7177495" y="4132296"/>
            <a:ext cx="288000" cy="288000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6622053" y="2511515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+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5887328" y="3422735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+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7170221" y="410412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+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839590" y="2530565"/>
            <a:ext cx="1316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transactions </a:t>
            </a:r>
            <a:b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 Débit Différé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039186" y="3436913"/>
            <a:ext cx="1340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commissions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6969382" y="442918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de PNB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53" name="Rectangle à coins arrondis 52"/>
          <p:cNvSpPr/>
          <p:nvPr/>
        </p:nvSpPr>
        <p:spPr>
          <a:xfrm>
            <a:off x="1052565" y="3503164"/>
            <a:ext cx="1321416" cy="585483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0,20%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/>
            </a:r>
            <a:b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du montant</a:t>
            </a:r>
          </a:p>
        </p:txBody>
      </p:sp>
      <p:sp>
        <p:nvSpPr>
          <p:cNvPr id="54" name="Rectangle à coins arrondis 53"/>
          <p:cNvSpPr/>
          <p:nvPr/>
        </p:nvSpPr>
        <p:spPr>
          <a:xfrm>
            <a:off x="2819704" y="3503164"/>
            <a:ext cx="1332000" cy="585483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0,30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% 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/>
            </a:r>
            <a:b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du montant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72890" y="2880847"/>
            <a:ext cx="176202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00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</a:t>
            </a:r>
            <a:r>
              <a:rPr lang="fr-FR" sz="13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artes </a:t>
            </a:r>
            <a:r>
              <a:rPr lang="fr-FR" sz="1300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à </a:t>
            </a:r>
            <a:r>
              <a:rPr lang="fr-FR" sz="1300" b="1" u="sng" kern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Débit Immédiat</a:t>
            </a:r>
            <a:endParaRPr lang="fr-FR" sz="1300" u="sng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650082" y="2880847"/>
            <a:ext cx="161101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87">
              <a:defRPr/>
            </a:pPr>
            <a:r>
              <a:rPr lang="fr-FR" sz="1300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</a:t>
            </a:r>
            <a:r>
              <a:rPr lang="fr-FR" sz="13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artes</a:t>
            </a:r>
            <a:r>
              <a:rPr lang="fr-FR" sz="13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300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à </a:t>
            </a:r>
            <a:r>
              <a:rPr lang="fr-FR" sz="1300" b="1" u="sng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</a:t>
            </a:r>
            <a:r>
              <a:rPr lang="fr-FR" sz="1300" b="1" u="sng" kern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ébit Différé </a:t>
            </a:r>
            <a:endParaRPr lang="fr-FR" sz="1300" b="1" u="sng" kern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  <a:sym typeface="Wingdings" pitchFamily="2" charset="2"/>
            </a:endParaRPr>
          </a:p>
        </p:txBody>
      </p:sp>
      <p:sp>
        <p:nvSpPr>
          <p:cNvPr id="57" name="Flèche vers le bas 56"/>
          <p:cNvSpPr/>
          <p:nvPr/>
        </p:nvSpPr>
        <p:spPr>
          <a:xfrm>
            <a:off x="1493047" y="3195007"/>
            <a:ext cx="302992" cy="235769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CDCECC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Flèche vers le bas 57"/>
          <p:cNvSpPr/>
          <p:nvPr/>
        </p:nvSpPr>
        <p:spPr>
          <a:xfrm>
            <a:off x="3298155" y="3195007"/>
            <a:ext cx="302992" cy="235769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CDCECC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6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3552795" y="2024392"/>
            <a:ext cx="2206479" cy="1051946"/>
            <a:chOff x="5116564" y="1876679"/>
            <a:chExt cx="2500447" cy="1192096"/>
          </a:xfrm>
        </p:grpSpPr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074"/>
            <a:stretch/>
          </p:blipFill>
          <p:spPr bwMode="auto">
            <a:xfrm>
              <a:off x="5116564" y="1876679"/>
              <a:ext cx="2500447" cy="1192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Rectangle 47"/>
            <p:cNvSpPr/>
            <p:nvPr/>
          </p:nvSpPr>
          <p:spPr>
            <a:xfrm>
              <a:off x="5116564" y="2784494"/>
              <a:ext cx="1732512" cy="10401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r-FR" altLang="fr-FR" dirty="0"/>
              <a:t>Les </a:t>
            </a:r>
            <a:r>
              <a:rPr lang="fr-FR" altLang="fr-FR" dirty="0" smtClean="0"/>
              <a:t>avantages </a:t>
            </a:r>
            <a:r>
              <a:rPr lang="fr-FR" dirty="0"/>
              <a:t>clients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0" y="6092825"/>
            <a:ext cx="288925" cy="3603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A75C3E-8CF3-4AC5-BB14-86AADC545296}" type="slidenum">
              <a:rPr lang="fr-FR" altLang="fr-FR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fr-FR" altLang="fr-FR">
              <a:solidFill>
                <a:srgbClr val="FFFFFF"/>
              </a:solidFill>
            </a:endParaRPr>
          </a:p>
        </p:txBody>
      </p:sp>
      <p:sp>
        <p:nvSpPr>
          <p:cNvPr id="45068" name="Rectangle 42"/>
          <p:cNvSpPr>
            <a:spLocks noChangeArrowheads="1"/>
          </p:cNvSpPr>
          <p:nvPr/>
        </p:nvSpPr>
        <p:spPr bwMode="auto">
          <a:xfrm>
            <a:off x="270794" y="3192222"/>
            <a:ext cx="2376000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Une gestion facilitée </a:t>
            </a:r>
            <a:endParaRPr lang="fr-FR" altLang="fr-FR" sz="1400" b="1" dirty="0" smtClean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du </a:t>
            </a:r>
            <a:r>
              <a:rPr lang="fr-FR" altLang="fr-FR" sz="1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compte</a:t>
            </a:r>
          </a:p>
        </p:txBody>
      </p:sp>
      <p:sp>
        <p:nvSpPr>
          <p:cNvPr id="45070" name="Rectangle 46"/>
          <p:cNvSpPr>
            <a:spLocks noChangeArrowheads="1"/>
          </p:cNvSpPr>
          <p:nvPr/>
        </p:nvSpPr>
        <p:spPr bwMode="auto">
          <a:xfrm>
            <a:off x="270794" y="3651302"/>
            <a:ext cx="265202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572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171450" lvl="2" indent="-1714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Les 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achats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par 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carte sont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regroupés et prélevés </a:t>
            </a: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sur 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le compte </a:t>
            </a: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en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une seule fois, 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le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4 du mois 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suivant avec date de valeur du 4, 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soit la plupart du temps après le versement des salaires ou pensions.</a:t>
            </a:r>
            <a:endParaRPr lang="fr-FR" altLang="fr-FR" sz="1400" dirty="0">
              <a:solidFill>
                <a:srgbClr val="262626"/>
              </a:solidFill>
              <a:latin typeface="+mj-lt"/>
              <a:cs typeface="Arial" pitchFamily="34" charset="0"/>
            </a:endParaRPr>
          </a:p>
        </p:txBody>
      </p:sp>
      <p:sp>
        <p:nvSpPr>
          <p:cNvPr id="45071" name="Rectangle 47"/>
          <p:cNvSpPr>
            <a:spLocks noChangeArrowheads="1"/>
          </p:cNvSpPr>
          <p:nvPr/>
        </p:nvSpPr>
        <p:spPr bwMode="auto">
          <a:xfrm>
            <a:off x="3214285" y="3651302"/>
            <a:ext cx="2776207" cy="160043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defTabSz="4572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171450" lvl="2" indent="-171450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Le montant 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de l’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encours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 </a:t>
            </a: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est disponible à tout moment sur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l’Espace Banque à Distance 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(internet </a:t>
            </a: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fixe, mobile ou tablette)</a:t>
            </a:r>
          </a:p>
          <a:p>
            <a:pPr marL="171450" lvl="2" indent="-171450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Le 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relevé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de compte 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indique </a:t>
            </a: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chaque mois le détail des opérations 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réalisées</a:t>
            </a:r>
            <a:endParaRPr lang="fr-FR" altLang="fr-FR" sz="1400" dirty="0">
              <a:solidFill>
                <a:srgbClr val="262626"/>
              </a:solidFill>
              <a:latin typeface="+mj-lt"/>
              <a:cs typeface="Arial" pitchFamily="34" charset="0"/>
            </a:endParaRPr>
          </a:p>
        </p:txBody>
      </p:sp>
      <p:sp>
        <p:nvSpPr>
          <p:cNvPr id="45072" name="Rectangle 48"/>
          <p:cNvSpPr>
            <a:spLocks noChangeArrowheads="1"/>
          </p:cNvSpPr>
          <p:nvPr/>
        </p:nvSpPr>
        <p:spPr bwMode="auto">
          <a:xfrm>
            <a:off x="6273677" y="3651302"/>
            <a:ext cx="230365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572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171450" lvl="2" indent="-1714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La fonctionnalité Débit Différé </a:t>
            </a:r>
            <a:r>
              <a:rPr lang="fr-FR" altLang="fr-FR" sz="14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permet </a:t>
            </a:r>
            <a:r>
              <a:rPr lang="fr-FR" altLang="fr-FR" sz="1400" dirty="0">
                <a:solidFill>
                  <a:srgbClr val="262626"/>
                </a:solidFill>
                <a:latin typeface="+mj-lt"/>
                <a:cs typeface="Arial" pitchFamily="34" charset="0"/>
              </a:rPr>
              <a:t>de disposer d'une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avance de trésorerie 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/>
            </a:r>
            <a:b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</a:b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allant </a:t>
            </a:r>
            <a:r>
              <a:rPr lang="fr-FR" altLang="fr-FR" sz="1400" b="1" dirty="0">
                <a:solidFill>
                  <a:srgbClr val="262626"/>
                </a:solidFill>
                <a:latin typeface="+mj-lt"/>
                <a:cs typeface="Arial" pitchFamily="34" charset="0"/>
              </a:rPr>
              <a:t>jusqu'à 30 jours, sans agios ni frais </a:t>
            </a:r>
            <a:r>
              <a:rPr lang="fr-FR" altLang="fr-FR" sz="14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supplémentaires</a:t>
            </a:r>
            <a:endParaRPr lang="fr-FR" altLang="fr-FR" sz="1400" dirty="0">
              <a:solidFill>
                <a:srgbClr val="262626"/>
              </a:solidFill>
              <a:latin typeface="+mj-lt"/>
              <a:cs typeface="Arial" pitchFamily="34" charset="0"/>
            </a:endParaRPr>
          </a:p>
        </p:txBody>
      </p:sp>
      <p:sp>
        <p:nvSpPr>
          <p:cNvPr id="45073" name="Rectangle 49"/>
          <p:cNvSpPr>
            <a:spLocks noChangeArrowheads="1"/>
          </p:cNvSpPr>
          <p:nvPr/>
        </p:nvSpPr>
        <p:spPr bwMode="auto">
          <a:xfrm>
            <a:off x="3214285" y="3192222"/>
            <a:ext cx="237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Un suivi </a:t>
            </a: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des </a:t>
            </a:r>
            <a:r>
              <a:rPr lang="fr-FR" altLang="fr-FR" sz="1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dépenses accessible à tout moment</a:t>
            </a:r>
          </a:p>
        </p:txBody>
      </p:sp>
      <p:sp>
        <p:nvSpPr>
          <p:cNvPr id="45074" name="Rectangle 50"/>
          <p:cNvSpPr>
            <a:spLocks noChangeArrowheads="1"/>
          </p:cNvSpPr>
          <p:nvPr/>
        </p:nvSpPr>
        <p:spPr bwMode="auto">
          <a:xfrm>
            <a:off x="6273677" y="3192222"/>
            <a:ext cx="25616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Une plus grande souplesse </a:t>
            </a: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/>
            </a:r>
            <a:b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</a:b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pour les </a:t>
            </a:r>
            <a:r>
              <a:rPr lang="fr-FR" altLang="fr-FR" sz="1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dépenses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3366883" y="1495961"/>
            <a:ext cx="997076" cy="1287766"/>
            <a:chOff x="3329995" y="2057400"/>
            <a:chExt cx="1239041" cy="1600274"/>
          </a:xfrm>
        </p:grpSpPr>
        <p:grpSp>
          <p:nvGrpSpPr>
            <p:cNvPr id="43" name="Group 8"/>
            <p:cNvGrpSpPr>
              <a:grpSpLocks/>
            </p:cNvGrpSpPr>
            <p:nvPr/>
          </p:nvGrpSpPr>
          <p:grpSpPr bwMode="auto">
            <a:xfrm>
              <a:off x="3329995" y="2057400"/>
              <a:ext cx="1239039" cy="1600274"/>
              <a:chOff x="2757" y="935"/>
              <a:chExt cx="1620" cy="2313"/>
            </a:xfrm>
          </p:grpSpPr>
          <p:pic>
            <p:nvPicPr>
              <p:cNvPr id="44" name="Picture 6" descr="DD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9687"/>
              <a:stretch>
                <a:fillRect/>
              </a:stretch>
            </p:blipFill>
            <p:spPr bwMode="auto">
              <a:xfrm>
                <a:off x="2757" y="935"/>
                <a:ext cx="1620" cy="2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Rectangle 7"/>
              <p:cNvSpPr>
                <a:spLocks noChangeArrowheads="1"/>
              </p:cNvSpPr>
              <p:nvPr/>
            </p:nvSpPr>
            <p:spPr bwMode="auto">
              <a:xfrm>
                <a:off x="2880" y="1946"/>
                <a:ext cx="499" cy="18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3329995" y="2426298"/>
              <a:ext cx="1239041" cy="153307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074" name="Picture 2" descr="calendar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545" y="1951681"/>
            <a:ext cx="1097915" cy="109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 bwMode="auto">
          <a:xfrm>
            <a:off x="294912" y="5530288"/>
            <a:ext cx="8531566" cy="576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  <a:headEnd type="none" w="med" len="med"/>
            <a:tailEnd type="none" w="med" len="me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defTabSz="457200" eaLnBrk="0" fontAlgn="base" hangingPunct="0">
              <a:spcAft>
                <a:spcPct val="0"/>
              </a:spcAft>
              <a:buClr>
                <a:srgbClr val="CD0920"/>
              </a:buClr>
              <a:buSzPct val="75000"/>
              <a:defRPr/>
            </a:pPr>
            <a:r>
              <a:rPr lang="fr-FR" altLang="fr-FR" sz="1600" b="1" kern="0" dirty="0" smtClean="0">
                <a:solidFill>
                  <a:schemeClr val="bg1"/>
                </a:solidFill>
              </a:rPr>
              <a:t>Quel que soit le type de carte en BL comme à l’unité, il n’y a aucune différence de tarif entre le DD et DI. Pour passer une carte DI en DD il est nécessaire de souscrire un nouveau contrat carte (voir </a:t>
            </a:r>
            <a:r>
              <a:rPr lang="fr-FR" altLang="fr-FR" sz="1600" b="1" kern="0" dirty="0" err="1" smtClean="0">
                <a:solidFill>
                  <a:schemeClr val="bg1"/>
                </a:solidFill>
              </a:rPr>
              <a:t>slide</a:t>
            </a:r>
            <a:r>
              <a:rPr lang="fr-FR" altLang="fr-FR" sz="1600" b="1" kern="0" dirty="0" smtClean="0">
                <a:solidFill>
                  <a:schemeClr val="bg1"/>
                </a:solidFill>
              </a:rPr>
              <a:t> 7)</a:t>
            </a:r>
            <a:endParaRPr lang="fr-FR" altLang="fr-FR" sz="1600" kern="0" dirty="0">
              <a:solidFill>
                <a:schemeClr val="bg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24827">
            <a:off x="7686156" y="1501024"/>
            <a:ext cx="733569" cy="733569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43680">
            <a:off x="7355468" y="1365634"/>
            <a:ext cx="575415" cy="57541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293" y="1893846"/>
            <a:ext cx="1204954" cy="120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1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L’Argumentaire clients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0" y="6076497"/>
            <a:ext cx="288925" cy="3603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6F815-C4C3-4061-A6F6-9E081DC76607}" type="slidenum">
              <a:rPr lang="fr-FR" altLang="fr-FR" smtClean="0">
                <a:solidFill>
                  <a:srgbClr val="FFFFFF"/>
                </a:solidFill>
              </a:rPr>
              <a:pPr>
                <a:defRPr/>
              </a:pPr>
              <a:t>17</a:t>
            </a:fld>
            <a:endParaRPr lang="fr-FR" altLang="fr-FR">
              <a:solidFill>
                <a:srgbClr val="FFFFFF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69" y="1852682"/>
            <a:ext cx="2429997" cy="161999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75" y="1852682"/>
            <a:ext cx="2429998" cy="161999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03395" y="1354138"/>
            <a:ext cx="74060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dirty="0" smtClean="0"/>
              <a:t>Le débit </a:t>
            </a:r>
            <a:r>
              <a:rPr lang="fr-FR" dirty="0"/>
              <a:t>différé </a:t>
            </a:r>
            <a:r>
              <a:rPr lang="fr-FR" dirty="0" smtClean="0"/>
              <a:t>illustré </a:t>
            </a:r>
            <a:r>
              <a:rPr lang="fr-FR" dirty="0"/>
              <a:t>en 3 cas pratiques du quotidien : </a:t>
            </a: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270794" y="3536050"/>
            <a:ext cx="2477856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Frigo qui lâche ? Pas de panique grâce au Débit Différé ! </a:t>
            </a:r>
            <a:endParaRPr lang="fr-FR" altLang="fr-FR" sz="14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Rectangle 46"/>
          <p:cNvSpPr>
            <a:spLocks noChangeArrowheads="1"/>
          </p:cNvSpPr>
          <p:nvPr/>
        </p:nvSpPr>
        <p:spPr bwMode="auto">
          <a:xfrm>
            <a:off x="99350" y="4253635"/>
            <a:ext cx="2714808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572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171450" lvl="2" indent="-1714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En payant avec la carte à DD, le client peut faire une </a:t>
            </a:r>
            <a:r>
              <a:rPr lang="fr-FR" altLang="fr-FR" sz="13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dépense imprévue sans craindre d’être à découvert</a:t>
            </a: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. Alors qu’avec une carte à DI, le client </a:t>
            </a:r>
            <a:r>
              <a:rPr lang="fr-FR" altLang="fr-FR" sz="13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utiliserait son épargne </a:t>
            </a: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pour approvisionner son compte, ou se verrait facturer d’agios et/ou de frais de traitement MAD.</a:t>
            </a:r>
            <a:b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</a:br>
            <a:endParaRPr lang="fr-FR" altLang="fr-FR" sz="1300" b="1" dirty="0">
              <a:solidFill>
                <a:srgbClr val="262626"/>
              </a:solidFill>
              <a:latin typeface="+mj-lt"/>
              <a:cs typeface="Arial" pitchFamily="34" charset="0"/>
            </a:endParaRPr>
          </a:p>
        </p:txBody>
      </p:sp>
      <p:sp>
        <p:nvSpPr>
          <p:cNvPr id="14" name="Rectangle 47"/>
          <p:cNvSpPr>
            <a:spLocks noChangeArrowheads="1"/>
          </p:cNvSpPr>
          <p:nvPr/>
        </p:nvSpPr>
        <p:spPr bwMode="auto">
          <a:xfrm>
            <a:off x="2966006" y="4253635"/>
            <a:ext cx="3050727" cy="18928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defTabSz="4572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171450" lvl="2" indent="-171450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Les impôts, les inscriptions aux activités des enfants, ça fait beaucoup de frais d’un coup… </a:t>
            </a:r>
            <a:b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</a:b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En payant à DD les courses de rentrée, le client </a:t>
            </a:r>
            <a:r>
              <a:rPr lang="fr-FR" altLang="fr-FR" sz="13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reporte au mois suivant une partie de ses dépenses</a:t>
            </a: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. </a:t>
            </a:r>
          </a:p>
          <a:p>
            <a:pPr marL="171450" lvl="2" indent="-171450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Le client peut </a:t>
            </a:r>
            <a:r>
              <a:rPr lang="fr-FR" altLang="fr-FR" sz="13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suivre à tout moment </a:t>
            </a: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la somme de ses dépenses cartes et calculer le solde prévisionnel de son compte. </a:t>
            </a:r>
            <a:endParaRPr lang="fr-FR" altLang="fr-FR" sz="1300" dirty="0">
              <a:solidFill>
                <a:srgbClr val="262626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" name="Rectangle 48"/>
          <p:cNvSpPr>
            <a:spLocks noChangeArrowheads="1"/>
          </p:cNvSpPr>
          <p:nvPr/>
        </p:nvSpPr>
        <p:spPr bwMode="auto">
          <a:xfrm>
            <a:off x="6073799" y="4253635"/>
            <a:ext cx="2787389" cy="173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572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171450" lvl="2" indent="-1714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En payant à DD, le client</a:t>
            </a:r>
            <a:r>
              <a:rPr lang="fr-FR" altLang="fr-FR" sz="13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 a le temps d’être remboursé </a:t>
            </a: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par la Sécurité Sociale et sa mutuelle avant d’être débité !</a:t>
            </a:r>
          </a:p>
          <a:p>
            <a:pPr marL="171450" lvl="2" indent="-1714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Le client n’a </a:t>
            </a:r>
            <a:r>
              <a:rPr lang="fr-FR" altLang="fr-FR" sz="1300" b="1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pas nécessairement besoin de connaître le solde de son compte </a:t>
            </a:r>
            <a:r>
              <a:rPr lang="fr-FR" altLang="fr-FR" sz="1300" dirty="0" smtClean="0">
                <a:solidFill>
                  <a:srgbClr val="262626"/>
                </a:solidFill>
                <a:latin typeface="+mj-lt"/>
                <a:cs typeface="Arial" pitchFamily="34" charset="0"/>
              </a:rPr>
              <a:t>avant d’engager une nouvelle dépense. </a:t>
            </a:r>
            <a:endParaRPr lang="fr-FR" altLang="fr-FR" sz="1300" dirty="0">
              <a:solidFill>
                <a:srgbClr val="262626"/>
              </a:solidFill>
              <a:latin typeface="+mj-lt"/>
              <a:cs typeface="Arial" pitchFamily="34" charset="0"/>
            </a:endParaRPr>
          </a:p>
        </p:txBody>
      </p:sp>
      <p:sp>
        <p:nvSpPr>
          <p:cNvPr id="16" name="Rectangle 49"/>
          <p:cNvSpPr>
            <a:spLocks noChangeArrowheads="1"/>
          </p:cNvSpPr>
          <p:nvPr/>
        </p:nvSpPr>
        <p:spPr bwMode="auto">
          <a:xfrm>
            <a:off x="3129286" y="3536050"/>
            <a:ext cx="24725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La rentrée c’est moins compliqué avec le Débit Différé !</a:t>
            </a:r>
            <a:endParaRPr lang="fr-FR" altLang="fr-FR" sz="14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7" name="Rectangle 50"/>
          <p:cNvSpPr>
            <a:spLocks noChangeArrowheads="1"/>
          </p:cNvSpPr>
          <p:nvPr/>
        </p:nvSpPr>
        <p:spPr bwMode="auto">
          <a:xfrm>
            <a:off x="6245243" y="3536050"/>
            <a:ext cx="289875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1pPr>
            <a:lvl2pPr eaLnBrk="0" hangingPunct="0">
              <a:spcBef>
                <a:spcPct val="20000"/>
              </a:spcBef>
              <a:buClr>
                <a:srgbClr val="CD0920"/>
              </a:buClr>
              <a:buSzPct val="125000"/>
              <a:buFont typeface="Arial" pitchFamily="34" charset="0"/>
              <a:buChar char="•"/>
              <a:defRPr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D0920"/>
              </a:buClr>
              <a:buSzPct val="80000"/>
              <a:buFont typeface="Wingdings" pitchFamily="2" charset="2"/>
              <a:buChar char=""/>
              <a:defRPr sz="16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D0920"/>
              </a:buClr>
              <a:buFont typeface="Wingdings" pitchFamily="2" charset="2"/>
              <a:buChar char="§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D0920"/>
              </a:buClr>
              <a:buFont typeface="Lucida Grande"/>
              <a:buChar char="-"/>
              <a:defRPr sz="1400">
                <a:solidFill>
                  <a:srgbClr val="4F504F"/>
                </a:solidFill>
                <a:latin typeface="Helvetica" pitchFamily="34" charset="0"/>
                <a:ea typeface="Helvetica" pitchFamily="34" charset="0"/>
                <a:cs typeface="Helvetica" pitchFamily="34" charset="0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Un RDV chez le médecin spécialiste ? Pas d’avance de frais avec </a:t>
            </a:r>
            <a:b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</a:br>
            <a:r>
              <a:rPr lang="fr-FR" altLang="fr-FR" sz="14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le Débit Différé !</a:t>
            </a:r>
            <a:endParaRPr lang="fr-FR" altLang="fr-FR" sz="14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81" y="1852682"/>
            <a:ext cx="2429997" cy="161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9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Halte aux idées reçues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504327" y="2897697"/>
            <a:ext cx="5439648" cy="954107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En cas de dépassement, facturation d’une seule commission d’intervention dans le mois. Le </a:t>
            </a:r>
            <a:r>
              <a:rPr lang="fr-FR" sz="1400" dirty="0" smtClean="0">
                <a:solidFill>
                  <a:prstClr val="black"/>
                </a:solidFill>
                <a:cs typeface="Arial" pitchFamily="34" charset="0"/>
              </a:rPr>
              <a:t>Débit </a:t>
            </a:r>
            <a:r>
              <a:rPr lang="fr-FR" sz="1400" dirty="0">
                <a:solidFill>
                  <a:prstClr val="black"/>
                </a:solidFill>
                <a:cs typeface="Arial" pitchFamily="34" charset="0"/>
              </a:rPr>
              <a:t>Différé </a:t>
            </a: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favorise une </a:t>
            </a:r>
            <a:r>
              <a:rPr lang="fr-FR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meilleure gestion du budget</a:t>
            </a: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.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Vous pouvez </a:t>
            </a:r>
            <a:r>
              <a:rPr lang="fr-FR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suivre les encours carte </a:t>
            </a: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de vos clients sur le PTU et ainsi </a:t>
            </a:r>
            <a:r>
              <a:rPr lang="fr-FR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éviter tout risque de dérapage.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05200" y="1426424"/>
            <a:ext cx="5411855" cy="738664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altLang="en-US" sz="1400" dirty="0">
                <a:solidFill>
                  <a:prstClr val="black"/>
                </a:solidFill>
                <a:latin typeface="+mj-lt"/>
                <a:cs typeface="Arial" pitchFamily="34" charset="0"/>
              </a:rPr>
              <a:t>L</a:t>
            </a:r>
            <a:r>
              <a:rPr lang="fr-FR" altLang="en-US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a carte à Débit Différé peut être proposée à tous les clients non risqués, c’est-à-dire </a:t>
            </a:r>
            <a:r>
              <a:rPr lang="fr-FR" altLang="en-US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n’ayant pas ou peu d’incidents de paiement </a:t>
            </a:r>
            <a:r>
              <a:rPr lang="fr-FR" altLang="en-US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(notamment cartes) et </a:t>
            </a:r>
            <a:r>
              <a:rPr lang="fr-FR" altLang="en-US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une note Bâle II adéquate</a:t>
            </a:r>
            <a:r>
              <a:rPr lang="fr-FR" altLang="en-US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 (jusqu’à 6)</a:t>
            </a:r>
            <a:endParaRPr lang="fr-FR" altLang="en-US" sz="1400" b="1" dirty="0">
              <a:solidFill>
                <a:prstClr val="black"/>
              </a:solidFill>
              <a:latin typeface="+mj-lt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504327" y="4462341"/>
            <a:ext cx="5439648" cy="1384995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La gestion des dépenses cartes avec le Débit Différé équivaut aux dépenses d’électricité/téléphonie… </a:t>
            </a:r>
            <a:b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</a:b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Le client est </a:t>
            </a:r>
            <a:r>
              <a:rPr lang="fr-FR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prélevé 1 fois par mois </a:t>
            </a: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de ses dépenses du mois écoulé.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è"/>
            </a:pP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Le Débit Différé revient à souscrire une </a:t>
            </a:r>
            <a:r>
              <a:rPr lang="fr-FR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nouvelle carte</a:t>
            </a: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, mais </a:t>
            </a:r>
            <a:r>
              <a:rPr lang="fr-FR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sans changer de code confidentiel ! </a:t>
            </a: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Pour cela, pensez à </a:t>
            </a:r>
            <a:r>
              <a:rPr lang="fr-FR" sz="1400" b="1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conserver le chainage </a:t>
            </a:r>
            <a:r>
              <a:rPr lang="fr-FR" sz="14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du code confidentiel lors de la souscription au PTU (« Même code que »).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8174" y="1484759"/>
            <a:ext cx="2988000" cy="82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234885" y="1529427"/>
            <a:ext cx="20275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Débit Différé est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réservé aux supers gestionnaires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71904" y="1110056"/>
            <a:ext cx="8867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#</a:t>
            </a:r>
            <a:r>
              <a:rPr lang="fr-FR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lang="fr-FR" sz="6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256061" y="1486710"/>
            <a:ext cx="36000" cy="8260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Triangle isocèle 48"/>
          <p:cNvSpPr/>
          <p:nvPr/>
        </p:nvSpPr>
        <p:spPr>
          <a:xfrm rot="5400000">
            <a:off x="3205544" y="1844309"/>
            <a:ext cx="257175" cy="11085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298174" y="2964918"/>
            <a:ext cx="2988000" cy="82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234885" y="3117308"/>
            <a:ext cx="1733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Débit Différé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risqué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319529" y="2581127"/>
            <a:ext cx="8867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#</a:t>
            </a:r>
            <a:r>
              <a:rPr lang="fr-FR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endParaRPr lang="fr-FR" sz="6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256061" y="2964918"/>
            <a:ext cx="36000" cy="8260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Triangle isocèle 61"/>
          <p:cNvSpPr/>
          <p:nvPr/>
        </p:nvSpPr>
        <p:spPr>
          <a:xfrm rot="5400000">
            <a:off x="3205544" y="3322517"/>
            <a:ext cx="257175" cy="11085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298172" y="4548066"/>
            <a:ext cx="2988000" cy="82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1234885" y="4700456"/>
            <a:ext cx="2095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Débit Différé est trop compliqué pour le client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298641" y="4227838"/>
            <a:ext cx="8867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#</a:t>
            </a:r>
            <a:r>
              <a:rPr lang="fr-FR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endParaRPr lang="fr-FR" sz="6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256061" y="4534890"/>
            <a:ext cx="36000" cy="8260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Triangle isocèle 65"/>
          <p:cNvSpPr/>
          <p:nvPr/>
        </p:nvSpPr>
        <p:spPr>
          <a:xfrm rot="5400000">
            <a:off x="3205544" y="4892489"/>
            <a:ext cx="257175" cy="11085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/>
          <p:cNvSpPr/>
          <p:nvPr/>
        </p:nvSpPr>
        <p:spPr>
          <a:xfrm rot="21069300">
            <a:off x="2427974" y="2101675"/>
            <a:ext cx="648000" cy="28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FAUX</a:t>
            </a:r>
            <a:endParaRPr lang="fr-FR" sz="1600" b="1" dirty="0"/>
          </a:p>
        </p:txBody>
      </p:sp>
      <p:sp>
        <p:nvSpPr>
          <p:cNvPr id="69" name="Rectangle 68"/>
          <p:cNvSpPr/>
          <p:nvPr/>
        </p:nvSpPr>
        <p:spPr>
          <a:xfrm rot="21069300">
            <a:off x="2427973" y="3561074"/>
            <a:ext cx="648000" cy="28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FAUX</a:t>
            </a:r>
            <a:endParaRPr lang="fr-FR" sz="1600" b="1" dirty="0"/>
          </a:p>
        </p:txBody>
      </p:sp>
      <p:sp>
        <p:nvSpPr>
          <p:cNvPr id="71" name="Rectangle 70"/>
          <p:cNvSpPr/>
          <p:nvPr/>
        </p:nvSpPr>
        <p:spPr>
          <a:xfrm rot="21069300">
            <a:off x="2427973" y="5244969"/>
            <a:ext cx="648000" cy="28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FAUX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65186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819920"/>
          </a:xfrm>
        </p:spPr>
        <p:txBody>
          <a:bodyPr>
            <a:normAutofit/>
          </a:bodyPr>
          <a:lstStyle/>
          <a:p>
            <a:r>
              <a:rPr lang="fr-FR" dirty="0" smtClean="0"/>
              <a:t>Lors de l’entretien, je questionne le client au travers du Point Budget pour détecter des leviers d’usage/consommation et affiner ses besoins : </a:t>
            </a:r>
          </a:p>
          <a:p>
            <a:pPr marL="790575" lvl="1" indent="-342900">
              <a:spcBef>
                <a:spcPts val="1032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fr-FR" sz="1800" dirty="0" smtClean="0"/>
              <a:t>Je propose la </a:t>
            </a:r>
            <a:r>
              <a:rPr lang="fr-FR" sz="1800" b="1" dirty="0" smtClean="0"/>
              <a:t>carte adéquate </a:t>
            </a:r>
            <a:r>
              <a:rPr lang="fr-FR" sz="1800" dirty="0" smtClean="0"/>
              <a:t>avec les fonctionnalités suivantes :</a:t>
            </a:r>
          </a:p>
          <a:p>
            <a:pPr lvl="2">
              <a:spcBef>
                <a:spcPts val="1032"/>
              </a:spcBef>
              <a:buClr>
                <a:srgbClr val="FF0000"/>
              </a:buClr>
            </a:pPr>
            <a:r>
              <a:rPr lang="fr-FR" sz="1800" dirty="0" smtClean="0"/>
              <a:t>Le </a:t>
            </a:r>
            <a:r>
              <a:rPr lang="fr-FR" sz="1800" b="1" dirty="0" smtClean="0"/>
              <a:t>Débit Différé </a:t>
            </a:r>
            <a:r>
              <a:rPr lang="fr-FR" sz="1800" dirty="0" smtClean="0"/>
              <a:t>pour une gestion optimisée à court terme </a:t>
            </a:r>
          </a:p>
          <a:p>
            <a:pPr lvl="2">
              <a:spcBef>
                <a:spcPts val="1032"/>
              </a:spcBef>
              <a:buClr>
                <a:srgbClr val="FF0000"/>
              </a:buClr>
            </a:pPr>
            <a:r>
              <a:rPr lang="fr-FR" sz="1800" dirty="0" smtClean="0"/>
              <a:t>Le </a:t>
            </a:r>
            <a:r>
              <a:rPr lang="fr-FR" sz="1800" b="1" dirty="0" smtClean="0"/>
              <a:t>crédit renouvelable </a:t>
            </a:r>
            <a:r>
              <a:rPr lang="fr-FR" sz="1800" b="1" dirty="0" err="1" smtClean="0"/>
              <a:t>Izicarte</a:t>
            </a:r>
            <a:r>
              <a:rPr lang="fr-FR" sz="1800" b="1" dirty="0" smtClean="0"/>
              <a:t> </a:t>
            </a:r>
            <a:r>
              <a:rPr lang="fr-FR" sz="1800" dirty="0" smtClean="0"/>
              <a:t>pour une gestion des dépenses optimisée </a:t>
            </a:r>
            <a:br>
              <a:rPr lang="fr-FR" sz="1800" dirty="0" smtClean="0"/>
            </a:br>
            <a:r>
              <a:rPr lang="fr-FR" sz="1800" dirty="0" smtClean="0"/>
              <a:t>à moyen terme</a:t>
            </a:r>
          </a:p>
          <a:p>
            <a:pPr marL="790575" lvl="1" indent="-342900">
              <a:spcBef>
                <a:spcPts val="1032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fr-FR" sz="1800" dirty="0" smtClean="0"/>
              <a:t>J’adapte les </a:t>
            </a:r>
            <a:r>
              <a:rPr lang="fr-FR" sz="1800" b="1" dirty="0" smtClean="0"/>
              <a:t>plafonds de paiements </a:t>
            </a:r>
            <a:r>
              <a:rPr lang="fr-FR" sz="1800" dirty="0" smtClean="0"/>
              <a:t>et </a:t>
            </a:r>
            <a:r>
              <a:rPr lang="fr-FR" sz="1800" b="1" dirty="0" smtClean="0"/>
              <a:t>retraits</a:t>
            </a:r>
            <a:r>
              <a:rPr lang="fr-FR" sz="1800" dirty="0" smtClean="0"/>
              <a:t> parmi le catalogue de plafonds</a:t>
            </a:r>
          </a:p>
          <a:p>
            <a:pPr marL="790575" lvl="1" indent="-342900">
              <a:spcBef>
                <a:spcPts val="1032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fr-FR" sz="1800" dirty="0" smtClean="0"/>
              <a:t>Je vérifie le </a:t>
            </a:r>
            <a:r>
              <a:rPr lang="fr-FR" sz="1800" b="1" dirty="0" smtClean="0"/>
              <a:t>niveau de découvert autorisé </a:t>
            </a:r>
            <a:r>
              <a:rPr lang="fr-FR" sz="1800" dirty="0" smtClean="0"/>
              <a:t>et le repositionne le cas échéant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bons réflexes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2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46" y="1356789"/>
            <a:ext cx="1458658" cy="194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à votre disposition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4" t="12783" r="12629" b="13659"/>
          <a:stretch/>
        </p:blipFill>
        <p:spPr bwMode="auto">
          <a:xfrm>
            <a:off x="4857750" y="1356789"/>
            <a:ext cx="3070720" cy="170165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73225" y="3154173"/>
            <a:ext cx="3770750" cy="228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400" b="1" dirty="0">
                <a:solidFill>
                  <a:srgbClr val="000000"/>
                </a:solidFill>
                <a:hlinkClick r:id="rId4"/>
              </a:rPr>
              <a:t>Le </a:t>
            </a:r>
            <a:r>
              <a:rPr lang="fr-FR" sz="1400" b="1" dirty="0" smtClean="0">
                <a:solidFill>
                  <a:srgbClr val="000000"/>
                </a:solidFill>
                <a:hlinkClick r:id="rId4"/>
              </a:rPr>
              <a:t>BOOK BANCARISATION</a:t>
            </a:r>
            <a:r>
              <a:rPr lang="fr-FR" sz="1400" b="1" dirty="0" smtClean="0">
                <a:solidFill>
                  <a:srgbClr val="000000"/>
                </a:solidFill>
              </a:rPr>
              <a:t> </a:t>
            </a:r>
            <a:r>
              <a:rPr lang="fr-FR" sz="1400" dirty="0" smtClean="0">
                <a:solidFill>
                  <a:srgbClr val="000000"/>
                </a:solidFill>
              </a:rPr>
              <a:t>accessible </a:t>
            </a:r>
            <a:r>
              <a:rPr lang="fr-FR" sz="1400" dirty="0">
                <a:solidFill>
                  <a:srgbClr val="000000"/>
                </a:solidFill>
              </a:rPr>
              <a:t>via </a:t>
            </a:r>
            <a:r>
              <a:rPr lang="fr-FR" sz="1400" dirty="0" err="1">
                <a:solidFill>
                  <a:srgbClr val="000000"/>
                </a:solidFill>
              </a:rPr>
              <a:t>easynet</a:t>
            </a:r>
            <a:r>
              <a:rPr lang="fr-FR" sz="1400" dirty="0">
                <a:solidFill>
                  <a:srgbClr val="000000"/>
                </a:solidFill>
              </a:rPr>
              <a:t> ou la rubrique des commerciaux dans lequel vous retrouverez :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Les  produits liés à la bancarisation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Les méthodes de ventes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La contractualisation via OVMC de la bancarisation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La contractualisation via la SAG BAQ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Le suivi GPS 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>
                <a:solidFill>
                  <a:srgbClr val="000000"/>
                </a:solidFill>
              </a:rPr>
              <a:t>Le PNB sur affaire nouvelle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2446" y="5741836"/>
            <a:ext cx="36196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Rubrique </a:t>
            </a:r>
            <a:r>
              <a:rPr lang="fr-FR" sz="1400" dirty="0">
                <a:solidFill>
                  <a:srgbClr val="000000"/>
                </a:solidFill>
              </a:rPr>
              <a:t>des Commerciaux / </a:t>
            </a:r>
            <a:r>
              <a:rPr lang="fr-FR" sz="1400" dirty="0" smtClean="0">
                <a:solidFill>
                  <a:srgbClr val="000000"/>
                </a:solidFill>
                <a:hlinkClick r:id="rId5"/>
              </a:rPr>
              <a:t>Bancarisation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857631" y="1280674"/>
            <a:ext cx="3104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Fiche pratique – les clés pour comprendre</a:t>
            </a:r>
          </a:p>
          <a:p>
            <a:r>
              <a:rPr lang="fr-FR" sz="1400" dirty="0" smtClean="0">
                <a:hlinkClick r:id="rId6"/>
              </a:rPr>
              <a:t>CLIQUEZ ICI</a:t>
            </a:r>
            <a:endParaRPr lang="fr-FR" sz="1400" dirty="0"/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447" y="5147145"/>
            <a:ext cx="2631360" cy="55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46" y="3534103"/>
            <a:ext cx="1800000" cy="1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2072446" y="3534103"/>
            <a:ext cx="2277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Fiche technique – les avantages</a:t>
            </a:r>
          </a:p>
          <a:p>
            <a:r>
              <a:rPr lang="fr-FR" sz="1400" dirty="0" smtClean="0">
                <a:hlinkClick r:id="rId9"/>
              </a:rPr>
              <a:t>CLIQUEZ ICI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1038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Rappel de L’OFFRE SUR LE MARCHé DES PROS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5" y="1538810"/>
            <a:ext cx="1179147" cy="743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0" y="3153188"/>
            <a:ext cx="1268201" cy="1077971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13" y="1514961"/>
            <a:ext cx="1205533" cy="7640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Espace réservé du contenu 12"/>
          <p:cNvSpPr txBox="1">
            <a:spLocks/>
          </p:cNvSpPr>
          <p:nvPr/>
        </p:nvSpPr>
        <p:spPr>
          <a:xfrm>
            <a:off x="298450" y="1195916"/>
            <a:ext cx="3447986" cy="240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/>
              <a:t>Les cartes à Débit Immédiat</a:t>
            </a:r>
            <a:endParaRPr lang="fr-FR" sz="1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874205" y="2488136"/>
            <a:ext cx="2636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Carte Visa Business </a:t>
            </a:r>
            <a:r>
              <a:rPr lang="fr-FR" sz="1400" dirty="0" smtClean="0"/>
              <a:t>(45€/an)  </a:t>
            </a:r>
            <a:r>
              <a:rPr lang="fr-FR" sz="1400" dirty="0"/>
              <a:t>A</a:t>
            </a:r>
            <a:r>
              <a:rPr lang="fr-FR" sz="1400" dirty="0" smtClean="0"/>
              <a:t>lignement sur le tarif DD en 2018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849050" y="4164629"/>
            <a:ext cx="226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Carte Visa Gold Business </a:t>
            </a:r>
            <a:r>
              <a:rPr lang="fr-FR" sz="1400" dirty="0" smtClean="0"/>
              <a:t>(130€/an)</a:t>
            </a:r>
            <a:endParaRPr lang="fr-FR" sz="1400" dirty="0"/>
          </a:p>
        </p:txBody>
      </p:sp>
      <p:sp>
        <p:nvSpPr>
          <p:cNvPr id="14" name="Espace réservé du contenu 12"/>
          <p:cNvSpPr txBox="1">
            <a:spLocks/>
          </p:cNvSpPr>
          <p:nvPr/>
        </p:nvSpPr>
        <p:spPr>
          <a:xfrm>
            <a:off x="3962399" y="1188507"/>
            <a:ext cx="3447986" cy="240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/>
              <a:t>Les cartes à Débit Différé</a:t>
            </a:r>
            <a:endParaRPr lang="fr-FR" sz="1400" b="1" dirty="0"/>
          </a:p>
        </p:txBody>
      </p:sp>
      <p:pic>
        <p:nvPicPr>
          <p:cNvPr id="15" name="Espace réservé du contenu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99" y="1535420"/>
            <a:ext cx="1177975" cy="7466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ZoneTexte 15"/>
          <p:cNvSpPr txBox="1"/>
          <p:nvPr/>
        </p:nvSpPr>
        <p:spPr>
          <a:xfrm>
            <a:off x="4033444" y="2457892"/>
            <a:ext cx="2190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Carte Visa Business</a:t>
            </a:r>
            <a:r>
              <a:rPr lang="fr-FR" sz="1400" dirty="0" smtClean="0"/>
              <a:t>(48€/an)</a:t>
            </a:r>
          </a:p>
          <a:p>
            <a:r>
              <a:rPr lang="fr-FR" sz="1400" dirty="0" smtClean="0"/>
              <a:t>Maintien du tarif en 2018</a:t>
            </a:r>
            <a:endParaRPr lang="fr-FR" sz="1400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485" y="3148547"/>
            <a:ext cx="1273498" cy="1077971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3962399" y="4164628"/>
            <a:ext cx="226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Carte Visa Gold Business </a:t>
            </a:r>
            <a:r>
              <a:rPr lang="fr-FR" sz="1400" dirty="0" smtClean="0"/>
              <a:t>(130€/an)</a:t>
            </a:r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6691313" y="2442246"/>
            <a:ext cx="21914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Carte Visa Platinum Business </a:t>
            </a:r>
          </a:p>
          <a:p>
            <a:r>
              <a:rPr lang="fr-FR" sz="1400" dirty="0" smtClean="0"/>
              <a:t>(195€/an)</a:t>
            </a:r>
            <a:endParaRPr lang="fr-FR" sz="1400" dirty="0"/>
          </a:p>
        </p:txBody>
      </p:sp>
      <p:sp>
        <p:nvSpPr>
          <p:cNvPr id="20" name="Rectangle 19"/>
          <p:cNvSpPr/>
          <p:nvPr/>
        </p:nvSpPr>
        <p:spPr>
          <a:xfrm>
            <a:off x="3595330" y="1224419"/>
            <a:ext cx="45719" cy="3463429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21" name="Espace réservé du contenu 12"/>
          <p:cNvSpPr txBox="1">
            <a:spLocks/>
          </p:cNvSpPr>
          <p:nvPr/>
        </p:nvSpPr>
        <p:spPr>
          <a:xfrm>
            <a:off x="298443" y="4972191"/>
            <a:ext cx="8447623" cy="404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10.500 cartes en stock :</a:t>
            </a:r>
            <a:endParaRPr lang="fr-FR" b="1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839988"/>
              </p:ext>
            </p:extLst>
          </p:nvPr>
        </p:nvGraphicFramePr>
        <p:xfrm>
          <a:off x="3242709" y="4902201"/>
          <a:ext cx="3717922" cy="12192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858961"/>
                <a:gridCol w="1858961"/>
              </a:tblGrid>
              <a:tr h="22859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CARTES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STOCK</a:t>
                      </a:r>
                      <a:endParaRPr lang="fr-FR" sz="1400" dirty="0"/>
                    </a:p>
                  </a:txBody>
                  <a:tcPr/>
                </a:tc>
              </a:tr>
              <a:tr h="143934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Visa Business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81,70</a:t>
                      </a:r>
                      <a:r>
                        <a:rPr lang="fr-FR" sz="1400" baseline="0" dirty="0" smtClean="0"/>
                        <a:t> %</a:t>
                      </a:r>
                      <a:endParaRPr lang="fr-FR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Gold Business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16,78 %</a:t>
                      </a:r>
                      <a:endParaRPr lang="fr-FR" sz="1400" dirty="0"/>
                    </a:p>
                  </a:txBody>
                  <a:tcPr/>
                </a:tc>
              </a:tr>
              <a:tr h="135467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Platinum</a:t>
                      </a:r>
                      <a:r>
                        <a:rPr lang="fr-FR" sz="1400" dirty="0" smtClean="0"/>
                        <a:t> Business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1,52 %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>
            <a:hlinkClick r:id="rId5"/>
          </p:cNvPr>
          <p:cNvSpPr/>
          <p:nvPr/>
        </p:nvSpPr>
        <p:spPr>
          <a:xfrm>
            <a:off x="6883400" y="3471327"/>
            <a:ext cx="2091267" cy="106411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Retrouvez en cliquant ICI toutes les offres de bienvenue PROS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7067516" y="5247758"/>
            <a:ext cx="1986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/>
              <a:t>81% des cartes Pros sont </a:t>
            </a:r>
          </a:p>
          <a:p>
            <a:r>
              <a:rPr lang="fr-FR" sz="1400" b="1" u="sng" dirty="0" smtClean="0"/>
              <a:t>à Débit Immédiat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81515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/>
              <a:t>de la </a:t>
            </a:r>
            <a:r>
              <a:rPr lang="fr-FR" dirty="0" smtClean="0"/>
              <a:t>semaine</a:t>
            </a:r>
            <a:endParaRPr lang="fr-F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40176" y="3589319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5665707" y="2144170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514712" y="1218415"/>
            <a:ext cx="8310115" cy="5090337"/>
          </a:xfrm>
        </p:spPr>
        <p:txBody>
          <a:bodyPr>
            <a:normAutofit fontScale="92500" lnSpcReduction="10000"/>
          </a:bodyPr>
          <a:lstStyle/>
          <a:p>
            <a:pPr marL="982663" lvl="0" indent="-2667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sz="1800" b="1" dirty="0" err="1" smtClean="0">
                <a:latin typeface="Arial Narrow" panose="020B0606020202030204" pitchFamily="34" charset="0"/>
              </a:rPr>
              <a:t>Izicarte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 smtClean="0"/>
              <a:t>BANCA –</a:t>
            </a:r>
            <a:r>
              <a:rPr lang="fr-FR" dirty="0" smtClean="0"/>
              <a:t> Réserve </a:t>
            </a:r>
            <a:r>
              <a:rPr lang="fr-FR" dirty="0"/>
              <a:t>d’encaissement</a:t>
            </a:r>
          </a:p>
          <a:p>
            <a:pPr lvl="0"/>
            <a:r>
              <a:rPr lang="fr-FR" b="1" dirty="0"/>
              <a:t>BANCA – </a:t>
            </a:r>
            <a:r>
              <a:rPr lang="fr-FR" dirty="0" smtClean="0"/>
              <a:t>Lancement </a:t>
            </a:r>
            <a:r>
              <a:rPr lang="fr-FR" dirty="0"/>
              <a:t>Orange Bank</a:t>
            </a:r>
          </a:p>
          <a:p>
            <a:pPr lvl="0"/>
            <a:r>
              <a:rPr lang="fr-FR" b="1" dirty="0"/>
              <a:t>BANCA – </a:t>
            </a:r>
            <a:r>
              <a:rPr lang="fr-FR" dirty="0" smtClean="0"/>
              <a:t>Arrêt </a:t>
            </a:r>
            <a:r>
              <a:rPr lang="fr-FR" dirty="0"/>
              <a:t>provisoire de la souscription des CBR</a:t>
            </a:r>
          </a:p>
          <a:p>
            <a:pPr lvl="0"/>
            <a:r>
              <a:rPr lang="fr-FR" b="1" dirty="0" smtClean="0"/>
              <a:t>EPARGNE – </a:t>
            </a:r>
            <a:r>
              <a:rPr lang="fr-FR" dirty="0" smtClean="0"/>
              <a:t>Loi </a:t>
            </a:r>
            <a:r>
              <a:rPr lang="fr-FR" dirty="0"/>
              <a:t>Eckert</a:t>
            </a:r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LEP </a:t>
            </a:r>
            <a:r>
              <a:rPr lang="fr-FR" dirty="0"/>
              <a:t>à justifier pour 2017</a:t>
            </a:r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Livret </a:t>
            </a:r>
            <a:r>
              <a:rPr lang="fr-FR" dirty="0"/>
              <a:t>A</a:t>
            </a:r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Rappel </a:t>
            </a:r>
            <a:r>
              <a:rPr lang="fr-FR" dirty="0"/>
              <a:t>: Echéance Emprunt 3.90% octobre 2017</a:t>
            </a:r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Précisions </a:t>
            </a:r>
            <a:r>
              <a:rPr lang="fr-FR" dirty="0"/>
              <a:t>Commercialisation FIP</a:t>
            </a:r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DEI </a:t>
            </a:r>
            <a:r>
              <a:rPr lang="fr-FR" dirty="0"/>
              <a:t>Bourse : Mise à jour du QCF</a:t>
            </a:r>
          </a:p>
          <a:p>
            <a:pPr lvl="0"/>
            <a:r>
              <a:rPr lang="fr-FR" b="1" dirty="0" smtClean="0"/>
              <a:t>CREDIT IMMO – </a:t>
            </a:r>
            <a:r>
              <a:rPr lang="fr-FR" dirty="0" smtClean="0"/>
              <a:t>Evolution </a:t>
            </a:r>
            <a:r>
              <a:rPr lang="fr-FR" dirty="0"/>
              <a:t>du PTZ en 2018 et date limite de réception des dossiers 2017</a:t>
            </a:r>
          </a:p>
          <a:p>
            <a:pPr lvl="0"/>
            <a:r>
              <a:rPr lang="fr-FR" b="1" dirty="0" smtClean="0"/>
              <a:t>DIVERS – </a:t>
            </a:r>
            <a:r>
              <a:rPr lang="fr-FR" dirty="0" smtClean="0"/>
              <a:t>Evolution </a:t>
            </a:r>
            <a:r>
              <a:rPr lang="fr-FR" dirty="0"/>
              <a:t>des Conditions Générales CDD et fonctionnement des cartes</a:t>
            </a:r>
          </a:p>
        </p:txBody>
      </p:sp>
    </p:spTree>
    <p:extLst>
      <p:ext uri="{BB962C8B-B14F-4D97-AF65-F5344CB8AC3E}">
        <p14:creationId xmlns:p14="http://schemas.microsoft.com/office/powerpoint/2010/main" val="131025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02ea4b1b-5614-43b2-acce-6a9ef10fff4e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5699</TotalTime>
  <Words>1768</Words>
  <Application>Microsoft Office PowerPoint</Application>
  <PresentationFormat>Affichage à l'écran (4:3)</PresentationFormat>
  <Paragraphs>305</Paragraphs>
  <Slides>22</Slides>
  <Notes>2</Notes>
  <HiddenSlides>0</HiddenSlides>
  <MMClips>1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22</vt:i4>
      </vt:variant>
    </vt:vector>
  </HeadingPairs>
  <TitlesOfParts>
    <vt:vector size="3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myCREDIMMO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Débit différé</vt:lpstr>
      <vt:lpstr>Introduction</vt:lpstr>
      <vt:lpstr>L’offre CELCA</vt:lpstr>
      <vt:lpstr>LES ENJEUX financiers</vt:lpstr>
      <vt:lpstr>Les avantages clients</vt:lpstr>
      <vt:lpstr>L’Argumentaire clients</vt:lpstr>
      <vt:lpstr>Halte aux idées reçues</vt:lpstr>
      <vt:lpstr>Les bons réflexes</vt:lpstr>
      <vt:lpstr>Les outils à votre disposition</vt:lpstr>
      <vt:lpstr>Rappel de L’OFFRE SUR LE MARCHé DES PROS</vt:lpstr>
      <vt:lpstr>Actualités de la semaine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387</cp:revision>
  <cp:lastPrinted>2016-06-22T11:00:56Z</cp:lastPrinted>
  <dcterms:created xsi:type="dcterms:W3CDTF">2016-06-03T08:10:53Z</dcterms:created>
  <dcterms:modified xsi:type="dcterms:W3CDTF">2017-11-09T09:00:50Z</dcterms:modified>
</cp:coreProperties>
</file>