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8"/>
  </p:notesMasterIdLst>
  <p:handoutMasterIdLst>
    <p:handoutMasterId r:id="rId29"/>
  </p:handoutMasterIdLst>
  <p:sldIdLst>
    <p:sldId id="322" r:id="rId13"/>
    <p:sldId id="321" r:id="rId14"/>
    <p:sldId id="299" r:id="rId15"/>
    <p:sldId id="295" r:id="rId16"/>
    <p:sldId id="300" r:id="rId17"/>
    <p:sldId id="302" r:id="rId18"/>
    <p:sldId id="303" r:id="rId19"/>
    <p:sldId id="305" r:id="rId20"/>
    <p:sldId id="301" r:id="rId21"/>
    <p:sldId id="306" r:id="rId22"/>
    <p:sldId id="318" r:id="rId23"/>
    <p:sldId id="308" r:id="rId24"/>
    <p:sldId id="309" r:id="rId25"/>
    <p:sldId id="319" r:id="rId26"/>
    <p:sldId id="291" r:id="rId2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66CCFF"/>
    <a:srgbClr val="FFFFCC"/>
    <a:srgbClr val="000000"/>
    <a:srgbClr val="FBC652"/>
    <a:srgbClr val="F51A78"/>
    <a:srgbClr val="2AB7B8"/>
    <a:srgbClr val="004C72"/>
    <a:srgbClr val="F5795A"/>
    <a:srgbClr val="3F7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5" autoAdjust="0"/>
    <p:restoredTop sz="99543" autoAdjust="0"/>
  </p:normalViewPr>
  <p:slideViewPr>
    <p:cSldViewPr snapToGrid="0">
      <p:cViewPr varScale="1">
        <p:scale>
          <a:sx n="113" d="100"/>
          <a:sy n="113" d="100"/>
        </p:scale>
        <p:origin x="-1704" y="-9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26"/>
        <p:guide pos="4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A3F3E2-4613-4857-AF7B-1C5765A02E75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18E97254-B939-4FDF-BE55-56B623DD9585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050" b="0" i="0" dirty="0" smtClean="0"/>
            <a:t>Solde comptable à la date de valeur J</a:t>
          </a:r>
          <a:endParaRPr lang="fr-FR" sz="1050" b="0" i="0" dirty="0"/>
        </a:p>
      </dgm:t>
    </dgm:pt>
    <dgm:pt modelId="{86B6A197-7F67-43C1-BAF1-0FBAB6F90C31}" type="parTrans" cxnId="{C1061B43-597A-4BC8-A7E6-96F997554900}">
      <dgm:prSet/>
      <dgm:spPr/>
      <dgm:t>
        <a:bodyPr/>
        <a:lstStyle/>
        <a:p>
          <a:pPr algn="ctr"/>
          <a:endParaRPr lang="fr-FR" sz="2000" b="1"/>
        </a:p>
      </dgm:t>
    </dgm:pt>
    <dgm:pt modelId="{AABCC775-7C0F-4055-B0F6-D5443A7F8FA6}" type="sibTrans" cxnId="{C1061B43-597A-4BC8-A7E6-96F997554900}">
      <dgm:prSet custT="1"/>
      <dgm:spPr>
        <a:solidFill>
          <a:srgbClr val="FF0000"/>
        </a:solidFill>
      </dgm:spPr>
      <dgm:t>
        <a:bodyPr/>
        <a:lstStyle/>
        <a:p>
          <a:pPr algn="ctr"/>
          <a:endParaRPr lang="fr-FR" sz="900" b="1"/>
        </a:p>
      </dgm:t>
    </dgm:pt>
    <dgm:pt modelId="{EC3B0E25-3A9B-45BF-89B6-EFA59274DD8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050" b="0" i="0" dirty="0" smtClean="0"/>
            <a:t>Plan d’apurements en cours </a:t>
          </a:r>
        </a:p>
        <a:p>
          <a:pPr algn="ctr"/>
          <a:r>
            <a:rPr lang="fr-FR" sz="1050" b="0" i="0" dirty="0" smtClean="0"/>
            <a:t>(sauf livret A)</a:t>
          </a:r>
          <a:endParaRPr lang="fr-FR" sz="1050" b="0" i="0" dirty="0"/>
        </a:p>
      </dgm:t>
    </dgm:pt>
    <dgm:pt modelId="{355299D9-0552-4709-A9A8-FBC5AC65BCF8}" type="parTrans" cxnId="{85C7D10B-A50D-474A-A128-5D95CBADD222}">
      <dgm:prSet/>
      <dgm:spPr/>
      <dgm:t>
        <a:bodyPr/>
        <a:lstStyle/>
        <a:p>
          <a:pPr algn="ctr"/>
          <a:endParaRPr lang="fr-FR" sz="2000" b="1"/>
        </a:p>
      </dgm:t>
    </dgm:pt>
    <dgm:pt modelId="{BB60D326-AEF1-4DF8-A62F-3AB4786D2AAF}" type="sibTrans" cxnId="{85C7D10B-A50D-474A-A128-5D95CBADD222}">
      <dgm:prSet custT="1"/>
      <dgm:spPr>
        <a:solidFill>
          <a:srgbClr val="FF0000"/>
        </a:solidFill>
      </dgm:spPr>
      <dgm:t>
        <a:bodyPr/>
        <a:lstStyle/>
        <a:p>
          <a:pPr algn="ctr"/>
          <a:endParaRPr lang="fr-FR" sz="900" b="1"/>
        </a:p>
      </dgm:t>
    </dgm:pt>
    <dgm:pt modelId="{24AD3A4B-CB24-4914-BF96-1CAF39FE871A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050" b="0" i="0" dirty="0" smtClean="0"/>
            <a:t>Somme des mouvements à décider au MAD</a:t>
          </a:r>
          <a:endParaRPr lang="fr-FR" sz="1050" b="0" i="0" dirty="0"/>
        </a:p>
      </dgm:t>
    </dgm:pt>
    <dgm:pt modelId="{DEED0186-1E07-4E88-A03C-D65A47D94FE1}" type="parTrans" cxnId="{5787449D-63F6-476D-BC72-56332FFC09D4}">
      <dgm:prSet/>
      <dgm:spPr/>
      <dgm:t>
        <a:bodyPr/>
        <a:lstStyle/>
        <a:p>
          <a:pPr algn="ctr"/>
          <a:endParaRPr lang="fr-FR" sz="2000" b="1"/>
        </a:p>
      </dgm:t>
    </dgm:pt>
    <dgm:pt modelId="{1645D37E-1ABF-425B-BA7F-4BF2E9D74DFC}" type="sibTrans" cxnId="{5787449D-63F6-476D-BC72-56332FFC09D4}">
      <dgm:prSet custT="1"/>
      <dgm:spPr>
        <a:solidFill>
          <a:srgbClr val="FF0000"/>
        </a:solidFill>
      </dgm:spPr>
      <dgm:t>
        <a:bodyPr/>
        <a:lstStyle/>
        <a:p>
          <a:pPr algn="ctr"/>
          <a:endParaRPr lang="fr-FR" sz="900" b="1"/>
        </a:p>
      </dgm:t>
    </dgm:pt>
    <dgm:pt modelId="{06C61B6B-AC2C-4B02-9980-26BF330C888E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050" b="0" i="0" dirty="0" smtClean="0"/>
            <a:t>Réserves d’encaissement</a:t>
          </a:r>
          <a:endParaRPr lang="fr-FR" sz="1050" b="0" i="0" dirty="0"/>
        </a:p>
      </dgm:t>
    </dgm:pt>
    <dgm:pt modelId="{33C4968F-A775-489C-A0FA-AE44ED37954D}" type="parTrans" cxnId="{9086FB11-B3E8-4C6E-AFF3-AE8B65613B5A}">
      <dgm:prSet/>
      <dgm:spPr/>
      <dgm:t>
        <a:bodyPr/>
        <a:lstStyle/>
        <a:p>
          <a:pPr algn="ctr"/>
          <a:endParaRPr lang="fr-FR" sz="2000" b="1"/>
        </a:p>
      </dgm:t>
    </dgm:pt>
    <dgm:pt modelId="{D05D7A12-6093-42BC-9061-0F73E7A3844C}" type="sibTrans" cxnId="{9086FB11-B3E8-4C6E-AFF3-AE8B65613B5A}">
      <dgm:prSet custT="1"/>
      <dgm:spPr>
        <a:solidFill>
          <a:srgbClr val="FF0000"/>
        </a:solidFill>
      </dgm:spPr>
      <dgm:t>
        <a:bodyPr/>
        <a:lstStyle/>
        <a:p>
          <a:pPr algn="ctr"/>
          <a:endParaRPr lang="fr-FR" sz="900" b="1"/>
        </a:p>
      </dgm:t>
    </dgm:pt>
    <dgm:pt modelId="{E7936545-11F2-494D-A31F-0E892E2D16C7}">
      <dgm:prSet phldrT="[Texte]" custT="1"/>
      <dgm:spPr>
        <a:solidFill>
          <a:srgbClr val="FF0000"/>
        </a:solidFill>
      </dgm:spPr>
      <dgm:t>
        <a:bodyPr/>
        <a:lstStyle/>
        <a:p>
          <a:pPr algn="ctr"/>
          <a:r>
            <a:rPr lang="fr-FR" sz="1050" b="1" dirty="0" smtClean="0"/>
            <a:t>Solde fin de journée</a:t>
          </a:r>
          <a:endParaRPr lang="fr-FR" sz="1050" b="1" dirty="0"/>
        </a:p>
      </dgm:t>
    </dgm:pt>
    <dgm:pt modelId="{A1CB9BB4-3D98-4F2C-B428-8AF43DEEA728}" type="parTrans" cxnId="{60B1B9A3-D56F-4AD7-9593-520E64F24F19}">
      <dgm:prSet/>
      <dgm:spPr/>
      <dgm:t>
        <a:bodyPr/>
        <a:lstStyle/>
        <a:p>
          <a:pPr algn="ctr"/>
          <a:endParaRPr lang="fr-FR" sz="2000" b="1"/>
        </a:p>
      </dgm:t>
    </dgm:pt>
    <dgm:pt modelId="{4B9A78B1-2B46-4119-A140-283FD4C101E7}" type="sibTrans" cxnId="{60B1B9A3-D56F-4AD7-9593-520E64F24F19}">
      <dgm:prSet/>
      <dgm:spPr/>
      <dgm:t>
        <a:bodyPr/>
        <a:lstStyle/>
        <a:p>
          <a:pPr algn="ctr"/>
          <a:endParaRPr lang="fr-FR" sz="2000" b="1"/>
        </a:p>
      </dgm:t>
    </dgm:pt>
    <dgm:pt modelId="{700470BA-7F61-4011-9A8E-2C43D632993F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050" b="0" i="0" dirty="0" smtClean="0"/>
            <a:t>Montant du découvert autorisé</a:t>
          </a:r>
        </a:p>
        <a:p>
          <a:pPr algn="ctr"/>
          <a:r>
            <a:rPr lang="fr-FR" sz="1050" b="0" i="0" dirty="0" smtClean="0"/>
            <a:t> (sauf livret A)</a:t>
          </a:r>
          <a:endParaRPr lang="fr-FR" sz="1050" b="0" i="0" dirty="0"/>
        </a:p>
      </dgm:t>
    </dgm:pt>
    <dgm:pt modelId="{B11F04A9-489F-4FD2-96EE-30EAFD3D61ED}" type="parTrans" cxnId="{620AADAB-9167-43A9-9DCE-85F655B2206E}">
      <dgm:prSet/>
      <dgm:spPr/>
      <dgm:t>
        <a:bodyPr/>
        <a:lstStyle/>
        <a:p>
          <a:pPr algn="ctr"/>
          <a:endParaRPr lang="fr-FR" sz="2000" b="1"/>
        </a:p>
      </dgm:t>
    </dgm:pt>
    <dgm:pt modelId="{62376C93-F3DC-4995-8F75-EEC754B4BF2C}" type="sibTrans" cxnId="{620AADAB-9167-43A9-9DCE-85F655B2206E}">
      <dgm:prSet custT="1"/>
      <dgm:spPr>
        <a:solidFill>
          <a:srgbClr val="FF0000"/>
        </a:solidFill>
      </dgm:spPr>
      <dgm:t>
        <a:bodyPr/>
        <a:lstStyle/>
        <a:p>
          <a:pPr algn="ctr"/>
          <a:endParaRPr lang="fr-FR" sz="900" b="1"/>
        </a:p>
      </dgm:t>
    </dgm:pt>
    <dgm:pt modelId="{247113DD-54B8-4536-A4C4-C3A10A79D0E7}" type="pres">
      <dgm:prSet presAssocID="{F1A3F3E2-4613-4857-AF7B-1C5765A02E7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08B07CA-E73F-4A31-8E68-0D1BA20B26EF}" type="pres">
      <dgm:prSet presAssocID="{18E97254-B939-4FDF-BE55-56B623DD958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252323-4069-45FF-87AD-812E89196E79}" type="pres">
      <dgm:prSet presAssocID="{AABCC775-7C0F-4055-B0F6-D5443A7F8FA6}" presName="sibTrans" presStyleLbl="sibTrans2D1" presStyleIdx="0" presStyleCnt="5"/>
      <dgm:spPr>
        <a:prstGeom prst="mathPlus">
          <a:avLst/>
        </a:prstGeom>
      </dgm:spPr>
      <dgm:t>
        <a:bodyPr/>
        <a:lstStyle/>
        <a:p>
          <a:endParaRPr lang="fr-FR"/>
        </a:p>
      </dgm:t>
    </dgm:pt>
    <dgm:pt modelId="{BD630726-C0EC-4086-86E2-0AA13F92DEF1}" type="pres">
      <dgm:prSet presAssocID="{AABCC775-7C0F-4055-B0F6-D5443A7F8FA6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E6912113-C835-4A4C-9244-BD462F8F24A9}" type="pres">
      <dgm:prSet presAssocID="{700470BA-7F61-4011-9A8E-2C43D632993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CFEED9-1AF3-4644-B5CC-143F538431AA}" type="pres">
      <dgm:prSet presAssocID="{62376C93-F3DC-4995-8F75-EEC754B4BF2C}" presName="sibTrans" presStyleLbl="sibTrans2D1" presStyleIdx="1" presStyleCnt="5"/>
      <dgm:spPr>
        <a:prstGeom prst="mathPlus">
          <a:avLst/>
        </a:prstGeom>
      </dgm:spPr>
      <dgm:t>
        <a:bodyPr/>
        <a:lstStyle/>
        <a:p>
          <a:endParaRPr lang="fr-FR"/>
        </a:p>
      </dgm:t>
    </dgm:pt>
    <dgm:pt modelId="{3C68BB1F-597B-47EF-9389-018A60FA5EEA}" type="pres">
      <dgm:prSet presAssocID="{62376C93-F3DC-4995-8F75-EEC754B4BF2C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AC461B42-DF89-4B6F-9162-9009C713A853}" type="pres">
      <dgm:prSet presAssocID="{EC3B0E25-3A9B-45BF-89B6-EFA59274DD8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7483D8-061B-42CC-B18B-32726D0B4030}" type="pres">
      <dgm:prSet presAssocID="{BB60D326-AEF1-4DF8-A62F-3AB4786D2AAF}" presName="sibTrans" presStyleLbl="sibTrans2D1" presStyleIdx="2" presStyleCnt="5"/>
      <dgm:spPr>
        <a:prstGeom prst="mathMinus">
          <a:avLst/>
        </a:prstGeom>
      </dgm:spPr>
      <dgm:t>
        <a:bodyPr/>
        <a:lstStyle/>
        <a:p>
          <a:endParaRPr lang="fr-FR"/>
        </a:p>
      </dgm:t>
    </dgm:pt>
    <dgm:pt modelId="{E4839C95-ABB8-4F97-8CCA-21F48A9B624B}" type="pres">
      <dgm:prSet presAssocID="{BB60D326-AEF1-4DF8-A62F-3AB4786D2AAF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01EB265C-0B8B-4062-BD0C-76FC1013E928}" type="pres">
      <dgm:prSet presAssocID="{24AD3A4B-CB24-4914-BF96-1CAF39FE871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1D971A-5023-47AD-BF40-99149CA02CF9}" type="pres">
      <dgm:prSet presAssocID="{1645D37E-1ABF-425B-BA7F-4BF2E9D74DFC}" presName="sibTrans" presStyleLbl="sibTrans2D1" presStyleIdx="3" presStyleCnt="5"/>
      <dgm:spPr>
        <a:prstGeom prst="mathMinus">
          <a:avLst/>
        </a:prstGeom>
      </dgm:spPr>
      <dgm:t>
        <a:bodyPr/>
        <a:lstStyle/>
        <a:p>
          <a:endParaRPr lang="fr-FR"/>
        </a:p>
      </dgm:t>
    </dgm:pt>
    <dgm:pt modelId="{A6FB57B1-C83C-47CA-B06F-CC4ED2E12CB8}" type="pres">
      <dgm:prSet presAssocID="{1645D37E-1ABF-425B-BA7F-4BF2E9D74DFC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E16F3C2C-C5CD-4613-87B7-5A86E392F687}" type="pres">
      <dgm:prSet presAssocID="{06C61B6B-AC2C-4B02-9980-26BF330C888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F60E426-064E-41A9-9DB7-9606DC90A6A9}" type="pres">
      <dgm:prSet presAssocID="{D05D7A12-6093-42BC-9061-0F73E7A3844C}" presName="sibTrans" presStyleLbl="sibTrans2D1" presStyleIdx="4" presStyleCnt="5"/>
      <dgm:spPr>
        <a:prstGeom prst="mathEqual">
          <a:avLst/>
        </a:prstGeom>
      </dgm:spPr>
      <dgm:t>
        <a:bodyPr/>
        <a:lstStyle/>
        <a:p>
          <a:endParaRPr lang="fr-FR"/>
        </a:p>
      </dgm:t>
    </dgm:pt>
    <dgm:pt modelId="{13785F6A-E2D9-4EE8-8AED-482142A373F9}" type="pres">
      <dgm:prSet presAssocID="{D05D7A12-6093-42BC-9061-0F73E7A3844C}" presName="connectorText" presStyleLbl="sibTrans2D1" presStyleIdx="4" presStyleCnt="5"/>
      <dgm:spPr/>
      <dgm:t>
        <a:bodyPr/>
        <a:lstStyle/>
        <a:p>
          <a:endParaRPr lang="fr-FR"/>
        </a:p>
      </dgm:t>
    </dgm:pt>
    <dgm:pt modelId="{250070CA-E081-43EB-8025-AA16349EA5E9}" type="pres">
      <dgm:prSet presAssocID="{E7936545-11F2-494D-A31F-0E892E2D16C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C2597C8-0485-4F46-92A9-7AE26100B977}" type="presOf" srcId="{700470BA-7F61-4011-9A8E-2C43D632993F}" destId="{E6912113-C835-4A4C-9244-BD462F8F24A9}" srcOrd="0" destOrd="0" presId="urn:microsoft.com/office/officeart/2005/8/layout/process1"/>
    <dgm:cxn modelId="{7F5D068F-ED2D-4872-A312-06E53C9411EA}" type="presOf" srcId="{EC3B0E25-3A9B-45BF-89B6-EFA59274DD89}" destId="{AC461B42-DF89-4B6F-9162-9009C713A853}" srcOrd="0" destOrd="0" presId="urn:microsoft.com/office/officeart/2005/8/layout/process1"/>
    <dgm:cxn modelId="{A5FF2A2B-D64F-4EC5-8112-0C37A81F55AC}" type="presOf" srcId="{E7936545-11F2-494D-A31F-0E892E2D16C7}" destId="{250070CA-E081-43EB-8025-AA16349EA5E9}" srcOrd="0" destOrd="0" presId="urn:microsoft.com/office/officeart/2005/8/layout/process1"/>
    <dgm:cxn modelId="{C14052D1-940E-46E5-A72F-6385214FC68F}" type="presOf" srcId="{BB60D326-AEF1-4DF8-A62F-3AB4786D2AAF}" destId="{E4839C95-ABB8-4F97-8CCA-21F48A9B624B}" srcOrd="1" destOrd="0" presId="urn:microsoft.com/office/officeart/2005/8/layout/process1"/>
    <dgm:cxn modelId="{9BD36B3A-ACBE-4353-BA50-A5C76AFA7504}" type="presOf" srcId="{1645D37E-1ABF-425B-BA7F-4BF2E9D74DFC}" destId="{A6FB57B1-C83C-47CA-B06F-CC4ED2E12CB8}" srcOrd="1" destOrd="0" presId="urn:microsoft.com/office/officeart/2005/8/layout/process1"/>
    <dgm:cxn modelId="{F0DC45C6-9C8C-4188-9AAA-1EB7A46D5AA3}" type="presOf" srcId="{AABCC775-7C0F-4055-B0F6-D5443A7F8FA6}" destId="{BD630726-C0EC-4086-86E2-0AA13F92DEF1}" srcOrd="1" destOrd="0" presId="urn:microsoft.com/office/officeart/2005/8/layout/process1"/>
    <dgm:cxn modelId="{21FB71E3-DD0B-4EF9-BB72-64CC23564E8F}" type="presOf" srcId="{D05D7A12-6093-42BC-9061-0F73E7A3844C}" destId="{DF60E426-064E-41A9-9DB7-9606DC90A6A9}" srcOrd="0" destOrd="0" presId="urn:microsoft.com/office/officeart/2005/8/layout/process1"/>
    <dgm:cxn modelId="{BFF490D0-F8BE-44CC-94ED-630FA2311175}" type="presOf" srcId="{62376C93-F3DC-4995-8F75-EEC754B4BF2C}" destId="{3C68BB1F-597B-47EF-9389-018A60FA5EEA}" srcOrd="1" destOrd="0" presId="urn:microsoft.com/office/officeart/2005/8/layout/process1"/>
    <dgm:cxn modelId="{85C7D10B-A50D-474A-A128-5D95CBADD222}" srcId="{F1A3F3E2-4613-4857-AF7B-1C5765A02E75}" destId="{EC3B0E25-3A9B-45BF-89B6-EFA59274DD89}" srcOrd="2" destOrd="0" parTransId="{355299D9-0552-4709-A9A8-FBC5AC65BCF8}" sibTransId="{BB60D326-AEF1-4DF8-A62F-3AB4786D2AAF}"/>
    <dgm:cxn modelId="{39CD9DB3-5F3C-43FE-9CC0-B7B36F0A74C1}" type="presOf" srcId="{62376C93-F3DC-4995-8F75-EEC754B4BF2C}" destId="{AFCFEED9-1AF3-4644-B5CC-143F538431AA}" srcOrd="0" destOrd="0" presId="urn:microsoft.com/office/officeart/2005/8/layout/process1"/>
    <dgm:cxn modelId="{9086FB11-B3E8-4C6E-AFF3-AE8B65613B5A}" srcId="{F1A3F3E2-4613-4857-AF7B-1C5765A02E75}" destId="{06C61B6B-AC2C-4B02-9980-26BF330C888E}" srcOrd="4" destOrd="0" parTransId="{33C4968F-A775-489C-A0FA-AE44ED37954D}" sibTransId="{D05D7A12-6093-42BC-9061-0F73E7A3844C}"/>
    <dgm:cxn modelId="{8EB0D0B1-DA1A-47BE-A8F0-70E1849CFA99}" type="presOf" srcId="{BB60D326-AEF1-4DF8-A62F-3AB4786D2AAF}" destId="{E77483D8-061B-42CC-B18B-32726D0B4030}" srcOrd="0" destOrd="0" presId="urn:microsoft.com/office/officeart/2005/8/layout/process1"/>
    <dgm:cxn modelId="{331C3A89-67BC-4F9A-B892-0257E47B00F6}" type="presOf" srcId="{06C61B6B-AC2C-4B02-9980-26BF330C888E}" destId="{E16F3C2C-C5CD-4613-87B7-5A86E392F687}" srcOrd="0" destOrd="0" presId="urn:microsoft.com/office/officeart/2005/8/layout/process1"/>
    <dgm:cxn modelId="{89707D6C-978E-4AE4-8C1A-D4CDB6013E4B}" type="presOf" srcId="{AABCC775-7C0F-4055-B0F6-D5443A7F8FA6}" destId="{7C252323-4069-45FF-87AD-812E89196E79}" srcOrd="0" destOrd="0" presId="urn:microsoft.com/office/officeart/2005/8/layout/process1"/>
    <dgm:cxn modelId="{620AADAB-9167-43A9-9DCE-85F655B2206E}" srcId="{F1A3F3E2-4613-4857-AF7B-1C5765A02E75}" destId="{700470BA-7F61-4011-9A8E-2C43D632993F}" srcOrd="1" destOrd="0" parTransId="{B11F04A9-489F-4FD2-96EE-30EAFD3D61ED}" sibTransId="{62376C93-F3DC-4995-8F75-EEC754B4BF2C}"/>
    <dgm:cxn modelId="{A65EA412-ABF3-4783-84AC-BA259448E3B5}" type="presOf" srcId="{24AD3A4B-CB24-4914-BF96-1CAF39FE871A}" destId="{01EB265C-0B8B-4062-BD0C-76FC1013E928}" srcOrd="0" destOrd="0" presId="urn:microsoft.com/office/officeart/2005/8/layout/process1"/>
    <dgm:cxn modelId="{6139A686-CDC9-4C3E-BAD7-C201A8A6C881}" type="presOf" srcId="{D05D7A12-6093-42BC-9061-0F73E7A3844C}" destId="{13785F6A-E2D9-4EE8-8AED-482142A373F9}" srcOrd="1" destOrd="0" presId="urn:microsoft.com/office/officeart/2005/8/layout/process1"/>
    <dgm:cxn modelId="{FE2AF2E4-DCF7-4486-859C-76EC2A559BD5}" type="presOf" srcId="{1645D37E-1ABF-425B-BA7F-4BF2E9D74DFC}" destId="{611D971A-5023-47AD-BF40-99149CA02CF9}" srcOrd="0" destOrd="0" presId="urn:microsoft.com/office/officeart/2005/8/layout/process1"/>
    <dgm:cxn modelId="{60B1B9A3-D56F-4AD7-9593-520E64F24F19}" srcId="{F1A3F3E2-4613-4857-AF7B-1C5765A02E75}" destId="{E7936545-11F2-494D-A31F-0E892E2D16C7}" srcOrd="5" destOrd="0" parTransId="{A1CB9BB4-3D98-4F2C-B428-8AF43DEEA728}" sibTransId="{4B9A78B1-2B46-4119-A140-283FD4C101E7}"/>
    <dgm:cxn modelId="{5787449D-63F6-476D-BC72-56332FFC09D4}" srcId="{F1A3F3E2-4613-4857-AF7B-1C5765A02E75}" destId="{24AD3A4B-CB24-4914-BF96-1CAF39FE871A}" srcOrd="3" destOrd="0" parTransId="{DEED0186-1E07-4E88-A03C-D65A47D94FE1}" sibTransId="{1645D37E-1ABF-425B-BA7F-4BF2E9D74DFC}"/>
    <dgm:cxn modelId="{0A085122-CD0F-4839-92E6-BE1894A14A3B}" type="presOf" srcId="{18E97254-B939-4FDF-BE55-56B623DD9585}" destId="{C08B07CA-E73F-4A31-8E68-0D1BA20B26EF}" srcOrd="0" destOrd="0" presId="urn:microsoft.com/office/officeart/2005/8/layout/process1"/>
    <dgm:cxn modelId="{C1061B43-597A-4BC8-A7E6-96F997554900}" srcId="{F1A3F3E2-4613-4857-AF7B-1C5765A02E75}" destId="{18E97254-B939-4FDF-BE55-56B623DD9585}" srcOrd="0" destOrd="0" parTransId="{86B6A197-7F67-43C1-BAF1-0FBAB6F90C31}" sibTransId="{AABCC775-7C0F-4055-B0F6-D5443A7F8FA6}"/>
    <dgm:cxn modelId="{403F1DBC-D7CA-4242-829C-81923F7A526B}" type="presOf" srcId="{F1A3F3E2-4613-4857-AF7B-1C5765A02E75}" destId="{247113DD-54B8-4536-A4C4-C3A10A79D0E7}" srcOrd="0" destOrd="0" presId="urn:microsoft.com/office/officeart/2005/8/layout/process1"/>
    <dgm:cxn modelId="{F0034D87-4232-4A82-BD99-139C6949A9C4}" type="presParOf" srcId="{247113DD-54B8-4536-A4C4-C3A10A79D0E7}" destId="{C08B07CA-E73F-4A31-8E68-0D1BA20B26EF}" srcOrd="0" destOrd="0" presId="urn:microsoft.com/office/officeart/2005/8/layout/process1"/>
    <dgm:cxn modelId="{E446B72C-83FF-4307-ADF1-DCBE089F44C1}" type="presParOf" srcId="{247113DD-54B8-4536-A4C4-C3A10A79D0E7}" destId="{7C252323-4069-45FF-87AD-812E89196E79}" srcOrd="1" destOrd="0" presId="urn:microsoft.com/office/officeart/2005/8/layout/process1"/>
    <dgm:cxn modelId="{729250DB-ED0C-46B3-9DBA-27314BA6F6AC}" type="presParOf" srcId="{7C252323-4069-45FF-87AD-812E89196E79}" destId="{BD630726-C0EC-4086-86E2-0AA13F92DEF1}" srcOrd="0" destOrd="0" presId="urn:microsoft.com/office/officeart/2005/8/layout/process1"/>
    <dgm:cxn modelId="{D086AB17-4B6F-4E80-80E9-8917D4F0B610}" type="presParOf" srcId="{247113DD-54B8-4536-A4C4-C3A10A79D0E7}" destId="{E6912113-C835-4A4C-9244-BD462F8F24A9}" srcOrd="2" destOrd="0" presId="urn:microsoft.com/office/officeart/2005/8/layout/process1"/>
    <dgm:cxn modelId="{A1B1C43B-F279-49AB-B98B-30B1570CCA6F}" type="presParOf" srcId="{247113DD-54B8-4536-A4C4-C3A10A79D0E7}" destId="{AFCFEED9-1AF3-4644-B5CC-143F538431AA}" srcOrd="3" destOrd="0" presId="urn:microsoft.com/office/officeart/2005/8/layout/process1"/>
    <dgm:cxn modelId="{334F916B-85B3-4B36-9546-2F95FD9D943F}" type="presParOf" srcId="{AFCFEED9-1AF3-4644-B5CC-143F538431AA}" destId="{3C68BB1F-597B-47EF-9389-018A60FA5EEA}" srcOrd="0" destOrd="0" presId="urn:microsoft.com/office/officeart/2005/8/layout/process1"/>
    <dgm:cxn modelId="{0D239CC6-260B-429A-94D9-4DA8A4FC9A19}" type="presParOf" srcId="{247113DD-54B8-4536-A4C4-C3A10A79D0E7}" destId="{AC461B42-DF89-4B6F-9162-9009C713A853}" srcOrd="4" destOrd="0" presId="urn:microsoft.com/office/officeart/2005/8/layout/process1"/>
    <dgm:cxn modelId="{2F5C5FA1-C151-4D9B-ADD7-73CE2402305C}" type="presParOf" srcId="{247113DD-54B8-4536-A4C4-C3A10A79D0E7}" destId="{E77483D8-061B-42CC-B18B-32726D0B4030}" srcOrd="5" destOrd="0" presId="urn:microsoft.com/office/officeart/2005/8/layout/process1"/>
    <dgm:cxn modelId="{51B5C2F6-FB82-406E-8F83-245B32E89835}" type="presParOf" srcId="{E77483D8-061B-42CC-B18B-32726D0B4030}" destId="{E4839C95-ABB8-4F97-8CCA-21F48A9B624B}" srcOrd="0" destOrd="0" presId="urn:microsoft.com/office/officeart/2005/8/layout/process1"/>
    <dgm:cxn modelId="{FEF9CF53-4095-4E5B-9332-2BF7E8D9702F}" type="presParOf" srcId="{247113DD-54B8-4536-A4C4-C3A10A79D0E7}" destId="{01EB265C-0B8B-4062-BD0C-76FC1013E928}" srcOrd="6" destOrd="0" presId="urn:microsoft.com/office/officeart/2005/8/layout/process1"/>
    <dgm:cxn modelId="{FCAF064E-D593-4283-8A4D-38A7B765211F}" type="presParOf" srcId="{247113DD-54B8-4536-A4C4-C3A10A79D0E7}" destId="{611D971A-5023-47AD-BF40-99149CA02CF9}" srcOrd="7" destOrd="0" presId="urn:microsoft.com/office/officeart/2005/8/layout/process1"/>
    <dgm:cxn modelId="{1F2802BF-47AA-42A7-B6C3-3B964F555CE8}" type="presParOf" srcId="{611D971A-5023-47AD-BF40-99149CA02CF9}" destId="{A6FB57B1-C83C-47CA-B06F-CC4ED2E12CB8}" srcOrd="0" destOrd="0" presId="urn:microsoft.com/office/officeart/2005/8/layout/process1"/>
    <dgm:cxn modelId="{C1E65585-2623-49AA-9E88-40FC2B5D1392}" type="presParOf" srcId="{247113DD-54B8-4536-A4C4-C3A10A79D0E7}" destId="{E16F3C2C-C5CD-4613-87B7-5A86E392F687}" srcOrd="8" destOrd="0" presId="urn:microsoft.com/office/officeart/2005/8/layout/process1"/>
    <dgm:cxn modelId="{D5487DD9-A1CF-4FE4-B786-ED8B728D0B81}" type="presParOf" srcId="{247113DD-54B8-4536-A4C4-C3A10A79D0E7}" destId="{DF60E426-064E-41A9-9DB7-9606DC90A6A9}" srcOrd="9" destOrd="0" presId="urn:microsoft.com/office/officeart/2005/8/layout/process1"/>
    <dgm:cxn modelId="{810B0113-338D-4EB4-9EEF-69919520D731}" type="presParOf" srcId="{DF60E426-064E-41A9-9DB7-9606DC90A6A9}" destId="{13785F6A-E2D9-4EE8-8AED-482142A373F9}" srcOrd="0" destOrd="0" presId="urn:microsoft.com/office/officeart/2005/8/layout/process1"/>
    <dgm:cxn modelId="{7706749B-26DE-4DC2-9D7D-973584CAD59D}" type="presParOf" srcId="{247113DD-54B8-4536-A4C4-C3A10A79D0E7}" destId="{250070CA-E081-43EB-8025-AA16349EA5E9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8B07CA-E73F-4A31-8E68-0D1BA20B26EF}">
      <dsp:nvSpPr>
        <dsp:cNvPr id="0" name=""/>
        <dsp:cNvSpPr/>
      </dsp:nvSpPr>
      <dsp:spPr>
        <a:xfrm>
          <a:off x="0" y="243907"/>
          <a:ext cx="983256" cy="755878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Solde comptable à la date de valeur J</a:t>
          </a:r>
          <a:endParaRPr lang="fr-FR" sz="1050" b="0" i="0" kern="1200" dirty="0"/>
        </a:p>
      </dsp:txBody>
      <dsp:txXfrm>
        <a:off x="22139" y="266046"/>
        <a:ext cx="938978" cy="711600"/>
      </dsp:txXfrm>
    </dsp:sp>
    <dsp:sp modelId="{7C252323-4069-45FF-87AD-812E89196E79}">
      <dsp:nvSpPr>
        <dsp:cNvPr id="0" name=""/>
        <dsp:cNvSpPr/>
      </dsp:nvSpPr>
      <dsp:spPr>
        <a:xfrm>
          <a:off x="1081582" y="499922"/>
          <a:ext cx="208450" cy="243847"/>
        </a:xfrm>
        <a:prstGeom prst="mathPl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b="1" kern="1200"/>
        </a:p>
      </dsp:txBody>
      <dsp:txXfrm>
        <a:off x="1081582" y="548691"/>
        <a:ext cx="145915" cy="146309"/>
      </dsp:txXfrm>
    </dsp:sp>
    <dsp:sp modelId="{E6912113-C835-4A4C-9244-BD462F8F24A9}">
      <dsp:nvSpPr>
        <dsp:cNvPr id="0" name=""/>
        <dsp:cNvSpPr/>
      </dsp:nvSpPr>
      <dsp:spPr>
        <a:xfrm>
          <a:off x="1376558" y="243907"/>
          <a:ext cx="983256" cy="755878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Montant du découvert autorisé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 (sauf livret A)</a:t>
          </a:r>
          <a:endParaRPr lang="fr-FR" sz="1050" b="0" i="0" kern="1200" dirty="0"/>
        </a:p>
      </dsp:txBody>
      <dsp:txXfrm>
        <a:off x="1398697" y="266046"/>
        <a:ext cx="938978" cy="711600"/>
      </dsp:txXfrm>
    </dsp:sp>
    <dsp:sp modelId="{AFCFEED9-1AF3-4644-B5CC-143F538431AA}">
      <dsp:nvSpPr>
        <dsp:cNvPr id="0" name=""/>
        <dsp:cNvSpPr/>
      </dsp:nvSpPr>
      <dsp:spPr>
        <a:xfrm>
          <a:off x="2458140" y="499922"/>
          <a:ext cx="208450" cy="243847"/>
        </a:xfrm>
        <a:prstGeom prst="mathPl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b="1" kern="1200"/>
        </a:p>
      </dsp:txBody>
      <dsp:txXfrm>
        <a:off x="2458140" y="548691"/>
        <a:ext cx="145915" cy="146309"/>
      </dsp:txXfrm>
    </dsp:sp>
    <dsp:sp modelId="{AC461B42-DF89-4B6F-9162-9009C713A853}">
      <dsp:nvSpPr>
        <dsp:cNvPr id="0" name=""/>
        <dsp:cNvSpPr/>
      </dsp:nvSpPr>
      <dsp:spPr>
        <a:xfrm>
          <a:off x="2753117" y="243907"/>
          <a:ext cx="983256" cy="755878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Plan d’apurements en cours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(sauf livret A)</a:t>
          </a:r>
          <a:endParaRPr lang="fr-FR" sz="1050" b="0" i="0" kern="1200" dirty="0"/>
        </a:p>
      </dsp:txBody>
      <dsp:txXfrm>
        <a:off x="2775256" y="266046"/>
        <a:ext cx="938978" cy="711600"/>
      </dsp:txXfrm>
    </dsp:sp>
    <dsp:sp modelId="{E77483D8-061B-42CC-B18B-32726D0B4030}">
      <dsp:nvSpPr>
        <dsp:cNvPr id="0" name=""/>
        <dsp:cNvSpPr/>
      </dsp:nvSpPr>
      <dsp:spPr>
        <a:xfrm>
          <a:off x="3834699" y="499922"/>
          <a:ext cx="208450" cy="243847"/>
        </a:xfrm>
        <a:prstGeom prst="mathMin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b="1" kern="1200"/>
        </a:p>
      </dsp:txBody>
      <dsp:txXfrm>
        <a:off x="3834699" y="548691"/>
        <a:ext cx="145915" cy="146309"/>
      </dsp:txXfrm>
    </dsp:sp>
    <dsp:sp modelId="{01EB265C-0B8B-4062-BD0C-76FC1013E928}">
      <dsp:nvSpPr>
        <dsp:cNvPr id="0" name=""/>
        <dsp:cNvSpPr/>
      </dsp:nvSpPr>
      <dsp:spPr>
        <a:xfrm>
          <a:off x="4129676" y="243907"/>
          <a:ext cx="983256" cy="755878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Somme des mouvements à décider au MAD</a:t>
          </a:r>
          <a:endParaRPr lang="fr-FR" sz="1050" b="0" i="0" kern="1200" dirty="0"/>
        </a:p>
      </dsp:txBody>
      <dsp:txXfrm>
        <a:off x="4151815" y="266046"/>
        <a:ext cx="938978" cy="711600"/>
      </dsp:txXfrm>
    </dsp:sp>
    <dsp:sp modelId="{611D971A-5023-47AD-BF40-99149CA02CF9}">
      <dsp:nvSpPr>
        <dsp:cNvPr id="0" name=""/>
        <dsp:cNvSpPr/>
      </dsp:nvSpPr>
      <dsp:spPr>
        <a:xfrm>
          <a:off x="5211258" y="499922"/>
          <a:ext cx="208450" cy="243847"/>
        </a:xfrm>
        <a:prstGeom prst="mathMin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b="1" kern="1200"/>
        </a:p>
      </dsp:txBody>
      <dsp:txXfrm>
        <a:off x="5211258" y="548691"/>
        <a:ext cx="145915" cy="146309"/>
      </dsp:txXfrm>
    </dsp:sp>
    <dsp:sp modelId="{E16F3C2C-C5CD-4613-87B7-5A86E392F687}">
      <dsp:nvSpPr>
        <dsp:cNvPr id="0" name=""/>
        <dsp:cNvSpPr/>
      </dsp:nvSpPr>
      <dsp:spPr>
        <a:xfrm>
          <a:off x="5506235" y="243907"/>
          <a:ext cx="983256" cy="755878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i="0" kern="1200" dirty="0" smtClean="0"/>
            <a:t>Réserves d’encaissement</a:t>
          </a:r>
          <a:endParaRPr lang="fr-FR" sz="1050" b="0" i="0" kern="1200" dirty="0"/>
        </a:p>
      </dsp:txBody>
      <dsp:txXfrm>
        <a:off x="5528374" y="266046"/>
        <a:ext cx="938978" cy="711600"/>
      </dsp:txXfrm>
    </dsp:sp>
    <dsp:sp modelId="{DF60E426-064E-41A9-9DB7-9606DC90A6A9}">
      <dsp:nvSpPr>
        <dsp:cNvPr id="0" name=""/>
        <dsp:cNvSpPr/>
      </dsp:nvSpPr>
      <dsp:spPr>
        <a:xfrm>
          <a:off x="6587817" y="499922"/>
          <a:ext cx="208450" cy="243847"/>
        </a:xfrm>
        <a:prstGeom prst="mathEqual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b="1" kern="1200"/>
        </a:p>
      </dsp:txBody>
      <dsp:txXfrm>
        <a:off x="6587817" y="548691"/>
        <a:ext cx="145915" cy="146309"/>
      </dsp:txXfrm>
    </dsp:sp>
    <dsp:sp modelId="{250070CA-E081-43EB-8025-AA16349EA5E9}">
      <dsp:nvSpPr>
        <dsp:cNvPr id="0" name=""/>
        <dsp:cNvSpPr/>
      </dsp:nvSpPr>
      <dsp:spPr>
        <a:xfrm>
          <a:off x="6882794" y="243907"/>
          <a:ext cx="983256" cy="75587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/>
            <a:t>Solde fin de journée</a:t>
          </a:r>
          <a:endParaRPr lang="fr-FR" sz="1050" b="1" kern="1200" dirty="0"/>
        </a:p>
      </dsp:txBody>
      <dsp:txXfrm>
        <a:off x="6904933" y="266046"/>
        <a:ext cx="938978" cy="711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15/11/2017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15/11/2017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Nous</a:t>
            </a:r>
            <a:r>
              <a:rPr lang="fr-FR" baseline="0" dirty="0" smtClean="0"/>
              <a:t> nous retrouvons une nouvelle fois pour une réunion CAC</a:t>
            </a:r>
          </a:p>
          <a:p>
            <a:r>
              <a:rPr lang="fr-FR" baseline="0" dirty="0" smtClean="0"/>
              <a:t>Nous allons voir pendant cette session la nouveauté SAG = la SAG CC</a:t>
            </a:r>
          </a:p>
          <a:p>
            <a:r>
              <a:rPr lang="fr-FR" baseline="0" dirty="0" smtClean="0"/>
              <a:t>Puis nous déroulerons la version informatique V16.9 qui apporte quelques nouveautés avec impact pour le réseau</a:t>
            </a:r>
          </a:p>
          <a:p>
            <a:r>
              <a:rPr lang="fr-FR" baseline="0" dirty="0" smtClean="0"/>
              <a:t>Enfin nous découvrirons la nouvelle version de LYNC</a:t>
            </a:r>
          </a:p>
          <a:p>
            <a:endParaRPr lang="fr-FR" baseline="0" dirty="0" smtClean="0"/>
          </a:p>
          <a:p>
            <a:r>
              <a:rPr lang="fr-FR" baseline="0" dirty="0" smtClean="0"/>
              <a:t>Cette session ne devrait pas dépasser 30 min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F6AD4-765D-41C0-A21D-C1BC18C7E95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31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4F8DA-CDC7-467B-A8CD-BE348D7B918B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02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4F8DA-CDC7-467B-A8CD-BE348D7B918B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02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4F8DA-CDC7-467B-A8CD-BE348D7B918B}" type="slidenum">
              <a:rPr lang="fr-FR" altLang="fr-FR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02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539750" y="404813"/>
            <a:ext cx="8064500" cy="4953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9750" y="11699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1699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39750" y="36718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671888"/>
            <a:ext cx="3956050" cy="23495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27088" y="6092825"/>
            <a:ext cx="3313112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FE305-11AD-4AA3-835A-CD697F3B80D5}" type="datetime1">
              <a:rPr lang="fr-FR" smtClean="0"/>
              <a:t>15/11/2017</a:t>
            </a:fld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5288" y="6092825"/>
            <a:ext cx="288925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D7EEDB4-2716-41B8-85C5-8A44FA3D5B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773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07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43179" y="6302232"/>
            <a:ext cx="5738832" cy="307169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fr-FR" dirty="0" smtClean="0"/>
              <a:t>Département Accompagnement Au Changement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76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16 NOVEMBRE 2017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884" r:id="rId11"/>
    <p:sldLayoutId id="2147483885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cid:image008.jpg@01D2351B.EAD82A70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REMO/da12/MAD%20-%20Actions%20possibles%20selon%20type%20mouvt.docx" TargetMode="External"/><Relationship Id="rId2" Type="http://schemas.openxmlformats.org/officeDocument/2006/relationships/hyperlink" Target="http://wnsgprw1.celca.caisse-epargne.fr/app/BPR/sProcedure.aspx?p=C04.20.50.17.11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commerciaux.celca.caisse-epargne.fr/download/377/mad/960/traitement-du-mad-pro.pptx" TargetMode="External"/><Relationship Id="rId5" Type="http://schemas.openxmlformats.org/officeDocument/2006/relationships/hyperlink" Target="http://service-celca-moss.sigce.caisse-epargne.fr/sites/lca1/SiteDirectory/REMO/da12/Guide%20MAD%20Client%20Part%20%20Vision%20collaborateur%20V2.pptx" TargetMode="External"/><Relationship Id="rId4" Type="http://schemas.openxmlformats.org/officeDocument/2006/relationships/hyperlink" Target="http://service-celca-moss.sigce.caisse-epargne.fr/sites/lca1/SiteDirectory/REMO/da12/MAD%20-%20Fiche%20pratique%20Prise%20de%20d&#233;cision.xls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6063/ptz-2018-mem-v1.pdf" TargetMode="External"/><Relationship Id="rId2" Type="http://schemas.openxmlformats.org/officeDocument/2006/relationships/hyperlink" Target="http://commerciaux.celca.caisse-epargne.fr/download/1089/ptz-2016-oav/6025/zonage-ptz-liste-des-communes-par-zone.xls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HEURE DU JEUDI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Nouveau fonctionnement du </a:t>
            </a:r>
            <a:r>
              <a:rPr lang="fr-FR" sz="2400" dirty="0" smtClean="0"/>
              <a:t>MAD a </a:t>
            </a:r>
            <a:r>
              <a:rPr lang="fr-FR" sz="2400" dirty="0"/>
              <a:t>compter du </a:t>
            </a:r>
            <a:r>
              <a:rPr lang="fr-FR" sz="2400" dirty="0" smtClean="0"/>
              <a:t>18/11/2017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+</a:t>
            </a:r>
            <a:r>
              <a:rPr lang="fr-FR" sz="2400" dirty="0" smtClean="0"/>
              <a:t> PTZ 2018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+ </a:t>
            </a:r>
            <a:r>
              <a:rPr lang="fr-FR" sz="2400" dirty="0" smtClean="0"/>
              <a:t> point sur la fusion</a:t>
            </a:r>
            <a:endParaRPr lang="fr-FR" sz="2400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>
          <a:xfrm>
            <a:off x="298448" y="5265546"/>
            <a:ext cx="8575675" cy="346075"/>
          </a:xfrm>
        </p:spPr>
        <p:txBody>
          <a:bodyPr/>
          <a:lstStyle/>
          <a:p>
            <a:r>
              <a:rPr lang="fr-FR" dirty="0"/>
              <a:t>16 novembre 2017</a:t>
            </a: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Nouveau fonctionnement du </a:t>
            </a:r>
            <a:r>
              <a:rPr lang="fr-FR" dirty="0" smtClean="0">
                <a:solidFill>
                  <a:srgbClr val="FF0000"/>
                </a:solidFill>
              </a:rPr>
              <a:t>MAD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/>
              <a:t>a compter du </a:t>
            </a:r>
            <a:r>
              <a:rPr lang="fr-FR" dirty="0" smtClean="0">
                <a:solidFill>
                  <a:srgbClr val="FF0000"/>
                </a:solidFill>
              </a:rPr>
              <a:t>18/11/2017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81516" y="4215425"/>
            <a:ext cx="8575675" cy="641498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16 novembre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2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02078" y="1252534"/>
            <a:ext cx="8520189" cy="654276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1600" dirty="0" smtClean="0">
                <a:solidFill>
                  <a:schemeClr val="tx1"/>
                </a:solidFill>
              </a:rPr>
              <a:t>Suite à une recommandation de l’ACPR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dirty="0" smtClean="0">
                <a:solidFill>
                  <a:schemeClr val="tx1"/>
                </a:solidFill>
              </a:rPr>
              <a:t>(Autorité </a:t>
            </a:r>
            <a:r>
              <a:rPr lang="fr-FR" sz="1600" dirty="0">
                <a:solidFill>
                  <a:schemeClr val="tx1"/>
                </a:solidFill>
              </a:rPr>
              <a:t>de </a:t>
            </a:r>
            <a:r>
              <a:rPr lang="fr-FR" sz="1600" dirty="0" smtClean="0">
                <a:solidFill>
                  <a:schemeClr val="tx1"/>
                </a:solidFill>
              </a:rPr>
              <a:t>Contrôle </a:t>
            </a:r>
            <a:r>
              <a:rPr lang="fr-FR" sz="1600" dirty="0">
                <a:solidFill>
                  <a:schemeClr val="tx1"/>
                </a:solidFill>
              </a:rPr>
              <a:t>P</a:t>
            </a:r>
            <a:r>
              <a:rPr lang="fr-FR" sz="1600" dirty="0" smtClean="0">
                <a:solidFill>
                  <a:schemeClr val="tx1"/>
                </a:solidFill>
              </a:rPr>
              <a:t>rudentiel </a:t>
            </a:r>
            <a:r>
              <a:rPr lang="fr-FR" sz="1600" dirty="0">
                <a:solidFill>
                  <a:schemeClr val="tx1"/>
                </a:solidFill>
              </a:rPr>
              <a:t>et de </a:t>
            </a:r>
            <a:r>
              <a:rPr lang="fr-FR" sz="1600" dirty="0" smtClean="0">
                <a:solidFill>
                  <a:schemeClr val="tx1"/>
                </a:solidFill>
              </a:rPr>
              <a:t>Résolution), </a:t>
            </a:r>
          </a:p>
          <a:p>
            <a:pPr marL="0" indent="0" algn="ctr">
              <a:buNone/>
            </a:pPr>
            <a:r>
              <a:rPr lang="fr-FR" sz="1600" dirty="0" smtClean="0">
                <a:solidFill>
                  <a:schemeClr val="tx1"/>
                </a:solidFill>
              </a:rPr>
              <a:t>le </a:t>
            </a:r>
            <a:r>
              <a:rPr lang="fr-FR" sz="1600" b="1" u="sng" dirty="0" smtClean="0">
                <a:solidFill>
                  <a:srgbClr val="FF0000"/>
                </a:solidFill>
              </a:rPr>
              <a:t>système de facturation du MAD évolue à compter du 18/11/2017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smtClean="0">
                <a:solidFill>
                  <a:schemeClr val="tx1"/>
                </a:solidFill>
              </a:rPr>
              <a:t>pour l’ensemble des Caisses d’Epargne. </a:t>
            </a:r>
          </a:p>
          <a:p>
            <a:pPr lvl="1" algn="ctr"/>
            <a:endParaRPr lang="fr-FR" sz="1400" dirty="0" smtClean="0">
              <a:solidFill>
                <a:schemeClr val="tx1"/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1132164" y="2199326"/>
            <a:ext cx="4287572" cy="980987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/>
                </a:solidFill>
              </a:rPr>
              <a:t>Mise en place du </a:t>
            </a:r>
            <a:r>
              <a:rPr lang="fr-FR" sz="1200" b="1" dirty="0" smtClean="0">
                <a:solidFill>
                  <a:srgbClr val="FF0000"/>
                </a:solidFill>
              </a:rPr>
              <a:t>SOLDE DE FIN DE JOURNÉE </a:t>
            </a:r>
            <a:r>
              <a:rPr lang="fr-FR" sz="1200" dirty="0" smtClean="0">
                <a:solidFill>
                  <a:schemeClr val="tx1"/>
                </a:solidFill>
              </a:rPr>
              <a:t>qui conditionne la facturation des commissions d’intervention (CI) :</a:t>
            </a:r>
          </a:p>
          <a:p>
            <a:pPr marL="273050" lvl="1" indent="-171450">
              <a:buClr>
                <a:srgbClr val="EB0F2D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/>
                </a:solidFill>
              </a:rPr>
              <a:t>Si le </a:t>
            </a:r>
            <a:r>
              <a:rPr lang="fr-FR" sz="1200" dirty="0">
                <a:solidFill>
                  <a:schemeClr val="tx1"/>
                </a:solidFill>
              </a:rPr>
              <a:t>solde fin de journée est </a:t>
            </a:r>
            <a:r>
              <a:rPr lang="fr-FR" sz="1200" b="1" dirty="0">
                <a:solidFill>
                  <a:schemeClr val="tx1"/>
                </a:solidFill>
              </a:rPr>
              <a:t>créditeur </a:t>
            </a:r>
            <a:r>
              <a:rPr lang="fr-FR" sz="1200" dirty="0">
                <a:solidFill>
                  <a:schemeClr val="tx1"/>
                </a:solidFill>
              </a:rPr>
              <a:t>: </a:t>
            </a:r>
            <a:r>
              <a:rPr lang="fr-FR" sz="1200" dirty="0" smtClean="0">
                <a:solidFill>
                  <a:schemeClr val="tx1"/>
                </a:solidFill>
              </a:rPr>
              <a:t>aucune facturation</a:t>
            </a:r>
          </a:p>
          <a:p>
            <a:pPr marL="273050" lvl="1" indent="-171450">
              <a:buClr>
                <a:srgbClr val="EB0F2D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/>
                </a:solidFill>
              </a:rPr>
              <a:t>Si le </a:t>
            </a:r>
            <a:r>
              <a:rPr lang="fr-FR" sz="1200" dirty="0">
                <a:solidFill>
                  <a:schemeClr val="tx1"/>
                </a:solidFill>
              </a:rPr>
              <a:t>solde fin de journée est </a:t>
            </a:r>
            <a:r>
              <a:rPr lang="fr-FR" sz="1200" b="1" dirty="0">
                <a:solidFill>
                  <a:schemeClr val="tx1"/>
                </a:solidFill>
              </a:rPr>
              <a:t>débiteur </a:t>
            </a:r>
            <a:r>
              <a:rPr lang="fr-FR" sz="1200" dirty="0">
                <a:solidFill>
                  <a:schemeClr val="tx1"/>
                </a:solidFill>
              </a:rPr>
              <a:t>: </a:t>
            </a:r>
            <a:r>
              <a:rPr lang="fr-FR" sz="1200" dirty="0" smtClean="0">
                <a:solidFill>
                  <a:schemeClr val="tx1"/>
                </a:solidFill>
              </a:rPr>
              <a:t>facturation des CI</a:t>
            </a:r>
            <a:endParaRPr lang="fr-FR" sz="1200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17" y="5370519"/>
            <a:ext cx="696640" cy="6966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9713" y="5396477"/>
            <a:ext cx="7774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Le solde fin de journée attribué à chaque opération en date de valeur sera égal à </a:t>
            </a:r>
            <a:r>
              <a:rPr lang="fr-FR" sz="1200" b="1" dirty="0" smtClean="0">
                <a:solidFill>
                  <a:srgbClr val="FF0000"/>
                </a:solidFill>
              </a:rPr>
              <a:t>ZÉRO</a:t>
            </a:r>
            <a:r>
              <a:rPr lang="fr-FR" sz="1200" b="1" dirty="0" smtClean="0"/>
              <a:t> </a:t>
            </a:r>
            <a:r>
              <a:rPr lang="fr-FR" sz="1200" b="1" dirty="0"/>
              <a:t>pour les mouvements entrés au MAD </a:t>
            </a:r>
            <a:r>
              <a:rPr lang="fr-FR" sz="1200" b="1" u="sng" dirty="0"/>
              <a:t>avant le </a:t>
            </a:r>
            <a:r>
              <a:rPr lang="fr-FR" sz="1200" b="1" u="sng" dirty="0" smtClean="0"/>
              <a:t>18/11/17</a:t>
            </a:r>
            <a:r>
              <a:rPr lang="fr-FR" sz="1200" dirty="0"/>
              <a:t> </a:t>
            </a:r>
            <a:r>
              <a:rPr lang="fr-FR" sz="1200" b="1" dirty="0">
                <a:sym typeface="Wingdings"/>
              </a:rPr>
              <a:t></a:t>
            </a:r>
            <a:r>
              <a:rPr lang="fr-FR" sz="1200" b="1" dirty="0" smtClean="0"/>
              <a:t> </a:t>
            </a:r>
            <a:r>
              <a:rPr lang="fr-FR" sz="1200" b="1" dirty="0" smtClean="0">
                <a:solidFill>
                  <a:srgbClr val="FF0000"/>
                </a:solidFill>
              </a:rPr>
              <a:t>Il </a:t>
            </a:r>
            <a:r>
              <a:rPr lang="fr-FR" sz="1200" b="1" dirty="0">
                <a:solidFill>
                  <a:srgbClr val="FF0000"/>
                </a:solidFill>
              </a:rPr>
              <a:t>est donc conseillé de prendre les décisions pour tous les mouvements entrés jusqu'au 17/11/2017</a:t>
            </a:r>
            <a:r>
              <a:rPr lang="fr-FR" sz="1200" b="1" dirty="0"/>
              <a:t>.</a:t>
            </a:r>
          </a:p>
          <a:p>
            <a:r>
              <a:rPr lang="fr-FR" sz="1200" dirty="0"/>
              <a:t>A partir du 18/11/2017, le solde fin de journée sera alimenté</a:t>
            </a:r>
            <a:r>
              <a:rPr lang="fr-FR" sz="1200" dirty="0" smtClean="0"/>
              <a:t>. </a:t>
            </a:r>
            <a:endParaRPr lang="fr-FR" sz="1200" dirty="0"/>
          </a:p>
        </p:txBody>
      </p:sp>
      <p:sp>
        <p:nvSpPr>
          <p:cNvPr id="9" name="Rectangle 8"/>
          <p:cNvSpPr/>
          <p:nvPr/>
        </p:nvSpPr>
        <p:spPr>
          <a:xfrm>
            <a:off x="1626217" y="4256243"/>
            <a:ext cx="5804807" cy="7756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EB0F2D"/>
              </a:buClr>
              <a:buFont typeface="Wingdings" panose="05000000000000000000" pitchFamily="2" charset="2"/>
              <a:buChar char=""/>
            </a:pPr>
            <a:r>
              <a:rPr lang="fr-FR" sz="1400" b="1" dirty="0" smtClean="0">
                <a:solidFill>
                  <a:schemeClr val="tx1"/>
                </a:solidFill>
              </a:rPr>
              <a:t>Le système de facturation change</a:t>
            </a:r>
          </a:p>
          <a:p>
            <a:pPr marL="285750" indent="-285750" algn="ctr">
              <a:buClr>
                <a:srgbClr val="EB0F2D"/>
              </a:buClr>
              <a:buFont typeface="Wingdings" panose="05000000000000000000" pitchFamily="2" charset="2"/>
              <a:buChar char=""/>
            </a:pPr>
            <a:r>
              <a:rPr lang="fr-FR" sz="1400" b="1" dirty="0" smtClean="0">
                <a:solidFill>
                  <a:schemeClr val="tx1"/>
                </a:solidFill>
              </a:rPr>
              <a:t>Le traitement du MAD reste identique</a:t>
            </a:r>
          </a:p>
          <a:p>
            <a:pPr marL="285750" indent="-285750" algn="ctr">
              <a:buClr>
                <a:srgbClr val="EB0F2D"/>
              </a:buClr>
              <a:buFont typeface="Wingdings" panose="05000000000000000000" pitchFamily="2" charset="2"/>
              <a:buChar char=""/>
            </a:pPr>
            <a:r>
              <a:rPr lang="fr-FR" sz="1400" b="1" dirty="0" smtClean="0">
                <a:solidFill>
                  <a:schemeClr val="tx1"/>
                </a:solidFill>
              </a:rPr>
              <a:t>Ce nouveau système concerne tous les marchés : </a:t>
            </a:r>
            <a:r>
              <a:rPr lang="fr-FR" sz="1400" b="1" dirty="0" smtClean="0">
                <a:solidFill>
                  <a:srgbClr val="FF0000"/>
                </a:solidFill>
              </a:rPr>
              <a:t>Parts, Pros, BDR, etc.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5718025" y="2200328"/>
            <a:ext cx="2901045" cy="991941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b="1" u="sng" dirty="0" smtClean="0">
                <a:solidFill>
                  <a:schemeClr val="tx1"/>
                </a:solidFill>
              </a:rPr>
              <a:t>Objectif</a:t>
            </a:r>
            <a:r>
              <a:rPr lang="fr-FR" sz="1100" dirty="0" smtClean="0">
                <a:solidFill>
                  <a:schemeClr val="tx1"/>
                </a:solidFill>
              </a:rPr>
              <a:t>: </a:t>
            </a:r>
          </a:p>
          <a:p>
            <a:r>
              <a:rPr lang="fr-FR" sz="1100" dirty="0">
                <a:solidFill>
                  <a:schemeClr val="tx1"/>
                </a:solidFill>
              </a:rPr>
              <a:t>N</a:t>
            </a:r>
            <a:r>
              <a:rPr lang="fr-FR" sz="1100" dirty="0" smtClean="0">
                <a:solidFill>
                  <a:schemeClr val="tx1"/>
                </a:solidFill>
              </a:rPr>
              <a:t>e pas facturer les CI dues aux opérations débitrices du jour si le compte du client redevient créditeur en fin de journée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328960" y="2246350"/>
            <a:ext cx="336494" cy="172451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2 évolutions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1132164" y="3323924"/>
            <a:ext cx="4279106" cy="67604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1600" lvl="1">
              <a:buClr>
                <a:srgbClr val="EB0F2D"/>
              </a:buClr>
            </a:pPr>
            <a:r>
              <a:rPr lang="fr-FR" sz="1200" dirty="0">
                <a:solidFill>
                  <a:schemeClr val="tx1"/>
                </a:solidFill>
              </a:rPr>
              <a:t>Mise en place de la </a:t>
            </a:r>
            <a:r>
              <a:rPr lang="fr-FR" sz="1200" b="1" dirty="0">
                <a:solidFill>
                  <a:srgbClr val="FF0000"/>
                </a:solidFill>
              </a:rPr>
              <a:t>FACTURATION </a:t>
            </a:r>
            <a:r>
              <a:rPr lang="fr-FR" sz="1200" b="1" dirty="0" smtClean="0">
                <a:solidFill>
                  <a:srgbClr val="FF0000"/>
                </a:solidFill>
              </a:rPr>
              <a:t>DES CI DE TOUTES </a:t>
            </a:r>
            <a:r>
              <a:rPr lang="fr-FR" sz="1200" b="1" dirty="0">
                <a:solidFill>
                  <a:srgbClr val="FF0000"/>
                </a:solidFill>
              </a:rPr>
              <a:t>LES </a:t>
            </a:r>
            <a:r>
              <a:rPr lang="fr-FR" sz="1200" b="1" dirty="0" smtClean="0">
                <a:solidFill>
                  <a:srgbClr val="FF0000"/>
                </a:solidFill>
              </a:rPr>
              <a:t>OP</a:t>
            </a:r>
            <a:r>
              <a:rPr lang="fr-FR" sz="1200" b="1" dirty="0">
                <a:solidFill>
                  <a:srgbClr val="FF0000"/>
                </a:solidFill>
              </a:rPr>
              <a:t>ÉRATIONS </a:t>
            </a:r>
            <a:r>
              <a:rPr lang="fr-FR" sz="1200" b="1" dirty="0" smtClean="0">
                <a:solidFill>
                  <a:srgbClr val="FF0000"/>
                </a:solidFill>
              </a:rPr>
              <a:t>DE DÉBITS </a:t>
            </a:r>
            <a:r>
              <a:rPr lang="fr-FR" sz="1200" dirty="0">
                <a:solidFill>
                  <a:schemeClr val="tx1"/>
                </a:solidFill>
              </a:rPr>
              <a:t>lorsque le solde de fin de journée est débiteur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54995" y="2410881"/>
            <a:ext cx="648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1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50103" y="3323924"/>
            <a:ext cx="32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2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3" name="Forme en L 2"/>
          <p:cNvSpPr/>
          <p:nvPr/>
        </p:nvSpPr>
        <p:spPr>
          <a:xfrm>
            <a:off x="1626217" y="4817532"/>
            <a:ext cx="219516" cy="231249"/>
          </a:xfrm>
          <a:prstGeom prst="corner">
            <a:avLst>
              <a:gd name="adj1" fmla="val 23529"/>
              <a:gd name="adj2" fmla="val 20588"/>
            </a:avLst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en L 15"/>
          <p:cNvSpPr/>
          <p:nvPr/>
        </p:nvSpPr>
        <p:spPr>
          <a:xfrm rot="10800000">
            <a:off x="7203041" y="4256243"/>
            <a:ext cx="219516" cy="231249"/>
          </a:xfrm>
          <a:prstGeom prst="corner">
            <a:avLst>
              <a:gd name="adj1" fmla="val 23529"/>
              <a:gd name="adj2" fmla="val 20588"/>
            </a:avLst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/>
          <p:cNvCxnSpPr/>
          <p:nvPr/>
        </p:nvCxnSpPr>
        <p:spPr>
          <a:xfrm>
            <a:off x="648520" y="5198534"/>
            <a:ext cx="7572613" cy="0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riangle isocèle 20"/>
          <p:cNvSpPr/>
          <p:nvPr/>
        </p:nvSpPr>
        <p:spPr>
          <a:xfrm rot="5400000">
            <a:off x="5300869" y="2663281"/>
            <a:ext cx="553899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18" name="ZoneTexte 17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4" grpId="0" animBg="1"/>
      <p:bldP spid="2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3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81516" y="1218666"/>
            <a:ext cx="8542338" cy="593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600" dirty="0" smtClean="0"/>
              <a:t>Pour respecter la recommandation de l’ACPR, </a:t>
            </a:r>
            <a:r>
              <a:rPr lang="fr-FR" sz="1600" dirty="0"/>
              <a:t>u</a:t>
            </a:r>
            <a:r>
              <a:rPr lang="fr-FR" sz="1600" dirty="0" smtClean="0"/>
              <a:t>ne solution transitoire avait été mise en place en Janvier 2017 avec le </a:t>
            </a:r>
            <a:r>
              <a:rPr lang="fr-FR" sz="1600" b="1" dirty="0" smtClean="0"/>
              <a:t>blocage des décisions du MAD (sur le PTU) le 1er jour</a:t>
            </a:r>
          </a:p>
          <a:p>
            <a:pPr marL="457200" lvl="1" indent="0">
              <a:buNone/>
            </a:pPr>
            <a:endParaRPr lang="fr-FR" sz="14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r-FR" altLang="fr-FR" dirty="0" smtClean="0"/>
              <a:t>Ce qui change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092825"/>
            <a:ext cx="288925" cy="3603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A75C3E-8CF3-4AC5-BB14-86AADC545296}" type="slidenum">
              <a:rPr lang="fr-FR" altLang="fr-FR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fr-FR" altLang="fr-FR">
              <a:solidFill>
                <a:srgbClr val="FFFFFF"/>
              </a:solidFill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406395" y="3152553"/>
            <a:ext cx="4528153" cy="3026359"/>
            <a:chOff x="1061396" y="3018944"/>
            <a:chExt cx="4517409" cy="2904184"/>
          </a:xfrm>
        </p:grpSpPr>
        <p:pic>
          <p:nvPicPr>
            <p:cNvPr id="26" name="Image 25" descr="cid:image008.jpg@01D2351B.EAD82A70"/>
            <p:cNvPicPr/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396" y="3152632"/>
              <a:ext cx="4517409" cy="2770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à coins arrondis 26"/>
            <p:cNvSpPr/>
            <p:nvPr/>
          </p:nvSpPr>
          <p:spPr>
            <a:xfrm>
              <a:off x="2271713" y="3482098"/>
              <a:ext cx="1220850" cy="79997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cxnSp>
          <p:nvCxnSpPr>
            <p:cNvPr id="28" name="Connecteur droit avec flèche 27"/>
            <p:cNvCxnSpPr/>
            <p:nvPr/>
          </p:nvCxnSpPr>
          <p:spPr>
            <a:xfrm flipH="1">
              <a:off x="2776538" y="3018944"/>
              <a:ext cx="228600" cy="417909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194735" y="2381899"/>
            <a:ext cx="5342467" cy="1008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400"/>
              </a:spcBef>
              <a:buClr>
                <a:srgbClr val="CD0920"/>
              </a:buClr>
              <a:buSzPct val="75000"/>
            </a:pPr>
            <a:r>
              <a:rPr lang="fr-FR" sz="1100" b="1" dirty="0"/>
              <a:t>Les boutons de la partie « décision » sont grisés à J, pour les mouvements recyclables et n’étant pas en date limite de décision</a:t>
            </a:r>
            <a:r>
              <a:rPr lang="fr-FR" sz="1100" b="1" dirty="0" smtClean="0"/>
              <a:t>.</a:t>
            </a:r>
          </a:p>
          <a:p>
            <a:pPr>
              <a:spcBef>
                <a:spcPts val="400"/>
              </a:spcBef>
            </a:pPr>
            <a:r>
              <a:rPr lang="fr-FR" sz="1050" i="1" dirty="0" smtClean="0"/>
              <a:t>Dans </a:t>
            </a:r>
            <a:r>
              <a:rPr lang="fr-FR" sz="1050" i="1" dirty="0"/>
              <a:t>le MAD, seuls sont recyclables les mouvements </a:t>
            </a:r>
            <a:r>
              <a:rPr lang="fr-FR" sz="1050" i="1" dirty="0" smtClean="0"/>
              <a:t>entrant </a:t>
            </a:r>
            <a:r>
              <a:rPr lang="fr-FR" sz="1050" i="1" dirty="0"/>
              <a:t>pour « sans provision » sur les comptes de dépôt 04 . Les mouvements en date limite de décision à J ne sont pas recyclables </a:t>
            </a:r>
          </a:p>
          <a:p>
            <a:pPr lvl="1">
              <a:spcBef>
                <a:spcPct val="20000"/>
              </a:spcBef>
              <a:buClr>
                <a:srgbClr val="CD0920"/>
              </a:buClr>
              <a:buSzPct val="75000"/>
            </a:pPr>
            <a:endParaRPr lang="fr-FR" sz="1100" dirty="0"/>
          </a:p>
        </p:txBody>
      </p:sp>
      <p:sp>
        <p:nvSpPr>
          <p:cNvPr id="29" name="Rectangle 28"/>
          <p:cNvSpPr/>
          <p:nvPr/>
        </p:nvSpPr>
        <p:spPr>
          <a:xfrm>
            <a:off x="5607374" y="2465165"/>
            <a:ext cx="45719" cy="37043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riangle isocèle 29"/>
          <p:cNvSpPr/>
          <p:nvPr/>
        </p:nvSpPr>
        <p:spPr>
          <a:xfrm rot="5400000">
            <a:off x="5411720" y="4159213"/>
            <a:ext cx="553899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074900" y="3912287"/>
            <a:ext cx="2694216" cy="98487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>
                <a:solidFill>
                  <a:schemeClr val="tx1"/>
                </a:solidFill>
              </a:rPr>
              <a:t>L</a:t>
            </a:r>
            <a:r>
              <a:rPr lang="fr-FR" sz="1300" dirty="0" smtClean="0">
                <a:solidFill>
                  <a:schemeClr val="tx1"/>
                </a:solidFill>
              </a:rPr>
              <a:t>es </a:t>
            </a:r>
            <a:r>
              <a:rPr lang="fr-FR" sz="1300" dirty="0">
                <a:solidFill>
                  <a:schemeClr val="tx1"/>
                </a:solidFill>
              </a:rPr>
              <a:t>modalités de perception des commissions d’intervention en cas d’irrégularité de fonctionnement du compte sont plus claires et plus simples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72733" y="2007404"/>
            <a:ext cx="1693334" cy="254978"/>
          </a:xfrm>
          <a:prstGeom prst="rect">
            <a:avLst/>
          </a:prstGeom>
          <a:solidFill>
            <a:srgbClr val="EB0F2D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AVANT le 18.11.2017 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39742" y="2007404"/>
            <a:ext cx="1774514" cy="254978"/>
          </a:xfrm>
          <a:prstGeom prst="rect">
            <a:avLst/>
          </a:prstGeom>
          <a:solidFill>
            <a:srgbClr val="EB0F2D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A partir du 18.11.2017</a:t>
            </a:r>
            <a:endParaRPr lang="fr-FR" sz="1400" b="1" dirty="0">
              <a:solidFill>
                <a:schemeClr val="bg1"/>
              </a:solidFill>
            </a:endParaRPr>
          </a:p>
        </p:txBody>
      </p:sp>
      <p:pic>
        <p:nvPicPr>
          <p:cNvPr id="18" name="Picture 2" descr="calendar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029" y="1973535"/>
            <a:ext cx="339633" cy="33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lendar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63" y="1965076"/>
            <a:ext cx="339633" cy="33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à coins arrondis 19"/>
          <p:cNvSpPr/>
          <p:nvPr/>
        </p:nvSpPr>
        <p:spPr>
          <a:xfrm>
            <a:off x="6079891" y="2633133"/>
            <a:ext cx="2694216" cy="737165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Désormais, c’est le solde de fin de journée qui conditionne la tarification des commissions d’intervention. 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22" name="ZoneTexte 21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6074900" y="5306017"/>
            <a:ext cx="2694216" cy="6463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300" dirty="0">
                <a:solidFill>
                  <a:schemeClr val="tx1"/>
                </a:solidFill>
              </a:rPr>
              <a:t>Le traitement du MAD ne change pas. </a:t>
            </a:r>
            <a:r>
              <a:rPr lang="fr-FR" sz="1300" dirty="0" smtClean="0">
                <a:solidFill>
                  <a:schemeClr val="tx1"/>
                </a:solidFill>
              </a:rPr>
              <a:t>Les règles de mise en suspens, forçage ou rejet restent identiques.</a:t>
            </a:r>
            <a:endParaRPr lang="fr-FR" sz="1300" dirty="0">
              <a:solidFill>
                <a:schemeClr val="tx1"/>
              </a:solidFill>
            </a:endParaRPr>
          </a:p>
        </p:txBody>
      </p:sp>
      <p:sp>
        <p:nvSpPr>
          <p:cNvPr id="24" name="Triangle isocèle 23"/>
          <p:cNvSpPr/>
          <p:nvPr/>
        </p:nvSpPr>
        <p:spPr>
          <a:xfrm rot="10800000">
            <a:off x="7178925" y="3607248"/>
            <a:ext cx="553899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/>
          <p:cNvSpPr/>
          <p:nvPr/>
        </p:nvSpPr>
        <p:spPr>
          <a:xfrm rot="10800000">
            <a:off x="7178925" y="5080445"/>
            <a:ext cx="553899" cy="11085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61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3" grpId="0"/>
      <p:bldP spid="29" grpId="0" animBg="1"/>
      <p:bldP spid="30" grpId="0" animBg="1"/>
      <p:bldP spid="13" grpId="0" animBg="1"/>
      <p:bldP spid="14" grpId="0" animBg="1"/>
      <p:bldP spid="15" grpId="0" animBg="1"/>
      <p:bldP spid="20" grpId="0" animBg="1"/>
      <p:bldP spid="6" grpId="0" animBg="1"/>
      <p:bldP spid="24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275326" y="3699943"/>
            <a:ext cx="7442199" cy="863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dirty="0" smtClean="0"/>
              <a:t>Ainsi, pour qu’un client ne soit pas facturé des CI, il doit rendre son compte créditeur avant la fin de journée:</a:t>
            </a:r>
          </a:p>
          <a:p>
            <a:pPr lvl="1"/>
            <a:r>
              <a:rPr lang="fr-FR" sz="1200" dirty="0" smtClean="0"/>
              <a:t>Sur Internet ou sur GAB, il peut réaliser une opération jusqu’à 22h pour qu’elle soit prise en compte</a:t>
            </a:r>
          </a:p>
          <a:p>
            <a:pPr lvl="1"/>
            <a:r>
              <a:rPr lang="fr-FR" sz="1200" dirty="0" smtClean="0"/>
              <a:t>En agence, il peut réaliser une opération avant la fermeture de l’agence</a:t>
            </a:r>
          </a:p>
          <a:p>
            <a:pPr marL="9525" indent="0">
              <a:buNone/>
            </a:pPr>
            <a:endParaRPr lang="fr-FR" sz="14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r-FR" altLang="fr-FR" dirty="0" smtClean="0"/>
              <a:t>La notion de solde de fin de journée (1/2)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092825"/>
            <a:ext cx="288925" cy="3603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A75C3E-8CF3-4AC5-BB14-86AADC545296}" type="slidenum">
              <a:rPr lang="fr-FR" altLang="fr-FR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fr-FR" altLang="fr-FR">
              <a:solidFill>
                <a:srgbClr val="FFFFFF"/>
              </a:solidFill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642351986"/>
              </p:ext>
            </p:extLst>
          </p:nvPr>
        </p:nvGraphicFramePr>
        <p:xfrm>
          <a:off x="744365" y="5130798"/>
          <a:ext cx="7866051" cy="1243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2048934" y="1540935"/>
            <a:ext cx="1955798" cy="14343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En fonction des opérations créditrices et débitrices imputées sur le compte en date de valeur, </a:t>
            </a:r>
            <a:r>
              <a:rPr lang="fr-FR" sz="1400" dirty="0" smtClean="0"/>
              <a:t>le </a:t>
            </a:r>
          </a:p>
          <a:p>
            <a:pPr algn="ctr"/>
            <a:r>
              <a:rPr lang="fr-FR" sz="1400" dirty="0" smtClean="0"/>
              <a:t>SOLDE DE FIN DE JOURNÉE sera: 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4292604" y="1906780"/>
            <a:ext cx="2218261" cy="32657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 smtClean="0"/>
              <a:t>Créditeur </a:t>
            </a:r>
            <a:r>
              <a:rPr lang="fr-FR" sz="1100" dirty="0" smtClean="0">
                <a:sym typeface="Wingdings"/>
              </a:rPr>
              <a:t></a:t>
            </a:r>
            <a:r>
              <a:rPr lang="fr-FR" sz="1400" dirty="0" smtClean="0">
                <a:sym typeface="Wingdings"/>
              </a:rPr>
              <a:t> </a:t>
            </a:r>
            <a:r>
              <a:rPr lang="fr-FR" sz="1400" dirty="0" smtClean="0"/>
              <a:t>pas de facturation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4292604" y="2279915"/>
            <a:ext cx="2218261" cy="303301"/>
          </a:xfrm>
          <a:prstGeom prst="rect">
            <a:avLst/>
          </a:prstGeom>
          <a:solidFill>
            <a:srgbClr val="EB0F2D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/>
              <a:t>D</a:t>
            </a:r>
            <a:r>
              <a:rPr lang="fr-FR" sz="1400" dirty="0" smtClean="0"/>
              <a:t>ébiteur </a:t>
            </a:r>
            <a:r>
              <a:rPr lang="fr-FR" sz="1100" dirty="0">
                <a:sym typeface="Wingdings"/>
              </a:rPr>
              <a:t></a:t>
            </a:r>
            <a:r>
              <a:rPr lang="fr-FR" sz="1400" dirty="0" smtClean="0"/>
              <a:t> facturation des CI</a:t>
            </a:r>
            <a:endParaRPr lang="fr-FR" sz="1400" dirty="0"/>
          </a:p>
        </p:txBody>
      </p:sp>
      <p:sp>
        <p:nvSpPr>
          <p:cNvPr id="10" name="Triangle isocèle 9"/>
          <p:cNvSpPr/>
          <p:nvPr/>
        </p:nvSpPr>
        <p:spPr>
          <a:xfrm rot="5400000">
            <a:off x="4017726" y="2014639"/>
            <a:ext cx="276949" cy="110851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/>
          <p:cNvSpPr/>
          <p:nvPr/>
        </p:nvSpPr>
        <p:spPr>
          <a:xfrm rot="5400000">
            <a:off x="4017726" y="2376139"/>
            <a:ext cx="276949" cy="110851"/>
          </a:xfrm>
          <a:prstGeom prst="triangle">
            <a:avLst/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96334" y="1459716"/>
            <a:ext cx="1515533" cy="1600193"/>
          </a:xfrm>
          <a:prstGeom prst="rect">
            <a:avLst/>
          </a:prstGeom>
          <a:solidFill>
            <a:srgbClr val="EB0F2D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Le solde de fin de journée est calculé quotidiennement </a:t>
            </a:r>
            <a:r>
              <a:rPr lang="fr-FR" sz="1200" dirty="0"/>
              <a:t>pour être affecté à chaque opération entrant au MAD</a:t>
            </a:r>
          </a:p>
        </p:txBody>
      </p:sp>
      <p:sp>
        <p:nvSpPr>
          <p:cNvPr id="13" name="Triangle isocèle 12"/>
          <p:cNvSpPr/>
          <p:nvPr/>
        </p:nvSpPr>
        <p:spPr>
          <a:xfrm rot="5400000">
            <a:off x="1703526" y="2215770"/>
            <a:ext cx="451881" cy="110851"/>
          </a:xfrm>
          <a:prstGeom prst="triangle">
            <a:avLst/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6798732" y="1434316"/>
            <a:ext cx="2040467" cy="16679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00"/>
              </a:spcBef>
            </a:pPr>
            <a:r>
              <a:rPr lang="fr-FR" sz="1400" dirty="0">
                <a:solidFill>
                  <a:schemeClr val="tx1"/>
                </a:solidFill>
              </a:rPr>
              <a:t>Ce solde sera affecté à toutes les opérations </a:t>
            </a:r>
            <a:r>
              <a:rPr lang="fr-FR" sz="1400" dirty="0" smtClean="0">
                <a:solidFill>
                  <a:schemeClr val="tx1"/>
                </a:solidFill>
              </a:rPr>
              <a:t>arrivées </a:t>
            </a:r>
            <a:r>
              <a:rPr lang="fr-FR" sz="1400" dirty="0">
                <a:solidFill>
                  <a:schemeClr val="tx1"/>
                </a:solidFill>
              </a:rPr>
              <a:t>sur le compte à la même date de valeur.</a:t>
            </a:r>
          </a:p>
          <a:p>
            <a:pPr marL="0" lvl="1">
              <a:spcBef>
                <a:spcPts val="300"/>
              </a:spcBef>
            </a:pPr>
            <a:r>
              <a:rPr lang="fr-FR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Ex: le solde de fin de journée du </a:t>
            </a:r>
            <a:r>
              <a:rPr lang="fr-FR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21 nov. sera </a:t>
            </a:r>
            <a:r>
              <a:rPr lang="fr-FR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appliqué pour déterminer la facturation de toutes les opérations dont la date de valeur est le 21 </a:t>
            </a:r>
            <a:r>
              <a:rPr lang="fr-FR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nov.</a:t>
            </a:r>
            <a:endParaRPr lang="fr-FR" sz="1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riangle isocèle 16"/>
          <p:cNvSpPr/>
          <p:nvPr/>
        </p:nvSpPr>
        <p:spPr>
          <a:xfrm rot="5400000">
            <a:off x="6444855" y="2191996"/>
            <a:ext cx="451881" cy="110851"/>
          </a:xfrm>
          <a:prstGeom prst="triangle">
            <a:avLst/>
          </a:pr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8" name="Picture 4" descr="Résultat d’images pour icone finder ok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7F7F7F">
                  <a:alpha val="784"/>
                </a:srgbClr>
              </a:clrFrom>
              <a:clrTo>
                <a:srgbClr val="7F7F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75" y="3759207"/>
            <a:ext cx="798050" cy="79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contenu 4"/>
          <p:cNvSpPr txBox="1">
            <a:spLocks/>
          </p:cNvSpPr>
          <p:nvPr/>
        </p:nvSpPr>
        <p:spPr>
          <a:xfrm>
            <a:off x="684865" y="5107603"/>
            <a:ext cx="3429000" cy="319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1100" dirty="0" smtClean="0"/>
              <a:t>Comment est calculé le solde de fin de journée?</a:t>
            </a:r>
            <a:endParaRPr lang="fr-FR" sz="1050" dirty="0" smtClean="0"/>
          </a:p>
          <a:p>
            <a:pPr marL="9525" indent="0">
              <a:buFont typeface="Wingdings" panose="05000000000000000000" pitchFamily="2" charset="2"/>
              <a:buNone/>
            </a:pPr>
            <a:endParaRPr lang="fr-FR" sz="1100" dirty="0"/>
          </a:p>
        </p:txBody>
      </p:sp>
      <p:grpSp>
        <p:nvGrpSpPr>
          <p:cNvPr id="18" name="Groupe 17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19" name="ZoneTexte 18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08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6" grpId="0">
        <p:bldAsOne/>
      </p:bldGraphic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98450" y="1269467"/>
            <a:ext cx="8542338" cy="5508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1600" dirty="0" smtClean="0"/>
              <a:t>Le solde fin de journée est associé (vers 23h) à </a:t>
            </a:r>
            <a:r>
              <a:rPr lang="fr-FR" sz="1600" dirty="0"/>
              <a:t>tous les nouveaux mouvements </a:t>
            </a:r>
            <a:r>
              <a:rPr lang="fr-FR" sz="1600" dirty="0" smtClean="0"/>
              <a:t>entrés </a:t>
            </a:r>
            <a:r>
              <a:rPr lang="fr-FR" sz="1600" dirty="0"/>
              <a:t>au MAD </a:t>
            </a:r>
            <a:endParaRPr lang="fr-FR" sz="1600" dirty="0" smtClean="0"/>
          </a:p>
          <a:p>
            <a:pPr marL="0" indent="0" algn="ctr">
              <a:buNone/>
            </a:pPr>
            <a:r>
              <a:rPr lang="fr-FR" sz="1600" dirty="0" smtClean="0">
                <a:solidFill>
                  <a:srgbClr val="EB0F2D"/>
                </a:solidFill>
              </a:rPr>
              <a:t>pour m</a:t>
            </a:r>
            <a:r>
              <a:rPr lang="fr-FR" sz="1600" dirty="0" smtClean="0">
                <a:solidFill>
                  <a:srgbClr val="FF0000"/>
                </a:solidFill>
              </a:rPr>
              <a:t>otif sans </a:t>
            </a:r>
            <a:r>
              <a:rPr lang="fr-FR" sz="1600" dirty="0">
                <a:solidFill>
                  <a:srgbClr val="FF0000"/>
                </a:solidFill>
              </a:rPr>
              <a:t>provision</a:t>
            </a:r>
            <a:r>
              <a:rPr lang="fr-FR" sz="1600" dirty="0"/>
              <a:t>. </a:t>
            </a:r>
            <a:endParaRPr lang="fr-FR" sz="1600" dirty="0" smtClean="0"/>
          </a:p>
          <a:p>
            <a:pPr algn="ctr"/>
            <a:endParaRPr lang="fr-FR" sz="1600" dirty="0"/>
          </a:p>
          <a:p>
            <a:pPr algn="ctr"/>
            <a:endParaRPr lang="fr-FR" sz="1600" dirty="0" smtClean="0"/>
          </a:p>
          <a:p>
            <a:pPr algn="ctr"/>
            <a:endParaRPr lang="fr-FR" sz="1600" dirty="0"/>
          </a:p>
          <a:p>
            <a:pPr algn="ctr"/>
            <a:endParaRPr lang="fr-FR" sz="1600" dirty="0"/>
          </a:p>
          <a:p>
            <a:pPr marL="0" indent="0" algn="ctr">
              <a:buNone/>
            </a:pPr>
            <a:endParaRPr lang="fr-FR" sz="1600" dirty="0" smtClean="0"/>
          </a:p>
          <a:p>
            <a:pPr lvl="1" algn="ctr"/>
            <a:endParaRPr lang="fr-FR" sz="1400" dirty="0"/>
          </a:p>
          <a:p>
            <a:pPr lvl="1" algn="ctr"/>
            <a:endParaRPr lang="fr-FR" sz="1400" dirty="0" smtClean="0"/>
          </a:p>
          <a:p>
            <a:pPr lvl="1" algn="ctr"/>
            <a:endParaRPr lang="fr-FR" sz="1400" dirty="0" smtClean="0"/>
          </a:p>
          <a:p>
            <a:pPr marL="9525" indent="0" algn="ctr">
              <a:buNone/>
            </a:pPr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r-FR" altLang="fr-FR" dirty="0" smtClean="0"/>
              <a:t>La notion de solde de fin de journée (2/2)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092825"/>
            <a:ext cx="288925" cy="3603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A75C3E-8CF3-4AC5-BB14-86AADC545296}" type="slidenum">
              <a:rPr lang="fr-FR" altLang="fr-FR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fr-FR" altLang="fr-FR">
              <a:solidFill>
                <a:srgbClr val="FFFFFF"/>
              </a:solidFill>
            </a:endParaRPr>
          </a:p>
        </p:txBody>
      </p:sp>
      <p:pic>
        <p:nvPicPr>
          <p:cNvPr id="8" name="Image 7"/>
          <p:cNvPicPr/>
          <p:nvPr/>
        </p:nvPicPr>
        <p:blipFill>
          <a:blip r:embed="rId3"/>
          <a:stretch>
            <a:fillRect/>
          </a:stretch>
        </p:blipFill>
        <p:spPr>
          <a:xfrm>
            <a:off x="195795" y="2303616"/>
            <a:ext cx="3812870" cy="2162457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4"/>
          <a:stretch>
            <a:fillRect/>
          </a:stretch>
        </p:blipFill>
        <p:spPr>
          <a:xfrm>
            <a:off x="4517575" y="2016897"/>
            <a:ext cx="4294564" cy="293478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65525" y="1966094"/>
            <a:ext cx="2139191" cy="253916"/>
          </a:xfrm>
          <a:prstGeom prst="rect">
            <a:avLst/>
          </a:prstGeom>
          <a:solidFill>
            <a:srgbClr val="FF00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T</a:t>
            </a:r>
            <a:r>
              <a:rPr lang="fr-FR" sz="1050" b="1" dirty="0" smtClean="0">
                <a:solidFill>
                  <a:schemeClr val="bg1"/>
                </a:solidFill>
              </a:rPr>
              <a:t>ransaction </a:t>
            </a:r>
            <a:r>
              <a:rPr lang="fr-FR" sz="1050" b="1" dirty="0">
                <a:solidFill>
                  <a:schemeClr val="bg1"/>
                </a:solidFill>
              </a:rPr>
              <a:t>0209 </a:t>
            </a:r>
            <a:r>
              <a:rPr lang="fr-FR" sz="1050" b="1" dirty="0" smtClean="0">
                <a:solidFill>
                  <a:schemeClr val="bg1"/>
                </a:solidFill>
              </a:rPr>
              <a:t>« Historique MAD »</a:t>
            </a:r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52812" y="4285531"/>
            <a:ext cx="1028847" cy="2539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/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81310" y="4026109"/>
            <a:ext cx="1347107" cy="1630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91043" y="5335605"/>
            <a:ext cx="8243357" cy="650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 smtClean="0"/>
              <a:t>Pour les mouvements imputés sur le compte vers 6h </a:t>
            </a:r>
            <a:r>
              <a:rPr lang="fr-FR" sz="1600" dirty="0"/>
              <a:t>du </a:t>
            </a:r>
            <a:r>
              <a:rPr lang="fr-FR" sz="1600" dirty="0" smtClean="0"/>
              <a:t>matin, aucun solde de fin de journée </a:t>
            </a:r>
            <a:r>
              <a:rPr lang="fr-FR" sz="1600" dirty="0"/>
              <a:t>ne leur sera attribué avant </a:t>
            </a:r>
            <a:r>
              <a:rPr lang="fr-FR" sz="1600" dirty="0" smtClean="0"/>
              <a:t>23h le même jour. </a:t>
            </a:r>
            <a:r>
              <a:rPr lang="fr-FR" sz="1600" dirty="0"/>
              <a:t>Cela se traduira par </a:t>
            </a:r>
            <a:r>
              <a:rPr lang="fr-FR" sz="1600" dirty="0" smtClean="0"/>
              <a:t>l’affichage d’un </a:t>
            </a:r>
            <a:r>
              <a:rPr lang="fr-FR" sz="1600" dirty="0"/>
              <a:t>solde </a:t>
            </a:r>
            <a:r>
              <a:rPr lang="fr-FR" sz="1600" dirty="0" smtClean="0"/>
              <a:t>fin de journée </a:t>
            </a:r>
            <a:r>
              <a:rPr lang="fr-FR" sz="1600" dirty="0"/>
              <a:t>à zéro.</a:t>
            </a:r>
          </a:p>
        </p:txBody>
      </p:sp>
      <p:sp>
        <p:nvSpPr>
          <p:cNvPr id="6" name="Flèche droite 5"/>
          <p:cNvSpPr/>
          <p:nvPr/>
        </p:nvSpPr>
        <p:spPr>
          <a:xfrm>
            <a:off x="226481" y="1884361"/>
            <a:ext cx="287867" cy="395598"/>
          </a:xfrm>
          <a:prstGeom prst="rightArrow">
            <a:avLst>
              <a:gd name="adj1" fmla="val 17122"/>
              <a:gd name="adj2" fmla="val 44117"/>
            </a:avLst>
          </a:prstGeom>
          <a:solidFill>
            <a:srgbClr val="FF0000"/>
          </a:solidFill>
        </p:spPr>
        <p:txBody>
          <a:bodyPr wrap="square" anchor="ctr">
            <a:spAutoFit/>
          </a:bodyPr>
          <a:lstStyle/>
          <a:p>
            <a:pPr algn="ctr"/>
            <a:endParaRPr lang="fr-FR" sz="1050" b="1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49135" y="2761531"/>
            <a:ext cx="384932" cy="1933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/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16" name="Flèche droite 15"/>
          <p:cNvSpPr/>
          <p:nvPr/>
        </p:nvSpPr>
        <p:spPr>
          <a:xfrm>
            <a:off x="4130909" y="2657041"/>
            <a:ext cx="287867" cy="395598"/>
          </a:xfrm>
          <a:prstGeom prst="rightArrow">
            <a:avLst>
              <a:gd name="adj1" fmla="val 17122"/>
              <a:gd name="adj2" fmla="val 44117"/>
            </a:avLst>
          </a:prstGeom>
          <a:solidFill>
            <a:srgbClr val="FF0000"/>
          </a:solidFill>
        </p:spPr>
        <p:txBody>
          <a:bodyPr wrap="square" anchor="ctr">
            <a:spAutoFit/>
          </a:bodyPr>
          <a:lstStyle/>
          <a:p>
            <a:pPr algn="ctr"/>
            <a:endParaRPr lang="fr-FR" sz="1050" b="1">
              <a:solidFill>
                <a:schemeClr val="bg1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18" name="ZoneTexte 17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60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2" grpId="0" animBg="1"/>
      <p:bldP spid="13" grpId="0" animBg="1"/>
      <p:bldP spid="3" grpId="0" animBg="1"/>
      <p:bldP spid="15" grpId="0"/>
      <p:bldP spid="6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80388" y="1244072"/>
            <a:ext cx="7937079" cy="9657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600" dirty="0" smtClean="0"/>
              <a:t>Si le solde de fin de journée est </a:t>
            </a:r>
            <a:r>
              <a:rPr lang="fr-FR" sz="1600" dirty="0" smtClean="0">
                <a:solidFill>
                  <a:srgbClr val="FF0000"/>
                </a:solidFill>
              </a:rPr>
              <a:t>débiteur</a:t>
            </a:r>
            <a:r>
              <a:rPr lang="fr-FR" sz="1600" dirty="0" smtClean="0"/>
              <a:t>, alors toutes les opérations débitrices facturables de la journée (en date de valeur) généreront des commissions d’intervention </a:t>
            </a:r>
          </a:p>
          <a:p>
            <a:pPr marL="0" indent="0" algn="ctr">
              <a:buNone/>
            </a:pPr>
            <a:r>
              <a:rPr lang="fr-FR" sz="1400" dirty="0" smtClean="0"/>
              <a:t>(dans la limite des plafonds réglementaires)</a:t>
            </a:r>
          </a:p>
          <a:p>
            <a:pPr algn="ctr"/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facturation de tous les débits (1/2)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12786" y="5401733"/>
            <a:ext cx="4881988" cy="78372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Rappel des plafonds de prélèvement des commissions d’intervention PARTICULIERS:</a:t>
            </a:r>
          </a:p>
          <a:p>
            <a:pPr marL="93663" indent="-93663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8€/opération dans la limite de 80€/mois, soit 10 opérations</a:t>
            </a:r>
          </a:p>
          <a:p>
            <a:pPr marL="93663" indent="-93663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4€/opération dans la limite de 20€/mois, soit 10 opérations pour les détenteurs de l’OCF et des SBB</a:t>
            </a:r>
          </a:p>
          <a:p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PROS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BDR : 9,95€/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opération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la limite d’un plafond journalier de 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39,80 €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787" y="3466491"/>
            <a:ext cx="1242055" cy="65314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Solde de fin de journée</a:t>
            </a:r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1978300" y="4093333"/>
            <a:ext cx="1242055" cy="65314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Solde débiteur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1978301" y="2646807"/>
            <a:ext cx="1242055" cy="65314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Solde créditeur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510464" y="4093333"/>
            <a:ext cx="1242055" cy="65314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Facturation de tous les mouvements débiteurs facturables</a:t>
            </a:r>
            <a:endParaRPr lang="fr-FR" sz="1050" dirty="0"/>
          </a:p>
        </p:txBody>
      </p:sp>
      <p:sp>
        <p:nvSpPr>
          <p:cNvPr id="10" name="Rectangle 9"/>
          <p:cNvSpPr/>
          <p:nvPr/>
        </p:nvSpPr>
        <p:spPr>
          <a:xfrm>
            <a:off x="3510465" y="2646807"/>
            <a:ext cx="1242055" cy="65314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Pas de facturation</a:t>
            </a:r>
            <a:endParaRPr lang="fr-FR" sz="1400" dirty="0"/>
          </a:p>
        </p:txBody>
      </p:sp>
      <p:cxnSp>
        <p:nvCxnSpPr>
          <p:cNvPr id="12" name="Connecteur droit avec flèche 11"/>
          <p:cNvCxnSpPr>
            <a:stCxn id="6" idx="3"/>
            <a:endCxn id="8" idx="1"/>
          </p:cNvCxnSpPr>
          <p:nvPr/>
        </p:nvCxnSpPr>
        <p:spPr>
          <a:xfrm flipV="1">
            <a:off x="1554842" y="2973378"/>
            <a:ext cx="423459" cy="81968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6" idx="3"/>
            <a:endCxn id="7" idx="1"/>
          </p:cNvCxnSpPr>
          <p:nvPr/>
        </p:nvCxnSpPr>
        <p:spPr>
          <a:xfrm>
            <a:off x="1554842" y="3793062"/>
            <a:ext cx="423458" cy="62684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8" idx="3"/>
            <a:endCxn id="10" idx="1"/>
          </p:cNvCxnSpPr>
          <p:nvPr/>
        </p:nvCxnSpPr>
        <p:spPr>
          <a:xfrm>
            <a:off x="3220356" y="2973378"/>
            <a:ext cx="290109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3220355" y="4419904"/>
            <a:ext cx="290109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à coins arrondis 13"/>
          <p:cNvSpPr/>
          <p:nvPr/>
        </p:nvSpPr>
        <p:spPr>
          <a:xfrm>
            <a:off x="5958117" y="4075343"/>
            <a:ext cx="2838750" cy="15070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200" b="1" dirty="0">
                <a:solidFill>
                  <a:srgbClr val="C00000"/>
                </a:solidFill>
              </a:rPr>
              <a:t>La justification de la facturation pour le client est </a:t>
            </a:r>
            <a:r>
              <a:rPr lang="fr-FR" sz="1200" b="1" dirty="0" smtClean="0">
                <a:solidFill>
                  <a:srgbClr val="C00000"/>
                </a:solidFill>
              </a:rPr>
              <a:t>simple </a:t>
            </a:r>
            <a:r>
              <a:rPr lang="fr-FR" sz="1200" b="1" dirty="0">
                <a:solidFill>
                  <a:srgbClr val="C00000"/>
                </a:solidFill>
              </a:rPr>
              <a:t>: </a:t>
            </a:r>
            <a:endParaRPr lang="fr-FR" sz="1200" b="1" dirty="0" smtClean="0">
              <a:solidFill>
                <a:srgbClr val="C00000"/>
              </a:solidFill>
            </a:endParaRPr>
          </a:p>
          <a:p>
            <a:pPr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solde fin de journée débiteur entraîne la nécessité pour la banque d’analyser – que ce soit par un processus automatique ou manuel – la situation du compte mouvement par mouvement. 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0" b="53788"/>
          <a:stretch/>
        </p:blipFill>
        <p:spPr bwMode="auto">
          <a:xfrm>
            <a:off x="5364108" y="2334391"/>
            <a:ext cx="3606457" cy="114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 bwMode="auto">
          <a:xfrm>
            <a:off x="5444066" y="2841629"/>
            <a:ext cx="3509566" cy="16824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0" name="Picture 2" descr="Résultat d’images pour icone finder convers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44066" y="3908734"/>
            <a:ext cx="628497" cy="62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lèche droite 21"/>
          <p:cNvSpPr/>
          <p:nvPr/>
        </p:nvSpPr>
        <p:spPr>
          <a:xfrm>
            <a:off x="4898441" y="2775579"/>
            <a:ext cx="287867" cy="395598"/>
          </a:xfrm>
          <a:prstGeom prst="rightArrow">
            <a:avLst>
              <a:gd name="adj1" fmla="val 17122"/>
              <a:gd name="adj2" fmla="val 44117"/>
            </a:avLst>
          </a:prstGeom>
          <a:solidFill>
            <a:schemeClr val="bg1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endParaRPr lang="fr-FR" sz="1050" b="1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85119" y="2080475"/>
            <a:ext cx="2685446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050" b="1" dirty="0"/>
              <a:t>T</a:t>
            </a:r>
            <a:r>
              <a:rPr lang="fr-FR" sz="1050" b="1" dirty="0" smtClean="0"/>
              <a:t>ransaction 0243 : nouveau motif EXOSOLDE</a:t>
            </a:r>
            <a:endParaRPr lang="fr-FR" sz="1050" b="1" dirty="0"/>
          </a:p>
        </p:txBody>
      </p:sp>
      <p:sp>
        <p:nvSpPr>
          <p:cNvPr id="25" name="Flèche droite 24"/>
          <p:cNvSpPr/>
          <p:nvPr/>
        </p:nvSpPr>
        <p:spPr>
          <a:xfrm>
            <a:off x="4906907" y="4203961"/>
            <a:ext cx="287867" cy="395598"/>
          </a:xfrm>
          <a:prstGeom prst="rightArrow">
            <a:avLst>
              <a:gd name="adj1" fmla="val 17122"/>
              <a:gd name="adj2" fmla="val 44117"/>
            </a:avLst>
          </a:prstGeom>
          <a:solidFill>
            <a:schemeClr val="bg1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endParaRPr lang="fr-FR" sz="1050" b="1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356961" y="3171177"/>
            <a:ext cx="2716703" cy="533357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7800"/>
            <a:r>
              <a:rPr lang="fr-FR" sz="1100" dirty="0" smtClean="0">
                <a:solidFill>
                  <a:schemeClr val="tx1"/>
                </a:solidFill>
              </a:rPr>
              <a:t>Attention</a:t>
            </a:r>
            <a:r>
              <a:rPr lang="fr-FR" sz="1100" dirty="0" smtClean="0">
                <a:solidFill>
                  <a:schemeClr val="tx1"/>
                </a:solidFill>
              </a:rPr>
              <a:t>, les décisions de forçage sur autre RIB ne sont pas </a:t>
            </a:r>
            <a:r>
              <a:rPr lang="fr-FR" sz="1100" dirty="0" smtClean="0">
                <a:solidFill>
                  <a:schemeClr val="tx1"/>
                </a:solidFill>
              </a:rPr>
              <a:t>exonérées. </a:t>
            </a:r>
          </a:p>
          <a:p>
            <a:pPr marL="177800"/>
            <a:r>
              <a:rPr lang="fr-FR" sz="1100" dirty="0" smtClean="0">
                <a:solidFill>
                  <a:schemeClr val="tx1"/>
                </a:solidFill>
              </a:rPr>
              <a:t>La CI sera facturée. 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28" name="ZoneTexte 27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312787" y="5401733"/>
            <a:ext cx="4881988" cy="78372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Rappel des plafonds de prélèvement des commissions d’intervention </a:t>
            </a:r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PARTICULIERS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93663" indent="-93663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8€/opération dans la limite de 80€/mois, soit 10 opérations</a:t>
            </a:r>
          </a:p>
          <a:p>
            <a:pPr marL="93663" indent="-93663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4€/opération dans la limite de 20€/mois, soit 10 opérations pour les détenteurs de l’OCF et des SBB</a:t>
            </a:r>
          </a:p>
          <a:p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PROS </a:t>
            </a:r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BDR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9,95€/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opération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la limite d’un plafond journalier de </a:t>
            </a:r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39,80 €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265" y="3221645"/>
            <a:ext cx="228795" cy="22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5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8" grpId="0" animBg="1"/>
      <p:bldP spid="22" grpId="0" animBg="1"/>
      <p:bldP spid="23" grpId="0" animBg="1"/>
      <p:bldP spid="25" grpId="0" animBg="1"/>
      <p:bldP spid="26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facturation de tous les débits </a:t>
            </a:r>
            <a:r>
              <a:rPr lang="fr-FR" dirty="0" smtClean="0"/>
              <a:t>(2/2</a:t>
            </a:r>
            <a:r>
              <a:rPr lang="fr-FR" dirty="0"/>
              <a:t>)</a:t>
            </a:r>
          </a:p>
        </p:txBody>
      </p:sp>
      <p:sp>
        <p:nvSpPr>
          <p:cNvPr id="31" name="Espace réservé du contenu 2"/>
          <p:cNvSpPr>
            <a:spLocks noGrp="1"/>
          </p:cNvSpPr>
          <p:nvPr>
            <p:ph idx="1"/>
          </p:nvPr>
        </p:nvSpPr>
        <p:spPr>
          <a:xfrm>
            <a:off x="21232" y="1179252"/>
            <a:ext cx="4486914" cy="412785"/>
          </a:xfrm>
        </p:spPr>
        <p:txBody>
          <a:bodyPr/>
          <a:lstStyle/>
          <a:p>
            <a:pPr fontAlgn="base">
              <a:spcAft>
                <a:spcPct val="0"/>
              </a:spcAft>
              <a:buSzPct val="80000"/>
            </a:pPr>
            <a:r>
              <a:rPr lang="fr-FR" b="1" dirty="0"/>
              <a:t>Situation </a:t>
            </a:r>
            <a:r>
              <a:rPr lang="fr-FR" b="1" dirty="0" smtClean="0"/>
              <a:t>actuelle</a:t>
            </a:r>
          </a:p>
        </p:txBody>
      </p:sp>
      <p:sp>
        <p:nvSpPr>
          <p:cNvPr id="32" name="Espace réservé du contenu 2"/>
          <p:cNvSpPr txBox="1">
            <a:spLocks/>
          </p:cNvSpPr>
          <p:nvPr/>
        </p:nvSpPr>
        <p:spPr bwMode="auto">
          <a:xfrm>
            <a:off x="4710752" y="1179252"/>
            <a:ext cx="4486914" cy="5116513"/>
          </a:xfrm>
          <a:prstGeom prst="rect">
            <a:avLst/>
          </a:prstGeom>
          <a:extLst/>
        </p:spPr>
        <p:txBody>
          <a:bodyPr vert="horz" lIns="91440" tIns="45720" rIns="91440" bIns="45720" rtlCol="0">
            <a:normAutofit/>
          </a:bodyPr>
          <a:lstStyle>
            <a:lvl1pPr marL="265113" indent="-265113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n"/>
              <a:defRPr b="1"/>
            </a:lvl1pPr>
            <a:lvl2pPr marL="712788" lvl="1" indent="-255588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anose="05000000000000000000" pitchFamily="2" charset="2"/>
              <a:buChar char="n"/>
              <a:defRPr sz="1600" b="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fr-FR" dirty="0" smtClean="0"/>
              <a:t>A compter du 18/11/2017</a:t>
            </a:r>
            <a:endParaRPr lang="fr-FR" dirty="0"/>
          </a:p>
          <a:p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1136346" y="3424004"/>
            <a:ext cx="2743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kern="0" dirty="0">
                <a:latin typeface="Arial"/>
                <a:cs typeface="Arial" pitchFamily="34" charset="0"/>
              </a:rPr>
              <a:t>2 CI </a:t>
            </a:r>
            <a:r>
              <a:rPr lang="fr-FR" sz="1200" b="1" kern="0" dirty="0" smtClean="0">
                <a:latin typeface="Arial"/>
                <a:cs typeface="Arial" pitchFamily="34" charset="0"/>
              </a:rPr>
              <a:t>facturées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00" b="1" i="1" kern="0" dirty="0" smtClean="0">
                <a:latin typeface="Arial"/>
                <a:cs typeface="Arial" pitchFamily="34" charset="0"/>
              </a:rPr>
              <a:t>Opérations débitrices entrées au MAD qui rendent le solde instantané négatif</a:t>
            </a:r>
            <a:endParaRPr lang="fr-FR" sz="800" b="1" i="1" kern="0" dirty="0">
              <a:latin typeface="Arial"/>
              <a:cs typeface="Arial" pitchFamily="34" charset="0"/>
            </a:endParaRPr>
          </a:p>
        </p:txBody>
      </p:sp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144848"/>
              </p:ext>
            </p:extLst>
          </p:nvPr>
        </p:nvGraphicFramePr>
        <p:xfrm>
          <a:off x="797448" y="1648957"/>
          <a:ext cx="3301023" cy="1722109"/>
        </p:xfrm>
        <a:graphic>
          <a:graphicData uri="http://schemas.openxmlformats.org/drawingml/2006/table">
            <a:tbl>
              <a:tblPr/>
              <a:tblGrid>
                <a:gridCol w="1537980"/>
                <a:gridCol w="651843"/>
                <a:gridCol w="1111200"/>
              </a:tblGrid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Ordre de tri machine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Montant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Solde</a:t>
                      </a:r>
                      <a:r>
                        <a:rPr lang="fr-FR" sz="105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instantané d</a:t>
                      </a:r>
                      <a:r>
                        <a:rPr lang="fr-F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isponible</a:t>
                      </a:r>
                      <a:endParaRPr lang="fr-F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début de journée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109.35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PRELEVEMENT    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-35.5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73.85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53.85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CHEQUE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-96.15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0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153.85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PRELEVEMENT    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-321.26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-167.41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fin de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journée</a:t>
                      </a:r>
                    </a:p>
                    <a:p>
                      <a:pPr algn="l" rtl="0" fontAlgn="ctr"/>
                      <a:r>
                        <a:rPr lang="fr-FR" sz="1100" b="1" i="0" u="none" strike="noStrike" dirty="0" smtClean="0">
                          <a:solidFill>
                            <a:srgbClr val="EB0F2D"/>
                          </a:solidFill>
                          <a:effectLst/>
                          <a:latin typeface="Calibri" panose="020F0502020204030204" pitchFamily="34" charset="0"/>
                        </a:rPr>
                        <a:t>NEGATIF</a:t>
                      </a:r>
                      <a:endParaRPr lang="fr-FR" sz="1100" b="1" i="0" u="none" strike="noStrike" dirty="0">
                        <a:solidFill>
                          <a:srgbClr val="EB0F2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23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167,41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" name="ZoneTexte 35"/>
          <p:cNvSpPr txBox="1"/>
          <p:nvPr/>
        </p:nvSpPr>
        <p:spPr>
          <a:xfrm>
            <a:off x="4906167" y="3399512"/>
            <a:ext cx="3731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u="sng" kern="0" dirty="0">
                <a:solidFill>
                  <a:srgbClr val="EB0F2D"/>
                </a:solidFill>
                <a:latin typeface="Arial"/>
                <a:cs typeface="Arial" pitchFamily="34" charset="0"/>
              </a:rPr>
              <a:t>4 CI </a:t>
            </a:r>
            <a:r>
              <a:rPr lang="fr-FR" sz="1200" b="1" u="sng" kern="0" dirty="0" smtClean="0">
                <a:solidFill>
                  <a:srgbClr val="EB0F2D"/>
                </a:solidFill>
                <a:latin typeface="Arial"/>
                <a:cs typeface="Arial" pitchFamily="34" charset="0"/>
              </a:rPr>
              <a:t>facturées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00" b="1" i="1" kern="0" dirty="0" smtClean="0">
                <a:solidFill>
                  <a:srgbClr val="EB0F2D"/>
                </a:solidFill>
                <a:latin typeface="Arial"/>
                <a:cs typeface="Arial" pitchFamily="34" charset="0"/>
              </a:rPr>
              <a:t>Si le solde fin de journée est négatif, facturation des CI de toutes les opérations débitrices (dans la limite réglementaire)</a:t>
            </a:r>
            <a:endParaRPr lang="fr-FR" sz="800" b="1" i="1" kern="0" dirty="0">
              <a:solidFill>
                <a:srgbClr val="EB0F2D"/>
              </a:solidFill>
              <a:latin typeface="Arial"/>
              <a:cs typeface="Arial" pitchFamily="34" charset="0"/>
            </a:endParaRPr>
          </a:p>
        </p:txBody>
      </p:sp>
      <p:graphicFrame>
        <p:nvGraphicFramePr>
          <p:cNvPr id="37" name="Tableau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9075"/>
              </p:ext>
            </p:extLst>
          </p:nvPr>
        </p:nvGraphicFramePr>
        <p:xfrm>
          <a:off x="5001637" y="1643066"/>
          <a:ext cx="3438820" cy="1737384"/>
        </p:xfrm>
        <a:graphic>
          <a:graphicData uri="http://schemas.openxmlformats.org/drawingml/2006/table">
            <a:tbl>
              <a:tblPr/>
              <a:tblGrid>
                <a:gridCol w="1618612"/>
                <a:gridCol w="686017"/>
                <a:gridCol w="1134191"/>
              </a:tblGrid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Ordre de tri machine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Montant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Solde</a:t>
                      </a:r>
                      <a:r>
                        <a:rPr lang="fr-F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instantané d</a:t>
                      </a:r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isponible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début de journée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109.35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PRELEVEMENT    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-35.5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73.85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53.85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CHEQUE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-96.15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153.85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PRELEVEMENT    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-321.26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-167.41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fin de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journée</a:t>
                      </a:r>
                    </a:p>
                    <a:p>
                      <a:pPr algn="l" rtl="0" fontAlgn="ctr"/>
                      <a:r>
                        <a:rPr lang="fr-FR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NEGATIF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23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167,41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" name="ZoneTexte 38"/>
          <p:cNvSpPr txBox="1"/>
          <p:nvPr/>
        </p:nvSpPr>
        <p:spPr>
          <a:xfrm>
            <a:off x="612321" y="5739889"/>
            <a:ext cx="36412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kern="0" dirty="0">
                <a:latin typeface="Arial"/>
                <a:cs typeface="Arial" pitchFamily="34" charset="0"/>
              </a:rPr>
              <a:t>1</a:t>
            </a:r>
            <a:r>
              <a:rPr lang="fr-FR" sz="1200" b="1" kern="0" dirty="0" smtClean="0">
                <a:latin typeface="Arial"/>
                <a:cs typeface="Arial" pitchFamily="34" charset="0"/>
              </a:rPr>
              <a:t> </a:t>
            </a:r>
            <a:r>
              <a:rPr lang="fr-FR" sz="1200" b="1" kern="0" dirty="0">
                <a:latin typeface="Arial"/>
                <a:cs typeface="Arial" pitchFamily="34" charset="0"/>
              </a:rPr>
              <a:t>CI </a:t>
            </a:r>
            <a:r>
              <a:rPr lang="fr-FR" sz="1200" b="1" kern="0" dirty="0" smtClean="0">
                <a:latin typeface="Arial"/>
                <a:cs typeface="Arial" pitchFamily="34" charset="0"/>
              </a:rPr>
              <a:t>facturée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00" b="1" i="1" kern="0" dirty="0">
                <a:latin typeface="Arial"/>
                <a:cs typeface="Arial" pitchFamily="34" charset="0"/>
              </a:rPr>
              <a:t>Opération débitrice </a:t>
            </a:r>
            <a:r>
              <a:rPr lang="fr-FR" sz="800" b="1" i="1" kern="0" dirty="0" smtClean="0">
                <a:latin typeface="Arial"/>
                <a:cs typeface="Arial" pitchFamily="34" charset="0"/>
              </a:rPr>
              <a:t>entrée au MAD qui </a:t>
            </a:r>
            <a:r>
              <a:rPr lang="fr-FR" sz="800" b="1" i="1" kern="0" dirty="0">
                <a:latin typeface="Arial"/>
                <a:cs typeface="Arial" pitchFamily="34" charset="0"/>
              </a:rPr>
              <a:t>rend le solde instantané </a:t>
            </a:r>
            <a:r>
              <a:rPr lang="fr-FR" sz="800" b="1" i="1" kern="0" dirty="0" smtClean="0">
                <a:latin typeface="Arial"/>
                <a:cs typeface="Arial" pitchFamily="34" charset="0"/>
              </a:rPr>
              <a:t>négatif</a:t>
            </a:r>
            <a:endParaRPr lang="fr-FR" sz="800" b="1" i="1" kern="0" dirty="0">
              <a:latin typeface="Arial"/>
              <a:cs typeface="Arial" pitchFamily="34" charset="0"/>
            </a:endParaRPr>
          </a:p>
        </p:txBody>
      </p:sp>
      <p:graphicFrame>
        <p:nvGraphicFramePr>
          <p:cNvPr id="41" name="Tableau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905571"/>
              </p:ext>
            </p:extLst>
          </p:nvPr>
        </p:nvGraphicFramePr>
        <p:xfrm>
          <a:off x="775269" y="4148966"/>
          <a:ext cx="3331367" cy="1562086"/>
        </p:xfrm>
        <a:graphic>
          <a:graphicData uri="http://schemas.openxmlformats.org/drawingml/2006/table">
            <a:tbl>
              <a:tblPr/>
              <a:tblGrid>
                <a:gridCol w="1537980"/>
                <a:gridCol w="651843"/>
                <a:gridCol w="1141544"/>
              </a:tblGrid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Ordre de tri machine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Montant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Solde</a:t>
                      </a:r>
                      <a:r>
                        <a:rPr lang="fr-F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instantané d</a:t>
                      </a:r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isponible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début de journée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109.35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PRELEVEMENT    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-35.5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73.85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CHEQUE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53.85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CHEQUE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-96.15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153.85</a:t>
                      </a:r>
                    </a:p>
                  </a:txBody>
                  <a:tcPr marL="36001" marR="36001" marT="7618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70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fin de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journée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POSITIF</a:t>
                      </a:r>
                    </a:p>
                  </a:txBody>
                  <a:tcPr marL="36001" marR="36001" marT="76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1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+153,85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" name="ZoneTexte 41"/>
          <p:cNvSpPr txBox="1"/>
          <p:nvPr/>
        </p:nvSpPr>
        <p:spPr>
          <a:xfrm>
            <a:off x="4710752" y="5710528"/>
            <a:ext cx="4090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u="sng" kern="0" dirty="0" smtClean="0">
                <a:solidFill>
                  <a:srgbClr val="00B050"/>
                </a:solidFill>
                <a:latin typeface="Arial"/>
                <a:cs typeface="Arial" pitchFamily="34" charset="0"/>
              </a:rPr>
              <a:t>AUCUNE </a:t>
            </a:r>
            <a:r>
              <a:rPr lang="fr-FR" sz="1200" b="1" u="sng" kern="0" dirty="0">
                <a:solidFill>
                  <a:srgbClr val="00B050"/>
                </a:solidFill>
                <a:latin typeface="Arial"/>
                <a:cs typeface="Arial" pitchFamily="34" charset="0"/>
              </a:rPr>
              <a:t>CI </a:t>
            </a:r>
            <a:r>
              <a:rPr lang="fr-FR" sz="1200" b="1" u="sng" kern="0" dirty="0" smtClean="0">
                <a:solidFill>
                  <a:srgbClr val="00B050"/>
                </a:solidFill>
                <a:latin typeface="Arial"/>
                <a:cs typeface="Arial" pitchFamily="34" charset="0"/>
              </a:rPr>
              <a:t>facturées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00" b="1" i="1" kern="0" dirty="0" smtClean="0">
                <a:solidFill>
                  <a:srgbClr val="00B050"/>
                </a:solidFill>
                <a:latin typeface="Arial"/>
                <a:cs typeface="Arial" pitchFamily="34" charset="0"/>
              </a:rPr>
              <a:t>Si le solde fin de journée est positif, aucune facturation de CI même s’il y a des opérations débitrices avec un solde instantané débiteur</a:t>
            </a:r>
            <a:endParaRPr lang="fr-FR" sz="800" b="1" i="1" kern="0" dirty="0">
              <a:solidFill>
                <a:srgbClr val="00B050"/>
              </a:solidFill>
              <a:latin typeface="Arial"/>
              <a:cs typeface="Arial" pitchFamily="34" charset="0"/>
            </a:endParaRPr>
          </a:p>
        </p:txBody>
      </p:sp>
      <p:graphicFrame>
        <p:nvGraphicFramePr>
          <p:cNvPr id="43" name="Tableau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85513"/>
              </p:ext>
            </p:extLst>
          </p:nvPr>
        </p:nvGraphicFramePr>
        <p:xfrm>
          <a:off x="5031751" y="4153276"/>
          <a:ext cx="3408706" cy="1562121"/>
        </p:xfrm>
        <a:graphic>
          <a:graphicData uri="http://schemas.openxmlformats.org/drawingml/2006/table">
            <a:tbl>
              <a:tblPr/>
              <a:tblGrid>
                <a:gridCol w="1517123"/>
                <a:gridCol w="643003"/>
                <a:gridCol w="1248580"/>
              </a:tblGrid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Ordre de tri machine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Montant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Solde</a:t>
                      </a:r>
                      <a:r>
                        <a:rPr lang="fr-F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instantané d</a:t>
                      </a:r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isponible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début de journée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109.35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PRELEVEMENT    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-35.5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73.85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CHEQUE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53.85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CHEQUE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-96.15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153.85</a:t>
                      </a: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5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fin de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journée</a:t>
                      </a:r>
                    </a:p>
                    <a:p>
                      <a:pPr algn="l" rtl="0" fontAlgn="ctr"/>
                      <a:r>
                        <a:rPr lang="fr-FR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POSITIF</a:t>
                      </a:r>
                      <a:endParaRPr lang="fr-FR" sz="11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001" marR="36001" marT="7623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0" fontAlgn="ctr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+153,85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1" marR="36001" marT="76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45" name="Connecteur droit 44"/>
          <p:cNvCxnSpPr/>
          <p:nvPr/>
        </p:nvCxnSpPr>
        <p:spPr bwMode="auto">
          <a:xfrm>
            <a:off x="4518974" y="1373063"/>
            <a:ext cx="1" cy="46811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Connecteur droit 45"/>
          <p:cNvCxnSpPr/>
          <p:nvPr/>
        </p:nvCxnSpPr>
        <p:spPr bwMode="auto">
          <a:xfrm>
            <a:off x="97809" y="3968423"/>
            <a:ext cx="893700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4987807" y="2861943"/>
            <a:ext cx="3452650" cy="179387"/>
          </a:xfrm>
          <a:prstGeom prst="rect">
            <a:avLst/>
          </a:prstGeom>
          <a:solidFill>
            <a:srgbClr val="FF0000">
              <a:alpha val="39999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4991787" y="2510312"/>
            <a:ext cx="3448380" cy="191239"/>
          </a:xfrm>
          <a:prstGeom prst="rect">
            <a:avLst/>
          </a:prstGeom>
          <a:solidFill>
            <a:srgbClr val="FF0000">
              <a:alpha val="39999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4987807" y="2312780"/>
            <a:ext cx="3452650" cy="197532"/>
          </a:xfrm>
          <a:prstGeom prst="rect">
            <a:avLst/>
          </a:prstGeom>
          <a:solidFill>
            <a:srgbClr val="FF0000">
              <a:alpha val="39999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987807" y="2132931"/>
            <a:ext cx="3452650" cy="179387"/>
          </a:xfrm>
          <a:prstGeom prst="rect">
            <a:avLst/>
          </a:prstGeom>
          <a:solidFill>
            <a:srgbClr val="FF0000">
              <a:alpha val="39999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795781" y="2845472"/>
            <a:ext cx="3343510" cy="179387"/>
          </a:xfrm>
          <a:prstGeom prst="rect">
            <a:avLst/>
          </a:prstGeom>
          <a:solidFill>
            <a:schemeClr val="accent1">
              <a:lumMod val="40000"/>
              <a:lumOff val="60000"/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775269" y="2511758"/>
            <a:ext cx="3364022" cy="179387"/>
          </a:xfrm>
          <a:prstGeom prst="rect">
            <a:avLst/>
          </a:prstGeom>
          <a:solidFill>
            <a:schemeClr val="accent1">
              <a:lumMod val="40000"/>
              <a:lumOff val="60000"/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75391" y="5006711"/>
            <a:ext cx="3363900" cy="179387"/>
          </a:xfrm>
          <a:prstGeom prst="rect">
            <a:avLst/>
          </a:prstGeom>
          <a:solidFill>
            <a:schemeClr val="accent1">
              <a:lumMod val="40000"/>
              <a:lumOff val="60000"/>
              <a:alpha val="39999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kern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23" name="ZoneTexte 22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87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96473"/>
            <a:ext cx="8542338" cy="451503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r-FR" dirty="0" smtClean="0"/>
              <a:t>Ces évolutions concernent uniquement la facturation des commissions d’intervention. Les </a:t>
            </a:r>
            <a:r>
              <a:rPr lang="fr-FR" dirty="0"/>
              <a:t>frais de rejets ne sont pas concernés</a:t>
            </a:r>
            <a:r>
              <a:rPr lang="fr-FR" dirty="0" smtClean="0"/>
              <a:t>.</a:t>
            </a:r>
          </a:p>
          <a:p>
            <a:pPr lvl="0"/>
            <a:endParaRPr lang="fr-FR" dirty="0" smtClean="0"/>
          </a:p>
          <a:p>
            <a:pPr lvl="0"/>
            <a:r>
              <a:rPr lang="fr-FR" dirty="0" smtClean="0"/>
              <a:t>Rappel sur la différence entre commission d’intervention et frais de rejet:</a:t>
            </a:r>
          </a:p>
          <a:p>
            <a:pPr lvl="1"/>
            <a:r>
              <a:rPr lang="fr-FR" dirty="0" smtClean="0"/>
              <a:t>La </a:t>
            </a:r>
            <a:r>
              <a:rPr lang="fr-FR" b="1" dirty="0"/>
              <a:t>commission d’intervention </a:t>
            </a:r>
            <a:r>
              <a:rPr lang="fr-FR" dirty="0"/>
              <a:t>rémunère le traitement particulier effectué par la banque à l’occasion d’une irrégularité de fonctionnement du </a:t>
            </a:r>
            <a:r>
              <a:rPr lang="fr-FR" dirty="0" smtClean="0"/>
              <a:t>compte</a:t>
            </a:r>
            <a:r>
              <a:rPr lang="fr-FR" dirty="0"/>
              <a:t>. La commission d’intervention est donc perçue en amont, c’est-à-dire dans tous les cas, qu’il y ait ensuite incident de paiement (par exemple, rejet du chèque) ou non. </a:t>
            </a:r>
            <a:endParaRPr lang="fr-FR" dirty="0" smtClean="0"/>
          </a:p>
          <a:p>
            <a:pPr lvl="1"/>
            <a:r>
              <a:rPr lang="fr-FR" dirty="0"/>
              <a:t>L</a:t>
            </a:r>
            <a:r>
              <a:rPr lang="fr-FR" dirty="0" smtClean="0"/>
              <a:t>es </a:t>
            </a:r>
            <a:r>
              <a:rPr lang="fr-FR" b="1" dirty="0"/>
              <a:t>frais de rejet </a:t>
            </a:r>
            <a:r>
              <a:rPr lang="fr-FR" dirty="0"/>
              <a:t>compensent le coût occasionné par l’incident de </a:t>
            </a:r>
            <a:r>
              <a:rPr lang="fr-FR" dirty="0" smtClean="0"/>
              <a:t>paiement lorsque l’opération est rejetée par le conseiller. </a:t>
            </a:r>
            <a:endParaRPr lang="fr-FR" dirty="0"/>
          </a:p>
          <a:p>
            <a:endParaRPr lang="fr-FR" dirty="0"/>
          </a:p>
          <a:p>
            <a:pPr lvl="0"/>
            <a:r>
              <a:rPr lang="fr-FR" dirty="0"/>
              <a:t>Lors du traitement du MAD,  les opérations </a:t>
            </a:r>
            <a:r>
              <a:rPr lang="fr-FR" b="1" dirty="0"/>
              <a:t>prélèvements</a:t>
            </a:r>
            <a:r>
              <a:rPr lang="fr-FR" dirty="0"/>
              <a:t> et </a:t>
            </a:r>
            <a:r>
              <a:rPr lang="fr-FR" b="1" dirty="0"/>
              <a:t>chèques</a:t>
            </a:r>
            <a:r>
              <a:rPr lang="fr-FR" dirty="0"/>
              <a:t> bénéficient des délais de </a:t>
            </a:r>
            <a:r>
              <a:rPr lang="fr-FR" dirty="0" smtClean="0"/>
              <a:t>traitement </a:t>
            </a:r>
            <a:r>
              <a:rPr lang="fr-FR" dirty="0"/>
              <a:t>pendant </a:t>
            </a:r>
            <a:r>
              <a:rPr lang="fr-FR" dirty="0" smtClean="0"/>
              <a:t>lesquels </a:t>
            </a:r>
            <a:r>
              <a:rPr lang="fr-FR" dirty="0"/>
              <a:t>l’opération est mise « En suspens </a:t>
            </a:r>
            <a:r>
              <a:rPr lang="fr-FR" dirty="0" smtClean="0"/>
              <a:t>» </a:t>
            </a:r>
            <a:r>
              <a:rPr lang="fr-FR" dirty="0"/>
              <a:t>afin que le client approvisionne son compte. Les courriers </a:t>
            </a:r>
            <a:r>
              <a:rPr lang="fr-FR" dirty="0" smtClean="0"/>
              <a:t>d’information préalable au rejet de chèque (</a:t>
            </a:r>
            <a:r>
              <a:rPr lang="fr-FR" dirty="0" err="1" smtClean="0"/>
              <a:t>Murcef</a:t>
            </a:r>
            <a:r>
              <a:rPr lang="fr-FR" dirty="0" smtClean="0"/>
              <a:t>) et au rejet de prélèvement sont </a:t>
            </a:r>
            <a:r>
              <a:rPr lang="fr-FR" dirty="0"/>
              <a:t>adressés </a:t>
            </a:r>
            <a:r>
              <a:rPr lang="fr-FR" dirty="0" smtClean="0"/>
              <a:t>pour </a:t>
            </a:r>
            <a:r>
              <a:rPr lang="fr-FR" dirty="0"/>
              <a:t>informer le client des risques en cas de rejet.</a:t>
            </a:r>
          </a:p>
          <a:p>
            <a:endParaRPr lang="fr-FR" dirty="0"/>
          </a:p>
          <a:p>
            <a:pPr lvl="0"/>
            <a:r>
              <a:rPr lang="fr-FR" b="1" dirty="0" smtClean="0"/>
              <a:t>PROS</a:t>
            </a:r>
            <a:r>
              <a:rPr lang="fr-FR" dirty="0" smtClean="0"/>
              <a:t>: </a:t>
            </a:r>
            <a:r>
              <a:rPr lang="fr-FR" dirty="0"/>
              <a:t>l</a:t>
            </a:r>
            <a:r>
              <a:rPr lang="fr-FR" dirty="0" smtClean="0"/>
              <a:t>es </a:t>
            </a:r>
            <a:r>
              <a:rPr lang="fr-FR" dirty="0"/>
              <a:t>comptes </a:t>
            </a:r>
            <a:r>
              <a:rPr lang="fr-FR" dirty="0" smtClean="0"/>
              <a:t>Française des Jeux </a:t>
            </a:r>
            <a:r>
              <a:rPr lang="fr-FR" dirty="0"/>
              <a:t>et PMU sont des comptes qui doivent être exclusivement créditeurs, donc avec un solde fin de journée </a:t>
            </a:r>
            <a:r>
              <a:rPr lang="fr-FR" dirty="0" smtClean="0"/>
              <a:t>toujours </a:t>
            </a:r>
            <a:r>
              <a:rPr lang="fr-FR" dirty="0"/>
              <a:t>créditeur. Ils échappent donc au risque de facturation de CI.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précisions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5" name="ZoneTexte 4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86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7962955" cy="4515034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« CLOE » peut vous apporter un éclairage précis selon votre </a:t>
            </a:r>
            <a:r>
              <a:rPr lang="fr-FR" dirty="0" smtClean="0"/>
              <a:t>interrogation.</a:t>
            </a:r>
            <a:endParaRPr lang="fr-FR" dirty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Pour plus d’informations ces documents sont à votre disposition en cliquant dans les liens ci-dessous (également consultables dans </a:t>
            </a:r>
            <a:r>
              <a:rPr lang="fr-FR" dirty="0" err="1" smtClean="0"/>
              <a:t>Easynet</a:t>
            </a:r>
            <a:r>
              <a:rPr lang="fr-FR" dirty="0" smtClean="0"/>
              <a:t>):</a:t>
            </a:r>
          </a:p>
          <a:p>
            <a:pPr algn="just"/>
            <a:endParaRPr lang="fr-FR" dirty="0"/>
          </a:p>
          <a:p>
            <a:pPr lvl="1" algn="just"/>
            <a:r>
              <a:rPr lang="fr-FR" sz="1800" dirty="0" smtClean="0"/>
              <a:t>La </a:t>
            </a:r>
            <a:r>
              <a:rPr lang="fr-FR" sz="1800" u="sng" dirty="0" smtClean="0">
                <a:hlinkClick r:id="rId2"/>
              </a:rPr>
              <a:t>procédure</a:t>
            </a:r>
            <a:r>
              <a:rPr lang="fr-FR" sz="1800" dirty="0" smtClean="0"/>
              <a:t> </a:t>
            </a:r>
            <a:r>
              <a:rPr lang="fr-FR" sz="1800" dirty="0"/>
              <a:t>CELCA « Décider les suspens MAD pour un client Particulier </a:t>
            </a:r>
            <a:r>
              <a:rPr lang="fr-FR" sz="1800" dirty="0" smtClean="0"/>
              <a:t>» OU «</a:t>
            </a:r>
            <a:r>
              <a:rPr lang="fr-FR" sz="1800" dirty="0"/>
              <a:t> Décider les suspens MAD sur le marché des professionnels »</a:t>
            </a:r>
            <a:endParaRPr lang="fr-FR" sz="1800" dirty="0" smtClean="0"/>
          </a:p>
          <a:p>
            <a:pPr marL="457200" lvl="1" indent="0" algn="just">
              <a:buNone/>
            </a:pPr>
            <a:r>
              <a:rPr lang="fr-FR" sz="1400" i="1" dirty="0" smtClean="0"/>
              <a:t>(Vous pouvez également rechercher ces procédures à </a:t>
            </a:r>
            <a:r>
              <a:rPr lang="fr-FR" sz="1400" i="1" dirty="0"/>
              <a:t>partir d’</a:t>
            </a:r>
            <a:r>
              <a:rPr lang="fr-FR" sz="1400" i="1" dirty="0" err="1"/>
              <a:t>Easynet</a:t>
            </a:r>
            <a:r>
              <a:rPr lang="fr-FR" sz="1400" i="1" dirty="0"/>
              <a:t> en tapant </a:t>
            </a:r>
            <a:r>
              <a:rPr lang="fr-FR" sz="1400" i="1" dirty="0" smtClean="0"/>
              <a:t>MAD)</a:t>
            </a:r>
            <a:endParaRPr lang="fr-FR" sz="1800" i="1" dirty="0"/>
          </a:p>
          <a:p>
            <a:pPr lvl="1"/>
            <a:r>
              <a:rPr lang="fr-FR" sz="1800" dirty="0" smtClean="0"/>
              <a:t>La </a:t>
            </a:r>
            <a:r>
              <a:rPr lang="fr-FR" sz="1800" u="sng" dirty="0">
                <a:hlinkClick r:id="rId3"/>
              </a:rPr>
              <a:t>fiche pratique </a:t>
            </a:r>
            <a:r>
              <a:rPr lang="fr-FR" sz="1800" dirty="0"/>
              <a:t>« Actions possibles selon le type de mouvement »</a:t>
            </a:r>
          </a:p>
          <a:p>
            <a:pPr lvl="1"/>
            <a:r>
              <a:rPr lang="fr-FR" sz="1800" dirty="0"/>
              <a:t>La </a:t>
            </a:r>
            <a:r>
              <a:rPr lang="fr-FR" sz="1800" u="sng" dirty="0">
                <a:hlinkClick r:id="rId4"/>
              </a:rPr>
              <a:t>fiche pratique </a:t>
            </a:r>
            <a:r>
              <a:rPr lang="fr-FR" sz="1800" dirty="0"/>
              <a:t>« Prises de décision »</a:t>
            </a:r>
          </a:p>
          <a:p>
            <a:pPr lvl="1"/>
            <a:r>
              <a:rPr lang="fr-FR" sz="1800" dirty="0"/>
              <a:t>Le </a:t>
            </a:r>
            <a:r>
              <a:rPr lang="fr-FR" sz="1800" u="sng" dirty="0">
                <a:hlinkClick r:id="rId5"/>
              </a:rPr>
              <a:t>guide MAD </a:t>
            </a:r>
            <a:r>
              <a:rPr lang="fr-FR" sz="1800" dirty="0"/>
              <a:t>(marché des particuliers</a:t>
            </a:r>
            <a:r>
              <a:rPr lang="fr-FR" sz="1800" dirty="0" smtClean="0"/>
              <a:t>)</a:t>
            </a:r>
          </a:p>
          <a:p>
            <a:pPr lvl="1"/>
            <a:r>
              <a:rPr lang="fr-FR" sz="1800" dirty="0"/>
              <a:t>Le </a:t>
            </a:r>
            <a:r>
              <a:rPr lang="fr-FR" sz="1800" u="sng" dirty="0">
                <a:hlinkClick r:id="rId6"/>
              </a:rPr>
              <a:t>guide MAD</a:t>
            </a:r>
            <a:r>
              <a:rPr lang="fr-FR" sz="1800" dirty="0"/>
              <a:t> (marché des pros)</a:t>
            </a:r>
          </a:p>
          <a:p>
            <a:pPr lvl="1"/>
            <a:endParaRPr lang="fr-FR" sz="1800" dirty="0"/>
          </a:p>
          <a:p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Outils à votre disposition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82390" y="211667"/>
            <a:ext cx="1320799" cy="1032934"/>
            <a:chOff x="2472264" y="143933"/>
            <a:chExt cx="1320799" cy="1032934"/>
          </a:xfrm>
        </p:grpSpPr>
        <p:sp>
          <p:nvSpPr>
            <p:cNvPr id="5" name="ZoneTexte 4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2472264" y="277338"/>
              <a:ext cx="13207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Nouveau </a:t>
              </a:r>
              <a:endParaRPr lang="fr-FR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f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onctionnement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</a:rPr>
                <a:t>du MAD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30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6000" dirty="0"/>
              <a:t>PTZ </a:t>
            </a:r>
            <a:r>
              <a:rPr lang="fr-FR" sz="6000" dirty="0">
                <a:solidFill>
                  <a:srgbClr val="FF0000"/>
                </a:solidFill>
              </a:rPr>
              <a:t>2018</a:t>
            </a: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81516" y="4215425"/>
            <a:ext cx="8575675" cy="641498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16 novembre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2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Reconduction du </a:t>
            </a:r>
            <a:r>
              <a:rPr lang="fr-FR" dirty="0" err="1"/>
              <a:t>Ptz</a:t>
            </a:r>
            <a:r>
              <a:rPr lang="fr-FR" dirty="0"/>
              <a:t> en 2018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63943" y="1117121"/>
            <a:ext cx="8534999" cy="4610819"/>
          </a:xfrm>
        </p:spPr>
        <p:txBody>
          <a:bodyPr>
            <a:normAutofit/>
          </a:bodyPr>
          <a:lstStyle/>
          <a:p>
            <a:pPr lvl="0"/>
            <a:r>
              <a:rPr lang="fr-FR" b="1" u="sng" dirty="0"/>
              <a:t>Rappel : </a:t>
            </a:r>
            <a:endParaRPr lang="fr-FR" b="1" u="sng" dirty="0" smtClean="0"/>
          </a:p>
          <a:p>
            <a:pPr lvl="1"/>
            <a:r>
              <a:rPr lang="fr-FR" dirty="0" smtClean="0"/>
              <a:t>Le </a:t>
            </a:r>
            <a:r>
              <a:rPr lang="fr-FR" dirty="0"/>
              <a:t>projet de loi de finances 2018 prévoit la </a:t>
            </a:r>
            <a:r>
              <a:rPr lang="fr-FR" b="1" dirty="0"/>
              <a:t>reconduction du PTZ </a:t>
            </a:r>
            <a:r>
              <a:rPr lang="fr-FR" dirty="0"/>
              <a:t>pour 4 ans, soit jusqu’au 31/12/2021. </a:t>
            </a:r>
          </a:p>
          <a:p>
            <a:pPr lvl="1"/>
            <a:r>
              <a:rPr lang="fr-FR" dirty="0"/>
              <a:t>Les grands principes d’attribution sont maintenus. </a:t>
            </a:r>
            <a:endParaRPr lang="fr-FR" dirty="0" smtClean="0"/>
          </a:p>
          <a:p>
            <a:pPr lvl="1"/>
            <a:r>
              <a:rPr lang="fr-FR" dirty="0" smtClean="0"/>
              <a:t>Les </a:t>
            </a:r>
            <a:r>
              <a:rPr lang="fr-FR" b="1" u="sng" dirty="0"/>
              <a:t>modifications 2018 portent sur les zones </a:t>
            </a:r>
            <a:r>
              <a:rPr lang="fr-FR" b="1" u="sng" dirty="0" smtClean="0"/>
              <a:t>géographiques éligibles</a:t>
            </a:r>
            <a:r>
              <a:rPr lang="fr-FR" dirty="0" smtClean="0"/>
              <a:t> </a:t>
            </a:r>
            <a:r>
              <a:rPr lang="fr-FR" dirty="0"/>
              <a:t>avec une restriction de celles-ci. </a:t>
            </a:r>
            <a:endParaRPr lang="fr-FR" dirty="0" smtClean="0"/>
          </a:p>
          <a:p>
            <a:pPr marL="715963" lvl="1" indent="0">
              <a:buNone/>
            </a:pPr>
            <a:r>
              <a:rPr lang="fr-FR" dirty="0" smtClean="0"/>
              <a:t>Le </a:t>
            </a:r>
            <a:r>
              <a:rPr lang="fr-FR" dirty="0"/>
              <a:t>PTZ 2018 financera les opérations uniquement dans les zones les plus tendues : </a:t>
            </a:r>
          </a:p>
          <a:p>
            <a:pPr lvl="2"/>
            <a:r>
              <a:rPr lang="fr-FR" b="1" dirty="0"/>
              <a:t>Le PTZ dans l’ancien </a:t>
            </a:r>
            <a:r>
              <a:rPr lang="fr-FR" dirty="0"/>
              <a:t>est </a:t>
            </a:r>
            <a:r>
              <a:rPr lang="fr-FR" b="1" dirty="0">
                <a:solidFill>
                  <a:srgbClr val="FF0000"/>
                </a:solidFill>
              </a:rPr>
              <a:t>supprimé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dans les zones urbaines </a:t>
            </a:r>
            <a:r>
              <a:rPr lang="fr-FR" b="1" dirty="0"/>
              <a:t>A, A Bis et B1</a:t>
            </a:r>
            <a:r>
              <a:rPr lang="fr-FR" dirty="0"/>
              <a:t>.</a:t>
            </a:r>
          </a:p>
          <a:p>
            <a:pPr lvl="2"/>
            <a:r>
              <a:rPr lang="fr-FR" b="1" dirty="0"/>
              <a:t>Le PTZ dans le neuf </a:t>
            </a:r>
            <a:r>
              <a:rPr lang="fr-FR" dirty="0"/>
              <a:t>est </a:t>
            </a:r>
            <a:r>
              <a:rPr lang="fr-FR" dirty="0" smtClean="0"/>
              <a:t>maintenu </a:t>
            </a:r>
            <a:r>
              <a:rPr lang="fr-FR" dirty="0"/>
              <a:t>sur toutes les zones en 2018 mais la quotité en zone B2 et C est réduite de 40% à 20%. </a:t>
            </a:r>
            <a:r>
              <a:rPr lang="fr-FR" b="1" dirty="0"/>
              <a:t>Par conséquent sur les zones B2 et C, le montant du PTZ sera </a:t>
            </a:r>
            <a:r>
              <a:rPr lang="fr-FR" b="1" dirty="0">
                <a:solidFill>
                  <a:srgbClr val="FF0000"/>
                </a:solidFill>
              </a:rPr>
              <a:t>réduit de moitié</a:t>
            </a:r>
            <a:r>
              <a:rPr lang="fr-FR" b="1" dirty="0" smtClean="0"/>
              <a:t>.</a:t>
            </a:r>
            <a:endParaRPr lang="fr-FR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7" y="3640683"/>
            <a:ext cx="5987720" cy="22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36"/>
          <a:stretch/>
        </p:blipFill>
        <p:spPr bwMode="auto">
          <a:xfrm flipH="1">
            <a:off x="6820307" y="3798955"/>
            <a:ext cx="1391109" cy="201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23120" y="135469"/>
            <a:ext cx="1261529" cy="1032933"/>
            <a:chOff x="2472262" y="143933"/>
            <a:chExt cx="1320799" cy="1032934"/>
          </a:xfrm>
        </p:grpSpPr>
        <p:sp>
          <p:nvSpPr>
            <p:cNvPr id="9" name="ZoneTexte 8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472262" y="369696"/>
              <a:ext cx="132079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PTZ </a:t>
              </a:r>
            </a:p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2018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760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Reconduction du </a:t>
            </a:r>
            <a:r>
              <a:rPr lang="fr-FR" dirty="0" err="1"/>
              <a:t>Ptz</a:t>
            </a:r>
            <a:r>
              <a:rPr lang="fr-FR" dirty="0"/>
              <a:t> en 2018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38064" y="1971136"/>
            <a:ext cx="8534999" cy="415361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Au vu des évolutions annoncées et compte-tenu de la forte activité sur le crédit immobilier en fin d’année, nous vous invitons :</a:t>
            </a:r>
          </a:p>
          <a:p>
            <a:pPr lvl="1" algn="just"/>
            <a:r>
              <a:rPr lang="fr-FR" sz="1800" b="1" dirty="0" smtClean="0"/>
              <a:t>à informer vos clients </a:t>
            </a:r>
            <a:r>
              <a:rPr lang="fr-FR" sz="1800" dirty="0" smtClean="0"/>
              <a:t>qui pourraient être concernés dans le cadre de leur projet</a:t>
            </a:r>
          </a:p>
          <a:p>
            <a:pPr lvl="1" algn="just"/>
            <a:r>
              <a:rPr lang="fr-FR" sz="1800" b="1" dirty="0" smtClean="0"/>
              <a:t>à finaliser vos dossiers </a:t>
            </a:r>
            <a:r>
              <a:rPr lang="fr-FR" sz="1800" dirty="0" smtClean="0"/>
              <a:t>avec PTZ 2017</a:t>
            </a:r>
          </a:p>
          <a:p>
            <a:pPr marL="180975" lvl="1" indent="0" algn="just">
              <a:buNone/>
            </a:pPr>
            <a:r>
              <a:rPr lang="fr-FR" sz="1800" dirty="0" smtClean="0"/>
              <a:t>Nous </a:t>
            </a:r>
            <a:r>
              <a:rPr lang="fr-FR" sz="1800" dirty="0"/>
              <a:t>vous rappelons que </a:t>
            </a:r>
            <a:r>
              <a:rPr lang="fr-FR" sz="1800" b="1" u="sng" dirty="0"/>
              <a:t>la date limite de réception des dossiers </a:t>
            </a:r>
            <a:r>
              <a:rPr lang="fr-FR" sz="1800" dirty="0"/>
              <a:t>au </a:t>
            </a:r>
            <a:r>
              <a:rPr lang="fr-FR" sz="1800" dirty="0" smtClean="0"/>
              <a:t>Middle Office Crédits </a:t>
            </a:r>
            <a:r>
              <a:rPr lang="fr-FR" sz="1800" dirty="0"/>
              <a:t>est fixée au </a:t>
            </a:r>
            <a:r>
              <a:rPr lang="fr-FR" sz="1800" dirty="0" smtClean="0"/>
              <a:t>:</a:t>
            </a:r>
          </a:p>
          <a:p>
            <a:pPr marL="457200" lvl="1" indent="0" algn="ctr">
              <a:buNone/>
            </a:pPr>
            <a:r>
              <a:rPr lang="fr-FR" sz="3500" b="1" u="sng" dirty="0" smtClean="0">
                <a:solidFill>
                  <a:srgbClr val="FF0000"/>
                </a:solidFill>
              </a:rPr>
              <a:t>20 </a:t>
            </a:r>
            <a:r>
              <a:rPr lang="fr-FR" sz="3500" b="1" u="sng" dirty="0">
                <a:solidFill>
                  <a:srgbClr val="FF0000"/>
                </a:solidFill>
              </a:rPr>
              <a:t>novembre </a:t>
            </a:r>
            <a:r>
              <a:rPr lang="fr-FR" sz="3500" b="1" u="sng" dirty="0" smtClean="0">
                <a:solidFill>
                  <a:srgbClr val="FF0000"/>
                </a:solidFill>
              </a:rPr>
              <a:t>2017*</a:t>
            </a:r>
          </a:p>
          <a:p>
            <a:pPr marL="0" lvl="0" indent="0" algn="ctr">
              <a:buNone/>
            </a:pPr>
            <a:endParaRPr lang="fr-FR" dirty="0" smtClean="0"/>
          </a:p>
          <a:p>
            <a:pPr lvl="0" algn="just"/>
            <a:r>
              <a:rPr lang="fr-FR" b="1" dirty="0" smtClean="0"/>
              <a:t>Pour </a:t>
            </a:r>
            <a:r>
              <a:rPr lang="fr-FR" b="1" dirty="0"/>
              <a:t>connaitre la zone d’une commune</a:t>
            </a:r>
            <a:r>
              <a:rPr lang="fr-FR" dirty="0"/>
              <a:t>, un fichier est à votre disposition dans la </a:t>
            </a:r>
            <a:r>
              <a:rPr lang="fr-FR" dirty="0" smtClean="0"/>
              <a:t>rubrique </a:t>
            </a:r>
            <a:r>
              <a:rPr lang="fr-FR" dirty="0"/>
              <a:t>des </a:t>
            </a:r>
            <a:r>
              <a:rPr lang="fr-FR" dirty="0" smtClean="0"/>
              <a:t>commerciaux </a:t>
            </a:r>
            <a:r>
              <a:rPr lang="fr-FR" dirty="0"/>
              <a:t>ou en </a:t>
            </a:r>
            <a:r>
              <a:rPr lang="fr-FR" dirty="0">
                <a:hlinkClick r:id="rId2"/>
              </a:rPr>
              <a:t>cliquant ICI</a:t>
            </a:r>
            <a:r>
              <a:rPr lang="fr-FR" dirty="0"/>
              <a:t>. </a:t>
            </a:r>
            <a:endParaRPr lang="fr-FR" dirty="0">
              <a:hlinkClick r:id="rId2"/>
            </a:endParaRPr>
          </a:p>
          <a:p>
            <a:pPr lvl="0" algn="just"/>
            <a:r>
              <a:rPr lang="fr-FR" dirty="0" smtClean="0"/>
              <a:t>Un </a:t>
            </a:r>
            <a:r>
              <a:rPr lang="fr-FR" dirty="0"/>
              <a:t>nouveau découpage des zones est également prévu courant 2018. Nous vous en tiendrons informés</a:t>
            </a:r>
            <a:r>
              <a:rPr lang="fr-FR" dirty="0" smtClean="0"/>
              <a:t>.</a:t>
            </a:r>
          </a:p>
          <a:p>
            <a:pPr lvl="0" algn="just"/>
            <a:r>
              <a:rPr lang="fr-FR" dirty="0" smtClean="0"/>
              <a:t>Accédez au support de présentation du PTZ 2018 en </a:t>
            </a:r>
            <a:r>
              <a:rPr lang="fr-FR" dirty="0" smtClean="0">
                <a:hlinkClick r:id="rId3"/>
              </a:rPr>
              <a:t>cliquant ICI </a:t>
            </a:r>
            <a:r>
              <a:rPr lang="fr-FR" dirty="0" smtClean="0"/>
              <a:t>(disponible dans la rubrique des commerciaux).</a:t>
            </a:r>
            <a:endParaRPr lang="fr-FR" dirty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54014" y="6542667"/>
            <a:ext cx="6081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200" b="1" dirty="0" smtClean="0"/>
              <a:t>* </a:t>
            </a:r>
            <a:r>
              <a:rPr lang="fr-FR" sz="1200" b="1" dirty="0"/>
              <a:t>Au-delà de cette date, l’édition des offres des dossiers avec un PTZ 2017 ne sera pas garantie.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87267" y="1164571"/>
            <a:ext cx="6512943" cy="71508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fr-FR" b="1" dirty="0">
                <a:solidFill>
                  <a:schemeClr val="bg1"/>
                </a:solidFill>
              </a:rPr>
              <a:t>En conséquence, de nombreux projets ne seront plus éligibles au </a:t>
            </a:r>
          </a:p>
          <a:p>
            <a:pPr lvl="0" algn="ctr"/>
            <a:r>
              <a:rPr lang="fr-FR" b="1" dirty="0">
                <a:solidFill>
                  <a:schemeClr val="bg1"/>
                </a:solidFill>
              </a:rPr>
              <a:t>PTZ en 2018 du fait de leur situation géographique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3120" y="135469"/>
            <a:ext cx="1261529" cy="1032933"/>
            <a:chOff x="2472262" y="143933"/>
            <a:chExt cx="1320799" cy="1032934"/>
          </a:xfrm>
        </p:grpSpPr>
        <p:sp>
          <p:nvSpPr>
            <p:cNvPr id="8" name="ZoneTexte 7"/>
            <p:cNvSpPr txBox="1"/>
            <p:nvPr/>
          </p:nvSpPr>
          <p:spPr>
            <a:xfrm>
              <a:off x="2531532" y="143933"/>
              <a:ext cx="1202261" cy="1032934"/>
            </a:xfrm>
            <a:prstGeom prst="ellips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472262" y="369696"/>
              <a:ext cx="1320799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PTZ </a:t>
              </a:r>
            </a:p>
            <a:p>
              <a:pPr algn="ctr"/>
              <a:r>
                <a:rPr lang="fr-FR" b="1" dirty="0" smtClean="0">
                  <a:solidFill>
                    <a:schemeClr val="bg1"/>
                  </a:solidFill>
                </a:rPr>
                <a:t>2018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4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 sur la </a:t>
            </a:r>
            <a:r>
              <a:rPr lang="fr-FR" dirty="0" smtClean="0">
                <a:solidFill>
                  <a:srgbClr val="FF0000"/>
                </a:solidFill>
              </a:rPr>
              <a:t>fusion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81516" y="4215425"/>
            <a:ext cx="8575675" cy="641498"/>
          </a:xfrm>
        </p:spPr>
        <p:txBody>
          <a:bodyPr>
            <a:noAutofit/>
          </a:bodyPr>
          <a:lstStyle/>
          <a:p>
            <a:r>
              <a:rPr lang="fr-FR" sz="2400" dirty="0">
                <a:effectLst/>
              </a:rPr>
              <a:t>temps d’échange sur les </a:t>
            </a:r>
            <a:r>
              <a:rPr lang="fr-FR" sz="2400" dirty="0" smtClean="0">
                <a:effectLst/>
              </a:rPr>
              <a:t/>
            </a:r>
            <a:br>
              <a:rPr lang="fr-FR" sz="2400" dirty="0" smtClean="0">
                <a:effectLst/>
              </a:rPr>
            </a:br>
            <a:r>
              <a:rPr lang="fr-FR" sz="2400" dirty="0" smtClean="0">
                <a:effectLst/>
              </a:rPr>
              <a:t>informations </a:t>
            </a:r>
            <a:r>
              <a:rPr lang="fr-FR" sz="2400" dirty="0">
                <a:effectLst/>
              </a:rPr>
              <a:t>reçues le 15/11</a:t>
            </a: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/>
              <a:t>de la </a:t>
            </a:r>
            <a:r>
              <a:rPr lang="fr-FR" dirty="0" smtClean="0"/>
              <a:t>semaine</a:t>
            </a:r>
            <a:endParaRPr lang="fr-F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82243" y="4690011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6048060" y="3117857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514712" y="1218415"/>
            <a:ext cx="8310115" cy="5090337"/>
          </a:xfrm>
        </p:spPr>
        <p:txBody>
          <a:bodyPr>
            <a:normAutofit/>
          </a:bodyPr>
          <a:lstStyle/>
          <a:p>
            <a:pPr marL="982663" lvl="0" indent="-2667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spcBef>
                <a:spcPts val="0"/>
              </a:spcBef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 smtClean="0">
              <a:latin typeface="Arial Narrow" panose="020B0606020202030204" pitchFamily="34" charset="0"/>
            </a:endParaRPr>
          </a:p>
          <a:p>
            <a:r>
              <a:rPr lang="fr-FR" b="1" dirty="0" smtClean="0"/>
              <a:t>TOUS MARCHES (Parts, pros, BDR…) - </a:t>
            </a:r>
            <a:r>
              <a:rPr lang="fr-FR" dirty="0"/>
              <a:t>Nouvelles modalités de tarification du MAD</a:t>
            </a:r>
          </a:p>
          <a:p>
            <a:pPr lvl="0"/>
            <a:r>
              <a:rPr lang="fr-FR" b="1" dirty="0" smtClean="0"/>
              <a:t>BANCA </a:t>
            </a:r>
            <a:r>
              <a:rPr lang="fr-FR" b="1" dirty="0" smtClean="0"/>
              <a:t>–</a:t>
            </a:r>
            <a:r>
              <a:rPr lang="fr-FR" dirty="0" smtClean="0"/>
              <a:t> Activation IZICARTE</a:t>
            </a:r>
          </a:p>
          <a:p>
            <a:pPr lvl="0"/>
            <a:r>
              <a:rPr lang="fr-FR" b="1" dirty="0"/>
              <a:t>BANCA </a:t>
            </a:r>
            <a:r>
              <a:rPr lang="fr-FR" b="1" dirty="0" smtClean="0"/>
              <a:t>– </a:t>
            </a:r>
            <a:r>
              <a:rPr lang="fr-FR" dirty="0" smtClean="0"/>
              <a:t>Addendum tarifaire</a:t>
            </a:r>
            <a:endParaRPr lang="fr-FR" dirty="0"/>
          </a:p>
          <a:p>
            <a:pPr lvl="0"/>
            <a:r>
              <a:rPr lang="fr-FR" b="1" dirty="0" smtClean="0"/>
              <a:t>JEUNES – </a:t>
            </a:r>
            <a:r>
              <a:rPr lang="fr-FR" dirty="0" smtClean="0"/>
              <a:t>CBR : Evolution des BIN Mastercard</a:t>
            </a:r>
            <a:endParaRPr lang="fr-FR" dirty="0"/>
          </a:p>
          <a:p>
            <a:pPr lvl="0"/>
            <a:r>
              <a:rPr lang="fr-FR" b="1" dirty="0" smtClean="0"/>
              <a:t>EPARGNE – </a:t>
            </a:r>
            <a:r>
              <a:rPr lang="fr-FR" dirty="0" smtClean="0"/>
              <a:t>Livret A 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Modification </a:t>
            </a:r>
            <a:r>
              <a:rPr lang="fr-FR" dirty="0"/>
              <a:t>du seuil d’adhésion Nuances Plus </a:t>
            </a:r>
          </a:p>
          <a:p>
            <a:pPr lvl="0"/>
            <a:r>
              <a:rPr lang="fr-FR" b="1" dirty="0" smtClean="0"/>
              <a:t>DIVERS </a:t>
            </a:r>
            <a:r>
              <a:rPr lang="fr-FR" b="1" dirty="0" smtClean="0"/>
              <a:t>– </a:t>
            </a:r>
            <a:r>
              <a:rPr lang="fr-FR" dirty="0"/>
              <a:t>Création d’un panel de </a:t>
            </a:r>
            <a:r>
              <a:rPr lang="fr-FR" dirty="0" smtClean="0"/>
              <a:t>collaborateurs</a:t>
            </a:r>
          </a:p>
          <a:p>
            <a:pPr lvl="0"/>
            <a:r>
              <a:rPr lang="fr-FR" b="1" dirty="0"/>
              <a:t>DIVERS – </a:t>
            </a:r>
            <a:r>
              <a:rPr lang="fr-FR" dirty="0"/>
              <a:t>Montée de version de novembre V17.10</a:t>
            </a:r>
          </a:p>
        </p:txBody>
      </p:sp>
    </p:spTree>
    <p:extLst>
      <p:ext uri="{BB962C8B-B14F-4D97-AF65-F5344CB8AC3E}">
        <p14:creationId xmlns:p14="http://schemas.microsoft.com/office/powerpoint/2010/main" val="131025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02ea4b1b-5614-43b2-acce-6a9ef10fff4e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6648</TotalTime>
  <Words>1533</Words>
  <Application>Microsoft Office PowerPoint</Application>
  <PresentationFormat>Affichage à l'écran (4:3)</PresentationFormat>
  <Paragraphs>295</Paragraphs>
  <Slides>15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HEURE DU JEUDI</vt:lpstr>
      <vt:lpstr>Nouveau fonctionnement du MAD a compter du 18/11/2017</vt:lpstr>
      <vt:lpstr>contexte</vt:lpstr>
      <vt:lpstr>Ce qui change</vt:lpstr>
      <vt:lpstr>La notion de solde de fin de journée (1/2)</vt:lpstr>
      <vt:lpstr>La notion de solde de fin de journée (2/2)</vt:lpstr>
      <vt:lpstr>La facturation de tous les débits (1/2)</vt:lpstr>
      <vt:lpstr>La facturation de tous les débits (2/2)</vt:lpstr>
      <vt:lpstr>Quelques précisions</vt:lpstr>
      <vt:lpstr>Outils à votre disposition</vt:lpstr>
      <vt:lpstr>PTZ 2018</vt:lpstr>
      <vt:lpstr>Reconduction du Ptz en 2018</vt:lpstr>
      <vt:lpstr>Reconduction du Ptz en 2018</vt:lpstr>
      <vt:lpstr>Point sur la fusion</vt:lpstr>
      <vt:lpstr>Actualités de la semaine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A5703260</cp:lastModifiedBy>
  <cp:revision>400</cp:revision>
  <cp:lastPrinted>2017-11-10T15:55:05Z</cp:lastPrinted>
  <dcterms:created xsi:type="dcterms:W3CDTF">2016-06-03T08:10:53Z</dcterms:created>
  <dcterms:modified xsi:type="dcterms:W3CDTF">2017-11-15T08:05:39Z</dcterms:modified>
</cp:coreProperties>
</file>