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5.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6.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7.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8.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4"/>
    <p:sldMasterId id="2147483776" r:id="rId5"/>
    <p:sldMasterId id="2147483795" r:id="rId6"/>
    <p:sldMasterId id="2147483785" r:id="rId7"/>
    <p:sldMasterId id="2147483818" r:id="rId8"/>
    <p:sldMasterId id="2147483826" r:id="rId9"/>
    <p:sldMasterId id="2147483834" r:id="rId10"/>
    <p:sldMasterId id="2147483842" r:id="rId11"/>
    <p:sldMasterId id="2147483858" r:id="rId12"/>
  </p:sldMasterIdLst>
  <p:notesMasterIdLst>
    <p:notesMasterId r:id="rId22"/>
  </p:notesMasterIdLst>
  <p:handoutMasterIdLst>
    <p:handoutMasterId r:id="rId23"/>
  </p:handoutMasterIdLst>
  <p:sldIdLst>
    <p:sldId id="319" r:id="rId13"/>
    <p:sldId id="311" r:id="rId14"/>
    <p:sldId id="312" r:id="rId15"/>
    <p:sldId id="313" r:id="rId16"/>
    <p:sldId id="315" r:id="rId17"/>
    <p:sldId id="321" r:id="rId18"/>
    <p:sldId id="291" r:id="rId19"/>
    <p:sldId id="320" r:id="rId20"/>
    <p:sldId id="317" r:id="rId21"/>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B0F2D"/>
    <a:srgbClr val="66CCFF"/>
    <a:srgbClr val="FFFFCC"/>
    <a:srgbClr val="000000"/>
    <a:srgbClr val="FBC652"/>
    <a:srgbClr val="F51A78"/>
    <a:srgbClr val="2AB7B8"/>
    <a:srgbClr val="004C72"/>
    <a:srgbClr val="F5795A"/>
    <a:srgbClr val="3F7C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605" autoAdjust="0"/>
    <p:restoredTop sz="99543" autoAdjust="0"/>
  </p:normalViewPr>
  <p:slideViewPr>
    <p:cSldViewPr snapToGrid="0">
      <p:cViewPr varScale="1">
        <p:scale>
          <a:sx n="113" d="100"/>
          <a:sy n="113" d="100"/>
        </p:scale>
        <p:origin x="-846" y="-96"/>
      </p:cViewPr>
      <p:guideLst>
        <p:guide orient="horz" pos="693"/>
        <p:guide orient="horz" pos="4005"/>
        <p:guide orient="horz" pos="4319"/>
        <p:guide orient="horz" pos="167"/>
        <p:guide orient="horz" pos="853"/>
        <p:guide pos="188"/>
        <p:guide pos="5626"/>
        <p:guide pos="442"/>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26" d="100"/>
          <a:sy n="26" d="100"/>
        </p:scale>
        <p:origin x="-1116" y="-114"/>
      </p:cViewPr>
      <p:guideLst>
        <p:guide orient="horz" pos="3126"/>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9.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handoutMaster" Target="handoutMasters/handoutMaster1.xml"/><Relationship Id="rId10" Type="http://schemas.openxmlformats.org/officeDocument/2006/relationships/slideMaster" Target="slideMasters/slideMaster7.xml"/><Relationship Id="rId19" Type="http://schemas.openxmlformats.org/officeDocument/2006/relationships/slide" Target="slides/slide7.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sz="quarter" idx="1"/>
          </p:nvPr>
        </p:nvSpPr>
        <p:spPr>
          <a:xfrm>
            <a:off x="3850443" y="0"/>
            <a:ext cx="2945659" cy="498056"/>
          </a:xfrm>
          <a:prstGeom prst="rect">
            <a:avLst/>
          </a:prstGeom>
        </p:spPr>
        <p:txBody>
          <a:bodyPr vert="horz" lIns="92138" tIns="46069" rIns="92138" bIns="46069" rtlCol="0"/>
          <a:lstStyle>
            <a:lvl1pPr algn="r">
              <a:defRPr sz="1300"/>
            </a:lvl1pPr>
          </a:lstStyle>
          <a:p>
            <a:fld id="{F77A0AB4-7775-4FC7-B8A1-46CFA9F0F0E9}" type="datetimeFigureOut">
              <a:rPr lang="fr-FR" smtClean="0"/>
              <a:t>23/11/2017</a:t>
            </a:fld>
            <a:endParaRPr lang="fr-FR"/>
          </a:p>
        </p:txBody>
      </p:sp>
      <p:sp>
        <p:nvSpPr>
          <p:cNvPr id="4" name="Espace réservé du pied de page 3"/>
          <p:cNvSpPr>
            <a:spLocks noGrp="1"/>
          </p:cNvSpPr>
          <p:nvPr>
            <p:ph type="ftr" sz="quarter" idx="2"/>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5" name="Espace réservé du numéro de diapositive 4"/>
          <p:cNvSpPr>
            <a:spLocks noGrp="1"/>
          </p:cNvSpPr>
          <p:nvPr>
            <p:ph type="sldNum" sz="quarter" idx="3"/>
          </p:nvPr>
        </p:nvSpPr>
        <p:spPr>
          <a:xfrm>
            <a:off x="3850443" y="9428586"/>
            <a:ext cx="2945659" cy="498055"/>
          </a:xfrm>
          <a:prstGeom prst="rect">
            <a:avLst/>
          </a:prstGeom>
        </p:spPr>
        <p:txBody>
          <a:bodyPr vert="horz" lIns="92138" tIns="46069" rIns="92138" bIns="46069" rtlCol="0" anchor="b"/>
          <a:lstStyle>
            <a:lvl1pPr algn="r">
              <a:defRPr sz="1300"/>
            </a:lvl1pPr>
          </a:lstStyle>
          <a:p>
            <a:fld id="{964C3968-A1B5-4F38-B712-C964C7D4F433}" type="slidenum">
              <a:rPr lang="fr-FR" smtClean="0"/>
              <a:t>‹N°›</a:t>
            </a:fld>
            <a:endParaRPr lang="fr-FR"/>
          </a:p>
        </p:txBody>
      </p:sp>
    </p:spTree>
    <p:extLst>
      <p:ext uri="{BB962C8B-B14F-4D97-AF65-F5344CB8AC3E}">
        <p14:creationId xmlns:p14="http://schemas.microsoft.com/office/powerpoint/2010/main" val="34589703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2138" tIns="46069" rIns="92138" bIns="46069" rtlCol="0"/>
          <a:lstStyle>
            <a:lvl1pPr algn="r">
              <a:defRPr sz="1300"/>
            </a:lvl1pPr>
          </a:lstStyle>
          <a:p>
            <a:fld id="{11D46B69-4552-46CB-8059-651E9FE79FD0}" type="datetimeFigureOut">
              <a:rPr lang="fr-FR" smtClean="0"/>
              <a:t>23/11/2017</a:t>
            </a:fld>
            <a:endParaRPr lang="fr-FR"/>
          </a:p>
        </p:txBody>
      </p:sp>
      <p:sp>
        <p:nvSpPr>
          <p:cNvPr id="4" name="Espace réservé de l'image des diapositives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2138" tIns="46069" rIns="92138" bIns="46069" rtlCol="0" anchor="ctr"/>
          <a:lstStyle/>
          <a:p>
            <a:endParaRPr lang="fr-FR"/>
          </a:p>
        </p:txBody>
      </p:sp>
      <p:sp>
        <p:nvSpPr>
          <p:cNvPr id="5" name="Espace réservé des notes 4"/>
          <p:cNvSpPr>
            <a:spLocks noGrp="1"/>
          </p:cNvSpPr>
          <p:nvPr>
            <p:ph type="body" sz="quarter" idx="3"/>
          </p:nvPr>
        </p:nvSpPr>
        <p:spPr>
          <a:xfrm>
            <a:off x="679768" y="4777195"/>
            <a:ext cx="5438140" cy="3908614"/>
          </a:xfrm>
          <a:prstGeom prst="rect">
            <a:avLst/>
          </a:prstGeom>
        </p:spPr>
        <p:txBody>
          <a:bodyPr vert="horz" lIns="92138" tIns="46069" rIns="92138" bIns="46069"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3850443" y="9428586"/>
            <a:ext cx="2945659" cy="498055"/>
          </a:xfrm>
          <a:prstGeom prst="rect">
            <a:avLst/>
          </a:prstGeom>
        </p:spPr>
        <p:txBody>
          <a:bodyPr vert="horz" lIns="92138" tIns="46069" rIns="92138" bIns="46069" rtlCol="0" anchor="b"/>
          <a:lstStyle>
            <a:lvl1pPr algn="r">
              <a:defRPr sz="1300"/>
            </a:lvl1pPr>
          </a:lstStyle>
          <a:p>
            <a:fld id="{5E6C0AB7-84EE-46A7-ACC8-EBAB79331247}" type="slidenum">
              <a:rPr lang="fr-FR" smtClean="0"/>
              <a:t>‹N°›</a:t>
            </a:fld>
            <a:endParaRPr lang="fr-FR"/>
          </a:p>
        </p:txBody>
      </p:sp>
    </p:spTree>
    <p:extLst>
      <p:ext uri="{BB962C8B-B14F-4D97-AF65-F5344CB8AC3E}">
        <p14:creationId xmlns:p14="http://schemas.microsoft.com/office/powerpoint/2010/main" val="956187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jp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1.jp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1.jp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1.jp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6.xml"/><Relationship Id="rId4" Type="http://schemas.openxmlformats.org/officeDocument/2006/relationships/image" Target="../media/image1.jp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7.xml"/><Relationship Id="rId4" Type="http://schemas.openxmlformats.org/officeDocument/2006/relationships/image" Target="../media/image1.jp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8.xml"/><Relationship Id="rId4" Type="http://schemas.openxmlformats.org/officeDocument/2006/relationships/image" Target="../media/image1.jp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9.xml"/><Relationship Id="rId4" Type="http://schemas.openxmlformats.org/officeDocument/2006/relationships/image" Target="../media/image1.jp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850584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12494714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59130894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15941781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400798295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23892909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10927497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1"/>
          <p:cNvSpPr/>
          <p:nvPr userDrawn="1"/>
        </p:nvSpPr>
        <p:spPr>
          <a:xfrm>
            <a:off x="-1" y="6260951"/>
            <a:ext cx="7018317"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a:p>
        </p:txBody>
      </p:sp>
    </p:spTree>
    <p:extLst>
      <p:ext uri="{BB962C8B-B14F-4D97-AF65-F5344CB8AC3E}">
        <p14:creationId xmlns:p14="http://schemas.microsoft.com/office/powerpoint/2010/main" val="1239119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125014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fourObj">
  <p:cSld name="Titre et 4 contenus">
    <p:spTree>
      <p:nvGrpSpPr>
        <p:cNvPr id="1" name=""/>
        <p:cNvGrpSpPr/>
        <p:nvPr/>
      </p:nvGrpSpPr>
      <p:grpSpPr>
        <a:xfrm>
          <a:off x="0" y="0"/>
          <a:ext cx="0" cy="0"/>
          <a:chOff x="0" y="0"/>
          <a:chExt cx="0" cy="0"/>
        </a:xfrm>
      </p:grpSpPr>
      <p:sp>
        <p:nvSpPr>
          <p:cNvPr id="2" name="Titre 1"/>
          <p:cNvSpPr>
            <a:spLocks noGrp="1"/>
          </p:cNvSpPr>
          <p:nvPr>
            <p:ph type="title" sz="quarter"/>
          </p:nvPr>
        </p:nvSpPr>
        <p:spPr>
          <a:xfrm>
            <a:off x="539750" y="404813"/>
            <a:ext cx="8064500" cy="495300"/>
          </a:xfrm>
        </p:spPr>
        <p:txBody>
          <a:bodyPr/>
          <a:lstStyle/>
          <a:p>
            <a:r>
              <a:rPr lang="fr-FR" smtClean="0"/>
              <a:t>Cliquez pour modifier le style du titre</a:t>
            </a:r>
            <a:endParaRPr lang="fr-FR"/>
          </a:p>
        </p:txBody>
      </p:sp>
      <p:sp>
        <p:nvSpPr>
          <p:cNvPr id="3" name="Espace réservé du contenu 2"/>
          <p:cNvSpPr>
            <a:spLocks noGrp="1"/>
          </p:cNvSpPr>
          <p:nvPr>
            <p:ph sz="quarter" idx="1"/>
          </p:nvPr>
        </p:nvSpPr>
        <p:spPr>
          <a:xfrm>
            <a:off x="539750" y="1169988"/>
            <a:ext cx="3956050" cy="23495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quarter" idx="2"/>
          </p:nvPr>
        </p:nvSpPr>
        <p:spPr>
          <a:xfrm>
            <a:off x="4648200" y="1169988"/>
            <a:ext cx="3956050" cy="23495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contenu 4"/>
          <p:cNvSpPr>
            <a:spLocks noGrp="1"/>
          </p:cNvSpPr>
          <p:nvPr>
            <p:ph sz="quarter" idx="3"/>
          </p:nvPr>
        </p:nvSpPr>
        <p:spPr>
          <a:xfrm>
            <a:off x="539750" y="3671888"/>
            <a:ext cx="3956050" cy="23495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contenu 5"/>
          <p:cNvSpPr>
            <a:spLocks noGrp="1"/>
          </p:cNvSpPr>
          <p:nvPr>
            <p:ph sz="quarter" idx="4"/>
          </p:nvPr>
        </p:nvSpPr>
        <p:spPr>
          <a:xfrm>
            <a:off x="4648200" y="3671888"/>
            <a:ext cx="3956050" cy="23495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Rectangle 4"/>
          <p:cNvSpPr>
            <a:spLocks noGrp="1" noChangeArrowheads="1"/>
          </p:cNvSpPr>
          <p:nvPr>
            <p:ph type="dt" sz="half" idx="10"/>
          </p:nvPr>
        </p:nvSpPr>
        <p:spPr>
          <a:xfrm>
            <a:off x="827088" y="6092825"/>
            <a:ext cx="3313112" cy="360363"/>
          </a:xfrm>
          <a:prstGeom prst="rect">
            <a:avLst/>
          </a:prstGeom>
          <a:ln/>
        </p:spPr>
        <p:txBody>
          <a:bodyPr/>
          <a:lstStyle>
            <a:lvl1pPr>
              <a:defRPr/>
            </a:lvl1pPr>
          </a:lstStyle>
          <a:p>
            <a:pPr>
              <a:defRPr/>
            </a:pPr>
            <a:fld id="{8A7FE305-11AD-4AA3-835A-CD697F3B80D5}" type="datetime1">
              <a:rPr lang="fr-FR" smtClean="0"/>
              <a:t>23/11/2017</a:t>
            </a:fld>
            <a:endParaRPr lang="fr-FR"/>
          </a:p>
        </p:txBody>
      </p:sp>
      <p:sp>
        <p:nvSpPr>
          <p:cNvPr id="8" name="Rectangle 6"/>
          <p:cNvSpPr>
            <a:spLocks noGrp="1" noChangeArrowheads="1"/>
          </p:cNvSpPr>
          <p:nvPr>
            <p:ph type="sldNum" sz="quarter" idx="11"/>
          </p:nvPr>
        </p:nvSpPr>
        <p:spPr>
          <a:xfrm>
            <a:off x="395288" y="6092825"/>
            <a:ext cx="288925" cy="360363"/>
          </a:xfrm>
          <a:prstGeom prst="rect">
            <a:avLst/>
          </a:prstGeom>
          <a:ln/>
        </p:spPr>
        <p:txBody>
          <a:bodyPr/>
          <a:lstStyle>
            <a:lvl1pPr>
              <a:defRPr/>
            </a:lvl1pPr>
          </a:lstStyle>
          <a:p>
            <a:fld id="{BD7EEDB4-2716-41B8-85C5-8A44FA3D5B20}" type="slidenum">
              <a:rPr lang="fr-FR" altLang="fr-FR"/>
              <a:pPr/>
              <a:t>‹N°›</a:t>
            </a:fld>
            <a:endParaRPr lang="fr-FR" altLang="fr-FR"/>
          </a:p>
        </p:txBody>
      </p:sp>
    </p:spTree>
    <p:extLst>
      <p:ext uri="{BB962C8B-B14F-4D97-AF65-F5344CB8AC3E}">
        <p14:creationId xmlns:p14="http://schemas.microsoft.com/office/powerpoint/2010/main" val="16577372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248108760"/>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792380582"/>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910672183"/>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2831194925"/>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347590667"/>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155687089"/>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581401263"/>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974339007"/>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076146726"/>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3677050891"/>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2584419172"/>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2183905"/>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1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5929236"/>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1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8535676"/>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7DAAF"/>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7DAAF"/>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6026633"/>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15045"/>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65362724"/>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2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77312370"/>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2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3621979"/>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accent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accent2">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6950388"/>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86646885"/>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6"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58343727"/>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3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7"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6440456"/>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3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9"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689015"/>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accent5">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accent5">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1158568"/>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1982826"/>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955665121"/>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3610014046"/>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806601200"/>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4099791631"/>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277047349"/>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3807498575"/>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651262580"/>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14"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20"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2336095"/>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913309864"/>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676268456"/>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238204553"/>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1845743687"/>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3183750267"/>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908050" y="1321481"/>
            <a:ext cx="8542338" cy="4515034"/>
          </a:xfrm>
          <a:prstGeom prst="rect">
            <a:avLst/>
          </a:prstGeo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168521806"/>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7574277"/>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003880197"/>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180192375"/>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1799320540"/>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430610965"/>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98450" y="1354138"/>
            <a:ext cx="8542338" cy="4515034"/>
          </a:xfrm>
          <a:prstGeom prst="rect">
            <a:avLst/>
          </a:prstGeo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943169202"/>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464018114"/>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779059490"/>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63095553"/>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2019887280"/>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853595330"/>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582910"/>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31107" y="1621971"/>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681281855"/>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783574156"/>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2518840676"/>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3333242985"/>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313935743"/>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98450" y="1354138"/>
            <a:ext cx="8542338" cy="4515034"/>
          </a:xfrm>
          <a:prstGeom prst="rect">
            <a:avLst/>
          </a:prstGeo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698616553"/>
      </p:ext>
    </p:extLst>
  </p:cSld>
  <p:clrMapOvr>
    <a:masterClrMapping/>
  </p:clrMapOvr>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4066188927"/>
      </p:ext>
    </p:extLst>
  </p:cSld>
  <p:clrMapOvr>
    <a:masterClrMapping/>
  </p:clrMapOvr>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54766579"/>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301820333"/>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394143386"/>
      </p:ext>
    </p:extLst>
  </p:cSld>
  <p:clrMapOvr>
    <a:masterClrMapping/>
  </p:clrMapOvr>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43242106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10" Type="http://schemas.openxmlformats.org/officeDocument/2006/relationships/image" Target="../media/image1.jpg"/><Relationship Id="rId4" Type="http://schemas.openxmlformats.org/officeDocument/2006/relationships/slideLayout" Target="../slideLayouts/slideLayout14.xml"/><Relationship Id="rId9" Type="http://schemas.openxmlformats.org/officeDocument/2006/relationships/image" Target="../media/image5.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slideLayout" Target="../slideLayouts/slideLayout35.xml"/><Relationship Id="rId3" Type="http://schemas.openxmlformats.org/officeDocument/2006/relationships/slideLayout" Target="../slideLayouts/slideLayout20.xml"/><Relationship Id="rId21" Type="http://schemas.openxmlformats.org/officeDocument/2006/relationships/slideLayout" Target="../slideLayouts/slideLayout38.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5" Type="http://schemas.openxmlformats.org/officeDocument/2006/relationships/image" Target="../media/image1.jpg"/><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slideLayout" Target="../slideLayouts/slideLayout37.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24" Type="http://schemas.openxmlformats.org/officeDocument/2006/relationships/image" Target="../media/image6.emf"/><Relationship Id="rId5" Type="http://schemas.openxmlformats.org/officeDocument/2006/relationships/slideLayout" Target="../slideLayouts/slideLayout22.xml"/><Relationship Id="rId15" Type="http://schemas.openxmlformats.org/officeDocument/2006/relationships/slideLayout" Target="../slideLayouts/slideLayout32.xml"/><Relationship Id="rId23" Type="http://schemas.openxmlformats.org/officeDocument/2006/relationships/theme" Target="../theme/theme3.xml"/><Relationship Id="rId10" Type="http://schemas.openxmlformats.org/officeDocument/2006/relationships/slideLayout" Target="../slideLayouts/slideLayout27.xml"/><Relationship Id="rId19" Type="http://schemas.openxmlformats.org/officeDocument/2006/relationships/slideLayout" Target="../slideLayouts/slideLayout36.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 Id="rId22" Type="http://schemas.openxmlformats.org/officeDocument/2006/relationships/slideLayout" Target="../slideLayouts/slideLayout39.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42.xml"/><Relationship Id="rId7" Type="http://schemas.openxmlformats.org/officeDocument/2006/relationships/slideLayout" Target="../slideLayouts/slideLayout46.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5" Type="http://schemas.openxmlformats.org/officeDocument/2006/relationships/slideLayout" Target="../slideLayouts/slideLayout44.xml"/><Relationship Id="rId10" Type="http://schemas.openxmlformats.org/officeDocument/2006/relationships/image" Target="../media/image1.jpg"/><Relationship Id="rId4" Type="http://schemas.openxmlformats.org/officeDocument/2006/relationships/slideLayout" Target="../slideLayouts/slideLayout43.xml"/><Relationship Id="rId9" Type="http://schemas.openxmlformats.org/officeDocument/2006/relationships/image" Target="../media/image10.jpeg"/></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49.xml"/><Relationship Id="rId7" Type="http://schemas.openxmlformats.org/officeDocument/2006/relationships/slideLayout" Target="../slideLayouts/slideLayout53.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5" Type="http://schemas.openxmlformats.org/officeDocument/2006/relationships/slideLayout" Target="../slideLayouts/slideLayout51.xml"/><Relationship Id="rId4" Type="http://schemas.openxmlformats.org/officeDocument/2006/relationships/slideLayout" Target="../slideLayouts/slideLayout50.xml"/><Relationship Id="rId9" Type="http://schemas.openxmlformats.org/officeDocument/2006/relationships/image" Target="../media/image1.jpg"/></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56.xml"/><Relationship Id="rId7" Type="http://schemas.openxmlformats.org/officeDocument/2006/relationships/slideLayout" Target="../slideLayouts/slideLayout60.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5" Type="http://schemas.openxmlformats.org/officeDocument/2006/relationships/slideLayout" Target="../slideLayouts/slideLayout58.xml"/><Relationship Id="rId4" Type="http://schemas.openxmlformats.org/officeDocument/2006/relationships/slideLayout" Target="../slideLayouts/slideLayout57.xml"/><Relationship Id="rId9" Type="http://schemas.openxmlformats.org/officeDocument/2006/relationships/image" Target="../media/image1.jpg"/></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63.xml"/><Relationship Id="rId7" Type="http://schemas.openxmlformats.org/officeDocument/2006/relationships/slideLayout" Target="../slideLayouts/slideLayout67.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5" Type="http://schemas.openxmlformats.org/officeDocument/2006/relationships/slideLayout" Target="../slideLayouts/slideLayout65.xml"/><Relationship Id="rId4" Type="http://schemas.openxmlformats.org/officeDocument/2006/relationships/slideLayout" Target="../slideLayouts/slideLayout64.xml"/><Relationship Id="rId9" Type="http://schemas.openxmlformats.org/officeDocument/2006/relationships/image" Target="../media/image1.jpg"/></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70.xml"/><Relationship Id="rId7" Type="http://schemas.openxmlformats.org/officeDocument/2006/relationships/slideLayout" Target="../slideLayouts/slideLayout74.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5" Type="http://schemas.openxmlformats.org/officeDocument/2006/relationships/slideLayout" Target="../slideLayouts/slideLayout72.xml"/><Relationship Id="rId4" Type="http://schemas.openxmlformats.org/officeDocument/2006/relationships/slideLayout" Target="../slideLayouts/slideLayout71.xml"/><Relationship Id="rId9" Type="http://schemas.openxmlformats.org/officeDocument/2006/relationships/image" Target="../media/image1.jpg"/></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77.xml"/><Relationship Id="rId7" Type="http://schemas.openxmlformats.org/officeDocument/2006/relationships/slideLayout" Target="../slideLayouts/slideLayout81.xml"/><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5" Type="http://schemas.openxmlformats.org/officeDocument/2006/relationships/slideLayout" Target="../slideLayouts/slideLayout79.xml"/><Relationship Id="rId4" Type="http://schemas.openxmlformats.org/officeDocument/2006/relationships/slideLayout" Target="../slideLayouts/slideLayout78.xml"/><Relationship Id="rId9"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8" name="Image 1"/>
          <p:cNvPicPr>
            <a:picLocks noChangeAspect="1"/>
          </p:cNvPicPr>
          <p:nvPr/>
        </p:nvPicPr>
        <p:blipFill>
          <a:blip r:embed="rId12">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Oval 13"/>
          <p:cNvSpPr txBox="1">
            <a:spLocks noChangeAspect="1" noChangeArrowheads="1"/>
          </p:cNvSpPr>
          <p:nvPr/>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1">
                    <a:lumMod val="50000"/>
                  </a:schemeClr>
                </a:solidFill>
                <a:latin typeface="Arial Narrow" panose="020B0606020202030204" pitchFamily="34" charset="0"/>
              </a:rPr>
              <a:t>HEURE DU JEUDI 23 NOVEMBRE 2017</a:t>
            </a:r>
          </a:p>
        </p:txBody>
      </p:sp>
    </p:spTree>
    <p:extLst>
      <p:ext uri="{BB962C8B-B14F-4D97-AF65-F5344CB8AC3E}">
        <p14:creationId xmlns:p14="http://schemas.microsoft.com/office/powerpoint/2010/main" val="918055934"/>
      </p:ext>
    </p:extLst>
  </p:cSld>
  <p:clrMap bg1="lt1" tx1="dk1" bg2="lt2" tx2="dk2" accent1="accent1" accent2="accent2" accent3="accent3" accent4="accent4" accent5="accent5" accent6="accent6" hlink="hlink" folHlink="folHlink"/>
  <p:sldLayoutIdLst>
    <p:sldLayoutId id="2147483878" r:id="rId1"/>
    <p:sldLayoutId id="2147483769" r:id="rId2"/>
    <p:sldLayoutId id="2147483771" r:id="rId3"/>
    <p:sldLayoutId id="2147483772" r:id="rId4"/>
    <p:sldLayoutId id="2147483773" r:id="rId5"/>
    <p:sldLayoutId id="2147483774" r:id="rId6"/>
    <p:sldLayoutId id="2147483775" r:id="rId7"/>
    <p:sldLayoutId id="2147483882" r:id="rId8"/>
    <p:sldLayoutId id="2147483881" r:id="rId9"/>
    <p:sldLayoutId id="2147483883" r:id="rId10"/>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2"/>
                </a:solidFill>
                <a:latin typeface="Arial Narrow" panose="020B0606020202030204" pitchFamily="34" charset="0"/>
              </a:rPr>
              <a:t>TITRE DE LA PRÉSENTATION</a:t>
            </a:r>
          </a:p>
        </p:txBody>
      </p:sp>
      <p:pic>
        <p:nvPicPr>
          <p:cNvPr id="16" name="Image 15" descr="Griffetaupe.pdf"/>
          <p:cNvPicPr>
            <a:picLocks noChangeAspect="1"/>
          </p:cNvPicPr>
          <p:nvPr/>
        </p:nvPicPr>
        <p:blipFill rotWithShape="1">
          <a:blip r:embed="rId9">
            <a:extLst>
              <a:ext uri="{28A0092B-C50C-407E-A947-70E740481C1C}">
                <a14:useLocalDpi xmlns:a14="http://schemas.microsoft.com/office/drawing/2010/main" val="0"/>
              </a:ext>
            </a:extLst>
          </a:blip>
          <a:srcRect l="16105" t="18838" r="13858" b="13592"/>
          <a:stretch/>
        </p:blipFill>
        <p:spPr>
          <a:xfrm>
            <a:off x="649320" y="6343712"/>
            <a:ext cx="1212534" cy="311074"/>
          </a:xfrm>
          <a:prstGeom prst="rect">
            <a:avLst/>
          </a:prstGeom>
        </p:spPr>
      </p:pic>
      <p:pic>
        <p:nvPicPr>
          <p:cNvPr id="17" name="Image 1"/>
          <p:cNvPicPr>
            <a:picLocks noChangeAspect="1"/>
          </p:cNvPicPr>
          <p:nvPr/>
        </p:nvPicPr>
        <p:blipFill>
          <a:blip r:embed="rId10">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3303531"/>
      </p:ext>
    </p:extLst>
  </p:cSld>
  <p:clrMap bg1="lt1" tx1="dk1" bg2="lt2" tx2="dk2" accent1="accent1" accent2="accent2" accent3="accent3" accent4="accent4" accent5="accent5" accent6="accent6" hlink="hlink" folHlink="folHlink"/>
  <p:sldLayoutIdLst>
    <p:sldLayoutId id="2147483869" r:id="rId1"/>
    <p:sldLayoutId id="2147483778" r:id="rId2"/>
    <p:sldLayoutId id="2147483779" r:id="rId3"/>
    <p:sldLayoutId id="2147483780" r:id="rId4"/>
    <p:sldLayoutId id="2147483781" r:id="rId5"/>
    <p:sldLayoutId id="2147483782" r:id="rId6"/>
    <p:sldLayoutId id="2147483783"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2"/>
                </a:solidFill>
                <a:latin typeface="Arial Narrow" panose="020B0606020202030204" pitchFamily="34" charset="0"/>
              </a:rPr>
              <a:t>TITRE DE LA PRÉSENTATION</a:t>
            </a:r>
          </a:p>
        </p:txBody>
      </p:sp>
      <p:pic>
        <p:nvPicPr>
          <p:cNvPr id="17" name="Image 16" descr="GRIFFE_PRO 2.pdf"/>
          <p:cNvPicPr>
            <a:picLocks noChangeAspect="1"/>
          </p:cNvPicPr>
          <p:nvPr/>
        </p:nvPicPr>
        <p:blipFill rotWithShape="1">
          <a:blip r:embed="rId24" cstate="print">
            <a:extLst>
              <a:ext uri="{28A0092B-C50C-407E-A947-70E740481C1C}">
                <a14:useLocalDpi xmlns:a14="http://schemas.microsoft.com/office/drawing/2010/main" val="0"/>
              </a:ext>
            </a:extLst>
          </a:blip>
          <a:srcRect l="8364" t="31060" r="9107" b="31740"/>
          <a:stretch/>
        </p:blipFill>
        <p:spPr>
          <a:xfrm>
            <a:off x="644715" y="6405772"/>
            <a:ext cx="1393405" cy="154101"/>
          </a:xfrm>
          <a:prstGeom prst="rect">
            <a:avLst/>
          </a:prstGeom>
        </p:spPr>
      </p:pic>
      <p:pic>
        <p:nvPicPr>
          <p:cNvPr id="16" name="Image 1"/>
          <p:cNvPicPr>
            <a:picLocks noChangeAspect="1"/>
          </p:cNvPicPr>
          <p:nvPr/>
        </p:nvPicPr>
        <p:blipFill>
          <a:blip r:embed="rId25">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9206643"/>
      </p:ext>
    </p:extLst>
  </p:cSld>
  <p:clrMap bg1="lt1" tx1="dk1" bg2="lt2" tx2="dk2" accent1="accent1" accent2="accent2" accent3="accent3" accent4="accent4" accent5="accent5" accent6="accent6" hlink="hlink" folHlink="folHlink"/>
  <p:sldLayoutIdLst>
    <p:sldLayoutId id="2147483870"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 id="2147483813" r:id="rId18"/>
    <p:sldLayoutId id="2147483814" r:id="rId19"/>
    <p:sldLayoutId id="2147483815" r:id="rId20"/>
    <p:sldLayoutId id="2147483816" r:id="rId21"/>
    <p:sldLayoutId id="2147483817" r:id="rId22"/>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2"/>
                </a:solidFill>
                <a:latin typeface="Arial Narrow" panose="020B0606020202030204" pitchFamily="34" charset="0"/>
              </a:rPr>
              <a:t>TITRE DE LA PRÉSENTATION</a:t>
            </a:r>
          </a:p>
        </p:txBody>
      </p:sp>
      <p:pic>
        <p:nvPicPr>
          <p:cNvPr id="17" name="Image 16" descr="Capture d’écran 2014-02-18 à 17.45.05.jpg"/>
          <p:cNvPicPr>
            <a:picLocks noChangeAspect="1"/>
          </p:cNvPicPr>
          <p:nvPr/>
        </p:nvPicPr>
        <p:blipFill rotWithShape="1">
          <a:blip r:embed="rId9" cstate="print">
            <a:extLst>
              <a:ext uri="{28A0092B-C50C-407E-A947-70E740481C1C}">
                <a14:useLocalDpi xmlns:a14="http://schemas.microsoft.com/office/drawing/2010/main" val="0"/>
              </a:ext>
            </a:extLst>
          </a:blip>
          <a:srcRect t="7996" b="6648"/>
          <a:stretch/>
        </p:blipFill>
        <p:spPr>
          <a:xfrm>
            <a:off x="640859" y="6334332"/>
            <a:ext cx="1419295" cy="349920"/>
          </a:xfrm>
          <a:prstGeom prst="rect">
            <a:avLst/>
          </a:prstGeom>
        </p:spPr>
      </p:pic>
      <p:pic>
        <p:nvPicPr>
          <p:cNvPr id="16" name="Image 1"/>
          <p:cNvPicPr>
            <a:picLocks noChangeAspect="1"/>
          </p:cNvPicPr>
          <p:nvPr/>
        </p:nvPicPr>
        <p:blipFill>
          <a:blip r:embed="rId10">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0459620"/>
      </p:ext>
    </p:extLst>
  </p:cSld>
  <p:clrMap bg1="lt1" tx1="dk1" bg2="lt2" tx2="dk2" accent1="accent1" accent2="accent2" accent3="accent3" accent4="accent4" accent5="accent5" accent6="accent6" hlink="hlink" folHlink="folHlink"/>
  <p:sldLayoutIdLst>
    <p:sldLayoutId id="2147483871" r:id="rId1"/>
    <p:sldLayoutId id="2147483788" r:id="rId2"/>
    <p:sldLayoutId id="2147483789" r:id="rId3"/>
    <p:sldLayoutId id="2147483790" r:id="rId4"/>
    <p:sldLayoutId id="2147483791" r:id="rId5"/>
    <p:sldLayoutId id="2147483792" r:id="rId6"/>
    <p:sldLayoutId id="2147483793"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6" name="Groupe 25"/>
          <p:cNvGrpSpPr/>
          <p:nvPr/>
        </p:nvGrpSpPr>
        <p:grpSpPr>
          <a:xfrm>
            <a:off x="231382" y="357376"/>
            <a:ext cx="8595012" cy="709424"/>
            <a:chOff x="231382" y="357376"/>
            <a:chExt cx="8595012" cy="709424"/>
          </a:xfrm>
        </p:grpSpPr>
        <p:sp>
          <p:nvSpPr>
            <p:cNvPr id="27" name="Rectangle 26"/>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8" name="Rectangle 27"/>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9" name="Rectangle 2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31" name="Espace réservé du texte 22"/>
          <p:cNvSpPr txBox="1">
            <a:spLocks/>
          </p:cNvSpPr>
          <p:nvPr/>
        </p:nvSpPr>
        <p:spPr>
          <a:xfrm>
            <a:off x="766988" y="357374"/>
            <a:ext cx="8059406" cy="709426"/>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32" name="ZoneTexte 31"/>
          <p:cNvSpPr txBox="1"/>
          <p:nvPr/>
        </p:nvSpPr>
        <p:spPr>
          <a:xfrm>
            <a:off x="629705" y="6394320"/>
            <a:ext cx="1827056" cy="230832"/>
          </a:xfrm>
          <a:prstGeom prst="rect">
            <a:avLst/>
          </a:prstGeom>
          <a:noFill/>
        </p:spPr>
        <p:txBody>
          <a:bodyPr wrap="square" rtlCol="0" anchor="ctr">
            <a:spAutoFit/>
          </a:bodyPr>
          <a:lstStyle/>
          <a:p>
            <a:pPr algn="l"/>
            <a:r>
              <a:rPr lang="fr-FR" sz="900" b="1" dirty="0" smtClean="0">
                <a:solidFill>
                  <a:srgbClr val="9E0827"/>
                </a:solidFill>
                <a:latin typeface="Arial Narrow" panose="020B0606020202030204" pitchFamily="34" charset="0"/>
              </a:rPr>
              <a:t>ENTREPRISES</a:t>
            </a:r>
            <a:endParaRPr lang="fr-FR" sz="900" b="1" dirty="0">
              <a:solidFill>
                <a:srgbClr val="9E0827"/>
              </a:solidFill>
              <a:latin typeface="Arial Narrow" panose="020B0606020202030204" pitchFamily="34" charset="0"/>
            </a:endParaRPr>
          </a:p>
        </p:txBody>
      </p:sp>
      <p:sp>
        <p:nvSpPr>
          <p:cNvPr id="33" name="Rectangle 32"/>
          <p:cNvSpPr/>
          <p:nvPr/>
        </p:nvSpPr>
        <p:spPr bwMode="auto">
          <a:xfrm>
            <a:off x="298594" y="6372222"/>
            <a:ext cx="274809" cy="264474"/>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34" name="Espace réservé du numéro de diapositive 1"/>
          <p:cNvSpPr txBox="1">
            <a:spLocks/>
          </p:cNvSpPr>
          <p:nvPr/>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4" name="Image 1"/>
          <p:cNvPicPr>
            <a:picLocks noChangeAspect="1"/>
          </p:cNvPicPr>
          <p:nvPr/>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2366592"/>
      </p:ext>
    </p:extLst>
  </p:cSld>
  <p:clrMap bg1="lt1" tx1="dk1" bg2="lt2" tx2="dk2" accent1="accent1" accent2="accent2" accent3="accent3" accent4="accent4" accent5="accent5" accent6="accent6" hlink="hlink" folHlink="folHlink"/>
  <p:sldLayoutIdLst>
    <p:sldLayoutId id="2147483872" r:id="rId1"/>
    <p:sldLayoutId id="2147483820" r:id="rId2"/>
    <p:sldLayoutId id="2147483821" r:id="rId3"/>
    <p:sldLayoutId id="2147483822" r:id="rId4"/>
    <p:sldLayoutId id="2147483823" r:id="rId5"/>
    <p:sldLayoutId id="2147483824" r:id="rId6"/>
    <p:sldLayoutId id="2147483825"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C00000"/>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17" name="Rectangle 16"/>
          <p:cNvSpPr/>
          <p:nvPr/>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9" name="Espace réservé du texte 22"/>
          <p:cNvSpPr txBox="1">
            <a:spLocks/>
          </p:cNvSpPr>
          <p:nvPr/>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20" name="ZoneTexte 19"/>
          <p:cNvSpPr txBox="1"/>
          <p:nvPr/>
        </p:nvSpPr>
        <p:spPr>
          <a:xfrm>
            <a:off x="629705" y="6328218"/>
            <a:ext cx="1827056" cy="369332"/>
          </a:xfrm>
          <a:prstGeom prst="rect">
            <a:avLst/>
          </a:prstGeom>
          <a:noFill/>
        </p:spPr>
        <p:txBody>
          <a:bodyPr wrap="square" rtlCol="0">
            <a:spAutoFit/>
          </a:bodyPr>
          <a:lstStyle/>
          <a:p>
            <a:pPr algn="l"/>
            <a:r>
              <a:rPr lang="fr-FR" sz="900" b="1" dirty="0" smtClean="0">
                <a:solidFill>
                  <a:srgbClr val="DE6225"/>
                </a:solidFill>
                <a:latin typeface="Arial Narrow" panose="020B0606020202030204" pitchFamily="34" charset="0"/>
              </a:rPr>
              <a:t>ECONOMIE SOCIALE</a:t>
            </a:r>
            <a:br>
              <a:rPr lang="fr-FR" sz="900" b="1" dirty="0" smtClean="0">
                <a:solidFill>
                  <a:srgbClr val="DE6225"/>
                </a:solidFill>
                <a:latin typeface="Arial Narrow" panose="020B0606020202030204" pitchFamily="34" charset="0"/>
              </a:rPr>
            </a:br>
            <a:r>
              <a:rPr lang="fr-FR" sz="900" b="1" dirty="0" smtClean="0">
                <a:solidFill>
                  <a:srgbClr val="DE6225"/>
                </a:solidFill>
                <a:latin typeface="Arial Narrow" panose="020B0606020202030204" pitchFamily="34" charset="0"/>
              </a:rPr>
              <a:t>ET INSTITUIONNELS</a:t>
            </a:r>
            <a:endParaRPr lang="fr-FR" sz="900" b="1" dirty="0">
              <a:solidFill>
                <a:srgbClr val="DE6225"/>
              </a:solidFill>
              <a:latin typeface="Arial Narrow" panose="020B0606020202030204" pitchFamily="34" charset="0"/>
            </a:endParaRPr>
          </a:p>
        </p:txBody>
      </p:sp>
      <p:sp>
        <p:nvSpPr>
          <p:cNvPr id="21" name="Espace réservé du numéro de diapositive 1"/>
          <p:cNvSpPr txBox="1">
            <a:spLocks/>
          </p:cNvSpPr>
          <p:nvPr/>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22"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8" name="Image 1"/>
          <p:cNvPicPr>
            <a:picLocks noChangeAspect="1"/>
          </p:cNvPicPr>
          <p:nvPr/>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225605"/>
      </p:ext>
    </p:extLst>
  </p:cSld>
  <p:clrMap bg1="lt1" tx1="dk1" bg2="lt2" tx2="dk2" accent1="accent1" accent2="accent2" accent3="accent3" accent4="accent4" accent5="accent5" accent6="accent6" hlink="hlink" folHlink="folHlink"/>
  <p:sldLayoutIdLst>
    <p:sldLayoutId id="2147483873" r:id="rId1"/>
    <p:sldLayoutId id="2147483828" r:id="rId2"/>
    <p:sldLayoutId id="2147483829" r:id="rId3"/>
    <p:sldLayoutId id="2147483830" r:id="rId4"/>
    <p:sldLayoutId id="2147483831" r:id="rId5"/>
    <p:sldLayoutId id="2147483832" r:id="rId6"/>
    <p:sldLayoutId id="2147483833"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p:nvGrpSpPr>
        <p:grpSpPr>
          <a:xfrm>
            <a:off x="231382" y="357376"/>
            <a:ext cx="8595012"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6" name="ZoneTexte 25"/>
          <p:cNvSpPr txBox="1"/>
          <p:nvPr/>
        </p:nvSpPr>
        <p:spPr>
          <a:xfrm>
            <a:off x="633008" y="6390640"/>
            <a:ext cx="1827056" cy="230832"/>
          </a:xfrm>
          <a:prstGeom prst="rect">
            <a:avLst/>
          </a:prstGeom>
          <a:noFill/>
        </p:spPr>
        <p:txBody>
          <a:bodyPr wrap="square" rtlCol="0">
            <a:spAutoFit/>
          </a:bodyPr>
          <a:lstStyle>
            <a:defPPr>
              <a:defRPr lang="fr-FR"/>
            </a:defPPr>
            <a:lvl1pPr algn="l">
              <a:defRPr sz="900" b="1">
                <a:solidFill>
                  <a:srgbClr val="DE6225"/>
                </a:solidFill>
                <a:latin typeface="Arial Narrow" panose="020B0606020202030204" pitchFamily="34" charset="0"/>
              </a:defRPr>
            </a:lvl1pPr>
          </a:lstStyle>
          <a:p>
            <a:r>
              <a:rPr lang="fr-FR" dirty="0"/>
              <a:t>PERSONNES PROTEGEES</a:t>
            </a:r>
          </a:p>
        </p:txBody>
      </p:sp>
      <p:sp>
        <p:nvSpPr>
          <p:cNvPr id="28" name="Espace réservé du texte 22"/>
          <p:cNvSpPr txBox="1">
            <a:spLocks/>
          </p:cNvSpPr>
          <p:nvPr/>
        </p:nvSpPr>
        <p:spPr>
          <a:xfrm>
            <a:off x="766988" y="357376"/>
            <a:ext cx="8059406" cy="709424"/>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29" name="Rectangle 28"/>
          <p:cNvSpPr/>
          <p:nvPr/>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30" name="Espace réservé du numéro de diapositive 1"/>
          <p:cNvSpPr txBox="1">
            <a:spLocks/>
          </p:cNvSpPr>
          <p:nvPr/>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4" name="Image 1"/>
          <p:cNvPicPr>
            <a:picLocks noChangeAspect="1"/>
          </p:cNvPicPr>
          <p:nvPr/>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3763699"/>
      </p:ext>
    </p:extLst>
  </p:cSld>
  <p:clrMap bg1="lt1" tx1="dk1" bg2="lt2" tx2="dk2" accent1="accent1" accent2="accent2" accent3="accent3" accent4="accent4" accent5="accent5" accent6="accent6" hlink="hlink" folHlink="folHlink"/>
  <p:sldLayoutIdLst>
    <p:sldLayoutId id="2147483874" r:id="rId1"/>
    <p:sldLayoutId id="2147483836" r:id="rId2"/>
    <p:sldLayoutId id="2147483837" r:id="rId3"/>
    <p:sldLayoutId id="2147483838" r:id="rId4"/>
    <p:sldLayoutId id="2147483839" r:id="rId5"/>
    <p:sldLayoutId id="2147483840" r:id="rId6"/>
    <p:sldLayoutId id="2147483841"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17" name="Rectangle 16"/>
          <p:cNvSpPr/>
          <p:nvPr/>
        </p:nvSpPr>
        <p:spPr bwMode="auto">
          <a:xfrm>
            <a:off x="298594" y="6372222"/>
            <a:ext cx="274809" cy="264474"/>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9" name="Espace réservé du texte 22"/>
          <p:cNvSpPr txBox="1">
            <a:spLocks/>
          </p:cNvSpPr>
          <p:nvPr/>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20" name="ZoneTexte 19"/>
          <p:cNvSpPr txBox="1"/>
          <p:nvPr/>
        </p:nvSpPr>
        <p:spPr>
          <a:xfrm>
            <a:off x="629705" y="6394320"/>
            <a:ext cx="1827056" cy="230832"/>
          </a:xfrm>
          <a:prstGeom prst="rect">
            <a:avLst/>
          </a:prstGeom>
          <a:noFill/>
        </p:spPr>
        <p:txBody>
          <a:bodyPr wrap="square" rtlCol="0">
            <a:spAutoFit/>
          </a:bodyPr>
          <a:lstStyle/>
          <a:p>
            <a:pPr algn="l"/>
            <a:r>
              <a:rPr lang="fr-FR" sz="900" b="1" dirty="0" smtClean="0">
                <a:solidFill>
                  <a:srgbClr val="581D41"/>
                </a:solidFill>
                <a:latin typeface="Arial Narrow" panose="020B0606020202030204" pitchFamily="34" charset="0"/>
              </a:rPr>
              <a:t>IMMOBILIER PROFESSIONNEL</a:t>
            </a:r>
            <a:endParaRPr lang="fr-FR" sz="900" b="1" dirty="0">
              <a:solidFill>
                <a:srgbClr val="581D41"/>
              </a:solidFill>
              <a:latin typeface="Arial Narrow" panose="020B0606020202030204" pitchFamily="34" charset="0"/>
            </a:endParaRPr>
          </a:p>
        </p:txBody>
      </p:sp>
      <p:sp>
        <p:nvSpPr>
          <p:cNvPr id="21" name="Espace réservé du numéro de diapositive 1"/>
          <p:cNvSpPr txBox="1">
            <a:spLocks/>
          </p:cNvSpPr>
          <p:nvPr/>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22"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8" name="Image 1"/>
          <p:cNvPicPr>
            <a:picLocks noChangeAspect="1"/>
          </p:cNvPicPr>
          <p:nvPr/>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2507664"/>
      </p:ext>
    </p:extLst>
  </p:cSld>
  <p:clrMap bg1="lt1" tx1="dk1" bg2="lt2" tx2="dk2" accent1="accent1" accent2="accent2" accent3="accent3" accent4="accent4" accent5="accent5" accent6="accent6" hlink="hlink" folHlink="folHlink"/>
  <p:sldLayoutIdLst>
    <p:sldLayoutId id="2147483875" r:id="rId1"/>
    <p:sldLayoutId id="2147483844" r:id="rId2"/>
    <p:sldLayoutId id="2147483845" r:id="rId3"/>
    <p:sldLayoutId id="2147483846" r:id="rId4"/>
    <p:sldLayoutId id="2147483847" r:id="rId5"/>
    <p:sldLayoutId id="2147483848" r:id="rId6"/>
    <p:sldLayoutId id="2147483849"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581D41"/>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p:nvGrpSpPr>
        <p:grpSpPr>
          <a:xfrm>
            <a:off x="231382" y="357376"/>
            <a:ext cx="8595012"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6" name="Rectangle 25"/>
          <p:cNvSpPr/>
          <p:nvPr/>
        </p:nvSpPr>
        <p:spPr bwMode="auto">
          <a:xfrm>
            <a:off x="298594" y="6372222"/>
            <a:ext cx="274809" cy="264474"/>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27" name="ZoneTexte 26"/>
          <p:cNvSpPr txBox="1"/>
          <p:nvPr/>
        </p:nvSpPr>
        <p:spPr>
          <a:xfrm>
            <a:off x="629705" y="6394320"/>
            <a:ext cx="1166044" cy="230832"/>
          </a:xfrm>
          <a:prstGeom prst="rect">
            <a:avLst/>
          </a:prstGeom>
          <a:noFill/>
        </p:spPr>
        <p:txBody>
          <a:bodyPr wrap="square" rtlCol="0">
            <a:spAutoFit/>
          </a:bodyPr>
          <a:lstStyle/>
          <a:p>
            <a:pPr algn="l"/>
            <a:r>
              <a:rPr lang="fr-FR" sz="900" b="1" dirty="0" smtClean="0">
                <a:solidFill>
                  <a:srgbClr val="EA9922"/>
                </a:solidFill>
                <a:latin typeface="Arial Narrow" panose="020B0606020202030204" pitchFamily="34" charset="0"/>
              </a:rPr>
              <a:t>SECTEUR PUBLIC</a:t>
            </a:r>
            <a:endParaRPr lang="fr-FR" sz="900" b="1" dirty="0">
              <a:solidFill>
                <a:srgbClr val="EA9922"/>
              </a:solidFill>
              <a:latin typeface="Arial Narrow" panose="020B0606020202030204" pitchFamily="34" charset="0"/>
            </a:endParaRPr>
          </a:p>
        </p:txBody>
      </p:sp>
      <p:sp>
        <p:nvSpPr>
          <p:cNvPr id="29" name="Espace réservé du texte 22"/>
          <p:cNvSpPr txBox="1">
            <a:spLocks/>
          </p:cNvSpPr>
          <p:nvPr/>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30" name="Espace réservé du numéro de diapositive 1"/>
          <p:cNvSpPr txBox="1">
            <a:spLocks/>
          </p:cNvSpPr>
          <p:nvPr/>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4" name="Image 1"/>
          <p:cNvPicPr>
            <a:picLocks noChangeAspect="1"/>
          </p:cNvPicPr>
          <p:nvPr/>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5062497"/>
      </p:ext>
    </p:extLst>
  </p:cSld>
  <p:clrMap bg1="lt1" tx1="dk1" bg2="lt2" tx2="dk2" accent1="accent1" accent2="accent2" accent3="accent3" accent4="accent4" accent5="accent5" accent6="accent6" hlink="hlink" folHlink="folHlink"/>
  <p:sldLayoutIdLst>
    <p:sldLayoutId id="2147483877" r:id="rId1"/>
    <p:sldLayoutId id="2147483860" r:id="rId2"/>
    <p:sldLayoutId id="2147483861" r:id="rId3"/>
    <p:sldLayoutId id="2147483862" r:id="rId4"/>
    <p:sldLayoutId id="2147483863" r:id="rId5"/>
    <p:sldLayoutId id="2147483864" r:id="rId6"/>
    <p:sldLayoutId id="2147483865"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EA992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space réservé pour une image  2"/>
          <p:cNvPicPr>
            <a:picLocks noGrp="1" noChangeAspect="1"/>
          </p:cNvPicPr>
          <p:nvPr>
            <p:ph type="pic" sz="quarter" idx="21"/>
          </p:nvPr>
        </p:nvPicPr>
        <p:blipFill>
          <a:blip r:embed="rId2">
            <a:extLst>
              <a:ext uri="{28A0092B-C50C-407E-A947-70E740481C1C}">
                <a14:useLocalDpi xmlns:a14="http://schemas.microsoft.com/office/drawing/2010/main" val="0"/>
              </a:ext>
            </a:extLst>
          </a:blip>
          <a:stretch>
            <a:fillRect/>
          </a:stretch>
        </p:blipFill>
        <p:spPr>
          <a:xfrm>
            <a:off x="298468" y="265113"/>
            <a:ext cx="8575162" cy="5554800"/>
          </a:xfrm>
        </p:spPr>
      </p:pic>
      <p:sp>
        <p:nvSpPr>
          <p:cNvPr id="112" name="Titre 111"/>
          <p:cNvSpPr>
            <a:spLocks noGrp="1"/>
          </p:cNvSpPr>
          <p:nvPr>
            <p:ph type="ctrTitle"/>
          </p:nvPr>
        </p:nvSpPr>
        <p:spPr/>
        <p:txBody>
          <a:bodyPr>
            <a:noAutofit/>
          </a:bodyPr>
          <a:lstStyle/>
          <a:p>
            <a:r>
              <a:rPr lang="fr-FR" dirty="0"/>
              <a:t>Ade </a:t>
            </a:r>
            <a:r>
              <a:rPr lang="fr-FR" dirty="0" err="1"/>
              <a:t>cNP</a:t>
            </a:r>
            <a:r>
              <a:rPr lang="fr-FR" dirty="0"/>
              <a:t> </a:t>
            </a:r>
            <a:r>
              <a:rPr lang="fr-FR" dirty="0" smtClean="0">
                <a:solidFill>
                  <a:srgbClr val="FF0000"/>
                </a:solidFill>
              </a:rPr>
              <a:t>2018</a:t>
            </a:r>
            <a:r>
              <a:rPr lang="fr-FR" dirty="0" smtClean="0"/>
              <a:t/>
            </a:r>
            <a:br>
              <a:rPr lang="fr-FR" dirty="0" smtClean="0"/>
            </a:br>
            <a:r>
              <a:rPr lang="fr-FR" dirty="0"/>
              <a:t>intégration de la </a:t>
            </a:r>
            <a:r>
              <a:rPr lang="fr-FR" dirty="0">
                <a:solidFill>
                  <a:srgbClr val="FF0000"/>
                </a:solidFill>
              </a:rPr>
              <a:t>garantie</a:t>
            </a:r>
            <a:r>
              <a:rPr lang="fr-FR" dirty="0"/>
              <a:t> </a:t>
            </a:r>
            <a:r>
              <a:rPr lang="fr-FR" dirty="0" err="1" smtClean="0">
                <a:solidFill>
                  <a:srgbClr val="FF0000"/>
                </a:solidFill>
              </a:rPr>
              <a:t>mno</a:t>
            </a:r>
            <a:endParaRPr lang="fr-FR" dirty="0">
              <a:solidFill>
                <a:srgbClr val="FF0000"/>
              </a:solidFill>
            </a:endParaRPr>
          </a:p>
        </p:txBody>
      </p:sp>
      <p:sp>
        <p:nvSpPr>
          <p:cNvPr id="113" name="Sous-titre 112"/>
          <p:cNvSpPr>
            <a:spLocks noGrp="1"/>
          </p:cNvSpPr>
          <p:nvPr>
            <p:ph type="subTitle" idx="1"/>
          </p:nvPr>
        </p:nvSpPr>
        <p:spPr>
          <a:xfrm>
            <a:off x="281516" y="4215425"/>
            <a:ext cx="8575675" cy="641498"/>
          </a:xfrm>
        </p:spPr>
        <p:txBody>
          <a:bodyPr/>
          <a:lstStyle/>
          <a:p>
            <a:r>
              <a:rPr lang="fr-FR" dirty="0" smtClean="0"/>
              <a:t>Heure du jeudi</a:t>
            </a:r>
            <a:endParaRPr lang="fr-FR" dirty="0"/>
          </a:p>
        </p:txBody>
      </p:sp>
      <p:sp>
        <p:nvSpPr>
          <p:cNvPr id="140" name="Espace réservé du texte 139"/>
          <p:cNvSpPr>
            <a:spLocks noGrp="1"/>
          </p:cNvSpPr>
          <p:nvPr>
            <p:ph type="body" sz="quarter" idx="10"/>
          </p:nvPr>
        </p:nvSpPr>
        <p:spPr/>
        <p:txBody>
          <a:bodyPr/>
          <a:lstStyle/>
          <a:p>
            <a:r>
              <a:rPr lang="fr-FR" dirty="0" smtClean="0"/>
              <a:t>23 novembre 2017</a:t>
            </a:r>
            <a:endParaRPr lang="fr-FR" dirty="0"/>
          </a:p>
        </p:txBody>
      </p:sp>
      <p:pic>
        <p:nvPicPr>
          <p:cNvPr id="6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65"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Image 6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 y="0"/>
            <a:ext cx="2333625" cy="2447925"/>
          </a:xfrm>
          <a:prstGeom prst="rect">
            <a:avLst/>
          </a:prstGeom>
        </p:spPr>
      </p:pic>
      <p:sp>
        <p:nvSpPr>
          <p:cNvPr id="8" name="ZoneTexte 11"/>
          <p:cNvSpPr txBox="1"/>
          <p:nvPr/>
        </p:nvSpPr>
        <p:spPr>
          <a:xfrm>
            <a:off x="2802464" y="5870102"/>
            <a:ext cx="3235864" cy="885349"/>
          </a:xfrm>
          <a:prstGeom prst="roundRect">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path path="circle">
              <a:fillToRect t="100000" r="100000"/>
            </a:path>
            <a:tileRect l="-100000" b="-100000"/>
          </a:gradFill>
          <a:scene3d>
            <a:camera prst="orthographicFront"/>
            <a:lightRig rig="threePt" dir="t"/>
          </a:scene3d>
          <a:sp3d>
            <a:bevelT w="114300" prst="artDeco"/>
          </a:sp3d>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000" b="1" dirty="0" smtClean="0">
                <a:solidFill>
                  <a:schemeClr val="bg1"/>
                </a:solidFill>
              </a:rPr>
              <a:t>Appuyez sur </a:t>
            </a:r>
            <a:r>
              <a:rPr lang="fr-FR" sz="2600" b="1" dirty="0" smtClean="0">
                <a:solidFill>
                  <a:schemeClr val="bg1"/>
                </a:solidFill>
              </a:rPr>
              <a:t>F5 </a:t>
            </a:r>
            <a:r>
              <a:rPr lang="fr-FR" sz="2000" b="1" dirty="0" smtClean="0">
                <a:solidFill>
                  <a:schemeClr val="bg1"/>
                </a:solidFill>
              </a:rPr>
              <a:t>pour </a:t>
            </a:r>
          </a:p>
          <a:p>
            <a:pPr algn="ctr"/>
            <a:r>
              <a:rPr lang="fr-FR" sz="2000" b="1" dirty="0" smtClean="0">
                <a:solidFill>
                  <a:schemeClr val="bg1"/>
                </a:solidFill>
              </a:rPr>
              <a:t>lancer le diaporama</a:t>
            </a:r>
          </a:p>
        </p:txBody>
      </p:sp>
    </p:spTree>
    <p:extLst>
      <p:ext uri="{BB962C8B-B14F-4D97-AF65-F5344CB8AC3E}">
        <p14:creationId xmlns:p14="http://schemas.microsoft.com/office/powerpoint/2010/main" val="154925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1"/>
          <p:cNvSpPr>
            <a:spLocks noGrp="1"/>
          </p:cNvSpPr>
          <p:nvPr>
            <p:ph idx="1"/>
          </p:nvPr>
        </p:nvSpPr>
        <p:spPr>
          <a:xfrm>
            <a:off x="2035833" y="1130061"/>
            <a:ext cx="6728601" cy="2544791"/>
          </a:xfrm>
        </p:spPr>
        <p:txBody>
          <a:bodyPr>
            <a:normAutofit/>
          </a:bodyPr>
          <a:lstStyle/>
          <a:p>
            <a:pPr algn="just"/>
            <a:r>
              <a:rPr lang="fr-FR" b="1" u="sng" dirty="0" smtClean="0"/>
              <a:t>Le contexte règlementaire :  </a:t>
            </a:r>
          </a:p>
          <a:p>
            <a:pPr lvl="1" algn="just"/>
            <a:r>
              <a:rPr lang="fr-FR" dirty="0" smtClean="0"/>
              <a:t>L’amendement Bourquin, qui sera appliqué </a:t>
            </a:r>
            <a:r>
              <a:rPr lang="fr-FR" dirty="0"/>
              <a:t>dès janvier </a:t>
            </a:r>
            <a:r>
              <a:rPr lang="fr-FR" dirty="0" smtClean="0"/>
              <a:t>2018, </a:t>
            </a:r>
            <a:r>
              <a:rPr lang="fr-FR" dirty="0"/>
              <a:t>ouvrira la </a:t>
            </a:r>
            <a:r>
              <a:rPr lang="fr-FR" b="1" dirty="0"/>
              <a:t>possibilité à l’ensemble de nos clients de changer librement leur assurance emprunteur à date anniversaire </a:t>
            </a:r>
            <a:r>
              <a:rPr lang="fr-FR" b="1" u="sng" dirty="0">
                <a:solidFill>
                  <a:srgbClr val="FF0000"/>
                </a:solidFill>
              </a:rPr>
              <a:t>durant toute la vie de leur crédit immobilier</a:t>
            </a:r>
            <a:r>
              <a:rPr lang="fr-FR" dirty="0"/>
              <a:t>. Le risque de déliaison est fort</a:t>
            </a:r>
            <a:r>
              <a:rPr lang="fr-FR" dirty="0" smtClean="0"/>
              <a:t>.</a:t>
            </a:r>
          </a:p>
          <a:p>
            <a:pPr lvl="1" algn="just"/>
            <a:r>
              <a:rPr lang="fr-FR" dirty="0"/>
              <a:t>Les clients qui opteront pour une assurance externe (déliaison) devront présenter un contrat offrant des garanties au moins équivalentes au contrat groupe. </a:t>
            </a:r>
            <a:r>
              <a:rPr lang="fr-FR" b="1" dirty="0"/>
              <a:t>Plus le niveau de garantie de notre contrat groupe sera élevé, moins le risque de déliaison sera </a:t>
            </a:r>
            <a:r>
              <a:rPr lang="fr-FR" b="1" dirty="0" smtClean="0"/>
              <a:t>important</a:t>
            </a:r>
            <a:r>
              <a:rPr lang="fr-FR" dirty="0" smtClean="0"/>
              <a:t>.</a:t>
            </a:r>
            <a:endParaRPr lang="fr-FR" dirty="0"/>
          </a:p>
          <a:p>
            <a:pPr algn="just"/>
            <a:endParaRPr lang="fr-FR" dirty="0" smtClean="0"/>
          </a:p>
        </p:txBody>
      </p:sp>
      <p:sp>
        <p:nvSpPr>
          <p:cNvPr id="6" name="Titre 2"/>
          <p:cNvSpPr>
            <a:spLocks noGrp="1"/>
          </p:cNvSpPr>
          <p:nvPr>
            <p:ph type="title"/>
          </p:nvPr>
        </p:nvSpPr>
        <p:spPr>
          <a:xfrm>
            <a:off x="993783" y="379825"/>
            <a:ext cx="8067600" cy="709200"/>
          </a:xfrm>
        </p:spPr>
        <p:txBody>
          <a:bodyPr>
            <a:normAutofit/>
          </a:bodyPr>
          <a:lstStyle/>
          <a:p>
            <a:r>
              <a:rPr lang="fr-FR" sz="2700" dirty="0" smtClean="0"/>
              <a:t>Un CONTEXTE imposant l’évolution de l’ADE CNP</a:t>
            </a:r>
            <a:endParaRPr lang="fr-FR" sz="2700" dirty="0"/>
          </a:p>
        </p:txBody>
      </p:sp>
      <p:sp>
        <p:nvSpPr>
          <p:cNvPr id="11" name="Espace réservé du contenu 1"/>
          <p:cNvSpPr txBox="1">
            <a:spLocks/>
          </p:cNvSpPr>
          <p:nvPr/>
        </p:nvSpPr>
        <p:spPr>
          <a:xfrm>
            <a:off x="170434" y="3829035"/>
            <a:ext cx="6570608" cy="2019673"/>
          </a:xfrm>
          <a:prstGeom prst="rect">
            <a:avLst/>
          </a:prstGeom>
        </p:spPr>
        <p:txBody>
          <a:bodyPr vert="horz" lIns="91440" tIns="45720" rIns="91440" bIns="45720" rtlCol="0">
            <a:norm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r>
              <a:rPr lang="fr-FR" b="1" u="sng" dirty="0" smtClean="0"/>
              <a:t>Pour rappel, en 2017 plusieurs évolutions ont été apportées au contrat groupe ADE CNP :</a:t>
            </a:r>
          </a:p>
          <a:p>
            <a:pPr lvl="1" algn="just">
              <a:buFont typeface="Wingdings" panose="05000000000000000000" pitchFamily="2" charset="2"/>
              <a:buChar char="Ø"/>
            </a:pPr>
            <a:r>
              <a:rPr lang="fr-FR" u="sng" dirty="0" smtClean="0"/>
              <a:t>Mars 2017 </a:t>
            </a:r>
            <a:r>
              <a:rPr lang="fr-FR" dirty="0" smtClean="0"/>
              <a:t>: passage de la tarification sur CI en CRD + couverture élargie (ajout de la garantie ITT « SA PRO » et temps partiel thérapeutique)</a:t>
            </a:r>
          </a:p>
          <a:p>
            <a:pPr lvl="1" algn="just">
              <a:buFont typeface="Wingdings" panose="05000000000000000000" pitchFamily="2" charset="2"/>
              <a:buChar char="Ø"/>
            </a:pPr>
            <a:r>
              <a:rPr lang="fr-FR" u="sng" dirty="0" smtClean="0"/>
              <a:t>Juillet 2017 </a:t>
            </a:r>
            <a:r>
              <a:rPr lang="fr-FR" dirty="0" smtClean="0"/>
              <a:t>: ajout de tarifs dérogatoires sur les prêts PTZ (-15%  par rapport au barème)</a:t>
            </a:r>
          </a:p>
        </p:txBody>
      </p:sp>
      <p:pic>
        <p:nvPicPr>
          <p:cNvPr id="13" name="Picture 2"/>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2674" b="97326" l="8065" r="93011">
                        <a14:foregroundMark x1="43011" y1="7487" x2="43011" y2="7487"/>
                        <a14:foregroundMark x1="47312" y1="5882" x2="47312" y2="5882"/>
                        <a14:foregroundMark x1="43011" y1="4813" x2="43011" y2="4813"/>
                      </a14:backgroundRemoval>
                    </a14:imgEffect>
                  </a14:imgLayer>
                </a14:imgProps>
              </a:ext>
              <a:ext uri="{28A0092B-C50C-407E-A947-70E740481C1C}">
                <a14:useLocalDpi xmlns:a14="http://schemas.microsoft.com/office/drawing/2010/main" val="0"/>
              </a:ext>
            </a:extLst>
          </a:blip>
          <a:srcRect/>
          <a:stretch>
            <a:fillRect/>
          </a:stretch>
        </p:blipFill>
        <p:spPr bwMode="auto">
          <a:xfrm>
            <a:off x="580746" y="1639019"/>
            <a:ext cx="1532726" cy="15409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7090914" y="4010872"/>
            <a:ext cx="1524899" cy="16559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7" name="Groupe 6"/>
          <p:cNvGrpSpPr/>
          <p:nvPr/>
        </p:nvGrpSpPr>
        <p:grpSpPr>
          <a:xfrm>
            <a:off x="14653" y="135469"/>
            <a:ext cx="1261529" cy="1032933"/>
            <a:chOff x="2472262" y="143933"/>
            <a:chExt cx="1320799" cy="1032934"/>
          </a:xfrm>
        </p:grpSpPr>
        <p:sp>
          <p:nvSpPr>
            <p:cNvPr id="8" name="ZoneTexte 7"/>
            <p:cNvSpPr txBox="1"/>
            <p:nvPr/>
          </p:nvSpPr>
          <p:spPr>
            <a:xfrm>
              <a:off x="2531532" y="143933"/>
              <a:ext cx="1202261" cy="1032934"/>
            </a:xfrm>
            <a:prstGeom prst="ellipse">
              <a:avLst/>
            </a:prstGeom>
            <a:ln/>
          </p:spPr>
          <p:style>
            <a:lnRef idx="0">
              <a:schemeClr val="accent5"/>
            </a:lnRef>
            <a:fillRef idx="3">
              <a:schemeClr val="accent5"/>
            </a:fillRef>
            <a:effectRef idx="3">
              <a:schemeClr val="accent5"/>
            </a:effectRef>
            <a:fontRef idx="minor">
              <a:schemeClr val="lt1"/>
            </a:fontRef>
          </p:style>
          <p:txBody>
            <a:bodyPr wrap="square" rtlCol="0">
              <a:spAutoFit/>
            </a:bodyPr>
            <a:lstStyle/>
            <a:p>
              <a:endParaRPr lang="fr-FR" dirty="0"/>
            </a:p>
          </p:txBody>
        </p:sp>
        <p:sp>
          <p:nvSpPr>
            <p:cNvPr id="9" name="ZoneTexte 8"/>
            <p:cNvSpPr txBox="1"/>
            <p:nvPr/>
          </p:nvSpPr>
          <p:spPr>
            <a:xfrm>
              <a:off x="2472262" y="369696"/>
              <a:ext cx="1320799" cy="646332"/>
            </a:xfrm>
            <a:prstGeom prst="rect">
              <a:avLst/>
            </a:prstGeom>
            <a:noFill/>
          </p:spPr>
          <p:txBody>
            <a:bodyPr wrap="square" rtlCol="0">
              <a:spAutoFit/>
            </a:bodyPr>
            <a:lstStyle/>
            <a:p>
              <a:pPr algn="ctr"/>
              <a:r>
                <a:rPr lang="fr-FR" b="1" dirty="0" smtClean="0">
                  <a:solidFill>
                    <a:schemeClr val="bg1"/>
                  </a:solidFill>
                </a:rPr>
                <a:t>ADE </a:t>
              </a:r>
            </a:p>
            <a:p>
              <a:pPr algn="ctr"/>
              <a:r>
                <a:rPr lang="fr-FR" b="1" dirty="0" smtClean="0">
                  <a:solidFill>
                    <a:schemeClr val="bg1"/>
                  </a:solidFill>
                </a:rPr>
                <a:t>CNP</a:t>
              </a:r>
            </a:p>
          </p:txBody>
        </p:sp>
      </p:grpSp>
    </p:spTree>
    <p:extLst>
      <p:ext uri="{BB962C8B-B14F-4D97-AF65-F5344CB8AC3E}">
        <p14:creationId xmlns:p14="http://schemas.microsoft.com/office/powerpoint/2010/main" val="2007320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1000"/>
                                        <p:tgtEl>
                                          <p:spTgt spid="5">
                                            <p:txEl>
                                              <p:pRg st="1" end="1"/>
                                            </p:txEl>
                                          </p:spTgt>
                                        </p:tgtEl>
                                      </p:cBhvr>
                                    </p:animEffect>
                                    <p:anim calcmode="lin" valueType="num">
                                      <p:cBhvr>
                                        <p:cTn id="13"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1000"/>
                                        <p:tgtEl>
                                          <p:spTgt spid="5">
                                            <p:txEl>
                                              <p:pRg st="2" end="2"/>
                                            </p:txEl>
                                          </p:spTgt>
                                        </p:tgtEl>
                                      </p:cBhvr>
                                    </p:animEffect>
                                    <p:anim calcmode="lin" valueType="num">
                                      <p:cBhvr>
                                        <p:cTn id="1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5">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1000"/>
                                        <p:tgtEl>
                                          <p:spTgt spid="13"/>
                                        </p:tgtEl>
                                      </p:cBhvr>
                                    </p:animEffect>
                                    <p:anim calcmode="lin" valueType="num">
                                      <p:cBhvr>
                                        <p:cTn id="23" dur="1000" fill="hold"/>
                                        <p:tgtEl>
                                          <p:spTgt spid="13"/>
                                        </p:tgtEl>
                                        <p:attrNameLst>
                                          <p:attrName>ppt_x</p:attrName>
                                        </p:attrNameLst>
                                      </p:cBhvr>
                                      <p:tavLst>
                                        <p:tav tm="0">
                                          <p:val>
                                            <p:strVal val="#ppt_x"/>
                                          </p:val>
                                        </p:tav>
                                        <p:tav tm="100000">
                                          <p:val>
                                            <p:strVal val="#ppt_x"/>
                                          </p:val>
                                        </p:tav>
                                      </p:tavLst>
                                    </p:anim>
                                    <p:anim calcmode="lin" valueType="num">
                                      <p:cBhvr>
                                        <p:cTn id="2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1000"/>
                                        <p:tgtEl>
                                          <p:spTgt spid="11"/>
                                        </p:tgtEl>
                                      </p:cBhvr>
                                    </p:animEffect>
                                    <p:anim calcmode="lin" valueType="num">
                                      <p:cBhvr>
                                        <p:cTn id="30" dur="1000" fill="hold"/>
                                        <p:tgtEl>
                                          <p:spTgt spid="11"/>
                                        </p:tgtEl>
                                        <p:attrNameLst>
                                          <p:attrName>ppt_x</p:attrName>
                                        </p:attrNameLst>
                                      </p:cBhvr>
                                      <p:tavLst>
                                        <p:tav tm="0">
                                          <p:val>
                                            <p:strVal val="#ppt_x"/>
                                          </p:val>
                                        </p:tav>
                                        <p:tav tm="100000">
                                          <p:val>
                                            <p:strVal val="#ppt_x"/>
                                          </p:val>
                                        </p:tav>
                                      </p:tavLst>
                                    </p:anim>
                                    <p:anim calcmode="lin" valueType="num">
                                      <p:cBhvr>
                                        <p:cTn id="31" dur="1000" fill="hold"/>
                                        <p:tgtEl>
                                          <p:spTgt spid="11"/>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1000"/>
                                        <p:tgtEl>
                                          <p:spTgt spid="14"/>
                                        </p:tgtEl>
                                      </p:cBhvr>
                                    </p:animEffect>
                                    <p:anim calcmode="lin" valueType="num">
                                      <p:cBhvr>
                                        <p:cTn id="35" dur="1000" fill="hold"/>
                                        <p:tgtEl>
                                          <p:spTgt spid="14"/>
                                        </p:tgtEl>
                                        <p:attrNameLst>
                                          <p:attrName>ppt_x</p:attrName>
                                        </p:attrNameLst>
                                      </p:cBhvr>
                                      <p:tavLst>
                                        <p:tav tm="0">
                                          <p:val>
                                            <p:strVal val="#ppt_x"/>
                                          </p:val>
                                        </p:tav>
                                        <p:tav tm="100000">
                                          <p:val>
                                            <p:strVal val="#ppt_x"/>
                                          </p:val>
                                        </p:tav>
                                      </p:tavLst>
                                    </p:anim>
                                    <p:anim calcmode="lin" valueType="num">
                                      <p:cBhvr>
                                        <p:cTn id="3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a:bodyPr>
          <a:lstStyle/>
          <a:p>
            <a:r>
              <a:rPr lang="fr-FR" dirty="0" smtClean="0"/>
              <a:t>La nouvelle garantie </a:t>
            </a:r>
            <a:r>
              <a:rPr lang="fr-FR" dirty="0" err="1" smtClean="0"/>
              <a:t>mno</a:t>
            </a:r>
            <a:endParaRPr lang="fr-FR" dirty="0"/>
          </a:p>
        </p:txBody>
      </p:sp>
      <p:sp>
        <p:nvSpPr>
          <p:cNvPr id="9" name="Espace réservé du contenu 1"/>
          <p:cNvSpPr txBox="1">
            <a:spLocks/>
          </p:cNvSpPr>
          <p:nvPr/>
        </p:nvSpPr>
        <p:spPr>
          <a:xfrm>
            <a:off x="570090" y="1268083"/>
            <a:ext cx="8181631" cy="767752"/>
          </a:xfrm>
          <a:prstGeom prst="roundRect">
            <a:avLst/>
          </a:prstGeom>
        </p:spPr>
        <p:style>
          <a:lnRef idx="0">
            <a:schemeClr val="accent2"/>
          </a:lnRef>
          <a:fillRef idx="3">
            <a:schemeClr val="accent2"/>
          </a:fillRef>
          <a:effectRef idx="3">
            <a:schemeClr val="accent2"/>
          </a:effectRef>
          <a:fontRef idx="minor">
            <a:schemeClr val="lt1"/>
          </a:fontRef>
        </p:style>
        <p:txBody>
          <a:bodyPr vert="horz" lIns="91440" tIns="45720" rIns="91440" bIns="45720" rtlCol="0">
            <a:normAutofit lnSpcReduction="10000"/>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fr-FR" b="1" dirty="0" smtClean="0">
                <a:solidFill>
                  <a:schemeClr val="bg1"/>
                </a:solidFill>
              </a:rPr>
              <a:t>Le 2 </a:t>
            </a:r>
            <a:r>
              <a:rPr lang="fr-FR" b="1" dirty="0">
                <a:solidFill>
                  <a:schemeClr val="bg1"/>
                </a:solidFill>
              </a:rPr>
              <a:t>janvier 2018, une nouvelle garantie sera intégrée au contrat ADE CNP </a:t>
            </a:r>
            <a:r>
              <a:rPr lang="fr-FR" b="1" dirty="0" smtClean="0">
                <a:solidFill>
                  <a:schemeClr val="bg1"/>
                </a:solidFill>
              </a:rPr>
              <a:t>2220N : </a:t>
            </a:r>
          </a:p>
          <a:p>
            <a:pPr marL="0" indent="0" algn="ctr">
              <a:buNone/>
            </a:pPr>
            <a:r>
              <a:rPr lang="fr-FR" b="1" dirty="0" smtClean="0">
                <a:solidFill>
                  <a:schemeClr val="bg1"/>
                </a:solidFill>
              </a:rPr>
              <a:t>«</a:t>
            </a:r>
            <a:r>
              <a:rPr lang="fr-FR" b="1" dirty="0">
                <a:solidFill>
                  <a:schemeClr val="bg1"/>
                </a:solidFill>
              </a:rPr>
              <a:t> intégration des </a:t>
            </a:r>
            <a:r>
              <a:rPr lang="fr-FR" b="1" dirty="0" smtClean="0">
                <a:solidFill>
                  <a:schemeClr val="bg1"/>
                </a:solidFill>
              </a:rPr>
              <a:t>MNO </a:t>
            </a:r>
            <a:r>
              <a:rPr lang="fr-FR" b="1" dirty="0">
                <a:solidFill>
                  <a:schemeClr val="bg1"/>
                </a:solidFill>
              </a:rPr>
              <a:t>sans condition d’hospitalisation </a:t>
            </a:r>
            <a:r>
              <a:rPr lang="fr-FR" b="1" dirty="0" smtClean="0">
                <a:solidFill>
                  <a:schemeClr val="bg1"/>
                </a:solidFill>
              </a:rPr>
              <a:t>»</a:t>
            </a:r>
            <a:endParaRPr lang="fr-FR" b="1" dirty="0">
              <a:solidFill>
                <a:schemeClr val="bg1"/>
              </a:solidFill>
            </a:endParaRPr>
          </a:p>
        </p:txBody>
      </p:sp>
      <p:sp>
        <p:nvSpPr>
          <p:cNvPr id="11" name="Espace réservé du contenu 1"/>
          <p:cNvSpPr txBox="1">
            <a:spLocks/>
          </p:cNvSpPr>
          <p:nvPr/>
        </p:nvSpPr>
        <p:spPr>
          <a:xfrm>
            <a:off x="220496" y="5185065"/>
            <a:ext cx="8466303" cy="1008690"/>
          </a:xfrm>
          <a:prstGeom prst="rect">
            <a:avLst/>
          </a:prstGeom>
        </p:spPr>
        <p:txBody>
          <a:bodyPr vert="horz" lIns="91440" tIns="45720" rIns="91440" bIns="45720" rtlCol="0">
            <a:norm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r>
              <a:rPr lang="fr-FR" b="1" u="sng" dirty="0" smtClean="0"/>
              <a:t>La concurrence intègre déjà ce niveau de couverture :</a:t>
            </a:r>
          </a:p>
          <a:p>
            <a:pPr lvl="1" algn="just"/>
            <a:r>
              <a:rPr lang="fr-FR" dirty="0" smtClean="0"/>
              <a:t>La plupart de nos concurrents bancaires comme assureurs individuels offrent déjà la garantie « couverture des MNO sans condition » dans leur contrat (voir comparatif en annexe).</a:t>
            </a:r>
            <a:endParaRPr lang="fr-FR" dirty="0"/>
          </a:p>
        </p:txBody>
      </p:sp>
      <p:sp>
        <p:nvSpPr>
          <p:cNvPr id="12" name="Espace réservé du contenu 3"/>
          <p:cNvSpPr txBox="1">
            <a:spLocks/>
          </p:cNvSpPr>
          <p:nvPr/>
        </p:nvSpPr>
        <p:spPr>
          <a:xfrm>
            <a:off x="220497" y="2097420"/>
            <a:ext cx="8531224" cy="3424087"/>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defRPr/>
            </a:pPr>
            <a:r>
              <a:rPr lang="fr-FR" b="1" dirty="0" smtClean="0"/>
              <a:t>Définition des MNO :</a:t>
            </a:r>
          </a:p>
          <a:p>
            <a:pPr lvl="1" algn="just">
              <a:defRPr/>
            </a:pPr>
            <a:r>
              <a:rPr lang="fr-FR" b="1" dirty="0" smtClean="0"/>
              <a:t>MNO </a:t>
            </a:r>
            <a:r>
              <a:rPr lang="fr-FR" b="1" dirty="0"/>
              <a:t>= Maladie Non-Objectivable </a:t>
            </a:r>
            <a:r>
              <a:rPr lang="fr-FR" dirty="0"/>
              <a:t>: pathologie subjective qui perturbe la capacité à accomplir des tâches </a:t>
            </a:r>
            <a:r>
              <a:rPr lang="fr-FR" dirty="0" smtClean="0"/>
              <a:t>quotidiennes.</a:t>
            </a:r>
          </a:p>
          <a:p>
            <a:pPr lvl="1" algn="just">
              <a:defRPr/>
            </a:pPr>
            <a:r>
              <a:rPr lang="fr-FR" altLang="fr-FR" b="1" dirty="0" smtClean="0"/>
              <a:t>Les </a:t>
            </a:r>
            <a:r>
              <a:rPr lang="fr-FR" b="1" dirty="0"/>
              <a:t>maladies non objectivables </a:t>
            </a:r>
            <a:r>
              <a:rPr lang="fr-FR" altLang="fr-FR" b="1" dirty="0" smtClean="0"/>
              <a:t>concernent les </a:t>
            </a:r>
            <a:r>
              <a:rPr lang="fr-FR" b="1" dirty="0" smtClean="0"/>
              <a:t>souffrances </a:t>
            </a:r>
            <a:r>
              <a:rPr lang="fr-FR" b="1" dirty="0"/>
              <a:t>que les médecins ne peuvent pas mesurer objectivement (d’où le nom). </a:t>
            </a:r>
            <a:r>
              <a:rPr lang="fr-FR" dirty="0"/>
              <a:t>Elles affectent le quotidien de l'emprunteur et se manifeste de différentes manières selon les cas et les </a:t>
            </a:r>
            <a:r>
              <a:rPr lang="fr-FR" dirty="0" smtClean="0"/>
              <a:t>maladies. </a:t>
            </a:r>
            <a:r>
              <a:rPr lang="fr-FR" altLang="fr-FR" dirty="0" smtClean="0"/>
              <a:t>Au </a:t>
            </a:r>
            <a:r>
              <a:rPr lang="fr-FR" altLang="fr-FR" dirty="0"/>
              <a:t>sens de l’assurance des emprunteurs, il </a:t>
            </a:r>
            <a:r>
              <a:rPr lang="fr-FR" altLang="fr-FR" dirty="0" smtClean="0"/>
              <a:t>s’agit:</a:t>
            </a:r>
          </a:p>
          <a:p>
            <a:pPr marL="1916112" lvl="2" indent="-285750" algn="just">
              <a:buFont typeface="Wingdings" panose="05000000000000000000" pitchFamily="2" charset="2"/>
              <a:buChar char="Ø"/>
            </a:pPr>
            <a:r>
              <a:rPr lang="fr-FR" altLang="fr-FR" u="sng" dirty="0" smtClean="0"/>
              <a:t>des </a:t>
            </a:r>
            <a:r>
              <a:rPr lang="fr-FR" altLang="fr-FR" u="sng" dirty="0"/>
              <a:t>a</a:t>
            </a:r>
            <a:r>
              <a:rPr lang="fr-FR" u="sng" dirty="0"/>
              <a:t>ffections psychiatriques </a:t>
            </a:r>
            <a:r>
              <a:rPr lang="fr-FR" dirty="0"/>
              <a:t>: affection psychotique ; affection névrotique ; dépression nerveuse ; syndrome </a:t>
            </a:r>
            <a:r>
              <a:rPr lang="fr-FR" dirty="0" err="1"/>
              <a:t>anxio</a:t>
            </a:r>
            <a:r>
              <a:rPr lang="fr-FR" dirty="0"/>
              <a:t>-dépressif; état dépressif ; anxiété </a:t>
            </a:r>
            <a:r>
              <a:rPr lang="fr-FR" dirty="0" smtClean="0"/>
              <a:t>…</a:t>
            </a:r>
          </a:p>
          <a:p>
            <a:pPr marL="1916112" lvl="2" indent="-285750" algn="just">
              <a:buFont typeface="Wingdings" panose="05000000000000000000" pitchFamily="2" charset="2"/>
              <a:buChar char="Ø"/>
            </a:pPr>
            <a:r>
              <a:rPr lang="fr-FR" u="sng" dirty="0" smtClean="0"/>
              <a:t>des </a:t>
            </a:r>
            <a:r>
              <a:rPr lang="fr-FR" u="sng" dirty="0"/>
              <a:t>affections </a:t>
            </a:r>
            <a:r>
              <a:rPr lang="fr-FR" u="sng" dirty="0" err="1"/>
              <a:t>dorso-lombaires</a:t>
            </a:r>
            <a:r>
              <a:rPr lang="fr-FR" u="sng" dirty="0"/>
              <a:t> </a:t>
            </a:r>
            <a:r>
              <a:rPr lang="fr-FR" dirty="0"/>
              <a:t>: lumbago, lombalgie, sciatalgie, dorsalgie, cervicalgie, névralgie cervico-brachiale, hernie discale, </a:t>
            </a:r>
            <a:r>
              <a:rPr lang="fr-FR" dirty="0" smtClean="0"/>
              <a:t>..</a:t>
            </a:r>
          </a:p>
          <a:p>
            <a:pPr lvl="1" algn="just"/>
            <a:endParaRPr lang="fr-FR" sz="1800" dirty="0"/>
          </a:p>
        </p:txBody>
      </p:sp>
      <p:pic>
        <p:nvPicPr>
          <p:cNvPr id="13" name="Image 21" descr="IMMERSION.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744584" y="4008397"/>
            <a:ext cx="834793" cy="762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4" name="Groupe 13"/>
          <p:cNvGrpSpPr/>
          <p:nvPr/>
        </p:nvGrpSpPr>
        <p:grpSpPr>
          <a:xfrm>
            <a:off x="23120" y="135469"/>
            <a:ext cx="1261529" cy="1032933"/>
            <a:chOff x="2472262" y="143933"/>
            <a:chExt cx="1320799" cy="1032934"/>
          </a:xfrm>
        </p:grpSpPr>
        <p:sp>
          <p:nvSpPr>
            <p:cNvPr id="15" name="ZoneTexte 14"/>
            <p:cNvSpPr txBox="1"/>
            <p:nvPr/>
          </p:nvSpPr>
          <p:spPr>
            <a:xfrm>
              <a:off x="2531532" y="143933"/>
              <a:ext cx="1202261" cy="1032934"/>
            </a:xfrm>
            <a:prstGeom prst="ellipse">
              <a:avLst/>
            </a:prstGeom>
            <a:ln/>
          </p:spPr>
          <p:style>
            <a:lnRef idx="0">
              <a:schemeClr val="accent5"/>
            </a:lnRef>
            <a:fillRef idx="3">
              <a:schemeClr val="accent5"/>
            </a:fillRef>
            <a:effectRef idx="3">
              <a:schemeClr val="accent5"/>
            </a:effectRef>
            <a:fontRef idx="minor">
              <a:schemeClr val="lt1"/>
            </a:fontRef>
          </p:style>
          <p:txBody>
            <a:bodyPr wrap="square" rtlCol="0">
              <a:spAutoFit/>
            </a:bodyPr>
            <a:lstStyle/>
            <a:p>
              <a:endParaRPr lang="fr-FR" dirty="0"/>
            </a:p>
          </p:txBody>
        </p:sp>
        <p:sp>
          <p:nvSpPr>
            <p:cNvPr id="16" name="ZoneTexte 15"/>
            <p:cNvSpPr txBox="1"/>
            <p:nvPr/>
          </p:nvSpPr>
          <p:spPr>
            <a:xfrm>
              <a:off x="2472262" y="369696"/>
              <a:ext cx="1320799" cy="646332"/>
            </a:xfrm>
            <a:prstGeom prst="rect">
              <a:avLst/>
            </a:prstGeom>
            <a:noFill/>
          </p:spPr>
          <p:txBody>
            <a:bodyPr wrap="square" rtlCol="0">
              <a:spAutoFit/>
            </a:bodyPr>
            <a:lstStyle/>
            <a:p>
              <a:pPr algn="ctr"/>
              <a:r>
                <a:rPr lang="fr-FR" b="1" dirty="0" smtClean="0">
                  <a:solidFill>
                    <a:schemeClr val="bg1"/>
                  </a:solidFill>
                </a:rPr>
                <a:t>ADE </a:t>
              </a:r>
            </a:p>
            <a:p>
              <a:pPr algn="ctr"/>
              <a:r>
                <a:rPr lang="fr-FR" b="1" dirty="0" smtClean="0">
                  <a:solidFill>
                    <a:schemeClr val="bg1"/>
                  </a:solidFill>
                </a:rPr>
                <a:t>CNP</a:t>
              </a:r>
            </a:p>
          </p:txBody>
        </p:sp>
      </p:grpSp>
    </p:spTree>
    <p:extLst>
      <p:ext uri="{BB962C8B-B14F-4D97-AF65-F5344CB8AC3E}">
        <p14:creationId xmlns:p14="http://schemas.microsoft.com/office/powerpoint/2010/main" val="365245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anim calcmode="lin" valueType="num">
                                      <p:cBhvr>
                                        <p:cTn id="20" dur="1000" fill="hold"/>
                                        <p:tgtEl>
                                          <p:spTgt spid="13"/>
                                        </p:tgtEl>
                                        <p:attrNameLst>
                                          <p:attrName>ppt_x</p:attrName>
                                        </p:attrNameLst>
                                      </p:cBhvr>
                                      <p:tavLst>
                                        <p:tav tm="0">
                                          <p:val>
                                            <p:strVal val="#ppt_x"/>
                                          </p:val>
                                        </p:tav>
                                        <p:tav tm="100000">
                                          <p:val>
                                            <p:strVal val="#ppt_x"/>
                                          </p:val>
                                        </p:tav>
                                      </p:tavLst>
                                    </p:anim>
                                    <p:anim calcmode="lin" valueType="num">
                                      <p:cBhvr>
                                        <p:cTn id="2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anim calcmode="lin" valueType="num">
                                      <p:cBhvr>
                                        <p:cTn id="27" dur="1000" fill="hold"/>
                                        <p:tgtEl>
                                          <p:spTgt spid="11"/>
                                        </p:tgtEl>
                                        <p:attrNameLst>
                                          <p:attrName>ppt_x</p:attrName>
                                        </p:attrNameLst>
                                      </p:cBhvr>
                                      <p:tavLst>
                                        <p:tav tm="0">
                                          <p:val>
                                            <p:strVal val="#ppt_x"/>
                                          </p:val>
                                        </p:tav>
                                        <p:tav tm="100000">
                                          <p:val>
                                            <p:strVal val="#ppt_x"/>
                                          </p:val>
                                        </p:tav>
                                      </p:tavLst>
                                    </p:anim>
                                    <p:anim calcmode="lin" valueType="num">
                                      <p:cBhvr>
                                        <p:cTn id="28"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1109139" y="379825"/>
            <a:ext cx="7833706" cy="709200"/>
          </a:xfrm>
        </p:spPr>
        <p:txBody>
          <a:bodyPr>
            <a:normAutofit/>
          </a:bodyPr>
          <a:lstStyle/>
          <a:p>
            <a:r>
              <a:rPr lang="fr-FR" dirty="0" smtClean="0"/>
              <a:t>Mise en marche de la nouvelle garantie MNO</a:t>
            </a:r>
            <a:endParaRPr lang="fr-FR" dirty="0"/>
          </a:p>
        </p:txBody>
      </p:sp>
      <p:sp>
        <p:nvSpPr>
          <p:cNvPr id="5" name="Espace réservé du contenu 1"/>
          <p:cNvSpPr>
            <a:spLocks noGrp="1"/>
          </p:cNvSpPr>
          <p:nvPr>
            <p:ph idx="1"/>
          </p:nvPr>
        </p:nvSpPr>
        <p:spPr>
          <a:xfrm>
            <a:off x="261409" y="1168799"/>
            <a:ext cx="8379384" cy="1032655"/>
          </a:xfrm>
        </p:spPr>
        <p:txBody>
          <a:bodyPr>
            <a:normAutofit/>
          </a:bodyPr>
          <a:lstStyle/>
          <a:p>
            <a:pPr algn="just"/>
            <a:r>
              <a:rPr lang="fr-FR" dirty="0" smtClean="0"/>
              <a:t>Afin de conserver notre positionnement concurrentiel et dans le contexte actuel de fusion, CEA et CELCA ont décidé de profiter de la mise en marché de cette nouvelle garantie pour converger vers un </a:t>
            </a:r>
            <a:r>
              <a:rPr lang="fr-FR" b="1" dirty="0" smtClean="0"/>
              <a:t>barème unique du contrat groupe CNP au 2 janvier 2018</a:t>
            </a:r>
            <a:r>
              <a:rPr lang="fr-FR" dirty="0" smtClean="0"/>
              <a:t>.</a:t>
            </a:r>
          </a:p>
          <a:p>
            <a:pPr marL="0" indent="0" algn="just">
              <a:buNone/>
            </a:pPr>
            <a:endParaRPr lang="fr-FR" dirty="0"/>
          </a:p>
        </p:txBody>
      </p:sp>
      <p:graphicFrame>
        <p:nvGraphicFramePr>
          <p:cNvPr id="7" name="Tableau 6"/>
          <p:cNvGraphicFramePr>
            <a:graphicFrameLocks noGrp="1"/>
          </p:cNvGraphicFramePr>
          <p:nvPr>
            <p:extLst>
              <p:ext uri="{D42A27DB-BD31-4B8C-83A1-F6EECF244321}">
                <p14:modId xmlns:p14="http://schemas.microsoft.com/office/powerpoint/2010/main" val="3129255800"/>
              </p:ext>
            </p:extLst>
          </p:nvPr>
        </p:nvGraphicFramePr>
        <p:xfrm>
          <a:off x="503845" y="2121181"/>
          <a:ext cx="3644821" cy="2289810"/>
        </p:xfrm>
        <a:graphic>
          <a:graphicData uri="http://schemas.openxmlformats.org/drawingml/2006/table">
            <a:tbl>
              <a:tblPr/>
              <a:tblGrid>
                <a:gridCol w="589826"/>
                <a:gridCol w="1176928"/>
                <a:gridCol w="887202"/>
                <a:gridCol w="990865"/>
              </a:tblGrid>
              <a:tr h="545818">
                <a:tc>
                  <a:txBody>
                    <a:bodyPr/>
                    <a:lstStyle/>
                    <a:p>
                      <a:pPr algn="ctr" rtl="0" fontAlgn="ctr"/>
                      <a:r>
                        <a:rPr lang="fr-FR" sz="1200" b="0" i="0" u="none" strike="noStrike" dirty="0">
                          <a:solidFill>
                            <a:srgbClr val="000000"/>
                          </a:solidFill>
                          <a:effectLst/>
                          <a:latin typeface="Arial Narrow"/>
                        </a:rPr>
                        <a:t>Tranches d'âge</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AE2BC"/>
                    </a:solidFill>
                  </a:tcPr>
                </a:tc>
                <a:tc>
                  <a:txBody>
                    <a:bodyPr/>
                    <a:lstStyle/>
                    <a:p>
                      <a:pPr algn="ctr" rtl="0" fontAlgn="ctr"/>
                      <a:r>
                        <a:rPr lang="fr-FR" sz="1200" b="1" i="0" u="none" strike="noStrike" dirty="0" smtClean="0">
                          <a:solidFill>
                            <a:srgbClr val="FFFFFF"/>
                          </a:solidFill>
                          <a:effectLst/>
                          <a:latin typeface="Arial Narrow"/>
                        </a:rPr>
                        <a:t>Nouvelle </a:t>
                      </a:r>
                    </a:p>
                    <a:p>
                      <a:pPr algn="ctr" rtl="0" fontAlgn="ctr"/>
                      <a:r>
                        <a:rPr lang="fr-FR" sz="1200" b="1" i="0" u="none" strike="noStrike" dirty="0" smtClean="0">
                          <a:solidFill>
                            <a:srgbClr val="FFFFFF"/>
                          </a:solidFill>
                          <a:effectLst/>
                          <a:latin typeface="Arial Narrow"/>
                        </a:rPr>
                        <a:t>grille </a:t>
                      </a:r>
                      <a:r>
                        <a:rPr lang="fr-FR" sz="1200" b="1" i="0" u="none" strike="noStrike" dirty="0">
                          <a:solidFill>
                            <a:srgbClr val="FFFFFF"/>
                          </a:solidFill>
                          <a:effectLst/>
                          <a:latin typeface="Arial Narrow"/>
                        </a:rPr>
                        <a:t>commune </a:t>
                      </a:r>
                      <a:endParaRPr lang="fr-FR" sz="1200" b="1" i="0" u="none" strike="noStrike" dirty="0" smtClean="0">
                        <a:solidFill>
                          <a:srgbClr val="FFFFFF"/>
                        </a:solidFill>
                        <a:effectLst/>
                        <a:latin typeface="Arial Narrow"/>
                      </a:endParaRPr>
                    </a:p>
                    <a:p>
                      <a:pPr algn="ctr" rtl="0" fontAlgn="ctr"/>
                      <a:r>
                        <a:rPr lang="fr-FR" sz="1200" b="1" i="0" u="none" strike="noStrike" dirty="0" smtClean="0">
                          <a:solidFill>
                            <a:srgbClr val="FFFFFF"/>
                          </a:solidFill>
                          <a:effectLst/>
                          <a:latin typeface="Arial Narrow"/>
                        </a:rPr>
                        <a:t>CEA / CELCA </a:t>
                      </a:r>
                      <a:endParaRPr lang="fr-FR" sz="1200" b="1" i="0" u="none" strike="noStrike" dirty="0">
                        <a:solidFill>
                          <a:srgbClr val="FFFFFF"/>
                        </a:solidFill>
                        <a:effectLst/>
                        <a:latin typeface="Arial Narrow"/>
                      </a:endParaRPr>
                    </a:p>
                  </a:txBody>
                  <a:tcPr marL="9525" marR="9525" marT="9525" marB="0" anchor="ctr">
                    <a:lnL w="12700" cap="flat" cmpd="sng" algn="ctr">
                      <a:solidFill>
                        <a:srgbClr val="000000"/>
                      </a:solidFill>
                      <a:prstDash val="solid"/>
                      <a:round/>
                      <a:headEnd type="none" w="med" len="med"/>
                      <a:tailEnd type="none" w="med" len="med"/>
                    </a:lnL>
                    <a:lnR w="19050" cap="flat" cmpd="sng" algn="ctr">
                      <a:solidFill>
                        <a:srgbClr val="FF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FF0000"/>
                      </a:solidFill>
                      <a:prstDash val="solid"/>
                      <a:round/>
                      <a:headEnd type="none" w="med" len="med"/>
                      <a:tailEnd type="none" w="med" len="med"/>
                    </a:lnB>
                    <a:solidFill>
                      <a:srgbClr val="FFC000"/>
                    </a:solidFill>
                  </a:tcPr>
                </a:tc>
                <a:tc>
                  <a:txBody>
                    <a:bodyPr/>
                    <a:lstStyle/>
                    <a:p>
                      <a:pPr algn="ctr" rtl="0" fontAlgn="ctr"/>
                      <a:r>
                        <a:rPr lang="fr-FR" sz="1200" b="0" i="1" u="none" strike="noStrike" dirty="0">
                          <a:solidFill>
                            <a:schemeClr val="bg1"/>
                          </a:solidFill>
                          <a:effectLst/>
                          <a:latin typeface="Arial Narrow"/>
                        </a:rPr>
                        <a:t>Evolution sur la grille </a:t>
                      </a:r>
                      <a:r>
                        <a:rPr lang="fr-FR" sz="1200" b="0" i="1" u="none" strike="noStrike" dirty="0" smtClean="0">
                          <a:solidFill>
                            <a:schemeClr val="bg1"/>
                          </a:solidFill>
                          <a:effectLst/>
                          <a:latin typeface="Arial Narrow"/>
                        </a:rPr>
                        <a:t> actuelle CELCA</a:t>
                      </a:r>
                      <a:endParaRPr lang="fr-FR" sz="1200" b="0" i="1" u="none" strike="noStrike" dirty="0">
                        <a:solidFill>
                          <a:schemeClr val="bg1"/>
                        </a:solidFill>
                        <a:effectLst/>
                        <a:latin typeface="Arial Narrow"/>
                      </a:endParaRPr>
                    </a:p>
                  </a:txBody>
                  <a:tcPr marL="9525" marR="9525" marT="9525" marB="0" anchor="ctr">
                    <a:lnL w="19050" cap="flat" cmpd="sng" algn="ctr">
                      <a:solidFill>
                        <a:srgbClr val="FF0000"/>
                      </a:solidFill>
                      <a:prstDash val="solid"/>
                      <a:round/>
                      <a:headEnd type="none" w="med" len="med"/>
                      <a:tailEnd type="none" w="med" len="med"/>
                    </a:lnL>
                    <a:lnR w="19050" cap="flat" cmpd="sng" algn="ctr">
                      <a:solidFill>
                        <a:srgbClr val="FF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FF0000"/>
                      </a:solidFill>
                      <a:prstDash val="solid"/>
                      <a:round/>
                      <a:headEnd type="none" w="med" len="med"/>
                      <a:tailEnd type="none" w="med" len="med"/>
                    </a:lnB>
                    <a:solidFill>
                      <a:srgbClr val="FFC000"/>
                    </a:solidFill>
                  </a:tcPr>
                </a:tc>
                <a:tc>
                  <a:txBody>
                    <a:bodyPr/>
                    <a:lstStyle/>
                    <a:p>
                      <a:pPr algn="ctr" rtl="0" fontAlgn="ctr"/>
                      <a:r>
                        <a:rPr lang="fr-FR" sz="1200" b="1" i="0" u="none" strike="noStrike" dirty="0" smtClean="0">
                          <a:solidFill>
                            <a:srgbClr val="FFFFFF"/>
                          </a:solidFill>
                          <a:effectLst/>
                          <a:latin typeface="Arial Narrow"/>
                        </a:rPr>
                        <a:t>Nouvelle </a:t>
                      </a:r>
                      <a:r>
                        <a:rPr lang="fr-FR" sz="1200" b="1" i="0" u="none" strike="noStrike" dirty="0">
                          <a:solidFill>
                            <a:srgbClr val="FFFFFF"/>
                          </a:solidFill>
                          <a:effectLst/>
                          <a:latin typeface="Arial Narrow"/>
                        </a:rPr>
                        <a:t>grille PTZ</a:t>
                      </a:r>
                    </a:p>
                  </a:txBody>
                  <a:tcPr marL="9525" marR="9525" marT="9525" marB="0" anchor="ctr">
                    <a:lnL w="19050" cap="flat" cmpd="sng" algn="ctr">
                      <a:solidFill>
                        <a:srgbClr val="FF0000"/>
                      </a:solidFill>
                      <a:prstDash val="solid"/>
                      <a:round/>
                      <a:headEnd type="none" w="med" len="med"/>
                      <a:tailEnd type="none" w="med" len="med"/>
                    </a:lnL>
                    <a:lnR w="19050" cap="flat" cmpd="sng" algn="ctr">
                      <a:solidFill>
                        <a:srgbClr val="FF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FF0000"/>
                      </a:solidFill>
                      <a:prstDash val="solid"/>
                      <a:round/>
                      <a:headEnd type="none" w="med" len="med"/>
                      <a:tailEnd type="none" w="med" len="med"/>
                    </a:lnB>
                    <a:solidFill>
                      <a:srgbClr val="FFC000"/>
                    </a:solidFill>
                  </a:tcPr>
                </a:tc>
              </a:tr>
              <a:tr h="188149">
                <a:tc>
                  <a:txBody>
                    <a:bodyPr/>
                    <a:lstStyle/>
                    <a:p>
                      <a:pPr algn="ctr" rtl="0" fontAlgn="b"/>
                      <a:r>
                        <a:rPr lang="fr-FR" sz="1200" b="0" i="0" u="none" strike="noStrike">
                          <a:solidFill>
                            <a:srgbClr val="000000"/>
                          </a:solidFill>
                          <a:effectLst/>
                          <a:latin typeface="Arial Narrow"/>
                        </a:rPr>
                        <a:t>18-25</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E2EFDA"/>
                    </a:solidFill>
                  </a:tcPr>
                </a:tc>
                <a:tc>
                  <a:txBody>
                    <a:bodyPr/>
                    <a:lstStyle/>
                    <a:p>
                      <a:pPr algn="ctr" rtl="0" fontAlgn="b"/>
                      <a:r>
                        <a:rPr lang="fr-FR" sz="1200" b="1" i="0" u="none" strike="noStrike" dirty="0">
                          <a:solidFill>
                            <a:srgbClr val="FFFFFF"/>
                          </a:solidFill>
                          <a:effectLst/>
                          <a:latin typeface="Arial Narrow"/>
                        </a:rPr>
                        <a:t>0,340%</a:t>
                      </a:r>
                    </a:p>
                  </a:txBody>
                  <a:tcPr marL="9525" marR="9525" marT="9525" marB="0" anchor="b">
                    <a:lnL w="12700" cap="flat" cmpd="sng" algn="ctr">
                      <a:solidFill>
                        <a:srgbClr val="000000"/>
                      </a:solidFill>
                      <a:prstDash val="solid"/>
                      <a:round/>
                      <a:headEnd type="none" w="med" len="med"/>
                      <a:tailEnd type="none" w="med" len="med"/>
                    </a:lnL>
                    <a:lnR w="19050" cap="flat" cmpd="sng" algn="ctr">
                      <a:solidFill>
                        <a:srgbClr val="FF0000"/>
                      </a:solidFill>
                      <a:prstDash val="solid"/>
                      <a:round/>
                      <a:headEnd type="none" w="med" len="med"/>
                      <a:tailEnd type="none" w="med" len="med"/>
                    </a:lnR>
                    <a:lnT w="19050" cap="flat" cmpd="sng" algn="ctr">
                      <a:solidFill>
                        <a:srgbClr val="FF0000"/>
                      </a:solidFill>
                      <a:prstDash val="solid"/>
                      <a:round/>
                      <a:headEnd type="none" w="med" len="med"/>
                      <a:tailEnd type="none" w="med" len="med"/>
                    </a:lnT>
                    <a:lnB>
                      <a:noFill/>
                    </a:lnB>
                    <a:solidFill>
                      <a:srgbClr val="FFC000"/>
                    </a:solidFill>
                  </a:tcPr>
                </a:tc>
                <a:tc>
                  <a:txBody>
                    <a:bodyPr/>
                    <a:lstStyle/>
                    <a:p>
                      <a:pPr algn="ctr" rtl="0" fontAlgn="b"/>
                      <a:r>
                        <a:rPr lang="fr-FR" sz="1000" b="1" i="1" u="none" strike="noStrike" dirty="0">
                          <a:solidFill>
                            <a:srgbClr val="00B050"/>
                          </a:solidFill>
                          <a:effectLst/>
                          <a:latin typeface="Arial Narrow"/>
                        </a:rPr>
                        <a:t>-</a:t>
                      </a:r>
                      <a:r>
                        <a:rPr lang="fr-FR" sz="1000" b="1" i="1" u="none" strike="noStrike" dirty="0" smtClean="0">
                          <a:solidFill>
                            <a:srgbClr val="00B050"/>
                          </a:solidFill>
                          <a:effectLst/>
                          <a:latin typeface="Arial Narrow"/>
                        </a:rPr>
                        <a:t>0,010%</a:t>
                      </a:r>
                      <a:endParaRPr lang="fr-FR" sz="1000" b="1" i="1" u="none" strike="noStrike" dirty="0">
                        <a:solidFill>
                          <a:srgbClr val="00B050"/>
                        </a:solidFill>
                        <a:effectLst/>
                        <a:latin typeface="Arial Narrow"/>
                      </a:endParaRPr>
                    </a:p>
                  </a:txBody>
                  <a:tcPr marL="9525" marR="9525" marT="9525" marB="0" anchor="b">
                    <a:lnL w="19050" cap="flat" cmpd="sng" algn="ctr">
                      <a:solidFill>
                        <a:srgbClr val="FF0000"/>
                      </a:solidFill>
                      <a:prstDash val="solid"/>
                      <a:round/>
                      <a:headEnd type="none" w="med" len="med"/>
                      <a:tailEnd type="none" w="med" len="med"/>
                    </a:lnL>
                    <a:lnR w="19050" cap="flat" cmpd="sng" algn="ctr">
                      <a:solidFill>
                        <a:srgbClr val="FF0000"/>
                      </a:solidFill>
                      <a:prstDash val="solid"/>
                      <a:round/>
                      <a:headEnd type="none" w="med" len="med"/>
                      <a:tailEnd type="none" w="med" len="med"/>
                    </a:lnR>
                    <a:lnT w="19050" cap="flat" cmpd="sng" algn="ctr">
                      <a:solidFill>
                        <a:srgbClr val="FF0000"/>
                      </a:solidFill>
                      <a:prstDash val="solid"/>
                      <a:round/>
                      <a:headEnd type="none" w="med" len="med"/>
                      <a:tailEnd type="none" w="med" len="med"/>
                    </a:lnT>
                    <a:lnB>
                      <a:noFill/>
                    </a:lnB>
                    <a:solidFill>
                      <a:srgbClr val="FFC000"/>
                    </a:solidFill>
                  </a:tcPr>
                </a:tc>
                <a:tc>
                  <a:txBody>
                    <a:bodyPr/>
                    <a:lstStyle/>
                    <a:p>
                      <a:pPr algn="ctr" rtl="0" fontAlgn="b"/>
                      <a:r>
                        <a:rPr lang="fr-FR" sz="1200" b="1" i="0" u="none" strike="noStrike" dirty="0">
                          <a:solidFill>
                            <a:srgbClr val="FFFFFF"/>
                          </a:solidFill>
                          <a:effectLst/>
                          <a:latin typeface="Arial Narrow"/>
                        </a:rPr>
                        <a:t>0,289%</a:t>
                      </a:r>
                    </a:p>
                  </a:txBody>
                  <a:tcPr marL="9525" marR="9525" marT="9525" marB="0" anchor="b">
                    <a:lnL w="19050" cap="flat" cmpd="sng" algn="ctr">
                      <a:solidFill>
                        <a:srgbClr val="FF0000"/>
                      </a:solidFill>
                      <a:prstDash val="solid"/>
                      <a:round/>
                      <a:headEnd type="none" w="med" len="med"/>
                      <a:tailEnd type="none" w="med" len="med"/>
                    </a:lnL>
                    <a:lnR w="19050" cap="flat" cmpd="sng" algn="ctr">
                      <a:solidFill>
                        <a:srgbClr val="FF0000"/>
                      </a:solidFill>
                      <a:prstDash val="solid"/>
                      <a:round/>
                      <a:headEnd type="none" w="med" len="med"/>
                      <a:tailEnd type="none" w="med" len="med"/>
                    </a:lnR>
                    <a:lnT w="19050" cap="flat" cmpd="sng" algn="ctr">
                      <a:solidFill>
                        <a:srgbClr val="FF0000"/>
                      </a:solidFill>
                      <a:prstDash val="solid"/>
                      <a:round/>
                      <a:headEnd type="none" w="med" len="med"/>
                      <a:tailEnd type="none" w="med" len="med"/>
                    </a:lnT>
                    <a:lnB>
                      <a:noFill/>
                    </a:lnB>
                    <a:solidFill>
                      <a:srgbClr val="FFC000"/>
                    </a:solidFill>
                  </a:tcPr>
                </a:tc>
              </a:tr>
              <a:tr h="188149">
                <a:tc>
                  <a:txBody>
                    <a:bodyPr/>
                    <a:lstStyle/>
                    <a:p>
                      <a:pPr algn="ctr" rtl="0" fontAlgn="b"/>
                      <a:r>
                        <a:rPr lang="fr-FR" sz="1200" b="0" i="0" u="none" strike="noStrike">
                          <a:solidFill>
                            <a:srgbClr val="000000"/>
                          </a:solidFill>
                          <a:effectLst/>
                          <a:latin typeface="Arial Narrow"/>
                        </a:rPr>
                        <a:t>26-30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E2EFDA"/>
                    </a:solidFill>
                  </a:tcPr>
                </a:tc>
                <a:tc>
                  <a:txBody>
                    <a:bodyPr/>
                    <a:lstStyle/>
                    <a:p>
                      <a:pPr algn="ctr" rtl="0" fontAlgn="b"/>
                      <a:r>
                        <a:rPr lang="fr-FR" sz="1200" b="1" i="0" u="none" strike="noStrike" dirty="0">
                          <a:solidFill>
                            <a:srgbClr val="FFFFFF"/>
                          </a:solidFill>
                          <a:effectLst/>
                          <a:latin typeface="Arial Narrow"/>
                        </a:rPr>
                        <a:t>0,340%</a:t>
                      </a:r>
                    </a:p>
                  </a:txBody>
                  <a:tcPr marL="9525" marR="9525" marT="9525" marB="0" anchor="b">
                    <a:lnL w="12700" cap="flat" cmpd="sng" algn="ctr">
                      <a:solidFill>
                        <a:srgbClr val="000000"/>
                      </a:solidFill>
                      <a:prstDash val="solid"/>
                      <a:round/>
                      <a:headEnd type="none" w="med" len="med"/>
                      <a:tailEnd type="none" w="med" len="med"/>
                    </a:lnL>
                    <a:lnR w="19050" cap="flat" cmpd="sng" algn="ctr">
                      <a:solidFill>
                        <a:srgbClr val="FF0000"/>
                      </a:solidFill>
                      <a:prstDash val="solid"/>
                      <a:round/>
                      <a:headEnd type="none" w="med" len="med"/>
                      <a:tailEnd type="none" w="med" len="med"/>
                    </a:lnR>
                    <a:lnT>
                      <a:noFill/>
                    </a:lnT>
                    <a:lnB>
                      <a:noFill/>
                    </a:lnB>
                    <a:solidFill>
                      <a:srgbClr val="FFC000"/>
                    </a:solidFill>
                  </a:tcPr>
                </a:tc>
                <a:tc>
                  <a:txBody>
                    <a:bodyPr/>
                    <a:lstStyle/>
                    <a:p>
                      <a:pPr algn="ctr" rtl="0" fontAlgn="b"/>
                      <a:r>
                        <a:rPr lang="fr-FR" sz="1000" b="1" i="1" u="none" strike="noStrike" dirty="0">
                          <a:solidFill>
                            <a:srgbClr val="00B050"/>
                          </a:solidFill>
                          <a:effectLst/>
                          <a:latin typeface="Arial Narrow"/>
                        </a:rPr>
                        <a:t>-</a:t>
                      </a:r>
                      <a:r>
                        <a:rPr lang="fr-FR" sz="1000" b="1" i="1" u="none" strike="noStrike" dirty="0" smtClean="0">
                          <a:solidFill>
                            <a:srgbClr val="00B050"/>
                          </a:solidFill>
                          <a:effectLst/>
                          <a:latin typeface="Arial Narrow"/>
                        </a:rPr>
                        <a:t>0,010%</a:t>
                      </a:r>
                      <a:endParaRPr lang="fr-FR" sz="1000" b="1" i="1" u="none" strike="noStrike" dirty="0">
                        <a:solidFill>
                          <a:srgbClr val="00B050"/>
                        </a:solidFill>
                        <a:effectLst/>
                        <a:latin typeface="Arial Narrow"/>
                      </a:endParaRPr>
                    </a:p>
                  </a:txBody>
                  <a:tcPr marL="9525" marR="9525" marT="9525" marB="0" anchor="b">
                    <a:lnL w="19050" cap="flat" cmpd="sng" algn="ctr">
                      <a:solidFill>
                        <a:srgbClr val="FF0000"/>
                      </a:solidFill>
                      <a:prstDash val="solid"/>
                      <a:round/>
                      <a:headEnd type="none" w="med" len="med"/>
                      <a:tailEnd type="none" w="med" len="med"/>
                    </a:lnL>
                    <a:lnR w="19050" cap="flat" cmpd="sng" algn="ctr">
                      <a:solidFill>
                        <a:srgbClr val="FF0000"/>
                      </a:solidFill>
                      <a:prstDash val="solid"/>
                      <a:round/>
                      <a:headEnd type="none" w="med" len="med"/>
                      <a:tailEnd type="none" w="med" len="med"/>
                    </a:lnR>
                    <a:lnT>
                      <a:noFill/>
                    </a:lnT>
                    <a:lnB>
                      <a:noFill/>
                    </a:lnB>
                    <a:solidFill>
                      <a:srgbClr val="FFC000"/>
                    </a:solidFill>
                  </a:tcPr>
                </a:tc>
                <a:tc>
                  <a:txBody>
                    <a:bodyPr/>
                    <a:lstStyle/>
                    <a:p>
                      <a:pPr algn="ctr" rtl="0" fontAlgn="b"/>
                      <a:r>
                        <a:rPr lang="fr-FR" sz="1200" b="1" i="0" u="none" strike="noStrike" dirty="0">
                          <a:solidFill>
                            <a:srgbClr val="FFFFFF"/>
                          </a:solidFill>
                          <a:effectLst/>
                          <a:latin typeface="Arial Narrow"/>
                        </a:rPr>
                        <a:t>0,289%</a:t>
                      </a:r>
                    </a:p>
                  </a:txBody>
                  <a:tcPr marL="9525" marR="9525" marT="9525" marB="0" anchor="b">
                    <a:lnL w="19050" cap="flat" cmpd="sng" algn="ctr">
                      <a:solidFill>
                        <a:srgbClr val="FF0000"/>
                      </a:solidFill>
                      <a:prstDash val="solid"/>
                      <a:round/>
                      <a:headEnd type="none" w="med" len="med"/>
                      <a:tailEnd type="none" w="med" len="med"/>
                    </a:lnL>
                    <a:lnR w="19050" cap="flat" cmpd="sng" algn="ctr">
                      <a:solidFill>
                        <a:srgbClr val="FF0000"/>
                      </a:solidFill>
                      <a:prstDash val="solid"/>
                      <a:round/>
                      <a:headEnd type="none" w="med" len="med"/>
                      <a:tailEnd type="none" w="med" len="med"/>
                    </a:lnR>
                    <a:lnT>
                      <a:noFill/>
                    </a:lnT>
                    <a:lnB>
                      <a:noFill/>
                    </a:lnB>
                    <a:solidFill>
                      <a:srgbClr val="FFC000"/>
                    </a:solidFill>
                  </a:tcPr>
                </a:tc>
              </a:tr>
              <a:tr h="188149">
                <a:tc>
                  <a:txBody>
                    <a:bodyPr/>
                    <a:lstStyle/>
                    <a:p>
                      <a:pPr algn="ctr" rtl="0" fontAlgn="b"/>
                      <a:r>
                        <a:rPr lang="fr-FR" sz="1200" b="0" i="0" u="none" strike="noStrike">
                          <a:solidFill>
                            <a:srgbClr val="000000"/>
                          </a:solidFill>
                          <a:effectLst/>
                          <a:latin typeface="Arial Narrow"/>
                        </a:rPr>
                        <a:t>31-35</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E2EFDA"/>
                    </a:solidFill>
                  </a:tcPr>
                </a:tc>
                <a:tc>
                  <a:txBody>
                    <a:bodyPr/>
                    <a:lstStyle/>
                    <a:p>
                      <a:pPr algn="ctr" rtl="0" fontAlgn="b"/>
                      <a:r>
                        <a:rPr lang="fr-FR" sz="1200" b="1" i="0" u="none" strike="noStrike" dirty="0">
                          <a:solidFill>
                            <a:srgbClr val="FFFFFF"/>
                          </a:solidFill>
                          <a:effectLst/>
                          <a:latin typeface="Arial Narrow"/>
                        </a:rPr>
                        <a:t>0,450%</a:t>
                      </a:r>
                    </a:p>
                  </a:txBody>
                  <a:tcPr marL="9525" marR="9525" marT="9525" marB="0" anchor="b">
                    <a:lnL w="12700" cap="flat" cmpd="sng" algn="ctr">
                      <a:solidFill>
                        <a:srgbClr val="000000"/>
                      </a:solidFill>
                      <a:prstDash val="solid"/>
                      <a:round/>
                      <a:headEnd type="none" w="med" len="med"/>
                      <a:tailEnd type="none" w="med" len="med"/>
                    </a:lnL>
                    <a:lnR w="19050" cap="flat" cmpd="sng" algn="ctr">
                      <a:solidFill>
                        <a:srgbClr val="FF0000"/>
                      </a:solidFill>
                      <a:prstDash val="solid"/>
                      <a:round/>
                      <a:headEnd type="none" w="med" len="med"/>
                      <a:tailEnd type="none" w="med" len="med"/>
                    </a:lnR>
                    <a:lnT>
                      <a:noFill/>
                    </a:lnT>
                    <a:lnB>
                      <a:noFill/>
                    </a:lnB>
                    <a:solidFill>
                      <a:srgbClr val="FFC000"/>
                    </a:solidFill>
                  </a:tcPr>
                </a:tc>
                <a:tc>
                  <a:txBody>
                    <a:bodyPr/>
                    <a:lstStyle/>
                    <a:p>
                      <a:pPr algn="ctr" rtl="0" fontAlgn="b"/>
                      <a:r>
                        <a:rPr lang="fr-FR" sz="1000" b="1" i="1" u="none" strike="noStrike" dirty="0">
                          <a:solidFill>
                            <a:srgbClr val="FF0000"/>
                          </a:solidFill>
                          <a:effectLst/>
                          <a:latin typeface="Arial Narrow"/>
                        </a:rPr>
                        <a:t>+</a:t>
                      </a:r>
                      <a:r>
                        <a:rPr lang="fr-FR" sz="1000" b="1" i="1" u="none" strike="noStrike" dirty="0" smtClean="0">
                          <a:solidFill>
                            <a:srgbClr val="FF0000"/>
                          </a:solidFill>
                          <a:effectLst/>
                          <a:latin typeface="Arial Narrow"/>
                        </a:rPr>
                        <a:t>0,006%</a:t>
                      </a:r>
                      <a:endParaRPr lang="fr-FR" sz="1000" b="1" i="1" u="none" strike="noStrike" dirty="0">
                        <a:solidFill>
                          <a:srgbClr val="FF0000"/>
                        </a:solidFill>
                        <a:effectLst/>
                        <a:latin typeface="Arial Narrow"/>
                      </a:endParaRPr>
                    </a:p>
                  </a:txBody>
                  <a:tcPr marL="9525" marR="9525" marT="9525" marB="0" anchor="b">
                    <a:lnL w="19050" cap="flat" cmpd="sng" algn="ctr">
                      <a:solidFill>
                        <a:srgbClr val="FF0000"/>
                      </a:solidFill>
                      <a:prstDash val="solid"/>
                      <a:round/>
                      <a:headEnd type="none" w="med" len="med"/>
                      <a:tailEnd type="none" w="med" len="med"/>
                    </a:lnL>
                    <a:lnR w="19050" cap="flat" cmpd="sng" algn="ctr">
                      <a:solidFill>
                        <a:srgbClr val="FF0000"/>
                      </a:solidFill>
                      <a:prstDash val="solid"/>
                      <a:round/>
                      <a:headEnd type="none" w="med" len="med"/>
                      <a:tailEnd type="none" w="med" len="med"/>
                    </a:lnR>
                    <a:lnT>
                      <a:noFill/>
                    </a:lnT>
                    <a:lnB>
                      <a:noFill/>
                    </a:lnB>
                    <a:solidFill>
                      <a:srgbClr val="FFC000"/>
                    </a:solidFill>
                  </a:tcPr>
                </a:tc>
                <a:tc>
                  <a:txBody>
                    <a:bodyPr/>
                    <a:lstStyle/>
                    <a:p>
                      <a:pPr algn="ctr" rtl="0" fontAlgn="b"/>
                      <a:r>
                        <a:rPr lang="fr-FR" sz="1200" b="1" i="0" u="none" strike="noStrike" dirty="0">
                          <a:solidFill>
                            <a:srgbClr val="FFFFFF"/>
                          </a:solidFill>
                          <a:effectLst/>
                          <a:latin typeface="Arial Narrow"/>
                        </a:rPr>
                        <a:t>0,383%</a:t>
                      </a:r>
                    </a:p>
                  </a:txBody>
                  <a:tcPr marL="9525" marR="9525" marT="9525" marB="0" anchor="b">
                    <a:lnL w="19050" cap="flat" cmpd="sng" algn="ctr">
                      <a:solidFill>
                        <a:srgbClr val="FF0000"/>
                      </a:solidFill>
                      <a:prstDash val="solid"/>
                      <a:round/>
                      <a:headEnd type="none" w="med" len="med"/>
                      <a:tailEnd type="none" w="med" len="med"/>
                    </a:lnL>
                    <a:lnR w="19050" cap="flat" cmpd="sng" algn="ctr">
                      <a:solidFill>
                        <a:srgbClr val="FF0000"/>
                      </a:solidFill>
                      <a:prstDash val="solid"/>
                      <a:round/>
                      <a:headEnd type="none" w="med" len="med"/>
                      <a:tailEnd type="none" w="med" len="med"/>
                    </a:lnR>
                    <a:lnT>
                      <a:noFill/>
                    </a:lnT>
                    <a:lnB>
                      <a:noFill/>
                    </a:lnB>
                    <a:solidFill>
                      <a:srgbClr val="FFC000"/>
                    </a:solidFill>
                  </a:tcPr>
                </a:tc>
              </a:tr>
              <a:tr h="188149">
                <a:tc>
                  <a:txBody>
                    <a:bodyPr/>
                    <a:lstStyle/>
                    <a:p>
                      <a:pPr algn="ctr" rtl="0" fontAlgn="b"/>
                      <a:r>
                        <a:rPr lang="fr-FR" sz="1200" b="0" i="0" u="none" strike="noStrike" dirty="0">
                          <a:solidFill>
                            <a:srgbClr val="000000"/>
                          </a:solidFill>
                          <a:effectLst/>
                          <a:latin typeface="Arial Narrow"/>
                        </a:rPr>
                        <a:t>36-40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E2EFDA"/>
                    </a:solidFill>
                  </a:tcPr>
                </a:tc>
                <a:tc>
                  <a:txBody>
                    <a:bodyPr/>
                    <a:lstStyle/>
                    <a:p>
                      <a:pPr algn="ctr" rtl="0" fontAlgn="b"/>
                      <a:r>
                        <a:rPr lang="fr-FR" sz="1200" b="1" i="0" u="none" strike="noStrike" dirty="0">
                          <a:solidFill>
                            <a:srgbClr val="FFFFFF"/>
                          </a:solidFill>
                          <a:effectLst/>
                          <a:latin typeface="Arial Narrow"/>
                        </a:rPr>
                        <a:t>0,530%</a:t>
                      </a:r>
                    </a:p>
                  </a:txBody>
                  <a:tcPr marL="9525" marR="9525" marT="9525" marB="0" anchor="b">
                    <a:lnL w="12700" cap="flat" cmpd="sng" algn="ctr">
                      <a:solidFill>
                        <a:srgbClr val="000000"/>
                      </a:solidFill>
                      <a:prstDash val="solid"/>
                      <a:round/>
                      <a:headEnd type="none" w="med" len="med"/>
                      <a:tailEnd type="none" w="med" len="med"/>
                    </a:lnL>
                    <a:lnR w="19050" cap="flat" cmpd="sng" algn="ctr">
                      <a:solidFill>
                        <a:srgbClr val="FF0000"/>
                      </a:solidFill>
                      <a:prstDash val="solid"/>
                      <a:round/>
                      <a:headEnd type="none" w="med" len="med"/>
                      <a:tailEnd type="none" w="med" len="med"/>
                    </a:lnR>
                    <a:lnT>
                      <a:noFill/>
                    </a:lnT>
                    <a:lnB>
                      <a:noFill/>
                    </a:lnB>
                    <a:solidFill>
                      <a:srgbClr val="FFC000"/>
                    </a:solidFill>
                  </a:tcPr>
                </a:tc>
                <a:tc>
                  <a:txBody>
                    <a:bodyPr/>
                    <a:lstStyle/>
                    <a:p>
                      <a:pPr algn="ctr" rtl="0" fontAlgn="b"/>
                      <a:r>
                        <a:rPr lang="fr-FR" sz="1000" b="1" i="1" u="none" strike="noStrike" dirty="0">
                          <a:solidFill>
                            <a:srgbClr val="FF0000"/>
                          </a:solidFill>
                          <a:effectLst/>
                          <a:latin typeface="Arial Narrow"/>
                        </a:rPr>
                        <a:t>+</a:t>
                      </a:r>
                      <a:r>
                        <a:rPr lang="fr-FR" sz="1000" b="1" i="1" u="none" strike="noStrike" dirty="0" smtClean="0">
                          <a:solidFill>
                            <a:srgbClr val="FF0000"/>
                          </a:solidFill>
                          <a:effectLst/>
                          <a:latin typeface="Arial Narrow"/>
                        </a:rPr>
                        <a:t>0,018%</a:t>
                      </a:r>
                      <a:endParaRPr lang="fr-FR" sz="1000" b="1" i="1" u="none" strike="noStrike" dirty="0">
                        <a:solidFill>
                          <a:srgbClr val="FF0000"/>
                        </a:solidFill>
                        <a:effectLst/>
                        <a:latin typeface="Arial Narrow"/>
                      </a:endParaRPr>
                    </a:p>
                  </a:txBody>
                  <a:tcPr marL="9525" marR="9525" marT="9525" marB="0" anchor="b">
                    <a:lnL w="19050" cap="flat" cmpd="sng" algn="ctr">
                      <a:solidFill>
                        <a:srgbClr val="FF0000"/>
                      </a:solidFill>
                      <a:prstDash val="solid"/>
                      <a:round/>
                      <a:headEnd type="none" w="med" len="med"/>
                      <a:tailEnd type="none" w="med" len="med"/>
                    </a:lnL>
                    <a:lnR w="19050" cap="flat" cmpd="sng" algn="ctr">
                      <a:solidFill>
                        <a:srgbClr val="FF0000"/>
                      </a:solidFill>
                      <a:prstDash val="solid"/>
                      <a:round/>
                      <a:headEnd type="none" w="med" len="med"/>
                      <a:tailEnd type="none" w="med" len="med"/>
                    </a:lnR>
                    <a:lnT>
                      <a:noFill/>
                    </a:lnT>
                    <a:lnB>
                      <a:noFill/>
                    </a:lnB>
                    <a:solidFill>
                      <a:srgbClr val="FFC000"/>
                    </a:solidFill>
                  </a:tcPr>
                </a:tc>
                <a:tc>
                  <a:txBody>
                    <a:bodyPr/>
                    <a:lstStyle/>
                    <a:p>
                      <a:pPr algn="ctr" rtl="0" fontAlgn="b"/>
                      <a:r>
                        <a:rPr lang="fr-FR" sz="1200" b="1" i="0" u="none" strike="noStrike" dirty="0">
                          <a:solidFill>
                            <a:srgbClr val="FFFFFF"/>
                          </a:solidFill>
                          <a:effectLst/>
                          <a:latin typeface="Arial Narrow"/>
                        </a:rPr>
                        <a:t>0,451%</a:t>
                      </a:r>
                    </a:p>
                  </a:txBody>
                  <a:tcPr marL="9525" marR="9525" marT="9525" marB="0" anchor="b">
                    <a:lnL w="19050" cap="flat" cmpd="sng" algn="ctr">
                      <a:solidFill>
                        <a:srgbClr val="FF0000"/>
                      </a:solidFill>
                      <a:prstDash val="solid"/>
                      <a:round/>
                      <a:headEnd type="none" w="med" len="med"/>
                      <a:tailEnd type="none" w="med" len="med"/>
                    </a:lnL>
                    <a:lnR w="19050" cap="flat" cmpd="sng" algn="ctr">
                      <a:solidFill>
                        <a:srgbClr val="FF0000"/>
                      </a:solidFill>
                      <a:prstDash val="solid"/>
                      <a:round/>
                      <a:headEnd type="none" w="med" len="med"/>
                      <a:tailEnd type="none" w="med" len="med"/>
                    </a:lnR>
                    <a:lnT>
                      <a:noFill/>
                    </a:lnT>
                    <a:lnB>
                      <a:noFill/>
                    </a:lnB>
                    <a:solidFill>
                      <a:srgbClr val="FFC000"/>
                    </a:solidFill>
                  </a:tcPr>
                </a:tc>
              </a:tr>
              <a:tr h="188149">
                <a:tc>
                  <a:txBody>
                    <a:bodyPr/>
                    <a:lstStyle/>
                    <a:p>
                      <a:pPr algn="ctr" rtl="0" fontAlgn="b"/>
                      <a:r>
                        <a:rPr lang="fr-FR" sz="1200" b="0" i="0" u="none" strike="noStrike" dirty="0">
                          <a:solidFill>
                            <a:srgbClr val="000000"/>
                          </a:solidFill>
                          <a:effectLst/>
                          <a:latin typeface="Arial Narrow"/>
                        </a:rPr>
                        <a:t>41-45</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E2EFDA"/>
                    </a:solidFill>
                  </a:tcPr>
                </a:tc>
                <a:tc>
                  <a:txBody>
                    <a:bodyPr/>
                    <a:lstStyle/>
                    <a:p>
                      <a:pPr algn="ctr" rtl="0" fontAlgn="b"/>
                      <a:r>
                        <a:rPr lang="fr-FR" sz="1200" b="1" i="0" u="none" strike="noStrike" dirty="0">
                          <a:solidFill>
                            <a:srgbClr val="FFFFFF"/>
                          </a:solidFill>
                          <a:effectLst/>
                          <a:latin typeface="Arial Narrow"/>
                        </a:rPr>
                        <a:t>0,610%</a:t>
                      </a:r>
                    </a:p>
                  </a:txBody>
                  <a:tcPr marL="9525" marR="9525" marT="9525" marB="0" anchor="b">
                    <a:lnL w="12700" cap="flat" cmpd="sng" algn="ctr">
                      <a:solidFill>
                        <a:srgbClr val="000000"/>
                      </a:solidFill>
                      <a:prstDash val="solid"/>
                      <a:round/>
                      <a:headEnd type="none" w="med" len="med"/>
                      <a:tailEnd type="none" w="med" len="med"/>
                    </a:lnL>
                    <a:lnR w="19050" cap="flat" cmpd="sng" algn="ctr">
                      <a:solidFill>
                        <a:srgbClr val="FF0000"/>
                      </a:solidFill>
                      <a:prstDash val="solid"/>
                      <a:round/>
                      <a:headEnd type="none" w="med" len="med"/>
                      <a:tailEnd type="none" w="med" len="med"/>
                    </a:lnR>
                    <a:lnT>
                      <a:noFill/>
                    </a:lnT>
                    <a:lnB>
                      <a:noFill/>
                    </a:lnB>
                    <a:solidFill>
                      <a:srgbClr val="FFC000"/>
                    </a:solidFill>
                  </a:tcPr>
                </a:tc>
                <a:tc>
                  <a:txBody>
                    <a:bodyPr/>
                    <a:lstStyle/>
                    <a:p>
                      <a:pPr algn="ctr" rtl="0" fontAlgn="b"/>
                      <a:r>
                        <a:rPr lang="fr-FR" sz="1000" b="1" i="1" u="none" strike="noStrike" dirty="0">
                          <a:solidFill>
                            <a:srgbClr val="00B050"/>
                          </a:solidFill>
                          <a:effectLst/>
                          <a:latin typeface="Arial Narrow"/>
                        </a:rPr>
                        <a:t>-</a:t>
                      </a:r>
                      <a:r>
                        <a:rPr lang="fr-FR" sz="1000" b="1" i="1" u="none" strike="noStrike" dirty="0" smtClean="0">
                          <a:solidFill>
                            <a:srgbClr val="00B050"/>
                          </a:solidFill>
                          <a:effectLst/>
                          <a:latin typeface="Arial Narrow"/>
                        </a:rPr>
                        <a:t>0,001%</a:t>
                      </a:r>
                      <a:endParaRPr lang="fr-FR" sz="1000" b="1" i="1" u="none" strike="noStrike" dirty="0">
                        <a:solidFill>
                          <a:srgbClr val="00B050"/>
                        </a:solidFill>
                        <a:effectLst/>
                        <a:latin typeface="Arial Narrow"/>
                      </a:endParaRPr>
                    </a:p>
                  </a:txBody>
                  <a:tcPr marL="9525" marR="9525" marT="9525" marB="0" anchor="b">
                    <a:lnL w="19050" cap="flat" cmpd="sng" algn="ctr">
                      <a:solidFill>
                        <a:srgbClr val="FF0000"/>
                      </a:solidFill>
                      <a:prstDash val="solid"/>
                      <a:round/>
                      <a:headEnd type="none" w="med" len="med"/>
                      <a:tailEnd type="none" w="med" len="med"/>
                    </a:lnL>
                    <a:lnR w="19050" cap="flat" cmpd="sng" algn="ctr">
                      <a:solidFill>
                        <a:srgbClr val="FF0000"/>
                      </a:solidFill>
                      <a:prstDash val="solid"/>
                      <a:round/>
                      <a:headEnd type="none" w="med" len="med"/>
                      <a:tailEnd type="none" w="med" len="med"/>
                    </a:lnR>
                    <a:lnT>
                      <a:noFill/>
                    </a:lnT>
                    <a:lnB>
                      <a:noFill/>
                    </a:lnB>
                    <a:solidFill>
                      <a:srgbClr val="FFC000"/>
                    </a:solidFill>
                  </a:tcPr>
                </a:tc>
                <a:tc>
                  <a:txBody>
                    <a:bodyPr/>
                    <a:lstStyle/>
                    <a:p>
                      <a:pPr algn="ctr" rtl="0" fontAlgn="b"/>
                      <a:r>
                        <a:rPr lang="fr-FR" sz="1200" b="1" i="0" u="none" strike="noStrike" dirty="0">
                          <a:solidFill>
                            <a:srgbClr val="FFFFFF"/>
                          </a:solidFill>
                          <a:effectLst/>
                          <a:latin typeface="Arial Narrow"/>
                        </a:rPr>
                        <a:t>0,519%</a:t>
                      </a:r>
                    </a:p>
                  </a:txBody>
                  <a:tcPr marL="9525" marR="9525" marT="9525" marB="0" anchor="b">
                    <a:lnL w="19050" cap="flat" cmpd="sng" algn="ctr">
                      <a:solidFill>
                        <a:srgbClr val="FF0000"/>
                      </a:solidFill>
                      <a:prstDash val="solid"/>
                      <a:round/>
                      <a:headEnd type="none" w="med" len="med"/>
                      <a:tailEnd type="none" w="med" len="med"/>
                    </a:lnL>
                    <a:lnR w="19050" cap="flat" cmpd="sng" algn="ctr">
                      <a:solidFill>
                        <a:srgbClr val="FF0000"/>
                      </a:solidFill>
                      <a:prstDash val="solid"/>
                      <a:round/>
                      <a:headEnd type="none" w="med" len="med"/>
                      <a:tailEnd type="none" w="med" len="med"/>
                    </a:lnR>
                    <a:lnT>
                      <a:noFill/>
                    </a:lnT>
                    <a:lnB>
                      <a:noFill/>
                    </a:lnB>
                    <a:solidFill>
                      <a:srgbClr val="FFC000"/>
                    </a:solidFill>
                  </a:tcPr>
                </a:tc>
              </a:tr>
              <a:tr h="188149">
                <a:tc>
                  <a:txBody>
                    <a:bodyPr/>
                    <a:lstStyle/>
                    <a:p>
                      <a:pPr algn="ctr" rtl="0" fontAlgn="b"/>
                      <a:r>
                        <a:rPr lang="fr-FR" sz="1200" b="0" i="0" u="none" strike="noStrike">
                          <a:solidFill>
                            <a:srgbClr val="000000"/>
                          </a:solidFill>
                          <a:effectLst/>
                          <a:latin typeface="Arial Narrow"/>
                        </a:rPr>
                        <a:t>46-50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E2EFDA"/>
                    </a:solidFill>
                  </a:tcPr>
                </a:tc>
                <a:tc>
                  <a:txBody>
                    <a:bodyPr/>
                    <a:lstStyle/>
                    <a:p>
                      <a:pPr algn="ctr" rtl="0" fontAlgn="b"/>
                      <a:r>
                        <a:rPr lang="fr-FR" sz="1200" b="1" i="0" u="none" strike="noStrike" dirty="0">
                          <a:solidFill>
                            <a:srgbClr val="FFFFFF"/>
                          </a:solidFill>
                          <a:effectLst/>
                          <a:latin typeface="Arial Narrow"/>
                        </a:rPr>
                        <a:t>0,730%</a:t>
                      </a:r>
                    </a:p>
                  </a:txBody>
                  <a:tcPr marL="9525" marR="9525" marT="9525" marB="0" anchor="b">
                    <a:lnL w="12700" cap="flat" cmpd="sng" algn="ctr">
                      <a:solidFill>
                        <a:srgbClr val="000000"/>
                      </a:solidFill>
                      <a:prstDash val="solid"/>
                      <a:round/>
                      <a:headEnd type="none" w="med" len="med"/>
                      <a:tailEnd type="none" w="med" len="med"/>
                    </a:lnL>
                    <a:lnR w="19050" cap="flat" cmpd="sng" algn="ctr">
                      <a:solidFill>
                        <a:srgbClr val="FF0000"/>
                      </a:solidFill>
                      <a:prstDash val="solid"/>
                      <a:round/>
                      <a:headEnd type="none" w="med" len="med"/>
                      <a:tailEnd type="none" w="med" len="med"/>
                    </a:lnR>
                    <a:lnT>
                      <a:noFill/>
                    </a:lnT>
                    <a:lnB>
                      <a:noFill/>
                    </a:lnB>
                    <a:solidFill>
                      <a:srgbClr val="FFC000"/>
                    </a:solidFill>
                  </a:tcPr>
                </a:tc>
                <a:tc>
                  <a:txBody>
                    <a:bodyPr/>
                    <a:lstStyle/>
                    <a:p>
                      <a:pPr algn="ctr" rtl="0" fontAlgn="b"/>
                      <a:r>
                        <a:rPr lang="fr-FR" sz="1000" b="1" i="1" u="none" strike="noStrike" dirty="0">
                          <a:solidFill>
                            <a:srgbClr val="00B050"/>
                          </a:solidFill>
                          <a:effectLst/>
                          <a:latin typeface="Arial Narrow"/>
                        </a:rPr>
                        <a:t>-</a:t>
                      </a:r>
                      <a:r>
                        <a:rPr lang="fr-FR" sz="1000" b="1" i="1" u="none" strike="noStrike" dirty="0" smtClean="0">
                          <a:solidFill>
                            <a:srgbClr val="00B050"/>
                          </a:solidFill>
                          <a:effectLst/>
                          <a:latin typeface="Arial Narrow"/>
                        </a:rPr>
                        <a:t>0,047%</a:t>
                      </a:r>
                      <a:endParaRPr lang="fr-FR" sz="1000" b="1" i="1" u="none" strike="noStrike" dirty="0">
                        <a:solidFill>
                          <a:srgbClr val="00B050"/>
                        </a:solidFill>
                        <a:effectLst/>
                        <a:latin typeface="Arial Narrow"/>
                      </a:endParaRPr>
                    </a:p>
                  </a:txBody>
                  <a:tcPr marL="9525" marR="9525" marT="9525" marB="0" anchor="b">
                    <a:lnL w="19050" cap="flat" cmpd="sng" algn="ctr">
                      <a:solidFill>
                        <a:srgbClr val="FF0000"/>
                      </a:solidFill>
                      <a:prstDash val="solid"/>
                      <a:round/>
                      <a:headEnd type="none" w="med" len="med"/>
                      <a:tailEnd type="none" w="med" len="med"/>
                    </a:lnL>
                    <a:lnR w="19050" cap="flat" cmpd="sng" algn="ctr">
                      <a:solidFill>
                        <a:srgbClr val="FF0000"/>
                      </a:solidFill>
                      <a:prstDash val="solid"/>
                      <a:round/>
                      <a:headEnd type="none" w="med" len="med"/>
                      <a:tailEnd type="none" w="med" len="med"/>
                    </a:lnR>
                    <a:lnT>
                      <a:noFill/>
                    </a:lnT>
                    <a:lnB>
                      <a:noFill/>
                    </a:lnB>
                    <a:solidFill>
                      <a:srgbClr val="FFC000"/>
                    </a:solidFill>
                  </a:tcPr>
                </a:tc>
                <a:tc>
                  <a:txBody>
                    <a:bodyPr/>
                    <a:lstStyle/>
                    <a:p>
                      <a:pPr algn="ctr" rtl="0" fontAlgn="b"/>
                      <a:r>
                        <a:rPr lang="fr-FR" sz="1200" b="1" i="0" u="none" strike="noStrike" dirty="0">
                          <a:solidFill>
                            <a:srgbClr val="FFFFFF"/>
                          </a:solidFill>
                          <a:effectLst/>
                          <a:latin typeface="Arial Narrow"/>
                        </a:rPr>
                        <a:t>0,621%</a:t>
                      </a:r>
                    </a:p>
                  </a:txBody>
                  <a:tcPr marL="9525" marR="9525" marT="9525" marB="0" anchor="b">
                    <a:lnL w="19050" cap="flat" cmpd="sng" algn="ctr">
                      <a:solidFill>
                        <a:srgbClr val="FF0000"/>
                      </a:solidFill>
                      <a:prstDash val="solid"/>
                      <a:round/>
                      <a:headEnd type="none" w="med" len="med"/>
                      <a:tailEnd type="none" w="med" len="med"/>
                    </a:lnL>
                    <a:lnR w="19050" cap="flat" cmpd="sng" algn="ctr">
                      <a:solidFill>
                        <a:srgbClr val="FF0000"/>
                      </a:solidFill>
                      <a:prstDash val="solid"/>
                      <a:round/>
                      <a:headEnd type="none" w="med" len="med"/>
                      <a:tailEnd type="none" w="med" len="med"/>
                    </a:lnR>
                    <a:lnT>
                      <a:noFill/>
                    </a:lnT>
                    <a:lnB>
                      <a:noFill/>
                    </a:lnB>
                    <a:solidFill>
                      <a:srgbClr val="FFC000"/>
                    </a:solidFill>
                  </a:tcPr>
                </a:tc>
              </a:tr>
              <a:tr h="188149">
                <a:tc>
                  <a:txBody>
                    <a:bodyPr/>
                    <a:lstStyle/>
                    <a:p>
                      <a:pPr algn="ctr" rtl="0" fontAlgn="b"/>
                      <a:r>
                        <a:rPr lang="fr-FR" sz="1200" b="0" i="0" u="none" strike="noStrike">
                          <a:solidFill>
                            <a:srgbClr val="000000"/>
                          </a:solidFill>
                          <a:effectLst/>
                          <a:latin typeface="Arial Narrow"/>
                        </a:rPr>
                        <a:t>51-55</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E2EFDA"/>
                    </a:solidFill>
                  </a:tcPr>
                </a:tc>
                <a:tc>
                  <a:txBody>
                    <a:bodyPr/>
                    <a:lstStyle/>
                    <a:p>
                      <a:pPr algn="ctr" rtl="0" fontAlgn="b"/>
                      <a:r>
                        <a:rPr lang="fr-FR" sz="1200" b="1" i="0" u="none" strike="noStrike" dirty="0">
                          <a:solidFill>
                            <a:srgbClr val="FFFFFF"/>
                          </a:solidFill>
                          <a:effectLst/>
                          <a:latin typeface="Arial Narrow"/>
                        </a:rPr>
                        <a:t>0,820%</a:t>
                      </a:r>
                    </a:p>
                  </a:txBody>
                  <a:tcPr marL="9525" marR="9525" marT="9525" marB="0" anchor="b">
                    <a:lnL w="12700" cap="flat" cmpd="sng" algn="ctr">
                      <a:solidFill>
                        <a:srgbClr val="000000"/>
                      </a:solidFill>
                      <a:prstDash val="solid"/>
                      <a:round/>
                      <a:headEnd type="none" w="med" len="med"/>
                      <a:tailEnd type="none" w="med" len="med"/>
                    </a:lnL>
                    <a:lnR w="19050" cap="flat" cmpd="sng" algn="ctr">
                      <a:solidFill>
                        <a:srgbClr val="FF0000"/>
                      </a:solidFill>
                      <a:prstDash val="solid"/>
                      <a:round/>
                      <a:headEnd type="none" w="med" len="med"/>
                      <a:tailEnd type="none" w="med" len="med"/>
                    </a:lnR>
                    <a:lnT>
                      <a:noFill/>
                    </a:lnT>
                    <a:lnB>
                      <a:noFill/>
                    </a:lnB>
                    <a:solidFill>
                      <a:srgbClr val="FFC000"/>
                    </a:solidFill>
                  </a:tcPr>
                </a:tc>
                <a:tc>
                  <a:txBody>
                    <a:bodyPr/>
                    <a:lstStyle/>
                    <a:p>
                      <a:pPr algn="ctr" rtl="0" fontAlgn="b"/>
                      <a:r>
                        <a:rPr lang="fr-FR" sz="1000" b="1" i="1" u="none" strike="noStrike" dirty="0">
                          <a:solidFill>
                            <a:srgbClr val="00B050"/>
                          </a:solidFill>
                          <a:effectLst/>
                          <a:latin typeface="Arial Narrow"/>
                        </a:rPr>
                        <a:t>-</a:t>
                      </a:r>
                      <a:r>
                        <a:rPr lang="fr-FR" sz="1000" b="1" i="1" u="none" strike="noStrike" dirty="0" smtClean="0">
                          <a:solidFill>
                            <a:srgbClr val="00B050"/>
                          </a:solidFill>
                          <a:effectLst/>
                          <a:latin typeface="Arial Narrow"/>
                        </a:rPr>
                        <a:t>0,001%</a:t>
                      </a:r>
                      <a:endParaRPr lang="fr-FR" sz="1000" b="1" i="1" u="none" strike="noStrike" dirty="0">
                        <a:solidFill>
                          <a:srgbClr val="00B050"/>
                        </a:solidFill>
                        <a:effectLst/>
                        <a:latin typeface="Arial Narrow"/>
                      </a:endParaRPr>
                    </a:p>
                  </a:txBody>
                  <a:tcPr marL="9525" marR="9525" marT="9525" marB="0" anchor="b">
                    <a:lnL w="19050" cap="flat" cmpd="sng" algn="ctr">
                      <a:solidFill>
                        <a:srgbClr val="FF0000"/>
                      </a:solidFill>
                      <a:prstDash val="solid"/>
                      <a:round/>
                      <a:headEnd type="none" w="med" len="med"/>
                      <a:tailEnd type="none" w="med" len="med"/>
                    </a:lnL>
                    <a:lnR w="19050" cap="flat" cmpd="sng" algn="ctr">
                      <a:solidFill>
                        <a:srgbClr val="FF0000"/>
                      </a:solidFill>
                      <a:prstDash val="solid"/>
                      <a:round/>
                      <a:headEnd type="none" w="med" len="med"/>
                      <a:tailEnd type="none" w="med" len="med"/>
                    </a:lnR>
                    <a:lnT>
                      <a:noFill/>
                    </a:lnT>
                    <a:lnB>
                      <a:noFill/>
                    </a:lnB>
                    <a:solidFill>
                      <a:srgbClr val="FFC000"/>
                    </a:solidFill>
                  </a:tcPr>
                </a:tc>
                <a:tc>
                  <a:txBody>
                    <a:bodyPr/>
                    <a:lstStyle/>
                    <a:p>
                      <a:pPr algn="ctr" rtl="0" fontAlgn="b"/>
                      <a:r>
                        <a:rPr lang="fr-FR" sz="1200" b="1" i="0" u="none" strike="noStrike" dirty="0">
                          <a:solidFill>
                            <a:srgbClr val="FFFFFF"/>
                          </a:solidFill>
                          <a:effectLst/>
                          <a:latin typeface="Arial Narrow"/>
                        </a:rPr>
                        <a:t>0,697%</a:t>
                      </a:r>
                    </a:p>
                  </a:txBody>
                  <a:tcPr marL="9525" marR="9525" marT="9525" marB="0" anchor="b">
                    <a:lnL w="19050" cap="flat" cmpd="sng" algn="ctr">
                      <a:solidFill>
                        <a:srgbClr val="FF0000"/>
                      </a:solidFill>
                      <a:prstDash val="solid"/>
                      <a:round/>
                      <a:headEnd type="none" w="med" len="med"/>
                      <a:tailEnd type="none" w="med" len="med"/>
                    </a:lnL>
                    <a:lnR w="19050" cap="flat" cmpd="sng" algn="ctr">
                      <a:solidFill>
                        <a:srgbClr val="FF0000"/>
                      </a:solidFill>
                      <a:prstDash val="solid"/>
                      <a:round/>
                      <a:headEnd type="none" w="med" len="med"/>
                      <a:tailEnd type="none" w="med" len="med"/>
                    </a:lnR>
                    <a:lnT>
                      <a:noFill/>
                    </a:lnT>
                    <a:lnB>
                      <a:noFill/>
                    </a:lnB>
                    <a:solidFill>
                      <a:srgbClr val="FFC000"/>
                    </a:solidFill>
                  </a:tcPr>
                </a:tc>
              </a:tr>
              <a:tr h="188149">
                <a:tc>
                  <a:txBody>
                    <a:bodyPr/>
                    <a:lstStyle/>
                    <a:p>
                      <a:pPr algn="ctr" rtl="0" fontAlgn="b"/>
                      <a:r>
                        <a:rPr lang="fr-FR" sz="1200" b="0" i="0" u="none" strike="noStrike">
                          <a:solidFill>
                            <a:srgbClr val="000000"/>
                          </a:solidFill>
                          <a:effectLst/>
                          <a:latin typeface="Arial Narrow"/>
                        </a:rPr>
                        <a:t>56-60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E2EFDA"/>
                    </a:solidFill>
                  </a:tcPr>
                </a:tc>
                <a:tc>
                  <a:txBody>
                    <a:bodyPr/>
                    <a:lstStyle/>
                    <a:p>
                      <a:pPr algn="ctr" rtl="0" fontAlgn="b"/>
                      <a:r>
                        <a:rPr lang="fr-FR" sz="1200" b="1" i="0" u="none" strike="noStrike" dirty="0">
                          <a:solidFill>
                            <a:srgbClr val="FFFFFF"/>
                          </a:solidFill>
                          <a:effectLst/>
                          <a:latin typeface="Arial Narrow"/>
                        </a:rPr>
                        <a:t>0,990%</a:t>
                      </a:r>
                    </a:p>
                  </a:txBody>
                  <a:tcPr marL="9525" marR="9525" marT="9525" marB="0" anchor="b">
                    <a:lnL w="12700" cap="flat" cmpd="sng" algn="ctr">
                      <a:solidFill>
                        <a:srgbClr val="000000"/>
                      </a:solidFill>
                      <a:prstDash val="solid"/>
                      <a:round/>
                      <a:headEnd type="none" w="med" len="med"/>
                      <a:tailEnd type="none" w="med" len="med"/>
                    </a:lnL>
                    <a:lnR w="19050" cap="flat" cmpd="sng" algn="ctr">
                      <a:solidFill>
                        <a:srgbClr val="FF0000"/>
                      </a:solidFill>
                      <a:prstDash val="solid"/>
                      <a:round/>
                      <a:headEnd type="none" w="med" len="med"/>
                      <a:tailEnd type="none" w="med" len="med"/>
                    </a:lnR>
                    <a:lnT>
                      <a:noFill/>
                    </a:lnT>
                    <a:lnB>
                      <a:noFill/>
                    </a:lnB>
                    <a:solidFill>
                      <a:srgbClr val="FFC000"/>
                    </a:solidFill>
                  </a:tcPr>
                </a:tc>
                <a:tc>
                  <a:txBody>
                    <a:bodyPr/>
                    <a:lstStyle/>
                    <a:p>
                      <a:pPr algn="ctr" rtl="0" fontAlgn="b"/>
                      <a:r>
                        <a:rPr lang="fr-FR" sz="1000" b="1" i="1" u="none" strike="noStrike" dirty="0">
                          <a:solidFill>
                            <a:srgbClr val="00B050"/>
                          </a:solidFill>
                          <a:effectLst/>
                          <a:latin typeface="Arial Narrow"/>
                        </a:rPr>
                        <a:t>-</a:t>
                      </a:r>
                      <a:r>
                        <a:rPr lang="fr-FR" sz="1000" b="1" i="1" u="none" strike="noStrike" dirty="0" smtClean="0">
                          <a:solidFill>
                            <a:srgbClr val="00B050"/>
                          </a:solidFill>
                          <a:effectLst/>
                          <a:latin typeface="Arial Narrow"/>
                        </a:rPr>
                        <a:t>0,022%</a:t>
                      </a:r>
                      <a:endParaRPr lang="fr-FR" sz="1000" b="1" i="1" u="none" strike="noStrike" dirty="0">
                        <a:solidFill>
                          <a:srgbClr val="00B050"/>
                        </a:solidFill>
                        <a:effectLst/>
                        <a:latin typeface="Arial Narrow"/>
                      </a:endParaRPr>
                    </a:p>
                  </a:txBody>
                  <a:tcPr marL="9525" marR="9525" marT="9525" marB="0" anchor="b">
                    <a:lnL w="19050" cap="flat" cmpd="sng" algn="ctr">
                      <a:solidFill>
                        <a:srgbClr val="FF0000"/>
                      </a:solidFill>
                      <a:prstDash val="solid"/>
                      <a:round/>
                      <a:headEnd type="none" w="med" len="med"/>
                      <a:tailEnd type="none" w="med" len="med"/>
                    </a:lnL>
                    <a:lnR w="19050" cap="flat" cmpd="sng" algn="ctr">
                      <a:solidFill>
                        <a:srgbClr val="FF0000"/>
                      </a:solidFill>
                      <a:prstDash val="solid"/>
                      <a:round/>
                      <a:headEnd type="none" w="med" len="med"/>
                      <a:tailEnd type="none" w="med" len="med"/>
                    </a:lnR>
                    <a:lnT>
                      <a:noFill/>
                    </a:lnT>
                    <a:lnB>
                      <a:noFill/>
                    </a:lnB>
                    <a:solidFill>
                      <a:srgbClr val="FFC000"/>
                    </a:solidFill>
                  </a:tcPr>
                </a:tc>
                <a:tc>
                  <a:txBody>
                    <a:bodyPr/>
                    <a:lstStyle/>
                    <a:p>
                      <a:pPr algn="ctr" rtl="0" fontAlgn="b"/>
                      <a:r>
                        <a:rPr lang="fr-FR" sz="1200" b="1" i="0" u="none" strike="noStrike" dirty="0">
                          <a:solidFill>
                            <a:srgbClr val="FFFFFF"/>
                          </a:solidFill>
                          <a:effectLst/>
                          <a:latin typeface="Arial Narrow"/>
                        </a:rPr>
                        <a:t>0,842%</a:t>
                      </a:r>
                    </a:p>
                  </a:txBody>
                  <a:tcPr marL="9525" marR="9525" marT="9525" marB="0" anchor="b">
                    <a:lnL w="19050" cap="flat" cmpd="sng" algn="ctr">
                      <a:solidFill>
                        <a:srgbClr val="FF0000"/>
                      </a:solidFill>
                      <a:prstDash val="solid"/>
                      <a:round/>
                      <a:headEnd type="none" w="med" len="med"/>
                      <a:tailEnd type="none" w="med" len="med"/>
                    </a:lnL>
                    <a:lnR w="19050" cap="flat" cmpd="sng" algn="ctr">
                      <a:solidFill>
                        <a:srgbClr val="FF0000"/>
                      </a:solidFill>
                      <a:prstDash val="solid"/>
                      <a:round/>
                      <a:headEnd type="none" w="med" len="med"/>
                      <a:tailEnd type="none" w="med" len="med"/>
                    </a:lnR>
                    <a:lnT>
                      <a:noFill/>
                    </a:lnT>
                    <a:lnB>
                      <a:noFill/>
                    </a:lnB>
                    <a:solidFill>
                      <a:srgbClr val="FFC000"/>
                    </a:solidFill>
                  </a:tcPr>
                </a:tc>
              </a:tr>
              <a:tr h="188149">
                <a:tc>
                  <a:txBody>
                    <a:bodyPr/>
                    <a:lstStyle/>
                    <a:p>
                      <a:pPr algn="ctr" rtl="0" fontAlgn="b"/>
                      <a:r>
                        <a:rPr lang="fr-FR" sz="1200" b="0" i="0" u="none" strike="noStrike">
                          <a:solidFill>
                            <a:srgbClr val="000000"/>
                          </a:solidFill>
                          <a:effectLst/>
                          <a:latin typeface="Arial Narrow"/>
                        </a:rPr>
                        <a:t>61-65</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E2EFDA"/>
                    </a:solidFill>
                  </a:tcPr>
                </a:tc>
                <a:tc>
                  <a:txBody>
                    <a:bodyPr/>
                    <a:lstStyle/>
                    <a:p>
                      <a:pPr algn="ctr" rtl="0" fontAlgn="b"/>
                      <a:r>
                        <a:rPr lang="fr-FR" sz="1200" b="1" i="0" u="none" strike="noStrike" dirty="0">
                          <a:solidFill>
                            <a:srgbClr val="FFFFFF"/>
                          </a:solidFill>
                          <a:effectLst/>
                          <a:latin typeface="Arial Narrow"/>
                        </a:rPr>
                        <a:t>1,050%</a:t>
                      </a:r>
                    </a:p>
                  </a:txBody>
                  <a:tcPr marL="9525" marR="9525" marT="9525" marB="0" anchor="b">
                    <a:lnL w="12700" cap="flat" cmpd="sng" algn="ctr">
                      <a:solidFill>
                        <a:srgbClr val="000000"/>
                      </a:solidFill>
                      <a:prstDash val="solid"/>
                      <a:round/>
                      <a:headEnd type="none" w="med" len="med"/>
                      <a:tailEnd type="none" w="med" len="med"/>
                    </a:lnL>
                    <a:lnR w="19050" cap="flat" cmpd="sng" algn="ctr">
                      <a:solidFill>
                        <a:srgbClr val="FF0000"/>
                      </a:solidFill>
                      <a:prstDash val="solid"/>
                      <a:round/>
                      <a:headEnd type="none" w="med" len="med"/>
                      <a:tailEnd type="none" w="med" len="med"/>
                    </a:lnR>
                    <a:lnT>
                      <a:noFill/>
                    </a:lnT>
                    <a:lnB w="19050" cap="flat" cmpd="sng" algn="ctr">
                      <a:solidFill>
                        <a:srgbClr val="FF0000"/>
                      </a:solidFill>
                      <a:prstDash val="solid"/>
                      <a:round/>
                      <a:headEnd type="none" w="med" len="med"/>
                      <a:tailEnd type="none" w="med" len="med"/>
                    </a:lnB>
                    <a:solidFill>
                      <a:srgbClr val="FFC000"/>
                    </a:solidFill>
                  </a:tcPr>
                </a:tc>
                <a:tc>
                  <a:txBody>
                    <a:bodyPr/>
                    <a:lstStyle/>
                    <a:p>
                      <a:pPr algn="ctr" rtl="0" fontAlgn="b"/>
                      <a:r>
                        <a:rPr lang="fr-FR" sz="1000" b="1" i="1" u="none" strike="noStrike" dirty="0">
                          <a:solidFill>
                            <a:srgbClr val="00B050"/>
                          </a:solidFill>
                          <a:effectLst/>
                          <a:latin typeface="Arial Narrow"/>
                        </a:rPr>
                        <a:t>-</a:t>
                      </a:r>
                      <a:r>
                        <a:rPr lang="fr-FR" sz="1000" b="1" i="1" u="none" strike="noStrike" dirty="0" smtClean="0">
                          <a:solidFill>
                            <a:srgbClr val="00B050"/>
                          </a:solidFill>
                          <a:effectLst/>
                          <a:latin typeface="Arial Narrow"/>
                        </a:rPr>
                        <a:t>0,017%</a:t>
                      </a:r>
                      <a:endParaRPr lang="fr-FR" sz="1000" b="1" i="1" u="none" strike="noStrike" dirty="0">
                        <a:solidFill>
                          <a:srgbClr val="00B050"/>
                        </a:solidFill>
                        <a:effectLst/>
                        <a:latin typeface="Arial Narrow"/>
                      </a:endParaRPr>
                    </a:p>
                  </a:txBody>
                  <a:tcPr marL="9525" marR="9525" marT="9525" marB="0" anchor="b">
                    <a:lnL w="19050" cap="flat" cmpd="sng" algn="ctr">
                      <a:solidFill>
                        <a:srgbClr val="FF0000"/>
                      </a:solidFill>
                      <a:prstDash val="solid"/>
                      <a:round/>
                      <a:headEnd type="none" w="med" len="med"/>
                      <a:tailEnd type="none" w="med" len="med"/>
                    </a:lnL>
                    <a:lnR w="19050" cap="flat" cmpd="sng" algn="ctr">
                      <a:solidFill>
                        <a:srgbClr val="FF0000"/>
                      </a:solidFill>
                      <a:prstDash val="solid"/>
                      <a:round/>
                      <a:headEnd type="none" w="med" len="med"/>
                      <a:tailEnd type="none" w="med" len="med"/>
                    </a:lnR>
                    <a:lnT>
                      <a:noFill/>
                    </a:lnT>
                    <a:lnB w="19050" cap="flat" cmpd="sng" algn="ctr">
                      <a:solidFill>
                        <a:srgbClr val="FF0000"/>
                      </a:solidFill>
                      <a:prstDash val="solid"/>
                      <a:round/>
                      <a:headEnd type="none" w="med" len="med"/>
                      <a:tailEnd type="none" w="med" len="med"/>
                    </a:lnB>
                    <a:solidFill>
                      <a:srgbClr val="FFC000"/>
                    </a:solidFill>
                  </a:tcPr>
                </a:tc>
                <a:tc>
                  <a:txBody>
                    <a:bodyPr/>
                    <a:lstStyle/>
                    <a:p>
                      <a:pPr algn="ctr" rtl="0" fontAlgn="b"/>
                      <a:r>
                        <a:rPr lang="fr-FR" sz="1200" b="1" i="0" u="none" strike="noStrike" dirty="0">
                          <a:solidFill>
                            <a:srgbClr val="FFFFFF"/>
                          </a:solidFill>
                          <a:effectLst/>
                          <a:latin typeface="Arial Narrow"/>
                        </a:rPr>
                        <a:t>0,893%</a:t>
                      </a:r>
                    </a:p>
                  </a:txBody>
                  <a:tcPr marL="9525" marR="9525" marT="9525" marB="0" anchor="b">
                    <a:lnL w="19050" cap="flat" cmpd="sng" algn="ctr">
                      <a:solidFill>
                        <a:srgbClr val="FF0000"/>
                      </a:solidFill>
                      <a:prstDash val="solid"/>
                      <a:round/>
                      <a:headEnd type="none" w="med" len="med"/>
                      <a:tailEnd type="none" w="med" len="med"/>
                    </a:lnL>
                    <a:lnR w="19050" cap="flat" cmpd="sng" algn="ctr">
                      <a:solidFill>
                        <a:srgbClr val="FF0000"/>
                      </a:solidFill>
                      <a:prstDash val="solid"/>
                      <a:round/>
                      <a:headEnd type="none" w="med" len="med"/>
                      <a:tailEnd type="none" w="med" len="med"/>
                    </a:lnR>
                    <a:lnT>
                      <a:noFill/>
                    </a:lnT>
                    <a:lnB w="19050" cap="flat" cmpd="sng" algn="ctr">
                      <a:solidFill>
                        <a:srgbClr val="FF0000"/>
                      </a:solidFill>
                      <a:prstDash val="solid"/>
                      <a:round/>
                      <a:headEnd type="none" w="med" len="med"/>
                      <a:tailEnd type="none" w="med" len="med"/>
                    </a:lnB>
                    <a:solidFill>
                      <a:srgbClr val="FFC000"/>
                    </a:solidFill>
                  </a:tcPr>
                </a:tc>
              </a:tr>
            </a:tbl>
          </a:graphicData>
        </a:graphic>
      </p:graphicFrame>
      <p:sp>
        <p:nvSpPr>
          <p:cNvPr id="12" name="Espace réservé du contenu 1"/>
          <p:cNvSpPr txBox="1">
            <a:spLocks/>
          </p:cNvSpPr>
          <p:nvPr/>
        </p:nvSpPr>
        <p:spPr>
          <a:xfrm>
            <a:off x="4283075" y="2049055"/>
            <a:ext cx="4310592" cy="2466518"/>
          </a:xfrm>
          <a:prstGeom prst="rect">
            <a:avLst/>
          </a:prstGeom>
        </p:spPr>
        <p:txBody>
          <a:bodyPr vert="horz" lIns="91440" tIns="45720" rIns="91440" bIns="45720" rtlCol="0">
            <a:norm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r>
              <a:rPr lang="fr-FR" dirty="0" smtClean="0"/>
              <a:t>Ces nouveaux tarifs seront </a:t>
            </a:r>
            <a:r>
              <a:rPr lang="fr-FR" b="1" u="sng" dirty="0" smtClean="0">
                <a:solidFill>
                  <a:srgbClr val="FF0000"/>
                </a:solidFill>
              </a:rPr>
              <a:t>disponibles dans NEO à compter du 2 janvier 2018 </a:t>
            </a:r>
            <a:r>
              <a:rPr lang="fr-FR" dirty="0" smtClean="0"/>
              <a:t>et intègreront la nouvelle garantie « MNO sans condition d’hospitalisation ».</a:t>
            </a:r>
          </a:p>
          <a:p>
            <a:pPr algn="just"/>
            <a:endParaRPr lang="fr-FR" sz="1000" dirty="0" smtClean="0"/>
          </a:p>
          <a:p>
            <a:pPr algn="just"/>
            <a:r>
              <a:rPr lang="fr-FR" dirty="0" smtClean="0"/>
              <a:t>Le tarif baisse sur l’ensemble des tranches d’âge, à l’exception des 30-40 ans.</a:t>
            </a:r>
          </a:p>
          <a:p>
            <a:pPr marL="0" indent="0" algn="just">
              <a:buFont typeface="Wingdings" panose="05000000000000000000" pitchFamily="2" charset="2"/>
              <a:buNone/>
            </a:pPr>
            <a:endParaRPr lang="fr-FR" dirty="0"/>
          </a:p>
        </p:txBody>
      </p:sp>
      <p:grpSp>
        <p:nvGrpSpPr>
          <p:cNvPr id="10" name="Groupe 9"/>
          <p:cNvGrpSpPr/>
          <p:nvPr/>
        </p:nvGrpSpPr>
        <p:grpSpPr>
          <a:xfrm>
            <a:off x="23120" y="135469"/>
            <a:ext cx="1261529" cy="1032933"/>
            <a:chOff x="2472262" y="143933"/>
            <a:chExt cx="1320799" cy="1032934"/>
          </a:xfrm>
        </p:grpSpPr>
        <p:sp>
          <p:nvSpPr>
            <p:cNvPr id="11" name="ZoneTexte 10"/>
            <p:cNvSpPr txBox="1"/>
            <p:nvPr/>
          </p:nvSpPr>
          <p:spPr>
            <a:xfrm>
              <a:off x="2531532" y="143933"/>
              <a:ext cx="1202261" cy="1032934"/>
            </a:xfrm>
            <a:prstGeom prst="ellipse">
              <a:avLst/>
            </a:prstGeom>
            <a:ln/>
          </p:spPr>
          <p:style>
            <a:lnRef idx="0">
              <a:schemeClr val="accent5"/>
            </a:lnRef>
            <a:fillRef idx="3">
              <a:schemeClr val="accent5"/>
            </a:fillRef>
            <a:effectRef idx="3">
              <a:schemeClr val="accent5"/>
            </a:effectRef>
            <a:fontRef idx="minor">
              <a:schemeClr val="lt1"/>
            </a:fontRef>
          </p:style>
          <p:txBody>
            <a:bodyPr wrap="square" rtlCol="0">
              <a:spAutoFit/>
            </a:bodyPr>
            <a:lstStyle/>
            <a:p>
              <a:endParaRPr lang="fr-FR" dirty="0"/>
            </a:p>
          </p:txBody>
        </p:sp>
        <p:sp>
          <p:nvSpPr>
            <p:cNvPr id="13" name="ZoneTexte 12"/>
            <p:cNvSpPr txBox="1"/>
            <p:nvPr/>
          </p:nvSpPr>
          <p:spPr>
            <a:xfrm>
              <a:off x="2472262" y="369696"/>
              <a:ext cx="1320799" cy="646332"/>
            </a:xfrm>
            <a:prstGeom prst="rect">
              <a:avLst/>
            </a:prstGeom>
            <a:noFill/>
          </p:spPr>
          <p:txBody>
            <a:bodyPr wrap="square" rtlCol="0">
              <a:spAutoFit/>
            </a:bodyPr>
            <a:lstStyle/>
            <a:p>
              <a:pPr algn="ctr"/>
              <a:r>
                <a:rPr lang="fr-FR" b="1" dirty="0" smtClean="0">
                  <a:solidFill>
                    <a:schemeClr val="bg1"/>
                  </a:solidFill>
                </a:rPr>
                <a:t>ADE </a:t>
              </a:r>
            </a:p>
            <a:p>
              <a:pPr algn="ctr"/>
              <a:r>
                <a:rPr lang="fr-FR" b="1" dirty="0" smtClean="0">
                  <a:solidFill>
                    <a:schemeClr val="bg1"/>
                  </a:solidFill>
                </a:rPr>
                <a:t>CNP</a:t>
              </a:r>
            </a:p>
          </p:txBody>
        </p:sp>
      </p:grpSp>
      <p:sp>
        <p:nvSpPr>
          <p:cNvPr id="14" name="Espace réservé du contenu 1"/>
          <p:cNvSpPr txBox="1">
            <a:spLocks/>
          </p:cNvSpPr>
          <p:nvPr/>
        </p:nvSpPr>
        <p:spPr>
          <a:xfrm>
            <a:off x="300108" y="4663143"/>
            <a:ext cx="3289759" cy="1520761"/>
          </a:xfrm>
          <a:prstGeom prst="rect">
            <a:avLst/>
          </a:prstGeom>
        </p:spPr>
        <p:txBody>
          <a:bodyPr vert="horz" lIns="91440" tIns="45720" rIns="91440" bIns="45720" rtlCol="0">
            <a:norm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r>
              <a:rPr lang="fr-FR" dirty="0" smtClean="0"/>
              <a:t>La garantie « MNO sans condition » sera également appliquée aux crédits couverts sur l’ITD (locatif et in fine), mais le tarif n’en sera pas modifié.</a:t>
            </a:r>
            <a:endParaRPr lang="fr-FR"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235" r="2842"/>
          <a:stretch/>
        </p:blipFill>
        <p:spPr bwMode="auto">
          <a:xfrm>
            <a:off x="4362800" y="4079453"/>
            <a:ext cx="4738863" cy="20927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4362800" y="4419600"/>
            <a:ext cx="4738863" cy="533400"/>
          </a:xfrm>
          <a:prstGeom prst="rect">
            <a:avLst/>
          </a:prstGeom>
          <a:noFill/>
          <a:ln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p:cNvSpPr/>
          <p:nvPr/>
        </p:nvSpPr>
        <p:spPr>
          <a:xfrm>
            <a:off x="4362802" y="5714999"/>
            <a:ext cx="4738863" cy="266700"/>
          </a:xfrm>
          <a:prstGeom prst="rect">
            <a:avLst/>
          </a:prstGeom>
          <a:noFill/>
          <a:ln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8" name="Connecteur droit avec flèche 7"/>
          <p:cNvCxnSpPr/>
          <p:nvPr/>
        </p:nvCxnSpPr>
        <p:spPr>
          <a:xfrm flipV="1">
            <a:off x="3589867" y="4809068"/>
            <a:ext cx="772933" cy="465665"/>
          </a:xfrm>
          <a:prstGeom prst="straightConnector1">
            <a:avLst/>
          </a:prstGeom>
          <a:ln w="25400" cmpd="sng">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Connecteur droit avec flèche 16"/>
          <p:cNvCxnSpPr/>
          <p:nvPr/>
        </p:nvCxnSpPr>
        <p:spPr>
          <a:xfrm>
            <a:off x="3589867" y="5477933"/>
            <a:ext cx="800800" cy="370417"/>
          </a:xfrm>
          <a:prstGeom prst="straightConnector1">
            <a:avLst/>
          </a:prstGeom>
          <a:ln w="25400" cmpd="sng">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90456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1000" fill="hold"/>
                                        <p:tgtEl>
                                          <p:spTgt spid="7"/>
                                        </p:tgtEl>
                                        <p:attrNameLst>
                                          <p:attrName>ppt_w</p:attrName>
                                        </p:attrNameLst>
                                      </p:cBhvr>
                                      <p:tavLst>
                                        <p:tav tm="0">
                                          <p:val>
                                            <p:fltVal val="0"/>
                                          </p:val>
                                        </p:tav>
                                        <p:tav tm="100000">
                                          <p:val>
                                            <p:strVal val="#ppt_w"/>
                                          </p:val>
                                        </p:tav>
                                      </p:tavLst>
                                    </p:anim>
                                    <p:anim calcmode="lin" valueType="num">
                                      <p:cBhvr>
                                        <p:cTn id="15" dur="1000" fill="hold"/>
                                        <p:tgtEl>
                                          <p:spTgt spid="7"/>
                                        </p:tgtEl>
                                        <p:attrNameLst>
                                          <p:attrName>ppt_h</p:attrName>
                                        </p:attrNameLst>
                                      </p:cBhvr>
                                      <p:tavLst>
                                        <p:tav tm="0">
                                          <p:val>
                                            <p:fltVal val="0"/>
                                          </p:val>
                                        </p:tav>
                                        <p:tav tm="100000">
                                          <p:val>
                                            <p:strVal val="#ppt_h"/>
                                          </p:val>
                                        </p:tav>
                                      </p:tavLst>
                                    </p:anim>
                                    <p:anim calcmode="lin" valueType="num">
                                      <p:cBhvr>
                                        <p:cTn id="16" dur="1000" fill="hold"/>
                                        <p:tgtEl>
                                          <p:spTgt spid="7"/>
                                        </p:tgtEl>
                                        <p:attrNameLst>
                                          <p:attrName>style.rotation</p:attrName>
                                        </p:attrNameLst>
                                      </p:cBhvr>
                                      <p:tavLst>
                                        <p:tav tm="0">
                                          <p:val>
                                            <p:fltVal val="90"/>
                                          </p:val>
                                        </p:tav>
                                        <p:tav tm="100000">
                                          <p:val>
                                            <p:fltVal val="0"/>
                                          </p:val>
                                        </p:tav>
                                      </p:tavLst>
                                    </p:anim>
                                    <p:animEffect transition="in" filter="fade">
                                      <p:cBhvr>
                                        <p:cTn id="17" dur="1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12">
                                            <p:txEl>
                                              <p:pRg st="0" end="0"/>
                                            </p:txEl>
                                          </p:spTgt>
                                        </p:tgtEl>
                                        <p:attrNameLst>
                                          <p:attrName>style.visibility</p:attrName>
                                        </p:attrNameLst>
                                      </p:cBhvr>
                                      <p:to>
                                        <p:strVal val="visible"/>
                                      </p:to>
                                    </p:set>
                                    <p:animEffect transition="in" filter="fade">
                                      <p:cBhvr>
                                        <p:cTn id="22" dur="1000"/>
                                        <p:tgtEl>
                                          <p:spTgt spid="12">
                                            <p:txEl>
                                              <p:pRg st="0" end="0"/>
                                            </p:txEl>
                                          </p:spTgt>
                                        </p:tgtEl>
                                      </p:cBhvr>
                                    </p:animEffect>
                                    <p:anim calcmode="lin" valueType="num">
                                      <p:cBhvr>
                                        <p:cTn id="23"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24"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12">
                                            <p:txEl>
                                              <p:pRg st="2" end="2"/>
                                            </p:txEl>
                                          </p:spTgt>
                                        </p:tgtEl>
                                        <p:attrNameLst>
                                          <p:attrName>style.visibility</p:attrName>
                                        </p:attrNameLst>
                                      </p:cBhvr>
                                      <p:to>
                                        <p:strVal val="visible"/>
                                      </p:to>
                                    </p:set>
                                    <p:animEffect transition="in" filter="fade">
                                      <p:cBhvr>
                                        <p:cTn id="29" dur="1000"/>
                                        <p:tgtEl>
                                          <p:spTgt spid="12">
                                            <p:txEl>
                                              <p:pRg st="2" end="2"/>
                                            </p:txEl>
                                          </p:spTgt>
                                        </p:tgtEl>
                                      </p:cBhvr>
                                    </p:animEffect>
                                    <p:anim calcmode="lin" valueType="num">
                                      <p:cBhvr>
                                        <p:cTn id="30" dur="10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31" dur="1000" fill="hold"/>
                                        <p:tgtEl>
                                          <p:spTgt spid="1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14">
                                            <p:txEl>
                                              <p:pRg st="0" end="0"/>
                                            </p:txEl>
                                          </p:spTgt>
                                        </p:tgtEl>
                                        <p:attrNameLst>
                                          <p:attrName>style.visibility</p:attrName>
                                        </p:attrNameLst>
                                      </p:cBhvr>
                                      <p:to>
                                        <p:strVal val="visible"/>
                                      </p:to>
                                    </p:set>
                                    <p:animEffect transition="in" filter="fade">
                                      <p:cBhvr>
                                        <p:cTn id="36" dur="1000"/>
                                        <p:tgtEl>
                                          <p:spTgt spid="14">
                                            <p:txEl>
                                              <p:pRg st="0" end="0"/>
                                            </p:txEl>
                                          </p:spTgt>
                                        </p:tgtEl>
                                      </p:cBhvr>
                                    </p:animEffect>
                                    <p:anim calcmode="lin" valueType="num">
                                      <p:cBhvr>
                                        <p:cTn id="37"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38" dur="1000" fill="hold"/>
                                        <p:tgtEl>
                                          <p:spTgt spid="14">
                                            <p:txEl>
                                              <p:pRg st="0" end="0"/>
                                            </p:tx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fade">
                                      <p:cBhvr>
                                        <p:cTn id="41" dur="1000"/>
                                        <p:tgtEl>
                                          <p:spTgt spid="2"/>
                                        </p:tgtEl>
                                      </p:cBhvr>
                                    </p:animEffect>
                                    <p:anim calcmode="lin" valueType="num">
                                      <p:cBhvr>
                                        <p:cTn id="42" dur="1000" fill="hold"/>
                                        <p:tgtEl>
                                          <p:spTgt spid="2"/>
                                        </p:tgtEl>
                                        <p:attrNameLst>
                                          <p:attrName>ppt_x</p:attrName>
                                        </p:attrNameLst>
                                      </p:cBhvr>
                                      <p:tavLst>
                                        <p:tav tm="0">
                                          <p:val>
                                            <p:strVal val="#ppt_x"/>
                                          </p:val>
                                        </p:tav>
                                        <p:tav tm="100000">
                                          <p:val>
                                            <p:strVal val="#ppt_x"/>
                                          </p:val>
                                        </p:tav>
                                      </p:tavLst>
                                    </p:anim>
                                    <p:anim calcmode="lin" valueType="num">
                                      <p:cBhvr>
                                        <p:cTn id="43" dur="1000" fill="hold"/>
                                        <p:tgtEl>
                                          <p:spTgt spid="2"/>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1026"/>
                                        </p:tgtEl>
                                        <p:attrNameLst>
                                          <p:attrName>style.visibility</p:attrName>
                                        </p:attrNameLst>
                                      </p:cBhvr>
                                      <p:to>
                                        <p:strVal val="visible"/>
                                      </p:to>
                                    </p:set>
                                    <p:animEffect transition="in" filter="fade">
                                      <p:cBhvr>
                                        <p:cTn id="46" dur="1000"/>
                                        <p:tgtEl>
                                          <p:spTgt spid="1026"/>
                                        </p:tgtEl>
                                      </p:cBhvr>
                                    </p:animEffect>
                                    <p:anim calcmode="lin" valueType="num">
                                      <p:cBhvr>
                                        <p:cTn id="47" dur="1000" fill="hold"/>
                                        <p:tgtEl>
                                          <p:spTgt spid="1026"/>
                                        </p:tgtEl>
                                        <p:attrNameLst>
                                          <p:attrName>ppt_x</p:attrName>
                                        </p:attrNameLst>
                                      </p:cBhvr>
                                      <p:tavLst>
                                        <p:tav tm="0">
                                          <p:val>
                                            <p:strVal val="#ppt_x"/>
                                          </p:val>
                                        </p:tav>
                                        <p:tav tm="100000">
                                          <p:val>
                                            <p:strVal val="#ppt_x"/>
                                          </p:val>
                                        </p:tav>
                                      </p:tavLst>
                                    </p:anim>
                                    <p:anim calcmode="lin" valueType="num">
                                      <p:cBhvr>
                                        <p:cTn id="48" dur="1000" fill="hold"/>
                                        <p:tgtEl>
                                          <p:spTgt spid="1026"/>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fade">
                                      <p:cBhvr>
                                        <p:cTn id="51" dur="1000"/>
                                        <p:tgtEl>
                                          <p:spTgt spid="15"/>
                                        </p:tgtEl>
                                      </p:cBhvr>
                                    </p:animEffect>
                                    <p:anim calcmode="lin" valueType="num">
                                      <p:cBhvr>
                                        <p:cTn id="52" dur="1000" fill="hold"/>
                                        <p:tgtEl>
                                          <p:spTgt spid="15"/>
                                        </p:tgtEl>
                                        <p:attrNameLst>
                                          <p:attrName>ppt_x</p:attrName>
                                        </p:attrNameLst>
                                      </p:cBhvr>
                                      <p:tavLst>
                                        <p:tav tm="0">
                                          <p:val>
                                            <p:strVal val="#ppt_x"/>
                                          </p:val>
                                        </p:tav>
                                        <p:tav tm="100000">
                                          <p:val>
                                            <p:strVal val="#ppt_x"/>
                                          </p:val>
                                        </p:tav>
                                      </p:tavLst>
                                    </p:anim>
                                    <p:anim calcmode="lin" valueType="num">
                                      <p:cBhvr>
                                        <p:cTn id="53" dur="1000" fill="hold"/>
                                        <p:tgtEl>
                                          <p:spTgt spid="15"/>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fade">
                                      <p:cBhvr>
                                        <p:cTn id="56" dur="1000"/>
                                        <p:tgtEl>
                                          <p:spTgt spid="8"/>
                                        </p:tgtEl>
                                      </p:cBhvr>
                                    </p:animEffect>
                                    <p:anim calcmode="lin" valueType="num">
                                      <p:cBhvr>
                                        <p:cTn id="57" dur="1000" fill="hold"/>
                                        <p:tgtEl>
                                          <p:spTgt spid="8"/>
                                        </p:tgtEl>
                                        <p:attrNameLst>
                                          <p:attrName>ppt_x</p:attrName>
                                        </p:attrNameLst>
                                      </p:cBhvr>
                                      <p:tavLst>
                                        <p:tav tm="0">
                                          <p:val>
                                            <p:strVal val="#ppt_x"/>
                                          </p:val>
                                        </p:tav>
                                        <p:tav tm="100000">
                                          <p:val>
                                            <p:strVal val="#ppt_x"/>
                                          </p:val>
                                        </p:tav>
                                      </p:tavLst>
                                    </p:anim>
                                    <p:anim calcmode="lin" valueType="num">
                                      <p:cBhvr>
                                        <p:cTn id="58" dur="1000" fill="hold"/>
                                        <p:tgtEl>
                                          <p:spTgt spid="8"/>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fade">
                                      <p:cBhvr>
                                        <p:cTn id="61" dur="1000"/>
                                        <p:tgtEl>
                                          <p:spTgt spid="17"/>
                                        </p:tgtEl>
                                      </p:cBhvr>
                                    </p:animEffect>
                                    <p:anim calcmode="lin" valueType="num">
                                      <p:cBhvr>
                                        <p:cTn id="62" dur="1000" fill="hold"/>
                                        <p:tgtEl>
                                          <p:spTgt spid="17"/>
                                        </p:tgtEl>
                                        <p:attrNameLst>
                                          <p:attrName>ppt_x</p:attrName>
                                        </p:attrNameLst>
                                      </p:cBhvr>
                                      <p:tavLst>
                                        <p:tav tm="0">
                                          <p:val>
                                            <p:strVal val="#ppt_x"/>
                                          </p:val>
                                        </p:tav>
                                        <p:tav tm="100000">
                                          <p:val>
                                            <p:strVal val="#ppt_x"/>
                                          </p:val>
                                        </p:tav>
                                      </p:tavLst>
                                    </p:anim>
                                    <p:anim calcmode="lin" valueType="num">
                                      <p:cBhvr>
                                        <p:cTn id="6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re 1"/>
          <p:cNvSpPr>
            <a:spLocks noGrp="1"/>
          </p:cNvSpPr>
          <p:nvPr>
            <p:ph type="title"/>
          </p:nvPr>
        </p:nvSpPr>
        <p:spPr>
          <a:xfrm>
            <a:off x="765174" y="379825"/>
            <a:ext cx="8067600" cy="709200"/>
          </a:xfrm>
        </p:spPr>
        <p:txBody>
          <a:bodyPr/>
          <a:lstStyle/>
          <a:p>
            <a:pPr marL="0"/>
            <a:r>
              <a:rPr lang="fr-FR" altLang="fr-FR" sz="2800" dirty="0" smtClean="0"/>
              <a:t>gestion de la Période transitoire</a:t>
            </a:r>
          </a:p>
        </p:txBody>
      </p:sp>
      <p:sp>
        <p:nvSpPr>
          <p:cNvPr id="31" name="ZoneTexte 30"/>
          <p:cNvSpPr txBox="1"/>
          <p:nvPr/>
        </p:nvSpPr>
        <p:spPr>
          <a:xfrm>
            <a:off x="646981" y="5652972"/>
            <a:ext cx="7944928" cy="492443"/>
          </a:xfrm>
          <a:prstGeom prst="rect">
            <a:avLst/>
          </a:prstGeom>
          <a:noFill/>
        </p:spPr>
        <p:txBody>
          <a:bodyPr wrap="square" rtlCol="0">
            <a:spAutoFit/>
          </a:bodyPr>
          <a:lstStyle/>
          <a:p>
            <a:r>
              <a:rPr lang="fr-FR" sz="1300" b="1" i="1" dirty="0" smtClean="0">
                <a:solidFill>
                  <a:srgbClr val="0070C0"/>
                </a:solidFill>
              </a:rPr>
              <a:t>(**) </a:t>
            </a:r>
            <a:r>
              <a:rPr lang="fr-FR" sz="1300" i="1" u="sng" dirty="0" smtClean="0">
                <a:solidFill>
                  <a:srgbClr val="0070C0"/>
                </a:solidFill>
              </a:rPr>
              <a:t>Rappel</a:t>
            </a:r>
            <a:r>
              <a:rPr lang="fr-FR" sz="1300" i="1" dirty="0" smtClean="0">
                <a:solidFill>
                  <a:srgbClr val="0070C0"/>
                </a:solidFill>
              </a:rPr>
              <a:t> : un dossier « finalisé dans </a:t>
            </a:r>
            <a:r>
              <a:rPr lang="fr-FR" sz="1300" i="1" dirty="0" err="1" smtClean="0">
                <a:solidFill>
                  <a:srgbClr val="0070C0"/>
                </a:solidFill>
              </a:rPr>
              <a:t>CNPnet</a:t>
            </a:r>
            <a:r>
              <a:rPr lang="fr-FR" sz="1300" i="1" dirty="0" smtClean="0">
                <a:solidFill>
                  <a:srgbClr val="0070C0"/>
                </a:solidFill>
              </a:rPr>
              <a:t> » est un dossier dont la saisie </a:t>
            </a:r>
            <a:r>
              <a:rPr lang="fr-FR" sz="1300" i="1" dirty="0" err="1" smtClean="0">
                <a:solidFill>
                  <a:srgbClr val="0070C0"/>
                </a:solidFill>
              </a:rPr>
              <a:t>CNPnet</a:t>
            </a:r>
            <a:r>
              <a:rPr lang="fr-FR" sz="1300" i="1" dirty="0" smtClean="0">
                <a:solidFill>
                  <a:srgbClr val="0070C0"/>
                </a:solidFill>
              </a:rPr>
              <a:t> est terminée, y compris si la réponse de l’assureur est différée (pour raisons d’analyses médicales complémentaires par exemple).</a:t>
            </a:r>
            <a:r>
              <a:rPr lang="fr-FR" sz="1300" b="1" u="sng" dirty="0">
                <a:solidFill>
                  <a:srgbClr val="0070C0"/>
                </a:solidFill>
              </a:rPr>
              <a:t> </a:t>
            </a:r>
            <a:endParaRPr lang="fr-FR" sz="1300" i="1" dirty="0">
              <a:solidFill>
                <a:srgbClr val="0070C0"/>
              </a:solidFill>
            </a:endParaRPr>
          </a:p>
        </p:txBody>
      </p:sp>
      <p:sp>
        <p:nvSpPr>
          <p:cNvPr id="32" name="Espace réservé du contenu 2"/>
          <p:cNvSpPr>
            <a:spLocks noGrp="1"/>
          </p:cNvSpPr>
          <p:nvPr>
            <p:ph idx="1"/>
          </p:nvPr>
        </p:nvSpPr>
        <p:spPr>
          <a:xfrm>
            <a:off x="203200" y="1163953"/>
            <a:ext cx="8750300" cy="2716032"/>
          </a:xfrm>
        </p:spPr>
        <p:txBody>
          <a:bodyPr>
            <a:noAutofit/>
          </a:bodyPr>
          <a:lstStyle/>
          <a:p>
            <a:pPr algn="just">
              <a:defRPr/>
            </a:pPr>
            <a:r>
              <a:rPr lang="fr-FR" altLang="fr-FR" b="0" dirty="0" smtClean="0"/>
              <a:t>Le 2 janvier 2018, des dossiers seront présents dans NEO à différents stades de l’instruction.</a:t>
            </a:r>
          </a:p>
          <a:p>
            <a:pPr lvl="1" algn="just"/>
            <a:r>
              <a:rPr lang="fr-FR" dirty="0"/>
              <a:t>Les dossiers </a:t>
            </a:r>
            <a:r>
              <a:rPr lang="fr-FR" b="1" u="sng" dirty="0"/>
              <a:t>saisis en 2017 </a:t>
            </a:r>
            <a:r>
              <a:rPr lang="fr-FR" dirty="0" smtClean="0"/>
              <a:t>avec </a:t>
            </a:r>
            <a:r>
              <a:rPr lang="fr-FR" dirty="0"/>
              <a:t>CNP </a:t>
            </a:r>
            <a:r>
              <a:rPr lang="fr-FR" dirty="0" smtClean="0"/>
              <a:t>dans NEO doivent </a:t>
            </a:r>
            <a:r>
              <a:rPr lang="fr-FR" dirty="0"/>
              <a:t>être </a:t>
            </a:r>
            <a:r>
              <a:rPr lang="fr-FR" b="1" u="sng" dirty="0"/>
              <a:t>édités en </a:t>
            </a:r>
            <a:r>
              <a:rPr lang="fr-FR" b="1" u="sng" dirty="0" smtClean="0"/>
              <a:t>2017</a:t>
            </a:r>
            <a:endParaRPr lang="fr-FR" b="1" u="sng" dirty="0"/>
          </a:p>
          <a:p>
            <a:pPr lvl="1" algn="just"/>
            <a:r>
              <a:rPr lang="fr-FR" dirty="0"/>
              <a:t>Tous les dossiers avec CNP qui n’auront </a:t>
            </a:r>
            <a:r>
              <a:rPr lang="fr-FR" b="1" u="sng" dirty="0"/>
              <a:t>pas été édités au 31/12/2017 </a:t>
            </a:r>
            <a:r>
              <a:rPr lang="fr-FR" dirty="0"/>
              <a:t>devront faire l’objet </a:t>
            </a:r>
            <a:r>
              <a:rPr lang="fr-FR" dirty="0" smtClean="0"/>
              <a:t>:</a:t>
            </a:r>
          </a:p>
          <a:p>
            <a:pPr lvl="2" algn="just">
              <a:buFont typeface="Wingdings" panose="05000000000000000000" pitchFamily="2" charset="2"/>
              <a:buChar char="Ø"/>
            </a:pPr>
            <a:r>
              <a:rPr lang="fr-FR" b="1" dirty="0" smtClean="0"/>
              <a:t>d’une </a:t>
            </a:r>
            <a:r>
              <a:rPr lang="fr-FR" b="1" dirty="0"/>
              <a:t>nouvelle souscription sous NEO à compter du </a:t>
            </a:r>
            <a:r>
              <a:rPr lang="fr-FR" b="1" dirty="0" smtClean="0"/>
              <a:t>02/01/2018 </a:t>
            </a:r>
          </a:p>
          <a:p>
            <a:pPr lvl="2" algn="just">
              <a:buFont typeface="Wingdings" panose="05000000000000000000" pitchFamily="2" charset="2"/>
              <a:buChar char="Ø"/>
            </a:pPr>
            <a:r>
              <a:rPr lang="fr-FR" b="1" dirty="0" smtClean="0"/>
              <a:t>et si l’adhésion CNP était finalisée** en 2017, les </a:t>
            </a:r>
            <a:r>
              <a:rPr lang="fr-FR" b="1" dirty="0"/>
              <a:t>formalités </a:t>
            </a:r>
            <a:r>
              <a:rPr lang="fr-FR" b="1" dirty="0" err="1"/>
              <a:t>CNPnet</a:t>
            </a:r>
            <a:r>
              <a:rPr lang="fr-FR" b="1" dirty="0"/>
              <a:t> seront à </a:t>
            </a:r>
            <a:r>
              <a:rPr lang="fr-FR" b="1" dirty="0" smtClean="0"/>
              <a:t>refaire</a:t>
            </a:r>
            <a:endParaRPr lang="fr-FR" b="1" dirty="0"/>
          </a:p>
          <a:p>
            <a:pPr algn="just">
              <a:defRPr/>
            </a:pPr>
            <a:r>
              <a:rPr lang="fr-FR" altLang="fr-FR" dirty="0" smtClean="0"/>
              <a:t>Si le choix du client est de conserver le contrat actuel (au tarif actuel et aux garanties actuelles), le dossier complet devra parvenir au Middle Office Crédit </a:t>
            </a:r>
            <a:endParaRPr lang="fr-FR" altLang="fr-FR" sz="800" dirty="0"/>
          </a:p>
          <a:p>
            <a:pPr marL="0" indent="0" algn="ctr">
              <a:buNone/>
              <a:defRPr/>
            </a:pPr>
            <a:r>
              <a:rPr lang="fr-FR" altLang="fr-FR" sz="3200" b="1" u="sng" dirty="0" smtClean="0">
                <a:solidFill>
                  <a:srgbClr val="FF0000"/>
                </a:solidFill>
              </a:rPr>
              <a:t>le 15 décembre au plus tard*</a:t>
            </a:r>
          </a:p>
          <a:p>
            <a:pPr marL="0" indent="0">
              <a:buFont typeface="Wingdings" pitchFamily="2" charset="2"/>
              <a:buNone/>
              <a:defRPr/>
            </a:pPr>
            <a:endParaRPr lang="fr-FR" altLang="fr-FR" b="0" dirty="0" smtClean="0"/>
          </a:p>
        </p:txBody>
      </p:sp>
      <p:grpSp>
        <p:nvGrpSpPr>
          <p:cNvPr id="33" name="Groupe 32"/>
          <p:cNvGrpSpPr/>
          <p:nvPr/>
        </p:nvGrpSpPr>
        <p:grpSpPr>
          <a:xfrm>
            <a:off x="23120" y="135469"/>
            <a:ext cx="1261529" cy="1032933"/>
            <a:chOff x="2472262" y="143933"/>
            <a:chExt cx="1320799" cy="1032934"/>
          </a:xfrm>
        </p:grpSpPr>
        <p:sp>
          <p:nvSpPr>
            <p:cNvPr id="34" name="ZoneTexte 33"/>
            <p:cNvSpPr txBox="1"/>
            <p:nvPr/>
          </p:nvSpPr>
          <p:spPr>
            <a:xfrm>
              <a:off x="2531532" y="143933"/>
              <a:ext cx="1202261" cy="1032934"/>
            </a:xfrm>
            <a:prstGeom prst="ellipse">
              <a:avLst/>
            </a:prstGeom>
            <a:ln/>
          </p:spPr>
          <p:style>
            <a:lnRef idx="0">
              <a:schemeClr val="accent5"/>
            </a:lnRef>
            <a:fillRef idx="3">
              <a:schemeClr val="accent5"/>
            </a:fillRef>
            <a:effectRef idx="3">
              <a:schemeClr val="accent5"/>
            </a:effectRef>
            <a:fontRef idx="minor">
              <a:schemeClr val="lt1"/>
            </a:fontRef>
          </p:style>
          <p:txBody>
            <a:bodyPr wrap="square" rtlCol="0">
              <a:spAutoFit/>
            </a:bodyPr>
            <a:lstStyle/>
            <a:p>
              <a:endParaRPr lang="fr-FR" dirty="0"/>
            </a:p>
          </p:txBody>
        </p:sp>
        <p:sp>
          <p:nvSpPr>
            <p:cNvPr id="35" name="ZoneTexte 34"/>
            <p:cNvSpPr txBox="1"/>
            <p:nvPr/>
          </p:nvSpPr>
          <p:spPr>
            <a:xfrm>
              <a:off x="2472262" y="369696"/>
              <a:ext cx="1320799" cy="646332"/>
            </a:xfrm>
            <a:prstGeom prst="rect">
              <a:avLst/>
            </a:prstGeom>
            <a:noFill/>
          </p:spPr>
          <p:txBody>
            <a:bodyPr wrap="square" rtlCol="0">
              <a:spAutoFit/>
            </a:bodyPr>
            <a:lstStyle/>
            <a:p>
              <a:pPr algn="ctr"/>
              <a:r>
                <a:rPr lang="fr-FR" b="1" dirty="0" smtClean="0">
                  <a:solidFill>
                    <a:schemeClr val="bg1"/>
                  </a:solidFill>
                </a:rPr>
                <a:t>ADE </a:t>
              </a:r>
            </a:p>
            <a:p>
              <a:pPr algn="ctr"/>
              <a:r>
                <a:rPr lang="fr-FR" b="1" dirty="0" smtClean="0">
                  <a:solidFill>
                    <a:schemeClr val="bg1"/>
                  </a:solidFill>
                </a:rPr>
                <a:t>CNP</a:t>
              </a:r>
            </a:p>
          </p:txBody>
        </p:sp>
      </p:grpSp>
      <p:sp>
        <p:nvSpPr>
          <p:cNvPr id="36" name="ZoneTexte 35"/>
          <p:cNvSpPr txBox="1"/>
          <p:nvPr/>
        </p:nvSpPr>
        <p:spPr>
          <a:xfrm>
            <a:off x="854014" y="6538180"/>
            <a:ext cx="6081623" cy="276999"/>
          </a:xfrm>
          <a:prstGeom prst="rect">
            <a:avLst/>
          </a:prstGeom>
          <a:noFill/>
        </p:spPr>
        <p:txBody>
          <a:bodyPr wrap="square" rtlCol="0">
            <a:spAutoFit/>
          </a:bodyPr>
          <a:lstStyle/>
          <a:p>
            <a:pPr lvl="0"/>
            <a:r>
              <a:rPr lang="fr-FR" sz="1200" b="1" dirty="0" smtClean="0"/>
              <a:t>* </a:t>
            </a:r>
            <a:r>
              <a:rPr lang="fr-FR" sz="1200" b="1" dirty="0"/>
              <a:t>Au-delà de cette date, l’édition des offres des dossiers avec </a:t>
            </a:r>
            <a:r>
              <a:rPr lang="fr-FR" sz="1200" b="1" dirty="0" smtClean="0"/>
              <a:t>CNP 2017 </a:t>
            </a:r>
            <a:r>
              <a:rPr lang="fr-FR" sz="1200" b="1" dirty="0"/>
              <a:t>ne sera pas garantie. </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420" y="4131761"/>
            <a:ext cx="8867775" cy="1466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46407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2">
                                            <p:txEl>
                                              <p:pRg st="0" end="0"/>
                                            </p:txEl>
                                          </p:spTgt>
                                        </p:tgtEl>
                                        <p:attrNameLst>
                                          <p:attrName>style.visibility</p:attrName>
                                        </p:attrNameLst>
                                      </p:cBhvr>
                                      <p:to>
                                        <p:strVal val="visible"/>
                                      </p:to>
                                    </p:set>
                                    <p:animEffect transition="in" filter="fade">
                                      <p:cBhvr>
                                        <p:cTn id="7" dur="1000"/>
                                        <p:tgtEl>
                                          <p:spTgt spid="32">
                                            <p:txEl>
                                              <p:pRg st="0" end="0"/>
                                            </p:txEl>
                                          </p:spTgt>
                                        </p:tgtEl>
                                      </p:cBhvr>
                                    </p:animEffect>
                                    <p:anim calcmode="lin" valueType="num">
                                      <p:cBhvr>
                                        <p:cTn id="8" dur="1000" fill="hold"/>
                                        <p:tgtEl>
                                          <p:spTgt spid="3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2">
                                            <p:txEl>
                                              <p:pRg st="1" end="1"/>
                                            </p:txEl>
                                          </p:spTgt>
                                        </p:tgtEl>
                                        <p:attrNameLst>
                                          <p:attrName>style.visibility</p:attrName>
                                        </p:attrNameLst>
                                      </p:cBhvr>
                                      <p:to>
                                        <p:strVal val="visible"/>
                                      </p:to>
                                    </p:set>
                                    <p:animEffect transition="in" filter="fade">
                                      <p:cBhvr>
                                        <p:cTn id="14" dur="1000"/>
                                        <p:tgtEl>
                                          <p:spTgt spid="32">
                                            <p:txEl>
                                              <p:pRg st="1" end="1"/>
                                            </p:txEl>
                                          </p:spTgt>
                                        </p:tgtEl>
                                      </p:cBhvr>
                                    </p:animEffect>
                                    <p:anim calcmode="lin" valueType="num">
                                      <p:cBhvr>
                                        <p:cTn id="15" dur="1000" fill="hold"/>
                                        <p:tgtEl>
                                          <p:spTgt spid="3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2">
                                            <p:txEl>
                                              <p:pRg st="2" end="2"/>
                                            </p:txEl>
                                          </p:spTgt>
                                        </p:tgtEl>
                                        <p:attrNameLst>
                                          <p:attrName>style.visibility</p:attrName>
                                        </p:attrNameLst>
                                      </p:cBhvr>
                                      <p:to>
                                        <p:strVal val="visible"/>
                                      </p:to>
                                    </p:set>
                                    <p:animEffect transition="in" filter="fade">
                                      <p:cBhvr>
                                        <p:cTn id="21" dur="1000"/>
                                        <p:tgtEl>
                                          <p:spTgt spid="32">
                                            <p:txEl>
                                              <p:pRg st="2" end="2"/>
                                            </p:txEl>
                                          </p:spTgt>
                                        </p:tgtEl>
                                      </p:cBhvr>
                                    </p:animEffect>
                                    <p:anim calcmode="lin" valueType="num">
                                      <p:cBhvr>
                                        <p:cTn id="22" dur="1000" fill="hold"/>
                                        <p:tgtEl>
                                          <p:spTgt spid="3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2">
                                            <p:txEl>
                                              <p:pRg st="2" end="2"/>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1027"/>
                                        </p:tgtEl>
                                        <p:attrNameLst>
                                          <p:attrName>style.visibility</p:attrName>
                                        </p:attrNameLst>
                                      </p:cBhvr>
                                      <p:to>
                                        <p:strVal val="visible"/>
                                      </p:to>
                                    </p:set>
                                    <p:animEffect transition="in" filter="fade">
                                      <p:cBhvr>
                                        <p:cTn id="26" dur="1000"/>
                                        <p:tgtEl>
                                          <p:spTgt spid="1027"/>
                                        </p:tgtEl>
                                      </p:cBhvr>
                                    </p:animEffect>
                                    <p:anim calcmode="lin" valueType="num">
                                      <p:cBhvr>
                                        <p:cTn id="27" dur="1000" fill="hold"/>
                                        <p:tgtEl>
                                          <p:spTgt spid="1027"/>
                                        </p:tgtEl>
                                        <p:attrNameLst>
                                          <p:attrName>ppt_x</p:attrName>
                                        </p:attrNameLst>
                                      </p:cBhvr>
                                      <p:tavLst>
                                        <p:tav tm="0">
                                          <p:val>
                                            <p:strVal val="#ppt_x"/>
                                          </p:val>
                                        </p:tav>
                                        <p:tav tm="100000">
                                          <p:val>
                                            <p:strVal val="#ppt_x"/>
                                          </p:val>
                                        </p:tav>
                                      </p:tavLst>
                                    </p:anim>
                                    <p:anim calcmode="lin" valueType="num">
                                      <p:cBhvr>
                                        <p:cTn id="28" dur="1000" fill="hold"/>
                                        <p:tgtEl>
                                          <p:spTgt spid="1027"/>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32">
                                            <p:txEl>
                                              <p:pRg st="3" end="3"/>
                                            </p:txEl>
                                          </p:spTgt>
                                        </p:tgtEl>
                                        <p:attrNameLst>
                                          <p:attrName>style.visibility</p:attrName>
                                        </p:attrNameLst>
                                      </p:cBhvr>
                                      <p:to>
                                        <p:strVal val="visible"/>
                                      </p:to>
                                    </p:set>
                                    <p:animEffect transition="in" filter="fade">
                                      <p:cBhvr>
                                        <p:cTn id="33" dur="1000"/>
                                        <p:tgtEl>
                                          <p:spTgt spid="32">
                                            <p:txEl>
                                              <p:pRg st="3" end="3"/>
                                            </p:txEl>
                                          </p:spTgt>
                                        </p:tgtEl>
                                      </p:cBhvr>
                                    </p:animEffect>
                                    <p:anim calcmode="lin" valueType="num">
                                      <p:cBhvr>
                                        <p:cTn id="34" dur="1000" fill="hold"/>
                                        <p:tgtEl>
                                          <p:spTgt spid="32">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3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32">
                                            <p:txEl>
                                              <p:pRg st="4" end="4"/>
                                            </p:txEl>
                                          </p:spTgt>
                                        </p:tgtEl>
                                        <p:attrNameLst>
                                          <p:attrName>style.visibility</p:attrName>
                                        </p:attrNameLst>
                                      </p:cBhvr>
                                      <p:to>
                                        <p:strVal val="visible"/>
                                      </p:to>
                                    </p:set>
                                    <p:animEffect transition="in" filter="fade">
                                      <p:cBhvr>
                                        <p:cTn id="40" dur="1000"/>
                                        <p:tgtEl>
                                          <p:spTgt spid="32">
                                            <p:txEl>
                                              <p:pRg st="4" end="4"/>
                                            </p:txEl>
                                          </p:spTgt>
                                        </p:tgtEl>
                                      </p:cBhvr>
                                    </p:animEffect>
                                    <p:anim calcmode="lin" valueType="num">
                                      <p:cBhvr>
                                        <p:cTn id="41" dur="1000" fill="hold"/>
                                        <p:tgtEl>
                                          <p:spTgt spid="32">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32">
                                            <p:txEl>
                                              <p:pRg st="4" end="4"/>
                                            </p:txEl>
                                          </p:spTgt>
                                        </p:tgtEl>
                                        <p:attrNameLst>
                                          <p:attrName>ppt_y</p:attrName>
                                        </p:attrNameLst>
                                      </p:cBhvr>
                                      <p:tavLst>
                                        <p:tav tm="0">
                                          <p:val>
                                            <p:strVal val="#ppt_y+.1"/>
                                          </p:val>
                                        </p:tav>
                                        <p:tav tm="100000">
                                          <p:val>
                                            <p:strVal val="#ppt_y"/>
                                          </p:val>
                                        </p:tav>
                                      </p:tavLst>
                                    </p:anim>
                                  </p:childTnLst>
                                </p:cTn>
                              </p:par>
                              <p:par>
                                <p:cTn id="43" presetID="22" presetClass="entr" presetSubtype="4" fill="hold" grpId="0" nodeType="withEffect">
                                  <p:stCondLst>
                                    <p:cond delay="0"/>
                                  </p:stCondLst>
                                  <p:childTnLst>
                                    <p:set>
                                      <p:cBhvr>
                                        <p:cTn id="44" dur="1" fill="hold">
                                          <p:stCondLst>
                                            <p:cond delay="0"/>
                                          </p:stCondLst>
                                        </p:cTn>
                                        <p:tgtEl>
                                          <p:spTgt spid="31"/>
                                        </p:tgtEl>
                                        <p:attrNameLst>
                                          <p:attrName>style.visibility</p:attrName>
                                        </p:attrNameLst>
                                      </p:cBhvr>
                                      <p:to>
                                        <p:strVal val="visible"/>
                                      </p:to>
                                    </p:set>
                                    <p:animEffect transition="in" filter="wipe(down)">
                                      <p:cBhvr>
                                        <p:cTn id="45" dur="500"/>
                                        <p:tgtEl>
                                          <p:spTgt spid="31"/>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32">
                                            <p:txEl>
                                              <p:pRg st="5" end="5"/>
                                            </p:txEl>
                                          </p:spTgt>
                                        </p:tgtEl>
                                        <p:attrNameLst>
                                          <p:attrName>style.visibility</p:attrName>
                                        </p:attrNameLst>
                                      </p:cBhvr>
                                      <p:to>
                                        <p:strVal val="visible"/>
                                      </p:to>
                                    </p:set>
                                    <p:animEffect transition="in" filter="fade">
                                      <p:cBhvr>
                                        <p:cTn id="50" dur="1000"/>
                                        <p:tgtEl>
                                          <p:spTgt spid="32">
                                            <p:txEl>
                                              <p:pRg st="5" end="5"/>
                                            </p:txEl>
                                          </p:spTgt>
                                        </p:tgtEl>
                                      </p:cBhvr>
                                    </p:animEffect>
                                    <p:anim calcmode="lin" valueType="num">
                                      <p:cBhvr>
                                        <p:cTn id="51" dur="1000" fill="hold"/>
                                        <p:tgtEl>
                                          <p:spTgt spid="32">
                                            <p:txEl>
                                              <p:pRg st="5" end="5"/>
                                            </p:txEl>
                                          </p:spTgt>
                                        </p:tgtEl>
                                        <p:attrNameLst>
                                          <p:attrName>ppt_x</p:attrName>
                                        </p:attrNameLst>
                                      </p:cBhvr>
                                      <p:tavLst>
                                        <p:tav tm="0">
                                          <p:val>
                                            <p:strVal val="#ppt_x"/>
                                          </p:val>
                                        </p:tav>
                                        <p:tav tm="100000">
                                          <p:val>
                                            <p:strVal val="#ppt_x"/>
                                          </p:val>
                                        </p:tav>
                                      </p:tavLst>
                                    </p:anim>
                                    <p:anim calcmode="lin" valueType="num">
                                      <p:cBhvr>
                                        <p:cTn id="52" dur="1000" fill="hold"/>
                                        <p:tgtEl>
                                          <p:spTgt spid="3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6" presetClass="entr" presetSubtype="0" fill="hold" nodeType="clickEffect">
                                  <p:stCondLst>
                                    <p:cond delay="0"/>
                                  </p:stCondLst>
                                  <p:childTnLst>
                                    <p:set>
                                      <p:cBhvr>
                                        <p:cTn id="56" dur="1" fill="hold">
                                          <p:stCondLst>
                                            <p:cond delay="0"/>
                                          </p:stCondLst>
                                        </p:cTn>
                                        <p:tgtEl>
                                          <p:spTgt spid="32">
                                            <p:txEl>
                                              <p:pRg st="6" end="6"/>
                                            </p:txEl>
                                          </p:spTgt>
                                        </p:tgtEl>
                                        <p:attrNameLst>
                                          <p:attrName>style.visibility</p:attrName>
                                        </p:attrNameLst>
                                      </p:cBhvr>
                                      <p:to>
                                        <p:strVal val="visible"/>
                                      </p:to>
                                    </p:set>
                                    <p:animEffect transition="in" filter="wipe(down)">
                                      <p:cBhvr>
                                        <p:cTn id="57" dur="580">
                                          <p:stCondLst>
                                            <p:cond delay="0"/>
                                          </p:stCondLst>
                                        </p:cTn>
                                        <p:tgtEl>
                                          <p:spTgt spid="32">
                                            <p:txEl>
                                              <p:pRg st="6" end="6"/>
                                            </p:txEl>
                                          </p:spTgt>
                                        </p:tgtEl>
                                      </p:cBhvr>
                                    </p:animEffect>
                                    <p:anim calcmode="lin" valueType="num">
                                      <p:cBhvr>
                                        <p:cTn id="58" dur="1822" tmFilter="0,0; 0.14,0.36; 0.43,0.73; 0.71,0.91; 1.0,1.0">
                                          <p:stCondLst>
                                            <p:cond delay="0"/>
                                          </p:stCondLst>
                                        </p:cTn>
                                        <p:tgtEl>
                                          <p:spTgt spid="32">
                                            <p:txEl>
                                              <p:pRg st="6" end="6"/>
                                            </p:txEl>
                                          </p:spTgt>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32">
                                            <p:txEl>
                                              <p:pRg st="6" end="6"/>
                                            </p:txEl>
                                          </p:spTgt>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32">
                                            <p:txEl>
                                              <p:pRg st="6" end="6"/>
                                            </p:txEl>
                                          </p:spTgt>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32">
                                            <p:txEl>
                                              <p:pRg st="6" end="6"/>
                                            </p:txEl>
                                          </p:spTgt>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32">
                                            <p:txEl>
                                              <p:pRg st="6" end="6"/>
                                            </p:txEl>
                                          </p:spTgt>
                                        </p:tgtEl>
                                        <p:attrNameLst>
                                          <p:attrName>ppt_y</p:attrName>
                                        </p:attrNameLst>
                                      </p:cBhvr>
                                      <p:tavLst>
                                        <p:tav tm="0" fmla="#ppt_y-sin(pi*$)/81">
                                          <p:val>
                                            <p:fltVal val="0"/>
                                          </p:val>
                                        </p:tav>
                                        <p:tav tm="100000">
                                          <p:val>
                                            <p:fltVal val="1"/>
                                          </p:val>
                                        </p:tav>
                                      </p:tavLst>
                                    </p:anim>
                                    <p:animScale>
                                      <p:cBhvr>
                                        <p:cTn id="63" dur="26">
                                          <p:stCondLst>
                                            <p:cond delay="650"/>
                                          </p:stCondLst>
                                        </p:cTn>
                                        <p:tgtEl>
                                          <p:spTgt spid="32">
                                            <p:txEl>
                                              <p:pRg st="6" end="6"/>
                                            </p:txEl>
                                          </p:spTgt>
                                        </p:tgtEl>
                                      </p:cBhvr>
                                      <p:to x="100000" y="60000"/>
                                    </p:animScale>
                                    <p:animScale>
                                      <p:cBhvr>
                                        <p:cTn id="64" dur="166" decel="50000">
                                          <p:stCondLst>
                                            <p:cond delay="676"/>
                                          </p:stCondLst>
                                        </p:cTn>
                                        <p:tgtEl>
                                          <p:spTgt spid="32">
                                            <p:txEl>
                                              <p:pRg st="6" end="6"/>
                                            </p:txEl>
                                          </p:spTgt>
                                        </p:tgtEl>
                                      </p:cBhvr>
                                      <p:to x="100000" y="100000"/>
                                    </p:animScale>
                                    <p:animScale>
                                      <p:cBhvr>
                                        <p:cTn id="65" dur="26">
                                          <p:stCondLst>
                                            <p:cond delay="1312"/>
                                          </p:stCondLst>
                                        </p:cTn>
                                        <p:tgtEl>
                                          <p:spTgt spid="32">
                                            <p:txEl>
                                              <p:pRg st="6" end="6"/>
                                            </p:txEl>
                                          </p:spTgt>
                                        </p:tgtEl>
                                      </p:cBhvr>
                                      <p:to x="100000" y="80000"/>
                                    </p:animScale>
                                    <p:animScale>
                                      <p:cBhvr>
                                        <p:cTn id="66" dur="166" decel="50000">
                                          <p:stCondLst>
                                            <p:cond delay="1338"/>
                                          </p:stCondLst>
                                        </p:cTn>
                                        <p:tgtEl>
                                          <p:spTgt spid="32">
                                            <p:txEl>
                                              <p:pRg st="6" end="6"/>
                                            </p:txEl>
                                          </p:spTgt>
                                        </p:tgtEl>
                                      </p:cBhvr>
                                      <p:to x="100000" y="100000"/>
                                    </p:animScale>
                                    <p:animScale>
                                      <p:cBhvr>
                                        <p:cTn id="67" dur="26">
                                          <p:stCondLst>
                                            <p:cond delay="1642"/>
                                          </p:stCondLst>
                                        </p:cTn>
                                        <p:tgtEl>
                                          <p:spTgt spid="32">
                                            <p:txEl>
                                              <p:pRg st="6" end="6"/>
                                            </p:txEl>
                                          </p:spTgt>
                                        </p:tgtEl>
                                      </p:cBhvr>
                                      <p:to x="100000" y="90000"/>
                                    </p:animScale>
                                    <p:animScale>
                                      <p:cBhvr>
                                        <p:cTn id="68" dur="166" decel="50000">
                                          <p:stCondLst>
                                            <p:cond delay="1668"/>
                                          </p:stCondLst>
                                        </p:cTn>
                                        <p:tgtEl>
                                          <p:spTgt spid="32">
                                            <p:txEl>
                                              <p:pRg st="6" end="6"/>
                                            </p:txEl>
                                          </p:spTgt>
                                        </p:tgtEl>
                                      </p:cBhvr>
                                      <p:to x="100000" y="100000"/>
                                    </p:animScale>
                                    <p:animScale>
                                      <p:cBhvr>
                                        <p:cTn id="69" dur="26">
                                          <p:stCondLst>
                                            <p:cond delay="1808"/>
                                          </p:stCondLst>
                                        </p:cTn>
                                        <p:tgtEl>
                                          <p:spTgt spid="32">
                                            <p:txEl>
                                              <p:pRg st="6" end="6"/>
                                            </p:txEl>
                                          </p:spTgt>
                                        </p:tgtEl>
                                      </p:cBhvr>
                                      <p:to x="100000" y="95000"/>
                                    </p:animScale>
                                    <p:animScale>
                                      <p:cBhvr>
                                        <p:cTn id="70" dur="166" decel="50000">
                                          <p:stCondLst>
                                            <p:cond delay="1834"/>
                                          </p:stCondLst>
                                        </p:cTn>
                                        <p:tgtEl>
                                          <p:spTgt spid="32">
                                            <p:txEl>
                                              <p:pRg st="6" end="6"/>
                                            </p:txEl>
                                          </p:spTgt>
                                        </p:tgtEl>
                                      </p:cBhvr>
                                      <p:to x="100000" y="100000"/>
                                    </p:animScale>
                                  </p:childTnLst>
                                </p:cTn>
                              </p:par>
                              <p:par>
                                <p:cTn id="71" presetID="42" presetClass="entr" presetSubtype="0" fill="hold" grpId="0" nodeType="withEffect">
                                  <p:stCondLst>
                                    <p:cond delay="0"/>
                                  </p:stCondLst>
                                  <p:childTnLst>
                                    <p:set>
                                      <p:cBhvr>
                                        <p:cTn id="72" dur="1" fill="hold">
                                          <p:stCondLst>
                                            <p:cond delay="0"/>
                                          </p:stCondLst>
                                        </p:cTn>
                                        <p:tgtEl>
                                          <p:spTgt spid="36"/>
                                        </p:tgtEl>
                                        <p:attrNameLst>
                                          <p:attrName>style.visibility</p:attrName>
                                        </p:attrNameLst>
                                      </p:cBhvr>
                                      <p:to>
                                        <p:strVal val="visible"/>
                                      </p:to>
                                    </p:set>
                                    <p:animEffect transition="in" filter="fade">
                                      <p:cBhvr>
                                        <p:cTn id="73" dur="1000"/>
                                        <p:tgtEl>
                                          <p:spTgt spid="36"/>
                                        </p:tgtEl>
                                      </p:cBhvr>
                                    </p:animEffect>
                                    <p:anim calcmode="lin" valueType="num">
                                      <p:cBhvr>
                                        <p:cTn id="74" dur="1000" fill="hold"/>
                                        <p:tgtEl>
                                          <p:spTgt spid="36"/>
                                        </p:tgtEl>
                                        <p:attrNameLst>
                                          <p:attrName>ppt_x</p:attrName>
                                        </p:attrNameLst>
                                      </p:cBhvr>
                                      <p:tavLst>
                                        <p:tav tm="0">
                                          <p:val>
                                            <p:strVal val="#ppt_x"/>
                                          </p:val>
                                        </p:tav>
                                        <p:tav tm="100000">
                                          <p:val>
                                            <p:strVal val="#ppt_x"/>
                                          </p:val>
                                        </p:tav>
                                      </p:tavLst>
                                    </p:anim>
                                    <p:anim calcmode="lin" valueType="num">
                                      <p:cBhvr>
                                        <p:cTn id="75"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re 1"/>
          <p:cNvSpPr>
            <a:spLocks noGrp="1"/>
          </p:cNvSpPr>
          <p:nvPr>
            <p:ph type="title"/>
          </p:nvPr>
        </p:nvSpPr>
        <p:spPr>
          <a:xfrm>
            <a:off x="765174" y="379825"/>
            <a:ext cx="8067600" cy="709200"/>
          </a:xfrm>
        </p:spPr>
        <p:txBody>
          <a:bodyPr/>
          <a:lstStyle/>
          <a:p>
            <a:pPr marL="0"/>
            <a:r>
              <a:rPr lang="fr-FR" altLang="fr-FR" sz="2800" dirty="0" smtClean="0"/>
              <a:t>A retenir</a:t>
            </a:r>
          </a:p>
        </p:txBody>
      </p:sp>
      <p:sp>
        <p:nvSpPr>
          <p:cNvPr id="32" name="Espace réservé du contenu 2"/>
          <p:cNvSpPr>
            <a:spLocks noGrp="1"/>
          </p:cNvSpPr>
          <p:nvPr>
            <p:ph idx="1"/>
          </p:nvPr>
        </p:nvSpPr>
        <p:spPr>
          <a:xfrm>
            <a:off x="846659" y="1295403"/>
            <a:ext cx="7603074" cy="3649131"/>
          </a:xfrm>
        </p:spPr>
        <p:txBody>
          <a:bodyPr>
            <a:noAutofit/>
          </a:bodyPr>
          <a:lstStyle/>
          <a:p>
            <a:pPr algn="just">
              <a:defRPr/>
            </a:pPr>
            <a:r>
              <a:rPr lang="fr-FR" altLang="fr-FR" b="1" dirty="0" smtClean="0">
                <a:effectLst>
                  <a:outerShdw blurRad="38100" dist="38100" dir="2700000" algn="tl">
                    <a:srgbClr val="000000">
                      <a:alpha val="43137"/>
                    </a:srgbClr>
                  </a:outerShdw>
                </a:effectLst>
              </a:rPr>
              <a:t>Ce qui va changer le 2 janvier 2018:</a:t>
            </a:r>
          </a:p>
          <a:p>
            <a:pPr marL="804863" lvl="3" algn="just">
              <a:buClr>
                <a:srgbClr val="FF0000"/>
              </a:buClr>
              <a:buFont typeface="Wingdings" panose="05000000000000000000" pitchFamily="2" charset="2"/>
              <a:buChar char="ü"/>
              <a:defRPr/>
            </a:pPr>
            <a:r>
              <a:rPr lang="fr-FR" altLang="fr-FR" dirty="0" smtClean="0"/>
              <a:t>La grille tarifaire évolue </a:t>
            </a:r>
            <a:r>
              <a:rPr lang="fr-FR" altLang="fr-FR" dirty="0" smtClean="0"/>
              <a:t>(avec </a:t>
            </a:r>
            <a:r>
              <a:rPr lang="fr-FR" altLang="fr-FR" dirty="0" smtClean="0"/>
              <a:t>une baisse de prix pour la majorité des tranches d’âge</a:t>
            </a:r>
            <a:r>
              <a:rPr lang="fr-FR" altLang="fr-FR" dirty="0" smtClean="0"/>
              <a:t>) </a:t>
            </a:r>
          </a:p>
          <a:p>
            <a:pPr marL="804863" lvl="3" algn="just">
              <a:buClr>
                <a:srgbClr val="FF0000"/>
              </a:buClr>
              <a:buFont typeface="Wingdings" panose="05000000000000000000" pitchFamily="2" charset="2"/>
              <a:buChar char="ü"/>
              <a:defRPr/>
            </a:pPr>
            <a:r>
              <a:rPr lang="fr-FR" altLang="fr-FR" b="0" dirty="0" smtClean="0"/>
              <a:t>Le </a:t>
            </a:r>
            <a:r>
              <a:rPr lang="fr-FR" altLang="fr-FR" b="0" dirty="0" smtClean="0"/>
              <a:t>contrat actuel 2220N intègre une nouvelle garantie : MNO sans condition d’hospitalisation</a:t>
            </a:r>
            <a:endParaRPr lang="fr-FR" altLang="fr-FR" dirty="0"/>
          </a:p>
          <a:p>
            <a:pPr marL="804863" lvl="3" algn="just">
              <a:buClr>
                <a:srgbClr val="FF0000"/>
              </a:buClr>
              <a:buFont typeface="Wingdings" panose="05000000000000000000" pitchFamily="2" charset="2"/>
              <a:buChar char="ü"/>
              <a:defRPr/>
            </a:pPr>
            <a:r>
              <a:rPr lang="fr-FR" altLang="fr-FR" dirty="0" smtClean="0"/>
              <a:t>Pour </a:t>
            </a:r>
            <a:r>
              <a:rPr lang="fr-FR" altLang="fr-FR" dirty="0"/>
              <a:t>les prêts couverts avec la garantie ITD (locatifs amortissables + in fine couverts) : ajout de la garantie </a:t>
            </a:r>
            <a:r>
              <a:rPr lang="fr-FR" altLang="fr-FR" dirty="0" smtClean="0"/>
              <a:t>« MNO </a:t>
            </a:r>
            <a:r>
              <a:rPr lang="fr-FR" altLang="fr-FR" dirty="0"/>
              <a:t>sans </a:t>
            </a:r>
            <a:r>
              <a:rPr lang="fr-FR" altLang="fr-FR" dirty="0" smtClean="0"/>
              <a:t>condition » </a:t>
            </a:r>
            <a:r>
              <a:rPr lang="fr-FR" altLang="fr-FR" dirty="0"/>
              <a:t>mais pas de modification sur le tarif</a:t>
            </a:r>
          </a:p>
          <a:p>
            <a:pPr marL="804863" lvl="3" algn="just">
              <a:buClr>
                <a:srgbClr val="FF0000"/>
              </a:buClr>
              <a:buFont typeface="Wingdings" panose="05000000000000000000" pitchFamily="2" charset="2"/>
              <a:buChar char="ü"/>
              <a:defRPr/>
            </a:pPr>
            <a:r>
              <a:rPr lang="fr-FR" altLang="fr-FR" b="0" dirty="0" smtClean="0"/>
              <a:t>Le </a:t>
            </a:r>
            <a:r>
              <a:rPr lang="fr-FR" altLang="fr-FR" b="0" dirty="0" smtClean="0"/>
              <a:t>contrat 2220N ne change pas sur NEO, seule la notice sous </a:t>
            </a:r>
            <a:r>
              <a:rPr lang="fr-FR" altLang="fr-FR" b="0" dirty="0" err="1" smtClean="0"/>
              <a:t>CNPnet</a:t>
            </a:r>
            <a:r>
              <a:rPr lang="fr-FR" altLang="fr-FR" b="0" dirty="0" smtClean="0"/>
              <a:t> sera modifiée</a:t>
            </a:r>
          </a:p>
          <a:p>
            <a:pPr marL="804863" lvl="3" algn="just">
              <a:buClr>
                <a:srgbClr val="FF0000"/>
              </a:buClr>
              <a:buFont typeface="Wingdings" panose="05000000000000000000" pitchFamily="2" charset="2"/>
              <a:buChar char="ü"/>
              <a:defRPr/>
            </a:pPr>
            <a:r>
              <a:rPr lang="fr-FR" altLang="fr-FR" dirty="0" smtClean="0"/>
              <a:t>Si mon dossier initié en 2017 n’est pas édité au 31/12/2017, je devrai supprimer l’ADE CNP de mon dossier sous NEO et ressaisir ensuite l’ADE CNP avec le nouveau tarif</a:t>
            </a:r>
          </a:p>
          <a:p>
            <a:pPr marL="804863" lvl="3" algn="just">
              <a:buClr>
                <a:srgbClr val="FF0000"/>
              </a:buClr>
              <a:buFont typeface="Wingdings" panose="05000000000000000000" pitchFamily="2" charset="2"/>
              <a:buChar char="ü"/>
              <a:defRPr/>
            </a:pPr>
            <a:r>
              <a:rPr lang="fr-FR" dirty="0" smtClean="0"/>
              <a:t>Et </a:t>
            </a:r>
            <a:r>
              <a:rPr lang="fr-FR" dirty="0"/>
              <a:t>si l’adhésion CNP était </a:t>
            </a:r>
            <a:r>
              <a:rPr lang="fr-FR" dirty="0" smtClean="0"/>
              <a:t>finalisée </a:t>
            </a:r>
            <a:r>
              <a:rPr lang="fr-FR" dirty="0"/>
              <a:t>en 2017, les formalités </a:t>
            </a:r>
            <a:r>
              <a:rPr lang="fr-FR" dirty="0" err="1"/>
              <a:t>CNPnet</a:t>
            </a:r>
            <a:r>
              <a:rPr lang="fr-FR" dirty="0"/>
              <a:t> seront à refaire</a:t>
            </a:r>
          </a:p>
          <a:p>
            <a:pPr marL="804863" lvl="3" algn="just">
              <a:buClr>
                <a:srgbClr val="FF0000"/>
              </a:buClr>
              <a:buFont typeface="Wingdings" panose="05000000000000000000" pitchFamily="2" charset="2"/>
              <a:buChar char="ü"/>
              <a:defRPr/>
            </a:pPr>
            <a:endParaRPr lang="fr-FR" altLang="fr-FR" sz="1800" b="0" dirty="0" smtClean="0"/>
          </a:p>
          <a:p>
            <a:pPr lvl="1" algn="just">
              <a:defRPr/>
            </a:pPr>
            <a:endParaRPr lang="fr-FR" altLang="fr-FR" sz="1800" b="1" u="sng" dirty="0" smtClean="0">
              <a:solidFill>
                <a:srgbClr val="FF0000"/>
              </a:solidFill>
            </a:endParaRPr>
          </a:p>
          <a:p>
            <a:pPr marL="0" indent="0">
              <a:buFont typeface="Wingdings" pitchFamily="2" charset="2"/>
              <a:buNone/>
              <a:defRPr/>
            </a:pPr>
            <a:endParaRPr lang="fr-FR" altLang="fr-FR" b="0" dirty="0" smtClean="0"/>
          </a:p>
        </p:txBody>
      </p:sp>
      <p:grpSp>
        <p:nvGrpSpPr>
          <p:cNvPr id="33" name="Groupe 32"/>
          <p:cNvGrpSpPr/>
          <p:nvPr/>
        </p:nvGrpSpPr>
        <p:grpSpPr>
          <a:xfrm>
            <a:off x="23120" y="135469"/>
            <a:ext cx="1261529" cy="1032933"/>
            <a:chOff x="2472262" y="143933"/>
            <a:chExt cx="1320799" cy="1032934"/>
          </a:xfrm>
        </p:grpSpPr>
        <p:sp>
          <p:nvSpPr>
            <p:cNvPr id="34" name="ZoneTexte 33"/>
            <p:cNvSpPr txBox="1"/>
            <p:nvPr/>
          </p:nvSpPr>
          <p:spPr>
            <a:xfrm>
              <a:off x="2531532" y="143933"/>
              <a:ext cx="1202261" cy="1032934"/>
            </a:xfrm>
            <a:prstGeom prst="ellipse">
              <a:avLst/>
            </a:prstGeom>
            <a:ln/>
          </p:spPr>
          <p:style>
            <a:lnRef idx="0">
              <a:schemeClr val="accent5"/>
            </a:lnRef>
            <a:fillRef idx="3">
              <a:schemeClr val="accent5"/>
            </a:fillRef>
            <a:effectRef idx="3">
              <a:schemeClr val="accent5"/>
            </a:effectRef>
            <a:fontRef idx="minor">
              <a:schemeClr val="lt1"/>
            </a:fontRef>
          </p:style>
          <p:txBody>
            <a:bodyPr wrap="square" rtlCol="0">
              <a:spAutoFit/>
            </a:bodyPr>
            <a:lstStyle/>
            <a:p>
              <a:endParaRPr lang="fr-FR" dirty="0"/>
            </a:p>
          </p:txBody>
        </p:sp>
        <p:sp>
          <p:nvSpPr>
            <p:cNvPr id="35" name="ZoneTexte 34"/>
            <p:cNvSpPr txBox="1"/>
            <p:nvPr/>
          </p:nvSpPr>
          <p:spPr>
            <a:xfrm>
              <a:off x="2472262" y="369696"/>
              <a:ext cx="1320799" cy="646332"/>
            </a:xfrm>
            <a:prstGeom prst="rect">
              <a:avLst/>
            </a:prstGeom>
            <a:noFill/>
          </p:spPr>
          <p:txBody>
            <a:bodyPr wrap="square" rtlCol="0">
              <a:spAutoFit/>
            </a:bodyPr>
            <a:lstStyle/>
            <a:p>
              <a:pPr algn="ctr"/>
              <a:r>
                <a:rPr lang="fr-FR" b="1" dirty="0" smtClean="0">
                  <a:solidFill>
                    <a:schemeClr val="bg1"/>
                  </a:solidFill>
                </a:rPr>
                <a:t>ADE </a:t>
              </a:r>
            </a:p>
            <a:p>
              <a:pPr algn="ctr"/>
              <a:r>
                <a:rPr lang="fr-FR" b="1" dirty="0" smtClean="0">
                  <a:solidFill>
                    <a:schemeClr val="bg1"/>
                  </a:solidFill>
                </a:rPr>
                <a:t>CNP</a:t>
              </a:r>
            </a:p>
          </p:txBody>
        </p:sp>
      </p:gr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0" y="2170141"/>
            <a:ext cx="1487275" cy="17160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8" name="Tableau 7"/>
          <p:cNvGraphicFramePr>
            <a:graphicFrameLocks noGrp="1"/>
          </p:cNvGraphicFramePr>
          <p:nvPr>
            <p:extLst>
              <p:ext uri="{D42A27DB-BD31-4B8C-83A1-F6EECF244321}">
                <p14:modId xmlns:p14="http://schemas.microsoft.com/office/powerpoint/2010/main" val="3700138214"/>
              </p:ext>
            </p:extLst>
          </p:nvPr>
        </p:nvGraphicFramePr>
        <p:xfrm>
          <a:off x="528615" y="4533696"/>
          <a:ext cx="7990768" cy="1336735"/>
        </p:xfrm>
        <a:graphic>
          <a:graphicData uri="http://schemas.openxmlformats.org/drawingml/2006/table">
            <a:tbl>
              <a:tblPr firstRow="1" bandRow="1">
                <a:tableStyleId>{5C22544A-7EE6-4342-B048-85BDC9FD1C3A}</a:tableStyleId>
              </a:tblPr>
              <a:tblGrid>
                <a:gridCol w="1850518"/>
                <a:gridCol w="3033000"/>
                <a:gridCol w="3107250"/>
              </a:tblGrid>
              <a:tr h="315316">
                <a:tc>
                  <a:txBody>
                    <a:bodyPr/>
                    <a:lstStyle/>
                    <a:p>
                      <a:pPr algn="ctr"/>
                      <a:endParaRPr lang="fr-FR" sz="1600" dirty="0">
                        <a:solidFill>
                          <a:schemeClr val="accent3">
                            <a:lumMod val="75000"/>
                          </a:schemeClr>
                        </a:solidFill>
                      </a:endParaRPr>
                    </a:p>
                  </a:txBody>
                  <a:tcPr>
                    <a:solidFill>
                      <a:schemeClr val="accent5">
                        <a:lumMod val="20000"/>
                        <a:lumOff val="80000"/>
                      </a:schemeClr>
                    </a:solidFill>
                  </a:tcPr>
                </a:tc>
                <a:tc>
                  <a:txBody>
                    <a:bodyPr/>
                    <a:lstStyle/>
                    <a:p>
                      <a:pPr algn="ctr"/>
                      <a:r>
                        <a:rPr lang="fr-FR" sz="1600" dirty="0" smtClean="0">
                          <a:solidFill>
                            <a:schemeClr val="accent3">
                              <a:lumMod val="75000"/>
                            </a:schemeClr>
                          </a:solidFill>
                        </a:rPr>
                        <a:t>Actuellement</a:t>
                      </a:r>
                      <a:endParaRPr lang="fr-FR" sz="1600" dirty="0">
                        <a:solidFill>
                          <a:schemeClr val="accent3">
                            <a:lumMod val="75000"/>
                          </a:schemeClr>
                        </a:solidFill>
                      </a:endParaRPr>
                    </a:p>
                  </a:txBody>
                  <a:tcPr>
                    <a:solidFill>
                      <a:schemeClr val="accent3">
                        <a:lumMod val="20000"/>
                        <a:lumOff val="80000"/>
                      </a:schemeClr>
                    </a:solidFill>
                  </a:tcPr>
                </a:tc>
                <a:tc>
                  <a:txBody>
                    <a:bodyPr/>
                    <a:lstStyle/>
                    <a:p>
                      <a:pPr algn="ctr"/>
                      <a:r>
                        <a:rPr lang="fr-FR" sz="1600" dirty="0" smtClean="0">
                          <a:solidFill>
                            <a:srgbClr val="7030A0"/>
                          </a:solidFill>
                        </a:rPr>
                        <a:t>A compter du 02/01/2018</a:t>
                      </a:r>
                      <a:endParaRPr lang="fr-FR" sz="1600" dirty="0">
                        <a:solidFill>
                          <a:srgbClr val="7030A0"/>
                        </a:solidFill>
                      </a:endParaRPr>
                    </a:p>
                  </a:txBody>
                  <a:tcPr>
                    <a:solidFill>
                      <a:schemeClr val="accent2">
                        <a:lumMod val="20000"/>
                        <a:lumOff val="80000"/>
                      </a:schemeClr>
                    </a:solidFill>
                  </a:tcPr>
                </a:tc>
              </a:tr>
              <a:tr h="523213">
                <a:tc>
                  <a:txBody>
                    <a:bodyPr/>
                    <a:lstStyle/>
                    <a:p>
                      <a:pPr algn="ctr"/>
                      <a:r>
                        <a:rPr lang="fr-FR" sz="1200" b="1" baseline="0" dirty="0" smtClean="0">
                          <a:solidFill>
                            <a:schemeClr val="tx1">
                              <a:lumMod val="65000"/>
                              <a:lumOff val="35000"/>
                            </a:schemeClr>
                          </a:solidFill>
                        </a:rPr>
                        <a:t>Affections «psy»</a:t>
                      </a:r>
                    </a:p>
                  </a:txBody>
                  <a:tcPr anchor="ctr">
                    <a:solidFill>
                      <a:schemeClr val="accent5">
                        <a:lumMod val="20000"/>
                        <a:lumOff val="80000"/>
                      </a:schemeClr>
                    </a:solidFill>
                  </a:tcPr>
                </a:tc>
                <a:tc>
                  <a:txBody>
                    <a:bodyPr/>
                    <a:lstStyle/>
                    <a:p>
                      <a:pPr algn="ctr"/>
                      <a:r>
                        <a:rPr lang="fr-FR" sz="1200" baseline="0" dirty="0" smtClean="0">
                          <a:solidFill>
                            <a:schemeClr val="accent3">
                              <a:lumMod val="75000"/>
                            </a:schemeClr>
                          </a:solidFill>
                        </a:rPr>
                        <a:t>Sont pris en charge seulement si il y une </a:t>
                      </a:r>
                      <a:r>
                        <a:rPr lang="fr-FR" sz="1200" b="1" u="sng" baseline="0" dirty="0" smtClean="0">
                          <a:solidFill>
                            <a:schemeClr val="accent3">
                              <a:lumMod val="75000"/>
                            </a:schemeClr>
                          </a:solidFill>
                        </a:rPr>
                        <a:t>hospitalisation de 15 jours continus </a:t>
                      </a:r>
                      <a:r>
                        <a:rPr lang="fr-FR" sz="1200" baseline="0" dirty="0" smtClean="0">
                          <a:solidFill>
                            <a:schemeClr val="accent3">
                              <a:lumMod val="75000"/>
                            </a:schemeClr>
                          </a:solidFill>
                        </a:rPr>
                        <a:t>minimum</a:t>
                      </a:r>
                    </a:p>
                  </a:txBody>
                  <a:tcPr anchor="ctr">
                    <a:solidFill>
                      <a:schemeClr val="accent3">
                        <a:lumMod val="20000"/>
                        <a:lumOff val="80000"/>
                      </a:schemeClr>
                    </a:solidFill>
                  </a:tcPr>
                </a:tc>
                <a:tc>
                  <a:txBody>
                    <a:bodyPr/>
                    <a:lstStyle/>
                    <a:p>
                      <a:pPr algn="ctr"/>
                      <a:r>
                        <a:rPr lang="fr-FR" sz="1200" baseline="0" dirty="0" smtClean="0">
                          <a:solidFill>
                            <a:srgbClr val="7030A0"/>
                          </a:solidFill>
                        </a:rPr>
                        <a:t>Seront pris en charge sans condition</a:t>
                      </a:r>
                    </a:p>
                  </a:txBody>
                  <a:tcPr anchor="ctr">
                    <a:solidFill>
                      <a:schemeClr val="accent2">
                        <a:lumMod val="20000"/>
                        <a:lumOff val="80000"/>
                      </a:schemeClr>
                    </a:solidFill>
                  </a:tcPr>
                </a:tc>
              </a:tr>
              <a:tr h="478242">
                <a:tc>
                  <a:txBody>
                    <a:bodyPr/>
                    <a:lstStyle/>
                    <a:p>
                      <a:pPr algn="ctr"/>
                      <a:r>
                        <a:rPr lang="fr-FR" sz="1200" b="1" baseline="0" dirty="0" smtClean="0">
                          <a:solidFill>
                            <a:schemeClr val="tx1">
                              <a:lumMod val="65000"/>
                              <a:lumOff val="35000"/>
                            </a:schemeClr>
                          </a:solidFill>
                        </a:rPr>
                        <a:t>Affections </a:t>
                      </a:r>
                    </a:p>
                    <a:p>
                      <a:pPr algn="ctr"/>
                      <a:r>
                        <a:rPr lang="fr-FR" sz="1200" b="1" baseline="0" dirty="0" smtClean="0">
                          <a:solidFill>
                            <a:schemeClr val="tx1">
                              <a:lumMod val="65000"/>
                              <a:lumOff val="35000"/>
                            </a:schemeClr>
                          </a:solidFill>
                        </a:rPr>
                        <a:t>«dorso-lombaires»</a:t>
                      </a:r>
                    </a:p>
                  </a:txBody>
                  <a:tcPr anchor="ctr">
                    <a:solidFill>
                      <a:schemeClr val="accent5">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aseline="0" dirty="0" smtClean="0">
                          <a:solidFill>
                            <a:schemeClr val="accent3">
                              <a:lumMod val="75000"/>
                            </a:schemeClr>
                          </a:solidFill>
                        </a:rPr>
                        <a:t>Sont pris en charge seulement si il y a une </a:t>
                      </a:r>
                      <a:r>
                        <a:rPr lang="fr-FR" sz="1200" b="1" u="sng" baseline="0" dirty="0" smtClean="0">
                          <a:solidFill>
                            <a:schemeClr val="accent3">
                              <a:lumMod val="75000"/>
                            </a:schemeClr>
                          </a:solidFill>
                        </a:rPr>
                        <a:t>intervention chirurgicale</a:t>
                      </a:r>
                    </a:p>
                  </a:txBody>
                  <a:tcPr anchor="ctr">
                    <a:solidFill>
                      <a:schemeClr val="accent3">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aseline="0" dirty="0" smtClean="0">
                          <a:solidFill>
                            <a:srgbClr val="7030A0"/>
                          </a:solidFill>
                        </a:rPr>
                        <a:t>Seront pris en charge sans condition</a:t>
                      </a:r>
                    </a:p>
                    <a:p>
                      <a:pPr algn="ctr"/>
                      <a:endParaRPr lang="fr-FR" sz="1200" baseline="0" dirty="0" smtClean="0">
                        <a:solidFill>
                          <a:srgbClr val="7030A0"/>
                        </a:solidFill>
                      </a:endParaRPr>
                    </a:p>
                  </a:txBody>
                  <a:tcPr anchor="ctr">
                    <a:solidFill>
                      <a:schemeClr val="accent2">
                        <a:lumMod val="20000"/>
                        <a:lumOff val="80000"/>
                      </a:schemeClr>
                    </a:solidFill>
                  </a:tcPr>
                </a:tc>
              </a:tr>
            </a:tbl>
          </a:graphicData>
        </a:graphic>
      </p:graphicFrame>
    </p:spTree>
    <p:extLst>
      <p:ext uri="{BB962C8B-B14F-4D97-AF65-F5344CB8AC3E}">
        <p14:creationId xmlns:p14="http://schemas.microsoft.com/office/powerpoint/2010/main" val="1416649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2">
                                            <p:txEl>
                                              <p:pRg st="0" end="0"/>
                                            </p:txEl>
                                          </p:spTgt>
                                        </p:tgtEl>
                                        <p:attrNameLst>
                                          <p:attrName>style.visibility</p:attrName>
                                        </p:attrNameLst>
                                      </p:cBhvr>
                                      <p:to>
                                        <p:strVal val="visible"/>
                                      </p:to>
                                    </p:set>
                                    <p:animEffect transition="in" filter="wipe(down)">
                                      <p:cBhvr>
                                        <p:cTn id="7" dur="580">
                                          <p:stCondLst>
                                            <p:cond delay="0"/>
                                          </p:stCondLst>
                                        </p:cTn>
                                        <p:tgtEl>
                                          <p:spTgt spid="32">
                                            <p:txEl>
                                              <p:pRg st="0" end="0"/>
                                            </p:txEl>
                                          </p:spTgt>
                                        </p:tgtEl>
                                      </p:cBhvr>
                                    </p:animEffect>
                                    <p:anim calcmode="lin" valueType="num">
                                      <p:cBhvr>
                                        <p:cTn id="8" dur="1822" tmFilter="0,0; 0.14,0.36; 0.43,0.73; 0.71,0.91; 1.0,1.0">
                                          <p:stCondLst>
                                            <p:cond delay="0"/>
                                          </p:stCondLst>
                                        </p:cTn>
                                        <p:tgtEl>
                                          <p:spTgt spid="32">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2">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2">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2">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2">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2">
                                            <p:txEl>
                                              <p:pRg st="0" end="0"/>
                                            </p:txEl>
                                          </p:spTgt>
                                        </p:tgtEl>
                                      </p:cBhvr>
                                      <p:to x="100000" y="60000"/>
                                    </p:animScale>
                                    <p:animScale>
                                      <p:cBhvr>
                                        <p:cTn id="14" dur="166" decel="50000">
                                          <p:stCondLst>
                                            <p:cond delay="676"/>
                                          </p:stCondLst>
                                        </p:cTn>
                                        <p:tgtEl>
                                          <p:spTgt spid="32">
                                            <p:txEl>
                                              <p:pRg st="0" end="0"/>
                                            </p:txEl>
                                          </p:spTgt>
                                        </p:tgtEl>
                                      </p:cBhvr>
                                      <p:to x="100000" y="100000"/>
                                    </p:animScale>
                                    <p:animScale>
                                      <p:cBhvr>
                                        <p:cTn id="15" dur="26">
                                          <p:stCondLst>
                                            <p:cond delay="1312"/>
                                          </p:stCondLst>
                                        </p:cTn>
                                        <p:tgtEl>
                                          <p:spTgt spid="32">
                                            <p:txEl>
                                              <p:pRg st="0" end="0"/>
                                            </p:txEl>
                                          </p:spTgt>
                                        </p:tgtEl>
                                      </p:cBhvr>
                                      <p:to x="100000" y="80000"/>
                                    </p:animScale>
                                    <p:animScale>
                                      <p:cBhvr>
                                        <p:cTn id="16" dur="166" decel="50000">
                                          <p:stCondLst>
                                            <p:cond delay="1338"/>
                                          </p:stCondLst>
                                        </p:cTn>
                                        <p:tgtEl>
                                          <p:spTgt spid="32">
                                            <p:txEl>
                                              <p:pRg st="0" end="0"/>
                                            </p:txEl>
                                          </p:spTgt>
                                        </p:tgtEl>
                                      </p:cBhvr>
                                      <p:to x="100000" y="100000"/>
                                    </p:animScale>
                                    <p:animScale>
                                      <p:cBhvr>
                                        <p:cTn id="17" dur="26">
                                          <p:stCondLst>
                                            <p:cond delay="1642"/>
                                          </p:stCondLst>
                                        </p:cTn>
                                        <p:tgtEl>
                                          <p:spTgt spid="32">
                                            <p:txEl>
                                              <p:pRg st="0" end="0"/>
                                            </p:txEl>
                                          </p:spTgt>
                                        </p:tgtEl>
                                      </p:cBhvr>
                                      <p:to x="100000" y="90000"/>
                                    </p:animScale>
                                    <p:animScale>
                                      <p:cBhvr>
                                        <p:cTn id="18" dur="166" decel="50000">
                                          <p:stCondLst>
                                            <p:cond delay="1668"/>
                                          </p:stCondLst>
                                        </p:cTn>
                                        <p:tgtEl>
                                          <p:spTgt spid="32">
                                            <p:txEl>
                                              <p:pRg st="0" end="0"/>
                                            </p:txEl>
                                          </p:spTgt>
                                        </p:tgtEl>
                                      </p:cBhvr>
                                      <p:to x="100000" y="100000"/>
                                    </p:animScale>
                                    <p:animScale>
                                      <p:cBhvr>
                                        <p:cTn id="19" dur="26">
                                          <p:stCondLst>
                                            <p:cond delay="1808"/>
                                          </p:stCondLst>
                                        </p:cTn>
                                        <p:tgtEl>
                                          <p:spTgt spid="32">
                                            <p:txEl>
                                              <p:pRg st="0" end="0"/>
                                            </p:txEl>
                                          </p:spTgt>
                                        </p:tgtEl>
                                      </p:cBhvr>
                                      <p:to x="100000" y="95000"/>
                                    </p:animScale>
                                    <p:animScale>
                                      <p:cBhvr>
                                        <p:cTn id="20" dur="166" decel="50000">
                                          <p:stCondLst>
                                            <p:cond delay="1834"/>
                                          </p:stCondLst>
                                        </p:cTn>
                                        <p:tgtEl>
                                          <p:spTgt spid="32">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32">
                                            <p:txEl>
                                              <p:pRg st="1" end="1"/>
                                            </p:txEl>
                                          </p:spTgt>
                                        </p:tgtEl>
                                        <p:attrNameLst>
                                          <p:attrName>style.visibility</p:attrName>
                                        </p:attrNameLst>
                                      </p:cBhvr>
                                      <p:to>
                                        <p:strVal val="visible"/>
                                      </p:to>
                                    </p:set>
                                    <p:animEffect transition="in" filter="fade">
                                      <p:cBhvr>
                                        <p:cTn id="25" dur="1000"/>
                                        <p:tgtEl>
                                          <p:spTgt spid="32">
                                            <p:txEl>
                                              <p:pRg st="1" end="1"/>
                                            </p:txEl>
                                          </p:spTgt>
                                        </p:tgtEl>
                                      </p:cBhvr>
                                    </p:animEffect>
                                    <p:anim calcmode="lin" valueType="num">
                                      <p:cBhvr>
                                        <p:cTn id="26" dur="1000" fill="hold"/>
                                        <p:tgtEl>
                                          <p:spTgt spid="32">
                                            <p:txEl>
                                              <p:pRg st="1" end="1"/>
                                            </p:txEl>
                                          </p:spTgt>
                                        </p:tgtEl>
                                        <p:attrNameLst>
                                          <p:attrName>ppt_x</p:attrName>
                                        </p:attrNameLst>
                                      </p:cBhvr>
                                      <p:tavLst>
                                        <p:tav tm="0">
                                          <p:val>
                                            <p:strVal val="#ppt_x"/>
                                          </p:val>
                                        </p:tav>
                                        <p:tav tm="100000">
                                          <p:val>
                                            <p:strVal val="#ppt_x"/>
                                          </p:val>
                                        </p:tav>
                                      </p:tavLst>
                                    </p:anim>
                                    <p:anim calcmode="lin" valueType="num">
                                      <p:cBhvr>
                                        <p:cTn id="27" dur="1000" fill="hold"/>
                                        <p:tgtEl>
                                          <p:spTgt spid="3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32">
                                            <p:txEl>
                                              <p:pRg st="2" end="2"/>
                                            </p:txEl>
                                          </p:spTgt>
                                        </p:tgtEl>
                                        <p:attrNameLst>
                                          <p:attrName>style.visibility</p:attrName>
                                        </p:attrNameLst>
                                      </p:cBhvr>
                                      <p:to>
                                        <p:strVal val="visible"/>
                                      </p:to>
                                    </p:set>
                                    <p:animEffect transition="in" filter="fade">
                                      <p:cBhvr>
                                        <p:cTn id="32" dur="1000"/>
                                        <p:tgtEl>
                                          <p:spTgt spid="32">
                                            <p:txEl>
                                              <p:pRg st="2" end="2"/>
                                            </p:txEl>
                                          </p:spTgt>
                                        </p:tgtEl>
                                      </p:cBhvr>
                                    </p:animEffect>
                                    <p:anim calcmode="lin" valueType="num">
                                      <p:cBhvr>
                                        <p:cTn id="33" dur="1000" fill="hold"/>
                                        <p:tgtEl>
                                          <p:spTgt spid="32">
                                            <p:txEl>
                                              <p:pRg st="2" end="2"/>
                                            </p:txEl>
                                          </p:spTgt>
                                        </p:tgtEl>
                                        <p:attrNameLst>
                                          <p:attrName>ppt_x</p:attrName>
                                        </p:attrNameLst>
                                      </p:cBhvr>
                                      <p:tavLst>
                                        <p:tav tm="0">
                                          <p:val>
                                            <p:strVal val="#ppt_x"/>
                                          </p:val>
                                        </p:tav>
                                        <p:tav tm="100000">
                                          <p:val>
                                            <p:strVal val="#ppt_x"/>
                                          </p:val>
                                        </p:tav>
                                      </p:tavLst>
                                    </p:anim>
                                    <p:anim calcmode="lin" valueType="num">
                                      <p:cBhvr>
                                        <p:cTn id="34" dur="1000" fill="hold"/>
                                        <p:tgtEl>
                                          <p:spTgt spid="3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32">
                                            <p:txEl>
                                              <p:pRg st="3" end="3"/>
                                            </p:txEl>
                                          </p:spTgt>
                                        </p:tgtEl>
                                        <p:attrNameLst>
                                          <p:attrName>style.visibility</p:attrName>
                                        </p:attrNameLst>
                                      </p:cBhvr>
                                      <p:to>
                                        <p:strVal val="visible"/>
                                      </p:to>
                                    </p:set>
                                    <p:animEffect transition="in" filter="fade">
                                      <p:cBhvr>
                                        <p:cTn id="39" dur="1000"/>
                                        <p:tgtEl>
                                          <p:spTgt spid="32">
                                            <p:txEl>
                                              <p:pRg st="3" end="3"/>
                                            </p:txEl>
                                          </p:spTgt>
                                        </p:tgtEl>
                                      </p:cBhvr>
                                    </p:animEffect>
                                    <p:anim calcmode="lin" valueType="num">
                                      <p:cBhvr>
                                        <p:cTn id="40" dur="1000" fill="hold"/>
                                        <p:tgtEl>
                                          <p:spTgt spid="32">
                                            <p:txEl>
                                              <p:pRg st="3" end="3"/>
                                            </p:txEl>
                                          </p:spTgt>
                                        </p:tgtEl>
                                        <p:attrNameLst>
                                          <p:attrName>ppt_x</p:attrName>
                                        </p:attrNameLst>
                                      </p:cBhvr>
                                      <p:tavLst>
                                        <p:tav tm="0">
                                          <p:val>
                                            <p:strVal val="#ppt_x"/>
                                          </p:val>
                                        </p:tav>
                                        <p:tav tm="100000">
                                          <p:val>
                                            <p:strVal val="#ppt_x"/>
                                          </p:val>
                                        </p:tav>
                                      </p:tavLst>
                                    </p:anim>
                                    <p:anim calcmode="lin" valueType="num">
                                      <p:cBhvr>
                                        <p:cTn id="41" dur="1000" fill="hold"/>
                                        <p:tgtEl>
                                          <p:spTgt spid="3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32">
                                            <p:txEl>
                                              <p:pRg st="4" end="4"/>
                                            </p:txEl>
                                          </p:spTgt>
                                        </p:tgtEl>
                                        <p:attrNameLst>
                                          <p:attrName>style.visibility</p:attrName>
                                        </p:attrNameLst>
                                      </p:cBhvr>
                                      <p:to>
                                        <p:strVal val="visible"/>
                                      </p:to>
                                    </p:set>
                                    <p:animEffect transition="in" filter="fade">
                                      <p:cBhvr>
                                        <p:cTn id="46" dur="1000"/>
                                        <p:tgtEl>
                                          <p:spTgt spid="32">
                                            <p:txEl>
                                              <p:pRg st="4" end="4"/>
                                            </p:txEl>
                                          </p:spTgt>
                                        </p:tgtEl>
                                      </p:cBhvr>
                                    </p:animEffect>
                                    <p:anim calcmode="lin" valueType="num">
                                      <p:cBhvr>
                                        <p:cTn id="47" dur="1000" fill="hold"/>
                                        <p:tgtEl>
                                          <p:spTgt spid="32">
                                            <p:txEl>
                                              <p:pRg st="4" end="4"/>
                                            </p:txEl>
                                          </p:spTgt>
                                        </p:tgtEl>
                                        <p:attrNameLst>
                                          <p:attrName>ppt_x</p:attrName>
                                        </p:attrNameLst>
                                      </p:cBhvr>
                                      <p:tavLst>
                                        <p:tav tm="0">
                                          <p:val>
                                            <p:strVal val="#ppt_x"/>
                                          </p:val>
                                        </p:tav>
                                        <p:tav tm="100000">
                                          <p:val>
                                            <p:strVal val="#ppt_x"/>
                                          </p:val>
                                        </p:tav>
                                      </p:tavLst>
                                    </p:anim>
                                    <p:anim calcmode="lin" valueType="num">
                                      <p:cBhvr>
                                        <p:cTn id="48" dur="1000" fill="hold"/>
                                        <p:tgtEl>
                                          <p:spTgt spid="3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32">
                                            <p:txEl>
                                              <p:pRg st="5" end="5"/>
                                            </p:txEl>
                                          </p:spTgt>
                                        </p:tgtEl>
                                        <p:attrNameLst>
                                          <p:attrName>style.visibility</p:attrName>
                                        </p:attrNameLst>
                                      </p:cBhvr>
                                      <p:to>
                                        <p:strVal val="visible"/>
                                      </p:to>
                                    </p:set>
                                    <p:animEffect transition="in" filter="fade">
                                      <p:cBhvr>
                                        <p:cTn id="53" dur="1000"/>
                                        <p:tgtEl>
                                          <p:spTgt spid="32">
                                            <p:txEl>
                                              <p:pRg st="5" end="5"/>
                                            </p:txEl>
                                          </p:spTgt>
                                        </p:tgtEl>
                                      </p:cBhvr>
                                    </p:animEffect>
                                    <p:anim calcmode="lin" valueType="num">
                                      <p:cBhvr>
                                        <p:cTn id="54" dur="1000" fill="hold"/>
                                        <p:tgtEl>
                                          <p:spTgt spid="32">
                                            <p:txEl>
                                              <p:pRg st="5" end="5"/>
                                            </p:txEl>
                                          </p:spTgt>
                                        </p:tgtEl>
                                        <p:attrNameLst>
                                          <p:attrName>ppt_x</p:attrName>
                                        </p:attrNameLst>
                                      </p:cBhvr>
                                      <p:tavLst>
                                        <p:tav tm="0">
                                          <p:val>
                                            <p:strVal val="#ppt_x"/>
                                          </p:val>
                                        </p:tav>
                                        <p:tav tm="100000">
                                          <p:val>
                                            <p:strVal val="#ppt_x"/>
                                          </p:val>
                                        </p:tav>
                                      </p:tavLst>
                                    </p:anim>
                                    <p:anim calcmode="lin" valueType="num">
                                      <p:cBhvr>
                                        <p:cTn id="55" dur="1000" fill="hold"/>
                                        <p:tgtEl>
                                          <p:spTgt spid="3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nodeType="clickEffect">
                                  <p:stCondLst>
                                    <p:cond delay="0"/>
                                  </p:stCondLst>
                                  <p:childTnLst>
                                    <p:set>
                                      <p:cBhvr>
                                        <p:cTn id="59" dur="1" fill="hold">
                                          <p:stCondLst>
                                            <p:cond delay="0"/>
                                          </p:stCondLst>
                                        </p:cTn>
                                        <p:tgtEl>
                                          <p:spTgt spid="32">
                                            <p:txEl>
                                              <p:pRg st="6" end="6"/>
                                            </p:txEl>
                                          </p:spTgt>
                                        </p:tgtEl>
                                        <p:attrNameLst>
                                          <p:attrName>style.visibility</p:attrName>
                                        </p:attrNameLst>
                                      </p:cBhvr>
                                      <p:to>
                                        <p:strVal val="visible"/>
                                      </p:to>
                                    </p:set>
                                    <p:animEffect transition="in" filter="fade">
                                      <p:cBhvr>
                                        <p:cTn id="60" dur="1000"/>
                                        <p:tgtEl>
                                          <p:spTgt spid="32">
                                            <p:txEl>
                                              <p:pRg st="6" end="6"/>
                                            </p:txEl>
                                          </p:spTgt>
                                        </p:tgtEl>
                                      </p:cBhvr>
                                    </p:animEffect>
                                    <p:anim calcmode="lin" valueType="num">
                                      <p:cBhvr>
                                        <p:cTn id="61" dur="1000" fill="hold"/>
                                        <p:tgtEl>
                                          <p:spTgt spid="32">
                                            <p:txEl>
                                              <p:pRg st="6" end="6"/>
                                            </p:txEl>
                                          </p:spTgt>
                                        </p:tgtEl>
                                        <p:attrNameLst>
                                          <p:attrName>ppt_x</p:attrName>
                                        </p:attrNameLst>
                                      </p:cBhvr>
                                      <p:tavLst>
                                        <p:tav tm="0">
                                          <p:val>
                                            <p:strVal val="#ppt_x"/>
                                          </p:val>
                                        </p:tav>
                                        <p:tav tm="100000">
                                          <p:val>
                                            <p:strVal val="#ppt_x"/>
                                          </p:val>
                                        </p:tav>
                                      </p:tavLst>
                                    </p:anim>
                                    <p:anim calcmode="lin" valueType="num">
                                      <p:cBhvr>
                                        <p:cTn id="62" dur="1000" fill="hold"/>
                                        <p:tgtEl>
                                          <p:spTgt spid="3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nodeType="clickEffect">
                                  <p:stCondLst>
                                    <p:cond delay="0"/>
                                  </p:stCondLst>
                                  <p:childTnLst>
                                    <p:set>
                                      <p:cBhvr>
                                        <p:cTn id="66" dur="1" fill="hold">
                                          <p:stCondLst>
                                            <p:cond delay="0"/>
                                          </p:stCondLst>
                                        </p:cTn>
                                        <p:tgtEl>
                                          <p:spTgt spid="1026"/>
                                        </p:tgtEl>
                                        <p:attrNameLst>
                                          <p:attrName>style.visibility</p:attrName>
                                        </p:attrNameLst>
                                      </p:cBhvr>
                                      <p:to>
                                        <p:strVal val="visible"/>
                                      </p:to>
                                    </p:set>
                                    <p:animEffect transition="in" filter="wipe(down)">
                                      <p:cBhvr>
                                        <p:cTn id="67" dur="500"/>
                                        <p:tgtEl>
                                          <p:spTgt spid="1026"/>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nodeType="clickEffect">
                                  <p:stCondLst>
                                    <p:cond delay="0"/>
                                  </p:stCondLst>
                                  <p:childTnLst>
                                    <p:set>
                                      <p:cBhvr>
                                        <p:cTn id="71" dur="1" fill="hold">
                                          <p:stCondLst>
                                            <p:cond delay="0"/>
                                          </p:stCondLst>
                                        </p:cTn>
                                        <p:tgtEl>
                                          <p:spTgt spid="8"/>
                                        </p:tgtEl>
                                        <p:attrNameLst>
                                          <p:attrName>style.visibility</p:attrName>
                                        </p:attrNameLst>
                                      </p:cBhvr>
                                      <p:to>
                                        <p:strVal val="visible"/>
                                      </p:to>
                                    </p:set>
                                    <p:animEffect transition="in" filter="wipe(down)">
                                      <p:cBhvr>
                                        <p:cTn id="7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a:bodyPr>
          <a:lstStyle/>
          <a:p>
            <a:r>
              <a:rPr lang="fr-FR" dirty="0" smtClean="0">
                <a:solidFill>
                  <a:srgbClr val="FF0000"/>
                </a:solidFill>
              </a:rPr>
              <a:t>Actualités </a:t>
            </a:r>
            <a:r>
              <a:rPr lang="fr-FR" dirty="0"/>
              <a:t>de la </a:t>
            </a:r>
            <a:r>
              <a:rPr lang="fr-FR" dirty="0" smtClean="0"/>
              <a:t>semaine</a:t>
            </a:r>
            <a:endParaRPr lang="fr-FR" dirty="0"/>
          </a:p>
        </p:txBody>
      </p:sp>
      <p:pic>
        <p:nvPicPr>
          <p:cNvPr id="4" name="Picture 3"/>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198" b="95808" l="5422" r="89157">
                        <a14:foregroundMark x1="70482" y1="42515" x2="70482" y2="42515"/>
                        <a14:foregroundMark x1="87349" y1="24551" x2="87349" y2="24551"/>
                        <a14:foregroundMark x1="83133" y1="5988" x2="83133" y2="5988"/>
                        <a14:foregroundMark x1="69277" y1="2994" x2="69277" y2="2994"/>
                        <a14:foregroundMark x1="54217" y1="9581" x2="54217" y2="9581"/>
                        <a14:foregroundMark x1="52410" y1="22754" x2="52410" y2="22754"/>
                        <a14:foregroundMark x1="57229" y1="29940" x2="57229" y2="29940"/>
                        <a14:foregroundMark x1="69880" y1="42515" x2="86747" y2="23353"/>
                        <a14:foregroundMark x1="87349" y1="23952" x2="82530" y2="5389"/>
                        <a14:foregroundMark x1="82530" y1="5389" x2="69277" y2="2395"/>
                        <a14:foregroundMark x1="68072" y1="2994" x2="55422" y2="8982"/>
                        <a14:foregroundMark x1="53614" y1="10778" x2="51807" y2="22156"/>
                        <a14:foregroundMark x1="52410" y1="23952" x2="57831" y2="29341"/>
                        <a14:foregroundMark x1="57229" y1="29940" x2="68675" y2="41916"/>
                        <a14:foregroundMark x1="34337" y1="28144" x2="34337" y2="28144"/>
                        <a14:foregroundMark x1="45783" y1="30539" x2="45783" y2="30539"/>
                        <a14:foregroundMark x1="51807" y1="21557" x2="34337" y2="26946"/>
                        <a14:foregroundMark x1="69277" y1="14970" x2="69277" y2="14970"/>
                        <a14:foregroundMark x1="69277" y1="22754" x2="69277" y2="22754"/>
                        <a14:foregroundMark x1="69277" y1="22754" x2="69277" y2="22754"/>
                        <a14:foregroundMark x1="75904" y1="18563" x2="75904" y2="18563"/>
                        <a14:foregroundMark x1="77711" y1="11377" x2="77711" y2="11377"/>
                        <a14:foregroundMark x1="63253" y1="13174" x2="63253" y2="13174"/>
                        <a14:foregroundMark x1="64458" y1="15569" x2="64458" y2="15569"/>
                        <a14:foregroundMark x1="66867" y1="14371" x2="66867" y2="14371"/>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7263526" y="4232811"/>
            <a:ext cx="1524947" cy="15341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à coins arrondis 4"/>
          <p:cNvSpPr/>
          <p:nvPr/>
        </p:nvSpPr>
        <p:spPr>
          <a:xfrm>
            <a:off x="6089057" y="2787662"/>
            <a:ext cx="2918133" cy="1371600"/>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fr-FR" b="1" dirty="0"/>
              <a:t>Retrouvez chaque semaine toutes les actualités dans le brief DG / DUC / DA adressé aux managers.</a:t>
            </a:r>
          </a:p>
        </p:txBody>
      </p:sp>
      <p:sp>
        <p:nvSpPr>
          <p:cNvPr id="7" name="Espace réservé du contenu 1"/>
          <p:cNvSpPr>
            <a:spLocks noGrp="1"/>
          </p:cNvSpPr>
          <p:nvPr>
            <p:ph idx="1"/>
          </p:nvPr>
        </p:nvSpPr>
        <p:spPr>
          <a:xfrm>
            <a:off x="514712" y="1218416"/>
            <a:ext cx="8310115" cy="4843718"/>
          </a:xfrm>
        </p:spPr>
        <p:txBody>
          <a:bodyPr>
            <a:normAutofit fontScale="92500" lnSpcReduction="20000"/>
          </a:bodyPr>
          <a:lstStyle/>
          <a:p>
            <a:pPr marL="982663" lvl="0" indent="-266700">
              <a:buFont typeface="Wingdings" panose="05000000000000000000" pitchFamily="2" charset="2"/>
              <a:buChar char="Ø"/>
            </a:pPr>
            <a:r>
              <a:rPr lang="fr-FR" b="1" dirty="0">
                <a:solidFill>
                  <a:srgbClr val="FF0000"/>
                </a:solidFill>
                <a:latin typeface="Arial Narrow" panose="020B0606020202030204" pitchFamily="34" charset="0"/>
              </a:rPr>
              <a:t>Fichiers à traiter :</a:t>
            </a:r>
            <a:r>
              <a:rPr lang="fr-FR" b="1" dirty="0">
                <a:latin typeface="Arial Narrow" panose="020B0606020202030204" pitchFamily="34" charset="0"/>
              </a:rPr>
              <a:t>	</a:t>
            </a:r>
            <a:r>
              <a:rPr lang="fr-FR" dirty="0" smtClean="0">
                <a:latin typeface="Arial Narrow" panose="020B0606020202030204" pitchFamily="34" charset="0"/>
              </a:rPr>
              <a:t>Mobilité </a:t>
            </a:r>
            <a:r>
              <a:rPr lang="fr-FR" dirty="0">
                <a:latin typeface="Arial Narrow" panose="020B0606020202030204" pitchFamily="34" charset="0"/>
              </a:rPr>
              <a:t>bancaire</a:t>
            </a:r>
          </a:p>
          <a:p>
            <a:pPr marL="1371600" lvl="3" indent="0">
              <a:buNone/>
            </a:pPr>
            <a:r>
              <a:rPr lang="fr-FR" sz="1800" dirty="0">
                <a:latin typeface="Arial Narrow" panose="020B0606020202030204" pitchFamily="34" charset="0"/>
              </a:rPr>
              <a:t>	</a:t>
            </a:r>
            <a:r>
              <a:rPr lang="fr-FR" sz="1800" dirty="0" smtClean="0">
                <a:latin typeface="Arial Narrow" panose="020B0606020202030204" pitchFamily="34" charset="0"/>
              </a:rPr>
              <a:t>	</a:t>
            </a:r>
            <a:r>
              <a:rPr lang="fr-FR" sz="1800" dirty="0" err="1" smtClean="0">
                <a:latin typeface="Arial Narrow" panose="020B0606020202030204" pitchFamily="34" charset="0"/>
              </a:rPr>
              <a:t>Izicarte</a:t>
            </a:r>
            <a:endParaRPr lang="fr-FR" sz="1800" dirty="0">
              <a:latin typeface="Arial Narrow" panose="020B0606020202030204" pitchFamily="34" charset="0"/>
            </a:endParaRPr>
          </a:p>
          <a:p>
            <a:pPr marL="0" lvl="0" indent="0">
              <a:buNone/>
            </a:pPr>
            <a:r>
              <a:rPr lang="fr-FR" dirty="0">
                <a:latin typeface="Arial Narrow" panose="020B0606020202030204" pitchFamily="34" charset="0"/>
              </a:rPr>
              <a:t>		</a:t>
            </a:r>
            <a:r>
              <a:rPr lang="fr-FR" dirty="0" smtClean="0">
                <a:latin typeface="Arial Narrow" panose="020B0606020202030204" pitchFamily="34" charset="0"/>
              </a:rPr>
              <a:t>	PEL </a:t>
            </a:r>
            <a:r>
              <a:rPr lang="fr-FR" dirty="0">
                <a:latin typeface="Arial Narrow" panose="020B0606020202030204" pitchFamily="34" charset="0"/>
              </a:rPr>
              <a:t>non-respect</a:t>
            </a:r>
          </a:p>
          <a:p>
            <a:pPr marL="0" lvl="0" indent="0">
              <a:buNone/>
            </a:pPr>
            <a:r>
              <a:rPr lang="fr-FR" dirty="0">
                <a:latin typeface="Arial Narrow" panose="020B0606020202030204" pitchFamily="34" charset="0"/>
              </a:rPr>
              <a:t>		</a:t>
            </a:r>
            <a:r>
              <a:rPr lang="fr-FR" dirty="0" smtClean="0">
                <a:latin typeface="Arial Narrow" panose="020B0606020202030204" pitchFamily="34" charset="0"/>
              </a:rPr>
              <a:t>	Lutte </a:t>
            </a:r>
            <a:r>
              <a:rPr lang="fr-FR" dirty="0">
                <a:latin typeface="Arial Narrow" panose="020B0606020202030204" pitchFamily="34" charset="0"/>
              </a:rPr>
              <a:t>anti-résiliation</a:t>
            </a:r>
          </a:p>
          <a:p>
            <a:pPr marL="0" lvl="0" indent="0">
              <a:buNone/>
            </a:pPr>
            <a:r>
              <a:rPr lang="fr-FR" dirty="0">
                <a:latin typeface="Arial Narrow" panose="020B0606020202030204" pitchFamily="34" charset="0"/>
              </a:rPr>
              <a:t>		</a:t>
            </a:r>
            <a:r>
              <a:rPr lang="fr-FR" dirty="0" smtClean="0">
                <a:latin typeface="Arial Narrow" panose="020B0606020202030204" pitchFamily="34" charset="0"/>
              </a:rPr>
              <a:t>	Fichier Surveillance</a:t>
            </a:r>
          </a:p>
          <a:p>
            <a:pPr marL="0" lvl="0" indent="0">
              <a:buNone/>
            </a:pPr>
            <a:endParaRPr lang="fr-FR" sz="1400" b="1" dirty="0">
              <a:latin typeface="Arial Narrow" panose="020B0606020202030204" pitchFamily="34" charset="0"/>
            </a:endParaRPr>
          </a:p>
          <a:p>
            <a:pPr lvl="0"/>
            <a:r>
              <a:rPr lang="fr-FR" b="1" dirty="0"/>
              <a:t>BANCA –</a:t>
            </a:r>
            <a:r>
              <a:rPr lang="fr-FR" dirty="0"/>
              <a:t> </a:t>
            </a:r>
            <a:r>
              <a:rPr lang="fr-FR" b="1" dirty="0"/>
              <a:t>Affiches </a:t>
            </a:r>
            <a:r>
              <a:rPr lang="fr-FR" b="1" dirty="0" smtClean="0"/>
              <a:t>Chèques-Box</a:t>
            </a:r>
          </a:p>
          <a:p>
            <a:r>
              <a:rPr lang="fr-FR" b="1" dirty="0"/>
              <a:t>BANCA –</a:t>
            </a:r>
            <a:r>
              <a:rPr lang="fr-FR" dirty="0"/>
              <a:t> </a:t>
            </a:r>
            <a:r>
              <a:rPr lang="fr-FR" b="1" dirty="0" smtClean="0"/>
              <a:t>OCF : montée de version</a:t>
            </a:r>
          </a:p>
          <a:p>
            <a:r>
              <a:rPr lang="fr-FR" b="1" dirty="0" smtClean="0"/>
              <a:t>BANCA </a:t>
            </a:r>
            <a:r>
              <a:rPr lang="fr-FR" b="1" dirty="0"/>
              <a:t>–</a:t>
            </a:r>
            <a:r>
              <a:rPr lang="fr-FR" dirty="0"/>
              <a:t> </a:t>
            </a:r>
            <a:r>
              <a:rPr lang="fr-FR" b="1" dirty="0" smtClean="0"/>
              <a:t>Tarification du MAD</a:t>
            </a:r>
          </a:p>
          <a:p>
            <a:pPr lvl="0"/>
            <a:r>
              <a:rPr lang="fr-FR" b="1" dirty="0"/>
              <a:t>BANCA –</a:t>
            </a:r>
            <a:r>
              <a:rPr lang="fr-FR" dirty="0"/>
              <a:t> </a:t>
            </a:r>
            <a:r>
              <a:rPr lang="fr-FR" b="1" dirty="0" smtClean="0"/>
              <a:t>Anomalie crédit conso</a:t>
            </a:r>
            <a:endParaRPr lang="fr-FR" dirty="0"/>
          </a:p>
          <a:p>
            <a:r>
              <a:rPr lang="fr-FR" b="1" dirty="0" smtClean="0"/>
              <a:t>CREDIT </a:t>
            </a:r>
            <a:r>
              <a:rPr lang="fr-FR" b="1" dirty="0"/>
              <a:t>CONSO – </a:t>
            </a:r>
            <a:r>
              <a:rPr lang="fr-FR" b="1" dirty="0" smtClean="0"/>
              <a:t>offre spéciale BLACK FRIDAY</a:t>
            </a:r>
            <a:endParaRPr lang="fr-FR" dirty="0"/>
          </a:p>
          <a:p>
            <a:pPr lvl="0"/>
            <a:r>
              <a:rPr lang="fr-FR" b="1" dirty="0" smtClean="0"/>
              <a:t>IARD – Assurance Auto</a:t>
            </a:r>
            <a:endParaRPr lang="fr-FR" dirty="0"/>
          </a:p>
          <a:p>
            <a:r>
              <a:rPr lang="fr-FR" b="1" dirty="0" smtClean="0"/>
              <a:t>EPARGNE – </a:t>
            </a:r>
            <a:r>
              <a:rPr lang="fr-FR" b="1" dirty="0"/>
              <a:t>« Rachat de bons capitalisation » </a:t>
            </a:r>
            <a:r>
              <a:rPr lang="fr-FR" b="1" dirty="0" smtClean="0"/>
              <a:t>et </a:t>
            </a:r>
          </a:p>
          <a:p>
            <a:pPr marL="0" indent="0">
              <a:buNone/>
            </a:pPr>
            <a:r>
              <a:rPr lang="fr-FR" b="1" dirty="0"/>
              <a:t>	 </a:t>
            </a:r>
            <a:r>
              <a:rPr lang="fr-FR" b="1" dirty="0" smtClean="0"/>
              <a:t>       «</a:t>
            </a:r>
            <a:r>
              <a:rPr lang="fr-FR" b="1" dirty="0"/>
              <a:t> Adhésion-Souscription par transfert </a:t>
            </a:r>
            <a:r>
              <a:rPr lang="fr-FR" b="1" dirty="0" err="1"/>
              <a:t>Fourgous</a:t>
            </a:r>
            <a:r>
              <a:rPr lang="fr-FR" b="1" dirty="0"/>
              <a:t> »</a:t>
            </a:r>
            <a:endParaRPr lang="fr-FR" dirty="0"/>
          </a:p>
          <a:p>
            <a:pPr lvl="0"/>
            <a:r>
              <a:rPr lang="fr-FR" b="1" dirty="0" smtClean="0"/>
              <a:t>MARCHE DES PROS – Tableau de bord flux EDI</a:t>
            </a:r>
            <a:endParaRPr lang="fr-FR" dirty="0"/>
          </a:p>
          <a:p>
            <a:r>
              <a:rPr lang="fr-FR" b="1" dirty="0"/>
              <a:t>MARCHE DES PROS – </a:t>
            </a:r>
            <a:r>
              <a:rPr lang="fr-FR" b="1" dirty="0" smtClean="0"/>
              <a:t>ALLO EXPERT</a:t>
            </a:r>
            <a:endParaRPr lang="fr-FR" dirty="0"/>
          </a:p>
          <a:p>
            <a:pPr lvl="0"/>
            <a:r>
              <a:rPr lang="fr-FR" b="1" dirty="0" smtClean="0"/>
              <a:t>DIVERS – Qualité Haute Définition (QHD)</a:t>
            </a:r>
          </a:p>
          <a:p>
            <a:pPr lvl="0"/>
            <a:r>
              <a:rPr lang="fr-FR" b="1" dirty="0" smtClean="0"/>
              <a:t>DIVERS – Création d’un panel de collaborateurs</a:t>
            </a:r>
            <a:endParaRPr lang="fr-FR" dirty="0"/>
          </a:p>
        </p:txBody>
      </p:sp>
    </p:spTree>
    <p:extLst>
      <p:ext uri="{BB962C8B-B14F-4D97-AF65-F5344CB8AC3E}">
        <p14:creationId xmlns:p14="http://schemas.microsoft.com/office/powerpoint/2010/main" val="13102547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space réservé pour une image  2"/>
          <p:cNvPicPr>
            <a:picLocks noGrp="1" noChangeAspect="1"/>
          </p:cNvPicPr>
          <p:nvPr>
            <p:ph type="pic" sz="quarter" idx="21"/>
          </p:nvPr>
        </p:nvPicPr>
        <p:blipFill>
          <a:blip r:embed="rId2">
            <a:extLst>
              <a:ext uri="{28A0092B-C50C-407E-A947-70E740481C1C}">
                <a14:useLocalDpi xmlns:a14="http://schemas.microsoft.com/office/drawing/2010/main" val="0"/>
              </a:ext>
            </a:extLst>
          </a:blip>
          <a:stretch>
            <a:fillRect/>
          </a:stretch>
        </p:blipFill>
        <p:spPr>
          <a:xfrm>
            <a:off x="298468" y="265113"/>
            <a:ext cx="8575162" cy="5554800"/>
          </a:xfrm>
        </p:spPr>
      </p:pic>
      <p:sp>
        <p:nvSpPr>
          <p:cNvPr id="112" name="Titre 111"/>
          <p:cNvSpPr>
            <a:spLocks noGrp="1"/>
          </p:cNvSpPr>
          <p:nvPr>
            <p:ph type="ctrTitle"/>
          </p:nvPr>
        </p:nvSpPr>
        <p:spPr/>
        <p:txBody>
          <a:bodyPr>
            <a:noAutofit/>
          </a:bodyPr>
          <a:lstStyle/>
          <a:p>
            <a:r>
              <a:rPr lang="fr-FR" sz="6000" dirty="0"/>
              <a:t>annexes</a:t>
            </a:r>
            <a:endParaRPr lang="fr-FR" sz="6000" dirty="0">
              <a:solidFill>
                <a:srgbClr val="FF0000"/>
              </a:solidFill>
            </a:endParaRPr>
          </a:p>
        </p:txBody>
      </p:sp>
      <p:sp>
        <p:nvSpPr>
          <p:cNvPr id="113" name="Sous-titre 112"/>
          <p:cNvSpPr>
            <a:spLocks noGrp="1"/>
          </p:cNvSpPr>
          <p:nvPr>
            <p:ph type="subTitle" idx="1"/>
          </p:nvPr>
        </p:nvSpPr>
        <p:spPr>
          <a:xfrm>
            <a:off x="281516" y="4215425"/>
            <a:ext cx="8575675" cy="641498"/>
          </a:xfrm>
        </p:spPr>
        <p:txBody>
          <a:bodyPr/>
          <a:lstStyle/>
          <a:p>
            <a:r>
              <a:rPr lang="fr-FR" dirty="0" smtClean="0"/>
              <a:t>Heure du jeudi</a:t>
            </a:r>
            <a:endParaRPr lang="fr-FR" dirty="0"/>
          </a:p>
        </p:txBody>
      </p:sp>
      <p:sp>
        <p:nvSpPr>
          <p:cNvPr id="140" name="Espace réservé du texte 139"/>
          <p:cNvSpPr>
            <a:spLocks noGrp="1"/>
          </p:cNvSpPr>
          <p:nvPr>
            <p:ph type="body" sz="quarter" idx="10"/>
          </p:nvPr>
        </p:nvSpPr>
        <p:spPr/>
        <p:txBody>
          <a:bodyPr/>
          <a:lstStyle/>
          <a:p>
            <a:r>
              <a:rPr lang="fr-FR" dirty="0" smtClean="0"/>
              <a:t>23 novembre 2017</a:t>
            </a:r>
            <a:endParaRPr lang="fr-FR" dirty="0"/>
          </a:p>
        </p:txBody>
      </p:sp>
      <p:pic>
        <p:nvPicPr>
          <p:cNvPr id="6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65"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Image 6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 y="0"/>
            <a:ext cx="2333625" cy="2447925"/>
          </a:xfrm>
          <a:prstGeom prst="rect">
            <a:avLst/>
          </a:prstGeom>
        </p:spPr>
      </p:pic>
    </p:spTree>
    <p:extLst>
      <p:ext uri="{BB962C8B-B14F-4D97-AF65-F5344CB8AC3E}">
        <p14:creationId xmlns:p14="http://schemas.microsoft.com/office/powerpoint/2010/main" val="33912783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34533" y="370300"/>
            <a:ext cx="7758642" cy="709200"/>
          </a:xfrm>
        </p:spPr>
        <p:txBody>
          <a:bodyPr>
            <a:normAutofit/>
          </a:bodyPr>
          <a:lstStyle/>
          <a:p>
            <a:r>
              <a:rPr lang="fr-FR" dirty="0" smtClean="0"/>
              <a:t>Couverture des </a:t>
            </a:r>
            <a:r>
              <a:rPr lang="fr-FR" dirty="0" err="1" smtClean="0"/>
              <a:t>mno</a:t>
            </a:r>
            <a:r>
              <a:rPr lang="fr-FR" dirty="0" smtClean="0"/>
              <a:t> chez </a:t>
            </a:r>
            <a:r>
              <a:rPr lang="fr-FR" dirty="0" smtClean="0">
                <a:solidFill>
                  <a:srgbClr val="EB0F2D"/>
                </a:solidFill>
              </a:rPr>
              <a:t>nos concurrents</a:t>
            </a:r>
            <a:endParaRPr lang="fr-FR" dirty="0">
              <a:solidFill>
                <a:srgbClr val="EB0F2D"/>
              </a:solidFill>
            </a:endParaRPr>
          </a:p>
        </p:txBody>
      </p:sp>
      <p:grpSp>
        <p:nvGrpSpPr>
          <p:cNvPr id="4" name="Groupe 3"/>
          <p:cNvGrpSpPr/>
          <p:nvPr/>
        </p:nvGrpSpPr>
        <p:grpSpPr>
          <a:xfrm>
            <a:off x="23120" y="135469"/>
            <a:ext cx="1261529" cy="1032933"/>
            <a:chOff x="2472262" y="143933"/>
            <a:chExt cx="1320799" cy="1032934"/>
          </a:xfrm>
        </p:grpSpPr>
        <p:sp>
          <p:nvSpPr>
            <p:cNvPr id="5" name="ZoneTexte 4"/>
            <p:cNvSpPr txBox="1"/>
            <p:nvPr/>
          </p:nvSpPr>
          <p:spPr>
            <a:xfrm>
              <a:off x="2531532" y="143933"/>
              <a:ext cx="1202261" cy="1032934"/>
            </a:xfrm>
            <a:prstGeom prst="ellipse">
              <a:avLst/>
            </a:prstGeom>
            <a:ln/>
          </p:spPr>
          <p:style>
            <a:lnRef idx="0">
              <a:schemeClr val="accent5"/>
            </a:lnRef>
            <a:fillRef idx="3">
              <a:schemeClr val="accent5"/>
            </a:fillRef>
            <a:effectRef idx="3">
              <a:schemeClr val="accent5"/>
            </a:effectRef>
            <a:fontRef idx="minor">
              <a:schemeClr val="lt1"/>
            </a:fontRef>
          </p:style>
          <p:txBody>
            <a:bodyPr wrap="square" rtlCol="0">
              <a:spAutoFit/>
            </a:bodyPr>
            <a:lstStyle/>
            <a:p>
              <a:endParaRPr lang="fr-FR" dirty="0"/>
            </a:p>
          </p:txBody>
        </p:sp>
        <p:sp>
          <p:nvSpPr>
            <p:cNvPr id="6" name="ZoneTexte 5"/>
            <p:cNvSpPr txBox="1"/>
            <p:nvPr/>
          </p:nvSpPr>
          <p:spPr>
            <a:xfrm>
              <a:off x="2472262" y="369696"/>
              <a:ext cx="1320799" cy="646332"/>
            </a:xfrm>
            <a:prstGeom prst="rect">
              <a:avLst/>
            </a:prstGeom>
            <a:noFill/>
          </p:spPr>
          <p:txBody>
            <a:bodyPr wrap="square" rtlCol="0">
              <a:spAutoFit/>
            </a:bodyPr>
            <a:lstStyle/>
            <a:p>
              <a:pPr algn="ctr"/>
              <a:r>
                <a:rPr lang="fr-FR" b="1" dirty="0" smtClean="0">
                  <a:solidFill>
                    <a:schemeClr val="bg1"/>
                  </a:solidFill>
                </a:rPr>
                <a:t>ADE </a:t>
              </a:r>
            </a:p>
            <a:p>
              <a:pPr algn="ctr"/>
              <a:r>
                <a:rPr lang="fr-FR" b="1" dirty="0" smtClean="0">
                  <a:solidFill>
                    <a:schemeClr val="bg1"/>
                  </a:solidFill>
                </a:rPr>
                <a:t>CNP</a:t>
              </a:r>
            </a:p>
          </p:txBody>
        </p:sp>
      </p:grpSp>
      <p:grpSp>
        <p:nvGrpSpPr>
          <p:cNvPr id="7" name="Groupe 6"/>
          <p:cNvGrpSpPr/>
          <p:nvPr/>
        </p:nvGrpSpPr>
        <p:grpSpPr>
          <a:xfrm>
            <a:off x="400050" y="1220985"/>
            <a:ext cx="8278124" cy="4843946"/>
            <a:chOff x="400050" y="1220985"/>
            <a:chExt cx="8278124" cy="4843946"/>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9739" t="19602" r="19797" b="15398"/>
            <a:stretch/>
          </p:blipFill>
          <p:spPr bwMode="auto">
            <a:xfrm>
              <a:off x="400050" y="1220985"/>
              <a:ext cx="8278124" cy="48439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66075" y="3266017"/>
              <a:ext cx="692264" cy="21949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2973853002"/>
      </p:ext>
    </p:extLst>
  </p:cSld>
  <p:clrMapOvr>
    <a:masterClrMapping/>
  </p:clrMapOvr>
  <p:timing>
    <p:tnLst>
      <p:par>
        <p:cTn id="1" dur="indefinite" restart="never" nodeType="tmRoot"/>
      </p:par>
    </p:tnLst>
  </p:timing>
</p:sld>
</file>

<file path=ppt/theme/theme1.xml><?xml version="1.0" encoding="utf-8"?>
<a:theme xmlns:a="http://schemas.openxmlformats.org/drawingml/2006/main" name="1-MODELE PART">
  <a:themeElements>
    <a:clrScheme name="Personnalisé 22">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MODELE G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MODELE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MODELE BDR">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BDR ENTREPRISES">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BDR ESI">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BDR P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BDR IMMO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BDR SECTEUR PUBLIC">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0DDF4567820894D9A2BC539D1A394A7" ma:contentTypeVersion="1" ma:contentTypeDescription="Crée un document." ma:contentTypeScope="" ma:versionID="f0660892317ff9c222d67fbe065c8e8b">
  <xsd:schema xmlns:xsd="http://www.w3.org/2001/XMLSchema" xmlns:p="http://schemas.microsoft.com/office/2006/metadata/properties" xmlns:ns2="02ea4b1b-5614-43b2-acce-6a9ef10fff4e" targetNamespace="http://schemas.microsoft.com/office/2006/metadata/properties" ma:root="true" ma:fieldsID="62c0c718fea2220f2b7b4e28141722dc" ns2:_="">
    <xsd:import namespace="02ea4b1b-5614-43b2-acce-6a9ef10fff4e"/>
    <xsd:element name="properties">
      <xsd:complexType>
        <xsd:sequence>
          <xsd:element name="documentManagement">
            <xsd:complexType>
              <xsd:all>
                <xsd:element ref="ns2:Commentaires" minOccurs="0"/>
              </xsd:all>
            </xsd:complexType>
          </xsd:element>
        </xsd:sequence>
      </xsd:complexType>
    </xsd:element>
  </xsd:schema>
  <xsd:schema xmlns:xsd="http://www.w3.org/2001/XMLSchema" xmlns:dms="http://schemas.microsoft.com/office/2006/documentManagement/types" targetNamespace="02ea4b1b-5614-43b2-acce-6a9ef10fff4e" elementFormDefault="qualified">
    <xsd:import namespace="http://schemas.microsoft.com/office/2006/documentManagement/types"/>
    <xsd:element name="Commentaires" ma:index="8" nillable="true" ma:displayName="Commentaires" ma:default="" ma:hidden="true" ma:internalName="Commentair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ma:readOnly="true"/>
        <xsd:element ref="dc:title" minOccurs="0" maxOccurs="1" ma:index="4" ma:displayName="Titre :"/>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F9DE2169-109F-4C19-AA36-BF31E4481C04}">
  <ds:schemaRefs>
    <ds:schemaRef ds:uri="http://schemas.microsoft.com/sharepoint/v3/contenttype/forms"/>
  </ds:schemaRefs>
</ds:datastoreItem>
</file>

<file path=customXml/itemProps2.xml><?xml version="1.0" encoding="utf-8"?>
<ds:datastoreItem xmlns:ds="http://schemas.openxmlformats.org/officeDocument/2006/customXml" ds:itemID="{71AAE39C-C746-4D5E-894D-FEC93983927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2ea4b1b-5614-43b2-acce-6a9ef10fff4e"/>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1C925DB7-CCE4-48F1-BF80-9981159D6B98}">
  <ds:schemaRefs>
    <ds:schemaRef ds:uri="http://purl.org/dc/dcmitype/"/>
    <ds:schemaRef ds:uri="http://schemas.microsoft.com/office/2006/documentManagement/types"/>
    <ds:schemaRef ds:uri="http://purl.org/dc/terms/"/>
    <ds:schemaRef ds:uri="http://www.w3.org/XML/1998/namespace"/>
    <ds:schemaRef ds:uri="http://schemas.openxmlformats.org/package/2006/metadata/core-properties"/>
    <ds:schemaRef ds:uri="02ea4b1b-5614-43b2-acce-6a9ef10fff4e"/>
    <ds:schemaRef ds:uri="http://schemas.microsoft.com/office/2006/metadata/propertie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
  <TotalTime>6960</TotalTime>
  <Words>775</Words>
  <Application>Microsoft Office PowerPoint</Application>
  <PresentationFormat>Affichage à l'écran (4:3)</PresentationFormat>
  <Paragraphs>134</Paragraphs>
  <Slides>9</Slides>
  <Notes>0</Notes>
  <HiddenSlides>0</HiddenSlides>
  <MMClips>0</MMClips>
  <ScaleCrop>false</ScaleCrop>
  <HeadingPairs>
    <vt:vector size="4" baseType="variant">
      <vt:variant>
        <vt:lpstr>Thème</vt:lpstr>
      </vt:variant>
      <vt:variant>
        <vt:i4>9</vt:i4>
      </vt:variant>
      <vt:variant>
        <vt:lpstr>Titres des diapositives</vt:lpstr>
      </vt:variant>
      <vt:variant>
        <vt:i4>9</vt:i4>
      </vt:variant>
    </vt:vector>
  </HeadingPairs>
  <TitlesOfParts>
    <vt:vector size="18" baseType="lpstr">
      <vt:lpstr>1-MODELE PART</vt:lpstr>
      <vt:lpstr>2-MODELE GP</vt:lpstr>
      <vt:lpstr>3-MODELE PRO</vt:lpstr>
      <vt:lpstr>MODELE BDR</vt:lpstr>
      <vt:lpstr>BDR ENTREPRISES</vt:lpstr>
      <vt:lpstr>BDR ESI</vt:lpstr>
      <vt:lpstr>BDR PP</vt:lpstr>
      <vt:lpstr>BDR IMMO PRO</vt:lpstr>
      <vt:lpstr>BDR SECTEUR PUBLIC</vt:lpstr>
      <vt:lpstr>Ade cNP 2018 intégration de la garantie mno</vt:lpstr>
      <vt:lpstr>Un CONTEXTE imposant l’évolution de l’ADE CNP</vt:lpstr>
      <vt:lpstr>La nouvelle garantie mno</vt:lpstr>
      <vt:lpstr>Mise en marche de la nouvelle garantie MNO</vt:lpstr>
      <vt:lpstr>gestion de la Période transitoire</vt:lpstr>
      <vt:lpstr>A retenir</vt:lpstr>
      <vt:lpstr>Actualités de la semaine</vt:lpstr>
      <vt:lpstr>annexes</vt:lpstr>
      <vt:lpstr>Couverture des mno chez nos concurrents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Grégory Gallais</dc:creator>
  <cp:lastModifiedBy>A5702169</cp:lastModifiedBy>
  <cp:revision>401</cp:revision>
  <cp:lastPrinted>2017-11-10T15:55:05Z</cp:lastPrinted>
  <dcterms:created xsi:type="dcterms:W3CDTF">2016-06-03T08:10:53Z</dcterms:created>
  <dcterms:modified xsi:type="dcterms:W3CDTF">2017-11-23T11:37:54Z</dcterms:modified>
</cp:coreProperties>
</file>