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40" r:id="rId2"/>
  </p:sldMasterIdLst>
  <p:notesMasterIdLst>
    <p:notesMasterId r:id="rId21"/>
  </p:notesMasterIdLst>
  <p:handoutMasterIdLst>
    <p:handoutMasterId r:id="rId22"/>
  </p:handoutMasterIdLst>
  <p:sldIdLst>
    <p:sldId id="379" r:id="rId3"/>
    <p:sldId id="358" r:id="rId4"/>
    <p:sldId id="380" r:id="rId5"/>
    <p:sldId id="359" r:id="rId6"/>
    <p:sldId id="367" r:id="rId7"/>
    <p:sldId id="357" r:id="rId8"/>
    <p:sldId id="329" r:id="rId9"/>
    <p:sldId id="345" r:id="rId10"/>
    <p:sldId id="346" r:id="rId11"/>
    <p:sldId id="347" r:id="rId12"/>
    <p:sldId id="369" r:id="rId13"/>
    <p:sldId id="350" r:id="rId14"/>
    <p:sldId id="376" r:id="rId15"/>
    <p:sldId id="378" r:id="rId16"/>
    <p:sldId id="360" r:id="rId17"/>
    <p:sldId id="325" r:id="rId18"/>
    <p:sldId id="374" r:id="rId19"/>
    <p:sldId id="381" r:id="rId20"/>
  </p:sldIdLst>
  <p:sldSz cx="9144000" cy="6858000" type="screen4x3"/>
  <p:notesSz cx="6797675" cy="987425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092"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0000"/>
    <a:srgbClr val="FFDDDD"/>
    <a:srgbClr val="FFDDED"/>
    <a:srgbClr val="BFBFBF"/>
    <a:srgbClr val="F7DAAF"/>
    <a:srgbClr val="EAE8E5"/>
    <a:srgbClr val="FF7D7D"/>
    <a:srgbClr val="908476"/>
    <a:srgbClr val="D3CEC3"/>
    <a:srgbClr val="A79C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103" autoAdjust="0"/>
    <p:restoredTop sz="96803" autoAdjust="0"/>
  </p:normalViewPr>
  <p:slideViewPr>
    <p:cSldViewPr snapToGrid="0">
      <p:cViewPr varScale="1">
        <p:scale>
          <a:sx n="111" d="100"/>
          <a:sy n="111" d="100"/>
        </p:scale>
        <p:origin x="-1818" y="-78"/>
      </p:cViewPr>
      <p:guideLst>
        <p:guide orient="horz" pos="2092"/>
        <p:guide pos="2880"/>
      </p:guideLst>
    </p:cSldViewPr>
  </p:slideViewPr>
  <p:notesTextViewPr>
    <p:cViewPr>
      <p:scale>
        <a:sx n="75" d="100"/>
        <a:sy n="75" d="100"/>
      </p:scale>
      <p:origin x="0" y="0"/>
    </p:cViewPr>
  </p:notesTextViewPr>
  <p:sorterViewPr>
    <p:cViewPr>
      <p:scale>
        <a:sx n="100" d="100"/>
        <a:sy n="100" d="100"/>
      </p:scale>
      <p:origin x="0" y="0"/>
    </p:cViewPr>
  </p:sorterViewPr>
  <p:notesViewPr>
    <p:cSldViewPr snapToGrid="0">
      <p:cViewPr varScale="1">
        <p:scale>
          <a:sx n="101" d="100"/>
          <a:sy n="101" d="100"/>
        </p:scale>
        <p:origin x="2436" y="11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542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3" y="0"/>
            <a:ext cx="2945659" cy="495428"/>
          </a:xfrm>
          <a:prstGeom prst="rect">
            <a:avLst/>
          </a:prstGeom>
        </p:spPr>
        <p:txBody>
          <a:bodyPr vert="horz" lIns="91440" tIns="45720" rIns="91440" bIns="45720" rtlCol="0"/>
          <a:lstStyle>
            <a:lvl1pPr algn="r">
              <a:defRPr sz="1200"/>
            </a:lvl1pPr>
          </a:lstStyle>
          <a:p>
            <a:fld id="{F77A0AB4-7775-4FC7-B8A1-46CFA9F0F0E9}" type="datetimeFigureOut">
              <a:rPr lang="fr-FR" smtClean="0"/>
              <a:t>28/11/2017</a:t>
            </a:fld>
            <a:endParaRPr lang="fr-FR"/>
          </a:p>
        </p:txBody>
      </p:sp>
      <p:sp>
        <p:nvSpPr>
          <p:cNvPr id="4" name="Espace réservé du pied de page 3"/>
          <p:cNvSpPr>
            <a:spLocks noGrp="1"/>
          </p:cNvSpPr>
          <p:nvPr>
            <p:ph type="ftr" sz="quarter" idx="2"/>
          </p:nvPr>
        </p:nvSpPr>
        <p:spPr>
          <a:xfrm>
            <a:off x="0" y="9378827"/>
            <a:ext cx="2945659" cy="49542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378827"/>
            <a:ext cx="2945659" cy="495427"/>
          </a:xfrm>
          <a:prstGeom prst="rect">
            <a:avLst/>
          </a:prstGeom>
        </p:spPr>
        <p:txBody>
          <a:bodyPr vert="horz" lIns="91440" tIns="45720" rIns="91440" bIns="45720" rtlCol="0" anchor="b"/>
          <a:lstStyle>
            <a:lvl1pPr algn="r">
              <a:defRPr sz="12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542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5428"/>
          </a:xfrm>
          <a:prstGeom prst="rect">
            <a:avLst/>
          </a:prstGeom>
        </p:spPr>
        <p:txBody>
          <a:bodyPr vert="horz" lIns="91440" tIns="45720" rIns="91440" bIns="45720" rtlCol="0"/>
          <a:lstStyle>
            <a:lvl1pPr algn="r">
              <a:defRPr sz="1200"/>
            </a:lvl1pPr>
          </a:lstStyle>
          <a:p>
            <a:fld id="{11D46B69-4552-46CB-8059-651E9FE79FD0}" type="datetimeFigureOut">
              <a:rPr lang="fr-FR" smtClean="0"/>
              <a:t>28/11/2017</a:t>
            </a:fld>
            <a:endParaRPr lang="fr-FR"/>
          </a:p>
        </p:txBody>
      </p:sp>
      <p:sp>
        <p:nvSpPr>
          <p:cNvPr id="4" name="Espace réservé de l'image des diapositives 3"/>
          <p:cNvSpPr>
            <a:spLocks noGrp="1" noRot="1" noChangeAspect="1"/>
          </p:cNvSpPr>
          <p:nvPr>
            <p:ph type="sldImg" idx="2"/>
          </p:nvPr>
        </p:nvSpPr>
        <p:spPr>
          <a:xfrm>
            <a:off x="1177925" y="1235075"/>
            <a:ext cx="4441825" cy="333057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51984"/>
            <a:ext cx="5438140" cy="3887986"/>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378827"/>
            <a:ext cx="2945659" cy="49542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378827"/>
            <a:ext cx="2945659" cy="495427"/>
          </a:xfrm>
          <a:prstGeom prst="rect">
            <a:avLst/>
          </a:prstGeom>
        </p:spPr>
        <p:txBody>
          <a:bodyPr vert="horz" lIns="91440" tIns="45720" rIns="91440" bIns="45720" rtlCol="0" anchor="b"/>
          <a:lstStyle>
            <a:lvl1pPr algn="r">
              <a:defRPr sz="12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a:t>
            </a:fld>
            <a:endParaRPr lang="fr-FR"/>
          </a:p>
        </p:txBody>
      </p:sp>
    </p:spTree>
    <p:extLst>
      <p:ext uri="{BB962C8B-B14F-4D97-AF65-F5344CB8AC3E}">
        <p14:creationId xmlns:p14="http://schemas.microsoft.com/office/powerpoint/2010/main" val="19907533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5E6C0AB7-84EE-46A7-ACC8-EBAB79331247}" type="slidenum">
              <a:rPr lang="fr-FR" smtClean="0"/>
              <a:t>2</a:t>
            </a:fld>
            <a:endParaRPr lang="fr-FR"/>
          </a:p>
        </p:txBody>
      </p:sp>
    </p:spTree>
    <p:extLst>
      <p:ext uri="{BB962C8B-B14F-4D97-AF65-F5344CB8AC3E}">
        <p14:creationId xmlns:p14="http://schemas.microsoft.com/office/powerpoint/2010/main" val="9797822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5E6C0AB7-84EE-46A7-ACC8-EBAB79331247}" type="slidenum">
              <a:rPr lang="fr-FR" smtClean="0"/>
              <a:t>3</a:t>
            </a:fld>
            <a:endParaRPr lang="fr-FR"/>
          </a:p>
        </p:txBody>
      </p:sp>
    </p:spTree>
    <p:extLst>
      <p:ext uri="{BB962C8B-B14F-4D97-AF65-F5344CB8AC3E}">
        <p14:creationId xmlns:p14="http://schemas.microsoft.com/office/powerpoint/2010/main" val="9797822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5E6C0AB7-84EE-46A7-ACC8-EBAB79331247}" type="slidenum">
              <a:rPr lang="fr-FR" smtClean="0"/>
              <a:t>6</a:t>
            </a:fld>
            <a:endParaRPr lang="fr-FR"/>
          </a:p>
        </p:txBody>
      </p:sp>
    </p:spTree>
    <p:extLst>
      <p:ext uri="{BB962C8B-B14F-4D97-AF65-F5344CB8AC3E}">
        <p14:creationId xmlns:p14="http://schemas.microsoft.com/office/powerpoint/2010/main" val="42422600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Master" Target="../slideMasters/slideMaster1.xml"/><Relationship Id="rId5" Type="http://schemas.openxmlformats.org/officeDocument/2006/relationships/image" Target="../media/image1.jp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présentation 1">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8093" y="285155"/>
            <a:ext cx="8643960" cy="5559552"/>
          </a:xfrm>
          <a:prstGeom prst="rect">
            <a:avLst/>
          </a:prstGeom>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4" descr="D:\Profiles\Lamberta\AppData\Local\Temp\7zEA25C.tmp\Bloc_sign_CE_CMJ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effectLst>
                  <a:outerShdw blurRad="38100" dist="38100" dir="2700000" algn="tl">
                    <a:srgbClr val="000000">
                      <a:alpha val="43137"/>
                    </a:srgbClr>
                  </a:outerShdw>
                </a:effectLst>
              </a:defRPr>
            </a:lvl1pPr>
          </a:lstStyle>
          <a:p>
            <a:pPr lvl="0"/>
            <a:r>
              <a:rPr lang="fr-FR" dirty="0"/>
              <a:t>xx/xx/xx</a:t>
            </a:r>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userDrawn="1"/>
        </p:nvSpPr>
        <p:spPr>
          <a:xfrm>
            <a:off x="1" y="10119"/>
            <a:ext cx="9144000"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stStyle>
          <a:p>
            <a:pPr lvl="0"/>
            <a:r>
              <a:rPr lang="fr-FR" dirty="0"/>
              <a:t>SOUS-TITRE</a:t>
            </a:r>
          </a:p>
        </p:txBody>
      </p:sp>
      <p:sp>
        <p:nvSpPr>
          <p:cNvPr id="22"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effectLst>
                  <a:outerShdw blurRad="38100" dist="38100" dir="2700000" algn="tl">
                    <a:srgbClr val="000000">
                      <a:alpha val="43137"/>
                    </a:srgbClr>
                  </a:outerShdw>
                </a:effectLst>
              </a:defRPr>
            </a:lvl1pPr>
          </a:lstStyle>
          <a:p>
            <a:pPr lvl="0"/>
            <a:r>
              <a:rPr lang="fr-FR" dirty="0"/>
              <a:t>TITRE DE LA PRESENTATION</a:t>
            </a:r>
          </a:p>
        </p:txBody>
      </p:sp>
      <p:pic>
        <p:nvPicPr>
          <p:cNvPr id="13" name="Image 1"/>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2647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7" name="Text Placeholder 2"/>
          <p:cNvSpPr>
            <a:spLocks noGrp="1"/>
          </p:cNvSpPr>
          <p:nvPr>
            <p:ph idx="1"/>
          </p:nvPr>
        </p:nvSpPr>
        <p:spPr>
          <a:xfrm>
            <a:off x="298594" y="1336341"/>
            <a:ext cx="8527801" cy="4351338"/>
          </a:xfrm>
          <a:prstGeom prst="rect">
            <a:avLst/>
          </a:prstGeom>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grpSp>
        <p:nvGrpSpPr>
          <p:cNvPr id="8" name="Groupe 7"/>
          <p:cNvGrpSpPr/>
          <p:nvPr userDrawn="1"/>
        </p:nvGrpSpPr>
        <p:grpSpPr>
          <a:xfrm>
            <a:off x="231382" y="357376"/>
            <a:ext cx="8595012" cy="709424"/>
            <a:chOff x="231382" y="357376"/>
            <a:chExt cx="8595012" cy="709424"/>
          </a:xfrm>
        </p:grpSpPr>
        <p:sp>
          <p:nvSpPr>
            <p:cNvPr id="4" name="Rectangle 3"/>
            <p:cNvSpPr/>
            <p:nvPr userDrawn="1"/>
          </p:nvSpPr>
          <p:spPr bwMode="auto">
            <a:xfrm>
              <a:off x="298594" y="363557"/>
              <a:ext cx="8527800" cy="70324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5" name="Rectangle 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6" name="Rectangle 5"/>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15" name="Espace réservé du texte 22"/>
          <p:cNvSpPr>
            <a:spLocks noGrp="1"/>
          </p:cNvSpPr>
          <p:nvPr>
            <p:ph type="body" sz="quarter" idx="16" hasCustomPrompt="1"/>
          </p:nvPr>
        </p:nvSpPr>
        <p:spPr>
          <a:xfrm>
            <a:off x="766989" y="357376"/>
            <a:ext cx="8059406" cy="709424"/>
          </a:xfrm>
          <a:prstGeom prst="rect">
            <a:avLst/>
          </a:prstGeom>
        </p:spPr>
        <p:txBody>
          <a:bodyPr anchor="ctr" anchorCtr="0"/>
          <a:lstStyle>
            <a:lvl1pPr marL="0" indent="0" algn="ctr">
              <a:spcBef>
                <a:spcPts val="0"/>
              </a:spcBef>
              <a:buNone/>
              <a:defRPr sz="2800" b="1" cap="all" baseline="0">
                <a:solidFill>
                  <a:schemeClr val="bg1"/>
                </a:solidFill>
              </a:defRPr>
            </a:lvl1pPr>
          </a:lstStyle>
          <a:p>
            <a:pPr lvl="0"/>
            <a:r>
              <a:rPr lang="fr-FR" dirty="0"/>
              <a:t>TITRE DE LA partie</a:t>
            </a:r>
          </a:p>
        </p:txBody>
      </p:sp>
      <p:sp>
        <p:nvSpPr>
          <p:cNvPr id="14" name="Rectangle 13"/>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1612892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Diapositive de titre">
    <p:spTree>
      <p:nvGrpSpPr>
        <p:cNvPr id="1" name=""/>
        <p:cNvGrpSpPr/>
        <p:nvPr/>
      </p:nvGrpSpPr>
      <p:grpSpPr>
        <a:xfrm>
          <a:off x="0" y="0"/>
          <a:ext cx="0" cy="0"/>
          <a:chOff x="0" y="0"/>
          <a:chExt cx="0" cy="0"/>
        </a:xfrm>
      </p:grpSpPr>
      <p:sp>
        <p:nvSpPr>
          <p:cNvPr id="13" name="Rectangle 12"/>
          <p:cNvSpPr/>
          <p:nvPr userDrawn="1"/>
        </p:nvSpPr>
        <p:spPr bwMode="auto">
          <a:xfrm>
            <a:off x="298594" y="363557"/>
            <a:ext cx="8527800" cy="70324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sp>
        <p:nvSpPr>
          <p:cNvPr id="7" name="Text Placeholder 2"/>
          <p:cNvSpPr>
            <a:spLocks noGrp="1"/>
          </p:cNvSpPr>
          <p:nvPr userDrawn="1">
            <p:ph idx="1"/>
          </p:nvPr>
        </p:nvSpPr>
        <p:spPr>
          <a:xfrm>
            <a:off x="298594" y="1336341"/>
            <a:ext cx="8527800" cy="4351338"/>
          </a:xfrm>
          <a:prstGeom prst="rect">
            <a:avLst/>
          </a:prstGeom>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15" name="Espace réservé du texte 22"/>
          <p:cNvSpPr>
            <a:spLocks noGrp="1"/>
          </p:cNvSpPr>
          <p:nvPr userDrawn="1">
            <p:ph type="body" sz="quarter" idx="16" hasCustomPrompt="1"/>
          </p:nvPr>
        </p:nvSpPr>
        <p:spPr>
          <a:xfrm>
            <a:off x="766988" y="357376"/>
            <a:ext cx="8048390" cy="709424"/>
          </a:xfrm>
          <a:prstGeom prst="rect">
            <a:avLst/>
          </a:prstGeom>
        </p:spPr>
        <p:txBody>
          <a:bodyPr anchor="ctr"/>
          <a:lstStyle>
            <a:lvl1pPr marL="0" indent="0" algn="ctr">
              <a:buNone/>
              <a:defRPr sz="2800" b="1" cap="all" baseline="0">
                <a:solidFill>
                  <a:schemeClr val="bg1"/>
                </a:solidFill>
              </a:defRPr>
            </a:lvl1pPr>
          </a:lstStyle>
          <a:p>
            <a:pPr lvl="0"/>
            <a:r>
              <a:rPr lang="fr-FR" dirty="0"/>
              <a:t>MODELES DE GRAPHIQUE</a:t>
            </a:r>
          </a:p>
        </p:txBody>
      </p:sp>
      <p:sp>
        <p:nvSpPr>
          <p:cNvPr id="24" name="Rectangle 23"/>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25"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23422379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Diapositive de titre">
    <p:spTree>
      <p:nvGrpSpPr>
        <p:cNvPr id="1" name=""/>
        <p:cNvGrpSpPr/>
        <p:nvPr/>
      </p:nvGrpSpPr>
      <p:grpSpPr>
        <a:xfrm>
          <a:off x="0" y="0"/>
          <a:ext cx="0" cy="0"/>
          <a:chOff x="0" y="0"/>
          <a:chExt cx="0" cy="0"/>
        </a:xfrm>
      </p:grpSpPr>
      <p:grpSp>
        <p:nvGrpSpPr>
          <p:cNvPr id="10" name="Groupe 9"/>
          <p:cNvGrpSpPr/>
          <p:nvPr userDrawn="1"/>
        </p:nvGrpSpPr>
        <p:grpSpPr>
          <a:xfrm>
            <a:off x="231382" y="357376"/>
            <a:ext cx="8595012" cy="709424"/>
            <a:chOff x="231382" y="357376"/>
            <a:chExt cx="8595012" cy="709424"/>
          </a:xfrm>
        </p:grpSpPr>
        <p:sp>
          <p:nvSpPr>
            <p:cNvPr id="11" name="Rectangle 10"/>
            <p:cNvSpPr/>
            <p:nvPr userDrawn="1"/>
          </p:nvSpPr>
          <p:spPr bwMode="auto">
            <a:xfrm>
              <a:off x="298594" y="363557"/>
              <a:ext cx="8527800" cy="70324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2" name="Rectangle 11"/>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3" name="Rectangle 12"/>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15" name="Espace réservé du texte 22"/>
          <p:cNvSpPr>
            <a:spLocks noGrp="1"/>
          </p:cNvSpPr>
          <p:nvPr>
            <p:ph type="body" sz="quarter" idx="16"/>
          </p:nvPr>
        </p:nvSpPr>
        <p:spPr>
          <a:xfrm>
            <a:off x="766988" y="357375"/>
            <a:ext cx="8059406" cy="709425"/>
          </a:xfrm>
          <a:prstGeom prst="rect">
            <a:avLst/>
          </a:prstGeom>
        </p:spPr>
        <p:txBody>
          <a:bodyPr anchor="ctr"/>
          <a:lstStyle>
            <a:lvl1pPr marL="0" indent="0" algn="ctr">
              <a:buNone/>
              <a:defRPr sz="2800" b="1" cap="all" baseline="0">
                <a:solidFill>
                  <a:schemeClr val="bg1"/>
                </a:solidFill>
              </a:defRPr>
            </a:lvl1pPr>
          </a:lstStyle>
          <a:p>
            <a:pPr lvl="0"/>
            <a:endParaRPr lang="fr-FR" dirty="0"/>
          </a:p>
        </p:txBody>
      </p:sp>
      <p:sp>
        <p:nvSpPr>
          <p:cNvPr id="18" name="Rectangle 17"/>
          <p:cNvSpPr/>
          <p:nvPr userDrawn="1"/>
        </p:nvSpPr>
        <p:spPr bwMode="auto">
          <a:xfrm>
            <a:off x="307169"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9"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6"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17"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22" name="Espace réservé du contenu 4"/>
          <p:cNvSpPr>
            <a:spLocks noGrp="1"/>
          </p:cNvSpPr>
          <p:nvPr>
            <p:ph idx="18"/>
          </p:nvPr>
        </p:nvSpPr>
        <p:spPr>
          <a:xfrm>
            <a:off x="336270" y="3941645"/>
            <a:ext cx="4128263" cy="1639088"/>
          </a:xfrm>
          <a:prstGeom prst="rect">
            <a:avLst/>
          </a:prstGeom>
          <a:solidFill>
            <a:srgbClr val="FFDDDD"/>
          </a:solidFill>
        </p:spPr>
        <p:txBody>
          <a:bodyPr/>
          <a:lstStyle/>
          <a:p>
            <a:endParaRPr lang="fr-FR" dirty="0"/>
          </a:p>
        </p:txBody>
      </p:sp>
      <p:sp>
        <p:nvSpPr>
          <p:cNvPr id="23"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Tree>
    <p:extLst>
      <p:ext uri="{BB962C8B-B14F-4D97-AF65-F5344CB8AC3E}">
        <p14:creationId xmlns:p14="http://schemas.microsoft.com/office/powerpoint/2010/main" val="2076635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15" name="Rectangle 14"/>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3934745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6" name="Rectangle 5"/>
          <p:cNvSpPr/>
          <p:nvPr userDrawn="1"/>
        </p:nvSpPr>
        <p:spPr>
          <a:xfrm>
            <a:off x="5836" y="0"/>
            <a:ext cx="913816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25841" y="2829813"/>
            <a:ext cx="4692318" cy="1122175"/>
          </a:xfrm>
          <a:prstGeom prst="rect">
            <a:avLst/>
          </a:prstGeom>
        </p:spPr>
      </p:pic>
    </p:spTree>
    <p:extLst>
      <p:ext uri="{BB962C8B-B14F-4D97-AF65-F5344CB8AC3E}">
        <p14:creationId xmlns:p14="http://schemas.microsoft.com/office/powerpoint/2010/main" val="21218640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a:xfrm>
            <a:off x="765174" y="379825"/>
            <a:ext cx="8067600" cy="709200"/>
          </a:xfrm>
          <a:prstGeom prst="rect">
            <a:avLst/>
          </a:prstGeom>
        </p:spPr>
        <p:txBody>
          <a:bodyPr/>
          <a:lstStyle/>
          <a:p>
            <a:r>
              <a:rPr lang="fr-FR" smtClean="0"/>
              <a:t>Modifiez le style du titre</a:t>
            </a:r>
            <a:endParaRPr lang="fr-FR"/>
          </a:p>
        </p:txBody>
      </p:sp>
    </p:spTree>
    <p:extLst>
      <p:ext uri="{BB962C8B-B14F-4D97-AF65-F5344CB8AC3E}">
        <p14:creationId xmlns:p14="http://schemas.microsoft.com/office/powerpoint/2010/main" val="303898793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696814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266870930"/>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161465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672772436"/>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285765127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340360814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5651079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 name="Rectangle 1"/>
          <p:cNvSpPr/>
          <p:nvPr userDrawn="1"/>
        </p:nvSpPr>
        <p:spPr>
          <a:xfrm>
            <a:off x="-1" y="6260951"/>
            <a:ext cx="7018317"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37487170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31179777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fourObj">
  <p:cSld name="Titre et 4 contenus">
    <p:spTree>
      <p:nvGrpSpPr>
        <p:cNvPr id="1" name=""/>
        <p:cNvGrpSpPr/>
        <p:nvPr/>
      </p:nvGrpSpPr>
      <p:grpSpPr>
        <a:xfrm>
          <a:off x="0" y="0"/>
          <a:ext cx="0" cy="0"/>
          <a:chOff x="0" y="0"/>
          <a:chExt cx="0" cy="0"/>
        </a:xfrm>
      </p:grpSpPr>
      <p:sp>
        <p:nvSpPr>
          <p:cNvPr id="2" name="Titre 1"/>
          <p:cNvSpPr>
            <a:spLocks noGrp="1"/>
          </p:cNvSpPr>
          <p:nvPr>
            <p:ph type="title" sz="quarter"/>
          </p:nvPr>
        </p:nvSpPr>
        <p:spPr>
          <a:xfrm>
            <a:off x="539750" y="404813"/>
            <a:ext cx="8064500" cy="495300"/>
          </a:xfrm>
        </p:spPr>
        <p:txBody>
          <a:bodyPr/>
          <a:lstStyle/>
          <a:p>
            <a:r>
              <a:rPr lang="fr-FR" smtClean="0"/>
              <a:t>Cliquez pour modifier le style du titre</a:t>
            </a:r>
            <a:endParaRPr lang="fr-FR"/>
          </a:p>
        </p:txBody>
      </p:sp>
      <p:sp>
        <p:nvSpPr>
          <p:cNvPr id="3" name="Espace réservé du contenu 2"/>
          <p:cNvSpPr>
            <a:spLocks noGrp="1"/>
          </p:cNvSpPr>
          <p:nvPr>
            <p:ph sz="quarter" idx="1"/>
          </p:nvPr>
        </p:nvSpPr>
        <p:spPr>
          <a:xfrm>
            <a:off x="539750" y="1169988"/>
            <a:ext cx="3956050" cy="23495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quarter" idx="2"/>
          </p:nvPr>
        </p:nvSpPr>
        <p:spPr>
          <a:xfrm>
            <a:off x="4648200" y="1169988"/>
            <a:ext cx="3956050" cy="23495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contenu 4"/>
          <p:cNvSpPr>
            <a:spLocks noGrp="1"/>
          </p:cNvSpPr>
          <p:nvPr>
            <p:ph sz="quarter" idx="3"/>
          </p:nvPr>
        </p:nvSpPr>
        <p:spPr>
          <a:xfrm>
            <a:off x="539750" y="3671888"/>
            <a:ext cx="3956050" cy="23495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contenu 5"/>
          <p:cNvSpPr>
            <a:spLocks noGrp="1"/>
          </p:cNvSpPr>
          <p:nvPr>
            <p:ph sz="quarter" idx="4"/>
          </p:nvPr>
        </p:nvSpPr>
        <p:spPr>
          <a:xfrm>
            <a:off x="4648200" y="3671888"/>
            <a:ext cx="3956050" cy="23495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Rectangle 4"/>
          <p:cNvSpPr>
            <a:spLocks noGrp="1" noChangeArrowheads="1"/>
          </p:cNvSpPr>
          <p:nvPr>
            <p:ph type="dt" sz="half" idx="10"/>
          </p:nvPr>
        </p:nvSpPr>
        <p:spPr>
          <a:xfrm>
            <a:off x="827088" y="6092825"/>
            <a:ext cx="3313112" cy="360363"/>
          </a:xfrm>
          <a:prstGeom prst="rect">
            <a:avLst/>
          </a:prstGeom>
          <a:ln/>
        </p:spPr>
        <p:txBody>
          <a:bodyPr/>
          <a:lstStyle>
            <a:lvl1pPr>
              <a:defRPr/>
            </a:lvl1pPr>
          </a:lstStyle>
          <a:p>
            <a:pPr>
              <a:defRPr/>
            </a:pPr>
            <a:fld id="{8A7FE305-11AD-4AA3-835A-CD697F3B80D5}" type="datetime1">
              <a:rPr lang="fr-FR" smtClean="0">
                <a:solidFill>
                  <a:srgbClr val="000000"/>
                </a:solidFill>
              </a:rPr>
              <a:pPr>
                <a:defRPr/>
              </a:pPr>
              <a:t>28/11/2017</a:t>
            </a:fld>
            <a:endParaRPr lang="fr-FR">
              <a:solidFill>
                <a:srgbClr val="000000"/>
              </a:solidFill>
            </a:endParaRPr>
          </a:p>
        </p:txBody>
      </p:sp>
      <p:sp>
        <p:nvSpPr>
          <p:cNvPr id="8" name="Rectangle 6"/>
          <p:cNvSpPr>
            <a:spLocks noGrp="1" noChangeArrowheads="1"/>
          </p:cNvSpPr>
          <p:nvPr>
            <p:ph type="sldNum" sz="quarter" idx="11"/>
          </p:nvPr>
        </p:nvSpPr>
        <p:spPr>
          <a:xfrm>
            <a:off x="395288" y="6092825"/>
            <a:ext cx="288925" cy="360363"/>
          </a:xfrm>
          <a:prstGeom prst="rect">
            <a:avLst/>
          </a:prstGeom>
          <a:ln/>
        </p:spPr>
        <p:txBody>
          <a:bodyPr/>
          <a:lstStyle>
            <a:lvl1pPr>
              <a:defRPr/>
            </a:lvl1pPr>
          </a:lstStyle>
          <a:p>
            <a:fld id="{BD7EEDB4-2716-41B8-85C5-8A44FA3D5B20}" type="slidenum">
              <a:rPr lang="fr-FR" altLang="fr-FR">
                <a:solidFill>
                  <a:srgbClr val="000000"/>
                </a:solidFill>
              </a:rPr>
              <a:pPr/>
              <a:t>‹N°›</a:t>
            </a:fld>
            <a:endParaRPr lang="fr-FR" altLang="fr-FR">
              <a:solidFill>
                <a:srgbClr val="000000"/>
              </a:solidFill>
            </a:endParaRPr>
          </a:p>
        </p:txBody>
      </p:sp>
    </p:spTree>
    <p:extLst>
      <p:ext uri="{BB962C8B-B14F-4D97-AF65-F5344CB8AC3E}">
        <p14:creationId xmlns:p14="http://schemas.microsoft.com/office/powerpoint/2010/main" val="2451725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image" Target="../media/image1.jpg"/><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theme" Target="../theme/theme2.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9" name="Connecteur droit 18"/>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 name="Espace réservé du pied de page 2"/>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dirty="0"/>
              <a:t>titre de la présentation</a:t>
            </a:r>
          </a:p>
        </p:txBody>
      </p:sp>
      <p:pic>
        <p:nvPicPr>
          <p:cNvPr id="5"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6782251"/>
      </p:ext>
    </p:extLst>
  </p:cSld>
  <p:clrMap bg1="lt1" tx1="dk1" bg2="lt2" tx2="dk2" accent1="accent1" accent2="accent2" accent3="accent3" accent4="accent4" accent5="accent5" accent6="accent6" hlink="hlink" folHlink="folHlink"/>
  <p:sldLayoutIdLst>
    <p:sldLayoutId id="2147483676" r:id="rId1"/>
    <p:sldLayoutId id="2147483688" r:id="rId2"/>
    <p:sldLayoutId id="2147483689" r:id="rId3"/>
    <p:sldLayoutId id="2147483737" r:id="rId4"/>
    <p:sldLayoutId id="2147483687" r:id="rId5"/>
    <p:sldLayoutId id="2147483697" r:id="rId6"/>
    <p:sldLayoutId id="2147483739" r:id="rId7"/>
  </p:sldLayoutIdLst>
  <p:hf sldNum="0" hdr="0" dt="0"/>
  <p:txStyles>
    <p:titleStyle>
      <a:lvl1pPr algn="ctr" defTabSz="914400" rtl="0" eaLnBrk="1" latinLnBrk="0" hangingPunct="1">
        <a:lnSpc>
          <a:spcPct val="90000"/>
        </a:lnSpc>
        <a:spcBef>
          <a:spcPct val="0"/>
        </a:spcBef>
        <a:buNone/>
        <a:defRPr sz="3200" b="1" kern="1200">
          <a:solidFill>
            <a:schemeClr val="bg1">
              <a:lumMod val="65000"/>
            </a:schemeClr>
          </a:solidFill>
          <a:latin typeface="Arial Narrow" panose="020B0606020202030204" pitchFamily="34" charset="0"/>
          <a:ea typeface="+mj-ea"/>
          <a:cs typeface="+mj-cs"/>
        </a:defRPr>
      </a:lvl1pPr>
    </p:titleStyle>
    <p:body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smtClean="0">
                <a:solidFill>
                  <a:srgbClr val="000000"/>
                </a:solidFill>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000000"/>
                </a:solidFill>
              </a:endParaRP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p:nvPicPr>
        <p:blipFill>
          <a:blip r:embed="rId12">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Oval 13"/>
          <p:cNvSpPr txBox="1">
            <a:spLocks noChangeAspect="1" noChangeArrowheads="1"/>
          </p:cNvSpPr>
          <p:nvPr/>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a:solidFill>
                  <a:prstClr val="white"/>
                </a:solidFill>
              </a:rPr>
              <a:pPr>
                <a:defRPr/>
              </a:pPr>
              <a:t>‹N°›</a:t>
            </a:fld>
            <a:endParaRPr lang="fr-FR" sz="700" dirty="0">
              <a:solidFill>
                <a:prstClr val="white"/>
              </a:solidFill>
            </a:endParaRPr>
          </a:p>
        </p:txBody>
      </p:sp>
      <p:sp>
        <p:nvSpPr>
          <p:cNvPr id="43" name="Espace réservé de la date 3"/>
          <p:cNvSpPr txBox="1">
            <a:spLocks noGrp="1"/>
          </p:cNvSpPr>
          <p:nvPr/>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dirty="0" smtClean="0">
                <a:solidFill>
                  <a:prstClr val="white">
                    <a:lumMod val="50000"/>
                  </a:prstClr>
                </a:solidFill>
                <a:latin typeface="Arial Narrow" panose="020B0606020202030204" pitchFamily="34" charset="0"/>
              </a:rPr>
              <a:t>HEURE DU JEUDI 23 NOVEMBRE 2017</a:t>
            </a:r>
          </a:p>
        </p:txBody>
      </p:sp>
    </p:spTree>
    <p:extLst>
      <p:ext uri="{BB962C8B-B14F-4D97-AF65-F5344CB8AC3E}">
        <p14:creationId xmlns:p14="http://schemas.microsoft.com/office/powerpoint/2010/main" val="1914783808"/>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6.jp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hyperlink" Target="https://celca-caisse-epargne.ephoto.fr/publication/VWRXZF4xBiBVO1B2U2dbaQU2VHcFYgcpXWc?id=q1z2hy46kbsli&amp;s=4&amp;bg=000000&amp;t=1&amp;a=0&amp;f=1&amp;skin=Html"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0.png"/><Relationship Id="rId1" Type="http://schemas.openxmlformats.org/officeDocument/2006/relationships/slideLayout" Target="../slideLayouts/slideLayout4.xml"/><Relationship Id="rId6" Type="http://schemas.openxmlformats.org/officeDocument/2006/relationships/image" Target="../media/image19.png"/><Relationship Id="rId5" Type="http://schemas.openxmlformats.org/officeDocument/2006/relationships/image" Target="../media/image8.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Sous-titre 112"/>
          <p:cNvSpPr>
            <a:spLocks noGrp="1"/>
          </p:cNvSpPr>
          <p:nvPr>
            <p:ph idx="1"/>
          </p:nvPr>
        </p:nvSpPr>
        <p:spPr/>
        <p:txBody>
          <a:bodyPr/>
          <a:lstStyle/>
          <a:p>
            <a:r>
              <a:rPr lang="fr-FR" dirty="0" smtClean="0"/>
              <a:t>Sous-titre</a:t>
            </a:r>
            <a:endParaRPr lang="fr-FR" dirty="0"/>
          </a:p>
        </p:txBody>
      </p:sp>
      <p:sp>
        <p:nvSpPr>
          <p:cNvPr id="112" name="Titre 111"/>
          <p:cNvSpPr>
            <a:spLocks noGrp="1"/>
          </p:cNvSpPr>
          <p:nvPr>
            <p:ph type="title"/>
          </p:nvPr>
        </p:nvSpPr>
        <p:spPr/>
        <p:txBody>
          <a:bodyPr/>
          <a:lstStyle/>
          <a:p>
            <a:r>
              <a:rPr lang="fr-FR" dirty="0" smtClean="0"/>
              <a:t>TITRE AVEC UN </a:t>
            </a:r>
            <a:r>
              <a:rPr lang="fr-FR" dirty="0" smtClean="0">
                <a:solidFill>
                  <a:schemeClr val="tx2"/>
                </a:solidFill>
              </a:rPr>
              <a:t>MOT</a:t>
            </a:r>
            <a:r>
              <a:rPr lang="fr-FR" dirty="0" smtClean="0"/>
              <a:t> EN ROUGE</a:t>
            </a:r>
            <a:endParaRPr lang="fr-FR" dirty="0"/>
          </a:p>
        </p:txBody>
      </p:sp>
      <p:pic>
        <p:nvPicPr>
          <p:cNvPr id="3" name="Espace réservé pour une image  2"/>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t="4" b="4"/>
          <a:stretch>
            <a:fillRect/>
          </a:stretch>
        </p:blipFill>
        <p:spPr>
          <a:xfrm>
            <a:off x="431321" y="237331"/>
            <a:ext cx="8497019" cy="5554662"/>
          </a:xfrm>
          <a:prstGeom prst="rect">
            <a:avLst/>
          </a:prstGeom>
        </p:spPr>
      </p:pic>
      <p:pic>
        <p:nvPicPr>
          <p:cNvPr id="6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7255"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Image 6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 y="0"/>
            <a:ext cx="2333625" cy="2447925"/>
          </a:xfrm>
          <a:prstGeom prst="rect">
            <a:avLst/>
          </a:prstGeom>
        </p:spPr>
      </p:pic>
      <p:sp>
        <p:nvSpPr>
          <p:cNvPr id="8" name="Titre 111"/>
          <p:cNvSpPr txBox="1">
            <a:spLocks/>
          </p:cNvSpPr>
          <p:nvPr/>
        </p:nvSpPr>
        <p:spPr>
          <a:xfrm>
            <a:off x="600075" y="3014662"/>
            <a:ext cx="8134350" cy="7572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endParaRPr lang="fr-FR" dirty="0" smtClean="0"/>
          </a:p>
        </p:txBody>
      </p:sp>
      <p:sp>
        <p:nvSpPr>
          <p:cNvPr id="9" name="Titre 111"/>
          <p:cNvSpPr txBox="1">
            <a:spLocks/>
          </p:cNvSpPr>
          <p:nvPr/>
        </p:nvSpPr>
        <p:spPr>
          <a:xfrm>
            <a:off x="685135" y="4994660"/>
            <a:ext cx="8134350" cy="57190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r>
              <a:rPr lang="fr-FR" sz="3000" dirty="0" smtClean="0">
                <a:solidFill>
                  <a:srgbClr val="EA0000"/>
                </a:solidFill>
              </a:rPr>
              <a:t>Heure du jeudi 30 novembre 2017</a:t>
            </a:r>
            <a:endParaRPr lang="fr-FR" sz="3000" dirty="0">
              <a:solidFill>
                <a:srgbClr val="EA0000"/>
              </a:solidFill>
            </a:endParaRPr>
          </a:p>
        </p:txBody>
      </p:sp>
      <p:sp>
        <p:nvSpPr>
          <p:cNvPr id="10" name="Titre 6"/>
          <p:cNvSpPr txBox="1">
            <a:spLocks/>
          </p:cNvSpPr>
          <p:nvPr/>
        </p:nvSpPr>
        <p:spPr>
          <a:xfrm>
            <a:off x="1802921" y="2541518"/>
            <a:ext cx="5538158" cy="1546577"/>
          </a:xfrm>
          <a:prstGeom prst="rect">
            <a:avLst/>
          </a:prstGeom>
        </p:spPr>
        <p:txBody>
          <a:bodyPr wrap="square">
            <a:spAutoFit/>
          </a:bodyPr>
          <a:lstStyle>
            <a:lvl1pPr algn="ctr" defTabSz="914400" rtl="0" eaLnBrk="1" latinLnBrk="0" hangingPunct="1">
              <a:lnSpc>
                <a:spcPct val="90000"/>
              </a:lnSpc>
              <a:spcBef>
                <a:spcPct val="0"/>
              </a:spcBef>
              <a:buNone/>
              <a:defRPr sz="3800" b="1" kern="1200">
                <a:solidFill>
                  <a:srgbClr val="EA0000"/>
                </a:solidFill>
                <a:latin typeface="Arial Narrow" panose="020B0606020202030204"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500" b="1" i="0" u="none" strike="noStrike" kern="1200" cap="none" spc="0" normalizeH="0" baseline="0" noProof="0" dirty="0" smtClean="0">
                <a:ln>
                  <a:noFill/>
                </a:ln>
                <a:solidFill>
                  <a:schemeClr val="bg1"/>
                </a:solidFill>
                <a:effectLst/>
                <a:uLnTx/>
                <a:uFillTx/>
                <a:latin typeface="Arial Narrow" panose="020B0606020202030204" pitchFamily="34" charset="0"/>
                <a:ea typeface="+mj-ea"/>
                <a:cs typeface="+mj-cs"/>
              </a:rPr>
              <a:t>LES NOUVEAUX PARCOURS CLIENTS EPARGNE FINANCIERE ET ASSURANCE</a:t>
            </a:r>
            <a:endParaRPr kumimoji="0" lang="fr-FR" sz="3500" b="1" i="0" u="none" strike="noStrike" kern="1200" cap="none" spc="0" normalizeH="0" baseline="0" noProof="0" dirty="0">
              <a:ln>
                <a:noFill/>
              </a:ln>
              <a:solidFill>
                <a:schemeClr val="bg1"/>
              </a:solidFill>
              <a:effectLst/>
              <a:uLnTx/>
              <a:uFillTx/>
              <a:latin typeface="Arial Narrow" panose="020B0606020202030204" pitchFamily="34" charset="0"/>
              <a:ea typeface="+mj-ea"/>
              <a:cs typeface="+mj-cs"/>
            </a:endParaRPr>
          </a:p>
        </p:txBody>
      </p:sp>
      <p:sp>
        <p:nvSpPr>
          <p:cNvPr id="11" name="Espace réservé du texte 2"/>
          <p:cNvSpPr txBox="1">
            <a:spLocks/>
          </p:cNvSpPr>
          <p:nvPr/>
        </p:nvSpPr>
        <p:spPr>
          <a:xfrm>
            <a:off x="2259013" y="3975727"/>
            <a:ext cx="4625975" cy="458040"/>
          </a:xfrm>
          <a:prstGeom prst="rect">
            <a:avLst/>
          </a:prstGeom>
        </p:spPr>
        <p:txBody>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defRPr/>
            </a:pPr>
            <a:r>
              <a:rPr lang="fr-FR" sz="2800" b="1" dirty="0" smtClean="0">
                <a:solidFill>
                  <a:srgbClr val="FF0000"/>
                </a:solidFill>
              </a:rPr>
              <a:t>MIF2-DDA-PRIIPs</a:t>
            </a:r>
            <a:endParaRPr lang="fr-FR" sz="2800" b="1" dirty="0">
              <a:solidFill>
                <a:srgbClr val="FF0000"/>
              </a:solidFill>
            </a:endParaRPr>
          </a:p>
        </p:txBody>
      </p:sp>
    </p:spTree>
    <p:extLst>
      <p:ext uri="{BB962C8B-B14F-4D97-AF65-F5344CB8AC3E}">
        <p14:creationId xmlns:p14="http://schemas.microsoft.com/office/powerpoint/2010/main" val="16354893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Espace réservé du texte 1"/>
          <p:cNvSpPr>
            <a:spLocks noGrp="1"/>
          </p:cNvSpPr>
          <p:nvPr>
            <p:ph type="body" sz="quarter" idx="16"/>
          </p:nvPr>
        </p:nvSpPr>
        <p:spPr>
          <a:xfrm>
            <a:off x="739239" y="357375"/>
            <a:ext cx="8404761" cy="709425"/>
          </a:xfrm>
        </p:spPr>
        <p:txBody>
          <a:bodyPr/>
          <a:lstStyle/>
          <a:p>
            <a:pPr algn="l"/>
            <a:r>
              <a:rPr lang="fr-FR" sz="2000" dirty="0"/>
              <a:t>Les nouveaux parcours clients épargne financière et </a:t>
            </a:r>
            <a:r>
              <a:rPr lang="fr-FR" sz="2000" dirty="0" smtClean="0"/>
              <a:t>assurance</a:t>
            </a:r>
          </a:p>
          <a:p>
            <a:pPr algn="l"/>
            <a:r>
              <a:rPr lang="fr-FR" sz="1600" dirty="0" smtClean="0">
                <a:solidFill>
                  <a:srgbClr val="FF0000"/>
                </a:solidFill>
              </a:rPr>
              <a:t>Vidéo Introductive</a:t>
            </a:r>
            <a:endParaRPr lang="fr-FR" sz="1600" dirty="0">
              <a:solidFill>
                <a:srgbClr val="FF0000"/>
              </a:solidFill>
            </a:endParaRPr>
          </a:p>
        </p:txBody>
      </p:sp>
      <p:sp>
        <p:nvSpPr>
          <p:cNvPr id="2" name="ZoneTexte 1"/>
          <p:cNvSpPr txBox="1"/>
          <p:nvPr/>
        </p:nvSpPr>
        <p:spPr>
          <a:xfrm>
            <a:off x="1016949" y="2885315"/>
            <a:ext cx="7110101" cy="707886"/>
          </a:xfrm>
          <a:prstGeom prst="rect">
            <a:avLst/>
          </a:prstGeom>
          <a:noFill/>
        </p:spPr>
        <p:txBody>
          <a:bodyPr wrap="square" rtlCol="0">
            <a:spAutoFit/>
          </a:bodyPr>
          <a:lstStyle/>
          <a:p>
            <a:pPr algn="ctr"/>
            <a:r>
              <a:rPr lang="fr-FR" sz="4000" dirty="0" smtClean="0">
                <a:hlinkClick r:id="rId3"/>
              </a:rPr>
              <a:t>Cliquez ici pour visionner la vidéo</a:t>
            </a:r>
            <a:endParaRPr lang="fr-FR" sz="4000" dirty="0"/>
          </a:p>
        </p:txBody>
      </p:sp>
    </p:spTree>
    <p:extLst>
      <p:ext uri="{BB962C8B-B14F-4D97-AF65-F5344CB8AC3E}">
        <p14:creationId xmlns:p14="http://schemas.microsoft.com/office/powerpoint/2010/main" val="40799196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xmlns="" id="{398668FC-7423-4617-8A0A-8EEFEEA617DA}"/>
              </a:ext>
            </a:extLst>
          </p:cNvPr>
          <p:cNvSpPr/>
          <p:nvPr/>
        </p:nvSpPr>
        <p:spPr>
          <a:xfrm>
            <a:off x="0" y="4940123"/>
            <a:ext cx="4190999" cy="1116788"/>
          </a:xfrm>
          <a:prstGeom prst="rect">
            <a:avLst/>
          </a:prstGeom>
          <a:solidFill>
            <a:srgbClr val="FFDDDD"/>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id-ID" sz="7100">
              <a:latin typeface="Arial Now"/>
            </a:endParaRPr>
          </a:p>
        </p:txBody>
      </p:sp>
      <p:sp>
        <p:nvSpPr>
          <p:cNvPr id="32" name="Rectangle 31">
            <a:extLst>
              <a:ext uri="{FF2B5EF4-FFF2-40B4-BE49-F238E27FC236}">
                <a16:creationId xmlns:a16="http://schemas.microsoft.com/office/drawing/2014/main" xmlns="" id="{B98DE2C6-1FD9-4A2F-932D-208AC0BEC106}"/>
              </a:ext>
            </a:extLst>
          </p:cNvPr>
          <p:cNvSpPr/>
          <p:nvPr/>
        </p:nvSpPr>
        <p:spPr>
          <a:xfrm>
            <a:off x="4190999" y="4940123"/>
            <a:ext cx="4946511" cy="11167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id-ID" sz="7100">
              <a:latin typeface="Arial Now"/>
            </a:endParaRPr>
          </a:p>
        </p:txBody>
      </p:sp>
      <p:sp>
        <p:nvSpPr>
          <p:cNvPr id="4" name="Rectangle 3">
            <a:extLst>
              <a:ext uri="{FF2B5EF4-FFF2-40B4-BE49-F238E27FC236}">
                <a16:creationId xmlns:a16="http://schemas.microsoft.com/office/drawing/2014/main" xmlns="" id="{6ECD4FE3-41F9-47EB-A8D9-76CC765AD02F}"/>
              </a:ext>
            </a:extLst>
          </p:cNvPr>
          <p:cNvSpPr/>
          <p:nvPr/>
        </p:nvSpPr>
        <p:spPr>
          <a:xfrm>
            <a:off x="145838" y="5004267"/>
            <a:ext cx="4045160" cy="738664"/>
          </a:xfrm>
          <a:prstGeom prst="rect">
            <a:avLst/>
          </a:prstGeom>
        </p:spPr>
        <p:txBody>
          <a:bodyPr wrap="square">
            <a:spAutoFit/>
          </a:bodyPr>
          <a:lstStyle/>
          <a:p>
            <a:pPr lvl="0"/>
            <a:r>
              <a:rPr lang="fr-FR" sz="1400" dirty="0">
                <a:latin typeface="Arial Narrow" panose="020B0606020202030204" pitchFamily="34" charset="0"/>
              </a:rPr>
              <a:t>Ces directives imposent des obligations  accrues aux producteurs et aux distributeurs, le but étant de </a:t>
            </a:r>
            <a:r>
              <a:rPr lang="fr-FR" sz="1400" dirty="0" smtClean="0">
                <a:latin typeface="Arial Narrow" panose="020B0606020202030204" pitchFamily="34" charset="0"/>
              </a:rPr>
              <a:t>garantir l’adéquation </a:t>
            </a:r>
            <a:r>
              <a:rPr lang="fr-FR" sz="1400" dirty="0">
                <a:latin typeface="Arial Narrow" panose="020B0606020202030204" pitchFamily="34" charset="0"/>
              </a:rPr>
              <a:t>des produits </a:t>
            </a:r>
            <a:r>
              <a:rPr lang="fr-FR" sz="1400" dirty="0" smtClean="0">
                <a:latin typeface="Arial Narrow" panose="020B0606020202030204" pitchFamily="34" charset="0"/>
              </a:rPr>
              <a:t>proposés </a:t>
            </a:r>
            <a:r>
              <a:rPr lang="fr-FR" sz="1400" dirty="0">
                <a:latin typeface="Arial Narrow" panose="020B0606020202030204" pitchFamily="34" charset="0"/>
              </a:rPr>
              <a:t>aux profils des clients. </a:t>
            </a:r>
          </a:p>
        </p:txBody>
      </p:sp>
      <p:sp>
        <p:nvSpPr>
          <p:cNvPr id="33" name="Isosceles Triangle 48">
            <a:extLst>
              <a:ext uri="{FF2B5EF4-FFF2-40B4-BE49-F238E27FC236}">
                <a16:creationId xmlns:a16="http://schemas.microsoft.com/office/drawing/2014/main" xmlns="" id="{6657493B-473B-444B-8FC9-2CFC9577752E}"/>
              </a:ext>
            </a:extLst>
          </p:cNvPr>
          <p:cNvSpPr/>
          <p:nvPr/>
        </p:nvSpPr>
        <p:spPr>
          <a:xfrm rot="5400000" flipH="1">
            <a:off x="3960972" y="5378289"/>
            <a:ext cx="675514" cy="215461"/>
          </a:xfrm>
          <a:prstGeom prst="triangle">
            <a:avLst/>
          </a:prstGeom>
          <a:solidFill>
            <a:srgbClr val="FFDDDD"/>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id-ID" sz="7100">
              <a:latin typeface="Arial Narrow" panose="020B0606020202030204" pitchFamily="34" charset="0"/>
            </a:endParaRPr>
          </a:p>
        </p:txBody>
      </p:sp>
      <p:sp>
        <p:nvSpPr>
          <p:cNvPr id="3" name="Rectangle 2"/>
          <p:cNvSpPr/>
          <p:nvPr/>
        </p:nvSpPr>
        <p:spPr>
          <a:xfrm>
            <a:off x="323850" y="1220815"/>
            <a:ext cx="8540840" cy="738664"/>
          </a:xfrm>
          <a:prstGeom prst="rect">
            <a:avLst/>
          </a:prstGeom>
        </p:spPr>
        <p:txBody>
          <a:bodyPr wrap="square">
            <a:spAutoFit/>
          </a:bodyPr>
          <a:lstStyle/>
          <a:p>
            <a:r>
              <a:rPr lang="fr-FR" sz="1400" dirty="0">
                <a:solidFill>
                  <a:schemeClr val="bg1">
                    <a:lumMod val="50000"/>
                  </a:schemeClr>
                </a:solidFill>
                <a:latin typeface="Arial Narrow" panose="020B0606020202030204" pitchFamily="34" charset="0"/>
              </a:rPr>
              <a:t>La Directive européenne MIF 2 s’appliquera </a:t>
            </a:r>
            <a:r>
              <a:rPr lang="fr-FR" sz="1400" dirty="0" smtClean="0">
                <a:solidFill>
                  <a:schemeClr val="bg1">
                    <a:lumMod val="50000"/>
                  </a:schemeClr>
                </a:solidFill>
                <a:latin typeface="Arial Narrow" panose="020B0606020202030204" pitchFamily="34" charset="0"/>
              </a:rPr>
              <a:t>dès janvier </a:t>
            </a:r>
            <a:r>
              <a:rPr lang="fr-FR" sz="1400" dirty="0">
                <a:solidFill>
                  <a:schemeClr val="bg1">
                    <a:lumMod val="50000"/>
                  </a:schemeClr>
                </a:solidFill>
                <a:latin typeface="Arial Narrow" panose="020B0606020202030204" pitchFamily="34" charset="0"/>
              </a:rPr>
              <a:t>2018. Elle vise à renforcer la </a:t>
            </a:r>
            <a:r>
              <a:rPr lang="fr-FR" sz="1400" b="1" dirty="0">
                <a:solidFill>
                  <a:schemeClr val="bg1">
                    <a:lumMod val="50000"/>
                  </a:schemeClr>
                </a:solidFill>
                <a:latin typeface="Arial Narrow" panose="020B0606020202030204" pitchFamily="34" charset="0"/>
              </a:rPr>
              <a:t>transparence des marchés financiers </a:t>
            </a:r>
            <a:r>
              <a:rPr lang="fr-FR" sz="1400" dirty="0">
                <a:solidFill>
                  <a:schemeClr val="bg1">
                    <a:lumMod val="50000"/>
                  </a:schemeClr>
                </a:solidFill>
                <a:latin typeface="Arial Narrow" panose="020B0606020202030204" pitchFamily="34" charset="0"/>
              </a:rPr>
              <a:t>et la </a:t>
            </a:r>
            <a:r>
              <a:rPr lang="fr-FR" sz="1400" b="1" dirty="0">
                <a:solidFill>
                  <a:schemeClr val="bg1">
                    <a:lumMod val="50000"/>
                  </a:schemeClr>
                </a:solidFill>
                <a:latin typeface="Arial Narrow" panose="020B0606020202030204" pitchFamily="34" charset="0"/>
              </a:rPr>
              <a:t>protection des clients </a:t>
            </a:r>
            <a:r>
              <a:rPr lang="fr-FR" sz="1400" dirty="0">
                <a:solidFill>
                  <a:schemeClr val="bg1">
                    <a:lumMod val="50000"/>
                  </a:schemeClr>
                </a:solidFill>
                <a:latin typeface="Arial Narrow" panose="020B0606020202030204" pitchFamily="34" charset="0"/>
              </a:rPr>
              <a:t>investisseurs. A cela s’ajoutent les directives DDA et </a:t>
            </a:r>
            <a:r>
              <a:rPr lang="fr-FR" sz="1400" dirty="0" err="1">
                <a:solidFill>
                  <a:schemeClr val="bg1">
                    <a:lumMod val="50000"/>
                  </a:schemeClr>
                </a:solidFill>
                <a:latin typeface="Arial Narrow" panose="020B0606020202030204" pitchFamily="34" charset="0"/>
              </a:rPr>
              <a:t>PRIIPs</a:t>
            </a:r>
            <a:r>
              <a:rPr lang="fr-FR" sz="1400" dirty="0">
                <a:solidFill>
                  <a:schemeClr val="bg1">
                    <a:lumMod val="50000"/>
                  </a:schemeClr>
                </a:solidFill>
                <a:latin typeface="Arial Narrow" panose="020B0606020202030204" pitchFamily="34" charset="0"/>
              </a:rPr>
              <a:t>, </a:t>
            </a:r>
            <a:r>
              <a:rPr lang="fr-FR" sz="1400" dirty="0" smtClean="0">
                <a:solidFill>
                  <a:schemeClr val="bg1">
                    <a:lumMod val="50000"/>
                  </a:schemeClr>
                </a:solidFill>
                <a:latin typeface="Arial Narrow" panose="020B0606020202030204" pitchFamily="34" charset="0"/>
              </a:rPr>
              <a:t>DDA concernant spécifiquement les </a:t>
            </a:r>
            <a:r>
              <a:rPr lang="fr-FR" sz="1400" dirty="0">
                <a:solidFill>
                  <a:schemeClr val="bg1">
                    <a:lumMod val="50000"/>
                  </a:schemeClr>
                </a:solidFill>
                <a:latin typeface="Arial Narrow" panose="020B0606020202030204" pitchFamily="34" charset="0"/>
              </a:rPr>
              <a:t>produits d’assurance vie et non vie. </a:t>
            </a:r>
          </a:p>
        </p:txBody>
      </p:sp>
      <p:sp>
        <p:nvSpPr>
          <p:cNvPr id="10" name="Rectangle 9">
            <a:extLst>
              <a:ext uri="{FF2B5EF4-FFF2-40B4-BE49-F238E27FC236}">
                <a16:creationId xmlns:a16="http://schemas.microsoft.com/office/drawing/2014/main" xmlns="" id="{8080E3C8-1709-4177-B51B-8CE32DAD0345}"/>
              </a:ext>
            </a:extLst>
          </p:cNvPr>
          <p:cNvSpPr/>
          <p:nvPr/>
        </p:nvSpPr>
        <p:spPr>
          <a:xfrm>
            <a:off x="5945550" y="3338619"/>
            <a:ext cx="2646000" cy="108000"/>
          </a:xfrm>
          <a:prstGeom prst="rect">
            <a:avLst/>
          </a:prstGeom>
          <a:solidFill>
            <a:srgbClr val="908476"/>
          </a:solidFill>
          <a:ln w="19050">
            <a:noFill/>
            <a:prstDash val="solid"/>
          </a:ln>
        </p:spPr>
        <p:style>
          <a:lnRef idx="2">
            <a:schemeClr val="accent1"/>
          </a:lnRef>
          <a:fillRef idx="1">
            <a:schemeClr val="lt1"/>
          </a:fillRef>
          <a:effectRef idx="0">
            <a:schemeClr val="accent1"/>
          </a:effectRef>
          <a:fontRef idx="minor">
            <a:schemeClr val="dk1"/>
          </a:fontRef>
        </p:style>
        <p:txBody>
          <a:bodyPr lIns="72000" tIns="0" rIns="72000" bIns="36000" rtlCol="0" anchor="t"/>
          <a:lstStyle/>
          <a:p>
            <a:pPr algn="ctr" defTabSz="1727942">
              <a:buClr>
                <a:srgbClr val="535353"/>
              </a:buClr>
            </a:pPr>
            <a:endParaRPr lang="en-US" b="1" cap="small">
              <a:solidFill>
                <a:schemeClr val="bg1"/>
              </a:solidFill>
              <a:latin typeface="Arial Narrow" panose="020B0606020202030204" pitchFamily="34" charset="0"/>
            </a:endParaRPr>
          </a:p>
        </p:txBody>
      </p:sp>
      <p:sp>
        <p:nvSpPr>
          <p:cNvPr id="11" name="Rectangle 10">
            <a:extLst>
              <a:ext uri="{FF2B5EF4-FFF2-40B4-BE49-F238E27FC236}">
                <a16:creationId xmlns:a16="http://schemas.microsoft.com/office/drawing/2014/main" xmlns="" id="{D921B9B2-C82B-4ECC-840D-AA1BA40E3C03}"/>
              </a:ext>
            </a:extLst>
          </p:cNvPr>
          <p:cNvSpPr/>
          <p:nvPr/>
        </p:nvSpPr>
        <p:spPr>
          <a:xfrm>
            <a:off x="3298009" y="3338619"/>
            <a:ext cx="2646000" cy="108000"/>
          </a:xfrm>
          <a:prstGeom prst="rect">
            <a:avLst/>
          </a:prstGeom>
          <a:solidFill>
            <a:srgbClr val="BFBFBF"/>
          </a:solidFill>
          <a:ln w="19050">
            <a:noFill/>
            <a:prstDash val="solid"/>
          </a:ln>
        </p:spPr>
        <p:style>
          <a:lnRef idx="2">
            <a:schemeClr val="accent1"/>
          </a:lnRef>
          <a:fillRef idx="1">
            <a:schemeClr val="lt1"/>
          </a:fillRef>
          <a:effectRef idx="0">
            <a:schemeClr val="accent1"/>
          </a:effectRef>
          <a:fontRef idx="minor">
            <a:schemeClr val="dk1"/>
          </a:fontRef>
        </p:style>
        <p:txBody>
          <a:bodyPr lIns="72000" tIns="0" rIns="72000" bIns="36000" rtlCol="0" anchor="t"/>
          <a:lstStyle/>
          <a:p>
            <a:pPr algn="ctr" defTabSz="1727942">
              <a:buClr>
                <a:srgbClr val="535353"/>
              </a:buClr>
            </a:pPr>
            <a:endParaRPr lang="en-US" b="1" cap="small">
              <a:solidFill>
                <a:prstClr val="white"/>
              </a:solidFill>
              <a:latin typeface="Arial Narrow" panose="020B0606020202030204" pitchFamily="34" charset="0"/>
            </a:endParaRPr>
          </a:p>
        </p:txBody>
      </p:sp>
      <p:cxnSp>
        <p:nvCxnSpPr>
          <p:cNvPr id="12" name="Straight Connector 50">
            <a:extLst>
              <a:ext uri="{FF2B5EF4-FFF2-40B4-BE49-F238E27FC236}">
                <a16:creationId xmlns:a16="http://schemas.microsoft.com/office/drawing/2014/main" xmlns="" id="{8B84733D-ABBA-43F1-B753-8706FBB955E1}"/>
              </a:ext>
            </a:extLst>
          </p:cNvPr>
          <p:cNvCxnSpPr>
            <a:cxnSpLocks/>
          </p:cNvCxnSpPr>
          <p:nvPr/>
        </p:nvCxnSpPr>
        <p:spPr bwMode="auto">
          <a:xfrm>
            <a:off x="8591550" y="2618619"/>
            <a:ext cx="0" cy="828000"/>
          </a:xfrm>
          <a:prstGeom prst="line">
            <a:avLst/>
          </a:prstGeom>
          <a:ln cmpd="sng">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3" name="Straight Connector 50">
            <a:extLst>
              <a:ext uri="{FF2B5EF4-FFF2-40B4-BE49-F238E27FC236}">
                <a16:creationId xmlns:a16="http://schemas.microsoft.com/office/drawing/2014/main" xmlns="" id="{A501FC63-AC84-4484-B778-3BD2D7C4DBC5}"/>
              </a:ext>
            </a:extLst>
          </p:cNvPr>
          <p:cNvCxnSpPr>
            <a:cxnSpLocks/>
          </p:cNvCxnSpPr>
          <p:nvPr/>
        </p:nvCxnSpPr>
        <p:spPr bwMode="auto">
          <a:xfrm>
            <a:off x="5944780" y="2618619"/>
            <a:ext cx="0" cy="828000"/>
          </a:xfrm>
          <a:prstGeom prst="line">
            <a:avLst/>
          </a:prstGeom>
          <a:ln cmpd="sng">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4" name="Straight Connector 50">
            <a:extLst>
              <a:ext uri="{FF2B5EF4-FFF2-40B4-BE49-F238E27FC236}">
                <a16:creationId xmlns:a16="http://schemas.microsoft.com/office/drawing/2014/main" xmlns="" id="{54FBA530-E8D0-4965-8E20-F879BA3B4F14}"/>
              </a:ext>
            </a:extLst>
          </p:cNvPr>
          <p:cNvCxnSpPr>
            <a:cxnSpLocks/>
          </p:cNvCxnSpPr>
          <p:nvPr/>
        </p:nvCxnSpPr>
        <p:spPr bwMode="auto">
          <a:xfrm>
            <a:off x="3297238" y="2618619"/>
            <a:ext cx="0" cy="828000"/>
          </a:xfrm>
          <a:prstGeom prst="line">
            <a:avLst/>
          </a:prstGeom>
          <a:ln cmpd="sng">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15" name="TextBox 8">
            <a:extLst>
              <a:ext uri="{FF2B5EF4-FFF2-40B4-BE49-F238E27FC236}">
                <a16:creationId xmlns:a16="http://schemas.microsoft.com/office/drawing/2014/main" xmlns="" id="{94F7D875-1FBC-4A5B-B19A-56302B16FB2F}"/>
              </a:ext>
            </a:extLst>
          </p:cNvPr>
          <p:cNvSpPr txBox="1">
            <a:spLocks noChangeArrowheads="1"/>
          </p:cNvSpPr>
          <p:nvPr/>
        </p:nvSpPr>
        <p:spPr bwMode="auto">
          <a:xfrm>
            <a:off x="650467" y="2525937"/>
            <a:ext cx="26460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spcAft>
                <a:spcPts val="1200"/>
              </a:spcAft>
            </a:pPr>
            <a:r>
              <a:rPr lang="fr-FR" altLang="en-US" sz="1600" b="1" cap="small" dirty="0">
                <a:solidFill>
                  <a:srgbClr val="EA0000"/>
                </a:solidFill>
                <a:latin typeface="Arial Narrow" panose="020B0606020202030204" pitchFamily="34" charset="0"/>
              </a:rPr>
              <a:t>MIF2</a:t>
            </a:r>
          </a:p>
          <a:p>
            <a:pPr algn="ctr"/>
            <a:r>
              <a:rPr lang="fr-FR" sz="1200" b="1" i="1" dirty="0">
                <a:solidFill>
                  <a:srgbClr val="EA0000"/>
                </a:solidFill>
                <a:latin typeface="Arial Narrow" panose="020B0606020202030204" pitchFamily="34" charset="0"/>
              </a:rPr>
              <a:t>Directive sur les Marchés Financiers</a:t>
            </a:r>
            <a:endParaRPr lang="fr-FR" altLang="en-US" sz="1200" b="1" i="1" cap="small" dirty="0">
              <a:solidFill>
                <a:srgbClr val="EA0000"/>
              </a:solidFill>
              <a:latin typeface="Arial Narrow" panose="020B0606020202030204" pitchFamily="34" charset="0"/>
            </a:endParaRPr>
          </a:p>
        </p:txBody>
      </p:sp>
      <p:sp>
        <p:nvSpPr>
          <p:cNvPr id="16" name="TextBox 8">
            <a:extLst>
              <a:ext uri="{FF2B5EF4-FFF2-40B4-BE49-F238E27FC236}">
                <a16:creationId xmlns:a16="http://schemas.microsoft.com/office/drawing/2014/main" xmlns="" id="{9D444518-9ACD-4186-9725-5979ABC1E8B3}"/>
              </a:ext>
            </a:extLst>
          </p:cNvPr>
          <p:cNvSpPr txBox="1">
            <a:spLocks noChangeArrowheads="1"/>
          </p:cNvSpPr>
          <p:nvPr/>
        </p:nvSpPr>
        <p:spPr bwMode="auto">
          <a:xfrm>
            <a:off x="3298009" y="2525937"/>
            <a:ext cx="26460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spcAft>
                <a:spcPts val="1200"/>
              </a:spcAft>
            </a:pPr>
            <a:r>
              <a:rPr lang="fr-FR" sz="1600" b="1" dirty="0">
                <a:solidFill>
                  <a:srgbClr val="BFBFBF"/>
                </a:solidFill>
                <a:latin typeface="Arial Narrow" panose="020B0606020202030204" pitchFamily="34" charset="0"/>
              </a:rPr>
              <a:t>DDA</a:t>
            </a:r>
          </a:p>
          <a:p>
            <a:pPr algn="ctr"/>
            <a:r>
              <a:rPr lang="fr-FR" sz="1200" b="1" i="1" dirty="0">
                <a:solidFill>
                  <a:srgbClr val="BFBFBF"/>
                </a:solidFill>
                <a:latin typeface="Arial Narrow" panose="020B0606020202030204" pitchFamily="34" charset="0"/>
              </a:rPr>
              <a:t>Directive sur la Distribution des Assurances</a:t>
            </a:r>
          </a:p>
        </p:txBody>
      </p:sp>
      <p:sp>
        <p:nvSpPr>
          <p:cNvPr id="17" name="TextBox 8">
            <a:extLst>
              <a:ext uri="{FF2B5EF4-FFF2-40B4-BE49-F238E27FC236}">
                <a16:creationId xmlns:a16="http://schemas.microsoft.com/office/drawing/2014/main" xmlns="" id="{80FCEC55-4FBE-4259-83FE-BE6F475553BE}"/>
              </a:ext>
            </a:extLst>
          </p:cNvPr>
          <p:cNvSpPr txBox="1">
            <a:spLocks noChangeArrowheads="1"/>
          </p:cNvSpPr>
          <p:nvPr/>
        </p:nvSpPr>
        <p:spPr bwMode="auto">
          <a:xfrm>
            <a:off x="5945550" y="2553233"/>
            <a:ext cx="264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1600" b="1" cap="small" dirty="0">
                <a:solidFill>
                  <a:srgbClr val="908476"/>
                </a:solidFill>
                <a:latin typeface="Arial Narrow" panose="020B0606020202030204" pitchFamily="34" charset="0"/>
              </a:rPr>
              <a:t>PRIIPs</a:t>
            </a:r>
          </a:p>
          <a:p>
            <a:pPr algn="ctr"/>
            <a:r>
              <a:rPr lang="fr-FR" sz="1200" b="1" i="1" dirty="0" smtClean="0">
                <a:solidFill>
                  <a:srgbClr val="908476"/>
                </a:solidFill>
                <a:latin typeface="Arial Narrow" panose="020B0606020202030204" pitchFamily="34" charset="0"/>
              </a:rPr>
              <a:t>Package </a:t>
            </a:r>
            <a:r>
              <a:rPr lang="fr-FR" sz="1200" b="1" i="1" dirty="0" err="1">
                <a:solidFill>
                  <a:srgbClr val="908476"/>
                </a:solidFill>
                <a:latin typeface="Arial Narrow" panose="020B0606020202030204" pitchFamily="34" charset="0"/>
              </a:rPr>
              <a:t>Retail</a:t>
            </a:r>
            <a:r>
              <a:rPr lang="fr-FR" sz="1200" b="1" i="1" dirty="0">
                <a:solidFill>
                  <a:srgbClr val="908476"/>
                </a:solidFill>
                <a:latin typeface="Arial Narrow" panose="020B0606020202030204" pitchFamily="34" charset="0"/>
              </a:rPr>
              <a:t> and </a:t>
            </a:r>
            <a:r>
              <a:rPr lang="fr-FR" sz="1200" b="1" i="1" dirty="0" err="1">
                <a:solidFill>
                  <a:srgbClr val="908476"/>
                </a:solidFill>
                <a:latin typeface="Arial Narrow" panose="020B0606020202030204" pitchFamily="34" charset="0"/>
              </a:rPr>
              <a:t>Insurance-based</a:t>
            </a:r>
            <a:r>
              <a:rPr lang="fr-FR" sz="1200" b="1" i="1" dirty="0">
                <a:solidFill>
                  <a:srgbClr val="908476"/>
                </a:solidFill>
                <a:latin typeface="Arial Narrow" panose="020B0606020202030204" pitchFamily="34" charset="0"/>
              </a:rPr>
              <a:t> Investment </a:t>
            </a:r>
            <a:r>
              <a:rPr lang="fr-FR" sz="1200" b="1" i="1" dirty="0" err="1">
                <a:solidFill>
                  <a:srgbClr val="908476"/>
                </a:solidFill>
                <a:latin typeface="Arial Narrow" panose="020B0606020202030204" pitchFamily="34" charset="0"/>
              </a:rPr>
              <a:t>Products</a:t>
            </a:r>
            <a:endParaRPr lang="en-US" altLang="en-US" sz="1200" b="1" i="1" cap="small" dirty="0">
              <a:solidFill>
                <a:srgbClr val="908476"/>
              </a:solidFill>
              <a:latin typeface="Arial Narrow" panose="020B0606020202030204" pitchFamily="34" charset="0"/>
            </a:endParaRPr>
          </a:p>
        </p:txBody>
      </p:sp>
      <p:cxnSp>
        <p:nvCxnSpPr>
          <p:cNvPr id="22" name="Straight Connector 50">
            <a:extLst>
              <a:ext uri="{FF2B5EF4-FFF2-40B4-BE49-F238E27FC236}">
                <a16:creationId xmlns:a16="http://schemas.microsoft.com/office/drawing/2014/main" xmlns="" id="{FA29E445-DC35-4B48-8B8A-1E117E101889}"/>
              </a:ext>
            </a:extLst>
          </p:cNvPr>
          <p:cNvCxnSpPr>
            <a:cxnSpLocks/>
          </p:cNvCxnSpPr>
          <p:nvPr/>
        </p:nvCxnSpPr>
        <p:spPr bwMode="auto">
          <a:xfrm>
            <a:off x="821467" y="4527477"/>
            <a:ext cx="2304000" cy="0"/>
          </a:xfrm>
          <a:prstGeom prst="line">
            <a:avLst/>
          </a:prstGeom>
          <a:solidFill>
            <a:srgbClr val="EA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cxnSp>
      <p:cxnSp>
        <p:nvCxnSpPr>
          <p:cNvPr id="25" name="Straight Connector 50">
            <a:extLst>
              <a:ext uri="{FF2B5EF4-FFF2-40B4-BE49-F238E27FC236}">
                <a16:creationId xmlns:a16="http://schemas.microsoft.com/office/drawing/2014/main" xmlns="" id="{8886C8F3-0203-4237-9850-0BB882EA4EF4}"/>
              </a:ext>
            </a:extLst>
          </p:cNvPr>
          <p:cNvCxnSpPr>
            <a:cxnSpLocks/>
          </p:cNvCxnSpPr>
          <p:nvPr/>
        </p:nvCxnSpPr>
        <p:spPr bwMode="auto">
          <a:xfrm>
            <a:off x="3469009" y="4527477"/>
            <a:ext cx="2304000" cy="0"/>
          </a:xfrm>
          <a:prstGeom prst="line">
            <a:avLst/>
          </a:prstGeom>
          <a:solidFill>
            <a:srgbClr val="BFBFBF"/>
          </a:solidFill>
          <a:ln w="19050">
            <a:solidFill>
              <a:srgbClr val="BFBFBF"/>
            </a:solidFill>
            <a:prstDash val="solid"/>
          </a:ln>
        </p:spPr>
        <p:style>
          <a:lnRef idx="2">
            <a:schemeClr val="accent1"/>
          </a:lnRef>
          <a:fillRef idx="1">
            <a:schemeClr val="lt1"/>
          </a:fillRef>
          <a:effectRef idx="0">
            <a:schemeClr val="accent1"/>
          </a:effectRef>
          <a:fontRef idx="minor">
            <a:schemeClr val="dk1"/>
          </a:fontRef>
        </p:style>
      </p:cxnSp>
      <p:cxnSp>
        <p:nvCxnSpPr>
          <p:cNvPr id="26" name="Straight Connector 50">
            <a:extLst>
              <a:ext uri="{FF2B5EF4-FFF2-40B4-BE49-F238E27FC236}">
                <a16:creationId xmlns:a16="http://schemas.microsoft.com/office/drawing/2014/main" xmlns="" id="{2AB4AFC4-8848-48E0-B074-11EC242AC485}"/>
              </a:ext>
            </a:extLst>
          </p:cNvPr>
          <p:cNvCxnSpPr>
            <a:cxnSpLocks/>
          </p:cNvCxnSpPr>
          <p:nvPr/>
        </p:nvCxnSpPr>
        <p:spPr bwMode="auto">
          <a:xfrm>
            <a:off x="6116550" y="4527477"/>
            <a:ext cx="2304000" cy="0"/>
          </a:xfrm>
          <a:prstGeom prst="line">
            <a:avLst/>
          </a:prstGeom>
          <a:solidFill>
            <a:srgbClr val="908476"/>
          </a:solidFill>
          <a:ln w="19050">
            <a:solidFill>
              <a:srgbClr val="908476"/>
            </a:solidFill>
            <a:prstDash val="solid"/>
          </a:ln>
        </p:spPr>
        <p:style>
          <a:lnRef idx="2">
            <a:schemeClr val="accent1"/>
          </a:lnRef>
          <a:fillRef idx="1">
            <a:schemeClr val="lt1"/>
          </a:fillRef>
          <a:effectRef idx="0">
            <a:schemeClr val="accent1"/>
          </a:effectRef>
          <a:fontRef idx="minor">
            <a:schemeClr val="dk1"/>
          </a:fontRef>
        </p:style>
      </p:cxnSp>
      <p:sp>
        <p:nvSpPr>
          <p:cNvPr id="27" name="Rectangle 26">
            <a:extLst>
              <a:ext uri="{FF2B5EF4-FFF2-40B4-BE49-F238E27FC236}">
                <a16:creationId xmlns:a16="http://schemas.microsoft.com/office/drawing/2014/main" xmlns="" id="{39E581ED-E152-44B4-A490-6A0E0B893CD6}"/>
              </a:ext>
            </a:extLst>
          </p:cNvPr>
          <p:cNvSpPr/>
          <p:nvPr/>
        </p:nvSpPr>
        <p:spPr bwMode="auto">
          <a:xfrm>
            <a:off x="821467" y="3446619"/>
            <a:ext cx="2304000" cy="1080858"/>
          </a:xfrm>
          <a:prstGeom prst="rect">
            <a:avLst/>
          </a:prstGeom>
        </p:spPr>
        <p:txBody>
          <a:bodyPr wrap="square" anchor="ctr">
            <a:noAutofit/>
          </a:bodyPr>
          <a:lstStyle/>
          <a:p>
            <a:pPr algn="ctr">
              <a:defRPr/>
            </a:pPr>
            <a:r>
              <a:rPr lang="fr-FR" sz="1400" dirty="0">
                <a:solidFill>
                  <a:srgbClr val="535353"/>
                </a:solidFill>
                <a:latin typeface="Arial Narrow" panose="020B0606020202030204" pitchFamily="34" charset="0"/>
                <a:ea typeface="Open Sans" panose="020B0606030504020204" pitchFamily="34" charset="0"/>
                <a:cs typeface="Open Sans" panose="020B0606030504020204" pitchFamily="34" charset="0"/>
              </a:rPr>
              <a:t>Renforcement des exigences MIF1 en matière de transparence des marchés et de protection </a:t>
            </a:r>
            <a:r>
              <a:rPr lang="fr-FR" sz="1400" dirty="0" smtClean="0">
                <a:solidFill>
                  <a:srgbClr val="535353"/>
                </a:solidFill>
                <a:latin typeface="Arial Narrow" panose="020B0606020202030204" pitchFamily="34" charset="0"/>
                <a:ea typeface="Open Sans" panose="020B0606030504020204" pitchFamily="34" charset="0"/>
                <a:cs typeface="Open Sans" panose="020B0606030504020204" pitchFamily="34" charset="0"/>
              </a:rPr>
              <a:t>des </a:t>
            </a:r>
            <a:r>
              <a:rPr lang="fr-FR" sz="1400" dirty="0">
                <a:solidFill>
                  <a:srgbClr val="535353"/>
                </a:solidFill>
                <a:latin typeface="Arial Narrow" panose="020B0606020202030204" pitchFamily="34" charset="0"/>
                <a:ea typeface="Open Sans" panose="020B0606030504020204" pitchFamily="34" charset="0"/>
                <a:cs typeface="Open Sans" panose="020B0606030504020204" pitchFamily="34" charset="0"/>
              </a:rPr>
              <a:t>investisseurs</a:t>
            </a:r>
          </a:p>
        </p:txBody>
      </p:sp>
      <p:sp>
        <p:nvSpPr>
          <p:cNvPr id="28" name="Rectangle 27">
            <a:extLst>
              <a:ext uri="{FF2B5EF4-FFF2-40B4-BE49-F238E27FC236}">
                <a16:creationId xmlns:a16="http://schemas.microsoft.com/office/drawing/2014/main" xmlns="" id="{EF562BE8-DEA0-4506-81DB-28AFB75DFF50}"/>
              </a:ext>
            </a:extLst>
          </p:cNvPr>
          <p:cNvSpPr/>
          <p:nvPr/>
        </p:nvSpPr>
        <p:spPr bwMode="auto">
          <a:xfrm>
            <a:off x="3469009" y="3446619"/>
            <a:ext cx="2304000" cy="1080858"/>
          </a:xfrm>
          <a:prstGeom prst="rect">
            <a:avLst/>
          </a:prstGeom>
        </p:spPr>
        <p:txBody>
          <a:bodyPr wrap="square" anchor="ctr">
            <a:noAutofit/>
          </a:bodyPr>
          <a:lstStyle/>
          <a:p>
            <a:pPr algn="ctr">
              <a:defRPr/>
            </a:pPr>
            <a:r>
              <a:rPr lang="fr-FR" sz="1400" dirty="0">
                <a:solidFill>
                  <a:srgbClr val="535353"/>
                </a:solidFill>
                <a:latin typeface="Arial Narrow" panose="020B0606020202030204" pitchFamily="34" charset="0"/>
                <a:ea typeface="Open Sans" panose="020B0606030504020204" pitchFamily="34" charset="0"/>
                <a:cs typeface="Open Sans" panose="020B0606030504020204" pitchFamily="34" charset="0"/>
              </a:rPr>
              <a:t>Protection accrue des souscripteurs d’assurance (tous les produits d’assurance sont concernés)</a:t>
            </a:r>
          </a:p>
        </p:txBody>
      </p:sp>
      <p:sp>
        <p:nvSpPr>
          <p:cNvPr id="29" name="Rectangle 28">
            <a:extLst>
              <a:ext uri="{FF2B5EF4-FFF2-40B4-BE49-F238E27FC236}">
                <a16:creationId xmlns:a16="http://schemas.microsoft.com/office/drawing/2014/main" xmlns="" id="{D671FCA9-1BAC-4E25-AD8A-0834D09A71C1}"/>
              </a:ext>
            </a:extLst>
          </p:cNvPr>
          <p:cNvSpPr/>
          <p:nvPr/>
        </p:nvSpPr>
        <p:spPr bwMode="auto">
          <a:xfrm>
            <a:off x="6116550" y="3446619"/>
            <a:ext cx="2304000" cy="1080858"/>
          </a:xfrm>
          <a:prstGeom prst="rect">
            <a:avLst/>
          </a:prstGeom>
        </p:spPr>
        <p:txBody>
          <a:bodyPr wrap="square" anchor="ctr">
            <a:noAutofit/>
          </a:bodyPr>
          <a:lstStyle/>
          <a:p>
            <a:pPr algn="ctr">
              <a:defRPr/>
            </a:pPr>
            <a:r>
              <a:rPr lang="fr-FR" sz="1400" dirty="0">
                <a:solidFill>
                  <a:srgbClr val="535353"/>
                </a:solidFill>
                <a:latin typeface="Arial Narrow" panose="020B0606020202030204" pitchFamily="34" charset="0"/>
              </a:rPr>
              <a:t>Encadrement des informations clés à communiquer aux investisseurs (produits financiers de détail et assurance)</a:t>
            </a:r>
          </a:p>
        </p:txBody>
      </p:sp>
      <p:sp>
        <p:nvSpPr>
          <p:cNvPr id="30" name="Rectangle 29">
            <a:extLst>
              <a:ext uri="{FF2B5EF4-FFF2-40B4-BE49-F238E27FC236}">
                <a16:creationId xmlns:a16="http://schemas.microsoft.com/office/drawing/2014/main" xmlns="" id="{9CFA10BD-ED5A-4C8C-B212-4EA34CCC5347}"/>
              </a:ext>
            </a:extLst>
          </p:cNvPr>
          <p:cNvSpPr/>
          <p:nvPr/>
        </p:nvSpPr>
        <p:spPr>
          <a:xfrm>
            <a:off x="650467" y="3338619"/>
            <a:ext cx="2646000" cy="107999"/>
          </a:xfrm>
          <a:prstGeom prst="rect">
            <a:avLst/>
          </a:pr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6000">
              <a:solidFill>
                <a:srgbClr val="EA0000"/>
              </a:solidFill>
              <a:latin typeface="Arial Narrow" panose="020B0606020202030204" pitchFamily="34" charset="0"/>
            </a:endParaRPr>
          </a:p>
        </p:txBody>
      </p:sp>
      <p:sp>
        <p:nvSpPr>
          <p:cNvPr id="34" name="Rectangle 33">
            <a:extLst>
              <a:ext uri="{FF2B5EF4-FFF2-40B4-BE49-F238E27FC236}">
                <a16:creationId xmlns:a16="http://schemas.microsoft.com/office/drawing/2014/main" xmlns="" id="{92A99D28-24C9-4A0A-B071-992B20B505DD}"/>
              </a:ext>
            </a:extLst>
          </p:cNvPr>
          <p:cNvSpPr/>
          <p:nvPr/>
        </p:nvSpPr>
        <p:spPr>
          <a:xfrm>
            <a:off x="4406460" y="4733559"/>
            <a:ext cx="4458230" cy="1169551"/>
          </a:xfrm>
          <a:prstGeom prst="rect">
            <a:avLst/>
          </a:prstGeom>
        </p:spPr>
        <p:txBody>
          <a:bodyPr wrap="square">
            <a:spAutoFit/>
          </a:bodyPr>
          <a:lstStyle/>
          <a:p>
            <a:pPr lvl="0"/>
            <a:endParaRPr lang="fr-FR" sz="1400" dirty="0">
              <a:solidFill>
                <a:prstClr val="black"/>
              </a:solidFill>
              <a:latin typeface="Arial Narrow" panose="020B0606020202030204" pitchFamily="34" charset="0"/>
            </a:endParaRPr>
          </a:p>
          <a:p>
            <a:pPr lvl="0"/>
            <a:r>
              <a:rPr lang="fr-FR" sz="1400" dirty="0" smtClean="0">
                <a:latin typeface="Arial Narrow" panose="020B0606020202030204" pitchFamily="34" charset="0"/>
              </a:rPr>
              <a:t>Leur </a:t>
            </a:r>
            <a:r>
              <a:rPr lang="fr-FR" sz="1400" dirty="0">
                <a:latin typeface="Arial Narrow" panose="020B0606020202030204" pitchFamily="34" charset="0"/>
              </a:rPr>
              <a:t>respect conditionnant la perception des commissions </a:t>
            </a:r>
            <a:r>
              <a:rPr lang="fr-FR" sz="1400" dirty="0" smtClean="0">
                <a:latin typeface="Arial Narrow" panose="020B0606020202030204" pitchFamily="34" charset="0"/>
              </a:rPr>
              <a:t>d’apporteurs (certaines disparaissant au passage), </a:t>
            </a:r>
            <a:r>
              <a:rPr lang="fr-FR" sz="1400" dirty="0">
                <a:latin typeface="Arial Narrow" panose="020B0606020202030204" pitchFamily="34" charset="0"/>
              </a:rPr>
              <a:t>on mesure à ce stade l’importance des enjeux  </a:t>
            </a:r>
            <a:r>
              <a:rPr lang="fr-FR" sz="1400" dirty="0" smtClean="0">
                <a:latin typeface="Arial Narrow" panose="020B0606020202030204" pitchFamily="34" charset="0"/>
              </a:rPr>
              <a:t>portés par MIF2-DDA-PRIIPs </a:t>
            </a:r>
            <a:r>
              <a:rPr lang="fr-FR" sz="1400" dirty="0">
                <a:latin typeface="Arial Narrow" panose="020B0606020202030204" pitchFamily="34" charset="0"/>
              </a:rPr>
              <a:t>pour les réseaux distributeurs.</a:t>
            </a:r>
          </a:p>
        </p:txBody>
      </p:sp>
      <p:sp>
        <p:nvSpPr>
          <p:cNvPr id="5" name="Rectangle 4">
            <a:extLst>
              <a:ext uri="{FF2B5EF4-FFF2-40B4-BE49-F238E27FC236}">
                <a16:creationId xmlns:a16="http://schemas.microsoft.com/office/drawing/2014/main" xmlns="" id="{C387BCCD-C338-466F-B3D6-FA9633A1A7A4}"/>
              </a:ext>
            </a:extLst>
          </p:cNvPr>
          <p:cNvSpPr/>
          <p:nvPr/>
        </p:nvSpPr>
        <p:spPr>
          <a:xfrm>
            <a:off x="369618" y="1967336"/>
            <a:ext cx="8050931" cy="338554"/>
          </a:xfrm>
          <a:prstGeom prst="rect">
            <a:avLst/>
          </a:prstGeom>
        </p:spPr>
        <p:txBody>
          <a:bodyPr wrap="square">
            <a:spAutoFit/>
          </a:bodyPr>
          <a:lstStyle/>
          <a:p>
            <a:r>
              <a:rPr lang="fr-FR" sz="1600" b="1" dirty="0">
                <a:latin typeface="Arial Narrow" panose="020B0606020202030204" pitchFamily="34" charset="0"/>
              </a:rPr>
              <a:t>Que cachent ces </a:t>
            </a:r>
            <a:r>
              <a:rPr lang="fr-FR" sz="1600" b="1" dirty="0" smtClean="0">
                <a:latin typeface="Arial Narrow" panose="020B0606020202030204" pitchFamily="34" charset="0"/>
              </a:rPr>
              <a:t>sigles* </a:t>
            </a:r>
            <a:r>
              <a:rPr lang="fr-FR" sz="1600" b="1" dirty="0">
                <a:latin typeface="Arial Narrow" panose="020B0606020202030204" pitchFamily="34" charset="0"/>
              </a:rPr>
              <a:t>? </a:t>
            </a:r>
            <a:r>
              <a:rPr lang="fr-FR" sz="1600" dirty="0">
                <a:latin typeface="Arial Narrow" panose="020B0606020202030204" pitchFamily="34" charset="0"/>
              </a:rPr>
              <a:t>Tantôt du français, tantôt de l’anglais, Europe </a:t>
            </a:r>
            <a:r>
              <a:rPr lang="fr-FR" sz="1600" dirty="0" smtClean="0">
                <a:latin typeface="Arial Narrow" panose="020B0606020202030204" pitchFamily="34" charset="0"/>
              </a:rPr>
              <a:t>oblige…</a:t>
            </a:r>
            <a:endParaRPr lang="fr-FR" sz="1600" dirty="0">
              <a:latin typeface="Arial Narrow" panose="020B0606020202030204" pitchFamily="34" charset="0"/>
            </a:endParaRPr>
          </a:p>
        </p:txBody>
      </p:sp>
      <p:sp>
        <p:nvSpPr>
          <p:cNvPr id="36" name="Espace réservé du texte 1"/>
          <p:cNvSpPr>
            <a:spLocks noGrp="1"/>
          </p:cNvSpPr>
          <p:nvPr>
            <p:ph type="body" sz="quarter" idx="16"/>
          </p:nvPr>
        </p:nvSpPr>
        <p:spPr>
          <a:xfrm>
            <a:off x="739239" y="357375"/>
            <a:ext cx="8404761" cy="709425"/>
          </a:xfrm>
        </p:spPr>
        <p:txBody>
          <a:bodyPr/>
          <a:lstStyle/>
          <a:p>
            <a:pPr algn="l"/>
            <a:r>
              <a:rPr lang="fr-FR" sz="2000" dirty="0"/>
              <a:t>Les nouveaux parcours clients épargne financière et assurance</a:t>
            </a:r>
          </a:p>
        </p:txBody>
      </p:sp>
      <p:sp>
        <p:nvSpPr>
          <p:cNvPr id="2" name="ZoneTexte 1"/>
          <p:cNvSpPr txBox="1"/>
          <p:nvPr/>
        </p:nvSpPr>
        <p:spPr>
          <a:xfrm>
            <a:off x="578226" y="6279777"/>
            <a:ext cx="1679755" cy="276999"/>
          </a:xfrm>
          <a:prstGeom prst="rect">
            <a:avLst/>
          </a:prstGeom>
          <a:noFill/>
        </p:spPr>
        <p:txBody>
          <a:bodyPr wrap="none" rtlCol="0">
            <a:spAutoFit/>
          </a:bodyPr>
          <a:lstStyle/>
          <a:p>
            <a:r>
              <a:rPr lang="fr-FR" sz="1200" dirty="0" smtClean="0">
                <a:latin typeface="Arial Narrow" panose="020B0606020202030204" pitchFamily="34" charset="0"/>
              </a:rPr>
              <a:t>* Voir Glossaire en annexe</a:t>
            </a:r>
            <a:endParaRPr lang="fr-FR" sz="1200" dirty="0">
              <a:latin typeface="Arial Narrow" panose="020B0606020202030204" pitchFamily="34" charset="0"/>
            </a:endParaRPr>
          </a:p>
        </p:txBody>
      </p:sp>
    </p:spTree>
    <p:extLst>
      <p:ext uri="{BB962C8B-B14F-4D97-AF65-F5344CB8AC3E}">
        <p14:creationId xmlns:p14="http://schemas.microsoft.com/office/powerpoint/2010/main" val="10532815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6">
            <a:extLst>
              <a:ext uri="{FF2B5EF4-FFF2-40B4-BE49-F238E27FC236}">
                <a16:creationId xmlns:a16="http://schemas.microsoft.com/office/drawing/2014/main" xmlns="" id="{DA6EB3E2-75E4-46E0-8B52-5C5DB613230D}"/>
              </a:ext>
            </a:extLst>
          </p:cNvPr>
          <p:cNvSpPr>
            <a:spLocks noChangeArrowheads="1"/>
          </p:cNvSpPr>
          <p:nvPr/>
        </p:nvSpPr>
        <p:spPr bwMode="auto">
          <a:xfrm>
            <a:off x="-4227" y="4599698"/>
            <a:ext cx="9144000" cy="1408498"/>
          </a:xfrm>
          <a:prstGeom prst="rect">
            <a:avLst/>
          </a:prstGeom>
          <a:solidFill>
            <a:srgbClr val="FFDDDD"/>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fr-FR" sz="7100">
              <a:solidFill>
                <a:schemeClr val="tx1"/>
              </a:solidFill>
              <a:latin typeface="Arial Now"/>
            </a:endParaRPr>
          </a:p>
        </p:txBody>
      </p:sp>
      <p:sp>
        <p:nvSpPr>
          <p:cNvPr id="21" name="Rectangle 20"/>
          <p:cNvSpPr/>
          <p:nvPr/>
        </p:nvSpPr>
        <p:spPr>
          <a:xfrm>
            <a:off x="428437" y="4719172"/>
            <a:ext cx="8574314" cy="1169551"/>
          </a:xfrm>
          <a:prstGeom prst="rect">
            <a:avLst/>
          </a:prstGeom>
          <a:noFill/>
        </p:spPr>
        <p:txBody>
          <a:bodyPr wrap="square">
            <a:spAutoFit/>
          </a:bodyPr>
          <a:lstStyle/>
          <a:p>
            <a:pPr lvl="0"/>
            <a:r>
              <a:rPr lang="fr-FR" sz="1400" dirty="0" smtClean="0">
                <a:latin typeface="Arial Narrow" panose="020B0606020202030204" pitchFamily="34" charset="0"/>
              </a:rPr>
              <a:t>Les Caisse d’Epargne abordent ces enjeux à </a:t>
            </a:r>
            <a:r>
              <a:rPr lang="fr-FR" sz="1400" dirty="0">
                <a:latin typeface="Arial Narrow" panose="020B0606020202030204" pitchFamily="34" charset="0"/>
              </a:rPr>
              <a:t>travers les </a:t>
            </a:r>
            <a:r>
              <a:rPr lang="fr-FR" sz="1400" b="1" dirty="0">
                <a:latin typeface="Arial Narrow" panose="020B0606020202030204" pitchFamily="34" charset="0"/>
              </a:rPr>
              <a:t>Nouveaux parcours clients épargne financière et assurance </a:t>
            </a:r>
            <a:r>
              <a:rPr lang="fr-FR" sz="1400" dirty="0">
                <a:latin typeface="Arial Narrow" panose="020B0606020202030204" pitchFamily="34" charset="0"/>
              </a:rPr>
              <a:t>développés </a:t>
            </a:r>
            <a:r>
              <a:rPr lang="fr-FR" sz="1400" dirty="0" smtClean="0">
                <a:latin typeface="Arial Narrow" panose="020B0606020202030204" pitchFamily="34" charset="0"/>
              </a:rPr>
              <a:t>sur </a:t>
            </a:r>
            <a:r>
              <a:rPr lang="fr-FR" sz="1400" dirty="0">
                <a:latin typeface="Arial Narrow" panose="020B0606020202030204" pitchFamily="34" charset="0"/>
              </a:rPr>
              <a:t>le poste de </a:t>
            </a:r>
            <a:r>
              <a:rPr lang="fr-FR" sz="1400" dirty="0" smtClean="0">
                <a:latin typeface="Arial Narrow" panose="020B0606020202030204" pitchFamily="34" charset="0"/>
              </a:rPr>
              <a:t>travail. </a:t>
            </a:r>
          </a:p>
          <a:p>
            <a:pPr lvl="0"/>
            <a:endParaRPr lang="fr-FR" sz="1400" dirty="0">
              <a:latin typeface="Arial Narrow" panose="020B0606020202030204" pitchFamily="34" charset="0"/>
            </a:endParaRPr>
          </a:p>
          <a:p>
            <a:pPr lvl="0"/>
            <a:r>
              <a:rPr lang="fr-FR" sz="1400" dirty="0" smtClean="0">
                <a:latin typeface="Arial Narrow" panose="020B0606020202030204" pitchFamily="34" charset="0"/>
              </a:rPr>
              <a:t>Plusieurs parcours sont proposés, selon la typologie du client (Personne physique/Personne morale) et le niveau de service qu’il recherchera (Parcours avec conseil/parcours sans conseil). </a:t>
            </a:r>
            <a:endParaRPr lang="fr-FR" sz="1400" dirty="0">
              <a:latin typeface="Arial Narrow" panose="020B0606020202030204" pitchFamily="34" charset="0"/>
            </a:endParaRPr>
          </a:p>
        </p:txBody>
      </p:sp>
      <p:sp>
        <p:nvSpPr>
          <p:cNvPr id="22" name="ZoneTexte 21"/>
          <p:cNvSpPr txBox="1"/>
          <p:nvPr/>
        </p:nvSpPr>
        <p:spPr>
          <a:xfrm>
            <a:off x="198696" y="1156798"/>
            <a:ext cx="3373644" cy="374571"/>
          </a:xfrm>
          <a:prstGeom prst="roundRect">
            <a:avLst/>
          </a:prstGeom>
        </p:spPr>
        <p:txBody>
          <a:bodyPr wrap="square">
            <a:spAutoFit/>
          </a:bodyPr>
          <a:lstStyle>
            <a:defPPr>
              <a:defRPr lang="fr-FR"/>
            </a:defPPr>
            <a:lvl1pPr>
              <a:defRPr sz="1600" b="1" i="1">
                <a:solidFill>
                  <a:schemeClr val="accent2">
                    <a:lumMod val="75000"/>
                  </a:schemeClr>
                </a:solidFill>
                <a:latin typeface="Arial Now"/>
              </a:defRPr>
            </a:lvl1pPr>
          </a:lstStyle>
          <a:p>
            <a:r>
              <a:rPr lang="fr-FR" i="0" dirty="0">
                <a:solidFill>
                  <a:schemeClr val="tx1"/>
                </a:solidFill>
                <a:latin typeface="Arial Narrow" panose="020B0606020202030204" pitchFamily="34" charset="0"/>
              </a:rPr>
              <a:t>Quels sont ces enjeux ?</a:t>
            </a:r>
          </a:p>
        </p:txBody>
      </p:sp>
      <p:sp>
        <p:nvSpPr>
          <p:cNvPr id="44" name="ZoneTexte 13">
            <a:extLst>
              <a:ext uri="{FF2B5EF4-FFF2-40B4-BE49-F238E27FC236}">
                <a16:creationId xmlns:a16="http://schemas.microsoft.com/office/drawing/2014/main" xmlns="" id="{D0C5FA24-E42B-4214-A2E1-5D373FCA6258}"/>
              </a:ext>
            </a:extLst>
          </p:cNvPr>
          <p:cNvSpPr txBox="1"/>
          <p:nvPr/>
        </p:nvSpPr>
        <p:spPr>
          <a:xfrm>
            <a:off x="838226" y="2981679"/>
            <a:ext cx="2734114" cy="338554"/>
          </a:xfrm>
          <a:prstGeom prst="rect">
            <a:avLst/>
          </a:prstGeom>
          <a:noFill/>
        </p:spPr>
        <p:txBody>
          <a:bodyPr wrap="square">
            <a:spAutoFit/>
          </a:bodyPr>
          <a:lstStyle/>
          <a:p>
            <a:pPr>
              <a:defRPr/>
            </a:pPr>
            <a:r>
              <a:rPr lang="fr-FR" sz="1600" b="1" cap="small" dirty="0">
                <a:solidFill>
                  <a:srgbClr val="EA0000"/>
                </a:solidFill>
                <a:latin typeface="Arial Narrow" panose="020B0606020202030204" pitchFamily="34" charset="0"/>
              </a:rPr>
              <a:t>Pour </a:t>
            </a:r>
            <a:r>
              <a:rPr lang="fr-FR" sz="1600" b="1" cap="small" dirty="0" smtClean="0">
                <a:solidFill>
                  <a:srgbClr val="EA0000"/>
                </a:solidFill>
                <a:latin typeface="Arial Narrow" panose="020B0606020202030204" pitchFamily="34" charset="0"/>
              </a:rPr>
              <a:t>les Caisses d’Epargne</a:t>
            </a:r>
            <a:endParaRPr lang="fr-FR" sz="1600" b="1" cap="small" dirty="0">
              <a:solidFill>
                <a:srgbClr val="EA0000"/>
              </a:solidFill>
              <a:latin typeface="Arial Narrow" panose="020B0606020202030204" pitchFamily="34" charset="0"/>
            </a:endParaRPr>
          </a:p>
        </p:txBody>
      </p:sp>
      <p:sp>
        <p:nvSpPr>
          <p:cNvPr id="31" name="TextBox 43">
            <a:extLst>
              <a:ext uri="{FF2B5EF4-FFF2-40B4-BE49-F238E27FC236}">
                <a16:creationId xmlns:a16="http://schemas.microsoft.com/office/drawing/2014/main" xmlns="" id="{FDAFE75A-8281-43D9-8FAF-67E12109FE09}"/>
              </a:ext>
            </a:extLst>
          </p:cNvPr>
          <p:cNvSpPr txBox="1"/>
          <p:nvPr/>
        </p:nvSpPr>
        <p:spPr>
          <a:xfrm>
            <a:off x="3321015" y="3642300"/>
            <a:ext cx="2674164" cy="738664"/>
          </a:xfrm>
          <a:prstGeom prst="rect">
            <a:avLst/>
          </a:prstGeom>
          <a:noFill/>
        </p:spPr>
        <p:txBody>
          <a:bodyPr wrap="square" rtlCol="0">
            <a:spAutoFit/>
          </a:bodyPr>
          <a:lstStyle/>
          <a:p>
            <a:pPr defTabSz="1727942">
              <a:spcAft>
                <a:spcPts val="200"/>
              </a:spcAft>
              <a:buClr>
                <a:srgbClr val="535353"/>
              </a:buClr>
              <a:defRPr/>
            </a:pPr>
            <a:r>
              <a:rPr lang="fr-FR" sz="1400" dirty="0">
                <a:solidFill>
                  <a:schemeClr val="tx1">
                    <a:lumMod val="50000"/>
                    <a:lumOff val="50000"/>
                  </a:schemeClr>
                </a:solidFill>
                <a:latin typeface="Arial Narrow" panose="020B0606020202030204" pitchFamily="34" charset="0"/>
              </a:rPr>
              <a:t>Préserver le PNB (maintien des commissions, accroissement des ventes d’UC)</a:t>
            </a:r>
          </a:p>
        </p:txBody>
      </p:sp>
      <p:sp>
        <p:nvSpPr>
          <p:cNvPr id="33" name="TextBox 32">
            <a:extLst>
              <a:ext uri="{FF2B5EF4-FFF2-40B4-BE49-F238E27FC236}">
                <a16:creationId xmlns:a16="http://schemas.microsoft.com/office/drawing/2014/main" xmlns="" id="{8B1ED774-0489-4642-930F-101490872703}"/>
              </a:ext>
            </a:extLst>
          </p:cNvPr>
          <p:cNvSpPr txBox="1"/>
          <p:nvPr/>
        </p:nvSpPr>
        <p:spPr>
          <a:xfrm>
            <a:off x="3321014" y="3318289"/>
            <a:ext cx="2674164" cy="307777"/>
          </a:xfrm>
          <a:prstGeom prst="rect">
            <a:avLst/>
          </a:prstGeom>
          <a:noFill/>
        </p:spPr>
        <p:txBody>
          <a:bodyPr wrap="square" rtlCol="0">
            <a:spAutoFit/>
          </a:bodyPr>
          <a:lstStyle/>
          <a:p>
            <a:r>
              <a:rPr lang="en-US" sz="1400" b="1" cap="small" dirty="0" err="1">
                <a:solidFill>
                  <a:schemeClr val="tx1">
                    <a:lumMod val="75000"/>
                    <a:lumOff val="25000"/>
                  </a:schemeClr>
                </a:solidFill>
                <a:latin typeface="Arial Narrow" panose="020B0606020202030204" pitchFamily="34" charset="0"/>
              </a:rPr>
              <a:t>Enjeux</a:t>
            </a:r>
            <a:r>
              <a:rPr lang="en-US" sz="1400" b="1" cap="small" dirty="0">
                <a:solidFill>
                  <a:schemeClr val="tx1">
                    <a:lumMod val="75000"/>
                    <a:lumOff val="25000"/>
                  </a:schemeClr>
                </a:solidFill>
                <a:latin typeface="Arial Narrow" panose="020B0606020202030204" pitchFamily="34" charset="0"/>
              </a:rPr>
              <a:t> financiers</a:t>
            </a:r>
          </a:p>
        </p:txBody>
      </p:sp>
      <p:sp>
        <p:nvSpPr>
          <p:cNvPr id="34" name="TextBox 47">
            <a:extLst>
              <a:ext uri="{FF2B5EF4-FFF2-40B4-BE49-F238E27FC236}">
                <a16:creationId xmlns:a16="http://schemas.microsoft.com/office/drawing/2014/main" xmlns="" id="{405F77FA-0D37-426D-B8FB-DCD2CD686B1C}"/>
              </a:ext>
            </a:extLst>
          </p:cNvPr>
          <p:cNvSpPr txBox="1"/>
          <p:nvPr/>
        </p:nvSpPr>
        <p:spPr>
          <a:xfrm>
            <a:off x="431426" y="3642300"/>
            <a:ext cx="2489745" cy="979755"/>
          </a:xfrm>
          <a:prstGeom prst="rect">
            <a:avLst/>
          </a:prstGeom>
          <a:noFill/>
        </p:spPr>
        <p:txBody>
          <a:bodyPr wrap="square" rtlCol="0">
            <a:spAutoFit/>
          </a:bodyPr>
          <a:lstStyle/>
          <a:p>
            <a:pPr defTabSz="1727942">
              <a:spcAft>
                <a:spcPts val="200"/>
              </a:spcAft>
              <a:buClr>
                <a:srgbClr val="535353"/>
              </a:buClr>
              <a:defRPr/>
            </a:pPr>
            <a:r>
              <a:rPr lang="fr-FR" sz="1400" dirty="0">
                <a:solidFill>
                  <a:schemeClr val="tx1">
                    <a:lumMod val="50000"/>
                    <a:lumOff val="50000"/>
                  </a:schemeClr>
                </a:solidFill>
                <a:latin typeface="Arial Narrow" panose="020B0606020202030204" pitchFamily="34" charset="0"/>
              </a:rPr>
              <a:t>Maintenir le cap sur le développement de l’épargne financière</a:t>
            </a:r>
          </a:p>
          <a:p>
            <a:pPr>
              <a:defRPr/>
            </a:pPr>
            <a:endParaRPr lang="fr-FR" sz="1400" dirty="0">
              <a:latin typeface="Arial Narrow" panose="020B0606020202030204" pitchFamily="34" charset="0"/>
            </a:endParaRPr>
          </a:p>
        </p:txBody>
      </p:sp>
      <p:sp>
        <p:nvSpPr>
          <p:cNvPr id="36" name="TextBox 49">
            <a:extLst>
              <a:ext uri="{FF2B5EF4-FFF2-40B4-BE49-F238E27FC236}">
                <a16:creationId xmlns:a16="http://schemas.microsoft.com/office/drawing/2014/main" xmlns="" id="{DE8CE8CF-CA1E-40EB-98CF-CFC16AC0F754}"/>
              </a:ext>
            </a:extLst>
          </p:cNvPr>
          <p:cNvSpPr txBox="1"/>
          <p:nvPr/>
        </p:nvSpPr>
        <p:spPr>
          <a:xfrm>
            <a:off x="431426" y="3311584"/>
            <a:ext cx="2674164" cy="307777"/>
          </a:xfrm>
          <a:prstGeom prst="rect">
            <a:avLst/>
          </a:prstGeom>
          <a:noFill/>
        </p:spPr>
        <p:txBody>
          <a:bodyPr wrap="square" rtlCol="0">
            <a:spAutoFit/>
          </a:bodyPr>
          <a:lstStyle/>
          <a:p>
            <a:r>
              <a:rPr lang="en-US" sz="1400" b="1" cap="small" dirty="0" err="1">
                <a:solidFill>
                  <a:schemeClr val="tx1">
                    <a:lumMod val="75000"/>
                    <a:lumOff val="25000"/>
                  </a:schemeClr>
                </a:solidFill>
                <a:latin typeface="Arial Narrow" panose="020B0606020202030204" pitchFamily="34" charset="0"/>
              </a:rPr>
              <a:t>Enjeux</a:t>
            </a:r>
            <a:r>
              <a:rPr lang="en-US" sz="1400" b="1" cap="small" dirty="0">
                <a:solidFill>
                  <a:schemeClr val="tx1">
                    <a:lumMod val="75000"/>
                    <a:lumOff val="25000"/>
                  </a:schemeClr>
                </a:solidFill>
                <a:latin typeface="Arial Narrow" panose="020B0606020202030204" pitchFamily="34" charset="0"/>
              </a:rPr>
              <a:t> </a:t>
            </a:r>
            <a:r>
              <a:rPr lang="en-US" sz="1400" b="1" cap="small" dirty="0" err="1">
                <a:solidFill>
                  <a:schemeClr val="tx1">
                    <a:lumMod val="75000"/>
                    <a:lumOff val="25000"/>
                  </a:schemeClr>
                </a:solidFill>
                <a:latin typeface="Arial Narrow" panose="020B0606020202030204" pitchFamily="34" charset="0"/>
              </a:rPr>
              <a:t>stratégiques</a:t>
            </a:r>
            <a:endParaRPr lang="en-US" sz="1400" b="1" cap="small" dirty="0">
              <a:solidFill>
                <a:schemeClr val="tx1">
                  <a:lumMod val="75000"/>
                  <a:lumOff val="25000"/>
                </a:schemeClr>
              </a:solidFill>
              <a:latin typeface="Arial Narrow" panose="020B0606020202030204" pitchFamily="34" charset="0"/>
            </a:endParaRPr>
          </a:p>
        </p:txBody>
      </p:sp>
      <p:sp>
        <p:nvSpPr>
          <p:cNvPr id="70" name="TextBox 47">
            <a:extLst>
              <a:ext uri="{FF2B5EF4-FFF2-40B4-BE49-F238E27FC236}">
                <a16:creationId xmlns:a16="http://schemas.microsoft.com/office/drawing/2014/main" xmlns="" id="{CE3BAC97-442C-46A5-8625-0B277B758B2C}"/>
              </a:ext>
            </a:extLst>
          </p:cNvPr>
          <p:cNvSpPr txBox="1"/>
          <p:nvPr/>
        </p:nvSpPr>
        <p:spPr>
          <a:xfrm>
            <a:off x="6332015" y="3618550"/>
            <a:ext cx="2251268" cy="738664"/>
          </a:xfrm>
          <a:prstGeom prst="rect">
            <a:avLst/>
          </a:prstGeom>
          <a:noFill/>
        </p:spPr>
        <p:txBody>
          <a:bodyPr wrap="square" rtlCol="0">
            <a:spAutoFit/>
          </a:bodyPr>
          <a:lstStyle/>
          <a:p>
            <a:pPr defTabSz="1727942">
              <a:spcAft>
                <a:spcPts val="200"/>
              </a:spcAft>
              <a:buClr>
                <a:srgbClr val="535353"/>
              </a:buClr>
              <a:defRPr/>
            </a:pPr>
            <a:r>
              <a:rPr lang="fr-FR" sz="1400" dirty="0">
                <a:solidFill>
                  <a:schemeClr val="tx1">
                    <a:lumMod val="50000"/>
                    <a:lumOff val="50000"/>
                  </a:schemeClr>
                </a:solidFill>
                <a:latin typeface="Arial Narrow" panose="020B0606020202030204" pitchFamily="34" charset="0"/>
              </a:rPr>
              <a:t>Etre conforme à la réglementation et plus efficace économiquement</a:t>
            </a:r>
          </a:p>
        </p:txBody>
      </p:sp>
      <p:sp>
        <p:nvSpPr>
          <p:cNvPr id="72" name="TextBox 49">
            <a:extLst>
              <a:ext uri="{FF2B5EF4-FFF2-40B4-BE49-F238E27FC236}">
                <a16:creationId xmlns:a16="http://schemas.microsoft.com/office/drawing/2014/main" xmlns="" id="{50601D64-7CAD-434E-A646-8F947F5D9276}"/>
              </a:ext>
            </a:extLst>
          </p:cNvPr>
          <p:cNvSpPr txBox="1"/>
          <p:nvPr/>
        </p:nvSpPr>
        <p:spPr>
          <a:xfrm>
            <a:off x="6332014" y="3347209"/>
            <a:ext cx="2674164" cy="307777"/>
          </a:xfrm>
          <a:prstGeom prst="rect">
            <a:avLst/>
          </a:prstGeom>
          <a:noFill/>
        </p:spPr>
        <p:txBody>
          <a:bodyPr wrap="square" rtlCol="0">
            <a:spAutoFit/>
          </a:bodyPr>
          <a:lstStyle/>
          <a:p>
            <a:r>
              <a:rPr lang="en-US" sz="1400" b="1" cap="small" dirty="0" err="1">
                <a:solidFill>
                  <a:schemeClr val="tx1">
                    <a:lumMod val="75000"/>
                    <a:lumOff val="25000"/>
                  </a:schemeClr>
                </a:solidFill>
                <a:latin typeface="Arial Narrow" panose="020B0606020202030204" pitchFamily="34" charset="0"/>
              </a:rPr>
              <a:t>Enjeux</a:t>
            </a:r>
            <a:r>
              <a:rPr lang="en-US" sz="1400" b="1" cap="small" dirty="0">
                <a:solidFill>
                  <a:schemeClr val="tx1">
                    <a:lumMod val="75000"/>
                    <a:lumOff val="25000"/>
                  </a:schemeClr>
                </a:solidFill>
                <a:latin typeface="Arial Narrow" panose="020B0606020202030204" pitchFamily="34" charset="0"/>
              </a:rPr>
              <a:t> </a:t>
            </a:r>
            <a:r>
              <a:rPr lang="en-US" sz="1400" b="1" cap="small" dirty="0" err="1">
                <a:solidFill>
                  <a:schemeClr val="tx1">
                    <a:lumMod val="75000"/>
                    <a:lumOff val="25000"/>
                  </a:schemeClr>
                </a:solidFill>
                <a:latin typeface="Arial Narrow" panose="020B0606020202030204" pitchFamily="34" charset="0"/>
              </a:rPr>
              <a:t>réglementaires</a:t>
            </a:r>
            <a:endParaRPr lang="en-US" sz="1400" b="1" cap="small" dirty="0">
              <a:solidFill>
                <a:schemeClr val="tx1">
                  <a:lumMod val="75000"/>
                  <a:lumOff val="25000"/>
                </a:schemeClr>
              </a:solidFill>
              <a:latin typeface="Arial Narrow" panose="020B0606020202030204" pitchFamily="34" charset="0"/>
            </a:endParaRPr>
          </a:p>
        </p:txBody>
      </p:sp>
      <p:cxnSp>
        <p:nvCxnSpPr>
          <p:cNvPr id="3" name="Straight Connector 2">
            <a:extLst>
              <a:ext uri="{FF2B5EF4-FFF2-40B4-BE49-F238E27FC236}">
                <a16:creationId xmlns:a16="http://schemas.microsoft.com/office/drawing/2014/main" xmlns="" id="{D12BDFDB-A1E6-4795-897E-E9AF4190D1E6}"/>
              </a:ext>
            </a:extLst>
          </p:cNvPr>
          <p:cNvCxnSpPr/>
          <p:nvPr/>
        </p:nvCxnSpPr>
        <p:spPr>
          <a:xfrm flipV="1">
            <a:off x="3321015" y="3138575"/>
            <a:ext cx="5489156" cy="1162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xmlns="" id="{1CF4BA23-AACE-477F-8252-9BB94D647595}"/>
              </a:ext>
            </a:extLst>
          </p:cNvPr>
          <p:cNvCxnSpPr>
            <a:cxnSpLocks/>
          </p:cNvCxnSpPr>
          <p:nvPr/>
        </p:nvCxnSpPr>
        <p:spPr>
          <a:xfrm flipV="1">
            <a:off x="3011461" y="3405713"/>
            <a:ext cx="0" cy="10478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xmlns="" id="{47CC59FB-5F09-4595-8494-1A515D61D8B3}"/>
              </a:ext>
            </a:extLst>
          </p:cNvPr>
          <p:cNvCxnSpPr>
            <a:cxnSpLocks/>
          </p:cNvCxnSpPr>
          <p:nvPr/>
        </p:nvCxnSpPr>
        <p:spPr>
          <a:xfrm flipV="1">
            <a:off x="5989268" y="3419160"/>
            <a:ext cx="0" cy="10478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5" name="Espace réservé du texte 1"/>
          <p:cNvSpPr>
            <a:spLocks noGrp="1"/>
          </p:cNvSpPr>
          <p:nvPr>
            <p:ph type="body" sz="quarter" idx="16"/>
          </p:nvPr>
        </p:nvSpPr>
        <p:spPr>
          <a:xfrm>
            <a:off x="739239" y="357375"/>
            <a:ext cx="8404761" cy="709425"/>
          </a:xfrm>
        </p:spPr>
        <p:txBody>
          <a:bodyPr/>
          <a:lstStyle/>
          <a:p>
            <a:pPr algn="l"/>
            <a:r>
              <a:rPr lang="fr-FR" sz="2000" dirty="0"/>
              <a:t>Les nouveaux parcours clients épargne financière et assurance</a:t>
            </a:r>
          </a:p>
        </p:txBody>
      </p:sp>
      <p:grpSp>
        <p:nvGrpSpPr>
          <p:cNvPr id="37" name="Group 9">
            <a:extLst>
              <a:ext uri="{FF2B5EF4-FFF2-40B4-BE49-F238E27FC236}">
                <a16:creationId xmlns="" xmlns:a16="http://schemas.microsoft.com/office/drawing/2014/main" id="{9901A462-5B70-4F62-AABE-E1498966CD80}"/>
              </a:ext>
            </a:extLst>
          </p:cNvPr>
          <p:cNvGrpSpPr/>
          <p:nvPr/>
        </p:nvGrpSpPr>
        <p:grpSpPr>
          <a:xfrm>
            <a:off x="431427" y="2971950"/>
            <a:ext cx="379730" cy="356509"/>
            <a:chOff x="2138289" y="731588"/>
            <a:chExt cx="2040446" cy="2040446"/>
          </a:xfrm>
        </p:grpSpPr>
        <p:sp>
          <p:nvSpPr>
            <p:cNvPr id="38" name="Ellipse 149">
              <a:extLst>
                <a:ext uri="{FF2B5EF4-FFF2-40B4-BE49-F238E27FC236}">
                  <a16:creationId xmlns="" xmlns:a16="http://schemas.microsoft.com/office/drawing/2014/main" id="{DB74DC8E-0BDF-487A-A4D5-5BEFA04ABA79}"/>
                </a:ext>
              </a:extLst>
            </p:cNvPr>
            <p:cNvSpPr/>
            <p:nvPr/>
          </p:nvSpPr>
          <p:spPr>
            <a:xfrm>
              <a:off x="2138289" y="731588"/>
              <a:ext cx="2040446" cy="2040446"/>
            </a:xfrm>
            <a:prstGeom prst="ellipse">
              <a:avLst/>
            </a:prstGeom>
            <a:solidFill>
              <a:srgbClr val="FF0000"/>
            </a:solidFill>
            <a:ln w="19050">
              <a:noFill/>
              <a:prstDash val="solid"/>
            </a:ln>
          </p:spPr>
          <p:style>
            <a:lnRef idx="2">
              <a:schemeClr val="accent1"/>
            </a:lnRef>
            <a:fillRef idx="1">
              <a:schemeClr val="lt1"/>
            </a:fillRef>
            <a:effectRef idx="0">
              <a:schemeClr val="accent1"/>
            </a:effectRef>
            <a:fontRef idx="minor">
              <a:schemeClr val="dk1"/>
            </a:fontRef>
          </p:style>
          <p:txBody>
            <a:bodyPr lIns="72000" tIns="0" rIns="72000" bIns="36000" rtlCol="0" anchor="t"/>
            <a:lstStyle/>
            <a:p>
              <a:pPr algn="ctr" defTabSz="1727942">
                <a:buClr>
                  <a:srgbClr val="535353"/>
                </a:buClr>
              </a:pPr>
              <a:endParaRPr lang="fr-FR" b="1" cap="small">
                <a:solidFill>
                  <a:schemeClr val="bg1"/>
                </a:solidFill>
                <a:latin typeface="Arial Narrow" panose="020B0606020202030204" pitchFamily="34" charset="0"/>
              </a:endParaRPr>
            </a:p>
          </p:txBody>
        </p:sp>
        <p:sp>
          <p:nvSpPr>
            <p:cNvPr id="39" name="Rectangle 134">
              <a:extLst>
                <a:ext uri="{FF2B5EF4-FFF2-40B4-BE49-F238E27FC236}">
                  <a16:creationId xmlns="" xmlns:a16="http://schemas.microsoft.com/office/drawing/2014/main" id="{CFDF0295-6187-4D3D-BB77-F3EB46EA767C}"/>
                </a:ext>
              </a:extLst>
            </p:cNvPr>
            <p:cNvSpPr/>
            <p:nvPr/>
          </p:nvSpPr>
          <p:spPr>
            <a:xfrm>
              <a:off x="2517250" y="1139883"/>
              <a:ext cx="1282523" cy="1223857"/>
            </a:xfrm>
            <a:custGeom>
              <a:avLst/>
              <a:gdLst/>
              <a:ahLst/>
              <a:cxnLst/>
              <a:rect l="l" t="t" r="r" b="b"/>
              <a:pathLst>
                <a:path w="763381" h="728462">
                  <a:moveTo>
                    <a:pt x="48877" y="693736"/>
                  </a:moveTo>
                  <a:lnTo>
                    <a:pt x="714506" y="693736"/>
                  </a:lnTo>
                  <a:lnTo>
                    <a:pt x="714506" y="728462"/>
                  </a:lnTo>
                  <a:lnTo>
                    <a:pt x="48877" y="728462"/>
                  </a:lnTo>
                  <a:close/>
                  <a:moveTo>
                    <a:pt x="118461" y="637602"/>
                  </a:moveTo>
                  <a:lnTo>
                    <a:pt x="644427" y="637602"/>
                  </a:lnTo>
                  <a:lnTo>
                    <a:pt x="644427" y="672329"/>
                  </a:lnTo>
                  <a:lnTo>
                    <a:pt x="118461" y="672329"/>
                  </a:lnTo>
                  <a:close/>
                  <a:moveTo>
                    <a:pt x="500858" y="291823"/>
                  </a:moveTo>
                  <a:lnTo>
                    <a:pt x="639361" y="291823"/>
                  </a:lnTo>
                  <a:lnTo>
                    <a:pt x="639361" y="326550"/>
                  </a:lnTo>
                  <a:lnTo>
                    <a:pt x="613358" y="326550"/>
                  </a:lnTo>
                  <a:lnTo>
                    <a:pt x="613358" y="585513"/>
                  </a:lnTo>
                  <a:lnTo>
                    <a:pt x="639609" y="585513"/>
                  </a:lnTo>
                  <a:lnTo>
                    <a:pt x="639609" y="620239"/>
                  </a:lnTo>
                  <a:lnTo>
                    <a:pt x="501106" y="620239"/>
                  </a:lnTo>
                  <a:lnTo>
                    <a:pt x="501106" y="585513"/>
                  </a:lnTo>
                  <a:lnTo>
                    <a:pt x="527357" y="585513"/>
                  </a:lnTo>
                  <a:lnTo>
                    <a:pt x="527357" y="326550"/>
                  </a:lnTo>
                  <a:lnTo>
                    <a:pt x="500858" y="326550"/>
                  </a:lnTo>
                  <a:close/>
                  <a:moveTo>
                    <a:pt x="312192" y="291823"/>
                  </a:moveTo>
                  <a:lnTo>
                    <a:pt x="450695" y="291823"/>
                  </a:lnTo>
                  <a:lnTo>
                    <a:pt x="450695" y="326550"/>
                  </a:lnTo>
                  <a:lnTo>
                    <a:pt x="424692" y="326550"/>
                  </a:lnTo>
                  <a:lnTo>
                    <a:pt x="424692" y="585513"/>
                  </a:lnTo>
                  <a:lnTo>
                    <a:pt x="450944" y="585513"/>
                  </a:lnTo>
                  <a:lnTo>
                    <a:pt x="450944" y="620239"/>
                  </a:lnTo>
                  <a:lnTo>
                    <a:pt x="312440" y="620239"/>
                  </a:lnTo>
                  <a:lnTo>
                    <a:pt x="312440" y="585513"/>
                  </a:lnTo>
                  <a:lnTo>
                    <a:pt x="338692" y="585513"/>
                  </a:lnTo>
                  <a:lnTo>
                    <a:pt x="338692" y="326550"/>
                  </a:lnTo>
                  <a:lnTo>
                    <a:pt x="312192" y="326550"/>
                  </a:lnTo>
                  <a:close/>
                  <a:moveTo>
                    <a:pt x="130808" y="291823"/>
                  </a:moveTo>
                  <a:lnTo>
                    <a:pt x="269312" y="291823"/>
                  </a:lnTo>
                  <a:lnTo>
                    <a:pt x="269312" y="326550"/>
                  </a:lnTo>
                  <a:lnTo>
                    <a:pt x="243308" y="326550"/>
                  </a:lnTo>
                  <a:lnTo>
                    <a:pt x="243308" y="585513"/>
                  </a:lnTo>
                  <a:lnTo>
                    <a:pt x="269560" y="585513"/>
                  </a:lnTo>
                  <a:lnTo>
                    <a:pt x="269560" y="620239"/>
                  </a:lnTo>
                  <a:lnTo>
                    <a:pt x="131057" y="620239"/>
                  </a:lnTo>
                  <a:lnTo>
                    <a:pt x="131057" y="585513"/>
                  </a:lnTo>
                  <a:lnTo>
                    <a:pt x="157308" y="585513"/>
                  </a:lnTo>
                  <a:lnTo>
                    <a:pt x="157308" y="326550"/>
                  </a:lnTo>
                  <a:lnTo>
                    <a:pt x="130808" y="326550"/>
                  </a:lnTo>
                  <a:close/>
                  <a:moveTo>
                    <a:pt x="118709" y="238247"/>
                  </a:moveTo>
                  <a:lnTo>
                    <a:pt x="644675" y="238247"/>
                  </a:lnTo>
                  <a:lnTo>
                    <a:pt x="644675" y="272974"/>
                  </a:lnTo>
                  <a:lnTo>
                    <a:pt x="118709" y="272974"/>
                  </a:lnTo>
                  <a:close/>
                  <a:moveTo>
                    <a:pt x="381691" y="68068"/>
                  </a:moveTo>
                  <a:lnTo>
                    <a:pt x="689530" y="217073"/>
                  </a:lnTo>
                  <a:lnTo>
                    <a:pt x="73851" y="217073"/>
                  </a:lnTo>
                  <a:close/>
                  <a:moveTo>
                    <a:pt x="381691" y="0"/>
                  </a:moveTo>
                  <a:lnTo>
                    <a:pt x="763381" y="196259"/>
                  </a:lnTo>
                  <a:lnTo>
                    <a:pt x="701174" y="196259"/>
                  </a:lnTo>
                  <a:lnTo>
                    <a:pt x="381691" y="31986"/>
                  </a:lnTo>
                  <a:lnTo>
                    <a:pt x="62209" y="196259"/>
                  </a:lnTo>
                  <a:lnTo>
                    <a:pt x="0" y="19625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fr-FR">
                <a:latin typeface="Arial Narrow" panose="020B0606020202030204" pitchFamily="34" charset="0"/>
              </a:endParaRPr>
            </a:p>
          </p:txBody>
        </p:sp>
      </p:grpSp>
      <p:sp>
        <p:nvSpPr>
          <p:cNvPr id="32" name="TextBox 63">
            <a:extLst>
              <a:ext uri="{FF2B5EF4-FFF2-40B4-BE49-F238E27FC236}">
                <a16:creationId xmlns:a16="http://schemas.microsoft.com/office/drawing/2014/main" xmlns="" id="{EC5A8B15-C643-49FE-8BBA-5052A856EE96}"/>
              </a:ext>
            </a:extLst>
          </p:cNvPr>
          <p:cNvSpPr txBox="1"/>
          <p:nvPr/>
        </p:nvSpPr>
        <p:spPr>
          <a:xfrm>
            <a:off x="454749" y="2054250"/>
            <a:ext cx="3875204" cy="738664"/>
          </a:xfrm>
          <a:prstGeom prst="rect">
            <a:avLst/>
          </a:prstGeom>
          <a:noFill/>
        </p:spPr>
        <p:txBody>
          <a:bodyPr wrap="square" rtlCol="0">
            <a:spAutoFit/>
          </a:bodyPr>
          <a:lstStyle>
            <a:defPPr>
              <a:defRPr lang="fr-FR"/>
            </a:defPPr>
            <a:lvl1pPr defTabSz="1727942">
              <a:spcAft>
                <a:spcPts val="200"/>
              </a:spcAft>
              <a:buClr>
                <a:srgbClr val="535353"/>
              </a:buClr>
              <a:defRPr sz="1200">
                <a:solidFill>
                  <a:schemeClr val="tx1">
                    <a:lumMod val="50000"/>
                    <a:lumOff val="50000"/>
                  </a:schemeClr>
                </a:solidFill>
                <a:latin typeface="+mj-lt"/>
              </a:defRPr>
            </a:lvl1pPr>
          </a:lstStyle>
          <a:p>
            <a:r>
              <a:rPr lang="fr-FR" sz="1400" dirty="0">
                <a:latin typeface="Arial Narrow" panose="020B0606020202030204" pitchFamily="34" charset="0"/>
              </a:rPr>
              <a:t>Une </a:t>
            </a:r>
            <a:r>
              <a:rPr lang="fr-FR" sz="1400" dirty="0" smtClean="0">
                <a:latin typeface="Arial Narrow" panose="020B0606020202030204" pitchFamily="34" charset="0"/>
              </a:rPr>
              <a:t>protection accrue en tant qu’épargnant, associée à une nouvelle </a:t>
            </a:r>
            <a:r>
              <a:rPr lang="fr-FR" sz="1400" dirty="0">
                <a:latin typeface="Arial Narrow" panose="020B0606020202030204" pitchFamily="34" charset="0"/>
              </a:rPr>
              <a:t>expérience : un parcours </a:t>
            </a:r>
            <a:r>
              <a:rPr lang="fr-FR" sz="1400" dirty="0" smtClean="0">
                <a:latin typeface="Arial Narrow" panose="020B0606020202030204" pitchFamily="34" charset="0"/>
              </a:rPr>
              <a:t>épargne </a:t>
            </a:r>
            <a:r>
              <a:rPr lang="fr-FR" sz="1400" dirty="0">
                <a:latin typeface="Arial Narrow" panose="020B0606020202030204" pitchFamily="34" charset="0"/>
              </a:rPr>
              <a:t>personnalisé, un accompagnement renforcé</a:t>
            </a:r>
          </a:p>
        </p:txBody>
      </p:sp>
      <p:sp>
        <p:nvSpPr>
          <p:cNvPr id="40" name="TextBox 63">
            <a:extLst>
              <a:ext uri="{FF2B5EF4-FFF2-40B4-BE49-F238E27FC236}">
                <a16:creationId xmlns:a16="http://schemas.microsoft.com/office/drawing/2014/main" xmlns="" id="{9E894D5D-5C7F-48AF-948D-7A77108A2957}"/>
              </a:ext>
            </a:extLst>
          </p:cNvPr>
          <p:cNvSpPr txBox="1"/>
          <p:nvPr/>
        </p:nvSpPr>
        <p:spPr>
          <a:xfrm>
            <a:off x="5020010" y="2078000"/>
            <a:ext cx="3240025" cy="523220"/>
          </a:xfrm>
          <a:prstGeom prst="rect">
            <a:avLst/>
          </a:prstGeom>
          <a:noFill/>
        </p:spPr>
        <p:txBody>
          <a:bodyPr wrap="square" rtlCol="0">
            <a:spAutoFit/>
          </a:bodyPr>
          <a:lstStyle>
            <a:defPPr>
              <a:defRPr lang="fr-FR"/>
            </a:defPPr>
            <a:lvl1pPr defTabSz="1727942">
              <a:spcAft>
                <a:spcPts val="200"/>
              </a:spcAft>
              <a:buClr>
                <a:srgbClr val="535353"/>
              </a:buClr>
              <a:defRPr sz="1200">
                <a:solidFill>
                  <a:schemeClr val="tx1">
                    <a:lumMod val="50000"/>
                    <a:lumOff val="50000"/>
                  </a:schemeClr>
                </a:solidFill>
                <a:latin typeface="+mj-lt"/>
              </a:defRPr>
            </a:lvl1pPr>
          </a:lstStyle>
          <a:p>
            <a:r>
              <a:rPr lang="fr-FR" sz="1400" dirty="0">
                <a:latin typeface="Arial Narrow" panose="020B0606020202030204" pitchFamily="34" charset="0"/>
              </a:rPr>
              <a:t>Plus d’efficacité commerciale, un conseil à valeur ajoutée</a:t>
            </a:r>
          </a:p>
        </p:txBody>
      </p:sp>
      <p:sp>
        <p:nvSpPr>
          <p:cNvPr id="41" name="ZoneTexte 13">
            <a:extLst>
              <a:ext uri="{FF2B5EF4-FFF2-40B4-BE49-F238E27FC236}">
                <a16:creationId xmlns:a16="http://schemas.microsoft.com/office/drawing/2014/main" xmlns="" id="{17D72EB3-A96D-4B64-A2A2-0C8E11D30C8F}"/>
              </a:ext>
            </a:extLst>
          </p:cNvPr>
          <p:cNvSpPr txBox="1"/>
          <p:nvPr/>
        </p:nvSpPr>
        <p:spPr>
          <a:xfrm>
            <a:off x="791023" y="1732868"/>
            <a:ext cx="2082945" cy="338554"/>
          </a:xfrm>
          <a:prstGeom prst="rect">
            <a:avLst/>
          </a:prstGeom>
          <a:noFill/>
        </p:spPr>
        <p:txBody>
          <a:bodyPr wrap="square">
            <a:spAutoFit/>
          </a:bodyPr>
          <a:lstStyle>
            <a:defPPr>
              <a:defRPr lang="fr-FR"/>
            </a:defPPr>
            <a:lvl1pPr algn="ctr">
              <a:defRPr sz="1600" b="1" cap="small">
                <a:solidFill>
                  <a:srgbClr val="EA0000"/>
                </a:solidFill>
                <a:latin typeface="Arial Now"/>
              </a:defRPr>
            </a:lvl1pPr>
          </a:lstStyle>
          <a:p>
            <a:pPr algn="l"/>
            <a:r>
              <a:rPr lang="fr-FR" dirty="0">
                <a:latin typeface="Arial Narrow" panose="020B0606020202030204" pitchFamily="34" charset="0"/>
              </a:rPr>
              <a:t>Pour les </a:t>
            </a:r>
            <a:r>
              <a:rPr lang="fr-FR" dirty="0" smtClean="0">
                <a:latin typeface="Arial Narrow" panose="020B0606020202030204" pitchFamily="34" charset="0"/>
              </a:rPr>
              <a:t>clients</a:t>
            </a:r>
            <a:endParaRPr lang="fr-FR" dirty="0">
              <a:latin typeface="Arial Narrow" panose="020B0606020202030204" pitchFamily="34" charset="0"/>
            </a:endParaRPr>
          </a:p>
        </p:txBody>
      </p:sp>
      <p:grpSp>
        <p:nvGrpSpPr>
          <p:cNvPr id="42" name="Group 85">
            <a:extLst>
              <a:ext uri="{FF2B5EF4-FFF2-40B4-BE49-F238E27FC236}">
                <a16:creationId xmlns:a16="http://schemas.microsoft.com/office/drawing/2014/main" xmlns="" id="{54BAD3B9-AAD1-46DC-A572-8E43B6B15938}"/>
              </a:ext>
            </a:extLst>
          </p:cNvPr>
          <p:cNvGrpSpPr/>
          <p:nvPr/>
        </p:nvGrpSpPr>
        <p:grpSpPr>
          <a:xfrm>
            <a:off x="384318" y="1693931"/>
            <a:ext cx="396000" cy="396000"/>
            <a:chOff x="974569" y="1799148"/>
            <a:chExt cx="772622" cy="772622"/>
          </a:xfrm>
        </p:grpSpPr>
        <p:sp>
          <p:nvSpPr>
            <p:cNvPr id="43" name="Ellipse 149">
              <a:extLst>
                <a:ext uri="{FF2B5EF4-FFF2-40B4-BE49-F238E27FC236}">
                  <a16:creationId xmlns:a16="http://schemas.microsoft.com/office/drawing/2014/main" xmlns="" id="{A304F65B-DC33-44C1-8AF2-AE48272525A0}"/>
                </a:ext>
              </a:extLst>
            </p:cNvPr>
            <p:cNvSpPr/>
            <p:nvPr/>
          </p:nvSpPr>
          <p:spPr>
            <a:xfrm>
              <a:off x="974569" y="1799148"/>
              <a:ext cx="772622" cy="772622"/>
            </a:xfrm>
            <a:prstGeom prst="ellipse">
              <a:avLst/>
            </a:prstGeom>
            <a:solidFill>
              <a:srgbClr val="FF0000"/>
            </a:solidFill>
            <a:ln w="19050">
              <a:noFill/>
              <a:prstDash val="solid"/>
            </a:ln>
          </p:spPr>
          <p:style>
            <a:lnRef idx="2">
              <a:schemeClr val="accent1"/>
            </a:lnRef>
            <a:fillRef idx="1">
              <a:schemeClr val="lt1"/>
            </a:fillRef>
            <a:effectRef idx="0">
              <a:schemeClr val="accent1"/>
            </a:effectRef>
            <a:fontRef idx="minor">
              <a:schemeClr val="dk1"/>
            </a:fontRef>
          </p:style>
          <p:txBody>
            <a:bodyPr lIns="72000" tIns="0" rIns="72000" bIns="36000" rtlCol="0" anchor="t"/>
            <a:lstStyle/>
            <a:p>
              <a:pPr algn="ctr" defTabSz="1727942">
                <a:buClr>
                  <a:srgbClr val="535353"/>
                </a:buClr>
              </a:pPr>
              <a:endParaRPr lang="fr-FR" b="1" cap="small">
                <a:solidFill>
                  <a:schemeClr val="bg1"/>
                </a:solidFill>
                <a:latin typeface="Arial Narrow" panose="020B0606020202030204" pitchFamily="34" charset="0"/>
              </a:endParaRPr>
            </a:p>
          </p:txBody>
        </p:sp>
        <p:sp>
          <p:nvSpPr>
            <p:cNvPr id="45" name="Bouée 15">
              <a:extLst>
                <a:ext uri="{FF2B5EF4-FFF2-40B4-BE49-F238E27FC236}">
                  <a16:creationId xmlns:a16="http://schemas.microsoft.com/office/drawing/2014/main" xmlns="" id="{93BBED4C-8959-496E-A461-6124AF81B970}"/>
                </a:ext>
              </a:extLst>
            </p:cNvPr>
            <p:cNvSpPr/>
            <p:nvPr/>
          </p:nvSpPr>
          <p:spPr>
            <a:xfrm>
              <a:off x="1162880" y="1933459"/>
              <a:ext cx="396000" cy="504000"/>
            </a:xfrm>
            <a:custGeom>
              <a:avLst/>
              <a:gdLst/>
              <a:ahLst/>
              <a:cxnLst/>
              <a:rect l="l" t="t" r="r" b="b"/>
              <a:pathLst>
                <a:path w="581487" h="708411">
                  <a:moveTo>
                    <a:pt x="290744" y="0"/>
                  </a:moveTo>
                  <a:cubicBezTo>
                    <a:pt x="363732" y="0"/>
                    <a:pt x="422900" y="35502"/>
                    <a:pt x="422900" y="79294"/>
                  </a:cubicBezTo>
                  <a:lnTo>
                    <a:pt x="422900" y="79295"/>
                  </a:lnTo>
                  <a:lnTo>
                    <a:pt x="429829" y="203787"/>
                  </a:lnTo>
                  <a:cubicBezTo>
                    <a:pt x="434203" y="200613"/>
                    <a:pt x="439016" y="199739"/>
                    <a:pt x="443377" y="201226"/>
                  </a:cubicBezTo>
                  <a:cubicBezTo>
                    <a:pt x="454782" y="205115"/>
                    <a:pt x="458773" y="223674"/>
                    <a:pt x="452292" y="242682"/>
                  </a:cubicBezTo>
                  <a:cubicBezTo>
                    <a:pt x="445812" y="261689"/>
                    <a:pt x="431314" y="273945"/>
                    <a:pt x="419910" y="270057"/>
                  </a:cubicBezTo>
                  <a:lnTo>
                    <a:pt x="414992" y="264206"/>
                  </a:lnTo>
                  <a:cubicBezTo>
                    <a:pt x="411994" y="282523"/>
                    <a:pt x="397962" y="298728"/>
                    <a:pt x="376771" y="310241"/>
                  </a:cubicBezTo>
                  <a:lnTo>
                    <a:pt x="379333" y="382873"/>
                  </a:lnTo>
                  <a:cubicBezTo>
                    <a:pt x="408088" y="407867"/>
                    <a:pt x="489518" y="428276"/>
                    <a:pt x="547749" y="477732"/>
                  </a:cubicBezTo>
                  <a:cubicBezTo>
                    <a:pt x="565425" y="493465"/>
                    <a:pt x="581487" y="512740"/>
                    <a:pt x="581487" y="532203"/>
                  </a:cubicBezTo>
                  <a:lnTo>
                    <a:pt x="581487" y="673168"/>
                  </a:lnTo>
                  <a:cubicBezTo>
                    <a:pt x="581487" y="692632"/>
                    <a:pt x="568339" y="708411"/>
                    <a:pt x="552119" y="708411"/>
                  </a:cubicBezTo>
                  <a:lnTo>
                    <a:pt x="385770" y="708411"/>
                  </a:lnTo>
                  <a:lnTo>
                    <a:pt x="346543" y="708411"/>
                  </a:lnTo>
                  <a:lnTo>
                    <a:pt x="343040" y="707562"/>
                  </a:lnTo>
                  <a:lnTo>
                    <a:pt x="246375" y="705641"/>
                  </a:lnTo>
                  <a:cubicBezTo>
                    <a:pt x="242862" y="707425"/>
                    <a:pt x="238999" y="708411"/>
                    <a:pt x="234944" y="708411"/>
                  </a:cubicBezTo>
                  <a:lnTo>
                    <a:pt x="29369" y="708411"/>
                  </a:lnTo>
                  <a:cubicBezTo>
                    <a:pt x="13149" y="708411"/>
                    <a:pt x="0" y="692632"/>
                    <a:pt x="0" y="673168"/>
                  </a:cubicBezTo>
                  <a:lnTo>
                    <a:pt x="0" y="532203"/>
                  </a:lnTo>
                  <a:cubicBezTo>
                    <a:pt x="0" y="512740"/>
                    <a:pt x="16063" y="493465"/>
                    <a:pt x="33739" y="477732"/>
                  </a:cubicBezTo>
                  <a:cubicBezTo>
                    <a:pt x="91933" y="428308"/>
                    <a:pt x="173297" y="407894"/>
                    <a:pt x="202098" y="382917"/>
                  </a:cubicBezTo>
                  <a:lnTo>
                    <a:pt x="204716" y="309507"/>
                  </a:lnTo>
                  <a:cubicBezTo>
                    <a:pt x="186203" y="299932"/>
                    <a:pt x="173446" y="286252"/>
                    <a:pt x="168674" y="270678"/>
                  </a:cubicBezTo>
                  <a:cubicBezTo>
                    <a:pt x="168556" y="271308"/>
                    <a:pt x="168251" y="271401"/>
                    <a:pt x="167943" y="271483"/>
                  </a:cubicBezTo>
                  <a:cubicBezTo>
                    <a:pt x="156300" y="274584"/>
                    <a:pt x="142673" y="261364"/>
                    <a:pt x="137505" y="241959"/>
                  </a:cubicBezTo>
                  <a:cubicBezTo>
                    <a:pt x="132338" y="222553"/>
                    <a:pt x="137588" y="204310"/>
                    <a:pt x="149232" y="201210"/>
                  </a:cubicBezTo>
                  <a:lnTo>
                    <a:pt x="151717" y="201369"/>
                  </a:lnTo>
                  <a:lnTo>
                    <a:pt x="158588" y="79295"/>
                  </a:lnTo>
                  <a:cubicBezTo>
                    <a:pt x="158588" y="35502"/>
                    <a:pt x="217756" y="0"/>
                    <a:pt x="29074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Arial Narrow" panose="020B0606020202030204" pitchFamily="34" charset="0"/>
              </a:endParaRPr>
            </a:p>
          </p:txBody>
        </p:sp>
      </p:grpSp>
      <p:sp>
        <p:nvSpPr>
          <p:cNvPr id="47" name="ZoneTexte 13">
            <a:extLst>
              <a:ext uri="{FF2B5EF4-FFF2-40B4-BE49-F238E27FC236}">
                <a16:creationId xmlns:a16="http://schemas.microsoft.com/office/drawing/2014/main" xmlns="" id="{F7CEF2EE-6B6B-4351-AEBC-D7DFE3EC31AD}"/>
              </a:ext>
            </a:extLst>
          </p:cNvPr>
          <p:cNvSpPr txBox="1"/>
          <p:nvPr/>
        </p:nvSpPr>
        <p:spPr>
          <a:xfrm>
            <a:off x="4954029" y="1705558"/>
            <a:ext cx="2291240" cy="338554"/>
          </a:xfrm>
          <a:prstGeom prst="rect">
            <a:avLst/>
          </a:prstGeom>
          <a:noFill/>
        </p:spPr>
        <p:txBody>
          <a:bodyPr wrap="square">
            <a:spAutoFit/>
          </a:bodyPr>
          <a:lstStyle>
            <a:defPPr>
              <a:defRPr lang="fr-FR"/>
            </a:defPPr>
            <a:lvl1pPr algn="ctr">
              <a:defRPr sz="1600" b="1" cap="small">
                <a:solidFill>
                  <a:srgbClr val="EA0000"/>
                </a:solidFill>
                <a:latin typeface="Arial Now"/>
              </a:defRPr>
            </a:lvl1pPr>
          </a:lstStyle>
          <a:p>
            <a:r>
              <a:rPr lang="fr-FR" dirty="0">
                <a:latin typeface="Arial Narrow" panose="020B0606020202030204" pitchFamily="34" charset="0"/>
              </a:rPr>
              <a:t>Pour les </a:t>
            </a:r>
            <a:r>
              <a:rPr lang="fr-FR" dirty="0" smtClean="0">
                <a:latin typeface="Arial Narrow" panose="020B0606020202030204" pitchFamily="34" charset="0"/>
              </a:rPr>
              <a:t>conseillers</a:t>
            </a:r>
            <a:endParaRPr lang="fr-FR" dirty="0">
              <a:latin typeface="Arial Narrow" panose="020B0606020202030204" pitchFamily="34" charset="0"/>
            </a:endParaRPr>
          </a:p>
        </p:txBody>
      </p:sp>
      <p:grpSp>
        <p:nvGrpSpPr>
          <p:cNvPr id="48" name="Group 89">
            <a:extLst>
              <a:ext uri="{FF2B5EF4-FFF2-40B4-BE49-F238E27FC236}">
                <a16:creationId xmlns:a16="http://schemas.microsoft.com/office/drawing/2014/main" xmlns="" id="{84B32D87-1584-4C82-B776-0A617182A3CB}"/>
              </a:ext>
            </a:extLst>
          </p:cNvPr>
          <p:cNvGrpSpPr/>
          <p:nvPr/>
        </p:nvGrpSpPr>
        <p:grpSpPr>
          <a:xfrm>
            <a:off x="4625170" y="1691192"/>
            <a:ext cx="396000" cy="396000"/>
            <a:chOff x="5953315" y="1799148"/>
            <a:chExt cx="772622" cy="772622"/>
          </a:xfrm>
        </p:grpSpPr>
        <p:sp>
          <p:nvSpPr>
            <p:cNvPr id="49" name="Ellipse 149">
              <a:extLst>
                <a:ext uri="{FF2B5EF4-FFF2-40B4-BE49-F238E27FC236}">
                  <a16:creationId xmlns:a16="http://schemas.microsoft.com/office/drawing/2014/main" xmlns="" id="{26AC11A8-DC97-465B-877F-7D42AF28E36E}"/>
                </a:ext>
              </a:extLst>
            </p:cNvPr>
            <p:cNvSpPr/>
            <p:nvPr/>
          </p:nvSpPr>
          <p:spPr>
            <a:xfrm>
              <a:off x="5953315" y="1799148"/>
              <a:ext cx="772622" cy="772622"/>
            </a:xfrm>
            <a:prstGeom prst="ellipse">
              <a:avLst/>
            </a:prstGeom>
            <a:solidFill>
              <a:srgbClr val="FF0000"/>
            </a:solidFill>
            <a:ln w="19050">
              <a:noFill/>
              <a:prstDash val="solid"/>
            </a:ln>
          </p:spPr>
          <p:style>
            <a:lnRef idx="2">
              <a:schemeClr val="accent1"/>
            </a:lnRef>
            <a:fillRef idx="1">
              <a:schemeClr val="lt1"/>
            </a:fillRef>
            <a:effectRef idx="0">
              <a:schemeClr val="accent1"/>
            </a:effectRef>
            <a:fontRef idx="minor">
              <a:schemeClr val="dk1"/>
            </a:fontRef>
          </p:style>
          <p:txBody>
            <a:bodyPr lIns="72000" tIns="0" rIns="72000" bIns="36000" rtlCol="0" anchor="t"/>
            <a:lstStyle/>
            <a:p>
              <a:pPr algn="ctr" defTabSz="1727942">
                <a:buClr>
                  <a:srgbClr val="535353"/>
                </a:buClr>
              </a:pPr>
              <a:endParaRPr lang="fr-FR" b="1" cap="small" dirty="0">
                <a:solidFill>
                  <a:schemeClr val="bg1"/>
                </a:solidFill>
                <a:latin typeface="Arial Narrow" panose="020B0606020202030204" pitchFamily="34" charset="0"/>
              </a:endParaRPr>
            </a:p>
          </p:txBody>
        </p:sp>
        <p:sp>
          <p:nvSpPr>
            <p:cNvPr id="50" name="Rectangle 11">
              <a:extLst>
                <a:ext uri="{FF2B5EF4-FFF2-40B4-BE49-F238E27FC236}">
                  <a16:creationId xmlns:a16="http://schemas.microsoft.com/office/drawing/2014/main" xmlns="" id="{8FA6F11A-11B5-47EB-A9A1-9A5BD9040DFE}"/>
                </a:ext>
              </a:extLst>
            </p:cNvPr>
            <p:cNvSpPr/>
            <p:nvPr/>
          </p:nvSpPr>
          <p:spPr>
            <a:xfrm>
              <a:off x="6141626" y="1905887"/>
              <a:ext cx="396000" cy="504000"/>
            </a:xfrm>
            <a:custGeom>
              <a:avLst/>
              <a:gdLst/>
              <a:ahLst/>
              <a:cxnLst/>
              <a:rect l="l" t="t" r="r" b="b"/>
              <a:pathLst>
                <a:path w="3656491" h="4454610">
                  <a:moveTo>
                    <a:pt x="1811111" y="2756337"/>
                  </a:moveTo>
                  <a:lnTo>
                    <a:pt x="1791619" y="2760521"/>
                  </a:lnTo>
                  <a:cubicBezTo>
                    <a:pt x="1752430" y="2775762"/>
                    <a:pt x="1663166" y="2836721"/>
                    <a:pt x="1608738" y="2878087"/>
                  </a:cubicBezTo>
                  <a:cubicBezTo>
                    <a:pt x="1554310" y="2919452"/>
                    <a:pt x="1451985" y="2965173"/>
                    <a:pt x="1465048" y="3008715"/>
                  </a:cubicBezTo>
                  <a:cubicBezTo>
                    <a:pt x="1478110" y="3052258"/>
                    <a:pt x="1643573" y="3100155"/>
                    <a:pt x="1687116" y="3139344"/>
                  </a:cubicBezTo>
                  <a:cubicBezTo>
                    <a:pt x="1730658" y="3178532"/>
                    <a:pt x="1748075" y="3161116"/>
                    <a:pt x="1726304" y="3243847"/>
                  </a:cubicBezTo>
                  <a:cubicBezTo>
                    <a:pt x="1704533" y="3326578"/>
                    <a:pt x="1600030" y="3494219"/>
                    <a:pt x="1556487" y="3635733"/>
                  </a:cubicBezTo>
                  <a:cubicBezTo>
                    <a:pt x="1512945" y="3777247"/>
                    <a:pt x="1471579" y="3984076"/>
                    <a:pt x="1465048" y="4092933"/>
                  </a:cubicBezTo>
                  <a:cubicBezTo>
                    <a:pt x="1458516" y="4201790"/>
                    <a:pt x="1462870" y="4249687"/>
                    <a:pt x="1517299" y="4288876"/>
                  </a:cubicBezTo>
                  <a:cubicBezTo>
                    <a:pt x="1571727" y="4328064"/>
                    <a:pt x="1704533" y="4321533"/>
                    <a:pt x="1791619" y="4328064"/>
                  </a:cubicBezTo>
                  <a:cubicBezTo>
                    <a:pt x="1878705" y="4334596"/>
                    <a:pt x="1976676" y="4338950"/>
                    <a:pt x="2039813" y="4328064"/>
                  </a:cubicBezTo>
                  <a:cubicBezTo>
                    <a:pt x="2102950" y="4317179"/>
                    <a:pt x="2155202" y="4338950"/>
                    <a:pt x="2170441" y="4262750"/>
                  </a:cubicBezTo>
                  <a:cubicBezTo>
                    <a:pt x="2185681" y="4186549"/>
                    <a:pt x="2153024" y="3994960"/>
                    <a:pt x="2131253" y="3870864"/>
                  </a:cubicBezTo>
                  <a:cubicBezTo>
                    <a:pt x="2109481" y="3746767"/>
                    <a:pt x="2072470" y="3622670"/>
                    <a:pt x="2039813" y="3518167"/>
                  </a:cubicBezTo>
                  <a:cubicBezTo>
                    <a:pt x="2007156" y="3413665"/>
                    <a:pt x="1948372" y="3306984"/>
                    <a:pt x="1935310" y="3243847"/>
                  </a:cubicBezTo>
                  <a:cubicBezTo>
                    <a:pt x="1922247" y="3180710"/>
                    <a:pt x="1928779" y="3174177"/>
                    <a:pt x="1961436" y="3139344"/>
                  </a:cubicBezTo>
                  <a:cubicBezTo>
                    <a:pt x="1994093" y="3104510"/>
                    <a:pt x="2126899" y="3080562"/>
                    <a:pt x="2131253" y="3034841"/>
                  </a:cubicBezTo>
                  <a:cubicBezTo>
                    <a:pt x="2135606" y="2989121"/>
                    <a:pt x="2035459" y="2906389"/>
                    <a:pt x="1987562" y="2865023"/>
                  </a:cubicBezTo>
                  <a:cubicBezTo>
                    <a:pt x="1939665" y="2823658"/>
                    <a:pt x="1880882" y="2799709"/>
                    <a:pt x="1843870" y="2786646"/>
                  </a:cubicBezTo>
                  <a:cubicBezTo>
                    <a:pt x="1816111" y="2776849"/>
                    <a:pt x="1822643" y="2758480"/>
                    <a:pt x="1811111" y="2756337"/>
                  </a:cubicBezTo>
                  <a:close/>
                  <a:moveTo>
                    <a:pt x="1828243" y="0"/>
                  </a:moveTo>
                  <a:cubicBezTo>
                    <a:pt x="2287204" y="0"/>
                    <a:pt x="2659262" y="223245"/>
                    <a:pt x="2659262" y="498618"/>
                  </a:cubicBezTo>
                  <a:lnTo>
                    <a:pt x="2702841" y="1281444"/>
                  </a:lnTo>
                  <a:cubicBezTo>
                    <a:pt x="2730337" y="1261488"/>
                    <a:pt x="2760610" y="1255997"/>
                    <a:pt x="2788026" y="1265343"/>
                  </a:cubicBezTo>
                  <a:cubicBezTo>
                    <a:pt x="2859742" y="1289800"/>
                    <a:pt x="2884841" y="1406504"/>
                    <a:pt x="2844083" y="1526034"/>
                  </a:cubicBezTo>
                  <a:cubicBezTo>
                    <a:pt x="2803337" y="1645545"/>
                    <a:pt x="2712174" y="1722617"/>
                    <a:pt x="2640458" y="1698171"/>
                  </a:cubicBezTo>
                  <a:lnTo>
                    <a:pt x="2609537" y="1661373"/>
                  </a:lnTo>
                  <a:cubicBezTo>
                    <a:pt x="2590683" y="1776557"/>
                    <a:pt x="2502454" y="1878460"/>
                    <a:pt x="2369200" y="1950849"/>
                  </a:cubicBezTo>
                  <a:lnTo>
                    <a:pt x="2385308" y="2407568"/>
                  </a:lnTo>
                  <a:cubicBezTo>
                    <a:pt x="2566126" y="2564744"/>
                    <a:pt x="3078168" y="2693078"/>
                    <a:pt x="3444336" y="3004061"/>
                  </a:cubicBezTo>
                  <a:cubicBezTo>
                    <a:pt x="3555485" y="3102993"/>
                    <a:pt x="3656491" y="3224198"/>
                    <a:pt x="3656491" y="3346586"/>
                  </a:cubicBezTo>
                  <a:lnTo>
                    <a:pt x="3656491" y="4233003"/>
                  </a:lnTo>
                  <a:cubicBezTo>
                    <a:pt x="3656491" y="4355391"/>
                    <a:pt x="3573809" y="4454610"/>
                    <a:pt x="3471813" y="4454610"/>
                  </a:cubicBezTo>
                  <a:lnTo>
                    <a:pt x="2425787" y="4454610"/>
                  </a:lnTo>
                  <a:lnTo>
                    <a:pt x="2179124" y="4454610"/>
                  </a:lnTo>
                  <a:lnTo>
                    <a:pt x="2157089" y="4449274"/>
                  </a:lnTo>
                  <a:lnTo>
                    <a:pt x="1549246" y="4437201"/>
                  </a:lnTo>
                  <a:cubicBezTo>
                    <a:pt x="1527154" y="4448415"/>
                    <a:pt x="1502865" y="4454610"/>
                    <a:pt x="1477367" y="4454610"/>
                  </a:cubicBezTo>
                  <a:lnTo>
                    <a:pt x="184678" y="4454610"/>
                  </a:lnTo>
                  <a:cubicBezTo>
                    <a:pt x="82682" y="4454610"/>
                    <a:pt x="0" y="4355391"/>
                    <a:pt x="0" y="4233003"/>
                  </a:cubicBezTo>
                  <a:lnTo>
                    <a:pt x="0" y="3346586"/>
                  </a:lnTo>
                  <a:cubicBezTo>
                    <a:pt x="0" y="3224198"/>
                    <a:pt x="101006" y="3102993"/>
                    <a:pt x="212156" y="3004061"/>
                  </a:cubicBezTo>
                  <a:cubicBezTo>
                    <a:pt x="578087" y="2693271"/>
                    <a:pt x="1089718" y="2564906"/>
                    <a:pt x="1270828" y="2407849"/>
                  </a:cubicBezTo>
                  <a:lnTo>
                    <a:pt x="1287285" y="1946235"/>
                  </a:lnTo>
                  <a:cubicBezTo>
                    <a:pt x="1170874" y="1886025"/>
                    <a:pt x="1090658" y="1800006"/>
                    <a:pt x="1060653" y="1702069"/>
                  </a:cubicBezTo>
                  <a:cubicBezTo>
                    <a:pt x="1059905" y="1706029"/>
                    <a:pt x="1057994" y="1706614"/>
                    <a:pt x="1056057" y="1707131"/>
                  </a:cubicBezTo>
                  <a:cubicBezTo>
                    <a:pt x="982834" y="1726633"/>
                    <a:pt x="897151" y="1643509"/>
                    <a:pt x="864655" y="1521482"/>
                  </a:cubicBezTo>
                  <a:cubicBezTo>
                    <a:pt x="832165" y="1399455"/>
                    <a:pt x="865178" y="1284738"/>
                    <a:pt x="938395" y="1265243"/>
                  </a:cubicBezTo>
                  <a:lnTo>
                    <a:pt x="954024" y="1266245"/>
                  </a:lnTo>
                  <a:lnTo>
                    <a:pt x="997223" y="498618"/>
                  </a:lnTo>
                  <a:cubicBezTo>
                    <a:pt x="997223" y="223245"/>
                    <a:pt x="1369288" y="0"/>
                    <a:pt x="182824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Arial Narrow" panose="020B0606020202030204" pitchFamily="34" charset="0"/>
              </a:endParaRPr>
            </a:p>
          </p:txBody>
        </p:sp>
      </p:grpSp>
      <p:cxnSp>
        <p:nvCxnSpPr>
          <p:cNvPr id="51" name="Straight Connector 92">
            <a:extLst>
              <a:ext uri="{FF2B5EF4-FFF2-40B4-BE49-F238E27FC236}">
                <a16:creationId xmlns:a16="http://schemas.microsoft.com/office/drawing/2014/main" xmlns="" id="{FF9143C0-9673-4876-80EB-044546FE93F4}"/>
              </a:ext>
            </a:extLst>
          </p:cNvPr>
          <p:cNvCxnSpPr>
            <a:cxnSpLocks/>
          </p:cNvCxnSpPr>
          <p:nvPr/>
        </p:nvCxnSpPr>
        <p:spPr>
          <a:xfrm flipV="1">
            <a:off x="4622287" y="2154080"/>
            <a:ext cx="0" cy="5009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97">
            <a:extLst>
              <a:ext uri="{FF2B5EF4-FFF2-40B4-BE49-F238E27FC236}">
                <a16:creationId xmlns:a16="http://schemas.microsoft.com/office/drawing/2014/main" xmlns="" id="{DC5ED0D5-BE9A-461B-94CC-950C018D9530}"/>
              </a:ext>
            </a:extLst>
          </p:cNvPr>
          <p:cNvCxnSpPr>
            <a:cxnSpLocks/>
          </p:cNvCxnSpPr>
          <p:nvPr/>
        </p:nvCxnSpPr>
        <p:spPr>
          <a:xfrm>
            <a:off x="2496733" y="1908194"/>
            <a:ext cx="168879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98">
            <a:extLst>
              <a:ext uri="{FF2B5EF4-FFF2-40B4-BE49-F238E27FC236}">
                <a16:creationId xmlns:a16="http://schemas.microsoft.com/office/drawing/2014/main" xmlns="" id="{70E5B492-9D1A-40B7-8D93-0505C504D56B}"/>
              </a:ext>
            </a:extLst>
          </p:cNvPr>
          <p:cNvCxnSpPr>
            <a:cxnSpLocks/>
          </p:cNvCxnSpPr>
          <p:nvPr/>
        </p:nvCxnSpPr>
        <p:spPr>
          <a:xfrm>
            <a:off x="7382393" y="1881300"/>
            <a:ext cx="13805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03436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198696" y="1189978"/>
            <a:ext cx="4587060" cy="374571"/>
          </a:xfrm>
          <a:prstGeom prst="roundRect">
            <a:avLst/>
          </a:prstGeom>
        </p:spPr>
        <p:txBody>
          <a:bodyPr wrap="square">
            <a:spAutoFit/>
          </a:bodyPr>
          <a:lstStyle>
            <a:defPPr>
              <a:defRPr lang="fr-FR"/>
            </a:defPPr>
            <a:lvl1pPr>
              <a:defRPr sz="1600" b="1" i="1">
                <a:solidFill>
                  <a:schemeClr val="accent2">
                    <a:lumMod val="75000"/>
                  </a:schemeClr>
                </a:solidFill>
                <a:latin typeface="Arial Now"/>
              </a:defRPr>
            </a:lvl1pPr>
          </a:lstStyle>
          <a:p>
            <a:r>
              <a:rPr lang="fr-FR" i="0" dirty="0">
                <a:solidFill>
                  <a:schemeClr val="tx1"/>
                </a:solidFill>
                <a:latin typeface="Arial Narrow" panose="020B0606020202030204" pitchFamily="34" charset="0"/>
              </a:rPr>
              <a:t>Quels sont ces </a:t>
            </a:r>
            <a:r>
              <a:rPr lang="fr-FR" i="0" dirty="0" smtClean="0">
                <a:solidFill>
                  <a:schemeClr val="tx1"/>
                </a:solidFill>
                <a:latin typeface="Arial Narrow" panose="020B0606020202030204" pitchFamily="34" charset="0"/>
              </a:rPr>
              <a:t>différents parcours </a:t>
            </a:r>
            <a:r>
              <a:rPr lang="fr-FR" i="0" dirty="0">
                <a:solidFill>
                  <a:schemeClr val="tx1"/>
                </a:solidFill>
                <a:latin typeface="Arial Narrow" panose="020B0606020202030204" pitchFamily="34" charset="0"/>
              </a:rPr>
              <a:t>?</a:t>
            </a:r>
          </a:p>
        </p:txBody>
      </p:sp>
      <p:sp>
        <p:nvSpPr>
          <p:cNvPr id="8" name="Rectangle 7">
            <a:extLst>
              <a:ext uri="{FF2B5EF4-FFF2-40B4-BE49-F238E27FC236}">
                <a16:creationId xmlns="" xmlns:a16="http://schemas.microsoft.com/office/drawing/2014/main" id="{A8BDD3F2-1781-4262-AED1-25E1F8C54EA8}"/>
              </a:ext>
            </a:extLst>
          </p:cNvPr>
          <p:cNvSpPr/>
          <p:nvPr/>
        </p:nvSpPr>
        <p:spPr bwMode="auto">
          <a:xfrm>
            <a:off x="404447" y="1627567"/>
            <a:ext cx="8464898" cy="2045840"/>
          </a:xfrm>
          <a:prstGeom prst="rect">
            <a:avLst/>
          </a:prstGeom>
          <a:solidFill>
            <a:srgbClr val="FFDDDD"/>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400" b="0" i="0" u="none" strike="noStrike" cap="none" normalizeH="0" baseline="0">
              <a:ln>
                <a:noFill/>
              </a:ln>
              <a:solidFill>
                <a:srgbClr val="581D74"/>
              </a:solidFill>
              <a:effectLst/>
              <a:latin typeface="Arial Narrow" panose="020B0606020202030204" pitchFamily="34" charset="0"/>
            </a:endParaRPr>
          </a:p>
        </p:txBody>
      </p:sp>
      <p:sp>
        <p:nvSpPr>
          <p:cNvPr id="9" name="Oval 65">
            <a:extLst>
              <a:ext uri="{FF2B5EF4-FFF2-40B4-BE49-F238E27FC236}">
                <a16:creationId xmlns="" xmlns:a16="http://schemas.microsoft.com/office/drawing/2014/main" id="{9CE98AE0-C90F-4881-9CFF-5BB0CD2A9A0A}"/>
              </a:ext>
            </a:extLst>
          </p:cNvPr>
          <p:cNvSpPr/>
          <p:nvPr/>
        </p:nvSpPr>
        <p:spPr bwMode="auto">
          <a:xfrm>
            <a:off x="528292" y="1737201"/>
            <a:ext cx="161388" cy="174837"/>
          </a:xfrm>
          <a:prstGeom prst="ellipse">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a:ln>
                  <a:noFill/>
                </a:ln>
                <a:effectLst/>
                <a:latin typeface="Arial Narrow" panose="020B0606020202030204" pitchFamily="34" charset="0"/>
              </a:rPr>
              <a:t>1</a:t>
            </a:r>
          </a:p>
        </p:txBody>
      </p:sp>
      <p:sp>
        <p:nvSpPr>
          <p:cNvPr id="10" name="Content Placeholder 2">
            <a:extLst>
              <a:ext uri="{FF2B5EF4-FFF2-40B4-BE49-F238E27FC236}">
                <a16:creationId xmlns="" xmlns:a16="http://schemas.microsoft.com/office/drawing/2014/main" id="{494486D4-8FB8-4387-9749-B0505BC0B636}"/>
              </a:ext>
            </a:extLst>
          </p:cNvPr>
          <p:cNvSpPr txBox="1">
            <a:spLocks/>
          </p:cNvSpPr>
          <p:nvPr/>
        </p:nvSpPr>
        <p:spPr bwMode="auto">
          <a:xfrm>
            <a:off x="1308120" y="2090365"/>
            <a:ext cx="4973925" cy="261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Font typeface="Wingdings" pitchFamily="2" charset="2"/>
              <a:buNone/>
            </a:pPr>
            <a:r>
              <a:rPr lang="fr-FR" sz="1400" kern="0" dirty="0">
                <a:solidFill>
                  <a:schemeClr val="tx1"/>
                </a:solidFill>
                <a:latin typeface="Arial Narrow" panose="020B0606020202030204" pitchFamily="34" charset="0"/>
              </a:rPr>
              <a:t>Client souhaitant un conseil sur ses investissements et </a:t>
            </a:r>
            <a:r>
              <a:rPr lang="fr-FR" sz="1400" kern="0" dirty="0" smtClean="0">
                <a:solidFill>
                  <a:schemeClr val="tx1"/>
                </a:solidFill>
                <a:latin typeface="Arial Narrow" panose="020B0606020202030204" pitchFamily="34" charset="0"/>
              </a:rPr>
              <a:t>projets</a:t>
            </a:r>
            <a:endParaRPr lang="fr-FR" sz="1400" kern="0" dirty="0">
              <a:solidFill>
                <a:schemeClr val="tx1"/>
              </a:solidFill>
              <a:latin typeface="Arial Narrow" panose="020B0606020202030204" pitchFamily="34" charset="0"/>
            </a:endParaRPr>
          </a:p>
        </p:txBody>
      </p:sp>
      <p:sp>
        <p:nvSpPr>
          <p:cNvPr id="11" name="Content Placeholder 2">
            <a:extLst>
              <a:ext uri="{FF2B5EF4-FFF2-40B4-BE49-F238E27FC236}">
                <a16:creationId xmlns="" xmlns:a16="http://schemas.microsoft.com/office/drawing/2014/main" id="{BBEB0F17-488E-44B2-9B67-FA8889B85474}"/>
              </a:ext>
            </a:extLst>
          </p:cNvPr>
          <p:cNvSpPr txBox="1">
            <a:spLocks/>
          </p:cNvSpPr>
          <p:nvPr/>
        </p:nvSpPr>
        <p:spPr bwMode="auto">
          <a:xfrm>
            <a:off x="795088" y="1658121"/>
            <a:ext cx="4691312" cy="253917"/>
          </a:xfrm>
          <a:prstGeom prst="rect">
            <a:avLst/>
          </a:prstGeom>
          <a:noFill/>
          <a:ln>
            <a:noFill/>
          </a:ln>
          <a:extLst/>
        </p:spPr>
        <p:txBody>
          <a:bodyPr vert="horz" wrap="square" lIns="91440" tIns="45720" rIns="91440" bIns="45720" numCol="1" anchor="t" anchorCtr="0" compatLnSpc="1">
            <a:prstTxWarp prst="textNoShape">
              <a:avLst/>
            </a:prstTxWarp>
            <a:noAutofit/>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Font typeface="Wingdings" pitchFamily="2" charset="2"/>
              <a:buNone/>
            </a:pPr>
            <a:r>
              <a:rPr lang="fr-FR" sz="1600" b="0" kern="0" dirty="0" smtClean="0">
                <a:solidFill>
                  <a:schemeClr val="tx1"/>
                </a:solidFill>
                <a:latin typeface="Arial Narrow" panose="020B0606020202030204" pitchFamily="34" charset="0"/>
              </a:rPr>
              <a:t>Un parcours cible =</a:t>
            </a:r>
            <a:r>
              <a:rPr lang="fr-FR" sz="1600" kern="0" dirty="0" smtClean="0">
                <a:solidFill>
                  <a:schemeClr val="tx1"/>
                </a:solidFill>
                <a:latin typeface="Arial Narrow" panose="020B0606020202030204" pitchFamily="34" charset="0"/>
              </a:rPr>
              <a:t> le </a:t>
            </a:r>
            <a:r>
              <a:rPr lang="fr-FR" sz="1600" kern="0" dirty="0">
                <a:solidFill>
                  <a:schemeClr val="tx1"/>
                </a:solidFill>
                <a:latin typeface="Arial Narrow" panose="020B0606020202030204" pitchFamily="34" charset="0"/>
              </a:rPr>
              <a:t>parcours avec conseil</a:t>
            </a:r>
          </a:p>
        </p:txBody>
      </p:sp>
      <p:sp>
        <p:nvSpPr>
          <p:cNvPr id="12" name="Content Placeholder 2">
            <a:extLst>
              <a:ext uri="{FF2B5EF4-FFF2-40B4-BE49-F238E27FC236}">
                <a16:creationId xmlns="" xmlns:a16="http://schemas.microsoft.com/office/drawing/2014/main" id="{79B0C0DE-AB6D-4782-BF1A-F4CBC97CDEE4}"/>
              </a:ext>
            </a:extLst>
          </p:cNvPr>
          <p:cNvSpPr txBox="1">
            <a:spLocks/>
          </p:cNvSpPr>
          <p:nvPr/>
        </p:nvSpPr>
        <p:spPr bwMode="auto">
          <a:xfrm>
            <a:off x="518575" y="2188929"/>
            <a:ext cx="5441323" cy="1306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a:buFont typeface="Arial" panose="020B0604020202020204" pitchFamily="34" charset="0"/>
              <a:buChar char="•"/>
            </a:pPr>
            <a:endParaRPr lang="fr-FR" sz="1400" b="0" kern="0" dirty="0" smtClean="0">
              <a:solidFill>
                <a:schemeClr val="tx1"/>
              </a:solidFill>
              <a:latin typeface="Arial Narrow" panose="020B0606020202030204" pitchFamily="34" charset="0"/>
            </a:endParaRPr>
          </a:p>
          <a:p>
            <a:pPr marL="0" indent="0">
              <a:buNone/>
            </a:pPr>
            <a:r>
              <a:rPr lang="fr-FR" sz="1400" b="0" kern="0" dirty="0" smtClean="0">
                <a:solidFill>
                  <a:schemeClr val="tx1"/>
                </a:solidFill>
                <a:latin typeface="Arial Narrow" panose="020B0606020202030204" pitchFamily="34" charset="0"/>
              </a:rPr>
              <a:t>Le </a:t>
            </a:r>
            <a:r>
              <a:rPr lang="fr-FR" sz="1400" b="0" kern="0" dirty="0">
                <a:solidFill>
                  <a:schemeClr val="tx1"/>
                </a:solidFill>
                <a:latin typeface="Arial Narrow" panose="020B0606020202030204" pitchFamily="34" charset="0"/>
              </a:rPr>
              <a:t>conseiller apporte une recommandation au </a:t>
            </a:r>
            <a:r>
              <a:rPr lang="fr-FR" sz="1400" b="0" kern="0" dirty="0" smtClean="0">
                <a:solidFill>
                  <a:schemeClr val="tx1"/>
                </a:solidFill>
                <a:latin typeface="Arial Narrow" panose="020B0606020202030204" pitchFamily="34" charset="0"/>
              </a:rPr>
              <a:t>client. Celle-ci </a:t>
            </a:r>
            <a:r>
              <a:rPr lang="fr-FR" sz="1400" b="0" kern="0" dirty="0">
                <a:solidFill>
                  <a:schemeClr val="tx1"/>
                </a:solidFill>
                <a:latin typeface="Arial Narrow" panose="020B0606020202030204" pitchFamily="34" charset="0"/>
              </a:rPr>
              <a:t>est </a:t>
            </a:r>
            <a:r>
              <a:rPr lang="fr-FR" sz="1400" b="0" kern="0" dirty="0" smtClean="0">
                <a:solidFill>
                  <a:schemeClr val="tx1"/>
                </a:solidFill>
                <a:latin typeface="Arial Narrow" panose="020B0606020202030204" pitchFamily="34" charset="0"/>
              </a:rPr>
              <a:t>personnalisée, adaptée </a:t>
            </a:r>
            <a:r>
              <a:rPr lang="fr-FR" sz="1400" b="0" kern="0" dirty="0">
                <a:solidFill>
                  <a:schemeClr val="tx1"/>
                </a:solidFill>
                <a:latin typeface="Arial Narrow" panose="020B0606020202030204" pitchFamily="34" charset="0"/>
              </a:rPr>
              <a:t>à son </a:t>
            </a:r>
            <a:r>
              <a:rPr lang="fr-FR" sz="1400" b="0" kern="0" dirty="0" smtClean="0">
                <a:solidFill>
                  <a:schemeClr val="tx1"/>
                </a:solidFill>
                <a:latin typeface="Arial Narrow" panose="020B0606020202030204" pitchFamily="34" charset="0"/>
              </a:rPr>
              <a:t>profil et </a:t>
            </a:r>
            <a:r>
              <a:rPr lang="fr-FR" sz="1400" b="0" kern="0" dirty="0">
                <a:solidFill>
                  <a:schemeClr val="tx1"/>
                </a:solidFill>
                <a:latin typeface="Arial Narrow" panose="020B0606020202030204" pitchFamily="34" charset="0"/>
              </a:rPr>
              <a:t>répond à ses objectifs et besoins </a:t>
            </a:r>
            <a:r>
              <a:rPr lang="fr-FR" sz="1400" b="0" kern="0" dirty="0" smtClean="0">
                <a:solidFill>
                  <a:schemeClr val="tx1"/>
                </a:solidFill>
                <a:latin typeface="Arial Narrow" panose="020B0606020202030204" pitchFamily="34" charset="0"/>
              </a:rPr>
              <a:t>d'investissement.</a:t>
            </a:r>
            <a:r>
              <a:rPr lang="fr-FR" sz="1400" b="0" kern="0" dirty="0">
                <a:solidFill>
                  <a:schemeClr val="tx1"/>
                </a:solidFill>
                <a:latin typeface="Arial Narrow" panose="020B0606020202030204" pitchFamily="34" charset="0"/>
              </a:rPr>
              <a:t/>
            </a:r>
            <a:br>
              <a:rPr lang="fr-FR" sz="1400" b="0" kern="0" dirty="0">
                <a:solidFill>
                  <a:schemeClr val="tx1"/>
                </a:solidFill>
                <a:latin typeface="Arial Narrow" panose="020B0606020202030204" pitchFamily="34" charset="0"/>
              </a:rPr>
            </a:br>
            <a:r>
              <a:rPr lang="fr-FR" sz="1400" b="0" kern="0" dirty="0" smtClean="0">
                <a:solidFill>
                  <a:schemeClr val="tx1"/>
                </a:solidFill>
                <a:latin typeface="Arial Narrow" panose="020B0606020202030204" pitchFamily="34" charset="0"/>
              </a:rPr>
              <a:t>Cela </a:t>
            </a:r>
            <a:r>
              <a:rPr lang="fr-FR" sz="1400" b="0" kern="0" dirty="0">
                <a:solidFill>
                  <a:schemeClr val="tx1"/>
                </a:solidFill>
                <a:latin typeface="Arial Narrow" panose="020B0606020202030204" pitchFamily="34" charset="0"/>
              </a:rPr>
              <a:t>suppose que le client détaille son projet et accepte de fournir tous les éléments nécessaires à l’établissement du conseil.</a:t>
            </a:r>
          </a:p>
        </p:txBody>
      </p:sp>
      <p:sp>
        <p:nvSpPr>
          <p:cNvPr id="13" name="Rectangle 12">
            <a:extLst>
              <a:ext uri="{FF2B5EF4-FFF2-40B4-BE49-F238E27FC236}">
                <a16:creationId xmlns="" xmlns:a16="http://schemas.microsoft.com/office/drawing/2014/main" id="{4E8E8900-DF32-40BF-BA78-D122CF838C07}"/>
              </a:ext>
            </a:extLst>
          </p:cNvPr>
          <p:cNvSpPr/>
          <p:nvPr/>
        </p:nvSpPr>
        <p:spPr bwMode="auto">
          <a:xfrm>
            <a:off x="5956600" y="1882332"/>
            <a:ext cx="2773493" cy="1674448"/>
          </a:xfrm>
          <a:prstGeom prst="rect">
            <a:avLst/>
          </a:prstGeom>
          <a:solidFill>
            <a:schemeClr val="bg1"/>
          </a:solidFill>
          <a:ln w="9525" cap="flat" cmpd="sng" algn="ctr">
            <a:solidFill>
              <a:srgbClr val="E3E4E4"/>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400" b="0" i="0" u="none" strike="noStrike" cap="none" normalizeH="0" baseline="0">
              <a:ln>
                <a:noFill/>
              </a:ln>
              <a:solidFill>
                <a:schemeClr val="tx1"/>
              </a:solidFill>
              <a:effectLst/>
              <a:latin typeface="Arial Narrow" panose="020B0606020202030204" pitchFamily="34" charset="0"/>
            </a:endParaRPr>
          </a:p>
        </p:txBody>
      </p:sp>
      <p:grpSp>
        <p:nvGrpSpPr>
          <p:cNvPr id="14" name="Group 85">
            <a:extLst>
              <a:ext uri="{FF2B5EF4-FFF2-40B4-BE49-F238E27FC236}">
                <a16:creationId xmlns="" xmlns:a16="http://schemas.microsoft.com/office/drawing/2014/main" id="{66D0E7C6-769A-4FA0-A543-3CC062775C53}"/>
              </a:ext>
            </a:extLst>
          </p:cNvPr>
          <p:cNvGrpSpPr/>
          <p:nvPr/>
        </p:nvGrpSpPr>
        <p:grpSpPr>
          <a:xfrm>
            <a:off x="5854533" y="1702504"/>
            <a:ext cx="2875560" cy="379518"/>
            <a:chOff x="4462706" y="2936164"/>
            <a:chExt cx="3234248" cy="638513"/>
          </a:xfrm>
          <a:solidFill>
            <a:srgbClr val="D7C5C9"/>
          </a:solidFill>
        </p:grpSpPr>
        <p:sp>
          <p:nvSpPr>
            <p:cNvPr id="15" name="Right Triangle 86">
              <a:extLst>
                <a:ext uri="{FF2B5EF4-FFF2-40B4-BE49-F238E27FC236}">
                  <a16:creationId xmlns="" xmlns:a16="http://schemas.microsoft.com/office/drawing/2014/main" id="{DFE4DCE4-60CE-4B27-9716-7187C18D16D2}"/>
                </a:ext>
              </a:extLst>
            </p:cNvPr>
            <p:cNvSpPr/>
            <p:nvPr/>
          </p:nvSpPr>
          <p:spPr>
            <a:xfrm rot="10800000">
              <a:off x="4466302" y="3457926"/>
              <a:ext cx="116750" cy="116751"/>
            </a:xfrm>
            <a:prstGeom prst="rtTriangle">
              <a:avLst/>
            </a:prstGeom>
            <a:solidFill>
              <a:srgbClr val="94868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a:solidFill>
                  <a:prstClr val="white"/>
                </a:solidFill>
                <a:latin typeface="Arial Narrow" panose="020B0606020202030204" pitchFamily="34" charset="0"/>
              </a:endParaRPr>
            </a:p>
          </p:txBody>
        </p:sp>
        <p:sp>
          <p:nvSpPr>
            <p:cNvPr id="16" name="Rectangle 15">
              <a:extLst>
                <a:ext uri="{FF2B5EF4-FFF2-40B4-BE49-F238E27FC236}">
                  <a16:creationId xmlns="" xmlns:a16="http://schemas.microsoft.com/office/drawing/2014/main" id="{EB3ADE81-1E81-40FA-AB97-9286389F1FEC}"/>
                </a:ext>
              </a:extLst>
            </p:cNvPr>
            <p:cNvSpPr/>
            <p:nvPr/>
          </p:nvSpPr>
          <p:spPr>
            <a:xfrm>
              <a:off x="4462706" y="2936164"/>
              <a:ext cx="3234248" cy="517713"/>
            </a:xfrm>
            <a:prstGeom prst="rect">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smtClean="0">
                  <a:solidFill>
                    <a:schemeClr val="bg1">
                      <a:lumMod val="50000"/>
                    </a:schemeClr>
                  </a:solidFill>
                  <a:latin typeface="Arial Narrow" panose="020B0606020202030204" pitchFamily="34" charset="0"/>
                </a:rPr>
                <a:t>Spécificité  de </a:t>
              </a:r>
              <a:r>
                <a:rPr lang="fr-FR" sz="1400" b="1" dirty="0">
                  <a:solidFill>
                    <a:schemeClr val="bg1">
                      <a:lumMod val="50000"/>
                    </a:schemeClr>
                  </a:solidFill>
                  <a:latin typeface="Arial Narrow" panose="020B0606020202030204" pitchFamily="34" charset="0"/>
                </a:rPr>
                <a:t>la </a:t>
              </a:r>
              <a:r>
                <a:rPr lang="fr-FR" sz="1400" b="1" dirty="0" smtClean="0">
                  <a:solidFill>
                    <a:schemeClr val="bg1">
                      <a:lumMod val="50000"/>
                    </a:schemeClr>
                  </a:solidFill>
                  <a:latin typeface="Arial Narrow" panose="020B0606020202030204" pitchFamily="34" charset="0"/>
                </a:rPr>
                <a:t>Gestion </a:t>
              </a:r>
              <a:r>
                <a:rPr lang="fr-FR" sz="1400" b="1" dirty="0">
                  <a:solidFill>
                    <a:schemeClr val="bg1">
                      <a:lumMod val="50000"/>
                    </a:schemeClr>
                  </a:solidFill>
                  <a:latin typeface="Arial Narrow" panose="020B0606020202030204" pitchFamily="34" charset="0"/>
                </a:rPr>
                <a:t>sous </a:t>
              </a:r>
              <a:r>
                <a:rPr lang="fr-FR" sz="1400" b="1" dirty="0" smtClean="0">
                  <a:solidFill>
                    <a:schemeClr val="bg1">
                      <a:lumMod val="50000"/>
                    </a:schemeClr>
                  </a:solidFill>
                  <a:latin typeface="Arial Narrow" panose="020B0606020202030204" pitchFamily="34" charset="0"/>
                </a:rPr>
                <a:t>mandat</a:t>
              </a:r>
              <a:endParaRPr lang="fr-FR" sz="1400" b="1" dirty="0">
                <a:solidFill>
                  <a:schemeClr val="bg1">
                    <a:lumMod val="50000"/>
                  </a:schemeClr>
                </a:solidFill>
                <a:latin typeface="Arial Narrow" panose="020B0606020202030204" pitchFamily="34" charset="0"/>
              </a:endParaRPr>
            </a:p>
          </p:txBody>
        </p:sp>
      </p:grpSp>
      <p:sp>
        <p:nvSpPr>
          <p:cNvPr id="18" name="Content Placeholder 2">
            <a:extLst>
              <a:ext uri="{FF2B5EF4-FFF2-40B4-BE49-F238E27FC236}">
                <a16:creationId xmlns="" xmlns:a16="http://schemas.microsoft.com/office/drawing/2014/main" id="{FA4FD834-712F-40EB-8716-17E6DE3963C1}"/>
              </a:ext>
            </a:extLst>
          </p:cNvPr>
          <p:cNvSpPr txBox="1">
            <a:spLocks/>
          </p:cNvSpPr>
          <p:nvPr/>
        </p:nvSpPr>
        <p:spPr bwMode="auto">
          <a:xfrm>
            <a:off x="6072792" y="2185886"/>
            <a:ext cx="2665928" cy="326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None/>
            </a:pPr>
            <a:r>
              <a:rPr lang="fr-FR" sz="1400" kern="0" dirty="0" smtClean="0">
                <a:solidFill>
                  <a:schemeClr val="tx1"/>
                </a:solidFill>
                <a:latin typeface="Arial Narrow" panose="020B0606020202030204" pitchFamily="34" charset="0"/>
              </a:rPr>
              <a:t>                         Client </a:t>
            </a:r>
            <a:r>
              <a:rPr lang="fr-FR" sz="1400" kern="0" dirty="0">
                <a:solidFill>
                  <a:schemeClr val="tx1"/>
                </a:solidFill>
                <a:latin typeface="Arial Narrow" panose="020B0606020202030204" pitchFamily="34" charset="0"/>
              </a:rPr>
              <a:t>souhaitant confier la gestion de ses actifs </a:t>
            </a:r>
          </a:p>
        </p:txBody>
      </p:sp>
      <p:sp>
        <p:nvSpPr>
          <p:cNvPr id="20" name="Rectangle à coins arrondis 19"/>
          <p:cNvSpPr/>
          <p:nvPr/>
        </p:nvSpPr>
        <p:spPr bwMode="auto">
          <a:xfrm>
            <a:off x="404447" y="2130165"/>
            <a:ext cx="892986" cy="174631"/>
          </a:xfrm>
          <a:prstGeom prst="roundRect">
            <a:avLst/>
          </a:prstGeom>
          <a:solidFill>
            <a:schemeClr val="bg1"/>
          </a:solidFill>
          <a:ln w="9525">
            <a:solidFill>
              <a:srgbClr val="B0006C"/>
            </a:solidFill>
            <a:miter lim="800000"/>
            <a:headEnd/>
            <a:tailEnd/>
          </a:ln>
          <a:extLst/>
        </p:spPr>
        <p:txBody>
          <a:bodyPr vert="horz" wrap="square" lIns="36000" tIns="45720" rIns="36000" bIns="45720" numCol="1" anchor="ctr" anchorCtr="0" compatLnSpc="1">
            <a:prstTxWarp prst="textNoShape">
              <a:avLst/>
            </a:prstTxWarp>
          </a:bodyPr>
          <a:lstStyle/>
          <a:p>
            <a:pPr algn="ctr">
              <a:spcBef>
                <a:spcPct val="20000"/>
              </a:spcBef>
              <a:buClr>
                <a:schemeClr val="accent1"/>
              </a:buClr>
              <a:buSzPct val="80000"/>
              <a:buFont typeface="Wingdings" pitchFamily="2" charset="2"/>
              <a:buNone/>
            </a:pPr>
            <a:r>
              <a:rPr lang="fr-FR" sz="1400" b="1" kern="0" dirty="0">
                <a:solidFill>
                  <a:srgbClr val="EA0000"/>
                </a:solidFill>
                <a:latin typeface="Arial Narrow" panose="020B0606020202030204" pitchFamily="34" charset="0"/>
              </a:rPr>
              <a:t>Pour qui ?</a:t>
            </a:r>
          </a:p>
        </p:txBody>
      </p:sp>
      <p:sp>
        <p:nvSpPr>
          <p:cNvPr id="38" name="Rectangle à coins arrondis 37"/>
          <p:cNvSpPr/>
          <p:nvPr/>
        </p:nvSpPr>
        <p:spPr bwMode="auto">
          <a:xfrm>
            <a:off x="6072791" y="2162136"/>
            <a:ext cx="977739" cy="174631"/>
          </a:xfrm>
          <a:prstGeom prst="roundRect">
            <a:avLst/>
          </a:prstGeom>
          <a:solidFill>
            <a:schemeClr val="bg1"/>
          </a:solidFill>
          <a:ln w="9525">
            <a:solidFill>
              <a:srgbClr val="B0006C"/>
            </a:solidFill>
            <a:miter lim="800000"/>
            <a:headEnd/>
            <a:tailEnd/>
          </a:ln>
          <a:extLst/>
        </p:spPr>
        <p:txBody>
          <a:bodyPr vert="horz" wrap="square" lIns="36000" tIns="45720" rIns="36000" bIns="45720" numCol="1" anchor="ctr" anchorCtr="0" compatLnSpc="1">
            <a:prstTxWarp prst="textNoShape">
              <a:avLst/>
            </a:prstTxWarp>
          </a:bodyPr>
          <a:lstStyle/>
          <a:p>
            <a:pPr algn="ctr">
              <a:spcBef>
                <a:spcPct val="20000"/>
              </a:spcBef>
              <a:buClr>
                <a:schemeClr val="accent1"/>
              </a:buClr>
              <a:buSzPct val="80000"/>
              <a:buFont typeface="Wingdings" pitchFamily="2" charset="2"/>
              <a:buNone/>
            </a:pPr>
            <a:r>
              <a:rPr lang="fr-FR" sz="1400" b="1" kern="0" dirty="0">
                <a:solidFill>
                  <a:srgbClr val="EA0000"/>
                </a:solidFill>
                <a:latin typeface="Arial Narrow" panose="020B0606020202030204" pitchFamily="34" charset="0"/>
              </a:rPr>
              <a:t>Pour qui ?</a:t>
            </a:r>
          </a:p>
        </p:txBody>
      </p:sp>
      <p:sp>
        <p:nvSpPr>
          <p:cNvPr id="39" name="Rectangle 38">
            <a:extLst>
              <a:ext uri="{FF2B5EF4-FFF2-40B4-BE49-F238E27FC236}">
                <a16:creationId xmlns="" xmlns:a16="http://schemas.microsoft.com/office/drawing/2014/main" id="{A06552C2-1BCC-4C2F-940B-0B92A18D0793}"/>
              </a:ext>
            </a:extLst>
          </p:cNvPr>
          <p:cNvSpPr/>
          <p:nvPr/>
        </p:nvSpPr>
        <p:spPr bwMode="auto">
          <a:xfrm>
            <a:off x="404447" y="3790568"/>
            <a:ext cx="8464898" cy="2124220"/>
          </a:xfrm>
          <a:prstGeom prst="rect">
            <a:avLst/>
          </a:prstGeom>
          <a:solidFill>
            <a:schemeClr val="bg1">
              <a:lumMod val="95000"/>
            </a:schemeClr>
          </a:solidFill>
          <a:ln w="9525" cap="flat" cmpd="sng" algn="ctr">
            <a:solidFill>
              <a:srgbClr val="E3E4E4"/>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400" b="0" i="0" u="none" strike="noStrike" cap="none" normalizeH="0" baseline="0">
              <a:ln>
                <a:noFill/>
              </a:ln>
              <a:effectLst/>
              <a:latin typeface="Arial Narrow" panose="020B0606020202030204" pitchFamily="34" charset="0"/>
            </a:endParaRPr>
          </a:p>
        </p:txBody>
      </p:sp>
      <p:sp>
        <p:nvSpPr>
          <p:cNvPr id="40" name="Oval 182">
            <a:extLst>
              <a:ext uri="{FF2B5EF4-FFF2-40B4-BE49-F238E27FC236}">
                <a16:creationId xmlns="" xmlns:a16="http://schemas.microsoft.com/office/drawing/2014/main" id="{8A2E2113-FBF0-472E-BE26-F5D3AFEA366A}"/>
              </a:ext>
            </a:extLst>
          </p:cNvPr>
          <p:cNvSpPr/>
          <p:nvPr/>
        </p:nvSpPr>
        <p:spPr bwMode="auto">
          <a:xfrm>
            <a:off x="528292" y="3890490"/>
            <a:ext cx="161388" cy="174837"/>
          </a:xfrm>
          <a:prstGeom prst="ellipse">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fr-FR" sz="1400" b="1" dirty="0">
                <a:latin typeface="Arial Narrow" panose="020B0606020202030204" pitchFamily="34" charset="0"/>
              </a:rPr>
              <a:t>2</a:t>
            </a:r>
            <a:endParaRPr kumimoji="0" lang="fr-FR" sz="1400" b="1" i="0" u="none" strike="noStrike" cap="none" normalizeH="0" baseline="0" dirty="0">
              <a:ln>
                <a:noFill/>
              </a:ln>
              <a:effectLst/>
              <a:latin typeface="Arial Narrow" panose="020B0606020202030204" pitchFamily="34" charset="0"/>
            </a:endParaRPr>
          </a:p>
        </p:txBody>
      </p:sp>
      <p:sp>
        <p:nvSpPr>
          <p:cNvPr id="42" name="Content Placeholder 2">
            <a:extLst>
              <a:ext uri="{FF2B5EF4-FFF2-40B4-BE49-F238E27FC236}">
                <a16:creationId xmlns="" xmlns:a16="http://schemas.microsoft.com/office/drawing/2014/main" id="{1C4E190B-FA58-4F9A-B182-67CEC4340C6F}"/>
              </a:ext>
            </a:extLst>
          </p:cNvPr>
          <p:cNvSpPr txBox="1">
            <a:spLocks/>
          </p:cNvSpPr>
          <p:nvPr/>
        </p:nvSpPr>
        <p:spPr bwMode="auto">
          <a:xfrm>
            <a:off x="714686" y="3790568"/>
            <a:ext cx="5139847" cy="384974"/>
          </a:xfrm>
          <a:prstGeom prst="rect">
            <a:avLst/>
          </a:prstGeom>
          <a:noFill/>
          <a:ln>
            <a:noFill/>
          </a:ln>
          <a:extLst/>
        </p:spPr>
        <p:txBody>
          <a:bodyPr vert="horz" wrap="square" lIns="91440" tIns="45720" rIns="91440" bIns="45720" numCol="1" anchor="t" anchorCtr="0" compatLnSpc="1">
            <a:prstTxWarp prst="textNoShape">
              <a:avLst/>
            </a:prstTxWarp>
            <a:noAutofit/>
          </a:bodyPr>
          <a:lstStyle>
            <a:defPPr>
              <a:defRPr lang="fr-FR"/>
            </a:defPPr>
            <a:lvl1pPr marL="0" indent="0" algn="l" eaLnBrk="1" hangingPunct="1">
              <a:spcBef>
                <a:spcPct val="20000"/>
              </a:spcBef>
              <a:buClr>
                <a:schemeClr val="accent1"/>
              </a:buClr>
              <a:buSzPct val="80000"/>
              <a:buFont typeface="Wingdings" pitchFamily="2" charset="2"/>
              <a:buNone/>
              <a:defRPr sz="900" b="1" kern="0">
                <a:solidFill>
                  <a:srgbClr val="581D74"/>
                </a:solidFill>
                <a:latin typeface="+mn-lt"/>
              </a:defRPr>
            </a:lvl1pPr>
            <a:lvl2pPr marL="742950" indent="-285750" algn="l" eaLnBrk="1" hangingPunct="1">
              <a:spcBef>
                <a:spcPct val="20000"/>
              </a:spcBef>
              <a:buClr>
                <a:srgbClr val="F47920"/>
              </a:buClr>
              <a:buFont typeface="Verdana" pitchFamily="34" charset="0"/>
              <a:buChar char="&gt;"/>
              <a:defRPr>
                <a:latin typeface="+mn-lt"/>
              </a:defRPr>
            </a:lvl2pPr>
            <a:lvl3pPr marL="1143000" indent="-228600" algn="l" eaLnBrk="1" hangingPunct="1">
              <a:spcBef>
                <a:spcPct val="20000"/>
              </a:spcBef>
              <a:buClr>
                <a:schemeClr val="accent2"/>
              </a:buClr>
              <a:buSzPct val="90000"/>
              <a:buChar char="•"/>
              <a:defRPr sz="1600">
                <a:latin typeface="+mn-lt"/>
              </a:defRPr>
            </a:lvl3pPr>
            <a:lvl4pPr marL="1600200" indent="-228600" algn="l" eaLnBrk="1" hangingPunct="1">
              <a:spcBef>
                <a:spcPct val="20000"/>
              </a:spcBef>
              <a:buClr>
                <a:srgbClr val="BDCF41"/>
              </a:buClr>
              <a:buSzPct val="80000"/>
              <a:buFont typeface="Courier New" pitchFamily="49" charset="0"/>
              <a:buChar char="o"/>
              <a:defRPr sz="1200">
                <a:latin typeface="+mn-lt"/>
              </a:defRPr>
            </a:lvl4pPr>
            <a:lvl5pPr marL="2057400" indent="-228600" algn="l" eaLnBrk="1" hangingPunct="1">
              <a:spcBef>
                <a:spcPct val="20000"/>
              </a:spcBef>
              <a:buClr>
                <a:srgbClr val="B0006C"/>
              </a:buClr>
              <a:buFont typeface="Arial" charset="0"/>
              <a:buChar char="»"/>
              <a:defRPr sz="1100">
                <a:latin typeface="+mn-lt"/>
              </a:defRPr>
            </a:lvl5pPr>
            <a:lvl6pPr marL="2514600" indent="-228600" fontAlgn="base">
              <a:spcBef>
                <a:spcPct val="20000"/>
              </a:spcBef>
              <a:spcAft>
                <a:spcPct val="0"/>
              </a:spcAft>
              <a:buClr>
                <a:schemeClr val="hlink"/>
              </a:buClr>
              <a:buFont typeface="Arial" charset="0"/>
              <a:buChar char="»"/>
              <a:defRPr sz="1200">
                <a:latin typeface="+mn-lt"/>
              </a:defRPr>
            </a:lvl6pPr>
            <a:lvl7pPr marL="2971800" indent="-228600" fontAlgn="base">
              <a:spcBef>
                <a:spcPct val="20000"/>
              </a:spcBef>
              <a:spcAft>
                <a:spcPct val="0"/>
              </a:spcAft>
              <a:buClr>
                <a:schemeClr val="hlink"/>
              </a:buClr>
              <a:buFont typeface="Arial" charset="0"/>
              <a:buChar char="»"/>
              <a:defRPr sz="1200">
                <a:latin typeface="+mn-lt"/>
              </a:defRPr>
            </a:lvl7pPr>
            <a:lvl8pPr marL="3429000" indent="-228600" fontAlgn="base">
              <a:spcBef>
                <a:spcPct val="20000"/>
              </a:spcBef>
              <a:spcAft>
                <a:spcPct val="0"/>
              </a:spcAft>
              <a:buClr>
                <a:schemeClr val="hlink"/>
              </a:buClr>
              <a:buFont typeface="Arial" charset="0"/>
              <a:buChar char="»"/>
              <a:defRPr sz="1200">
                <a:latin typeface="+mn-lt"/>
              </a:defRPr>
            </a:lvl8pPr>
            <a:lvl9pPr marL="3886200" indent="-228600" fontAlgn="base">
              <a:spcBef>
                <a:spcPct val="20000"/>
              </a:spcBef>
              <a:spcAft>
                <a:spcPct val="0"/>
              </a:spcAft>
              <a:buClr>
                <a:schemeClr val="hlink"/>
              </a:buClr>
              <a:buFont typeface="Arial" charset="0"/>
              <a:buChar char="»"/>
              <a:defRPr sz="1200">
                <a:latin typeface="+mn-lt"/>
              </a:defRPr>
            </a:lvl9pPr>
          </a:lstStyle>
          <a:p>
            <a:r>
              <a:rPr lang="fr-FR" sz="1600" b="0" dirty="0" smtClean="0">
                <a:solidFill>
                  <a:schemeClr val="tx1"/>
                </a:solidFill>
                <a:latin typeface="Arial Narrow" panose="020B0606020202030204" pitchFamily="34" charset="0"/>
              </a:rPr>
              <a:t>Un parcours par défaut </a:t>
            </a:r>
            <a:r>
              <a:rPr lang="fr-FR" sz="1600" dirty="0" smtClean="0">
                <a:solidFill>
                  <a:schemeClr val="tx1"/>
                </a:solidFill>
                <a:latin typeface="Arial Narrow" panose="020B0606020202030204" pitchFamily="34" charset="0"/>
              </a:rPr>
              <a:t>= le </a:t>
            </a:r>
            <a:r>
              <a:rPr lang="fr-FR" sz="1600" dirty="0">
                <a:solidFill>
                  <a:schemeClr val="tx1"/>
                </a:solidFill>
                <a:latin typeface="Arial Narrow" panose="020B0606020202030204" pitchFamily="34" charset="0"/>
              </a:rPr>
              <a:t>parcours sans conseil </a:t>
            </a:r>
          </a:p>
        </p:txBody>
      </p:sp>
      <p:sp>
        <p:nvSpPr>
          <p:cNvPr id="43" name="Content Placeholder 2">
            <a:extLst>
              <a:ext uri="{FF2B5EF4-FFF2-40B4-BE49-F238E27FC236}">
                <a16:creationId xmlns="" xmlns:a16="http://schemas.microsoft.com/office/drawing/2014/main" id="{C5660B59-C2E3-4602-BE9F-13046D106D81}"/>
              </a:ext>
            </a:extLst>
          </p:cNvPr>
          <p:cNvSpPr txBox="1">
            <a:spLocks/>
          </p:cNvSpPr>
          <p:nvPr/>
        </p:nvSpPr>
        <p:spPr bwMode="auto">
          <a:xfrm>
            <a:off x="540101" y="4698507"/>
            <a:ext cx="8146089" cy="348211"/>
          </a:xfrm>
          <a:prstGeom prst="rect">
            <a:avLst/>
          </a:prstGeom>
          <a:noFill/>
          <a:ln>
            <a:noFill/>
          </a:ln>
          <a:extLst/>
        </p:spPr>
        <p:txBody>
          <a:bodyPr vert="horz" wrap="square" lIns="91440" tIns="45720" rIns="91440" bIns="45720" numCol="1" anchor="ctr" anchorCtr="0" compatLnSpc="1">
            <a:prstTxWarp prst="textNoShape">
              <a:avLst/>
            </a:prstTxWarp>
            <a:noAutofit/>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None/>
            </a:pPr>
            <a:r>
              <a:rPr lang="fr-FR" sz="1400" b="0" kern="0" dirty="0">
                <a:solidFill>
                  <a:schemeClr val="tx1"/>
                </a:solidFill>
                <a:latin typeface="Arial Narrow" panose="020B0606020202030204" pitchFamily="34" charset="0"/>
              </a:rPr>
              <a:t>L’établissement </a:t>
            </a:r>
            <a:r>
              <a:rPr lang="fr-FR" sz="1400" b="0" kern="0" dirty="0" smtClean="0">
                <a:solidFill>
                  <a:schemeClr val="tx1"/>
                </a:solidFill>
                <a:latin typeface="Arial Narrow" panose="020B0606020202030204" pitchFamily="34" charset="0"/>
              </a:rPr>
              <a:t>propose un service de RTO* (Réception-transmission d’ordres) au client </a:t>
            </a:r>
            <a:r>
              <a:rPr lang="fr-FR" sz="1400" b="0" kern="0" dirty="0">
                <a:solidFill>
                  <a:schemeClr val="tx1"/>
                </a:solidFill>
                <a:latin typeface="Arial Narrow" panose="020B0606020202030204" pitchFamily="34" charset="0"/>
              </a:rPr>
              <a:t>et met </a:t>
            </a:r>
            <a:r>
              <a:rPr lang="fr-FR" sz="1400" b="0" kern="0" dirty="0" smtClean="0">
                <a:solidFill>
                  <a:schemeClr val="tx1"/>
                </a:solidFill>
                <a:latin typeface="Arial Narrow" panose="020B0606020202030204" pitchFamily="34" charset="0"/>
              </a:rPr>
              <a:t>également à sa disposition </a:t>
            </a:r>
            <a:r>
              <a:rPr lang="fr-FR" sz="1400" b="0" kern="0" dirty="0">
                <a:solidFill>
                  <a:schemeClr val="tx1"/>
                </a:solidFill>
                <a:latin typeface="Arial Narrow" panose="020B0606020202030204" pitchFamily="34" charset="0"/>
              </a:rPr>
              <a:t>un </a:t>
            </a:r>
            <a:r>
              <a:rPr lang="fr-FR" sz="1400" b="0" kern="0" dirty="0" err="1" smtClean="0">
                <a:solidFill>
                  <a:schemeClr val="tx1"/>
                </a:solidFill>
                <a:latin typeface="Arial Narrow" panose="020B0606020202030204" pitchFamily="34" charset="0"/>
              </a:rPr>
              <a:t>reporting</a:t>
            </a:r>
            <a:r>
              <a:rPr lang="fr-FR" sz="1400" b="0" kern="0" dirty="0" smtClean="0">
                <a:solidFill>
                  <a:schemeClr val="tx1"/>
                </a:solidFill>
                <a:latin typeface="Arial Narrow" panose="020B0606020202030204" pitchFamily="34" charset="0"/>
              </a:rPr>
              <a:t> </a:t>
            </a:r>
            <a:r>
              <a:rPr lang="fr-FR" sz="1400" b="0" kern="0" dirty="0">
                <a:solidFill>
                  <a:schemeClr val="tx1"/>
                </a:solidFill>
                <a:latin typeface="Arial Narrow" panose="020B0606020202030204" pitchFamily="34" charset="0"/>
              </a:rPr>
              <a:t>à valeur </a:t>
            </a:r>
            <a:r>
              <a:rPr lang="fr-FR" sz="1400" b="0" kern="0" dirty="0" smtClean="0">
                <a:solidFill>
                  <a:schemeClr val="tx1"/>
                </a:solidFill>
                <a:latin typeface="Arial Narrow" panose="020B0606020202030204" pitchFamily="34" charset="0"/>
              </a:rPr>
              <a:t>ajoutée* (relevé de portefeuille dynamique, alertes de cours). Il vérifie </a:t>
            </a:r>
            <a:r>
              <a:rPr lang="fr-FR" sz="1400" b="0" kern="0" dirty="0">
                <a:solidFill>
                  <a:schemeClr val="tx1"/>
                </a:solidFill>
                <a:latin typeface="Arial Narrow" panose="020B0606020202030204" pitchFamily="34" charset="0"/>
              </a:rPr>
              <a:t>le caractère approprié du produit choisi </a:t>
            </a:r>
            <a:r>
              <a:rPr lang="fr-FR" sz="1400" b="0" kern="0" dirty="0" smtClean="0">
                <a:solidFill>
                  <a:schemeClr val="tx1"/>
                </a:solidFill>
                <a:latin typeface="Arial Narrow" panose="020B0606020202030204" pitchFamily="34" charset="0"/>
              </a:rPr>
              <a:t>à la souscription via le QCF*, que le client reste libre de refuser (hors </a:t>
            </a:r>
            <a:r>
              <a:rPr lang="fr-FR" sz="1400" b="0" kern="0" dirty="0">
                <a:solidFill>
                  <a:schemeClr val="tx1"/>
                </a:solidFill>
                <a:latin typeface="Arial Narrow" panose="020B0606020202030204" pitchFamily="34" charset="0"/>
              </a:rPr>
              <a:t>assurance vie</a:t>
            </a:r>
            <a:r>
              <a:rPr lang="fr-FR" sz="1400" b="0" kern="0" dirty="0" smtClean="0">
                <a:solidFill>
                  <a:schemeClr val="tx1"/>
                </a:solidFill>
                <a:latin typeface="Arial Narrow" panose="020B0606020202030204" pitchFamily="34" charset="0"/>
              </a:rPr>
              <a:t>).</a:t>
            </a:r>
            <a:endParaRPr lang="fr-FR" sz="1400" b="0" kern="0" dirty="0">
              <a:solidFill>
                <a:schemeClr val="tx1"/>
              </a:solidFill>
              <a:latin typeface="Arial Narrow" panose="020B0606020202030204" pitchFamily="34" charset="0"/>
            </a:endParaRPr>
          </a:p>
        </p:txBody>
      </p:sp>
      <p:sp>
        <p:nvSpPr>
          <p:cNvPr id="45" name="Rectangle 44">
            <a:extLst>
              <a:ext uri="{FF2B5EF4-FFF2-40B4-BE49-F238E27FC236}">
                <a16:creationId xmlns="" xmlns:a16="http://schemas.microsoft.com/office/drawing/2014/main" id="{03705CC5-587B-4ABD-846C-D086E28C3B73}"/>
              </a:ext>
            </a:extLst>
          </p:cNvPr>
          <p:cNvSpPr/>
          <p:nvPr/>
        </p:nvSpPr>
        <p:spPr>
          <a:xfrm>
            <a:off x="549611" y="5390857"/>
            <a:ext cx="8100954" cy="381541"/>
          </a:xfrm>
          <a:prstGeom prst="rect">
            <a:avLst/>
          </a:prstGeom>
          <a:noFill/>
          <a:ln>
            <a:noFill/>
          </a:ln>
          <a:extLst/>
        </p:spPr>
        <p:txBody>
          <a:bodyPr vert="horz" wrap="square" lIns="91440" tIns="45720" rIns="91440" bIns="45720" numCol="1" anchor="ctr" anchorCtr="0" compatLnSpc="1">
            <a:prstTxWarp prst="textNoShape">
              <a:avLst/>
            </a:prstTxWarp>
            <a:noAutofit/>
          </a:bodyPr>
          <a:lstStyle/>
          <a:p>
            <a:pPr algn="l">
              <a:spcBef>
                <a:spcPct val="20000"/>
              </a:spcBef>
              <a:buClr>
                <a:schemeClr val="accent1"/>
              </a:buClr>
              <a:buSzPct val="80000"/>
            </a:pPr>
            <a:r>
              <a:rPr lang="fr-FR" sz="1400" kern="0" dirty="0">
                <a:latin typeface="Arial Narrow" panose="020B0606020202030204" pitchFamily="34" charset="0"/>
              </a:rPr>
              <a:t>L’Assurance vie ne pouvant se vendre sans conseil, </a:t>
            </a:r>
            <a:r>
              <a:rPr lang="fr-FR" sz="1400" kern="0" dirty="0" smtClean="0">
                <a:latin typeface="Arial Narrow" panose="020B0606020202030204" pitchFamily="34" charset="0"/>
              </a:rPr>
              <a:t>on parlera de parcours « avec refus de conseil », qui ne pourra pas être proposé spontanément par le conseiller.  L’établissement prend acte du refus du client, qui souscrit sous sa seule responsabilité.</a:t>
            </a:r>
            <a:endParaRPr lang="fr-FR" sz="1400" kern="0" dirty="0">
              <a:latin typeface="Arial Narrow" panose="020B0606020202030204" pitchFamily="34" charset="0"/>
            </a:endParaRPr>
          </a:p>
        </p:txBody>
      </p:sp>
      <p:sp>
        <p:nvSpPr>
          <p:cNvPr id="46" name="Rectangle à coins arrondis 45"/>
          <p:cNvSpPr/>
          <p:nvPr/>
        </p:nvSpPr>
        <p:spPr bwMode="auto">
          <a:xfrm>
            <a:off x="385792" y="4238184"/>
            <a:ext cx="892986" cy="174631"/>
          </a:xfrm>
          <a:prstGeom prst="roundRect">
            <a:avLst/>
          </a:prstGeom>
          <a:solidFill>
            <a:schemeClr val="bg1"/>
          </a:solidFill>
          <a:ln w="9525">
            <a:solidFill>
              <a:srgbClr val="B0006C"/>
            </a:solidFill>
            <a:miter lim="800000"/>
            <a:headEnd/>
            <a:tailEnd/>
          </a:ln>
          <a:extLst/>
        </p:spPr>
        <p:txBody>
          <a:bodyPr vert="horz" wrap="square" lIns="36000" tIns="45720" rIns="36000" bIns="45720" numCol="1" anchor="ctr" anchorCtr="0" compatLnSpc="1">
            <a:prstTxWarp prst="textNoShape">
              <a:avLst/>
            </a:prstTxWarp>
          </a:bodyPr>
          <a:lstStyle/>
          <a:p>
            <a:pPr algn="ctr">
              <a:spcBef>
                <a:spcPct val="20000"/>
              </a:spcBef>
              <a:buClr>
                <a:schemeClr val="accent1"/>
              </a:buClr>
              <a:buSzPct val="80000"/>
              <a:buFont typeface="Wingdings" pitchFamily="2" charset="2"/>
              <a:buNone/>
            </a:pPr>
            <a:r>
              <a:rPr lang="fr-FR" sz="1400" b="1" kern="0" dirty="0">
                <a:solidFill>
                  <a:srgbClr val="EA0000"/>
                </a:solidFill>
                <a:latin typeface="Arial Narrow" panose="020B0606020202030204" pitchFamily="34" charset="0"/>
              </a:rPr>
              <a:t>Pour qui ?</a:t>
            </a:r>
          </a:p>
        </p:txBody>
      </p:sp>
      <p:sp>
        <p:nvSpPr>
          <p:cNvPr id="17" name="Content Placeholder 2">
            <a:extLst>
              <a:ext uri="{FF2B5EF4-FFF2-40B4-BE49-F238E27FC236}">
                <a16:creationId xmlns="" xmlns:a16="http://schemas.microsoft.com/office/drawing/2014/main" id="{BE5F9C12-FC06-4824-A626-027B344E2A76}"/>
              </a:ext>
            </a:extLst>
          </p:cNvPr>
          <p:cNvSpPr txBox="1">
            <a:spLocks/>
          </p:cNvSpPr>
          <p:nvPr/>
        </p:nvSpPr>
        <p:spPr bwMode="auto">
          <a:xfrm>
            <a:off x="6020027" y="2681098"/>
            <a:ext cx="2628674" cy="814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Font typeface="Wingdings" pitchFamily="2" charset="2"/>
              <a:buNone/>
            </a:pPr>
            <a:r>
              <a:rPr lang="fr-FR" sz="1400" b="0" kern="0" dirty="0">
                <a:solidFill>
                  <a:schemeClr val="tx1"/>
                </a:solidFill>
                <a:latin typeface="Arial Narrow" panose="020B0606020202030204" pitchFamily="34" charset="0"/>
              </a:rPr>
              <a:t>Prise en charge totale ou d’une partie des avoirs du client par la société de gestion. Ce service est traité comme un produit par le conseiller.</a:t>
            </a:r>
          </a:p>
        </p:txBody>
      </p:sp>
      <p:sp>
        <p:nvSpPr>
          <p:cNvPr id="24" name="Espace réservé du texte 1"/>
          <p:cNvSpPr>
            <a:spLocks noGrp="1"/>
          </p:cNvSpPr>
          <p:nvPr>
            <p:ph type="body" sz="quarter" idx="16"/>
          </p:nvPr>
        </p:nvSpPr>
        <p:spPr>
          <a:xfrm>
            <a:off x="739239" y="357375"/>
            <a:ext cx="8404761" cy="709425"/>
          </a:xfrm>
        </p:spPr>
        <p:txBody>
          <a:bodyPr/>
          <a:lstStyle/>
          <a:p>
            <a:pPr algn="l"/>
            <a:r>
              <a:rPr lang="fr-FR" sz="2000" dirty="0"/>
              <a:t>Les nouveaux parcours clients épargne financière et assurance</a:t>
            </a:r>
          </a:p>
        </p:txBody>
      </p:sp>
      <p:sp>
        <p:nvSpPr>
          <p:cNvPr id="26" name="ZoneTexte 25"/>
          <p:cNvSpPr txBox="1"/>
          <p:nvPr/>
        </p:nvSpPr>
        <p:spPr>
          <a:xfrm>
            <a:off x="578226" y="6279777"/>
            <a:ext cx="1679755" cy="276999"/>
          </a:xfrm>
          <a:prstGeom prst="rect">
            <a:avLst/>
          </a:prstGeom>
          <a:noFill/>
        </p:spPr>
        <p:txBody>
          <a:bodyPr wrap="none" rtlCol="0">
            <a:spAutoFit/>
          </a:bodyPr>
          <a:lstStyle/>
          <a:p>
            <a:r>
              <a:rPr lang="fr-FR" sz="1200" dirty="0" smtClean="0">
                <a:latin typeface="Arial Narrow" panose="020B0606020202030204" pitchFamily="34" charset="0"/>
              </a:rPr>
              <a:t>* Voir Glossaire en annexe</a:t>
            </a:r>
            <a:endParaRPr lang="fr-FR" sz="1200" dirty="0">
              <a:latin typeface="Arial Narrow" panose="020B0606020202030204" pitchFamily="34" charset="0"/>
            </a:endParaRPr>
          </a:p>
        </p:txBody>
      </p:sp>
      <p:sp>
        <p:nvSpPr>
          <p:cNvPr id="25" name="Content Placeholder 2">
            <a:extLst>
              <a:ext uri="{FF2B5EF4-FFF2-40B4-BE49-F238E27FC236}">
                <a16:creationId xmlns="" xmlns:a16="http://schemas.microsoft.com/office/drawing/2014/main" id="{1A51409B-1905-4A1F-ACD4-CA0C0C9A1232}"/>
              </a:ext>
            </a:extLst>
          </p:cNvPr>
          <p:cNvSpPr txBox="1">
            <a:spLocks/>
          </p:cNvSpPr>
          <p:nvPr/>
        </p:nvSpPr>
        <p:spPr bwMode="auto">
          <a:xfrm>
            <a:off x="1297081" y="4078774"/>
            <a:ext cx="4775712" cy="490219"/>
          </a:xfrm>
          <a:prstGeom prst="rect">
            <a:avLst/>
          </a:prstGeom>
          <a:noFill/>
          <a:ln>
            <a:noFill/>
          </a:ln>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None/>
            </a:pPr>
            <a:r>
              <a:rPr lang="fr-FR" sz="1400" kern="0" dirty="0">
                <a:solidFill>
                  <a:schemeClr val="tx1"/>
                </a:solidFill>
                <a:latin typeface="Arial Narrow" panose="020B0606020202030204" pitchFamily="34" charset="0"/>
              </a:rPr>
              <a:t>Client </a:t>
            </a:r>
            <a:r>
              <a:rPr lang="fr-FR" sz="1400" kern="0" dirty="0" smtClean="0">
                <a:solidFill>
                  <a:schemeClr val="tx1"/>
                </a:solidFill>
                <a:latin typeface="Arial Narrow" panose="020B0606020202030204" pitchFamily="34" charset="0"/>
              </a:rPr>
              <a:t>ne répondant pas au questionnement permettant le conseil ou souhaitant effectuer directement une transaction sans conseil </a:t>
            </a:r>
            <a:endParaRPr lang="fr-FR" sz="1400" kern="0"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7868440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Espace réservé du texte 1"/>
          <p:cNvSpPr>
            <a:spLocks noGrp="1"/>
          </p:cNvSpPr>
          <p:nvPr>
            <p:ph type="body" sz="quarter" idx="16"/>
          </p:nvPr>
        </p:nvSpPr>
        <p:spPr>
          <a:xfrm>
            <a:off x="739239" y="357375"/>
            <a:ext cx="8404761" cy="709425"/>
          </a:xfrm>
        </p:spPr>
        <p:txBody>
          <a:bodyPr/>
          <a:lstStyle/>
          <a:p>
            <a:pPr algn="l"/>
            <a:r>
              <a:rPr lang="fr-FR" sz="2000" dirty="0"/>
              <a:t>Les nouveaux parcours clients épargne financière et assurance</a:t>
            </a:r>
          </a:p>
        </p:txBody>
      </p:sp>
      <p:sp>
        <p:nvSpPr>
          <p:cNvPr id="15" name="ZoneTexte 14"/>
          <p:cNvSpPr txBox="1"/>
          <p:nvPr/>
        </p:nvSpPr>
        <p:spPr>
          <a:xfrm>
            <a:off x="333828" y="1111547"/>
            <a:ext cx="8551092" cy="1200329"/>
          </a:xfrm>
          <a:prstGeom prst="rect">
            <a:avLst/>
          </a:prstGeom>
          <a:noFill/>
        </p:spPr>
        <p:txBody>
          <a:bodyPr wrap="square" rtlCol="0">
            <a:spAutoFit/>
          </a:bodyPr>
          <a:lstStyle/>
          <a:p>
            <a:r>
              <a:rPr lang="fr-FR" sz="1400" dirty="0" smtClean="0">
                <a:latin typeface="Arial Narrow" panose="020B0606020202030204" pitchFamily="34" charset="0"/>
              </a:rPr>
              <a:t>Cette Heure du jeudi décrit le nouveau </a:t>
            </a:r>
            <a:r>
              <a:rPr lang="fr-FR" sz="1400" b="1" dirty="0" smtClean="0">
                <a:latin typeface="Arial Narrow" panose="020B0606020202030204" pitchFamily="34" charset="0"/>
              </a:rPr>
              <a:t>Parcours avec conseil destiné aux personnes physiques </a:t>
            </a:r>
            <a:r>
              <a:rPr lang="fr-FR" sz="1400" dirty="0" smtClean="0">
                <a:latin typeface="Arial Narrow" panose="020B0606020202030204" pitchFamily="34" charset="0"/>
              </a:rPr>
              <a:t>(le Parcours personnes morales fera l’objet d’une communication ultérieure      </a:t>
            </a:r>
            <a:r>
              <a:rPr lang="fr-FR" sz="1400" b="1" dirty="0" smtClean="0">
                <a:latin typeface="Arial Narrow" panose="020B0606020202030204" pitchFamily="34" charset="0"/>
              </a:rPr>
              <a:t>  </a:t>
            </a:r>
            <a:r>
              <a:rPr lang="fr-FR" sz="1400" dirty="0" smtClean="0">
                <a:latin typeface="Arial Narrow" panose="020B0606020202030204" pitchFamily="34" charset="0"/>
              </a:rPr>
              <a:t>).</a:t>
            </a:r>
          </a:p>
          <a:p>
            <a:endParaRPr lang="fr-FR" sz="1400" dirty="0" smtClean="0">
              <a:latin typeface="Arial Narrow" panose="020B0606020202030204" pitchFamily="34" charset="0"/>
            </a:endParaRPr>
          </a:p>
          <a:p>
            <a:r>
              <a:rPr lang="fr-FR" sz="1400" dirty="0" smtClean="0">
                <a:latin typeface="Arial Narrow" panose="020B0606020202030204" pitchFamily="34" charset="0"/>
              </a:rPr>
              <a:t>Avant d’en détailler les principales évolutions, entrons </a:t>
            </a:r>
            <a:r>
              <a:rPr lang="fr-FR" sz="1400" dirty="0">
                <a:latin typeface="Arial Narrow" panose="020B0606020202030204" pitchFamily="34" charset="0"/>
              </a:rPr>
              <a:t>de manière plus précise dans les attendus des </a:t>
            </a:r>
            <a:r>
              <a:rPr lang="fr-FR" sz="1400" dirty="0" smtClean="0">
                <a:latin typeface="Arial Narrow" panose="020B0606020202030204" pitchFamily="34" charset="0"/>
              </a:rPr>
              <a:t>trois réglementations MIF2-DDA-PRIIPs, qui se rejoignent </a:t>
            </a:r>
            <a:r>
              <a:rPr lang="fr-FR" sz="1400" dirty="0">
                <a:latin typeface="Arial Narrow" panose="020B0606020202030204" pitchFamily="34" charset="0"/>
              </a:rPr>
              <a:t>sous plusieurs </a:t>
            </a:r>
            <a:r>
              <a:rPr lang="fr-FR" sz="1400" dirty="0" smtClean="0">
                <a:latin typeface="Arial Narrow" panose="020B0606020202030204" pitchFamily="34" charset="0"/>
              </a:rPr>
              <a:t>aspects et que </a:t>
            </a:r>
            <a:r>
              <a:rPr lang="fr-FR" sz="1400" dirty="0">
                <a:latin typeface="Arial Narrow" panose="020B0606020202030204" pitchFamily="34" charset="0"/>
              </a:rPr>
              <a:t>les Caisses d’Epargne appliqueront globalement au </a:t>
            </a:r>
            <a:r>
              <a:rPr lang="fr-FR" sz="1400" b="1" dirty="0">
                <a:solidFill>
                  <a:srgbClr val="FF0000"/>
                </a:solidFill>
                <a:latin typeface="Arial Narrow" panose="020B0606020202030204" pitchFamily="34" charset="0"/>
              </a:rPr>
              <a:t>01/03/2018 </a:t>
            </a:r>
            <a:r>
              <a:rPr lang="fr-FR" sz="1400" dirty="0">
                <a:latin typeface="Arial Narrow" panose="020B0606020202030204" pitchFamily="34" charset="0"/>
              </a:rPr>
              <a:t>:</a:t>
            </a:r>
          </a:p>
        </p:txBody>
      </p:sp>
      <p:sp>
        <p:nvSpPr>
          <p:cNvPr id="25" name="Rectangle: Top Corners Rounded 10">
            <a:extLst>
              <a:ext uri="{FF2B5EF4-FFF2-40B4-BE49-F238E27FC236}">
                <a16:creationId xmlns:a16="http://schemas.microsoft.com/office/drawing/2014/main" xmlns="" id="{5D1533EE-F333-4360-8015-147239C0C798}"/>
              </a:ext>
            </a:extLst>
          </p:cNvPr>
          <p:cNvSpPr/>
          <p:nvPr/>
        </p:nvSpPr>
        <p:spPr>
          <a:xfrm>
            <a:off x="512991" y="2385636"/>
            <a:ext cx="2412000" cy="787400"/>
          </a:xfrm>
          <a:prstGeom prst="round2SameRect">
            <a:avLst>
              <a:gd name="adj1" fmla="val 20296"/>
              <a:gd name="adj2" fmla="val 0"/>
            </a:avLst>
          </a:prstGeom>
          <a:solidFill>
            <a:srgbClr val="EA0000"/>
          </a:solidFill>
          <a:ln w="19050">
            <a:solidFill>
              <a:srgbClr val="EA0000"/>
            </a:solidFill>
            <a:prstDash val="solid"/>
          </a:ln>
        </p:spPr>
        <p:style>
          <a:lnRef idx="2">
            <a:schemeClr val="accent1"/>
          </a:lnRef>
          <a:fillRef idx="1">
            <a:schemeClr val="lt1"/>
          </a:fillRef>
          <a:effectRef idx="0">
            <a:schemeClr val="accent1"/>
          </a:effectRef>
          <a:fontRef idx="minor">
            <a:schemeClr val="dk1"/>
          </a:fontRef>
        </p:style>
        <p:txBody>
          <a:bodyPr lIns="72000" tIns="0" rIns="72000" bIns="36000" rtlCol="0" anchor="t"/>
          <a:lstStyle/>
          <a:p>
            <a:pPr lvl="0" algn="ctr" defTabSz="1727942">
              <a:buClr>
                <a:srgbClr val="535353"/>
              </a:buClr>
            </a:pPr>
            <a:endParaRPr lang="en-US" b="1" cap="small" dirty="0">
              <a:solidFill>
                <a:srgbClr val="EA0000"/>
              </a:solidFill>
              <a:latin typeface="Arial Now"/>
            </a:endParaRPr>
          </a:p>
        </p:txBody>
      </p:sp>
      <p:sp>
        <p:nvSpPr>
          <p:cNvPr id="27" name="Rectangle: Rounded Corners 51">
            <a:extLst>
              <a:ext uri="{FF2B5EF4-FFF2-40B4-BE49-F238E27FC236}">
                <a16:creationId xmlns:a16="http://schemas.microsoft.com/office/drawing/2014/main" xmlns="" id="{D5F63818-F7D3-425D-B4B9-CA632F9195EA}"/>
              </a:ext>
            </a:extLst>
          </p:cNvPr>
          <p:cNvSpPr/>
          <p:nvPr/>
        </p:nvSpPr>
        <p:spPr>
          <a:xfrm>
            <a:off x="512991" y="2460706"/>
            <a:ext cx="2412000" cy="3467563"/>
          </a:xfrm>
          <a:prstGeom prst="roundRect">
            <a:avLst>
              <a:gd name="adj" fmla="val 5293"/>
            </a:avLst>
          </a:prstGeom>
          <a:noFill/>
          <a:ln w="19050">
            <a:solidFill>
              <a:srgbClr val="EA0000"/>
            </a:solidFill>
            <a:prstDash val="solid"/>
          </a:ln>
        </p:spPr>
        <p:style>
          <a:lnRef idx="2">
            <a:schemeClr val="accent1"/>
          </a:lnRef>
          <a:fillRef idx="1">
            <a:schemeClr val="lt1"/>
          </a:fillRef>
          <a:effectRef idx="0">
            <a:schemeClr val="accent1"/>
          </a:effectRef>
          <a:fontRef idx="minor">
            <a:schemeClr val="dk1"/>
          </a:fontRef>
        </p:style>
        <p:txBody>
          <a:bodyPr lIns="72000" tIns="36000" rIns="72000" bIns="36000" rtlCol="0" anchor="t"/>
          <a:lstStyle/>
          <a:p>
            <a:pPr algn="ctr" defTabSz="1727942">
              <a:buClr>
                <a:srgbClr val="535353"/>
              </a:buClr>
            </a:pPr>
            <a:endParaRPr lang="en-US" sz="1400" i="1" dirty="0">
              <a:solidFill>
                <a:srgbClr val="848485"/>
              </a:solidFill>
              <a:latin typeface="Arial Now"/>
            </a:endParaRPr>
          </a:p>
        </p:txBody>
      </p:sp>
      <p:sp>
        <p:nvSpPr>
          <p:cNvPr id="31" name="Rectangle: Rounded Corners 98">
            <a:extLst>
              <a:ext uri="{FF2B5EF4-FFF2-40B4-BE49-F238E27FC236}">
                <a16:creationId xmlns:a16="http://schemas.microsoft.com/office/drawing/2014/main" xmlns="" id="{6AC3AA49-97C7-4633-B6E0-736491EB80D2}"/>
              </a:ext>
            </a:extLst>
          </p:cNvPr>
          <p:cNvSpPr/>
          <p:nvPr/>
        </p:nvSpPr>
        <p:spPr>
          <a:xfrm>
            <a:off x="516166" y="3254169"/>
            <a:ext cx="2412000" cy="2564392"/>
          </a:xfrm>
          <a:prstGeom prst="roundRect">
            <a:avLst>
              <a:gd name="adj" fmla="val 5293"/>
            </a:avLst>
          </a:prstGeom>
          <a:noFill/>
          <a:ln w="19050">
            <a:noFill/>
            <a:prstDash val="solid"/>
          </a:ln>
        </p:spPr>
        <p:style>
          <a:lnRef idx="2">
            <a:schemeClr val="accent1"/>
          </a:lnRef>
          <a:fillRef idx="1">
            <a:schemeClr val="lt1"/>
          </a:fillRef>
          <a:effectRef idx="0">
            <a:schemeClr val="accent1"/>
          </a:effectRef>
          <a:fontRef idx="minor">
            <a:schemeClr val="dk1"/>
          </a:fontRef>
        </p:style>
        <p:txBody>
          <a:bodyPr lIns="72000" tIns="36000" rIns="72000" bIns="36000" rtlCol="0" anchor="t" anchorCtr="0"/>
          <a:lstStyle/>
          <a:p>
            <a:pPr marL="171450" indent="-171450" defTabSz="1727942">
              <a:spcAft>
                <a:spcPts val="200"/>
              </a:spcAft>
              <a:buClr>
                <a:srgbClr val="535353"/>
              </a:buClr>
              <a:buFont typeface="Wingdings" panose="05000000000000000000" pitchFamily="2" charset="2"/>
              <a:buChar char="§"/>
            </a:pPr>
            <a:r>
              <a:rPr lang="fr-FR" sz="1200" dirty="0" smtClean="0">
                <a:solidFill>
                  <a:schemeClr val="tx1">
                    <a:lumMod val="65000"/>
                    <a:lumOff val="35000"/>
                  </a:schemeClr>
                </a:solidFill>
                <a:latin typeface="Arial Narrow" panose="020B0606020202030204" pitchFamily="34" charset="0"/>
              </a:rPr>
              <a:t>Le </a:t>
            </a:r>
            <a:r>
              <a:rPr lang="fr-FR" sz="1200" dirty="0">
                <a:solidFill>
                  <a:schemeClr val="tx1">
                    <a:lumMod val="65000"/>
                    <a:lumOff val="35000"/>
                  </a:schemeClr>
                </a:solidFill>
                <a:latin typeface="Arial Narrow" panose="020B0606020202030204" pitchFamily="34" charset="0"/>
              </a:rPr>
              <a:t>client doit être informé  de l’ensemble des coûts supportés dès la phase de conseil</a:t>
            </a:r>
          </a:p>
          <a:p>
            <a:pPr marL="171450" indent="-171450" defTabSz="1727942">
              <a:spcAft>
                <a:spcPts val="200"/>
              </a:spcAft>
              <a:buClr>
                <a:srgbClr val="535353"/>
              </a:buClr>
              <a:buFont typeface="Wingdings" panose="05000000000000000000" pitchFamily="2" charset="2"/>
              <a:buChar char="§"/>
            </a:pPr>
            <a:r>
              <a:rPr lang="fr-FR" sz="1200" dirty="0">
                <a:solidFill>
                  <a:schemeClr val="tx1">
                    <a:lumMod val="65000"/>
                    <a:lumOff val="35000"/>
                  </a:schemeClr>
                </a:solidFill>
                <a:latin typeface="Arial Narrow" panose="020B0606020202030204" pitchFamily="34" charset="0"/>
              </a:rPr>
              <a:t>Le conseil est fondé sur l’adéquation du produit au client et à ses projets d’épargne</a:t>
            </a:r>
          </a:p>
          <a:p>
            <a:pPr marL="171450" indent="-171450" defTabSz="1727942">
              <a:spcAft>
                <a:spcPts val="200"/>
              </a:spcAft>
              <a:buClr>
                <a:srgbClr val="535353"/>
              </a:buClr>
              <a:buFont typeface="Wingdings" panose="05000000000000000000" pitchFamily="2" charset="2"/>
              <a:buChar char="§"/>
            </a:pPr>
            <a:r>
              <a:rPr lang="fr-FR" sz="1200" dirty="0">
                <a:solidFill>
                  <a:schemeClr val="tx1">
                    <a:lumMod val="65000"/>
                    <a:lumOff val="35000"/>
                  </a:schemeClr>
                </a:solidFill>
                <a:latin typeface="Arial Narrow" panose="020B0606020202030204" pitchFamily="34" charset="0"/>
              </a:rPr>
              <a:t>Cette adéquation devra être contrôlée </a:t>
            </a:r>
            <a:r>
              <a:rPr lang="fr-FR" sz="1200" dirty="0" smtClean="0">
                <a:solidFill>
                  <a:schemeClr val="tx1">
                    <a:lumMod val="65000"/>
                    <a:lumOff val="35000"/>
                  </a:schemeClr>
                </a:solidFill>
                <a:latin typeface="Arial Narrow" panose="020B0606020202030204" pitchFamily="34" charset="0"/>
              </a:rPr>
              <a:t>tout au long de la détention du produit</a:t>
            </a:r>
            <a:endParaRPr lang="fr-FR" sz="1200" dirty="0">
              <a:solidFill>
                <a:schemeClr val="tx1">
                  <a:lumMod val="65000"/>
                  <a:lumOff val="35000"/>
                </a:schemeClr>
              </a:solidFill>
              <a:latin typeface="Arial Narrow" panose="020B0606020202030204" pitchFamily="34" charset="0"/>
            </a:endParaRPr>
          </a:p>
          <a:p>
            <a:pPr marL="171450" indent="-171450" defTabSz="1727942">
              <a:spcAft>
                <a:spcPts val="200"/>
              </a:spcAft>
              <a:buClr>
                <a:srgbClr val="535353"/>
              </a:buClr>
              <a:buFont typeface="Wingdings" panose="05000000000000000000" pitchFamily="2" charset="2"/>
              <a:buChar char="§"/>
            </a:pPr>
            <a:r>
              <a:rPr lang="fr-FR" sz="1200" dirty="0">
                <a:solidFill>
                  <a:schemeClr val="tx1">
                    <a:lumMod val="65000"/>
                    <a:lumOff val="35000"/>
                  </a:schemeClr>
                </a:solidFill>
                <a:latin typeface="Arial Narrow" panose="020B0606020202030204" pitchFamily="34" charset="0"/>
              </a:rPr>
              <a:t>Avec ou sans conseil , un </a:t>
            </a:r>
            <a:r>
              <a:rPr lang="fr-FR" sz="1200" dirty="0" err="1">
                <a:solidFill>
                  <a:schemeClr val="tx1">
                    <a:lumMod val="65000"/>
                    <a:lumOff val="35000"/>
                  </a:schemeClr>
                </a:solidFill>
                <a:latin typeface="Arial Narrow" panose="020B0606020202030204" pitchFamily="34" charset="0"/>
              </a:rPr>
              <a:t>reporting</a:t>
            </a:r>
            <a:r>
              <a:rPr lang="fr-FR" sz="1200" dirty="0">
                <a:solidFill>
                  <a:schemeClr val="tx1">
                    <a:lumMod val="65000"/>
                    <a:lumOff val="35000"/>
                  </a:schemeClr>
                </a:solidFill>
                <a:latin typeface="Arial Narrow" panose="020B0606020202030204" pitchFamily="34" charset="0"/>
              </a:rPr>
              <a:t> à valeur </a:t>
            </a:r>
            <a:r>
              <a:rPr lang="fr-FR" sz="1200" dirty="0" smtClean="0">
                <a:solidFill>
                  <a:schemeClr val="tx1">
                    <a:lumMod val="65000"/>
                    <a:lumOff val="35000"/>
                  </a:schemeClr>
                </a:solidFill>
                <a:latin typeface="Arial Narrow" panose="020B0606020202030204" pitchFamily="34" charset="0"/>
              </a:rPr>
              <a:t>ajoutée* </a:t>
            </a:r>
            <a:r>
              <a:rPr lang="fr-FR" sz="1200" dirty="0">
                <a:solidFill>
                  <a:schemeClr val="tx1">
                    <a:lumMod val="65000"/>
                    <a:lumOff val="35000"/>
                  </a:schemeClr>
                </a:solidFill>
                <a:latin typeface="Arial Narrow" panose="020B0606020202030204" pitchFamily="34" charset="0"/>
              </a:rPr>
              <a:t>sera fourni à l’investisseur (suivi dynamique, alerte </a:t>
            </a:r>
            <a:r>
              <a:rPr lang="fr-FR" sz="1200" dirty="0" smtClean="0">
                <a:solidFill>
                  <a:schemeClr val="tx1">
                    <a:lumMod val="65000"/>
                    <a:lumOff val="35000"/>
                  </a:schemeClr>
                </a:solidFill>
                <a:latin typeface="Arial Narrow" panose="020B0606020202030204" pitchFamily="34" charset="0"/>
              </a:rPr>
              <a:t>de cours</a:t>
            </a:r>
            <a:r>
              <a:rPr lang="fr-FR" sz="1200" dirty="0">
                <a:solidFill>
                  <a:schemeClr val="tx1">
                    <a:lumMod val="65000"/>
                    <a:lumOff val="35000"/>
                  </a:schemeClr>
                </a:solidFill>
                <a:latin typeface="Arial Narrow" panose="020B0606020202030204" pitchFamily="34" charset="0"/>
              </a:rPr>
              <a:t>, etc.)</a:t>
            </a:r>
          </a:p>
          <a:p>
            <a:pPr marL="171450" indent="-171450" defTabSz="1727942">
              <a:buClr>
                <a:srgbClr val="535353"/>
              </a:buClr>
              <a:buFont typeface="Wingdings" panose="05000000000000000000" pitchFamily="2" charset="2"/>
              <a:buChar char="§"/>
            </a:pPr>
            <a:endParaRPr lang="en-US" sz="1200" dirty="0">
              <a:solidFill>
                <a:schemeClr val="tx1">
                  <a:lumMod val="65000"/>
                  <a:lumOff val="35000"/>
                </a:schemeClr>
              </a:solidFill>
              <a:latin typeface="Arial Narrow" panose="020B0606020202030204" pitchFamily="34" charset="0"/>
            </a:endParaRPr>
          </a:p>
        </p:txBody>
      </p:sp>
      <p:cxnSp>
        <p:nvCxnSpPr>
          <p:cNvPr id="33" name="Straight Connector 13">
            <a:extLst>
              <a:ext uri="{FF2B5EF4-FFF2-40B4-BE49-F238E27FC236}">
                <a16:creationId xmlns:a16="http://schemas.microsoft.com/office/drawing/2014/main" xmlns="" id="{7137712E-C610-4D3F-98B9-60AF080B98E3}"/>
              </a:ext>
            </a:extLst>
          </p:cNvPr>
          <p:cNvCxnSpPr>
            <a:cxnSpLocks/>
          </p:cNvCxnSpPr>
          <p:nvPr/>
        </p:nvCxnSpPr>
        <p:spPr>
          <a:xfrm>
            <a:off x="1214994" y="2741966"/>
            <a:ext cx="0" cy="29749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35" name="Espace réservé du texte 15">
            <a:extLst>
              <a:ext uri="{FF2B5EF4-FFF2-40B4-BE49-F238E27FC236}">
                <a16:creationId xmlns:a16="http://schemas.microsoft.com/office/drawing/2014/main" xmlns="" id="{85F68D78-19F2-4BB5-B92D-435E32778CA3}"/>
              </a:ext>
            </a:extLst>
          </p:cNvPr>
          <p:cNvSpPr txBox="1">
            <a:spLocks/>
          </p:cNvSpPr>
          <p:nvPr/>
        </p:nvSpPr>
        <p:spPr>
          <a:xfrm>
            <a:off x="1270887" y="2797838"/>
            <a:ext cx="1520412" cy="241624"/>
          </a:xfrm>
          <a:prstGeom prst="rect">
            <a:avLst/>
          </a:prstGeom>
        </p:spPr>
        <p:txBody>
          <a:bodyPr vert="horz" lIns="72000" tIns="45720" rIns="72000" bIns="45720" rtlCol="0" anchor="ctr">
            <a:noAutofit/>
          </a:bodyPr>
          <a:lstStyle>
            <a:lvl1pPr marL="0" indent="-342891" algn="just" defTabSz="1727942" rtl="0" eaLnBrk="1" latinLnBrk="0" hangingPunct="1">
              <a:lnSpc>
                <a:spcPct val="100000"/>
              </a:lnSpc>
              <a:spcBef>
                <a:spcPts val="0"/>
              </a:spcBef>
              <a:buClr>
                <a:srgbClr val="535353"/>
              </a:buClr>
              <a:buFont typeface="Arial" panose="020B0604020202020204" pitchFamily="34" charset="0"/>
              <a:buChar char="•"/>
              <a:defRPr lang="fr-FR" sz="2800" kern="1200" baseline="0" dirty="0" smtClean="0">
                <a:solidFill>
                  <a:srgbClr val="535353"/>
                </a:solidFill>
                <a:latin typeface="+mj-lt"/>
                <a:ea typeface="Open Sans" panose="020B0606030504020204" pitchFamily="34" charset="0"/>
                <a:cs typeface="Open Sans" panose="020B0606030504020204" pitchFamily="34" charset="0"/>
              </a:defRPr>
            </a:lvl1pPr>
            <a:lvl2pPr marL="685783" indent="-228594" algn="l" defTabSz="1727942" rtl="0" eaLnBrk="1" latinLnBrk="0" hangingPunct="1">
              <a:lnSpc>
                <a:spcPct val="100000"/>
              </a:lnSpc>
              <a:spcBef>
                <a:spcPts val="945"/>
              </a:spcBef>
              <a:buClr>
                <a:srgbClr val="535353"/>
              </a:buClr>
              <a:buFont typeface="Calibri Light" panose="020F0302020204030204" pitchFamily="34" charset="0"/>
              <a:buChar char="─"/>
              <a:defRPr sz="2600" kern="1200">
                <a:solidFill>
                  <a:srgbClr val="535353"/>
                </a:solidFill>
                <a:latin typeface="+mj-lt"/>
                <a:ea typeface="+mn-ea"/>
                <a:cs typeface="+mn-cs"/>
              </a:defRPr>
            </a:lvl2pPr>
            <a:lvl3pPr marL="1142971" indent="-228594" algn="l" defTabSz="1727942" rtl="0" eaLnBrk="1" latinLnBrk="0" hangingPunct="1">
              <a:lnSpc>
                <a:spcPct val="100000"/>
              </a:lnSpc>
              <a:spcBef>
                <a:spcPts val="945"/>
              </a:spcBef>
              <a:buClr>
                <a:srgbClr val="535353"/>
              </a:buClr>
              <a:buFont typeface="Wingdings" panose="05000000000000000000" pitchFamily="2" charset="2"/>
              <a:buChar char="§"/>
              <a:defRPr sz="2400" kern="1200">
                <a:solidFill>
                  <a:srgbClr val="535353"/>
                </a:solidFill>
                <a:latin typeface="+mj-lt"/>
                <a:ea typeface="+mn-ea"/>
                <a:cs typeface="+mn-cs"/>
              </a:defRPr>
            </a:lvl3pPr>
            <a:lvl4pPr marL="3023898" indent="-431985" algn="l" defTabSz="1727942" rtl="0" eaLnBrk="1" latinLnBrk="0" hangingPunct="1">
              <a:lnSpc>
                <a:spcPct val="90000"/>
              </a:lnSpc>
              <a:spcBef>
                <a:spcPts val="945"/>
              </a:spcBef>
              <a:buFont typeface="Arial" panose="020B0604020202020204" pitchFamily="34" charset="0"/>
              <a:buChar char="•"/>
              <a:defRPr sz="3401" kern="1200">
                <a:solidFill>
                  <a:schemeClr val="tx1"/>
                </a:solidFill>
                <a:latin typeface="+mn-lt"/>
                <a:ea typeface="+mn-ea"/>
                <a:cs typeface="+mn-cs"/>
              </a:defRPr>
            </a:lvl4pPr>
            <a:lvl5pPr marL="3887869" indent="-431985" algn="l" defTabSz="1727942" rtl="0" eaLnBrk="1" latinLnBrk="0" hangingPunct="1">
              <a:lnSpc>
                <a:spcPct val="90000"/>
              </a:lnSpc>
              <a:spcBef>
                <a:spcPts val="945"/>
              </a:spcBef>
              <a:buFont typeface="Arial" panose="020B0604020202020204" pitchFamily="34" charset="0"/>
              <a:buChar char="•"/>
              <a:defRPr sz="3401" kern="1200">
                <a:solidFill>
                  <a:schemeClr val="tx1"/>
                </a:solidFill>
                <a:latin typeface="+mn-lt"/>
                <a:ea typeface="+mn-ea"/>
                <a:cs typeface="+mn-cs"/>
              </a:defRPr>
            </a:lvl5pPr>
            <a:lvl6pPr marL="4751840" indent="-431985" algn="l" defTabSz="1727942" rtl="0" eaLnBrk="1" latinLnBrk="0" hangingPunct="1">
              <a:lnSpc>
                <a:spcPct val="90000"/>
              </a:lnSpc>
              <a:spcBef>
                <a:spcPts val="945"/>
              </a:spcBef>
              <a:buFont typeface="Arial" panose="020B0604020202020204" pitchFamily="34" charset="0"/>
              <a:buChar char="•"/>
              <a:defRPr sz="3401" kern="1200">
                <a:solidFill>
                  <a:schemeClr val="tx1"/>
                </a:solidFill>
                <a:latin typeface="+mn-lt"/>
                <a:ea typeface="+mn-ea"/>
                <a:cs typeface="+mn-cs"/>
              </a:defRPr>
            </a:lvl6pPr>
            <a:lvl7pPr marL="5615810" indent="-431985" algn="l" defTabSz="1727942" rtl="0" eaLnBrk="1" latinLnBrk="0" hangingPunct="1">
              <a:lnSpc>
                <a:spcPct val="90000"/>
              </a:lnSpc>
              <a:spcBef>
                <a:spcPts val="945"/>
              </a:spcBef>
              <a:buFont typeface="Arial" panose="020B0604020202020204" pitchFamily="34" charset="0"/>
              <a:buChar char="•"/>
              <a:defRPr sz="3401" kern="1200">
                <a:solidFill>
                  <a:schemeClr val="tx1"/>
                </a:solidFill>
                <a:latin typeface="+mn-lt"/>
                <a:ea typeface="+mn-ea"/>
                <a:cs typeface="+mn-cs"/>
              </a:defRPr>
            </a:lvl7pPr>
            <a:lvl8pPr marL="6479781" indent="-431985" algn="l" defTabSz="1727942" rtl="0" eaLnBrk="1" latinLnBrk="0" hangingPunct="1">
              <a:lnSpc>
                <a:spcPct val="90000"/>
              </a:lnSpc>
              <a:spcBef>
                <a:spcPts val="945"/>
              </a:spcBef>
              <a:buFont typeface="Arial" panose="020B0604020202020204" pitchFamily="34" charset="0"/>
              <a:buChar char="•"/>
              <a:defRPr sz="3401" kern="1200">
                <a:solidFill>
                  <a:schemeClr val="tx1"/>
                </a:solidFill>
                <a:latin typeface="+mn-lt"/>
                <a:ea typeface="+mn-ea"/>
                <a:cs typeface="+mn-cs"/>
              </a:defRPr>
            </a:lvl8pPr>
            <a:lvl9pPr marL="7343752" indent="-431985" algn="l" defTabSz="1727942" rtl="0" eaLnBrk="1" latinLnBrk="0" hangingPunct="1">
              <a:lnSpc>
                <a:spcPct val="90000"/>
              </a:lnSpc>
              <a:spcBef>
                <a:spcPts val="945"/>
              </a:spcBef>
              <a:buFont typeface="Arial" panose="020B0604020202020204" pitchFamily="34" charset="0"/>
              <a:buChar char="•"/>
              <a:defRPr sz="3401" kern="1200">
                <a:solidFill>
                  <a:schemeClr val="tx1"/>
                </a:solidFill>
                <a:latin typeface="+mn-lt"/>
                <a:ea typeface="+mn-ea"/>
                <a:cs typeface="+mn-cs"/>
              </a:defRPr>
            </a:lvl9pPr>
          </a:lstStyle>
          <a:p>
            <a:pPr indent="0" algn="ctr">
              <a:buNone/>
            </a:pPr>
            <a:r>
              <a:rPr lang="fr-FR" sz="1000" b="1" i="1" dirty="0">
                <a:solidFill>
                  <a:schemeClr val="bg1"/>
                </a:solidFill>
                <a:latin typeface="Arial Narrow" panose="020B0606020202030204" pitchFamily="34" charset="0"/>
              </a:rPr>
              <a:t>Directive sur les Marchés Financiers)</a:t>
            </a:r>
            <a:endParaRPr lang="en-US" sz="1000" i="1" dirty="0">
              <a:solidFill>
                <a:schemeClr val="bg1"/>
              </a:solidFill>
              <a:latin typeface="Arial Narrow" panose="020B0606020202030204" pitchFamily="34" charset="0"/>
            </a:endParaRPr>
          </a:p>
        </p:txBody>
      </p:sp>
      <p:cxnSp>
        <p:nvCxnSpPr>
          <p:cNvPr id="36" name="Straight Connector 192">
            <a:extLst>
              <a:ext uri="{FF2B5EF4-FFF2-40B4-BE49-F238E27FC236}">
                <a16:creationId xmlns:a16="http://schemas.microsoft.com/office/drawing/2014/main" xmlns="" id="{40C3E6EE-0F9F-42A7-8402-36DDD17ED67A}"/>
              </a:ext>
            </a:extLst>
          </p:cNvPr>
          <p:cNvCxnSpPr>
            <a:cxnSpLocks/>
          </p:cNvCxnSpPr>
          <p:nvPr/>
        </p:nvCxnSpPr>
        <p:spPr>
          <a:xfrm>
            <a:off x="2782076" y="2741966"/>
            <a:ext cx="0" cy="29749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38" name="Rectangle: Top Corners Rounded 104">
            <a:extLst>
              <a:ext uri="{FF2B5EF4-FFF2-40B4-BE49-F238E27FC236}">
                <a16:creationId xmlns:a16="http://schemas.microsoft.com/office/drawing/2014/main" xmlns="" id="{9A0D5187-3565-4F70-8587-90D07BA2CBFF}"/>
              </a:ext>
            </a:extLst>
          </p:cNvPr>
          <p:cNvSpPr/>
          <p:nvPr/>
        </p:nvSpPr>
        <p:spPr>
          <a:xfrm>
            <a:off x="3471787" y="2385636"/>
            <a:ext cx="2412000" cy="787400"/>
          </a:xfrm>
          <a:prstGeom prst="round2SameRect">
            <a:avLst>
              <a:gd name="adj1" fmla="val 20296"/>
              <a:gd name="adj2" fmla="val 0"/>
            </a:avLst>
          </a:prstGeom>
          <a:solidFill>
            <a:srgbClr val="BFBFBF"/>
          </a:solidFill>
          <a:ln w="19050">
            <a:solidFill>
              <a:srgbClr val="BFBFBF"/>
            </a:solidFill>
            <a:prstDash val="solid"/>
          </a:ln>
        </p:spPr>
        <p:style>
          <a:lnRef idx="2">
            <a:schemeClr val="accent1"/>
          </a:lnRef>
          <a:fillRef idx="1">
            <a:schemeClr val="lt1"/>
          </a:fillRef>
          <a:effectRef idx="0">
            <a:schemeClr val="accent1"/>
          </a:effectRef>
          <a:fontRef idx="minor">
            <a:schemeClr val="dk1"/>
          </a:fontRef>
        </p:style>
        <p:txBody>
          <a:bodyPr lIns="72000" tIns="0" rIns="72000" bIns="36000" rtlCol="0" anchor="t"/>
          <a:lstStyle/>
          <a:p>
            <a:pPr lvl="0" algn="ctr" defTabSz="1727942">
              <a:buClr>
                <a:srgbClr val="535353"/>
              </a:buClr>
            </a:pPr>
            <a:endParaRPr lang="en-US" b="1" cap="small" dirty="0">
              <a:solidFill>
                <a:prstClr val="white"/>
              </a:solidFill>
              <a:latin typeface="Arial Now"/>
            </a:endParaRPr>
          </a:p>
        </p:txBody>
      </p:sp>
      <p:sp>
        <p:nvSpPr>
          <p:cNvPr id="40" name="Rectangle: Rounded Corners 106">
            <a:extLst>
              <a:ext uri="{FF2B5EF4-FFF2-40B4-BE49-F238E27FC236}">
                <a16:creationId xmlns:a16="http://schemas.microsoft.com/office/drawing/2014/main" xmlns="" id="{D9DECC78-3D42-436B-9C32-724645D28331}"/>
              </a:ext>
            </a:extLst>
          </p:cNvPr>
          <p:cNvSpPr/>
          <p:nvPr/>
        </p:nvSpPr>
        <p:spPr>
          <a:xfrm>
            <a:off x="3471788" y="2471901"/>
            <a:ext cx="2412000" cy="3456854"/>
          </a:xfrm>
          <a:prstGeom prst="roundRect">
            <a:avLst>
              <a:gd name="adj" fmla="val 5293"/>
            </a:avLst>
          </a:prstGeom>
          <a:noFill/>
          <a:ln w="19050">
            <a:solidFill>
              <a:srgbClr val="BFBFBF"/>
            </a:solidFill>
            <a:prstDash val="solid"/>
          </a:ln>
        </p:spPr>
        <p:style>
          <a:lnRef idx="2">
            <a:schemeClr val="accent1"/>
          </a:lnRef>
          <a:fillRef idx="1">
            <a:schemeClr val="lt1"/>
          </a:fillRef>
          <a:effectRef idx="0">
            <a:schemeClr val="accent1"/>
          </a:effectRef>
          <a:fontRef idx="minor">
            <a:schemeClr val="dk1"/>
          </a:fontRef>
        </p:style>
        <p:txBody>
          <a:bodyPr lIns="72000" tIns="36000" rIns="72000" bIns="36000" rtlCol="0" anchor="t"/>
          <a:lstStyle/>
          <a:p>
            <a:pPr algn="ctr" defTabSz="1727942">
              <a:buClr>
                <a:srgbClr val="535353"/>
              </a:buClr>
            </a:pPr>
            <a:endParaRPr lang="en-US" sz="1400" i="1" dirty="0">
              <a:solidFill>
                <a:srgbClr val="848485"/>
              </a:solidFill>
              <a:latin typeface="Arial Now"/>
            </a:endParaRPr>
          </a:p>
        </p:txBody>
      </p:sp>
      <p:sp>
        <p:nvSpPr>
          <p:cNvPr id="52" name="Rectangle: Top Corners Rounded 119">
            <a:extLst>
              <a:ext uri="{FF2B5EF4-FFF2-40B4-BE49-F238E27FC236}">
                <a16:creationId xmlns:a16="http://schemas.microsoft.com/office/drawing/2014/main" xmlns="" id="{AE73AB65-72D6-4574-9F08-C9BC90A0F82B}"/>
              </a:ext>
            </a:extLst>
          </p:cNvPr>
          <p:cNvSpPr/>
          <p:nvPr/>
        </p:nvSpPr>
        <p:spPr>
          <a:xfrm>
            <a:off x="6358014" y="2385636"/>
            <a:ext cx="2412000" cy="787400"/>
          </a:xfrm>
          <a:prstGeom prst="round2SameRect">
            <a:avLst>
              <a:gd name="adj1" fmla="val 20296"/>
              <a:gd name="adj2" fmla="val 0"/>
            </a:avLst>
          </a:prstGeom>
          <a:solidFill>
            <a:srgbClr val="908476"/>
          </a:solidFill>
          <a:ln w="19050">
            <a:solidFill>
              <a:srgbClr val="908476"/>
            </a:solidFill>
            <a:prstDash val="solid"/>
          </a:ln>
        </p:spPr>
        <p:style>
          <a:lnRef idx="2">
            <a:schemeClr val="accent1"/>
          </a:lnRef>
          <a:fillRef idx="1">
            <a:schemeClr val="lt1"/>
          </a:fillRef>
          <a:effectRef idx="0">
            <a:schemeClr val="accent1"/>
          </a:effectRef>
          <a:fontRef idx="minor">
            <a:schemeClr val="dk1"/>
          </a:fontRef>
        </p:style>
        <p:txBody>
          <a:bodyPr lIns="72000" tIns="0" rIns="72000" bIns="36000" rtlCol="0" anchor="t"/>
          <a:lstStyle/>
          <a:p>
            <a:pPr algn="ctr" defTabSz="1727942">
              <a:buClr>
                <a:srgbClr val="535353"/>
              </a:buClr>
            </a:pPr>
            <a:endParaRPr lang="fr-FR" b="1" cap="small" dirty="0">
              <a:solidFill>
                <a:schemeClr val="bg1"/>
              </a:solidFill>
              <a:latin typeface="Arial Now"/>
            </a:endParaRPr>
          </a:p>
        </p:txBody>
      </p:sp>
      <p:sp>
        <p:nvSpPr>
          <p:cNvPr id="54" name="Rectangle: Rounded Corners 121">
            <a:extLst>
              <a:ext uri="{FF2B5EF4-FFF2-40B4-BE49-F238E27FC236}">
                <a16:creationId xmlns:a16="http://schemas.microsoft.com/office/drawing/2014/main" xmlns="" id="{C8D4314D-9EA8-45E1-9EF9-10CFC5105546}"/>
              </a:ext>
            </a:extLst>
          </p:cNvPr>
          <p:cNvSpPr/>
          <p:nvPr/>
        </p:nvSpPr>
        <p:spPr>
          <a:xfrm>
            <a:off x="6358016" y="2460707"/>
            <a:ext cx="2412000" cy="3468048"/>
          </a:xfrm>
          <a:prstGeom prst="roundRect">
            <a:avLst>
              <a:gd name="adj" fmla="val 5293"/>
            </a:avLst>
          </a:prstGeom>
          <a:noFill/>
          <a:ln w="19050">
            <a:solidFill>
              <a:srgbClr val="908476"/>
            </a:solidFill>
            <a:prstDash val="solid"/>
          </a:ln>
        </p:spPr>
        <p:style>
          <a:lnRef idx="2">
            <a:schemeClr val="accent1"/>
          </a:lnRef>
          <a:fillRef idx="1">
            <a:schemeClr val="lt1"/>
          </a:fillRef>
          <a:effectRef idx="0">
            <a:schemeClr val="accent1"/>
          </a:effectRef>
          <a:fontRef idx="minor">
            <a:schemeClr val="dk1"/>
          </a:fontRef>
        </p:style>
        <p:txBody>
          <a:bodyPr lIns="72000" tIns="36000" rIns="72000" bIns="36000" rtlCol="0" anchor="t"/>
          <a:lstStyle/>
          <a:p>
            <a:pPr algn="ctr" defTabSz="1727942">
              <a:buClr>
                <a:srgbClr val="535353"/>
              </a:buClr>
            </a:pPr>
            <a:endParaRPr lang="en-US" sz="1400" i="1" dirty="0">
              <a:solidFill>
                <a:srgbClr val="848485"/>
              </a:solidFill>
              <a:latin typeface="Arial Now"/>
            </a:endParaRPr>
          </a:p>
        </p:txBody>
      </p:sp>
      <p:cxnSp>
        <p:nvCxnSpPr>
          <p:cNvPr id="65" name="Straight Connector 13">
            <a:extLst>
              <a:ext uri="{FF2B5EF4-FFF2-40B4-BE49-F238E27FC236}">
                <a16:creationId xmlns:a16="http://schemas.microsoft.com/office/drawing/2014/main" xmlns="" id="{CFB6F703-9F1B-464B-80BF-08D9A5336B31}"/>
              </a:ext>
            </a:extLst>
          </p:cNvPr>
          <p:cNvCxnSpPr>
            <a:cxnSpLocks/>
          </p:cNvCxnSpPr>
          <p:nvPr/>
        </p:nvCxnSpPr>
        <p:spPr>
          <a:xfrm>
            <a:off x="4223336" y="2814536"/>
            <a:ext cx="0" cy="29749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66" name="Espace réservé du texte 15">
            <a:extLst>
              <a:ext uri="{FF2B5EF4-FFF2-40B4-BE49-F238E27FC236}">
                <a16:creationId xmlns:a16="http://schemas.microsoft.com/office/drawing/2014/main" xmlns="" id="{93A01618-5E07-4C74-9C14-707F61E73AB9}"/>
              </a:ext>
            </a:extLst>
          </p:cNvPr>
          <p:cNvSpPr txBox="1">
            <a:spLocks/>
          </p:cNvSpPr>
          <p:nvPr/>
        </p:nvSpPr>
        <p:spPr>
          <a:xfrm>
            <a:off x="4210833" y="2811626"/>
            <a:ext cx="1507438" cy="197407"/>
          </a:xfrm>
          <a:prstGeom prst="rect">
            <a:avLst/>
          </a:prstGeom>
        </p:spPr>
        <p:txBody>
          <a:bodyPr vert="horz" lIns="0" tIns="45720" rIns="0" bIns="45720" rtlCol="0" anchor="ctr">
            <a:noAutofit/>
          </a:bodyPr>
          <a:lstStyle>
            <a:lvl1pPr marL="0" indent="-342891" algn="just" defTabSz="1727942" rtl="0" eaLnBrk="1" latinLnBrk="0" hangingPunct="1">
              <a:lnSpc>
                <a:spcPct val="100000"/>
              </a:lnSpc>
              <a:spcBef>
                <a:spcPts val="0"/>
              </a:spcBef>
              <a:buClr>
                <a:srgbClr val="535353"/>
              </a:buClr>
              <a:buFont typeface="Arial" panose="020B0604020202020204" pitchFamily="34" charset="0"/>
              <a:buChar char="•"/>
              <a:defRPr lang="fr-FR" sz="2800" kern="1200" baseline="0" dirty="0" smtClean="0">
                <a:solidFill>
                  <a:srgbClr val="535353"/>
                </a:solidFill>
                <a:latin typeface="+mj-lt"/>
                <a:ea typeface="Open Sans" panose="020B0606030504020204" pitchFamily="34" charset="0"/>
                <a:cs typeface="Open Sans" panose="020B0606030504020204" pitchFamily="34" charset="0"/>
              </a:defRPr>
            </a:lvl1pPr>
            <a:lvl2pPr marL="685783" indent="-228594" algn="l" defTabSz="1727942" rtl="0" eaLnBrk="1" latinLnBrk="0" hangingPunct="1">
              <a:lnSpc>
                <a:spcPct val="100000"/>
              </a:lnSpc>
              <a:spcBef>
                <a:spcPts val="945"/>
              </a:spcBef>
              <a:buClr>
                <a:srgbClr val="535353"/>
              </a:buClr>
              <a:buFont typeface="Calibri Light" panose="020F0302020204030204" pitchFamily="34" charset="0"/>
              <a:buChar char="─"/>
              <a:defRPr sz="2600" kern="1200">
                <a:solidFill>
                  <a:srgbClr val="535353"/>
                </a:solidFill>
                <a:latin typeface="+mj-lt"/>
                <a:ea typeface="+mn-ea"/>
                <a:cs typeface="+mn-cs"/>
              </a:defRPr>
            </a:lvl2pPr>
            <a:lvl3pPr marL="1142971" indent="-228594" algn="l" defTabSz="1727942" rtl="0" eaLnBrk="1" latinLnBrk="0" hangingPunct="1">
              <a:lnSpc>
                <a:spcPct val="100000"/>
              </a:lnSpc>
              <a:spcBef>
                <a:spcPts val="945"/>
              </a:spcBef>
              <a:buClr>
                <a:srgbClr val="535353"/>
              </a:buClr>
              <a:buFont typeface="Wingdings" panose="05000000000000000000" pitchFamily="2" charset="2"/>
              <a:buChar char="§"/>
              <a:defRPr sz="2400" kern="1200">
                <a:solidFill>
                  <a:srgbClr val="535353"/>
                </a:solidFill>
                <a:latin typeface="+mj-lt"/>
                <a:ea typeface="+mn-ea"/>
                <a:cs typeface="+mn-cs"/>
              </a:defRPr>
            </a:lvl3pPr>
            <a:lvl4pPr marL="3023898" indent="-431985" algn="l" defTabSz="1727942" rtl="0" eaLnBrk="1" latinLnBrk="0" hangingPunct="1">
              <a:lnSpc>
                <a:spcPct val="90000"/>
              </a:lnSpc>
              <a:spcBef>
                <a:spcPts val="945"/>
              </a:spcBef>
              <a:buFont typeface="Arial" panose="020B0604020202020204" pitchFamily="34" charset="0"/>
              <a:buChar char="•"/>
              <a:defRPr sz="3401" kern="1200">
                <a:solidFill>
                  <a:schemeClr val="tx1"/>
                </a:solidFill>
                <a:latin typeface="+mn-lt"/>
                <a:ea typeface="+mn-ea"/>
                <a:cs typeface="+mn-cs"/>
              </a:defRPr>
            </a:lvl4pPr>
            <a:lvl5pPr marL="3887869" indent="-431985" algn="l" defTabSz="1727942" rtl="0" eaLnBrk="1" latinLnBrk="0" hangingPunct="1">
              <a:lnSpc>
                <a:spcPct val="90000"/>
              </a:lnSpc>
              <a:spcBef>
                <a:spcPts val="945"/>
              </a:spcBef>
              <a:buFont typeface="Arial" panose="020B0604020202020204" pitchFamily="34" charset="0"/>
              <a:buChar char="•"/>
              <a:defRPr sz="3401" kern="1200">
                <a:solidFill>
                  <a:schemeClr val="tx1"/>
                </a:solidFill>
                <a:latin typeface="+mn-lt"/>
                <a:ea typeface="+mn-ea"/>
                <a:cs typeface="+mn-cs"/>
              </a:defRPr>
            </a:lvl5pPr>
            <a:lvl6pPr marL="4751840" indent="-431985" algn="l" defTabSz="1727942" rtl="0" eaLnBrk="1" latinLnBrk="0" hangingPunct="1">
              <a:lnSpc>
                <a:spcPct val="90000"/>
              </a:lnSpc>
              <a:spcBef>
                <a:spcPts val="945"/>
              </a:spcBef>
              <a:buFont typeface="Arial" panose="020B0604020202020204" pitchFamily="34" charset="0"/>
              <a:buChar char="•"/>
              <a:defRPr sz="3401" kern="1200">
                <a:solidFill>
                  <a:schemeClr val="tx1"/>
                </a:solidFill>
                <a:latin typeface="+mn-lt"/>
                <a:ea typeface="+mn-ea"/>
                <a:cs typeface="+mn-cs"/>
              </a:defRPr>
            </a:lvl6pPr>
            <a:lvl7pPr marL="5615810" indent="-431985" algn="l" defTabSz="1727942" rtl="0" eaLnBrk="1" latinLnBrk="0" hangingPunct="1">
              <a:lnSpc>
                <a:spcPct val="90000"/>
              </a:lnSpc>
              <a:spcBef>
                <a:spcPts val="945"/>
              </a:spcBef>
              <a:buFont typeface="Arial" panose="020B0604020202020204" pitchFamily="34" charset="0"/>
              <a:buChar char="•"/>
              <a:defRPr sz="3401" kern="1200">
                <a:solidFill>
                  <a:schemeClr val="tx1"/>
                </a:solidFill>
                <a:latin typeface="+mn-lt"/>
                <a:ea typeface="+mn-ea"/>
                <a:cs typeface="+mn-cs"/>
              </a:defRPr>
            </a:lvl7pPr>
            <a:lvl8pPr marL="6479781" indent="-431985" algn="l" defTabSz="1727942" rtl="0" eaLnBrk="1" latinLnBrk="0" hangingPunct="1">
              <a:lnSpc>
                <a:spcPct val="90000"/>
              </a:lnSpc>
              <a:spcBef>
                <a:spcPts val="945"/>
              </a:spcBef>
              <a:buFont typeface="Arial" panose="020B0604020202020204" pitchFamily="34" charset="0"/>
              <a:buChar char="•"/>
              <a:defRPr sz="3401" kern="1200">
                <a:solidFill>
                  <a:schemeClr val="tx1"/>
                </a:solidFill>
                <a:latin typeface="+mn-lt"/>
                <a:ea typeface="+mn-ea"/>
                <a:cs typeface="+mn-cs"/>
              </a:defRPr>
            </a:lvl8pPr>
            <a:lvl9pPr marL="7343752" indent="-431985" algn="l" defTabSz="1727942" rtl="0" eaLnBrk="1" latinLnBrk="0" hangingPunct="1">
              <a:lnSpc>
                <a:spcPct val="90000"/>
              </a:lnSpc>
              <a:spcBef>
                <a:spcPts val="945"/>
              </a:spcBef>
              <a:buFont typeface="Arial" panose="020B0604020202020204" pitchFamily="34" charset="0"/>
              <a:buChar char="•"/>
              <a:defRPr sz="3401" kern="1200">
                <a:solidFill>
                  <a:schemeClr val="tx1"/>
                </a:solidFill>
                <a:latin typeface="+mn-lt"/>
                <a:ea typeface="+mn-ea"/>
                <a:cs typeface="+mn-cs"/>
              </a:defRPr>
            </a:lvl9pPr>
          </a:lstStyle>
          <a:p>
            <a:pPr indent="0" algn="ctr">
              <a:buNone/>
            </a:pPr>
            <a:r>
              <a:rPr lang="fr-FR" sz="1000" b="1" i="1" dirty="0">
                <a:solidFill>
                  <a:schemeClr val="bg1"/>
                </a:solidFill>
                <a:latin typeface="Arial Narrow" panose="020B0606020202030204" pitchFamily="34" charset="0"/>
              </a:rPr>
              <a:t>Directive sur la Distribution des Assurances)</a:t>
            </a:r>
            <a:endParaRPr lang="en-US" sz="1000" i="1" dirty="0">
              <a:solidFill>
                <a:schemeClr val="bg1"/>
              </a:solidFill>
              <a:latin typeface="Arial Narrow" panose="020B0606020202030204" pitchFamily="34" charset="0"/>
            </a:endParaRPr>
          </a:p>
        </p:txBody>
      </p:sp>
      <p:cxnSp>
        <p:nvCxnSpPr>
          <p:cNvPr id="67" name="Straight Connector 192">
            <a:extLst>
              <a:ext uri="{FF2B5EF4-FFF2-40B4-BE49-F238E27FC236}">
                <a16:creationId xmlns:a16="http://schemas.microsoft.com/office/drawing/2014/main" xmlns="" id="{5ED202C3-769E-4FD4-8D74-502311E5D716}"/>
              </a:ext>
            </a:extLst>
          </p:cNvPr>
          <p:cNvCxnSpPr>
            <a:cxnSpLocks/>
          </p:cNvCxnSpPr>
          <p:nvPr/>
        </p:nvCxnSpPr>
        <p:spPr>
          <a:xfrm>
            <a:off x="5736084" y="2814536"/>
            <a:ext cx="0" cy="29749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Straight Connector 13">
            <a:extLst>
              <a:ext uri="{FF2B5EF4-FFF2-40B4-BE49-F238E27FC236}">
                <a16:creationId xmlns:a16="http://schemas.microsoft.com/office/drawing/2014/main" xmlns="" id="{8654EC46-D9ED-48BC-89C1-11E45BF98F6C}"/>
              </a:ext>
            </a:extLst>
          </p:cNvPr>
          <p:cNvCxnSpPr>
            <a:cxnSpLocks/>
          </p:cNvCxnSpPr>
          <p:nvPr/>
        </p:nvCxnSpPr>
        <p:spPr>
          <a:xfrm>
            <a:off x="7123715" y="2814536"/>
            <a:ext cx="0" cy="29749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69" name="Espace réservé du texte 15">
            <a:extLst>
              <a:ext uri="{FF2B5EF4-FFF2-40B4-BE49-F238E27FC236}">
                <a16:creationId xmlns:a16="http://schemas.microsoft.com/office/drawing/2014/main" xmlns="" id="{D15A2697-2EBB-48CC-81E1-E7C8402BB005}"/>
              </a:ext>
            </a:extLst>
          </p:cNvPr>
          <p:cNvSpPr txBox="1">
            <a:spLocks/>
          </p:cNvSpPr>
          <p:nvPr/>
        </p:nvSpPr>
        <p:spPr>
          <a:xfrm>
            <a:off x="7154122" y="2841380"/>
            <a:ext cx="1507438" cy="197407"/>
          </a:xfrm>
          <a:prstGeom prst="rect">
            <a:avLst/>
          </a:prstGeom>
        </p:spPr>
        <p:txBody>
          <a:bodyPr vert="horz" lIns="72000" tIns="45720" rIns="72000" bIns="45720" rtlCol="0" anchor="ctr">
            <a:noAutofit/>
          </a:bodyPr>
          <a:lstStyle>
            <a:lvl1pPr marL="0" indent="-342891" algn="just" defTabSz="1727942" rtl="0" eaLnBrk="1" latinLnBrk="0" hangingPunct="1">
              <a:lnSpc>
                <a:spcPct val="100000"/>
              </a:lnSpc>
              <a:spcBef>
                <a:spcPts val="0"/>
              </a:spcBef>
              <a:buClr>
                <a:srgbClr val="535353"/>
              </a:buClr>
              <a:buFont typeface="Arial" panose="020B0604020202020204" pitchFamily="34" charset="0"/>
              <a:buChar char="•"/>
              <a:defRPr lang="fr-FR" sz="2800" kern="1200" baseline="0" dirty="0" smtClean="0">
                <a:solidFill>
                  <a:srgbClr val="535353"/>
                </a:solidFill>
                <a:latin typeface="+mj-lt"/>
                <a:ea typeface="Open Sans" panose="020B0606030504020204" pitchFamily="34" charset="0"/>
                <a:cs typeface="Open Sans" panose="020B0606030504020204" pitchFamily="34" charset="0"/>
              </a:defRPr>
            </a:lvl1pPr>
            <a:lvl2pPr marL="685783" indent="-228594" algn="l" defTabSz="1727942" rtl="0" eaLnBrk="1" latinLnBrk="0" hangingPunct="1">
              <a:lnSpc>
                <a:spcPct val="100000"/>
              </a:lnSpc>
              <a:spcBef>
                <a:spcPts val="945"/>
              </a:spcBef>
              <a:buClr>
                <a:srgbClr val="535353"/>
              </a:buClr>
              <a:buFont typeface="Calibri Light" panose="020F0302020204030204" pitchFamily="34" charset="0"/>
              <a:buChar char="─"/>
              <a:defRPr sz="2600" kern="1200">
                <a:solidFill>
                  <a:srgbClr val="535353"/>
                </a:solidFill>
                <a:latin typeface="+mj-lt"/>
                <a:ea typeface="+mn-ea"/>
                <a:cs typeface="+mn-cs"/>
              </a:defRPr>
            </a:lvl2pPr>
            <a:lvl3pPr marL="1142971" indent="-228594" algn="l" defTabSz="1727942" rtl="0" eaLnBrk="1" latinLnBrk="0" hangingPunct="1">
              <a:lnSpc>
                <a:spcPct val="100000"/>
              </a:lnSpc>
              <a:spcBef>
                <a:spcPts val="945"/>
              </a:spcBef>
              <a:buClr>
                <a:srgbClr val="535353"/>
              </a:buClr>
              <a:buFont typeface="Wingdings" panose="05000000000000000000" pitchFamily="2" charset="2"/>
              <a:buChar char="§"/>
              <a:defRPr sz="2400" kern="1200">
                <a:solidFill>
                  <a:srgbClr val="535353"/>
                </a:solidFill>
                <a:latin typeface="+mj-lt"/>
                <a:ea typeface="+mn-ea"/>
                <a:cs typeface="+mn-cs"/>
              </a:defRPr>
            </a:lvl3pPr>
            <a:lvl4pPr marL="3023898" indent="-431985" algn="l" defTabSz="1727942" rtl="0" eaLnBrk="1" latinLnBrk="0" hangingPunct="1">
              <a:lnSpc>
                <a:spcPct val="90000"/>
              </a:lnSpc>
              <a:spcBef>
                <a:spcPts val="945"/>
              </a:spcBef>
              <a:buFont typeface="Arial" panose="020B0604020202020204" pitchFamily="34" charset="0"/>
              <a:buChar char="•"/>
              <a:defRPr sz="3401" kern="1200">
                <a:solidFill>
                  <a:schemeClr val="tx1"/>
                </a:solidFill>
                <a:latin typeface="+mn-lt"/>
                <a:ea typeface="+mn-ea"/>
                <a:cs typeface="+mn-cs"/>
              </a:defRPr>
            </a:lvl4pPr>
            <a:lvl5pPr marL="3887869" indent="-431985" algn="l" defTabSz="1727942" rtl="0" eaLnBrk="1" latinLnBrk="0" hangingPunct="1">
              <a:lnSpc>
                <a:spcPct val="90000"/>
              </a:lnSpc>
              <a:spcBef>
                <a:spcPts val="945"/>
              </a:spcBef>
              <a:buFont typeface="Arial" panose="020B0604020202020204" pitchFamily="34" charset="0"/>
              <a:buChar char="•"/>
              <a:defRPr sz="3401" kern="1200">
                <a:solidFill>
                  <a:schemeClr val="tx1"/>
                </a:solidFill>
                <a:latin typeface="+mn-lt"/>
                <a:ea typeface="+mn-ea"/>
                <a:cs typeface="+mn-cs"/>
              </a:defRPr>
            </a:lvl5pPr>
            <a:lvl6pPr marL="4751840" indent="-431985" algn="l" defTabSz="1727942" rtl="0" eaLnBrk="1" latinLnBrk="0" hangingPunct="1">
              <a:lnSpc>
                <a:spcPct val="90000"/>
              </a:lnSpc>
              <a:spcBef>
                <a:spcPts val="945"/>
              </a:spcBef>
              <a:buFont typeface="Arial" panose="020B0604020202020204" pitchFamily="34" charset="0"/>
              <a:buChar char="•"/>
              <a:defRPr sz="3401" kern="1200">
                <a:solidFill>
                  <a:schemeClr val="tx1"/>
                </a:solidFill>
                <a:latin typeface="+mn-lt"/>
                <a:ea typeface="+mn-ea"/>
                <a:cs typeface="+mn-cs"/>
              </a:defRPr>
            </a:lvl6pPr>
            <a:lvl7pPr marL="5615810" indent="-431985" algn="l" defTabSz="1727942" rtl="0" eaLnBrk="1" latinLnBrk="0" hangingPunct="1">
              <a:lnSpc>
                <a:spcPct val="90000"/>
              </a:lnSpc>
              <a:spcBef>
                <a:spcPts val="945"/>
              </a:spcBef>
              <a:buFont typeface="Arial" panose="020B0604020202020204" pitchFamily="34" charset="0"/>
              <a:buChar char="•"/>
              <a:defRPr sz="3401" kern="1200">
                <a:solidFill>
                  <a:schemeClr val="tx1"/>
                </a:solidFill>
                <a:latin typeface="+mn-lt"/>
                <a:ea typeface="+mn-ea"/>
                <a:cs typeface="+mn-cs"/>
              </a:defRPr>
            </a:lvl7pPr>
            <a:lvl8pPr marL="6479781" indent="-431985" algn="l" defTabSz="1727942" rtl="0" eaLnBrk="1" latinLnBrk="0" hangingPunct="1">
              <a:lnSpc>
                <a:spcPct val="90000"/>
              </a:lnSpc>
              <a:spcBef>
                <a:spcPts val="945"/>
              </a:spcBef>
              <a:buFont typeface="Arial" panose="020B0604020202020204" pitchFamily="34" charset="0"/>
              <a:buChar char="•"/>
              <a:defRPr sz="3401" kern="1200">
                <a:solidFill>
                  <a:schemeClr val="tx1"/>
                </a:solidFill>
                <a:latin typeface="+mn-lt"/>
                <a:ea typeface="+mn-ea"/>
                <a:cs typeface="+mn-cs"/>
              </a:defRPr>
            </a:lvl8pPr>
            <a:lvl9pPr marL="7343752" indent="-431985" algn="l" defTabSz="1727942" rtl="0" eaLnBrk="1" latinLnBrk="0" hangingPunct="1">
              <a:lnSpc>
                <a:spcPct val="90000"/>
              </a:lnSpc>
              <a:spcBef>
                <a:spcPts val="945"/>
              </a:spcBef>
              <a:buFont typeface="Arial" panose="020B0604020202020204" pitchFamily="34" charset="0"/>
              <a:buChar char="•"/>
              <a:defRPr sz="3401" kern="1200">
                <a:solidFill>
                  <a:schemeClr val="tx1"/>
                </a:solidFill>
                <a:latin typeface="+mn-lt"/>
                <a:ea typeface="+mn-ea"/>
                <a:cs typeface="+mn-cs"/>
              </a:defRPr>
            </a:lvl9pPr>
          </a:lstStyle>
          <a:p>
            <a:pPr indent="0" algn="ctr">
              <a:buNone/>
            </a:pPr>
            <a:r>
              <a:rPr lang="en-US" sz="1000" i="1" dirty="0">
                <a:solidFill>
                  <a:schemeClr val="bg1"/>
                </a:solidFill>
                <a:latin typeface="Arial Narrow" panose="020B0606020202030204" pitchFamily="34" charset="0"/>
              </a:rPr>
              <a:t>Package Retail and Insurance-based Investment Products)</a:t>
            </a:r>
          </a:p>
        </p:txBody>
      </p:sp>
      <p:cxnSp>
        <p:nvCxnSpPr>
          <p:cNvPr id="70" name="Straight Connector 192">
            <a:extLst>
              <a:ext uri="{FF2B5EF4-FFF2-40B4-BE49-F238E27FC236}">
                <a16:creationId xmlns:a16="http://schemas.microsoft.com/office/drawing/2014/main" xmlns="" id="{AD5A5011-D107-4FA6-885C-2E78EF3B7421}"/>
              </a:ext>
            </a:extLst>
          </p:cNvPr>
          <p:cNvCxnSpPr>
            <a:cxnSpLocks/>
          </p:cNvCxnSpPr>
          <p:nvPr/>
        </p:nvCxnSpPr>
        <p:spPr>
          <a:xfrm>
            <a:off x="8641361" y="2814536"/>
            <a:ext cx="0" cy="29749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2" name="Rectangle: Rounded Corners 98">
            <a:extLst>
              <a:ext uri="{FF2B5EF4-FFF2-40B4-BE49-F238E27FC236}">
                <a16:creationId xmlns:a16="http://schemas.microsoft.com/office/drawing/2014/main" xmlns="" id="{4C885C31-E1AC-4FE0-8B08-7ACF56E8D48D}"/>
              </a:ext>
            </a:extLst>
          </p:cNvPr>
          <p:cNvSpPr/>
          <p:nvPr/>
        </p:nvSpPr>
        <p:spPr>
          <a:xfrm>
            <a:off x="6358014" y="3198297"/>
            <a:ext cx="2412000" cy="2729972"/>
          </a:xfrm>
          <a:prstGeom prst="roundRect">
            <a:avLst>
              <a:gd name="adj" fmla="val 5293"/>
            </a:avLst>
          </a:prstGeom>
          <a:noFill/>
          <a:ln w="19050">
            <a:noFill/>
            <a:prstDash val="solid"/>
          </a:ln>
        </p:spPr>
        <p:style>
          <a:lnRef idx="2">
            <a:schemeClr val="accent1"/>
          </a:lnRef>
          <a:fillRef idx="1">
            <a:schemeClr val="lt1"/>
          </a:fillRef>
          <a:effectRef idx="0">
            <a:schemeClr val="accent1"/>
          </a:effectRef>
          <a:fontRef idx="minor">
            <a:schemeClr val="dk1"/>
          </a:fontRef>
        </p:style>
        <p:txBody>
          <a:bodyPr lIns="72000" tIns="36000" rIns="72000" bIns="36000" rtlCol="0" anchor="t" anchorCtr="0"/>
          <a:lstStyle/>
          <a:p>
            <a:pPr marL="171450" indent="-171450" defTabSz="1727942">
              <a:spcAft>
                <a:spcPts val="200"/>
              </a:spcAft>
              <a:buClr>
                <a:srgbClr val="535353"/>
              </a:buClr>
              <a:buFont typeface="Wingdings" panose="05000000000000000000" pitchFamily="2" charset="2"/>
              <a:buChar char="§"/>
            </a:pPr>
            <a:r>
              <a:rPr lang="fr-FR" sz="1200" dirty="0" smtClean="0">
                <a:solidFill>
                  <a:schemeClr val="tx1">
                    <a:lumMod val="65000"/>
                    <a:lumOff val="35000"/>
                  </a:schemeClr>
                </a:solidFill>
                <a:latin typeface="Arial Narrow" panose="020B0606020202030204" pitchFamily="34" charset="0"/>
              </a:rPr>
              <a:t>Il s’agit d’uniformiser l’information précontractuelle remise aux investisseurs afin de faciliter les comparaisons. Sont </a:t>
            </a:r>
            <a:r>
              <a:rPr lang="fr-FR" sz="1200" dirty="0">
                <a:solidFill>
                  <a:schemeClr val="tx1">
                    <a:lumMod val="65000"/>
                    <a:lumOff val="35000"/>
                  </a:schemeClr>
                </a:solidFill>
                <a:latin typeface="Arial Narrow" panose="020B0606020202030204" pitchFamily="34" charset="0"/>
              </a:rPr>
              <a:t>concernés les produits d’investissement ou d’assurance dont la performance dépend, directement ou indirectement, partiellement ou totalement, des fluctuations du marché (produits structurés)</a:t>
            </a:r>
          </a:p>
          <a:p>
            <a:pPr marL="171450" indent="-171450" defTabSz="1727942">
              <a:spcAft>
                <a:spcPts val="200"/>
              </a:spcAft>
              <a:buClr>
                <a:srgbClr val="535353"/>
              </a:buClr>
              <a:buFont typeface="Wingdings" panose="05000000000000000000" pitchFamily="2" charset="2"/>
              <a:buChar char="§"/>
            </a:pPr>
            <a:r>
              <a:rPr lang="fr-FR" sz="1200" dirty="0">
                <a:solidFill>
                  <a:schemeClr val="tx1">
                    <a:lumMod val="65000"/>
                    <a:lumOff val="35000"/>
                  </a:schemeClr>
                </a:solidFill>
                <a:latin typeface="Arial Narrow" panose="020B0606020202030204" pitchFamily="34" charset="0"/>
              </a:rPr>
              <a:t>Un Document </a:t>
            </a:r>
            <a:r>
              <a:rPr lang="fr-FR" sz="1200" dirty="0" smtClean="0">
                <a:solidFill>
                  <a:schemeClr val="tx1">
                    <a:lumMod val="65000"/>
                    <a:lumOff val="35000"/>
                  </a:schemeClr>
                </a:solidFill>
                <a:latin typeface="Arial Narrow" panose="020B0606020202030204" pitchFamily="34" charset="0"/>
              </a:rPr>
              <a:t>d’Information  Clé </a:t>
            </a:r>
            <a:r>
              <a:rPr lang="fr-FR" sz="1200" dirty="0">
                <a:solidFill>
                  <a:schemeClr val="tx1">
                    <a:lumMod val="65000"/>
                    <a:lumOff val="35000"/>
                  </a:schemeClr>
                </a:solidFill>
                <a:latin typeface="Arial Narrow" panose="020B0606020202030204" pitchFamily="34" charset="0"/>
              </a:rPr>
              <a:t>(DIC ou KID, Key Information Document</a:t>
            </a:r>
            <a:r>
              <a:rPr lang="fr-FR" sz="1200" dirty="0" smtClean="0">
                <a:solidFill>
                  <a:schemeClr val="tx1">
                    <a:lumMod val="65000"/>
                    <a:lumOff val="35000"/>
                  </a:schemeClr>
                </a:solidFill>
                <a:latin typeface="Arial Narrow" panose="020B0606020202030204" pitchFamily="34" charset="0"/>
              </a:rPr>
              <a:t>)* </a:t>
            </a:r>
            <a:r>
              <a:rPr lang="fr-FR" sz="1200" dirty="0">
                <a:solidFill>
                  <a:schemeClr val="tx1">
                    <a:lumMod val="65000"/>
                    <a:lumOff val="35000"/>
                  </a:schemeClr>
                </a:solidFill>
                <a:latin typeface="Arial Narrow" panose="020B0606020202030204" pitchFamily="34" charset="0"/>
              </a:rPr>
              <a:t>est </a:t>
            </a:r>
            <a:r>
              <a:rPr lang="fr-FR" sz="1200" dirty="0" smtClean="0">
                <a:solidFill>
                  <a:schemeClr val="tx1">
                    <a:lumMod val="65000"/>
                    <a:lumOff val="35000"/>
                  </a:schemeClr>
                </a:solidFill>
                <a:latin typeface="Arial Narrow" panose="020B0606020202030204" pitchFamily="34" charset="0"/>
              </a:rPr>
              <a:t>communiqué aux clients</a:t>
            </a:r>
            <a:endParaRPr lang="fr-FR" sz="1200" dirty="0">
              <a:solidFill>
                <a:schemeClr val="tx1">
                  <a:lumMod val="65000"/>
                  <a:lumOff val="35000"/>
                </a:schemeClr>
              </a:solidFill>
              <a:latin typeface="Arial Narrow" panose="020B0606020202030204" pitchFamily="34" charset="0"/>
            </a:endParaRPr>
          </a:p>
        </p:txBody>
      </p:sp>
      <p:sp>
        <p:nvSpPr>
          <p:cNvPr id="73" name="Oval 206">
            <a:extLst>
              <a:ext uri="{FF2B5EF4-FFF2-40B4-BE49-F238E27FC236}">
                <a16:creationId xmlns:a16="http://schemas.microsoft.com/office/drawing/2014/main" xmlns="" id="{E0245706-ACC6-4417-9BC8-86B0E19A2041}"/>
              </a:ext>
            </a:extLst>
          </p:cNvPr>
          <p:cNvSpPr/>
          <p:nvPr/>
        </p:nvSpPr>
        <p:spPr bwMode="auto">
          <a:xfrm>
            <a:off x="212160" y="2303308"/>
            <a:ext cx="900000" cy="900000"/>
          </a:xfrm>
          <a:prstGeom prst="ellipse">
            <a:avLst/>
          </a:prstGeom>
          <a:solidFill>
            <a:schemeClr val="bg1"/>
          </a:solidFill>
          <a:ln w="22225" cap="rnd" cmpd="sng" algn="ctr">
            <a:solidFill>
              <a:srgbClr val="EA0000"/>
            </a:solidFill>
            <a:prstDash val="sysDot"/>
            <a:round/>
            <a:headEnd type="none" w="med" len="med"/>
            <a:tailEnd type="none" w="med" len="med"/>
          </a:ln>
          <a:effectLst/>
          <a:extLst/>
        </p:spPr>
        <p:txBody>
          <a:bodyPr vert="horz" wrap="square" lIns="0" tIns="108846" rIns="0" bIns="108846" numCol="1" rtlCol="0" anchor="t" anchorCtr="0" compatLnSpc="1">
            <a:prstTxWarp prst="textNoShape">
              <a:avLst/>
            </a:prstTxWarp>
          </a:bodyPr>
          <a:lstStyle/>
          <a:p>
            <a:pPr algn="ctr"/>
            <a:r>
              <a:rPr lang="fr-FR" sz="1000" i="1" dirty="0">
                <a:solidFill>
                  <a:schemeClr val="tx1">
                    <a:lumMod val="65000"/>
                    <a:lumOff val="35000"/>
                  </a:schemeClr>
                </a:solidFill>
                <a:latin typeface="Arial Narrow" panose="020B0606020202030204" pitchFamily="34" charset="0"/>
              </a:rPr>
              <a:t>Applicable au 03/01/2018</a:t>
            </a:r>
          </a:p>
        </p:txBody>
      </p:sp>
      <p:sp>
        <p:nvSpPr>
          <p:cNvPr id="2" name="Rectangle 1">
            <a:extLst>
              <a:ext uri="{FF2B5EF4-FFF2-40B4-BE49-F238E27FC236}">
                <a16:creationId xmlns:a16="http://schemas.microsoft.com/office/drawing/2014/main" xmlns="" id="{456AC4AE-999F-40CA-89DF-FD75A35ED65C}"/>
              </a:ext>
            </a:extLst>
          </p:cNvPr>
          <p:cNvSpPr/>
          <p:nvPr/>
        </p:nvSpPr>
        <p:spPr>
          <a:xfrm>
            <a:off x="1764488" y="2369081"/>
            <a:ext cx="615873" cy="369332"/>
          </a:xfrm>
          <a:prstGeom prst="rect">
            <a:avLst/>
          </a:prstGeom>
        </p:spPr>
        <p:txBody>
          <a:bodyPr wrap="none">
            <a:spAutoFit/>
          </a:bodyPr>
          <a:lstStyle/>
          <a:p>
            <a:pPr lvl="0" algn="ctr" defTabSz="1727942">
              <a:buClr>
                <a:srgbClr val="535353"/>
              </a:buClr>
            </a:pPr>
            <a:r>
              <a:rPr lang="en-US" b="1" cap="small" dirty="0">
                <a:solidFill>
                  <a:prstClr val="white"/>
                </a:solidFill>
                <a:latin typeface="Arial Narrow" panose="020B0606020202030204" pitchFamily="34" charset="0"/>
              </a:rPr>
              <a:t>MIF2</a:t>
            </a:r>
          </a:p>
        </p:txBody>
      </p:sp>
      <p:sp>
        <p:nvSpPr>
          <p:cNvPr id="76" name="Rectangle 75">
            <a:extLst>
              <a:ext uri="{FF2B5EF4-FFF2-40B4-BE49-F238E27FC236}">
                <a16:creationId xmlns:a16="http://schemas.microsoft.com/office/drawing/2014/main" xmlns="" id="{45ED8255-E0FA-4D55-A9C1-6400F618CB8A}"/>
              </a:ext>
            </a:extLst>
          </p:cNvPr>
          <p:cNvSpPr/>
          <p:nvPr/>
        </p:nvSpPr>
        <p:spPr>
          <a:xfrm>
            <a:off x="4598086" y="2369081"/>
            <a:ext cx="593432" cy="369332"/>
          </a:xfrm>
          <a:prstGeom prst="rect">
            <a:avLst/>
          </a:prstGeom>
        </p:spPr>
        <p:txBody>
          <a:bodyPr wrap="none">
            <a:spAutoFit/>
          </a:bodyPr>
          <a:lstStyle/>
          <a:p>
            <a:pPr lvl="0" algn="ctr" defTabSz="1727942">
              <a:buClr>
                <a:srgbClr val="535353"/>
              </a:buClr>
            </a:pPr>
            <a:r>
              <a:rPr lang="en-US" b="1" cap="small" dirty="0">
                <a:solidFill>
                  <a:prstClr val="white"/>
                </a:solidFill>
                <a:latin typeface="Arial Narrow" panose="020B0606020202030204" pitchFamily="34" charset="0"/>
              </a:rPr>
              <a:t>DDA</a:t>
            </a:r>
          </a:p>
        </p:txBody>
      </p:sp>
      <p:sp>
        <p:nvSpPr>
          <p:cNvPr id="77" name="Oval 206">
            <a:extLst>
              <a:ext uri="{FF2B5EF4-FFF2-40B4-BE49-F238E27FC236}">
                <a16:creationId xmlns:a16="http://schemas.microsoft.com/office/drawing/2014/main" xmlns="" id="{A4FBF4D8-74D6-466C-9272-1C0BDC920D0E}"/>
              </a:ext>
            </a:extLst>
          </p:cNvPr>
          <p:cNvSpPr/>
          <p:nvPr/>
        </p:nvSpPr>
        <p:spPr bwMode="auto">
          <a:xfrm>
            <a:off x="3172730" y="2303308"/>
            <a:ext cx="900000" cy="900000"/>
          </a:xfrm>
          <a:prstGeom prst="ellipse">
            <a:avLst/>
          </a:prstGeom>
          <a:solidFill>
            <a:schemeClr val="bg1"/>
          </a:solidFill>
          <a:ln w="22225" cap="rnd" cmpd="sng" algn="ctr">
            <a:solidFill>
              <a:srgbClr val="BFBFBF"/>
            </a:solidFill>
            <a:prstDash val="sysDot"/>
            <a:round/>
            <a:headEnd type="none" w="med" len="med"/>
            <a:tailEnd type="none" w="med" len="med"/>
          </a:ln>
          <a:effectLst/>
          <a:extLst/>
        </p:spPr>
        <p:txBody>
          <a:bodyPr vert="horz" wrap="square" lIns="0" tIns="108846" rIns="0" bIns="108846" numCol="1" rtlCol="0" anchor="t" anchorCtr="0" compatLnSpc="1">
            <a:prstTxWarp prst="textNoShape">
              <a:avLst/>
            </a:prstTxWarp>
          </a:bodyPr>
          <a:lstStyle/>
          <a:p>
            <a:pPr algn="ctr"/>
            <a:r>
              <a:rPr lang="fr-FR" sz="1000" i="1" dirty="0">
                <a:solidFill>
                  <a:schemeClr val="tx1">
                    <a:lumMod val="65000"/>
                    <a:lumOff val="35000"/>
                  </a:schemeClr>
                </a:solidFill>
                <a:latin typeface="Arial Narrow" panose="020B0606020202030204" pitchFamily="34" charset="0"/>
              </a:rPr>
              <a:t>Applicable au 23/02/2018</a:t>
            </a:r>
          </a:p>
        </p:txBody>
      </p:sp>
      <p:sp>
        <p:nvSpPr>
          <p:cNvPr id="78" name="Rectangle 77">
            <a:extLst>
              <a:ext uri="{FF2B5EF4-FFF2-40B4-BE49-F238E27FC236}">
                <a16:creationId xmlns:a16="http://schemas.microsoft.com/office/drawing/2014/main" xmlns="" id="{F61CF17A-AE36-4ABD-AB18-12479DEDEC0A}"/>
              </a:ext>
            </a:extLst>
          </p:cNvPr>
          <p:cNvSpPr/>
          <p:nvPr/>
        </p:nvSpPr>
        <p:spPr>
          <a:xfrm>
            <a:off x="7571511" y="2369081"/>
            <a:ext cx="780983" cy="369332"/>
          </a:xfrm>
          <a:prstGeom prst="rect">
            <a:avLst/>
          </a:prstGeom>
        </p:spPr>
        <p:txBody>
          <a:bodyPr wrap="none">
            <a:spAutoFit/>
          </a:bodyPr>
          <a:lstStyle/>
          <a:p>
            <a:pPr lvl="0" algn="ctr" defTabSz="1727942">
              <a:buClr>
                <a:srgbClr val="535353"/>
              </a:buClr>
            </a:pPr>
            <a:r>
              <a:rPr lang="en-US" b="1" cap="small" dirty="0">
                <a:solidFill>
                  <a:prstClr val="white"/>
                </a:solidFill>
                <a:latin typeface="Arial Narrow" panose="020B0606020202030204" pitchFamily="34" charset="0"/>
              </a:rPr>
              <a:t>PRIIPs</a:t>
            </a:r>
          </a:p>
        </p:txBody>
      </p:sp>
      <p:sp>
        <p:nvSpPr>
          <p:cNvPr id="79" name="Oval 206">
            <a:extLst>
              <a:ext uri="{FF2B5EF4-FFF2-40B4-BE49-F238E27FC236}">
                <a16:creationId xmlns:a16="http://schemas.microsoft.com/office/drawing/2014/main" xmlns="" id="{4B85E741-C752-4D67-8F44-7FBB0F396273}"/>
              </a:ext>
            </a:extLst>
          </p:cNvPr>
          <p:cNvSpPr/>
          <p:nvPr/>
        </p:nvSpPr>
        <p:spPr bwMode="auto">
          <a:xfrm>
            <a:off x="6099428" y="2303308"/>
            <a:ext cx="900000" cy="900000"/>
          </a:xfrm>
          <a:prstGeom prst="ellipse">
            <a:avLst/>
          </a:prstGeom>
          <a:solidFill>
            <a:schemeClr val="bg1"/>
          </a:solidFill>
          <a:ln w="22225" cap="rnd" cmpd="sng" algn="ctr">
            <a:solidFill>
              <a:srgbClr val="908476"/>
            </a:solidFill>
            <a:prstDash val="sysDot"/>
            <a:round/>
            <a:headEnd type="none" w="med" len="med"/>
            <a:tailEnd type="none" w="med" len="med"/>
          </a:ln>
          <a:effectLst/>
          <a:extLst/>
        </p:spPr>
        <p:txBody>
          <a:bodyPr vert="horz" wrap="square" lIns="0" tIns="108846" rIns="0" bIns="108846" numCol="1" rtlCol="0" anchor="t" anchorCtr="0" compatLnSpc="1">
            <a:prstTxWarp prst="textNoShape">
              <a:avLst/>
            </a:prstTxWarp>
          </a:bodyPr>
          <a:lstStyle/>
          <a:p>
            <a:pPr algn="ctr"/>
            <a:r>
              <a:rPr lang="fr-FR" sz="1000" i="1" dirty="0">
                <a:solidFill>
                  <a:schemeClr val="tx1">
                    <a:lumMod val="65000"/>
                    <a:lumOff val="35000"/>
                  </a:schemeClr>
                </a:solidFill>
                <a:latin typeface="Arial Narrow" panose="020B0606020202030204" pitchFamily="34" charset="0"/>
              </a:rPr>
              <a:t>Applicable au 03/01/2018</a:t>
            </a:r>
          </a:p>
        </p:txBody>
      </p:sp>
      <p:sp>
        <p:nvSpPr>
          <p:cNvPr id="75" name="Rectangle 74"/>
          <p:cNvSpPr/>
          <p:nvPr/>
        </p:nvSpPr>
        <p:spPr>
          <a:xfrm>
            <a:off x="833160" y="6261790"/>
            <a:ext cx="4039870" cy="489152"/>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0" name="ZoneTexte 79"/>
          <p:cNvSpPr txBox="1"/>
          <p:nvPr/>
        </p:nvSpPr>
        <p:spPr>
          <a:xfrm>
            <a:off x="848266" y="6261790"/>
            <a:ext cx="865927" cy="461665"/>
          </a:xfrm>
          <a:prstGeom prst="rect">
            <a:avLst/>
          </a:prstGeom>
          <a:noFill/>
          <a:ln>
            <a:noFill/>
            <a:prstDash val="sysDash"/>
          </a:ln>
        </p:spPr>
        <p:txBody>
          <a:bodyPr wrap="square" rtlCol="0">
            <a:spAutoFit/>
          </a:bodyPr>
          <a:lstStyle/>
          <a:p>
            <a:r>
              <a:rPr lang="fr-FR" sz="1200" b="1" dirty="0" smtClean="0">
                <a:solidFill>
                  <a:srgbClr val="EA0000"/>
                </a:solidFill>
                <a:latin typeface="Arial Narrow" panose="020B0606020202030204" pitchFamily="34" charset="0"/>
              </a:rPr>
              <a:t>Pour en savoir plus </a:t>
            </a:r>
            <a:endParaRPr lang="fr-FR" sz="1200" b="1" dirty="0">
              <a:solidFill>
                <a:srgbClr val="EA0000"/>
              </a:solidFill>
              <a:latin typeface="Arial Narrow" panose="020B0606020202030204" pitchFamily="34" charset="0"/>
            </a:endParaRPr>
          </a:p>
        </p:txBody>
      </p:sp>
      <p:sp>
        <p:nvSpPr>
          <p:cNvPr id="81" name="ZoneTexte 80"/>
          <p:cNvSpPr txBox="1"/>
          <p:nvPr/>
        </p:nvSpPr>
        <p:spPr>
          <a:xfrm>
            <a:off x="2111565" y="6277402"/>
            <a:ext cx="1770587" cy="461665"/>
          </a:xfrm>
          <a:prstGeom prst="rect">
            <a:avLst/>
          </a:prstGeom>
          <a:noFill/>
        </p:spPr>
        <p:txBody>
          <a:bodyPr wrap="square" rtlCol="0">
            <a:spAutoFit/>
          </a:bodyPr>
          <a:lstStyle/>
          <a:p>
            <a:r>
              <a:rPr lang="fr-FR" sz="1200" b="1" dirty="0" smtClean="0">
                <a:latin typeface="Arial Narrow" panose="020B0606020202030204" pitchFamily="34" charset="0"/>
              </a:rPr>
              <a:t>Fiche pratique « Parcours personne morale » </a:t>
            </a:r>
            <a:endParaRPr lang="fr-FR" sz="1200" b="1" dirty="0">
              <a:latin typeface="Arial Narrow" panose="020B0606020202030204" pitchFamily="34" charset="0"/>
            </a:endParaRPr>
          </a:p>
        </p:txBody>
      </p:sp>
      <p:pic>
        <p:nvPicPr>
          <p:cNvPr id="82" name="Picture 126">
            <a:extLst>
              <a:ext uri="{FF2B5EF4-FFF2-40B4-BE49-F238E27FC236}">
                <a16:creationId xmlns="" xmlns:a16="http://schemas.microsoft.com/office/drawing/2014/main" id="{AA62DB72-75C1-4312-A45A-130393DD6C97}"/>
              </a:ext>
            </a:extLst>
          </p:cNvPr>
          <p:cNvPicPr>
            <a:picLocks noChangeAspect="1"/>
          </p:cNvPicPr>
          <p:nvPr/>
        </p:nvPicPr>
        <p:blipFill>
          <a:blip r:embed="rId3"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718404" y="6298362"/>
            <a:ext cx="327546" cy="412270"/>
          </a:xfrm>
          <a:prstGeom prst="rect">
            <a:avLst/>
          </a:prstGeom>
          <a:solidFill>
            <a:srgbClr val="FFDDED"/>
          </a:solidFill>
          <a:ln>
            <a:noFill/>
          </a:ln>
        </p:spPr>
      </p:pic>
      <p:sp>
        <p:nvSpPr>
          <p:cNvPr id="83" name="ZoneTexte 82"/>
          <p:cNvSpPr txBox="1"/>
          <p:nvPr/>
        </p:nvSpPr>
        <p:spPr>
          <a:xfrm>
            <a:off x="3924056" y="6389081"/>
            <a:ext cx="753732" cy="230832"/>
          </a:xfrm>
          <a:prstGeom prst="rect">
            <a:avLst/>
          </a:prstGeom>
          <a:noFill/>
        </p:spPr>
        <p:txBody>
          <a:bodyPr wrap="none" rtlCol="0">
            <a:spAutoFit/>
          </a:bodyPr>
          <a:lstStyle/>
          <a:p>
            <a:r>
              <a:rPr lang="fr-FR" sz="900" b="1" dirty="0" smtClean="0">
                <a:solidFill>
                  <a:srgbClr val="FF0000"/>
                </a:solidFill>
                <a:latin typeface="Arial Narrow" panose="020B0606020202030204" pitchFamily="34" charset="0"/>
              </a:rPr>
              <a:t>Janvier 2018</a:t>
            </a:r>
            <a:endParaRPr lang="fr-FR" sz="900" b="1" dirty="0">
              <a:solidFill>
                <a:srgbClr val="FF0000"/>
              </a:solidFill>
              <a:latin typeface="Arial Narrow" panose="020B0606020202030204" pitchFamily="34" charset="0"/>
            </a:endParaRPr>
          </a:p>
        </p:txBody>
      </p:sp>
      <p:sp>
        <p:nvSpPr>
          <p:cNvPr id="84" name="Ellipse 83"/>
          <p:cNvSpPr/>
          <p:nvPr/>
        </p:nvSpPr>
        <p:spPr>
          <a:xfrm>
            <a:off x="3830384" y="6339075"/>
            <a:ext cx="882194" cy="329186"/>
          </a:xfrm>
          <a:prstGeom prst="ellipse">
            <a:avLst/>
          </a:prstGeom>
          <a:noFill/>
          <a:ln>
            <a:solidFill>
              <a:srgbClr val="EA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0000"/>
              </a:solidFill>
              <a:latin typeface="Arial Narrow" panose="020B0606020202030204" pitchFamily="34" charset="0"/>
            </a:endParaRPr>
          </a:p>
        </p:txBody>
      </p:sp>
      <p:sp>
        <p:nvSpPr>
          <p:cNvPr id="3" name="ZoneTexte 2"/>
          <p:cNvSpPr txBox="1"/>
          <p:nvPr/>
        </p:nvSpPr>
        <p:spPr>
          <a:xfrm rot="20948406">
            <a:off x="3201626" y="2894500"/>
            <a:ext cx="982374" cy="400110"/>
          </a:xfrm>
          <a:prstGeom prst="rect">
            <a:avLst/>
          </a:prstGeom>
          <a:solidFill>
            <a:schemeClr val="bg1">
              <a:lumMod val="95000"/>
            </a:schemeClr>
          </a:solidFill>
          <a:effectLst>
            <a:outerShdw blurRad="50800" dist="38100" dir="2700000" algn="tl" rotWithShape="0">
              <a:prstClr val="black">
                <a:alpha val="40000"/>
              </a:prstClr>
            </a:outerShdw>
          </a:effectLst>
        </p:spPr>
        <p:txBody>
          <a:bodyPr wrap="square" rtlCol="0">
            <a:spAutoFit/>
          </a:bodyPr>
          <a:lstStyle/>
          <a:p>
            <a:pPr algn="ctr"/>
            <a:r>
              <a:rPr lang="fr-FR" sz="1000" b="1" dirty="0" smtClean="0">
                <a:solidFill>
                  <a:srgbClr val="EA0000"/>
                </a:solidFill>
                <a:latin typeface="Arial Narrow" panose="020B0606020202030204" pitchFamily="34" charset="0"/>
              </a:rPr>
              <a:t>Possible report au 01/10/2018 </a:t>
            </a:r>
            <a:endParaRPr lang="fr-FR" sz="1000" b="1" dirty="0">
              <a:solidFill>
                <a:srgbClr val="EA0000"/>
              </a:solidFill>
              <a:latin typeface="Arial Narrow" panose="020B0606020202030204" pitchFamily="34" charset="0"/>
            </a:endParaRPr>
          </a:p>
        </p:txBody>
      </p:sp>
      <p:sp>
        <p:nvSpPr>
          <p:cNvPr id="37" name="Rectangle: Rounded Corners 98">
            <a:extLst>
              <a:ext uri="{FF2B5EF4-FFF2-40B4-BE49-F238E27FC236}">
                <a16:creationId xmlns:a16="http://schemas.microsoft.com/office/drawing/2014/main" xmlns="" id="{334A00E3-1697-4231-9C23-70341722C322}"/>
              </a:ext>
            </a:extLst>
          </p:cNvPr>
          <p:cNvSpPr/>
          <p:nvPr/>
        </p:nvSpPr>
        <p:spPr>
          <a:xfrm>
            <a:off x="3471788" y="3205226"/>
            <a:ext cx="2412000" cy="2674586"/>
          </a:xfrm>
          <a:prstGeom prst="roundRect">
            <a:avLst>
              <a:gd name="adj" fmla="val 5293"/>
            </a:avLst>
          </a:prstGeom>
          <a:noFill/>
          <a:ln w="19050">
            <a:noFill/>
            <a:prstDash val="solid"/>
          </a:ln>
        </p:spPr>
        <p:style>
          <a:lnRef idx="2">
            <a:schemeClr val="accent1"/>
          </a:lnRef>
          <a:fillRef idx="1">
            <a:schemeClr val="lt1"/>
          </a:fillRef>
          <a:effectRef idx="0">
            <a:schemeClr val="accent1"/>
          </a:effectRef>
          <a:fontRef idx="minor">
            <a:schemeClr val="dk1"/>
          </a:fontRef>
        </p:style>
        <p:txBody>
          <a:bodyPr lIns="72000" tIns="36000" rIns="72000" bIns="36000" rtlCol="0" anchor="t" anchorCtr="0"/>
          <a:lstStyle/>
          <a:p>
            <a:pPr marL="171450" indent="-171450" defTabSz="1727942">
              <a:spcAft>
                <a:spcPts val="200"/>
              </a:spcAft>
              <a:buClr>
                <a:srgbClr val="535353"/>
              </a:buClr>
              <a:buFont typeface="Wingdings" panose="05000000000000000000" pitchFamily="2" charset="2"/>
              <a:buChar char="§"/>
            </a:pPr>
            <a:r>
              <a:rPr lang="fr-FR" sz="1200" dirty="0">
                <a:solidFill>
                  <a:schemeClr val="tx1">
                    <a:lumMod val="65000"/>
                    <a:lumOff val="35000"/>
                  </a:schemeClr>
                </a:solidFill>
                <a:latin typeface="Arial Narrow" panose="020B0606020202030204" pitchFamily="34" charset="0"/>
              </a:rPr>
              <a:t>Gouvernance produit : </a:t>
            </a:r>
            <a:r>
              <a:rPr lang="fr-FR" sz="1200" dirty="0" smtClean="0">
                <a:solidFill>
                  <a:schemeClr val="tx1">
                    <a:lumMod val="65000"/>
                    <a:lumOff val="35000"/>
                  </a:schemeClr>
                </a:solidFill>
                <a:latin typeface="Arial Narrow" panose="020B0606020202030204" pitchFamily="34" charset="0"/>
              </a:rPr>
              <a:t>les produits sont conçus pour une clientèle cible (responsabilité du producteur*) et commercialisés auprès d’elle (responsabilité du distributeur*)</a:t>
            </a:r>
          </a:p>
          <a:p>
            <a:pPr marL="171450" indent="-171450" defTabSz="1727942">
              <a:spcAft>
                <a:spcPts val="200"/>
              </a:spcAft>
              <a:buClr>
                <a:srgbClr val="535353"/>
              </a:buClr>
              <a:buFont typeface="Wingdings" panose="05000000000000000000" pitchFamily="2" charset="2"/>
              <a:buChar char="§"/>
            </a:pPr>
            <a:r>
              <a:rPr lang="fr-FR" sz="1200" dirty="0" smtClean="0">
                <a:solidFill>
                  <a:schemeClr val="tx1">
                    <a:lumMod val="65000"/>
                    <a:lumOff val="35000"/>
                  </a:schemeClr>
                </a:solidFill>
                <a:latin typeface="Arial Narrow" panose="020B0606020202030204" pitchFamily="34" charset="0"/>
              </a:rPr>
              <a:t>Information accrue </a:t>
            </a:r>
            <a:r>
              <a:rPr lang="fr-FR" sz="1200" dirty="0">
                <a:solidFill>
                  <a:schemeClr val="tx1">
                    <a:lumMod val="65000"/>
                    <a:lumOff val="35000"/>
                  </a:schemeClr>
                </a:solidFill>
                <a:latin typeface="Arial Narrow" panose="020B0606020202030204" pitchFamily="34" charset="0"/>
              </a:rPr>
              <a:t>pour prévenir les conflits </a:t>
            </a:r>
            <a:r>
              <a:rPr lang="fr-FR" sz="1200" dirty="0" smtClean="0">
                <a:solidFill>
                  <a:schemeClr val="tx1">
                    <a:lumMod val="65000"/>
                    <a:lumOff val="35000"/>
                  </a:schemeClr>
                </a:solidFill>
                <a:latin typeface="Arial Narrow" panose="020B0606020202030204" pitchFamily="34" charset="0"/>
              </a:rPr>
              <a:t>d’intérêts </a:t>
            </a:r>
            <a:r>
              <a:rPr lang="fr-FR" sz="1200" dirty="0">
                <a:solidFill>
                  <a:schemeClr val="tx1">
                    <a:lumMod val="65000"/>
                    <a:lumOff val="35000"/>
                  </a:schemeClr>
                </a:solidFill>
                <a:latin typeface="Arial Narrow" panose="020B0606020202030204" pitchFamily="34" charset="0"/>
              </a:rPr>
              <a:t>: </a:t>
            </a:r>
            <a:r>
              <a:rPr lang="fr-FR" sz="1200" dirty="0" smtClean="0">
                <a:solidFill>
                  <a:schemeClr val="tx1">
                    <a:lumMod val="65000"/>
                    <a:lumOff val="35000"/>
                  </a:schemeClr>
                </a:solidFill>
                <a:latin typeface="Arial Narrow" panose="020B0606020202030204" pitchFamily="34" charset="0"/>
              </a:rPr>
              <a:t>les </a:t>
            </a:r>
            <a:r>
              <a:rPr lang="fr-FR" sz="1200" dirty="0">
                <a:solidFill>
                  <a:schemeClr val="tx1">
                    <a:lumMod val="65000"/>
                    <a:lumOff val="35000"/>
                  </a:schemeClr>
                </a:solidFill>
                <a:latin typeface="Arial Narrow" panose="020B0606020202030204" pitchFamily="34" charset="0"/>
              </a:rPr>
              <a:t>conditions de rémunération sont communiquées au </a:t>
            </a:r>
            <a:r>
              <a:rPr lang="fr-FR" sz="1200" dirty="0" smtClean="0">
                <a:solidFill>
                  <a:schemeClr val="tx1">
                    <a:lumMod val="65000"/>
                    <a:lumOff val="35000"/>
                  </a:schemeClr>
                </a:solidFill>
                <a:latin typeface="Arial Narrow" panose="020B0606020202030204" pitchFamily="34" charset="0"/>
              </a:rPr>
              <a:t>client</a:t>
            </a:r>
            <a:endParaRPr lang="fr-FR" sz="1200" dirty="0">
              <a:solidFill>
                <a:schemeClr val="tx1">
                  <a:lumMod val="65000"/>
                  <a:lumOff val="35000"/>
                </a:schemeClr>
              </a:solidFill>
              <a:latin typeface="Arial Narrow" panose="020B0606020202030204" pitchFamily="34" charset="0"/>
            </a:endParaRPr>
          </a:p>
          <a:p>
            <a:pPr marL="171450" indent="-171450" defTabSz="1727942">
              <a:spcAft>
                <a:spcPts val="200"/>
              </a:spcAft>
              <a:buClr>
                <a:srgbClr val="535353"/>
              </a:buClr>
              <a:buFont typeface="Wingdings" panose="05000000000000000000" pitchFamily="2" charset="2"/>
              <a:buChar char="§"/>
            </a:pPr>
            <a:r>
              <a:rPr lang="fr-FR" sz="1200" dirty="0">
                <a:solidFill>
                  <a:schemeClr val="tx1">
                    <a:lumMod val="65000"/>
                    <a:lumOff val="35000"/>
                  </a:schemeClr>
                </a:solidFill>
                <a:latin typeface="Arial Narrow" panose="020B0606020202030204" pitchFamily="34" charset="0"/>
              </a:rPr>
              <a:t>Le conseil donné </a:t>
            </a:r>
            <a:r>
              <a:rPr lang="fr-FR" sz="1200" dirty="0" smtClean="0">
                <a:solidFill>
                  <a:schemeClr val="tx1">
                    <a:lumMod val="65000"/>
                    <a:lumOff val="35000"/>
                  </a:schemeClr>
                </a:solidFill>
                <a:latin typeface="Arial Narrow" panose="020B0606020202030204" pitchFamily="34" charset="0"/>
              </a:rPr>
              <a:t>fait l’objet d’un suivi </a:t>
            </a:r>
            <a:r>
              <a:rPr lang="fr-FR" sz="1200" dirty="0">
                <a:solidFill>
                  <a:schemeClr val="tx1">
                    <a:lumMod val="65000"/>
                    <a:lumOff val="35000"/>
                  </a:schemeClr>
                </a:solidFill>
                <a:latin typeface="Arial Narrow" panose="020B0606020202030204" pitchFamily="34" charset="0"/>
              </a:rPr>
              <a:t>dans la durée</a:t>
            </a:r>
          </a:p>
          <a:p>
            <a:pPr marL="171450" indent="-171450" defTabSz="1727942">
              <a:spcAft>
                <a:spcPts val="200"/>
              </a:spcAft>
              <a:buClr>
                <a:srgbClr val="535353"/>
              </a:buClr>
              <a:buFont typeface="Wingdings" panose="05000000000000000000" pitchFamily="2" charset="2"/>
              <a:buChar char="§"/>
            </a:pPr>
            <a:r>
              <a:rPr lang="fr-FR" sz="1200" dirty="0" smtClean="0">
                <a:solidFill>
                  <a:schemeClr val="tx1">
                    <a:lumMod val="65000"/>
                    <a:lumOff val="35000"/>
                  </a:schemeClr>
                </a:solidFill>
                <a:latin typeface="Arial Narrow" panose="020B0606020202030204" pitchFamily="34" charset="0"/>
              </a:rPr>
              <a:t>Les </a:t>
            </a:r>
            <a:r>
              <a:rPr lang="fr-FR" sz="1200" dirty="0">
                <a:solidFill>
                  <a:schemeClr val="tx1">
                    <a:lumMod val="65000"/>
                    <a:lumOff val="35000"/>
                  </a:schemeClr>
                </a:solidFill>
                <a:latin typeface="Arial Narrow" panose="020B0606020202030204" pitchFamily="34" charset="0"/>
              </a:rPr>
              <a:t>collaborateurs suivent tous les ans </a:t>
            </a:r>
            <a:r>
              <a:rPr lang="fr-FR" sz="1200" dirty="0" smtClean="0">
                <a:solidFill>
                  <a:schemeClr val="tx1">
                    <a:lumMod val="65000"/>
                    <a:lumOff val="35000"/>
                  </a:schemeClr>
                </a:solidFill>
                <a:latin typeface="Arial Narrow" panose="020B0606020202030204" pitchFamily="34" charset="0"/>
              </a:rPr>
              <a:t>15h de formation visant au maintien de leurs compétences</a:t>
            </a:r>
            <a:endParaRPr lang="en-US" sz="1200" dirty="0">
              <a:solidFill>
                <a:schemeClr val="tx1">
                  <a:lumMod val="65000"/>
                  <a:lumOff val="35000"/>
                </a:schemeClr>
              </a:solidFill>
              <a:latin typeface="Arial Narrow" panose="020B0606020202030204" pitchFamily="34" charset="0"/>
            </a:endParaRPr>
          </a:p>
        </p:txBody>
      </p:sp>
      <p:sp>
        <p:nvSpPr>
          <p:cNvPr id="41" name="ZoneTexte 40"/>
          <p:cNvSpPr txBox="1"/>
          <p:nvPr/>
        </p:nvSpPr>
        <p:spPr>
          <a:xfrm>
            <a:off x="5518138" y="6249991"/>
            <a:ext cx="1679755" cy="276999"/>
          </a:xfrm>
          <a:prstGeom prst="rect">
            <a:avLst/>
          </a:prstGeom>
          <a:noFill/>
        </p:spPr>
        <p:txBody>
          <a:bodyPr wrap="none" rtlCol="0">
            <a:spAutoFit/>
          </a:bodyPr>
          <a:lstStyle/>
          <a:p>
            <a:r>
              <a:rPr lang="fr-FR" sz="1200" dirty="0" smtClean="0">
                <a:latin typeface="Arial Narrow" panose="020B0606020202030204" pitchFamily="34" charset="0"/>
              </a:rPr>
              <a:t>* Voir Glossaire en annexe</a:t>
            </a:r>
            <a:endParaRPr lang="fr-FR" sz="1200" dirty="0">
              <a:latin typeface="Arial Narrow" panose="020B0606020202030204" pitchFamily="34" charset="0"/>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9277" y="1324442"/>
            <a:ext cx="285750" cy="280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232" y="6198209"/>
            <a:ext cx="285750" cy="280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41468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58789" y="1124007"/>
            <a:ext cx="8171312" cy="5016758"/>
          </a:xfrm>
          <a:prstGeom prst="rect">
            <a:avLst/>
          </a:prstGeom>
        </p:spPr>
        <p:txBody>
          <a:bodyPr wrap="square">
            <a:spAutoFit/>
          </a:bodyPr>
          <a:lstStyle/>
          <a:p>
            <a:pPr lvl="0"/>
            <a:r>
              <a:rPr lang="fr-FR" sz="1600" dirty="0">
                <a:latin typeface="Arial Narrow" panose="020B0606020202030204" pitchFamily="34" charset="0"/>
              </a:rPr>
              <a:t>Il en ressort 4 exigences communes, qui vont structurer </a:t>
            </a:r>
            <a:r>
              <a:rPr lang="fr-FR" sz="1600" dirty="0" smtClean="0">
                <a:latin typeface="Arial Narrow" panose="020B0606020202030204" pitchFamily="34" charset="0"/>
              </a:rPr>
              <a:t>le nouveau </a:t>
            </a:r>
            <a:r>
              <a:rPr lang="fr-FR" sz="1600" dirty="0">
                <a:latin typeface="Arial Narrow" panose="020B0606020202030204" pitchFamily="34" charset="0"/>
              </a:rPr>
              <a:t>parcours </a:t>
            </a:r>
            <a:r>
              <a:rPr lang="fr-FR" sz="1600" dirty="0" smtClean="0">
                <a:latin typeface="Arial Narrow" panose="020B0606020202030204" pitchFamily="34" charset="0"/>
              </a:rPr>
              <a:t>client </a:t>
            </a:r>
            <a:r>
              <a:rPr lang="fr-FR" sz="1600" dirty="0">
                <a:latin typeface="Arial Narrow" panose="020B0606020202030204" pitchFamily="34" charset="0"/>
              </a:rPr>
              <a:t>et que l’on peut résumer comme suit </a:t>
            </a:r>
            <a:endParaRPr lang="fr-FR" sz="1600" dirty="0" smtClean="0">
              <a:latin typeface="Arial Narrow" panose="020B0606020202030204" pitchFamily="34" charset="0"/>
            </a:endParaRPr>
          </a:p>
          <a:p>
            <a:pPr lvl="0"/>
            <a:endParaRPr lang="fr-FR" sz="1600" dirty="0">
              <a:latin typeface="Arial Narrow" panose="020B0606020202030204" pitchFamily="34" charset="0"/>
            </a:endParaRPr>
          </a:p>
          <a:p>
            <a:pPr lvl="0"/>
            <a:endParaRPr lang="fr-FR" sz="1600" dirty="0">
              <a:latin typeface="Arial Narrow" panose="020B0606020202030204" pitchFamily="34" charset="0"/>
            </a:endParaRPr>
          </a:p>
          <a:p>
            <a:pPr lvl="0"/>
            <a:endParaRPr lang="fr-FR" sz="1600" dirty="0">
              <a:latin typeface="Arial Narrow" panose="020B0606020202030204" pitchFamily="34" charset="0"/>
            </a:endParaRPr>
          </a:p>
          <a:p>
            <a:pPr lvl="0"/>
            <a:endParaRPr lang="fr-FR" sz="1600" dirty="0">
              <a:latin typeface="Arial Narrow" panose="020B0606020202030204" pitchFamily="34" charset="0"/>
            </a:endParaRPr>
          </a:p>
          <a:p>
            <a:pPr lvl="0"/>
            <a:endParaRPr lang="fr-FR" sz="1600" dirty="0">
              <a:latin typeface="Arial Narrow" panose="020B0606020202030204" pitchFamily="34" charset="0"/>
            </a:endParaRPr>
          </a:p>
          <a:p>
            <a:pPr lvl="0"/>
            <a:endParaRPr lang="fr-FR" sz="1600" dirty="0">
              <a:latin typeface="Arial Narrow" panose="020B0606020202030204" pitchFamily="34" charset="0"/>
            </a:endParaRPr>
          </a:p>
          <a:p>
            <a:pPr lvl="0"/>
            <a:r>
              <a:rPr lang="fr-FR" sz="1600" b="1" dirty="0" smtClean="0">
                <a:latin typeface="Arial Narrow" panose="020B0606020202030204" pitchFamily="34" charset="0"/>
                <a:cs typeface="Arial" pitchFamily="34" charset="0"/>
              </a:rPr>
              <a:t>Les </a:t>
            </a:r>
            <a:r>
              <a:rPr lang="fr-FR" sz="1600" b="1" dirty="0">
                <a:latin typeface="Arial Narrow" panose="020B0606020202030204" pitchFamily="34" charset="0"/>
                <a:cs typeface="Arial" pitchFamily="34" charset="0"/>
              </a:rPr>
              <a:t>« + » métiers</a:t>
            </a:r>
          </a:p>
          <a:p>
            <a:r>
              <a:rPr lang="fr-FR" sz="1600" dirty="0">
                <a:latin typeface="Arial Narrow" panose="020B0606020202030204" pitchFamily="34" charset="0"/>
                <a:cs typeface="Arial" pitchFamily="34" charset="0"/>
              </a:rPr>
              <a:t>En respectant ces étapes, le conseiller poursuit une démarche conseil plus formelle mais aussi plus pertinente qu’auparavant, car basée sur la connaissance fine de son client et de ses projets d’épargne. Le système intégrant un suivi de ces projets dans la durée, il </a:t>
            </a:r>
            <a:r>
              <a:rPr lang="fr-FR" sz="1600" dirty="0" smtClean="0">
                <a:latin typeface="Arial Narrow" panose="020B0606020202030204" pitchFamily="34" charset="0"/>
                <a:cs typeface="Arial" pitchFamily="34" charset="0"/>
              </a:rPr>
              <a:t>procurera </a:t>
            </a:r>
            <a:r>
              <a:rPr lang="fr-FR" sz="1600" dirty="0">
                <a:latin typeface="Arial Narrow" panose="020B0606020202030204" pitchFamily="34" charset="0"/>
                <a:cs typeface="Arial" pitchFamily="34" charset="0"/>
              </a:rPr>
              <a:t>par ailleurs au conseiller des opportunités de rebond commercial récurrentes et ciblées.</a:t>
            </a:r>
          </a:p>
          <a:p>
            <a:endParaRPr lang="fr-FR" sz="1600" dirty="0">
              <a:latin typeface="Arial Narrow" panose="020B0606020202030204" pitchFamily="34" charset="0"/>
              <a:cs typeface="Arial" pitchFamily="34" charset="0"/>
            </a:endParaRPr>
          </a:p>
          <a:p>
            <a:r>
              <a:rPr lang="fr-FR" sz="1600" dirty="0">
                <a:latin typeface="Arial Narrow" panose="020B0606020202030204" pitchFamily="34" charset="0"/>
                <a:cs typeface="Arial" pitchFamily="34" charset="0"/>
              </a:rPr>
              <a:t>Au second trimestre 2018, </a:t>
            </a:r>
            <a:r>
              <a:rPr lang="fr-FR" sz="1600" dirty="0" smtClean="0">
                <a:latin typeface="Arial Narrow" panose="020B0606020202030204" pitchFamily="34" charset="0"/>
                <a:cs typeface="Arial" pitchFamily="34" charset="0"/>
              </a:rPr>
              <a:t>l’outil </a:t>
            </a:r>
            <a:r>
              <a:rPr lang="fr-FR" sz="1600" b="1" dirty="0" smtClean="0">
                <a:latin typeface="Arial Narrow" panose="020B0606020202030204" pitchFamily="34" charset="0"/>
                <a:cs typeface="Arial" pitchFamily="34" charset="0"/>
              </a:rPr>
              <a:t>LEA* </a:t>
            </a:r>
            <a:r>
              <a:rPr lang="fr-FR" sz="1600" b="1" dirty="0">
                <a:latin typeface="Arial Narrow" panose="020B0606020202030204" pitchFamily="34" charset="0"/>
                <a:cs typeface="Arial" pitchFamily="34" charset="0"/>
              </a:rPr>
              <a:t>(L’Epargne Active) </a:t>
            </a:r>
            <a:r>
              <a:rPr lang="fr-FR" sz="1600" dirty="0">
                <a:latin typeface="Arial Narrow" panose="020B0606020202030204" pitchFamily="34" charset="0"/>
                <a:cs typeface="Arial" pitchFamily="34" charset="0"/>
              </a:rPr>
              <a:t>s’intégrera au  parcours clients personnes physiques. Outil digital d’allocation financière, LEA  enrichira l’expérience client de nouvelles fonctionnalités : vision globale de l’épargne et de l’appétence au risque,  proposition </a:t>
            </a:r>
            <a:r>
              <a:rPr lang="fr-FR" sz="1600" dirty="0" smtClean="0">
                <a:latin typeface="Arial Narrow" panose="020B0606020202030204" pitchFamily="34" charset="0"/>
                <a:cs typeface="Arial" pitchFamily="34" charset="0"/>
              </a:rPr>
              <a:t>automatisée d’allocations personnalisées, projections des allocations dans le temps, accessibilité </a:t>
            </a:r>
            <a:r>
              <a:rPr lang="fr-FR" sz="1600" dirty="0">
                <a:latin typeface="Arial Narrow" panose="020B0606020202030204" pitchFamily="34" charset="0"/>
                <a:cs typeface="Arial" pitchFamily="34" charset="0"/>
              </a:rPr>
              <a:t>sur tous les canaux pour le client et le conseiller.                    </a:t>
            </a:r>
          </a:p>
          <a:p>
            <a:endParaRPr lang="fr-FR" sz="1600" dirty="0">
              <a:solidFill>
                <a:prstClr val="black"/>
              </a:solidFill>
              <a:latin typeface="Arial Narrow" panose="020B0606020202030204" pitchFamily="34" charset="0"/>
              <a:cs typeface="Arial" pitchFamily="34" charset="0"/>
            </a:endParaRPr>
          </a:p>
        </p:txBody>
      </p:sp>
      <p:sp>
        <p:nvSpPr>
          <p:cNvPr id="36" name="Espace réservé du texte 1"/>
          <p:cNvSpPr>
            <a:spLocks noGrp="1"/>
          </p:cNvSpPr>
          <p:nvPr>
            <p:ph type="body" sz="quarter" idx="16"/>
          </p:nvPr>
        </p:nvSpPr>
        <p:spPr>
          <a:xfrm>
            <a:off x="739239" y="357375"/>
            <a:ext cx="8404761" cy="709425"/>
          </a:xfrm>
        </p:spPr>
        <p:txBody>
          <a:bodyPr/>
          <a:lstStyle/>
          <a:p>
            <a:pPr algn="l"/>
            <a:r>
              <a:rPr lang="fr-FR" sz="2000" dirty="0"/>
              <a:t>Les nouveaux parcours clients épargne financière et assurance</a:t>
            </a:r>
          </a:p>
        </p:txBody>
      </p:sp>
      <p:grpSp>
        <p:nvGrpSpPr>
          <p:cNvPr id="2" name="Group 1">
            <a:extLst>
              <a:ext uri="{FF2B5EF4-FFF2-40B4-BE49-F238E27FC236}">
                <a16:creationId xmlns:a16="http://schemas.microsoft.com/office/drawing/2014/main" xmlns="" id="{1789569A-07F6-4451-B8E9-50F464B0D2EB}"/>
              </a:ext>
            </a:extLst>
          </p:cNvPr>
          <p:cNvGrpSpPr/>
          <p:nvPr/>
        </p:nvGrpSpPr>
        <p:grpSpPr>
          <a:xfrm>
            <a:off x="2052807" y="1818120"/>
            <a:ext cx="5038386" cy="1256215"/>
            <a:chOff x="2324580" y="1818120"/>
            <a:chExt cx="5038386" cy="1256215"/>
          </a:xfrm>
        </p:grpSpPr>
        <p:cxnSp>
          <p:nvCxnSpPr>
            <p:cNvPr id="23" name="Straight Connector 21">
              <a:extLst>
                <a:ext uri="{FF2B5EF4-FFF2-40B4-BE49-F238E27FC236}">
                  <a16:creationId xmlns:a16="http://schemas.microsoft.com/office/drawing/2014/main" xmlns="" id="{9CD2BEDF-D29D-4C7F-A6F1-B38D1B40738D}"/>
                </a:ext>
              </a:extLst>
            </p:cNvPr>
            <p:cNvCxnSpPr>
              <a:cxnSpLocks/>
            </p:cNvCxnSpPr>
            <p:nvPr/>
          </p:nvCxnSpPr>
          <p:spPr bwMode="auto">
            <a:xfrm>
              <a:off x="3947291" y="1888472"/>
              <a:ext cx="0" cy="1185863"/>
            </a:xfrm>
            <a:prstGeom prst="line">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 name="Oval 7173">
              <a:extLst>
                <a:ext uri="{FF2B5EF4-FFF2-40B4-BE49-F238E27FC236}">
                  <a16:creationId xmlns:a16="http://schemas.microsoft.com/office/drawing/2014/main" xmlns="" id="{E0E02A89-A2E3-4FA4-87AF-9EDB2A6D432A}"/>
                </a:ext>
              </a:extLst>
            </p:cNvPr>
            <p:cNvSpPr/>
            <p:nvPr/>
          </p:nvSpPr>
          <p:spPr bwMode="auto">
            <a:xfrm>
              <a:off x="3857291" y="1919797"/>
              <a:ext cx="180000" cy="180000"/>
            </a:xfrm>
            <a:prstGeom prst="ellipse">
              <a:avLst/>
            </a:prstGeom>
            <a:solidFill>
              <a:schemeClr val="tx1">
                <a:lumMod val="50000"/>
                <a:lumOff val="50000"/>
              </a:schemeClr>
            </a:solidFill>
            <a:ln w="9525" cap="flat" cmpd="sng" algn="ctr">
              <a:solidFill>
                <a:schemeClr val="tx1">
                  <a:lumMod val="50000"/>
                  <a:lumOff val="50000"/>
                </a:schemeClr>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a:ln>
                    <a:noFill/>
                  </a:ln>
                  <a:solidFill>
                    <a:schemeClr val="bg1"/>
                  </a:solidFill>
                  <a:effectLst/>
                  <a:latin typeface="Arial Narrow" panose="020B0606020202030204" pitchFamily="34" charset="0"/>
                </a:rPr>
                <a:t>1</a:t>
              </a:r>
            </a:p>
          </p:txBody>
        </p:sp>
        <p:sp>
          <p:nvSpPr>
            <p:cNvPr id="25" name="Oval 48">
              <a:extLst>
                <a:ext uri="{FF2B5EF4-FFF2-40B4-BE49-F238E27FC236}">
                  <a16:creationId xmlns:a16="http://schemas.microsoft.com/office/drawing/2014/main" xmlns="" id="{80C65B65-2942-4C17-BD65-71A2FAD05E41}"/>
                </a:ext>
              </a:extLst>
            </p:cNvPr>
            <p:cNvSpPr/>
            <p:nvPr/>
          </p:nvSpPr>
          <p:spPr bwMode="auto">
            <a:xfrm>
              <a:off x="3857291" y="2205588"/>
              <a:ext cx="180000" cy="180000"/>
            </a:xfrm>
            <a:prstGeom prst="ellipse">
              <a:avLst/>
            </a:prstGeom>
            <a:solidFill>
              <a:schemeClr val="tx1">
                <a:lumMod val="50000"/>
                <a:lumOff val="50000"/>
              </a:schemeClr>
            </a:solidFill>
            <a:ln w="9525" cap="flat" cmpd="sng" algn="ctr">
              <a:solidFill>
                <a:schemeClr val="tx1">
                  <a:lumMod val="50000"/>
                  <a:lumOff val="50000"/>
                </a:schemeClr>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fr-FR" sz="1400" b="1" dirty="0">
                  <a:solidFill>
                    <a:schemeClr val="bg1"/>
                  </a:solidFill>
                  <a:latin typeface="Arial Narrow" panose="020B0606020202030204" pitchFamily="34" charset="0"/>
                </a:rPr>
                <a:t>2</a:t>
              </a:r>
              <a:endParaRPr kumimoji="0" lang="fr-FR" sz="1400" b="1" i="0" u="none" strike="noStrike" cap="none" normalizeH="0" baseline="0" dirty="0">
                <a:ln>
                  <a:noFill/>
                </a:ln>
                <a:solidFill>
                  <a:schemeClr val="bg1"/>
                </a:solidFill>
                <a:effectLst/>
                <a:latin typeface="Arial Narrow" panose="020B0606020202030204" pitchFamily="34" charset="0"/>
              </a:endParaRPr>
            </a:p>
          </p:txBody>
        </p:sp>
        <p:sp>
          <p:nvSpPr>
            <p:cNvPr id="26" name="Oval 49">
              <a:extLst>
                <a:ext uri="{FF2B5EF4-FFF2-40B4-BE49-F238E27FC236}">
                  <a16:creationId xmlns:a16="http://schemas.microsoft.com/office/drawing/2014/main" xmlns="" id="{34B076CF-6517-4D59-9825-67F6ABC316E2}"/>
                </a:ext>
              </a:extLst>
            </p:cNvPr>
            <p:cNvSpPr/>
            <p:nvPr/>
          </p:nvSpPr>
          <p:spPr bwMode="auto">
            <a:xfrm>
              <a:off x="3857291" y="2518675"/>
              <a:ext cx="180000" cy="180000"/>
            </a:xfrm>
            <a:prstGeom prst="ellipse">
              <a:avLst/>
            </a:prstGeom>
            <a:solidFill>
              <a:schemeClr val="tx1">
                <a:lumMod val="50000"/>
                <a:lumOff val="50000"/>
              </a:schemeClr>
            </a:solidFill>
            <a:ln w="9525" cap="flat" cmpd="sng" algn="ctr">
              <a:solidFill>
                <a:schemeClr val="tx1">
                  <a:lumMod val="50000"/>
                  <a:lumOff val="50000"/>
                </a:schemeClr>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fr-FR" sz="1400" b="1" dirty="0">
                  <a:solidFill>
                    <a:schemeClr val="bg1"/>
                  </a:solidFill>
                  <a:latin typeface="Arial Narrow" panose="020B0606020202030204" pitchFamily="34" charset="0"/>
                </a:rPr>
                <a:t>3</a:t>
              </a:r>
              <a:endParaRPr kumimoji="0" lang="fr-FR" sz="1400" b="1" i="0" u="none" strike="noStrike" cap="none" normalizeH="0" baseline="0" dirty="0">
                <a:ln>
                  <a:noFill/>
                </a:ln>
                <a:solidFill>
                  <a:schemeClr val="bg1"/>
                </a:solidFill>
                <a:effectLst/>
                <a:latin typeface="Arial Narrow" panose="020B0606020202030204" pitchFamily="34" charset="0"/>
              </a:endParaRPr>
            </a:p>
          </p:txBody>
        </p:sp>
        <p:sp>
          <p:nvSpPr>
            <p:cNvPr id="27" name="Content Placeholder 2">
              <a:extLst>
                <a:ext uri="{FF2B5EF4-FFF2-40B4-BE49-F238E27FC236}">
                  <a16:creationId xmlns:a16="http://schemas.microsoft.com/office/drawing/2014/main" xmlns="" id="{984C4701-7922-4D6B-96C1-924BA067BA1A}"/>
                </a:ext>
              </a:extLst>
            </p:cNvPr>
            <p:cNvSpPr txBox="1">
              <a:spLocks/>
            </p:cNvSpPr>
            <p:nvPr/>
          </p:nvSpPr>
          <p:spPr bwMode="auto">
            <a:xfrm>
              <a:off x="4054046" y="1818120"/>
              <a:ext cx="2858563" cy="319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Font typeface="Wingdings" pitchFamily="2" charset="2"/>
                <a:buNone/>
              </a:pPr>
              <a:r>
                <a:rPr lang="fr-FR" sz="1600" b="0" kern="0" dirty="0">
                  <a:solidFill>
                    <a:schemeClr val="tx1"/>
                  </a:solidFill>
                  <a:latin typeface="Arial Narrow" panose="020B0606020202030204" pitchFamily="34" charset="0"/>
                </a:rPr>
                <a:t>Connaissance </a:t>
              </a:r>
              <a:r>
                <a:rPr lang="fr-FR" sz="1600" b="0" kern="0" dirty="0" smtClean="0">
                  <a:solidFill>
                    <a:schemeClr val="tx1"/>
                  </a:solidFill>
                  <a:latin typeface="Arial Narrow" panose="020B0606020202030204" pitchFamily="34" charset="0"/>
                </a:rPr>
                <a:t>client approfondie</a:t>
              </a:r>
              <a:endParaRPr lang="fr-FR" sz="1600" b="0" kern="0" dirty="0">
                <a:solidFill>
                  <a:schemeClr val="tx1"/>
                </a:solidFill>
                <a:latin typeface="Arial Narrow" panose="020B0606020202030204" pitchFamily="34" charset="0"/>
              </a:endParaRPr>
            </a:p>
          </p:txBody>
        </p:sp>
        <p:sp>
          <p:nvSpPr>
            <p:cNvPr id="28" name="Content Placeholder 2">
              <a:extLst>
                <a:ext uri="{FF2B5EF4-FFF2-40B4-BE49-F238E27FC236}">
                  <a16:creationId xmlns:a16="http://schemas.microsoft.com/office/drawing/2014/main" xmlns="" id="{08EF379E-86E2-41F7-8966-5FBC5045658E}"/>
                </a:ext>
              </a:extLst>
            </p:cNvPr>
            <p:cNvSpPr txBox="1">
              <a:spLocks/>
            </p:cNvSpPr>
            <p:nvPr/>
          </p:nvSpPr>
          <p:spPr bwMode="auto">
            <a:xfrm>
              <a:off x="4054046" y="2137918"/>
              <a:ext cx="2858563" cy="247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Font typeface="Wingdings" pitchFamily="2" charset="2"/>
                <a:buNone/>
              </a:pPr>
              <a:r>
                <a:rPr lang="fr-FR" sz="1600" b="0" kern="0" dirty="0">
                  <a:solidFill>
                    <a:schemeClr val="tx1"/>
                  </a:solidFill>
                  <a:latin typeface="Arial Narrow" panose="020B0606020202030204" pitchFamily="34" charset="0"/>
                </a:rPr>
                <a:t>Transparence de l’information</a:t>
              </a:r>
            </a:p>
          </p:txBody>
        </p:sp>
        <p:sp>
          <p:nvSpPr>
            <p:cNvPr id="29" name="Content Placeholder 2">
              <a:extLst>
                <a:ext uri="{FF2B5EF4-FFF2-40B4-BE49-F238E27FC236}">
                  <a16:creationId xmlns:a16="http://schemas.microsoft.com/office/drawing/2014/main" xmlns="" id="{4AF09D9E-F076-4D91-9D05-4F4E2B8FED13}"/>
                </a:ext>
              </a:extLst>
            </p:cNvPr>
            <p:cNvSpPr txBox="1">
              <a:spLocks/>
            </p:cNvSpPr>
            <p:nvPr/>
          </p:nvSpPr>
          <p:spPr bwMode="auto">
            <a:xfrm>
              <a:off x="4054045" y="2457715"/>
              <a:ext cx="3308921" cy="374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Font typeface="Wingdings" pitchFamily="2" charset="2"/>
                <a:buNone/>
              </a:pPr>
              <a:r>
                <a:rPr lang="fr-FR" sz="1600" b="0" kern="0" dirty="0">
                  <a:solidFill>
                    <a:schemeClr val="tx1"/>
                  </a:solidFill>
                  <a:latin typeface="Arial Narrow" panose="020B0606020202030204" pitchFamily="34" charset="0"/>
                </a:rPr>
                <a:t>Adéquation du conseil au client</a:t>
              </a:r>
            </a:p>
          </p:txBody>
        </p:sp>
        <p:sp>
          <p:nvSpPr>
            <p:cNvPr id="30" name="Content Placeholder 2">
              <a:extLst>
                <a:ext uri="{FF2B5EF4-FFF2-40B4-BE49-F238E27FC236}">
                  <a16:creationId xmlns:a16="http://schemas.microsoft.com/office/drawing/2014/main" xmlns="" id="{0F5F81D9-273B-44C8-AADA-D5892AA9AE08}"/>
                </a:ext>
              </a:extLst>
            </p:cNvPr>
            <p:cNvSpPr txBox="1">
              <a:spLocks/>
            </p:cNvSpPr>
            <p:nvPr/>
          </p:nvSpPr>
          <p:spPr bwMode="auto">
            <a:xfrm>
              <a:off x="4054046" y="2777512"/>
              <a:ext cx="2191255" cy="215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Font typeface="Wingdings" pitchFamily="2" charset="2"/>
                <a:buNone/>
              </a:pPr>
              <a:r>
                <a:rPr lang="fr-FR" sz="1600" b="0" kern="0" dirty="0">
                  <a:solidFill>
                    <a:schemeClr val="tx1"/>
                  </a:solidFill>
                  <a:latin typeface="Arial Narrow" panose="020B0606020202030204" pitchFamily="34" charset="0"/>
                </a:rPr>
                <a:t>Suivi dans la durée</a:t>
              </a:r>
            </a:p>
          </p:txBody>
        </p:sp>
        <p:sp>
          <p:nvSpPr>
            <p:cNvPr id="31" name="Oval 59">
              <a:extLst>
                <a:ext uri="{FF2B5EF4-FFF2-40B4-BE49-F238E27FC236}">
                  <a16:creationId xmlns:a16="http://schemas.microsoft.com/office/drawing/2014/main" xmlns="" id="{8506D38E-31D2-4F42-B526-A2745A1CD331}"/>
                </a:ext>
              </a:extLst>
            </p:cNvPr>
            <p:cNvSpPr/>
            <p:nvPr/>
          </p:nvSpPr>
          <p:spPr bwMode="auto">
            <a:xfrm>
              <a:off x="3857291" y="2831761"/>
              <a:ext cx="180000" cy="180000"/>
            </a:xfrm>
            <a:prstGeom prst="ellipse">
              <a:avLst/>
            </a:prstGeom>
            <a:solidFill>
              <a:schemeClr val="tx1">
                <a:lumMod val="50000"/>
                <a:lumOff val="50000"/>
              </a:schemeClr>
            </a:solidFill>
            <a:ln w="9525" cap="flat" cmpd="sng" algn="ctr">
              <a:solidFill>
                <a:schemeClr val="tx1">
                  <a:lumMod val="50000"/>
                  <a:lumOff val="50000"/>
                </a:schemeClr>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fr-FR" sz="1400" b="1" dirty="0">
                  <a:solidFill>
                    <a:schemeClr val="bg1"/>
                  </a:solidFill>
                  <a:latin typeface="Arial Narrow" panose="020B0606020202030204" pitchFamily="34" charset="0"/>
                </a:rPr>
                <a:t>4</a:t>
              </a:r>
            </a:p>
          </p:txBody>
        </p:sp>
        <p:grpSp>
          <p:nvGrpSpPr>
            <p:cNvPr id="32" name="Group 3">
              <a:extLst>
                <a:ext uri="{FF2B5EF4-FFF2-40B4-BE49-F238E27FC236}">
                  <a16:creationId xmlns:a16="http://schemas.microsoft.com/office/drawing/2014/main" xmlns="" id="{AE1288AF-8C30-4AF2-B500-F239D1732CFC}"/>
                </a:ext>
              </a:extLst>
            </p:cNvPr>
            <p:cNvGrpSpPr/>
            <p:nvPr/>
          </p:nvGrpSpPr>
          <p:grpSpPr>
            <a:xfrm>
              <a:off x="2324580" y="1858701"/>
              <a:ext cx="1519063" cy="1175023"/>
              <a:chOff x="582410" y="2070800"/>
              <a:chExt cx="1519063" cy="1175023"/>
            </a:xfrm>
          </p:grpSpPr>
          <p:grpSp>
            <p:nvGrpSpPr>
              <p:cNvPr id="33" name="Group 7174">
                <a:extLst>
                  <a:ext uri="{FF2B5EF4-FFF2-40B4-BE49-F238E27FC236}">
                    <a16:creationId xmlns:a16="http://schemas.microsoft.com/office/drawing/2014/main" xmlns="" id="{FCF3DF31-EE94-4860-8907-D511ABAE5800}"/>
                  </a:ext>
                </a:extLst>
              </p:cNvPr>
              <p:cNvGrpSpPr/>
              <p:nvPr/>
            </p:nvGrpSpPr>
            <p:grpSpPr>
              <a:xfrm>
                <a:off x="582410" y="2070800"/>
                <a:ext cx="1332648" cy="1175023"/>
                <a:chOff x="680219" y="3636410"/>
                <a:chExt cx="1332648" cy="1175023"/>
              </a:xfrm>
            </p:grpSpPr>
            <p:sp>
              <p:nvSpPr>
                <p:cNvPr id="39" name="Freeform: Shape 7172">
                  <a:extLst>
                    <a:ext uri="{FF2B5EF4-FFF2-40B4-BE49-F238E27FC236}">
                      <a16:creationId xmlns:a16="http://schemas.microsoft.com/office/drawing/2014/main" xmlns="" id="{928164B8-FF01-4E28-992A-083CEB6AAB45}"/>
                    </a:ext>
                  </a:extLst>
                </p:cNvPr>
                <p:cNvSpPr/>
                <p:nvPr/>
              </p:nvSpPr>
              <p:spPr bwMode="auto">
                <a:xfrm>
                  <a:off x="1215706" y="4140200"/>
                  <a:ext cx="248026" cy="279559"/>
                </a:xfrm>
                <a:custGeom>
                  <a:avLst/>
                  <a:gdLst>
                    <a:gd name="connsiteX0" fmla="*/ 2698 w 253224"/>
                    <a:gd name="connsiteY0" fmla="*/ 269081 h 301251"/>
                    <a:gd name="connsiteX1" fmla="*/ 126523 w 253224"/>
                    <a:gd name="connsiteY1" fmla="*/ 0 h 301251"/>
                    <a:gd name="connsiteX2" fmla="*/ 250348 w 253224"/>
                    <a:gd name="connsiteY2" fmla="*/ 266700 h 301251"/>
                    <a:gd name="connsiteX3" fmla="*/ 2698 w 253224"/>
                    <a:gd name="connsiteY3" fmla="*/ 269081 h 301251"/>
                  </a:gdLst>
                  <a:ahLst/>
                  <a:cxnLst>
                    <a:cxn ang="0">
                      <a:pos x="connsiteX0" y="connsiteY0"/>
                    </a:cxn>
                    <a:cxn ang="0">
                      <a:pos x="connsiteX1" y="connsiteY1"/>
                    </a:cxn>
                    <a:cxn ang="0">
                      <a:pos x="connsiteX2" y="connsiteY2"/>
                    </a:cxn>
                    <a:cxn ang="0">
                      <a:pos x="connsiteX3" y="connsiteY3"/>
                    </a:cxn>
                  </a:cxnLst>
                  <a:rect l="l" t="t" r="r" b="b"/>
                  <a:pathLst>
                    <a:path w="253224" h="301251">
                      <a:moveTo>
                        <a:pt x="2698" y="269081"/>
                      </a:moveTo>
                      <a:cubicBezTo>
                        <a:pt x="-17940" y="224631"/>
                        <a:pt x="85248" y="397"/>
                        <a:pt x="126523" y="0"/>
                      </a:cubicBezTo>
                      <a:cubicBezTo>
                        <a:pt x="167798" y="-397"/>
                        <a:pt x="271779" y="222250"/>
                        <a:pt x="250348" y="266700"/>
                      </a:cubicBezTo>
                      <a:cubicBezTo>
                        <a:pt x="228917" y="311150"/>
                        <a:pt x="23336" y="313531"/>
                        <a:pt x="2698" y="269081"/>
                      </a:cubicBezTo>
                      <a:close/>
                    </a:path>
                  </a:pathLst>
                </a:custGeom>
                <a:solidFill>
                  <a:schemeClr val="bg1">
                    <a:lumMod val="85000"/>
                  </a:schemeClr>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fr-FR" sz="1600">
                    <a:latin typeface="Arial Narrow" panose="020B0606020202030204" pitchFamily="34" charset="0"/>
                  </a:endParaRPr>
                </a:p>
              </p:txBody>
            </p:sp>
            <p:sp>
              <p:nvSpPr>
                <p:cNvPr id="40" name="Oval 6">
                  <a:extLst>
                    <a:ext uri="{FF2B5EF4-FFF2-40B4-BE49-F238E27FC236}">
                      <a16:creationId xmlns:a16="http://schemas.microsoft.com/office/drawing/2014/main" xmlns="" id="{EFDDEE4D-15C0-4671-AB93-86008C1060BA}"/>
                    </a:ext>
                  </a:extLst>
                </p:cNvPr>
                <p:cNvSpPr/>
                <p:nvPr/>
              </p:nvSpPr>
              <p:spPr bwMode="auto">
                <a:xfrm rot="5400000">
                  <a:off x="948045" y="3636328"/>
                  <a:ext cx="783349" cy="783513"/>
                </a:xfrm>
                <a:prstGeom prst="ellipse">
                  <a:avLst/>
                </a:prstGeom>
                <a:solidFill>
                  <a:srgbClr val="908476">
                    <a:alpha val="84000"/>
                  </a:srgbClr>
                </a:solidFill>
                <a:ln w="19050">
                  <a:noFill/>
                  <a:prstDash val="solid"/>
                </a:ln>
              </p:spPr>
              <p:style>
                <a:lnRef idx="2">
                  <a:schemeClr val="accent1"/>
                </a:lnRef>
                <a:fillRef idx="1">
                  <a:schemeClr val="lt1"/>
                </a:fillRef>
                <a:effectRef idx="0">
                  <a:schemeClr val="accent1"/>
                </a:effectRef>
                <a:fontRef idx="minor">
                  <a:schemeClr val="dk1"/>
                </a:fontRef>
              </p:style>
              <p:txBody>
                <a:bodyPr lIns="72000" tIns="0" rIns="72000" bIns="36000" rtlCol="0" anchor="t"/>
                <a:lstStyle/>
                <a:p>
                  <a:pPr algn="ctr" defTabSz="1727942">
                    <a:buClr>
                      <a:srgbClr val="535353"/>
                    </a:buClr>
                  </a:pPr>
                  <a:endParaRPr lang="en-US" b="1" cap="small" dirty="0">
                    <a:solidFill>
                      <a:schemeClr val="bg1"/>
                    </a:solidFill>
                    <a:latin typeface="Arial Narrow" panose="020B0606020202030204" pitchFamily="34" charset="0"/>
                  </a:endParaRPr>
                </a:p>
              </p:txBody>
            </p:sp>
            <p:sp>
              <p:nvSpPr>
                <p:cNvPr id="41" name="Oval 8">
                  <a:extLst>
                    <a:ext uri="{FF2B5EF4-FFF2-40B4-BE49-F238E27FC236}">
                      <a16:creationId xmlns:a16="http://schemas.microsoft.com/office/drawing/2014/main" xmlns="" id="{A64A8056-5C68-4DEB-BEEA-FAA4F0EB7897}"/>
                    </a:ext>
                  </a:extLst>
                </p:cNvPr>
                <p:cNvSpPr/>
                <p:nvPr/>
              </p:nvSpPr>
              <p:spPr bwMode="auto">
                <a:xfrm rot="5400000">
                  <a:off x="680301" y="4028002"/>
                  <a:ext cx="783349" cy="783513"/>
                </a:xfrm>
                <a:prstGeom prst="ellipse">
                  <a:avLst/>
                </a:prstGeom>
                <a:solidFill>
                  <a:srgbClr val="BFBFBF">
                    <a:alpha val="84000"/>
                  </a:srgbClr>
                </a:solidFill>
                <a:ln w="19050">
                  <a:noFill/>
                  <a:prstDash val="soli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1"/>
                </a:lnRef>
                <a:fillRef idx="1">
                  <a:schemeClr val="lt1"/>
                </a:fillRef>
                <a:effectRef idx="0">
                  <a:schemeClr val="accent1"/>
                </a:effectRef>
                <a:fontRef idx="minor">
                  <a:schemeClr val="dk1"/>
                </a:fontRef>
              </p:style>
              <p:txBody>
                <a:bodyPr lIns="72000" tIns="0" rIns="72000" bIns="36000" rtlCol="0" anchor="t"/>
                <a:lstStyle/>
                <a:p>
                  <a:pPr algn="ctr" defTabSz="1727942">
                    <a:buClr>
                      <a:srgbClr val="535353"/>
                    </a:buClr>
                  </a:pPr>
                  <a:endParaRPr lang="en-US" b="1" cap="small" dirty="0">
                    <a:solidFill>
                      <a:prstClr val="white"/>
                    </a:solidFill>
                    <a:latin typeface="Arial Narrow" panose="020B0606020202030204" pitchFamily="34" charset="0"/>
                  </a:endParaRPr>
                </a:p>
              </p:txBody>
            </p:sp>
            <p:sp>
              <p:nvSpPr>
                <p:cNvPr id="42" name="Oval 6">
                  <a:extLst>
                    <a:ext uri="{FF2B5EF4-FFF2-40B4-BE49-F238E27FC236}">
                      <a16:creationId xmlns:a16="http://schemas.microsoft.com/office/drawing/2014/main" xmlns="" id="{1DA290FA-4D22-4198-AC3A-88DC31110205}"/>
                    </a:ext>
                  </a:extLst>
                </p:cNvPr>
                <p:cNvSpPr/>
                <p:nvPr/>
              </p:nvSpPr>
              <p:spPr bwMode="auto">
                <a:xfrm rot="5400000">
                  <a:off x="1229436" y="4028002"/>
                  <a:ext cx="783349" cy="783513"/>
                </a:xfrm>
                <a:prstGeom prst="ellipse">
                  <a:avLst/>
                </a:prstGeom>
                <a:solidFill>
                  <a:srgbClr val="EA0000">
                    <a:alpha val="84000"/>
                  </a:srgbClr>
                </a:solidFill>
                <a:ln w="19050">
                  <a:noFill/>
                  <a:prstDash val="solid"/>
                </a:ln>
              </p:spPr>
              <p:style>
                <a:lnRef idx="2">
                  <a:schemeClr val="accent1"/>
                </a:lnRef>
                <a:fillRef idx="1">
                  <a:schemeClr val="lt1"/>
                </a:fillRef>
                <a:effectRef idx="0">
                  <a:schemeClr val="accent1"/>
                </a:effectRef>
                <a:fontRef idx="minor">
                  <a:schemeClr val="dk1"/>
                </a:fontRef>
              </p:style>
              <p:txBody>
                <a:bodyPr lIns="72000" tIns="0" rIns="72000" bIns="36000" rtlCol="0" anchor="t"/>
                <a:lstStyle/>
                <a:p>
                  <a:pPr algn="ctr" defTabSz="1727942">
                    <a:buClr>
                      <a:srgbClr val="535353"/>
                    </a:buClr>
                  </a:pPr>
                  <a:endParaRPr lang="en-US" b="1" cap="small" dirty="0">
                    <a:solidFill>
                      <a:srgbClr val="EA0000"/>
                    </a:solidFill>
                    <a:latin typeface="Arial Narrow" panose="020B0606020202030204" pitchFamily="34" charset="0"/>
                  </a:endParaRPr>
                </a:p>
              </p:txBody>
            </p:sp>
          </p:grpSp>
          <p:sp>
            <p:nvSpPr>
              <p:cNvPr id="34" name="Content Placeholder 2">
                <a:extLst>
                  <a:ext uri="{FF2B5EF4-FFF2-40B4-BE49-F238E27FC236}">
                    <a16:creationId xmlns:a16="http://schemas.microsoft.com/office/drawing/2014/main" xmlns="" id="{312D93D6-A554-4A3F-98C9-DD6CFC72CDF3}"/>
                  </a:ext>
                </a:extLst>
              </p:cNvPr>
              <p:cNvSpPr txBox="1">
                <a:spLocks/>
              </p:cNvSpPr>
              <p:nvPr/>
            </p:nvSpPr>
            <p:spPr bwMode="auto">
              <a:xfrm>
                <a:off x="707622" y="2246561"/>
                <a:ext cx="1045331" cy="1716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45702" rIns="144000" bIns="45702" numCol="1" spcCol="0" rtlCol="0" fromWordArt="0" anchor="ctr" anchorCtr="0" forceAA="0" compatLnSpc="1">
                <a:prstTxWarp prst="textNoShape">
                  <a:avLst/>
                </a:prstTxWarp>
                <a:noAutofit/>
              </a:bodyPr>
              <a:lstStyle>
                <a:defPPr>
                  <a:defRPr lang="fr-FR"/>
                </a:defPPr>
                <a:lvl1pPr marL="0" indent="0">
                  <a:buFont typeface="Wingdings" pitchFamily="2" charset="2"/>
                  <a:buNone/>
                  <a:defRPr sz="800" b="1" kern="0">
                    <a:solidFill>
                      <a:schemeClr val="bg1">
                        <a:lumMod val="50000"/>
                      </a:schemeClr>
                    </a:solidFill>
                    <a:latin typeface="+mn-lt"/>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pPr algn="ctr"/>
                <a:r>
                  <a:rPr lang="fr-FR" sz="1600" dirty="0" err="1">
                    <a:solidFill>
                      <a:schemeClr val="bg1"/>
                    </a:solidFill>
                    <a:latin typeface="Arial Narrow" panose="020B0606020202030204" pitchFamily="34" charset="0"/>
                  </a:rPr>
                  <a:t>PRIIPs</a:t>
                </a:r>
                <a:endParaRPr lang="fr-FR" sz="1600" dirty="0">
                  <a:solidFill>
                    <a:schemeClr val="bg1"/>
                  </a:solidFill>
                  <a:latin typeface="Arial Narrow" panose="020B0606020202030204" pitchFamily="34" charset="0"/>
                </a:endParaRPr>
              </a:p>
            </p:txBody>
          </p:sp>
          <p:sp>
            <p:nvSpPr>
              <p:cNvPr id="35" name="Content Placeholder 2">
                <a:extLst>
                  <a:ext uri="{FF2B5EF4-FFF2-40B4-BE49-F238E27FC236}">
                    <a16:creationId xmlns:a16="http://schemas.microsoft.com/office/drawing/2014/main" xmlns="" id="{F23457A5-D745-4EFE-949B-90729CC96D6F}"/>
                  </a:ext>
                </a:extLst>
              </p:cNvPr>
              <p:cNvSpPr txBox="1">
                <a:spLocks/>
              </p:cNvSpPr>
              <p:nvPr/>
            </p:nvSpPr>
            <p:spPr bwMode="auto">
              <a:xfrm>
                <a:off x="1218897" y="2730774"/>
                <a:ext cx="882576" cy="27214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45702" rIns="144000" bIns="45702" numCol="1" spcCol="0" rtlCol="0" fromWordArt="0" anchor="ctr" anchorCtr="0" forceAA="0" compatLnSpc="1">
                <a:prstTxWarp prst="textNoShape">
                  <a:avLst/>
                </a:prstTxWarp>
                <a:noAutofit/>
              </a:bodyPr>
              <a:lstStyle>
                <a:defPPr>
                  <a:defRPr lang="fr-FR"/>
                </a:defPPr>
                <a:lvl1pPr marL="0" indent="0">
                  <a:buFont typeface="Wingdings" pitchFamily="2" charset="2"/>
                  <a:buNone/>
                  <a:defRPr sz="800" b="1" kern="0">
                    <a:solidFill>
                      <a:schemeClr val="bg1">
                        <a:lumMod val="50000"/>
                      </a:schemeClr>
                    </a:solidFill>
                    <a:latin typeface="+mn-lt"/>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r>
                  <a:rPr lang="fr-FR" sz="1600" dirty="0">
                    <a:solidFill>
                      <a:schemeClr val="bg1"/>
                    </a:solidFill>
                    <a:latin typeface="Arial Narrow" panose="020B0606020202030204" pitchFamily="34" charset="0"/>
                  </a:rPr>
                  <a:t>MIF 2</a:t>
                </a:r>
              </a:p>
            </p:txBody>
          </p:sp>
          <p:sp>
            <p:nvSpPr>
              <p:cNvPr id="37" name="Content Placeholder 2">
                <a:extLst>
                  <a:ext uri="{FF2B5EF4-FFF2-40B4-BE49-F238E27FC236}">
                    <a16:creationId xmlns:a16="http://schemas.microsoft.com/office/drawing/2014/main" xmlns="" id="{ACA324E7-F90F-4A4F-AF5B-B39E938DE210}"/>
                  </a:ext>
                </a:extLst>
              </p:cNvPr>
              <p:cNvSpPr txBox="1">
                <a:spLocks/>
              </p:cNvSpPr>
              <p:nvPr/>
            </p:nvSpPr>
            <p:spPr bwMode="auto">
              <a:xfrm>
                <a:off x="584607" y="2692548"/>
                <a:ext cx="808612" cy="33212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45702" rIns="144000" bIns="45702" numCol="1" spcCol="0" rtlCol="0" fromWordArt="0" anchor="ctr" anchorCtr="0" forceAA="0" compatLnSpc="1">
                <a:prstTxWarp prst="textNoShape">
                  <a:avLst/>
                </a:prstTxWarp>
                <a:noAutofit/>
              </a:bodyPr>
              <a:lstStyle>
                <a:defPPr>
                  <a:defRPr lang="fr-FR"/>
                </a:defPPr>
                <a:lvl1pPr marL="0" indent="0">
                  <a:buFont typeface="Wingdings" pitchFamily="2" charset="2"/>
                  <a:buNone/>
                  <a:defRPr sz="800" b="1" kern="0">
                    <a:solidFill>
                      <a:schemeClr val="bg1">
                        <a:lumMod val="50000"/>
                      </a:schemeClr>
                    </a:solidFill>
                    <a:latin typeface="+mn-lt"/>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r>
                  <a:rPr lang="fr-FR" sz="1600" dirty="0">
                    <a:solidFill>
                      <a:schemeClr val="bg1"/>
                    </a:solidFill>
                    <a:latin typeface="Arial Narrow" panose="020B0606020202030204" pitchFamily="34" charset="0"/>
                  </a:rPr>
                  <a:t>DDA</a:t>
                </a:r>
              </a:p>
            </p:txBody>
          </p:sp>
          <p:sp>
            <p:nvSpPr>
              <p:cNvPr id="38" name="Freeform: Shape 112">
                <a:extLst>
                  <a:ext uri="{FF2B5EF4-FFF2-40B4-BE49-F238E27FC236}">
                    <a16:creationId xmlns:a16="http://schemas.microsoft.com/office/drawing/2014/main" xmlns="" id="{666204C9-E178-4C21-B17A-7773CCE1039C}"/>
                  </a:ext>
                </a:extLst>
              </p:cNvPr>
              <p:cNvSpPr/>
              <p:nvPr/>
            </p:nvSpPr>
            <p:spPr bwMode="auto">
              <a:xfrm>
                <a:off x="1136898" y="2566625"/>
                <a:ext cx="241848" cy="279532"/>
              </a:xfrm>
              <a:custGeom>
                <a:avLst/>
                <a:gdLst>
                  <a:gd name="connsiteX0" fmla="*/ 120947 w 241848"/>
                  <a:gd name="connsiteY0" fmla="*/ 0 h 279532"/>
                  <a:gd name="connsiteX1" fmla="*/ 133217 w 241848"/>
                  <a:gd name="connsiteY1" fmla="*/ 6133 h 279532"/>
                  <a:gd name="connsiteX2" fmla="*/ 178141 w 241848"/>
                  <a:gd name="connsiteY2" fmla="*/ 60570 h 279532"/>
                  <a:gd name="connsiteX3" fmla="*/ 206430 w 241848"/>
                  <a:gd name="connsiteY3" fmla="*/ 112677 h 279532"/>
                  <a:gd name="connsiteX4" fmla="*/ 221555 w 241848"/>
                  <a:gd name="connsiteY4" fmla="*/ 150595 h 279532"/>
                  <a:gd name="connsiteX5" fmla="*/ 237088 w 241848"/>
                  <a:gd name="connsiteY5" fmla="*/ 200623 h 279532"/>
                  <a:gd name="connsiteX6" fmla="*/ 241848 w 241848"/>
                  <a:gd name="connsiteY6" fmla="*/ 247830 h 279532"/>
                  <a:gd name="connsiteX7" fmla="*/ 226610 w 241848"/>
                  <a:gd name="connsiteY7" fmla="*/ 261126 h 279532"/>
                  <a:gd name="connsiteX8" fmla="*/ 198316 w 241848"/>
                  <a:gd name="connsiteY8" fmla="*/ 271044 h 279532"/>
                  <a:gd name="connsiteX9" fmla="*/ 187429 w 241848"/>
                  <a:gd name="connsiteY9" fmla="*/ 272868 h 279532"/>
                  <a:gd name="connsiteX10" fmla="*/ 122041 w 241848"/>
                  <a:gd name="connsiteY10" fmla="*/ 279459 h 279532"/>
                  <a:gd name="connsiteX11" fmla="*/ 120756 w 241848"/>
                  <a:gd name="connsiteY11" fmla="*/ 279532 h 279532"/>
                  <a:gd name="connsiteX12" fmla="*/ 42081 w 241848"/>
                  <a:gd name="connsiteY12" fmla="*/ 271603 h 279532"/>
                  <a:gd name="connsiteX13" fmla="*/ 17517 w 241848"/>
                  <a:gd name="connsiteY13" fmla="*/ 263979 h 279532"/>
                  <a:gd name="connsiteX14" fmla="*/ 15029 w 241848"/>
                  <a:gd name="connsiteY14" fmla="*/ 263146 h 279532"/>
                  <a:gd name="connsiteX15" fmla="*/ 0 w 241848"/>
                  <a:gd name="connsiteY15" fmla="*/ 250000 h 279532"/>
                  <a:gd name="connsiteX16" fmla="*/ 4979 w 241848"/>
                  <a:gd name="connsiteY16" fmla="*/ 200623 h 279532"/>
                  <a:gd name="connsiteX17" fmla="*/ 17591 w 241848"/>
                  <a:gd name="connsiteY17" fmla="*/ 160003 h 279532"/>
                  <a:gd name="connsiteX18" fmla="*/ 37564 w 241848"/>
                  <a:gd name="connsiteY18" fmla="*/ 109523 h 279532"/>
                  <a:gd name="connsiteX19" fmla="*/ 47543 w 241848"/>
                  <a:gd name="connsiteY19" fmla="*/ 90748 h 279532"/>
                  <a:gd name="connsiteX20" fmla="*/ 61061 w 241848"/>
                  <a:gd name="connsiteY20" fmla="*/ 65847 h 279532"/>
                  <a:gd name="connsiteX21" fmla="*/ 66500 w 241848"/>
                  <a:gd name="connsiteY21" fmla="*/ 57451 h 279532"/>
                  <a:gd name="connsiteX22" fmla="*/ 108656 w 241848"/>
                  <a:gd name="connsiteY22" fmla="*/ 6368 h 279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1848" h="279532">
                    <a:moveTo>
                      <a:pt x="120947" y="0"/>
                    </a:moveTo>
                    <a:lnTo>
                      <a:pt x="133217" y="6133"/>
                    </a:lnTo>
                    <a:lnTo>
                      <a:pt x="178141" y="60570"/>
                    </a:lnTo>
                    <a:lnTo>
                      <a:pt x="206430" y="112677"/>
                    </a:lnTo>
                    <a:lnTo>
                      <a:pt x="221555" y="150595"/>
                    </a:lnTo>
                    <a:lnTo>
                      <a:pt x="237088" y="200623"/>
                    </a:lnTo>
                    <a:lnTo>
                      <a:pt x="241848" y="247830"/>
                    </a:lnTo>
                    <a:lnTo>
                      <a:pt x="226610" y="261126"/>
                    </a:lnTo>
                    <a:cubicBezTo>
                      <a:pt x="219055" y="265054"/>
                      <a:pt x="209389" y="268363"/>
                      <a:pt x="198316" y="271044"/>
                    </a:cubicBezTo>
                    <a:lnTo>
                      <a:pt x="187429" y="272868"/>
                    </a:lnTo>
                    <a:lnTo>
                      <a:pt x="122041" y="279459"/>
                    </a:lnTo>
                    <a:lnTo>
                      <a:pt x="120756" y="279532"/>
                    </a:lnTo>
                    <a:lnTo>
                      <a:pt x="42081" y="271603"/>
                    </a:lnTo>
                    <a:lnTo>
                      <a:pt x="17517" y="263979"/>
                    </a:lnTo>
                    <a:lnTo>
                      <a:pt x="15029" y="263146"/>
                    </a:lnTo>
                    <a:lnTo>
                      <a:pt x="0" y="250000"/>
                    </a:lnTo>
                    <a:lnTo>
                      <a:pt x="4979" y="200623"/>
                    </a:lnTo>
                    <a:lnTo>
                      <a:pt x="17591" y="160003"/>
                    </a:lnTo>
                    <a:lnTo>
                      <a:pt x="37564" y="109523"/>
                    </a:lnTo>
                    <a:lnTo>
                      <a:pt x="47543" y="90748"/>
                    </a:lnTo>
                    <a:lnTo>
                      <a:pt x="61061" y="65847"/>
                    </a:lnTo>
                    <a:lnTo>
                      <a:pt x="66500" y="57451"/>
                    </a:lnTo>
                    <a:lnTo>
                      <a:pt x="108656" y="6368"/>
                    </a:lnTo>
                    <a:close/>
                  </a:path>
                </a:pathLst>
              </a:custGeom>
              <a:solidFill>
                <a:srgbClr val="C00000"/>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fr-FR" sz="1600">
                  <a:latin typeface="Arial Narrow" panose="020B0606020202030204" pitchFamily="34" charset="0"/>
                </a:endParaRPr>
              </a:p>
            </p:txBody>
          </p:sp>
        </p:grpSp>
      </p:grpSp>
      <p:sp>
        <p:nvSpPr>
          <p:cNvPr id="8" name="ZoneTexte 7"/>
          <p:cNvSpPr txBox="1"/>
          <p:nvPr/>
        </p:nvSpPr>
        <p:spPr>
          <a:xfrm>
            <a:off x="232012" y="4653887"/>
            <a:ext cx="996287" cy="369332"/>
          </a:xfrm>
          <a:prstGeom prst="rect">
            <a:avLst/>
          </a:prstGeom>
          <a:noFill/>
        </p:spPr>
        <p:txBody>
          <a:bodyPr wrap="square" rtlCol="0">
            <a:spAutoFit/>
          </a:bodyPr>
          <a:lstStyle/>
          <a:p>
            <a:endParaRPr lang="fr-FR" dirty="0"/>
          </a:p>
        </p:txBody>
      </p:sp>
      <p:sp>
        <p:nvSpPr>
          <p:cNvPr id="44" name="Rectangle 43"/>
          <p:cNvSpPr/>
          <p:nvPr/>
        </p:nvSpPr>
        <p:spPr>
          <a:xfrm>
            <a:off x="789934" y="6284297"/>
            <a:ext cx="5218171" cy="457947"/>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ZoneTexte 44"/>
          <p:cNvSpPr txBox="1"/>
          <p:nvPr/>
        </p:nvSpPr>
        <p:spPr>
          <a:xfrm>
            <a:off x="855984" y="6267132"/>
            <a:ext cx="870138" cy="461665"/>
          </a:xfrm>
          <a:prstGeom prst="rect">
            <a:avLst/>
          </a:prstGeom>
          <a:noFill/>
          <a:ln>
            <a:noFill/>
            <a:prstDash val="sysDash"/>
          </a:ln>
        </p:spPr>
        <p:txBody>
          <a:bodyPr wrap="square" rtlCol="0">
            <a:spAutoFit/>
          </a:bodyPr>
          <a:lstStyle/>
          <a:p>
            <a:r>
              <a:rPr lang="fr-FR" sz="1200" b="1" dirty="0" smtClean="0">
                <a:solidFill>
                  <a:srgbClr val="EA0000"/>
                </a:solidFill>
                <a:latin typeface="Arial Narrow" panose="020B0606020202030204" pitchFamily="34" charset="0"/>
              </a:rPr>
              <a:t>Pour en savoir plus </a:t>
            </a:r>
            <a:endParaRPr lang="fr-FR" sz="1200" b="1" dirty="0">
              <a:solidFill>
                <a:srgbClr val="EA0000"/>
              </a:solidFill>
              <a:latin typeface="Arial Narrow" panose="020B0606020202030204" pitchFamily="34" charset="0"/>
            </a:endParaRPr>
          </a:p>
        </p:txBody>
      </p:sp>
      <p:sp>
        <p:nvSpPr>
          <p:cNvPr id="46" name="ZoneTexte 45"/>
          <p:cNvSpPr txBox="1"/>
          <p:nvPr/>
        </p:nvSpPr>
        <p:spPr>
          <a:xfrm>
            <a:off x="2170678" y="6279996"/>
            <a:ext cx="3117255" cy="461665"/>
          </a:xfrm>
          <a:prstGeom prst="rect">
            <a:avLst/>
          </a:prstGeom>
          <a:noFill/>
        </p:spPr>
        <p:txBody>
          <a:bodyPr wrap="square" rtlCol="0">
            <a:spAutoFit/>
          </a:bodyPr>
          <a:lstStyle/>
          <a:p>
            <a:r>
              <a:rPr lang="fr-FR" sz="1200" b="1" dirty="0" smtClean="0">
                <a:latin typeface="Arial Narrow" panose="020B0606020202030204" pitchFamily="34" charset="0"/>
              </a:rPr>
              <a:t>E-learning  réglementaire « Assurance, épargne financière : les bonnes pratiques  » (40 mn)</a:t>
            </a:r>
            <a:endParaRPr lang="fr-FR" sz="1200" b="1" dirty="0">
              <a:latin typeface="Arial Narrow" panose="020B0606020202030204" pitchFamily="34" charset="0"/>
            </a:endParaRPr>
          </a:p>
        </p:txBody>
      </p:sp>
      <p:pic>
        <p:nvPicPr>
          <p:cNvPr id="47" name="Picture 22">
            <a:extLst>
              <a:ext uri="{FF2B5EF4-FFF2-40B4-BE49-F238E27FC236}">
                <a16:creationId xmlns:a16="http://schemas.microsoft.com/office/drawing/2014/main" xmlns="" id="{58EEEDB3-4A3C-4327-9127-F5A8EEE319D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76991" y="6341540"/>
            <a:ext cx="311354" cy="311354"/>
          </a:xfrm>
          <a:prstGeom prst="rect">
            <a:avLst/>
          </a:prstGeom>
        </p:spPr>
      </p:pic>
      <p:sp>
        <p:nvSpPr>
          <p:cNvPr id="48" name="ZoneTexte 47"/>
          <p:cNvSpPr txBox="1"/>
          <p:nvPr/>
        </p:nvSpPr>
        <p:spPr>
          <a:xfrm>
            <a:off x="5163248" y="6419269"/>
            <a:ext cx="753732" cy="230832"/>
          </a:xfrm>
          <a:prstGeom prst="rect">
            <a:avLst/>
          </a:prstGeom>
          <a:noFill/>
        </p:spPr>
        <p:txBody>
          <a:bodyPr wrap="none" rtlCol="0">
            <a:spAutoFit/>
          </a:bodyPr>
          <a:lstStyle/>
          <a:p>
            <a:r>
              <a:rPr lang="fr-FR" sz="900" b="1" dirty="0" smtClean="0">
                <a:solidFill>
                  <a:srgbClr val="FF0000"/>
                </a:solidFill>
                <a:latin typeface="Arial Narrow" panose="020B0606020202030204" pitchFamily="34" charset="0"/>
              </a:rPr>
              <a:t>Janvier 2018</a:t>
            </a:r>
            <a:endParaRPr lang="fr-FR" sz="900" b="1" dirty="0">
              <a:solidFill>
                <a:srgbClr val="FF0000"/>
              </a:solidFill>
              <a:latin typeface="Arial Narrow" panose="020B0606020202030204" pitchFamily="34" charset="0"/>
            </a:endParaRPr>
          </a:p>
        </p:txBody>
      </p:sp>
      <p:sp>
        <p:nvSpPr>
          <p:cNvPr id="49" name="Ellipse 48"/>
          <p:cNvSpPr/>
          <p:nvPr/>
        </p:nvSpPr>
        <p:spPr>
          <a:xfrm>
            <a:off x="5099017" y="6370092"/>
            <a:ext cx="882194" cy="329186"/>
          </a:xfrm>
          <a:prstGeom prst="ellipse">
            <a:avLst/>
          </a:prstGeom>
          <a:noFill/>
          <a:ln>
            <a:solidFill>
              <a:srgbClr val="EA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0000"/>
              </a:solidFill>
              <a:latin typeface="Arial Narrow" panose="020B0606020202030204" pitchFamily="34" charset="0"/>
            </a:endParaRPr>
          </a:p>
        </p:txBody>
      </p:sp>
      <p:sp>
        <p:nvSpPr>
          <p:cNvPr id="52" name="ZoneTexte 51"/>
          <p:cNvSpPr txBox="1"/>
          <p:nvPr/>
        </p:nvSpPr>
        <p:spPr>
          <a:xfrm>
            <a:off x="6049328" y="6278900"/>
            <a:ext cx="1413790" cy="462761"/>
          </a:xfrm>
          <a:prstGeom prst="rect">
            <a:avLst/>
          </a:prstGeom>
          <a:noFill/>
        </p:spPr>
        <p:txBody>
          <a:bodyPr wrap="square" rtlCol="0">
            <a:spAutoFit/>
          </a:bodyPr>
          <a:lstStyle/>
          <a:p>
            <a:r>
              <a:rPr lang="fr-FR" sz="1200" dirty="0" smtClean="0">
                <a:latin typeface="Arial Narrow" panose="020B0606020202030204" pitchFamily="34" charset="0"/>
              </a:rPr>
              <a:t>* Voir Glossaire en annexe</a:t>
            </a:r>
            <a:endParaRPr lang="fr-FR" sz="1200" dirty="0">
              <a:latin typeface="Arial Narrow" panose="020B0606020202030204" pitchFamily="34"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7259" y="1378231"/>
            <a:ext cx="285750" cy="280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280" y="6256524"/>
            <a:ext cx="285750" cy="280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62742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58789" y="1124007"/>
            <a:ext cx="8067368" cy="1815882"/>
          </a:xfrm>
          <a:prstGeom prst="rect">
            <a:avLst/>
          </a:prstGeom>
        </p:spPr>
        <p:txBody>
          <a:bodyPr wrap="square">
            <a:spAutoFit/>
          </a:bodyPr>
          <a:lstStyle/>
          <a:p>
            <a:pPr lvl="0"/>
            <a:endParaRPr lang="fr-FR" sz="1600" dirty="0">
              <a:solidFill>
                <a:prstClr val="black"/>
              </a:solidFill>
            </a:endParaRPr>
          </a:p>
          <a:p>
            <a:pPr lvl="0"/>
            <a:endParaRPr lang="fr-FR" sz="1600" dirty="0">
              <a:solidFill>
                <a:prstClr val="black"/>
              </a:solidFill>
            </a:endParaRPr>
          </a:p>
          <a:p>
            <a:pPr lvl="0"/>
            <a:endParaRPr lang="fr-FR" sz="1600" dirty="0">
              <a:solidFill>
                <a:prstClr val="black"/>
              </a:solidFill>
            </a:endParaRPr>
          </a:p>
          <a:p>
            <a:pPr lvl="0"/>
            <a:endParaRPr lang="fr-FR" sz="1600" dirty="0">
              <a:solidFill>
                <a:prstClr val="black"/>
              </a:solidFill>
            </a:endParaRPr>
          </a:p>
          <a:p>
            <a:pPr lvl="0"/>
            <a:endParaRPr lang="fr-FR" sz="1600" dirty="0">
              <a:solidFill>
                <a:prstClr val="black"/>
              </a:solidFill>
            </a:endParaRPr>
          </a:p>
          <a:p>
            <a:pPr lvl="0"/>
            <a:endParaRPr lang="fr-FR" sz="1600" dirty="0">
              <a:solidFill>
                <a:prstClr val="black"/>
              </a:solidFill>
            </a:endParaRPr>
          </a:p>
          <a:p>
            <a:pPr lvl="0"/>
            <a:endParaRPr lang="fr-FR" sz="1600" dirty="0">
              <a:solidFill>
                <a:prstClr val="black"/>
              </a:solidFill>
            </a:endParaRPr>
          </a:p>
        </p:txBody>
      </p:sp>
      <p:sp>
        <p:nvSpPr>
          <p:cNvPr id="36" name="Espace réservé du texte 1"/>
          <p:cNvSpPr>
            <a:spLocks noGrp="1"/>
          </p:cNvSpPr>
          <p:nvPr>
            <p:ph type="body" sz="quarter" idx="16"/>
          </p:nvPr>
        </p:nvSpPr>
        <p:spPr>
          <a:xfrm>
            <a:off x="739239" y="357375"/>
            <a:ext cx="8404761" cy="709425"/>
          </a:xfrm>
        </p:spPr>
        <p:txBody>
          <a:bodyPr/>
          <a:lstStyle/>
          <a:p>
            <a:pPr algn="l"/>
            <a:r>
              <a:rPr lang="fr-FR" sz="2000" dirty="0"/>
              <a:t>Les nouveaux parcours clients épargne financière et assurance</a:t>
            </a:r>
          </a:p>
        </p:txBody>
      </p:sp>
      <p:grpSp>
        <p:nvGrpSpPr>
          <p:cNvPr id="66" name="Group 1">
            <a:extLst>
              <a:ext uri="{FF2B5EF4-FFF2-40B4-BE49-F238E27FC236}">
                <a16:creationId xmlns:a16="http://schemas.microsoft.com/office/drawing/2014/main" xmlns="" id="{1789569A-07F6-4451-B8E9-50F464B0D2EB}"/>
              </a:ext>
            </a:extLst>
          </p:cNvPr>
          <p:cNvGrpSpPr/>
          <p:nvPr/>
        </p:nvGrpSpPr>
        <p:grpSpPr>
          <a:xfrm>
            <a:off x="2006963" y="2046929"/>
            <a:ext cx="5038386" cy="1215634"/>
            <a:chOff x="2324580" y="1858701"/>
            <a:chExt cx="5038386" cy="1215634"/>
          </a:xfrm>
        </p:grpSpPr>
        <p:cxnSp>
          <p:nvCxnSpPr>
            <p:cNvPr id="67" name="Straight Connector 21">
              <a:extLst>
                <a:ext uri="{FF2B5EF4-FFF2-40B4-BE49-F238E27FC236}">
                  <a16:creationId xmlns:a16="http://schemas.microsoft.com/office/drawing/2014/main" xmlns="" id="{9CD2BEDF-D29D-4C7F-A6F1-B38D1B40738D}"/>
                </a:ext>
              </a:extLst>
            </p:cNvPr>
            <p:cNvCxnSpPr>
              <a:cxnSpLocks/>
            </p:cNvCxnSpPr>
            <p:nvPr/>
          </p:nvCxnSpPr>
          <p:spPr bwMode="auto">
            <a:xfrm>
              <a:off x="3947291" y="1888472"/>
              <a:ext cx="0" cy="1185863"/>
            </a:xfrm>
            <a:prstGeom prst="line">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8" name="Oval 7173">
              <a:extLst>
                <a:ext uri="{FF2B5EF4-FFF2-40B4-BE49-F238E27FC236}">
                  <a16:creationId xmlns:a16="http://schemas.microsoft.com/office/drawing/2014/main" xmlns="" id="{E0E02A89-A2E3-4FA4-87AF-9EDB2A6D432A}"/>
                </a:ext>
              </a:extLst>
            </p:cNvPr>
            <p:cNvSpPr/>
            <p:nvPr/>
          </p:nvSpPr>
          <p:spPr bwMode="auto">
            <a:xfrm>
              <a:off x="3857291" y="1919797"/>
              <a:ext cx="180000" cy="180000"/>
            </a:xfrm>
            <a:prstGeom prst="ellipse">
              <a:avLst/>
            </a:prstGeom>
            <a:solidFill>
              <a:schemeClr val="tx1">
                <a:lumMod val="50000"/>
                <a:lumOff val="50000"/>
              </a:schemeClr>
            </a:solidFill>
            <a:ln w="9525" cap="flat" cmpd="sng" algn="ctr">
              <a:solidFill>
                <a:schemeClr val="tx1">
                  <a:lumMod val="50000"/>
                  <a:lumOff val="50000"/>
                </a:schemeClr>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a:ln>
                    <a:noFill/>
                  </a:ln>
                  <a:solidFill>
                    <a:schemeClr val="bg1"/>
                  </a:solidFill>
                  <a:effectLst/>
                  <a:latin typeface="Arial Narrow" panose="020B0606020202030204" pitchFamily="34" charset="0"/>
                </a:rPr>
                <a:t>1</a:t>
              </a:r>
            </a:p>
          </p:txBody>
        </p:sp>
        <p:sp>
          <p:nvSpPr>
            <p:cNvPr id="69" name="Oval 48">
              <a:extLst>
                <a:ext uri="{FF2B5EF4-FFF2-40B4-BE49-F238E27FC236}">
                  <a16:creationId xmlns:a16="http://schemas.microsoft.com/office/drawing/2014/main" xmlns="" id="{80C65B65-2942-4C17-BD65-71A2FAD05E41}"/>
                </a:ext>
              </a:extLst>
            </p:cNvPr>
            <p:cNvSpPr/>
            <p:nvPr/>
          </p:nvSpPr>
          <p:spPr bwMode="auto">
            <a:xfrm>
              <a:off x="3857291" y="2205588"/>
              <a:ext cx="180000" cy="180000"/>
            </a:xfrm>
            <a:prstGeom prst="ellipse">
              <a:avLst/>
            </a:prstGeom>
            <a:solidFill>
              <a:schemeClr val="tx1">
                <a:lumMod val="50000"/>
                <a:lumOff val="50000"/>
              </a:schemeClr>
            </a:solidFill>
            <a:ln w="9525" cap="flat" cmpd="sng" algn="ctr">
              <a:solidFill>
                <a:schemeClr val="tx1">
                  <a:lumMod val="50000"/>
                  <a:lumOff val="50000"/>
                </a:schemeClr>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fr-FR" sz="1400" b="1" dirty="0">
                  <a:solidFill>
                    <a:schemeClr val="bg1"/>
                  </a:solidFill>
                  <a:latin typeface="Arial Narrow" panose="020B0606020202030204" pitchFamily="34" charset="0"/>
                </a:rPr>
                <a:t>2</a:t>
              </a:r>
              <a:endParaRPr kumimoji="0" lang="fr-FR" sz="1400" b="1" i="0" u="none" strike="noStrike" cap="none" normalizeH="0" baseline="0" dirty="0">
                <a:ln>
                  <a:noFill/>
                </a:ln>
                <a:solidFill>
                  <a:schemeClr val="bg1"/>
                </a:solidFill>
                <a:effectLst/>
                <a:latin typeface="Arial Narrow" panose="020B0606020202030204" pitchFamily="34" charset="0"/>
              </a:endParaRPr>
            </a:p>
          </p:txBody>
        </p:sp>
        <p:sp>
          <p:nvSpPr>
            <p:cNvPr id="70" name="Oval 49">
              <a:extLst>
                <a:ext uri="{FF2B5EF4-FFF2-40B4-BE49-F238E27FC236}">
                  <a16:creationId xmlns:a16="http://schemas.microsoft.com/office/drawing/2014/main" xmlns="" id="{34B076CF-6517-4D59-9825-67F6ABC316E2}"/>
                </a:ext>
              </a:extLst>
            </p:cNvPr>
            <p:cNvSpPr/>
            <p:nvPr/>
          </p:nvSpPr>
          <p:spPr bwMode="auto">
            <a:xfrm>
              <a:off x="3857291" y="2518675"/>
              <a:ext cx="180000" cy="180000"/>
            </a:xfrm>
            <a:prstGeom prst="ellipse">
              <a:avLst/>
            </a:prstGeom>
            <a:solidFill>
              <a:schemeClr val="tx1">
                <a:lumMod val="50000"/>
                <a:lumOff val="50000"/>
              </a:schemeClr>
            </a:solidFill>
            <a:ln w="9525" cap="flat" cmpd="sng" algn="ctr">
              <a:solidFill>
                <a:schemeClr val="tx1">
                  <a:lumMod val="50000"/>
                  <a:lumOff val="50000"/>
                </a:schemeClr>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fr-FR" sz="1400" b="1" dirty="0">
                  <a:solidFill>
                    <a:schemeClr val="bg1"/>
                  </a:solidFill>
                  <a:latin typeface="Arial Narrow" panose="020B0606020202030204" pitchFamily="34" charset="0"/>
                </a:rPr>
                <a:t>3</a:t>
              </a:r>
              <a:endParaRPr kumimoji="0" lang="fr-FR" sz="1400" b="1" i="0" u="none" strike="noStrike" cap="none" normalizeH="0" baseline="0" dirty="0">
                <a:ln>
                  <a:noFill/>
                </a:ln>
                <a:solidFill>
                  <a:schemeClr val="bg1"/>
                </a:solidFill>
                <a:effectLst/>
                <a:latin typeface="Arial Narrow" panose="020B0606020202030204" pitchFamily="34" charset="0"/>
              </a:endParaRPr>
            </a:p>
          </p:txBody>
        </p:sp>
        <p:sp>
          <p:nvSpPr>
            <p:cNvPr id="72" name="Content Placeholder 2">
              <a:extLst>
                <a:ext uri="{FF2B5EF4-FFF2-40B4-BE49-F238E27FC236}">
                  <a16:creationId xmlns:a16="http://schemas.microsoft.com/office/drawing/2014/main" xmlns="" id="{08EF379E-86E2-41F7-8966-5FBC5045658E}"/>
                </a:ext>
              </a:extLst>
            </p:cNvPr>
            <p:cNvSpPr txBox="1">
              <a:spLocks/>
            </p:cNvSpPr>
            <p:nvPr/>
          </p:nvSpPr>
          <p:spPr bwMode="auto">
            <a:xfrm>
              <a:off x="4054046" y="2137918"/>
              <a:ext cx="2858563" cy="247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Font typeface="Wingdings" pitchFamily="2" charset="2"/>
                <a:buNone/>
              </a:pPr>
              <a:r>
                <a:rPr lang="fr-FR" sz="1600" b="0" kern="0" dirty="0">
                  <a:solidFill>
                    <a:schemeClr val="tx1"/>
                  </a:solidFill>
                  <a:latin typeface="Arial Narrow" panose="020B0606020202030204" pitchFamily="34" charset="0"/>
                </a:rPr>
                <a:t>Transparence de l’information</a:t>
              </a:r>
            </a:p>
          </p:txBody>
        </p:sp>
        <p:sp>
          <p:nvSpPr>
            <p:cNvPr id="73" name="Content Placeholder 2">
              <a:extLst>
                <a:ext uri="{FF2B5EF4-FFF2-40B4-BE49-F238E27FC236}">
                  <a16:creationId xmlns:a16="http://schemas.microsoft.com/office/drawing/2014/main" xmlns="" id="{4AF09D9E-F076-4D91-9D05-4F4E2B8FED13}"/>
                </a:ext>
              </a:extLst>
            </p:cNvPr>
            <p:cNvSpPr txBox="1">
              <a:spLocks/>
            </p:cNvSpPr>
            <p:nvPr/>
          </p:nvSpPr>
          <p:spPr bwMode="auto">
            <a:xfrm>
              <a:off x="4054045" y="2457715"/>
              <a:ext cx="3308921" cy="374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Font typeface="Wingdings" pitchFamily="2" charset="2"/>
                <a:buNone/>
              </a:pPr>
              <a:r>
                <a:rPr lang="fr-FR" sz="1600" b="0" kern="0" dirty="0">
                  <a:solidFill>
                    <a:schemeClr val="tx1"/>
                  </a:solidFill>
                  <a:latin typeface="Arial Narrow" panose="020B0606020202030204" pitchFamily="34" charset="0"/>
                </a:rPr>
                <a:t>Adéquation du conseil au client</a:t>
              </a:r>
            </a:p>
          </p:txBody>
        </p:sp>
        <p:sp>
          <p:nvSpPr>
            <p:cNvPr id="74" name="Content Placeholder 2">
              <a:extLst>
                <a:ext uri="{FF2B5EF4-FFF2-40B4-BE49-F238E27FC236}">
                  <a16:creationId xmlns:a16="http://schemas.microsoft.com/office/drawing/2014/main" xmlns="" id="{0F5F81D9-273B-44C8-AADA-D5892AA9AE08}"/>
                </a:ext>
              </a:extLst>
            </p:cNvPr>
            <p:cNvSpPr txBox="1">
              <a:spLocks/>
            </p:cNvSpPr>
            <p:nvPr/>
          </p:nvSpPr>
          <p:spPr bwMode="auto">
            <a:xfrm>
              <a:off x="4054046" y="2777512"/>
              <a:ext cx="2191255" cy="215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Font typeface="Wingdings" pitchFamily="2" charset="2"/>
                <a:buNone/>
              </a:pPr>
              <a:r>
                <a:rPr lang="fr-FR" sz="1600" b="0" kern="0" dirty="0">
                  <a:solidFill>
                    <a:schemeClr val="tx1"/>
                  </a:solidFill>
                  <a:latin typeface="Arial Narrow" panose="020B0606020202030204" pitchFamily="34" charset="0"/>
                </a:rPr>
                <a:t>Suivi dans la durée</a:t>
              </a:r>
            </a:p>
          </p:txBody>
        </p:sp>
        <p:sp>
          <p:nvSpPr>
            <p:cNvPr id="75" name="Oval 59">
              <a:extLst>
                <a:ext uri="{FF2B5EF4-FFF2-40B4-BE49-F238E27FC236}">
                  <a16:creationId xmlns:a16="http://schemas.microsoft.com/office/drawing/2014/main" xmlns="" id="{8506D38E-31D2-4F42-B526-A2745A1CD331}"/>
                </a:ext>
              </a:extLst>
            </p:cNvPr>
            <p:cNvSpPr/>
            <p:nvPr/>
          </p:nvSpPr>
          <p:spPr bwMode="auto">
            <a:xfrm>
              <a:off x="3857291" y="2831761"/>
              <a:ext cx="180000" cy="180000"/>
            </a:xfrm>
            <a:prstGeom prst="ellipse">
              <a:avLst/>
            </a:prstGeom>
            <a:solidFill>
              <a:schemeClr val="tx1">
                <a:lumMod val="50000"/>
                <a:lumOff val="50000"/>
              </a:schemeClr>
            </a:solidFill>
            <a:ln w="9525" cap="flat" cmpd="sng" algn="ctr">
              <a:solidFill>
                <a:schemeClr val="tx1">
                  <a:lumMod val="50000"/>
                  <a:lumOff val="50000"/>
                </a:schemeClr>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fr-FR" sz="1400" b="1" dirty="0">
                  <a:solidFill>
                    <a:schemeClr val="bg1"/>
                  </a:solidFill>
                  <a:latin typeface="Arial Narrow" panose="020B0606020202030204" pitchFamily="34" charset="0"/>
                </a:rPr>
                <a:t>4</a:t>
              </a:r>
            </a:p>
          </p:txBody>
        </p:sp>
        <p:grpSp>
          <p:nvGrpSpPr>
            <p:cNvPr id="76" name="Group 3">
              <a:extLst>
                <a:ext uri="{FF2B5EF4-FFF2-40B4-BE49-F238E27FC236}">
                  <a16:creationId xmlns:a16="http://schemas.microsoft.com/office/drawing/2014/main" xmlns="" id="{AE1288AF-8C30-4AF2-B500-F239D1732CFC}"/>
                </a:ext>
              </a:extLst>
            </p:cNvPr>
            <p:cNvGrpSpPr/>
            <p:nvPr/>
          </p:nvGrpSpPr>
          <p:grpSpPr>
            <a:xfrm>
              <a:off x="2324580" y="1858701"/>
              <a:ext cx="1519063" cy="1175023"/>
              <a:chOff x="582410" y="2070800"/>
              <a:chExt cx="1519063" cy="1175023"/>
            </a:xfrm>
          </p:grpSpPr>
          <p:grpSp>
            <p:nvGrpSpPr>
              <p:cNvPr id="77" name="Group 7174">
                <a:extLst>
                  <a:ext uri="{FF2B5EF4-FFF2-40B4-BE49-F238E27FC236}">
                    <a16:creationId xmlns:a16="http://schemas.microsoft.com/office/drawing/2014/main" xmlns="" id="{FCF3DF31-EE94-4860-8907-D511ABAE5800}"/>
                  </a:ext>
                </a:extLst>
              </p:cNvPr>
              <p:cNvGrpSpPr/>
              <p:nvPr/>
            </p:nvGrpSpPr>
            <p:grpSpPr>
              <a:xfrm>
                <a:off x="582410" y="2070800"/>
                <a:ext cx="1332648" cy="1175023"/>
                <a:chOff x="680219" y="3636410"/>
                <a:chExt cx="1332648" cy="1175023"/>
              </a:xfrm>
            </p:grpSpPr>
            <p:sp>
              <p:nvSpPr>
                <p:cNvPr id="82" name="Freeform: Shape 7172">
                  <a:extLst>
                    <a:ext uri="{FF2B5EF4-FFF2-40B4-BE49-F238E27FC236}">
                      <a16:creationId xmlns:a16="http://schemas.microsoft.com/office/drawing/2014/main" xmlns="" id="{928164B8-FF01-4E28-992A-083CEB6AAB45}"/>
                    </a:ext>
                  </a:extLst>
                </p:cNvPr>
                <p:cNvSpPr/>
                <p:nvPr/>
              </p:nvSpPr>
              <p:spPr bwMode="auto">
                <a:xfrm>
                  <a:off x="1215706" y="4140200"/>
                  <a:ext cx="248026" cy="279559"/>
                </a:xfrm>
                <a:custGeom>
                  <a:avLst/>
                  <a:gdLst>
                    <a:gd name="connsiteX0" fmla="*/ 2698 w 253224"/>
                    <a:gd name="connsiteY0" fmla="*/ 269081 h 301251"/>
                    <a:gd name="connsiteX1" fmla="*/ 126523 w 253224"/>
                    <a:gd name="connsiteY1" fmla="*/ 0 h 301251"/>
                    <a:gd name="connsiteX2" fmla="*/ 250348 w 253224"/>
                    <a:gd name="connsiteY2" fmla="*/ 266700 h 301251"/>
                    <a:gd name="connsiteX3" fmla="*/ 2698 w 253224"/>
                    <a:gd name="connsiteY3" fmla="*/ 269081 h 301251"/>
                  </a:gdLst>
                  <a:ahLst/>
                  <a:cxnLst>
                    <a:cxn ang="0">
                      <a:pos x="connsiteX0" y="connsiteY0"/>
                    </a:cxn>
                    <a:cxn ang="0">
                      <a:pos x="connsiteX1" y="connsiteY1"/>
                    </a:cxn>
                    <a:cxn ang="0">
                      <a:pos x="connsiteX2" y="connsiteY2"/>
                    </a:cxn>
                    <a:cxn ang="0">
                      <a:pos x="connsiteX3" y="connsiteY3"/>
                    </a:cxn>
                  </a:cxnLst>
                  <a:rect l="l" t="t" r="r" b="b"/>
                  <a:pathLst>
                    <a:path w="253224" h="301251">
                      <a:moveTo>
                        <a:pt x="2698" y="269081"/>
                      </a:moveTo>
                      <a:cubicBezTo>
                        <a:pt x="-17940" y="224631"/>
                        <a:pt x="85248" y="397"/>
                        <a:pt x="126523" y="0"/>
                      </a:cubicBezTo>
                      <a:cubicBezTo>
                        <a:pt x="167798" y="-397"/>
                        <a:pt x="271779" y="222250"/>
                        <a:pt x="250348" y="266700"/>
                      </a:cubicBezTo>
                      <a:cubicBezTo>
                        <a:pt x="228917" y="311150"/>
                        <a:pt x="23336" y="313531"/>
                        <a:pt x="2698" y="269081"/>
                      </a:cubicBezTo>
                      <a:close/>
                    </a:path>
                  </a:pathLst>
                </a:custGeom>
                <a:solidFill>
                  <a:schemeClr val="bg1">
                    <a:lumMod val="85000"/>
                  </a:schemeClr>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fr-FR" sz="1600">
                    <a:latin typeface="Arial Narrow" panose="020B0606020202030204" pitchFamily="34" charset="0"/>
                  </a:endParaRPr>
                </a:p>
              </p:txBody>
            </p:sp>
            <p:sp>
              <p:nvSpPr>
                <p:cNvPr id="83" name="Oval 6">
                  <a:extLst>
                    <a:ext uri="{FF2B5EF4-FFF2-40B4-BE49-F238E27FC236}">
                      <a16:creationId xmlns:a16="http://schemas.microsoft.com/office/drawing/2014/main" xmlns="" id="{EFDDEE4D-15C0-4671-AB93-86008C1060BA}"/>
                    </a:ext>
                  </a:extLst>
                </p:cNvPr>
                <p:cNvSpPr/>
                <p:nvPr/>
              </p:nvSpPr>
              <p:spPr bwMode="auto">
                <a:xfrm rot="5400000">
                  <a:off x="948045" y="3636328"/>
                  <a:ext cx="783349" cy="783513"/>
                </a:xfrm>
                <a:prstGeom prst="ellipse">
                  <a:avLst/>
                </a:prstGeom>
                <a:solidFill>
                  <a:srgbClr val="908476">
                    <a:alpha val="84000"/>
                  </a:srgbClr>
                </a:solidFill>
                <a:ln w="19050">
                  <a:noFill/>
                  <a:prstDash val="solid"/>
                </a:ln>
              </p:spPr>
              <p:style>
                <a:lnRef idx="2">
                  <a:schemeClr val="accent1"/>
                </a:lnRef>
                <a:fillRef idx="1">
                  <a:schemeClr val="lt1"/>
                </a:fillRef>
                <a:effectRef idx="0">
                  <a:schemeClr val="accent1"/>
                </a:effectRef>
                <a:fontRef idx="minor">
                  <a:schemeClr val="dk1"/>
                </a:fontRef>
              </p:style>
              <p:txBody>
                <a:bodyPr lIns="72000" tIns="0" rIns="72000" bIns="36000" rtlCol="0" anchor="t"/>
                <a:lstStyle/>
                <a:p>
                  <a:pPr algn="ctr" defTabSz="1727942">
                    <a:buClr>
                      <a:srgbClr val="535353"/>
                    </a:buClr>
                  </a:pPr>
                  <a:endParaRPr lang="en-US" b="1" cap="small" dirty="0">
                    <a:solidFill>
                      <a:schemeClr val="bg1"/>
                    </a:solidFill>
                    <a:latin typeface="Arial Narrow" panose="020B0606020202030204" pitchFamily="34" charset="0"/>
                  </a:endParaRPr>
                </a:p>
              </p:txBody>
            </p:sp>
            <p:sp>
              <p:nvSpPr>
                <p:cNvPr id="84" name="Oval 8">
                  <a:extLst>
                    <a:ext uri="{FF2B5EF4-FFF2-40B4-BE49-F238E27FC236}">
                      <a16:creationId xmlns:a16="http://schemas.microsoft.com/office/drawing/2014/main" xmlns="" id="{A64A8056-5C68-4DEB-BEEA-FAA4F0EB7897}"/>
                    </a:ext>
                  </a:extLst>
                </p:cNvPr>
                <p:cNvSpPr/>
                <p:nvPr/>
              </p:nvSpPr>
              <p:spPr bwMode="auto">
                <a:xfrm rot="5400000">
                  <a:off x="680301" y="4028002"/>
                  <a:ext cx="783349" cy="783513"/>
                </a:xfrm>
                <a:prstGeom prst="ellipse">
                  <a:avLst/>
                </a:prstGeom>
                <a:solidFill>
                  <a:srgbClr val="BFBFBF">
                    <a:alpha val="84000"/>
                  </a:srgbClr>
                </a:solidFill>
                <a:ln w="19050">
                  <a:noFill/>
                  <a:prstDash val="soli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1"/>
                </a:lnRef>
                <a:fillRef idx="1">
                  <a:schemeClr val="lt1"/>
                </a:fillRef>
                <a:effectRef idx="0">
                  <a:schemeClr val="accent1"/>
                </a:effectRef>
                <a:fontRef idx="minor">
                  <a:schemeClr val="dk1"/>
                </a:fontRef>
              </p:style>
              <p:txBody>
                <a:bodyPr lIns="72000" tIns="0" rIns="72000" bIns="36000" rtlCol="0" anchor="t"/>
                <a:lstStyle/>
                <a:p>
                  <a:pPr algn="ctr" defTabSz="1727942">
                    <a:buClr>
                      <a:srgbClr val="535353"/>
                    </a:buClr>
                  </a:pPr>
                  <a:endParaRPr lang="en-US" b="1" cap="small" dirty="0">
                    <a:solidFill>
                      <a:prstClr val="white"/>
                    </a:solidFill>
                    <a:latin typeface="Arial Narrow" panose="020B0606020202030204" pitchFamily="34" charset="0"/>
                  </a:endParaRPr>
                </a:p>
              </p:txBody>
            </p:sp>
            <p:sp>
              <p:nvSpPr>
                <p:cNvPr id="85" name="Oval 6">
                  <a:extLst>
                    <a:ext uri="{FF2B5EF4-FFF2-40B4-BE49-F238E27FC236}">
                      <a16:creationId xmlns:a16="http://schemas.microsoft.com/office/drawing/2014/main" xmlns="" id="{1DA290FA-4D22-4198-AC3A-88DC31110205}"/>
                    </a:ext>
                  </a:extLst>
                </p:cNvPr>
                <p:cNvSpPr/>
                <p:nvPr/>
              </p:nvSpPr>
              <p:spPr bwMode="auto">
                <a:xfrm rot="5400000">
                  <a:off x="1229436" y="4028002"/>
                  <a:ext cx="783349" cy="783513"/>
                </a:xfrm>
                <a:prstGeom prst="ellipse">
                  <a:avLst/>
                </a:prstGeom>
                <a:solidFill>
                  <a:srgbClr val="EA0000">
                    <a:alpha val="84000"/>
                  </a:srgbClr>
                </a:solidFill>
                <a:ln w="19050">
                  <a:noFill/>
                  <a:prstDash val="solid"/>
                </a:ln>
              </p:spPr>
              <p:style>
                <a:lnRef idx="2">
                  <a:schemeClr val="accent1"/>
                </a:lnRef>
                <a:fillRef idx="1">
                  <a:schemeClr val="lt1"/>
                </a:fillRef>
                <a:effectRef idx="0">
                  <a:schemeClr val="accent1"/>
                </a:effectRef>
                <a:fontRef idx="minor">
                  <a:schemeClr val="dk1"/>
                </a:fontRef>
              </p:style>
              <p:txBody>
                <a:bodyPr lIns="72000" tIns="0" rIns="72000" bIns="36000" rtlCol="0" anchor="t"/>
                <a:lstStyle/>
                <a:p>
                  <a:pPr algn="ctr" defTabSz="1727942">
                    <a:buClr>
                      <a:srgbClr val="535353"/>
                    </a:buClr>
                  </a:pPr>
                  <a:endParaRPr lang="en-US" b="1" cap="small" dirty="0">
                    <a:solidFill>
                      <a:srgbClr val="EA0000"/>
                    </a:solidFill>
                    <a:latin typeface="Arial Narrow" panose="020B0606020202030204" pitchFamily="34" charset="0"/>
                  </a:endParaRPr>
                </a:p>
              </p:txBody>
            </p:sp>
          </p:grpSp>
          <p:sp>
            <p:nvSpPr>
              <p:cNvPr id="78" name="Content Placeholder 2">
                <a:extLst>
                  <a:ext uri="{FF2B5EF4-FFF2-40B4-BE49-F238E27FC236}">
                    <a16:creationId xmlns:a16="http://schemas.microsoft.com/office/drawing/2014/main" xmlns="" id="{312D93D6-A554-4A3F-98C9-DD6CFC72CDF3}"/>
                  </a:ext>
                </a:extLst>
              </p:cNvPr>
              <p:cNvSpPr txBox="1">
                <a:spLocks/>
              </p:cNvSpPr>
              <p:nvPr/>
            </p:nvSpPr>
            <p:spPr bwMode="auto">
              <a:xfrm>
                <a:off x="707622" y="2246561"/>
                <a:ext cx="1045331" cy="1716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45702" rIns="144000" bIns="45702" numCol="1" spcCol="0" rtlCol="0" fromWordArt="0" anchor="ctr" anchorCtr="0" forceAA="0" compatLnSpc="1">
                <a:prstTxWarp prst="textNoShape">
                  <a:avLst/>
                </a:prstTxWarp>
                <a:noAutofit/>
              </a:bodyPr>
              <a:lstStyle>
                <a:defPPr>
                  <a:defRPr lang="fr-FR"/>
                </a:defPPr>
                <a:lvl1pPr marL="0" indent="0">
                  <a:buFont typeface="Wingdings" pitchFamily="2" charset="2"/>
                  <a:buNone/>
                  <a:defRPr sz="800" b="1" kern="0">
                    <a:solidFill>
                      <a:schemeClr val="bg1">
                        <a:lumMod val="50000"/>
                      </a:schemeClr>
                    </a:solidFill>
                    <a:latin typeface="+mn-lt"/>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pPr algn="ctr"/>
                <a:r>
                  <a:rPr lang="fr-FR" sz="1600" dirty="0" err="1">
                    <a:solidFill>
                      <a:schemeClr val="bg1"/>
                    </a:solidFill>
                    <a:latin typeface="Arial Narrow" panose="020B0606020202030204" pitchFamily="34" charset="0"/>
                  </a:rPr>
                  <a:t>PRIIPs</a:t>
                </a:r>
                <a:endParaRPr lang="fr-FR" sz="1600" dirty="0">
                  <a:solidFill>
                    <a:schemeClr val="bg1"/>
                  </a:solidFill>
                  <a:latin typeface="Arial Narrow" panose="020B0606020202030204" pitchFamily="34" charset="0"/>
                </a:endParaRPr>
              </a:p>
            </p:txBody>
          </p:sp>
          <p:sp>
            <p:nvSpPr>
              <p:cNvPr id="79" name="Content Placeholder 2">
                <a:extLst>
                  <a:ext uri="{FF2B5EF4-FFF2-40B4-BE49-F238E27FC236}">
                    <a16:creationId xmlns:a16="http://schemas.microsoft.com/office/drawing/2014/main" xmlns="" id="{F23457A5-D745-4EFE-949B-90729CC96D6F}"/>
                  </a:ext>
                </a:extLst>
              </p:cNvPr>
              <p:cNvSpPr txBox="1">
                <a:spLocks/>
              </p:cNvSpPr>
              <p:nvPr/>
            </p:nvSpPr>
            <p:spPr bwMode="auto">
              <a:xfrm>
                <a:off x="1218897" y="2730774"/>
                <a:ext cx="882576" cy="27214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45702" rIns="144000" bIns="45702" numCol="1" spcCol="0" rtlCol="0" fromWordArt="0" anchor="ctr" anchorCtr="0" forceAA="0" compatLnSpc="1">
                <a:prstTxWarp prst="textNoShape">
                  <a:avLst/>
                </a:prstTxWarp>
                <a:noAutofit/>
              </a:bodyPr>
              <a:lstStyle>
                <a:defPPr>
                  <a:defRPr lang="fr-FR"/>
                </a:defPPr>
                <a:lvl1pPr marL="0" indent="0">
                  <a:buFont typeface="Wingdings" pitchFamily="2" charset="2"/>
                  <a:buNone/>
                  <a:defRPr sz="800" b="1" kern="0">
                    <a:solidFill>
                      <a:schemeClr val="bg1">
                        <a:lumMod val="50000"/>
                      </a:schemeClr>
                    </a:solidFill>
                    <a:latin typeface="+mn-lt"/>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r>
                  <a:rPr lang="fr-FR" sz="1600" dirty="0">
                    <a:solidFill>
                      <a:schemeClr val="bg1"/>
                    </a:solidFill>
                    <a:latin typeface="Arial Narrow" panose="020B0606020202030204" pitchFamily="34" charset="0"/>
                  </a:rPr>
                  <a:t>MIF 2</a:t>
                </a:r>
              </a:p>
            </p:txBody>
          </p:sp>
          <p:sp>
            <p:nvSpPr>
              <p:cNvPr id="80" name="Content Placeholder 2">
                <a:extLst>
                  <a:ext uri="{FF2B5EF4-FFF2-40B4-BE49-F238E27FC236}">
                    <a16:creationId xmlns:a16="http://schemas.microsoft.com/office/drawing/2014/main" xmlns="" id="{ACA324E7-F90F-4A4F-AF5B-B39E938DE210}"/>
                  </a:ext>
                </a:extLst>
              </p:cNvPr>
              <p:cNvSpPr txBox="1">
                <a:spLocks/>
              </p:cNvSpPr>
              <p:nvPr/>
            </p:nvSpPr>
            <p:spPr bwMode="auto">
              <a:xfrm>
                <a:off x="584607" y="2692548"/>
                <a:ext cx="808612" cy="33212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45702" rIns="144000" bIns="45702" numCol="1" spcCol="0" rtlCol="0" fromWordArt="0" anchor="ctr" anchorCtr="0" forceAA="0" compatLnSpc="1">
                <a:prstTxWarp prst="textNoShape">
                  <a:avLst/>
                </a:prstTxWarp>
                <a:noAutofit/>
              </a:bodyPr>
              <a:lstStyle>
                <a:defPPr>
                  <a:defRPr lang="fr-FR"/>
                </a:defPPr>
                <a:lvl1pPr marL="0" indent="0">
                  <a:buFont typeface="Wingdings" pitchFamily="2" charset="2"/>
                  <a:buNone/>
                  <a:defRPr sz="800" b="1" kern="0">
                    <a:solidFill>
                      <a:schemeClr val="bg1">
                        <a:lumMod val="50000"/>
                      </a:schemeClr>
                    </a:solidFill>
                    <a:latin typeface="+mn-lt"/>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r>
                  <a:rPr lang="fr-FR" sz="1600" dirty="0">
                    <a:solidFill>
                      <a:schemeClr val="bg1"/>
                    </a:solidFill>
                    <a:latin typeface="Arial Narrow" panose="020B0606020202030204" pitchFamily="34" charset="0"/>
                  </a:rPr>
                  <a:t>DDA</a:t>
                </a:r>
              </a:p>
            </p:txBody>
          </p:sp>
          <p:sp>
            <p:nvSpPr>
              <p:cNvPr id="81" name="Freeform: Shape 112">
                <a:extLst>
                  <a:ext uri="{FF2B5EF4-FFF2-40B4-BE49-F238E27FC236}">
                    <a16:creationId xmlns:a16="http://schemas.microsoft.com/office/drawing/2014/main" xmlns="" id="{666204C9-E178-4C21-B17A-7773CCE1039C}"/>
                  </a:ext>
                </a:extLst>
              </p:cNvPr>
              <p:cNvSpPr/>
              <p:nvPr/>
            </p:nvSpPr>
            <p:spPr bwMode="auto">
              <a:xfrm>
                <a:off x="1136898" y="2566625"/>
                <a:ext cx="241848" cy="279532"/>
              </a:xfrm>
              <a:custGeom>
                <a:avLst/>
                <a:gdLst>
                  <a:gd name="connsiteX0" fmla="*/ 120947 w 241848"/>
                  <a:gd name="connsiteY0" fmla="*/ 0 h 279532"/>
                  <a:gd name="connsiteX1" fmla="*/ 133217 w 241848"/>
                  <a:gd name="connsiteY1" fmla="*/ 6133 h 279532"/>
                  <a:gd name="connsiteX2" fmla="*/ 178141 w 241848"/>
                  <a:gd name="connsiteY2" fmla="*/ 60570 h 279532"/>
                  <a:gd name="connsiteX3" fmla="*/ 206430 w 241848"/>
                  <a:gd name="connsiteY3" fmla="*/ 112677 h 279532"/>
                  <a:gd name="connsiteX4" fmla="*/ 221555 w 241848"/>
                  <a:gd name="connsiteY4" fmla="*/ 150595 h 279532"/>
                  <a:gd name="connsiteX5" fmla="*/ 237088 w 241848"/>
                  <a:gd name="connsiteY5" fmla="*/ 200623 h 279532"/>
                  <a:gd name="connsiteX6" fmla="*/ 241848 w 241848"/>
                  <a:gd name="connsiteY6" fmla="*/ 247830 h 279532"/>
                  <a:gd name="connsiteX7" fmla="*/ 226610 w 241848"/>
                  <a:gd name="connsiteY7" fmla="*/ 261126 h 279532"/>
                  <a:gd name="connsiteX8" fmla="*/ 198316 w 241848"/>
                  <a:gd name="connsiteY8" fmla="*/ 271044 h 279532"/>
                  <a:gd name="connsiteX9" fmla="*/ 187429 w 241848"/>
                  <a:gd name="connsiteY9" fmla="*/ 272868 h 279532"/>
                  <a:gd name="connsiteX10" fmla="*/ 122041 w 241848"/>
                  <a:gd name="connsiteY10" fmla="*/ 279459 h 279532"/>
                  <a:gd name="connsiteX11" fmla="*/ 120756 w 241848"/>
                  <a:gd name="connsiteY11" fmla="*/ 279532 h 279532"/>
                  <a:gd name="connsiteX12" fmla="*/ 42081 w 241848"/>
                  <a:gd name="connsiteY12" fmla="*/ 271603 h 279532"/>
                  <a:gd name="connsiteX13" fmla="*/ 17517 w 241848"/>
                  <a:gd name="connsiteY13" fmla="*/ 263979 h 279532"/>
                  <a:gd name="connsiteX14" fmla="*/ 15029 w 241848"/>
                  <a:gd name="connsiteY14" fmla="*/ 263146 h 279532"/>
                  <a:gd name="connsiteX15" fmla="*/ 0 w 241848"/>
                  <a:gd name="connsiteY15" fmla="*/ 250000 h 279532"/>
                  <a:gd name="connsiteX16" fmla="*/ 4979 w 241848"/>
                  <a:gd name="connsiteY16" fmla="*/ 200623 h 279532"/>
                  <a:gd name="connsiteX17" fmla="*/ 17591 w 241848"/>
                  <a:gd name="connsiteY17" fmla="*/ 160003 h 279532"/>
                  <a:gd name="connsiteX18" fmla="*/ 37564 w 241848"/>
                  <a:gd name="connsiteY18" fmla="*/ 109523 h 279532"/>
                  <a:gd name="connsiteX19" fmla="*/ 47543 w 241848"/>
                  <a:gd name="connsiteY19" fmla="*/ 90748 h 279532"/>
                  <a:gd name="connsiteX20" fmla="*/ 61061 w 241848"/>
                  <a:gd name="connsiteY20" fmla="*/ 65847 h 279532"/>
                  <a:gd name="connsiteX21" fmla="*/ 66500 w 241848"/>
                  <a:gd name="connsiteY21" fmla="*/ 57451 h 279532"/>
                  <a:gd name="connsiteX22" fmla="*/ 108656 w 241848"/>
                  <a:gd name="connsiteY22" fmla="*/ 6368 h 279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1848" h="279532">
                    <a:moveTo>
                      <a:pt x="120947" y="0"/>
                    </a:moveTo>
                    <a:lnTo>
                      <a:pt x="133217" y="6133"/>
                    </a:lnTo>
                    <a:lnTo>
                      <a:pt x="178141" y="60570"/>
                    </a:lnTo>
                    <a:lnTo>
                      <a:pt x="206430" y="112677"/>
                    </a:lnTo>
                    <a:lnTo>
                      <a:pt x="221555" y="150595"/>
                    </a:lnTo>
                    <a:lnTo>
                      <a:pt x="237088" y="200623"/>
                    </a:lnTo>
                    <a:lnTo>
                      <a:pt x="241848" y="247830"/>
                    </a:lnTo>
                    <a:lnTo>
                      <a:pt x="226610" y="261126"/>
                    </a:lnTo>
                    <a:cubicBezTo>
                      <a:pt x="219055" y="265054"/>
                      <a:pt x="209389" y="268363"/>
                      <a:pt x="198316" y="271044"/>
                    </a:cubicBezTo>
                    <a:lnTo>
                      <a:pt x="187429" y="272868"/>
                    </a:lnTo>
                    <a:lnTo>
                      <a:pt x="122041" y="279459"/>
                    </a:lnTo>
                    <a:lnTo>
                      <a:pt x="120756" y="279532"/>
                    </a:lnTo>
                    <a:lnTo>
                      <a:pt x="42081" y="271603"/>
                    </a:lnTo>
                    <a:lnTo>
                      <a:pt x="17517" y="263979"/>
                    </a:lnTo>
                    <a:lnTo>
                      <a:pt x="15029" y="263146"/>
                    </a:lnTo>
                    <a:lnTo>
                      <a:pt x="0" y="250000"/>
                    </a:lnTo>
                    <a:lnTo>
                      <a:pt x="4979" y="200623"/>
                    </a:lnTo>
                    <a:lnTo>
                      <a:pt x="17591" y="160003"/>
                    </a:lnTo>
                    <a:lnTo>
                      <a:pt x="37564" y="109523"/>
                    </a:lnTo>
                    <a:lnTo>
                      <a:pt x="47543" y="90748"/>
                    </a:lnTo>
                    <a:lnTo>
                      <a:pt x="61061" y="65847"/>
                    </a:lnTo>
                    <a:lnTo>
                      <a:pt x="66500" y="57451"/>
                    </a:lnTo>
                    <a:lnTo>
                      <a:pt x="108656" y="6368"/>
                    </a:lnTo>
                    <a:close/>
                  </a:path>
                </a:pathLst>
              </a:custGeom>
              <a:solidFill>
                <a:srgbClr val="C00000"/>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fr-FR" sz="1600">
                  <a:latin typeface="Arial Narrow" panose="020B0606020202030204" pitchFamily="34" charset="0"/>
                </a:endParaRPr>
              </a:p>
            </p:txBody>
          </p:sp>
        </p:grpSp>
      </p:grpSp>
      <p:sp>
        <p:nvSpPr>
          <p:cNvPr id="2" name="ZoneTexte 1"/>
          <p:cNvSpPr txBox="1"/>
          <p:nvPr/>
        </p:nvSpPr>
        <p:spPr>
          <a:xfrm>
            <a:off x="395785" y="1207201"/>
            <a:ext cx="3222357" cy="338554"/>
          </a:xfrm>
          <a:prstGeom prst="rect">
            <a:avLst/>
          </a:prstGeom>
          <a:noFill/>
        </p:spPr>
        <p:txBody>
          <a:bodyPr wrap="none" rtlCol="0">
            <a:spAutoFit/>
          </a:bodyPr>
          <a:lstStyle/>
          <a:p>
            <a:r>
              <a:rPr lang="fr-FR" sz="1600" b="1" dirty="0" smtClean="0">
                <a:latin typeface="Arial Narrow" panose="020B0606020202030204" pitchFamily="34" charset="0"/>
              </a:rPr>
              <a:t>En quoi le parcours client évolue-t-il ?</a:t>
            </a:r>
            <a:endParaRPr lang="fr-FR" sz="1600" b="1" dirty="0">
              <a:latin typeface="Arial Narrow" panose="020B0606020202030204" pitchFamily="34" charset="0"/>
            </a:endParaRPr>
          </a:p>
        </p:txBody>
      </p:sp>
      <p:sp>
        <p:nvSpPr>
          <p:cNvPr id="25" name="Content Placeholder 2">
            <a:extLst>
              <a:ext uri="{FF2B5EF4-FFF2-40B4-BE49-F238E27FC236}">
                <a16:creationId xmlns:a16="http://schemas.microsoft.com/office/drawing/2014/main" xmlns="" id="{984C4701-7922-4D6B-96C1-924BA067BA1A}"/>
              </a:ext>
            </a:extLst>
          </p:cNvPr>
          <p:cNvSpPr txBox="1">
            <a:spLocks/>
          </p:cNvSpPr>
          <p:nvPr/>
        </p:nvSpPr>
        <p:spPr bwMode="auto">
          <a:xfrm>
            <a:off x="3782273" y="1818120"/>
            <a:ext cx="2858563" cy="319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Font typeface="Wingdings" pitchFamily="2" charset="2"/>
              <a:buNone/>
            </a:pPr>
            <a:r>
              <a:rPr lang="fr-FR" sz="1600" b="0" kern="0" dirty="0">
                <a:solidFill>
                  <a:schemeClr val="tx1"/>
                </a:solidFill>
                <a:latin typeface="Arial Narrow" panose="020B0606020202030204" pitchFamily="34" charset="0"/>
              </a:rPr>
              <a:t>Connaissance </a:t>
            </a:r>
            <a:r>
              <a:rPr lang="fr-FR" sz="1600" b="0" kern="0" dirty="0" smtClean="0">
                <a:solidFill>
                  <a:schemeClr val="tx1"/>
                </a:solidFill>
                <a:latin typeface="Arial Narrow" panose="020B0606020202030204" pitchFamily="34" charset="0"/>
              </a:rPr>
              <a:t>client approfondie</a:t>
            </a:r>
            <a:endParaRPr lang="fr-FR" sz="1600" b="0" kern="0"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3366678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p:cNvSpPr/>
          <p:nvPr/>
        </p:nvSpPr>
        <p:spPr>
          <a:xfrm>
            <a:off x="6851977" y="1218978"/>
            <a:ext cx="1965279" cy="1296739"/>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p:cNvSpPr/>
          <p:nvPr/>
        </p:nvSpPr>
        <p:spPr>
          <a:xfrm>
            <a:off x="658789" y="1124007"/>
            <a:ext cx="8067368" cy="1815882"/>
          </a:xfrm>
          <a:prstGeom prst="rect">
            <a:avLst/>
          </a:prstGeom>
        </p:spPr>
        <p:txBody>
          <a:bodyPr wrap="square">
            <a:spAutoFit/>
          </a:bodyPr>
          <a:lstStyle/>
          <a:p>
            <a:pPr lvl="0"/>
            <a:endParaRPr lang="fr-FR" sz="1600" dirty="0">
              <a:solidFill>
                <a:prstClr val="black"/>
              </a:solidFill>
              <a:latin typeface="Arial Narrow" panose="020B0606020202030204" pitchFamily="34" charset="0"/>
            </a:endParaRPr>
          </a:p>
          <a:p>
            <a:pPr lvl="0"/>
            <a:endParaRPr lang="fr-FR" sz="1600" dirty="0">
              <a:solidFill>
                <a:prstClr val="black"/>
              </a:solidFill>
              <a:latin typeface="Arial Narrow" panose="020B0606020202030204" pitchFamily="34" charset="0"/>
            </a:endParaRPr>
          </a:p>
          <a:p>
            <a:pPr lvl="0"/>
            <a:endParaRPr lang="fr-FR" sz="1600" dirty="0">
              <a:solidFill>
                <a:prstClr val="black"/>
              </a:solidFill>
              <a:latin typeface="Arial Narrow" panose="020B0606020202030204" pitchFamily="34" charset="0"/>
            </a:endParaRPr>
          </a:p>
          <a:p>
            <a:pPr lvl="0"/>
            <a:endParaRPr lang="fr-FR" sz="1600" dirty="0">
              <a:solidFill>
                <a:prstClr val="black"/>
              </a:solidFill>
              <a:latin typeface="Arial Narrow" panose="020B0606020202030204" pitchFamily="34" charset="0"/>
            </a:endParaRPr>
          </a:p>
          <a:p>
            <a:pPr lvl="0"/>
            <a:endParaRPr lang="fr-FR" sz="1600" dirty="0">
              <a:solidFill>
                <a:prstClr val="black"/>
              </a:solidFill>
              <a:latin typeface="Arial Narrow" panose="020B0606020202030204" pitchFamily="34" charset="0"/>
            </a:endParaRPr>
          </a:p>
          <a:p>
            <a:pPr lvl="0"/>
            <a:endParaRPr lang="fr-FR" sz="1600" dirty="0">
              <a:solidFill>
                <a:prstClr val="black"/>
              </a:solidFill>
              <a:latin typeface="Arial Narrow" panose="020B0606020202030204" pitchFamily="34" charset="0"/>
            </a:endParaRPr>
          </a:p>
          <a:p>
            <a:pPr lvl="0"/>
            <a:endParaRPr lang="fr-FR" sz="1600" dirty="0">
              <a:solidFill>
                <a:prstClr val="black"/>
              </a:solidFill>
              <a:latin typeface="Arial Narrow" panose="020B0606020202030204" pitchFamily="34" charset="0"/>
            </a:endParaRPr>
          </a:p>
        </p:txBody>
      </p:sp>
      <p:sp>
        <p:nvSpPr>
          <p:cNvPr id="36" name="Espace réservé du texte 1"/>
          <p:cNvSpPr>
            <a:spLocks noGrp="1"/>
          </p:cNvSpPr>
          <p:nvPr>
            <p:ph type="body" sz="quarter" idx="16"/>
          </p:nvPr>
        </p:nvSpPr>
        <p:spPr>
          <a:xfrm>
            <a:off x="739239" y="357375"/>
            <a:ext cx="8404761" cy="709425"/>
          </a:xfrm>
        </p:spPr>
        <p:txBody>
          <a:bodyPr/>
          <a:lstStyle/>
          <a:p>
            <a:pPr algn="l"/>
            <a:r>
              <a:rPr lang="fr-FR" sz="2000" dirty="0"/>
              <a:t>Les nouveaux parcours clients épargne financière et assurance</a:t>
            </a:r>
          </a:p>
        </p:txBody>
      </p:sp>
      <p:sp>
        <p:nvSpPr>
          <p:cNvPr id="2" name="ZoneTexte 1"/>
          <p:cNvSpPr txBox="1"/>
          <p:nvPr/>
        </p:nvSpPr>
        <p:spPr>
          <a:xfrm>
            <a:off x="241865" y="3128211"/>
            <a:ext cx="8802805" cy="1815882"/>
          </a:xfrm>
          <a:prstGeom prst="rect">
            <a:avLst/>
          </a:prstGeom>
          <a:solidFill>
            <a:schemeClr val="bg1"/>
          </a:solidFill>
        </p:spPr>
        <p:txBody>
          <a:bodyPr wrap="square" rtlCol="0">
            <a:spAutoFit/>
          </a:bodyPr>
          <a:lstStyle/>
          <a:p>
            <a:pPr marL="285750" indent="-285750">
              <a:buFontTx/>
              <a:buChar char="-"/>
            </a:pPr>
            <a:r>
              <a:rPr lang="fr-FR" sz="1600" dirty="0">
                <a:latin typeface="Arial Narrow" panose="020B0606020202030204" pitchFamily="34" charset="0"/>
              </a:rPr>
              <a:t>Le recueil des </a:t>
            </a:r>
            <a:r>
              <a:rPr lang="fr-FR" sz="1600" dirty="0" smtClean="0">
                <a:latin typeface="Arial Narrow" panose="020B0606020202030204" pitchFamily="34" charset="0"/>
              </a:rPr>
              <a:t>données client </a:t>
            </a:r>
            <a:r>
              <a:rPr lang="fr-FR" sz="1600" dirty="0">
                <a:latin typeface="Arial Narrow" panose="020B0606020202030204" pitchFamily="34" charset="0"/>
              </a:rPr>
              <a:t>est plus </a:t>
            </a:r>
            <a:r>
              <a:rPr lang="fr-FR" sz="1600" dirty="0" smtClean="0">
                <a:latin typeface="Arial Narrow" panose="020B0606020202030204" pitchFamily="34" charset="0"/>
              </a:rPr>
              <a:t>complet, </a:t>
            </a:r>
            <a:r>
              <a:rPr lang="fr-FR" sz="1600" dirty="0">
                <a:latin typeface="Arial Narrow" panose="020B0606020202030204" pitchFamily="34" charset="0"/>
              </a:rPr>
              <a:t>et la mise à jour de Connaissance Client </a:t>
            </a:r>
            <a:r>
              <a:rPr lang="fr-FR" sz="1600" dirty="0" smtClean="0">
                <a:latin typeface="Arial Narrow" panose="020B0606020202030204" pitchFamily="34" charset="0"/>
              </a:rPr>
              <a:t>obligatoire </a:t>
            </a:r>
            <a:endParaRPr lang="fr-FR" sz="1600" dirty="0">
              <a:latin typeface="Arial Narrow" panose="020B0606020202030204" pitchFamily="34" charset="0"/>
            </a:endParaRPr>
          </a:p>
          <a:p>
            <a:pPr marL="285750" indent="-285750">
              <a:buFontTx/>
              <a:buChar char="-"/>
            </a:pPr>
            <a:r>
              <a:rPr lang="fr-FR" sz="1600" dirty="0">
                <a:latin typeface="Arial Narrow" panose="020B0606020202030204" pitchFamily="34" charset="0"/>
              </a:rPr>
              <a:t>Les projets sont exprimés et enregistrés dans le </a:t>
            </a:r>
            <a:r>
              <a:rPr lang="fr-FR" sz="1600" dirty="0" smtClean="0">
                <a:latin typeface="Arial Narrow" panose="020B0606020202030204" pitchFamily="34" charset="0"/>
              </a:rPr>
              <a:t>système </a:t>
            </a:r>
            <a:r>
              <a:rPr lang="fr-FR" sz="1600" dirty="0">
                <a:latin typeface="Arial Narrow" panose="020B0606020202030204" pitchFamily="34" charset="0"/>
              </a:rPr>
              <a:t>selon la logique                    </a:t>
            </a:r>
            <a:r>
              <a:rPr lang="fr-FR" sz="1600" dirty="0" smtClean="0">
                <a:latin typeface="Arial Narrow" panose="020B0606020202030204" pitchFamily="34" charset="0"/>
              </a:rPr>
              <a:t>:</a:t>
            </a:r>
            <a:endParaRPr lang="fr-FR" sz="1600" dirty="0">
              <a:latin typeface="Arial Narrow" panose="020B0606020202030204" pitchFamily="34" charset="0"/>
            </a:endParaRPr>
          </a:p>
          <a:p>
            <a:pPr marL="285750" indent="-285750">
              <a:buFontTx/>
              <a:buChar char="-"/>
            </a:pPr>
            <a:endParaRPr lang="fr-FR" sz="1600" dirty="0">
              <a:latin typeface="Arial Narrow" panose="020B0606020202030204" pitchFamily="34" charset="0"/>
            </a:endParaRPr>
          </a:p>
          <a:p>
            <a:pPr marL="285750" indent="-285750">
              <a:buFontTx/>
              <a:buChar char="-"/>
            </a:pPr>
            <a:endParaRPr lang="fr-FR" sz="1600" dirty="0">
              <a:latin typeface="Arial Narrow" panose="020B0606020202030204" pitchFamily="34" charset="0"/>
            </a:endParaRPr>
          </a:p>
          <a:p>
            <a:pPr marL="285750" indent="-285750">
              <a:buFontTx/>
              <a:buChar char="-"/>
            </a:pPr>
            <a:endParaRPr lang="fr-FR" sz="1600" dirty="0">
              <a:latin typeface="Arial Narrow" panose="020B0606020202030204" pitchFamily="34" charset="0"/>
            </a:endParaRPr>
          </a:p>
          <a:p>
            <a:pPr marL="285750" indent="-285750">
              <a:buFontTx/>
              <a:buChar char="-"/>
            </a:pPr>
            <a:endParaRPr lang="fr-FR" sz="1600" dirty="0">
              <a:latin typeface="Arial Narrow" panose="020B0606020202030204" pitchFamily="34" charset="0"/>
            </a:endParaRPr>
          </a:p>
          <a:p>
            <a:pPr marL="285750" indent="-285750">
              <a:buFontTx/>
              <a:buChar char="-"/>
            </a:pPr>
            <a:endParaRPr lang="fr-FR" sz="1600" dirty="0">
              <a:latin typeface="Arial Narrow" panose="020B0606020202030204" pitchFamily="34" charset="0"/>
            </a:endParaRPr>
          </a:p>
        </p:txBody>
      </p:sp>
      <p:sp>
        <p:nvSpPr>
          <p:cNvPr id="28" name="ZoneTexte 27"/>
          <p:cNvSpPr txBox="1"/>
          <p:nvPr/>
        </p:nvSpPr>
        <p:spPr>
          <a:xfrm>
            <a:off x="2473993" y="3998333"/>
            <a:ext cx="6431881" cy="523220"/>
          </a:xfrm>
          <a:prstGeom prst="rect">
            <a:avLst/>
          </a:prstGeom>
          <a:solidFill>
            <a:srgbClr val="FFDDDD"/>
          </a:solidFill>
        </p:spPr>
        <p:txBody>
          <a:bodyPr wrap="square">
            <a:spAutoFit/>
          </a:bodyPr>
          <a:lstStyle/>
          <a:p>
            <a:pPr>
              <a:defRPr/>
            </a:pPr>
            <a:r>
              <a:rPr lang="fr-FR" sz="1400" b="1" dirty="0">
                <a:latin typeface="Arial Narrow" panose="020B0606020202030204" pitchFamily="34" charset="0"/>
              </a:rPr>
              <a:t>  </a:t>
            </a:r>
            <a:r>
              <a:rPr lang="fr-FR" sz="1400" b="1" dirty="0" smtClean="0">
                <a:latin typeface="Arial Narrow" panose="020B0606020202030204" pitchFamily="34" charset="0"/>
              </a:rPr>
              <a:t>          Objectif                  	                                              Risque accepté                   Durée</a:t>
            </a:r>
            <a:endParaRPr lang="fr-FR" sz="1400" b="1" dirty="0">
              <a:latin typeface="Arial Narrow" panose="020B0606020202030204" pitchFamily="34" charset="0"/>
            </a:endParaRPr>
          </a:p>
          <a:p>
            <a:pPr algn="ctr">
              <a:defRPr/>
            </a:pPr>
            <a:endParaRPr lang="fr-FR" sz="1400" b="1" dirty="0">
              <a:latin typeface="Arial Narrow" panose="020B0606020202030204" pitchFamily="34" charset="0"/>
            </a:endParaRPr>
          </a:p>
        </p:txBody>
      </p:sp>
      <p:sp>
        <p:nvSpPr>
          <p:cNvPr id="29" name="ZoneTexte 28"/>
          <p:cNvSpPr txBox="1"/>
          <p:nvPr/>
        </p:nvSpPr>
        <p:spPr>
          <a:xfrm>
            <a:off x="602369" y="3988808"/>
            <a:ext cx="1718182" cy="523875"/>
          </a:xfrm>
          <a:prstGeom prst="rect">
            <a:avLst/>
          </a:prstGeom>
          <a:solidFill>
            <a:srgbClr val="FFDDDD"/>
          </a:solidFill>
        </p:spPr>
        <p:txBody>
          <a:bodyPr wrap="square" lIns="504000">
            <a:noAutofit/>
          </a:bodyPr>
          <a:lstStyle/>
          <a:p>
            <a:pPr>
              <a:defRPr/>
            </a:pPr>
            <a:r>
              <a:rPr lang="fr-FR" sz="1400" b="1" dirty="0" smtClean="0">
                <a:latin typeface="Arial Narrow" panose="020B0606020202030204" pitchFamily="34" charset="0"/>
              </a:rPr>
              <a:t>Connaissances    financières</a:t>
            </a:r>
            <a:endParaRPr lang="fr-FR" sz="1400" b="1" dirty="0">
              <a:latin typeface="Arial Narrow" panose="020B0606020202030204" pitchFamily="34" charset="0"/>
            </a:endParaRPr>
          </a:p>
        </p:txBody>
      </p:sp>
      <p:sp>
        <p:nvSpPr>
          <p:cNvPr id="34" name="ZoneTexte 33"/>
          <p:cNvSpPr txBox="1"/>
          <p:nvPr/>
        </p:nvSpPr>
        <p:spPr>
          <a:xfrm>
            <a:off x="2473993" y="3731634"/>
            <a:ext cx="6431881" cy="307777"/>
          </a:xfrm>
          <a:prstGeom prst="rect">
            <a:avLst/>
          </a:prstGeom>
          <a:noFill/>
        </p:spPr>
        <p:txBody>
          <a:bodyPr wrap="square">
            <a:spAutoFit/>
          </a:bodyPr>
          <a:lstStyle/>
          <a:p>
            <a:pPr algn="ctr">
              <a:defRPr/>
            </a:pPr>
            <a:r>
              <a:rPr lang="fr-FR" sz="1400" b="1" dirty="0">
                <a:solidFill>
                  <a:schemeClr val="accent2">
                    <a:lumMod val="75000"/>
                  </a:schemeClr>
                </a:solidFill>
                <a:latin typeface="Arial Narrow" panose="020B0606020202030204" pitchFamily="34" charset="0"/>
              </a:rPr>
              <a:t>Caractéristiques du projet</a:t>
            </a:r>
          </a:p>
        </p:txBody>
      </p:sp>
      <p:sp>
        <p:nvSpPr>
          <p:cNvPr id="35" name="ZoneTexte 34"/>
          <p:cNvSpPr txBox="1"/>
          <p:nvPr/>
        </p:nvSpPr>
        <p:spPr>
          <a:xfrm>
            <a:off x="602369" y="3722108"/>
            <a:ext cx="1718181" cy="307975"/>
          </a:xfrm>
          <a:prstGeom prst="rect">
            <a:avLst/>
          </a:prstGeom>
          <a:noFill/>
        </p:spPr>
        <p:txBody>
          <a:bodyPr wrap="square">
            <a:spAutoFit/>
          </a:bodyPr>
          <a:lstStyle/>
          <a:p>
            <a:pPr algn="ctr">
              <a:defRPr/>
            </a:pPr>
            <a:r>
              <a:rPr lang="fr-FR" sz="1400" b="1" dirty="0">
                <a:solidFill>
                  <a:schemeClr val="accent2">
                    <a:lumMod val="75000"/>
                  </a:schemeClr>
                </a:solidFill>
                <a:latin typeface="Arial Narrow" panose="020B0606020202030204" pitchFamily="34" charset="0"/>
              </a:rPr>
              <a:t>Profil </a:t>
            </a:r>
            <a:r>
              <a:rPr lang="fr-FR" sz="1400" b="1" dirty="0" smtClean="0">
                <a:solidFill>
                  <a:schemeClr val="accent2">
                    <a:lumMod val="75000"/>
                  </a:schemeClr>
                </a:solidFill>
                <a:latin typeface="Arial Narrow" panose="020B0606020202030204" pitchFamily="34" charset="0"/>
              </a:rPr>
              <a:t>client (QCF)</a:t>
            </a:r>
            <a:endParaRPr lang="fr-FR" sz="1400" b="1" dirty="0">
              <a:solidFill>
                <a:schemeClr val="accent2">
                  <a:lumMod val="75000"/>
                </a:schemeClr>
              </a:solidFill>
              <a:latin typeface="Arial Narrow" panose="020B0606020202030204" pitchFamily="34" charset="0"/>
            </a:endParaRPr>
          </a:p>
        </p:txBody>
      </p:sp>
      <p:pic>
        <p:nvPicPr>
          <p:cNvPr id="39" name="Picture 6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789" y="3982364"/>
            <a:ext cx="420687" cy="420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 name="Picture 6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7295" y="3979843"/>
            <a:ext cx="420687" cy="420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 name="Picture 7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45064" y="4003796"/>
            <a:ext cx="410729" cy="420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2" name="Picture 7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42288" y="3998333"/>
            <a:ext cx="410729" cy="420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ZoneTexte 3"/>
          <p:cNvSpPr txBox="1"/>
          <p:nvPr/>
        </p:nvSpPr>
        <p:spPr>
          <a:xfrm>
            <a:off x="6851977" y="1205531"/>
            <a:ext cx="1965279" cy="1323439"/>
          </a:xfrm>
          <a:prstGeom prst="rect">
            <a:avLst/>
          </a:prstGeom>
          <a:noFill/>
        </p:spPr>
        <p:txBody>
          <a:bodyPr wrap="square" rtlCol="0">
            <a:spAutoFit/>
          </a:bodyPr>
          <a:lstStyle/>
          <a:p>
            <a:pPr algn="ctr"/>
            <a:r>
              <a:rPr lang="fr-FR" sz="1600" b="1" i="1" dirty="0">
                <a:solidFill>
                  <a:schemeClr val="bg1"/>
                </a:solidFill>
                <a:latin typeface="Arial Narrow" panose="020B0606020202030204" pitchFamily="34" charset="0"/>
              </a:rPr>
              <a:t>« Je réunis </a:t>
            </a:r>
            <a:r>
              <a:rPr lang="fr-FR" sz="1600" b="1" i="1" dirty="0" smtClean="0">
                <a:solidFill>
                  <a:schemeClr val="bg1"/>
                </a:solidFill>
                <a:latin typeface="Arial Narrow" panose="020B0606020202030204" pitchFamily="34" charset="0"/>
              </a:rPr>
              <a:t>toutes les </a:t>
            </a:r>
            <a:r>
              <a:rPr lang="fr-FR" sz="1600" b="1" i="1" dirty="0">
                <a:solidFill>
                  <a:schemeClr val="bg1"/>
                </a:solidFill>
                <a:latin typeface="Arial Narrow" panose="020B0606020202030204" pitchFamily="34" charset="0"/>
              </a:rPr>
              <a:t>informations nécessaires à l’élaboration du conseil »</a:t>
            </a:r>
          </a:p>
        </p:txBody>
      </p:sp>
      <p:grpSp>
        <p:nvGrpSpPr>
          <p:cNvPr id="64" name="Group 1">
            <a:extLst>
              <a:ext uri="{FF2B5EF4-FFF2-40B4-BE49-F238E27FC236}">
                <a16:creationId xmlns:a16="http://schemas.microsoft.com/office/drawing/2014/main" xmlns="" id="{1789569A-07F6-4451-B8E9-50F464B0D2EB}"/>
              </a:ext>
            </a:extLst>
          </p:cNvPr>
          <p:cNvGrpSpPr/>
          <p:nvPr/>
        </p:nvGrpSpPr>
        <p:grpSpPr>
          <a:xfrm>
            <a:off x="2052807" y="1818120"/>
            <a:ext cx="5038386" cy="1256215"/>
            <a:chOff x="2324580" y="1818120"/>
            <a:chExt cx="5038386" cy="1256215"/>
          </a:xfrm>
        </p:grpSpPr>
        <p:cxnSp>
          <p:nvCxnSpPr>
            <p:cNvPr id="65" name="Straight Connector 21">
              <a:extLst>
                <a:ext uri="{FF2B5EF4-FFF2-40B4-BE49-F238E27FC236}">
                  <a16:creationId xmlns:a16="http://schemas.microsoft.com/office/drawing/2014/main" xmlns="" id="{9CD2BEDF-D29D-4C7F-A6F1-B38D1B40738D}"/>
                </a:ext>
              </a:extLst>
            </p:cNvPr>
            <p:cNvCxnSpPr>
              <a:cxnSpLocks/>
            </p:cNvCxnSpPr>
            <p:nvPr/>
          </p:nvCxnSpPr>
          <p:spPr bwMode="auto">
            <a:xfrm>
              <a:off x="3947291" y="1888472"/>
              <a:ext cx="0" cy="1185863"/>
            </a:xfrm>
            <a:prstGeom prst="line">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6" name="Oval 7173">
              <a:extLst>
                <a:ext uri="{FF2B5EF4-FFF2-40B4-BE49-F238E27FC236}">
                  <a16:creationId xmlns:a16="http://schemas.microsoft.com/office/drawing/2014/main" xmlns="" id="{E0E02A89-A2E3-4FA4-87AF-9EDB2A6D432A}"/>
                </a:ext>
              </a:extLst>
            </p:cNvPr>
            <p:cNvSpPr/>
            <p:nvPr/>
          </p:nvSpPr>
          <p:spPr bwMode="auto">
            <a:xfrm>
              <a:off x="3857291" y="1919797"/>
              <a:ext cx="180000" cy="180000"/>
            </a:xfrm>
            <a:prstGeom prst="ellipse">
              <a:avLst/>
            </a:prstGeom>
            <a:solidFill>
              <a:srgbClr val="EA0000"/>
            </a:solidFill>
            <a:ln w="9525" cap="flat" cmpd="sng" algn="ctr">
              <a:solidFill>
                <a:schemeClr val="tx1">
                  <a:lumMod val="50000"/>
                  <a:lumOff val="50000"/>
                </a:schemeClr>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a:ln>
                    <a:noFill/>
                  </a:ln>
                  <a:solidFill>
                    <a:schemeClr val="bg1"/>
                  </a:solidFill>
                  <a:effectLst/>
                  <a:latin typeface="Arial Narrow" panose="020B0606020202030204" pitchFamily="34" charset="0"/>
                </a:rPr>
                <a:t>1</a:t>
              </a:r>
            </a:p>
          </p:txBody>
        </p:sp>
        <p:sp>
          <p:nvSpPr>
            <p:cNvPr id="67" name="Oval 48">
              <a:extLst>
                <a:ext uri="{FF2B5EF4-FFF2-40B4-BE49-F238E27FC236}">
                  <a16:creationId xmlns:a16="http://schemas.microsoft.com/office/drawing/2014/main" xmlns="" id="{80C65B65-2942-4C17-BD65-71A2FAD05E41}"/>
                </a:ext>
              </a:extLst>
            </p:cNvPr>
            <p:cNvSpPr/>
            <p:nvPr/>
          </p:nvSpPr>
          <p:spPr bwMode="auto">
            <a:xfrm>
              <a:off x="3857291" y="2205588"/>
              <a:ext cx="180000" cy="180000"/>
            </a:xfrm>
            <a:prstGeom prst="ellipse">
              <a:avLst/>
            </a:prstGeom>
            <a:solidFill>
              <a:schemeClr val="tx1">
                <a:lumMod val="50000"/>
                <a:lumOff val="50000"/>
              </a:schemeClr>
            </a:solidFill>
            <a:ln w="9525" cap="flat" cmpd="sng" algn="ctr">
              <a:solidFill>
                <a:schemeClr val="tx1">
                  <a:lumMod val="50000"/>
                  <a:lumOff val="50000"/>
                </a:schemeClr>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fr-FR" sz="1400" b="1" dirty="0">
                  <a:solidFill>
                    <a:schemeClr val="bg1"/>
                  </a:solidFill>
                  <a:latin typeface="Arial Narrow" panose="020B0606020202030204" pitchFamily="34" charset="0"/>
                </a:rPr>
                <a:t>2</a:t>
              </a:r>
              <a:endParaRPr kumimoji="0" lang="fr-FR" sz="1400" b="1" i="0" u="none" strike="noStrike" cap="none" normalizeH="0" baseline="0" dirty="0">
                <a:ln>
                  <a:noFill/>
                </a:ln>
                <a:solidFill>
                  <a:schemeClr val="bg1"/>
                </a:solidFill>
                <a:effectLst/>
                <a:latin typeface="Arial Narrow" panose="020B0606020202030204" pitchFamily="34" charset="0"/>
              </a:endParaRPr>
            </a:p>
          </p:txBody>
        </p:sp>
        <p:sp>
          <p:nvSpPr>
            <p:cNvPr id="72" name="Oval 49">
              <a:extLst>
                <a:ext uri="{FF2B5EF4-FFF2-40B4-BE49-F238E27FC236}">
                  <a16:creationId xmlns:a16="http://schemas.microsoft.com/office/drawing/2014/main" xmlns="" id="{34B076CF-6517-4D59-9825-67F6ABC316E2}"/>
                </a:ext>
              </a:extLst>
            </p:cNvPr>
            <p:cNvSpPr/>
            <p:nvPr/>
          </p:nvSpPr>
          <p:spPr bwMode="auto">
            <a:xfrm>
              <a:off x="3857291" y="2518675"/>
              <a:ext cx="180000" cy="180000"/>
            </a:xfrm>
            <a:prstGeom prst="ellipse">
              <a:avLst/>
            </a:prstGeom>
            <a:solidFill>
              <a:schemeClr val="tx1">
                <a:lumMod val="50000"/>
                <a:lumOff val="50000"/>
              </a:schemeClr>
            </a:solidFill>
            <a:ln w="9525" cap="flat" cmpd="sng" algn="ctr">
              <a:solidFill>
                <a:schemeClr val="tx1">
                  <a:lumMod val="50000"/>
                  <a:lumOff val="50000"/>
                </a:schemeClr>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fr-FR" sz="1400" b="1" dirty="0">
                  <a:solidFill>
                    <a:schemeClr val="bg1"/>
                  </a:solidFill>
                  <a:latin typeface="Arial Narrow" panose="020B0606020202030204" pitchFamily="34" charset="0"/>
                </a:rPr>
                <a:t>3</a:t>
              </a:r>
              <a:endParaRPr kumimoji="0" lang="fr-FR" sz="1400" b="1" i="0" u="none" strike="noStrike" cap="none" normalizeH="0" baseline="0" dirty="0">
                <a:ln>
                  <a:noFill/>
                </a:ln>
                <a:solidFill>
                  <a:schemeClr val="bg1"/>
                </a:solidFill>
                <a:effectLst/>
                <a:latin typeface="Arial Narrow" panose="020B0606020202030204" pitchFamily="34" charset="0"/>
              </a:endParaRPr>
            </a:p>
          </p:txBody>
        </p:sp>
        <p:sp>
          <p:nvSpPr>
            <p:cNvPr id="73" name="Content Placeholder 2">
              <a:extLst>
                <a:ext uri="{FF2B5EF4-FFF2-40B4-BE49-F238E27FC236}">
                  <a16:creationId xmlns:a16="http://schemas.microsoft.com/office/drawing/2014/main" xmlns="" id="{984C4701-7922-4D6B-96C1-924BA067BA1A}"/>
                </a:ext>
              </a:extLst>
            </p:cNvPr>
            <p:cNvSpPr txBox="1">
              <a:spLocks/>
            </p:cNvSpPr>
            <p:nvPr/>
          </p:nvSpPr>
          <p:spPr bwMode="auto">
            <a:xfrm>
              <a:off x="4054046" y="1818120"/>
              <a:ext cx="3308920" cy="319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Font typeface="Wingdings" pitchFamily="2" charset="2"/>
                <a:buNone/>
              </a:pPr>
              <a:r>
                <a:rPr lang="fr-FR" sz="1600" kern="0" dirty="0">
                  <a:solidFill>
                    <a:srgbClr val="EA0000"/>
                  </a:solidFill>
                  <a:latin typeface="Arial Narrow" panose="020B0606020202030204" pitchFamily="34" charset="0"/>
                </a:rPr>
                <a:t>Connaissance </a:t>
              </a:r>
              <a:r>
                <a:rPr lang="fr-FR" sz="1600" kern="0" dirty="0" smtClean="0">
                  <a:solidFill>
                    <a:srgbClr val="EA0000"/>
                  </a:solidFill>
                  <a:latin typeface="Arial Narrow" panose="020B0606020202030204" pitchFamily="34" charset="0"/>
                </a:rPr>
                <a:t>client approfondie</a:t>
              </a:r>
              <a:endParaRPr lang="fr-FR" sz="1600" kern="0" dirty="0">
                <a:solidFill>
                  <a:srgbClr val="EA0000"/>
                </a:solidFill>
                <a:latin typeface="Arial Narrow" panose="020B0606020202030204" pitchFamily="34" charset="0"/>
              </a:endParaRPr>
            </a:p>
          </p:txBody>
        </p:sp>
        <p:sp>
          <p:nvSpPr>
            <p:cNvPr id="74" name="Content Placeholder 2">
              <a:extLst>
                <a:ext uri="{FF2B5EF4-FFF2-40B4-BE49-F238E27FC236}">
                  <a16:creationId xmlns:a16="http://schemas.microsoft.com/office/drawing/2014/main" xmlns="" id="{08EF379E-86E2-41F7-8966-5FBC5045658E}"/>
                </a:ext>
              </a:extLst>
            </p:cNvPr>
            <p:cNvSpPr txBox="1">
              <a:spLocks/>
            </p:cNvSpPr>
            <p:nvPr/>
          </p:nvSpPr>
          <p:spPr bwMode="auto">
            <a:xfrm>
              <a:off x="4054046" y="2137918"/>
              <a:ext cx="2858563" cy="247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Font typeface="Wingdings" pitchFamily="2" charset="2"/>
                <a:buNone/>
              </a:pPr>
              <a:r>
                <a:rPr lang="fr-FR" sz="1600" b="0" kern="0" dirty="0">
                  <a:solidFill>
                    <a:schemeClr val="tx1"/>
                  </a:solidFill>
                  <a:latin typeface="Arial Narrow" panose="020B0606020202030204" pitchFamily="34" charset="0"/>
                </a:rPr>
                <a:t>Transparence de l’information</a:t>
              </a:r>
            </a:p>
          </p:txBody>
        </p:sp>
        <p:sp>
          <p:nvSpPr>
            <p:cNvPr id="75" name="Content Placeholder 2">
              <a:extLst>
                <a:ext uri="{FF2B5EF4-FFF2-40B4-BE49-F238E27FC236}">
                  <a16:creationId xmlns:a16="http://schemas.microsoft.com/office/drawing/2014/main" xmlns="" id="{4AF09D9E-F076-4D91-9D05-4F4E2B8FED13}"/>
                </a:ext>
              </a:extLst>
            </p:cNvPr>
            <p:cNvSpPr txBox="1">
              <a:spLocks/>
            </p:cNvSpPr>
            <p:nvPr/>
          </p:nvSpPr>
          <p:spPr bwMode="auto">
            <a:xfrm>
              <a:off x="4054045" y="2457715"/>
              <a:ext cx="3308921" cy="374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Font typeface="Wingdings" pitchFamily="2" charset="2"/>
                <a:buNone/>
              </a:pPr>
              <a:r>
                <a:rPr lang="fr-FR" sz="1600" b="0" kern="0" dirty="0">
                  <a:solidFill>
                    <a:schemeClr val="tx1"/>
                  </a:solidFill>
                  <a:latin typeface="Arial Narrow" panose="020B0606020202030204" pitchFamily="34" charset="0"/>
                </a:rPr>
                <a:t>Adéquation du conseil au client</a:t>
              </a:r>
            </a:p>
          </p:txBody>
        </p:sp>
        <p:sp>
          <p:nvSpPr>
            <p:cNvPr id="76" name="Content Placeholder 2">
              <a:extLst>
                <a:ext uri="{FF2B5EF4-FFF2-40B4-BE49-F238E27FC236}">
                  <a16:creationId xmlns:a16="http://schemas.microsoft.com/office/drawing/2014/main" xmlns="" id="{0F5F81D9-273B-44C8-AADA-D5892AA9AE08}"/>
                </a:ext>
              </a:extLst>
            </p:cNvPr>
            <p:cNvSpPr txBox="1">
              <a:spLocks/>
            </p:cNvSpPr>
            <p:nvPr/>
          </p:nvSpPr>
          <p:spPr bwMode="auto">
            <a:xfrm>
              <a:off x="4054046" y="2777512"/>
              <a:ext cx="2191255" cy="215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Font typeface="Wingdings" pitchFamily="2" charset="2"/>
                <a:buNone/>
              </a:pPr>
              <a:r>
                <a:rPr lang="fr-FR" sz="1600" b="0" kern="0" dirty="0">
                  <a:solidFill>
                    <a:schemeClr val="tx1"/>
                  </a:solidFill>
                  <a:latin typeface="Arial Narrow" panose="020B0606020202030204" pitchFamily="34" charset="0"/>
                </a:rPr>
                <a:t>Suivi dans la durée</a:t>
              </a:r>
            </a:p>
          </p:txBody>
        </p:sp>
        <p:sp>
          <p:nvSpPr>
            <p:cNvPr id="77" name="Oval 59">
              <a:extLst>
                <a:ext uri="{FF2B5EF4-FFF2-40B4-BE49-F238E27FC236}">
                  <a16:creationId xmlns:a16="http://schemas.microsoft.com/office/drawing/2014/main" xmlns="" id="{8506D38E-31D2-4F42-B526-A2745A1CD331}"/>
                </a:ext>
              </a:extLst>
            </p:cNvPr>
            <p:cNvSpPr/>
            <p:nvPr/>
          </p:nvSpPr>
          <p:spPr bwMode="auto">
            <a:xfrm>
              <a:off x="3857291" y="2831761"/>
              <a:ext cx="180000" cy="180000"/>
            </a:xfrm>
            <a:prstGeom prst="ellipse">
              <a:avLst/>
            </a:prstGeom>
            <a:solidFill>
              <a:schemeClr val="tx1">
                <a:lumMod val="50000"/>
                <a:lumOff val="50000"/>
              </a:schemeClr>
            </a:solidFill>
            <a:ln w="9525" cap="flat" cmpd="sng" algn="ctr">
              <a:solidFill>
                <a:schemeClr val="tx1">
                  <a:lumMod val="50000"/>
                  <a:lumOff val="50000"/>
                </a:schemeClr>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fr-FR" sz="1400" b="1" dirty="0">
                  <a:solidFill>
                    <a:schemeClr val="bg1"/>
                  </a:solidFill>
                  <a:latin typeface="Arial Narrow" panose="020B0606020202030204" pitchFamily="34" charset="0"/>
                </a:rPr>
                <a:t>4</a:t>
              </a:r>
            </a:p>
          </p:txBody>
        </p:sp>
        <p:grpSp>
          <p:nvGrpSpPr>
            <p:cNvPr id="78" name="Group 3">
              <a:extLst>
                <a:ext uri="{FF2B5EF4-FFF2-40B4-BE49-F238E27FC236}">
                  <a16:creationId xmlns:a16="http://schemas.microsoft.com/office/drawing/2014/main" xmlns="" id="{AE1288AF-8C30-4AF2-B500-F239D1732CFC}"/>
                </a:ext>
              </a:extLst>
            </p:cNvPr>
            <p:cNvGrpSpPr/>
            <p:nvPr/>
          </p:nvGrpSpPr>
          <p:grpSpPr>
            <a:xfrm>
              <a:off x="2324580" y="1858701"/>
              <a:ext cx="1519063" cy="1175023"/>
              <a:chOff x="582410" y="2070800"/>
              <a:chExt cx="1519063" cy="1175023"/>
            </a:xfrm>
          </p:grpSpPr>
          <p:grpSp>
            <p:nvGrpSpPr>
              <p:cNvPr id="79" name="Group 7174">
                <a:extLst>
                  <a:ext uri="{FF2B5EF4-FFF2-40B4-BE49-F238E27FC236}">
                    <a16:creationId xmlns:a16="http://schemas.microsoft.com/office/drawing/2014/main" xmlns="" id="{FCF3DF31-EE94-4860-8907-D511ABAE5800}"/>
                  </a:ext>
                </a:extLst>
              </p:cNvPr>
              <p:cNvGrpSpPr/>
              <p:nvPr/>
            </p:nvGrpSpPr>
            <p:grpSpPr>
              <a:xfrm>
                <a:off x="582410" y="2070800"/>
                <a:ext cx="1332648" cy="1175023"/>
                <a:chOff x="680219" y="3636410"/>
                <a:chExt cx="1332648" cy="1175023"/>
              </a:xfrm>
            </p:grpSpPr>
            <p:sp>
              <p:nvSpPr>
                <p:cNvPr id="84" name="Freeform: Shape 7172">
                  <a:extLst>
                    <a:ext uri="{FF2B5EF4-FFF2-40B4-BE49-F238E27FC236}">
                      <a16:creationId xmlns:a16="http://schemas.microsoft.com/office/drawing/2014/main" xmlns="" id="{928164B8-FF01-4E28-992A-083CEB6AAB45}"/>
                    </a:ext>
                  </a:extLst>
                </p:cNvPr>
                <p:cNvSpPr/>
                <p:nvPr/>
              </p:nvSpPr>
              <p:spPr bwMode="auto">
                <a:xfrm>
                  <a:off x="1215706" y="4140200"/>
                  <a:ext cx="248026" cy="279559"/>
                </a:xfrm>
                <a:custGeom>
                  <a:avLst/>
                  <a:gdLst>
                    <a:gd name="connsiteX0" fmla="*/ 2698 w 253224"/>
                    <a:gd name="connsiteY0" fmla="*/ 269081 h 301251"/>
                    <a:gd name="connsiteX1" fmla="*/ 126523 w 253224"/>
                    <a:gd name="connsiteY1" fmla="*/ 0 h 301251"/>
                    <a:gd name="connsiteX2" fmla="*/ 250348 w 253224"/>
                    <a:gd name="connsiteY2" fmla="*/ 266700 h 301251"/>
                    <a:gd name="connsiteX3" fmla="*/ 2698 w 253224"/>
                    <a:gd name="connsiteY3" fmla="*/ 269081 h 301251"/>
                  </a:gdLst>
                  <a:ahLst/>
                  <a:cxnLst>
                    <a:cxn ang="0">
                      <a:pos x="connsiteX0" y="connsiteY0"/>
                    </a:cxn>
                    <a:cxn ang="0">
                      <a:pos x="connsiteX1" y="connsiteY1"/>
                    </a:cxn>
                    <a:cxn ang="0">
                      <a:pos x="connsiteX2" y="connsiteY2"/>
                    </a:cxn>
                    <a:cxn ang="0">
                      <a:pos x="connsiteX3" y="connsiteY3"/>
                    </a:cxn>
                  </a:cxnLst>
                  <a:rect l="l" t="t" r="r" b="b"/>
                  <a:pathLst>
                    <a:path w="253224" h="301251">
                      <a:moveTo>
                        <a:pt x="2698" y="269081"/>
                      </a:moveTo>
                      <a:cubicBezTo>
                        <a:pt x="-17940" y="224631"/>
                        <a:pt x="85248" y="397"/>
                        <a:pt x="126523" y="0"/>
                      </a:cubicBezTo>
                      <a:cubicBezTo>
                        <a:pt x="167798" y="-397"/>
                        <a:pt x="271779" y="222250"/>
                        <a:pt x="250348" y="266700"/>
                      </a:cubicBezTo>
                      <a:cubicBezTo>
                        <a:pt x="228917" y="311150"/>
                        <a:pt x="23336" y="313531"/>
                        <a:pt x="2698" y="269081"/>
                      </a:cubicBezTo>
                      <a:close/>
                    </a:path>
                  </a:pathLst>
                </a:custGeom>
                <a:solidFill>
                  <a:schemeClr val="bg1">
                    <a:lumMod val="85000"/>
                  </a:schemeClr>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fr-FR" sz="1600">
                    <a:latin typeface="Arial Narrow" panose="020B0606020202030204" pitchFamily="34" charset="0"/>
                  </a:endParaRPr>
                </a:p>
              </p:txBody>
            </p:sp>
            <p:sp>
              <p:nvSpPr>
                <p:cNvPr id="85" name="Oval 6">
                  <a:extLst>
                    <a:ext uri="{FF2B5EF4-FFF2-40B4-BE49-F238E27FC236}">
                      <a16:creationId xmlns:a16="http://schemas.microsoft.com/office/drawing/2014/main" xmlns="" id="{EFDDEE4D-15C0-4671-AB93-86008C1060BA}"/>
                    </a:ext>
                  </a:extLst>
                </p:cNvPr>
                <p:cNvSpPr/>
                <p:nvPr/>
              </p:nvSpPr>
              <p:spPr bwMode="auto">
                <a:xfrm rot="5400000">
                  <a:off x="948045" y="3636328"/>
                  <a:ext cx="783349" cy="783513"/>
                </a:xfrm>
                <a:prstGeom prst="ellipse">
                  <a:avLst/>
                </a:prstGeom>
                <a:solidFill>
                  <a:srgbClr val="908476">
                    <a:alpha val="84000"/>
                  </a:srgbClr>
                </a:solidFill>
                <a:ln w="19050">
                  <a:noFill/>
                  <a:prstDash val="solid"/>
                </a:ln>
              </p:spPr>
              <p:style>
                <a:lnRef idx="2">
                  <a:schemeClr val="accent1"/>
                </a:lnRef>
                <a:fillRef idx="1">
                  <a:schemeClr val="lt1"/>
                </a:fillRef>
                <a:effectRef idx="0">
                  <a:schemeClr val="accent1"/>
                </a:effectRef>
                <a:fontRef idx="minor">
                  <a:schemeClr val="dk1"/>
                </a:fontRef>
              </p:style>
              <p:txBody>
                <a:bodyPr lIns="72000" tIns="0" rIns="72000" bIns="36000" rtlCol="0" anchor="t"/>
                <a:lstStyle/>
                <a:p>
                  <a:pPr algn="ctr" defTabSz="1727942">
                    <a:buClr>
                      <a:srgbClr val="535353"/>
                    </a:buClr>
                  </a:pPr>
                  <a:endParaRPr lang="en-US" b="1" cap="small" dirty="0">
                    <a:solidFill>
                      <a:schemeClr val="bg1"/>
                    </a:solidFill>
                    <a:latin typeface="Arial Narrow" panose="020B0606020202030204" pitchFamily="34" charset="0"/>
                  </a:endParaRPr>
                </a:p>
              </p:txBody>
            </p:sp>
            <p:sp>
              <p:nvSpPr>
                <p:cNvPr id="86" name="Oval 8">
                  <a:extLst>
                    <a:ext uri="{FF2B5EF4-FFF2-40B4-BE49-F238E27FC236}">
                      <a16:creationId xmlns:a16="http://schemas.microsoft.com/office/drawing/2014/main" xmlns="" id="{A64A8056-5C68-4DEB-BEEA-FAA4F0EB7897}"/>
                    </a:ext>
                  </a:extLst>
                </p:cNvPr>
                <p:cNvSpPr/>
                <p:nvPr/>
              </p:nvSpPr>
              <p:spPr bwMode="auto">
                <a:xfrm rot="5400000">
                  <a:off x="680301" y="4028002"/>
                  <a:ext cx="783349" cy="783513"/>
                </a:xfrm>
                <a:prstGeom prst="ellipse">
                  <a:avLst/>
                </a:prstGeom>
                <a:solidFill>
                  <a:srgbClr val="BFBFBF">
                    <a:alpha val="84000"/>
                  </a:srgbClr>
                </a:solidFill>
                <a:ln w="19050">
                  <a:noFill/>
                  <a:prstDash val="soli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1"/>
                </a:lnRef>
                <a:fillRef idx="1">
                  <a:schemeClr val="lt1"/>
                </a:fillRef>
                <a:effectRef idx="0">
                  <a:schemeClr val="accent1"/>
                </a:effectRef>
                <a:fontRef idx="minor">
                  <a:schemeClr val="dk1"/>
                </a:fontRef>
              </p:style>
              <p:txBody>
                <a:bodyPr lIns="72000" tIns="0" rIns="72000" bIns="36000" rtlCol="0" anchor="t"/>
                <a:lstStyle/>
                <a:p>
                  <a:pPr algn="ctr" defTabSz="1727942">
                    <a:buClr>
                      <a:srgbClr val="535353"/>
                    </a:buClr>
                  </a:pPr>
                  <a:endParaRPr lang="en-US" b="1" cap="small" dirty="0">
                    <a:solidFill>
                      <a:prstClr val="white"/>
                    </a:solidFill>
                    <a:latin typeface="Arial Narrow" panose="020B0606020202030204" pitchFamily="34" charset="0"/>
                  </a:endParaRPr>
                </a:p>
              </p:txBody>
            </p:sp>
            <p:sp>
              <p:nvSpPr>
                <p:cNvPr id="91" name="Oval 6">
                  <a:extLst>
                    <a:ext uri="{FF2B5EF4-FFF2-40B4-BE49-F238E27FC236}">
                      <a16:creationId xmlns:a16="http://schemas.microsoft.com/office/drawing/2014/main" xmlns="" id="{1DA290FA-4D22-4198-AC3A-88DC31110205}"/>
                    </a:ext>
                  </a:extLst>
                </p:cNvPr>
                <p:cNvSpPr/>
                <p:nvPr/>
              </p:nvSpPr>
              <p:spPr bwMode="auto">
                <a:xfrm rot="5400000">
                  <a:off x="1229436" y="4028002"/>
                  <a:ext cx="783349" cy="783513"/>
                </a:xfrm>
                <a:prstGeom prst="ellipse">
                  <a:avLst/>
                </a:prstGeom>
                <a:solidFill>
                  <a:srgbClr val="EA0000">
                    <a:alpha val="84000"/>
                  </a:srgbClr>
                </a:solidFill>
                <a:ln w="19050">
                  <a:noFill/>
                  <a:prstDash val="solid"/>
                </a:ln>
              </p:spPr>
              <p:style>
                <a:lnRef idx="2">
                  <a:schemeClr val="accent1"/>
                </a:lnRef>
                <a:fillRef idx="1">
                  <a:schemeClr val="lt1"/>
                </a:fillRef>
                <a:effectRef idx="0">
                  <a:schemeClr val="accent1"/>
                </a:effectRef>
                <a:fontRef idx="minor">
                  <a:schemeClr val="dk1"/>
                </a:fontRef>
              </p:style>
              <p:txBody>
                <a:bodyPr lIns="72000" tIns="0" rIns="72000" bIns="36000" rtlCol="0" anchor="t"/>
                <a:lstStyle/>
                <a:p>
                  <a:pPr algn="ctr" defTabSz="1727942">
                    <a:buClr>
                      <a:srgbClr val="535353"/>
                    </a:buClr>
                  </a:pPr>
                  <a:endParaRPr lang="en-US" b="1" cap="small" dirty="0">
                    <a:solidFill>
                      <a:srgbClr val="EA0000"/>
                    </a:solidFill>
                    <a:latin typeface="Arial Narrow" panose="020B0606020202030204" pitchFamily="34" charset="0"/>
                  </a:endParaRPr>
                </a:p>
              </p:txBody>
            </p:sp>
          </p:grpSp>
          <p:sp>
            <p:nvSpPr>
              <p:cNvPr id="80" name="Content Placeholder 2">
                <a:extLst>
                  <a:ext uri="{FF2B5EF4-FFF2-40B4-BE49-F238E27FC236}">
                    <a16:creationId xmlns:a16="http://schemas.microsoft.com/office/drawing/2014/main" xmlns="" id="{312D93D6-A554-4A3F-98C9-DD6CFC72CDF3}"/>
                  </a:ext>
                </a:extLst>
              </p:cNvPr>
              <p:cNvSpPr txBox="1">
                <a:spLocks/>
              </p:cNvSpPr>
              <p:nvPr/>
            </p:nvSpPr>
            <p:spPr bwMode="auto">
              <a:xfrm>
                <a:off x="707622" y="2246561"/>
                <a:ext cx="1045331" cy="1716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45702" rIns="144000" bIns="45702" numCol="1" spcCol="0" rtlCol="0" fromWordArt="0" anchor="ctr" anchorCtr="0" forceAA="0" compatLnSpc="1">
                <a:prstTxWarp prst="textNoShape">
                  <a:avLst/>
                </a:prstTxWarp>
                <a:noAutofit/>
              </a:bodyPr>
              <a:lstStyle>
                <a:defPPr>
                  <a:defRPr lang="fr-FR"/>
                </a:defPPr>
                <a:lvl1pPr marL="0" indent="0">
                  <a:buFont typeface="Wingdings" pitchFamily="2" charset="2"/>
                  <a:buNone/>
                  <a:defRPr sz="800" b="1" kern="0">
                    <a:solidFill>
                      <a:schemeClr val="bg1">
                        <a:lumMod val="50000"/>
                      </a:schemeClr>
                    </a:solidFill>
                    <a:latin typeface="+mn-lt"/>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pPr algn="ctr"/>
                <a:r>
                  <a:rPr lang="fr-FR" sz="1600" dirty="0" err="1">
                    <a:solidFill>
                      <a:schemeClr val="bg1"/>
                    </a:solidFill>
                    <a:latin typeface="Arial Narrow" panose="020B0606020202030204" pitchFamily="34" charset="0"/>
                  </a:rPr>
                  <a:t>PRIIPs</a:t>
                </a:r>
                <a:endParaRPr lang="fr-FR" sz="1600" dirty="0">
                  <a:solidFill>
                    <a:schemeClr val="bg1"/>
                  </a:solidFill>
                  <a:latin typeface="Arial Narrow" panose="020B0606020202030204" pitchFamily="34" charset="0"/>
                </a:endParaRPr>
              </a:p>
            </p:txBody>
          </p:sp>
          <p:sp>
            <p:nvSpPr>
              <p:cNvPr id="81" name="Content Placeholder 2">
                <a:extLst>
                  <a:ext uri="{FF2B5EF4-FFF2-40B4-BE49-F238E27FC236}">
                    <a16:creationId xmlns:a16="http://schemas.microsoft.com/office/drawing/2014/main" xmlns="" id="{F23457A5-D745-4EFE-949B-90729CC96D6F}"/>
                  </a:ext>
                </a:extLst>
              </p:cNvPr>
              <p:cNvSpPr txBox="1">
                <a:spLocks/>
              </p:cNvSpPr>
              <p:nvPr/>
            </p:nvSpPr>
            <p:spPr bwMode="auto">
              <a:xfrm>
                <a:off x="1218897" y="2730774"/>
                <a:ext cx="882576" cy="27214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45702" rIns="144000" bIns="45702" numCol="1" spcCol="0" rtlCol="0" fromWordArt="0" anchor="ctr" anchorCtr="0" forceAA="0" compatLnSpc="1">
                <a:prstTxWarp prst="textNoShape">
                  <a:avLst/>
                </a:prstTxWarp>
                <a:noAutofit/>
              </a:bodyPr>
              <a:lstStyle>
                <a:defPPr>
                  <a:defRPr lang="fr-FR"/>
                </a:defPPr>
                <a:lvl1pPr marL="0" indent="0">
                  <a:buFont typeface="Wingdings" pitchFamily="2" charset="2"/>
                  <a:buNone/>
                  <a:defRPr sz="800" b="1" kern="0">
                    <a:solidFill>
                      <a:schemeClr val="bg1">
                        <a:lumMod val="50000"/>
                      </a:schemeClr>
                    </a:solidFill>
                    <a:latin typeface="+mn-lt"/>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r>
                  <a:rPr lang="fr-FR" sz="1600" dirty="0">
                    <a:solidFill>
                      <a:schemeClr val="bg1"/>
                    </a:solidFill>
                    <a:latin typeface="Arial Narrow" panose="020B0606020202030204" pitchFamily="34" charset="0"/>
                  </a:rPr>
                  <a:t>MIF 2</a:t>
                </a:r>
              </a:p>
            </p:txBody>
          </p:sp>
          <p:sp>
            <p:nvSpPr>
              <p:cNvPr id="82" name="Content Placeholder 2">
                <a:extLst>
                  <a:ext uri="{FF2B5EF4-FFF2-40B4-BE49-F238E27FC236}">
                    <a16:creationId xmlns:a16="http://schemas.microsoft.com/office/drawing/2014/main" xmlns="" id="{ACA324E7-F90F-4A4F-AF5B-B39E938DE210}"/>
                  </a:ext>
                </a:extLst>
              </p:cNvPr>
              <p:cNvSpPr txBox="1">
                <a:spLocks/>
              </p:cNvSpPr>
              <p:nvPr/>
            </p:nvSpPr>
            <p:spPr bwMode="auto">
              <a:xfrm>
                <a:off x="584607" y="2692548"/>
                <a:ext cx="808612" cy="33212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45702" rIns="144000" bIns="45702" numCol="1" spcCol="0" rtlCol="0" fromWordArt="0" anchor="ctr" anchorCtr="0" forceAA="0" compatLnSpc="1">
                <a:prstTxWarp prst="textNoShape">
                  <a:avLst/>
                </a:prstTxWarp>
                <a:noAutofit/>
              </a:bodyPr>
              <a:lstStyle>
                <a:defPPr>
                  <a:defRPr lang="fr-FR"/>
                </a:defPPr>
                <a:lvl1pPr marL="0" indent="0">
                  <a:buFont typeface="Wingdings" pitchFamily="2" charset="2"/>
                  <a:buNone/>
                  <a:defRPr sz="800" b="1" kern="0">
                    <a:solidFill>
                      <a:schemeClr val="bg1">
                        <a:lumMod val="50000"/>
                      </a:schemeClr>
                    </a:solidFill>
                    <a:latin typeface="+mn-lt"/>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r>
                  <a:rPr lang="fr-FR" sz="1600" dirty="0">
                    <a:solidFill>
                      <a:schemeClr val="bg1"/>
                    </a:solidFill>
                    <a:latin typeface="Arial Narrow" panose="020B0606020202030204" pitchFamily="34" charset="0"/>
                  </a:rPr>
                  <a:t>DDA</a:t>
                </a:r>
              </a:p>
            </p:txBody>
          </p:sp>
          <p:sp>
            <p:nvSpPr>
              <p:cNvPr id="83" name="Freeform: Shape 112">
                <a:extLst>
                  <a:ext uri="{FF2B5EF4-FFF2-40B4-BE49-F238E27FC236}">
                    <a16:creationId xmlns:a16="http://schemas.microsoft.com/office/drawing/2014/main" xmlns="" id="{666204C9-E178-4C21-B17A-7773CCE1039C}"/>
                  </a:ext>
                </a:extLst>
              </p:cNvPr>
              <p:cNvSpPr/>
              <p:nvPr/>
            </p:nvSpPr>
            <p:spPr bwMode="auto">
              <a:xfrm>
                <a:off x="1136898" y="2566625"/>
                <a:ext cx="241848" cy="279532"/>
              </a:xfrm>
              <a:custGeom>
                <a:avLst/>
                <a:gdLst>
                  <a:gd name="connsiteX0" fmla="*/ 120947 w 241848"/>
                  <a:gd name="connsiteY0" fmla="*/ 0 h 279532"/>
                  <a:gd name="connsiteX1" fmla="*/ 133217 w 241848"/>
                  <a:gd name="connsiteY1" fmla="*/ 6133 h 279532"/>
                  <a:gd name="connsiteX2" fmla="*/ 178141 w 241848"/>
                  <a:gd name="connsiteY2" fmla="*/ 60570 h 279532"/>
                  <a:gd name="connsiteX3" fmla="*/ 206430 w 241848"/>
                  <a:gd name="connsiteY3" fmla="*/ 112677 h 279532"/>
                  <a:gd name="connsiteX4" fmla="*/ 221555 w 241848"/>
                  <a:gd name="connsiteY4" fmla="*/ 150595 h 279532"/>
                  <a:gd name="connsiteX5" fmla="*/ 237088 w 241848"/>
                  <a:gd name="connsiteY5" fmla="*/ 200623 h 279532"/>
                  <a:gd name="connsiteX6" fmla="*/ 241848 w 241848"/>
                  <a:gd name="connsiteY6" fmla="*/ 247830 h 279532"/>
                  <a:gd name="connsiteX7" fmla="*/ 226610 w 241848"/>
                  <a:gd name="connsiteY7" fmla="*/ 261126 h 279532"/>
                  <a:gd name="connsiteX8" fmla="*/ 198316 w 241848"/>
                  <a:gd name="connsiteY8" fmla="*/ 271044 h 279532"/>
                  <a:gd name="connsiteX9" fmla="*/ 187429 w 241848"/>
                  <a:gd name="connsiteY9" fmla="*/ 272868 h 279532"/>
                  <a:gd name="connsiteX10" fmla="*/ 122041 w 241848"/>
                  <a:gd name="connsiteY10" fmla="*/ 279459 h 279532"/>
                  <a:gd name="connsiteX11" fmla="*/ 120756 w 241848"/>
                  <a:gd name="connsiteY11" fmla="*/ 279532 h 279532"/>
                  <a:gd name="connsiteX12" fmla="*/ 42081 w 241848"/>
                  <a:gd name="connsiteY12" fmla="*/ 271603 h 279532"/>
                  <a:gd name="connsiteX13" fmla="*/ 17517 w 241848"/>
                  <a:gd name="connsiteY13" fmla="*/ 263979 h 279532"/>
                  <a:gd name="connsiteX14" fmla="*/ 15029 w 241848"/>
                  <a:gd name="connsiteY14" fmla="*/ 263146 h 279532"/>
                  <a:gd name="connsiteX15" fmla="*/ 0 w 241848"/>
                  <a:gd name="connsiteY15" fmla="*/ 250000 h 279532"/>
                  <a:gd name="connsiteX16" fmla="*/ 4979 w 241848"/>
                  <a:gd name="connsiteY16" fmla="*/ 200623 h 279532"/>
                  <a:gd name="connsiteX17" fmla="*/ 17591 w 241848"/>
                  <a:gd name="connsiteY17" fmla="*/ 160003 h 279532"/>
                  <a:gd name="connsiteX18" fmla="*/ 37564 w 241848"/>
                  <a:gd name="connsiteY18" fmla="*/ 109523 h 279532"/>
                  <a:gd name="connsiteX19" fmla="*/ 47543 w 241848"/>
                  <a:gd name="connsiteY19" fmla="*/ 90748 h 279532"/>
                  <a:gd name="connsiteX20" fmla="*/ 61061 w 241848"/>
                  <a:gd name="connsiteY20" fmla="*/ 65847 h 279532"/>
                  <a:gd name="connsiteX21" fmla="*/ 66500 w 241848"/>
                  <a:gd name="connsiteY21" fmla="*/ 57451 h 279532"/>
                  <a:gd name="connsiteX22" fmla="*/ 108656 w 241848"/>
                  <a:gd name="connsiteY22" fmla="*/ 6368 h 279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1848" h="279532">
                    <a:moveTo>
                      <a:pt x="120947" y="0"/>
                    </a:moveTo>
                    <a:lnTo>
                      <a:pt x="133217" y="6133"/>
                    </a:lnTo>
                    <a:lnTo>
                      <a:pt x="178141" y="60570"/>
                    </a:lnTo>
                    <a:lnTo>
                      <a:pt x="206430" y="112677"/>
                    </a:lnTo>
                    <a:lnTo>
                      <a:pt x="221555" y="150595"/>
                    </a:lnTo>
                    <a:lnTo>
                      <a:pt x="237088" y="200623"/>
                    </a:lnTo>
                    <a:lnTo>
                      <a:pt x="241848" y="247830"/>
                    </a:lnTo>
                    <a:lnTo>
                      <a:pt x="226610" y="261126"/>
                    </a:lnTo>
                    <a:cubicBezTo>
                      <a:pt x="219055" y="265054"/>
                      <a:pt x="209389" y="268363"/>
                      <a:pt x="198316" y="271044"/>
                    </a:cubicBezTo>
                    <a:lnTo>
                      <a:pt x="187429" y="272868"/>
                    </a:lnTo>
                    <a:lnTo>
                      <a:pt x="122041" y="279459"/>
                    </a:lnTo>
                    <a:lnTo>
                      <a:pt x="120756" y="279532"/>
                    </a:lnTo>
                    <a:lnTo>
                      <a:pt x="42081" y="271603"/>
                    </a:lnTo>
                    <a:lnTo>
                      <a:pt x="17517" y="263979"/>
                    </a:lnTo>
                    <a:lnTo>
                      <a:pt x="15029" y="263146"/>
                    </a:lnTo>
                    <a:lnTo>
                      <a:pt x="0" y="250000"/>
                    </a:lnTo>
                    <a:lnTo>
                      <a:pt x="4979" y="200623"/>
                    </a:lnTo>
                    <a:lnTo>
                      <a:pt x="17591" y="160003"/>
                    </a:lnTo>
                    <a:lnTo>
                      <a:pt x="37564" y="109523"/>
                    </a:lnTo>
                    <a:lnTo>
                      <a:pt x="47543" y="90748"/>
                    </a:lnTo>
                    <a:lnTo>
                      <a:pt x="61061" y="65847"/>
                    </a:lnTo>
                    <a:lnTo>
                      <a:pt x="66500" y="57451"/>
                    </a:lnTo>
                    <a:lnTo>
                      <a:pt x="108656" y="6368"/>
                    </a:lnTo>
                    <a:close/>
                  </a:path>
                </a:pathLst>
              </a:custGeom>
              <a:solidFill>
                <a:srgbClr val="C00000"/>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fr-FR" sz="1600">
                  <a:latin typeface="Arial Narrow" panose="020B0606020202030204" pitchFamily="34" charset="0"/>
                </a:endParaRPr>
              </a:p>
            </p:txBody>
          </p:sp>
        </p:grpSp>
      </p:grpSp>
      <p:sp>
        <p:nvSpPr>
          <p:cNvPr id="46" name="ZoneTexte 45"/>
          <p:cNvSpPr txBox="1"/>
          <p:nvPr/>
        </p:nvSpPr>
        <p:spPr>
          <a:xfrm>
            <a:off x="395785" y="1193754"/>
            <a:ext cx="3222357" cy="338554"/>
          </a:xfrm>
          <a:prstGeom prst="rect">
            <a:avLst/>
          </a:prstGeom>
          <a:noFill/>
        </p:spPr>
        <p:txBody>
          <a:bodyPr wrap="none" rtlCol="0">
            <a:spAutoFit/>
          </a:bodyPr>
          <a:lstStyle/>
          <a:p>
            <a:r>
              <a:rPr lang="fr-FR" sz="1600" b="1" dirty="0" smtClean="0">
                <a:latin typeface="Arial Narrow" panose="020B0606020202030204" pitchFamily="34" charset="0"/>
              </a:rPr>
              <a:t>En quoi le parcours client évolue-t-il ?</a:t>
            </a:r>
            <a:endParaRPr lang="fr-FR" sz="1600" b="1" dirty="0">
              <a:latin typeface="Arial Narrow" panose="020B0606020202030204" pitchFamily="34" charset="0"/>
            </a:endParaRPr>
          </a:p>
        </p:txBody>
      </p:sp>
      <p:pic>
        <p:nvPicPr>
          <p:cNvPr id="44"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62537" y="3436737"/>
            <a:ext cx="822325" cy="280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ZoneTexte 5"/>
          <p:cNvSpPr txBox="1"/>
          <p:nvPr/>
        </p:nvSpPr>
        <p:spPr>
          <a:xfrm>
            <a:off x="5899227" y="4494005"/>
            <a:ext cx="1254048" cy="830997"/>
          </a:xfrm>
          <a:prstGeom prst="rect">
            <a:avLst/>
          </a:prstGeom>
          <a:noFill/>
        </p:spPr>
        <p:txBody>
          <a:bodyPr wrap="square" rtlCol="0">
            <a:spAutoFit/>
          </a:bodyPr>
          <a:lstStyle/>
          <a:p>
            <a:r>
              <a:rPr lang="fr-FR" sz="1200" b="1" dirty="0" smtClean="0">
                <a:solidFill>
                  <a:schemeClr val="tx1">
                    <a:lumMod val="75000"/>
                    <a:lumOff val="25000"/>
                  </a:schemeClr>
                </a:solidFill>
                <a:latin typeface="Arial Narrow" panose="020B0606020202030204" pitchFamily="34" charset="0"/>
              </a:rPr>
              <a:t>R1 : Faible</a:t>
            </a:r>
          </a:p>
          <a:p>
            <a:r>
              <a:rPr lang="fr-FR" sz="1200" b="1" dirty="0" smtClean="0">
                <a:solidFill>
                  <a:schemeClr val="tx1">
                    <a:lumMod val="75000"/>
                    <a:lumOff val="25000"/>
                  </a:schemeClr>
                </a:solidFill>
                <a:latin typeface="Arial Narrow" panose="020B0606020202030204" pitchFamily="34" charset="0"/>
              </a:rPr>
              <a:t>R2 : Modéré</a:t>
            </a:r>
          </a:p>
          <a:p>
            <a:r>
              <a:rPr lang="fr-FR" sz="1200" b="1" dirty="0" smtClean="0">
                <a:solidFill>
                  <a:schemeClr val="tx1">
                    <a:lumMod val="75000"/>
                    <a:lumOff val="25000"/>
                  </a:schemeClr>
                </a:solidFill>
                <a:latin typeface="Arial Narrow" panose="020B0606020202030204" pitchFamily="34" charset="0"/>
              </a:rPr>
              <a:t>R3 : Elevé</a:t>
            </a:r>
          </a:p>
          <a:p>
            <a:r>
              <a:rPr lang="fr-FR" sz="1200" b="1" dirty="0" smtClean="0">
                <a:solidFill>
                  <a:schemeClr val="tx1">
                    <a:lumMod val="75000"/>
                    <a:lumOff val="25000"/>
                  </a:schemeClr>
                </a:solidFill>
                <a:latin typeface="Arial Narrow" panose="020B0606020202030204" pitchFamily="34" charset="0"/>
              </a:rPr>
              <a:t>R4 : Total (&gt; K)</a:t>
            </a:r>
            <a:endParaRPr lang="fr-FR" sz="1200" b="1" dirty="0">
              <a:solidFill>
                <a:schemeClr val="tx1">
                  <a:lumMod val="75000"/>
                  <a:lumOff val="25000"/>
                </a:schemeClr>
              </a:solidFill>
              <a:latin typeface="Arial Narrow" panose="020B0606020202030204" pitchFamily="34" charset="0"/>
            </a:endParaRPr>
          </a:p>
        </p:txBody>
      </p:sp>
      <p:sp>
        <p:nvSpPr>
          <p:cNvPr id="7" name="ZoneTexte 6"/>
          <p:cNvSpPr txBox="1"/>
          <p:nvPr/>
        </p:nvSpPr>
        <p:spPr>
          <a:xfrm>
            <a:off x="7707077" y="4494659"/>
            <a:ext cx="941624" cy="646331"/>
          </a:xfrm>
          <a:prstGeom prst="rect">
            <a:avLst/>
          </a:prstGeom>
          <a:noFill/>
        </p:spPr>
        <p:txBody>
          <a:bodyPr wrap="square" rtlCol="0">
            <a:spAutoFit/>
          </a:bodyPr>
          <a:lstStyle/>
          <a:p>
            <a:r>
              <a:rPr lang="fr-FR" sz="1200" b="1" dirty="0" smtClean="0">
                <a:solidFill>
                  <a:schemeClr val="tx1">
                    <a:lumMod val="75000"/>
                    <a:lumOff val="25000"/>
                  </a:schemeClr>
                </a:solidFill>
                <a:latin typeface="Arial Narrow" panose="020B0606020202030204" pitchFamily="34" charset="0"/>
              </a:rPr>
              <a:t>CT : &lt; 1 an</a:t>
            </a:r>
          </a:p>
          <a:p>
            <a:r>
              <a:rPr lang="fr-FR" sz="1200" b="1" dirty="0" smtClean="0">
                <a:solidFill>
                  <a:schemeClr val="tx1">
                    <a:lumMod val="75000"/>
                    <a:lumOff val="25000"/>
                  </a:schemeClr>
                </a:solidFill>
                <a:latin typeface="Arial Narrow" panose="020B0606020202030204" pitchFamily="34" charset="0"/>
              </a:rPr>
              <a:t>MT : 1-5 ans</a:t>
            </a:r>
          </a:p>
          <a:p>
            <a:r>
              <a:rPr lang="fr-FR" sz="1200" b="1" dirty="0" smtClean="0">
                <a:solidFill>
                  <a:schemeClr val="tx1">
                    <a:lumMod val="75000"/>
                    <a:lumOff val="25000"/>
                  </a:schemeClr>
                </a:solidFill>
                <a:latin typeface="Arial Narrow" panose="020B0606020202030204" pitchFamily="34" charset="0"/>
              </a:rPr>
              <a:t>LT : &gt; 5 ans</a:t>
            </a:r>
            <a:endParaRPr lang="fr-FR" sz="1200" b="1" dirty="0">
              <a:solidFill>
                <a:schemeClr val="tx1">
                  <a:lumMod val="75000"/>
                  <a:lumOff val="25000"/>
                </a:schemeClr>
              </a:solidFill>
              <a:latin typeface="Arial Narrow" panose="020B0606020202030204" pitchFamily="34" charset="0"/>
            </a:endParaRPr>
          </a:p>
        </p:txBody>
      </p:sp>
      <p:sp>
        <p:nvSpPr>
          <p:cNvPr id="8" name="ZoneTexte 7"/>
          <p:cNvSpPr txBox="1"/>
          <p:nvPr/>
        </p:nvSpPr>
        <p:spPr>
          <a:xfrm>
            <a:off x="591662" y="4494006"/>
            <a:ext cx="1616393" cy="830997"/>
          </a:xfrm>
          <a:prstGeom prst="rect">
            <a:avLst/>
          </a:prstGeom>
          <a:noFill/>
        </p:spPr>
        <p:txBody>
          <a:bodyPr wrap="square" rtlCol="0">
            <a:spAutoFit/>
          </a:bodyPr>
          <a:lstStyle/>
          <a:p>
            <a:r>
              <a:rPr lang="fr-FR" sz="1200" b="1" dirty="0" smtClean="0">
                <a:solidFill>
                  <a:schemeClr val="tx1">
                    <a:lumMod val="75000"/>
                    <a:lumOff val="25000"/>
                  </a:schemeClr>
                </a:solidFill>
                <a:latin typeface="Arial Narrow" panose="020B0606020202030204" pitchFamily="34" charset="0"/>
              </a:rPr>
              <a:t>C1 : Débutant</a:t>
            </a:r>
          </a:p>
          <a:p>
            <a:r>
              <a:rPr lang="fr-FR" sz="1200" b="1" dirty="0" smtClean="0">
                <a:solidFill>
                  <a:schemeClr val="tx1">
                    <a:lumMod val="75000"/>
                    <a:lumOff val="25000"/>
                  </a:schemeClr>
                </a:solidFill>
                <a:latin typeface="Arial Narrow" panose="020B0606020202030204" pitchFamily="34" charset="0"/>
              </a:rPr>
              <a:t>C2 : Initié</a:t>
            </a:r>
          </a:p>
          <a:p>
            <a:r>
              <a:rPr lang="fr-FR" sz="1200" b="1" dirty="0" smtClean="0">
                <a:solidFill>
                  <a:schemeClr val="tx1">
                    <a:lumMod val="75000"/>
                    <a:lumOff val="25000"/>
                  </a:schemeClr>
                </a:solidFill>
                <a:latin typeface="Arial Narrow" panose="020B0606020202030204" pitchFamily="34" charset="0"/>
              </a:rPr>
              <a:t>C3 : Confirmé</a:t>
            </a:r>
          </a:p>
          <a:p>
            <a:r>
              <a:rPr lang="fr-FR" sz="1200" b="1" dirty="0" smtClean="0">
                <a:solidFill>
                  <a:schemeClr val="tx1">
                    <a:lumMod val="75000"/>
                    <a:lumOff val="25000"/>
                  </a:schemeClr>
                </a:solidFill>
                <a:latin typeface="Arial Narrow" panose="020B0606020202030204" pitchFamily="34" charset="0"/>
              </a:rPr>
              <a:t>C4 : Expert</a:t>
            </a:r>
          </a:p>
        </p:txBody>
      </p:sp>
      <p:sp>
        <p:nvSpPr>
          <p:cNvPr id="5" name="ZoneTexte 4"/>
          <p:cNvSpPr txBox="1"/>
          <p:nvPr/>
        </p:nvSpPr>
        <p:spPr>
          <a:xfrm>
            <a:off x="2443586" y="4497106"/>
            <a:ext cx="3401477" cy="1754326"/>
          </a:xfrm>
          <a:prstGeom prst="rect">
            <a:avLst/>
          </a:prstGeom>
          <a:noFill/>
        </p:spPr>
        <p:txBody>
          <a:bodyPr wrap="square" rtlCol="0">
            <a:spAutoFit/>
          </a:bodyPr>
          <a:lstStyle/>
          <a:p>
            <a:r>
              <a:rPr lang="fr-FR" sz="1200" b="1" dirty="0" smtClean="0">
                <a:solidFill>
                  <a:schemeClr val="tx1">
                    <a:lumMod val="75000"/>
                    <a:lumOff val="25000"/>
                  </a:schemeClr>
                </a:solidFill>
                <a:latin typeface="Arial Narrow" panose="020B0606020202030204" pitchFamily="34" charset="0"/>
              </a:rPr>
              <a:t>Se constituer une épargne de précaution disponible</a:t>
            </a:r>
          </a:p>
          <a:p>
            <a:r>
              <a:rPr lang="fr-FR" sz="1200" b="1" dirty="0" smtClean="0">
                <a:solidFill>
                  <a:schemeClr val="tx1">
                    <a:lumMod val="75000"/>
                    <a:lumOff val="25000"/>
                  </a:schemeClr>
                </a:solidFill>
                <a:latin typeface="Arial Narrow" panose="020B0606020202030204" pitchFamily="34" charset="0"/>
              </a:rPr>
              <a:t>Se constituer une épargne (voyage, véhicule, …)</a:t>
            </a:r>
          </a:p>
          <a:p>
            <a:r>
              <a:rPr lang="fr-FR" sz="1200" b="1" dirty="0" smtClean="0">
                <a:solidFill>
                  <a:schemeClr val="tx1">
                    <a:lumMod val="75000"/>
                    <a:lumOff val="25000"/>
                  </a:schemeClr>
                </a:solidFill>
                <a:latin typeface="Arial Narrow" panose="020B0606020202030204" pitchFamily="34" charset="0"/>
              </a:rPr>
              <a:t>Préparer sa retraite</a:t>
            </a:r>
          </a:p>
          <a:p>
            <a:r>
              <a:rPr lang="fr-FR" sz="1200" b="1" dirty="0" smtClean="0">
                <a:solidFill>
                  <a:schemeClr val="tx1">
                    <a:lumMod val="75000"/>
                    <a:lumOff val="25000"/>
                  </a:schemeClr>
                </a:solidFill>
                <a:latin typeface="Arial Narrow" panose="020B0606020202030204" pitchFamily="34" charset="0"/>
              </a:rPr>
              <a:t>Epargner pour ses proches (enfants, parents, …)</a:t>
            </a:r>
          </a:p>
          <a:p>
            <a:r>
              <a:rPr lang="fr-FR" sz="1200" b="1" dirty="0" smtClean="0">
                <a:solidFill>
                  <a:schemeClr val="tx1">
                    <a:lumMod val="75000"/>
                    <a:lumOff val="25000"/>
                  </a:schemeClr>
                </a:solidFill>
                <a:latin typeface="Arial Narrow" panose="020B0606020202030204" pitchFamily="34" charset="0"/>
              </a:rPr>
              <a:t>Transmettre son patrimoine</a:t>
            </a:r>
          </a:p>
          <a:p>
            <a:r>
              <a:rPr lang="fr-FR" sz="1200" b="1" dirty="0" smtClean="0">
                <a:solidFill>
                  <a:schemeClr val="tx1">
                    <a:lumMod val="75000"/>
                    <a:lumOff val="25000"/>
                  </a:schemeClr>
                </a:solidFill>
                <a:latin typeface="Arial Narrow" panose="020B0606020202030204" pitchFamily="34" charset="0"/>
              </a:rPr>
              <a:t>Préparer un projet immobilier</a:t>
            </a:r>
          </a:p>
          <a:p>
            <a:r>
              <a:rPr lang="fr-FR" sz="1200" b="1" dirty="0" smtClean="0">
                <a:solidFill>
                  <a:schemeClr val="tx1">
                    <a:lumMod val="75000"/>
                    <a:lumOff val="25000"/>
                  </a:schemeClr>
                </a:solidFill>
                <a:latin typeface="Arial Narrow" panose="020B0606020202030204" pitchFamily="34" charset="0"/>
              </a:rPr>
              <a:t>Valoriser son capital</a:t>
            </a:r>
          </a:p>
          <a:p>
            <a:r>
              <a:rPr lang="fr-FR" sz="1200" b="1" dirty="0" smtClean="0">
                <a:solidFill>
                  <a:schemeClr val="tx1">
                    <a:lumMod val="75000"/>
                    <a:lumOff val="25000"/>
                  </a:schemeClr>
                </a:solidFill>
                <a:latin typeface="Arial Narrow" panose="020B0606020202030204" pitchFamily="34" charset="0"/>
              </a:rPr>
              <a:t>Percevoir des revenus complémentaires</a:t>
            </a:r>
          </a:p>
          <a:p>
            <a:r>
              <a:rPr lang="fr-FR" sz="1200" b="1" dirty="0" smtClean="0">
                <a:solidFill>
                  <a:schemeClr val="tx1">
                    <a:lumMod val="75000"/>
                    <a:lumOff val="25000"/>
                  </a:schemeClr>
                </a:solidFill>
                <a:latin typeface="Arial Narrow" panose="020B0606020202030204" pitchFamily="34" charset="0"/>
              </a:rPr>
              <a:t>Optimiser son imposition</a:t>
            </a:r>
            <a:endParaRPr lang="fr-FR" sz="1200" b="1" dirty="0">
              <a:solidFill>
                <a:schemeClr val="tx1">
                  <a:lumMod val="75000"/>
                  <a:lumOff val="25000"/>
                </a:schemeClr>
              </a:solidFill>
              <a:latin typeface="Arial Narrow" panose="020B0606020202030204" pitchFamily="34" charset="0"/>
            </a:endParaRPr>
          </a:p>
        </p:txBody>
      </p:sp>
      <p:sp>
        <p:nvSpPr>
          <p:cNvPr id="10" name="ZoneTexte 9"/>
          <p:cNvSpPr txBox="1"/>
          <p:nvPr/>
        </p:nvSpPr>
        <p:spPr>
          <a:xfrm>
            <a:off x="5558826" y="4249017"/>
            <a:ext cx="2215269" cy="307777"/>
          </a:xfrm>
          <a:prstGeom prst="rect">
            <a:avLst/>
          </a:prstGeom>
          <a:noFill/>
        </p:spPr>
        <p:txBody>
          <a:bodyPr wrap="square" rtlCol="0">
            <a:spAutoFit/>
          </a:bodyPr>
          <a:lstStyle/>
          <a:p>
            <a:r>
              <a:rPr lang="fr-FR" sz="1400" dirty="0" smtClean="0">
                <a:latin typeface="Arial Narrow" panose="020B0606020202030204" pitchFamily="34" charset="0"/>
              </a:rPr>
              <a:t>(&amp; capacité à subir des pertes)</a:t>
            </a:r>
            <a:endParaRPr lang="fr-FR" sz="1400" dirty="0">
              <a:latin typeface="Arial Narrow" panose="020B0606020202030204" pitchFamily="34" charset="0"/>
            </a:endParaRPr>
          </a:p>
        </p:txBody>
      </p:sp>
    </p:spTree>
    <p:extLst>
      <p:ext uri="{BB962C8B-B14F-4D97-AF65-F5344CB8AC3E}">
        <p14:creationId xmlns:p14="http://schemas.microsoft.com/office/powerpoint/2010/main" val="20881847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p:cNvSpPr/>
          <p:nvPr/>
        </p:nvSpPr>
        <p:spPr>
          <a:xfrm>
            <a:off x="6851977" y="1218978"/>
            <a:ext cx="1965279" cy="1296739"/>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p:cNvSpPr/>
          <p:nvPr/>
        </p:nvSpPr>
        <p:spPr>
          <a:xfrm>
            <a:off x="658789" y="1124007"/>
            <a:ext cx="8067368" cy="1815882"/>
          </a:xfrm>
          <a:prstGeom prst="rect">
            <a:avLst/>
          </a:prstGeom>
        </p:spPr>
        <p:txBody>
          <a:bodyPr wrap="square">
            <a:spAutoFit/>
          </a:bodyPr>
          <a:lstStyle/>
          <a:p>
            <a:pPr lvl="0"/>
            <a:endParaRPr lang="fr-FR" sz="1600" dirty="0">
              <a:solidFill>
                <a:prstClr val="black"/>
              </a:solidFill>
              <a:latin typeface="Arial Narrow" panose="020B0606020202030204" pitchFamily="34" charset="0"/>
            </a:endParaRPr>
          </a:p>
          <a:p>
            <a:pPr lvl="0"/>
            <a:endParaRPr lang="fr-FR" sz="1600" dirty="0">
              <a:solidFill>
                <a:prstClr val="black"/>
              </a:solidFill>
              <a:latin typeface="Arial Narrow" panose="020B0606020202030204" pitchFamily="34" charset="0"/>
            </a:endParaRPr>
          </a:p>
          <a:p>
            <a:pPr lvl="0"/>
            <a:endParaRPr lang="fr-FR" sz="1600" dirty="0">
              <a:solidFill>
                <a:prstClr val="black"/>
              </a:solidFill>
              <a:latin typeface="Arial Narrow" panose="020B0606020202030204" pitchFamily="34" charset="0"/>
            </a:endParaRPr>
          </a:p>
          <a:p>
            <a:pPr lvl="0"/>
            <a:endParaRPr lang="fr-FR" sz="1600" dirty="0">
              <a:solidFill>
                <a:prstClr val="black"/>
              </a:solidFill>
              <a:latin typeface="Arial Narrow" panose="020B0606020202030204" pitchFamily="34" charset="0"/>
            </a:endParaRPr>
          </a:p>
          <a:p>
            <a:pPr lvl="0"/>
            <a:endParaRPr lang="fr-FR" sz="1600" dirty="0">
              <a:solidFill>
                <a:prstClr val="black"/>
              </a:solidFill>
              <a:latin typeface="Arial Narrow" panose="020B0606020202030204" pitchFamily="34" charset="0"/>
            </a:endParaRPr>
          </a:p>
          <a:p>
            <a:pPr lvl="0"/>
            <a:endParaRPr lang="fr-FR" sz="1600" dirty="0">
              <a:solidFill>
                <a:prstClr val="black"/>
              </a:solidFill>
              <a:latin typeface="Arial Narrow" panose="020B0606020202030204" pitchFamily="34" charset="0"/>
            </a:endParaRPr>
          </a:p>
          <a:p>
            <a:pPr lvl="0"/>
            <a:endParaRPr lang="fr-FR" sz="1600" dirty="0">
              <a:solidFill>
                <a:prstClr val="black"/>
              </a:solidFill>
              <a:latin typeface="Arial Narrow" panose="020B0606020202030204" pitchFamily="34" charset="0"/>
            </a:endParaRPr>
          </a:p>
        </p:txBody>
      </p:sp>
      <p:sp>
        <p:nvSpPr>
          <p:cNvPr id="36" name="Espace réservé du texte 1"/>
          <p:cNvSpPr>
            <a:spLocks noGrp="1"/>
          </p:cNvSpPr>
          <p:nvPr>
            <p:ph type="body" sz="quarter" idx="16"/>
          </p:nvPr>
        </p:nvSpPr>
        <p:spPr>
          <a:xfrm>
            <a:off x="739239" y="357375"/>
            <a:ext cx="8404761" cy="709425"/>
          </a:xfrm>
        </p:spPr>
        <p:txBody>
          <a:bodyPr/>
          <a:lstStyle/>
          <a:p>
            <a:pPr algn="l"/>
            <a:r>
              <a:rPr lang="fr-FR" sz="2000" dirty="0"/>
              <a:t>Les nouveaux parcours clients épargne financière et assurance</a:t>
            </a:r>
          </a:p>
        </p:txBody>
      </p:sp>
      <p:sp>
        <p:nvSpPr>
          <p:cNvPr id="2" name="ZoneTexte 1"/>
          <p:cNvSpPr txBox="1"/>
          <p:nvPr/>
        </p:nvSpPr>
        <p:spPr>
          <a:xfrm>
            <a:off x="450376" y="3246042"/>
            <a:ext cx="8275781" cy="2800767"/>
          </a:xfrm>
          <a:prstGeom prst="rect">
            <a:avLst/>
          </a:prstGeom>
          <a:noFill/>
        </p:spPr>
        <p:txBody>
          <a:bodyPr wrap="square" rtlCol="0">
            <a:spAutoFit/>
          </a:bodyPr>
          <a:lstStyle/>
          <a:p>
            <a:pPr marL="285750" indent="-285750">
              <a:buFontTx/>
              <a:buChar char="-"/>
            </a:pPr>
            <a:r>
              <a:rPr lang="fr-FR" sz="1600" dirty="0">
                <a:latin typeface="Arial Narrow" panose="020B0606020202030204" pitchFamily="34" charset="0"/>
              </a:rPr>
              <a:t>Les coûts et charges doivent être </a:t>
            </a:r>
            <a:r>
              <a:rPr lang="fr-FR" sz="1600" dirty="0" smtClean="0">
                <a:latin typeface="Arial Narrow" panose="020B0606020202030204" pitchFamily="34" charset="0"/>
              </a:rPr>
              <a:t>communiqués au client </a:t>
            </a:r>
            <a:r>
              <a:rPr lang="fr-FR" sz="1600" dirty="0">
                <a:latin typeface="Arial Narrow" panose="020B0606020202030204" pitchFamily="34" charset="0"/>
              </a:rPr>
              <a:t>avant sa prise de </a:t>
            </a:r>
            <a:r>
              <a:rPr lang="fr-FR" sz="1600" dirty="0" smtClean="0">
                <a:latin typeface="Arial Narrow" panose="020B0606020202030204" pitchFamily="34" charset="0"/>
              </a:rPr>
              <a:t>décision.</a:t>
            </a:r>
            <a:endParaRPr lang="fr-FR" sz="1600" dirty="0">
              <a:latin typeface="Arial Narrow" panose="020B0606020202030204" pitchFamily="34" charset="0"/>
            </a:endParaRPr>
          </a:p>
          <a:p>
            <a:pPr marL="285750" indent="-285750">
              <a:buFontTx/>
              <a:buChar char="-"/>
            </a:pPr>
            <a:r>
              <a:rPr lang="fr-FR" sz="1600" dirty="0">
                <a:latin typeface="Arial Narrow" panose="020B0606020202030204" pitchFamily="34" charset="0"/>
              </a:rPr>
              <a:t>MIF2 demande de les </a:t>
            </a:r>
            <a:r>
              <a:rPr lang="fr-FR" sz="1600" dirty="0" smtClean="0">
                <a:latin typeface="Arial Narrow" panose="020B0606020202030204" pitchFamily="34" charset="0"/>
              </a:rPr>
              <a:t>chiffrer en montant et en pourcentage </a:t>
            </a:r>
            <a:r>
              <a:rPr lang="fr-FR" sz="1600" dirty="0">
                <a:latin typeface="Arial Narrow" panose="020B0606020202030204" pitchFamily="34" charset="0"/>
              </a:rPr>
              <a:t>lors de la phase de conseil (ex-ante) et après la souscription (ex-post). Pour DDA, il suffit d’indiquer </a:t>
            </a:r>
            <a:r>
              <a:rPr lang="fr-FR" sz="1600" dirty="0" smtClean="0">
                <a:latin typeface="Arial Narrow" panose="020B0606020202030204" pitchFamily="34" charset="0"/>
              </a:rPr>
              <a:t>leur nature, notamment pour ce qui touche à la rémunération </a:t>
            </a:r>
            <a:r>
              <a:rPr lang="fr-FR" sz="1600" dirty="0">
                <a:latin typeface="Arial Narrow" panose="020B0606020202030204" pitchFamily="34" charset="0"/>
              </a:rPr>
              <a:t>du </a:t>
            </a:r>
            <a:r>
              <a:rPr lang="fr-FR" sz="1600" dirty="0" smtClean="0">
                <a:latin typeface="Arial Narrow" panose="020B0606020202030204" pitchFamily="34" charset="0"/>
              </a:rPr>
              <a:t>distributeur.</a:t>
            </a:r>
            <a:endParaRPr lang="fr-FR" sz="1600" dirty="0">
              <a:latin typeface="Arial Narrow" panose="020B0606020202030204" pitchFamily="34" charset="0"/>
            </a:endParaRPr>
          </a:p>
          <a:p>
            <a:pPr marL="285750" indent="-285750">
              <a:buFontTx/>
              <a:buChar char="-"/>
            </a:pPr>
            <a:r>
              <a:rPr lang="fr-FR" sz="1600" dirty="0">
                <a:latin typeface="Arial Narrow" panose="020B0606020202030204" pitchFamily="34" charset="0"/>
              </a:rPr>
              <a:t>Par la suite, un rapport </a:t>
            </a:r>
            <a:r>
              <a:rPr lang="fr-FR" sz="1600" dirty="0" smtClean="0">
                <a:latin typeface="Arial Narrow" panose="020B0606020202030204" pitchFamily="34" charset="0"/>
              </a:rPr>
              <a:t>annuel mentionne les frais supportés tout au long de la détention du produit.</a:t>
            </a:r>
            <a:endParaRPr lang="fr-FR" sz="1600" dirty="0">
              <a:latin typeface="Arial Narrow" panose="020B0606020202030204" pitchFamily="34" charset="0"/>
            </a:endParaRPr>
          </a:p>
          <a:p>
            <a:pPr marL="285750" indent="-285750">
              <a:buFontTx/>
              <a:buChar char="-"/>
            </a:pPr>
            <a:endParaRPr lang="fr-FR" sz="1600" dirty="0">
              <a:latin typeface="Arial Narrow" panose="020B0606020202030204" pitchFamily="34" charset="0"/>
            </a:endParaRPr>
          </a:p>
          <a:p>
            <a:r>
              <a:rPr lang="fr-FR" sz="1600" b="1" i="1" dirty="0">
                <a:latin typeface="Arial Narrow" panose="020B0606020202030204" pitchFamily="34" charset="0"/>
              </a:rPr>
              <a:t>Concrètement</a:t>
            </a:r>
          </a:p>
          <a:p>
            <a:r>
              <a:rPr lang="fr-FR" sz="1600" dirty="0">
                <a:latin typeface="Arial Narrow" panose="020B0606020202030204" pitchFamily="34" charset="0"/>
              </a:rPr>
              <a:t>Le détail des frais ne pourra être intégré dans </a:t>
            </a:r>
            <a:r>
              <a:rPr lang="fr-FR" sz="1600" dirty="0" smtClean="0">
                <a:latin typeface="Arial Narrow" panose="020B0606020202030204" pitchFamily="34" charset="0"/>
              </a:rPr>
              <a:t>le </a:t>
            </a:r>
            <a:r>
              <a:rPr lang="fr-FR" sz="1600" dirty="0">
                <a:latin typeface="Arial Narrow" panose="020B0606020202030204" pitchFamily="34" charset="0"/>
              </a:rPr>
              <a:t>document de synthèse du conseil </a:t>
            </a:r>
            <a:r>
              <a:rPr lang="fr-FR" sz="1600" dirty="0" smtClean="0">
                <a:latin typeface="Arial Narrow" panose="020B0606020202030204" pitchFamily="34" charset="0"/>
              </a:rPr>
              <a:t>qu’à </a:t>
            </a:r>
            <a:r>
              <a:rPr lang="fr-FR" sz="1600" dirty="0">
                <a:latin typeface="Arial Narrow" panose="020B0606020202030204" pitchFamily="34" charset="0"/>
              </a:rPr>
              <a:t>partir du T2 2018. D’ici là, il sera précisé que les  coûts et charges sont détaillés dans les documents </a:t>
            </a:r>
            <a:r>
              <a:rPr lang="fr-FR" sz="1600" dirty="0" smtClean="0">
                <a:latin typeface="Arial Narrow" panose="020B0606020202030204" pitchFamily="34" charset="0"/>
              </a:rPr>
              <a:t>d’information remis </a:t>
            </a:r>
            <a:r>
              <a:rPr lang="fr-FR" sz="1600" dirty="0">
                <a:latin typeface="Arial Narrow" panose="020B0606020202030204" pitchFamily="34" charset="0"/>
              </a:rPr>
              <a:t>au </a:t>
            </a:r>
            <a:r>
              <a:rPr lang="fr-FR" sz="1600" dirty="0" smtClean="0">
                <a:latin typeface="Arial Narrow" panose="020B0606020202030204" pitchFamily="34" charset="0"/>
              </a:rPr>
              <a:t>client ou accessibles en ligne.</a:t>
            </a:r>
            <a:endParaRPr lang="fr-FR" sz="1600" dirty="0">
              <a:latin typeface="Arial Narrow" panose="020B0606020202030204" pitchFamily="34" charset="0"/>
            </a:endParaRPr>
          </a:p>
          <a:p>
            <a:endParaRPr lang="fr-FR" sz="1600" dirty="0">
              <a:latin typeface="Arial Narrow" panose="020B0606020202030204" pitchFamily="34" charset="0"/>
            </a:endParaRPr>
          </a:p>
        </p:txBody>
      </p:sp>
      <p:sp>
        <p:nvSpPr>
          <p:cNvPr id="25" name="ZoneTexte 24"/>
          <p:cNvSpPr txBox="1"/>
          <p:nvPr/>
        </p:nvSpPr>
        <p:spPr>
          <a:xfrm>
            <a:off x="6851977" y="1299660"/>
            <a:ext cx="1965279" cy="1077218"/>
          </a:xfrm>
          <a:prstGeom prst="rect">
            <a:avLst/>
          </a:prstGeom>
          <a:noFill/>
        </p:spPr>
        <p:txBody>
          <a:bodyPr wrap="square" rtlCol="0">
            <a:spAutoFit/>
          </a:bodyPr>
          <a:lstStyle/>
          <a:p>
            <a:pPr algn="ctr"/>
            <a:r>
              <a:rPr lang="fr-FR" sz="1600" b="1" i="1" dirty="0">
                <a:solidFill>
                  <a:schemeClr val="bg1"/>
                </a:solidFill>
                <a:latin typeface="Arial Narrow" panose="020B0606020202030204" pitchFamily="34" charset="0"/>
              </a:rPr>
              <a:t>« </a:t>
            </a:r>
            <a:r>
              <a:rPr lang="fr-FR" sz="1600" b="1" i="1" dirty="0" smtClean="0">
                <a:solidFill>
                  <a:schemeClr val="bg1"/>
                </a:solidFill>
                <a:latin typeface="Arial Narrow" panose="020B0606020202030204" pitchFamily="34" charset="0"/>
              </a:rPr>
              <a:t>Je permets au client de prendre sa décision de manière éclairée</a:t>
            </a:r>
            <a:r>
              <a:rPr lang="fr-FR" sz="1600" b="1" i="1" dirty="0">
                <a:solidFill>
                  <a:schemeClr val="bg1"/>
                </a:solidFill>
                <a:latin typeface="Arial Narrow" panose="020B0606020202030204" pitchFamily="34" charset="0"/>
              </a:rPr>
              <a:t> »</a:t>
            </a:r>
          </a:p>
        </p:txBody>
      </p:sp>
      <p:grpSp>
        <p:nvGrpSpPr>
          <p:cNvPr id="27" name="Group 1">
            <a:extLst>
              <a:ext uri="{FF2B5EF4-FFF2-40B4-BE49-F238E27FC236}">
                <a16:creationId xmlns:a16="http://schemas.microsoft.com/office/drawing/2014/main" xmlns="" id="{1789569A-07F6-4451-B8E9-50F464B0D2EB}"/>
              </a:ext>
            </a:extLst>
          </p:cNvPr>
          <p:cNvGrpSpPr/>
          <p:nvPr/>
        </p:nvGrpSpPr>
        <p:grpSpPr>
          <a:xfrm>
            <a:off x="2052807" y="1858701"/>
            <a:ext cx="5038386" cy="1215634"/>
            <a:chOff x="2324580" y="1858701"/>
            <a:chExt cx="5038386" cy="1215634"/>
          </a:xfrm>
        </p:grpSpPr>
        <p:cxnSp>
          <p:nvCxnSpPr>
            <p:cNvPr id="28" name="Straight Connector 21">
              <a:extLst>
                <a:ext uri="{FF2B5EF4-FFF2-40B4-BE49-F238E27FC236}">
                  <a16:creationId xmlns:a16="http://schemas.microsoft.com/office/drawing/2014/main" xmlns="" id="{9CD2BEDF-D29D-4C7F-A6F1-B38D1B40738D}"/>
                </a:ext>
              </a:extLst>
            </p:cNvPr>
            <p:cNvCxnSpPr>
              <a:cxnSpLocks/>
            </p:cNvCxnSpPr>
            <p:nvPr/>
          </p:nvCxnSpPr>
          <p:spPr bwMode="auto">
            <a:xfrm>
              <a:off x="3947291" y="1888472"/>
              <a:ext cx="0" cy="1185863"/>
            </a:xfrm>
            <a:prstGeom prst="line">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9" name="Oval 7173">
              <a:extLst>
                <a:ext uri="{FF2B5EF4-FFF2-40B4-BE49-F238E27FC236}">
                  <a16:creationId xmlns:a16="http://schemas.microsoft.com/office/drawing/2014/main" xmlns="" id="{E0E02A89-A2E3-4FA4-87AF-9EDB2A6D432A}"/>
                </a:ext>
              </a:extLst>
            </p:cNvPr>
            <p:cNvSpPr/>
            <p:nvPr/>
          </p:nvSpPr>
          <p:spPr bwMode="auto">
            <a:xfrm>
              <a:off x="3857291" y="1919797"/>
              <a:ext cx="180000" cy="180000"/>
            </a:xfrm>
            <a:prstGeom prst="ellipse">
              <a:avLst/>
            </a:prstGeom>
            <a:solidFill>
              <a:schemeClr val="tx1">
                <a:lumMod val="50000"/>
                <a:lumOff val="50000"/>
              </a:schemeClr>
            </a:solidFill>
            <a:ln w="9525" cap="flat" cmpd="sng" algn="ctr">
              <a:solidFill>
                <a:schemeClr val="tx1">
                  <a:lumMod val="50000"/>
                  <a:lumOff val="50000"/>
                </a:schemeClr>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a:ln>
                    <a:noFill/>
                  </a:ln>
                  <a:solidFill>
                    <a:schemeClr val="bg1"/>
                  </a:solidFill>
                  <a:effectLst/>
                  <a:latin typeface="Arial Narrow" panose="020B0606020202030204" pitchFamily="34" charset="0"/>
                </a:rPr>
                <a:t>1</a:t>
              </a:r>
            </a:p>
          </p:txBody>
        </p:sp>
        <p:sp>
          <p:nvSpPr>
            <p:cNvPr id="30" name="Oval 48">
              <a:extLst>
                <a:ext uri="{FF2B5EF4-FFF2-40B4-BE49-F238E27FC236}">
                  <a16:creationId xmlns:a16="http://schemas.microsoft.com/office/drawing/2014/main" xmlns="" id="{80C65B65-2942-4C17-BD65-71A2FAD05E41}"/>
                </a:ext>
              </a:extLst>
            </p:cNvPr>
            <p:cNvSpPr/>
            <p:nvPr/>
          </p:nvSpPr>
          <p:spPr bwMode="auto">
            <a:xfrm>
              <a:off x="3857291" y="2205588"/>
              <a:ext cx="180000" cy="180000"/>
            </a:xfrm>
            <a:prstGeom prst="ellipse">
              <a:avLst/>
            </a:prstGeom>
            <a:solidFill>
              <a:srgbClr val="EA0000"/>
            </a:solidFill>
            <a:ln w="9525" cap="flat" cmpd="sng" algn="ctr">
              <a:solidFill>
                <a:schemeClr val="tx1">
                  <a:lumMod val="50000"/>
                  <a:lumOff val="50000"/>
                </a:schemeClr>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fr-FR" sz="1400" b="1" dirty="0">
                  <a:solidFill>
                    <a:schemeClr val="bg1"/>
                  </a:solidFill>
                  <a:latin typeface="Arial Narrow" panose="020B0606020202030204" pitchFamily="34" charset="0"/>
                </a:rPr>
                <a:t>2</a:t>
              </a:r>
              <a:endParaRPr kumimoji="0" lang="fr-FR" sz="1400" b="1" i="0" u="none" strike="noStrike" cap="none" normalizeH="0" baseline="0" dirty="0">
                <a:ln>
                  <a:noFill/>
                </a:ln>
                <a:solidFill>
                  <a:schemeClr val="bg1"/>
                </a:solidFill>
                <a:effectLst/>
                <a:latin typeface="Arial Narrow" panose="020B0606020202030204" pitchFamily="34" charset="0"/>
              </a:endParaRPr>
            </a:p>
          </p:txBody>
        </p:sp>
        <p:sp>
          <p:nvSpPr>
            <p:cNvPr id="31" name="Oval 49">
              <a:extLst>
                <a:ext uri="{FF2B5EF4-FFF2-40B4-BE49-F238E27FC236}">
                  <a16:creationId xmlns:a16="http://schemas.microsoft.com/office/drawing/2014/main" xmlns="" id="{34B076CF-6517-4D59-9825-67F6ABC316E2}"/>
                </a:ext>
              </a:extLst>
            </p:cNvPr>
            <p:cNvSpPr/>
            <p:nvPr/>
          </p:nvSpPr>
          <p:spPr bwMode="auto">
            <a:xfrm>
              <a:off x="3857291" y="2518675"/>
              <a:ext cx="180000" cy="180000"/>
            </a:xfrm>
            <a:prstGeom prst="ellipse">
              <a:avLst/>
            </a:prstGeom>
            <a:solidFill>
              <a:schemeClr val="tx1">
                <a:lumMod val="50000"/>
                <a:lumOff val="50000"/>
              </a:schemeClr>
            </a:solidFill>
            <a:ln w="9525" cap="flat" cmpd="sng" algn="ctr">
              <a:solidFill>
                <a:schemeClr val="tx1">
                  <a:lumMod val="50000"/>
                  <a:lumOff val="50000"/>
                </a:schemeClr>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fr-FR" sz="1400" b="1" dirty="0">
                  <a:solidFill>
                    <a:schemeClr val="bg1"/>
                  </a:solidFill>
                  <a:latin typeface="Arial Narrow" panose="020B0606020202030204" pitchFamily="34" charset="0"/>
                </a:rPr>
                <a:t>3</a:t>
              </a:r>
              <a:endParaRPr kumimoji="0" lang="fr-FR" sz="1400" b="1" i="0" u="none" strike="noStrike" cap="none" normalizeH="0" baseline="0" dirty="0">
                <a:ln>
                  <a:noFill/>
                </a:ln>
                <a:solidFill>
                  <a:schemeClr val="bg1"/>
                </a:solidFill>
                <a:effectLst/>
                <a:latin typeface="Arial Narrow" panose="020B0606020202030204" pitchFamily="34" charset="0"/>
              </a:endParaRPr>
            </a:p>
          </p:txBody>
        </p:sp>
        <p:sp>
          <p:nvSpPr>
            <p:cNvPr id="33" name="Content Placeholder 2">
              <a:extLst>
                <a:ext uri="{FF2B5EF4-FFF2-40B4-BE49-F238E27FC236}">
                  <a16:creationId xmlns:a16="http://schemas.microsoft.com/office/drawing/2014/main" xmlns="" id="{08EF379E-86E2-41F7-8966-5FBC5045658E}"/>
                </a:ext>
              </a:extLst>
            </p:cNvPr>
            <p:cNvSpPr txBox="1">
              <a:spLocks/>
            </p:cNvSpPr>
            <p:nvPr/>
          </p:nvSpPr>
          <p:spPr bwMode="auto">
            <a:xfrm>
              <a:off x="4054046" y="2137918"/>
              <a:ext cx="2858563" cy="247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Font typeface="Wingdings" pitchFamily="2" charset="2"/>
                <a:buNone/>
              </a:pPr>
              <a:r>
                <a:rPr lang="fr-FR" sz="1600" kern="0" dirty="0">
                  <a:solidFill>
                    <a:srgbClr val="EA0000"/>
                  </a:solidFill>
                  <a:latin typeface="Arial Narrow" panose="020B0606020202030204" pitchFamily="34" charset="0"/>
                </a:rPr>
                <a:t>Transparence de l’information</a:t>
              </a:r>
            </a:p>
          </p:txBody>
        </p:sp>
        <p:sp>
          <p:nvSpPr>
            <p:cNvPr id="34" name="Content Placeholder 2">
              <a:extLst>
                <a:ext uri="{FF2B5EF4-FFF2-40B4-BE49-F238E27FC236}">
                  <a16:creationId xmlns:a16="http://schemas.microsoft.com/office/drawing/2014/main" xmlns="" id="{4AF09D9E-F076-4D91-9D05-4F4E2B8FED13}"/>
                </a:ext>
              </a:extLst>
            </p:cNvPr>
            <p:cNvSpPr txBox="1">
              <a:spLocks/>
            </p:cNvSpPr>
            <p:nvPr/>
          </p:nvSpPr>
          <p:spPr bwMode="auto">
            <a:xfrm>
              <a:off x="4054045" y="2457715"/>
              <a:ext cx="3308921" cy="374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Font typeface="Wingdings" pitchFamily="2" charset="2"/>
                <a:buNone/>
              </a:pPr>
              <a:r>
                <a:rPr lang="fr-FR" sz="1600" b="0" kern="0" dirty="0">
                  <a:solidFill>
                    <a:schemeClr val="tx1"/>
                  </a:solidFill>
                  <a:latin typeface="Arial Narrow" panose="020B0606020202030204" pitchFamily="34" charset="0"/>
                </a:rPr>
                <a:t>Adéquation du conseil au client</a:t>
              </a:r>
            </a:p>
          </p:txBody>
        </p:sp>
        <p:sp>
          <p:nvSpPr>
            <p:cNvPr id="35" name="Content Placeholder 2">
              <a:extLst>
                <a:ext uri="{FF2B5EF4-FFF2-40B4-BE49-F238E27FC236}">
                  <a16:creationId xmlns:a16="http://schemas.microsoft.com/office/drawing/2014/main" xmlns="" id="{0F5F81D9-273B-44C8-AADA-D5892AA9AE08}"/>
                </a:ext>
              </a:extLst>
            </p:cNvPr>
            <p:cNvSpPr txBox="1">
              <a:spLocks/>
            </p:cNvSpPr>
            <p:nvPr/>
          </p:nvSpPr>
          <p:spPr bwMode="auto">
            <a:xfrm>
              <a:off x="4054046" y="2777512"/>
              <a:ext cx="2191255" cy="215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Font typeface="Wingdings" pitchFamily="2" charset="2"/>
                <a:buNone/>
              </a:pPr>
              <a:r>
                <a:rPr lang="fr-FR" sz="1600" b="0" kern="0" dirty="0">
                  <a:solidFill>
                    <a:schemeClr val="tx1"/>
                  </a:solidFill>
                  <a:latin typeface="Arial Narrow" panose="020B0606020202030204" pitchFamily="34" charset="0"/>
                </a:rPr>
                <a:t>Suivi dans la durée</a:t>
              </a:r>
            </a:p>
          </p:txBody>
        </p:sp>
        <p:sp>
          <p:nvSpPr>
            <p:cNvPr id="37" name="Oval 59">
              <a:extLst>
                <a:ext uri="{FF2B5EF4-FFF2-40B4-BE49-F238E27FC236}">
                  <a16:creationId xmlns:a16="http://schemas.microsoft.com/office/drawing/2014/main" xmlns="" id="{8506D38E-31D2-4F42-B526-A2745A1CD331}"/>
                </a:ext>
              </a:extLst>
            </p:cNvPr>
            <p:cNvSpPr/>
            <p:nvPr/>
          </p:nvSpPr>
          <p:spPr bwMode="auto">
            <a:xfrm>
              <a:off x="3857291" y="2831761"/>
              <a:ext cx="180000" cy="180000"/>
            </a:xfrm>
            <a:prstGeom prst="ellipse">
              <a:avLst/>
            </a:prstGeom>
            <a:solidFill>
              <a:schemeClr val="tx1">
                <a:lumMod val="50000"/>
                <a:lumOff val="50000"/>
              </a:schemeClr>
            </a:solidFill>
            <a:ln w="9525" cap="flat" cmpd="sng" algn="ctr">
              <a:solidFill>
                <a:schemeClr val="tx1">
                  <a:lumMod val="50000"/>
                  <a:lumOff val="50000"/>
                </a:schemeClr>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fr-FR" sz="1400" b="1" dirty="0">
                  <a:solidFill>
                    <a:schemeClr val="bg1"/>
                  </a:solidFill>
                  <a:latin typeface="Arial Narrow" panose="020B0606020202030204" pitchFamily="34" charset="0"/>
                </a:rPr>
                <a:t>4</a:t>
              </a:r>
            </a:p>
          </p:txBody>
        </p:sp>
        <p:grpSp>
          <p:nvGrpSpPr>
            <p:cNvPr id="38" name="Group 3">
              <a:extLst>
                <a:ext uri="{FF2B5EF4-FFF2-40B4-BE49-F238E27FC236}">
                  <a16:creationId xmlns:a16="http://schemas.microsoft.com/office/drawing/2014/main" xmlns="" id="{AE1288AF-8C30-4AF2-B500-F239D1732CFC}"/>
                </a:ext>
              </a:extLst>
            </p:cNvPr>
            <p:cNvGrpSpPr/>
            <p:nvPr/>
          </p:nvGrpSpPr>
          <p:grpSpPr>
            <a:xfrm>
              <a:off x="2324580" y="1858701"/>
              <a:ext cx="1519063" cy="1175023"/>
              <a:chOff x="582410" y="2070800"/>
              <a:chExt cx="1519063" cy="1175023"/>
            </a:xfrm>
          </p:grpSpPr>
          <p:grpSp>
            <p:nvGrpSpPr>
              <p:cNvPr id="39" name="Group 7174">
                <a:extLst>
                  <a:ext uri="{FF2B5EF4-FFF2-40B4-BE49-F238E27FC236}">
                    <a16:creationId xmlns:a16="http://schemas.microsoft.com/office/drawing/2014/main" xmlns="" id="{FCF3DF31-EE94-4860-8907-D511ABAE5800}"/>
                  </a:ext>
                </a:extLst>
              </p:cNvPr>
              <p:cNvGrpSpPr/>
              <p:nvPr/>
            </p:nvGrpSpPr>
            <p:grpSpPr>
              <a:xfrm>
                <a:off x="582410" y="2070800"/>
                <a:ext cx="1332648" cy="1175023"/>
                <a:chOff x="680219" y="3636410"/>
                <a:chExt cx="1332648" cy="1175023"/>
              </a:xfrm>
            </p:grpSpPr>
            <p:sp>
              <p:nvSpPr>
                <p:cNvPr id="44" name="Freeform: Shape 7172">
                  <a:extLst>
                    <a:ext uri="{FF2B5EF4-FFF2-40B4-BE49-F238E27FC236}">
                      <a16:creationId xmlns:a16="http://schemas.microsoft.com/office/drawing/2014/main" xmlns="" id="{928164B8-FF01-4E28-992A-083CEB6AAB45}"/>
                    </a:ext>
                  </a:extLst>
                </p:cNvPr>
                <p:cNvSpPr/>
                <p:nvPr/>
              </p:nvSpPr>
              <p:spPr bwMode="auto">
                <a:xfrm>
                  <a:off x="1215706" y="4140200"/>
                  <a:ext cx="248026" cy="279559"/>
                </a:xfrm>
                <a:custGeom>
                  <a:avLst/>
                  <a:gdLst>
                    <a:gd name="connsiteX0" fmla="*/ 2698 w 253224"/>
                    <a:gd name="connsiteY0" fmla="*/ 269081 h 301251"/>
                    <a:gd name="connsiteX1" fmla="*/ 126523 w 253224"/>
                    <a:gd name="connsiteY1" fmla="*/ 0 h 301251"/>
                    <a:gd name="connsiteX2" fmla="*/ 250348 w 253224"/>
                    <a:gd name="connsiteY2" fmla="*/ 266700 h 301251"/>
                    <a:gd name="connsiteX3" fmla="*/ 2698 w 253224"/>
                    <a:gd name="connsiteY3" fmla="*/ 269081 h 301251"/>
                  </a:gdLst>
                  <a:ahLst/>
                  <a:cxnLst>
                    <a:cxn ang="0">
                      <a:pos x="connsiteX0" y="connsiteY0"/>
                    </a:cxn>
                    <a:cxn ang="0">
                      <a:pos x="connsiteX1" y="connsiteY1"/>
                    </a:cxn>
                    <a:cxn ang="0">
                      <a:pos x="connsiteX2" y="connsiteY2"/>
                    </a:cxn>
                    <a:cxn ang="0">
                      <a:pos x="connsiteX3" y="connsiteY3"/>
                    </a:cxn>
                  </a:cxnLst>
                  <a:rect l="l" t="t" r="r" b="b"/>
                  <a:pathLst>
                    <a:path w="253224" h="301251">
                      <a:moveTo>
                        <a:pt x="2698" y="269081"/>
                      </a:moveTo>
                      <a:cubicBezTo>
                        <a:pt x="-17940" y="224631"/>
                        <a:pt x="85248" y="397"/>
                        <a:pt x="126523" y="0"/>
                      </a:cubicBezTo>
                      <a:cubicBezTo>
                        <a:pt x="167798" y="-397"/>
                        <a:pt x="271779" y="222250"/>
                        <a:pt x="250348" y="266700"/>
                      </a:cubicBezTo>
                      <a:cubicBezTo>
                        <a:pt x="228917" y="311150"/>
                        <a:pt x="23336" y="313531"/>
                        <a:pt x="2698" y="269081"/>
                      </a:cubicBezTo>
                      <a:close/>
                    </a:path>
                  </a:pathLst>
                </a:custGeom>
                <a:solidFill>
                  <a:schemeClr val="bg1">
                    <a:lumMod val="85000"/>
                  </a:schemeClr>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fr-FR" sz="1600">
                    <a:latin typeface="Arial Narrow" panose="020B0606020202030204" pitchFamily="34" charset="0"/>
                  </a:endParaRPr>
                </a:p>
              </p:txBody>
            </p:sp>
            <p:sp>
              <p:nvSpPr>
                <p:cNvPr id="45" name="Oval 6">
                  <a:extLst>
                    <a:ext uri="{FF2B5EF4-FFF2-40B4-BE49-F238E27FC236}">
                      <a16:creationId xmlns:a16="http://schemas.microsoft.com/office/drawing/2014/main" xmlns="" id="{EFDDEE4D-15C0-4671-AB93-86008C1060BA}"/>
                    </a:ext>
                  </a:extLst>
                </p:cNvPr>
                <p:cNvSpPr/>
                <p:nvPr/>
              </p:nvSpPr>
              <p:spPr bwMode="auto">
                <a:xfrm rot="5400000">
                  <a:off x="948045" y="3636328"/>
                  <a:ext cx="783349" cy="783513"/>
                </a:xfrm>
                <a:prstGeom prst="ellipse">
                  <a:avLst/>
                </a:prstGeom>
                <a:solidFill>
                  <a:srgbClr val="908476">
                    <a:alpha val="84000"/>
                  </a:srgbClr>
                </a:solidFill>
                <a:ln w="19050">
                  <a:noFill/>
                  <a:prstDash val="solid"/>
                </a:ln>
              </p:spPr>
              <p:style>
                <a:lnRef idx="2">
                  <a:schemeClr val="accent1"/>
                </a:lnRef>
                <a:fillRef idx="1">
                  <a:schemeClr val="lt1"/>
                </a:fillRef>
                <a:effectRef idx="0">
                  <a:schemeClr val="accent1"/>
                </a:effectRef>
                <a:fontRef idx="minor">
                  <a:schemeClr val="dk1"/>
                </a:fontRef>
              </p:style>
              <p:txBody>
                <a:bodyPr lIns="72000" tIns="0" rIns="72000" bIns="36000" rtlCol="0" anchor="t"/>
                <a:lstStyle/>
                <a:p>
                  <a:pPr algn="ctr" defTabSz="1727942">
                    <a:buClr>
                      <a:srgbClr val="535353"/>
                    </a:buClr>
                  </a:pPr>
                  <a:endParaRPr lang="en-US" b="1" cap="small" dirty="0">
                    <a:solidFill>
                      <a:schemeClr val="bg1"/>
                    </a:solidFill>
                    <a:latin typeface="Arial Narrow" panose="020B0606020202030204" pitchFamily="34" charset="0"/>
                  </a:endParaRPr>
                </a:p>
              </p:txBody>
            </p:sp>
            <p:sp>
              <p:nvSpPr>
                <p:cNvPr id="46" name="Oval 8">
                  <a:extLst>
                    <a:ext uri="{FF2B5EF4-FFF2-40B4-BE49-F238E27FC236}">
                      <a16:creationId xmlns:a16="http://schemas.microsoft.com/office/drawing/2014/main" xmlns="" id="{A64A8056-5C68-4DEB-BEEA-FAA4F0EB7897}"/>
                    </a:ext>
                  </a:extLst>
                </p:cNvPr>
                <p:cNvSpPr/>
                <p:nvPr/>
              </p:nvSpPr>
              <p:spPr bwMode="auto">
                <a:xfrm rot="5400000">
                  <a:off x="680301" y="4028002"/>
                  <a:ext cx="783349" cy="783513"/>
                </a:xfrm>
                <a:prstGeom prst="ellipse">
                  <a:avLst/>
                </a:prstGeom>
                <a:solidFill>
                  <a:srgbClr val="BFBFBF">
                    <a:alpha val="84000"/>
                  </a:srgbClr>
                </a:solidFill>
                <a:ln w="19050">
                  <a:noFill/>
                  <a:prstDash val="soli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1"/>
                </a:lnRef>
                <a:fillRef idx="1">
                  <a:schemeClr val="lt1"/>
                </a:fillRef>
                <a:effectRef idx="0">
                  <a:schemeClr val="accent1"/>
                </a:effectRef>
                <a:fontRef idx="minor">
                  <a:schemeClr val="dk1"/>
                </a:fontRef>
              </p:style>
              <p:txBody>
                <a:bodyPr lIns="72000" tIns="0" rIns="72000" bIns="36000" rtlCol="0" anchor="t"/>
                <a:lstStyle/>
                <a:p>
                  <a:pPr algn="ctr" defTabSz="1727942">
                    <a:buClr>
                      <a:srgbClr val="535353"/>
                    </a:buClr>
                  </a:pPr>
                  <a:endParaRPr lang="en-US" b="1" cap="small" dirty="0">
                    <a:solidFill>
                      <a:prstClr val="white"/>
                    </a:solidFill>
                    <a:latin typeface="Arial Narrow" panose="020B0606020202030204" pitchFamily="34" charset="0"/>
                  </a:endParaRPr>
                </a:p>
              </p:txBody>
            </p:sp>
            <p:sp>
              <p:nvSpPr>
                <p:cNvPr id="47" name="Oval 6">
                  <a:extLst>
                    <a:ext uri="{FF2B5EF4-FFF2-40B4-BE49-F238E27FC236}">
                      <a16:creationId xmlns:a16="http://schemas.microsoft.com/office/drawing/2014/main" xmlns="" id="{1DA290FA-4D22-4198-AC3A-88DC31110205}"/>
                    </a:ext>
                  </a:extLst>
                </p:cNvPr>
                <p:cNvSpPr/>
                <p:nvPr/>
              </p:nvSpPr>
              <p:spPr bwMode="auto">
                <a:xfrm rot="5400000">
                  <a:off x="1229436" y="4028002"/>
                  <a:ext cx="783349" cy="783513"/>
                </a:xfrm>
                <a:prstGeom prst="ellipse">
                  <a:avLst/>
                </a:prstGeom>
                <a:solidFill>
                  <a:srgbClr val="EA0000">
                    <a:alpha val="84000"/>
                  </a:srgbClr>
                </a:solidFill>
                <a:ln w="19050">
                  <a:noFill/>
                  <a:prstDash val="solid"/>
                </a:ln>
              </p:spPr>
              <p:style>
                <a:lnRef idx="2">
                  <a:schemeClr val="accent1"/>
                </a:lnRef>
                <a:fillRef idx="1">
                  <a:schemeClr val="lt1"/>
                </a:fillRef>
                <a:effectRef idx="0">
                  <a:schemeClr val="accent1"/>
                </a:effectRef>
                <a:fontRef idx="minor">
                  <a:schemeClr val="dk1"/>
                </a:fontRef>
              </p:style>
              <p:txBody>
                <a:bodyPr lIns="72000" tIns="0" rIns="72000" bIns="36000" rtlCol="0" anchor="t"/>
                <a:lstStyle/>
                <a:p>
                  <a:pPr algn="ctr" defTabSz="1727942">
                    <a:buClr>
                      <a:srgbClr val="535353"/>
                    </a:buClr>
                  </a:pPr>
                  <a:endParaRPr lang="en-US" b="1" cap="small" dirty="0">
                    <a:solidFill>
                      <a:srgbClr val="EA0000"/>
                    </a:solidFill>
                    <a:latin typeface="Arial Narrow" panose="020B0606020202030204" pitchFamily="34" charset="0"/>
                  </a:endParaRPr>
                </a:p>
              </p:txBody>
            </p:sp>
          </p:grpSp>
          <p:sp>
            <p:nvSpPr>
              <p:cNvPr id="40" name="Content Placeholder 2">
                <a:extLst>
                  <a:ext uri="{FF2B5EF4-FFF2-40B4-BE49-F238E27FC236}">
                    <a16:creationId xmlns:a16="http://schemas.microsoft.com/office/drawing/2014/main" xmlns="" id="{312D93D6-A554-4A3F-98C9-DD6CFC72CDF3}"/>
                  </a:ext>
                </a:extLst>
              </p:cNvPr>
              <p:cNvSpPr txBox="1">
                <a:spLocks/>
              </p:cNvSpPr>
              <p:nvPr/>
            </p:nvSpPr>
            <p:spPr bwMode="auto">
              <a:xfrm>
                <a:off x="707622" y="2246561"/>
                <a:ext cx="1045331" cy="1716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45702" rIns="144000" bIns="45702" numCol="1" spcCol="0" rtlCol="0" fromWordArt="0" anchor="ctr" anchorCtr="0" forceAA="0" compatLnSpc="1">
                <a:prstTxWarp prst="textNoShape">
                  <a:avLst/>
                </a:prstTxWarp>
                <a:noAutofit/>
              </a:bodyPr>
              <a:lstStyle>
                <a:defPPr>
                  <a:defRPr lang="fr-FR"/>
                </a:defPPr>
                <a:lvl1pPr marL="0" indent="0">
                  <a:buFont typeface="Wingdings" pitchFamily="2" charset="2"/>
                  <a:buNone/>
                  <a:defRPr sz="800" b="1" kern="0">
                    <a:solidFill>
                      <a:schemeClr val="bg1">
                        <a:lumMod val="50000"/>
                      </a:schemeClr>
                    </a:solidFill>
                    <a:latin typeface="+mn-lt"/>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pPr algn="ctr"/>
                <a:r>
                  <a:rPr lang="fr-FR" sz="1600" dirty="0" err="1">
                    <a:solidFill>
                      <a:schemeClr val="bg1"/>
                    </a:solidFill>
                    <a:latin typeface="Arial Narrow" panose="020B0606020202030204" pitchFamily="34" charset="0"/>
                  </a:rPr>
                  <a:t>PRIIPs</a:t>
                </a:r>
                <a:endParaRPr lang="fr-FR" sz="1600" dirty="0">
                  <a:solidFill>
                    <a:schemeClr val="bg1"/>
                  </a:solidFill>
                  <a:latin typeface="Arial Narrow" panose="020B0606020202030204" pitchFamily="34" charset="0"/>
                </a:endParaRPr>
              </a:p>
            </p:txBody>
          </p:sp>
          <p:sp>
            <p:nvSpPr>
              <p:cNvPr id="41" name="Content Placeholder 2">
                <a:extLst>
                  <a:ext uri="{FF2B5EF4-FFF2-40B4-BE49-F238E27FC236}">
                    <a16:creationId xmlns:a16="http://schemas.microsoft.com/office/drawing/2014/main" xmlns="" id="{F23457A5-D745-4EFE-949B-90729CC96D6F}"/>
                  </a:ext>
                </a:extLst>
              </p:cNvPr>
              <p:cNvSpPr txBox="1">
                <a:spLocks/>
              </p:cNvSpPr>
              <p:nvPr/>
            </p:nvSpPr>
            <p:spPr bwMode="auto">
              <a:xfrm>
                <a:off x="1218897" y="2730774"/>
                <a:ext cx="882576" cy="27214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45702" rIns="144000" bIns="45702" numCol="1" spcCol="0" rtlCol="0" fromWordArt="0" anchor="ctr" anchorCtr="0" forceAA="0" compatLnSpc="1">
                <a:prstTxWarp prst="textNoShape">
                  <a:avLst/>
                </a:prstTxWarp>
                <a:noAutofit/>
              </a:bodyPr>
              <a:lstStyle>
                <a:defPPr>
                  <a:defRPr lang="fr-FR"/>
                </a:defPPr>
                <a:lvl1pPr marL="0" indent="0">
                  <a:buFont typeface="Wingdings" pitchFamily="2" charset="2"/>
                  <a:buNone/>
                  <a:defRPr sz="800" b="1" kern="0">
                    <a:solidFill>
                      <a:schemeClr val="bg1">
                        <a:lumMod val="50000"/>
                      </a:schemeClr>
                    </a:solidFill>
                    <a:latin typeface="+mn-lt"/>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r>
                  <a:rPr lang="fr-FR" sz="1600" dirty="0">
                    <a:solidFill>
                      <a:schemeClr val="bg1"/>
                    </a:solidFill>
                    <a:latin typeface="Arial Narrow" panose="020B0606020202030204" pitchFamily="34" charset="0"/>
                  </a:rPr>
                  <a:t>MIF 2</a:t>
                </a:r>
              </a:p>
            </p:txBody>
          </p:sp>
          <p:sp>
            <p:nvSpPr>
              <p:cNvPr id="42" name="Content Placeholder 2">
                <a:extLst>
                  <a:ext uri="{FF2B5EF4-FFF2-40B4-BE49-F238E27FC236}">
                    <a16:creationId xmlns:a16="http://schemas.microsoft.com/office/drawing/2014/main" xmlns="" id="{ACA324E7-F90F-4A4F-AF5B-B39E938DE210}"/>
                  </a:ext>
                </a:extLst>
              </p:cNvPr>
              <p:cNvSpPr txBox="1">
                <a:spLocks/>
              </p:cNvSpPr>
              <p:nvPr/>
            </p:nvSpPr>
            <p:spPr bwMode="auto">
              <a:xfrm>
                <a:off x="584607" y="2692548"/>
                <a:ext cx="808612" cy="33212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45702" rIns="144000" bIns="45702" numCol="1" spcCol="0" rtlCol="0" fromWordArt="0" anchor="ctr" anchorCtr="0" forceAA="0" compatLnSpc="1">
                <a:prstTxWarp prst="textNoShape">
                  <a:avLst/>
                </a:prstTxWarp>
                <a:noAutofit/>
              </a:bodyPr>
              <a:lstStyle>
                <a:defPPr>
                  <a:defRPr lang="fr-FR"/>
                </a:defPPr>
                <a:lvl1pPr marL="0" indent="0">
                  <a:buFont typeface="Wingdings" pitchFamily="2" charset="2"/>
                  <a:buNone/>
                  <a:defRPr sz="800" b="1" kern="0">
                    <a:solidFill>
                      <a:schemeClr val="bg1">
                        <a:lumMod val="50000"/>
                      </a:schemeClr>
                    </a:solidFill>
                    <a:latin typeface="+mn-lt"/>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r>
                  <a:rPr lang="fr-FR" sz="1600" dirty="0">
                    <a:solidFill>
                      <a:schemeClr val="bg1"/>
                    </a:solidFill>
                    <a:latin typeface="Arial Narrow" panose="020B0606020202030204" pitchFamily="34" charset="0"/>
                  </a:rPr>
                  <a:t>DDA</a:t>
                </a:r>
              </a:p>
            </p:txBody>
          </p:sp>
          <p:sp>
            <p:nvSpPr>
              <p:cNvPr id="43" name="Freeform: Shape 112">
                <a:extLst>
                  <a:ext uri="{FF2B5EF4-FFF2-40B4-BE49-F238E27FC236}">
                    <a16:creationId xmlns:a16="http://schemas.microsoft.com/office/drawing/2014/main" xmlns="" id="{666204C9-E178-4C21-B17A-7773CCE1039C}"/>
                  </a:ext>
                </a:extLst>
              </p:cNvPr>
              <p:cNvSpPr/>
              <p:nvPr/>
            </p:nvSpPr>
            <p:spPr bwMode="auto">
              <a:xfrm>
                <a:off x="1136898" y="2566625"/>
                <a:ext cx="241848" cy="279532"/>
              </a:xfrm>
              <a:custGeom>
                <a:avLst/>
                <a:gdLst>
                  <a:gd name="connsiteX0" fmla="*/ 120947 w 241848"/>
                  <a:gd name="connsiteY0" fmla="*/ 0 h 279532"/>
                  <a:gd name="connsiteX1" fmla="*/ 133217 w 241848"/>
                  <a:gd name="connsiteY1" fmla="*/ 6133 h 279532"/>
                  <a:gd name="connsiteX2" fmla="*/ 178141 w 241848"/>
                  <a:gd name="connsiteY2" fmla="*/ 60570 h 279532"/>
                  <a:gd name="connsiteX3" fmla="*/ 206430 w 241848"/>
                  <a:gd name="connsiteY3" fmla="*/ 112677 h 279532"/>
                  <a:gd name="connsiteX4" fmla="*/ 221555 w 241848"/>
                  <a:gd name="connsiteY4" fmla="*/ 150595 h 279532"/>
                  <a:gd name="connsiteX5" fmla="*/ 237088 w 241848"/>
                  <a:gd name="connsiteY5" fmla="*/ 200623 h 279532"/>
                  <a:gd name="connsiteX6" fmla="*/ 241848 w 241848"/>
                  <a:gd name="connsiteY6" fmla="*/ 247830 h 279532"/>
                  <a:gd name="connsiteX7" fmla="*/ 226610 w 241848"/>
                  <a:gd name="connsiteY7" fmla="*/ 261126 h 279532"/>
                  <a:gd name="connsiteX8" fmla="*/ 198316 w 241848"/>
                  <a:gd name="connsiteY8" fmla="*/ 271044 h 279532"/>
                  <a:gd name="connsiteX9" fmla="*/ 187429 w 241848"/>
                  <a:gd name="connsiteY9" fmla="*/ 272868 h 279532"/>
                  <a:gd name="connsiteX10" fmla="*/ 122041 w 241848"/>
                  <a:gd name="connsiteY10" fmla="*/ 279459 h 279532"/>
                  <a:gd name="connsiteX11" fmla="*/ 120756 w 241848"/>
                  <a:gd name="connsiteY11" fmla="*/ 279532 h 279532"/>
                  <a:gd name="connsiteX12" fmla="*/ 42081 w 241848"/>
                  <a:gd name="connsiteY12" fmla="*/ 271603 h 279532"/>
                  <a:gd name="connsiteX13" fmla="*/ 17517 w 241848"/>
                  <a:gd name="connsiteY13" fmla="*/ 263979 h 279532"/>
                  <a:gd name="connsiteX14" fmla="*/ 15029 w 241848"/>
                  <a:gd name="connsiteY14" fmla="*/ 263146 h 279532"/>
                  <a:gd name="connsiteX15" fmla="*/ 0 w 241848"/>
                  <a:gd name="connsiteY15" fmla="*/ 250000 h 279532"/>
                  <a:gd name="connsiteX16" fmla="*/ 4979 w 241848"/>
                  <a:gd name="connsiteY16" fmla="*/ 200623 h 279532"/>
                  <a:gd name="connsiteX17" fmla="*/ 17591 w 241848"/>
                  <a:gd name="connsiteY17" fmla="*/ 160003 h 279532"/>
                  <a:gd name="connsiteX18" fmla="*/ 37564 w 241848"/>
                  <a:gd name="connsiteY18" fmla="*/ 109523 h 279532"/>
                  <a:gd name="connsiteX19" fmla="*/ 47543 w 241848"/>
                  <a:gd name="connsiteY19" fmla="*/ 90748 h 279532"/>
                  <a:gd name="connsiteX20" fmla="*/ 61061 w 241848"/>
                  <a:gd name="connsiteY20" fmla="*/ 65847 h 279532"/>
                  <a:gd name="connsiteX21" fmla="*/ 66500 w 241848"/>
                  <a:gd name="connsiteY21" fmla="*/ 57451 h 279532"/>
                  <a:gd name="connsiteX22" fmla="*/ 108656 w 241848"/>
                  <a:gd name="connsiteY22" fmla="*/ 6368 h 279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1848" h="279532">
                    <a:moveTo>
                      <a:pt x="120947" y="0"/>
                    </a:moveTo>
                    <a:lnTo>
                      <a:pt x="133217" y="6133"/>
                    </a:lnTo>
                    <a:lnTo>
                      <a:pt x="178141" y="60570"/>
                    </a:lnTo>
                    <a:lnTo>
                      <a:pt x="206430" y="112677"/>
                    </a:lnTo>
                    <a:lnTo>
                      <a:pt x="221555" y="150595"/>
                    </a:lnTo>
                    <a:lnTo>
                      <a:pt x="237088" y="200623"/>
                    </a:lnTo>
                    <a:lnTo>
                      <a:pt x="241848" y="247830"/>
                    </a:lnTo>
                    <a:lnTo>
                      <a:pt x="226610" y="261126"/>
                    </a:lnTo>
                    <a:cubicBezTo>
                      <a:pt x="219055" y="265054"/>
                      <a:pt x="209389" y="268363"/>
                      <a:pt x="198316" y="271044"/>
                    </a:cubicBezTo>
                    <a:lnTo>
                      <a:pt x="187429" y="272868"/>
                    </a:lnTo>
                    <a:lnTo>
                      <a:pt x="122041" y="279459"/>
                    </a:lnTo>
                    <a:lnTo>
                      <a:pt x="120756" y="279532"/>
                    </a:lnTo>
                    <a:lnTo>
                      <a:pt x="42081" y="271603"/>
                    </a:lnTo>
                    <a:lnTo>
                      <a:pt x="17517" y="263979"/>
                    </a:lnTo>
                    <a:lnTo>
                      <a:pt x="15029" y="263146"/>
                    </a:lnTo>
                    <a:lnTo>
                      <a:pt x="0" y="250000"/>
                    </a:lnTo>
                    <a:lnTo>
                      <a:pt x="4979" y="200623"/>
                    </a:lnTo>
                    <a:lnTo>
                      <a:pt x="17591" y="160003"/>
                    </a:lnTo>
                    <a:lnTo>
                      <a:pt x="37564" y="109523"/>
                    </a:lnTo>
                    <a:lnTo>
                      <a:pt x="47543" y="90748"/>
                    </a:lnTo>
                    <a:lnTo>
                      <a:pt x="61061" y="65847"/>
                    </a:lnTo>
                    <a:lnTo>
                      <a:pt x="66500" y="57451"/>
                    </a:lnTo>
                    <a:lnTo>
                      <a:pt x="108656" y="6368"/>
                    </a:lnTo>
                    <a:close/>
                  </a:path>
                </a:pathLst>
              </a:custGeom>
              <a:solidFill>
                <a:srgbClr val="C00000"/>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fr-FR" sz="1600">
                  <a:latin typeface="Arial Narrow" panose="020B0606020202030204" pitchFamily="34" charset="0"/>
                </a:endParaRPr>
              </a:p>
            </p:txBody>
          </p:sp>
        </p:grpSp>
      </p:grpSp>
      <p:sp>
        <p:nvSpPr>
          <p:cNvPr id="48" name="ZoneTexte 47"/>
          <p:cNvSpPr txBox="1"/>
          <p:nvPr/>
        </p:nvSpPr>
        <p:spPr>
          <a:xfrm>
            <a:off x="395785" y="1193754"/>
            <a:ext cx="3222357" cy="338554"/>
          </a:xfrm>
          <a:prstGeom prst="rect">
            <a:avLst/>
          </a:prstGeom>
          <a:noFill/>
        </p:spPr>
        <p:txBody>
          <a:bodyPr wrap="none" rtlCol="0">
            <a:spAutoFit/>
          </a:bodyPr>
          <a:lstStyle/>
          <a:p>
            <a:r>
              <a:rPr lang="fr-FR" sz="1600" b="1" dirty="0" smtClean="0">
                <a:latin typeface="Arial Narrow" panose="020B0606020202030204" pitchFamily="34" charset="0"/>
              </a:rPr>
              <a:t>En quoi le parcours client évolue-t-il ?</a:t>
            </a:r>
            <a:endParaRPr lang="fr-FR" sz="1600" b="1" dirty="0">
              <a:latin typeface="Arial Narrow" panose="020B0606020202030204" pitchFamily="34" charset="0"/>
            </a:endParaRPr>
          </a:p>
        </p:txBody>
      </p:sp>
      <p:sp>
        <p:nvSpPr>
          <p:cNvPr id="49" name="Content Placeholder 2">
            <a:extLst>
              <a:ext uri="{FF2B5EF4-FFF2-40B4-BE49-F238E27FC236}">
                <a16:creationId xmlns:a16="http://schemas.microsoft.com/office/drawing/2014/main" xmlns="" id="{984C4701-7922-4D6B-96C1-924BA067BA1A}"/>
              </a:ext>
            </a:extLst>
          </p:cNvPr>
          <p:cNvSpPr txBox="1">
            <a:spLocks/>
          </p:cNvSpPr>
          <p:nvPr/>
        </p:nvSpPr>
        <p:spPr bwMode="auto">
          <a:xfrm>
            <a:off x="3782273" y="1818120"/>
            <a:ext cx="2858563" cy="319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Font typeface="Wingdings" pitchFamily="2" charset="2"/>
              <a:buNone/>
            </a:pPr>
            <a:r>
              <a:rPr lang="fr-FR" sz="1600" b="0" kern="0" dirty="0">
                <a:solidFill>
                  <a:schemeClr val="tx1"/>
                </a:solidFill>
                <a:latin typeface="Arial Narrow" panose="020B0606020202030204" pitchFamily="34" charset="0"/>
              </a:rPr>
              <a:t>Connaissance </a:t>
            </a:r>
            <a:r>
              <a:rPr lang="fr-FR" sz="1600" b="0" kern="0" dirty="0" smtClean="0">
                <a:solidFill>
                  <a:schemeClr val="tx1"/>
                </a:solidFill>
                <a:latin typeface="Arial Narrow" panose="020B0606020202030204" pitchFamily="34" charset="0"/>
              </a:rPr>
              <a:t>client approfondie</a:t>
            </a:r>
            <a:endParaRPr lang="fr-FR" sz="1600" b="0" kern="0"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26195229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p:cNvSpPr/>
          <p:nvPr/>
        </p:nvSpPr>
        <p:spPr>
          <a:xfrm>
            <a:off x="6869907" y="1223461"/>
            <a:ext cx="1965279" cy="1296739"/>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p:cNvSpPr/>
          <p:nvPr/>
        </p:nvSpPr>
        <p:spPr>
          <a:xfrm>
            <a:off x="6905765" y="1218978"/>
            <a:ext cx="1965279" cy="12967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p:cNvSpPr/>
          <p:nvPr/>
        </p:nvSpPr>
        <p:spPr>
          <a:xfrm>
            <a:off x="658789" y="1124007"/>
            <a:ext cx="8067368" cy="1815882"/>
          </a:xfrm>
          <a:prstGeom prst="rect">
            <a:avLst/>
          </a:prstGeom>
        </p:spPr>
        <p:txBody>
          <a:bodyPr wrap="square">
            <a:spAutoFit/>
          </a:bodyPr>
          <a:lstStyle/>
          <a:p>
            <a:pPr lvl="0"/>
            <a:endParaRPr lang="fr-FR" sz="1600" dirty="0">
              <a:solidFill>
                <a:prstClr val="black"/>
              </a:solidFill>
              <a:latin typeface="Arial Narrow" panose="020B0606020202030204" pitchFamily="34" charset="0"/>
            </a:endParaRPr>
          </a:p>
          <a:p>
            <a:pPr lvl="0"/>
            <a:endParaRPr lang="fr-FR" sz="1600" dirty="0">
              <a:solidFill>
                <a:prstClr val="black"/>
              </a:solidFill>
              <a:latin typeface="Arial Narrow" panose="020B0606020202030204" pitchFamily="34" charset="0"/>
            </a:endParaRPr>
          </a:p>
          <a:p>
            <a:pPr lvl="0"/>
            <a:endParaRPr lang="fr-FR" sz="1600" dirty="0">
              <a:solidFill>
                <a:prstClr val="black"/>
              </a:solidFill>
              <a:latin typeface="Arial Narrow" panose="020B0606020202030204" pitchFamily="34" charset="0"/>
            </a:endParaRPr>
          </a:p>
          <a:p>
            <a:pPr lvl="0"/>
            <a:endParaRPr lang="fr-FR" sz="1600" dirty="0">
              <a:solidFill>
                <a:prstClr val="black"/>
              </a:solidFill>
              <a:latin typeface="Arial Narrow" panose="020B0606020202030204" pitchFamily="34" charset="0"/>
            </a:endParaRPr>
          </a:p>
          <a:p>
            <a:pPr lvl="0"/>
            <a:endParaRPr lang="fr-FR" sz="1600" dirty="0">
              <a:solidFill>
                <a:prstClr val="black"/>
              </a:solidFill>
              <a:latin typeface="Arial Narrow" panose="020B0606020202030204" pitchFamily="34" charset="0"/>
            </a:endParaRPr>
          </a:p>
          <a:p>
            <a:pPr lvl="0"/>
            <a:endParaRPr lang="fr-FR" sz="1600" dirty="0">
              <a:solidFill>
                <a:prstClr val="black"/>
              </a:solidFill>
              <a:latin typeface="Arial Narrow" panose="020B0606020202030204" pitchFamily="34" charset="0"/>
            </a:endParaRPr>
          </a:p>
          <a:p>
            <a:pPr lvl="0"/>
            <a:endParaRPr lang="fr-FR" sz="1600" dirty="0">
              <a:solidFill>
                <a:prstClr val="black"/>
              </a:solidFill>
              <a:latin typeface="Arial Narrow" panose="020B0606020202030204" pitchFamily="34" charset="0"/>
            </a:endParaRPr>
          </a:p>
        </p:txBody>
      </p:sp>
      <p:sp>
        <p:nvSpPr>
          <p:cNvPr id="36" name="Espace réservé du texte 1"/>
          <p:cNvSpPr>
            <a:spLocks noGrp="1"/>
          </p:cNvSpPr>
          <p:nvPr>
            <p:ph type="body" sz="quarter" idx="16"/>
          </p:nvPr>
        </p:nvSpPr>
        <p:spPr>
          <a:xfrm>
            <a:off x="739239" y="357375"/>
            <a:ext cx="8404761" cy="709425"/>
          </a:xfrm>
        </p:spPr>
        <p:txBody>
          <a:bodyPr/>
          <a:lstStyle/>
          <a:p>
            <a:pPr algn="l"/>
            <a:r>
              <a:rPr lang="fr-FR" sz="2000" dirty="0"/>
              <a:t>Les nouveaux parcours clients épargne financière et assurance</a:t>
            </a:r>
          </a:p>
        </p:txBody>
      </p:sp>
      <p:sp>
        <p:nvSpPr>
          <p:cNvPr id="2" name="ZoneTexte 1"/>
          <p:cNvSpPr txBox="1"/>
          <p:nvPr/>
        </p:nvSpPr>
        <p:spPr>
          <a:xfrm>
            <a:off x="395785" y="3121756"/>
            <a:ext cx="8711721" cy="3293209"/>
          </a:xfrm>
          <a:prstGeom prst="rect">
            <a:avLst/>
          </a:prstGeom>
          <a:noFill/>
        </p:spPr>
        <p:txBody>
          <a:bodyPr wrap="square" rtlCol="0">
            <a:spAutoFit/>
          </a:bodyPr>
          <a:lstStyle/>
          <a:p>
            <a:pPr marL="285750" indent="-285750">
              <a:buFontTx/>
              <a:buChar char="-"/>
            </a:pPr>
            <a:r>
              <a:rPr lang="fr-FR" sz="1600" dirty="0" smtClean="0">
                <a:latin typeface="Arial Narrow" panose="020B0606020202030204" pitchFamily="34" charset="0"/>
              </a:rPr>
              <a:t>L’adéquation du conseil est obtenue grâce aux tris effectués préalablement sur les familles de produits, selon </a:t>
            </a:r>
            <a:r>
              <a:rPr lang="fr-FR" sz="1600" dirty="0">
                <a:latin typeface="Arial Narrow" panose="020B0606020202030204" pitchFamily="34" charset="0"/>
              </a:rPr>
              <a:t>les paramètres </a:t>
            </a:r>
            <a:r>
              <a:rPr lang="fr-FR" sz="1600" dirty="0" smtClean="0">
                <a:latin typeface="Arial Narrow" panose="020B0606020202030204" pitchFamily="34" charset="0"/>
              </a:rPr>
              <a:t>                   (</a:t>
            </a:r>
            <a:r>
              <a:rPr lang="fr-FR" sz="1600" dirty="0">
                <a:latin typeface="Arial Narrow" panose="020B0606020202030204" pitchFamily="34" charset="0"/>
              </a:rPr>
              <a:t>Connaissances financières, Objectif, Risque accepté, Durée</a:t>
            </a:r>
            <a:r>
              <a:rPr lang="fr-FR" sz="1600" dirty="0" smtClean="0">
                <a:latin typeface="Arial Narrow" panose="020B0606020202030204" pitchFamily="34" charset="0"/>
              </a:rPr>
              <a:t>).</a:t>
            </a:r>
          </a:p>
          <a:p>
            <a:pPr marL="285750" indent="-285750">
              <a:buFontTx/>
              <a:buChar char="-"/>
            </a:pPr>
            <a:r>
              <a:rPr lang="fr-FR" sz="1600" dirty="0" smtClean="0">
                <a:latin typeface="Arial Narrow" panose="020B0606020202030204" pitchFamily="34" charset="0"/>
              </a:rPr>
              <a:t>Ces paramètres sont directement pris en compte par le système, à l’exception du critère de risque       , qui est volontairement laissé à la main du conseiller. Ce dernier ne retient que les produits compatibles avec le niveau de risque toléré pour le projet. Il peut retenir des produits de risque supérieur, mais </a:t>
            </a:r>
            <a:r>
              <a:rPr lang="fr-FR" sz="1600" b="1" dirty="0" smtClean="0">
                <a:latin typeface="Arial Narrow" panose="020B0606020202030204" pitchFamily="34" charset="0"/>
              </a:rPr>
              <a:t>exclusivement</a:t>
            </a:r>
            <a:r>
              <a:rPr lang="fr-FR" sz="1600" dirty="0" smtClean="0">
                <a:latin typeface="Arial Narrow" panose="020B0606020202030204" pitchFamily="34" charset="0"/>
              </a:rPr>
              <a:t> dans le cadre des </a:t>
            </a:r>
            <a:r>
              <a:rPr lang="fr-FR" sz="1600" b="1" dirty="0" smtClean="0">
                <a:latin typeface="Arial Narrow" panose="020B0606020202030204" pitchFamily="34" charset="0"/>
              </a:rPr>
              <a:t>portefeuilles modèles </a:t>
            </a:r>
            <a:r>
              <a:rPr lang="fr-FR" sz="1600" dirty="0" smtClean="0">
                <a:latin typeface="Arial Narrow" panose="020B0606020202030204" pitchFamily="34" charset="0"/>
              </a:rPr>
              <a:t>qui lui sont communiqués et dont la volatilité est parfaitement cernée.</a:t>
            </a:r>
          </a:p>
          <a:p>
            <a:pPr marL="285750" indent="-285750">
              <a:buFontTx/>
              <a:buChar char="-"/>
            </a:pPr>
            <a:r>
              <a:rPr lang="fr-FR" sz="1600" dirty="0" smtClean="0">
                <a:latin typeface="Arial Narrow" panose="020B0606020202030204" pitchFamily="34" charset="0"/>
              </a:rPr>
              <a:t>La GSM (Gestion sous mandat) pour les CTO/PEA et les OG (Orientations de gestion) pour l’assurance vie pourront également être proposées aux clients éligibles lors de cette étape.</a:t>
            </a:r>
          </a:p>
          <a:p>
            <a:pPr marL="285750" indent="-285750">
              <a:buFontTx/>
              <a:buChar char="-"/>
            </a:pPr>
            <a:r>
              <a:rPr lang="fr-FR" sz="1600" dirty="0" smtClean="0">
                <a:latin typeface="Arial Narrow" panose="020B0606020202030204" pitchFamily="34" charset="0"/>
              </a:rPr>
              <a:t>La </a:t>
            </a:r>
            <a:r>
              <a:rPr lang="fr-FR" sz="1600" dirty="0">
                <a:latin typeface="Arial Narrow" panose="020B0606020202030204" pitchFamily="34" charset="0"/>
              </a:rPr>
              <a:t>phase de conseil se conclut par l’édition d’une </a:t>
            </a:r>
            <a:r>
              <a:rPr lang="fr-FR" sz="1600" b="1" dirty="0">
                <a:latin typeface="Arial Narrow" panose="020B0606020202030204" pitchFamily="34" charset="0"/>
              </a:rPr>
              <a:t>Synthèse </a:t>
            </a:r>
            <a:r>
              <a:rPr lang="fr-FR" sz="1600" b="1" dirty="0" smtClean="0">
                <a:latin typeface="Arial Narrow" panose="020B0606020202030204" pitchFamily="34" charset="0"/>
              </a:rPr>
              <a:t>épargne </a:t>
            </a:r>
            <a:r>
              <a:rPr lang="fr-FR" sz="1600" dirty="0" smtClean="0">
                <a:latin typeface="Arial Narrow" panose="020B0606020202030204" pitchFamily="34" charset="0"/>
              </a:rPr>
              <a:t>(= rapport d’adéquation), </a:t>
            </a:r>
            <a:r>
              <a:rPr lang="fr-FR" sz="1600" dirty="0">
                <a:latin typeface="Arial Narrow" panose="020B0606020202030204" pitchFamily="34" charset="0"/>
              </a:rPr>
              <a:t>signée du client, qui reprend l’ensemble des </a:t>
            </a:r>
            <a:r>
              <a:rPr lang="fr-FR" sz="1600" dirty="0" smtClean="0">
                <a:latin typeface="Arial Narrow" panose="020B0606020202030204" pitchFamily="34" charset="0"/>
              </a:rPr>
              <a:t>échanges : la situation du client, </a:t>
            </a:r>
            <a:r>
              <a:rPr lang="fr-FR" sz="1600" dirty="0">
                <a:latin typeface="Arial Narrow" panose="020B0606020202030204" pitchFamily="34" charset="0"/>
              </a:rPr>
              <a:t>la proposition </a:t>
            </a:r>
            <a:r>
              <a:rPr lang="fr-FR" sz="1600" dirty="0" smtClean="0">
                <a:latin typeface="Arial Narrow" panose="020B0606020202030204" pitchFamily="34" charset="0"/>
              </a:rPr>
              <a:t>du </a:t>
            </a:r>
            <a:r>
              <a:rPr lang="fr-FR" sz="1600" dirty="0">
                <a:latin typeface="Arial Narrow" panose="020B0606020202030204" pitchFamily="34" charset="0"/>
              </a:rPr>
              <a:t>conseiller </a:t>
            </a:r>
            <a:r>
              <a:rPr lang="fr-FR" sz="1600" dirty="0" smtClean="0">
                <a:latin typeface="Arial Narrow" panose="020B0606020202030204" pitchFamily="34" charset="0"/>
              </a:rPr>
              <a:t>et </a:t>
            </a:r>
            <a:r>
              <a:rPr lang="fr-FR" sz="1600" dirty="0">
                <a:latin typeface="Arial Narrow" panose="020B0606020202030204" pitchFamily="34" charset="0"/>
              </a:rPr>
              <a:t>le choix final opéré par le </a:t>
            </a:r>
            <a:r>
              <a:rPr lang="fr-FR" sz="1600" dirty="0" smtClean="0">
                <a:latin typeface="Arial Narrow" panose="020B0606020202030204" pitchFamily="34" charset="0"/>
              </a:rPr>
              <a:t>client, qui reste libre de ne pas suivre le conseil donné (mises en garde automatiques).</a:t>
            </a:r>
          </a:p>
          <a:p>
            <a:pPr marL="285750" indent="-285750">
              <a:buFontTx/>
              <a:buChar char="-"/>
            </a:pPr>
            <a:r>
              <a:rPr lang="fr-FR" sz="1600" dirty="0" smtClean="0">
                <a:latin typeface="Arial Narrow" panose="020B0606020202030204" pitchFamily="34" charset="0"/>
              </a:rPr>
              <a:t>Si un portefeuille modèle a été proposé, le conseiller l’indiquera dans un CRE à l’issue du RDV.</a:t>
            </a:r>
            <a:endParaRPr lang="fr-FR" sz="1600" dirty="0">
              <a:latin typeface="Arial Narrow" panose="020B0606020202030204" pitchFamily="34" charset="0"/>
            </a:endParaRPr>
          </a:p>
          <a:p>
            <a:pPr marL="285750" indent="-285750">
              <a:buFontTx/>
              <a:buChar char="-"/>
            </a:pPr>
            <a:endParaRPr lang="fr-FR" sz="1600" dirty="0">
              <a:latin typeface="Arial Narrow" panose="020B0606020202030204" pitchFamily="34" charset="0"/>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3122" y="3412097"/>
            <a:ext cx="822325" cy="280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ZoneTexte 25"/>
          <p:cNvSpPr txBox="1"/>
          <p:nvPr/>
        </p:nvSpPr>
        <p:spPr>
          <a:xfrm>
            <a:off x="6878870" y="1218978"/>
            <a:ext cx="1965279" cy="1323439"/>
          </a:xfrm>
          <a:prstGeom prst="rect">
            <a:avLst/>
          </a:prstGeom>
          <a:noFill/>
        </p:spPr>
        <p:txBody>
          <a:bodyPr wrap="square" rtlCol="0">
            <a:spAutoFit/>
          </a:bodyPr>
          <a:lstStyle/>
          <a:p>
            <a:pPr algn="ctr"/>
            <a:r>
              <a:rPr lang="fr-FR" sz="1600" b="1" i="1" dirty="0">
                <a:solidFill>
                  <a:schemeClr val="bg1"/>
                </a:solidFill>
                <a:latin typeface="Arial Narrow" panose="020B0606020202030204" pitchFamily="34" charset="0"/>
              </a:rPr>
              <a:t>« Le conseil répond </a:t>
            </a:r>
            <a:r>
              <a:rPr lang="fr-FR" sz="1600" b="1" i="1" dirty="0" smtClean="0">
                <a:solidFill>
                  <a:schemeClr val="bg1"/>
                </a:solidFill>
                <a:latin typeface="Arial Narrow" panose="020B0606020202030204" pitchFamily="34" charset="0"/>
              </a:rPr>
              <a:t>de fait aux </a:t>
            </a:r>
            <a:r>
              <a:rPr lang="fr-FR" sz="1600" b="1" i="1" dirty="0">
                <a:solidFill>
                  <a:schemeClr val="bg1"/>
                </a:solidFill>
                <a:latin typeface="Arial Narrow" panose="020B0606020202030204" pitchFamily="34" charset="0"/>
              </a:rPr>
              <a:t>objectifs et à la situation du client, qui reste </a:t>
            </a:r>
            <a:r>
              <a:rPr lang="fr-FR" sz="1600" b="1" i="1" dirty="0" smtClean="0">
                <a:solidFill>
                  <a:schemeClr val="bg1"/>
                </a:solidFill>
                <a:latin typeface="Arial Narrow" panose="020B0606020202030204" pitchFamily="34" charset="0"/>
              </a:rPr>
              <a:t>maître </a:t>
            </a:r>
            <a:r>
              <a:rPr lang="fr-FR" sz="1600" b="1" i="1" dirty="0">
                <a:solidFill>
                  <a:schemeClr val="bg1"/>
                </a:solidFill>
                <a:latin typeface="Arial Narrow" panose="020B0606020202030204" pitchFamily="34" charset="0"/>
              </a:rPr>
              <a:t>de ces choix »</a:t>
            </a:r>
          </a:p>
        </p:txBody>
      </p:sp>
      <p:grpSp>
        <p:nvGrpSpPr>
          <p:cNvPr id="44" name="Group 1">
            <a:extLst>
              <a:ext uri="{FF2B5EF4-FFF2-40B4-BE49-F238E27FC236}">
                <a16:creationId xmlns:a16="http://schemas.microsoft.com/office/drawing/2014/main" xmlns="" id="{1789569A-07F6-4451-B8E9-50F464B0D2EB}"/>
              </a:ext>
            </a:extLst>
          </p:cNvPr>
          <p:cNvGrpSpPr/>
          <p:nvPr/>
        </p:nvGrpSpPr>
        <p:grpSpPr>
          <a:xfrm>
            <a:off x="2052807" y="1858701"/>
            <a:ext cx="5038386" cy="1215634"/>
            <a:chOff x="2324580" y="1858701"/>
            <a:chExt cx="5038386" cy="1215634"/>
          </a:xfrm>
        </p:grpSpPr>
        <p:cxnSp>
          <p:nvCxnSpPr>
            <p:cNvPr id="45" name="Straight Connector 21">
              <a:extLst>
                <a:ext uri="{FF2B5EF4-FFF2-40B4-BE49-F238E27FC236}">
                  <a16:creationId xmlns:a16="http://schemas.microsoft.com/office/drawing/2014/main" xmlns="" id="{9CD2BEDF-D29D-4C7F-A6F1-B38D1B40738D}"/>
                </a:ext>
              </a:extLst>
            </p:cNvPr>
            <p:cNvCxnSpPr>
              <a:cxnSpLocks/>
            </p:cNvCxnSpPr>
            <p:nvPr/>
          </p:nvCxnSpPr>
          <p:spPr bwMode="auto">
            <a:xfrm>
              <a:off x="3947291" y="1888472"/>
              <a:ext cx="0" cy="1185863"/>
            </a:xfrm>
            <a:prstGeom prst="line">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6" name="Oval 7173">
              <a:extLst>
                <a:ext uri="{FF2B5EF4-FFF2-40B4-BE49-F238E27FC236}">
                  <a16:creationId xmlns:a16="http://schemas.microsoft.com/office/drawing/2014/main" xmlns="" id="{E0E02A89-A2E3-4FA4-87AF-9EDB2A6D432A}"/>
                </a:ext>
              </a:extLst>
            </p:cNvPr>
            <p:cNvSpPr/>
            <p:nvPr/>
          </p:nvSpPr>
          <p:spPr bwMode="auto">
            <a:xfrm>
              <a:off x="3857291" y="1919797"/>
              <a:ext cx="180000" cy="180000"/>
            </a:xfrm>
            <a:prstGeom prst="ellipse">
              <a:avLst/>
            </a:prstGeom>
            <a:solidFill>
              <a:schemeClr val="tx1">
                <a:lumMod val="50000"/>
                <a:lumOff val="50000"/>
              </a:schemeClr>
            </a:solidFill>
            <a:ln w="9525" cap="flat" cmpd="sng" algn="ctr">
              <a:solidFill>
                <a:schemeClr val="tx1">
                  <a:lumMod val="50000"/>
                  <a:lumOff val="50000"/>
                </a:schemeClr>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a:ln>
                    <a:noFill/>
                  </a:ln>
                  <a:solidFill>
                    <a:schemeClr val="bg1"/>
                  </a:solidFill>
                  <a:effectLst/>
                  <a:latin typeface="Arial Narrow" panose="020B0606020202030204" pitchFamily="34" charset="0"/>
                </a:rPr>
                <a:t>1</a:t>
              </a:r>
            </a:p>
          </p:txBody>
        </p:sp>
        <p:sp>
          <p:nvSpPr>
            <p:cNvPr id="47" name="Oval 48">
              <a:extLst>
                <a:ext uri="{FF2B5EF4-FFF2-40B4-BE49-F238E27FC236}">
                  <a16:creationId xmlns:a16="http://schemas.microsoft.com/office/drawing/2014/main" xmlns="" id="{80C65B65-2942-4C17-BD65-71A2FAD05E41}"/>
                </a:ext>
              </a:extLst>
            </p:cNvPr>
            <p:cNvSpPr/>
            <p:nvPr/>
          </p:nvSpPr>
          <p:spPr bwMode="auto">
            <a:xfrm>
              <a:off x="3857291" y="2205588"/>
              <a:ext cx="180000" cy="180000"/>
            </a:xfrm>
            <a:prstGeom prst="ellipse">
              <a:avLst/>
            </a:prstGeom>
            <a:solidFill>
              <a:schemeClr val="tx1">
                <a:lumMod val="50000"/>
                <a:lumOff val="50000"/>
              </a:schemeClr>
            </a:solidFill>
            <a:ln w="9525" cap="flat" cmpd="sng" algn="ctr">
              <a:solidFill>
                <a:schemeClr val="tx1">
                  <a:lumMod val="50000"/>
                  <a:lumOff val="50000"/>
                </a:schemeClr>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fr-FR" sz="1400" b="1" dirty="0">
                  <a:solidFill>
                    <a:schemeClr val="bg1"/>
                  </a:solidFill>
                  <a:latin typeface="Arial Narrow" panose="020B0606020202030204" pitchFamily="34" charset="0"/>
                </a:rPr>
                <a:t>2</a:t>
              </a:r>
              <a:endParaRPr kumimoji="0" lang="fr-FR" sz="1400" b="1" i="0" u="none" strike="noStrike" cap="none" normalizeH="0" baseline="0" dirty="0">
                <a:ln>
                  <a:noFill/>
                </a:ln>
                <a:solidFill>
                  <a:schemeClr val="bg1"/>
                </a:solidFill>
                <a:effectLst/>
                <a:latin typeface="Arial Narrow" panose="020B0606020202030204" pitchFamily="34" charset="0"/>
              </a:endParaRPr>
            </a:p>
          </p:txBody>
        </p:sp>
        <p:sp>
          <p:nvSpPr>
            <p:cNvPr id="48" name="Oval 49">
              <a:extLst>
                <a:ext uri="{FF2B5EF4-FFF2-40B4-BE49-F238E27FC236}">
                  <a16:creationId xmlns:a16="http://schemas.microsoft.com/office/drawing/2014/main" xmlns="" id="{34B076CF-6517-4D59-9825-67F6ABC316E2}"/>
                </a:ext>
              </a:extLst>
            </p:cNvPr>
            <p:cNvSpPr/>
            <p:nvPr/>
          </p:nvSpPr>
          <p:spPr bwMode="auto">
            <a:xfrm>
              <a:off x="3857291" y="2518675"/>
              <a:ext cx="180000" cy="180000"/>
            </a:xfrm>
            <a:prstGeom prst="ellipse">
              <a:avLst/>
            </a:prstGeom>
            <a:solidFill>
              <a:srgbClr val="FF0000"/>
            </a:solidFill>
            <a:ln w="9525" cap="flat" cmpd="sng" algn="ctr">
              <a:solidFill>
                <a:schemeClr val="tx1">
                  <a:lumMod val="50000"/>
                  <a:lumOff val="50000"/>
                </a:schemeClr>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fr-FR" sz="1400" b="1" dirty="0">
                  <a:solidFill>
                    <a:schemeClr val="bg1"/>
                  </a:solidFill>
                  <a:latin typeface="Arial Narrow" panose="020B0606020202030204" pitchFamily="34" charset="0"/>
                </a:rPr>
                <a:t>3</a:t>
              </a:r>
              <a:endParaRPr kumimoji="0" lang="fr-FR" sz="1400" b="1" i="0" u="none" strike="noStrike" cap="none" normalizeH="0" baseline="0" dirty="0">
                <a:ln>
                  <a:noFill/>
                </a:ln>
                <a:solidFill>
                  <a:schemeClr val="bg1"/>
                </a:solidFill>
                <a:effectLst/>
                <a:latin typeface="Arial Narrow" panose="020B0606020202030204" pitchFamily="34" charset="0"/>
              </a:endParaRPr>
            </a:p>
          </p:txBody>
        </p:sp>
        <p:sp>
          <p:nvSpPr>
            <p:cNvPr id="50" name="Content Placeholder 2">
              <a:extLst>
                <a:ext uri="{FF2B5EF4-FFF2-40B4-BE49-F238E27FC236}">
                  <a16:creationId xmlns:a16="http://schemas.microsoft.com/office/drawing/2014/main" xmlns="" id="{08EF379E-86E2-41F7-8966-5FBC5045658E}"/>
                </a:ext>
              </a:extLst>
            </p:cNvPr>
            <p:cNvSpPr txBox="1">
              <a:spLocks/>
            </p:cNvSpPr>
            <p:nvPr/>
          </p:nvSpPr>
          <p:spPr bwMode="auto">
            <a:xfrm>
              <a:off x="4054046" y="2137918"/>
              <a:ext cx="2858563" cy="247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Font typeface="Wingdings" pitchFamily="2" charset="2"/>
                <a:buNone/>
              </a:pPr>
              <a:r>
                <a:rPr lang="fr-FR" sz="1600" b="0" kern="0" dirty="0">
                  <a:solidFill>
                    <a:schemeClr val="tx1"/>
                  </a:solidFill>
                  <a:latin typeface="Arial Narrow" panose="020B0606020202030204" pitchFamily="34" charset="0"/>
                </a:rPr>
                <a:t>Transparence de l’information</a:t>
              </a:r>
            </a:p>
          </p:txBody>
        </p:sp>
        <p:sp>
          <p:nvSpPr>
            <p:cNvPr id="51" name="Content Placeholder 2">
              <a:extLst>
                <a:ext uri="{FF2B5EF4-FFF2-40B4-BE49-F238E27FC236}">
                  <a16:creationId xmlns:a16="http://schemas.microsoft.com/office/drawing/2014/main" xmlns="" id="{4AF09D9E-F076-4D91-9D05-4F4E2B8FED13}"/>
                </a:ext>
              </a:extLst>
            </p:cNvPr>
            <p:cNvSpPr txBox="1">
              <a:spLocks/>
            </p:cNvSpPr>
            <p:nvPr/>
          </p:nvSpPr>
          <p:spPr bwMode="auto">
            <a:xfrm>
              <a:off x="4054045" y="2457715"/>
              <a:ext cx="3308921" cy="374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Font typeface="Wingdings" pitchFamily="2" charset="2"/>
                <a:buNone/>
              </a:pPr>
              <a:r>
                <a:rPr lang="fr-FR" sz="1600" kern="0" dirty="0">
                  <a:solidFill>
                    <a:srgbClr val="EA0000"/>
                  </a:solidFill>
                  <a:latin typeface="Arial Narrow" panose="020B0606020202030204" pitchFamily="34" charset="0"/>
                </a:rPr>
                <a:t>Adéquation du conseil au client</a:t>
              </a:r>
            </a:p>
          </p:txBody>
        </p:sp>
        <p:sp>
          <p:nvSpPr>
            <p:cNvPr id="52" name="Content Placeholder 2">
              <a:extLst>
                <a:ext uri="{FF2B5EF4-FFF2-40B4-BE49-F238E27FC236}">
                  <a16:creationId xmlns:a16="http://schemas.microsoft.com/office/drawing/2014/main" xmlns="" id="{0F5F81D9-273B-44C8-AADA-D5892AA9AE08}"/>
                </a:ext>
              </a:extLst>
            </p:cNvPr>
            <p:cNvSpPr txBox="1">
              <a:spLocks/>
            </p:cNvSpPr>
            <p:nvPr/>
          </p:nvSpPr>
          <p:spPr bwMode="auto">
            <a:xfrm>
              <a:off x="4054046" y="2777512"/>
              <a:ext cx="2191255" cy="215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Font typeface="Wingdings" pitchFamily="2" charset="2"/>
                <a:buNone/>
              </a:pPr>
              <a:r>
                <a:rPr lang="fr-FR" sz="1600" b="0" kern="0" dirty="0">
                  <a:solidFill>
                    <a:schemeClr val="tx1"/>
                  </a:solidFill>
                  <a:latin typeface="Arial Narrow" panose="020B0606020202030204" pitchFamily="34" charset="0"/>
                </a:rPr>
                <a:t>Suivi dans la durée</a:t>
              </a:r>
            </a:p>
          </p:txBody>
        </p:sp>
        <p:sp>
          <p:nvSpPr>
            <p:cNvPr id="53" name="Oval 59">
              <a:extLst>
                <a:ext uri="{FF2B5EF4-FFF2-40B4-BE49-F238E27FC236}">
                  <a16:creationId xmlns:a16="http://schemas.microsoft.com/office/drawing/2014/main" xmlns="" id="{8506D38E-31D2-4F42-B526-A2745A1CD331}"/>
                </a:ext>
              </a:extLst>
            </p:cNvPr>
            <p:cNvSpPr/>
            <p:nvPr/>
          </p:nvSpPr>
          <p:spPr bwMode="auto">
            <a:xfrm>
              <a:off x="3857291" y="2831761"/>
              <a:ext cx="180000" cy="180000"/>
            </a:xfrm>
            <a:prstGeom prst="ellipse">
              <a:avLst/>
            </a:prstGeom>
            <a:solidFill>
              <a:schemeClr val="tx1">
                <a:lumMod val="50000"/>
                <a:lumOff val="50000"/>
              </a:schemeClr>
            </a:solidFill>
            <a:ln w="9525" cap="flat" cmpd="sng" algn="ctr">
              <a:solidFill>
                <a:schemeClr val="tx1">
                  <a:lumMod val="50000"/>
                  <a:lumOff val="50000"/>
                </a:schemeClr>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fr-FR" sz="1400" b="1" dirty="0">
                  <a:solidFill>
                    <a:schemeClr val="bg1"/>
                  </a:solidFill>
                  <a:latin typeface="Arial Narrow" panose="020B0606020202030204" pitchFamily="34" charset="0"/>
                </a:rPr>
                <a:t>4</a:t>
              </a:r>
            </a:p>
          </p:txBody>
        </p:sp>
        <p:grpSp>
          <p:nvGrpSpPr>
            <p:cNvPr id="54" name="Group 3">
              <a:extLst>
                <a:ext uri="{FF2B5EF4-FFF2-40B4-BE49-F238E27FC236}">
                  <a16:creationId xmlns:a16="http://schemas.microsoft.com/office/drawing/2014/main" xmlns="" id="{AE1288AF-8C30-4AF2-B500-F239D1732CFC}"/>
                </a:ext>
              </a:extLst>
            </p:cNvPr>
            <p:cNvGrpSpPr/>
            <p:nvPr/>
          </p:nvGrpSpPr>
          <p:grpSpPr>
            <a:xfrm>
              <a:off x="2324580" y="1858701"/>
              <a:ext cx="1519063" cy="1175023"/>
              <a:chOff x="582410" y="2070800"/>
              <a:chExt cx="1519063" cy="1175023"/>
            </a:xfrm>
          </p:grpSpPr>
          <p:grpSp>
            <p:nvGrpSpPr>
              <p:cNvPr id="55" name="Group 7174">
                <a:extLst>
                  <a:ext uri="{FF2B5EF4-FFF2-40B4-BE49-F238E27FC236}">
                    <a16:creationId xmlns:a16="http://schemas.microsoft.com/office/drawing/2014/main" xmlns="" id="{FCF3DF31-EE94-4860-8907-D511ABAE5800}"/>
                  </a:ext>
                </a:extLst>
              </p:cNvPr>
              <p:cNvGrpSpPr/>
              <p:nvPr/>
            </p:nvGrpSpPr>
            <p:grpSpPr>
              <a:xfrm>
                <a:off x="582410" y="2070800"/>
                <a:ext cx="1332648" cy="1175023"/>
                <a:chOff x="680219" y="3636410"/>
                <a:chExt cx="1332648" cy="1175023"/>
              </a:xfrm>
            </p:grpSpPr>
            <p:sp>
              <p:nvSpPr>
                <p:cNvPr id="60" name="Freeform: Shape 7172">
                  <a:extLst>
                    <a:ext uri="{FF2B5EF4-FFF2-40B4-BE49-F238E27FC236}">
                      <a16:creationId xmlns:a16="http://schemas.microsoft.com/office/drawing/2014/main" xmlns="" id="{928164B8-FF01-4E28-992A-083CEB6AAB45}"/>
                    </a:ext>
                  </a:extLst>
                </p:cNvPr>
                <p:cNvSpPr/>
                <p:nvPr/>
              </p:nvSpPr>
              <p:spPr bwMode="auto">
                <a:xfrm>
                  <a:off x="1215706" y="4140200"/>
                  <a:ext cx="248026" cy="279559"/>
                </a:xfrm>
                <a:custGeom>
                  <a:avLst/>
                  <a:gdLst>
                    <a:gd name="connsiteX0" fmla="*/ 2698 w 253224"/>
                    <a:gd name="connsiteY0" fmla="*/ 269081 h 301251"/>
                    <a:gd name="connsiteX1" fmla="*/ 126523 w 253224"/>
                    <a:gd name="connsiteY1" fmla="*/ 0 h 301251"/>
                    <a:gd name="connsiteX2" fmla="*/ 250348 w 253224"/>
                    <a:gd name="connsiteY2" fmla="*/ 266700 h 301251"/>
                    <a:gd name="connsiteX3" fmla="*/ 2698 w 253224"/>
                    <a:gd name="connsiteY3" fmla="*/ 269081 h 301251"/>
                  </a:gdLst>
                  <a:ahLst/>
                  <a:cxnLst>
                    <a:cxn ang="0">
                      <a:pos x="connsiteX0" y="connsiteY0"/>
                    </a:cxn>
                    <a:cxn ang="0">
                      <a:pos x="connsiteX1" y="connsiteY1"/>
                    </a:cxn>
                    <a:cxn ang="0">
                      <a:pos x="connsiteX2" y="connsiteY2"/>
                    </a:cxn>
                    <a:cxn ang="0">
                      <a:pos x="connsiteX3" y="connsiteY3"/>
                    </a:cxn>
                  </a:cxnLst>
                  <a:rect l="l" t="t" r="r" b="b"/>
                  <a:pathLst>
                    <a:path w="253224" h="301251">
                      <a:moveTo>
                        <a:pt x="2698" y="269081"/>
                      </a:moveTo>
                      <a:cubicBezTo>
                        <a:pt x="-17940" y="224631"/>
                        <a:pt x="85248" y="397"/>
                        <a:pt x="126523" y="0"/>
                      </a:cubicBezTo>
                      <a:cubicBezTo>
                        <a:pt x="167798" y="-397"/>
                        <a:pt x="271779" y="222250"/>
                        <a:pt x="250348" y="266700"/>
                      </a:cubicBezTo>
                      <a:cubicBezTo>
                        <a:pt x="228917" y="311150"/>
                        <a:pt x="23336" y="313531"/>
                        <a:pt x="2698" y="269081"/>
                      </a:cubicBezTo>
                      <a:close/>
                    </a:path>
                  </a:pathLst>
                </a:custGeom>
                <a:solidFill>
                  <a:schemeClr val="bg1">
                    <a:lumMod val="85000"/>
                  </a:schemeClr>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fr-FR" sz="1600">
                    <a:latin typeface="Arial Narrow" panose="020B0606020202030204" pitchFamily="34" charset="0"/>
                  </a:endParaRPr>
                </a:p>
              </p:txBody>
            </p:sp>
            <p:sp>
              <p:nvSpPr>
                <p:cNvPr id="61" name="Oval 6">
                  <a:extLst>
                    <a:ext uri="{FF2B5EF4-FFF2-40B4-BE49-F238E27FC236}">
                      <a16:creationId xmlns:a16="http://schemas.microsoft.com/office/drawing/2014/main" xmlns="" id="{EFDDEE4D-15C0-4671-AB93-86008C1060BA}"/>
                    </a:ext>
                  </a:extLst>
                </p:cNvPr>
                <p:cNvSpPr/>
                <p:nvPr/>
              </p:nvSpPr>
              <p:spPr bwMode="auto">
                <a:xfrm rot="5400000">
                  <a:off x="948045" y="3636328"/>
                  <a:ext cx="783349" cy="783513"/>
                </a:xfrm>
                <a:prstGeom prst="ellipse">
                  <a:avLst/>
                </a:prstGeom>
                <a:solidFill>
                  <a:srgbClr val="908476">
                    <a:alpha val="84000"/>
                  </a:srgbClr>
                </a:solidFill>
                <a:ln w="19050">
                  <a:noFill/>
                  <a:prstDash val="solid"/>
                </a:ln>
              </p:spPr>
              <p:style>
                <a:lnRef idx="2">
                  <a:schemeClr val="accent1"/>
                </a:lnRef>
                <a:fillRef idx="1">
                  <a:schemeClr val="lt1"/>
                </a:fillRef>
                <a:effectRef idx="0">
                  <a:schemeClr val="accent1"/>
                </a:effectRef>
                <a:fontRef idx="minor">
                  <a:schemeClr val="dk1"/>
                </a:fontRef>
              </p:style>
              <p:txBody>
                <a:bodyPr lIns="72000" tIns="0" rIns="72000" bIns="36000" rtlCol="0" anchor="t"/>
                <a:lstStyle/>
                <a:p>
                  <a:pPr algn="ctr" defTabSz="1727942">
                    <a:buClr>
                      <a:srgbClr val="535353"/>
                    </a:buClr>
                  </a:pPr>
                  <a:endParaRPr lang="en-US" b="1" cap="small" dirty="0">
                    <a:solidFill>
                      <a:schemeClr val="bg1"/>
                    </a:solidFill>
                    <a:latin typeface="Arial Narrow" panose="020B0606020202030204" pitchFamily="34" charset="0"/>
                  </a:endParaRPr>
                </a:p>
              </p:txBody>
            </p:sp>
            <p:sp>
              <p:nvSpPr>
                <p:cNvPr id="62" name="Oval 8">
                  <a:extLst>
                    <a:ext uri="{FF2B5EF4-FFF2-40B4-BE49-F238E27FC236}">
                      <a16:creationId xmlns:a16="http://schemas.microsoft.com/office/drawing/2014/main" xmlns="" id="{A64A8056-5C68-4DEB-BEEA-FAA4F0EB7897}"/>
                    </a:ext>
                  </a:extLst>
                </p:cNvPr>
                <p:cNvSpPr/>
                <p:nvPr/>
              </p:nvSpPr>
              <p:spPr bwMode="auto">
                <a:xfrm rot="5400000">
                  <a:off x="680301" y="4028002"/>
                  <a:ext cx="783349" cy="783513"/>
                </a:xfrm>
                <a:prstGeom prst="ellipse">
                  <a:avLst/>
                </a:prstGeom>
                <a:solidFill>
                  <a:srgbClr val="BFBFBF">
                    <a:alpha val="84000"/>
                  </a:srgbClr>
                </a:solidFill>
                <a:ln w="19050">
                  <a:noFill/>
                  <a:prstDash val="soli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1"/>
                </a:lnRef>
                <a:fillRef idx="1">
                  <a:schemeClr val="lt1"/>
                </a:fillRef>
                <a:effectRef idx="0">
                  <a:schemeClr val="accent1"/>
                </a:effectRef>
                <a:fontRef idx="minor">
                  <a:schemeClr val="dk1"/>
                </a:fontRef>
              </p:style>
              <p:txBody>
                <a:bodyPr lIns="72000" tIns="0" rIns="72000" bIns="36000" rtlCol="0" anchor="t"/>
                <a:lstStyle/>
                <a:p>
                  <a:pPr algn="ctr" defTabSz="1727942">
                    <a:buClr>
                      <a:srgbClr val="535353"/>
                    </a:buClr>
                  </a:pPr>
                  <a:endParaRPr lang="en-US" b="1" cap="small" dirty="0">
                    <a:solidFill>
                      <a:prstClr val="white"/>
                    </a:solidFill>
                    <a:latin typeface="Arial Narrow" panose="020B0606020202030204" pitchFamily="34" charset="0"/>
                  </a:endParaRPr>
                </a:p>
              </p:txBody>
            </p:sp>
            <p:sp>
              <p:nvSpPr>
                <p:cNvPr id="67" name="Oval 6">
                  <a:extLst>
                    <a:ext uri="{FF2B5EF4-FFF2-40B4-BE49-F238E27FC236}">
                      <a16:creationId xmlns:a16="http://schemas.microsoft.com/office/drawing/2014/main" xmlns="" id="{1DA290FA-4D22-4198-AC3A-88DC31110205}"/>
                    </a:ext>
                  </a:extLst>
                </p:cNvPr>
                <p:cNvSpPr/>
                <p:nvPr/>
              </p:nvSpPr>
              <p:spPr bwMode="auto">
                <a:xfrm rot="5400000">
                  <a:off x="1229436" y="4028002"/>
                  <a:ext cx="783349" cy="783513"/>
                </a:xfrm>
                <a:prstGeom prst="ellipse">
                  <a:avLst/>
                </a:prstGeom>
                <a:solidFill>
                  <a:srgbClr val="EA0000">
                    <a:alpha val="84000"/>
                  </a:srgbClr>
                </a:solidFill>
                <a:ln w="19050">
                  <a:noFill/>
                  <a:prstDash val="solid"/>
                </a:ln>
              </p:spPr>
              <p:style>
                <a:lnRef idx="2">
                  <a:schemeClr val="accent1"/>
                </a:lnRef>
                <a:fillRef idx="1">
                  <a:schemeClr val="lt1"/>
                </a:fillRef>
                <a:effectRef idx="0">
                  <a:schemeClr val="accent1"/>
                </a:effectRef>
                <a:fontRef idx="minor">
                  <a:schemeClr val="dk1"/>
                </a:fontRef>
              </p:style>
              <p:txBody>
                <a:bodyPr lIns="72000" tIns="0" rIns="72000" bIns="36000" rtlCol="0" anchor="t"/>
                <a:lstStyle/>
                <a:p>
                  <a:pPr algn="ctr" defTabSz="1727942">
                    <a:buClr>
                      <a:srgbClr val="535353"/>
                    </a:buClr>
                  </a:pPr>
                  <a:endParaRPr lang="en-US" b="1" cap="small" dirty="0">
                    <a:solidFill>
                      <a:srgbClr val="EA0000"/>
                    </a:solidFill>
                    <a:latin typeface="Arial Narrow" panose="020B0606020202030204" pitchFamily="34" charset="0"/>
                  </a:endParaRPr>
                </a:p>
              </p:txBody>
            </p:sp>
          </p:grpSp>
          <p:sp>
            <p:nvSpPr>
              <p:cNvPr id="56" name="Content Placeholder 2">
                <a:extLst>
                  <a:ext uri="{FF2B5EF4-FFF2-40B4-BE49-F238E27FC236}">
                    <a16:creationId xmlns:a16="http://schemas.microsoft.com/office/drawing/2014/main" xmlns="" id="{312D93D6-A554-4A3F-98C9-DD6CFC72CDF3}"/>
                  </a:ext>
                </a:extLst>
              </p:cNvPr>
              <p:cNvSpPr txBox="1">
                <a:spLocks/>
              </p:cNvSpPr>
              <p:nvPr/>
            </p:nvSpPr>
            <p:spPr bwMode="auto">
              <a:xfrm>
                <a:off x="707622" y="2246561"/>
                <a:ext cx="1045331" cy="1716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45702" rIns="144000" bIns="45702" numCol="1" spcCol="0" rtlCol="0" fromWordArt="0" anchor="ctr" anchorCtr="0" forceAA="0" compatLnSpc="1">
                <a:prstTxWarp prst="textNoShape">
                  <a:avLst/>
                </a:prstTxWarp>
                <a:noAutofit/>
              </a:bodyPr>
              <a:lstStyle>
                <a:defPPr>
                  <a:defRPr lang="fr-FR"/>
                </a:defPPr>
                <a:lvl1pPr marL="0" indent="0">
                  <a:buFont typeface="Wingdings" pitchFamily="2" charset="2"/>
                  <a:buNone/>
                  <a:defRPr sz="800" b="1" kern="0">
                    <a:solidFill>
                      <a:schemeClr val="bg1">
                        <a:lumMod val="50000"/>
                      </a:schemeClr>
                    </a:solidFill>
                    <a:latin typeface="+mn-lt"/>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pPr algn="ctr"/>
                <a:r>
                  <a:rPr lang="fr-FR" sz="1600" dirty="0" err="1">
                    <a:solidFill>
                      <a:schemeClr val="bg1"/>
                    </a:solidFill>
                    <a:latin typeface="Arial Narrow" panose="020B0606020202030204" pitchFamily="34" charset="0"/>
                  </a:rPr>
                  <a:t>PRIIPs</a:t>
                </a:r>
                <a:endParaRPr lang="fr-FR" sz="1600" dirty="0">
                  <a:solidFill>
                    <a:schemeClr val="bg1"/>
                  </a:solidFill>
                  <a:latin typeface="Arial Narrow" panose="020B0606020202030204" pitchFamily="34" charset="0"/>
                </a:endParaRPr>
              </a:p>
            </p:txBody>
          </p:sp>
          <p:sp>
            <p:nvSpPr>
              <p:cNvPr id="57" name="Content Placeholder 2">
                <a:extLst>
                  <a:ext uri="{FF2B5EF4-FFF2-40B4-BE49-F238E27FC236}">
                    <a16:creationId xmlns:a16="http://schemas.microsoft.com/office/drawing/2014/main" xmlns="" id="{F23457A5-D745-4EFE-949B-90729CC96D6F}"/>
                  </a:ext>
                </a:extLst>
              </p:cNvPr>
              <p:cNvSpPr txBox="1">
                <a:spLocks/>
              </p:cNvSpPr>
              <p:nvPr/>
            </p:nvSpPr>
            <p:spPr bwMode="auto">
              <a:xfrm>
                <a:off x="1218897" y="2730774"/>
                <a:ext cx="882576" cy="27214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45702" rIns="144000" bIns="45702" numCol="1" spcCol="0" rtlCol="0" fromWordArt="0" anchor="ctr" anchorCtr="0" forceAA="0" compatLnSpc="1">
                <a:prstTxWarp prst="textNoShape">
                  <a:avLst/>
                </a:prstTxWarp>
                <a:noAutofit/>
              </a:bodyPr>
              <a:lstStyle>
                <a:defPPr>
                  <a:defRPr lang="fr-FR"/>
                </a:defPPr>
                <a:lvl1pPr marL="0" indent="0">
                  <a:buFont typeface="Wingdings" pitchFamily="2" charset="2"/>
                  <a:buNone/>
                  <a:defRPr sz="800" b="1" kern="0">
                    <a:solidFill>
                      <a:schemeClr val="bg1">
                        <a:lumMod val="50000"/>
                      </a:schemeClr>
                    </a:solidFill>
                    <a:latin typeface="+mn-lt"/>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r>
                  <a:rPr lang="fr-FR" sz="1600" dirty="0">
                    <a:solidFill>
                      <a:schemeClr val="bg1"/>
                    </a:solidFill>
                    <a:latin typeface="Arial Narrow" panose="020B0606020202030204" pitchFamily="34" charset="0"/>
                  </a:rPr>
                  <a:t>MIF 2</a:t>
                </a:r>
              </a:p>
            </p:txBody>
          </p:sp>
          <p:sp>
            <p:nvSpPr>
              <p:cNvPr id="58" name="Content Placeholder 2">
                <a:extLst>
                  <a:ext uri="{FF2B5EF4-FFF2-40B4-BE49-F238E27FC236}">
                    <a16:creationId xmlns:a16="http://schemas.microsoft.com/office/drawing/2014/main" xmlns="" id="{ACA324E7-F90F-4A4F-AF5B-B39E938DE210}"/>
                  </a:ext>
                </a:extLst>
              </p:cNvPr>
              <p:cNvSpPr txBox="1">
                <a:spLocks/>
              </p:cNvSpPr>
              <p:nvPr/>
            </p:nvSpPr>
            <p:spPr bwMode="auto">
              <a:xfrm>
                <a:off x="584607" y="2692548"/>
                <a:ext cx="808612" cy="33212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45702" rIns="144000" bIns="45702" numCol="1" spcCol="0" rtlCol="0" fromWordArt="0" anchor="ctr" anchorCtr="0" forceAA="0" compatLnSpc="1">
                <a:prstTxWarp prst="textNoShape">
                  <a:avLst/>
                </a:prstTxWarp>
                <a:noAutofit/>
              </a:bodyPr>
              <a:lstStyle>
                <a:defPPr>
                  <a:defRPr lang="fr-FR"/>
                </a:defPPr>
                <a:lvl1pPr marL="0" indent="0">
                  <a:buFont typeface="Wingdings" pitchFamily="2" charset="2"/>
                  <a:buNone/>
                  <a:defRPr sz="800" b="1" kern="0">
                    <a:solidFill>
                      <a:schemeClr val="bg1">
                        <a:lumMod val="50000"/>
                      </a:schemeClr>
                    </a:solidFill>
                    <a:latin typeface="+mn-lt"/>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r>
                  <a:rPr lang="fr-FR" sz="1600" dirty="0">
                    <a:solidFill>
                      <a:schemeClr val="bg1"/>
                    </a:solidFill>
                    <a:latin typeface="Arial Narrow" panose="020B0606020202030204" pitchFamily="34" charset="0"/>
                  </a:rPr>
                  <a:t>DDA</a:t>
                </a:r>
              </a:p>
            </p:txBody>
          </p:sp>
          <p:sp>
            <p:nvSpPr>
              <p:cNvPr id="59" name="Freeform: Shape 112">
                <a:extLst>
                  <a:ext uri="{FF2B5EF4-FFF2-40B4-BE49-F238E27FC236}">
                    <a16:creationId xmlns:a16="http://schemas.microsoft.com/office/drawing/2014/main" xmlns="" id="{666204C9-E178-4C21-B17A-7773CCE1039C}"/>
                  </a:ext>
                </a:extLst>
              </p:cNvPr>
              <p:cNvSpPr/>
              <p:nvPr/>
            </p:nvSpPr>
            <p:spPr bwMode="auto">
              <a:xfrm>
                <a:off x="1136898" y="2566625"/>
                <a:ext cx="241848" cy="279532"/>
              </a:xfrm>
              <a:custGeom>
                <a:avLst/>
                <a:gdLst>
                  <a:gd name="connsiteX0" fmla="*/ 120947 w 241848"/>
                  <a:gd name="connsiteY0" fmla="*/ 0 h 279532"/>
                  <a:gd name="connsiteX1" fmla="*/ 133217 w 241848"/>
                  <a:gd name="connsiteY1" fmla="*/ 6133 h 279532"/>
                  <a:gd name="connsiteX2" fmla="*/ 178141 w 241848"/>
                  <a:gd name="connsiteY2" fmla="*/ 60570 h 279532"/>
                  <a:gd name="connsiteX3" fmla="*/ 206430 w 241848"/>
                  <a:gd name="connsiteY3" fmla="*/ 112677 h 279532"/>
                  <a:gd name="connsiteX4" fmla="*/ 221555 w 241848"/>
                  <a:gd name="connsiteY4" fmla="*/ 150595 h 279532"/>
                  <a:gd name="connsiteX5" fmla="*/ 237088 w 241848"/>
                  <a:gd name="connsiteY5" fmla="*/ 200623 h 279532"/>
                  <a:gd name="connsiteX6" fmla="*/ 241848 w 241848"/>
                  <a:gd name="connsiteY6" fmla="*/ 247830 h 279532"/>
                  <a:gd name="connsiteX7" fmla="*/ 226610 w 241848"/>
                  <a:gd name="connsiteY7" fmla="*/ 261126 h 279532"/>
                  <a:gd name="connsiteX8" fmla="*/ 198316 w 241848"/>
                  <a:gd name="connsiteY8" fmla="*/ 271044 h 279532"/>
                  <a:gd name="connsiteX9" fmla="*/ 187429 w 241848"/>
                  <a:gd name="connsiteY9" fmla="*/ 272868 h 279532"/>
                  <a:gd name="connsiteX10" fmla="*/ 122041 w 241848"/>
                  <a:gd name="connsiteY10" fmla="*/ 279459 h 279532"/>
                  <a:gd name="connsiteX11" fmla="*/ 120756 w 241848"/>
                  <a:gd name="connsiteY11" fmla="*/ 279532 h 279532"/>
                  <a:gd name="connsiteX12" fmla="*/ 42081 w 241848"/>
                  <a:gd name="connsiteY12" fmla="*/ 271603 h 279532"/>
                  <a:gd name="connsiteX13" fmla="*/ 17517 w 241848"/>
                  <a:gd name="connsiteY13" fmla="*/ 263979 h 279532"/>
                  <a:gd name="connsiteX14" fmla="*/ 15029 w 241848"/>
                  <a:gd name="connsiteY14" fmla="*/ 263146 h 279532"/>
                  <a:gd name="connsiteX15" fmla="*/ 0 w 241848"/>
                  <a:gd name="connsiteY15" fmla="*/ 250000 h 279532"/>
                  <a:gd name="connsiteX16" fmla="*/ 4979 w 241848"/>
                  <a:gd name="connsiteY16" fmla="*/ 200623 h 279532"/>
                  <a:gd name="connsiteX17" fmla="*/ 17591 w 241848"/>
                  <a:gd name="connsiteY17" fmla="*/ 160003 h 279532"/>
                  <a:gd name="connsiteX18" fmla="*/ 37564 w 241848"/>
                  <a:gd name="connsiteY18" fmla="*/ 109523 h 279532"/>
                  <a:gd name="connsiteX19" fmla="*/ 47543 w 241848"/>
                  <a:gd name="connsiteY19" fmla="*/ 90748 h 279532"/>
                  <a:gd name="connsiteX20" fmla="*/ 61061 w 241848"/>
                  <a:gd name="connsiteY20" fmla="*/ 65847 h 279532"/>
                  <a:gd name="connsiteX21" fmla="*/ 66500 w 241848"/>
                  <a:gd name="connsiteY21" fmla="*/ 57451 h 279532"/>
                  <a:gd name="connsiteX22" fmla="*/ 108656 w 241848"/>
                  <a:gd name="connsiteY22" fmla="*/ 6368 h 279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1848" h="279532">
                    <a:moveTo>
                      <a:pt x="120947" y="0"/>
                    </a:moveTo>
                    <a:lnTo>
                      <a:pt x="133217" y="6133"/>
                    </a:lnTo>
                    <a:lnTo>
                      <a:pt x="178141" y="60570"/>
                    </a:lnTo>
                    <a:lnTo>
                      <a:pt x="206430" y="112677"/>
                    </a:lnTo>
                    <a:lnTo>
                      <a:pt x="221555" y="150595"/>
                    </a:lnTo>
                    <a:lnTo>
                      <a:pt x="237088" y="200623"/>
                    </a:lnTo>
                    <a:lnTo>
                      <a:pt x="241848" y="247830"/>
                    </a:lnTo>
                    <a:lnTo>
                      <a:pt x="226610" y="261126"/>
                    </a:lnTo>
                    <a:cubicBezTo>
                      <a:pt x="219055" y="265054"/>
                      <a:pt x="209389" y="268363"/>
                      <a:pt x="198316" y="271044"/>
                    </a:cubicBezTo>
                    <a:lnTo>
                      <a:pt x="187429" y="272868"/>
                    </a:lnTo>
                    <a:lnTo>
                      <a:pt x="122041" y="279459"/>
                    </a:lnTo>
                    <a:lnTo>
                      <a:pt x="120756" y="279532"/>
                    </a:lnTo>
                    <a:lnTo>
                      <a:pt x="42081" y="271603"/>
                    </a:lnTo>
                    <a:lnTo>
                      <a:pt x="17517" y="263979"/>
                    </a:lnTo>
                    <a:lnTo>
                      <a:pt x="15029" y="263146"/>
                    </a:lnTo>
                    <a:lnTo>
                      <a:pt x="0" y="250000"/>
                    </a:lnTo>
                    <a:lnTo>
                      <a:pt x="4979" y="200623"/>
                    </a:lnTo>
                    <a:lnTo>
                      <a:pt x="17591" y="160003"/>
                    </a:lnTo>
                    <a:lnTo>
                      <a:pt x="37564" y="109523"/>
                    </a:lnTo>
                    <a:lnTo>
                      <a:pt x="47543" y="90748"/>
                    </a:lnTo>
                    <a:lnTo>
                      <a:pt x="61061" y="65847"/>
                    </a:lnTo>
                    <a:lnTo>
                      <a:pt x="66500" y="57451"/>
                    </a:lnTo>
                    <a:lnTo>
                      <a:pt x="108656" y="6368"/>
                    </a:lnTo>
                    <a:close/>
                  </a:path>
                </a:pathLst>
              </a:custGeom>
              <a:solidFill>
                <a:srgbClr val="C00000"/>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fr-FR" sz="1600">
                  <a:latin typeface="Arial Narrow" panose="020B0606020202030204" pitchFamily="34" charset="0"/>
                </a:endParaRPr>
              </a:p>
            </p:txBody>
          </p:sp>
        </p:grpSp>
      </p:grpSp>
      <p:sp>
        <p:nvSpPr>
          <p:cNvPr id="28" name="ZoneTexte 27"/>
          <p:cNvSpPr txBox="1"/>
          <p:nvPr/>
        </p:nvSpPr>
        <p:spPr>
          <a:xfrm>
            <a:off x="395785" y="1193754"/>
            <a:ext cx="3222357" cy="338554"/>
          </a:xfrm>
          <a:prstGeom prst="rect">
            <a:avLst/>
          </a:prstGeom>
          <a:noFill/>
        </p:spPr>
        <p:txBody>
          <a:bodyPr wrap="none" rtlCol="0">
            <a:spAutoFit/>
          </a:bodyPr>
          <a:lstStyle/>
          <a:p>
            <a:r>
              <a:rPr lang="fr-FR" sz="1600" b="1" dirty="0" smtClean="0">
                <a:latin typeface="Arial Narrow" panose="020B0606020202030204" pitchFamily="34" charset="0"/>
              </a:rPr>
              <a:t>En quoi le parcours client évolue-t-il ?</a:t>
            </a:r>
            <a:endParaRPr lang="fr-FR" sz="1600" b="1" dirty="0">
              <a:latin typeface="Arial Narrow" panose="020B0606020202030204" pitchFamily="34" charset="0"/>
            </a:endParaRPr>
          </a:p>
        </p:txBody>
      </p:sp>
      <p:sp>
        <p:nvSpPr>
          <p:cNvPr id="29" name="Content Placeholder 2">
            <a:extLst>
              <a:ext uri="{FF2B5EF4-FFF2-40B4-BE49-F238E27FC236}">
                <a16:creationId xmlns:a16="http://schemas.microsoft.com/office/drawing/2014/main" xmlns="" id="{984C4701-7922-4D6B-96C1-924BA067BA1A}"/>
              </a:ext>
            </a:extLst>
          </p:cNvPr>
          <p:cNvSpPr txBox="1">
            <a:spLocks/>
          </p:cNvSpPr>
          <p:nvPr/>
        </p:nvSpPr>
        <p:spPr bwMode="auto">
          <a:xfrm>
            <a:off x="3782273" y="1818120"/>
            <a:ext cx="2858563" cy="319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Font typeface="Wingdings" pitchFamily="2" charset="2"/>
              <a:buNone/>
            </a:pPr>
            <a:r>
              <a:rPr lang="fr-FR" sz="1600" b="0" kern="0" dirty="0">
                <a:solidFill>
                  <a:schemeClr val="tx1"/>
                </a:solidFill>
                <a:latin typeface="Arial Narrow" panose="020B0606020202030204" pitchFamily="34" charset="0"/>
              </a:rPr>
              <a:t>Connaissance </a:t>
            </a:r>
            <a:r>
              <a:rPr lang="fr-FR" sz="1600" b="0" kern="0" dirty="0" smtClean="0">
                <a:solidFill>
                  <a:schemeClr val="tx1"/>
                </a:solidFill>
                <a:latin typeface="Arial Narrow" panose="020B0606020202030204" pitchFamily="34" charset="0"/>
              </a:rPr>
              <a:t>client approfondie</a:t>
            </a:r>
            <a:endParaRPr lang="fr-FR" sz="1600" b="0" kern="0" dirty="0">
              <a:solidFill>
                <a:schemeClr val="tx1"/>
              </a:solidFill>
              <a:latin typeface="Arial Narrow" panose="020B0606020202030204" pitchFamily="34" charset="0"/>
            </a:endParaRPr>
          </a:p>
        </p:txBody>
      </p:sp>
      <p:pic>
        <p:nvPicPr>
          <p:cNvPr id="31" name="Picture 7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2603" y="3655426"/>
            <a:ext cx="287338" cy="29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Rectangle 36"/>
          <p:cNvSpPr/>
          <p:nvPr/>
        </p:nvSpPr>
        <p:spPr>
          <a:xfrm>
            <a:off x="872122" y="6285067"/>
            <a:ext cx="4787039" cy="461514"/>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ZoneTexte 37"/>
          <p:cNvSpPr txBox="1"/>
          <p:nvPr/>
        </p:nvSpPr>
        <p:spPr>
          <a:xfrm>
            <a:off x="852167" y="6258022"/>
            <a:ext cx="869349" cy="461665"/>
          </a:xfrm>
          <a:prstGeom prst="rect">
            <a:avLst/>
          </a:prstGeom>
          <a:noFill/>
          <a:ln>
            <a:noFill/>
            <a:prstDash val="sysDash"/>
          </a:ln>
        </p:spPr>
        <p:txBody>
          <a:bodyPr wrap="square" rtlCol="0">
            <a:spAutoFit/>
          </a:bodyPr>
          <a:lstStyle/>
          <a:p>
            <a:r>
              <a:rPr lang="fr-FR" sz="1200" b="1" dirty="0" smtClean="0">
                <a:solidFill>
                  <a:srgbClr val="EA0000"/>
                </a:solidFill>
                <a:latin typeface="Arial Narrow" panose="020B0606020202030204" pitchFamily="34" charset="0"/>
              </a:rPr>
              <a:t>Pour en savoir plus </a:t>
            </a:r>
            <a:endParaRPr lang="fr-FR" sz="1200" b="1" dirty="0">
              <a:solidFill>
                <a:srgbClr val="EA0000"/>
              </a:solidFill>
              <a:latin typeface="Arial Narrow" panose="020B0606020202030204" pitchFamily="34" charset="0"/>
            </a:endParaRPr>
          </a:p>
        </p:txBody>
      </p:sp>
      <p:sp>
        <p:nvSpPr>
          <p:cNvPr id="39" name="ZoneTexte 38"/>
          <p:cNvSpPr txBox="1"/>
          <p:nvPr/>
        </p:nvSpPr>
        <p:spPr>
          <a:xfrm>
            <a:off x="2188510" y="6284915"/>
            <a:ext cx="2322634" cy="461665"/>
          </a:xfrm>
          <a:prstGeom prst="rect">
            <a:avLst/>
          </a:prstGeom>
          <a:noFill/>
        </p:spPr>
        <p:txBody>
          <a:bodyPr wrap="square" rtlCol="0">
            <a:spAutoFit/>
          </a:bodyPr>
          <a:lstStyle/>
          <a:p>
            <a:r>
              <a:rPr lang="fr-FR" sz="1200" b="1" dirty="0" err="1" smtClean="0">
                <a:latin typeface="Arial Narrow" panose="020B0606020202030204" pitchFamily="34" charset="0"/>
              </a:rPr>
              <a:t>Webex</a:t>
            </a:r>
            <a:r>
              <a:rPr lang="fr-FR" sz="1200" b="1" dirty="0" smtClean="0">
                <a:latin typeface="Arial Narrow" panose="020B0606020202030204" pitchFamily="34" charset="0"/>
              </a:rPr>
              <a:t>/ateliers NGAM : « Les portefeuilles modèles » (40 mn/1h)</a:t>
            </a:r>
            <a:endParaRPr lang="fr-FR" sz="1200" b="1" dirty="0">
              <a:latin typeface="Arial Narrow" panose="020B0606020202030204" pitchFamily="34" charset="0"/>
            </a:endParaRPr>
          </a:p>
        </p:txBody>
      </p:sp>
      <p:pic>
        <p:nvPicPr>
          <p:cNvPr id="40" name="Picture 3"/>
          <p:cNvPicPr>
            <a:picLocks noChangeAspect="1" noChangeArrowheads="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6701" t="19358" r="6187" b="2326"/>
          <a:stretch/>
        </p:blipFill>
        <p:spPr bwMode="auto">
          <a:xfrm>
            <a:off x="1671932" y="6404523"/>
            <a:ext cx="568695" cy="309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 name="ZoneTexte 40"/>
          <p:cNvSpPr txBox="1"/>
          <p:nvPr/>
        </p:nvSpPr>
        <p:spPr>
          <a:xfrm>
            <a:off x="4503173" y="6389919"/>
            <a:ext cx="737702" cy="230832"/>
          </a:xfrm>
          <a:prstGeom prst="rect">
            <a:avLst/>
          </a:prstGeom>
          <a:noFill/>
        </p:spPr>
        <p:txBody>
          <a:bodyPr wrap="none" rtlCol="0">
            <a:spAutoFit/>
          </a:bodyPr>
          <a:lstStyle/>
          <a:p>
            <a:r>
              <a:rPr lang="fr-FR" sz="900" b="1" dirty="0" smtClean="0">
                <a:solidFill>
                  <a:srgbClr val="FF0000"/>
                </a:solidFill>
                <a:latin typeface="Arial Narrow" panose="020B0606020202030204" pitchFamily="34" charset="0"/>
              </a:rPr>
              <a:t>Février 2018</a:t>
            </a:r>
            <a:endParaRPr lang="fr-FR" sz="900" b="1" dirty="0">
              <a:solidFill>
                <a:srgbClr val="FF0000"/>
              </a:solidFill>
              <a:latin typeface="Arial Narrow" panose="020B0606020202030204" pitchFamily="34" charset="0"/>
            </a:endParaRPr>
          </a:p>
        </p:txBody>
      </p:sp>
      <p:sp>
        <p:nvSpPr>
          <p:cNvPr id="42" name="Ellipse 41"/>
          <p:cNvSpPr/>
          <p:nvPr/>
        </p:nvSpPr>
        <p:spPr>
          <a:xfrm>
            <a:off x="4430927" y="6342493"/>
            <a:ext cx="882194" cy="329186"/>
          </a:xfrm>
          <a:prstGeom prst="ellipse">
            <a:avLst/>
          </a:prstGeom>
          <a:noFill/>
          <a:ln>
            <a:solidFill>
              <a:srgbClr val="EA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0000"/>
              </a:solidFill>
              <a:latin typeface="Arial Narrow" panose="020B0606020202030204" pitchFamily="34" charset="0"/>
            </a:endParaRPr>
          </a:p>
        </p:txBody>
      </p:sp>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73172" y="4350816"/>
            <a:ext cx="285750" cy="280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8448" y="6249426"/>
            <a:ext cx="285750" cy="280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52763" y="5847922"/>
            <a:ext cx="285750" cy="280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26241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p:cNvSpPr/>
          <p:nvPr/>
        </p:nvSpPr>
        <p:spPr>
          <a:xfrm>
            <a:off x="6851977" y="1218978"/>
            <a:ext cx="1965279" cy="1296739"/>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p:cNvSpPr/>
          <p:nvPr/>
        </p:nvSpPr>
        <p:spPr>
          <a:xfrm>
            <a:off x="658789" y="1124007"/>
            <a:ext cx="8067368" cy="1815882"/>
          </a:xfrm>
          <a:prstGeom prst="rect">
            <a:avLst/>
          </a:prstGeom>
        </p:spPr>
        <p:txBody>
          <a:bodyPr wrap="square">
            <a:spAutoFit/>
          </a:bodyPr>
          <a:lstStyle/>
          <a:p>
            <a:pPr lvl="0"/>
            <a:endParaRPr lang="fr-FR" sz="1600" dirty="0">
              <a:solidFill>
                <a:prstClr val="black"/>
              </a:solidFill>
              <a:latin typeface="Arial Narrow" panose="020B0606020202030204" pitchFamily="34" charset="0"/>
            </a:endParaRPr>
          </a:p>
          <a:p>
            <a:pPr lvl="0"/>
            <a:endParaRPr lang="fr-FR" sz="1600" dirty="0">
              <a:solidFill>
                <a:prstClr val="black"/>
              </a:solidFill>
              <a:latin typeface="Arial Narrow" panose="020B0606020202030204" pitchFamily="34" charset="0"/>
            </a:endParaRPr>
          </a:p>
          <a:p>
            <a:pPr lvl="0"/>
            <a:endParaRPr lang="fr-FR" sz="1600" dirty="0">
              <a:solidFill>
                <a:prstClr val="black"/>
              </a:solidFill>
              <a:latin typeface="Arial Narrow" panose="020B0606020202030204" pitchFamily="34" charset="0"/>
            </a:endParaRPr>
          </a:p>
          <a:p>
            <a:pPr lvl="0"/>
            <a:endParaRPr lang="fr-FR" sz="1600" dirty="0">
              <a:solidFill>
                <a:prstClr val="black"/>
              </a:solidFill>
              <a:latin typeface="Arial Narrow" panose="020B0606020202030204" pitchFamily="34" charset="0"/>
            </a:endParaRPr>
          </a:p>
          <a:p>
            <a:pPr lvl="0"/>
            <a:endParaRPr lang="fr-FR" sz="1600" dirty="0">
              <a:solidFill>
                <a:prstClr val="black"/>
              </a:solidFill>
              <a:latin typeface="Arial Narrow" panose="020B0606020202030204" pitchFamily="34" charset="0"/>
            </a:endParaRPr>
          </a:p>
          <a:p>
            <a:pPr lvl="0"/>
            <a:endParaRPr lang="fr-FR" sz="1600" dirty="0">
              <a:solidFill>
                <a:prstClr val="black"/>
              </a:solidFill>
              <a:latin typeface="Arial Narrow" panose="020B0606020202030204" pitchFamily="34" charset="0"/>
            </a:endParaRPr>
          </a:p>
          <a:p>
            <a:pPr lvl="0"/>
            <a:endParaRPr lang="fr-FR" sz="1600" dirty="0">
              <a:solidFill>
                <a:prstClr val="black"/>
              </a:solidFill>
              <a:latin typeface="Arial Narrow" panose="020B0606020202030204" pitchFamily="34" charset="0"/>
            </a:endParaRPr>
          </a:p>
        </p:txBody>
      </p:sp>
      <p:sp>
        <p:nvSpPr>
          <p:cNvPr id="36" name="Espace réservé du texte 1"/>
          <p:cNvSpPr>
            <a:spLocks noGrp="1"/>
          </p:cNvSpPr>
          <p:nvPr>
            <p:ph type="body" sz="quarter" idx="16"/>
          </p:nvPr>
        </p:nvSpPr>
        <p:spPr>
          <a:xfrm>
            <a:off x="739239" y="357375"/>
            <a:ext cx="8404761" cy="709425"/>
          </a:xfrm>
        </p:spPr>
        <p:txBody>
          <a:bodyPr/>
          <a:lstStyle/>
          <a:p>
            <a:pPr algn="l"/>
            <a:r>
              <a:rPr lang="fr-FR" sz="2000" dirty="0"/>
              <a:t>Les nouveaux parcours clients épargne financière et assurance</a:t>
            </a:r>
          </a:p>
        </p:txBody>
      </p:sp>
      <p:sp>
        <p:nvSpPr>
          <p:cNvPr id="2" name="ZoneTexte 1"/>
          <p:cNvSpPr txBox="1"/>
          <p:nvPr/>
        </p:nvSpPr>
        <p:spPr>
          <a:xfrm>
            <a:off x="529020" y="3300831"/>
            <a:ext cx="7968538" cy="2554545"/>
          </a:xfrm>
          <a:prstGeom prst="rect">
            <a:avLst/>
          </a:prstGeom>
          <a:noFill/>
        </p:spPr>
        <p:txBody>
          <a:bodyPr wrap="square" rtlCol="0">
            <a:spAutoFit/>
          </a:bodyPr>
          <a:lstStyle/>
          <a:p>
            <a:pPr marL="285750" indent="-285750">
              <a:buFontTx/>
              <a:buChar char="-"/>
            </a:pPr>
            <a:r>
              <a:rPr lang="fr-FR" sz="1600" dirty="0" smtClean="0">
                <a:latin typeface="Arial Narrow" panose="020B0606020202030204" pitchFamily="34" charset="0"/>
              </a:rPr>
              <a:t>Une fois la souscription réalisée, le suivi dans la durée est un engagement clé du nouveau parcours qui permettra d’établir un dialogue personnalisé avec le client dans le temps.</a:t>
            </a:r>
          </a:p>
          <a:p>
            <a:pPr marL="285750" indent="-285750">
              <a:buFontTx/>
              <a:buChar char="-"/>
            </a:pPr>
            <a:r>
              <a:rPr lang="fr-FR" sz="1600" dirty="0" smtClean="0">
                <a:latin typeface="Arial Narrow" panose="020B0606020202030204" pitchFamily="34" charset="0"/>
              </a:rPr>
              <a:t>Un rapport périodique d’adéquation parviendra après 12 mois aux clients qui ont suivi le parcours avec conseil (format électronique privilégié). Ce rapport sera ensuite édité chaque année ou sur demande spécifique du client.</a:t>
            </a:r>
          </a:p>
          <a:p>
            <a:pPr marL="285750" indent="-285750">
              <a:buFontTx/>
              <a:buChar char="-"/>
            </a:pPr>
            <a:r>
              <a:rPr lang="fr-FR" sz="1600" dirty="0" smtClean="0">
                <a:latin typeface="Arial Narrow" panose="020B0606020202030204" pitchFamily="34" charset="0"/>
              </a:rPr>
              <a:t>En vision cible, le conseiller sera systématiquement averti de cet envoi, avec une alerte spécifique pour une prise de contact si une inadéquation est décelée.</a:t>
            </a:r>
          </a:p>
          <a:p>
            <a:pPr marL="285750" indent="-285750">
              <a:buFontTx/>
              <a:buChar char="-"/>
            </a:pPr>
            <a:r>
              <a:rPr lang="fr-FR" sz="1600" dirty="0" smtClean="0">
                <a:latin typeface="Arial Narrow" panose="020B0606020202030204" pitchFamily="34" charset="0"/>
              </a:rPr>
              <a:t>Pour les personnes physiques, le suivi dans la durée s’effectuera à travers l’outil LEA, qui apportera par ailleurs une vision météo des projets en projetant des hypothèses de réalisation selon des événements externes (retraits de fonds, modification de la situation client, etc.).</a:t>
            </a:r>
            <a:endParaRPr lang="fr-FR" sz="1600" dirty="0">
              <a:latin typeface="Arial Narrow" panose="020B0606020202030204" pitchFamily="34" charset="0"/>
            </a:endParaRPr>
          </a:p>
        </p:txBody>
      </p:sp>
      <p:sp>
        <p:nvSpPr>
          <p:cNvPr id="25" name="ZoneTexte 24"/>
          <p:cNvSpPr txBox="1"/>
          <p:nvPr/>
        </p:nvSpPr>
        <p:spPr>
          <a:xfrm>
            <a:off x="6851977" y="1245872"/>
            <a:ext cx="1965279" cy="1077218"/>
          </a:xfrm>
          <a:prstGeom prst="rect">
            <a:avLst/>
          </a:prstGeom>
          <a:noFill/>
        </p:spPr>
        <p:txBody>
          <a:bodyPr wrap="square" rtlCol="0">
            <a:spAutoFit/>
          </a:bodyPr>
          <a:lstStyle/>
          <a:p>
            <a:pPr algn="ctr"/>
            <a:r>
              <a:rPr lang="fr-FR" sz="1600" b="1" i="1" dirty="0">
                <a:solidFill>
                  <a:schemeClr val="bg1"/>
                </a:solidFill>
                <a:latin typeface="Arial Narrow" panose="020B0606020202030204" pitchFamily="34" charset="0"/>
              </a:rPr>
              <a:t>« </a:t>
            </a:r>
            <a:r>
              <a:rPr lang="fr-FR" sz="1600" b="1" i="1" dirty="0" smtClean="0">
                <a:solidFill>
                  <a:schemeClr val="bg1"/>
                </a:solidFill>
                <a:latin typeface="Arial Narrow" panose="020B0606020202030204" pitchFamily="34" charset="0"/>
              </a:rPr>
              <a:t>La faisabilité des  </a:t>
            </a:r>
            <a:r>
              <a:rPr lang="fr-FR" sz="1600" b="1" i="1" dirty="0">
                <a:solidFill>
                  <a:schemeClr val="bg1"/>
                </a:solidFill>
                <a:latin typeface="Arial Narrow" panose="020B0606020202030204" pitchFamily="34" charset="0"/>
              </a:rPr>
              <a:t>projets </a:t>
            </a:r>
            <a:r>
              <a:rPr lang="fr-FR" sz="1600" b="1" i="1" dirty="0" smtClean="0">
                <a:solidFill>
                  <a:schemeClr val="bg1"/>
                </a:solidFill>
                <a:latin typeface="Arial Narrow" panose="020B0606020202030204" pitchFamily="34" charset="0"/>
              </a:rPr>
              <a:t>d’épargne est </a:t>
            </a:r>
            <a:r>
              <a:rPr lang="fr-FR" sz="1600" b="1" i="1" dirty="0">
                <a:solidFill>
                  <a:schemeClr val="bg1"/>
                </a:solidFill>
                <a:latin typeface="Arial Narrow" panose="020B0606020202030204" pitchFamily="34" charset="0"/>
              </a:rPr>
              <a:t>vérifiée régulièrement »</a:t>
            </a:r>
          </a:p>
        </p:txBody>
      </p:sp>
      <p:grpSp>
        <p:nvGrpSpPr>
          <p:cNvPr id="44" name="Group 1">
            <a:extLst>
              <a:ext uri="{FF2B5EF4-FFF2-40B4-BE49-F238E27FC236}">
                <a16:creationId xmlns:a16="http://schemas.microsoft.com/office/drawing/2014/main" xmlns="" id="{1789569A-07F6-4451-B8E9-50F464B0D2EB}"/>
              </a:ext>
            </a:extLst>
          </p:cNvPr>
          <p:cNvGrpSpPr/>
          <p:nvPr/>
        </p:nvGrpSpPr>
        <p:grpSpPr>
          <a:xfrm>
            <a:off x="2052807" y="1858701"/>
            <a:ext cx="5038386" cy="1215634"/>
            <a:chOff x="2324580" y="1858701"/>
            <a:chExt cx="5038386" cy="1215634"/>
          </a:xfrm>
        </p:grpSpPr>
        <p:cxnSp>
          <p:nvCxnSpPr>
            <p:cNvPr id="45" name="Straight Connector 21">
              <a:extLst>
                <a:ext uri="{FF2B5EF4-FFF2-40B4-BE49-F238E27FC236}">
                  <a16:creationId xmlns:a16="http://schemas.microsoft.com/office/drawing/2014/main" xmlns="" id="{9CD2BEDF-D29D-4C7F-A6F1-B38D1B40738D}"/>
                </a:ext>
              </a:extLst>
            </p:cNvPr>
            <p:cNvCxnSpPr>
              <a:cxnSpLocks/>
            </p:cNvCxnSpPr>
            <p:nvPr/>
          </p:nvCxnSpPr>
          <p:spPr bwMode="auto">
            <a:xfrm>
              <a:off x="3947291" y="1888472"/>
              <a:ext cx="0" cy="1185863"/>
            </a:xfrm>
            <a:prstGeom prst="line">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6" name="Oval 7173">
              <a:extLst>
                <a:ext uri="{FF2B5EF4-FFF2-40B4-BE49-F238E27FC236}">
                  <a16:creationId xmlns:a16="http://schemas.microsoft.com/office/drawing/2014/main" xmlns="" id="{E0E02A89-A2E3-4FA4-87AF-9EDB2A6D432A}"/>
                </a:ext>
              </a:extLst>
            </p:cNvPr>
            <p:cNvSpPr/>
            <p:nvPr/>
          </p:nvSpPr>
          <p:spPr bwMode="auto">
            <a:xfrm>
              <a:off x="3857291" y="1919797"/>
              <a:ext cx="180000" cy="180000"/>
            </a:xfrm>
            <a:prstGeom prst="ellipse">
              <a:avLst/>
            </a:prstGeom>
            <a:solidFill>
              <a:schemeClr val="tx1">
                <a:lumMod val="50000"/>
                <a:lumOff val="50000"/>
              </a:schemeClr>
            </a:solidFill>
            <a:ln w="9525" cap="flat" cmpd="sng" algn="ctr">
              <a:solidFill>
                <a:schemeClr val="tx1">
                  <a:lumMod val="50000"/>
                  <a:lumOff val="50000"/>
                </a:schemeClr>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a:ln>
                    <a:noFill/>
                  </a:ln>
                  <a:solidFill>
                    <a:schemeClr val="bg1"/>
                  </a:solidFill>
                  <a:effectLst/>
                  <a:latin typeface="Arial Narrow" panose="020B0606020202030204" pitchFamily="34" charset="0"/>
                </a:rPr>
                <a:t>1</a:t>
              </a:r>
            </a:p>
          </p:txBody>
        </p:sp>
        <p:sp>
          <p:nvSpPr>
            <p:cNvPr id="47" name="Oval 48">
              <a:extLst>
                <a:ext uri="{FF2B5EF4-FFF2-40B4-BE49-F238E27FC236}">
                  <a16:creationId xmlns:a16="http://schemas.microsoft.com/office/drawing/2014/main" xmlns="" id="{80C65B65-2942-4C17-BD65-71A2FAD05E41}"/>
                </a:ext>
              </a:extLst>
            </p:cNvPr>
            <p:cNvSpPr/>
            <p:nvPr/>
          </p:nvSpPr>
          <p:spPr bwMode="auto">
            <a:xfrm>
              <a:off x="3857291" y="2205588"/>
              <a:ext cx="180000" cy="180000"/>
            </a:xfrm>
            <a:prstGeom prst="ellipse">
              <a:avLst/>
            </a:prstGeom>
            <a:solidFill>
              <a:schemeClr val="tx1">
                <a:lumMod val="50000"/>
                <a:lumOff val="50000"/>
              </a:schemeClr>
            </a:solidFill>
            <a:ln w="9525" cap="flat" cmpd="sng" algn="ctr">
              <a:solidFill>
                <a:schemeClr val="tx1">
                  <a:lumMod val="50000"/>
                  <a:lumOff val="50000"/>
                </a:schemeClr>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fr-FR" sz="1400" b="1" dirty="0">
                  <a:solidFill>
                    <a:schemeClr val="bg1"/>
                  </a:solidFill>
                  <a:latin typeface="Arial Narrow" panose="020B0606020202030204" pitchFamily="34" charset="0"/>
                </a:rPr>
                <a:t>2</a:t>
              </a:r>
              <a:endParaRPr kumimoji="0" lang="fr-FR" sz="1400" b="1" i="0" u="none" strike="noStrike" cap="none" normalizeH="0" baseline="0" dirty="0">
                <a:ln>
                  <a:noFill/>
                </a:ln>
                <a:solidFill>
                  <a:schemeClr val="bg1"/>
                </a:solidFill>
                <a:effectLst/>
                <a:latin typeface="Arial Narrow" panose="020B0606020202030204" pitchFamily="34" charset="0"/>
              </a:endParaRPr>
            </a:p>
          </p:txBody>
        </p:sp>
        <p:sp>
          <p:nvSpPr>
            <p:cNvPr id="48" name="Oval 49">
              <a:extLst>
                <a:ext uri="{FF2B5EF4-FFF2-40B4-BE49-F238E27FC236}">
                  <a16:creationId xmlns:a16="http://schemas.microsoft.com/office/drawing/2014/main" xmlns="" id="{34B076CF-6517-4D59-9825-67F6ABC316E2}"/>
                </a:ext>
              </a:extLst>
            </p:cNvPr>
            <p:cNvSpPr/>
            <p:nvPr/>
          </p:nvSpPr>
          <p:spPr bwMode="auto">
            <a:xfrm>
              <a:off x="3857291" y="2518675"/>
              <a:ext cx="180000" cy="180000"/>
            </a:xfrm>
            <a:prstGeom prst="ellipse">
              <a:avLst/>
            </a:prstGeom>
            <a:solidFill>
              <a:schemeClr val="tx1">
                <a:lumMod val="50000"/>
                <a:lumOff val="50000"/>
              </a:schemeClr>
            </a:solidFill>
            <a:ln w="9525" cap="flat" cmpd="sng" algn="ctr">
              <a:solidFill>
                <a:schemeClr val="tx1">
                  <a:lumMod val="50000"/>
                  <a:lumOff val="50000"/>
                </a:schemeClr>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fr-FR" sz="1400" b="1" dirty="0">
                  <a:solidFill>
                    <a:schemeClr val="bg1"/>
                  </a:solidFill>
                  <a:latin typeface="Arial Narrow" panose="020B0606020202030204" pitchFamily="34" charset="0"/>
                </a:rPr>
                <a:t>3</a:t>
              </a:r>
              <a:endParaRPr kumimoji="0" lang="fr-FR" sz="1400" b="1" i="0" u="none" strike="noStrike" cap="none" normalizeH="0" baseline="0" dirty="0">
                <a:ln>
                  <a:noFill/>
                </a:ln>
                <a:solidFill>
                  <a:schemeClr val="bg1"/>
                </a:solidFill>
                <a:effectLst/>
                <a:latin typeface="Arial Narrow" panose="020B0606020202030204" pitchFamily="34" charset="0"/>
              </a:endParaRPr>
            </a:p>
          </p:txBody>
        </p:sp>
        <p:sp>
          <p:nvSpPr>
            <p:cNvPr id="50" name="Content Placeholder 2">
              <a:extLst>
                <a:ext uri="{FF2B5EF4-FFF2-40B4-BE49-F238E27FC236}">
                  <a16:creationId xmlns:a16="http://schemas.microsoft.com/office/drawing/2014/main" xmlns="" id="{08EF379E-86E2-41F7-8966-5FBC5045658E}"/>
                </a:ext>
              </a:extLst>
            </p:cNvPr>
            <p:cNvSpPr txBox="1">
              <a:spLocks/>
            </p:cNvSpPr>
            <p:nvPr/>
          </p:nvSpPr>
          <p:spPr bwMode="auto">
            <a:xfrm>
              <a:off x="4054046" y="2137918"/>
              <a:ext cx="2858563" cy="247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Font typeface="Wingdings" pitchFamily="2" charset="2"/>
                <a:buNone/>
              </a:pPr>
              <a:r>
                <a:rPr lang="fr-FR" sz="1600" b="0" kern="0" dirty="0">
                  <a:solidFill>
                    <a:schemeClr val="tx1"/>
                  </a:solidFill>
                  <a:latin typeface="Arial Narrow" panose="020B0606020202030204" pitchFamily="34" charset="0"/>
                </a:rPr>
                <a:t>Transparence de l’information</a:t>
              </a:r>
            </a:p>
          </p:txBody>
        </p:sp>
        <p:sp>
          <p:nvSpPr>
            <p:cNvPr id="51" name="Content Placeholder 2">
              <a:extLst>
                <a:ext uri="{FF2B5EF4-FFF2-40B4-BE49-F238E27FC236}">
                  <a16:creationId xmlns:a16="http://schemas.microsoft.com/office/drawing/2014/main" xmlns="" id="{4AF09D9E-F076-4D91-9D05-4F4E2B8FED13}"/>
                </a:ext>
              </a:extLst>
            </p:cNvPr>
            <p:cNvSpPr txBox="1">
              <a:spLocks/>
            </p:cNvSpPr>
            <p:nvPr/>
          </p:nvSpPr>
          <p:spPr bwMode="auto">
            <a:xfrm>
              <a:off x="4054045" y="2457715"/>
              <a:ext cx="3308921" cy="374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Font typeface="Wingdings" pitchFamily="2" charset="2"/>
                <a:buNone/>
              </a:pPr>
              <a:r>
                <a:rPr lang="fr-FR" sz="1600" b="0" kern="0" dirty="0">
                  <a:solidFill>
                    <a:schemeClr val="tx1"/>
                  </a:solidFill>
                  <a:latin typeface="Arial Narrow" panose="020B0606020202030204" pitchFamily="34" charset="0"/>
                </a:rPr>
                <a:t>Adéquation du conseil au client</a:t>
              </a:r>
            </a:p>
          </p:txBody>
        </p:sp>
        <p:sp>
          <p:nvSpPr>
            <p:cNvPr id="52" name="Content Placeholder 2">
              <a:extLst>
                <a:ext uri="{FF2B5EF4-FFF2-40B4-BE49-F238E27FC236}">
                  <a16:creationId xmlns:a16="http://schemas.microsoft.com/office/drawing/2014/main" xmlns="" id="{0F5F81D9-273B-44C8-AADA-D5892AA9AE08}"/>
                </a:ext>
              </a:extLst>
            </p:cNvPr>
            <p:cNvSpPr txBox="1">
              <a:spLocks/>
            </p:cNvSpPr>
            <p:nvPr/>
          </p:nvSpPr>
          <p:spPr bwMode="auto">
            <a:xfrm>
              <a:off x="4054046" y="2777512"/>
              <a:ext cx="2191255" cy="215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Font typeface="Wingdings" pitchFamily="2" charset="2"/>
                <a:buNone/>
              </a:pPr>
              <a:r>
                <a:rPr lang="fr-FR" sz="1600" kern="0" dirty="0">
                  <a:solidFill>
                    <a:srgbClr val="EA0000"/>
                  </a:solidFill>
                  <a:latin typeface="Arial Narrow" panose="020B0606020202030204" pitchFamily="34" charset="0"/>
                </a:rPr>
                <a:t>Suivi dans la durée</a:t>
              </a:r>
            </a:p>
          </p:txBody>
        </p:sp>
        <p:sp>
          <p:nvSpPr>
            <p:cNvPr id="53" name="Oval 59">
              <a:extLst>
                <a:ext uri="{FF2B5EF4-FFF2-40B4-BE49-F238E27FC236}">
                  <a16:creationId xmlns:a16="http://schemas.microsoft.com/office/drawing/2014/main" xmlns="" id="{8506D38E-31D2-4F42-B526-A2745A1CD331}"/>
                </a:ext>
              </a:extLst>
            </p:cNvPr>
            <p:cNvSpPr/>
            <p:nvPr/>
          </p:nvSpPr>
          <p:spPr bwMode="auto">
            <a:xfrm>
              <a:off x="3857291" y="2831761"/>
              <a:ext cx="180000" cy="180000"/>
            </a:xfrm>
            <a:prstGeom prst="ellipse">
              <a:avLst/>
            </a:prstGeom>
            <a:solidFill>
              <a:srgbClr val="EA0000"/>
            </a:solidFill>
            <a:ln w="9525" cap="flat" cmpd="sng" algn="ctr">
              <a:solidFill>
                <a:schemeClr val="tx1">
                  <a:lumMod val="50000"/>
                  <a:lumOff val="50000"/>
                </a:schemeClr>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fr-FR" sz="1400" b="1" dirty="0">
                  <a:solidFill>
                    <a:schemeClr val="bg1"/>
                  </a:solidFill>
                  <a:latin typeface="Arial Narrow" panose="020B0606020202030204" pitchFamily="34" charset="0"/>
                </a:rPr>
                <a:t>4</a:t>
              </a:r>
            </a:p>
          </p:txBody>
        </p:sp>
        <p:grpSp>
          <p:nvGrpSpPr>
            <p:cNvPr id="54" name="Group 3">
              <a:extLst>
                <a:ext uri="{FF2B5EF4-FFF2-40B4-BE49-F238E27FC236}">
                  <a16:creationId xmlns:a16="http://schemas.microsoft.com/office/drawing/2014/main" xmlns="" id="{AE1288AF-8C30-4AF2-B500-F239D1732CFC}"/>
                </a:ext>
              </a:extLst>
            </p:cNvPr>
            <p:cNvGrpSpPr/>
            <p:nvPr/>
          </p:nvGrpSpPr>
          <p:grpSpPr>
            <a:xfrm>
              <a:off x="2324580" y="1858701"/>
              <a:ext cx="1519063" cy="1175023"/>
              <a:chOff x="582410" y="2070800"/>
              <a:chExt cx="1519063" cy="1175023"/>
            </a:xfrm>
          </p:grpSpPr>
          <p:grpSp>
            <p:nvGrpSpPr>
              <p:cNvPr id="55" name="Group 7174">
                <a:extLst>
                  <a:ext uri="{FF2B5EF4-FFF2-40B4-BE49-F238E27FC236}">
                    <a16:creationId xmlns:a16="http://schemas.microsoft.com/office/drawing/2014/main" xmlns="" id="{FCF3DF31-EE94-4860-8907-D511ABAE5800}"/>
                  </a:ext>
                </a:extLst>
              </p:cNvPr>
              <p:cNvGrpSpPr/>
              <p:nvPr/>
            </p:nvGrpSpPr>
            <p:grpSpPr>
              <a:xfrm>
                <a:off x="582410" y="2070800"/>
                <a:ext cx="1332648" cy="1175023"/>
                <a:chOff x="680219" y="3636410"/>
                <a:chExt cx="1332648" cy="1175023"/>
              </a:xfrm>
            </p:grpSpPr>
            <p:sp>
              <p:nvSpPr>
                <p:cNvPr id="60" name="Freeform: Shape 7172">
                  <a:extLst>
                    <a:ext uri="{FF2B5EF4-FFF2-40B4-BE49-F238E27FC236}">
                      <a16:creationId xmlns:a16="http://schemas.microsoft.com/office/drawing/2014/main" xmlns="" id="{928164B8-FF01-4E28-992A-083CEB6AAB45}"/>
                    </a:ext>
                  </a:extLst>
                </p:cNvPr>
                <p:cNvSpPr/>
                <p:nvPr/>
              </p:nvSpPr>
              <p:spPr bwMode="auto">
                <a:xfrm>
                  <a:off x="1215706" y="4140200"/>
                  <a:ext cx="248026" cy="279559"/>
                </a:xfrm>
                <a:custGeom>
                  <a:avLst/>
                  <a:gdLst>
                    <a:gd name="connsiteX0" fmla="*/ 2698 w 253224"/>
                    <a:gd name="connsiteY0" fmla="*/ 269081 h 301251"/>
                    <a:gd name="connsiteX1" fmla="*/ 126523 w 253224"/>
                    <a:gd name="connsiteY1" fmla="*/ 0 h 301251"/>
                    <a:gd name="connsiteX2" fmla="*/ 250348 w 253224"/>
                    <a:gd name="connsiteY2" fmla="*/ 266700 h 301251"/>
                    <a:gd name="connsiteX3" fmla="*/ 2698 w 253224"/>
                    <a:gd name="connsiteY3" fmla="*/ 269081 h 301251"/>
                  </a:gdLst>
                  <a:ahLst/>
                  <a:cxnLst>
                    <a:cxn ang="0">
                      <a:pos x="connsiteX0" y="connsiteY0"/>
                    </a:cxn>
                    <a:cxn ang="0">
                      <a:pos x="connsiteX1" y="connsiteY1"/>
                    </a:cxn>
                    <a:cxn ang="0">
                      <a:pos x="connsiteX2" y="connsiteY2"/>
                    </a:cxn>
                    <a:cxn ang="0">
                      <a:pos x="connsiteX3" y="connsiteY3"/>
                    </a:cxn>
                  </a:cxnLst>
                  <a:rect l="l" t="t" r="r" b="b"/>
                  <a:pathLst>
                    <a:path w="253224" h="301251">
                      <a:moveTo>
                        <a:pt x="2698" y="269081"/>
                      </a:moveTo>
                      <a:cubicBezTo>
                        <a:pt x="-17940" y="224631"/>
                        <a:pt x="85248" y="397"/>
                        <a:pt x="126523" y="0"/>
                      </a:cubicBezTo>
                      <a:cubicBezTo>
                        <a:pt x="167798" y="-397"/>
                        <a:pt x="271779" y="222250"/>
                        <a:pt x="250348" y="266700"/>
                      </a:cubicBezTo>
                      <a:cubicBezTo>
                        <a:pt x="228917" y="311150"/>
                        <a:pt x="23336" y="313531"/>
                        <a:pt x="2698" y="269081"/>
                      </a:cubicBezTo>
                      <a:close/>
                    </a:path>
                  </a:pathLst>
                </a:custGeom>
                <a:solidFill>
                  <a:schemeClr val="bg1">
                    <a:lumMod val="85000"/>
                  </a:schemeClr>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fr-FR" sz="1600">
                    <a:latin typeface="Arial Narrow" panose="020B0606020202030204" pitchFamily="34" charset="0"/>
                  </a:endParaRPr>
                </a:p>
              </p:txBody>
            </p:sp>
            <p:sp>
              <p:nvSpPr>
                <p:cNvPr id="61" name="Oval 6">
                  <a:extLst>
                    <a:ext uri="{FF2B5EF4-FFF2-40B4-BE49-F238E27FC236}">
                      <a16:creationId xmlns:a16="http://schemas.microsoft.com/office/drawing/2014/main" xmlns="" id="{EFDDEE4D-15C0-4671-AB93-86008C1060BA}"/>
                    </a:ext>
                  </a:extLst>
                </p:cNvPr>
                <p:cNvSpPr/>
                <p:nvPr/>
              </p:nvSpPr>
              <p:spPr bwMode="auto">
                <a:xfrm rot="5400000">
                  <a:off x="948045" y="3636328"/>
                  <a:ext cx="783349" cy="783513"/>
                </a:xfrm>
                <a:prstGeom prst="ellipse">
                  <a:avLst/>
                </a:prstGeom>
                <a:solidFill>
                  <a:srgbClr val="908476">
                    <a:alpha val="84000"/>
                  </a:srgbClr>
                </a:solidFill>
                <a:ln w="19050">
                  <a:noFill/>
                  <a:prstDash val="solid"/>
                </a:ln>
              </p:spPr>
              <p:style>
                <a:lnRef idx="2">
                  <a:schemeClr val="accent1"/>
                </a:lnRef>
                <a:fillRef idx="1">
                  <a:schemeClr val="lt1"/>
                </a:fillRef>
                <a:effectRef idx="0">
                  <a:schemeClr val="accent1"/>
                </a:effectRef>
                <a:fontRef idx="minor">
                  <a:schemeClr val="dk1"/>
                </a:fontRef>
              </p:style>
              <p:txBody>
                <a:bodyPr lIns="72000" tIns="0" rIns="72000" bIns="36000" rtlCol="0" anchor="t"/>
                <a:lstStyle/>
                <a:p>
                  <a:pPr algn="ctr" defTabSz="1727942">
                    <a:buClr>
                      <a:srgbClr val="535353"/>
                    </a:buClr>
                  </a:pPr>
                  <a:endParaRPr lang="en-US" b="1" cap="small" dirty="0">
                    <a:solidFill>
                      <a:schemeClr val="bg1"/>
                    </a:solidFill>
                    <a:latin typeface="Arial Narrow" panose="020B0606020202030204" pitchFamily="34" charset="0"/>
                  </a:endParaRPr>
                </a:p>
              </p:txBody>
            </p:sp>
            <p:sp>
              <p:nvSpPr>
                <p:cNvPr id="62" name="Oval 8">
                  <a:extLst>
                    <a:ext uri="{FF2B5EF4-FFF2-40B4-BE49-F238E27FC236}">
                      <a16:creationId xmlns:a16="http://schemas.microsoft.com/office/drawing/2014/main" xmlns="" id="{A64A8056-5C68-4DEB-BEEA-FAA4F0EB7897}"/>
                    </a:ext>
                  </a:extLst>
                </p:cNvPr>
                <p:cNvSpPr/>
                <p:nvPr/>
              </p:nvSpPr>
              <p:spPr bwMode="auto">
                <a:xfrm rot="5400000">
                  <a:off x="680301" y="4028002"/>
                  <a:ext cx="783349" cy="783513"/>
                </a:xfrm>
                <a:prstGeom prst="ellipse">
                  <a:avLst/>
                </a:prstGeom>
                <a:solidFill>
                  <a:srgbClr val="BFBFBF">
                    <a:alpha val="84000"/>
                  </a:srgbClr>
                </a:solidFill>
                <a:ln w="19050">
                  <a:noFill/>
                  <a:prstDash val="soli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1"/>
                </a:lnRef>
                <a:fillRef idx="1">
                  <a:schemeClr val="lt1"/>
                </a:fillRef>
                <a:effectRef idx="0">
                  <a:schemeClr val="accent1"/>
                </a:effectRef>
                <a:fontRef idx="minor">
                  <a:schemeClr val="dk1"/>
                </a:fontRef>
              </p:style>
              <p:txBody>
                <a:bodyPr lIns="72000" tIns="0" rIns="72000" bIns="36000" rtlCol="0" anchor="t"/>
                <a:lstStyle/>
                <a:p>
                  <a:pPr algn="ctr" defTabSz="1727942">
                    <a:buClr>
                      <a:srgbClr val="535353"/>
                    </a:buClr>
                  </a:pPr>
                  <a:endParaRPr lang="en-US" b="1" cap="small" dirty="0">
                    <a:solidFill>
                      <a:prstClr val="white"/>
                    </a:solidFill>
                    <a:latin typeface="Arial Narrow" panose="020B0606020202030204" pitchFamily="34" charset="0"/>
                  </a:endParaRPr>
                </a:p>
              </p:txBody>
            </p:sp>
            <p:sp>
              <p:nvSpPr>
                <p:cNvPr id="66" name="Oval 6">
                  <a:extLst>
                    <a:ext uri="{FF2B5EF4-FFF2-40B4-BE49-F238E27FC236}">
                      <a16:creationId xmlns:a16="http://schemas.microsoft.com/office/drawing/2014/main" xmlns="" id="{1DA290FA-4D22-4198-AC3A-88DC31110205}"/>
                    </a:ext>
                  </a:extLst>
                </p:cNvPr>
                <p:cNvSpPr/>
                <p:nvPr/>
              </p:nvSpPr>
              <p:spPr bwMode="auto">
                <a:xfrm rot="5400000">
                  <a:off x="1229436" y="4028002"/>
                  <a:ext cx="783349" cy="783513"/>
                </a:xfrm>
                <a:prstGeom prst="ellipse">
                  <a:avLst/>
                </a:prstGeom>
                <a:solidFill>
                  <a:srgbClr val="EA0000">
                    <a:alpha val="84000"/>
                  </a:srgbClr>
                </a:solidFill>
                <a:ln w="19050">
                  <a:noFill/>
                  <a:prstDash val="solid"/>
                </a:ln>
              </p:spPr>
              <p:style>
                <a:lnRef idx="2">
                  <a:schemeClr val="accent1"/>
                </a:lnRef>
                <a:fillRef idx="1">
                  <a:schemeClr val="lt1"/>
                </a:fillRef>
                <a:effectRef idx="0">
                  <a:schemeClr val="accent1"/>
                </a:effectRef>
                <a:fontRef idx="minor">
                  <a:schemeClr val="dk1"/>
                </a:fontRef>
              </p:style>
              <p:txBody>
                <a:bodyPr lIns="72000" tIns="0" rIns="72000" bIns="36000" rtlCol="0" anchor="t"/>
                <a:lstStyle/>
                <a:p>
                  <a:pPr algn="ctr" defTabSz="1727942">
                    <a:buClr>
                      <a:srgbClr val="535353"/>
                    </a:buClr>
                  </a:pPr>
                  <a:endParaRPr lang="en-US" b="1" cap="small" dirty="0">
                    <a:solidFill>
                      <a:srgbClr val="EA0000"/>
                    </a:solidFill>
                    <a:latin typeface="Arial Narrow" panose="020B0606020202030204" pitchFamily="34" charset="0"/>
                  </a:endParaRPr>
                </a:p>
              </p:txBody>
            </p:sp>
          </p:grpSp>
          <p:sp>
            <p:nvSpPr>
              <p:cNvPr id="56" name="Content Placeholder 2">
                <a:extLst>
                  <a:ext uri="{FF2B5EF4-FFF2-40B4-BE49-F238E27FC236}">
                    <a16:creationId xmlns:a16="http://schemas.microsoft.com/office/drawing/2014/main" xmlns="" id="{312D93D6-A554-4A3F-98C9-DD6CFC72CDF3}"/>
                  </a:ext>
                </a:extLst>
              </p:cNvPr>
              <p:cNvSpPr txBox="1">
                <a:spLocks/>
              </p:cNvSpPr>
              <p:nvPr/>
            </p:nvSpPr>
            <p:spPr bwMode="auto">
              <a:xfrm>
                <a:off x="707622" y="2246561"/>
                <a:ext cx="1045331" cy="1716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45702" rIns="144000" bIns="45702" numCol="1" spcCol="0" rtlCol="0" fromWordArt="0" anchor="ctr" anchorCtr="0" forceAA="0" compatLnSpc="1">
                <a:prstTxWarp prst="textNoShape">
                  <a:avLst/>
                </a:prstTxWarp>
                <a:noAutofit/>
              </a:bodyPr>
              <a:lstStyle>
                <a:defPPr>
                  <a:defRPr lang="fr-FR"/>
                </a:defPPr>
                <a:lvl1pPr marL="0" indent="0">
                  <a:buFont typeface="Wingdings" pitchFamily="2" charset="2"/>
                  <a:buNone/>
                  <a:defRPr sz="800" b="1" kern="0">
                    <a:solidFill>
                      <a:schemeClr val="bg1">
                        <a:lumMod val="50000"/>
                      </a:schemeClr>
                    </a:solidFill>
                    <a:latin typeface="+mn-lt"/>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pPr algn="ctr"/>
                <a:r>
                  <a:rPr lang="fr-FR" sz="1600" dirty="0" err="1">
                    <a:solidFill>
                      <a:schemeClr val="bg1"/>
                    </a:solidFill>
                    <a:latin typeface="Arial Narrow" panose="020B0606020202030204" pitchFamily="34" charset="0"/>
                  </a:rPr>
                  <a:t>PRIIPs</a:t>
                </a:r>
                <a:endParaRPr lang="fr-FR" sz="1600" dirty="0">
                  <a:solidFill>
                    <a:schemeClr val="bg1"/>
                  </a:solidFill>
                  <a:latin typeface="Arial Narrow" panose="020B0606020202030204" pitchFamily="34" charset="0"/>
                </a:endParaRPr>
              </a:p>
            </p:txBody>
          </p:sp>
          <p:sp>
            <p:nvSpPr>
              <p:cNvPr id="57" name="Content Placeholder 2">
                <a:extLst>
                  <a:ext uri="{FF2B5EF4-FFF2-40B4-BE49-F238E27FC236}">
                    <a16:creationId xmlns:a16="http://schemas.microsoft.com/office/drawing/2014/main" xmlns="" id="{F23457A5-D745-4EFE-949B-90729CC96D6F}"/>
                  </a:ext>
                </a:extLst>
              </p:cNvPr>
              <p:cNvSpPr txBox="1">
                <a:spLocks/>
              </p:cNvSpPr>
              <p:nvPr/>
            </p:nvSpPr>
            <p:spPr bwMode="auto">
              <a:xfrm>
                <a:off x="1218897" y="2730774"/>
                <a:ext cx="882576" cy="27214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45702" rIns="144000" bIns="45702" numCol="1" spcCol="0" rtlCol="0" fromWordArt="0" anchor="ctr" anchorCtr="0" forceAA="0" compatLnSpc="1">
                <a:prstTxWarp prst="textNoShape">
                  <a:avLst/>
                </a:prstTxWarp>
                <a:noAutofit/>
              </a:bodyPr>
              <a:lstStyle>
                <a:defPPr>
                  <a:defRPr lang="fr-FR"/>
                </a:defPPr>
                <a:lvl1pPr marL="0" indent="0">
                  <a:buFont typeface="Wingdings" pitchFamily="2" charset="2"/>
                  <a:buNone/>
                  <a:defRPr sz="800" b="1" kern="0">
                    <a:solidFill>
                      <a:schemeClr val="bg1">
                        <a:lumMod val="50000"/>
                      </a:schemeClr>
                    </a:solidFill>
                    <a:latin typeface="+mn-lt"/>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r>
                  <a:rPr lang="fr-FR" sz="1600" dirty="0">
                    <a:solidFill>
                      <a:schemeClr val="bg1"/>
                    </a:solidFill>
                    <a:latin typeface="Arial Narrow" panose="020B0606020202030204" pitchFamily="34" charset="0"/>
                  </a:rPr>
                  <a:t>MIF 2</a:t>
                </a:r>
              </a:p>
            </p:txBody>
          </p:sp>
          <p:sp>
            <p:nvSpPr>
              <p:cNvPr id="58" name="Content Placeholder 2">
                <a:extLst>
                  <a:ext uri="{FF2B5EF4-FFF2-40B4-BE49-F238E27FC236}">
                    <a16:creationId xmlns:a16="http://schemas.microsoft.com/office/drawing/2014/main" xmlns="" id="{ACA324E7-F90F-4A4F-AF5B-B39E938DE210}"/>
                  </a:ext>
                </a:extLst>
              </p:cNvPr>
              <p:cNvSpPr txBox="1">
                <a:spLocks/>
              </p:cNvSpPr>
              <p:nvPr/>
            </p:nvSpPr>
            <p:spPr bwMode="auto">
              <a:xfrm>
                <a:off x="584607" y="2692548"/>
                <a:ext cx="808612" cy="33212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45702" rIns="144000" bIns="45702" numCol="1" spcCol="0" rtlCol="0" fromWordArt="0" anchor="ctr" anchorCtr="0" forceAA="0" compatLnSpc="1">
                <a:prstTxWarp prst="textNoShape">
                  <a:avLst/>
                </a:prstTxWarp>
                <a:noAutofit/>
              </a:bodyPr>
              <a:lstStyle>
                <a:defPPr>
                  <a:defRPr lang="fr-FR"/>
                </a:defPPr>
                <a:lvl1pPr marL="0" indent="0">
                  <a:buFont typeface="Wingdings" pitchFamily="2" charset="2"/>
                  <a:buNone/>
                  <a:defRPr sz="800" b="1" kern="0">
                    <a:solidFill>
                      <a:schemeClr val="bg1">
                        <a:lumMod val="50000"/>
                      </a:schemeClr>
                    </a:solidFill>
                    <a:latin typeface="+mn-lt"/>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r>
                  <a:rPr lang="fr-FR" sz="1600" dirty="0">
                    <a:solidFill>
                      <a:schemeClr val="bg1"/>
                    </a:solidFill>
                    <a:latin typeface="Arial Narrow" panose="020B0606020202030204" pitchFamily="34" charset="0"/>
                  </a:rPr>
                  <a:t>DDA</a:t>
                </a:r>
              </a:p>
            </p:txBody>
          </p:sp>
          <p:sp>
            <p:nvSpPr>
              <p:cNvPr id="59" name="Freeform: Shape 112">
                <a:extLst>
                  <a:ext uri="{FF2B5EF4-FFF2-40B4-BE49-F238E27FC236}">
                    <a16:creationId xmlns:a16="http://schemas.microsoft.com/office/drawing/2014/main" xmlns="" id="{666204C9-E178-4C21-B17A-7773CCE1039C}"/>
                  </a:ext>
                </a:extLst>
              </p:cNvPr>
              <p:cNvSpPr/>
              <p:nvPr/>
            </p:nvSpPr>
            <p:spPr bwMode="auto">
              <a:xfrm>
                <a:off x="1136898" y="2566625"/>
                <a:ext cx="241848" cy="279532"/>
              </a:xfrm>
              <a:custGeom>
                <a:avLst/>
                <a:gdLst>
                  <a:gd name="connsiteX0" fmla="*/ 120947 w 241848"/>
                  <a:gd name="connsiteY0" fmla="*/ 0 h 279532"/>
                  <a:gd name="connsiteX1" fmla="*/ 133217 w 241848"/>
                  <a:gd name="connsiteY1" fmla="*/ 6133 h 279532"/>
                  <a:gd name="connsiteX2" fmla="*/ 178141 w 241848"/>
                  <a:gd name="connsiteY2" fmla="*/ 60570 h 279532"/>
                  <a:gd name="connsiteX3" fmla="*/ 206430 w 241848"/>
                  <a:gd name="connsiteY3" fmla="*/ 112677 h 279532"/>
                  <a:gd name="connsiteX4" fmla="*/ 221555 w 241848"/>
                  <a:gd name="connsiteY4" fmla="*/ 150595 h 279532"/>
                  <a:gd name="connsiteX5" fmla="*/ 237088 w 241848"/>
                  <a:gd name="connsiteY5" fmla="*/ 200623 h 279532"/>
                  <a:gd name="connsiteX6" fmla="*/ 241848 w 241848"/>
                  <a:gd name="connsiteY6" fmla="*/ 247830 h 279532"/>
                  <a:gd name="connsiteX7" fmla="*/ 226610 w 241848"/>
                  <a:gd name="connsiteY7" fmla="*/ 261126 h 279532"/>
                  <a:gd name="connsiteX8" fmla="*/ 198316 w 241848"/>
                  <a:gd name="connsiteY8" fmla="*/ 271044 h 279532"/>
                  <a:gd name="connsiteX9" fmla="*/ 187429 w 241848"/>
                  <a:gd name="connsiteY9" fmla="*/ 272868 h 279532"/>
                  <a:gd name="connsiteX10" fmla="*/ 122041 w 241848"/>
                  <a:gd name="connsiteY10" fmla="*/ 279459 h 279532"/>
                  <a:gd name="connsiteX11" fmla="*/ 120756 w 241848"/>
                  <a:gd name="connsiteY11" fmla="*/ 279532 h 279532"/>
                  <a:gd name="connsiteX12" fmla="*/ 42081 w 241848"/>
                  <a:gd name="connsiteY12" fmla="*/ 271603 h 279532"/>
                  <a:gd name="connsiteX13" fmla="*/ 17517 w 241848"/>
                  <a:gd name="connsiteY13" fmla="*/ 263979 h 279532"/>
                  <a:gd name="connsiteX14" fmla="*/ 15029 w 241848"/>
                  <a:gd name="connsiteY14" fmla="*/ 263146 h 279532"/>
                  <a:gd name="connsiteX15" fmla="*/ 0 w 241848"/>
                  <a:gd name="connsiteY15" fmla="*/ 250000 h 279532"/>
                  <a:gd name="connsiteX16" fmla="*/ 4979 w 241848"/>
                  <a:gd name="connsiteY16" fmla="*/ 200623 h 279532"/>
                  <a:gd name="connsiteX17" fmla="*/ 17591 w 241848"/>
                  <a:gd name="connsiteY17" fmla="*/ 160003 h 279532"/>
                  <a:gd name="connsiteX18" fmla="*/ 37564 w 241848"/>
                  <a:gd name="connsiteY18" fmla="*/ 109523 h 279532"/>
                  <a:gd name="connsiteX19" fmla="*/ 47543 w 241848"/>
                  <a:gd name="connsiteY19" fmla="*/ 90748 h 279532"/>
                  <a:gd name="connsiteX20" fmla="*/ 61061 w 241848"/>
                  <a:gd name="connsiteY20" fmla="*/ 65847 h 279532"/>
                  <a:gd name="connsiteX21" fmla="*/ 66500 w 241848"/>
                  <a:gd name="connsiteY21" fmla="*/ 57451 h 279532"/>
                  <a:gd name="connsiteX22" fmla="*/ 108656 w 241848"/>
                  <a:gd name="connsiteY22" fmla="*/ 6368 h 279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1848" h="279532">
                    <a:moveTo>
                      <a:pt x="120947" y="0"/>
                    </a:moveTo>
                    <a:lnTo>
                      <a:pt x="133217" y="6133"/>
                    </a:lnTo>
                    <a:lnTo>
                      <a:pt x="178141" y="60570"/>
                    </a:lnTo>
                    <a:lnTo>
                      <a:pt x="206430" y="112677"/>
                    </a:lnTo>
                    <a:lnTo>
                      <a:pt x="221555" y="150595"/>
                    </a:lnTo>
                    <a:lnTo>
                      <a:pt x="237088" y="200623"/>
                    </a:lnTo>
                    <a:lnTo>
                      <a:pt x="241848" y="247830"/>
                    </a:lnTo>
                    <a:lnTo>
                      <a:pt x="226610" y="261126"/>
                    </a:lnTo>
                    <a:cubicBezTo>
                      <a:pt x="219055" y="265054"/>
                      <a:pt x="209389" y="268363"/>
                      <a:pt x="198316" y="271044"/>
                    </a:cubicBezTo>
                    <a:lnTo>
                      <a:pt x="187429" y="272868"/>
                    </a:lnTo>
                    <a:lnTo>
                      <a:pt x="122041" y="279459"/>
                    </a:lnTo>
                    <a:lnTo>
                      <a:pt x="120756" y="279532"/>
                    </a:lnTo>
                    <a:lnTo>
                      <a:pt x="42081" y="271603"/>
                    </a:lnTo>
                    <a:lnTo>
                      <a:pt x="17517" y="263979"/>
                    </a:lnTo>
                    <a:lnTo>
                      <a:pt x="15029" y="263146"/>
                    </a:lnTo>
                    <a:lnTo>
                      <a:pt x="0" y="250000"/>
                    </a:lnTo>
                    <a:lnTo>
                      <a:pt x="4979" y="200623"/>
                    </a:lnTo>
                    <a:lnTo>
                      <a:pt x="17591" y="160003"/>
                    </a:lnTo>
                    <a:lnTo>
                      <a:pt x="37564" y="109523"/>
                    </a:lnTo>
                    <a:lnTo>
                      <a:pt x="47543" y="90748"/>
                    </a:lnTo>
                    <a:lnTo>
                      <a:pt x="61061" y="65847"/>
                    </a:lnTo>
                    <a:lnTo>
                      <a:pt x="66500" y="57451"/>
                    </a:lnTo>
                    <a:lnTo>
                      <a:pt x="108656" y="6368"/>
                    </a:lnTo>
                    <a:close/>
                  </a:path>
                </a:pathLst>
              </a:custGeom>
              <a:solidFill>
                <a:srgbClr val="C00000"/>
              </a:solidFill>
              <a:ln w="9525" cap="flat" cmpd="sng" algn="ctr">
                <a:no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fr-FR" sz="1600">
                  <a:latin typeface="Arial Narrow" panose="020B0606020202030204" pitchFamily="34" charset="0"/>
                </a:endParaRPr>
              </a:p>
            </p:txBody>
          </p:sp>
        </p:grpSp>
      </p:grpSp>
      <p:sp>
        <p:nvSpPr>
          <p:cNvPr id="27" name="ZoneTexte 26"/>
          <p:cNvSpPr txBox="1"/>
          <p:nvPr/>
        </p:nvSpPr>
        <p:spPr>
          <a:xfrm>
            <a:off x="395785" y="1193754"/>
            <a:ext cx="3222357" cy="338554"/>
          </a:xfrm>
          <a:prstGeom prst="rect">
            <a:avLst/>
          </a:prstGeom>
          <a:noFill/>
        </p:spPr>
        <p:txBody>
          <a:bodyPr wrap="none" rtlCol="0">
            <a:spAutoFit/>
          </a:bodyPr>
          <a:lstStyle/>
          <a:p>
            <a:r>
              <a:rPr lang="fr-FR" sz="1600" b="1" dirty="0" smtClean="0">
                <a:latin typeface="Arial Narrow" panose="020B0606020202030204" pitchFamily="34" charset="0"/>
              </a:rPr>
              <a:t>En quoi le parcours client évolue-t-il ?</a:t>
            </a:r>
            <a:endParaRPr lang="fr-FR" sz="1600" b="1" dirty="0">
              <a:latin typeface="Arial Narrow" panose="020B0606020202030204" pitchFamily="34" charset="0"/>
            </a:endParaRPr>
          </a:p>
        </p:txBody>
      </p:sp>
      <p:sp>
        <p:nvSpPr>
          <p:cNvPr id="28" name="Content Placeholder 2">
            <a:extLst>
              <a:ext uri="{FF2B5EF4-FFF2-40B4-BE49-F238E27FC236}">
                <a16:creationId xmlns:a16="http://schemas.microsoft.com/office/drawing/2014/main" xmlns="" id="{984C4701-7922-4D6B-96C1-924BA067BA1A}"/>
              </a:ext>
            </a:extLst>
          </p:cNvPr>
          <p:cNvSpPr txBox="1">
            <a:spLocks/>
          </p:cNvSpPr>
          <p:nvPr/>
        </p:nvSpPr>
        <p:spPr bwMode="auto">
          <a:xfrm>
            <a:off x="3782273" y="1818120"/>
            <a:ext cx="2858563" cy="319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Font typeface="Wingdings" pitchFamily="2" charset="2"/>
              <a:buNone/>
            </a:pPr>
            <a:r>
              <a:rPr lang="fr-FR" sz="1600" b="0" kern="0" dirty="0">
                <a:solidFill>
                  <a:schemeClr val="tx1"/>
                </a:solidFill>
                <a:latin typeface="Arial Narrow" panose="020B0606020202030204" pitchFamily="34" charset="0"/>
              </a:rPr>
              <a:t>Connaissance </a:t>
            </a:r>
            <a:r>
              <a:rPr lang="fr-FR" sz="1600" b="0" kern="0" dirty="0" smtClean="0">
                <a:solidFill>
                  <a:schemeClr val="tx1"/>
                </a:solidFill>
                <a:latin typeface="Arial Narrow" panose="020B0606020202030204" pitchFamily="34" charset="0"/>
              </a:rPr>
              <a:t>client approfondie</a:t>
            </a:r>
            <a:endParaRPr lang="fr-FR" sz="1600" b="0" kern="0"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37848171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ectangle 57"/>
          <p:cNvSpPr/>
          <p:nvPr/>
        </p:nvSpPr>
        <p:spPr>
          <a:xfrm>
            <a:off x="378149" y="1755314"/>
            <a:ext cx="6452957" cy="4147945"/>
          </a:xfrm>
          <a:prstGeom prst="rect">
            <a:avLst/>
          </a:prstGeom>
          <a:solidFill>
            <a:srgbClr val="FFD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Rectangle 55"/>
          <p:cNvSpPr/>
          <p:nvPr/>
        </p:nvSpPr>
        <p:spPr>
          <a:xfrm>
            <a:off x="4996790" y="3236028"/>
            <a:ext cx="1680923" cy="2118202"/>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ZoneTexte 48"/>
          <p:cNvSpPr txBox="1"/>
          <p:nvPr/>
        </p:nvSpPr>
        <p:spPr>
          <a:xfrm>
            <a:off x="5783388" y="3705576"/>
            <a:ext cx="894327" cy="369332"/>
          </a:xfrm>
          <a:prstGeom prst="rect">
            <a:avLst/>
          </a:prstGeom>
          <a:noFill/>
          <a:ln w="9525">
            <a:solidFill>
              <a:schemeClr val="bg1">
                <a:lumMod val="65000"/>
              </a:schemeClr>
            </a:solidFill>
          </a:ln>
        </p:spPr>
        <p:txBody>
          <a:bodyPr wrap="square" rtlCol="0">
            <a:spAutoFit/>
          </a:bodyPr>
          <a:lstStyle/>
          <a:p>
            <a:pPr algn="ctr"/>
            <a:r>
              <a:rPr lang="fr-FR" sz="900" dirty="0" smtClean="0">
                <a:latin typeface="Arial Narrow" panose="020B0606020202030204" pitchFamily="34" charset="0"/>
              </a:rPr>
              <a:t>Choix du client / alertes possibles</a:t>
            </a:r>
          </a:p>
        </p:txBody>
      </p:sp>
      <p:sp>
        <p:nvSpPr>
          <p:cNvPr id="40" name="Rectangle à coins arrondis 39"/>
          <p:cNvSpPr/>
          <p:nvPr/>
        </p:nvSpPr>
        <p:spPr>
          <a:xfrm>
            <a:off x="443755" y="3226504"/>
            <a:ext cx="1438833" cy="2260879"/>
          </a:xfrm>
          <a:prstGeom prst="roundRect">
            <a:avLst/>
          </a:prstGeom>
          <a:no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Pentagone 18"/>
          <p:cNvSpPr/>
          <p:nvPr/>
        </p:nvSpPr>
        <p:spPr>
          <a:xfrm>
            <a:off x="1972384" y="1901569"/>
            <a:ext cx="1438834" cy="887506"/>
          </a:xfrm>
          <a:prstGeom prst="homePlate">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Pentagone 19"/>
          <p:cNvSpPr/>
          <p:nvPr/>
        </p:nvSpPr>
        <p:spPr>
          <a:xfrm>
            <a:off x="3501791" y="1884965"/>
            <a:ext cx="1438834" cy="887506"/>
          </a:xfrm>
          <a:prstGeom prst="homePlate">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Pentagone 21"/>
          <p:cNvSpPr/>
          <p:nvPr/>
        </p:nvSpPr>
        <p:spPr>
          <a:xfrm>
            <a:off x="5067146" y="1884657"/>
            <a:ext cx="1438834" cy="887506"/>
          </a:xfrm>
          <a:prstGeom prst="homePlate">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Pentagone 17"/>
          <p:cNvSpPr/>
          <p:nvPr/>
        </p:nvSpPr>
        <p:spPr>
          <a:xfrm>
            <a:off x="443755" y="1909482"/>
            <a:ext cx="1438834" cy="887506"/>
          </a:xfrm>
          <a:prstGeom prst="homePlate">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p:cNvSpPr txBox="1"/>
          <p:nvPr/>
        </p:nvSpPr>
        <p:spPr>
          <a:xfrm>
            <a:off x="470649" y="2095364"/>
            <a:ext cx="1196788" cy="338554"/>
          </a:xfrm>
          <a:prstGeom prst="rect">
            <a:avLst/>
          </a:prstGeom>
          <a:noFill/>
        </p:spPr>
        <p:txBody>
          <a:bodyPr wrap="square" rtlCol="0">
            <a:spAutoFit/>
          </a:bodyPr>
          <a:lstStyle/>
          <a:p>
            <a:r>
              <a:rPr lang="fr-FR" sz="1600" b="1" dirty="0">
                <a:solidFill>
                  <a:schemeClr val="bg1"/>
                </a:solidFill>
                <a:latin typeface="Arial Narrow" panose="020B0606020202030204" pitchFamily="34" charset="0"/>
              </a:rPr>
              <a:t>D</a:t>
            </a:r>
            <a:r>
              <a:rPr lang="fr-FR" sz="1600" b="1" dirty="0" smtClean="0">
                <a:solidFill>
                  <a:schemeClr val="bg1"/>
                </a:solidFill>
                <a:latin typeface="Arial Narrow" panose="020B0606020202030204" pitchFamily="34" charset="0"/>
              </a:rPr>
              <a:t>écouverte</a:t>
            </a:r>
            <a:endParaRPr lang="fr-FR" sz="1600" b="1" dirty="0">
              <a:solidFill>
                <a:schemeClr val="bg1"/>
              </a:solidFill>
              <a:latin typeface="Arial Narrow" panose="020B0606020202030204" pitchFamily="34" charset="0"/>
            </a:endParaRPr>
          </a:p>
        </p:txBody>
      </p:sp>
      <p:sp>
        <p:nvSpPr>
          <p:cNvPr id="13" name="ZoneTexte 12"/>
          <p:cNvSpPr txBox="1"/>
          <p:nvPr/>
        </p:nvSpPr>
        <p:spPr>
          <a:xfrm>
            <a:off x="1972384" y="1980165"/>
            <a:ext cx="1196788" cy="584775"/>
          </a:xfrm>
          <a:prstGeom prst="rect">
            <a:avLst/>
          </a:prstGeom>
          <a:noFill/>
        </p:spPr>
        <p:txBody>
          <a:bodyPr wrap="square" rtlCol="0">
            <a:spAutoFit/>
          </a:bodyPr>
          <a:lstStyle/>
          <a:p>
            <a:r>
              <a:rPr lang="fr-FR" sz="1600" b="1" dirty="0">
                <a:solidFill>
                  <a:schemeClr val="bg1"/>
                </a:solidFill>
                <a:latin typeface="Arial Narrow" panose="020B0606020202030204" pitchFamily="34" charset="0"/>
              </a:rPr>
              <a:t>C</a:t>
            </a:r>
            <a:r>
              <a:rPr lang="fr-FR" sz="1600" b="1" dirty="0" smtClean="0">
                <a:solidFill>
                  <a:schemeClr val="bg1"/>
                </a:solidFill>
                <a:latin typeface="Arial Narrow" panose="020B0606020202030204" pitchFamily="34" charset="0"/>
              </a:rPr>
              <a:t>onseil de la banque</a:t>
            </a:r>
            <a:endParaRPr lang="fr-FR" sz="1600" b="1" dirty="0">
              <a:solidFill>
                <a:schemeClr val="bg1"/>
              </a:solidFill>
              <a:latin typeface="Arial Narrow" panose="020B0606020202030204" pitchFamily="34" charset="0"/>
            </a:endParaRPr>
          </a:p>
        </p:txBody>
      </p:sp>
      <p:sp>
        <p:nvSpPr>
          <p:cNvPr id="14" name="ZoneTexte 13"/>
          <p:cNvSpPr txBox="1"/>
          <p:nvPr/>
        </p:nvSpPr>
        <p:spPr>
          <a:xfrm>
            <a:off x="3500878" y="1972253"/>
            <a:ext cx="1171720" cy="584775"/>
          </a:xfrm>
          <a:prstGeom prst="rect">
            <a:avLst/>
          </a:prstGeom>
          <a:noFill/>
        </p:spPr>
        <p:txBody>
          <a:bodyPr wrap="square" rtlCol="0">
            <a:spAutoFit/>
          </a:bodyPr>
          <a:lstStyle/>
          <a:p>
            <a:r>
              <a:rPr lang="fr-FR" sz="1600" b="1" dirty="0">
                <a:solidFill>
                  <a:schemeClr val="bg1"/>
                </a:solidFill>
                <a:latin typeface="Arial Narrow" panose="020B0606020202030204" pitchFamily="34" charset="0"/>
              </a:rPr>
              <a:t>C</a:t>
            </a:r>
            <a:r>
              <a:rPr lang="fr-FR" sz="1600" b="1" dirty="0" smtClean="0">
                <a:solidFill>
                  <a:schemeClr val="bg1"/>
                </a:solidFill>
                <a:latin typeface="Arial Narrow" panose="020B0606020202030204" pitchFamily="34" charset="0"/>
              </a:rPr>
              <a:t>hoix du client</a:t>
            </a:r>
            <a:endParaRPr lang="fr-FR" sz="1600" b="1" dirty="0">
              <a:solidFill>
                <a:schemeClr val="bg1"/>
              </a:solidFill>
              <a:latin typeface="Arial Narrow" panose="020B0606020202030204" pitchFamily="34" charset="0"/>
            </a:endParaRPr>
          </a:p>
        </p:txBody>
      </p:sp>
      <p:sp>
        <p:nvSpPr>
          <p:cNvPr id="15" name="ZoneTexte 14"/>
          <p:cNvSpPr txBox="1"/>
          <p:nvPr/>
        </p:nvSpPr>
        <p:spPr>
          <a:xfrm>
            <a:off x="5094040" y="1999146"/>
            <a:ext cx="1089469" cy="584775"/>
          </a:xfrm>
          <a:prstGeom prst="rect">
            <a:avLst/>
          </a:prstGeom>
          <a:noFill/>
        </p:spPr>
        <p:txBody>
          <a:bodyPr wrap="square" rtlCol="0">
            <a:spAutoFit/>
          </a:bodyPr>
          <a:lstStyle/>
          <a:p>
            <a:r>
              <a:rPr lang="fr-FR" sz="1600" b="1" dirty="0" smtClean="0">
                <a:solidFill>
                  <a:schemeClr val="bg1"/>
                </a:solidFill>
                <a:latin typeface="Arial Narrow" panose="020B0606020202030204" pitchFamily="34" charset="0"/>
              </a:rPr>
              <a:t>Synthèse épargne</a:t>
            </a:r>
            <a:endParaRPr lang="fr-FR" sz="1600" b="1" dirty="0">
              <a:solidFill>
                <a:schemeClr val="bg1"/>
              </a:solidFill>
              <a:latin typeface="Arial Narrow" panose="020B0606020202030204" pitchFamily="34" charset="0"/>
            </a:endParaRPr>
          </a:p>
        </p:txBody>
      </p:sp>
      <p:sp>
        <p:nvSpPr>
          <p:cNvPr id="23" name="ZoneTexte 22"/>
          <p:cNvSpPr txBox="1"/>
          <p:nvPr/>
        </p:nvSpPr>
        <p:spPr>
          <a:xfrm>
            <a:off x="289842" y="1193754"/>
            <a:ext cx="8344454" cy="584775"/>
          </a:xfrm>
          <a:prstGeom prst="rect">
            <a:avLst/>
          </a:prstGeom>
          <a:noFill/>
        </p:spPr>
        <p:txBody>
          <a:bodyPr wrap="square" rtlCol="0">
            <a:spAutoFit/>
          </a:bodyPr>
          <a:lstStyle/>
          <a:p>
            <a:r>
              <a:rPr lang="fr-FR" sz="1600" b="1" dirty="0" smtClean="0">
                <a:latin typeface="Arial Narrow" panose="020B0606020202030204" pitchFamily="34" charset="0"/>
              </a:rPr>
              <a:t>En résumé… </a:t>
            </a:r>
          </a:p>
          <a:p>
            <a:r>
              <a:rPr lang="fr-FR" sz="1600" b="1" dirty="0" smtClean="0">
                <a:latin typeface="Arial Narrow" panose="020B0606020202030204" pitchFamily="34" charset="0"/>
              </a:rPr>
              <a:t>Une souscription sécurisée par un parcours conseil préalable, complet et traçable</a:t>
            </a:r>
            <a:endParaRPr lang="fr-FR" sz="1600" b="1" dirty="0">
              <a:latin typeface="Arial Narrow" panose="020B0606020202030204" pitchFamily="34" charset="0"/>
            </a:endParaRPr>
          </a:p>
        </p:txBody>
      </p:sp>
      <p:sp>
        <p:nvSpPr>
          <p:cNvPr id="24" name="Espace réservé du texte 1"/>
          <p:cNvSpPr>
            <a:spLocks noGrp="1"/>
          </p:cNvSpPr>
          <p:nvPr>
            <p:ph type="body" sz="quarter" idx="16"/>
          </p:nvPr>
        </p:nvSpPr>
        <p:spPr>
          <a:xfrm>
            <a:off x="739239" y="357375"/>
            <a:ext cx="8404761" cy="709425"/>
          </a:xfrm>
        </p:spPr>
        <p:txBody>
          <a:bodyPr/>
          <a:lstStyle/>
          <a:p>
            <a:pPr algn="l"/>
            <a:r>
              <a:rPr lang="fr-FR" sz="2000" dirty="0"/>
              <a:t>Les nouveaux parcours clients épargne financière et </a:t>
            </a:r>
            <a:r>
              <a:rPr lang="fr-FR" sz="2000" dirty="0" smtClean="0"/>
              <a:t>assurance</a:t>
            </a:r>
          </a:p>
          <a:p>
            <a:pPr algn="l"/>
            <a:r>
              <a:rPr lang="fr-FR" sz="1600" dirty="0" smtClean="0">
                <a:solidFill>
                  <a:srgbClr val="FF0000"/>
                </a:solidFill>
              </a:rPr>
              <a:t>PARCOURS AVEC CONSEIL</a:t>
            </a:r>
            <a:endParaRPr lang="fr-FR" sz="1600" dirty="0">
              <a:solidFill>
                <a:srgbClr val="FF0000"/>
              </a:solidFill>
            </a:endParaRPr>
          </a:p>
        </p:txBody>
      </p:sp>
      <p:sp>
        <p:nvSpPr>
          <p:cNvPr id="27" name="ZoneTexte 26"/>
          <p:cNvSpPr txBox="1"/>
          <p:nvPr/>
        </p:nvSpPr>
        <p:spPr>
          <a:xfrm>
            <a:off x="470649" y="3230572"/>
            <a:ext cx="1438834" cy="2123658"/>
          </a:xfrm>
          <a:prstGeom prst="rect">
            <a:avLst/>
          </a:prstGeom>
          <a:noFill/>
          <a:ln w="28575">
            <a:noFill/>
          </a:ln>
        </p:spPr>
        <p:txBody>
          <a:bodyPr wrap="square" rtlCol="0">
            <a:spAutoFit/>
          </a:bodyPr>
          <a:lstStyle/>
          <a:p>
            <a:pPr marL="171450" indent="-171450">
              <a:buFont typeface="Arial" panose="020B0604020202020204" pitchFamily="34" charset="0"/>
              <a:buChar char="•"/>
            </a:pPr>
            <a:r>
              <a:rPr lang="fr-FR" sz="1200" dirty="0" smtClean="0">
                <a:latin typeface="Arial Narrow" panose="020B0606020202030204" pitchFamily="34" charset="0"/>
              </a:rPr>
              <a:t>Données financières (revenus, charges et patrimoine financier)</a:t>
            </a:r>
          </a:p>
          <a:p>
            <a:pPr marL="171450" indent="-171450">
              <a:buFont typeface="Arial" panose="020B0604020202020204" pitchFamily="34" charset="0"/>
              <a:buChar char="•"/>
            </a:pPr>
            <a:r>
              <a:rPr lang="fr-FR" sz="1200" dirty="0" smtClean="0">
                <a:latin typeface="Arial Narrow" panose="020B0606020202030204" pitchFamily="34" charset="0"/>
              </a:rPr>
              <a:t> QCF</a:t>
            </a:r>
          </a:p>
          <a:p>
            <a:pPr marL="171450" indent="-171450">
              <a:buFont typeface="Arial" panose="020B0604020202020204" pitchFamily="34" charset="0"/>
              <a:buChar char="•"/>
            </a:pPr>
            <a:r>
              <a:rPr lang="fr-FR" sz="1200" dirty="0" smtClean="0">
                <a:latin typeface="Arial Narrow" panose="020B0606020202030204" pitchFamily="34" charset="0"/>
              </a:rPr>
              <a:t>Saisie des projets d’investissement (C,O,R,D) et du montant global de l’épargne à allouer </a:t>
            </a:r>
          </a:p>
        </p:txBody>
      </p:sp>
      <p:sp>
        <p:nvSpPr>
          <p:cNvPr id="28" name="ZoneTexte 27"/>
          <p:cNvSpPr txBox="1"/>
          <p:nvPr/>
        </p:nvSpPr>
        <p:spPr>
          <a:xfrm>
            <a:off x="1998519" y="3253398"/>
            <a:ext cx="1438834" cy="1938992"/>
          </a:xfrm>
          <a:prstGeom prst="rect">
            <a:avLst/>
          </a:prstGeom>
          <a:noFill/>
          <a:ln w="28575">
            <a:noFill/>
          </a:ln>
        </p:spPr>
        <p:txBody>
          <a:bodyPr wrap="square" rtlCol="0">
            <a:spAutoFit/>
          </a:bodyPr>
          <a:lstStyle/>
          <a:p>
            <a:pPr algn="ctr"/>
            <a:r>
              <a:rPr lang="fr-FR" sz="1200" dirty="0" smtClean="0">
                <a:latin typeface="Arial Narrow" panose="020B0606020202030204" pitchFamily="34" charset="0"/>
              </a:rPr>
              <a:t>Répartition de l’épargne par projet : sélection des enveloppes et des produits restitués en raison de leur adéquation aux projets + recours aux portefeuilles modèles</a:t>
            </a:r>
          </a:p>
          <a:p>
            <a:pPr algn="ctr"/>
            <a:endParaRPr lang="fr-FR" sz="1200" dirty="0" smtClean="0">
              <a:latin typeface="Arial Narrow" panose="020B0606020202030204" pitchFamily="34" charset="0"/>
            </a:endParaRPr>
          </a:p>
        </p:txBody>
      </p:sp>
      <p:sp>
        <p:nvSpPr>
          <p:cNvPr id="29" name="ZoneTexte 28"/>
          <p:cNvSpPr txBox="1"/>
          <p:nvPr/>
        </p:nvSpPr>
        <p:spPr>
          <a:xfrm>
            <a:off x="3429464" y="3258669"/>
            <a:ext cx="1604793" cy="2123658"/>
          </a:xfrm>
          <a:prstGeom prst="rect">
            <a:avLst/>
          </a:prstGeom>
          <a:noFill/>
          <a:ln w="28575">
            <a:noFill/>
          </a:ln>
        </p:spPr>
        <p:txBody>
          <a:bodyPr wrap="square" rtlCol="0">
            <a:spAutoFit/>
          </a:bodyPr>
          <a:lstStyle/>
          <a:p>
            <a:pPr algn="ctr"/>
            <a:r>
              <a:rPr lang="fr-FR" sz="1200" dirty="0" smtClean="0">
                <a:latin typeface="Arial Narrow" panose="020B0606020202030204" pitchFamily="34" charset="0"/>
              </a:rPr>
              <a:t>Choix du client, par acceptation du conseil ou apports de modifications (changement de répartition, choix de familles déconseillées, </a:t>
            </a:r>
            <a:r>
              <a:rPr lang="fr-FR" sz="1200" dirty="0">
                <a:latin typeface="Arial Narrow" panose="020B0606020202030204" pitchFamily="34" charset="0"/>
              </a:rPr>
              <a:t>ajout ou suppression  de produits</a:t>
            </a:r>
            <a:r>
              <a:rPr lang="fr-FR" sz="1200" dirty="0" smtClean="0">
                <a:latin typeface="Arial Narrow" panose="020B0606020202030204" pitchFamily="34" charset="0"/>
              </a:rPr>
              <a:t>). </a:t>
            </a:r>
          </a:p>
          <a:p>
            <a:pPr algn="ctr"/>
            <a:r>
              <a:rPr lang="fr-FR" sz="1200" dirty="0" smtClean="0">
                <a:latin typeface="Arial Narrow" panose="020B0606020202030204" pitchFamily="34" charset="0"/>
              </a:rPr>
              <a:t>Ces apports pourront déclencher des alertes clients, selon les cas.</a:t>
            </a:r>
          </a:p>
        </p:txBody>
      </p:sp>
      <p:sp>
        <p:nvSpPr>
          <p:cNvPr id="30" name="ZoneTexte 29"/>
          <p:cNvSpPr txBox="1"/>
          <p:nvPr/>
        </p:nvSpPr>
        <p:spPr>
          <a:xfrm>
            <a:off x="470255" y="2949505"/>
            <a:ext cx="1412333" cy="276999"/>
          </a:xfrm>
          <a:prstGeom prst="rect">
            <a:avLst/>
          </a:prstGeom>
          <a:noFill/>
        </p:spPr>
        <p:txBody>
          <a:bodyPr wrap="square" rtlCol="0">
            <a:spAutoFit/>
          </a:bodyPr>
          <a:lstStyle/>
          <a:p>
            <a:pPr algn="ctr"/>
            <a:r>
              <a:rPr lang="fr-FR" sz="1200" b="1" dirty="0" smtClean="0">
                <a:latin typeface="Arial Narrow" panose="020B0606020202030204" pitchFamily="34" charset="0"/>
              </a:rPr>
              <a:t>Nouvel écran n° 1</a:t>
            </a:r>
            <a:endParaRPr lang="fr-FR" sz="1200" b="1" dirty="0">
              <a:latin typeface="Arial Narrow" panose="020B0606020202030204" pitchFamily="34" charset="0"/>
            </a:endParaRPr>
          </a:p>
        </p:txBody>
      </p:sp>
      <p:sp>
        <p:nvSpPr>
          <p:cNvPr id="31" name="ZoneTexte 30"/>
          <p:cNvSpPr txBox="1"/>
          <p:nvPr/>
        </p:nvSpPr>
        <p:spPr>
          <a:xfrm>
            <a:off x="2011770" y="2972477"/>
            <a:ext cx="1412333" cy="276999"/>
          </a:xfrm>
          <a:prstGeom prst="rect">
            <a:avLst/>
          </a:prstGeom>
          <a:noFill/>
        </p:spPr>
        <p:txBody>
          <a:bodyPr wrap="square" rtlCol="0">
            <a:spAutoFit/>
          </a:bodyPr>
          <a:lstStyle/>
          <a:p>
            <a:pPr algn="ctr"/>
            <a:r>
              <a:rPr lang="fr-FR" sz="1200" b="1" dirty="0" smtClean="0">
                <a:latin typeface="Arial Narrow" panose="020B0606020202030204" pitchFamily="34" charset="0"/>
              </a:rPr>
              <a:t>Nouvel écran n° 2</a:t>
            </a:r>
            <a:endParaRPr lang="fr-FR" sz="1200" b="1" dirty="0">
              <a:latin typeface="Arial Narrow" panose="020B0606020202030204" pitchFamily="34" charset="0"/>
            </a:endParaRPr>
          </a:p>
        </p:txBody>
      </p:sp>
      <p:sp>
        <p:nvSpPr>
          <p:cNvPr id="32" name="ZoneTexte 31"/>
          <p:cNvSpPr txBox="1"/>
          <p:nvPr/>
        </p:nvSpPr>
        <p:spPr>
          <a:xfrm>
            <a:off x="3501791" y="2981670"/>
            <a:ext cx="1412333" cy="276999"/>
          </a:xfrm>
          <a:prstGeom prst="rect">
            <a:avLst/>
          </a:prstGeom>
          <a:noFill/>
        </p:spPr>
        <p:txBody>
          <a:bodyPr wrap="square" rtlCol="0">
            <a:spAutoFit/>
          </a:bodyPr>
          <a:lstStyle/>
          <a:p>
            <a:pPr algn="ctr"/>
            <a:r>
              <a:rPr lang="fr-FR" sz="1200" b="1" dirty="0" smtClean="0">
                <a:latin typeface="Arial Narrow" panose="020B0606020202030204" pitchFamily="34" charset="0"/>
              </a:rPr>
              <a:t>Nouvel écran n° 3</a:t>
            </a:r>
            <a:endParaRPr lang="fr-FR" sz="1200" b="1" dirty="0">
              <a:latin typeface="Arial Narrow" panose="020B0606020202030204" pitchFamily="34" charset="0"/>
            </a:endParaRPr>
          </a:p>
        </p:txBody>
      </p:sp>
      <p:sp>
        <p:nvSpPr>
          <p:cNvPr id="37" name="ZoneTexte 36"/>
          <p:cNvSpPr txBox="1"/>
          <p:nvPr/>
        </p:nvSpPr>
        <p:spPr>
          <a:xfrm>
            <a:off x="4996790" y="2985924"/>
            <a:ext cx="1701398" cy="276999"/>
          </a:xfrm>
          <a:prstGeom prst="rect">
            <a:avLst/>
          </a:prstGeom>
          <a:noFill/>
        </p:spPr>
        <p:txBody>
          <a:bodyPr wrap="square" rtlCol="0">
            <a:spAutoFit/>
          </a:bodyPr>
          <a:lstStyle/>
          <a:p>
            <a:pPr algn="ctr"/>
            <a:r>
              <a:rPr lang="fr-FR" sz="1200" b="1" dirty="0" smtClean="0">
                <a:latin typeface="Arial Narrow" panose="020B0606020202030204" pitchFamily="34" charset="0"/>
              </a:rPr>
              <a:t>Edition/enregistrement</a:t>
            </a:r>
            <a:endParaRPr lang="fr-FR" sz="1200" b="1" dirty="0">
              <a:latin typeface="Arial Narrow" panose="020B0606020202030204" pitchFamily="34" charset="0"/>
            </a:endParaRPr>
          </a:p>
        </p:txBody>
      </p:sp>
      <p:sp>
        <p:nvSpPr>
          <p:cNvPr id="41" name="Rectangle à coins arrondis 40"/>
          <p:cNvSpPr/>
          <p:nvPr/>
        </p:nvSpPr>
        <p:spPr>
          <a:xfrm>
            <a:off x="1967753" y="3225521"/>
            <a:ext cx="1438833" cy="2260879"/>
          </a:xfrm>
          <a:prstGeom prst="roundRect">
            <a:avLst/>
          </a:prstGeom>
          <a:no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Rectangle à coins arrondis 41"/>
          <p:cNvSpPr/>
          <p:nvPr/>
        </p:nvSpPr>
        <p:spPr>
          <a:xfrm>
            <a:off x="3485190" y="3231653"/>
            <a:ext cx="1438833" cy="2260879"/>
          </a:xfrm>
          <a:prstGeom prst="roundRect">
            <a:avLst/>
          </a:prstGeom>
          <a:no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ZoneTexte 46"/>
          <p:cNvSpPr txBox="1"/>
          <p:nvPr/>
        </p:nvSpPr>
        <p:spPr>
          <a:xfrm>
            <a:off x="4998591" y="3470781"/>
            <a:ext cx="1679123" cy="230832"/>
          </a:xfrm>
          <a:prstGeom prst="rect">
            <a:avLst/>
          </a:prstGeom>
          <a:noFill/>
          <a:ln w="9525">
            <a:solidFill>
              <a:schemeClr val="bg1">
                <a:lumMod val="65000"/>
              </a:schemeClr>
            </a:solidFill>
          </a:ln>
        </p:spPr>
        <p:txBody>
          <a:bodyPr wrap="square" rtlCol="0">
            <a:spAutoFit/>
          </a:bodyPr>
          <a:lstStyle/>
          <a:p>
            <a:pPr algn="ctr"/>
            <a:r>
              <a:rPr lang="fr-FR" sz="900" dirty="0" smtClean="0">
                <a:latin typeface="Arial Narrow" panose="020B0606020202030204" pitchFamily="34" charset="0"/>
              </a:rPr>
              <a:t>Projet 1</a:t>
            </a:r>
          </a:p>
        </p:txBody>
      </p:sp>
      <p:sp>
        <p:nvSpPr>
          <p:cNvPr id="54" name="ZoneTexte 53"/>
          <p:cNvSpPr txBox="1"/>
          <p:nvPr/>
        </p:nvSpPr>
        <p:spPr>
          <a:xfrm>
            <a:off x="5000450" y="4871522"/>
            <a:ext cx="1677263" cy="507831"/>
          </a:xfrm>
          <a:prstGeom prst="rect">
            <a:avLst/>
          </a:prstGeom>
          <a:noFill/>
          <a:ln w="9525">
            <a:solidFill>
              <a:schemeClr val="bg1">
                <a:lumMod val="65000"/>
              </a:schemeClr>
            </a:solidFill>
          </a:ln>
        </p:spPr>
        <p:txBody>
          <a:bodyPr wrap="square" rtlCol="0">
            <a:spAutoFit/>
          </a:bodyPr>
          <a:lstStyle/>
          <a:p>
            <a:pPr algn="ctr"/>
            <a:r>
              <a:rPr lang="fr-FR" sz="900" dirty="0" smtClean="0">
                <a:latin typeface="Arial Narrow" panose="020B0606020202030204" pitchFamily="34" charset="0"/>
              </a:rPr>
              <a:t>Acceptation/refus du conseil            	Signature</a:t>
            </a:r>
          </a:p>
          <a:p>
            <a:pPr algn="ctr"/>
            <a:endParaRPr lang="fr-FR" sz="900" dirty="0" smtClean="0">
              <a:latin typeface="Arial Narrow" panose="020B0606020202030204" pitchFamily="34" charset="0"/>
            </a:endParaRPr>
          </a:p>
        </p:txBody>
      </p:sp>
      <p:sp>
        <p:nvSpPr>
          <p:cNvPr id="59" name="ZoneTexte 58"/>
          <p:cNvSpPr txBox="1"/>
          <p:nvPr/>
        </p:nvSpPr>
        <p:spPr>
          <a:xfrm>
            <a:off x="378149" y="5581650"/>
            <a:ext cx="6452957" cy="276999"/>
          </a:xfrm>
          <a:prstGeom prst="rect">
            <a:avLst/>
          </a:prstGeom>
          <a:noFill/>
        </p:spPr>
        <p:txBody>
          <a:bodyPr wrap="square" rtlCol="0">
            <a:spAutoFit/>
          </a:bodyPr>
          <a:lstStyle/>
          <a:p>
            <a:pPr algn="ctr"/>
            <a:r>
              <a:rPr lang="fr-FR" sz="1200" i="1" dirty="0" smtClean="0">
                <a:latin typeface="Arial Narrow" panose="020B0606020202030204" pitchFamily="34" charset="0"/>
              </a:rPr>
              <a:t>La phase de conseil inclut l’ex DDC (Devoir de conseil) qui disparaît ainsi du processus de souscription </a:t>
            </a:r>
            <a:endParaRPr lang="fr-FR" sz="1200" i="1" dirty="0">
              <a:latin typeface="Arial Narrow" panose="020B0606020202030204" pitchFamily="34" charset="0"/>
            </a:endParaRPr>
          </a:p>
        </p:txBody>
      </p:sp>
      <p:sp>
        <p:nvSpPr>
          <p:cNvPr id="61" name="ZoneTexte 60"/>
          <p:cNvSpPr txBox="1"/>
          <p:nvPr/>
        </p:nvSpPr>
        <p:spPr>
          <a:xfrm>
            <a:off x="7429470" y="3617260"/>
            <a:ext cx="1119271" cy="830997"/>
          </a:xfrm>
          <a:prstGeom prst="rect">
            <a:avLst/>
          </a:prstGeom>
          <a:solidFill>
            <a:srgbClr val="FFC000"/>
          </a:solidFill>
          <a:ln w="28575">
            <a:solidFill>
              <a:srgbClr val="FF0000"/>
            </a:solidFill>
          </a:ln>
        </p:spPr>
        <p:txBody>
          <a:bodyPr wrap="square" rtlCol="0">
            <a:spAutoFit/>
          </a:bodyPr>
          <a:lstStyle/>
          <a:p>
            <a:pPr algn="ctr"/>
            <a:r>
              <a:rPr lang="fr-FR" sz="1600" b="1" dirty="0" smtClean="0">
                <a:solidFill>
                  <a:srgbClr val="C00000"/>
                </a:solidFill>
                <a:latin typeface="Arial Narrow" panose="020B0606020202030204" pitchFamily="34" charset="0"/>
              </a:rPr>
              <a:t>Parcours avec</a:t>
            </a:r>
          </a:p>
          <a:p>
            <a:pPr algn="ctr"/>
            <a:r>
              <a:rPr lang="fr-FR" sz="1600" b="1" dirty="0" smtClean="0">
                <a:solidFill>
                  <a:srgbClr val="C00000"/>
                </a:solidFill>
                <a:latin typeface="Arial Narrow" panose="020B0606020202030204" pitchFamily="34" charset="0"/>
              </a:rPr>
              <a:t>conseil</a:t>
            </a:r>
            <a:endParaRPr lang="fr-FR" sz="1600" b="1" dirty="0">
              <a:solidFill>
                <a:srgbClr val="C00000"/>
              </a:solidFill>
              <a:latin typeface="Arial Narrow" panose="020B0606020202030204" pitchFamily="34" charset="0"/>
            </a:endParaRPr>
          </a:p>
        </p:txBody>
      </p:sp>
      <p:sp>
        <p:nvSpPr>
          <p:cNvPr id="70" name="Rectangle 69"/>
          <p:cNvSpPr/>
          <p:nvPr/>
        </p:nvSpPr>
        <p:spPr>
          <a:xfrm>
            <a:off x="839637" y="6266819"/>
            <a:ext cx="4977475" cy="471982"/>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1" name="ZoneTexte 70"/>
          <p:cNvSpPr txBox="1"/>
          <p:nvPr/>
        </p:nvSpPr>
        <p:spPr>
          <a:xfrm>
            <a:off x="850759" y="6262564"/>
            <a:ext cx="950251" cy="461665"/>
          </a:xfrm>
          <a:prstGeom prst="rect">
            <a:avLst/>
          </a:prstGeom>
          <a:noFill/>
          <a:ln>
            <a:noFill/>
            <a:prstDash val="sysDash"/>
          </a:ln>
        </p:spPr>
        <p:txBody>
          <a:bodyPr wrap="square" rtlCol="0">
            <a:spAutoFit/>
          </a:bodyPr>
          <a:lstStyle/>
          <a:p>
            <a:r>
              <a:rPr lang="fr-FR" sz="1200" b="1" dirty="0" smtClean="0">
                <a:solidFill>
                  <a:srgbClr val="EA0000"/>
                </a:solidFill>
                <a:latin typeface="Arial Narrow" panose="020B0606020202030204" pitchFamily="34" charset="0"/>
              </a:rPr>
              <a:t>Pour en savoir plus </a:t>
            </a:r>
            <a:endParaRPr lang="fr-FR" sz="1200" b="1" dirty="0">
              <a:solidFill>
                <a:srgbClr val="EA0000"/>
              </a:solidFill>
              <a:latin typeface="Arial Narrow" panose="020B0606020202030204" pitchFamily="34" charset="0"/>
            </a:endParaRPr>
          </a:p>
        </p:txBody>
      </p:sp>
      <p:sp>
        <p:nvSpPr>
          <p:cNvPr id="72" name="ZoneTexte 71"/>
          <p:cNvSpPr txBox="1"/>
          <p:nvPr/>
        </p:nvSpPr>
        <p:spPr>
          <a:xfrm>
            <a:off x="2177342" y="6277136"/>
            <a:ext cx="2761020" cy="461665"/>
          </a:xfrm>
          <a:prstGeom prst="rect">
            <a:avLst/>
          </a:prstGeom>
          <a:noFill/>
        </p:spPr>
        <p:txBody>
          <a:bodyPr wrap="square" rtlCol="0">
            <a:spAutoFit/>
          </a:bodyPr>
          <a:lstStyle/>
          <a:p>
            <a:r>
              <a:rPr lang="fr-FR" sz="1200" b="1" dirty="0" smtClean="0">
                <a:latin typeface="Arial Narrow" panose="020B0606020202030204" pitchFamily="34" charset="0"/>
              </a:rPr>
              <a:t>E-learning ITCE : prise en main Parcours  </a:t>
            </a:r>
            <a:r>
              <a:rPr lang="fr-FR" sz="1200" b="1" dirty="0" err="1" smtClean="0">
                <a:latin typeface="Arial Narrow" panose="020B0606020202030204" pitchFamily="34" charset="0"/>
              </a:rPr>
              <a:t>MySyS</a:t>
            </a:r>
            <a:r>
              <a:rPr lang="fr-FR" sz="1200" b="1" dirty="0" smtClean="0">
                <a:latin typeface="Arial Narrow" panose="020B0606020202030204" pitchFamily="34" charset="0"/>
              </a:rPr>
              <a:t> Personnes  Physiques (1h15)</a:t>
            </a:r>
            <a:endParaRPr lang="fr-FR" sz="1200" b="1" dirty="0">
              <a:latin typeface="Arial Narrow" panose="020B0606020202030204" pitchFamily="34" charset="0"/>
            </a:endParaRPr>
          </a:p>
        </p:txBody>
      </p:sp>
      <p:pic>
        <p:nvPicPr>
          <p:cNvPr id="73" name="Picture 103">
            <a:extLst>
              <a:ext uri="{FF2B5EF4-FFF2-40B4-BE49-F238E27FC236}">
                <a16:creationId xmlns:a16="http://schemas.microsoft.com/office/drawing/2014/main" xmlns="" id="{F15C8A62-C01B-426A-BBF6-BFC2C67BE9A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59332" y="6300886"/>
            <a:ext cx="360000" cy="360000"/>
          </a:xfrm>
          <a:prstGeom prst="rect">
            <a:avLst/>
          </a:prstGeom>
        </p:spPr>
      </p:pic>
      <p:sp>
        <p:nvSpPr>
          <p:cNvPr id="74" name="ZoneTexte 73"/>
          <p:cNvSpPr txBox="1"/>
          <p:nvPr/>
        </p:nvSpPr>
        <p:spPr>
          <a:xfrm>
            <a:off x="4843944" y="6410934"/>
            <a:ext cx="737702" cy="230832"/>
          </a:xfrm>
          <a:prstGeom prst="rect">
            <a:avLst/>
          </a:prstGeom>
          <a:noFill/>
        </p:spPr>
        <p:txBody>
          <a:bodyPr wrap="none" rtlCol="0">
            <a:spAutoFit/>
          </a:bodyPr>
          <a:lstStyle/>
          <a:p>
            <a:r>
              <a:rPr lang="fr-FR" sz="900" b="1" dirty="0" smtClean="0">
                <a:solidFill>
                  <a:srgbClr val="FF0000"/>
                </a:solidFill>
                <a:latin typeface="Arial Narrow" panose="020B0606020202030204" pitchFamily="34" charset="0"/>
              </a:rPr>
              <a:t>Février 2018</a:t>
            </a:r>
            <a:endParaRPr lang="fr-FR" sz="900" b="1" dirty="0">
              <a:solidFill>
                <a:srgbClr val="FF0000"/>
              </a:solidFill>
              <a:latin typeface="Arial Narrow" panose="020B0606020202030204" pitchFamily="34" charset="0"/>
            </a:endParaRPr>
          </a:p>
        </p:txBody>
      </p:sp>
      <p:sp>
        <p:nvSpPr>
          <p:cNvPr id="75" name="Ellipse 74"/>
          <p:cNvSpPr/>
          <p:nvPr/>
        </p:nvSpPr>
        <p:spPr>
          <a:xfrm>
            <a:off x="4766010" y="6355450"/>
            <a:ext cx="882194" cy="329186"/>
          </a:xfrm>
          <a:prstGeom prst="ellipse">
            <a:avLst/>
          </a:prstGeom>
          <a:noFill/>
          <a:ln>
            <a:solidFill>
              <a:srgbClr val="EA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0000"/>
              </a:solidFill>
              <a:latin typeface="Arial Narrow" panose="020B0606020202030204" pitchFamily="34" charset="0"/>
            </a:endParaRPr>
          </a:p>
        </p:txBody>
      </p:sp>
      <p:sp>
        <p:nvSpPr>
          <p:cNvPr id="46" name="ZoneTexte 45"/>
          <p:cNvSpPr txBox="1"/>
          <p:nvPr/>
        </p:nvSpPr>
        <p:spPr>
          <a:xfrm>
            <a:off x="4998593" y="3239949"/>
            <a:ext cx="1679123" cy="230832"/>
          </a:xfrm>
          <a:prstGeom prst="rect">
            <a:avLst/>
          </a:prstGeom>
          <a:noFill/>
          <a:ln w="9525">
            <a:solidFill>
              <a:schemeClr val="bg1">
                <a:lumMod val="65000"/>
              </a:schemeClr>
            </a:solidFill>
          </a:ln>
        </p:spPr>
        <p:txBody>
          <a:bodyPr wrap="square" rtlCol="0">
            <a:spAutoFit/>
          </a:bodyPr>
          <a:lstStyle/>
          <a:p>
            <a:pPr algn="ctr"/>
            <a:r>
              <a:rPr lang="fr-FR" sz="900" dirty="0" smtClean="0">
                <a:latin typeface="Arial Narrow" panose="020B0606020202030204" pitchFamily="34" charset="0"/>
              </a:rPr>
              <a:t>Connaissance client</a:t>
            </a:r>
          </a:p>
        </p:txBody>
      </p:sp>
      <p:sp>
        <p:nvSpPr>
          <p:cNvPr id="48" name="ZoneTexte 47"/>
          <p:cNvSpPr txBox="1"/>
          <p:nvPr/>
        </p:nvSpPr>
        <p:spPr>
          <a:xfrm>
            <a:off x="5783388" y="4273979"/>
            <a:ext cx="894325" cy="369332"/>
          </a:xfrm>
          <a:prstGeom prst="rect">
            <a:avLst/>
          </a:prstGeom>
          <a:noFill/>
          <a:ln w="9525">
            <a:solidFill>
              <a:schemeClr val="bg1">
                <a:lumMod val="65000"/>
              </a:schemeClr>
            </a:solidFill>
          </a:ln>
        </p:spPr>
        <p:txBody>
          <a:bodyPr wrap="square" rtlCol="0">
            <a:spAutoFit/>
          </a:bodyPr>
          <a:lstStyle/>
          <a:p>
            <a:pPr algn="ctr"/>
            <a:r>
              <a:rPr lang="fr-FR" sz="900" dirty="0" smtClean="0">
                <a:latin typeface="Arial Narrow" panose="020B0606020202030204" pitchFamily="34" charset="0"/>
              </a:rPr>
              <a:t>Choix du client / alertes possibles</a:t>
            </a:r>
          </a:p>
        </p:txBody>
      </p:sp>
      <p:sp>
        <p:nvSpPr>
          <p:cNvPr id="53" name="ZoneTexte 52"/>
          <p:cNvSpPr txBox="1"/>
          <p:nvPr/>
        </p:nvSpPr>
        <p:spPr>
          <a:xfrm>
            <a:off x="4999061" y="4274823"/>
            <a:ext cx="784327" cy="369332"/>
          </a:xfrm>
          <a:prstGeom prst="rect">
            <a:avLst/>
          </a:prstGeom>
          <a:noFill/>
          <a:ln w="9525">
            <a:solidFill>
              <a:schemeClr val="bg1">
                <a:lumMod val="65000"/>
              </a:schemeClr>
            </a:solidFill>
          </a:ln>
        </p:spPr>
        <p:txBody>
          <a:bodyPr wrap="square" rtlCol="0">
            <a:spAutoFit/>
          </a:bodyPr>
          <a:lstStyle/>
          <a:p>
            <a:pPr algn="ctr"/>
            <a:r>
              <a:rPr lang="fr-FR" sz="900" dirty="0" smtClean="0">
                <a:latin typeface="Arial Narrow" panose="020B0606020202030204" pitchFamily="34" charset="0"/>
              </a:rPr>
              <a:t>Proposition de la banque</a:t>
            </a:r>
          </a:p>
        </p:txBody>
      </p:sp>
      <p:sp>
        <p:nvSpPr>
          <p:cNvPr id="60" name="ZoneTexte 59"/>
          <p:cNvSpPr txBox="1"/>
          <p:nvPr/>
        </p:nvSpPr>
        <p:spPr>
          <a:xfrm>
            <a:off x="4996790" y="4642291"/>
            <a:ext cx="1680923" cy="230832"/>
          </a:xfrm>
          <a:prstGeom prst="rect">
            <a:avLst/>
          </a:prstGeom>
          <a:solidFill>
            <a:schemeClr val="bg1">
              <a:lumMod val="95000"/>
            </a:schemeClr>
          </a:solidFill>
          <a:ln w="9525">
            <a:solidFill>
              <a:schemeClr val="bg1">
                <a:lumMod val="65000"/>
              </a:schemeClr>
            </a:solidFill>
          </a:ln>
        </p:spPr>
        <p:txBody>
          <a:bodyPr wrap="square" rtlCol="0">
            <a:spAutoFit/>
          </a:bodyPr>
          <a:lstStyle/>
          <a:p>
            <a:pPr algn="ctr"/>
            <a:r>
              <a:rPr lang="fr-FR" sz="900" dirty="0" smtClean="0">
                <a:latin typeface="Arial Narrow" panose="020B0606020202030204" pitchFamily="34" charset="0"/>
              </a:rPr>
              <a:t>Frais consultables DIC/DICI</a:t>
            </a:r>
          </a:p>
        </p:txBody>
      </p:sp>
      <p:sp>
        <p:nvSpPr>
          <p:cNvPr id="57" name="ZoneTexte 56"/>
          <p:cNvSpPr txBox="1"/>
          <p:nvPr/>
        </p:nvSpPr>
        <p:spPr>
          <a:xfrm>
            <a:off x="4996790" y="3701613"/>
            <a:ext cx="789589" cy="369332"/>
          </a:xfrm>
          <a:prstGeom prst="rect">
            <a:avLst/>
          </a:prstGeom>
          <a:noFill/>
          <a:ln w="9525">
            <a:solidFill>
              <a:schemeClr val="bg1">
                <a:lumMod val="65000"/>
              </a:schemeClr>
            </a:solidFill>
          </a:ln>
        </p:spPr>
        <p:txBody>
          <a:bodyPr wrap="square" rtlCol="0">
            <a:spAutoFit/>
          </a:bodyPr>
          <a:lstStyle/>
          <a:p>
            <a:pPr algn="ctr"/>
            <a:r>
              <a:rPr lang="fr-FR" sz="900" dirty="0" smtClean="0">
                <a:latin typeface="Arial Narrow" panose="020B0606020202030204" pitchFamily="34" charset="0"/>
              </a:rPr>
              <a:t>Proposition de la banque</a:t>
            </a:r>
          </a:p>
        </p:txBody>
      </p:sp>
      <p:sp>
        <p:nvSpPr>
          <p:cNvPr id="55" name="ZoneTexte 54"/>
          <p:cNvSpPr txBox="1"/>
          <p:nvPr/>
        </p:nvSpPr>
        <p:spPr>
          <a:xfrm>
            <a:off x="4995863" y="4045597"/>
            <a:ext cx="1683197" cy="230832"/>
          </a:xfrm>
          <a:prstGeom prst="rect">
            <a:avLst/>
          </a:prstGeom>
          <a:solidFill>
            <a:schemeClr val="bg1">
              <a:lumMod val="95000"/>
            </a:schemeClr>
          </a:solidFill>
          <a:ln w="9525">
            <a:solidFill>
              <a:schemeClr val="bg1">
                <a:lumMod val="65000"/>
              </a:schemeClr>
            </a:solidFill>
          </a:ln>
        </p:spPr>
        <p:txBody>
          <a:bodyPr wrap="square" rtlCol="0">
            <a:spAutoFit/>
          </a:bodyPr>
          <a:lstStyle/>
          <a:p>
            <a:pPr algn="ctr"/>
            <a:r>
              <a:rPr lang="fr-FR" sz="900" dirty="0" smtClean="0">
                <a:latin typeface="Arial Narrow" panose="020B0606020202030204" pitchFamily="34" charset="0"/>
              </a:rPr>
              <a:t>Projet 2</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5627" y="1345647"/>
            <a:ext cx="285750" cy="280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5350" y="6245363"/>
            <a:ext cx="285750" cy="280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5" name="Pentagone 44"/>
          <p:cNvSpPr/>
          <p:nvPr/>
        </p:nvSpPr>
        <p:spPr>
          <a:xfrm>
            <a:off x="7707534" y="1884657"/>
            <a:ext cx="1438834" cy="887506"/>
          </a:xfrm>
          <a:prstGeom prst="homePlat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ZoneTexte 49"/>
          <p:cNvSpPr txBox="1"/>
          <p:nvPr/>
        </p:nvSpPr>
        <p:spPr>
          <a:xfrm>
            <a:off x="7882345" y="2028127"/>
            <a:ext cx="1137010" cy="584775"/>
          </a:xfrm>
          <a:prstGeom prst="rect">
            <a:avLst/>
          </a:prstGeom>
          <a:noFill/>
        </p:spPr>
        <p:txBody>
          <a:bodyPr wrap="square" rtlCol="0">
            <a:spAutoFit/>
          </a:bodyPr>
          <a:lstStyle/>
          <a:p>
            <a:r>
              <a:rPr lang="fr-FR" sz="1600" b="1" dirty="0" smtClean="0">
                <a:latin typeface="Arial Narrow" panose="020B0606020202030204" pitchFamily="34" charset="0"/>
              </a:rPr>
              <a:t>Suivi dans la durée</a:t>
            </a:r>
            <a:endParaRPr lang="fr-FR" sz="1600" b="1" dirty="0">
              <a:latin typeface="Arial Narrow" panose="020B0606020202030204" pitchFamily="34" charset="0"/>
            </a:endParaRPr>
          </a:p>
        </p:txBody>
      </p:sp>
      <p:sp>
        <p:nvSpPr>
          <p:cNvPr id="21" name="Pentagone 20"/>
          <p:cNvSpPr/>
          <p:nvPr/>
        </p:nvSpPr>
        <p:spPr>
          <a:xfrm>
            <a:off x="6604060" y="1884657"/>
            <a:ext cx="1438834" cy="887506"/>
          </a:xfrm>
          <a:prstGeom prst="homePlate">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p:cNvSpPr txBox="1"/>
          <p:nvPr/>
        </p:nvSpPr>
        <p:spPr>
          <a:xfrm>
            <a:off x="6536824" y="2122256"/>
            <a:ext cx="1303667" cy="338554"/>
          </a:xfrm>
          <a:prstGeom prst="rect">
            <a:avLst/>
          </a:prstGeom>
          <a:noFill/>
        </p:spPr>
        <p:txBody>
          <a:bodyPr wrap="square" rtlCol="0">
            <a:spAutoFit/>
          </a:bodyPr>
          <a:lstStyle/>
          <a:p>
            <a:r>
              <a:rPr lang="fr-FR" sz="1600" b="1" dirty="0">
                <a:latin typeface="Arial Narrow" panose="020B0606020202030204" pitchFamily="34" charset="0"/>
              </a:rPr>
              <a:t>S</a:t>
            </a:r>
            <a:r>
              <a:rPr lang="fr-FR" sz="1600" b="1" dirty="0" smtClean="0">
                <a:latin typeface="Arial Narrow" panose="020B0606020202030204" pitchFamily="34" charset="0"/>
              </a:rPr>
              <a:t>ouscription</a:t>
            </a:r>
            <a:endParaRPr lang="fr-FR" sz="1600" b="1" dirty="0">
              <a:latin typeface="Arial Narrow" panose="020B0606020202030204" pitchFamily="34" charset="0"/>
            </a:endParaRPr>
          </a:p>
        </p:txBody>
      </p:sp>
    </p:spTree>
    <p:extLst>
      <p:ext uri="{BB962C8B-B14F-4D97-AF65-F5344CB8AC3E}">
        <p14:creationId xmlns:p14="http://schemas.microsoft.com/office/powerpoint/2010/main" val="14819283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ectangle 57"/>
          <p:cNvSpPr/>
          <p:nvPr/>
        </p:nvSpPr>
        <p:spPr>
          <a:xfrm>
            <a:off x="378149" y="1755314"/>
            <a:ext cx="6452957" cy="4147945"/>
          </a:xfrm>
          <a:prstGeom prst="rect">
            <a:avLst/>
          </a:prstGeom>
          <a:solidFill>
            <a:srgbClr val="FFD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Rectangle à coins arrondis 39"/>
          <p:cNvSpPr/>
          <p:nvPr/>
        </p:nvSpPr>
        <p:spPr>
          <a:xfrm>
            <a:off x="443755" y="3226504"/>
            <a:ext cx="1438833" cy="2260879"/>
          </a:xfrm>
          <a:prstGeom prst="roundRect">
            <a:avLst/>
          </a:prstGeom>
          <a:no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Pentagone 18"/>
          <p:cNvSpPr/>
          <p:nvPr/>
        </p:nvSpPr>
        <p:spPr>
          <a:xfrm>
            <a:off x="1972384" y="1901569"/>
            <a:ext cx="1438834" cy="887506"/>
          </a:xfrm>
          <a:prstGeom prst="homePlate">
            <a:avLst/>
          </a:prstGeom>
          <a:solidFill>
            <a:schemeClr val="accent2">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Pentagone 19"/>
          <p:cNvSpPr/>
          <p:nvPr/>
        </p:nvSpPr>
        <p:spPr>
          <a:xfrm>
            <a:off x="3501791" y="1884965"/>
            <a:ext cx="1438834" cy="887506"/>
          </a:xfrm>
          <a:prstGeom prst="homePlate">
            <a:avLst/>
          </a:prstGeom>
          <a:solidFill>
            <a:schemeClr val="accent2">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Pentagone 21"/>
          <p:cNvSpPr/>
          <p:nvPr/>
        </p:nvSpPr>
        <p:spPr>
          <a:xfrm>
            <a:off x="5067146" y="1884657"/>
            <a:ext cx="1438834" cy="887506"/>
          </a:xfrm>
          <a:prstGeom prst="homePlate">
            <a:avLst/>
          </a:prstGeom>
          <a:solidFill>
            <a:schemeClr val="accent2">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Pentagone 17"/>
          <p:cNvSpPr/>
          <p:nvPr/>
        </p:nvSpPr>
        <p:spPr>
          <a:xfrm>
            <a:off x="443755" y="1909482"/>
            <a:ext cx="1438834" cy="887506"/>
          </a:xfrm>
          <a:prstGeom prst="homePlate">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p:cNvSpPr txBox="1"/>
          <p:nvPr/>
        </p:nvSpPr>
        <p:spPr>
          <a:xfrm>
            <a:off x="470649" y="2095364"/>
            <a:ext cx="1196788" cy="338554"/>
          </a:xfrm>
          <a:prstGeom prst="rect">
            <a:avLst/>
          </a:prstGeom>
          <a:noFill/>
        </p:spPr>
        <p:txBody>
          <a:bodyPr wrap="square" rtlCol="0">
            <a:spAutoFit/>
          </a:bodyPr>
          <a:lstStyle/>
          <a:p>
            <a:r>
              <a:rPr lang="fr-FR" sz="1600" b="1" dirty="0">
                <a:solidFill>
                  <a:schemeClr val="bg1"/>
                </a:solidFill>
                <a:latin typeface="Arial Narrow" panose="020B0606020202030204" pitchFamily="34" charset="0"/>
              </a:rPr>
              <a:t>D</a:t>
            </a:r>
            <a:r>
              <a:rPr lang="fr-FR" sz="1600" b="1" dirty="0" smtClean="0">
                <a:solidFill>
                  <a:schemeClr val="bg1"/>
                </a:solidFill>
                <a:latin typeface="Arial Narrow" panose="020B0606020202030204" pitchFamily="34" charset="0"/>
              </a:rPr>
              <a:t>écouverte</a:t>
            </a:r>
            <a:endParaRPr lang="fr-FR" sz="1600" b="1" dirty="0">
              <a:solidFill>
                <a:schemeClr val="bg1"/>
              </a:solidFill>
              <a:latin typeface="Arial Narrow" panose="020B0606020202030204" pitchFamily="34" charset="0"/>
            </a:endParaRPr>
          </a:p>
        </p:txBody>
      </p:sp>
      <p:sp>
        <p:nvSpPr>
          <p:cNvPr id="24" name="Espace réservé du texte 1"/>
          <p:cNvSpPr>
            <a:spLocks noGrp="1"/>
          </p:cNvSpPr>
          <p:nvPr>
            <p:ph type="body" sz="quarter" idx="16"/>
          </p:nvPr>
        </p:nvSpPr>
        <p:spPr>
          <a:xfrm>
            <a:off x="739239" y="357375"/>
            <a:ext cx="8404761" cy="709425"/>
          </a:xfrm>
        </p:spPr>
        <p:txBody>
          <a:bodyPr/>
          <a:lstStyle/>
          <a:p>
            <a:pPr algn="l"/>
            <a:r>
              <a:rPr lang="fr-FR" sz="2000" dirty="0"/>
              <a:t>Les nouveaux parcours clients épargne financière et </a:t>
            </a:r>
            <a:r>
              <a:rPr lang="fr-FR" sz="2000" dirty="0" smtClean="0"/>
              <a:t>assurance</a:t>
            </a:r>
          </a:p>
          <a:p>
            <a:pPr algn="l"/>
            <a:r>
              <a:rPr lang="fr-FR" sz="1600" dirty="0" smtClean="0">
                <a:solidFill>
                  <a:srgbClr val="FF0000"/>
                </a:solidFill>
              </a:rPr>
              <a:t>Parcours sans conseil</a:t>
            </a:r>
            <a:endParaRPr lang="fr-FR" sz="1600" dirty="0">
              <a:solidFill>
                <a:srgbClr val="FF0000"/>
              </a:solidFill>
            </a:endParaRPr>
          </a:p>
        </p:txBody>
      </p:sp>
      <p:sp>
        <p:nvSpPr>
          <p:cNvPr id="27" name="ZoneTexte 26"/>
          <p:cNvSpPr txBox="1"/>
          <p:nvPr/>
        </p:nvSpPr>
        <p:spPr>
          <a:xfrm>
            <a:off x="470649" y="3230572"/>
            <a:ext cx="1438834" cy="2123658"/>
          </a:xfrm>
          <a:prstGeom prst="rect">
            <a:avLst/>
          </a:prstGeom>
          <a:noFill/>
          <a:ln w="28575">
            <a:noFill/>
          </a:ln>
        </p:spPr>
        <p:txBody>
          <a:bodyPr wrap="square" rtlCol="0">
            <a:spAutoFit/>
          </a:bodyPr>
          <a:lstStyle/>
          <a:p>
            <a:pPr marL="171450" indent="-171450">
              <a:buFont typeface="Arial" panose="020B0604020202020204" pitchFamily="34" charset="0"/>
              <a:buChar char="•"/>
            </a:pPr>
            <a:r>
              <a:rPr lang="fr-FR" sz="1200" dirty="0" smtClean="0">
                <a:latin typeface="Arial Narrow" panose="020B0606020202030204" pitchFamily="34" charset="0"/>
              </a:rPr>
              <a:t>Données financières (revenus, charges et patrimoine financier)</a:t>
            </a:r>
          </a:p>
          <a:p>
            <a:pPr marL="171450" indent="-171450">
              <a:buFont typeface="Arial" panose="020B0604020202020204" pitchFamily="34" charset="0"/>
              <a:buChar char="•"/>
            </a:pPr>
            <a:r>
              <a:rPr lang="fr-FR" sz="1200" dirty="0" smtClean="0">
                <a:latin typeface="Arial Narrow" panose="020B0606020202030204" pitchFamily="34" charset="0"/>
              </a:rPr>
              <a:t> QCF</a:t>
            </a:r>
          </a:p>
          <a:p>
            <a:pPr marL="171450" indent="-171450">
              <a:buFont typeface="Arial" panose="020B0604020202020204" pitchFamily="34" charset="0"/>
              <a:buChar char="•"/>
            </a:pPr>
            <a:r>
              <a:rPr lang="fr-FR" sz="1200" dirty="0" smtClean="0">
                <a:latin typeface="Arial Narrow" panose="020B0606020202030204" pitchFamily="34" charset="0"/>
              </a:rPr>
              <a:t>Saisie des projets d’investissement (C,O,R,D) et du montant global de l’épargne à allouer </a:t>
            </a:r>
          </a:p>
        </p:txBody>
      </p:sp>
      <p:sp>
        <p:nvSpPr>
          <p:cNvPr id="30" name="ZoneTexte 29"/>
          <p:cNvSpPr txBox="1"/>
          <p:nvPr/>
        </p:nvSpPr>
        <p:spPr>
          <a:xfrm>
            <a:off x="470255" y="2949505"/>
            <a:ext cx="1412333" cy="276999"/>
          </a:xfrm>
          <a:prstGeom prst="rect">
            <a:avLst/>
          </a:prstGeom>
          <a:noFill/>
        </p:spPr>
        <p:txBody>
          <a:bodyPr wrap="square" rtlCol="0">
            <a:spAutoFit/>
          </a:bodyPr>
          <a:lstStyle/>
          <a:p>
            <a:pPr algn="ctr"/>
            <a:r>
              <a:rPr lang="fr-FR" sz="1200" b="1" dirty="0" smtClean="0">
                <a:latin typeface="Arial Narrow" panose="020B0606020202030204" pitchFamily="34" charset="0"/>
              </a:rPr>
              <a:t>Nouvel écran n° 1</a:t>
            </a:r>
            <a:endParaRPr lang="fr-FR" sz="1200" b="1" dirty="0">
              <a:latin typeface="Arial Narrow" panose="020B0606020202030204" pitchFamily="34" charset="0"/>
            </a:endParaRPr>
          </a:p>
        </p:txBody>
      </p:sp>
      <p:sp>
        <p:nvSpPr>
          <p:cNvPr id="70" name="Rectangle 69"/>
          <p:cNvSpPr/>
          <p:nvPr/>
        </p:nvSpPr>
        <p:spPr>
          <a:xfrm>
            <a:off x="839637" y="6266819"/>
            <a:ext cx="4977475" cy="471982"/>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1" name="ZoneTexte 70"/>
          <p:cNvSpPr txBox="1"/>
          <p:nvPr/>
        </p:nvSpPr>
        <p:spPr>
          <a:xfrm>
            <a:off x="850759" y="6262564"/>
            <a:ext cx="950251" cy="461665"/>
          </a:xfrm>
          <a:prstGeom prst="rect">
            <a:avLst/>
          </a:prstGeom>
          <a:noFill/>
          <a:ln>
            <a:noFill/>
            <a:prstDash val="sysDash"/>
          </a:ln>
        </p:spPr>
        <p:txBody>
          <a:bodyPr wrap="square" rtlCol="0">
            <a:spAutoFit/>
          </a:bodyPr>
          <a:lstStyle/>
          <a:p>
            <a:r>
              <a:rPr lang="fr-FR" sz="1200" b="1" dirty="0" smtClean="0">
                <a:solidFill>
                  <a:srgbClr val="EA0000"/>
                </a:solidFill>
                <a:latin typeface="Arial Narrow" panose="020B0606020202030204" pitchFamily="34" charset="0"/>
              </a:rPr>
              <a:t>Pour en savoir plus </a:t>
            </a:r>
            <a:endParaRPr lang="fr-FR" sz="1200" b="1" dirty="0">
              <a:solidFill>
                <a:srgbClr val="EA0000"/>
              </a:solidFill>
              <a:latin typeface="Arial Narrow" panose="020B0606020202030204" pitchFamily="34" charset="0"/>
            </a:endParaRPr>
          </a:p>
        </p:txBody>
      </p:sp>
      <p:sp>
        <p:nvSpPr>
          <p:cNvPr id="72" name="ZoneTexte 71"/>
          <p:cNvSpPr txBox="1"/>
          <p:nvPr/>
        </p:nvSpPr>
        <p:spPr>
          <a:xfrm>
            <a:off x="2177342" y="6277136"/>
            <a:ext cx="2761020" cy="461665"/>
          </a:xfrm>
          <a:prstGeom prst="rect">
            <a:avLst/>
          </a:prstGeom>
          <a:noFill/>
        </p:spPr>
        <p:txBody>
          <a:bodyPr wrap="square" rtlCol="0">
            <a:spAutoFit/>
          </a:bodyPr>
          <a:lstStyle/>
          <a:p>
            <a:r>
              <a:rPr lang="fr-FR" sz="1200" b="1" dirty="0" smtClean="0">
                <a:latin typeface="Arial Narrow" panose="020B0606020202030204" pitchFamily="34" charset="0"/>
              </a:rPr>
              <a:t>E-learning ITCE : prise en main Parcours  </a:t>
            </a:r>
            <a:r>
              <a:rPr lang="fr-FR" sz="1200" b="1" dirty="0" err="1" smtClean="0">
                <a:latin typeface="Arial Narrow" panose="020B0606020202030204" pitchFamily="34" charset="0"/>
              </a:rPr>
              <a:t>MySyS</a:t>
            </a:r>
            <a:r>
              <a:rPr lang="fr-FR" sz="1200" b="1" dirty="0" smtClean="0">
                <a:latin typeface="Arial Narrow" panose="020B0606020202030204" pitchFamily="34" charset="0"/>
              </a:rPr>
              <a:t> Personnes  Physiques (1h15)</a:t>
            </a:r>
            <a:endParaRPr lang="fr-FR" sz="1200" b="1" dirty="0">
              <a:latin typeface="Arial Narrow" panose="020B0606020202030204" pitchFamily="34" charset="0"/>
            </a:endParaRPr>
          </a:p>
        </p:txBody>
      </p:sp>
      <p:pic>
        <p:nvPicPr>
          <p:cNvPr id="73" name="Picture 103">
            <a:extLst>
              <a:ext uri="{FF2B5EF4-FFF2-40B4-BE49-F238E27FC236}">
                <a16:creationId xmlns:a16="http://schemas.microsoft.com/office/drawing/2014/main" xmlns="" id="{F15C8A62-C01B-426A-BBF6-BFC2C67BE9A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59332" y="6300886"/>
            <a:ext cx="360000" cy="360000"/>
          </a:xfrm>
          <a:prstGeom prst="rect">
            <a:avLst/>
          </a:prstGeom>
        </p:spPr>
      </p:pic>
      <p:sp>
        <p:nvSpPr>
          <p:cNvPr id="74" name="ZoneTexte 73"/>
          <p:cNvSpPr txBox="1"/>
          <p:nvPr/>
        </p:nvSpPr>
        <p:spPr>
          <a:xfrm>
            <a:off x="4834249" y="6404627"/>
            <a:ext cx="737702" cy="230832"/>
          </a:xfrm>
          <a:prstGeom prst="rect">
            <a:avLst/>
          </a:prstGeom>
          <a:noFill/>
        </p:spPr>
        <p:txBody>
          <a:bodyPr wrap="none" rtlCol="0">
            <a:spAutoFit/>
          </a:bodyPr>
          <a:lstStyle/>
          <a:p>
            <a:r>
              <a:rPr lang="fr-FR" sz="900" b="1" dirty="0" smtClean="0">
                <a:solidFill>
                  <a:srgbClr val="FF0000"/>
                </a:solidFill>
                <a:latin typeface="Arial Narrow" panose="020B0606020202030204" pitchFamily="34" charset="0"/>
              </a:rPr>
              <a:t>Février 2018</a:t>
            </a:r>
            <a:endParaRPr lang="fr-FR" sz="900" b="1" dirty="0">
              <a:solidFill>
                <a:srgbClr val="FF0000"/>
              </a:solidFill>
              <a:latin typeface="Arial Narrow" panose="020B0606020202030204" pitchFamily="34" charset="0"/>
            </a:endParaRPr>
          </a:p>
        </p:txBody>
      </p:sp>
      <p:sp>
        <p:nvSpPr>
          <p:cNvPr id="75" name="Ellipse 74"/>
          <p:cNvSpPr/>
          <p:nvPr/>
        </p:nvSpPr>
        <p:spPr>
          <a:xfrm>
            <a:off x="4766010" y="6355450"/>
            <a:ext cx="882194" cy="329186"/>
          </a:xfrm>
          <a:prstGeom prst="ellipse">
            <a:avLst/>
          </a:prstGeom>
          <a:noFill/>
          <a:ln>
            <a:solidFill>
              <a:srgbClr val="EA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0000"/>
              </a:solidFill>
              <a:latin typeface="Arial Narrow" panose="020B0606020202030204" pitchFamily="34" charset="0"/>
            </a:endParaRPr>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5350" y="6245363"/>
            <a:ext cx="285750" cy="280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5" name="Pentagone 44"/>
          <p:cNvSpPr/>
          <p:nvPr/>
        </p:nvSpPr>
        <p:spPr>
          <a:xfrm>
            <a:off x="7707534" y="1884657"/>
            <a:ext cx="1438834" cy="887506"/>
          </a:xfrm>
          <a:prstGeom prst="homePlat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Pentagone 20"/>
          <p:cNvSpPr/>
          <p:nvPr/>
        </p:nvSpPr>
        <p:spPr>
          <a:xfrm>
            <a:off x="6604060" y="1884657"/>
            <a:ext cx="1438834" cy="887506"/>
          </a:xfrm>
          <a:prstGeom prst="homePlate">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p:cNvSpPr txBox="1"/>
          <p:nvPr/>
        </p:nvSpPr>
        <p:spPr>
          <a:xfrm>
            <a:off x="6536824" y="2122256"/>
            <a:ext cx="1303667" cy="338554"/>
          </a:xfrm>
          <a:prstGeom prst="rect">
            <a:avLst/>
          </a:prstGeom>
          <a:noFill/>
        </p:spPr>
        <p:txBody>
          <a:bodyPr wrap="square" rtlCol="0">
            <a:spAutoFit/>
          </a:bodyPr>
          <a:lstStyle/>
          <a:p>
            <a:r>
              <a:rPr lang="fr-FR" sz="1600" b="1" dirty="0">
                <a:latin typeface="Arial Narrow" panose="020B0606020202030204" pitchFamily="34" charset="0"/>
              </a:rPr>
              <a:t>S</a:t>
            </a:r>
            <a:r>
              <a:rPr lang="fr-FR" sz="1600" b="1" dirty="0" smtClean="0">
                <a:latin typeface="Arial Narrow" panose="020B0606020202030204" pitchFamily="34" charset="0"/>
              </a:rPr>
              <a:t>ouscription</a:t>
            </a:r>
            <a:endParaRPr lang="fr-FR" sz="1600" b="1" dirty="0">
              <a:latin typeface="Arial Narrow" panose="020B0606020202030204" pitchFamily="34" charset="0"/>
            </a:endParaRPr>
          </a:p>
        </p:txBody>
      </p:sp>
      <p:sp>
        <p:nvSpPr>
          <p:cNvPr id="51" name="ZoneTexte 50"/>
          <p:cNvSpPr txBox="1"/>
          <p:nvPr/>
        </p:nvSpPr>
        <p:spPr>
          <a:xfrm>
            <a:off x="289842" y="1193754"/>
            <a:ext cx="8344454" cy="584775"/>
          </a:xfrm>
          <a:prstGeom prst="rect">
            <a:avLst/>
          </a:prstGeom>
          <a:noFill/>
        </p:spPr>
        <p:txBody>
          <a:bodyPr wrap="square" rtlCol="0">
            <a:spAutoFit/>
          </a:bodyPr>
          <a:lstStyle/>
          <a:p>
            <a:r>
              <a:rPr lang="fr-FR" sz="1600" b="1" dirty="0" smtClean="0">
                <a:latin typeface="Arial Narrow" panose="020B0606020202030204" pitchFamily="34" charset="0"/>
              </a:rPr>
              <a:t>A chaque étape de la découverte, le client peut refuser de communiquer les informations requises et décrocher vers un parcours sans conseil, qui se poursuit directement dans les outils transactionnels</a:t>
            </a:r>
            <a:endParaRPr lang="fr-FR" sz="1600" b="1" dirty="0">
              <a:latin typeface="Arial Narrow" panose="020B0606020202030204" pitchFamily="34" charset="0"/>
            </a:endParaRPr>
          </a:p>
        </p:txBody>
      </p:sp>
      <p:cxnSp>
        <p:nvCxnSpPr>
          <p:cNvPr id="52" name="Connecteur droit avec flèche 51"/>
          <p:cNvCxnSpPr/>
          <p:nvPr/>
        </p:nvCxnSpPr>
        <p:spPr>
          <a:xfrm flipV="1">
            <a:off x="7270543" y="2814920"/>
            <a:ext cx="0" cy="173467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62" name="ZoneTexte 61"/>
          <p:cNvSpPr txBox="1"/>
          <p:nvPr/>
        </p:nvSpPr>
        <p:spPr>
          <a:xfrm>
            <a:off x="7429470" y="3617260"/>
            <a:ext cx="1119271" cy="830997"/>
          </a:xfrm>
          <a:prstGeom prst="rect">
            <a:avLst/>
          </a:prstGeom>
          <a:solidFill>
            <a:srgbClr val="FFC000"/>
          </a:solidFill>
          <a:ln w="28575">
            <a:solidFill>
              <a:srgbClr val="FF0000"/>
            </a:solidFill>
          </a:ln>
        </p:spPr>
        <p:txBody>
          <a:bodyPr wrap="square" rtlCol="0">
            <a:spAutoFit/>
          </a:bodyPr>
          <a:lstStyle/>
          <a:p>
            <a:pPr algn="ctr"/>
            <a:r>
              <a:rPr lang="fr-FR" sz="1600" b="1" dirty="0" smtClean="0">
                <a:solidFill>
                  <a:srgbClr val="C00000"/>
                </a:solidFill>
                <a:latin typeface="Arial Narrow" panose="020B0606020202030204" pitchFamily="34" charset="0"/>
              </a:rPr>
              <a:t>Parcours sans conseil</a:t>
            </a:r>
            <a:endParaRPr lang="fr-FR" sz="1600" b="1" dirty="0">
              <a:solidFill>
                <a:srgbClr val="C00000"/>
              </a:solidFill>
              <a:latin typeface="Arial Narrow" panose="020B0606020202030204" pitchFamily="34" charset="0"/>
            </a:endParaRPr>
          </a:p>
        </p:txBody>
      </p:sp>
      <p:sp>
        <p:nvSpPr>
          <p:cNvPr id="63" name="ZoneTexte 62"/>
          <p:cNvSpPr txBox="1"/>
          <p:nvPr/>
        </p:nvSpPr>
        <p:spPr>
          <a:xfrm>
            <a:off x="2050545" y="3152520"/>
            <a:ext cx="5091528" cy="461665"/>
          </a:xfrm>
          <a:prstGeom prst="rect">
            <a:avLst/>
          </a:prstGeom>
          <a:solidFill>
            <a:srgbClr val="C00000"/>
          </a:solidFill>
          <a:ln>
            <a:noFill/>
          </a:ln>
        </p:spPr>
        <p:txBody>
          <a:bodyPr wrap="square" rtlCol="0">
            <a:spAutoFit/>
          </a:bodyPr>
          <a:lstStyle/>
          <a:p>
            <a:r>
              <a:rPr lang="fr-FR" sz="1200" b="1" dirty="0" smtClean="0">
                <a:solidFill>
                  <a:schemeClr val="bg1"/>
                </a:solidFill>
                <a:latin typeface="Arial Narrow" panose="020B0606020202030204" pitchFamily="34" charset="0"/>
              </a:rPr>
              <a:t>Refus du client de communiquer sa situation financière et patrimoniale </a:t>
            </a:r>
          </a:p>
          <a:p>
            <a:r>
              <a:rPr lang="fr-FR" sz="1200" b="1" dirty="0" smtClean="0">
                <a:solidFill>
                  <a:schemeClr val="bg1"/>
                </a:solidFill>
                <a:latin typeface="Arial Narrow" panose="020B0606020202030204" pitchFamily="34" charset="0"/>
              </a:rPr>
              <a:t>= impossibilité de fournir un conseil</a:t>
            </a:r>
            <a:endParaRPr lang="fr-FR" sz="1200" b="1" dirty="0">
              <a:solidFill>
                <a:schemeClr val="bg1"/>
              </a:solidFill>
              <a:latin typeface="Arial Narrow" panose="020B0606020202030204" pitchFamily="34" charset="0"/>
            </a:endParaRPr>
          </a:p>
        </p:txBody>
      </p:sp>
      <p:sp>
        <p:nvSpPr>
          <p:cNvPr id="64" name="ZoneTexte 63"/>
          <p:cNvSpPr txBox="1"/>
          <p:nvPr/>
        </p:nvSpPr>
        <p:spPr>
          <a:xfrm>
            <a:off x="2050545" y="3830603"/>
            <a:ext cx="5091528" cy="461665"/>
          </a:xfrm>
          <a:prstGeom prst="rect">
            <a:avLst/>
          </a:prstGeom>
          <a:solidFill>
            <a:srgbClr val="C00000"/>
          </a:solidFill>
          <a:ln>
            <a:noFill/>
          </a:ln>
        </p:spPr>
        <p:txBody>
          <a:bodyPr wrap="square" rtlCol="0">
            <a:spAutoFit/>
          </a:bodyPr>
          <a:lstStyle/>
          <a:p>
            <a:r>
              <a:rPr lang="fr-FR" sz="1200" b="1" dirty="0" smtClean="0">
                <a:solidFill>
                  <a:schemeClr val="bg1"/>
                </a:solidFill>
                <a:latin typeface="Arial Narrow" panose="020B0606020202030204" pitchFamily="34" charset="0"/>
              </a:rPr>
              <a:t>Refus du client d’effectuer le QCF</a:t>
            </a:r>
          </a:p>
          <a:p>
            <a:r>
              <a:rPr lang="fr-FR" sz="1200" b="1" dirty="0" smtClean="0">
                <a:solidFill>
                  <a:schemeClr val="bg1"/>
                </a:solidFill>
                <a:latin typeface="Arial Narrow" panose="020B0606020202030204" pitchFamily="34" charset="0"/>
              </a:rPr>
              <a:t>= impossibilité de se prononcer sur le caractère approprié du produit</a:t>
            </a:r>
            <a:endParaRPr lang="fr-FR" sz="1200" b="1" dirty="0">
              <a:solidFill>
                <a:schemeClr val="bg1"/>
              </a:solidFill>
              <a:latin typeface="Arial Narrow" panose="020B0606020202030204" pitchFamily="34" charset="0"/>
            </a:endParaRPr>
          </a:p>
        </p:txBody>
      </p:sp>
      <p:sp>
        <p:nvSpPr>
          <p:cNvPr id="65" name="ZoneTexte 64"/>
          <p:cNvSpPr txBox="1"/>
          <p:nvPr/>
        </p:nvSpPr>
        <p:spPr>
          <a:xfrm>
            <a:off x="2050545" y="4523542"/>
            <a:ext cx="5091528" cy="461665"/>
          </a:xfrm>
          <a:prstGeom prst="rect">
            <a:avLst/>
          </a:prstGeom>
          <a:solidFill>
            <a:srgbClr val="C00000"/>
          </a:solidFill>
          <a:ln>
            <a:noFill/>
          </a:ln>
        </p:spPr>
        <p:txBody>
          <a:bodyPr wrap="square" rtlCol="0">
            <a:spAutoFit/>
          </a:bodyPr>
          <a:lstStyle/>
          <a:p>
            <a:r>
              <a:rPr lang="fr-FR" sz="1200" b="1" dirty="0" smtClean="0">
                <a:solidFill>
                  <a:schemeClr val="bg1"/>
                </a:solidFill>
                <a:latin typeface="Arial Narrow" panose="020B0606020202030204" pitchFamily="34" charset="0"/>
              </a:rPr>
              <a:t>Refus du client de détailler son (ses) projets(s)</a:t>
            </a:r>
          </a:p>
          <a:p>
            <a:r>
              <a:rPr lang="fr-FR" sz="1200" b="1" dirty="0" smtClean="0">
                <a:solidFill>
                  <a:schemeClr val="bg1"/>
                </a:solidFill>
                <a:latin typeface="Arial Narrow" panose="020B0606020202030204" pitchFamily="34" charset="0"/>
              </a:rPr>
              <a:t>= impossibilité de fournir un conseil</a:t>
            </a:r>
            <a:endParaRPr lang="fr-FR" sz="1200" b="1" dirty="0">
              <a:solidFill>
                <a:schemeClr val="bg1"/>
              </a:solidFill>
              <a:latin typeface="Arial Narrow" panose="020B0606020202030204" pitchFamily="34" charset="0"/>
            </a:endParaRPr>
          </a:p>
        </p:txBody>
      </p:sp>
      <p:cxnSp>
        <p:nvCxnSpPr>
          <p:cNvPr id="66" name="Connecteur droit 65"/>
          <p:cNvCxnSpPr/>
          <p:nvPr/>
        </p:nvCxnSpPr>
        <p:spPr>
          <a:xfrm>
            <a:off x="1896036" y="3617260"/>
            <a:ext cx="5374507"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7" name="Connecteur droit 66"/>
          <p:cNvCxnSpPr/>
          <p:nvPr/>
        </p:nvCxnSpPr>
        <p:spPr>
          <a:xfrm flipV="1">
            <a:off x="1896036" y="4292268"/>
            <a:ext cx="5374507" cy="133"/>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8" name="Connecteur droit 67"/>
          <p:cNvCxnSpPr/>
          <p:nvPr/>
        </p:nvCxnSpPr>
        <p:spPr>
          <a:xfrm>
            <a:off x="1896036" y="4536143"/>
            <a:ext cx="5374507"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0277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5022375" y="2905085"/>
            <a:ext cx="3466532" cy="105249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rtlCol="0" anchor="ctr"/>
          <a:lstStyle/>
          <a:p>
            <a:r>
              <a:rPr lang="fr-FR" sz="1400" dirty="0">
                <a:solidFill>
                  <a:schemeClr val="tx1"/>
                </a:solidFill>
                <a:latin typeface="Arial Narrow" panose="020B0606020202030204" pitchFamily="34" charset="0"/>
              </a:rPr>
              <a:t>« Assurance, épargne financière : les bonnes pratiques </a:t>
            </a:r>
            <a:r>
              <a:rPr lang="fr-FR" sz="1400" dirty="0" smtClean="0">
                <a:solidFill>
                  <a:schemeClr val="tx1"/>
                </a:solidFill>
                <a:latin typeface="Arial Narrow" panose="020B0606020202030204" pitchFamily="34" charset="0"/>
              </a:rPr>
              <a:t>».</a:t>
            </a:r>
            <a:r>
              <a:rPr lang="fr-FR" sz="1400" dirty="0">
                <a:solidFill>
                  <a:schemeClr val="tx1"/>
                </a:solidFill>
                <a:latin typeface="Arial Narrow" panose="020B0606020202030204" pitchFamily="34" charset="0"/>
              </a:rPr>
              <a:t> Compréhension du contexte et des enjeux liés à </a:t>
            </a:r>
            <a:r>
              <a:rPr lang="fr-FR" sz="1400" dirty="0" smtClean="0">
                <a:solidFill>
                  <a:schemeClr val="tx1"/>
                </a:solidFill>
                <a:latin typeface="Arial Narrow" panose="020B0606020202030204" pitchFamily="34" charset="0"/>
              </a:rPr>
              <a:t>MIF2-DDA-PRIIPs &amp; vision macro des impacts sur la relation client (40 mn – supports différents selon les marchés)</a:t>
            </a:r>
            <a:endParaRPr lang="fr-FR" sz="1400" dirty="0">
              <a:latin typeface="Arial Narrow" panose="020B0606020202030204" pitchFamily="34" charset="0"/>
            </a:endParaRPr>
          </a:p>
        </p:txBody>
      </p:sp>
      <p:sp>
        <p:nvSpPr>
          <p:cNvPr id="40" name="Rectangle 39"/>
          <p:cNvSpPr/>
          <p:nvPr/>
        </p:nvSpPr>
        <p:spPr>
          <a:xfrm>
            <a:off x="3598830" y="1758016"/>
            <a:ext cx="1310185" cy="10443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Arial Narrow" panose="020B0606020202030204" pitchFamily="34" charset="0"/>
            </a:endParaRPr>
          </a:p>
        </p:txBody>
      </p:sp>
      <p:sp>
        <p:nvSpPr>
          <p:cNvPr id="39" name="Rectangle 38"/>
          <p:cNvSpPr/>
          <p:nvPr/>
        </p:nvSpPr>
        <p:spPr>
          <a:xfrm>
            <a:off x="3598830" y="2922541"/>
            <a:ext cx="1310185" cy="1035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Arial Narrow" panose="020B0606020202030204" pitchFamily="34" charset="0"/>
            </a:endParaRPr>
          </a:p>
        </p:txBody>
      </p:sp>
      <p:sp>
        <p:nvSpPr>
          <p:cNvPr id="23" name="Rectangle 22">
            <a:extLst>
              <a:ext uri="{FF2B5EF4-FFF2-40B4-BE49-F238E27FC236}">
                <a16:creationId xmlns:a16="http://schemas.microsoft.com/office/drawing/2014/main" xmlns="" id="{FDB97620-746D-4400-8CFA-636E29DAC5AF}"/>
              </a:ext>
            </a:extLst>
          </p:cNvPr>
          <p:cNvSpPr/>
          <p:nvPr/>
        </p:nvSpPr>
        <p:spPr>
          <a:xfrm>
            <a:off x="5001955" y="1772181"/>
            <a:ext cx="3486952" cy="104480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rIns="0" rtlCol="0" anchor="ctr"/>
          <a:lstStyle/>
          <a:p>
            <a:pPr>
              <a:spcAft>
                <a:spcPts val="600"/>
              </a:spcAft>
              <a:buClr>
                <a:srgbClr val="581D74"/>
              </a:buClr>
            </a:pPr>
            <a:r>
              <a:rPr lang="fr-FR" sz="1400" dirty="0">
                <a:solidFill>
                  <a:schemeClr val="tx1"/>
                </a:solidFill>
                <a:latin typeface="Arial Narrow" panose="020B0606020202030204" pitchFamily="34" charset="0"/>
              </a:rPr>
              <a:t>Description et prise en main du parcours </a:t>
            </a:r>
            <a:r>
              <a:rPr lang="fr-FR" sz="1400" dirty="0" err="1" smtClean="0">
                <a:solidFill>
                  <a:schemeClr val="tx1"/>
                </a:solidFill>
                <a:latin typeface="Arial Narrow" panose="020B0606020202030204" pitchFamily="34" charset="0"/>
              </a:rPr>
              <a:t>MySys</a:t>
            </a:r>
            <a:r>
              <a:rPr lang="fr-FR" sz="1400" dirty="0" smtClean="0">
                <a:solidFill>
                  <a:schemeClr val="tx1"/>
                </a:solidFill>
                <a:latin typeface="Arial Narrow" panose="020B0606020202030204" pitchFamily="34" charset="0"/>
              </a:rPr>
              <a:t> Personne </a:t>
            </a:r>
            <a:r>
              <a:rPr lang="fr-FR" sz="1400" dirty="0">
                <a:solidFill>
                  <a:schemeClr val="tx1"/>
                </a:solidFill>
                <a:latin typeface="Arial Narrow" panose="020B0606020202030204" pitchFamily="34" charset="0"/>
              </a:rPr>
              <a:t>physique avec </a:t>
            </a:r>
            <a:r>
              <a:rPr lang="fr-FR" sz="1400" dirty="0" smtClean="0">
                <a:solidFill>
                  <a:schemeClr val="tx1"/>
                </a:solidFill>
                <a:latin typeface="Arial Narrow" panose="020B0606020202030204" pitchFamily="34" charset="0"/>
              </a:rPr>
              <a:t>conseil </a:t>
            </a:r>
            <a:r>
              <a:rPr lang="fr-FR" sz="1400" dirty="0">
                <a:solidFill>
                  <a:schemeClr val="tx1"/>
                </a:solidFill>
                <a:latin typeface="Arial Narrow" panose="020B0606020202030204" pitchFamily="34" charset="0"/>
              </a:rPr>
              <a:t>et </a:t>
            </a:r>
            <a:r>
              <a:rPr lang="fr-FR" sz="1400" dirty="0" smtClean="0">
                <a:solidFill>
                  <a:schemeClr val="tx1"/>
                </a:solidFill>
                <a:latin typeface="Arial Narrow" panose="020B0606020202030204" pitchFamily="34" charset="0"/>
              </a:rPr>
              <a:t>liens vers </a:t>
            </a:r>
            <a:r>
              <a:rPr lang="fr-FR" sz="1400" dirty="0">
                <a:solidFill>
                  <a:schemeClr val="tx1"/>
                </a:solidFill>
                <a:latin typeface="Arial Narrow" panose="020B0606020202030204" pitchFamily="34" charset="0"/>
              </a:rPr>
              <a:t>le parcours sans </a:t>
            </a:r>
            <a:r>
              <a:rPr lang="fr-FR" sz="1400" dirty="0" smtClean="0">
                <a:solidFill>
                  <a:schemeClr val="tx1"/>
                </a:solidFill>
                <a:latin typeface="Arial Narrow" panose="020B0606020202030204" pitchFamily="34" charset="0"/>
              </a:rPr>
              <a:t>conseil (1h15)</a:t>
            </a:r>
            <a:endParaRPr lang="fr-FR" sz="1400" dirty="0">
              <a:solidFill>
                <a:schemeClr val="tx1"/>
              </a:solidFill>
              <a:latin typeface="Arial Narrow" panose="020B0606020202030204" pitchFamily="34" charset="0"/>
            </a:endParaRPr>
          </a:p>
        </p:txBody>
      </p:sp>
      <p:sp>
        <p:nvSpPr>
          <p:cNvPr id="29" name="Rectangle 28">
            <a:extLst>
              <a:ext uri="{FF2B5EF4-FFF2-40B4-BE49-F238E27FC236}">
                <a16:creationId xmlns:a16="http://schemas.microsoft.com/office/drawing/2014/main" xmlns="" id="{6A481A01-FED2-4D39-896B-DA2DDC6ED409}"/>
              </a:ext>
            </a:extLst>
          </p:cNvPr>
          <p:cNvSpPr/>
          <p:nvPr/>
        </p:nvSpPr>
        <p:spPr>
          <a:xfrm>
            <a:off x="3744707" y="2949838"/>
            <a:ext cx="1018430" cy="6348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spcAft>
                <a:spcPts val="600"/>
              </a:spcAft>
              <a:buClr>
                <a:srgbClr val="581D74"/>
              </a:buClr>
            </a:pPr>
            <a:r>
              <a:rPr lang="fr-FR" sz="1200" dirty="0" smtClean="0">
                <a:solidFill>
                  <a:schemeClr val="tx1"/>
                </a:solidFill>
                <a:latin typeface="Arial Narrow" panose="020B0606020202030204" pitchFamily="34" charset="0"/>
              </a:rPr>
              <a:t>E-learning</a:t>
            </a:r>
          </a:p>
          <a:p>
            <a:pPr algn="ctr">
              <a:spcAft>
                <a:spcPts val="600"/>
              </a:spcAft>
              <a:buClr>
                <a:srgbClr val="581D74"/>
              </a:buClr>
            </a:pPr>
            <a:r>
              <a:rPr lang="fr-FR" sz="1400" b="1" dirty="0" smtClean="0">
                <a:solidFill>
                  <a:schemeClr val="tx1"/>
                </a:solidFill>
                <a:latin typeface="Arial Narrow" panose="020B0606020202030204" pitchFamily="34" charset="0"/>
              </a:rPr>
              <a:t>Socle </a:t>
            </a:r>
            <a:r>
              <a:rPr lang="fr-FR" sz="1400" b="1" dirty="0">
                <a:solidFill>
                  <a:schemeClr val="tx1"/>
                </a:solidFill>
                <a:latin typeface="Arial Narrow" panose="020B0606020202030204" pitchFamily="34" charset="0"/>
              </a:rPr>
              <a:t>règlementaire</a:t>
            </a:r>
          </a:p>
        </p:txBody>
      </p:sp>
      <p:pic>
        <p:nvPicPr>
          <p:cNvPr id="31" name="Picture 22">
            <a:extLst>
              <a:ext uri="{FF2B5EF4-FFF2-40B4-BE49-F238E27FC236}">
                <a16:creationId xmlns:a16="http://schemas.microsoft.com/office/drawing/2014/main" xmlns="" id="{58EEEDB3-4A3C-4327-9127-F5A8EEE319D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17474" y="3587808"/>
            <a:ext cx="311354" cy="311354"/>
          </a:xfrm>
          <a:prstGeom prst="rect">
            <a:avLst/>
          </a:prstGeom>
        </p:spPr>
      </p:pic>
      <p:pic>
        <p:nvPicPr>
          <p:cNvPr id="33" name="Picture 103">
            <a:extLst>
              <a:ext uri="{FF2B5EF4-FFF2-40B4-BE49-F238E27FC236}">
                <a16:creationId xmlns:a16="http://schemas.microsoft.com/office/drawing/2014/main" xmlns="" id="{F15C8A62-C01B-426A-BBF6-BFC2C67BE9A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85121" y="2293214"/>
            <a:ext cx="360000" cy="360000"/>
          </a:xfrm>
          <a:prstGeom prst="rect">
            <a:avLst/>
          </a:prstGeom>
        </p:spPr>
      </p:pic>
      <p:sp>
        <p:nvSpPr>
          <p:cNvPr id="34" name="Rectangle 33">
            <a:extLst>
              <a:ext uri="{FF2B5EF4-FFF2-40B4-BE49-F238E27FC236}">
                <a16:creationId xmlns:a16="http://schemas.microsoft.com/office/drawing/2014/main" xmlns="" id="{2F24FF98-D975-4B39-A2AA-AACD9E5EAC58}"/>
              </a:ext>
            </a:extLst>
          </p:cNvPr>
          <p:cNvSpPr/>
          <p:nvPr/>
        </p:nvSpPr>
        <p:spPr>
          <a:xfrm>
            <a:off x="3742343" y="1800682"/>
            <a:ext cx="1164307" cy="4925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spcAft>
                <a:spcPts val="600"/>
              </a:spcAft>
              <a:buClr>
                <a:srgbClr val="581D74"/>
              </a:buClr>
            </a:pPr>
            <a:r>
              <a:rPr lang="fr-FR" sz="1200" dirty="0" smtClean="0">
                <a:solidFill>
                  <a:schemeClr val="tx1"/>
                </a:solidFill>
                <a:latin typeface="Arial Narrow" panose="020B0606020202030204" pitchFamily="34" charset="0"/>
              </a:rPr>
              <a:t>E-learning </a:t>
            </a:r>
          </a:p>
          <a:p>
            <a:pPr algn="ctr">
              <a:spcAft>
                <a:spcPts val="600"/>
              </a:spcAft>
              <a:buClr>
                <a:srgbClr val="581D74"/>
              </a:buClr>
            </a:pPr>
            <a:r>
              <a:rPr lang="fr-FR" sz="1400" b="1" dirty="0" smtClean="0">
                <a:solidFill>
                  <a:schemeClr val="tx1"/>
                </a:solidFill>
                <a:latin typeface="Arial Narrow" panose="020B0606020202030204" pitchFamily="34" charset="0"/>
              </a:rPr>
              <a:t>Poste </a:t>
            </a:r>
            <a:r>
              <a:rPr lang="fr-FR" sz="1400" b="1" dirty="0">
                <a:solidFill>
                  <a:schemeClr val="tx1"/>
                </a:solidFill>
                <a:latin typeface="Arial Narrow" panose="020B0606020202030204" pitchFamily="34" charset="0"/>
              </a:rPr>
              <a:t>de travail</a:t>
            </a:r>
          </a:p>
        </p:txBody>
      </p:sp>
      <p:sp>
        <p:nvSpPr>
          <p:cNvPr id="43" name="ZoneTexte 42"/>
          <p:cNvSpPr txBox="1"/>
          <p:nvPr/>
        </p:nvSpPr>
        <p:spPr>
          <a:xfrm>
            <a:off x="328550" y="1126519"/>
            <a:ext cx="6024406" cy="584775"/>
          </a:xfrm>
          <a:prstGeom prst="rect">
            <a:avLst/>
          </a:prstGeom>
          <a:noFill/>
        </p:spPr>
        <p:txBody>
          <a:bodyPr wrap="none" rtlCol="0">
            <a:spAutoFit/>
          </a:bodyPr>
          <a:lstStyle/>
          <a:p>
            <a:r>
              <a:rPr lang="fr-FR" sz="1600" b="1" dirty="0" smtClean="0">
                <a:latin typeface="Arial Narrow" panose="020B0606020202030204" pitchFamily="34" charset="0"/>
              </a:rPr>
              <a:t>Et ensuite… </a:t>
            </a:r>
          </a:p>
          <a:p>
            <a:r>
              <a:rPr lang="fr-FR" sz="1600" b="1" dirty="0" smtClean="0">
                <a:latin typeface="Arial Narrow" panose="020B0606020202030204" pitchFamily="34" charset="0"/>
              </a:rPr>
              <a:t>Comment se préparer aux nouveaux parcours clients d’ici le 01/03/2018 ?</a:t>
            </a:r>
            <a:endParaRPr lang="fr-FR" sz="1600" b="1" dirty="0">
              <a:latin typeface="Arial Narrow" panose="020B0606020202030204" pitchFamily="34" charset="0"/>
            </a:endParaRPr>
          </a:p>
        </p:txBody>
      </p:sp>
      <p:sp>
        <p:nvSpPr>
          <p:cNvPr id="44" name="ZoneTexte 43"/>
          <p:cNvSpPr txBox="1"/>
          <p:nvPr/>
        </p:nvSpPr>
        <p:spPr>
          <a:xfrm>
            <a:off x="259308" y="3583451"/>
            <a:ext cx="1569492" cy="1569660"/>
          </a:xfrm>
          <a:prstGeom prst="rect">
            <a:avLst/>
          </a:prstGeom>
          <a:solidFill>
            <a:schemeClr val="bg1">
              <a:lumMod val="95000"/>
            </a:schemeClr>
          </a:solidFill>
        </p:spPr>
        <p:txBody>
          <a:bodyPr wrap="square" rtlCol="0">
            <a:spAutoFit/>
          </a:bodyPr>
          <a:lstStyle/>
          <a:p>
            <a:pPr algn="ctr"/>
            <a:r>
              <a:rPr lang="fr-FR" sz="1200" dirty="0" smtClean="0">
                <a:latin typeface="Arial Narrow" panose="020B0606020202030204" pitchFamily="34" charset="0"/>
              </a:rPr>
              <a:t>Heure du jeudi</a:t>
            </a:r>
          </a:p>
          <a:p>
            <a:pPr algn="ctr"/>
            <a:r>
              <a:rPr lang="fr-FR" sz="1400" b="1" dirty="0" smtClean="0">
                <a:latin typeface="Arial Narrow" panose="020B0606020202030204" pitchFamily="34" charset="0"/>
              </a:rPr>
              <a:t>« Les nouveaux parcours clients épargne financière et assurance »</a:t>
            </a:r>
          </a:p>
          <a:p>
            <a:pPr algn="ctr"/>
            <a:r>
              <a:rPr lang="fr-FR" sz="1400" b="1" dirty="0" smtClean="0">
                <a:latin typeface="Arial Narrow" panose="020B0606020202030204" pitchFamily="34" charset="0"/>
              </a:rPr>
              <a:t>+</a:t>
            </a:r>
          </a:p>
          <a:p>
            <a:pPr algn="ctr"/>
            <a:r>
              <a:rPr lang="fr-FR" sz="1400" b="1" dirty="0" smtClean="0">
                <a:latin typeface="Arial Narrow" panose="020B0606020202030204" pitchFamily="34" charset="0"/>
              </a:rPr>
              <a:t>Vidéo</a:t>
            </a:r>
            <a:endParaRPr lang="fr-FR" sz="1400" b="1" dirty="0">
              <a:latin typeface="Arial Narrow" panose="020B0606020202030204" pitchFamily="34" charset="0"/>
            </a:endParaRPr>
          </a:p>
        </p:txBody>
      </p:sp>
      <p:sp>
        <p:nvSpPr>
          <p:cNvPr id="46" name="ZoneTexte 45"/>
          <p:cNvSpPr txBox="1"/>
          <p:nvPr/>
        </p:nvSpPr>
        <p:spPr>
          <a:xfrm>
            <a:off x="3612395" y="4055048"/>
            <a:ext cx="1296620" cy="923330"/>
          </a:xfrm>
          <a:prstGeom prst="rect">
            <a:avLst/>
          </a:prstGeom>
          <a:solidFill>
            <a:schemeClr val="bg1">
              <a:lumMod val="95000"/>
            </a:schemeClr>
          </a:solidFill>
        </p:spPr>
        <p:txBody>
          <a:bodyPr wrap="square" rtlCol="0">
            <a:spAutoFit/>
          </a:bodyPr>
          <a:lstStyle/>
          <a:p>
            <a:pPr algn="ctr"/>
            <a:r>
              <a:rPr lang="fr-FR" sz="1200" dirty="0" err="1" smtClean="0">
                <a:latin typeface="Arial Narrow" panose="020B0606020202030204" pitchFamily="34" charset="0"/>
              </a:rPr>
              <a:t>Webex</a:t>
            </a:r>
            <a:r>
              <a:rPr lang="fr-FR" sz="1200" dirty="0" smtClean="0">
                <a:latin typeface="Arial Narrow" panose="020B0606020202030204" pitchFamily="34" charset="0"/>
              </a:rPr>
              <a:t> NGAM</a:t>
            </a:r>
          </a:p>
          <a:p>
            <a:pPr algn="ctr"/>
            <a:r>
              <a:rPr lang="fr-FR" sz="1400" b="1" dirty="0" smtClean="0">
                <a:latin typeface="Arial Narrow" panose="020B0606020202030204" pitchFamily="34" charset="0"/>
              </a:rPr>
              <a:t>« Les </a:t>
            </a:r>
            <a:r>
              <a:rPr lang="fr-FR" sz="1400" b="1" dirty="0">
                <a:latin typeface="Arial Narrow" panose="020B0606020202030204" pitchFamily="34" charset="0"/>
              </a:rPr>
              <a:t>p</a:t>
            </a:r>
            <a:r>
              <a:rPr lang="fr-FR" sz="1400" b="1" dirty="0" smtClean="0">
                <a:latin typeface="Arial Narrow" panose="020B0606020202030204" pitchFamily="34" charset="0"/>
              </a:rPr>
              <a:t>ortefeuilles modèles »</a:t>
            </a:r>
            <a:endParaRPr lang="fr-FR" sz="1400" b="1" dirty="0">
              <a:latin typeface="Arial Narrow" panose="020B0606020202030204" pitchFamily="34" charset="0"/>
            </a:endParaRPr>
          </a:p>
        </p:txBody>
      </p:sp>
      <p:sp>
        <p:nvSpPr>
          <p:cNvPr id="47" name="Rectangle 46">
            <a:extLst>
              <a:ext uri="{FF2B5EF4-FFF2-40B4-BE49-F238E27FC236}">
                <a16:creationId xmlns:a16="http://schemas.microsoft.com/office/drawing/2014/main" xmlns="" id="{FDB97620-746D-4400-8CFA-636E29DAC5AF}"/>
              </a:ext>
            </a:extLst>
          </p:cNvPr>
          <p:cNvSpPr/>
          <p:nvPr/>
        </p:nvSpPr>
        <p:spPr>
          <a:xfrm>
            <a:off x="6509982" y="4040168"/>
            <a:ext cx="1978925" cy="94312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rIns="0" rtlCol="0" anchor="ctr"/>
          <a:lstStyle/>
          <a:p>
            <a:pPr>
              <a:spcAft>
                <a:spcPts val="600"/>
              </a:spcAft>
              <a:buClr>
                <a:srgbClr val="581D74"/>
              </a:buClr>
            </a:pPr>
            <a:r>
              <a:rPr lang="fr-FR" sz="1400" dirty="0" smtClean="0">
                <a:solidFill>
                  <a:schemeClr val="tx1"/>
                </a:solidFill>
                <a:latin typeface="Arial Narrow" panose="020B0606020202030204" pitchFamily="34" charset="0"/>
              </a:rPr>
              <a:t>Logique de construction et   de saisie des portefeuilles modèles à composer par le conseiller (40 mn)</a:t>
            </a:r>
            <a:endParaRPr lang="fr-FR" sz="1400" dirty="0">
              <a:solidFill>
                <a:schemeClr val="tx1"/>
              </a:solidFill>
              <a:latin typeface="Arial Narrow" panose="020B0606020202030204" pitchFamily="34" charset="0"/>
            </a:endParaRPr>
          </a:p>
        </p:txBody>
      </p:sp>
      <p:sp>
        <p:nvSpPr>
          <p:cNvPr id="49" name="ZoneTexte 48"/>
          <p:cNvSpPr txBox="1"/>
          <p:nvPr/>
        </p:nvSpPr>
        <p:spPr>
          <a:xfrm>
            <a:off x="5022375" y="4059962"/>
            <a:ext cx="1366901" cy="923330"/>
          </a:xfrm>
          <a:prstGeom prst="rect">
            <a:avLst/>
          </a:prstGeom>
          <a:solidFill>
            <a:schemeClr val="bg1">
              <a:lumMod val="95000"/>
            </a:schemeClr>
          </a:solidFill>
        </p:spPr>
        <p:txBody>
          <a:bodyPr wrap="square" rtlCol="0">
            <a:spAutoFit/>
          </a:bodyPr>
          <a:lstStyle/>
          <a:p>
            <a:pPr algn="ctr"/>
            <a:r>
              <a:rPr lang="fr-FR" sz="1200" dirty="0" smtClean="0">
                <a:latin typeface="Arial Narrow" panose="020B0606020202030204" pitchFamily="34" charset="0"/>
              </a:rPr>
              <a:t>Heure du jeudi</a:t>
            </a:r>
          </a:p>
          <a:p>
            <a:pPr algn="ctr"/>
            <a:r>
              <a:rPr lang="fr-FR" sz="1400" b="1" dirty="0" smtClean="0">
                <a:latin typeface="Arial Narrow" panose="020B0606020202030204" pitchFamily="34" charset="0"/>
              </a:rPr>
              <a:t>« Les portefeuilles modèles »</a:t>
            </a:r>
            <a:endParaRPr lang="fr-FR" sz="1400" b="1" dirty="0">
              <a:latin typeface="Arial Narrow" panose="020B0606020202030204" pitchFamily="34" charset="0"/>
            </a:endParaRPr>
          </a:p>
        </p:txBody>
      </p:sp>
      <p:sp>
        <p:nvSpPr>
          <p:cNvPr id="52" name="ZoneTexte 51"/>
          <p:cNvSpPr txBox="1"/>
          <p:nvPr/>
        </p:nvSpPr>
        <p:spPr>
          <a:xfrm>
            <a:off x="3602871" y="5088034"/>
            <a:ext cx="1303780" cy="954107"/>
          </a:xfrm>
          <a:prstGeom prst="rect">
            <a:avLst/>
          </a:prstGeom>
          <a:solidFill>
            <a:schemeClr val="bg1">
              <a:lumMod val="95000"/>
            </a:schemeClr>
          </a:solidFill>
        </p:spPr>
        <p:txBody>
          <a:bodyPr wrap="square" rtlCol="0">
            <a:spAutoFit/>
          </a:bodyPr>
          <a:lstStyle/>
          <a:p>
            <a:pPr algn="ctr"/>
            <a:r>
              <a:rPr lang="fr-FR" sz="1400" b="1" dirty="0" smtClean="0">
                <a:latin typeface="Arial Narrow" panose="020B0606020202030204" pitchFamily="34" charset="0"/>
              </a:rPr>
              <a:t>Cas d’usage par métier </a:t>
            </a:r>
          </a:p>
          <a:p>
            <a:pPr algn="ctr"/>
            <a:endParaRPr lang="fr-FR" sz="1400" b="1" dirty="0">
              <a:latin typeface="Arial Narrow" panose="020B0606020202030204" pitchFamily="34" charset="0"/>
            </a:endParaRPr>
          </a:p>
          <a:p>
            <a:pPr algn="ctr"/>
            <a:endParaRPr lang="fr-FR" sz="1400" b="1" dirty="0">
              <a:latin typeface="Arial Narrow" panose="020B0606020202030204" pitchFamily="34" charset="0"/>
            </a:endParaRPr>
          </a:p>
        </p:txBody>
      </p:sp>
      <p:sp>
        <p:nvSpPr>
          <p:cNvPr id="53" name="ZoneTexte 52"/>
          <p:cNvSpPr txBox="1"/>
          <p:nvPr/>
        </p:nvSpPr>
        <p:spPr>
          <a:xfrm>
            <a:off x="5031901" y="5087532"/>
            <a:ext cx="3457006" cy="954107"/>
          </a:xfrm>
          <a:prstGeom prst="rect">
            <a:avLst/>
          </a:prstGeom>
          <a:solidFill>
            <a:schemeClr val="bg1">
              <a:lumMod val="95000"/>
            </a:schemeClr>
          </a:solidFill>
        </p:spPr>
        <p:txBody>
          <a:bodyPr wrap="square" lIns="576000" rtlCol="0">
            <a:spAutoFit/>
          </a:bodyPr>
          <a:lstStyle/>
          <a:p>
            <a:r>
              <a:rPr lang="fr-FR" sz="1400" b="1" dirty="0" smtClean="0">
                <a:latin typeface="Arial Narrow" panose="020B0606020202030204" pitchFamily="34" charset="0"/>
              </a:rPr>
              <a:t>Kit d’accompagnement </a:t>
            </a:r>
            <a:r>
              <a:rPr lang="fr-FR" sz="1400" dirty="0" smtClean="0">
                <a:latin typeface="Arial Narrow" panose="020B0606020202030204" pitchFamily="34" charset="0"/>
              </a:rPr>
              <a:t>: </a:t>
            </a:r>
            <a:r>
              <a:rPr lang="fr-FR" sz="1400" b="1" dirty="0" smtClean="0">
                <a:latin typeface="Arial Narrow" panose="020B0606020202030204" pitchFamily="34" charset="0"/>
              </a:rPr>
              <a:t>fiches pratiques</a:t>
            </a:r>
            <a:r>
              <a:rPr lang="fr-FR" sz="1400" b="1" dirty="0">
                <a:latin typeface="Arial Narrow" panose="020B0606020202030204" pitchFamily="34" charset="0"/>
              </a:rPr>
              <a:t> </a:t>
            </a:r>
            <a:r>
              <a:rPr lang="fr-FR" sz="1400" dirty="0" smtClean="0">
                <a:latin typeface="Arial Narrow" panose="020B0606020202030204" pitchFamily="34" charset="0"/>
              </a:rPr>
              <a:t>sur les sujets complémentaires (Personnes morales, coûts et charges, suivi dans la durée, etc.)</a:t>
            </a:r>
          </a:p>
        </p:txBody>
      </p:sp>
      <p:sp>
        <p:nvSpPr>
          <p:cNvPr id="54" name="ZoneTexte 53"/>
          <p:cNvSpPr txBox="1"/>
          <p:nvPr/>
        </p:nvSpPr>
        <p:spPr>
          <a:xfrm>
            <a:off x="2443388" y="2655017"/>
            <a:ext cx="1029273" cy="338554"/>
          </a:xfrm>
          <a:prstGeom prst="rect">
            <a:avLst/>
          </a:prstGeom>
          <a:noFill/>
        </p:spPr>
        <p:txBody>
          <a:bodyPr wrap="square" rtlCol="0">
            <a:spAutoFit/>
          </a:bodyPr>
          <a:lstStyle/>
          <a:p>
            <a:pPr algn="r"/>
            <a:r>
              <a:rPr lang="fr-FR" sz="1600" b="1" dirty="0" smtClean="0">
                <a:solidFill>
                  <a:srgbClr val="EA0000"/>
                </a:solidFill>
                <a:latin typeface="Arial Narrow" panose="020B0606020202030204" pitchFamily="34" charset="0"/>
              </a:rPr>
              <a:t>Formation</a:t>
            </a:r>
            <a:endParaRPr lang="fr-FR" sz="1600" b="1" dirty="0">
              <a:solidFill>
                <a:srgbClr val="EA0000"/>
              </a:solidFill>
              <a:latin typeface="Arial Narrow" panose="020B0606020202030204" pitchFamily="34" charset="0"/>
            </a:endParaRPr>
          </a:p>
        </p:txBody>
      </p:sp>
      <p:sp>
        <p:nvSpPr>
          <p:cNvPr id="55" name="ZoneTexte 54"/>
          <p:cNvSpPr txBox="1"/>
          <p:nvPr/>
        </p:nvSpPr>
        <p:spPr>
          <a:xfrm>
            <a:off x="2395887" y="3964153"/>
            <a:ext cx="1068943" cy="338554"/>
          </a:xfrm>
          <a:prstGeom prst="rect">
            <a:avLst/>
          </a:prstGeom>
          <a:noFill/>
        </p:spPr>
        <p:txBody>
          <a:bodyPr wrap="square" rtlCol="0">
            <a:spAutoFit/>
          </a:bodyPr>
          <a:lstStyle/>
          <a:p>
            <a:pPr algn="r"/>
            <a:r>
              <a:rPr lang="fr-FR" sz="1600" b="1" dirty="0" smtClean="0">
                <a:solidFill>
                  <a:srgbClr val="EA0000"/>
                </a:solidFill>
                <a:latin typeface="Arial Narrow" panose="020B0606020202030204" pitchFamily="34" charset="0"/>
              </a:rPr>
              <a:t>Animation</a:t>
            </a:r>
            <a:endParaRPr lang="fr-FR" sz="1600" b="1" dirty="0">
              <a:solidFill>
                <a:srgbClr val="EA0000"/>
              </a:solidFill>
              <a:latin typeface="Arial Narrow" panose="020B0606020202030204" pitchFamily="34" charset="0"/>
            </a:endParaRPr>
          </a:p>
        </p:txBody>
      </p:sp>
      <p:sp>
        <p:nvSpPr>
          <p:cNvPr id="56" name="ZoneTexte 55"/>
          <p:cNvSpPr txBox="1"/>
          <p:nvPr/>
        </p:nvSpPr>
        <p:spPr>
          <a:xfrm>
            <a:off x="2453450" y="5230903"/>
            <a:ext cx="943995" cy="584775"/>
          </a:xfrm>
          <a:prstGeom prst="rect">
            <a:avLst/>
          </a:prstGeom>
          <a:noFill/>
        </p:spPr>
        <p:txBody>
          <a:bodyPr wrap="square" rtlCol="0">
            <a:spAutoFit/>
          </a:bodyPr>
          <a:lstStyle/>
          <a:p>
            <a:pPr algn="r"/>
            <a:r>
              <a:rPr lang="fr-FR" sz="1600" b="1" dirty="0" smtClean="0">
                <a:solidFill>
                  <a:srgbClr val="EA0000"/>
                </a:solidFill>
                <a:latin typeface="Arial Narrow" panose="020B0606020202030204" pitchFamily="34" charset="0"/>
              </a:rPr>
              <a:t>Supports  pratiques</a:t>
            </a:r>
            <a:endParaRPr lang="fr-FR" sz="1600" b="1" dirty="0">
              <a:solidFill>
                <a:srgbClr val="EA0000"/>
              </a:solidFill>
              <a:latin typeface="Arial Narrow" panose="020B0606020202030204" pitchFamily="34" charset="0"/>
            </a:endParaRPr>
          </a:p>
        </p:txBody>
      </p:sp>
      <p:cxnSp>
        <p:nvCxnSpPr>
          <p:cNvPr id="58" name="Connecteur droit 57"/>
          <p:cNvCxnSpPr/>
          <p:nvPr/>
        </p:nvCxnSpPr>
        <p:spPr>
          <a:xfrm>
            <a:off x="3457065" y="1758016"/>
            <a:ext cx="0" cy="2199566"/>
          </a:xfrm>
          <a:prstGeom prst="line">
            <a:avLst/>
          </a:prstGeom>
          <a:ln w="28575">
            <a:solidFill>
              <a:srgbClr val="EA0000"/>
            </a:solidFill>
          </a:ln>
        </p:spPr>
        <p:style>
          <a:lnRef idx="1">
            <a:schemeClr val="accent1"/>
          </a:lnRef>
          <a:fillRef idx="0">
            <a:schemeClr val="accent1"/>
          </a:fillRef>
          <a:effectRef idx="0">
            <a:schemeClr val="accent1"/>
          </a:effectRef>
          <a:fontRef idx="minor">
            <a:schemeClr val="tx1"/>
          </a:fontRef>
        </p:style>
      </p:cxnSp>
      <p:cxnSp>
        <p:nvCxnSpPr>
          <p:cNvPr id="60" name="Connecteur droit 59"/>
          <p:cNvCxnSpPr/>
          <p:nvPr/>
        </p:nvCxnSpPr>
        <p:spPr>
          <a:xfrm>
            <a:off x="3448222" y="4074438"/>
            <a:ext cx="0" cy="857253"/>
          </a:xfrm>
          <a:prstGeom prst="line">
            <a:avLst/>
          </a:prstGeom>
          <a:ln w="28575">
            <a:solidFill>
              <a:srgbClr val="EA0000"/>
            </a:solidFill>
          </a:ln>
        </p:spPr>
        <p:style>
          <a:lnRef idx="1">
            <a:schemeClr val="accent1"/>
          </a:lnRef>
          <a:fillRef idx="0">
            <a:schemeClr val="accent1"/>
          </a:fillRef>
          <a:effectRef idx="0">
            <a:schemeClr val="accent1"/>
          </a:effectRef>
          <a:fontRef idx="minor">
            <a:schemeClr val="tx1"/>
          </a:fontRef>
        </p:style>
      </p:cxnSp>
      <p:cxnSp>
        <p:nvCxnSpPr>
          <p:cNvPr id="62" name="Connecteur droit 61"/>
          <p:cNvCxnSpPr/>
          <p:nvPr/>
        </p:nvCxnSpPr>
        <p:spPr>
          <a:xfrm flipH="1">
            <a:off x="3457065" y="5097392"/>
            <a:ext cx="1" cy="944247"/>
          </a:xfrm>
          <a:prstGeom prst="line">
            <a:avLst/>
          </a:prstGeom>
          <a:ln w="28575">
            <a:solidFill>
              <a:srgbClr val="EA0000"/>
            </a:solidFill>
          </a:ln>
        </p:spPr>
        <p:style>
          <a:lnRef idx="1">
            <a:schemeClr val="accent1"/>
          </a:lnRef>
          <a:fillRef idx="0">
            <a:schemeClr val="accent1"/>
          </a:fillRef>
          <a:effectRef idx="0">
            <a:schemeClr val="accent1"/>
          </a:effectRef>
          <a:fontRef idx="minor">
            <a:schemeClr val="tx1"/>
          </a:fontRef>
        </p:style>
      </p:cxnSp>
      <p:sp>
        <p:nvSpPr>
          <p:cNvPr id="70" name="Espace réservé du texte 1"/>
          <p:cNvSpPr>
            <a:spLocks noGrp="1"/>
          </p:cNvSpPr>
          <p:nvPr>
            <p:ph type="body" sz="quarter" idx="16"/>
          </p:nvPr>
        </p:nvSpPr>
        <p:spPr>
          <a:xfrm>
            <a:off x="739239" y="357375"/>
            <a:ext cx="8404761" cy="709425"/>
          </a:xfrm>
        </p:spPr>
        <p:txBody>
          <a:bodyPr/>
          <a:lstStyle/>
          <a:p>
            <a:pPr algn="l"/>
            <a:r>
              <a:rPr lang="fr-FR" sz="2000" dirty="0"/>
              <a:t>Les nouveaux parcours clients épargne financière et assurance</a:t>
            </a:r>
          </a:p>
        </p:txBody>
      </p:sp>
      <p:sp>
        <p:nvSpPr>
          <p:cNvPr id="2" name="ZoneTexte 1"/>
          <p:cNvSpPr txBox="1"/>
          <p:nvPr/>
        </p:nvSpPr>
        <p:spPr>
          <a:xfrm>
            <a:off x="1841382" y="3874457"/>
            <a:ext cx="364202" cy="523220"/>
          </a:xfrm>
          <a:prstGeom prst="rect">
            <a:avLst/>
          </a:prstGeom>
          <a:noFill/>
        </p:spPr>
        <p:txBody>
          <a:bodyPr wrap="none" rtlCol="0">
            <a:spAutoFit/>
          </a:bodyPr>
          <a:lstStyle/>
          <a:p>
            <a:r>
              <a:rPr lang="fr-FR" sz="2800" b="1" dirty="0" smtClean="0">
                <a:solidFill>
                  <a:srgbClr val="FF0000"/>
                </a:solidFill>
                <a:latin typeface="Arial Narrow" panose="020B0606020202030204" pitchFamily="34" charset="0"/>
              </a:rPr>
              <a:t>+</a:t>
            </a:r>
            <a:endParaRPr lang="fr-FR" sz="2800" b="1" dirty="0">
              <a:solidFill>
                <a:srgbClr val="FF0000"/>
              </a:solidFill>
              <a:latin typeface="Arial Narrow" panose="020B0606020202030204" pitchFamily="34" charset="0"/>
            </a:endParaRPr>
          </a:p>
        </p:txBody>
      </p:sp>
      <p:cxnSp>
        <p:nvCxnSpPr>
          <p:cNvPr id="7" name="Connecteur droit 6"/>
          <p:cNvCxnSpPr/>
          <p:nvPr/>
        </p:nvCxnSpPr>
        <p:spPr>
          <a:xfrm flipV="1">
            <a:off x="2098008" y="2933177"/>
            <a:ext cx="297879" cy="1037235"/>
          </a:xfrm>
          <a:prstGeom prst="line">
            <a:avLst/>
          </a:prstGeom>
          <a:ln>
            <a:solidFill>
              <a:schemeClr val="bg1">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Connecteur droit 31"/>
          <p:cNvCxnSpPr>
            <a:stCxn id="2" idx="3"/>
            <a:endCxn id="55" idx="1"/>
          </p:cNvCxnSpPr>
          <p:nvPr/>
        </p:nvCxnSpPr>
        <p:spPr>
          <a:xfrm flipV="1">
            <a:off x="2205584" y="4133430"/>
            <a:ext cx="190303" cy="2637"/>
          </a:xfrm>
          <a:prstGeom prst="line">
            <a:avLst/>
          </a:prstGeom>
          <a:ln>
            <a:solidFill>
              <a:schemeClr val="bg1">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 name="Connecteur droit 36"/>
          <p:cNvCxnSpPr>
            <a:endCxn id="56" idx="1"/>
          </p:cNvCxnSpPr>
          <p:nvPr/>
        </p:nvCxnSpPr>
        <p:spPr>
          <a:xfrm>
            <a:off x="2098008" y="4302707"/>
            <a:ext cx="355442" cy="1220584"/>
          </a:xfrm>
          <a:prstGeom prst="line">
            <a:avLst/>
          </a:prstGeom>
          <a:ln>
            <a:solidFill>
              <a:schemeClr val="bg1">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8" name="ZoneTexte 17"/>
          <p:cNvSpPr txBox="1"/>
          <p:nvPr/>
        </p:nvSpPr>
        <p:spPr>
          <a:xfrm>
            <a:off x="4811650" y="4377849"/>
            <a:ext cx="259116" cy="369332"/>
          </a:xfrm>
          <a:prstGeom prst="rect">
            <a:avLst/>
          </a:prstGeom>
          <a:noFill/>
        </p:spPr>
        <p:txBody>
          <a:bodyPr wrap="square" rtlCol="0">
            <a:spAutoFit/>
          </a:bodyPr>
          <a:lstStyle/>
          <a:p>
            <a:r>
              <a:rPr lang="fr-FR" b="1" dirty="0" smtClean="0">
                <a:latin typeface="Arial Narrow" panose="020B0606020202030204" pitchFamily="34" charset="0"/>
              </a:rPr>
              <a:t>+</a:t>
            </a:r>
            <a:endParaRPr lang="fr-FR" b="1" dirty="0">
              <a:latin typeface="Arial Narrow" panose="020B0606020202030204" pitchFamily="34" charset="0"/>
            </a:endParaRPr>
          </a:p>
        </p:txBody>
      </p:sp>
      <p:sp>
        <p:nvSpPr>
          <p:cNvPr id="4" name="ZoneTexte 3"/>
          <p:cNvSpPr txBox="1"/>
          <p:nvPr/>
        </p:nvSpPr>
        <p:spPr>
          <a:xfrm>
            <a:off x="8282564" y="1692425"/>
            <a:ext cx="737702" cy="230832"/>
          </a:xfrm>
          <a:prstGeom prst="rect">
            <a:avLst/>
          </a:prstGeom>
          <a:noFill/>
        </p:spPr>
        <p:txBody>
          <a:bodyPr wrap="none" rtlCol="0">
            <a:spAutoFit/>
          </a:bodyPr>
          <a:lstStyle/>
          <a:p>
            <a:r>
              <a:rPr lang="fr-FR" sz="900" b="1" dirty="0" smtClean="0">
                <a:solidFill>
                  <a:srgbClr val="FF0000"/>
                </a:solidFill>
                <a:latin typeface="Arial Narrow" panose="020B0606020202030204" pitchFamily="34" charset="0"/>
              </a:rPr>
              <a:t>Février 2018</a:t>
            </a:r>
            <a:endParaRPr lang="fr-FR" sz="900" b="1" dirty="0">
              <a:solidFill>
                <a:srgbClr val="FF0000"/>
              </a:solidFill>
              <a:latin typeface="Arial Narrow" panose="020B0606020202030204" pitchFamily="34" charset="0"/>
            </a:endParaRPr>
          </a:p>
        </p:txBody>
      </p:sp>
      <p:sp>
        <p:nvSpPr>
          <p:cNvPr id="5" name="Ellipse 4"/>
          <p:cNvSpPr/>
          <p:nvPr/>
        </p:nvSpPr>
        <p:spPr>
          <a:xfrm>
            <a:off x="8189001" y="1643248"/>
            <a:ext cx="882194" cy="329186"/>
          </a:xfrm>
          <a:prstGeom prst="ellipse">
            <a:avLst/>
          </a:prstGeom>
          <a:noFill/>
          <a:ln>
            <a:solidFill>
              <a:srgbClr val="EA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0000"/>
              </a:solidFill>
              <a:latin typeface="Arial Narrow" panose="020B0606020202030204" pitchFamily="34" charset="0"/>
            </a:endParaRPr>
          </a:p>
        </p:txBody>
      </p:sp>
      <p:sp>
        <p:nvSpPr>
          <p:cNvPr id="35" name="ZoneTexte 34"/>
          <p:cNvSpPr txBox="1"/>
          <p:nvPr/>
        </p:nvSpPr>
        <p:spPr>
          <a:xfrm>
            <a:off x="8294277" y="2801859"/>
            <a:ext cx="753732" cy="230832"/>
          </a:xfrm>
          <a:prstGeom prst="rect">
            <a:avLst/>
          </a:prstGeom>
          <a:noFill/>
        </p:spPr>
        <p:txBody>
          <a:bodyPr wrap="none" rtlCol="0">
            <a:spAutoFit/>
          </a:bodyPr>
          <a:lstStyle/>
          <a:p>
            <a:r>
              <a:rPr lang="fr-FR" sz="900" b="1" dirty="0" smtClean="0">
                <a:solidFill>
                  <a:srgbClr val="FF0000"/>
                </a:solidFill>
                <a:latin typeface="Arial Narrow" panose="020B0606020202030204" pitchFamily="34" charset="0"/>
              </a:rPr>
              <a:t>Janvier 2018</a:t>
            </a:r>
            <a:endParaRPr lang="fr-FR" sz="900" b="1" dirty="0">
              <a:solidFill>
                <a:srgbClr val="FF0000"/>
              </a:solidFill>
              <a:latin typeface="Arial Narrow" panose="020B0606020202030204" pitchFamily="34" charset="0"/>
            </a:endParaRPr>
          </a:p>
        </p:txBody>
      </p:sp>
      <p:sp>
        <p:nvSpPr>
          <p:cNvPr id="38" name="Ellipse 37"/>
          <p:cNvSpPr/>
          <p:nvPr/>
        </p:nvSpPr>
        <p:spPr>
          <a:xfrm>
            <a:off x="8202185" y="2758351"/>
            <a:ext cx="882194" cy="329186"/>
          </a:xfrm>
          <a:prstGeom prst="ellipse">
            <a:avLst/>
          </a:prstGeom>
          <a:noFill/>
          <a:ln>
            <a:solidFill>
              <a:srgbClr val="EA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0000"/>
              </a:solidFill>
              <a:latin typeface="Arial Narrow" panose="020B0606020202030204" pitchFamily="34" charset="0"/>
            </a:endParaRPr>
          </a:p>
        </p:txBody>
      </p:sp>
      <p:sp>
        <p:nvSpPr>
          <p:cNvPr id="42" name="ZoneTexte 41"/>
          <p:cNvSpPr txBox="1"/>
          <p:nvPr/>
        </p:nvSpPr>
        <p:spPr>
          <a:xfrm>
            <a:off x="8278247" y="3942995"/>
            <a:ext cx="737702" cy="230832"/>
          </a:xfrm>
          <a:prstGeom prst="rect">
            <a:avLst/>
          </a:prstGeom>
          <a:noFill/>
        </p:spPr>
        <p:txBody>
          <a:bodyPr wrap="none" rtlCol="0">
            <a:spAutoFit/>
          </a:bodyPr>
          <a:lstStyle/>
          <a:p>
            <a:r>
              <a:rPr lang="fr-FR" sz="900" b="1" dirty="0" smtClean="0">
                <a:solidFill>
                  <a:srgbClr val="FF0000"/>
                </a:solidFill>
                <a:latin typeface="Arial Narrow" panose="020B0606020202030204" pitchFamily="34" charset="0"/>
              </a:rPr>
              <a:t>Février 2018</a:t>
            </a:r>
            <a:endParaRPr lang="fr-FR" sz="900" b="1" dirty="0">
              <a:solidFill>
                <a:srgbClr val="FF0000"/>
              </a:solidFill>
              <a:latin typeface="Arial Narrow" panose="020B0606020202030204" pitchFamily="34" charset="0"/>
            </a:endParaRPr>
          </a:p>
        </p:txBody>
      </p:sp>
      <p:sp>
        <p:nvSpPr>
          <p:cNvPr id="45" name="Ellipse 44"/>
          <p:cNvSpPr/>
          <p:nvPr/>
        </p:nvSpPr>
        <p:spPr>
          <a:xfrm>
            <a:off x="8218333" y="3899127"/>
            <a:ext cx="882194" cy="329186"/>
          </a:xfrm>
          <a:prstGeom prst="ellipse">
            <a:avLst/>
          </a:prstGeom>
          <a:noFill/>
          <a:ln>
            <a:solidFill>
              <a:srgbClr val="EA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0000"/>
              </a:solidFill>
              <a:latin typeface="Arial Narrow" panose="020B0606020202030204" pitchFamily="34" charset="0"/>
            </a:endParaRPr>
          </a:p>
        </p:txBody>
      </p:sp>
      <p:sp>
        <p:nvSpPr>
          <p:cNvPr id="48" name="ZoneTexte 47"/>
          <p:cNvSpPr txBox="1"/>
          <p:nvPr/>
        </p:nvSpPr>
        <p:spPr>
          <a:xfrm>
            <a:off x="8293553" y="5011705"/>
            <a:ext cx="753732" cy="230832"/>
          </a:xfrm>
          <a:prstGeom prst="rect">
            <a:avLst/>
          </a:prstGeom>
          <a:noFill/>
        </p:spPr>
        <p:txBody>
          <a:bodyPr wrap="none" rtlCol="0">
            <a:spAutoFit/>
          </a:bodyPr>
          <a:lstStyle/>
          <a:p>
            <a:r>
              <a:rPr lang="fr-FR" sz="900" b="1" dirty="0" smtClean="0">
                <a:solidFill>
                  <a:srgbClr val="FF0000"/>
                </a:solidFill>
                <a:latin typeface="Arial Narrow" panose="020B0606020202030204" pitchFamily="34" charset="0"/>
              </a:rPr>
              <a:t>Janvier 2018</a:t>
            </a:r>
            <a:endParaRPr lang="fr-FR" sz="900" b="1" dirty="0">
              <a:solidFill>
                <a:srgbClr val="FF0000"/>
              </a:solidFill>
              <a:latin typeface="Arial Narrow" panose="020B0606020202030204" pitchFamily="34" charset="0"/>
            </a:endParaRPr>
          </a:p>
        </p:txBody>
      </p:sp>
      <p:sp>
        <p:nvSpPr>
          <p:cNvPr id="50" name="Ellipse 49"/>
          <p:cNvSpPr/>
          <p:nvPr/>
        </p:nvSpPr>
        <p:spPr>
          <a:xfrm>
            <a:off x="8193567" y="4964411"/>
            <a:ext cx="882194" cy="329186"/>
          </a:xfrm>
          <a:prstGeom prst="ellipse">
            <a:avLst/>
          </a:prstGeom>
          <a:noFill/>
          <a:ln>
            <a:solidFill>
              <a:srgbClr val="EA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0000"/>
              </a:solidFill>
              <a:latin typeface="Arial Narrow" panose="020B0606020202030204" pitchFamily="34" charset="0"/>
            </a:endParaRPr>
          </a:p>
        </p:txBody>
      </p:sp>
      <p:pic>
        <p:nvPicPr>
          <p:cNvPr id="63" name="Picture 3"/>
          <p:cNvPicPr>
            <a:picLocks noChangeAspect="1" noChangeArrowheads="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6701" t="19358" r="6187" b="2326"/>
          <a:stretch/>
        </p:blipFill>
        <p:spPr bwMode="auto">
          <a:xfrm>
            <a:off x="4478321" y="4255207"/>
            <a:ext cx="568695" cy="309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3"/>
          <p:cNvPicPr>
            <a:picLocks noChangeAspect="1" noChangeArrowheads="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6701" t="19358" r="6187" b="2326"/>
          <a:stretch/>
        </p:blipFill>
        <p:spPr bwMode="auto">
          <a:xfrm>
            <a:off x="5941287" y="4259086"/>
            <a:ext cx="568695" cy="309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 name="Picture 126">
            <a:extLst>
              <a:ext uri="{FF2B5EF4-FFF2-40B4-BE49-F238E27FC236}">
                <a16:creationId xmlns="" xmlns:a16="http://schemas.microsoft.com/office/drawing/2014/main" id="{AA62DB72-75C1-4312-A45A-130393DD6C97}"/>
              </a:ext>
            </a:extLst>
          </p:cNvPr>
          <p:cNvPicPr>
            <a:picLocks noChangeAspect="1"/>
          </p:cNvPicPr>
          <p:nvPr/>
        </p:nvPicPr>
        <p:blipFill>
          <a:blip r:embed="rId5"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208170" y="5390274"/>
            <a:ext cx="316614" cy="398510"/>
          </a:xfrm>
          <a:prstGeom prst="rect">
            <a:avLst/>
          </a:prstGeom>
          <a:solidFill>
            <a:srgbClr val="FFDDED"/>
          </a:solidFill>
          <a:ln>
            <a:noFill/>
          </a:ln>
        </p:spPr>
      </p:pic>
      <p:sp>
        <p:nvSpPr>
          <p:cNvPr id="57" name="ZoneTexte 56"/>
          <p:cNvSpPr txBox="1"/>
          <p:nvPr/>
        </p:nvSpPr>
        <p:spPr>
          <a:xfrm>
            <a:off x="4832056" y="5379111"/>
            <a:ext cx="259116" cy="369332"/>
          </a:xfrm>
          <a:prstGeom prst="rect">
            <a:avLst/>
          </a:prstGeom>
          <a:noFill/>
        </p:spPr>
        <p:txBody>
          <a:bodyPr wrap="square" rtlCol="0">
            <a:spAutoFit/>
          </a:bodyPr>
          <a:lstStyle/>
          <a:p>
            <a:r>
              <a:rPr lang="fr-FR" b="1" dirty="0" smtClean="0">
                <a:latin typeface="Arial Narrow" panose="020B0606020202030204" pitchFamily="34" charset="0"/>
              </a:rPr>
              <a:t>+</a:t>
            </a:r>
            <a:endParaRPr lang="fr-FR" b="1" dirty="0">
              <a:latin typeface="Arial Narrow" panose="020B0606020202030204" pitchFamily="34" charset="0"/>
            </a:endParaRPr>
          </a:p>
        </p:txBody>
      </p:sp>
      <p:grpSp>
        <p:nvGrpSpPr>
          <p:cNvPr id="59" name="Group 34">
            <a:extLst>
              <a:ext uri="{FF2B5EF4-FFF2-40B4-BE49-F238E27FC236}">
                <a16:creationId xmlns="" xmlns:a16="http://schemas.microsoft.com/office/drawing/2014/main" id="{654D1F32-6067-4226-9EE3-382988E389BA}"/>
              </a:ext>
            </a:extLst>
          </p:cNvPr>
          <p:cNvGrpSpPr/>
          <p:nvPr/>
        </p:nvGrpSpPr>
        <p:grpSpPr>
          <a:xfrm>
            <a:off x="3976820" y="5582097"/>
            <a:ext cx="554204" cy="332692"/>
            <a:chOff x="7892683" y="1856253"/>
            <a:chExt cx="749723" cy="399647"/>
          </a:xfrm>
        </p:grpSpPr>
        <p:pic>
          <p:nvPicPr>
            <p:cNvPr id="65" name="Picture 31">
              <a:extLst>
                <a:ext uri="{FF2B5EF4-FFF2-40B4-BE49-F238E27FC236}">
                  <a16:creationId xmlns="" xmlns:a16="http://schemas.microsoft.com/office/drawing/2014/main" id="{A16B5E6D-ACE0-4CEB-82F1-982B65BF9DA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73931" y="1895900"/>
              <a:ext cx="360000" cy="360000"/>
            </a:xfrm>
            <a:prstGeom prst="rect">
              <a:avLst/>
            </a:prstGeom>
          </p:spPr>
        </p:pic>
        <p:pic>
          <p:nvPicPr>
            <p:cNvPr id="66" name="Picture 62">
              <a:extLst>
                <a:ext uri="{FF2B5EF4-FFF2-40B4-BE49-F238E27FC236}">
                  <a16:creationId xmlns="" xmlns:a16="http://schemas.microsoft.com/office/drawing/2014/main" id="{074120FE-4ECB-47D9-90AB-DAF09CB061C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82406" y="1856253"/>
              <a:ext cx="360000" cy="360000"/>
            </a:xfrm>
            <a:prstGeom prst="rect">
              <a:avLst/>
            </a:prstGeom>
          </p:spPr>
        </p:pic>
        <p:pic>
          <p:nvPicPr>
            <p:cNvPr id="67" name="Picture 63">
              <a:extLst>
                <a:ext uri="{FF2B5EF4-FFF2-40B4-BE49-F238E27FC236}">
                  <a16:creationId xmlns="" xmlns:a16="http://schemas.microsoft.com/office/drawing/2014/main" id="{E7063ADA-3FD5-4437-A731-2B4AF2A5014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92683" y="1856253"/>
              <a:ext cx="360000" cy="360000"/>
            </a:xfrm>
            <a:prstGeom prst="rect">
              <a:avLst/>
            </a:prstGeom>
          </p:spPr>
        </p:pic>
      </p:grpSp>
      <p:sp>
        <p:nvSpPr>
          <p:cNvPr id="3" name="ZoneTexte 2"/>
          <p:cNvSpPr txBox="1"/>
          <p:nvPr/>
        </p:nvSpPr>
        <p:spPr>
          <a:xfrm>
            <a:off x="205200" y="2517935"/>
            <a:ext cx="2248249" cy="1077218"/>
          </a:xfrm>
          <a:prstGeom prst="rect">
            <a:avLst/>
          </a:prstGeom>
          <a:noFill/>
        </p:spPr>
        <p:txBody>
          <a:bodyPr wrap="square" rtlCol="0">
            <a:spAutoFit/>
          </a:bodyPr>
          <a:lstStyle/>
          <a:p>
            <a:r>
              <a:rPr lang="fr-FR" sz="1600" i="1" dirty="0" smtClean="0">
                <a:latin typeface="Arial Narrow" panose="020B0606020202030204" pitchFamily="34" charset="0"/>
              </a:rPr>
              <a:t>Différentes actions de formation et d’animation sont programmées après cette HDJ</a:t>
            </a:r>
            <a:endParaRPr lang="fr-FR" sz="1600" i="1" dirty="0">
              <a:latin typeface="Arial Narrow" panose="020B0606020202030204" pitchFamily="34" charset="0"/>
            </a:endParaRPr>
          </a:p>
        </p:txBody>
      </p:sp>
    </p:spTree>
    <p:extLst>
      <p:ext uri="{BB962C8B-B14F-4D97-AF65-F5344CB8AC3E}">
        <p14:creationId xmlns:p14="http://schemas.microsoft.com/office/powerpoint/2010/main" val="14845508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2"/>
          <p:cNvSpPr txBox="1">
            <a:spLocks/>
          </p:cNvSpPr>
          <p:nvPr/>
        </p:nvSpPr>
        <p:spPr bwMode="auto">
          <a:xfrm>
            <a:off x="330750" y="1328704"/>
            <a:ext cx="1368000" cy="432000"/>
          </a:xfrm>
          <a:prstGeom prst="rect">
            <a:avLst/>
          </a:prstGeom>
          <a:solidFill>
            <a:schemeClr val="bg1">
              <a:lumMod val="95000"/>
            </a:schemeClr>
          </a:solidFill>
          <a:ln>
            <a:noFill/>
          </a:ln>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lgn="ctr">
              <a:buFont typeface="Wingdings" pitchFamily="2" charset="2"/>
              <a:buNone/>
            </a:pPr>
            <a:r>
              <a:rPr lang="fr-FR" sz="1200" kern="0" dirty="0">
                <a:solidFill>
                  <a:schemeClr val="tx1"/>
                </a:solidFill>
                <a:latin typeface="Arial Narrow" panose="020B0606020202030204" pitchFamily="34" charset="0"/>
              </a:rPr>
              <a:t>DDA</a:t>
            </a:r>
          </a:p>
        </p:txBody>
      </p:sp>
      <p:sp>
        <p:nvSpPr>
          <p:cNvPr id="8" name="Espace réservé du contenu 2"/>
          <p:cNvSpPr txBox="1">
            <a:spLocks/>
          </p:cNvSpPr>
          <p:nvPr/>
        </p:nvSpPr>
        <p:spPr bwMode="auto">
          <a:xfrm>
            <a:off x="1864638" y="1369045"/>
            <a:ext cx="7020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lgn="just">
              <a:buNone/>
            </a:pPr>
            <a:r>
              <a:rPr lang="fr-FR" sz="1200" b="0" kern="0" dirty="0">
                <a:solidFill>
                  <a:schemeClr val="bg1">
                    <a:lumMod val="50000"/>
                  </a:schemeClr>
                </a:solidFill>
                <a:latin typeface="Arial Narrow" panose="020B0606020202030204" pitchFamily="34" charset="0"/>
              </a:rPr>
              <a:t>Directive sur la Distribution d’Assurance. Elle offre un nouveau cadre pour la distribution </a:t>
            </a:r>
            <a:r>
              <a:rPr lang="fr-FR" sz="1200" b="0" kern="0" dirty="0" smtClean="0">
                <a:solidFill>
                  <a:schemeClr val="bg1">
                    <a:lumMod val="50000"/>
                  </a:schemeClr>
                </a:solidFill>
                <a:latin typeface="Arial Narrow" panose="020B0606020202030204" pitchFamily="34" charset="0"/>
              </a:rPr>
              <a:t>des produits </a:t>
            </a:r>
            <a:r>
              <a:rPr lang="fr-FR" sz="1200" b="0" kern="0" dirty="0">
                <a:solidFill>
                  <a:schemeClr val="bg1">
                    <a:lumMod val="50000"/>
                  </a:schemeClr>
                </a:solidFill>
                <a:latin typeface="Arial Narrow" panose="020B0606020202030204" pitchFamily="34" charset="0"/>
              </a:rPr>
              <a:t>d’assurance. Une innovation majeure est qu’elle ne s’applique plus uniquement aux intermédiaires, mais également à la vente directe réalisée par les assureurs, ce qui constitue un élément d’unification du cadre réglementaire.</a:t>
            </a:r>
            <a:endParaRPr lang="fr-FR" sz="1200" b="0" kern="0" dirty="0">
              <a:latin typeface="Arial Narrow" panose="020B0606020202030204" pitchFamily="34" charset="0"/>
            </a:endParaRPr>
          </a:p>
        </p:txBody>
      </p:sp>
      <p:cxnSp>
        <p:nvCxnSpPr>
          <p:cNvPr id="17" name="Connecteur droit 16"/>
          <p:cNvCxnSpPr/>
          <p:nvPr/>
        </p:nvCxnSpPr>
        <p:spPr bwMode="auto">
          <a:xfrm flipV="1">
            <a:off x="1962150" y="3938783"/>
            <a:ext cx="6840000" cy="11907"/>
          </a:xfrm>
          <a:prstGeom prst="line">
            <a:avLst/>
          </a:prstGeom>
          <a:solidFill>
            <a:schemeClr val="accent1"/>
          </a:solidFill>
          <a:ln w="3175" cap="flat" cmpd="sng" algn="ctr">
            <a:solidFill>
              <a:schemeClr val="bg1">
                <a:lumMod val="8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Connecteur droit 17"/>
          <p:cNvCxnSpPr/>
          <p:nvPr/>
        </p:nvCxnSpPr>
        <p:spPr bwMode="auto">
          <a:xfrm flipV="1">
            <a:off x="1962150" y="1897463"/>
            <a:ext cx="6840000" cy="11907"/>
          </a:xfrm>
          <a:prstGeom prst="line">
            <a:avLst/>
          </a:prstGeom>
          <a:solidFill>
            <a:schemeClr val="accent1"/>
          </a:solidFill>
          <a:ln w="3175" cap="flat" cmpd="sng" algn="ctr">
            <a:solidFill>
              <a:schemeClr val="bg1">
                <a:lumMod val="8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Connecteur droit 18"/>
          <p:cNvCxnSpPr/>
          <p:nvPr/>
        </p:nvCxnSpPr>
        <p:spPr bwMode="auto">
          <a:xfrm flipV="1">
            <a:off x="1962150" y="2456833"/>
            <a:ext cx="6840000" cy="11907"/>
          </a:xfrm>
          <a:prstGeom prst="line">
            <a:avLst/>
          </a:prstGeom>
          <a:solidFill>
            <a:schemeClr val="accent1"/>
          </a:solidFill>
          <a:ln w="3175" cap="flat" cmpd="sng" algn="ctr">
            <a:solidFill>
              <a:schemeClr val="bg1">
                <a:lumMod val="8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Connecteur droit 19"/>
          <p:cNvCxnSpPr/>
          <p:nvPr/>
        </p:nvCxnSpPr>
        <p:spPr bwMode="auto">
          <a:xfrm flipV="1">
            <a:off x="1962150" y="3205843"/>
            <a:ext cx="6840000" cy="11907"/>
          </a:xfrm>
          <a:prstGeom prst="line">
            <a:avLst/>
          </a:prstGeom>
          <a:solidFill>
            <a:schemeClr val="accent1"/>
          </a:solidFill>
          <a:ln w="3175" cap="flat" cmpd="sng" algn="ctr">
            <a:solidFill>
              <a:schemeClr val="bg1">
                <a:lumMod val="8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Connecteur droit 20"/>
          <p:cNvCxnSpPr/>
          <p:nvPr/>
        </p:nvCxnSpPr>
        <p:spPr bwMode="auto">
          <a:xfrm flipV="1">
            <a:off x="1962150" y="4657759"/>
            <a:ext cx="6840000" cy="11907"/>
          </a:xfrm>
          <a:prstGeom prst="line">
            <a:avLst/>
          </a:prstGeom>
          <a:solidFill>
            <a:schemeClr val="accent1"/>
          </a:solidFill>
          <a:ln w="3175" cap="flat" cmpd="sng" algn="ctr">
            <a:solidFill>
              <a:schemeClr val="bg1">
                <a:lumMod val="8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Connecteur droit 21"/>
          <p:cNvCxnSpPr/>
          <p:nvPr/>
        </p:nvCxnSpPr>
        <p:spPr bwMode="auto">
          <a:xfrm flipV="1">
            <a:off x="1962150" y="5443629"/>
            <a:ext cx="6840000" cy="11907"/>
          </a:xfrm>
          <a:prstGeom prst="line">
            <a:avLst/>
          </a:prstGeom>
          <a:solidFill>
            <a:schemeClr val="accent1"/>
          </a:solidFill>
          <a:ln w="3175" cap="flat" cmpd="sng" algn="ctr">
            <a:solidFill>
              <a:schemeClr val="bg1">
                <a:lumMod val="8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 name="Espace réservé du texte 1"/>
          <p:cNvSpPr>
            <a:spLocks noGrp="1"/>
          </p:cNvSpPr>
          <p:nvPr>
            <p:ph type="body" sz="quarter" idx="16"/>
          </p:nvPr>
        </p:nvSpPr>
        <p:spPr>
          <a:xfrm>
            <a:off x="739239" y="357375"/>
            <a:ext cx="8404761" cy="709425"/>
          </a:xfrm>
        </p:spPr>
        <p:txBody>
          <a:bodyPr/>
          <a:lstStyle/>
          <a:p>
            <a:r>
              <a:rPr lang="fr-FR" sz="2000" dirty="0" smtClean="0"/>
              <a:t>ANNEXE : Glossaire (1/2)</a:t>
            </a:r>
            <a:endParaRPr lang="fr-FR" sz="2000" dirty="0"/>
          </a:p>
        </p:txBody>
      </p:sp>
      <p:sp>
        <p:nvSpPr>
          <p:cNvPr id="24" name="Espace réservé du contenu 2"/>
          <p:cNvSpPr txBox="1">
            <a:spLocks/>
          </p:cNvSpPr>
          <p:nvPr/>
        </p:nvSpPr>
        <p:spPr bwMode="auto">
          <a:xfrm>
            <a:off x="1872150" y="2006437"/>
            <a:ext cx="7020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lgn="just">
              <a:buNone/>
            </a:pPr>
            <a:r>
              <a:rPr lang="fr-FR" sz="1200" b="0" kern="0" dirty="0">
                <a:solidFill>
                  <a:schemeClr val="bg1">
                    <a:lumMod val="50000"/>
                  </a:schemeClr>
                </a:solidFill>
                <a:latin typeface="Arial Narrow" panose="020B0606020202030204" pitchFamily="34" charset="0"/>
              </a:rPr>
              <a:t>Document d’Information Clé / Document d’Information Clé Investisseur / Key Information Document (</a:t>
            </a:r>
            <a:r>
              <a:rPr lang="fr-FR" sz="1200" b="0" kern="0" dirty="0" err="1">
                <a:solidFill>
                  <a:schemeClr val="bg1">
                    <a:lumMod val="50000"/>
                  </a:schemeClr>
                </a:solidFill>
                <a:latin typeface="Arial Narrow" panose="020B0606020202030204" pitchFamily="34" charset="0"/>
              </a:rPr>
              <a:t>PRIIP’s</a:t>
            </a:r>
            <a:r>
              <a:rPr lang="fr-FR" sz="1200" b="0" kern="0" dirty="0">
                <a:solidFill>
                  <a:schemeClr val="bg1">
                    <a:lumMod val="50000"/>
                  </a:schemeClr>
                </a:solidFill>
                <a:latin typeface="Arial Narrow" panose="020B0606020202030204" pitchFamily="34" charset="0"/>
              </a:rPr>
              <a:t>).</a:t>
            </a:r>
          </a:p>
        </p:txBody>
      </p:sp>
      <p:sp>
        <p:nvSpPr>
          <p:cNvPr id="25" name="Espace réservé du contenu 2"/>
          <p:cNvSpPr txBox="1">
            <a:spLocks/>
          </p:cNvSpPr>
          <p:nvPr/>
        </p:nvSpPr>
        <p:spPr bwMode="auto">
          <a:xfrm>
            <a:off x="338262" y="2006437"/>
            <a:ext cx="1368000" cy="432000"/>
          </a:xfrm>
          <a:prstGeom prst="rect">
            <a:avLst/>
          </a:prstGeom>
          <a:solidFill>
            <a:schemeClr val="bg1">
              <a:lumMod val="95000"/>
            </a:schemeClr>
          </a:solidFill>
          <a:ln>
            <a:noFill/>
          </a:ln>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lgn="ctr">
              <a:buFont typeface="Wingdings" pitchFamily="2" charset="2"/>
              <a:buNone/>
            </a:pPr>
            <a:r>
              <a:rPr lang="fr-FR" sz="1200" kern="0" dirty="0" smtClean="0">
                <a:solidFill>
                  <a:schemeClr val="tx1"/>
                </a:solidFill>
                <a:latin typeface="Arial Narrow" panose="020B0606020202030204" pitchFamily="34" charset="0"/>
              </a:rPr>
              <a:t>DIC, DICI, KID</a:t>
            </a:r>
            <a:endParaRPr lang="fr-FR" sz="1200" kern="0" dirty="0">
              <a:solidFill>
                <a:schemeClr val="tx1"/>
              </a:solidFill>
              <a:latin typeface="Arial Narrow" panose="020B0606020202030204" pitchFamily="34" charset="0"/>
            </a:endParaRPr>
          </a:p>
        </p:txBody>
      </p:sp>
      <p:sp>
        <p:nvSpPr>
          <p:cNvPr id="26" name="Espace réservé du contenu 2"/>
          <p:cNvSpPr txBox="1">
            <a:spLocks/>
          </p:cNvSpPr>
          <p:nvPr/>
        </p:nvSpPr>
        <p:spPr bwMode="auto">
          <a:xfrm>
            <a:off x="323238" y="2617168"/>
            <a:ext cx="1368000" cy="432000"/>
          </a:xfrm>
          <a:prstGeom prst="rect">
            <a:avLst/>
          </a:prstGeom>
          <a:solidFill>
            <a:schemeClr val="bg1">
              <a:lumMod val="95000"/>
            </a:schemeClr>
          </a:solidFill>
          <a:ln>
            <a:noFill/>
          </a:ln>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lgn="ctr">
              <a:buFont typeface="Wingdings" pitchFamily="2" charset="2"/>
              <a:buNone/>
            </a:pPr>
            <a:r>
              <a:rPr lang="fr-FR" sz="1200" kern="0" dirty="0" smtClean="0">
                <a:solidFill>
                  <a:schemeClr val="tx1"/>
                </a:solidFill>
                <a:latin typeface="Arial Narrow" panose="020B0606020202030204" pitchFamily="34" charset="0"/>
              </a:rPr>
              <a:t>Distributeur (MIF 2)</a:t>
            </a:r>
            <a:endParaRPr lang="fr-FR" sz="1200" kern="0" dirty="0">
              <a:solidFill>
                <a:schemeClr val="tx1"/>
              </a:solidFill>
              <a:latin typeface="Arial Narrow" panose="020B0606020202030204" pitchFamily="34" charset="0"/>
            </a:endParaRPr>
          </a:p>
        </p:txBody>
      </p:sp>
      <p:sp>
        <p:nvSpPr>
          <p:cNvPr id="27" name="Espace réservé du contenu 2"/>
          <p:cNvSpPr txBox="1">
            <a:spLocks/>
          </p:cNvSpPr>
          <p:nvPr/>
        </p:nvSpPr>
        <p:spPr bwMode="auto">
          <a:xfrm>
            <a:off x="1864638" y="2594740"/>
            <a:ext cx="7020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lgn="just">
              <a:buNone/>
            </a:pPr>
            <a:r>
              <a:rPr lang="fr-FR" sz="1200" b="0" kern="0" dirty="0">
                <a:solidFill>
                  <a:schemeClr val="bg1">
                    <a:lumMod val="50000"/>
                  </a:schemeClr>
                </a:solidFill>
                <a:latin typeface="Arial Narrow" panose="020B0606020202030204" pitchFamily="34" charset="0"/>
              </a:rPr>
              <a:t>Le </a:t>
            </a:r>
            <a:r>
              <a:rPr lang="fr-FR" sz="1200" b="0" kern="0" dirty="0" smtClean="0">
                <a:solidFill>
                  <a:schemeClr val="bg1">
                    <a:lumMod val="50000"/>
                  </a:schemeClr>
                </a:solidFill>
                <a:latin typeface="Arial Narrow" panose="020B0606020202030204" pitchFamily="34" charset="0"/>
              </a:rPr>
              <a:t>Distributeur obtient </a:t>
            </a:r>
            <a:r>
              <a:rPr lang="fr-FR" sz="1200" b="0" kern="0" dirty="0">
                <a:solidFill>
                  <a:schemeClr val="bg1">
                    <a:lumMod val="50000"/>
                  </a:schemeClr>
                </a:solidFill>
                <a:latin typeface="Arial Narrow" panose="020B0606020202030204" pitchFamily="34" charset="0"/>
              </a:rPr>
              <a:t>les </a:t>
            </a:r>
            <a:r>
              <a:rPr lang="fr-FR" sz="1200" b="0" kern="0" dirty="0" smtClean="0">
                <a:solidFill>
                  <a:schemeClr val="bg1">
                    <a:lumMod val="50000"/>
                  </a:schemeClr>
                </a:solidFill>
                <a:latin typeface="Arial Narrow" panose="020B0606020202030204" pitchFamily="34" charset="0"/>
              </a:rPr>
              <a:t>informations </a:t>
            </a:r>
            <a:r>
              <a:rPr lang="fr-FR" sz="1200" b="0" kern="0" dirty="0">
                <a:solidFill>
                  <a:schemeClr val="bg1">
                    <a:lumMod val="50000"/>
                  </a:schemeClr>
                </a:solidFill>
                <a:latin typeface="Arial Narrow" panose="020B0606020202030204" pitchFamily="34" charset="0"/>
              </a:rPr>
              <a:t>du producteur, cible une clientèle dans le marché </a:t>
            </a:r>
            <a:r>
              <a:rPr lang="fr-FR" sz="1200" b="0" kern="0" dirty="0" smtClean="0">
                <a:solidFill>
                  <a:schemeClr val="bg1">
                    <a:lumMod val="50000"/>
                  </a:schemeClr>
                </a:solidFill>
                <a:latin typeface="Arial Narrow" panose="020B0606020202030204" pitchFamily="34" charset="0"/>
              </a:rPr>
              <a:t>cible et s’assure </a:t>
            </a:r>
            <a:r>
              <a:rPr lang="fr-FR" sz="1200" b="0" kern="0" dirty="0">
                <a:solidFill>
                  <a:schemeClr val="bg1">
                    <a:lumMod val="50000"/>
                  </a:schemeClr>
                </a:solidFill>
                <a:latin typeface="Arial Narrow" panose="020B0606020202030204" pitchFamily="34" charset="0"/>
              </a:rPr>
              <a:t>de la cohérence entre le </a:t>
            </a:r>
            <a:r>
              <a:rPr lang="fr-FR" sz="1200" b="0" kern="0" dirty="0" smtClean="0">
                <a:solidFill>
                  <a:schemeClr val="bg1">
                    <a:lumMod val="50000"/>
                  </a:schemeClr>
                </a:solidFill>
                <a:latin typeface="Arial Narrow" panose="020B0606020202030204" pitchFamily="34" charset="0"/>
              </a:rPr>
              <a:t>marché </a:t>
            </a:r>
            <a:r>
              <a:rPr lang="fr-FR" sz="1200" b="0" kern="0" dirty="0">
                <a:solidFill>
                  <a:schemeClr val="bg1">
                    <a:lumMod val="50000"/>
                  </a:schemeClr>
                </a:solidFill>
                <a:latin typeface="Arial Narrow" panose="020B0606020202030204" pitchFamily="34" charset="0"/>
              </a:rPr>
              <a:t>cible et sa </a:t>
            </a:r>
            <a:r>
              <a:rPr lang="fr-FR" sz="1200" b="0" kern="0" dirty="0" smtClean="0">
                <a:solidFill>
                  <a:schemeClr val="bg1">
                    <a:lumMod val="50000"/>
                  </a:schemeClr>
                </a:solidFill>
                <a:latin typeface="Arial Narrow" panose="020B0606020202030204" pitchFamily="34" charset="0"/>
              </a:rPr>
              <a:t>propre clientèle.</a:t>
            </a:r>
            <a:endParaRPr lang="fr-FR" sz="1200" b="0" kern="0" dirty="0">
              <a:solidFill>
                <a:schemeClr val="bg1">
                  <a:lumMod val="50000"/>
                </a:schemeClr>
              </a:solidFill>
              <a:latin typeface="Arial Narrow" panose="020B0606020202030204" pitchFamily="34" charset="0"/>
            </a:endParaRPr>
          </a:p>
        </p:txBody>
      </p:sp>
      <p:sp>
        <p:nvSpPr>
          <p:cNvPr id="28" name="Espace réservé du contenu 2"/>
          <p:cNvSpPr txBox="1">
            <a:spLocks/>
          </p:cNvSpPr>
          <p:nvPr/>
        </p:nvSpPr>
        <p:spPr bwMode="auto">
          <a:xfrm>
            <a:off x="1864638" y="3278886"/>
            <a:ext cx="7020000" cy="608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lgn="just">
              <a:buNone/>
            </a:pPr>
            <a:r>
              <a:rPr lang="fr-FR" sz="1200" b="0" kern="0" dirty="0" smtClean="0">
                <a:solidFill>
                  <a:schemeClr val="bg1">
                    <a:lumMod val="50000"/>
                  </a:schemeClr>
                </a:solidFill>
                <a:latin typeface="Arial Narrow" panose="020B0606020202030204" pitchFamily="34" charset="0"/>
              </a:rPr>
              <a:t>L’Epargne Active. Outil </a:t>
            </a:r>
            <a:r>
              <a:rPr lang="fr-FR" sz="1200" b="0" kern="0" dirty="0">
                <a:solidFill>
                  <a:schemeClr val="bg1">
                    <a:lumMod val="50000"/>
                  </a:schemeClr>
                </a:solidFill>
                <a:latin typeface="Arial Narrow" panose="020B0606020202030204" pitchFamily="34" charset="0"/>
              </a:rPr>
              <a:t>digital d’allocation </a:t>
            </a:r>
            <a:r>
              <a:rPr lang="fr-FR" sz="1200" b="0" kern="0" dirty="0" smtClean="0">
                <a:solidFill>
                  <a:schemeClr val="bg1">
                    <a:lumMod val="50000"/>
                  </a:schemeClr>
                </a:solidFill>
                <a:latin typeface="Arial Narrow" panose="020B0606020202030204" pitchFamily="34" charset="0"/>
              </a:rPr>
              <a:t>financière</a:t>
            </a:r>
            <a:r>
              <a:rPr lang="fr-FR" sz="1200" b="0" kern="0" dirty="0">
                <a:solidFill>
                  <a:schemeClr val="bg1">
                    <a:lumMod val="50000"/>
                  </a:schemeClr>
                </a:solidFill>
                <a:latin typeface="Arial Narrow" panose="020B0606020202030204" pitchFamily="34" charset="0"/>
              </a:rPr>
              <a:t> </a:t>
            </a:r>
            <a:r>
              <a:rPr lang="fr-FR" sz="1200" b="0" kern="0" dirty="0" smtClean="0">
                <a:solidFill>
                  <a:schemeClr val="bg1">
                    <a:lumMod val="50000"/>
                  </a:schemeClr>
                </a:solidFill>
                <a:latin typeface="Arial Narrow" panose="020B0606020202030204" pitchFamily="34" charset="0"/>
              </a:rPr>
              <a:t>proposant une allocation personnalisée de manière automatisée, avec une </a:t>
            </a:r>
            <a:r>
              <a:rPr lang="fr-FR" sz="1200" b="0" kern="0" dirty="0">
                <a:solidFill>
                  <a:schemeClr val="bg1">
                    <a:lumMod val="50000"/>
                  </a:schemeClr>
                </a:solidFill>
                <a:latin typeface="Arial Narrow" panose="020B0606020202030204" pitchFamily="34" charset="0"/>
              </a:rPr>
              <a:t>vision globale </a:t>
            </a:r>
            <a:r>
              <a:rPr lang="fr-FR" sz="1200" b="0" kern="0" dirty="0" smtClean="0">
                <a:solidFill>
                  <a:schemeClr val="bg1">
                    <a:lumMod val="50000"/>
                  </a:schemeClr>
                </a:solidFill>
                <a:latin typeface="Arial Narrow" panose="020B0606020202030204" pitchFamily="34" charset="0"/>
              </a:rPr>
              <a:t>du patrimoine financier et </a:t>
            </a:r>
            <a:r>
              <a:rPr lang="fr-FR" sz="1200" b="0" kern="0" dirty="0">
                <a:solidFill>
                  <a:schemeClr val="bg1">
                    <a:lumMod val="50000"/>
                  </a:schemeClr>
                </a:solidFill>
                <a:latin typeface="Arial Narrow" panose="020B0606020202030204" pitchFamily="34" charset="0"/>
              </a:rPr>
              <a:t>de l’appétence au risque du </a:t>
            </a:r>
            <a:r>
              <a:rPr lang="fr-FR" sz="1200" b="0" kern="0" dirty="0" smtClean="0">
                <a:solidFill>
                  <a:schemeClr val="bg1">
                    <a:lumMod val="50000"/>
                  </a:schemeClr>
                </a:solidFill>
                <a:latin typeface="Arial Narrow" panose="020B0606020202030204" pitchFamily="34" charset="0"/>
              </a:rPr>
              <a:t>client. LEA est accessible </a:t>
            </a:r>
            <a:r>
              <a:rPr lang="fr-FR" sz="1200" b="0" kern="0" dirty="0">
                <a:solidFill>
                  <a:schemeClr val="bg1">
                    <a:lumMod val="50000"/>
                  </a:schemeClr>
                </a:solidFill>
                <a:latin typeface="Arial Narrow" panose="020B0606020202030204" pitchFamily="34" charset="0"/>
              </a:rPr>
              <a:t>sur tous les </a:t>
            </a:r>
            <a:r>
              <a:rPr lang="fr-FR" sz="1200" b="0" kern="0" dirty="0" smtClean="0">
                <a:solidFill>
                  <a:schemeClr val="bg1">
                    <a:lumMod val="50000"/>
                  </a:schemeClr>
                </a:solidFill>
                <a:latin typeface="Arial Narrow" panose="020B0606020202030204" pitchFamily="34" charset="0"/>
              </a:rPr>
              <a:t>canaux,  </a:t>
            </a:r>
            <a:r>
              <a:rPr lang="fr-FR" sz="1200" b="0" kern="0" dirty="0">
                <a:solidFill>
                  <a:schemeClr val="bg1">
                    <a:lumMod val="50000"/>
                  </a:schemeClr>
                </a:solidFill>
                <a:latin typeface="Arial Narrow" panose="020B0606020202030204" pitchFamily="34" charset="0"/>
              </a:rPr>
              <a:t>pour le client </a:t>
            </a:r>
            <a:r>
              <a:rPr lang="fr-FR" sz="1200" b="0" kern="0" dirty="0" smtClean="0">
                <a:solidFill>
                  <a:schemeClr val="bg1">
                    <a:lumMod val="50000"/>
                  </a:schemeClr>
                </a:solidFill>
                <a:latin typeface="Arial Narrow" panose="020B0606020202030204" pitchFamily="34" charset="0"/>
              </a:rPr>
              <a:t>comme pour le </a:t>
            </a:r>
            <a:r>
              <a:rPr lang="fr-FR" sz="1200" b="0" kern="0" dirty="0">
                <a:solidFill>
                  <a:schemeClr val="bg1">
                    <a:lumMod val="50000"/>
                  </a:schemeClr>
                </a:solidFill>
                <a:latin typeface="Arial Narrow" panose="020B0606020202030204" pitchFamily="34" charset="0"/>
              </a:rPr>
              <a:t>conseiller. </a:t>
            </a:r>
          </a:p>
        </p:txBody>
      </p:sp>
      <p:sp>
        <p:nvSpPr>
          <p:cNvPr id="29" name="Espace réservé du contenu 2"/>
          <p:cNvSpPr txBox="1">
            <a:spLocks/>
          </p:cNvSpPr>
          <p:nvPr/>
        </p:nvSpPr>
        <p:spPr bwMode="auto">
          <a:xfrm>
            <a:off x="330750" y="3319319"/>
            <a:ext cx="1368000" cy="432000"/>
          </a:xfrm>
          <a:prstGeom prst="rect">
            <a:avLst/>
          </a:prstGeom>
          <a:solidFill>
            <a:schemeClr val="bg1">
              <a:lumMod val="95000"/>
            </a:schemeClr>
          </a:solidFill>
          <a:ln>
            <a:noFill/>
          </a:ln>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lgn="ctr">
              <a:buFont typeface="Wingdings" pitchFamily="2" charset="2"/>
              <a:buNone/>
            </a:pPr>
            <a:r>
              <a:rPr lang="fr-FR" sz="1200" kern="0" dirty="0" smtClean="0">
                <a:solidFill>
                  <a:schemeClr val="tx1"/>
                </a:solidFill>
                <a:latin typeface="Arial Narrow" panose="020B0606020202030204" pitchFamily="34" charset="0"/>
              </a:rPr>
              <a:t>LEA</a:t>
            </a:r>
            <a:endParaRPr lang="fr-FR" sz="1200" kern="0" dirty="0">
              <a:solidFill>
                <a:schemeClr val="tx1"/>
              </a:solidFill>
              <a:latin typeface="Arial Narrow" panose="020B0606020202030204" pitchFamily="34" charset="0"/>
            </a:endParaRPr>
          </a:p>
        </p:txBody>
      </p:sp>
      <p:sp>
        <p:nvSpPr>
          <p:cNvPr id="30" name="Espace réservé du contenu 2"/>
          <p:cNvSpPr>
            <a:spLocks noGrp="1"/>
          </p:cNvSpPr>
          <p:nvPr>
            <p:ph idx="1"/>
          </p:nvPr>
        </p:nvSpPr>
        <p:spPr>
          <a:xfrm>
            <a:off x="323238" y="4106810"/>
            <a:ext cx="1368000" cy="432000"/>
          </a:xfrm>
          <a:solidFill>
            <a:schemeClr val="bg1">
              <a:lumMod val="95000"/>
            </a:schemeClr>
          </a:solidFill>
        </p:spPr>
        <p:txBody>
          <a:bodyPr anchor="ctr"/>
          <a:lstStyle/>
          <a:p>
            <a:pPr marL="0" indent="0" algn="ctr">
              <a:buNone/>
            </a:pPr>
            <a:r>
              <a:rPr lang="fr-FR" sz="1200" b="1" dirty="0"/>
              <a:t>MIF 2</a:t>
            </a:r>
          </a:p>
        </p:txBody>
      </p:sp>
      <p:sp>
        <p:nvSpPr>
          <p:cNvPr id="31" name="Espace réservé du contenu 2"/>
          <p:cNvSpPr txBox="1">
            <a:spLocks/>
          </p:cNvSpPr>
          <p:nvPr/>
        </p:nvSpPr>
        <p:spPr bwMode="auto">
          <a:xfrm>
            <a:off x="1857126" y="4106810"/>
            <a:ext cx="7020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fr-FR"/>
            </a:defPPr>
            <a:lvl1pPr marL="0" indent="0" algn="l" eaLnBrk="1" hangingPunct="1">
              <a:spcBef>
                <a:spcPct val="20000"/>
              </a:spcBef>
              <a:buClr>
                <a:schemeClr val="accent1"/>
              </a:buClr>
              <a:buSzPct val="80000"/>
              <a:buFont typeface="Wingdings" pitchFamily="2" charset="2"/>
              <a:buNone/>
              <a:defRPr sz="1600" b="0" kern="0">
                <a:solidFill>
                  <a:schemeClr val="bg1">
                    <a:lumMod val="50000"/>
                  </a:schemeClr>
                </a:solidFill>
                <a:latin typeface="+mn-lt"/>
              </a:defRPr>
            </a:lvl1pPr>
            <a:lvl2pPr marL="742950" indent="-285750" algn="l" eaLnBrk="1" hangingPunct="1">
              <a:spcBef>
                <a:spcPct val="20000"/>
              </a:spcBef>
              <a:buClr>
                <a:srgbClr val="F47920"/>
              </a:buClr>
              <a:buFont typeface="Verdana" pitchFamily="34" charset="0"/>
              <a:buChar char="&gt;"/>
              <a:defRPr>
                <a:latin typeface="+mn-lt"/>
              </a:defRPr>
            </a:lvl2pPr>
            <a:lvl3pPr marL="1143000" indent="-228600" algn="l" eaLnBrk="1" hangingPunct="1">
              <a:spcBef>
                <a:spcPct val="20000"/>
              </a:spcBef>
              <a:buClr>
                <a:schemeClr val="accent2"/>
              </a:buClr>
              <a:buSzPct val="90000"/>
              <a:buChar char="•"/>
              <a:defRPr sz="1600">
                <a:latin typeface="+mn-lt"/>
              </a:defRPr>
            </a:lvl3pPr>
            <a:lvl4pPr marL="1600200" indent="-228600" algn="l" eaLnBrk="1" hangingPunct="1">
              <a:spcBef>
                <a:spcPct val="20000"/>
              </a:spcBef>
              <a:buClr>
                <a:srgbClr val="BDCF41"/>
              </a:buClr>
              <a:buSzPct val="80000"/>
              <a:buFont typeface="Courier New" pitchFamily="49" charset="0"/>
              <a:buChar char="o"/>
              <a:defRPr sz="1200">
                <a:latin typeface="+mn-lt"/>
              </a:defRPr>
            </a:lvl4pPr>
            <a:lvl5pPr marL="2057400" indent="-228600" algn="l" eaLnBrk="1" hangingPunct="1">
              <a:spcBef>
                <a:spcPct val="20000"/>
              </a:spcBef>
              <a:buClr>
                <a:srgbClr val="B0006C"/>
              </a:buClr>
              <a:buFont typeface="Arial" charset="0"/>
              <a:buChar char="»"/>
              <a:defRPr sz="1100">
                <a:latin typeface="+mn-lt"/>
              </a:defRPr>
            </a:lvl5pPr>
            <a:lvl6pPr marL="2514600" indent="-228600" fontAlgn="base">
              <a:spcBef>
                <a:spcPct val="20000"/>
              </a:spcBef>
              <a:spcAft>
                <a:spcPct val="0"/>
              </a:spcAft>
              <a:buClr>
                <a:schemeClr val="hlink"/>
              </a:buClr>
              <a:buFont typeface="Arial" charset="0"/>
              <a:buChar char="»"/>
              <a:defRPr sz="1200">
                <a:latin typeface="+mn-lt"/>
              </a:defRPr>
            </a:lvl6pPr>
            <a:lvl7pPr marL="2971800" indent="-228600" fontAlgn="base">
              <a:spcBef>
                <a:spcPct val="20000"/>
              </a:spcBef>
              <a:spcAft>
                <a:spcPct val="0"/>
              </a:spcAft>
              <a:buClr>
                <a:schemeClr val="hlink"/>
              </a:buClr>
              <a:buFont typeface="Arial" charset="0"/>
              <a:buChar char="»"/>
              <a:defRPr sz="1200">
                <a:latin typeface="+mn-lt"/>
              </a:defRPr>
            </a:lvl7pPr>
            <a:lvl8pPr marL="3429000" indent="-228600" fontAlgn="base">
              <a:spcBef>
                <a:spcPct val="20000"/>
              </a:spcBef>
              <a:spcAft>
                <a:spcPct val="0"/>
              </a:spcAft>
              <a:buClr>
                <a:schemeClr val="hlink"/>
              </a:buClr>
              <a:buFont typeface="Arial" charset="0"/>
              <a:buChar char="»"/>
              <a:defRPr sz="1200">
                <a:latin typeface="+mn-lt"/>
              </a:defRPr>
            </a:lvl8pPr>
            <a:lvl9pPr marL="3886200" indent="-228600" fontAlgn="base">
              <a:spcBef>
                <a:spcPct val="20000"/>
              </a:spcBef>
              <a:spcAft>
                <a:spcPct val="0"/>
              </a:spcAft>
              <a:buClr>
                <a:schemeClr val="hlink"/>
              </a:buClr>
              <a:buFont typeface="Arial" charset="0"/>
              <a:buChar char="»"/>
              <a:defRPr sz="1200">
                <a:latin typeface="+mn-lt"/>
              </a:defRPr>
            </a:lvl9pPr>
          </a:lstStyle>
          <a:p>
            <a:pPr algn="just"/>
            <a:r>
              <a:rPr lang="fr-FR" sz="1200" dirty="0">
                <a:latin typeface="Arial Narrow" panose="020B0606020202030204" pitchFamily="34" charset="0"/>
              </a:rPr>
              <a:t>Directive sur les Marchés des Instruments Financiers. La directive MIF 2 consacre des obligations nouvelles en matière de gouvernance des instruments financiers. L’objectif consiste en une définition plus fine des responsabilités respectives entre producteurs et distributeurs en instaurant un lien entre les deux maillons principaux de la chaine de distribution.</a:t>
            </a:r>
          </a:p>
        </p:txBody>
      </p:sp>
      <p:sp>
        <p:nvSpPr>
          <p:cNvPr id="32" name="Espace réservé du contenu 2"/>
          <p:cNvSpPr txBox="1">
            <a:spLocks/>
          </p:cNvSpPr>
          <p:nvPr/>
        </p:nvSpPr>
        <p:spPr bwMode="auto">
          <a:xfrm>
            <a:off x="1857126" y="4834640"/>
            <a:ext cx="7020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lgn="just">
              <a:buNone/>
            </a:pPr>
            <a:r>
              <a:rPr lang="fr-FR" sz="1200" b="0" kern="0" dirty="0">
                <a:solidFill>
                  <a:schemeClr val="bg1">
                    <a:lumMod val="50000"/>
                  </a:schemeClr>
                </a:solidFill>
                <a:latin typeface="Arial Narrow" panose="020B0606020202030204" pitchFamily="34" charset="0"/>
              </a:rPr>
              <a:t>Parcours de vente lié aux instruments financiers et à l’assurance-vie où le conseiller apporte une recommandation au client sur ses investissements. Cela suppose que le client détaille son projet et accepte de fournir tous les éléments nécessaires à l’établissement du conseil.</a:t>
            </a:r>
          </a:p>
        </p:txBody>
      </p:sp>
      <p:sp>
        <p:nvSpPr>
          <p:cNvPr id="33" name="Espace réservé du contenu 2"/>
          <p:cNvSpPr txBox="1">
            <a:spLocks/>
          </p:cNvSpPr>
          <p:nvPr/>
        </p:nvSpPr>
        <p:spPr bwMode="auto">
          <a:xfrm>
            <a:off x="323238" y="4806930"/>
            <a:ext cx="1368000" cy="432000"/>
          </a:xfrm>
          <a:prstGeom prst="rect">
            <a:avLst/>
          </a:prstGeom>
          <a:solidFill>
            <a:schemeClr val="bg1">
              <a:lumMod val="95000"/>
            </a:schemeClr>
          </a:solidFill>
          <a:ln>
            <a:noFill/>
          </a:ln>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lgn="ctr">
              <a:buFont typeface="Wingdings" pitchFamily="2" charset="2"/>
              <a:buNone/>
            </a:pPr>
            <a:r>
              <a:rPr lang="fr-FR" sz="1200" kern="0" dirty="0">
                <a:solidFill>
                  <a:schemeClr val="tx1"/>
                </a:solidFill>
                <a:latin typeface="Arial Narrow" panose="020B0606020202030204" pitchFamily="34" charset="0"/>
              </a:rPr>
              <a:t>Parcours avec conseil</a:t>
            </a:r>
          </a:p>
        </p:txBody>
      </p:sp>
      <p:sp>
        <p:nvSpPr>
          <p:cNvPr id="34" name="Espace réservé du contenu 2"/>
          <p:cNvSpPr txBox="1">
            <a:spLocks/>
          </p:cNvSpPr>
          <p:nvPr/>
        </p:nvSpPr>
        <p:spPr bwMode="auto">
          <a:xfrm>
            <a:off x="323238" y="5546905"/>
            <a:ext cx="1368000" cy="432000"/>
          </a:xfrm>
          <a:prstGeom prst="rect">
            <a:avLst/>
          </a:prstGeom>
          <a:solidFill>
            <a:schemeClr val="bg1">
              <a:lumMod val="95000"/>
            </a:schemeClr>
          </a:solidFill>
          <a:ln>
            <a:noFill/>
          </a:ln>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lgn="ctr">
              <a:buFont typeface="Wingdings" pitchFamily="2" charset="2"/>
              <a:buNone/>
            </a:pPr>
            <a:r>
              <a:rPr lang="fr-FR" sz="1200" kern="0" dirty="0">
                <a:solidFill>
                  <a:schemeClr val="tx1"/>
                </a:solidFill>
                <a:latin typeface="Arial Narrow" panose="020B0606020202030204" pitchFamily="34" charset="0"/>
              </a:rPr>
              <a:t>Parcours sans conseil</a:t>
            </a:r>
          </a:p>
        </p:txBody>
      </p:sp>
      <p:sp>
        <p:nvSpPr>
          <p:cNvPr id="35" name="Espace réservé du contenu 2"/>
          <p:cNvSpPr txBox="1">
            <a:spLocks/>
          </p:cNvSpPr>
          <p:nvPr/>
        </p:nvSpPr>
        <p:spPr bwMode="auto">
          <a:xfrm>
            <a:off x="1857126" y="5537380"/>
            <a:ext cx="7020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lgn="just">
              <a:buNone/>
            </a:pPr>
            <a:r>
              <a:rPr lang="fr-FR" sz="1200" b="0" kern="0" dirty="0">
                <a:solidFill>
                  <a:schemeClr val="bg1">
                    <a:lumMod val="50000"/>
                  </a:schemeClr>
                </a:solidFill>
                <a:latin typeface="Arial Narrow" panose="020B0606020202030204" pitchFamily="34" charset="0"/>
              </a:rPr>
              <a:t>Parcours de vente lié aux instruments financiers où le client choisit sous sa seule responsabilité le type de </a:t>
            </a:r>
            <a:r>
              <a:rPr lang="fr-FR" sz="1200" b="0" kern="0" dirty="0" smtClean="0">
                <a:solidFill>
                  <a:schemeClr val="bg1">
                    <a:lumMod val="50000"/>
                  </a:schemeClr>
                </a:solidFill>
                <a:latin typeface="Arial Narrow" panose="020B0606020202030204" pitchFamily="34" charset="0"/>
              </a:rPr>
              <a:t>contrat </a:t>
            </a:r>
            <a:r>
              <a:rPr lang="fr-FR" sz="1200" b="0" kern="0" dirty="0">
                <a:solidFill>
                  <a:schemeClr val="bg1">
                    <a:lumMod val="50000"/>
                  </a:schemeClr>
                </a:solidFill>
                <a:latin typeface="Arial Narrow" panose="020B0606020202030204" pitchFamily="34" charset="0"/>
              </a:rPr>
              <a:t>qu’il souhaite souscrire ainsi que les supports financiers </a:t>
            </a:r>
            <a:r>
              <a:rPr lang="fr-FR" sz="1200" b="0" kern="0" dirty="0" smtClean="0">
                <a:solidFill>
                  <a:schemeClr val="bg1">
                    <a:lumMod val="50000"/>
                  </a:schemeClr>
                </a:solidFill>
                <a:latin typeface="Arial Narrow" panose="020B0606020202030204" pitchFamily="34" charset="0"/>
              </a:rPr>
              <a:t>associés.</a:t>
            </a:r>
            <a:endParaRPr lang="fr-FR" sz="1200" b="0" kern="0" dirty="0">
              <a:solidFill>
                <a:schemeClr val="bg1">
                  <a:lumMod val="50000"/>
                </a:schemeClr>
              </a:solidFill>
              <a:latin typeface="Arial Narrow" panose="020B0606020202030204" pitchFamily="34" charset="0"/>
            </a:endParaRPr>
          </a:p>
        </p:txBody>
      </p:sp>
    </p:spTree>
    <p:extLst>
      <p:ext uri="{BB962C8B-B14F-4D97-AF65-F5344CB8AC3E}">
        <p14:creationId xmlns:p14="http://schemas.microsoft.com/office/powerpoint/2010/main" val="41338906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45247" y="2853949"/>
            <a:ext cx="1368000" cy="432000"/>
          </a:xfrm>
          <a:solidFill>
            <a:schemeClr val="bg1">
              <a:lumMod val="95000"/>
            </a:schemeClr>
          </a:solidFill>
        </p:spPr>
        <p:txBody>
          <a:bodyPr anchor="ctr"/>
          <a:lstStyle/>
          <a:p>
            <a:pPr marL="0" indent="0" algn="ctr">
              <a:buNone/>
            </a:pPr>
            <a:r>
              <a:rPr lang="fr-FR" sz="1200" b="1" dirty="0" smtClean="0"/>
              <a:t>Producteur (MIF 2)</a:t>
            </a:r>
            <a:endParaRPr lang="fr-FR" sz="1200" b="1" dirty="0"/>
          </a:p>
        </p:txBody>
      </p:sp>
      <p:sp>
        <p:nvSpPr>
          <p:cNvPr id="4" name="Espace réservé du contenu 2"/>
          <p:cNvSpPr txBox="1">
            <a:spLocks/>
          </p:cNvSpPr>
          <p:nvPr/>
        </p:nvSpPr>
        <p:spPr bwMode="auto">
          <a:xfrm>
            <a:off x="1879135" y="2853949"/>
            <a:ext cx="7020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fr-FR"/>
            </a:defPPr>
            <a:lvl1pPr marL="0" indent="0" algn="l" eaLnBrk="1" hangingPunct="1">
              <a:spcBef>
                <a:spcPct val="20000"/>
              </a:spcBef>
              <a:buClr>
                <a:schemeClr val="accent1"/>
              </a:buClr>
              <a:buSzPct val="80000"/>
              <a:buFont typeface="Wingdings" pitchFamily="2" charset="2"/>
              <a:buNone/>
              <a:defRPr sz="1600" b="0" kern="0">
                <a:solidFill>
                  <a:schemeClr val="bg1">
                    <a:lumMod val="50000"/>
                  </a:schemeClr>
                </a:solidFill>
                <a:latin typeface="+mn-lt"/>
              </a:defRPr>
            </a:lvl1pPr>
            <a:lvl2pPr marL="742950" indent="-285750" algn="l" eaLnBrk="1" hangingPunct="1">
              <a:spcBef>
                <a:spcPct val="20000"/>
              </a:spcBef>
              <a:buClr>
                <a:srgbClr val="F47920"/>
              </a:buClr>
              <a:buFont typeface="Verdana" pitchFamily="34" charset="0"/>
              <a:buChar char="&gt;"/>
              <a:defRPr>
                <a:latin typeface="+mn-lt"/>
              </a:defRPr>
            </a:lvl2pPr>
            <a:lvl3pPr marL="1143000" indent="-228600" algn="l" eaLnBrk="1" hangingPunct="1">
              <a:spcBef>
                <a:spcPct val="20000"/>
              </a:spcBef>
              <a:buClr>
                <a:schemeClr val="accent2"/>
              </a:buClr>
              <a:buSzPct val="90000"/>
              <a:buChar char="•"/>
              <a:defRPr sz="1600">
                <a:latin typeface="+mn-lt"/>
              </a:defRPr>
            </a:lvl3pPr>
            <a:lvl4pPr marL="1600200" indent="-228600" algn="l" eaLnBrk="1" hangingPunct="1">
              <a:spcBef>
                <a:spcPct val="20000"/>
              </a:spcBef>
              <a:buClr>
                <a:srgbClr val="BDCF41"/>
              </a:buClr>
              <a:buSzPct val="80000"/>
              <a:buFont typeface="Courier New" pitchFamily="49" charset="0"/>
              <a:buChar char="o"/>
              <a:defRPr sz="1200">
                <a:latin typeface="+mn-lt"/>
              </a:defRPr>
            </a:lvl4pPr>
            <a:lvl5pPr marL="2057400" indent="-228600" algn="l" eaLnBrk="1" hangingPunct="1">
              <a:spcBef>
                <a:spcPct val="20000"/>
              </a:spcBef>
              <a:buClr>
                <a:srgbClr val="B0006C"/>
              </a:buClr>
              <a:buFont typeface="Arial" charset="0"/>
              <a:buChar char="»"/>
              <a:defRPr sz="1100">
                <a:latin typeface="+mn-lt"/>
              </a:defRPr>
            </a:lvl5pPr>
            <a:lvl6pPr marL="2514600" indent="-228600" fontAlgn="base">
              <a:spcBef>
                <a:spcPct val="20000"/>
              </a:spcBef>
              <a:spcAft>
                <a:spcPct val="0"/>
              </a:spcAft>
              <a:buClr>
                <a:schemeClr val="hlink"/>
              </a:buClr>
              <a:buFont typeface="Arial" charset="0"/>
              <a:buChar char="»"/>
              <a:defRPr sz="1200">
                <a:latin typeface="+mn-lt"/>
              </a:defRPr>
            </a:lvl6pPr>
            <a:lvl7pPr marL="2971800" indent="-228600" fontAlgn="base">
              <a:spcBef>
                <a:spcPct val="20000"/>
              </a:spcBef>
              <a:spcAft>
                <a:spcPct val="0"/>
              </a:spcAft>
              <a:buClr>
                <a:schemeClr val="hlink"/>
              </a:buClr>
              <a:buFont typeface="Arial" charset="0"/>
              <a:buChar char="»"/>
              <a:defRPr sz="1200">
                <a:latin typeface="+mn-lt"/>
              </a:defRPr>
            </a:lvl7pPr>
            <a:lvl8pPr marL="3429000" indent="-228600" fontAlgn="base">
              <a:spcBef>
                <a:spcPct val="20000"/>
              </a:spcBef>
              <a:spcAft>
                <a:spcPct val="0"/>
              </a:spcAft>
              <a:buClr>
                <a:schemeClr val="hlink"/>
              </a:buClr>
              <a:buFont typeface="Arial" charset="0"/>
              <a:buChar char="»"/>
              <a:defRPr sz="1200">
                <a:latin typeface="+mn-lt"/>
              </a:defRPr>
            </a:lvl8pPr>
            <a:lvl9pPr marL="3886200" indent="-228600" fontAlgn="base">
              <a:spcBef>
                <a:spcPct val="20000"/>
              </a:spcBef>
              <a:spcAft>
                <a:spcPct val="0"/>
              </a:spcAft>
              <a:buClr>
                <a:schemeClr val="hlink"/>
              </a:buClr>
              <a:buFont typeface="Arial" charset="0"/>
              <a:buChar char="»"/>
              <a:defRPr sz="1200">
                <a:latin typeface="+mn-lt"/>
              </a:defRPr>
            </a:lvl9pPr>
          </a:lstStyle>
          <a:p>
            <a:pPr algn="just"/>
            <a:r>
              <a:rPr lang="fr-FR" sz="1200" dirty="0" smtClean="0">
                <a:latin typeface="Arial Narrow" panose="020B0606020202030204" pitchFamily="34" charset="0"/>
              </a:rPr>
              <a:t>Le Producteur définit </a:t>
            </a:r>
            <a:r>
              <a:rPr lang="fr-FR" sz="1200" dirty="0">
                <a:latin typeface="Arial Narrow" panose="020B0606020202030204" pitchFamily="34" charset="0"/>
              </a:rPr>
              <a:t>les caractéristiques du produit, le marché cible, la stratégie de distribution et les </a:t>
            </a:r>
            <a:r>
              <a:rPr lang="fr-FR" sz="1200" dirty="0" smtClean="0">
                <a:latin typeface="Arial Narrow" panose="020B0606020202030204" pitchFamily="34" charset="0"/>
              </a:rPr>
              <a:t>revoit </a:t>
            </a:r>
            <a:r>
              <a:rPr lang="fr-FR" sz="1200" dirty="0">
                <a:latin typeface="Arial Narrow" panose="020B0606020202030204" pitchFamily="34" charset="0"/>
              </a:rPr>
              <a:t>de manière </a:t>
            </a:r>
            <a:r>
              <a:rPr lang="fr-FR" sz="1200" dirty="0" smtClean="0">
                <a:latin typeface="Arial Narrow" panose="020B0606020202030204" pitchFamily="34" charset="0"/>
              </a:rPr>
              <a:t>régulière.</a:t>
            </a:r>
            <a:endParaRPr lang="fr-FR" sz="1200" dirty="0">
              <a:latin typeface="Arial Narrow" panose="020B0606020202030204" pitchFamily="34" charset="0"/>
            </a:endParaRPr>
          </a:p>
        </p:txBody>
      </p:sp>
      <p:sp>
        <p:nvSpPr>
          <p:cNvPr id="11" name="Espace réservé du contenu 2"/>
          <p:cNvSpPr txBox="1">
            <a:spLocks/>
          </p:cNvSpPr>
          <p:nvPr/>
        </p:nvSpPr>
        <p:spPr bwMode="auto">
          <a:xfrm>
            <a:off x="345247" y="4216249"/>
            <a:ext cx="1368000" cy="432000"/>
          </a:xfrm>
          <a:prstGeom prst="rect">
            <a:avLst/>
          </a:prstGeom>
          <a:solidFill>
            <a:schemeClr val="bg1">
              <a:lumMod val="95000"/>
            </a:schemeClr>
          </a:solidFill>
          <a:ln>
            <a:noFill/>
          </a:ln>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lgn="ctr">
              <a:buFont typeface="Wingdings" pitchFamily="2" charset="2"/>
              <a:buNone/>
            </a:pPr>
            <a:r>
              <a:rPr lang="fr-FR" sz="1200" kern="0" dirty="0" err="1" smtClean="0">
                <a:solidFill>
                  <a:schemeClr val="tx1"/>
                </a:solidFill>
                <a:latin typeface="Arial Narrow" panose="020B0606020202030204" pitchFamily="34" charset="0"/>
              </a:rPr>
              <a:t>Reporting</a:t>
            </a:r>
            <a:r>
              <a:rPr lang="fr-FR" sz="1200" kern="0" dirty="0" smtClean="0">
                <a:solidFill>
                  <a:schemeClr val="tx1"/>
                </a:solidFill>
                <a:latin typeface="Arial Narrow" panose="020B0606020202030204" pitchFamily="34" charset="0"/>
              </a:rPr>
              <a:t> à valeur ajoutée</a:t>
            </a:r>
            <a:endParaRPr lang="fr-FR" sz="1200" kern="0" dirty="0">
              <a:solidFill>
                <a:schemeClr val="tx1"/>
              </a:solidFill>
              <a:latin typeface="Arial Narrow" panose="020B0606020202030204" pitchFamily="34" charset="0"/>
            </a:endParaRPr>
          </a:p>
        </p:txBody>
      </p:sp>
      <p:sp>
        <p:nvSpPr>
          <p:cNvPr id="12" name="Espace réservé du contenu 2"/>
          <p:cNvSpPr txBox="1">
            <a:spLocks/>
          </p:cNvSpPr>
          <p:nvPr/>
        </p:nvSpPr>
        <p:spPr bwMode="auto">
          <a:xfrm>
            <a:off x="1879135" y="4206724"/>
            <a:ext cx="7020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lgn="just">
              <a:buNone/>
            </a:pPr>
            <a:r>
              <a:rPr lang="fr-FR" sz="1200" b="0" kern="0" dirty="0" smtClean="0">
                <a:solidFill>
                  <a:schemeClr val="bg1">
                    <a:lumMod val="50000"/>
                  </a:schemeClr>
                </a:solidFill>
                <a:latin typeface="Arial Narrow" panose="020B0606020202030204" pitchFamily="34" charset="0"/>
              </a:rPr>
              <a:t>MIF 2 soumet la perception de rétrocessions sur la RTO à la mise en œuvre d’améliorations de services. Les entités doivent soit offrir un outil d’aide à la décision, soit produire un </a:t>
            </a:r>
            <a:r>
              <a:rPr lang="fr-FR" sz="1200" b="0" kern="0" dirty="0" err="1" smtClean="0">
                <a:solidFill>
                  <a:schemeClr val="bg1">
                    <a:lumMod val="50000"/>
                  </a:schemeClr>
                </a:solidFill>
                <a:latin typeface="Arial Narrow" panose="020B0606020202030204" pitchFamily="34" charset="0"/>
              </a:rPr>
              <a:t>reporting</a:t>
            </a:r>
            <a:r>
              <a:rPr lang="fr-FR" sz="1200" b="0" kern="0" dirty="0" smtClean="0">
                <a:solidFill>
                  <a:schemeClr val="bg1">
                    <a:lumMod val="50000"/>
                  </a:schemeClr>
                </a:solidFill>
                <a:latin typeface="Arial Narrow" panose="020B0606020202030204" pitchFamily="34" charset="0"/>
              </a:rPr>
              <a:t> périodique des coûts, charges et performances liés à leurs instruments financiers.  </a:t>
            </a:r>
            <a:endParaRPr lang="fr-FR" sz="1200" b="0" kern="0" dirty="0">
              <a:solidFill>
                <a:schemeClr val="bg1">
                  <a:lumMod val="50000"/>
                </a:schemeClr>
              </a:solidFill>
              <a:latin typeface="Arial Narrow" panose="020B0606020202030204" pitchFamily="34" charset="0"/>
            </a:endParaRPr>
          </a:p>
        </p:txBody>
      </p:sp>
      <p:sp>
        <p:nvSpPr>
          <p:cNvPr id="15" name="Espace réservé du contenu 2"/>
          <p:cNvSpPr txBox="1">
            <a:spLocks/>
          </p:cNvSpPr>
          <p:nvPr/>
        </p:nvSpPr>
        <p:spPr bwMode="auto">
          <a:xfrm>
            <a:off x="1894159" y="3450284"/>
            <a:ext cx="7020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lgn="just">
              <a:buNone/>
            </a:pPr>
            <a:r>
              <a:rPr lang="fr-FR" sz="1200" b="0" kern="0" dirty="0" smtClean="0">
                <a:solidFill>
                  <a:schemeClr val="bg1">
                    <a:lumMod val="50000"/>
                  </a:schemeClr>
                </a:solidFill>
                <a:latin typeface="Arial Narrow" panose="020B0606020202030204" pitchFamily="34" charset="0"/>
              </a:rPr>
              <a:t>Questionnaire de Connaissance Financière (anciennement Questionnaire de Compétence Financière)</a:t>
            </a:r>
            <a:endParaRPr lang="fr-FR" sz="1200" b="0" kern="0" dirty="0">
              <a:solidFill>
                <a:schemeClr val="bg1">
                  <a:lumMod val="50000"/>
                </a:schemeClr>
              </a:solidFill>
              <a:latin typeface="Arial Narrow" panose="020B0606020202030204" pitchFamily="34" charset="0"/>
            </a:endParaRPr>
          </a:p>
        </p:txBody>
      </p:sp>
      <p:sp>
        <p:nvSpPr>
          <p:cNvPr id="16" name="Espace réservé du contenu 2"/>
          <p:cNvSpPr txBox="1">
            <a:spLocks/>
          </p:cNvSpPr>
          <p:nvPr/>
        </p:nvSpPr>
        <p:spPr bwMode="auto">
          <a:xfrm>
            <a:off x="352759" y="3491849"/>
            <a:ext cx="1368000" cy="432000"/>
          </a:xfrm>
          <a:prstGeom prst="rect">
            <a:avLst/>
          </a:prstGeom>
          <a:solidFill>
            <a:schemeClr val="bg1">
              <a:lumMod val="95000"/>
            </a:schemeClr>
          </a:solidFill>
          <a:ln>
            <a:noFill/>
          </a:ln>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lgn="ctr">
              <a:buFont typeface="Wingdings" pitchFamily="2" charset="2"/>
              <a:buNone/>
            </a:pPr>
            <a:r>
              <a:rPr lang="fr-FR" sz="1200" kern="0" dirty="0" smtClean="0">
                <a:solidFill>
                  <a:schemeClr val="tx1"/>
                </a:solidFill>
                <a:latin typeface="Arial Narrow" panose="020B0606020202030204" pitchFamily="34" charset="0"/>
              </a:rPr>
              <a:t>QCF</a:t>
            </a:r>
            <a:endParaRPr lang="fr-FR" sz="1200" kern="0" dirty="0">
              <a:solidFill>
                <a:schemeClr val="tx1"/>
              </a:solidFill>
              <a:latin typeface="Arial Narrow" panose="020B0606020202030204" pitchFamily="34" charset="0"/>
            </a:endParaRPr>
          </a:p>
        </p:txBody>
      </p:sp>
      <p:cxnSp>
        <p:nvCxnSpPr>
          <p:cNvPr id="17" name="Connecteur droit 16"/>
          <p:cNvCxnSpPr/>
          <p:nvPr/>
        </p:nvCxnSpPr>
        <p:spPr bwMode="auto">
          <a:xfrm flipV="1">
            <a:off x="1934440" y="3980348"/>
            <a:ext cx="6840000" cy="11907"/>
          </a:xfrm>
          <a:prstGeom prst="line">
            <a:avLst/>
          </a:prstGeom>
          <a:solidFill>
            <a:schemeClr val="accent1"/>
          </a:solidFill>
          <a:ln w="3175" cap="flat" cmpd="sng" algn="ctr">
            <a:solidFill>
              <a:schemeClr val="bg1">
                <a:lumMod val="8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Connecteur droit 17"/>
          <p:cNvCxnSpPr/>
          <p:nvPr/>
        </p:nvCxnSpPr>
        <p:spPr bwMode="auto">
          <a:xfrm flipV="1">
            <a:off x="1934440" y="1772768"/>
            <a:ext cx="6840000" cy="11907"/>
          </a:xfrm>
          <a:prstGeom prst="line">
            <a:avLst/>
          </a:prstGeom>
          <a:solidFill>
            <a:schemeClr val="accent1"/>
          </a:solidFill>
          <a:ln w="3175" cap="flat" cmpd="sng" algn="ctr">
            <a:solidFill>
              <a:schemeClr val="bg1">
                <a:lumMod val="8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Connecteur droit 18"/>
          <p:cNvCxnSpPr/>
          <p:nvPr/>
        </p:nvCxnSpPr>
        <p:spPr bwMode="auto">
          <a:xfrm flipV="1">
            <a:off x="1970304" y="2733933"/>
            <a:ext cx="6840000" cy="11907"/>
          </a:xfrm>
          <a:prstGeom prst="line">
            <a:avLst/>
          </a:prstGeom>
          <a:solidFill>
            <a:schemeClr val="accent1"/>
          </a:solidFill>
          <a:ln w="3175" cap="flat" cmpd="sng" algn="ctr">
            <a:solidFill>
              <a:schemeClr val="bg1">
                <a:lumMod val="8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Connecteur droit 19"/>
          <p:cNvCxnSpPr/>
          <p:nvPr/>
        </p:nvCxnSpPr>
        <p:spPr bwMode="auto">
          <a:xfrm flipV="1">
            <a:off x="1935609" y="3346341"/>
            <a:ext cx="6840000" cy="11907"/>
          </a:xfrm>
          <a:prstGeom prst="line">
            <a:avLst/>
          </a:prstGeom>
          <a:solidFill>
            <a:schemeClr val="accent1"/>
          </a:solidFill>
          <a:ln w="3175" cap="flat" cmpd="sng" algn="ctr">
            <a:solidFill>
              <a:schemeClr val="bg1">
                <a:lumMod val="8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Connecteur droit 20"/>
          <p:cNvCxnSpPr/>
          <p:nvPr/>
        </p:nvCxnSpPr>
        <p:spPr bwMode="auto">
          <a:xfrm flipV="1">
            <a:off x="1934440" y="4824019"/>
            <a:ext cx="6840000" cy="11907"/>
          </a:xfrm>
          <a:prstGeom prst="line">
            <a:avLst/>
          </a:prstGeom>
          <a:solidFill>
            <a:schemeClr val="accent1"/>
          </a:solidFill>
          <a:ln w="3175" cap="flat" cmpd="sng" algn="ctr">
            <a:solidFill>
              <a:schemeClr val="bg1">
                <a:lumMod val="8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Connecteur droit 21"/>
          <p:cNvCxnSpPr/>
          <p:nvPr/>
        </p:nvCxnSpPr>
        <p:spPr bwMode="auto">
          <a:xfrm flipV="1">
            <a:off x="1962150" y="5484080"/>
            <a:ext cx="6840000" cy="11907"/>
          </a:xfrm>
          <a:prstGeom prst="line">
            <a:avLst/>
          </a:prstGeom>
          <a:solidFill>
            <a:schemeClr val="accent1"/>
          </a:solidFill>
          <a:ln w="3175" cap="flat" cmpd="sng" algn="ctr">
            <a:solidFill>
              <a:schemeClr val="bg1">
                <a:lumMod val="85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 name="Espace réservé du texte 1"/>
          <p:cNvSpPr>
            <a:spLocks noGrp="1"/>
          </p:cNvSpPr>
          <p:nvPr>
            <p:ph type="body" sz="quarter" idx="16"/>
          </p:nvPr>
        </p:nvSpPr>
        <p:spPr>
          <a:xfrm>
            <a:off x="739239" y="357375"/>
            <a:ext cx="8404761" cy="709425"/>
          </a:xfrm>
        </p:spPr>
        <p:txBody>
          <a:bodyPr/>
          <a:lstStyle/>
          <a:p>
            <a:r>
              <a:rPr lang="fr-FR" sz="2000" dirty="0" smtClean="0"/>
              <a:t>ANNEXE : Glossaire (2/2)</a:t>
            </a:r>
            <a:endParaRPr lang="fr-FR" sz="2000" dirty="0"/>
          </a:p>
        </p:txBody>
      </p:sp>
      <p:sp>
        <p:nvSpPr>
          <p:cNvPr id="26" name="Espace réservé du contenu 2"/>
          <p:cNvSpPr txBox="1">
            <a:spLocks/>
          </p:cNvSpPr>
          <p:nvPr/>
        </p:nvSpPr>
        <p:spPr bwMode="auto">
          <a:xfrm>
            <a:off x="1879135" y="2067345"/>
            <a:ext cx="7020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lgn="just">
              <a:buNone/>
            </a:pPr>
            <a:r>
              <a:rPr lang="fr-FR" sz="1200" b="0" kern="0" dirty="0" err="1">
                <a:solidFill>
                  <a:schemeClr val="bg1">
                    <a:lumMod val="50000"/>
                  </a:schemeClr>
                </a:solidFill>
                <a:latin typeface="Arial Narrow" panose="020B0606020202030204" pitchFamily="34" charset="0"/>
              </a:rPr>
              <a:t>Packaged</a:t>
            </a:r>
            <a:r>
              <a:rPr lang="fr-FR" sz="1200" b="0" kern="0" dirty="0">
                <a:solidFill>
                  <a:schemeClr val="bg1">
                    <a:lumMod val="50000"/>
                  </a:schemeClr>
                </a:solidFill>
                <a:latin typeface="Arial Narrow" panose="020B0606020202030204" pitchFamily="34" charset="0"/>
              </a:rPr>
              <a:t> </a:t>
            </a:r>
            <a:r>
              <a:rPr lang="fr-FR" sz="1200" b="0" kern="0" dirty="0" err="1">
                <a:solidFill>
                  <a:schemeClr val="bg1">
                    <a:lumMod val="50000"/>
                  </a:schemeClr>
                </a:solidFill>
                <a:latin typeface="Arial Narrow" panose="020B0606020202030204" pitchFamily="34" charset="0"/>
              </a:rPr>
              <a:t>Retail</a:t>
            </a:r>
            <a:r>
              <a:rPr lang="fr-FR" sz="1200" b="0" kern="0" dirty="0">
                <a:solidFill>
                  <a:schemeClr val="bg1">
                    <a:lumMod val="50000"/>
                  </a:schemeClr>
                </a:solidFill>
                <a:latin typeface="Arial Narrow" panose="020B0606020202030204" pitchFamily="34" charset="0"/>
              </a:rPr>
              <a:t> Investment and </a:t>
            </a:r>
            <a:r>
              <a:rPr lang="fr-FR" sz="1200" b="0" kern="0" dirty="0" err="1">
                <a:solidFill>
                  <a:schemeClr val="bg1">
                    <a:lumMod val="50000"/>
                  </a:schemeClr>
                </a:solidFill>
                <a:latin typeface="Arial Narrow" panose="020B0606020202030204" pitchFamily="34" charset="0"/>
              </a:rPr>
              <a:t>Insurance</a:t>
            </a:r>
            <a:r>
              <a:rPr lang="fr-FR" sz="1200" b="0" kern="0" dirty="0">
                <a:solidFill>
                  <a:schemeClr val="bg1">
                    <a:lumMod val="50000"/>
                  </a:schemeClr>
                </a:solidFill>
                <a:latin typeface="Arial Narrow" panose="020B0606020202030204" pitchFamily="34" charset="0"/>
              </a:rPr>
              <a:t> </a:t>
            </a:r>
            <a:r>
              <a:rPr lang="fr-FR" sz="1200" b="0" kern="0" dirty="0" err="1">
                <a:solidFill>
                  <a:schemeClr val="bg1">
                    <a:lumMod val="50000"/>
                  </a:schemeClr>
                </a:solidFill>
                <a:latin typeface="Arial Narrow" panose="020B0606020202030204" pitchFamily="34" charset="0"/>
              </a:rPr>
              <a:t>Products</a:t>
            </a:r>
            <a:r>
              <a:rPr lang="fr-FR" sz="1200" b="0" kern="0" dirty="0">
                <a:solidFill>
                  <a:schemeClr val="bg1">
                    <a:lumMod val="50000"/>
                  </a:schemeClr>
                </a:solidFill>
                <a:latin typeface="Arial Narrow" panose="020B0606020202030204" pitchFamily="34" charset="0"/>
              </a:rPr>
              <a:t>. Le règlement </a:t>
            </a:r>
            <a:r>
              <a:rPr lang="fr-FR" sz="1200" b="0" kern="0" dirty="0" err="1" smtClean="0">
                <a:solidFill>
                  <a:schemeClr val="bg1">
                    <a:lumMod val="50000"/>
                  </a:schemeClr>
                </a:solidFill>
                <a:latin typeface="Arial Narrow" panose="020B0606020202030204" pitchFamily="34" charset="0"/>
              </a:rPr>
              <a:t>PRIIP’s</a:t>
            </a:r>
            <a:r>
              <a:rPr lang="fr-FR" sz="1200" b="0" kern="0" dirty="0" smtClean="0">
                <a:solidFill>
                  <a:schemeClr val="bg1">
                    <a:lumMod val="50000"/>
                  </a:schemeClr>
                </a:solidFill>
                <a:latin typeface="Arial Narrow" panose="020B0606020202030204" pitchFamily="34" charset="0"/>
              </a:rPr>
              <a:t> </a:t>
            </a:r>
            <a:r>
              <a:rPr lang="fr-FR" sz="1200" b="0" kern="0" dirty="0">
                <a:solidFill>
                  <a:schemeClr val="bg1">
                    <a:lumMod val="50000"/>
                  </a:schemeClr>
                </a:solidFill>
                <a:latin typeface="Arial Narrow" panose="020B0606020202030204" pitchFamily="34" charset="0"/>
              </a:rPr>
              <a:t>couvre les produits d’investissement ou d’assurance, dès lors que leur performance dépend, directement ou indirectement, partiellement ou totalement, des fluctuations du marché. Il prévoit la mise en place d’un document d’informations clés (DIC ou KID, Key Information Document) à remettre aux clients </a:t>
            </a:r>
            <a:r>
              <a:rPr lang="fr-FR" sz="1200" b="0" kern="0" dirty="0" smtClean="0">
                <a:solidFill>
                  <a:schemeClr val="bg1">
                    <a:lumMod val="50000"/>
                  </a:schemeClr>
                </a:solidFill>
                <a:latin typeface="Arial Narrow" panose="020B0606020202030204" pitchFamily="34" charset="0"/>
              </a:rPr>
              <a:t>finaux.</a:t>
            </a:r>
            <a:endParaRPr lang="fr-FR" sz="1200" b="0" kern="0" dirty="0">
              <a:solidFill>
                <a:schemeClr val="bg1">
                  <a:lumMod val="50000"/>
                </a:schemeClr>
              </a:solidFill>
              <a:latin typeface="Arial Narrow" panose="020B0606020202030204" pitchFamily="34" charset="0"/>
            </a:endParaRPr>
          </a:p>
        </p:txBody>
      </p:sp>
      <p:sp>
        <p:nvSpPr>
          <p:cNvPr id="27" name="Espace réservé du contenu 2"/>
          <p:cNvSpPr txBox="1">
            <a:spLocks/>
          </p:cNvSpPr>
          <p:nvPr/>
        </p:nvSpPr>
        <p:spPr bwMode="auto">
          <a:xfrm>
            <a:off x="345247" y="2038770"/>
            <a:ext cx="1368000" cy="432000"/>
          </a:xfrm>
          <a:prstGeom prst="rect">
            <a:avLst/>
          </a:prstGeom>
          <a:solidFill>
            <a:schemeClr val="bg1">
              <a:lumMod val="95000"/>
            </a:schemeClr>
          </a:solidFill>
          <a:ln>
            <a:noFill/>
          </a:ln>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lgn="ctr">
              <a:buFont typeface="Wingdings" pitchFamily="2" charset="2"/>
              <a:buNone/>
            </a:pPr>
            <a:r>
              <a:rPr lang="fr-FR" sz="1200" kern="0" dirty="0" err="1">
                <a:solidFill>
                  <a:schemeClr val="tx1"/>
                </a:solidFill>
                <a:latin typeface="Arial Narrow" panose="020B0606020202030204" pitchFamily="34" charset="0"/>
              </a:rPr>
              <a:t>PRIIP’s</a:t>
            </a:r>
            <a:endParaRPr lang="fr-FR" sz="1200" kern="0" dirty="0">
              <a:solidFill>
                <a:schemeClr val="tx1"/>
              </a:solidFill>
              <a:latin typeface="Arial Narrow" panose="020B0606020202030204" pitchFamily="34" charset="0"/>
            </a:endParaRPr>
          </a:p>
        </p:txBody>
      </p:sp>
      <p:sp>
        <p:nvSpPr>
          <p:cNvPr id="28" name="Espace réservé du contenu 2"/>
          <p:cNvSpPr txBox="1">
            <a:spLocks/>
          </p:cNvSpPr>
          <p:nvPr/>
        </p:nvSpPr>
        <p:spPr bwMode="auto">
          <a:xfrm>
            <a:off x="1886647" y="4951632"/>
            <a:ext cx="702000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lgn="just">
              <a:buNone/>
            </a:pPr>
            <a:r>
              <a:rPr lang="fr-FR" sz="1200" b="0" kern="0" dirty="0" smtClean="0">
                <a:solidFill>
                  <a:schemeClr val="bg1">
                    <a:lumMod val="50000"/>
                  </a:schemeClr>
                </a:solidFill>
                <a:latin typeface="Arial Narrow" panose="020B0606020202030204" pitchFamily="34" charset="0"/>
              </a:rPr>
              <a:t>Réception-transmission d’ordres. MIF 2 impose d’enrichir cette prestation d’un </a:t>
            </a:r>
            <a:r>
              <a:rPr lang="fr-FR" sz="1200" b="0" kern="0" dirty="0" err="1" smtClean="0">
                <a:solidFill>
                  <a:schemeClr val="bg1">
                    <a:lumMod val="50000"/>
                  </a:schemeClr>
                </a:solidFill>
                <a:latin typeface="Arial Narrow" panose="020B0606020202030204" pitchFamily="34" charset="0"/>
              </a:rPr>
              <a:t>reporting</a:t>
            </a:r>
            <a:r>
              <a:rPr lang="fr-FR" sz="1200" b="0" kern="0" dirty="0" smtClean="0">
                <a:solidFill>
                  <a:schemeClr val="bg1">
                    <a:lumMod val="50000"/>
                  </a:schemeClr>
                </a:solidFill>
                <a:latin typeface="Arial Narrow" panose="020B0606020202030204" pitchFamily="34" charset="0"/>
              </a:rPr>
              <a:t> à valeur ajoutée pour justifier la perception de rétrocessions.</a:t>
            </a:r>
            <a:endParaRPr lang="fr-FR" sz="1200" b="0" kern="0" dirty="0">
              <a:solidFill>
                <a:schemeClr val="bg1">
                  <a:lumMod val="50000"/>
                </a:schemeClr>
              </a:solidFill>
              <a:latin typeface="Arial Narrow" panose="020B0606020202030204" pitchFamily="34" charset="0"/>
            </a:endParaRPr>
          </a:p>
        </p:txBody>
      </p:sp>
      <p:sp>
        <p:nvSpPr>
          <p:cNvPr id="29" name="Espace réservé du contenu 2"/>
          <p:cNvSpPr txBox="1">
            <a:spLocks/>
          </p:cNvSpPr>
          <p:nvPr/>
        </p:nvSpPr>
        <p:spPr bwMode="auto">
          <a:xfrm>
            <a:off x="352759" y="4951632"/>
            <a:ext cx="1368000" cy="432000"/>
          </a:xfrm>
          <a:prstGeom prst="rect">
            <a:avLst/>
          </a:prstGeom>
          <a:solidFill>
            <a:schemeClr val="bg1">
              <a:lumMod val="95000"/>
            </a:schemeClr>
          </a:solidFill>
          <a:ln>
            <a:noFill/>
          </a:ln>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lgn="ctr">
              <a:buFont typeface="Wingdings" pitchFamily="2" charset="2"/>
              <a:buNone/>
            </a:pPr>
            <a:r>
              <a:rPr lang="fr-FR" sz="1200" kern="0" dirty="0" smtClean="0">
                <a:solidFill>
                  <a:schemeClr val="tx1"/>
                </a:solidFill>
                <a:latin typeface="Arial Narrow" panose="020B0606020202030204" pitchFamily="34" charset="0"/>
              </a:rPr>
              <a:t>RTO</a:t>
            </a:r>
            <a:endParaRPr lang="fr-FR" sz="1200" kern="0" dirty="0">
              <a:solidFill>
                <a:schemeClr val="tx1"/>
              </a:solidFill>
              <a:latin typeface="Arial Narrow" panose="020B0606020202030204" pitchFamily="34" charset="0"/>
            </a:endParaRPr>
          </a:p>
        </p:txBody>
      </p:sp>
      <p:sp>
        <p:nvSpPr>
          <p:cNvPr id="30" name="Espace réservé du contenu 2"/>
          <p:cNvSpPr txBox="1">
            <a:spLocks/>
          </p:cNvSpPr>
          <p:nvPr/>
        </p:nvSpPr>
        <p:spPr bwMode="auto">
          <a:xfrm>
            <a:off x="345247" y="1236752"/>
            <a:ext cx="1368000" cy="468000"/>
          </a:xfrm>
          <a:prstGeom prst="rect">
            <a:avLst/>
          </a:prstGeom>
          <a:solidFill>
            <a:schemeClr val="bg1">
              <a:lumMod val="95000"/>
            </a:schemeClr>
          </a:solidFill>
          <a:ln>
            <a:noFill/>
          </a:ln>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lgn="ctr">
              <a:buFont typeface="Wingdings" pitchFamily="2" charset="2"/>
              <a:buNone/>
            </a:pPr>
            <a:r>
              <a:rPr lang="fr-FR" sz="1200" kern="0" dirty="0">
                <a:solidFill>
                  <a:schemeClr val="tx1"/>
                </a:solidFill>
                <a:latin typeface="Arial Narrow" panose="020B0606020202030204" pitchFamily="34" charset="0"/>
              </a:rPr>
              <a:t>Portefeuille Modèle</a:t>
            </a:r>
          </a:p>
        </p:txBody>
      </p:sp>
      <p:sp>
        <p:nvSpPr>
          <p:cNvPr id="31" name="Espace réservé du contenu 2"/>
          <p:cNvSpPr txBox="1">
            <a:spLocks/>
          </p:cNvSpPr>
          <p:nvPr/>
        </p:nvSpPr>
        <p:spPr bwMode="auto">
          <a:xfrm>
            <a:off x="1879135" y="1236752"/>
            <a:ext cx="7020000" cy="46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lgn="just">
              <a:buNone/>
            </a:pPr>
            <a:r>
              <a:rPr lang="fr-FR" sz="1200" b="0" kern="0" dirty="0">
                <a:solidFill>
                  <a:schemeClr val="bg1">
                    <a:lumMod val="50000"/>
                  </a:schemeClr>
                </a:solidFill>
                <a:latin typeface="Arial Narrow" panose="020B0606020202030204" pitchFamily="34" charset="0"/>
              </a:rPr>
              <a:t>Allocation de produits </a:t>
            </a:r>
            <a:r>
              <a:rPr lang="fr-FR" sz="1200" b="0" kern="0" dirty="0" smtClean="0">
                <a:solidFill>
                  <a:schemeClr val="bg1">
                    <a:lumMod val="50000"/>
                  </a:schemeClr>
                </a:solidFill>
                <a:latin typeface="Arial Narrow" panose="020B0606020202030204" pitchFamily="34" charset="0"/>
              </a:rPr>
              <a:t>prédéfinie </a:t>
            </a:r>
            <a:r>
              <a:rPr lang="fr-FR" sz="1200" b="0" kern="0" dirty="0">
                <a:solidFill>
                  <a:schemeClr val="bg1">
                    <a:lumMod val="50000"/>
                  </a:schemeClr>
                </a:solidFill>
                <a:latin typeface="Arial Narrow" panose="020B0606020202030204" pitchFamily="34" charset="0"/>
              </a:rPr>
              <a:t>pour répondre à des besoins d’investissement et tenant compte du degré d’acceptation du risque et l’espérance de rendement attendue par le </a:t>
            </a:r>
            <a:r>
              <a:rPr lang="fr-FR" sz="1200" b="0" kern="0" dirty="0" smtClean="0">
                <a:solidFill>
                  <a:schemeClr val="bg1">
                    <a:lumMod val="50000"/>
                  </a:schemeClr>
                </a:solidFill>
                <a:latin typeface="Arial Narrow" panose="020B0606020202030204" pitchFamily="34" charset="0"/>
              </a:rPr>
              <a:t>client.</a:t>
            </a:r>
            <a:endParaRPr lang="fr-FR" sz="1200" b="0" kern="0" dirty="0">
              <a:solidFill>
                <a:schemeClr val="bg1">
                  <a:lumMod val="50000"/>
                </a:schemeClr>
              </a:solidFill>
              <a:latin typeface="Arial Narrow" panose="020B0606020202030204" pitchFamily="34" charset="0"/>
            </a:endParaRPr>
          </a:p>
        </p:txBody>
      </p:sp>
    </p:spTree>
    <p:extLst>
      <p:ext uri="{BB962C8B-B14F-4D97-AF65-F5344CB8AC3E}">
        <p14:creationId xmlns:p14="http://schemas.microsoft.com/office/powerpoint/2010/main" val="8516342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a:bodyPr>
          <a:lstStyle/>
          <a:p>
            <a:r>
              <a:rPr lang="fr-FR" dirty="0" smtClean="0">
                <a:solidFill>
                  <a:srgbClr val="FF0000"/>
                </a:solidFill>
              </a:rPr>
              <a:t>Actualités </a:t>
            </a:r>
            <a:r>
              <a:rPr lang="fr-FR" dirty="0"/>
              <a:t>de la </a:t>
            </a:r>
            <a:r>
              <a:rPr lang="fr-FR" dirty="0" smtClean="0"/>
              <a:t>semaine</a:t>
            </a:r>
            <a:endParaRPr lang="fr-FR" dirty="0"/>
          </a:p>
        </p:txBody>
      </p:sp>
      <p:pic>
        <p:nvPicPr>
          <p:cNvPr id="4" name="Picture 3"/>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198" b="95808" l="5422" r="89157">
                        <a14:foregroundMark x1="70482" y1="42515" x2="70482" y2="42515"/>
                        <a14:foregroundMark x1="87349" y1="24551" x2="87349" y2="24551"/>
                        <a14:foregroundMark x1="83133" y1="5988" x2="83133" y2="5988"/>
                        <a14:foregroundMark x1="69277" y1="2994" x2="69277" y2="2994"/>
                        <a14:foregroundMark x1="54217" y1="9581" x2="54217" y2="9581"/>
                        <a14:foregroundMark x1="52410" y1="22754" x2="52410" y2="22754"/>
                        <a14:foregroundMark x1="57229" y1="29940" x2="57229" y2="29940"/>
                        <a14:foregroundMark x1="69880" y1="42515" x2="86747" y2="23353"/>
                        <a14:foregroundMark x1="87349" y1="23952" x2="82530" y2="5389"/>
                        <a14:foregroundMark x1="82530" y1="5389" x2="69277" y2="2395"/>
                        <a14:foregroundMark x1="68072" y1="2994" x2="55422" y2="8982"/>
                        <a14:foregroundMark x1="53614" y1="10778" x2="51807" y2="22156"/>
                        <a14:foregroundMark x1="52410" y1="23952" x2="57831" y2="29341"/>
                        <a14:foregroundMark x1="57229" y1="29940" x2="68675" y2="41916"/>
                        <a14:foregroundMark x1="34337" y1="28144" x2="34337" y2="28144"/>
                        <a14:foregroundMark x1="45783" y1="30539" x2="45783" y2="30539"/>
                        <a14:foregroundMark x1="51807" y1="21557" x2="34337" y2="26946"/>
                        <a14:foregroundMark x1="69277" y1="14970" x2="69277" y2="14970"/>
                        <a14:foregroundMark x1="69277" y1="22754" x2="69277" y2="22754"/>
                        <a14:foregroundMark x1="69277" y1="22754" x2="69277" y2="22754"/>
                        <a14:foregroundMark x1="75904" y1="18563" x2="75904" y2="18563"/>
                        <a14:foregroundMark x1="77711" y1="11377" x2="77711" y2="11377"/>
                        <a14:foregroundMark x1="63253" y1="13174" x2="63253" y2="13174"/>
                        <a14:foregroundMark x1="64458" y1="15569" x2="64458" y2="15569"/>
                        <a14:foregroundMark x1="66867" y1="14371" x2="66867" y2="14371"/>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6784531" y="3370620"/>
            <a:ext cx="1524947" cy="15341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à coins arrondis 4"/>
          <p:cNvSpPr/>
          <p:nvPr/>
        </p:nvSpPr>
        <p:spPr>
          <a:xfrm>
            <a:off x="5610062" y="1925471"/>
            <a:ext cx="2918133" cy="1371600"/>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fr-FR" b="1" dirty="0">
                <a:solidFill>
                  <a:srgbClr val="000000"/>
                </a:solidFill>
              </a:rPr>
              <a:t>Retrouvez chaque semaine toutes les actualités dans le brief DG / DUC / DA adressé aux managers.</a:t>
            </a:r>
          </a:p>
        </p:txBody>
      </p:sp>
      <p:sp>
        <p:nvSpPr>
          <p:cNvPr id="7" name="Espace réservé du contenu 1"/>
          <p:cNvSpPr>
            <a:spLocks noGrp="1"/>
          </p:cNvSpPr>
          <p:nvPr>
            <p:ph idx="1"/>
          </p:nvPr>
        </p:nvSpPr>
        <p:spPr>
          <a:xfrm>
            <a:off x="514712" y="1218416"/>
            <a:ext cx="8310115" cy="4843718"/>
          </a:xfrm>
        </p:spPr>
        <p:txBody>
          <a:bodyPr>
            <a:normAutofit/>
          </a:bodyPr>
          <a:lstStyle/>
          <a:p>
            <a:pPr marL="982663" lvl="0" indent="-266700">
              <a:buFont typeface="Wingdings" panose="05000000000000000000" pitchFamily="2" charset="2"/>
              <a:buChar char="Ø"/>
            </a:pPr>
            <a:r>
              <a:rPr lang="fr-FR" b="1" dirty="0">
                <a:solidFill>
                  <a:srgbClr val="FF0000"/>
                </a:solidFill>
                <a:latin typeface="Arial Narrow" panose="020B0606020202030204" pitchFamily="34" charset="0"/>
              </a:rPr>
              <a:t>Fichiers à traiter :</a:t>
            </a:r>
            <a:r>
              <a:rPr lang="fr-FR" b="1" dirty="0">
                <a:latin typeface="Arial Narrow" panose="020B0606020202030204" pitchFamily="34" charset="0"/>
              </a:rPr>
              <a:t>	</a:t>
            </a:r>
            <a:r>
              <a:rPr lang="fr-FR" dirty="0" smtClean="0">
                <a:latin typeface="Arial Narrow" panose="020B0606020202030204" pitchFamily="34" charset="0"/>
              </a:rPr>
              <a:t>Mobilité </a:t>
            </a:r>
            <a:r>
              <a:rPr lang="fr-FR" dirty="0">
                <a:latin typeface="Arial Narrow" panose="020B0606020202030204" pitchFamily="34" charset="0"/>
              </a:rPr>
              <a:t>bancaire</a:t>
            </a:r>
          </a:p>
          <a:p>
            <a:pPr marL="1371600" lvl="3" indent="0">
              <a:buNone/>
            </a:pPr>
            <a:r>
              <a:rPr lang="fr-FR" sz="1800" dirty="0">
                <a:latin typeface="Arial Narrow" panose="020B0606020202030204" pitchFamily="34" charset="0"/>
              </a:rPr>
              <a:t>	</a:t>
            </a:r>
            <a:r>
              <a:rPr lang="fr-FR" sz="1800" dirty="0" smtClean="0">
                <a:latin typeface="Arial Narrow" panose="020B0606020202030204" pitchFamily="34" charset="0"/>
              </a:rPr>
              <a:t>	</a:t>
            </a:r>
            <a:r>
              <a:rPr lang="fr-FR" sz="1800" dirty="0" err="1" smtClean="0">
                <a:latin typeface="Arial Narrow" panose="020B0606020202030204" pitchFamily="34" charset="0"/>
              </a:rPr>
              <a:t>Izicarte</a:t>
            </a:r>
            <a:endParaRPr lang="fr-FR" sz="1800" dirty="0">
              <a:latin typeface="Arial Narrow" panose="020B0606020202030204" pitchFamily="34" charset="0"/>
            </a:endParaRPr>
          </a:p>
          <a:p>
            <a:pPr marL="0" lvl="0" indent="0">
              <a:buNone/>
            </a:pPr>
            <a:r>
              <a:rPr lang="fr-FR" dirty="0">
                <a:latin typeface="Arial Narrow" panose="020B0606020202030204" pitchFamily="34" charset="0"/>
              </a:rPr>
              <a:t>		</a:t>
            </a:r>
            <a:r>
              <a:rPr lang="fr-FR" dirty="0" smtClean="0">
                <a:latin typeface="Arial Narrow" panose="020B0606020202030204" pitchFamily="34" charset="0"/>
              </a:rPr>
              <a:t>	PEL </a:t>
            </a:r>
            <a:r>
              <a:rPr lang="fr-FR" dirty="0">
                <a:latin typeface="Arial Narrow" panose="020B0606020202030204" pitchFamily="34" charset="0"/>
              </a:rPr>
              <a:t>non-respect</a:t>
            </a:r>
          </a:p>
          <a:p>
            <a:pPr marL="0" lvl="0" indent="0">
              <a:buNone/>
            </a:pPr>
            <a:r>
              <a:rPr lang="fr-FR" dirty="0">
                <a:latin typeface="Arial Narrow" panose="020B0606020202030204" pitchFamily="34" charset="0"/>
              </a:rPr>
              <a:t>		</a:t>
            </a:r>
            <a:r>
              <a:rPr lang="fr-FR" dirty="0" smtClean="0">
                <a:latin typeface="Arial Narrow" panose="020B0606020202030204" pitchFamily="34" charset="0"/>
              </a:rPr>
              <a:t>	Lutte </a:t>
            </a:r>
            <a:r>
              <a:rPr lang="fr-FR" dirty="0">
                <a:latin typeface="Arial Narrow" panose="020B0606020202030204" pitchFamily="34" charset="0"/>
              </a:rPr>
              <a:t>anti-résiliation</a:t>
            </a:r>
          </a:p>
          <a:p>
            <a:pPr marL="0" lvl="0" indent="0">
              <a:buNone/>
            </a:pPr>
            <a:r>
              <a:rPr lang="fr-FR" dirty="0">
                <a:latin typeface="Arial Narrow" panose="020B0606020202030204" pitchFamily="34" charset="0"/>
              </a:rPr>
              <a:t>		</a:t>
            </a:r>
            <a:r>
              <a:rPr lang="fr-FR" dirty="0" smtClean="0">
                <a:latin typeface="Arial Narrow" panose="020B0606020202030204" pitchFamily="34" charset="0"/>
              </a:rPr>
              <a:t>	Fichier Surveillance</a:t>
            </a:r>
          </a:p>
          <a:p>
            <a:pPr marL="0" lvl="0" indent="0">
              <a:buNone/>
            </a:pPr>
            <a:endParaRPr lang="fr-FR" sz="1400" b="1" dirty="0">
              <a:latin typeface="Arial Narrow" panose="020B0606020202030204" pitchFamily="34" charset="0"/>
            </a:endParaRPr>
          </a:p>
          <a:p>
            <a:pPr lvl="0"/>
            <a:r>
              <a:rPr lang="fr-FR" b="1" dirty="0"/>
              <a:t>BANCA </a:t>
            </a:r>
            <a:r>
              <a:rPr lang="fr-FR" b="1"/>
              <a:t>–</a:t>
            </a:r>
            <a:r>
              <a:rPr lang="fr-FR"/>
              <a:t> </a:t>
            </a:r>
            <a:r>
              <a:rPr lang="fr-FR" b="1" smtClean="0"/>
              <a:t>Calendrier </a:t>
            </a:r>
            <a:r>
              <a:rPr lang="fr-FR" b="1" dirty="0" smtClean="0"/>
              <a:t>de l’avent</a:t>
            </a:r>
          </a:p>
          <a:p>
            <a:r>
              <a:rPr lang="fr-FR" b="1" dirty="0"/>
              <a:t>BANCA –</a:t>
            </a:r>
            <a:r>
              <a:rPr lang="fr-FR" dirty="0"/>
              <a:t> </a:t>
            </a:r>
            <a:r>
              <a:rPr lang="fr-FR" b="1" dirty="0"/>
              <a:t>Mobilité Bancaire – suivi ISILIS</a:t>
            </a:r>
            <a:endParaRPr lang="fr-FR" b="1" dirty="0" smtClean="0"/>
          </a:p>
          <a:p>
            <a:r>
              <a:rPr lang="fr-FR" b="1" dirty="0" smtClean="0"/>
              <a:t>BANCA –</a:t>
            </a:r>
            <a:r>
              <a:rPr lang="fr-FR" dirty="0" smtClean="0"/>
              <a:t> </a:t>
            </a:r>
            <a:r>
              <a:rPr lang="fr-FR" b="1" dirty="0"/>
              <a:t>Rappel sur la tarification des cartes prorata </a:t>
            </a:r>
            <a:r>
              <a:rPr lang="fr-FR" b="1" dirty="0" err="1"/>
              <a:t>temporis</a:t>
            </a:r>
            <a:endParaRPr lang="fr-FR" b="1" dirty="0" smtClean="0"/>
          </a:p>
          <a:p>
            <a:r>
              <a:rPr lang="fr-FR" b="1" dirty="0" smtClean="0"/>
              <a:t>EPARGNE – </a:t>
            </a:r>
            <a:r>
              <a:rPr lang="fr-FR" b="1" dirty="0"/>
              <a:t>Changement de nom de la Banque Privée </a:t>
            </a:r>
            <a:r>
              <a:rPr lang="fr-FR" b="1" dirty="0" smtClean="0"/>
              <a:t>1818</a:t>
            </a:r>
          </a:p>
          <a:p>
            <a:r>
              <a:rPr lang="fr-FR" b="1" dirty="0" smtClean="0"/>
              <a:t>MARCHE DES PROS – </a:t>
            </a:r>
            <a:r>
              <a:rPr lang="fr-FR" b="1" dirty="0"/>
              <a:t>Identifiant LEI</a:t>
            </a:r>
            <a:endParaRPr lang="fr-FR" dirty="0"/>
          </a:p>
          <a:p>
            <a:r>
              <a:rPr lang="fr-FR" b="1" dirty="0"/>
              <a:t>MARCHE DES PROS – Suivi du Fonds de Commerce</a:t>
            </a:r>
            <a:endParaRPr lang="fr-FR" b="1" dirty="0" smtClean="0"/>
          </a:p>
          <a:p>
            <a:r>
              <a:rPr lang="fr-FR" b="1" dirty="0"/>
              <a:t>MARCHE DES PROS – Révision annuelle à fin octobre</a:t>
            </a:r>
            <a:endParaRPr lang="fr-FR" dirty="0"/>
          </a:p>
          <a:p>
            <a:r>
              <a:rPr lang="fr-FR" b="1" dirty="0"/>
              <a:t>MARCHE DES PROS – Ingénierie </a:t>
            </a:r>
            <a:r>
              <a:rPr lang="fr-FR" b="1" dirty="0" smtClean="0"/>
              <a:t>Sociale</a:t>
            </a:r>
            <a:endParaRPr lang="fr-FR" dirty="0"/>
          </a:p>
        </p:txBody>
      </p:sp>
    </p:spTree>
    <p:extLst>
      <p:ext uri="{BB962C8B-B14F-4D97-AF65-F5344CB8AC3E}">
        <p14:creationId xmlns:p14="http://schemas.microsoft.com/office/powerpoint/2010/main" val="1314580608"/>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èm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4114</TotalTime>
  <Words>2677</Words>
  <Application>Microsoft Office PowerPoint</Application>
  <PresentationFormat>Affichage à l'écran (4:3)</PresentationFormat>
  <Paragraphs>389</Paragraphs>
  <Slides>18</Slides>
  <Notes>4</Notes>
  <HiddenSlides>0</HiddenSlides>
  <MMClips>0</MMClips>
  <ScaleCrop>false</ScaleCrop>
  <HeadingPairs>
    <vt:vector size="4" baseType="variant">
      <vt:variant>
        <vt:lpstr>Thème</vt:lpstr>
      </vt:variant>
      <vt:variant>
        <vt:i4>2</vt:i4>
      </vt:variant>
      <vt:variant>
        <vt:lpstr>Titres des diapositives</vt:lpstr>
      </vt:variant>
      <vt:variant>
        <vt:i4>18</vt:i4>
      </vt:variant>
    </vt:vector>
  </HeadingPairs>
  <TitlesOfParts>
    <vt:vector size="20" baseType="lpstr">
      <vt:lpstr>Thème Office</vt:lpstr>
      <vt:lpstr>1-MODELE PART</vt:lpstr>
      <vt:lpstr>TITRE AVEC UN MOT EN ROUGE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Actualités de la semaine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Alain.GERBAULET@bpce.fr</dc:creator>
  <cp:lastModifiedBy>A5700294</cp:lastModifiedBy>
  <cp:revision>396</cp:revision>
  <cp:lastPrinted>2017-10-30T13:44:41Z</cp:lastPrinted>
  <dcterms:created xsi:type="dcterms:W3CDTF">2016-06-03T08:10:53Z</dcterms:created>
  <dcterms:modified xsi:type="dcterms:W3CDTF">2017-11-28T15:42:29Z</dcterms:modified>
</cp:coreProperties>
</file>