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4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5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6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  <Override PartName="/ppt/charts/style3.xml" ContentType="application/vnd.ms-office.chartstyle+xml"/>
  <Override PartName="/ppt/charts/colors3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836" r:id="rId2"/>
    <p:sldMasterId id="2147483846" r:id="rId3"/>
    <p:sldMasterId id="2147483867" r:id="rId4"/>
    <p:sldMasterId id="2147483877" r:id="rId5"/>
    <p:sldMasterId id="2147483914" r:id="rId6"/>
    <p:sldMasterId id="2147483926" r:id="rId7"/>
  </p:sldMasterIdLst>
  <p:notesMasterIdLst>
    <p:notesMasterId r:id="rId33"/>
  </p:notesMasterIdLst>
  <p:handoutMasterIdLst>
    <p:handoutMasterId r:id="rId34"/>
  </p:handoutMasterIdLst>
  <p:sldIdLst>
    <p:sldId id="933" r:id="rId8"/>
    <p:sldId id="940" r:id="rId9"/>
    <p:sldId id="942" r:id="rId10"/>
    <p:sldId id="943" r:id="rId11"/>
    <p:sldId id="944" r:id="rId12"/>
    <p:sldId id="945" r:id="rId13"/>
    <p:sldId id="946" r:id="rId14"/>
    <p:sldId id="947" r:id="rId15"/>
    <p:sldId id="903" r:id="rId16"/>
    <p:sldId id="911" r:id="rId17"/>
    <p:sldId id="918" r:id="rId18"/>
    <p:sldId id="921" r:id="rId19"/>
    <p:sldId id="927" r:id="rId20"/>
    <p:sldId id="928" r:id="rId21"/>
    <p:sldId id="929" r:id="rId22"/>
    <p:sldId id="930" r:id="rId23"/>
    <p:sldId id="922" r:id="rId24"/>
    <p:sldId id="924" r:id="rId25"/>
    <p:sldId id="920" r:id="rId26"/>
    <p:sldId id="901" r:id="rId27"/>
    <p:sldId id="919" r:id="rId28"/>
    <p:sldId id="925" r:id="rId29"/>
    <p:sldId id="917" r:id="rId30"/>
    <p:sldId id="910" r:id="rId31"/>
    <p:sldId id="932" r:id="rId32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0920"/>
    <a:srgbClr val="B4B392"/>
    <a:srgbClr val="DC5924"/>
    <a:srgbClr val="B2C1DB"/>
    <a:srgbClr val="FF0000"/>
    <a:srgbClr val="595959"/>
    <a:srgbClr val="B4D692"/>
    <a:srgbClr val="FFDDED"/>
    <a:srgbClr val="FFDDDD"/>
    <a:srgbClr val="D3CE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509" autoAdjust="0"/>
    <p:restoredTop sz="95737" autoAdjust="0"/>
  </p:normalViewPr>
  <p:slideViewPr>
    <p:cSldViewPr snapToGrid="0">
      <p:cViewPr>
        <p:scale>
          <a:sx n="110" d="100"/>
          <a:sy n="110" d="100"/>
        </p:scale>
        <p:origin x="-1884" y="-1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-3918" y="-90"/>
      </p:cViewPr>
      <p:guideLst>
        <p:guide orient="horz" pos="3126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handoutMaster" Target="handoutMasters/handout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Classeur1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Classeur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4F5-4003-B852-5C9B6B1E9E00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4F5-4003-B852-5C9B6B1E9E00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4F5-4003-B852-5C9B6B1E9E00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C4F5-4003-B852-5C9B6B1E9E00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8.2000000000000011</c:v>
                </c:pt>
                <c:pt idx="1">
                  <c:v>6.2</c:v>
                </c:pt>
                <c:pt idx="2">
                  <c:v>4.9000000000000004</c:v>
                </c:pt>
                <c:pt idx="3">
                  <c:v>9.7000000000000011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C4F5-4003-B852-5C9B6B1E9E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1B5-4B43-9D48-38586191E7D2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1B5-4B43-9D48-38586191E7D2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1B5-4B43-9D48-38586191E7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9671680"/>
        <c:axId val="209673216"/>
      </c:barChart>
      <c:catAx>
        <c:axId val="2096716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209673216"/>
        <c:crosses val="autoZero"/>
        <c:auto val="1"/>
        <c:lblAlgn val="ctr"/>
        <c:lblOffset val="100"/>
        <c:noMultiLvlLbl val="0"/>
      </c:catAx>
      <c:valAx>
        <c:axId val="2096732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209671680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163-4932-9184-71457D3607F1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163-4932-9184-71457D3607F1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163-4932-9184-71457D3607F1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163-4932-9184-71457D3607F1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8.2000000000000011</c:v>
                </c:pt>
                <c:pt idx="1">
                  <c:v>6.2</c:v>
                </c:pt>
                <c:pt idx="2">
                  <c:v>4.9000000000000004</c:v>
                </c:pt>
                <c:pt idx="3">
                  <c:v>9.7000000000000011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7163-4932-9184-71457D3607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BE5-43A6-B7DE-6D74EB34AC15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BE5-43A6-B7DE-6D74EB34AC15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BE5-43A6-B7DE-6D74EB34AC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1016704"/>
        <c:axId val="209715968"/>
      </c:barChart>
      <c:catAx>
        <c:axId val="2110167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209715968"/>
        <c:crosses val="autoZero"/>
        <c:auto val="1"/>
        <c:lblAlgn val="ctr"/>
        <c:lblOffset val="100"/>
        <c:noMultiLvlLbl val="0"/>
      </c:catAx>
      <c:valAx>
        <c:axId val="209715968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11016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fr-FR" sz="1400" b="1" i="0" kern="1200" baseline="0" dirty="0" smtClean="0">
                <a:solidFill>
                  <a:srgbClr val="000000"/>
                </a:solidFill>
                <a:effectLst/>
              </a:rPr>
              <a:t>Banque de destination des anciens clients</a:t>
            </a:r>
            <a:endParaRPr lang="fr-FR" sz="1400" dirty="0">
              <a:effectLst/>
            </a:endParaRPr>
          </a:p>
        </c:rich>
      </c:tx>
      <c:layout>
        <c:manualLayout>
          <c:xMode val="edge"/>
          <c:yMode val="edge"/>
          <c:x val="0.12270360241588128"/>
          <c:y val="1.5879479336462828E-2"/>
        </c:manualLayout>
      </c:layout>
      <c:overlay val="1"/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92D050"/>
              </a:solidFill>
            </c:spPr>
          </c:dPt>
          <c:dPt>
            <c:idx val="1"/>
            <c:bubble3D val="0"/>
            <c:spPr>
              <a:solidFill>
                <a:srgbClr val="CC0000"/>
              </a:solidFill>
            </c:spPr>
          </c:dPt>
          <c:dPt>
            <c:idx val="2"/>
            <c:bubble3D val="0"/>
            <c:spPr>
              <a:solidFill>
                <a:srgbClr val="0066FF"/>
              </a:solidFill>
            </c:spPr>
          </c:dPt>
          <c:dPt>
            <c:idx val="3"/>
            <c:bubble3D val="0"/>
            <c:spPr>
              <a:solidFill>
                <a:srgbClr val="FF0000"/>
              </a:solidFill>
            </c:spPr>
          </c:dPt>
          <c:dPt>
            <c:idx val="4"/>
            <c:bubble3D val="0"/>
            <c:spPr>
              <a:solidFill>
                <a:schemeClr val="bg1">
                  <a:lumMod val="85000"/>
                </a:schemeClr>
              </a:solidFill>
            </c:spPr>
          </c:dPt>
          <c:dLbls>
            <c:txPr>
              <a:bodyPr/>
              <a:lstStyle/>
              <a:p>
                <a:pPr>
                  <a:defRPr sz="1400" b="1"/>
                </a:pPr>
                <a:endParaRPr lang="fr-F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Feuil3!$A$2:$A$6</c:f>
              <c:strCache>
                <c:ptCount val="5"/>
                <c:pt idx="0">
                  <c:v>Crédit Agricole</c:v>
                </c:pt>
                <c:pt idx="1">
                  <c:v>Crédit Mutuel</c:v>
                </c:pt>
                <c:pt idx="2">
                  <c:v>Banque Populaire</c:v>
                </c:pt>
                <c:pt idx="3">
                  <c:v>Caisse d'Epargne</c:v>
                </c:pt>
                <c:pt idx="4">
                  <c:v>Autres</c:v>
                </c:pt>
              </c:strCache>
            </c:strRef>
          </c:cat>
          <c:val>
            <c:numRef>
              <c:f>Feuil3!$B$2:$B$6</c:f>
              <c:numCache>
                <c:formatCode>_-* #,##0\ _€_-;\-* #,##0\ _€_-;_-* "-"??\ _€_-;_-@_-</c:formatCode>
                <c:ptCount val="5"/>
                <c:pt idx="0">
                  <c:v>1777</c:v>
                </c:pt>
                <c:pt idx="1">
                  <c:v>2132</c:v>
                </c:pt>
                <c:pt idx="2">
                  <c:v>999</c:v>
                </c:pt>
                <c:pt idx="3">
                  <c:v>811</c:v>
                </c:pt>
                <c:pt idx="4">
                  <c:v>1687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en-US" sz="1400" b="1" i="0" kern="1200" baseline="0" dirty="0" err="1" smtClean="0">
                <a:solidFill>
                  <a:srgbClr val="000000"/>
                </a:solidFill>
                <a:effectLst/>
              </a:rPr>
              <a:t>Banque</a:t>
            </a:r>
            <a:r>
              <a:rPr lang="en-US" sz="1400" b="1" i="0" kern="1200" baseline="0" dirty="0" smtClean="0">
                <a:solidFill>
                  <a:srgbClr val="000000"/>
                </a:solidFill>
                <a:effectLst/>
              </a:rPr>
              <a:t> </a:t>
            </a:r>
            <a:r>
              <a:rPr lang="en-US" sz="1400" b="1" i="0" kern="1200" baseline="0" dirty="0" err="1" smtClean="0">
                <a:solidFill>
                  <a:srgbClr val="000000"/>
                </a:solidFill>
                <a:effectLst/>
              </a:rPr>
              <a:t>d’origine</a:t>
            </a:r>
            <a:r>
              <a:rPr lang="en-US" sz="1400" b="1" i="0" kern="1200" baseline="0" dirty="0" smtClean="0">
                <a:solidFill>
                  <a:srgbClr val="000000"/>
                </a:solidFill>
                <a:effectLst/>
              </a:rPr>
              <a:t> des nouveaux clients</a:t>
            </a:r>
            <a:endParaRPr lang="fr-FR" sz="1400" dirty="0">
              <a:effectLst/>
            </a:endParaRPr>
          </a:p>
        </c:rich>
      </c:tx>
      <c:layout>
        <c:manualLayout>
          <c:xMode val="edge"/>
          <c:yMode val="edge"/>
          <c:x val="0.15526453459875686"/>
          <c:y val="1.5879479336462828E-2"/>
        </c:manualLayout>
      </c:layout>
      <c:overlay val="1"/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92D050"/>
              </a:solidFill>
            </c:spPr>
          </c:dPt>
          <c:dPt>
            <c:idx val="1"/>
            <c:bubble3D val="0"/>
            <c:spPr>
              <a:solidFill>
                <a:srgbClr val="CC0000"/>
              </a:solidFill>
            </c:spPr>
          </c:dPt>
          <c:dPt>
            <c:idx val="2"/>
            <c:bubble3D val="0"/>
            <c:spPr>
              <a:solidFill>
                <a:schemeClr val="accent5">
                  <a:lumMod val="75000"/>
                </a:schemeClr>
              </a:solidFill>
            </c:spPr>
          </c:dPt>
          <c:dPt>
            <c:idx val="3"/>
            <c:bubble3D val="0"/>
            <c:spPr>
              <a:solidFill>
                <a:srgbClr val="FF0000"/>
              </a:solidFill>
            </c:spPr>
          </c:dPt>
          <c:dPt>
            <c:idx val="4"/>
            <c:bubble3D val="0"/>
            <c:spPr>
              <a:solidFill>
                <a:schemeClr val="bg1">
                  <a:lumMod val="85000"/>
                </a:schemeClr>
              </a:solidFill>
            </c:spPr>
          </c:dPt>
          <c:dLbls>
            <c:txPr>
              <a:bodyPr/>
              <a:lstStyle/>
              <a:p>
                <a:pPr>
                  <a:defRPr sz="1400" b="1"/>
                </a:pPr>
                <a:endParaRPr lang="fr-F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Feuil2!$A$2:$A$6</c:f>
              <c:strCache>
                <c:ptCount val="5"/>
                <c:pt idx="0">
                  <c:v>Crédit Agricole</c:v>
                </c:pt>
                <c:pt idx="1">
                  <c:v>Groupe Crédit Mutuel</c:v>
                </c:pt>
                <c:pt idx="2">
                  <c:v>Banque Postale</c:v>
                </c:pt>
                <c:pt idx="3">
                  <c:v>Caisse d'Epargne</c:v>
                </c:pt>
                <c:pt idx="4">
                  <c:v>Autres</c:v>
                </c:pt>
              </c:strCache>
            </c:strRef>
          </c:cat>
          <c:val>
            <c:numRef>
              <c:f>Feuil2!$B$2:$B$6</c:f>
              <c:numCache>
                <c:formatCode>_-* #,##0\ _€_-;\-* #,##0\ _€_-;_-* "-"??\ _€_-;_-@_-</c:formatCode>
                <c:ptCount val="5"/>
                <c:pt idx="0">
                  <c:v>1042</c:v>
                </c:pt>
                <c:pt idx="1">
                  <c:v>1062</c:v>
                </c:pt>
                <c:pt idx="2">
                  <c:v>562</c:v>
                </c:pt>
                <c:pt idx="3">
                  <c:v>471</c:v>
                </c:pt>
                <c:pt idx="4">
                  <c:v>1264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200">
          <a:latin typeface="Arial Narrow" panose="020B0606020202030204" pitchFamily="34" charset="0"/>
        </a:defRPr>
      </a:pPr>
      <a:endParaRPr lang="fr-FR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3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style1.xml><?xml version="1.0" encoding="utf-8"?>
<cs:chartStyle xmlns:cs="http://schemas.microsoft.com/office/drawing/2012/chartStyle" xmlns:a="http://schemas.openxmlformats.org/drawingml/2006/main" id="139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10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7A0AB4-7775-4FC7-B8A1-46CFA9F0F0E9}" type="datetimeFigureOut">
              <a:rPr lang="fr-FR" smtClean="0"/>
              <a:t>06/12/2017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D46B69-4552-46CB-8059-651E9FE79FD0}" type="datetimeFigureOut">
              <a:rPr lang="fr-FR" smtClean="0"/>
              <a:t>06/12/2017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1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jp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jp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.jp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.jp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.jpg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présenta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-1" y="0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Picture 4" descr="D:\Profiles\Lamberta\AppData\Local\Temp\7zEA25C.tmp\Bloc_sign_CE_CMJN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34"/>
            <a:ext cx="2334382" cy="2446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 userDrawn="1"/>
        </p:nvSpPr>
        <p:spPr>
          <a:xfrm>
            <a:off x="8868229" y="-111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 userDrawn="1"/>
        </p:nvSpPr>
        <p:spPr>
          <a:xfrm>
            <a:off x="1" y="10119"/>
            <a:ext cx="9144000" cy="2801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080048" y="916524"/>
            <a:ext cx="6788080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 smtClean="0"/>
              <a:t>TITRE DE LA PRESENTATION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126470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85278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12892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 bwMode="auto">
          <a:xfrm>
            <a:off x="298594" y="363557"/>
            <a:ext cx="8527800" cy="703243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31382" y="357376"/>
            <a:ext cx="535606" cy="46558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336270" y="397985"/>
            <a:ext cx="311151" cy="317193"/>
          </a:xfrm>
          <a:prstGeom prst="rect">
            <a:avLst/>
          </a:prstGeom>
          <a:solidFill>
            <a:srgbClr val="EA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Text Placeholder 2"/>
          <p:cNvSpPr>
            <a:spLocks noGrp="1"/>
          </p:cNvSpPr>
          <p:nvPr userDrawn="1">
            <p:ph idx="1"/>
          </p:nvPr>
        </p:nvSpPr>
        <p:spPr>
          <a:xfrm>
            <a:off x="298594" y="1336341"/>
            <a:ext cx="8527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766988" y="357376"/>
            <a:ext cx="8048390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MODELES DE GRAPHIQUE</a:t>
            </a:r>
            <a:endParaRPr lang="fr-FR" dirty="0"/>
          </a:p>
        </p:txBody>
      </p:sp>
      <p:sp>
        <p:nvSpPr>
          <p:cNvPr id="24" name="Rectangle 2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5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422379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MODELES DE GRAPHIQUE</a:t>
            </a:r>
            <a:endParaRPr lang="fr-FR" dirty="0"/>
          </a:p>
        </p:txBody>
      </p:sp>
      <p:graphicFrame>
        <p:nvGraphicFramePr>
          <p:cNvPr id="13" name="Graphique 12"/>
          <p:cNvGraphicFramePr/>
          <p:nvPr userDrawn="1">
            <p:extLst>
              <p:ext uri="{D42A27DB-BD31-4B8C-83A1-F6EECF244321}">
                <p14:modId xmlns:p14="http://schemas.microsoft.com/office/powerpoint/2010/main" val="54828476"/>
              </p:ext>
            </p:extLst>
          </p:nvPr>
        </p:nvGraphicFramePr>
        <p:xfrm>
          <a:off x="5064365" y="2079922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Graphique 13"/>
          <p:cNvGraphicFramePr/>
          <p:nvPr userDrawn="1">
            <p:extLst>
              <p:ext uri="{D42A27DB-BD31-4B8C-83A1-F6EECF244321}">
                <p14:modId xmlns:p14="http://schemas.microsoft.com/office/powerpoint/2010/main" val="1328367852"/>
              </p:ext>
            </p:extLst>
          </p:nvPr>
        </p:nvGraphicFramePr>
        <p:xfrm>
          <a:off x="506775" y="2093204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Graphique 15"/>
          <p:cNvGraphicFramePr/>
          <p:nvPr userDrawn="1">
            <p:extLst>
              <p:ext uri="{D42A27DB-BD31-4B8C-83A1-F6EECF244321}">
                <p14:modId xmlns:p14="http://schemas.microsoft.com/office/powerpoint/2010/main" val="961017509"/>
              </p:ext>
            </p:extLst>
          </p:nvPr>
        </p:nvGraphicFramePr>
        <p:xfrm>
          <a:off x="5117613" y="4138251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Graphique 19"/>
          <p:cNvGraphicFramePr/>
          <p:nvPr userDrawn="1">
            <p:extLst>
              <p:ext uri="{D42A27DB-BD31-4B8C-83A1-F6EECF244321}">
                <p14:modId xmlns:p14="http://schemas.microsoft.com/office/powerpoint/2010/main" val="1002169501"/>
              </p:ext>
            </p:extLst>
          </p:nvPr>
        </p:nvGraphicFramePr>
        <p:xfrm>
          <a:off x="560023" y="4151533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1" name="ZoneTexte 20"/>
          <p:cNvSpPr txBox="1"/>
          <p:nvPr userDrawn="1"/>
        </p:nvSpPr>
        <p:spPr>
          <a:xfrm>
            <a:off x="330096" y="1612162"/>
            <a:ext cx="849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  <a:endParaRPr lang="fr-FR" dirty="0">
              <a:solidFill>
                <a:schemeClr val="bg1">
                  <a:lumMod val="6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0" name="Rectangle 29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2662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1" name="Rectangle 10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2" name="Rectangle 11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" name="Rectangle 12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/>
          </p:nvPr>
        </p:nvSpPr>
        <p:spPr>
          <a:xfrm>
            <a:off x="766988" y="357375"/>
            <a:ext cx="8059406" cy="70942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endParaRPr lang="fr-FR" dirty="0"/>
          </a:p>
        </p:txBody>
      </p:sp>
      <p:sp>
        <p:nvSpPr>
          <p:cNvPr id="18" name="Rectangle 17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6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2" name="Espace réservé du contenu 4"/>
          <p:cNvSpPr>
            <a:spLocks noGrp="1"/>
          </p:cNvSpPr>
          <p:nvPr>
            <p:ph idx="18"/>
          </p:nvPr>
        </p:nvSpPr>
        <p:spPr>
          <a:xfrm>
            <a:off x="336270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23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66353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347454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7518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pic>
        <p:nvPicPr>
          <p:cNvPr id="17" name="Image 1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08910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3066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228156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26493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3130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09106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8385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1"/>
            <a:ext cx="7018317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49746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477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100" dirty="0" smtClean="0">
                <a:solidFill>
                  <a:srgbClr val="000000"/>
                </a:solidFill>
              </a:rPr>
              <a:t>CONTACTS :</a:t>
            </a:r>
            <a:endParaRPr lang="fr-FR" sz="1100" dirty="0">
              <a:solidFill>
                <a:srgbClr val="000000"/>
              </a:solidFill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100" dirty="0" smtClean="0">
                <a:solidFill>
                  <a:srgbClr val="000000"/>
                </a:solidFill>
              </a:rPr>
              <a:t>ATTENDUS :</a:t>
            </a:r>
            <a:endParaRPr lang="fr-FR" sz="1100" dirty="0">
              <a:solidFill>
                <a:srgbClr val="000000"/>
              </a:solidFill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52140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722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725999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416096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90518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77534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3275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1"/>
            <a:ext cx="7018317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73748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4806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100" dirty="0" smtClean="0">
                <a:solidFill>
                  <a:srgbClr val="000000"/>
                </a:solidFill>
              </a:rPr>
              <a:t>CONTACTS :</a:t>
            </a:r>
            <a:endParaRPr lang="fr-FR" sz="1100" dirty="0">
              <a:solidFill>
                <a:srgbClr val="000000"/>
              </a:solidFill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100" dirty="0" smtClean="0">
                <a:solidFill>
                  <a:srgbClr val="000000"/>
                </a:solidFill>
              </a:rPr>
              <a:t>ATTENDUS :</a:t>
            </a:r>
            <a:endParaRPr lang="fr-FR" sz="1100" dirty="0">
              <a:solidFill>
                <a:srgbClr val="000000"/>
              </a:solidFill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23327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99950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53502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704689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66556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11460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0887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1"/>
            <a:ext cx="7018317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29643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661461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100" dirty="0" smtClean="0">
                <a:solidFill>
                  <a:srgbClr val="000000"/>
                </a:solidFill>
              </a:rPr>
              <a:t>CONTACTS :</a:t>
            </a:r>
            <a:endParaRPr lang="fr-FR" sz="1100" dirty="0">
              <a:solidFill>
                <a:srgbClr val="000000"/>
              </a:solidFill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100" dirty="0" smtClean="0">
                <a:solidFill>
                  <a:srgbClr val="000000"/>
                </a:solidFill>
              </a:rPr>
              <a:t>ATTENDUS :</a:t>
            </a:r>
            <a:endParaRPr lang="fr-FR" sz="1100" dirty="0">
              <a:solidFill>
                <a:srgbClr val="000000"/>
              </a:solidFill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92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87263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9599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671158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2729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24466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719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1"/>
            <a:ext cx="7018317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26509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24314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100" dirty="0" smtClean="0">
                <a:solidFill>
                  <a:srgbClr val="000000"/>
                </a:solidFill>
              </a:rPr>
              <a:t>CONTACTS :</a:t>
            </a:r>
            <a:endParaRPr lang="fr-FR" sz="1100" dirty="0">
              <a:solidFill>
                <a:srgbClr val="000000"/>
              </a:solidFill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100" dirty="0" smtClean="0">
                <a:solidFill>
                  <a:srgbClr val="000000"/>
                </a:solidFill>
              </a:rPr>
              <a:t>ATTENDUS :</a:t>
            </a:r>
            <a:endParaRPr lang="fr-FR" sz="1100" dirty="0">
              <a:solidFill>
                <a:srgbClr val="000000"/>
              </a:solidFill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85740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100" dirty="0" smtClean="0">
                <a:solidFill>
                  <a:srgbClr val="000000"/>
                </a:solidFill>
              </a:rPr>
              <a:t>CONTACTS :</a:t>
            </a:r>
            <a:endParaRPr lang="fr-FR" sz="1100" dirty="0">
              <a:solidFill>
                <a:srgbClr val="000000"/>
              </a:solidFill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100" dirty="0" smtClean="0">
                <a:solidFill>
                  <a:srgbClr val="000000"/>
                </a:solidFill>
              </a:rPr>
              <a:t>ATTENDUS :</a:t>
            </a:r>
            <a:endParaRPr lang="fr-FR" sz="1100" dirty="0">
              <a:solidFill>
                <a:srgbClr val="000000"/>
              </a:solidFill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6192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862970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375940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220224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6432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99032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0671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1"/>
            <a:ext cx="7018317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318764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37149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44103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570195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957392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22069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8282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2161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1"/>
            <a:ext cx="7018317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153870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776756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85278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smtClean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000000"/>
                </a:solidFill>
              </a:endParaRPr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26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fr-FR" sz="700" dirty="0" smtClean="0">
              <a:solidFill>
                <a:prstClr val="white"/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7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dirty="0" smtClean="0">
                <a:solidFill>
                  <a:srgbClr val="000000"/>
                </a:solidFill>
              </a:rPr>
              <a:t>HDJ – Mobilité bancaire – 09/02/17</a:t>
            </a:r>
            <a:endParaRPr lang="fr-F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88799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13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22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31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40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49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8.xml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Connecteur droit 18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20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94620" y="6317674"/>
            <a:ext cx="1920760" cy="326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dirty="0" smtClean="0"/>
              <a:t>titre de la présentation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06782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88" r:id="rId2"/>
    <p:sldLayoutId id="2147483689" r:id="rId3"/>
    <p:sldLayoutId id="2147483690" r:id="rId4"/>
    <p:sldLayoutId id="2147483737" r:id="rId5"/>
    <p:sldLayoutId id="2147483687" r:id="rId6"/>
    <p:sldLayoutId id="2147483924" r:id="rId7"/>
    <p:sldLayoutId id="2147483925" r:id="rId8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bg1">
              <a:lumMod val="65000"/>
            </a:schemeClr>
          </a:solidFill>
          <a:latin typeface="Arial Narrow" panose="020B0606020202030204" pitchFamily="34" charset="0"/>
          <a:ea typeface="+mj-ea"/>
          <a:cs typeface="+mj-cs"/>
        </a:defRPr>
      </a:lvl1pPr>
    </p:titleStyle>
    <p:bodyStyle>
      <a:lvl1pPr marL="285750" indent="-285750" algn="l" defTabSz="914400" rtl="0" eaLnBrk="1" latinLnBrk="0" hangingPunct="1">
        <a:lnSpc>
          <a:spcPct val="90000"/>
        </a:lnSpc>
        <a:spcBef>
          <a:spcPts val="1000"/>
        </a:spcBef>
        <a:buClr>
          <a:srgbClr val="EA0000"/>
        </a:buClr>
        <a:buFont typeface="Arial Narrow" panose="020B0606020202030204" pitchFamily="34" charset="0"/>
        <a:buChar char="■"/>
        <a:defRPr sz="18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65000"/>
          </a:schemeClr>
        </a:buClr>
        <a:buFont typeface="Arial Narrow" panose="020B0606020202030204" pitchFamily="34" charset="0"/>
        <a:buChar char="■"/>
        <a:defRPr sz="16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2pPr>
      <a:lvl3pPr marL="1200150" indent="-285750" algn="l" defTabSz="914400" rtl="0" eaLnBrk="1" latinLnBrk="0" hangingPunct="1">
        <a:lnSpc>
          <a:spcPct val="90000"/>
        </a:lnSpc>
        <a:spcBef>
          <a:spcPts val="500"/>
        </a:spcBef>
        <a:buClr>
          <a:srgbClr val="FF0000"/>
        </a:buClr>
        <a:buFont typeface="Arial Narrow" panose="020B0606020202030204" pitchFamily="34" charset="0"/>
        <a:buChar char="■"/>
        <a:defRPr sz="16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smtClean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000000"/>
                </a:solidFill>
              </a:endParaRPr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>
                <a:solidFill>
                  <a:prstClr val="white"/>
                </a:solidFill>
              </a:rPr>
              <a:pPr>
                <a:defRPr/>
              </a:pPr>
              <a:t>‹N°›</a:t>
            </a:fld>
            <a:endParaRPr lang="fr-FR" sz="700" dirty="0">
              <a:solidFill>
                <a:prstClr val="white"/>
              </a:solidFill>
            </a:endParaRPr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fr-FR" sz="900" b="1" dirty="0" smtClean="0">
                <a:solidFill>
                  <a:srgbClr val="000000"/>
                </a:solidFill>
              </a:rPr>
              <a:t>3 CI - Suivi et Pilotage des formations réglementaires en 2016 </a:t>
            </a:r>
            <a:endParaRPr lang="fr-FR" sz="9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24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smtClean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000000"/>
                </a:solidFill>
              </a:endParaRPr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>
                <a:solidFill>
                  <a:prstClr val="white"/>
                </a:solidFill>
              </a:rPr>
              <a:pPr>
                <a:defRPr/>
              </a:pPr>
              <a:t>‹N°›</a:t>
            </a:fld>
            <a:endParaRPr lang="fr-FR" sz="700" dirty="0">
              <a:solidFill>
                <a:prstClr val="white"/>
              </a:solidFill>
            </a:endParaRPr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fr-FR" sz="900" b="1" dirty="0" smtClean="0">
                <a:solidFill>
                  <a:srgbClr val="000000"/>
                </a:solidFill>
              </a:rPr>
              <a:t>3 CI - Suivi et Pilotage des formations réglementaires en 2016 </a:t>
            </a:r>
            <a:endParaRPr lang="fr-FR" sz="9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9205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smtClean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000000"/>
                </a:solidFill>
              </a:endParaRPr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>
                <a:solidFill>
                  <a:prstClr val="white"/>
                </a:solidFill>
              </a:rPr>
              <a:pPr>
                <a:defRPr/>
              </a:pPr>
              <a:t>‹N°›</a:t>
            </a:fld>
            <a:endParaRPr lang="fr-FR" sz="700" dirty="0">
              <a:solidFill>
                <a:prstClr val="white"/>
              </a:solidFill>
            </a:endParaRPr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fr-FR" sz="900" b="1" dirty="0" smtClean="0">
                <a:solidFill>
                  <a:srgbClr val="000000"/>
                </a:solidFill>
              </a:rPr>
              <a:t>3 CI - Suivi et Pilotage des formations réglementaires en 2016 </a:t>
            </a:r>
            <a:endParaRPr lang="fr-FR" sz="9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5106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8" r:id="rId1"/>
    <p:sldLayoutId id="2147483869" r:id="rId2"/>
    <p:sldLayoutId id="2147483870" r:id="rId3"/>
    <p:sldLayoutId id="2147483871" r:id="rId4"/>
    <p:sldLayoutId id="2147483872" r:id="rId5"/>
    <p:sldLayoutId id="2147483873" r:id="rId6"/>
    <p:sldLayoutId id="2147483874" r:id="rId7"/>
    <p:sldLayoutId id="2147483875" r:id="rId8"/>
    <p:sldLayoutId id="2147483876" r:id="rId9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smtClean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000000"/>
                </a:solidFill>
              </a:endParaRPr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>
                <a:solidFill>
                  <a:prstClr val="white"/>
                </a:solidFill>
              </a:rPr>
              <a:pPr>
                <a:defRPr/>
              </a:pPr>
              <a:t>‹N°›</a:t>
            </a:fld>
            <a:endParaRPr lang="fr-FR" sz="700" dirty="0">
              <a:solidFill>
                <a:prstClr val="white"/>
              </a:solidFill>
            </a:endParaRPr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fr-FR" sz="900" b="1" dirty="0" smtClean="0">
                <a:solidFill>
                  <a:srgbClr val="000000"/>
                </a:solidFill>
              </a:rPr>
              <a:t>3 CI - Suivi et Pilotage des formations réglementaires en 2016 </a:t>
            </a:r>
            <a:endParaRPr lang="fr-FR" sz="9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830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879" r:id="rId2"/>
    <p:sldLayoutId id="2147483880" r:id="rId3"/>
    <p:sldLayoutId id="2147483881" r:id="rId4"/>
    <p:sldLayoutId id="2147483882" r:id="rId5"/>
    <p:sldLayoutId id="2147483883" r:id="rId6"/>
    <p:sldLayoutId id="2147483884" r:id="rId7"/>
    <p:sldLayoutId id="2147483885" r:id="rId8"/>
    <p:sldLayoutId id="2147483886" r:id="rId9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smtClean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000000"/>
                </a:solidFill>
              </a:endParaRPr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>
                <a:solidFill>
                  <a:prstClr val="white"/>
                </a:solidFill>
              </a:rPr>
              <a:pPr>
                <a:defRPr/>
              </a:pPr>
              <a:t>‹N°›</a:t>
            </a:fld>
            <a:endParaRPr lang="fr-FR" sz="700" dirty="0">
              <a:solidFill>
                <a:prstClr val="white"/>
              </a:solidFill>
            </a:endParaRPr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dirty="0" smtClean="0">
                <a:solidFill>
                  <a:prstClr val="white">
                    <a:lumMod val="50000"/>
                  </a:prstClr>
                </a:solidFill>
                <a:latin typeface="Arial Narrow" panose="020B0606020202030204" pitchFamily="34" charset="0"/>
              </a:rPr>
              <a:t>Plan de </a:t>
            </a:r>
            <a:r>
              <a:rPr lang="fr-FR" sz="900" dirty="0" err="1" smtClean="0">
                <a:solidFill>
                  <a:prstClr val="white">
                    <a:lumMod val="50000"/>
                  </a:prstClr>
                </a:solidFill>
                <a:latin typeface="Arial Narrow" panose="020B0606020202030204" pitchFamily="34" charset="0"/>
              </a:rPr>
              <a:t>controle</a:t>
            </a:r>
            <a:r>
              <a:rPr lang="fr-FR" sz="900" dirty="0" smtClean="0">
                <a:solidFill>
                  <a:prstClr val="white">
                    <a:lumMod val="50000"/>
                  </a:prstClr>
                </a:solidFill>
                <a:latin typeface="Arial Narrow" panose="020B0606020202030204" pitchFamily="34" charset="0"/>
              </a:rPr>
              <a:t>  DSI.</a:t>
            </a:r>
          </a:p>
        </p:txBody>
      </p:sp>
    </p:spTree>
    <p:extLst>
      <p:ext uri="{BB962C8B-B14F-4D97-AF65-F5344CB8AC3E}">
        <p14:creationId xmlns:p14="http://schemas.microsoft.com/office/powerpoint/2010/main" val="3876768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0" r:id="rId6"/>
    <p:sldLayoutId id="2147483921" r:id="rId7"/>
    <p:sldLayoutId id="2147483922" r:id="rId8"/>
    <p:sldLayoutId id="2147483923" r:id="rId9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000000"/>
                </a:solidFill>
              </a:endParaRPr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>
                <a:solidFill>
                  <a:prstClr val="white"/>
                </a:solidFill>
              </a:rPr>
              <a:pPr>
                <a:defRPr/>
              </a:pPr>
              <a:t>‹N°›</a:t>
            </a:fld>
            <a:endParaRPr lang="fr-FR" sz="700" dirty="0">
              <a:solidFill>
                <a:prstClr val="white"/>
              </a:solidFill>
            </a:endParaRPr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dirty="0" smtClean="0">
                <a:solidFill>
                  <a:prstClr val="white">
                    <a:lumMod val="50000"/>
                  </a:prstClr>
                </a:solidFill>
                <a:latin typeface="Arial Narrow" panose="020B0606020202030204" pitchFamily="34" charset="0"/>
              </a:rPr>
              <a:t>Heure</a:t>
            </a:r>
            <a:r>
              <a:rPr lang="fr-FR" sz="900" baseline="0" dirty="0" smtClean="0">
                <a:solidFill>
                  <a:prstClr val="white">
                    <a:lumMod val="50000"/>
                  </a:prstClr>
                </a:solidFill>
                <a:latin typeface="Arial Narrow" panose="020B0606020202030204" pitchFamily="34" charset="0"/>
              </a:rPr>
              <a:t> du jeudi 7 décembre 2017</a:t>
            </a:r>
            <a:endParaRPr lang="fr-FR" sz="900" dirty="0" smtClean="0">
              <a:solidFill>
                <a:prstClr val="white">
                  <a:lumMod val="50000"/>
                </a:prst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7599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8" r:id="rId1"/>
    <p:sldLayoutId id="2147483929" r:id="rId2"/>
    <p:sldLayoutId id="2147483930" r:id="rId3"/>
    <p:sldLayoutId id="2147483931" r:id="rId4"/>
    <p:sldLayoutId id="2147483932" r:id="rId5"/>
    <p:sldLayoutId id="2147483933" r:id="rId6"/>
    <p:sldLayoutId id="2147483934" r:id="rId7"/>
    <p:sldLayoutId id="2147483935" r:id="rId8"/>
    <p:sldLayoutId id="2147483936" r:id="rId9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image" Target="../media/image16.png"/><Relationship Id="rId3" Type="http://schemas.openxmlformats.org/officeDocument/2006/relationships/chart" Target="../charts/chart6.xml"/><Relationship Id="rId7" Type="http://schemas.openxmlformats.org/officeDocument/2006/relationships/image" Target="../media/image11.png"/><Relationship Id="rId12" Type="http://schemas.openxmlformats.org/officeDocument/2006/relationships/image" Target="../media/image15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10.jpeg"/><Relationship Id="rId11" Type="http://schemas.microsoft.com/office/2007/relationships/hdphoto" Target="../media/hdphoto1.wdp"/><Relationship Id="rId5" Type="http://schemas.openxmlformats.org/officeDocument/2006/relationships/image" Target="../media/image9.jpe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gi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://wnsgprw1.celca.caisse-epargne.fr/app/BPR/home.aspx" TargetMode="External"/><Relationship Id="rId1" Type="http://schemas.openxmlformats.org/officeDocument/2006/relationships/slideLayout" Target="../slideLayouts/slideLayout62.xml"/><Relationship Id="rId4" Type="http://schemas.openxmlformats.org/officeDocument/2006/relationships/image" Target="https://cdn0.iconfinder.com/data/icons/small-n-flat/24/678093-pin-128.png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4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8.png"/><Relationship Id="rId3" Type="http://schemas.openxmlformats.org/officeDocument/2006/relationships/hyperlink" Target="https://www.caisse-epargne.fr/" TargetMode="External"/><Relationship Id="rId7" Type="http://schemas.openxmlformats.org/officeDocument/2006/relationships/image" Target="../media/image23.png"/><Relationship Id="rId12" Type="http://schemas.openxmlformats.org/officeDocument/2006/relationships/hyperlink" Target="http://www.fbf.fr/fr/files/9FTDVM/Guide-HS-mobilite_pages.pdf" TargetMode="External"/><Relationship Id="rId2" Type="http://schemas.openxmlformats.org/officeDocument/2006/relationships/hyperlink" Target="http://wnsgprw1.celca.caisse-epargne.fr/app/bci/INF/INF_N020_17.pdf" TargetMode="External"/><Relationship Id="rId1" Type="http://schemas.openxmlformats.org/officeDocument/2006/relationships/slideLayout" Target="../slideLayouts/slideLayout54.xml"/><Relationship Id="rId6" Type="http://schemas.openxmlformats.org/officeDocument/2006/relationships/hyperlink" Target="http://wnsgprw1.celca.caisse-epargne.fr/app/BPR/home.aspx?r=mobilit&#233;&amp;prd=true&amp;imp=true&amp;mog=true&amp;nds=true&amp;esp=true&amp;filtre=true" TargetMode="External"/><Relationship Id="rId11" Type="http://schemas.openxmlformats.org/officeDocument/2006/relationships/image" Target="../media/image27.png"/><Relationship Id="rId5" Type="http://schemas.openxmlformats.org/officeDocument/2006/relationships/image" Target="../media/image22.png"/><Relationship Id="rId10" Type="http://schemas.openxmlformats.org/officeDocument/2006/relationships/image" Target="../media/image26.png"/><Relationship Id="rId4" Type="http://schemas.openxmlformats.org/officeDocument/2006/relationships/image" Target="../media/image21.png"/><Relationship Id="rId9" Type="http://schemas.openxmlformats.org/officeDocument/2006/relationships/image" Target="../media/image25.png"/><Relationship Id="rId14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nsgprw1.celca.caisse-epargne.fr/app/bci/INF/DRCCP-INF17.005.pdf" TargetMode="External"/><Relationship Id="rId2" Type="http://schemas.openxmlformats.org/officeDocument/2006/relationships/hyperlink" Target="http://wnsgprw1.celca.caisse-epargne.fr/app/bci/INF/DRCCP-INF_17.004.pdf" TargetMode="Externa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mailto:BG-513-SLAB-CELCA@celca.caisse-epargne.fr" TargetMode="Externa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particuliers/connaissance-clients-drc-devoir-de-conseil-lab-laf/prevention-et-traitement-de-la-fraude-particuliers/" TargetMode="External"/><Relationship Id="rId2" Type="http://schemas.openxmlformats.org/officeDocument/2006/relationships/hyperlink" Target="mailto:celca-b-ser-secufi-lutte-anti-fraudes@celca.caisse-epargne.fr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mailto:LD_513_SPE_SECURITE_INFORMATIQUE@celca.caisse-epargne.fr" TargetMode="Externa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://service-celca-sps/collaboratif/espaceRH/CadConvRelSoc/Cadre%20conventionnel/Forms/AllItems.aspx" TargetMode="Externa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mailto:celca-b-ser-secufi-lutte-anti-fraudes@celca.caisse-epargne.fr" TargetMode="Externa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68" y="265113"/>
            <a:ext cx="8575162" cy="5554800"/>
          </a:xfrm>
        </p:spPr>
      </p:pic>
      <p:sp>
        <p:nvSpPr>
          <p:cNvPr id="112" name="Titre 111"/>
          <p:cNvSpPr>
            <a:spLocks noGrp="1"/>
          </p:cNvSpPr>
          <p:nvPr>
            <p:ph type="ctrTitle"/>
          </p:nvPr>
        </p:nvSpPr>
        <p:spPr>
          <a:xfrm>
            <a:off x="1" y="2447925"/>
            <a:ext cx="9144000" cy="655305"/>
          </a:xfrm>
        </p:spPr>
        <p:txBody>
          <a:bodyPr>
            <a:normAutofit fontScale="90000"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Point sur la </a:t>
            </a:r>
            <a:r>
              <a:rPr lang="fr-FR" dirty="0" smtClean="0">
                <a:solidFill>
                  <a:srgbClr val="FF0000"/>
                </a:solidFill>
              </a:rPr>
              <a:t>mobilité </a:t>
            </a:r>
            <a:r>
              <a:rPr lang="fr-FR" dirty="0" smtClean="0">
                <a:solidFill>
                  <a:srgbClr val="FF0000"/>
                </a:solidFill>
              </a:rPr>
              <a:t>bancaire</a:t>
            </a:r>
            <a:br>
              <a:rPr lang="fr-FR" dirty="0" smtClean="0">
                <a:solidFill>
                  <a:srgbClr val="FF0000"/>
                </a:solidFill>
              </a:rPr>
            </a:br>
            <a:r>
              <a:rPr lang="fr-FR" dirty="0" smtClean="0">
                <a:solidFill>
                  <a:schemeClr val="bg1"/>
                </a:solidFill>
              </a:rPr>
              <a:t>+</a:t>
            </a:r>
            <a:r>
              <a:rPr lang="fr-FR" dirty="0" smtClean="0">
                <a:solidFill>
                  <a:srgbClr val="FF0000"/>
                </a:solidFill>
              </a:rPr>
              <a:t/>
            </a:r>
            <a:br>
              <a:rPr lang="fr-FR" dirty="0" smtClean="0">
                <a:solidFill>
                  <a:srgbClr val="FF0000"/>
                </a:solidFill>
              </a:rPr>
            </a:br>
            <a:r>
              <a:rPr lang="fr-FR" dirty="0" smtClean="0">
                <a:solidFill>
                  <a:srgbClr val="FF0000"/>
                </a:solidFill>
              </a:rPr>
              <a:t>Sécurité </a:t>
            </a:r>
            <a:r>
              <a:rPr lang="fr-FR" dirty="0" smtClean="0">
                <a:solidFill>
                  <a:schemeClr val="bg1"/>
                </a:solidFill>
              </a:rPr>
              <a:t>Financière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13" name="Sous-titre 112"/>
          <p:cNvSpPr>
            <a:spLocks noGrp="1"/>
          </p:cNvSpPr>
          <p:nvPr>
            <p:ph type="subTitle" idx="1"/>
          </p:nvPr>
        </p:nvSpPr>
        <p:spPr>
          <a:xfrm>
            <a:off x="289822" y="4066060"/>
            <a:ext cx="8575675" cy="641498"/>
          </a:xfrm>
        </p:spPr>
        <p:txBody>
          <a:bodyPr/>
          <a:lstStyle/>
          <a:p>
            <a:r>
              <a:rPr lang="fr-FR" dirty="0" smtClean="0"/>
              <a:t>Heure du jeudi</a:t>
            </a:r>
            <a:endParaRPr lang="fr-FR" dirty="0"/>
          </a:p>
        </p:txBody>
      </p:sp>
      <p:sp>
        <p:nvSpPr>
          <p:cNvPr id="140" name="Espace réservé du texte 13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 smtClean="0"/>
              <a:t>7 décembre 2017</a:t>
            </a:r>
            <a:endParaRPr lang="fr-FR" dirty="0"/>
          </a:p>
        </p:txBody>
      </p:sp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65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" name="Image 6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548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717" y="336429"/>
            <a:ext cx="8361093" cy="5926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483080" y="2936381"/>
            <a:ext cx="8074324" cy="148897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fr-FR" dirty="0" smtClean="0">
                <a:solidFill>
                  <a:srgbClr val="C00000"/>
                </a:solidFill>
              </a:rPr>
              <a:t>Point sur la mobilité bancaire</a:t>
            </a:r>
            <a:endParaRPr lang="fr-FR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7195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" name="Graphique 4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3955479"/>
              </p:ext>
            </p:extLst>
          </p:nvPr>
        </p:nvGraphicFramePr>
        <p:xfrm>
          <a:off x="4760872" y="3013806"/>
          <a:ext cx="3998872" cy="23993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1" name="Graphique 4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55966503"/>
              </p:ext>
            </p:extLst>
          </p:nvPr>
        </p:nvGraphicFramePr>
        <p:xfrm>
          <a:off x="152077" y="3013806"/>
          <a:ext cx="3998872" cy="23993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Constats depuis le lancement du dispositif </a:t>
            </a:r>
            <a:br>
              <a:rPr lang="fr-FR" dirty="0" smtClean="0"/>
            </a:br>
            <a:r>
              <a:rPr lang="fr-FR" sz="1600" dirty="0" smtClean="0"/>
              <a:t>(06/02/2017)</a:t>
            </a:r>
            <a:endParaRPr lang="fr-FR" sz="1600" dirty="0"/>
          </a:p>
        </p:txBody>
      </p:sp>
      <p:pic>
        <p:nvPicPr>
          <p:cNvPr id="4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763" y="4781895"/>
            <a:ext cx="303383" cy="284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12" descr="Résultat d’images pour crédit agricol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4888" y="3472523"/>
            <a:ext cx="581829" cy="374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8" descr="Résultat d’images pour crédit mutuel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5580" y="4650504"/>
            <a:ext cx="581829" cy="530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6" descr="Résultat d’images pour banque postal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7512" y="5194287"/>
            <a:ext cx="334775" cy="305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ZoneTexte 50"/>
          <p:cNvSpPr txBox="1"/>
          <p:nvPr/>
        </p:nvSpPr>
        <p:spPr>
          <a:xfrm>
            <a:off x="1199499" y="3839987"/>
            <a:ext cx="120059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Autres établissements</a:t>
            </a:r>
            <a:endParaRPr lang="fr-FR" sz="1100" b="1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54" name="ZoneTexte 53"/>
          <p:cNvSpPr txBox="1"/>
          <p:nvPr/>
        </p:nvSpPr>
        <p:spPr>
          <a:xfrm>
            <a:off x="5868144" y="3741943"/>
            <a:ext cx="113903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1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fr-FR" dirty="0">
                <a:solidFill>
                  <a:srgbClr val="000000">
                    <a:lumMod val="65000"/>
                    <a:lumOff val="35000"/>
                  </a:srgbClr>
                </a:solidFill>
              </a:rPr>
              <a:t>Autres établissements</a:t>
            </a:r>
          </a:p>
        </p:txBody>
      </p:sp>
      <p:pic>
        <p:nvPicPr>
          <p:cNvPr id="57" name="Picture 2" descr="Résultat d’images pour banque populaire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4264" y="4891511"/>
            <a:ext cx="315313" cy="319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Espace réservé du contenu 1"/>
          <p:cNvSpPr txBox="1">
            <a:spLocks/>
          </p:cNvSpPr>
          <p:nvPr/>
        </p:nvSpPr>
        <p:spPr>
          <a:xfrm>
            <a:off x="223061" y="2500322"/>
            <a:ext cx="2836771" cy="20859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A0000"/>
              </a:buClr>
              <a:buFont typeface="Arial Narrow" panose="020B0606020202030204" pitchFamily="34" charset="0"/>
              <a:buChar char="■"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0000"/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300"/>
              </a:spcAft>
              <a:buFont typeface="Arial Narrow" panose="020B0606020202030204" pitchFamily="34" charset="0"/>
              <a:buNone/>
            </a:pPr>
            <a:r>
              <a:rPr lang="fr-FR" sz="1050" i="1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Données au 27 novembre 2017</a:t>
            </a:r>
            <a:endParaRPr lang="fr-FR" sz="1000" i="1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5356682"/>
              </p:ext>
            </p:extLst>
          </p:nvPr>
        </p:nvGraphicFramePr>
        <p:xfrm>
          <a:off x="285750" y="1174735"/>
          <a:ext cx="8515359" cy="129048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77938"/>
                <a:gridCol w="2232248"/>
                <a:gridCol w="1872208"/>
                <a:gridCol w="1942365"/>
                <a:gridCol w="990600"/>
              </a:tblGrid>
              <a:tr h="284646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fr-FR" sz="13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CELCA : Banque d’arrivée</a:t>
                      </a:r>
                      <a:endParaRPr lang="fr-FR" sz="13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3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CELCA : Banque de départ</a:t>
                      </a:r>
                      <a:endParaRPr lang="fr-FR" sz="13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Solde</a:t>
                      </a:r>
                      <a:r>
                        <a:rPr lang="fr-FR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  <a:p>
                      <a:pPr algn="ctr" fontAlgn="b"/>
                      <a:r>
                        <a:rPr lang="fr-FR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Entrées/</a:t>
                      </a:r>
                    </a:p>
                    <a:p>
                      <a:pPr algn="ctr" fontAlgn="b"/>
                      <a:r>
                        <a:rPr lang="fr-FR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Sorties</a:t>
                      </a:r>
                      <a:endParaRPr lang="fr-FR" sz="1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rgbClr val="FF0000"/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Nb</a:t>
                      </a:r>
                      <a:r>
                        <a:rPr lang="fr-FR" sz="14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de mandats réglementés actifs</a:t>
                      </a:r>
                      <a:endParaRPr lang="fr-FR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 smtClean="0">
                          <a:effectLst/>
                          <a:latin typeface="+mn-lt"/>
                        </a:rPr>
                        <a:t>Nb de mandats</a:t>
                      </a:r>
                      <a:r>
                        <a:rPr lang="fr-FR" sz="1400" u="none" strike="noStrike" baseline="0" dirty="0" smtClean="0">
                          <a:effectLst/>
                          <a:latin typeface="+mn-lt"/>
                        </a:rPr>
                        <a:t> non réglementés actifs (ancien </a:t>
                      </a:r>
                      <a:r>
                        <a:rPr lang="fr-FR" sz="1400" u="none" strike="noStrike" baseline="0" dirty="0" err="1" smtClean="0">
                          <a:effectLst/>
                          <a:latin typeface="+mn-lt"/>
                        </a:rPr>
                        <a:t>Domilis</a:t>
                      </a:r>
                      <a:r>
                        <a:rPr lang="fr-FR" sz="1400" u="none" strike="noStrike" baseline="0" dirty="0" smtClean="0">
                          <a:effectLst/>
                          <a:latin typeface="+mn-lt"/>
                        </a:rPr>
                        <a:t>)</a:t>
                      </a:r>
                      <a:endParaRPr lang="fr-FR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 smtClean="0">
                          <a:effectLst/>
                          <a:latin typeface="+mn-lt"/>
                        </a:rPr>
                        <a:t>Total des arrivées</a:t>
                      </a:r>
                      <a:endParaRPr lang="fr-FR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 smtClean="0">
                          <a:effectLst/>
                          <a:latin typeface="+mn-lt"/>
                        </a:rPr>
                        <a:t>Nombre</a:t>
                      </a:r>
                      <a:r>
                        <a:rPr lang="fr-FR" sz="1400" u="none" strike="noStrike" baseline="0" dirty="0" smtClean="0">
                          <a:effectLst/>
                          <a:latin typeface="+mn-lt"/>
                        </a:rPr>
                        <a:t> de départ</a:t>
                      </a:r>
                      <a:endParaRPr lang="fr-FR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fr-FR" sz="8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</a:tr>
              <a:tr h="381000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1" u="none" strike="noStrike" dirty="0">
                          <a:effectLst/>
                          <a:latin typeface="+mn-lt"/>
                        </a:rPr>
                        <a:t>       </a:t>
                      </a:r>
                      <a:r>
                        <a:rPr lang="fr-FR" sz="1400" b="1" u="none" strike="noStrike" dirty="0" smtClean="0">
                          <a:effectLst/>
                          <a:latin typeface="+mn-lt"/>
                        </a:rPr>
                        <a:t>            +  4</a:t>
                      </a:r>
                      <a:r>
                        <a:rPr lang="fr-FR" sz="1400" b="1" u="none" strike="noStrike" baseline="0" dirty="0" smtClean="0">
                          <a:effectLst/>
                          <a:latin typeface="+mn-lt"/>
                        </a:rPr>
                        <a:t> 401</a:t>
                      </a:r>
                      <a:endParaRPr lang="fr-FR" sz="1400" b="1" i="0" u="none" strike="noStrike" dirty="0">
                        <a:solidFill>
                          <a:srgbClr val="A3010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1" u="none" strike="noStrike" dirty="0">
                          <a:effectLst/>
                          <a:latin typeface="+mn-lt"/>
                        </a:rPr>
                        <a:t>         </a:t>
                      </a:r>
                      <a:r>
                        <a:rPr lang="fr-FR" sz="1400" b="1" u="none" strike="noStrike" dirty="0" smtClean="0">
                          <a:effectLst/>
                          <a:latin typeface="+mn-lt"/>
                        </a:rPr>
                        <a:t>         +  2</a:t>
                      </a:r>
                      <a:r>
                        <a:rPr lang="fr-FR" sz="1400" b="1" u="none" strike="noStrike" baseline="0" dirty="0" smtClean="0">
                          <a:effectLst/>
                          <a:latin typeface="+mn-lt"/>
                        </a:rPr>
                        <a:t> 751</a:t>
                      </a:r>
                      <a:endParaRPr lang="fr-FR" sz="1400" b="1" i="0" u="none" strike="noStrike" dirty="0">
                        <a:solidFill>
                          <a:srgbClr val="A3010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 dirty="0">
                          <a:effectLst/>
                          <a:latin typeface="+mn-lt"/>
                        </a:rPr>
                        <a:t>  </a:t>
                      </a:r>
                      <a:r>
                        <a:rPr lang="fr-FR" sz="1400" b="1" u="none" strike="noStrike" dirty="0" smtClean="0">
                          <a:effectLst/>
                          <a:latin typeface="+mn-lt"/>
                        </a:rPr>
                        <a:t>+ 7</a:t>
                      </a:r>
                      <a:r>
                        <a:rPr lang="fr-FR" sz="1400" b="1" u="none" strike="noStrike" baseline="0" dirty="0" smtClean="0">
                          <a:effectLst/>
                          <a:latin typeface="+mn-lt"/>
                        </a:rPr>
                        <a:t> 152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Représentativité CELCA par </a:t>
                      </a:r>
                      <a:b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rapport à l’ensemble des CE : </a:t>
                      </a:r>
                      <a:r>
                        <a:rPr kumimoji="0" lang="fr-FR" sz="11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  <a:endParaRPr kumimoji="0" lang="fr-FR" sz="11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A3010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u="none" strike="noStrike" dirty="0" smtClean="0">
                          <a:effectLst/>
                          <a:latin typeface="+mn-lt"/>
                        </a:rPr>
                        <a:t>-  7</a:t>
                      </a:r>
                      <a:r>
                        <a:rPr lang="fr-FR" sz="1400" b="1" u="none" strike="noStrike" baseline="0" dirty="0" smtClean="0">
                          <a:effectLst/>
                          <a:latin typeface="+mn-lt"/>
                        </a:rPr>
                        <a:t> 406 </a:t>
                      </a:r>
                      <a:br>
                        <a:rPr lang="fr-FR" sz="1400" b="1" u="none" strike="noStrike" baseline="0" dirty="0" smtClean="0">
                          <a:effectLst/>
                          <a:latin typeface="+mn-lt"/>
                        </a:rPr>
                      </a:b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Représentativité CELCA par rapport à l’ensemble des CE : </a:t>
                      </a:r>
                      <a:r>
                        <a:rPr kumimoji="0" lang="fr-FR" sz="12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  <a:endParaRPr kumimoji="0" lang="fr-FR" sz="12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A3010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fr-FR" sz="1400" b="1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- 254</a:t>
                      </a:r>
                      <a:endParaRPr lang="fr-FR" sz="14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6" name="Espace réservé du contenu 5"/>
          <p:cNvSpPr txBox="1">
            <a:spLocks/>
          </p:cNvSpPr>
          <p:nvPr/>
        </p:nvSpPr>
        <p:spPr>
          <a:xfrm>
            <a:off x="296696" y="5805264"/>
            <a:ext cx="8542338" cy="360040"/>
          </a:xfrm>
          <a:prstGeom prst="rect">
            <a:avLst/>
          </a:prstGeom>
          <a:solidFill>
            <a:srgbClr val="FF0000"/>
          </a:solidFill>
        </p:spPr>
        <p:txBody>
          <a:bodyPr vert="horz" lIns="91440" tIns="45720" rIns="91440" bIns="45720" rtlCol="0">
            <a:norm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fr-FR" sz="1400" b="1" dirty="0" smtClean="0">
                <a:solidFill>
                  <a:prstClr val="white"/>
                </a:solidFill>
                <a:sym typeface="Wingdings" panose="05000000000000000000" pitchFamily="2" charset="2"/>
              </a:rPr>
              <a:t> </a:t>
            </a:r>
            <a:r>
              <a:rPr lang="fr-FR" sz="1400" b="1" dirty="0" smtClean="0">
                <a:solidFill>
                  <a:prstClr val="white"/>
                </a:solidFill>
              </a:rPr>
              <a:t>Le dispositif de Mobilité Réglementé fonctionne « normalement » depuis le début de l’été</a:t>
            </a:r>
            <a:r>
              <a:rPr lang="fr-FR" sz="1400" b="1" dirty="0">
                <a:solidFill>
                  <a:prstClr val="white"/>
                </a:solidFill>
              </a:rPr>
              <a:t>.</a:t>
            </a:r>
            <a:endParaRPr lang="fr-FR" sz="1400" b="1" dirty="0" smtClean="0">
              <a:solidFill>
                <a:prstClr val="white"/>
              </a:solidFill>
            </a:endParaRPr>
          </a:p>
        </p:txBody>
      </p:sp>
      <p:pic>
        <p:nvPicPr>
          <p:cNvPr id="4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8537" y="4356832"/>
            <a:ext cx="303383" cy="284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2" descr="Résultat d’images pour crédit agricol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5819" y="3472523"/>
            <a:ext cx="581829" cy="374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8" descr="Résultat d’images pour crédit mutuel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5525" y="4650504"/>
            <a:ext cx="581829" cy="530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3018878" y="4445515"/>
            <a:ext cx="126509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50" dirty="0" smtClean="0">
                <a:solidFill>
                  <a:srgbClr val="000000"/>
                </a:solidFill>
              </a:rPr>
              <a:t>Groupe Crédit Mutuel </a:t>
            </a:r>
            <a:endParaRPr lang="fr-FR" sz="1050" dirty="0">
              <a:solidFill>
                <a:srgbClr val="000000"/>
              </a:solidFill>
            </a:endParaRPr>
          </a:p>
        </p:txBody>
      </p:sp>
      <p:sp>
        <p:nvSpPr>
          <p:cNvPr id="62" name="ZoneTexte 61"/>
          <p:cNvSpPr txBox="1"/>
          <p:nvPr/>
        </p:nvSpPr>
        <p:spPr>
          <a:xfrm>
            <a:off x="7675103" y="4459415"/>
            <a:ext cx="126509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50" dirty="0" smtClean="0">
                <a:solidFill>
                  <a:srgbClr val="000000"/>
                </a:solidFill>
              </a:rPr>
              <a:t>Groupe Crédit Mutuel </a:t>
            </a:r>
            <a:endParaRPr lang="fr-FR" sz="1050" dirty="0">
              <a:solidFill>
                <a:srgbClr val="000000"/>
              </a:solidFill>
            </a:endParaRPr>
          </a:p>
        </p:txBody>
      </p:sp>
      <p:pic>
        <p:nvPicPr>
          <p:cNvPr id="1028" name="Picture 4" descr="Résultat d’images pour cic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9067" y="4749461"/>
            <a:ext cx="569926" cy="260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4" descr="Résultat d’images pour cic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9108" y="4763777"/>
            <a:ext cx="569926" cy="260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2" descr="Résultat d’images pour icone départ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7116" y="2960569"/>
            <a:ext cx="323992" cy="323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4" descr="Résultat d’images pour icone arrivée"/>
          <p:cNvPicPr>
            <a:picLocks noChangeAspect="1" noChangeArrowheads="1"/>
          </p:cNvPicPr>
          <p:nvPr/>
        </p:nvPicPr>
        <p:blipFill>
          <a:blip r:embed="rId1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278" y="2960569"/>
            <a:ext cx="323486" cy="323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" name="Rectangle 65"/>
          <p:cNvSpPr/>
          <p:nvPr/>
        </p:nvSpPr>
        <p:spPr>
          <a:xfrm>
            <a:off x="5715385" y="5337152"/>
            <a:ext cx="312365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>
                <a:solidFill>
                  <a:srgbClr val="000000"/>
                </a:solidFill>
              </a:rPr>
              <a:t>Les migrations de Clients </a:t>
            </a:r>
            <a:r>
              <a:rPr lang="fr-FR" sz="1200" dirty="0" smtClean="0">
                <a:solidFill>
                  <a:srgbClr val="000000"/>
                </a:solidFill>
              </a:rPr>
              <a:t>au sein du </a:t>
            </a:r>
            <a:r>
              <a:rPr lang="fr-FR" sz="1200" b="1" dirty="0" smtClean="0">
                <a:solidFill>
                  <a:srgbClr val="000000"/>
                </a:solidFill>
              </a:rPr>
              <a:t>Groupe BPCE </a:t>
            </a:r>
            <a:r>
              <a:rPr lang="fr-FR" sz="1200" dirty="0">
                <a:solidFill>
                  <a:srgbClr val="000000"/>
                </a:solidFill>
              </a:rPr>
              <a:t>représentent </a:t>
            </a:r>
            <a:r>
              <a:rPr lang="fr-FR" sz="1400" b="1" dirty="0" smtClean="0">
                <a:solidFill>
                  <a:srgbClr val="000000"/>
                </a:solidFill>
              </a:rPr>
              <a:t>24% </a:t>
            </a:r>
            <a:r>
              <a:rPr lang="fr-FR" sz="1400" b="1" dirty="0">
                <a:solidFill>
                  <a:srgbClr val="000000"/>
                </a:solidFill>
              </a:rPr>
              <a:t>des </a:t>
            </a:r>
            <a:r>
              <a:rPr lang="fr-FR" sz="1400" b="1" dirty="0" smtClean="0">
                <a:solidFill>
                  <a:srgbClr val="000000"/>
                </a:solidFill>
              </a:rPr>
              <a:t>départs</a:t>
            </a:r>
            <a:r>
              <a:rPr lang="fr-FR" sz="1400" dirty="0" smtClean="0">
                <a:solidFill>
                  <a:srgbClr val="000000"/>
                </a:solidFill>
              </a:rPr>
              <a:t> </a:t>
            </a:r>
            <a:r>
              <a:rPr lang="fr-FR" sz="1200" dirty="0" smtClean="0">
                <a:solidFill>
                  <a:srgbClr val="000000"/>
                </a:solidFill>
              </a:rPr>
              <a:t>de la CELCA</a:t>
            </a:r>
            <a:r>
              <a:rPr lang="fr-FR" sz="1200" b="1" dirty="0" smtClean="0">
                <a:solidFill>
                  <a:srgbClr val="000000"/>
                </a:solidFill>
              </a:rPr>
              <a:t>.</a:t>
            </a:r>
            <a:endParaRPr lang="fr-FR" sz="1200" b="1" dirty="0">
              <a:solidFill>
                <a:srgbClr val="000000"/>
              </a:solidFill>
            </a:endParaRPr>
          </a:p>
        </p:txBody>
      </p:sp>
      <p:pic>
        <p:nvPicPr>
          <p:cNvPr id="67" name="Picture 12" descr="Résultat d’images pour groupe BPCE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47116" y="5396966"/>
            <a:ext cx="868268" cy="334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4303009" y="2492896"/>
            <a:ext cx="4085415" cy="38318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90000"/>
              </a:lnSpc>
              <a:spcAft>
                <a:spcPts val="300"/>
              </a:spcAft>
              <a:buClr>
                <a:srgbClr val="EA0000"/>
              </a:buClr>
              <a:buFont typeface="Arial Narrow" panose="020B0606020202030204" pitchFamily="34" charset="0"/>
              <a:buNone/>
            </a:pPr>
            <a:r>
              <a:rPr lang="fr-FR" sz="1200" i="1" dirty="0">
                <a:solidFill>
                  <a:srgbClr val="000000">
                    <a:lumMod val="65000"/>
                    <a:lumOff val="35000"/>
                  </a:srgbClr>
                </a:solidFill>
              </a:rPr>
              <a:t>Nos concurrents exploitent les opportunités offertes par la loi </a:t>
            </a:r>
            <a:r>
              <a:rPr lang="fr-FR" sz="1200" i="1" dirty="0" err="1">
                <a:solidFill>
                  <a:srgbClr val="000000">
                    <a:lumMod val="65000"/>
                    <a:lumOff val="35000"/>
                  </a:srgbClr>
                </a:solidFill>
              </a:rPr>
              <a:t>Macron</a:t>
            </a:r>
            <a:r>
              <a:rPr lang="fr-FR" sz="1200" i="1" dirty="0">
                <a:solidFill>
                  <a:srgbClr val="000000">
                    <a:lumMod val="65000"/>
                    <a:lumOff val="35000"/>
                  </a:srgbClr>
                </a:solidFill>
              </a:rPr>
              <a:t> et en font un levier pour inciter leurs clients à se bancariser chez </a:t>
            </a:r>
            <a:r>
              <a:rPr lang="fr-FR" sz="1200" i="1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eux</a:t>
            </a:r>
            <a:endParaRPr lang="fr-FR" sz="1200" i="1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cxnSp>
        <p:nvCxnSpPr>
          <p:cNvPr id="12" name="Connecteur droit avec flèche 11"/>
          <p:cNvCxnSpPr/>
          <p:nvPr/>
        </p:nvCxnSpPr>
        <p:spPr>
          <a:xfrm flipV="1">
            <a:off x="8307648" y="2500324"/>
            <a:ext cx="0" cy="208596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/>
          <p:cNvCxnSpPr/>
          <p:nvPr/>
        </p:nvCxnSpPr>
        <p:spPr>
          <a:xfrm>
            <a:off x="5650228" y="3847365"/>
            <a:ext cx="150658" cy="81468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4601066" y="3356992"/>
            <a:ext cx="1555110" cy="59715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90000"/>
              </a:lnSpc>
              <a:spcAft>
                <a:spcPts val="300"/>
              </a:spcAft>
              <a:buClr>
                <a:srgbClr val="EA0000"/>
              </a:buClr>
              <a:buFont typeface="Arial Narrow" panose="020B0606020202030204" pitchFamily="34" charset="0"/>
              <a:buNone/>
            </a:pPr>
            <a:r>
              <a:rPr lang="fr-FR" sz="1200" i="1" dirty="0">
                <a:solidFill>
                  <a:srgbClr val="000000">
                    <a:lumMod val="65000"/>
                    <a:lumOff val="35000"/>
                  </a:srgbClr>
                </a:solidFill>
              </a:rPr>
              <a:t>La </a:t>
            </a:r>
            <a:r>
              <a:rPr lang="fr-FR" sz="1200" i="1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banque </a:t>
            </a:r>
            <a:r>
              <a:rPr lang="fr-FR" sz="1200" i="1" dirty="0">
                <a:solidFill>
                  <a:srgbClr val="000000">
                    <a:lumMod val="65000"/>
                    <a:lumOff val="35000"/>
                  </a:srgbClr>
                </a:solidFill>
              </a:rPr>
              <a:t>en </a:t>
            </a:r>
            <a:r>
              <a:rPr lang="fr-FR" sz="1200" i="1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ligne </a:t>
            </a:r>
            <a:r>
              <a:rPr lang="fr-FR" sz="1200" i="1" dirty="0">
                <a:solidFill>
                  <a:srgbClr val="000000">
                    <a:lumMod val="65000"/>
                    <a:lumOff val="35000"/>
                  </a:srgbClr>
                </a:solidFill>
              </a:rPr>
              <a:t>Boursorama représente </a:t>
            </a:r>
            <a:r>
              <a:rPr lang="fr-FR" sz="1400" b="1" i="1" dirty="0">
                <a:solidFill>
                  <a:srgbClr val="000000">
                    <a:lumMod val="65000"/>
                    <a:lumOff val="35000"/>
                  </a:srgbClr>
                </a:solidFill>
              </a:rPr>
              <a:t>3%</a:t>
            </a:r>
            <a:r>
              <a:rPr lang="fr-FR" sz="1200" i="1" dirty="0">
                <a:solidFill>
                  <a:srgbClr val="000000">
                    <a:lumMod val="65000"/>
                    <a:lumOff val="35000"/>
                  </a:srgbClr>
                </a:solidFill>
              </a:rPr>
              <a:t> des départs</a:t>
            </a:r>
          </a:p>
        </p:txBody>
      </p:sp>
    </p:spTree>
    <p:extLst>
      <p:ext uri="{BB962C8B-B14F-4D97-AF65-F5344CB8AC3E}">
        <p14:creationId xmlns:p14="http://schemas.microsoft.com/office/powerpoint/2010/main" val="1407957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87825" y="1207703"/>
            <a:ext cx="8536998" cy="569342"/>
          </a:xfrm>
          <a:solidFill>
            <a:schemeClr val="accent3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fr-FR" sz="1600" b="1" dirty="0" smtClean="0"/>
              <a:t>La loi </a:t>
            </a:r>
            <a:r>
              <a:rPr lang="fr-FR" sz="1600" b="1" dirty="0" err="1" smtClean="0"/>
              <a:t>Macron</a:t>
            </a:r>
            <a:r>
              <a:rPr lang="fr-FR" sz="1600" b="1" dirty="0" smtClean="0"/>
              <a:t> concerne les clients </a:t>
            </a:r>
            <a:r>
              <a:rPr lang="fr-FR" sz="1600" b="1" dirty="0" smtClean="0">
                <a:solidFill>
                  <a:srgbClr val="EA0000"/>
                </a:solidFill>
              </a:rPr>
              <a:t>Particuliers</a:t>
            </a:r>
            <a:r>
              <a:rPr lang="fr-FR" sz="1600" b="1" dirty="0" smtClean="0"/>
              <a:t> qui transfèrent </a:t>
            </a:r>
            <a:r>
              <a:rPr lang="fr-FR" sz="1600" b="1" dirty="0" smtClean="0">
                <a:solidFill>
                  <a:srgbClr val="EA0000"/>
                </a:solidFill>
              </a:rPr>
              <a:t>TOUTES</a:t>
            </a:r>
            <a:r>
              <a:rPr lang="fr-FR" sz="1600" b="1" dirty="0" smtClean="0"/>
              <a:t> les opérations </a:t>
            </a:r>
            <a:r>
              <a:rPr lang="fr-FR" sz="1600" b="1" dirty="0"/>
              <a:t>du </a:t>
            </a:r>
            <a:r>
              <a:rPr lang="fr-FR" sz="1600" b="1" dirty="0">
                <a:solidFill>
                  <a:srgbClr val="EA0000"/>
                </a:solidFill>
              </a:rPr>
              <a:t>compte de dépôt </a:t>
            </a:r>
            <a:r>
              <a:rPr lang="fr-FR" sz="1600" b="1" dirty="0" smtClean="0"/>
              <a:t>de </a:t>
            </a:r>
            <a:r>
              <a:rPr lang="fr-FR" sz="1600" b="1" dirty="0"/>
              <a:t>leur banque de départ vers leur banque d’arrivée</a:t>
            </a:r>
            <a:r>
              <a:rPr lang="fr-FR" sz="1600" dirty="0"/>
              <a:t> </a:t>
            </a:r>
            <a:r>
              <a:rPr lang="fr-FR" sz="1600" dirty="0" smtClean="0"/>
              <a:t>(= mobilité </a:t>
            </a:r>
            <a:r>
              <a:rPr lang="fr-FR" sz="1600" dirty="0"/>
              <a:t>totale</a:t>
            </a:r>
            <a:r>
              <a:rPr lang="fr-FR" sz="1600" dirty="0" smtClean="0"/>
              <a:t>).</a:t>
            </a:r>
          </a:p>
          <a:p>
            <a:pPr lvl="1" algn="ctr"/>
            <a:endParaRPr lang="fr-FR" dirty="0" smtClean="0"/>
          </a:p>
          <a:p>
            <a:pPr marL="0" indent="0" algn="ctr">
              <a:buNone/>
            </a:pPr>
            <a:endParaRPr lang="fr-FR" sz="1600" dirty="0" smtClean="0"/>
          </a:p>
          <a:p>
            <a:pPr lvl="1" algn="ctr"/>
            <a:endParaRPr lang="fr-FR" dirty="0" smtClean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dirty="0" smtClean="0"/>
              <a:t>Rappel sur le Périmètre</a:t>
            </a:r>
            <a:endParaRPr lang="fr-FR" sz="3200" dirty="0"/>
          </a:p>
        </p:txBody>
      </p:sp>
      <p:sp>
        <p:nvSpPr>
          <p:cNvPr id="7" name="Espace réservé du contenu 1"/>
          <p:cNvSpPr txBox="1">
            <a:spLocks/>
          </p:cNvSpPr>
          <p:nvPr/>
        </p:nvSpPr>
        <p:spPr>
          <a:xfrm>
            <a:off x="284672" y="5063064"/>
            <a:ext cx="8535800" cy="10351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fr-FR" sz="1400" b="1" u="sng" dirty="0" smtClean="0">
                <a:solidFill>
                  <a:srgbClr val="000000"/>
                </a:solidFill>
              </a:rPr>
              <a:t>La loi </a:t>
            </a:r>
            <a:r>
              <a:rPr lang="fr-FR" sz="1400" b="1" u="sng" dirty="0" err="1" smtClean="0">
                <a:solidFill>
                  <a:srgbClr val="000000"/>
                </a:solidFill>
              </a:rPr>
              <a:t>Macron</a:t>
            </a:r>
            <a:r>
              <a:rPr lang="fr-FR" sz="1400" b="1" u="sng" dirty="0" smtClean="0">
                <a:solidFill>
                  <a:srgbClr val="000000"/>
                </a:solidFill>
              </a:rPr>
              <a:t> ne s’applique pas</a:t>
            </a:r>
            <a:r>
              <a:rPr lang="fr-FR" sz="1400" b="1" dirty="0" smtClean="0">
                <a:solidFill>
                  <a:srgbClr val="000000"/>
                </a:solidFill>
              </a:rPr>
              <a:t>:</a:t>
            </a:r>
          </a:p>
          <a:p>
            <a:pPr>
              <a:spcBef>
                <a:spcPts val="0"/>
              </a:spcBef>
              <a:buClr>
                <a:srgbClr val="EA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fr-FR" sz="1400" dirty="0" smtClean="0">
                <a:solidFill>
                  <a:srgbClr val="000000"/>
                </a:solidFill>
              </a:rPr>
              <a:t>aux </a:t>
            </a:r>
            <a:r>
              <a:rPr lang="fr-FR" sz="1400" dirty="0">
                <a:solidFill>
                  <a:srgbClr val="000000"/>
                </a:solidFill>
              </a:rPr>
              <a:t>clients qui ne transfèrent </a:t>
            </a:r>
            <a:r>
              <a:rPr lang="fr-FR" sz="1400" b="1" dirty="0">
                <a:solidFill>
                  <a:srgbClr val="EA0000"/>
                </a:solidFill>
              </a:rPr>
              <a:t>qu’une partie de leurs opérations </a:t>
            </a:r>
            <a:r>
              <a:rPr lang="fr-FR" sz="1400" dirty="0">
                <a:solidFill>
                  <a:srgbClr val="000000"/>
                </a:solidFill>
              </a:rPr>
              <a:t>(=</a:t>
            </a:r>
            <a:r>
              <a:rPr lang="fr-FR" sz="1400" b="1" dirty="0">
                <a:solidFill>
                  <a:srgbClr val="000000"/>
                </a:solidFill>
              </a:rPr>
              <a:t>mobilité </a:t>
            </a:r>
            <a:r>
              <a:rPr lang="fr-FR" sz="1400" b="1" dirty="0" smtClean="0">
                <a:solidFill>
                  <a:srgbClr val="000000"/>
                </a:solidFill>
              </a:rPr>
              <a:t>partielle</a:t>
            </a:r>
            <a:r>
              <a:rPr lang="fr-FR" sz="1400" dirty="0" smtClean="0">
                <a:solidFill>
                  <a:srgbClr val="000000"/>
                </a:solidFill>
              </a:rPr>
              <a:t>)</a:t>
            </a:r>
            <a:r>
              <a:rPr lang="fr-FR" sz="1400" dirty="0">
                <a:solidFill>
                  <a:srgbClr val="000000"/>
                </a:solidFill>
              </a:rPr>
              <a:t> ;</a:t>
            </a:r>
          </a:p>
          <a:p>
            <a:pPr>
              <a:spcBef>
                <a:spcPts val="0"/>
              </a:spcBef>
              <a:buClr>
                <a:srgbClr val="EA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fr-FR" sz="1400" dirty="0">
                <a:solidFill>
                  <a:srgbClr val="000000"/>
                </a:solidFill>
              </a:rPr>
              <a:t>aux clients qui transfèrent leurs opérations d’un </a:t>
            </a:r>
            <a:r>
              <a:rPr lang="fr-FR" sz="1400" b="1" dirty="0" smtClean="0">
                <a:solidFill>
                  <a:srgbClr val="EA0000"/>
                </a:solidFill>
              </a:rPr>
              <a:t>compte joint </a:t>
            </a:r>
            <a:r>
              <a:rPr lang="fr-FR" sz="1400" b="1" dirty="0">
                <a:solidFill>
                  <a:srgbClr val="EA0000"/>
                </a:solidFill>
              </a:rPr>
              <a:t>vers un compte individuel </a:t>
            </a:r>
            <a:r>
              <a:rPr lang="fr-FR" sz="1400" dirty="0">
                <a:solidFill>
                  <a:srgbClr val="000000"/>
                </a:solidFill>
              </a:rPr>
              <a:t>(ex : cas de séparation) ;</a:t>
            </a:r>
          </a:p>
          <a:p>
            <a:pPr>
              <a:spcBef>
                <a:spcPts val="0"/>
              </a:spcBef>
              <a:buClr>
                <a:srgbClr val="EA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fr-FR" sz="1400" dirty="0">
                <a:solidFill>
                  <a:srgbClr val="000000"/>
                </a:solidFill>
              </a:rPr>
              <a:t>aux clients </a:t>
            </a:r>
            <a:r>
              <a:rPr lang="fr-FR" sz="1400" b="1" dirty="0">
                <a:solidFill>
                  <a:srgbClr val="EA0000"/>
                </a:solidFill>
              </a:rPr>
              <a:t>professionnels</a:t>
            </a:r>
            <a:r>
              <a:rPr lang="fr-FR" sz="1400" dirty="0">
                <a:solidFill>
                  <a:srgbClr val="000000"/>
                </a:solidFill>
              </a:rPr>
              <a:t> et aux </a:t>
            </a:r>
            <a:r>
              <a:rPr lang="fr-FR" sz="1400" b="1" dirty="0" smtClean="0">
                <a:solidFill>
                  <a:srgbClr val="EA0000"/>
                </a:solidFill>
              </a:rPr>
              <a:t>entreprises</a:t>
            </a:r>
            <a:r>
              <a:rPr lang="fr-FR" sz="1400" dirty="0">
                <a:solidFill>
                  <a:srgbClr val="000000"/>
                </a:solidFill>
              </a:rPr>
              <a:t>;</a:t>
            </a:r>
            <a:endParaRPr lang="fr-FR" sz="1400" dirty="0" smtClean="0">
              <a:solidFill>
                <a:srgbClr val="000000"/>
              </a:solidFill>
            </a:endParaRPr>
          </a:p>
          <a:p>
            <a:pPr>
              <a:spcBef>
                <a:spcPts val="0"/>
              </a:spcBef>
              <a:buClr>
                <a:srgbClr val="EA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fr-FR" sz="1400" dirty="0">
                <a:solidFill>
                  <a:srgbClr val="000000"/>
                </a:solidFill>
              </a:rPr>
              <a:t>a</a:t>
            </a:r>
            <a:r>
              <a:rPr lang="fr-FR" sz="1400" dirty="0" smtClean="0">
                <a:solidFill>
                  <a:srgbClr val="000000"/>
                </a:solidFill>
              </a:rPr>
              <a:t>u transfert de comptes d’épargne, de dossier de crédit ou de contrats IARD.</a:t>
            </a:r>
            <a:endParaRPr lang="fr-FR" sz="1400" dirty="0">
              <a:solidFill>
                <a:srgbClr val="000000"/>
              </a:solidFill>
            </a:endParaRPr>
          </a:p>
        </p:txBody>
      </p:sp>
      <p:sp>
        <p:nvSpPr>
          <p:cNvPr id="10" name="Espace réservé du contenu 1"/>
          <p:cNvSpPr txBox="1">
            <a:spLocks/>
          </p:cNvSpPr>
          <p:nvPr/>
        </p:nvSpPr>
        <p:spPr>
          <a:xfrm>
            <a:off x="1958188" y="2038683"/>
            <a:ext cx="7039141" cy="808028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9BBB59"/>
              </a:buClr>
              <a:buFont typeface="Wingdings" panose="05000000000000000000" pitchFamily="2" charset="2"/>
              <a:buChar char="ü"/>
            </a:pPr>
            <a:r>
              <a:rPr lang="fr-FR" sz="1300" dirty="0" smtClean="0">
                <a:solidFill>
                  <a:srgbClr val="000000"/>
                </a:solidFill>
              </a:rPr>
              <a:t>les </a:t>
            </a:r>
            <a:r>
              <a:rPr lang="fr-FR" sz="1300" dirty="0">
                <a:solidFill>
                  <a:srgbClr val="000000"/>
                </a:solidFill>
              </a:rPr>
              <a:t>prélèvements récurrents</a:t>
            </a:r>
          </a:p>
          <a:p>
            <a:pPr>
              <a:spcBef>
                <a:spcPts val="0"/>
              </a:spcBef>
              <a:buClr>
                <a:srgbClr val="9BBB59"/>
              </a:buClr>
              <a:buFont typeface="Wingdings" panose="05000000000000000000" pitchFamily="2" charset="2"/>
              <a:buChar char="ü"/>
            </a:pPr>
            <a:r>
              <a:rPr lang="fr-FR" sz="1300" dirty="0">
                <a:solidFill>
                  <a:srgbClr val="000000"/>
                </a:solidFill>
              </a:rPr>
              <a:t>les virements récurrents (= toute opération présentée au moins 2 fois </a:t>
            </a:r>
            <a:r>
              <a:rPr lang="fr-FR" sz="1300" dirty="0" smtClean="0">
                <a:solidFill>
                  <a:srgbClr val="000000"/>
                </a:solidFill>
              </a:rPr>
              <a:t>au </a:t>
            </a:r>
            <a:r>
              <a:rPr lang="fr-FR" sz="1300" dirty="0">
                <a:solidFill>
                  <a:srgbClr val="000000"/>
                </a:solidFill>
              </a:rPr>
              <a:t>cours des 13 derniers mois)</a:t>
            </a:r>
          </a:p>
          <a:p>
            <a:pPr>
              <a:spcBef>
                <a:spcPts val="0"/>
              </a:spcBef>
              <a:buClr>
                <a:srgbClr val="9BBB59"/>
              </a:buClr>
              <a:buFont typeface="Wingdings" panose="05000000000000000000" pitchFamily="2" charset="2"/>
              <a:buChar char="ü"/>
            </a:pPr>
            <a:r>
              <a:rPr lang="fr-FR" sz="1300" dirty="0">
                <a:solidFill>
                  <a:srgbClr val="000000"/>
                </a:solidFill>
              </a:rPr>
              <a:t>les chèques non débités</a:t>
            </a:r>
          </a:p>
        </p:txBody>
      </p:sp>
      <p:sp>
        <p:nvSpPr>
          <p:cNvPr id="11" name="Espace réservé du contenu 1"/>
          <p:cNvSpPr txBox="1">
            <a:spLocks/>
          </p:cNvSpPr>
          <p:nvPr/>
        </p:nvSpPr>
        <p:spPr>
          <a:xfrm>
            <a:off x="2006090" y="3160110"/>
            <a:ext cx="7042995" cy="1222094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marL="265113" lvl="0" indent="-265113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anose="05000000000000000000" pitchFamily="2" charset="2"/>
              <a:buChar char="§"/>
              <a:defRPr sz="1400"/>
            </a:lvl1pPr>
            <a:lvl2pPr marL="712788" indent="-255588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/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/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/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pPr>
              <a:spcBef>
                <a:spcPts val="0"/>
              </a:spcBef>
              <a:buClr>
                <a:srgbClr val="EA0000"/>
              </a:buClr>
            </a:pPr>
            <a:r>
              <a:rPr lang="fr-FR" sz="1200" dirty="0">
                <a:solidFill>
                  <a:srgbClr val="000000"/>
                </a:solidFill>
              </a:rPr>
              <a:t>Les échéances de Crédit immobilier et les échéances de Prêt Personnel </a:t>
            </a:r>
            <a:r>
              <a:rPr lang="fr-FR" sz="1200" dirty="0" smtClean="0">
                <a:solidFill>
                  <a:srgbClr val="000000"/>
                </a:solidFill>
              </a:rPr>
              <a:t>réalisés </a:t>
            </a:r>
            <a:r>
              <a:rPr lang="fr-FR" sz="1200" u="sng" dirty="0">
                <a:solidFill>
                  <a:srgbClr val="000000"/>
                </a:solidFill>
              </a:rPr>
              <a:t>sous Néo</a:t>
            </a:r>
          </a:p>
          <a:p>
            <a:pPr>
              <a:spcBef>
                <a:spcPts val="0"/>
              </a:spcBef>
              <a:buClr>
                <a:srgbClr val="EA0000"/>
              </a:buClr>
            </a:pPr>
            <a:r>
              <a:rPr lang="fr-FR" sz="1200" dirty="0">
                <a:solidFill>
                  <a:srgbClr val="000000"/>
                </a:solidFill>
              </a:rPr>
              <a:t>Les prélèvements ponctuels (émis une seule fois par l’émetteur) et paiements par TIP SEPA (bordereau joint à une facture)</a:t>
            </a:r>
          </a:p>
          <a:p>
            <a:pPr>
              <a:spcBef>
                <a:spcPts val="0"/>
              </a:spcBef>
              <a:buClr>
                <a:srgbClr val="EA0000"/>
              </a:buClr>
            </a:pPr>
            <a:r>
              <a:rPr lang="fr-FR" sz="1200" dirty="0">
                <a:solidFill>
                  <a:srgbClr val="000000"/>
                </a:solidFill>
              </a:rPr>
              <a:t>Les prélèvements d’un émetteur placé en liste noire (hors oppositions temporaire sur une ou plusieurs échéances)</a:t>
            </a:r>
          </a:p>
          <a:p>
            <a:pPr>
              <a:spcBef>
                <a:spcPts val="0"/>
              </a:spcBef>
              <a:buClr>
                <a:srgbClr val="EA0000"/>
              </a:buClr>
            </a:pPr>
            <a:r>
              <a:rPr lang="fr-FR" sz="1200" dirty="0" smtClean="0">
                <a:solidFill>
                  <a:srgbClr val="000000"/>
                </a:solidFill>
              </a:rPr>
              <a:t>Les </a:t>
            </a:r>
            <a:r>
              <a:rPr lang="fr-FR" sz="1200" dirty="0">
                <a:solidFill>
                  <a:srgbClr val="000000"/>
                </a:solidFill>
              </a:rPr>
              <a:t>prélèvements émis par le </a:t>
            </a:r>
            <a:r>
              <a:rPr lang="fr-FR" sz="1200" dirty="0" smtClean="0">
                <a:solidFill>
                  <a:srgbClr val="000000"/>
                </a:solidFill>
              </a:rPr>
              <a:t>client</a:t>
            </a:r>
          </a:p>
          <a:p>
            <a:pPr>
              <a:spcBef>
                <a:spcPts val="0"/>
              </a:spcBef>
              <a:buClr>
                <a:srgbClr val="EA0000"/>
              </a:buClr>
            </a:pPr>
            <a:r>
              <a:rPr lang="fr-FR" sz="1200" dirty="0" smtClean="0">
                <a:solidFill>
                  <a:srgbClr val="000000"/>
                </a:solidFill>
              </a:rPr>
              <a:t>Les </a:t>
            </a:r>
            <a:r>
              <a:rPr lang="fr-FR" sz="1200" dirty="0">
                <a:solidFill>
                  <a:srgbClr val="000000"/>
                </a:solidFill>
              </a:rPr>
              <a:t>virements </a:t>
            </a:r>
            <a:r>
              <a:rPr lang="fr-FR" sz="1200" dirty="0" smtClean="0">
                <a:solidFill>
                  <a:srgbClr val="000000"/>
                </a:solidFill>
              </a:rPr>
              <a:t>permanents ou ponctuels émis par le client</a:t>
            </a:r>
            <a:endParaRPr lang="fr-FR" sz="1200" dirty="0">
              <a:solidFill>
                <a:srgbClr val="000000"/>
              </a:solidFill>
            </a:endParaRPr>
          </a:p>
        </p:txBody>
      </p:sp>
      <p:sp>
        <p:nvSpPr>
          <p:cNvPr id="13" name="Zone de texte 2"/>
          <p:cNvSpPr txBox="1">
            <a:spLocks noChangeArrowheads="1"/>
          </p:cNvSpPr>
          <p:nvPr/>
        </p:nvSpPr>
        <p:spPr bwMode="auto">
          <a:xfrm>
            <a:off x="284672" y="1883414"/>
            <a:ext cx="1669661" cy="1204843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ctr" anchorCtr="0">
            <a:noAutofit/>
          </a:bodyPr>
          <a:lstStyle/>
          <a:p>
            <a:pPr algn="ctr"/>
            <a:r>
              <a:rPr lang="fr-FR" sz="1100" b="1" dirty="0" smtClean="0">
                <a:solidFill>
                  <a:prstClr val="white"/>
                </a:solidFill>
              </a:rPr>
              <a:t>La loi prévoit que la banque de départ transmette automatiquement les opérations suivantes à la banque d’arrivée </a:t>
            </a:r>
          </a:p>
          <a:p>
            <a:pPr algn="ctr"/>
            <a:r>
              <a:rPr lang="fr-FR" sz="1100" b="1" dirty="0" smtClean="0">
                <a:solidFill>
                  <a:prstClr val="white"/>
                </a:solidFill>
              </a:rPr>
              <a:t>(sur les 13 derniers mois)</a:t>
            </a:r>
            <a:endParaRPr lang="fr-FR" sz="1100" b="1" dirty="0">
              <a:solidFill>
                <a:prstClr val="white"/>
              </a:solidFill>
            </a:endParaRPr>
          </a:p>
        </p:txBody>
      </p:sp>
      <p:sp>
        <p:nvSpPr>
          <p:cNvPr id="16" name="Zone de texte 2"/>
          <p:cNvSpPr txBox="1">
            <a:spLocks noChangeArrowheads="1"/>
          </p:cNvSpPr>
          <p:nvPr/>
        </p:nvSpPr>
        <p:spPr bwMode="auto">
          <a:xfrm>
            <a:off x="284671" y="3160110"/>
            <a:ext cx="1669661" cy="1647297"/>
          </a:xfrm>
          <a:prstGeom prst="rect">
            <a:avLst/>
          </a:prstGeom>
          <a:solidFill>
            <a:srgbClr val="EA0000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ctr" anchorCtr="0">
            <a:noAutofit/>
          </a:bodyPr>
          <a:lstStyle/>
          <a:p>
            <a:pPr algn="ctr"/>
            <a:r>
              <a:rPr lang="fr-FR" sz="1100" b="1" dirty="0" smtClean="0">
                <a:solidFill>
                  <a:prstClr val="white"/>
                </a:solidFill>
              </a:rPr>
              <a:t>Opérations non transmises </a:t>
            </a:r>
            <a:r>
              <a:rPr lang="fr-FR" sz="1100" b="1" dirty="0">
                <a:solidFill>
                  <a:prstClr val="white"/>
                </a:solidFill>
              </a:rPr>
              <a:t>automatiquement </a:t>
            </a:r>
            <a:endParaRPr lang="fr-FR" sz="1100" b="1" dirty="0" smtClean="0">
              <a:solidFill>
                <a:prstClr val="white"/>
              </a:solidFill>
            </a:endParaRPr>
          </a:p>
          <a:p>
            <a:pPr algn="ctr"/>
            <a:r>
              <a:rPr lang="fr-FR" sz="1100" b="1" dirty="0" smtClean="0">
                <a:solidFill>
                  <a:prstClr val="white"/>
                </a:solidFill>
              </a:rPr>
              <a:t>par la banque de départ </a:t>
            </a:r>
          </a:p>
          <a:p>
            <a:pPr algn="ctr"/>
            <a:r>
              <a:rPr lang="fr-FR" sz="1100" b="1" dirty="0" smtClean="0">
                <a:solidFill>
                  <a:prstClr val="white"/>
                </a:solidFill>
              </a:rPr>
              <a:t>(le client doit les identifier s’il souhaite les transférer)</a:t>
            </a:r>
            <a:endParaRPr lang="fr-FR" sz="1100" b="1" dirty="0">
              <a:solidFill>
                <a:prstClr val="white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009945" y="4379763"/>
            <a:ext cx="6613060" cy="43088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txBody>
          <a:bodyPr wrap="square">
            <a:spAutoFit/>
          </a:bodyPr>
          <a:lstStyle/>
          <a:p>
            <a:r>
              <a:rPr lang="fr-FR" sz="1100" b="1" u="sng" dirty="0">
                <a:solidFill>
                  <a:srgbClr val="000000">
                    <a:lumMod val="75000"/>
                    <a:lumOff val="25000"/>
                  </a:srgbClr>
                </a:solidFill>
              </a:rPr>
              <a:t>A noter</a:t>
            </a:r>
            <a:r>
              <a:rPr lang="fr-FR" sz="11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 : les </a:t>
            </a:r>
            <a:r>
              <a:rPr lang="fr-FR" sz="11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opérations d’alimentation de </a:t>
            </a:r>
            <a:r>
              <a:rPr lang="fr-FR" sz="11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comptes d’épargne </a:t>
            </a:r>
            <a:r>
              <a:rPr lang="fr-FR" sz="11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réglementée sont exclues du dispositif et ne sont donc pas transmises automatiquement. Le client peut choisir de conserver ces comptes dans sa banque de départ ou de les transférer.</a:t>
            </a:r>
            <a:endParaRPr lang="fr-FR" sz="11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412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317500" y="5738650"/>
            <a:ext cx="8509000" cy="2880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sz="2400" dirty="0" err="1" smtClean="0"/>
              <a:t>lA</a:t>
            </a:r>
            <a:r>
              <a:rPr lang="fr-FR" sz="2400" dirty="0" smtClean="0"/>
              <a:t> Caisse d’Epargne, en tant que banque d’arrivée propose le service DOMILIS à tous SES Clients</a:t>
            </a:r>
            <a:endParaRPr lang="fr-FR" sz="2400" dirty="0"/>
          </a:p>
        </p:txBody>
      </p:sp>
      <p:sp>
        <p:nvSpPr>
          <p:cNvPr id="4" name="Espace réservé du contenu 2"/>
          <p:cNvSpPr txBox="1">
            <a:spLocks/>
          </p:cNvSpPr>
          <p:nvPr/>
        </p:nvSpPr>
        <p:spPr>
          <a:xfrm>
            <a:off x="218349" y="1171940"/>
            <a:ext cx="8876714" cy="153740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defTabSz="914400">
              <a:spcBef>
                <a:spcPts val="600"/>
              </a:spcBef>
              <a:buClr>
                <a:srgbClr val="EA0000"/>
              </a:buClr>
              <a:buSzPct val="100000"/>
              <a:buFont typeface="Arial Narrow" panose="020B0606020202030204" pitchFamily="34" charset="0"/>
              <a:buChar char="■"/>
            </a:pPr>
            <a:r>
              <a:rPr lang="fr-FR" sz="1600" b="1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Le service DOMILIS </a:t>
            </a:r>
            <a:r>
              <a:rPr lang="fr-FR" sz="1600" b="1" dirty="0">
                <a:solidFill>
                  <a:srgbClr val="000000"/>
                </a:solidFill>
                <a:latin typeface="Arial Narrow" panose="020B0606020202030204" pitchFamily="34" charset="0"/>
              </a:rPr>
              <a:t>permet de répondre à tous les clients </a:t>
            </a:r>
            <a:r>
              <a:rPr lang="fr-FR" sz="1600" b="1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:</a:t>
            </a:r>
            <a:endParaRPr lang="fr-FR" sz="1600" b="1" dirty="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274803" y="2324075"/>
            <a:ext cx="6104048" cy="248845"/>
          </a:xfrm>
          <a:prstGeom prst="rect">
            <a:avLst/>
          </a:prstGeom>
          <a:solidFill>
            <a:srgbClr val="EA0000"/>
          </a:solidFill>
          <a:ln w="254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fr-FR" sz="1600" b="1" dirty="0">
                <a:solidFill>
                  <a:prstClr val="white"/>
                </a:solidFill>
                <a:cs typeface="Calibri" panose="020F0502020204030204" pitchFamily="34" charset="0"/>
              </a:rPr>
              <a:t>Particuliers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6485799" y="2324075"/>
            <a:ext cx="2334673" cy="24884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fr-FR" sz="1600" b="1" dirty="0">
                <a:solidFill>
                  <a:prstClr val="white"/>
                </a:solidFill>
                <a:cs typeface="Calibri" panose="020F0502020204030204" pitchFamily="34" charset="0"/>
              </a:rPr>
              <a:t>Professionnels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4459855" y="4670565"/>
            <a:ext cx="4360617" cy="67274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1200" b="1" dirty="0">
                <a:solidFill>
                  <a:srgbClr val="000000"/>
                </a:solidFill>
                <a:cs typeface="Calibri" panose="020F0502020204030204" pitchFamily="34" charset="0"/>
              </a:rPr>
              <a:t>Parcours </a:t>
            </a:r>
            <a:r>
              <a:rPr lang="fr-FR" sz="1200" b="1" dirty="0" smtClean="0">
                <a:solidFill>
                  <a:srgbClr val="000000"/>
                </a:solidFill>
                <a:cs typeface="Calibri" panose="020F0502020204030204" pitchFamily="34" charset="0"/>
              </a:rPr>
              <a:t>Domilis non réglementé</a:t>
            </a:r>
          </a:p>
          <a:p>
            <a:pPr algn="ctr">
              <a:defRPr/>
            </a:pPr>
            <a:r>
              <a:rPr lang="fr-FR" sz="1200" b="1" dirty="0" smtClean="0">
                <a:solidFill>
                  <a:srgbClr val="000000"/>
                </a:solidFill>
                <a:cs typeface="Calibri" panose="020F0502020204030204" pitchFamily="34" charset="0"/>
              </a:rPr>
              <a:t>(adapté de l’existant) </a:t>
            </a:r>
            <a:endParaRPr lang="fr-FR" sz="1200" b="1" dirty="0">
              <a:solidFill>
                <a:srgbClr val="000000"/>
              </a:solidFill>
              <a:cs typeface="Calibri" panose="020F0502020204030204" pitchFamily="34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294983" y="4670566"/>
            <a:ext cx="1856438" cy="672744"/>
          </a:xfrm>
          <a:prstGeom prst="rect">
            <a:avLst/>
          </a:prstGeom>
          <a:solidFill>
            <a:srgbClr val="EA0000"/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anchor="ctr"/>
          <a:lstStyle/>
          <a:p>
            <a:pPr algn="ctr">
              <a:defRPr/>
            </a:pPr>
            <a:r>
              <a:rPr lang="fr-FR" sz="1200" b="1" dirty="0" smtClean="0">
                <a:solidFill>
                  <a:prstClr val="white"/>
                </a:solidFill>
                <a:cs typeface="Calibri" panose="020F0502020204030204" pitchFamily="34" charset="0"/>
              </a:rPr>
              <a:t>Nouveau Parcours </a:t>
            </a:r>
            <a:endParaRPr lang="fr-FR" sz="1200" b="1" dirty="0">
              <a:solidFill>
                <a:prstClr val="white"/>
              </a:solidFill>
              <a:cs typeface="Calibri" panose="020F0502020204030204" pitchFamily="34" charset="0"/>
            </a:endParaRPr>
          </a:p>
          <a:p>
            <a:pPr algn="ctr">
              <a:defRPr/>
            </a:pPr>
            <a:r>
              <a:rPr lang="fr-FR" sz="1200" b="1" dirty="0" smtClean="0">
                <a:solidFill>
                  <a:prstClr val="white"/>
                </a:solidFill>
                <a:cs typeface="Calibri" panose="020F0502020204030204" pitchFamily="34" charset="0"/>
              </a:rPr>
              <a:t>Domilis Réglementé </a:t>
            </a:r>
            <a:endParaRPr lang="fr-FR" sz="1200" b="1" dirty="0">
              <a:solidFill>
                <a:prstClr val="white"/>
              </a:solidFill>
              <a:cs typeface="Calibri" panose="020F0502020204030204" pitchFamily="34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2259806" y="4670252"/>
            <a:ext cx="2059582" cy="67296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anchor="ctr"/>
          <a:lstStyle/>
          <a:p>
            <a:pPr algn="ctr">
              <a:defRPr/>
            </a:pPr>
            <a:r>
              <a:rPr lang="fr-FR" sz="1200" b="1" dirty="0">
                <a:solidFill>
                  <a:prstClr val="white">
                    <a:lumMod val="10000"/>
                  </a:prstClr>
                </a:solidFill>
                <a:cs typeface="Calibri" panose="020F0502020204030204" pitchFamily="34" charset="0"/>
              </a:rPr>
              <a:t>Nouveau parcours Domilis adapté à la mobilité partielle </a:t>
            </a:r>
          </a:p>
        </p:txBody>
      </p:sp>
      <p:sp>
        <p:nvSpPr>
          <p:cNvPr id="12" name="Flèche vers le bas 2"/>
          <p:cNvSpPr>
            <a:spLocks noChangeArrowheads="1"/>
          </p:cNvSpPr>
          <p:nvPr/>
        </p:nvSpPr>
        <p:spPr bwMode="auto">
          <a:xfrm>
            <a:off x="2915916" y="4413617"/>
            <a:ext cx="920052" cy="223191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bg1">
              <a:lumMod val="65000"/>
            </a:schemeClr>
          </a:solidFill>
          <a:ln w="9525" algn="ctr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Char char="l"/>
              <a:defRPr sz="2000" b="1">
                <a:solidFill>
                  <a:schemeClr val="accent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47920"/>
              </a:buClr>
              <a:buFont typeface="Verdana" pitchFamily="34" charset="0"/>
              <a:buChar char="&gt;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90000"/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BDCF41"/>
              </a:buClr>
              <a:buSzPct val="80000"/>
              <a:buFont typeface="Courier New" pitchFamily="49" charset="0"/>
              <a:buChar char="o"/>
              <a:defRPr sz="1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0006C"/>
              </a:buClr>
              <a:buFont typeface="Arial" pitchFamily="34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pitchFamily="34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pitchFamily="34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pitchFamily="34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pitchFamily="34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fr-FR" altLang="fr-FR" sz="1800" b="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13" name="Flèche vers le bas 26"/>
          <p:cNvSpPr>
            <a:spLocks noChangeArrowheads="1"/>
          </p:cNvSpPr>
          <p:nvPr/>
        </p:nvSpPr>
        <p:spPr bwMode="auto">
          <a:xfrm>
            <a:off x="763175" y="4413617"/>
            <a:ext cx="920052" cy="223191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bg1">
              <a:lumMod val="65000"/>
            </a:schemeClr>
          </a:solidFill>
          <a:ln w="9525" algn="ctr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Char char="l"/>
              <a:defRPr sz="2000" b="1">
                <a:solidFill>
                  <a:schemeClr val="accent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47920"/>
              </a:buClr>
              <a:buFont typeface="Verdana" pitchFamily="34" charset="0"/>
              <a:buChar char="&gt;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90000"/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BDCF41"/>
              </a:buClr>
              <a:buSzPct val="80000"/>
              <a:buFont typeface="Courier New" pitchFamily="49" charset="0"/>
              <a:buChar char="o"/>
              <a:defRPr sz="1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0006C"/>
              </a:buClr>
              <a:buFont typeface="Arial" pitchFamily="34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pitchFamily="34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pitchFamily="34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pitchFamily="34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pitchFamily="34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fr-FR" altLang="fr-FR" sz="1800" b="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14" name="Flèche vers le bas 27"/>
          <p:cNvSpPr>
            <a:spLocks noChangeArrowheads="1"/>
          </p:cNvSpPr>
          <p:nvPr/>
        </p:nvSpPr>
        <p:spPr bwMode="auto">
          <a:xfrm>
            <a:off x="7380768" y="4413617"/>
            <a:ext cx="920052" cy="223191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bg1">
              <a:lumMod val="65000"/>
            </a:schemeClr>
          </a:solidFill>
          <a:ln w="9525" algn="ctr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Char char="l"/>
              <a:defRPr sz="2000" b="1">
                <a:solidFill>
                  <a:schemeClr val="accent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47920"/>
              </a:buClr>
              <a:buFont typeface="Verdana" pitchFamily="34" charset="0"/>
              <a:buChar char="&gt;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90000"/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BDCF41"/>
              </a:buClr>
              <a:buSzPct val="80000"/>
              <a:buFont typeface="Courier New" pitchFamily="49" charset="0"/>
              <a:buChar char="o"/>
              <a:defRPr sz="1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0006C"/>
              </a:buClr>
              <a:buFont typeface="Arial" pitchFamily="34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pitchFamily="34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pitchFamily="34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pitchFamily="34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pitchFamily="34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fr-FR" altLang="fr-FR" sz="1800" b="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4451555" y="2611652"/>
            <a:ext cx="1941188" cy="17382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0" hangingPunct="0">
              <a:defRPr/>
            </a:pPr>
            <a:endParaRPr lang="fr-FR" sz="500" dirty="0" smtClean="0">
              <a:solidFill>
                <a:srgbClr val="C00000"/>
              </a:solidFill>
              <a:cs typeface="Calibri" panose="020F0502020204030204" pitchFamily="34" charset="0"/>
            </a:endParaRPr>
          </a:p>
          <a:p>
            <a:pPr algn="ctr" eaLnBrk="0" hangingPunct="0">
              <a:defRPr/>
            </a:pPr>
            <a:r>
              <a:rPr lang="fr-FR" sz="1400" dirty="0" smtClean="0">
                <a:solidFill>
                  <a:srgbClr val="FF0000"/>
                </a:solidFill>
                <a:cs typeface="Calibri" panose="020F0502020204030204" pitchFamily="34" charset="0"/>
              </a:rPr>
              <a:t>Hors </a:t>
            </a:r>
            <a:r>
              <a:rPr lang="fr-FR" sz="1400" dirty="0">
                <a:solidFill>
                  <a:srgbClr val="FF0000"/>
                </a:solidFill>
                <a:cs typeface="Calibri" panose="020F0502020204030204" pitchFamily="34" charset="0"/>
              </a:rPr>
              <a:t>périmètre </a:t>
            </a:r>
            <a:r>
              <a:rPr lang="fr-FR" sz="1400" dirty="0" smtClean="0">
                <a:solidFill>
                  <a:srgbClr val="FF0000"/>
                </a:solidFill>
                <a:cs typeface="Calibri" panose="020F0502020204030204" pitchFamily="34" charset="0"/>
              </a:rPr>
              <a:t/>
            </a:r>
            <a:br>
              <a:rPr lang="fr-FR" sz="1400" dirty="0" smtClean="0">
                <a:solidFill>
                  <a:srgbClr val="FF0000"/>
                </a:solidFill>
                <a:cs typeface="Calibri" panose="020F0502020204030204" pitchFamily="34" charset="0"/>
              </a:rPr>
            </a:br>
            <a:r>
              <a:rPr lang="fr-FR" sz="1400" dirty="0" smtClean="0">
                <a:solidFill>
                  <a:srgbClr val="FF0000"/>
                </a:solidFill>
                <a:cs typeface="Calibri" panose="020F0502020204030204" pitchFamily="34" charset="0"/>
              </a:rPr>
              <a:t>de </a:t>
            </a:r>
            <a:r>
              <a:rPr lang="fr-FR" sz="1400" dirty="0">
                <a:solidFill>
                  <a:srgbClr val="FF0000"/>
                </a:solidFill>
                <a:cs typeface="Calibri" panose="020F0502020204030204" pitchFamily="34" charset="0"/>
              </a:rPr>
              <a:t>la loi</a:t>
            </a:r>
          </a:p>
        </p:txBody>
      </p:sp>
      <p:sp>
        <p:nvSpPr>
          <p:cNvPr id="29" name="ZoneTexte 25"/>
          <p:cNvSpPr txBox="1">
            <a:spLocks noChangeArrowheads="1"/>
          </p:cNvSpPr>
          <p:nvPr/>
        </p:nvSpPr>
        <p:spPr bwMode="auto">
          <a:xfrm>
            <a:off x="4459854" y="3284984"/>
            <a:ext cx="1932891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Char char="l"/>
              <a:defRPr sz="2000" b="1">
                <a:solidFill>
                  <a:schemeClr val="accent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47920"/>
              </a:buClr>
              <a:buFont typeface="Verdana" pitchFamily="34" charset="0"/>
              <a:buChar char="&gt;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90000"/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BDCF41"/>
              </a:buClr>
              <a:buSzPct val="80000"/>
              <a:buFont typeface="Courier New" pitchFamily="49" charset="0"/>
              <a:buChar char="o"/>
              <a:defRPr sz="1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0006C"/>
              </a:buClr>
              <a:buFont typeface="Arial" pitchFamily="34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pitchFamily="34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pitchFamily="34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pitchFamily="34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pitchFamily="34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100" b="0" dirty="0" smtClean="0">
                <a:solidFill>
                  <a:prstClr val="white">
                    <a:lumMod val="10000"/>
                  </a:prstClr>
                </a:solidFill>
                <a:latin typeface="Arial Narrow" panose="020B0606020202030204" pitchFamily="34" charset="0"/>
              </a:rPr>
              <a:t>Exemple </a:t>
            </a:r>
            <a:r>
              <a:rPr lang="fr-FR" altLang="fr-FR" sz="1100" b="0" dirty="0">
                <a:solidFill>
                  <a:prstClr val="white">
                    <a:lumMod val="10000"/>
                  </a:prstClr>
                </a:solidFill>
                <a:latin typeface="Arial Narrow" panose="020B0606020202030204" pitchFamily="34" charset="0"/>
              </a:rPr>
              <a:t>: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100" b="0" dirty="0">
                <a:solidFill>
                  <a:prstClr val="white">
                    <a:lumMod val="10000"/>
                  </a:prstClr>
                </a:solidFill>
                <a:latin typeface="Arial Narrow" panose="020B0606020202030204" pitchFamily="34" charset="0"/>
              </a:rPr>
              <a:t> </a:t>
            </a:r>
            <a:r>
              <a:rPr lang="fr-FR" altLang="fr-FR" sz="1100" b="0" dirty="0" smtClean="0">
                <a:solidFill>
                  <a:prstClr val="white">
                    <a:lumMod val="10000"/>
                  </a:prstClr>
                </a:solidFill>
                <a:latin typeface="Arial Narrow" panose="020B0606020202030204" pitchFamily="34" charset="0"/>
              </a:rPr>
              <a:t>compte </a:t>
            </a:r>
            <a:r>
              <a:rPr lang="fr-FR" altLang="fr-FR" sz="1100" b="0" dirty="0">
                <a:solidFill>
                  <a:prstClr val="white">
                    <a:lumMod val="10000"/>
                  </a:prstClr>
                </a:solidFill>
                <a:latin typeface="Arial Narrow" panose="020B0606020202030204" pitchFamily="34" charset="0"/>
              </a:rPr>
              <a:t>joint vers compte individuel </a:t>
            </a:r>
            <a:r>
              <a:rPr lang="fr-FR" altLang="fr-FR" sz="1100" b="0" dirty="0" smtClean="0">
                <a:solidFill>
                  <a:prstClr val="white">
                    <a:lumMod val="10000"/>
                  </a:prstClr>
                </a:solidFill>
                <a:latin typeface="Arial Narrow" panose="020B0606020202030204" pitchFamily="34" charset="0"/>
              </a:rPr>
              <a:t>ou </a:t>
            </a:r>
            <a:r>
              <a:rPr lang="fr-FR" altLang="fr-FR" sz="1100" b="0" dirty="0">
                <a:solidFill>
                  <a:prstClr val="white">
                    <a:lumMod val="10000"/>
                  </a:prstClr>
                </a:solidFill>
                <a:latin typeface="Arial Narrow" panose="020B0606020202030204" pitchFamily="34" charset="0"/>
              </a:rPr>
              <a:t>échanges avec des banques </a:t>
            </a:r>
            <a:r>
              <a:rPr lang="fr-FR" altLang="fr-FR" sz="1100" b="0" dirty="0" smtClean="0">
                <a:solidFill>
                  <a:prstClr val="white">
                    <a:lumMod val="10000"/>
                  </a:prstClr>
                </a:solidFill>
                <a:latin typeface="Arial Narrow" panose="020B0606020202030204" pitchFamily="34" charset="0"/>
              </a:rPr>
              <a:t>étrangères</a:t>
            </a:r>
            <a:endParaRPr lang="fr-FR" altLang="fr-FR" sz="1100" b="0" dirty="0">
              <a:solidFill>
                <a:prstClr val="white">
                  <a:lumMod val="10000"/>
                </a:prstClr>
              </a:solidFill>
              <a:latin typeface="Arial Narrow" panose="020B0606020202030204" pitchFamily="34" charset="0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2259806" y="2611651"/>
            <a:ext cx="2060242" cy="173829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0" hangingPunct="0">
              <a:defRPr/>
            </a:pPr>
            <a:endParaRPr lang="fr-FR" sz="500" dirty="0">
              <a:solidFill>
                <a:srgbClr val="4F504F"/>
              </a:solidFill>
              <a:cs typeface="Calibri" panose="020F0502020204030204" pitchFamily="34" charset="0"/>
            </a:endParaRPr>
          </a:p>
          <a:p>
            <a:pPr algn="ctr" eaLnBrk="0" hangingPunct="0">
              <a:defRPr/>
            </a:pPr>
            <a:r>
              <a:rPr lang="fr-FR" sz="1400" dirty="0" smtClean="0">
                <a:solidFill>
                  <a:prstClr val="white"/>
                </a:solidFill>
                <a:cs typeface="Calibri" panose="020F0502020204030204" pitchFamily="34" charset="0"/>
              </a:rPr>
              <a:t>Mobilité partielle</a:t>
            </a:r>
          </a:p>
        </p:txBody>
      </p:sp>
      <p:sp>
        <p:nvSpPr>
          <p:cNvPr id="27" name="ZoneTexte 30"/>
          <p:cNvSpPr txBox="1">
            <a:spLocks noChangeArrowheads="1"/>
          </p:cNvSpPr>
          <p:nvPr/>
        </p:nvSpPr>
        <p:spPr bwMode="auto">
          <a:xfrm>
            <a:off x="2290593" y="3284984"/>
            <a:ext cx="2028795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Char char="l"/>
              <a:defRPr sz="2000" b="1">
                <a:solidFill>
                  <a:schemeClr val="accent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47920"/>
              </a:buClr>
              <a:buFont typeface="Verdana" pitchFamily="34" charset="0"/>
              <a:buChar char="&gt;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90000"/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BDCF41"/>
              </a:buClr>
              <a:buSzPct val="80000"/>
              <a:buFont typeface="Courier New" pitchFamily="49" charset="0"/>
              <a:buChar char="o"/>
              <a:defRPr sz="1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0006C"/>
              </a:buClr>
              <a:buFont typeface="Arial" pitchFamily="34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pitchFamily="34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pitchFamily="34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pitchFamily="34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pitchFamily="34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100" b="0" dirty="0" smtClean="0">
                <a:solidFill>
                  <a:prstClr val="white">
                    <a:lumMod val="10000"/>
                  </a:prstClr>
                </a:solidFill>
                <a:latin typeface="Arial Narrow" panose="020B0606020202030204" pitchFamily="34" charset="0"/>
              </a:rPr>
              <a:t>Exemple </a:t>
            </a:r>
            <a:r>
              <a:rPr lang="fr-FR" altLang="fr-FR" sz="1100" b="0" dirty="0">
                <a:solidFill>
                  <a:prstClr val="white">
                    <a:lumMod val="10000"/>
                  </a:prstClr>
                </a:solidFill>
                <a:latin typeface="Arial Narrow" panose="020B0606020202030204" pitchFamily="34" charset="0"/>
              </a:rPr>
              <a:t>: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100" b="0" dirty="0">
                <a:solidFill>
                  <a:prstClr val="white">
                    <a:lumMod val="10000"/>
                  </a:prstClr>
                </a:solidFill>
                <a:latin typeface="Arial Narrow" panose="020B0606020202030204" pitchFamily="34" charset="0"/>
              </a:rPr>
              <a:t>Client </a:t>
            </a:r>
            <a:r>
              <a:rPr lang="fr-FR" altLang="fr-FR" sz="1100" b="0" dirty="0" smtClean="0">
                <a:solidFill>
                  <a:prstClr val="white">
                    <a:lumMod val="10000"/>
                  </a:prstClr>
                </a:solidFill>
                <a:latin typeface="Arial Narrow" panose="020B0606020202030204" pitchFamily="34" charset="0"/>
              </a:rPr>
              <a:t>particulier qui  souhaite </a:t>
            </a:r>
            <a:r>
              <a:rPr lang="fr-FR" altLang="fr-FR" sz="1100" b="0" dirty="0">
                <a:solidFill>
                  <a:prstClr val="white">
                    <a:lumMod val="10000"/>
                  </a:prstClr>
                </a:solidFill>
                <a:latin typeface="Arial Narrow" panose="020B0606020202030204" pitchFamily="34" charset="0"/>
              </a:rPr>
              <a:t>conserver </a:t>
            </a:r>
            <a:r>
              <a:rPr lang="fr-FR" altLang="fr-FR" sz="1100" b="0" dirty="0" smtClean="0">
                <a:solidFill>
                  <a:prstClr val="white">
                    <a:lumMod val="10000"/>
                  </a:prstClr>
                </a:solidFill>
                <a:latin typeface="Arial Narrow" panose="020B0606020202030204" pitchFamily="34" charset="0"/>
              </a:rPr>
              <a:t>son compte et des flux dans son ancienne banque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100" b="0" dirty="0" smtClean="0">
                <a:solidFill>
                  <a:prstClr val="white">
                    <a:lumMod val="10000"/>
                  </a:prstClr>
                </a:solidFill>
                <a:latin typeface="Arial Narrow" panose="020B0606020202030204" pitchFamily="34" charset="0"/>
              </a:rPr>
              <a:t>(</a:t>
            </a:r>
            <a:r>
              <a:rPr lang="fr-FR" altLang="fr-FR" sz="1100" b="0" dirty="0">
                <a:solidFill>
                  <a:prstClr val="white">
                    <a:lumMod val="10000"/>
                  </a:prstClr>
                </a:solidFill>
                <a:latin typeface="Arial Narrow" panose="020B0606020202030204" pitchFamily="34" charset="0"/>
              </a:rPr>
              <a:t>prêt, épargne) </a:t>
            </a:r>
          </a:p>
        </p:txBody>
      </p:sp>
      <p:sp>
        <p:nvSpPr>
          <p:cNvPr id="24" name="Rectangle 23"/>
          <p:cNvSpPr/>
          <p:nvPr/>
        </p:nvSpPr>
        <p:spPr bwMode="auto">
          <a:xfrm>
            <a:off x="274803" y="2611652"/>
            <a:ext cx="1876617" cy="1757638"/>
          </a:xfrm>
          <a:prstGeom prst="rect">
            <a:avLst/>
          </a:prstGeom>
          <a:solidFill>
            <a:srgbClr val="EA000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0" hangingPunct="0">
              <a:defRPr/>
            </a:pPr>
            <a:endParaRPr lang="fr-FR" sz="500" dirty="0">
              <a:solidFill>
                <a:prstClr val="white"/>
              </a:solidFill>
              <a:cs typeface="Calibri" panose="020F0502020204030204" pitchFamily="34" charset="0"/>
            </a:endParaRPr>
          </a:p>
          <a:p>
            <a:pPr algn="ctr" eaLnBrk="0" hangingPunct="0">
              <a:defRPr/>
            </a:pPr>
            <a:r>
              <a:rPr lang="fr-FR" sz="1400" dirty="0" smtClean="0">
                <a:solidFill>
                  <a:prstClr val="white"/>
                </a:solidFill>
                <a:cs typeface="Calibri" panose="020F0502020204030204" pitchFamily="34" charset="0"/>
              </a:rPr>
              <a:t>Mobilité complète</a:t>
            </a:r>
          </a:p>
          <a:p>
            <a:pPr algn="ctr" eaLnBrk="0" hangingPunct="0">
              <a:defRPr/>
            </a:pPr>
            <a:r>
              <a:rPr lang="fr-FR" sz="1400" dirty="0" smtClean="0">
                <a:solidFill>
                  <a:prstClr val="white"/>
                </a:solidFill>
                <a:cs typeface="Calibri" panose="020F0502020204030204" pitchFamily="34" charset="0"/>
              </a:rPr>
              <a:t>réglementée</a:t>
            </a:r>
            <a:endParaRPr lang="fr-FR" sz="1400" dirty="0">
              <a:solidFill>
                <a:prstClr val="white"/>
              </a:solidFill>
              <a:cs typeface="Calibri" panose="020F0502020204030204" pitchFamily="34" charset="0"/>
            </a:endParaRPr>
          </a:p>
        </p:txBody>
      </p:sp>
      <p:sp>
        <p:nvSpPr>
          <p:cNvPr id="25" name="ZoneTexte 31"/>
          <p:cNvSpPr txBox="1">
            <a:spLocks noChangeArrowheads="1"/>
          </p:cNvSpPr>
          <p:nvPr/>
        </p:nvSpPr>
        <p:spPr bwMode="auto">
          <a:xfrm>
            <a:off x="287852" y="3284984"/>
            <a:ext cx="1863495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Char char="l"/>
              <a:defRPr sz="2000" b="1">
                <a:solidFill>
                  <a:schemeClr val="accent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47920"/>
              </a:buClr>
              <a:buFont typeface="Verdana" pitchFamily="34" charset="0"/>
              <a:buChar char="&gt;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90000"/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BDCF41"/>
              </a:buClr>
              <a:buSzPct val="80000"/>
              <a:buFont typeface="Courier New" pitchFamily="49" charset="0"/>
              <a:buChar char="o"/>
              <a:defRPr sz="1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0006C"/>
              </a:buClr>
              <a:buFont typeface="Arial" pitchFamily="34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pitchFamily="34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pitchFamily="34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pitchFamily="34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pitchFamily="34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100" b="0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Exemple </a:t>
            </a:r>
            <a:r>
              <a:rPr lang="fr-FR" altLang="fr-FR" sz="1100" b="0" dirty="0">
                <a:solidFill>
                  <a:prstClr val="white"/>
                </a:solidFill>
                <a:latin typeface="Arial Narrow" panose="020B0606020202030204" pitchFamily="34" charset="0"/>
              </a:rPr>
              <a:t>: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100" b="0" dirty="0">
                <a:solidFill>
                  <a:prstClr val="white"/>
                </a:solidFill>
                <a:latin typeface="Arial Narrow" panose="020B0606020202030204" pitchFamily="34" charset="0"/>
              </a:rPr>
              <a:t>Client </a:t>
            </a:r>
            <a:r>
              <a:rPr lang="fr-FR" altLang="fr-FR" sz="1100" b="0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particulier qui transfère toutes ses opérations</a:t>
            </a:r>
            <a:endParaRPr lang="fr-FR" altLang="fr-FR" sz="1100" b="0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6485799" y="2611652"/>
            <a:ext cx="2334673" cy="173829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0" hangingPunct="0">
              <a:defRPr/>
            </a:pPr>
            <a:endParaRPr lang="fr-FR" sz="600" i="1" dirty="0">
              <a:solidFill>
                <a:srgbClr val="4F504F"/>
              </a:solidFill>
              <a:cs typeface="Calibri" panose="020F0502020204030204" pitchFamily="34" charset="0"/>
            </a:endParaRPr>
          </a:p>
          <a:p>
            <a:pPr algn="ctr" eaLnBrk="0" hangingPunct="0">
              <a:defRPr/>
            </a:pPr>
            <a:r>
              <a:rPr lang="fr-FR" sz="1400" dirty="0">
                <a:solidFill>
                  <a:srgbClr val="FF0000"/>
                </a:solidFill>
                <a:cs typeface="Calibri" panose="020F0502020204030204" pitchFamily="34" charset="0"/>
              </a:rPr>
              <a:t>Hors </a:t>
            </a:r>
            <a:r>
              <a:rPr lang="fr-FR" sz="1400" dirty="0" smtClean="0">
                <a:solidFill>
                  <a:srgbClr val="FF0000"/>
                </a:solidFill>
                <a:cs typeface="Calibri" panose="020F0502020204030204" pitchFamily="34" charset="0"/>
              </a:rPr>
              <a:t>périmètre </a:t>
            </a:r>
            <a:br>
              <a:rPr lang="fr-FR" sz="1400" dirty="0" smtClean="0">
                <a:solidFill>
                  <a:srgbClr val="FF0000"/>
                </a:solidFill>
                <a:cs typeface="Calibri" panose="020F0502020204030204" pitchFamily="34" charset="0"/>
              </a:rPr>
            </a:br>
            <a:r>
              <a:rPr lang="fr-FR" sz="1400" dirty="0" smtClean="0">
                <a:solidFill>
                  <a:srgbClr val="FF0000"/>
                </a:solidFill>
                <a:cs typeface="Calibri" panose="020F0502020204030204" pitchFamily="34" charset="0"/>
              </a:rPr>
              <a:t>de la loi</a:t>
            </a:r>
            <a:endParaRPr lang="fr-FR" sz="1400" dirty="0">
              <a:solidFill>
                <a:srgbClr val="FF0000"/>
              </a:solidFill>
              <a:cs typeface="Calibri" panose="020F0502020204030204" pitchFamily="34" charset="0"/>
            </a:endParaRPr>
          </a:p>
        </p:txBody>
      </p:sp>
      <p:sp>
        <p:nvSpPr>
          <p:cNvPr id="23" name="ZoneTexte 22"/>
          <p:cNvSpPr txBox="1"/>
          <p:nvPr/>
        </p:nvSpPr>
        <p:spPr bwMode="auto">
          <a:xfrm>
            <a:off x="6495889" y="3284984"/>
            <a:ext cx="2324583" cy="6001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fr-FR" sz="1100" dirty="0" smtClean="0">
                <a:solidFill>
                  <a:prstClr val="white">
                    <a:lumMod val="10000"/>
                  </a:prstClr>
                </a:solidFill>
                <a:cs typeface="Calibri" panose="020F0502020204030204" pitchFamily="34" charset="0"/>
              </a:rPr>
              <a:t>Exemple </a:t>
            </a:r>
            <a:r>
              <a:rPr lang="fr-FR" sz="1100" dirty="0">
                <a:solidFill>
                  <a:prstClr val="white">
                    <a:lumMod val="10000"/>
                  </a:prstClr>
                </a:solidFill>
                <a:cs typeface="Calibri" panose="020F0502020204030204" pitchFamily="34" charset="0"/>
              </a:rPr>
              <a:t>: </a:t>
            </a:r>
          </a:p>
          <a:p>
            <a:pPr algn="ctr" eaLnBrk="0" hangingPunct="0">
              <a:defRPr/>
            </a:pPr>
            <a:r>
              <a:rPr lang="fr-FR" sz="1100" dirty="0" smtClean="0">
                <a:solidFill>
                  <a:prstClr val="white">
                    <a:lumMod val="10000"/>
                  </a:prstClr>
                </a:solidFill>
                <a:cs typeface="Calibri" panose="020F0502020204030204" pitchFamily="34" charset="0"/>
              </a:rPr>
              <a:t>client </a:t>
            </a:r>
            <a:r>
              <a:rPr lang="fr-FR" sz="1100" dirty="0">
                <a:solidFill>
                  <a:prstClr val="white">
                    <a:lumMod val="10000"/>
                  </a:prstClr>
                </a:solidFill>
                <a:cs typeface="Calibri" panose="020F0502020204030204" pitchFamily="34" charset="0"/>
              </a:rPr>
              <a:t>pro qui transfère ses comptes </a:t>
            </a:r>
            <a:r>
              <a:rPr lang="fr-FR" sz="1100" dirty="0" smtClean="0">
                <a:solidFill>
                  <a:prstClr val="white">
                    <a:lumMod val="10000"/>
                  </a:prstClr>
                </a:solidFill>
                <a:cs typeface="Calibri" panose="020F0502020204030204" pitchFamily="34" charset="0"/>
              </a:rPr>
              <a:t>professionnels</a:t>
            </a:r>
            <a:endParaRPr lang="fr-FR" sz="1100" dirty="0">
              <a:solidFill>
                <a:prstClr val="white">
                  <a:lumMod val="10000"/>
                </a:prstClr>
              </a:solidFill>
              <a:cs typeface="Calibri" panose="020F0502020204030204" pitchFamily="34" charset="0"/>
            </a:endParaRPr>
          </a:p>
        </p:txBody>
      </p:sp>
      <p:sp>
        <p:nvSpPr>
          <p:cNvPr id="30" name="Flèche vers le bas 27"/>
          <p:cNvSpPr>
            <a:spLocks noChangeArrowheads="1"/>
          </p:cNvSpPr>
          <p:nvPr/>
        </p:nvSpPr>
        <p:spPr bwMode="auto">
          <a:xfrm>
            <a:off x="5050854" y="4413617"/>
            <a:ext cx="920052" cy="223191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bg1">
              <a:lumMod val="65000"/>
            </a:schemeClr>
          </a:solidFill>
          <a:ln w="9525" algn="ctr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Char char="l"/>
              <a:defRPr sz="2000" b="1">
                <a:solidFill>
                  <a:schemeClr val="accent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47920"/>
              </a:buClr>
              <a:buFont typeface="Verdana" pitchFamily="34" charset="0"/>
              <a:buChar char="&gt;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90000"/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BDCF41"/>
              </a:buClr>
              <a:buSzPct val="80000"/>
              <a:buFont typeface="Courier New" pitchFamily="49" charset="0"/>
              <a:buChar char="o"/>
              <a:defRPr sz="1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0006C"/>
              </a:buClr>
              <a:buFont typeface="Arial" pitchFamily="34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pitchFamily="34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pitchFamily="34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pitchFamily="34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pitchFamily="34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fr-FR" altLang="fr-FR" sz="1800" b="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Zone de texte 2">
            <a:hlinkClick r:id="rId2"/>
          </p:cNvPr>
          <p:cNvSpPr txBox="1">
            <a:spLocks noChangeArrowheads="1"/>
          </p:cNvSpPr>
          <p:nvPr/>
        </p:nvSpPr>
        <p:spPr bwMode="auto">
          <a:xfrm>
            <a:off x="317500" y="5738650"/>
            <a:ext cx="8502972" cy="28803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fr-FR" sz="1200" dirty="0" smtClean="0">
                <a:solidFill>
                  <a:srgbClr val="EA0000"/>
                </a:solidFill>
                <a:cs typeface="Times New Roman"/>
              </a:rPr>
              <a:t>Consultez les </a:t>
            </a:r>
            <a:r>
              <a:rPr lang="fr-FR" sz="1200" b="1" dirty="0" smtClean="0">
                <a:solidFill>
                  <a:srgbClr val="EA0000"/>
                </a:solidFill>
                <a:cs typeface="Times New Roman"/>
              </a:rPr>
              <a:t>modes opératoires détaillés </a:t>
            </a:r>
            <a:r>
              <a:rPr lang="fr-FR" sz="1200" dirty="0" smtClean="0">
                <a:solidFill>
                  <a:srgbClr val="EA0000"/>
                </a:solidFill>
                <a:cs typeface="Times New Roman"/>
              </a:rPr>
              <a:t>disponibles sur </a:t>
            </a:r>
            <a:r>
              <a:rPr lang="fr-FR" sz="1200" b="1" u="sng" dirty="0" err="1" smtClean="0">
                <a:solidFill>
                  <a:srgbClr val="EA0000"/>
                </a:solidFill>
                <a:cs typeface="Times New Roman"/>
              </a:rPr>
              <a:t>Easynet</a:t>
            </a:r>
            <a:r>
              <a:rPr lang="fr-FR" sz="1200" b="1" u="sng" dirty="0" smtClean="0">
                <a:solidFill>
                  <a:srgbClr val="EA0000"/>
                </a:solidFill>
                <a:cs typeface="Times New Roman"/>
              </a:rPr>
              <a:t> </a:t>
            </a:r>
            <a:r>
              <a:rPr lang="fr-FR" sz="1200" dirty="0" smtClean="0">
                <a:solidFill>
                  <a:srgbClr val="000000"/>
                </a:solidFill>
                <a:cs typeface="Times New Roman"/>
              </a:rPr>
              <a:t>(mots-clés: mobilité bancaire ou </a:t>
            </a:r>
            <a:r>
              <a:rPr lang="fr-FR" sz="1200" dirty="0" err="1" smtClean="0">
                <a:solidFill>
                  <a:srgbClr val="000000"/>
                </a:solidFill>
                <a:cs typeface="Times New Roman"/>
              </a:rPr>
              <a:t>Domilis</a:t>
            </a:r>
            <a:r>
              <a:rPr lang="fr-FR" sz="1200" dirty="0" smtClean="0">
                <a:solidFill>
                  <a:srgbClr val="000000"/>
                </a:solidFill>
                <a:cs typeface="Times New Roman"/>
              </a:rPr>
              <a:t>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11434" y="1700808"/>
            <a:ext cx="3501280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300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Les </a:t>
            </a:r>
            <a:r>
              <a:rPr lang="fr-FR" sz="1300" b="1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clients Particuliers concernés</a:t>
            </a:r>
            <a:r>
              <a:rPr lang="fr-FR" sz="1300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 par la Loi </a:t>
            </a:r>
            <a:r>
              <a:rPr lang="fr-FR" sz="1300" dirty="0" err="1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Macron</a:t>
            </a:r>
            <a:r>
              <a:rPr lang="fr-FR" sz="1300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 </a:t>
            </a:r>
            <a:endParaRPr lang="fr-FR" sz="1300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392056" y="1628800"/>
            <a:ext cx="457243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300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Les </a:t>
            </a:r>
            <a:r>
              <a:rPr lang="fr-FR" sz="1300" b="1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clients non concernés </a:t>
            </a:r>
            <a:r>
              <a:rPr lang="fr-FR" sz="1300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par la Loi </a:t>
            </a:r>
            <a:r>
              <a:rPr lang="fr-FR" sz="1300" dirty="0" err="1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Macron</a:t>
            </a:r>
            <a:r>
              <a:rPr lang="fr-FR" sz="1300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 qui continuent à être traités par une version de DOMILIS adaptée de la version précédente.</a:t>
            </a:r>
            <a:endParaRPr lang="fr-FR" sz="1300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20" name="Parenthèse ouvrante 19"/>
          <p:cNvSpPr/>
          <p:nvPr/>
        </p:nvSpPr>
        <p:spPr>
          <a:xfrm rot="5400000">
            <a:off x="2223940" y="222501"/>
            <a:ext cx="108555" cy="3966469"/>
          </a:xfrm>
          <a:prstGeom prst="leftBracke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0000"/>
              </a:solidFill>
            </a:endParaRPr>
          </a:p>
        </p:txBody>
      </p:sp>
      <p:sp>
        <p:nvSpPr>
          <p:cNvPr id="35" name="Parenthèse ouvrante 34"/>
          <p:cNvSpPr/>
          <p:nvPr/>
        </p:nvSpPr>
        <p:spPr>
          <a:xfrm rot="5400000">
            <a:off x="6617117" y="56661"/>
            <a:ext cx="109300" cy="4297409"/>
          </a:xfrm>
          <a:prstGeom prst="leftBracke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0000"/>
              </a:solidFill>
            </a:endParaRPr>
          </a:p>
        </p:txBody>
      </p:sp>
      <p:pic>
        <p:nvPicPr>
          <p:cNvPr id="36" name="detail-icon-img" descr="pin icon"/>
          <p:cNvPicPr>
            <a:picLocks noChangeAspect="1" noChangeArrowheads="1"/>
          </p:cNvPicPr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51416" y="5589240"/>
            <a:ext cx="332167" cy="330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4663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-142563" y="3732262"/>
            <a:ext cx="4947699" cy="24437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12788" lvl="1" indent="-255588">
              <a:spcBef>
                <a:spcPct val="20000"/>
              </a:spcBef>
              <a:buClr>
                <a:srgbClr val="BFBFBF"/>
              </a:buClr>
              <a:buFont typeface="Wingdings" panose="05000000000000000000" pitchFamily="2" charset="2"/>
              <a:buChar char="n"/>
            </a:pPr>
            <a:r>
              <a:rPr lang="fr-FR" sz="1400" dirty="0">
                <a:solidFill>
                  <a:srgbClr val="000000"/>
                </a:solidFill>
              </a:rPr>
              <a:t>En cas de </a:t>
            </a:r>
            <a:r>
              <a:rPr lang="fr-FR" sz="1400" b="1" dirty="0">
                <a:solidFill>
                  <a:srgbClr val="00B050"/>
                </a:solidFill>
              </a:rPr>
              <a:t>réponse positive</a:t>
            </a:r>
            <a:r>
              <a:rPr lang="fr-FR" sz="1400" dirty="0">
                <a:solidFill>
                  <a:srgbClr val="000000"/>
                </a:solidFill>
              </a:rPr>
              <a:t>, </a:t>
            </a:r>
            <a:r>
              <a:rPr lang="fr-FR" sz="1400" b="1" dirty="0">
                <a:solidFill>
                  <a:srgbClr val="000000"/>
                </a:solidFill>
              </a:rPr>
              <a:t>il convient de contacter le Client pour</a:t>
            </a:r>
            <a:r>
              <a:rPr lang="fr-FR" sz="1400" dirty="0">
                <a:solidFill>
                  <a:srgbClr val="000000"/>
                </a:solidFill>
              </a:rPr>
              <a:t> : </a:t>
            </a:r>
          </a:p>
          <a:p>
            <a:pPr marL="1143000" lvl="2" indent="-228600">
              <a:spcBef>
                <a:spcPct val="20000"/>
              </a:spcBef>
              <a:buClr>
                <a:prstClr val="white">
                  <a:lumMod val="75000"/>
                </a:prstClr>
              </a:buClr>
              <a:buFont typeface="Wingdings" panose="05000000000000000000" pitchFamily="2" charset="2"/>
              <a:buChar char="n"/>
            </a:pPr>
            <a:r>
              <a:rPr lang="fr-FR" sz="1300" b="1" dirty="0">
                <a:solidFill>
                  <a:srgbClr val="000000"/>
                </a:solidFill>
              </a:rPr>
              <a:t>Remettre en place les virements permanents émis</a:t>
            </a:r>
            <a:endParaRPr lang="fr-FR" sz="1300" dirty="0">
              <a:solidFill>
                <a:srgbClr val="000000"/>
              </a:solidFill>
            </a:endParaRPr>
          </a:p>
          <a:p>
            <a:pPr marL="1143000" lvl="2" indent="-228600">
              <a:spcBef>
                <a:spcPct val="20000"/>
              </a:spcBef>
              <a:buClr>
                <a:prstClr val="white">
                  <a:lumMod val="75000"/>
                </a:prstClr>
              </a:buClr>
              <a:buFont typeface="Wingdings" panose="05000000000000000000" pitchFamily="2" charset="2"/>
              <a:buChar char="n"/>
            </a:pPr>
            <a:r>
              <a:rPr lang="fr-FR" sz="1300" dirty="0">
                <a:solidFill>
                  <a:srgbClr val="000000"/>
                </a:solidFill>
              </a:rPr>
              <a:t>Vérifier que </a:t>
            </a:r>
            <a:r>
              <a:rPr lang="fr-FR" sz="1300" b="1" dirty="0">
                <a:solidFill>
                  <a:srgbClr val="000000"/>
                </a:solidFill>
              </a:rPr>
              <a:t>toutes les opérations </a:t>
            </a:r>
            <a:r>
              <a:rPr lang="fr-FR" sz="1300" dirty="0">
                <a:solidFill>
                  <a:srgbClr val="000000"/>
                </a:solidFill>
              </a:rPr>
              <a:t>de virements et de prélèvements </a:t>
            </a:r>
            <a:r>
              <a:rPr lang="fr-FR" sz="1300" b="1" dirty="0">
                <a:solidFill>
                  <a:srgbClr val="000000"/>
                </a:solidFill>
              </a:rPr>
              <a:t>sont bien présentes </a:t>
            </a:r>
            <a:r>
              <a:rPr lang="fr-FR" sz="1200" dirty="0">
                <a:solidFill>
                  <a:srgbClr val="000000"/>
                </a:solidFill>
              </a:rPr>
              <a:t>(attention aux échéances de crédit et aux alimentations de produits d’épargne)</a:t>
            </a:r>
            <a:r>
              <a:rPr lang="fr-FR" sz="1300" dirty="0">
                <a:solidFill>
                  <a:srgbClr val="000000"/>
                </a:solidFill>
              </a:rPr>
              <a:t> </a:t>
            </a:r>
            <a:endParaRPr lang="fr-FR" sz="1300" dirty="0" smtClean="0">
              <a:solidFill>
                <a:srgbClr val="000000"/>
              </a:solidFill>
            </a:endParaRPr>
          </a:p>
          <a:p>
            <a:pPr marL="1143000" lvl="2" indent="-228600">
              <a:spcBef>
                <a:spcPct val="20000"/>
              </a:spcBef>
              <a:buClr>
                <a:prstClr val="white">
                  <a:lumMod val="75000"/>
                </a:prstClr>
              </a:buClr>
              <a:buFont typeface="Wingdings" panose="05000000000000000000" pitchFamily="2" charset="2"/>
              <a:buChar char="n"/>
            </a:pPr>
            <a:r>
              <a:rPr lang="fr-FR" sz="1300" dirty="0" smtClean="0">
                <a:solidFill>
                  <a:srgbClr val="000000"/>
                </a:solidFill>
              </a:rPr>
              <a:t>Rappeler </a:t>
            </a:r>
            <a:r>
              <a:rPr lang="fr-FR" sz="1300" dirty="0">
                <a:solidFill>
                  <a:srgbClr val="000000"/>
                </a:solidFill>
              </a:rPr>
              <a:t>au Client que le </a:t>
            </a:r>
            <a:r>
              <a:rPr lang="fr-FR" sz="1300" b="1" dirty="0">
                <a:solidFill>
                  <a:srgbClr val="000000"/>
                </a:solidFill>
              </a:rPr>
              <a:t>compte</a:t>
            </a:r>
            <a:r>
              <a:rPr lang="fr-FR" sz="1300" dirty="0">
                <a:solidFill>
                  <a:srgbClr val="000000"/>
                </a:solidFill>
              </a:rPr>
              <a:t> dans la Banque de Départ </a:t>
            </a:r>
            <a:r>
              <a:rPr lang="fr-FR" sz="1300" b="1" dirty="0">
                <a:solidFill>
                  <a:srgbClr val="000000"/>
                </a:solidFill>
              </a:rPr>
              <a:t>doit rester approvisionné </a:t>
            </a:r>
            <a:r>
              <a:rPr lang="fr-FR" sz="1300" dirty="0">
                <a:solidFill>
                  <a:srgbClr val="000000"/>
                </a:solidFill>
              </a:rPr>
              <a:t>le temps que les émetteurs enregistrent leur nouvelle domiciliation. Le Client doit être </a:t>
            </a:r>
            <a:r>
              <a:rPr lang="fr-FR" sz="1300" dirty="0" smtClean="0">
                <a:solidFill>
                  <a:srgbClr val="000000"/>
                </a:solidFill>
              </a:rPr>
              <a:t>particulièrement attentif </a:t>
            </a:r>
            <a:r>
              <a:rPr lang="fr-FR" sz="1300" dirty="0">
                <a:solidFill>
                  <a:srgbClr val="000000"/>
                </a:solidFill>
              </a:rPr>
              <a:t>aux chèques qu’il a émis à partir de son compte dans sa Banque de Départ.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55976" y="3732262"/>
            <a:ext cx="4536504" cy="2003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12788" lvl="1" indent="-255588">
              <a:spcBef>
                <a:spcPct val="20000"/>
              </a:spcBef>
              <a:buClr>
                <a:srgbClr val="BFBFBF"/>
              </a:buClr>
              <a:buFont typeface="Wingdings" panose="05000000000000000000" pitchFamily="2" charset="2"/>
              <a:buChar char="n"/>
            </a:pPr>
            <a:r>
              <a:rPr lang="fr-FR" sz="1400" dirty="0">
                <a:solidFill>
                  <a:srgbClr val="000000"/>
                </a:solidFill>
              </a:rPr>
              <a:t>En cas de </a:t>
            </a:r>
            <a:r>
              <a:rPr lang="fr-FR" sz="1400" b="1" dirty="0">
                <a:solidFill>
                  <a:srgbClr val="FF0000"/>
                </a:solidFill>
              </a:rPr>
              <a:t>réponse négative ou de non réponse</a:t>
            </a:r>
            <a:r>
              <a:rPr lang="fr-FR" sz="1400" dirty="0">
                <a:solidFill>
                  <a:srgbClr val="000000"/>
                </a:solidFill>
              </a:rPr>
              <a:t>, </a:t>
            </a:r>
            <a:r>
              <a:rPr lang="fr-FR" sz="1400" dirty="0" smtClean="0">
                <a:solidFill>
                  <a:srgbClr val="000000"/>
                </a:solidFill>
              </a:rPr>
              <a:t/>
            </a:r>
            <a:br>
              <a:rPr lang="fr-FR" sz="1400" dirty="0" smtClean="0">
                <a:solidFill>
                  <a:srgbClr val="000000"/>
                </a:solidFill>
              </a:rPr>
            </a:br>
            <a:r>
              <a:rPr lang="fr-FR" sz="1400" b="1" dirty="0" smtClean="0">
                <a:solidFill>
                  <a:srgbClr val="000000"/>
                </a:solidFill>
              </a:rPr>
              <a:t>il </a:t>
            </a:r>
            <a:r>
              <a:rPr lang="fr-FR" sz="1400" b="1" dirty="0">
                <a:solidFill>
                  <a:srgbClr val="000000"/>
                </a:solidFill>
              </a:rPr>
              <a:t>convient de contacter le Client pour</a:t>
            </a:r>
            <a:r>
              <a:rPr lang="fr-FR" sz="1400" dirty="0">
                <a:solidFill>
                  <a:srgbClr val="000000"/>
                </a:solidFill>
              </a:rPr>
              <a:t> : </a:t>
            </a:r>
          </a:p>
          <a:p>
            <a:pPr marL="1143000" lvl="2" indent="-228600">
              <a:spcBef>
                <a:spcPct val="20000"/>
              </a:spcBef>
              <a:buClr>
                <a:prstClr val="white">
                  <a:lumMod val="75000"/>
                </a:prstClr>
              </a:buClr>
              <a:buFont typeface="Wingdings" panose="05000000000000000000" pitchFamily="2" charset="2"/>
              <a:buChar char="n"/>
            </a:pPr>
            <a:r>
              <a:rPr lang="fr-FR" sz="1300" b="1" dirty="0">
                <a:solidFill>
                  <a:srgbClr val="000000"/>
                </a:solidFill>
              </a:rPr>
              <a:t>Poursuivre le dossier de mobilité en renseignant manuellement les émetteurs de virements et de prélèvements (lui indiquer comment faire à partir de son DEI)</a:t>
            </a:r>
            <a:endParaRPr lang="fr-FR" sz="1300" dirty="0">
              <a:solidFill>
                <a:srgbClr val="000000"/>
              </a:solidFill>
            </a:endParaRPr>
          </a:p>
          <a:p>
            <a:pPr marL="1143000" lvl="2" indent="-228600">
              <a:spcBef>
                <a:spcPct val="20000"/>
              </a:spcBef>
              <a:buClr>
                <a:prstClr val="white">
                  <a:lumMod val="75000"/>
                </a:prstClr>
              </a:buClr>
              <a:buFont typeface="Wingdings" panose="05000000000000000000" pitchFamily="2" charset="2"/>
              <a:buChar char="n"/>
            </a:pPr>
            <a:r>
              <a:rPr lang="fr-FR" sz="1300" dirty="0">
                <a:solidFill>
                  <a:srgbClr val="000000"/>
                </a:solidFill>
              </a:rPr>
              <a:t>Ou bien révoquer le premier mandat et en créer un nouveau (attention cependant au risque de recevoir une nouvelle réponse négative)</a:t>
            </a:r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98450" y="1354138"/>
            <a:ext cx="8594030" cy="2378789"/>
          </a:xfrm>
        </p:spPr>
        <p:txBody>
          <a:bodyPr>
            <a:noAutofit/>
          </a:bodyPr>
          <a:lstStyle/>
          <a:p>
            <a:pPr marL="468000" indent="0">
              <a:buNone/>
            </a:pPr>
            <a:r>
              <a:rPr lang="fr-FR" b="1" dirty="0" smtClean="0"/>
              <a:t>Coté </a:t>
            </a:r>
            <a:r>
              <a:rPr lang="fr-FR" b="1" dirty="0"/>
              <a:t>Banque d’Arrivée :</a:t>
            </a:r>
            <a:endParaRPr lang="fr-FR" dirty="0"/>
          </a:p>
          <a:p>
            <a:pPr lvl="0"/>
            <a:r>
              <a:rPr lang="fr-FR" sz="1600" dirty="0"/>
              <a:t>Saisir dans l’application DOMILIS les 11 caractères du RIB du compte du Client </a:t>
            </a:r>
            <a:r>
              <a:rPr lang="fr-FR" sz="1600" dirty="0" smtClean="0"/>
              <a:t>de sa Banque </a:t>
            </a:r>
            <a:r>
              <a:rPr lang="fr-FR" sz="1600" dirty="0"/>
              <a:t>de </a:t>
            </a:r>
            <a:r>
              <a:rPr lang="fr-FR" sz="1600" dirty="0" smtClean="0"/>
              <a:t>Départ</a:t>
            </a:r>
            <a:r>
              <a:rPr lang="fr-FR" sz="1600" dirty="0"/>
              <a:t>. </a:t>
            </a:r>
            <a:endParaRPr lang="fr-FR" sz="1600" dirty="0" smtClean="0"/>
          </a:p>
          <a:p>
            <a:pPr lvl="1"/>
            <a:r>
              <a:rPr lang="fr-FR" sz="1400" b="1" dirty="0" smtClean="0"/>
              <a:t>Si </a:t>
            </a:r>
            <a:r>
              <a:rPr lang="fr-FR" sz="1400" b="1" dirty="0"/>
              <a:t>le RIB du compte du Client dans sa banque de départ </a:t>
            </a:r>
            <a:r>
              <a:rPr lang="fr-FR" sz="1400" b="1" dirty="0" smtClean="0"/>
              <a:t>ne </a:t>
            </a:r>
            <a:r>
              <a:rPr lang="fr-FR" sz="1400" b="1" dirty="0"/>
              <a:t>présente que 8 caractères, </a:t>
            </a:r>
            <a:r>
              <a:rPr lang="fr-FR" sz="1400" b="1" dirty="0">
                <a:solidFill>
                  <a:schemeClr val="tx2"/>
                </a:solidFill>
              </a:rPr>
              <a:t>alors</a:t>
            </a:r>
            <a:r>
              <a:rPr lang="fr-FR" sz="1400" b="1" dirty="0"/>
              <a:t> </a:t>
            </a:r>
            <a:r>
              <a:rPr lang="fr-FR" sz="1400" b="1" dirty="0">
                <a:solidFill>
                  <a:schemeClr val="tx2"/>
                </a:solidFill>
              </a:rPr>
              <a:t>il convient de compléter </a:t>
            </a:r>
            <a:r>
              <a:rPr lang="fr-FR" sz="1400" b="1" dirty="0" smtClean="0">
                <a:solidFill>
                  <a:schemeClr val="tx2"/>
                </a:solidFill>
              </a:rPr>
              <a:t>avec </a:t>
            </a:r>
            <a:r>
              <a:rPr lang="fr-FR" sz="1400" b="1" dirty="0">
                <a:solidFill>
                  <a:schemeClr val="tx2"/>
                </a:solidFill>
              </a:rPr>
              <a:t>XXX </a:t>
            </a:r>
            <a:r>
              <a:rPr lang="fr-FR" sz="1400" b="1" dirty="0" smtClean="0">
                <a:solidFill>
                  <a:schemeClr val="tx2"/>
                </a:solidFill>
              </a:rPr>
              <a:t>derrière le numéro de compte (et </a:t>
            </a:r>
            <a:r>
              <a:rPr lang="fr-FR" sz="1400" b="1" dirty="0">
                <a:solidFill>
                  <a:schemeClr val="tx2"/>
                </a:solidFill>
              </a:rPr>
              <a:t>rien d’autre).</a:t>
            </a:r>
            <a:endParaRPr lang="fr-FR" sz="1400" dirty="0">
              <a:solidFill>
                <a:schemeClr val="tx2"/>
              </a:solidFill>
            </a:endParaRPr>
          </a:p>
          <a:p>
            <a:pPr lvl="0"/>
            <a:r>
              <a:rPr lang="fr-FR" sz="1600" dirty="0"/>
              <a:t>Si le Client demande dans son mandat la clôture de son compte dans la </a:t>
            </a:r>
            <a:r>
              <a:rPr lang="fr-FR" sz="1600" dirty="0" smtClean="0"/>
              <a:t>Banque </a:t>
            </a:r>
            <a:r>
              <a:rPr lang="fr-FR" sz="1600" dirty="0"/>
              <a:t>de </a:t>
            </a:r>
            <a:r>
              <a:rPr lang="fr-FR" sz="1600" dirty="0" smtClean="0"/>
              <a:t>Départ</a:t>
            </a:r>
            <a:r>
              <a:rPr lang="fr-FR" sz="1600" dirty="0"/>
              <a:t>, le Conseiller doit attirer l’attention de son Client ; il s’agit d’une </a:t>
            </a:r>
            <a:r>
              <a:rPr lang="fr-FR" sz="1600" b="1" dirty="0"/>
              <a:t>demande</a:t>
            </a:r>
            <a:r>
              <a:rPr lang="fr-FR" sz="1600" dirty="0"/>
              <a:t>, la Banque de Départ reste responsable de l’opération selon ses procédures.</a:t>
            </a:r>
          </a:p>
          <a:p>
            <a:pPr lvl="0"/>
            <a:r>
              <a:rPr lang="fr-FR" sz="1600" dirty="0" smtClean="0"/>
              <a:t>Le </a:t>
            </a:r>
            <a:r>
              <a:rPr lang="fr-FR" sz="1600" b="1" dirty="0"/>
              <a:t>Client et le Conseiller</a:t>
            </a:r>
            <a:r>
              <a:rPr lang="fr-FR" sz="1600" dirty="0"/>
              <a:t> sont </a:t>
            </a:r>
            <a:r>
              <a:rPr lang="fr-FR" sz="1600" b="1" dirty="0"/>
              <a:t>informés par email</a:t>
            </a:r>
            <a:r>
              <a:rPr lang="fr-FR" sz="1600" dirty="0"/>
              <a:t> de la </a:t>
            </a:r>
            <a:r>
              <a:rPr lang="fr-FR" sz="1600" b="1" dirty="0"/>
              <a:t>réponse ou la non réponse de la banque de départ</a:t>
            </a:r>
            <a:r>
              <a:rPr lang="fr-FR" sz="1600" dirty="0"/>
              <a:t> à la demande de liste des </a:t>
            </a:r>
            <a:r>
              <a:rPr lang="fr-FR" sz="1600" dirty="0" smtClean="0"/>
              <a:t>opérations</a:t>
            </a:r>
            <a:r>
              <a:rPr lang="fr-FR" sz="1600" dirty="0"/>
              <a:t>.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bonnes pratiques</a:t>
            </a:r>
            <a:endParaRPr lang="fr-FR" dirty="0"/>
          </a:p>
        </p:txBody>
      </p:sp>
      <p:pic>
        <p:nvPicPr>
          <p:cNvPr id="5" name="Picture 4" descr="Résultat d’images pour icone arrivée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8" y="1260647"/>
            <a:ext cx="395382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heck, sign ic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653" y="3732927"/>
            <a:ext cx="288032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e 7"/>
          <p:cNvGrpSpPr/>
          <p:nvPr/>
        </p:nvGrpSpPr>
        <p:grpSpPr>
          <a:xfrm>
            <a:off x="4805136" y="3732927"/>
            <a:ext cx="252000" cy="252000"/>
            <a:chOff x="450776" y="4698941"/>
            <a:chExt cx="252000" cy="252000"/>
          </a:xfrm>
        </p:grpSpPr>
        <p:sp>
          <p:nvSpPr>
            <p:cNvPr id="9" name="Organigramme : Connecteur 8"/>
            <p:cNvSpPr/>
            <p:nvPr/>
          </p:nvSpPr>
          <p:spPr>
            <a:xfrm>
              <a:off x="450776" y="4698941"/>
              <a:ext cx="252000" cy="252000"/>
            </a:xfrm>
            <a:prstGeom prst="flowChartConnector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0" name="Multiplier 9"/>
            <p:cNvSpPr/>
            <p:nvPr/>
          </p:nvSpPr>
          <p:spPr>
            <a:xfrm>
              <a:off x="468764" y="4716929"/>
              <a:ext cx="216024" cy="216024"/>
            </a:xfrm>
            <a:prstGeom prst="mathMultiply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2903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739158"/>
          </a:xfrm>
        </p:spPr>
        <p:txBody>
          <a:bodyPr/>
          <a:lstStyle/>
          <a:p>
            <a:pPr marL="468000" lvl="1" indent="0">
              <a:buNone/>
            </a:pPr>
            <a:r>
              <a:rPr lang="fr-FR" sz="1800" b="1" dirty="0" smtClean="0"/>
              <a:t>Coté </a:t>
            </a:r>
            <a:r>
              <a:rPr lang="fr-FR" sz="1800" b="1" dirty="0"/>
              <a:t>Banque de Départ </a:t>
            </a:r>
            <a:r>
              <a:rPr lang="fr-FR" sz="1800" b="1" dirty="0" smtClean="0"/>
              <a:t>:</a:t>
            </a:r>
          </a:p>
          <a:p>
            <a:pPr lvl="0"/>
            <a:r>
              <a:rPr lang="fr-FR" sz="1600" b="1" dirty="0" smtClean="0"/>
              <a:t>Il </a:t>
            </a:r>
            <a:r>
              <a:rPr lang="fr-FR" sz="1600" b="1" dirty="0"/>
              <a:t>n’existe pas</a:t>
            </a:r>
            <a:r>
              <a:rPr lang="fr-FR" sz="1600" dirty="0"/>
              <a:t> de </a:t>
            </a:r>
            <a:r>
              <a:rPr lang="fr-FR" sz="1600" b="1" dirty="0"/>
              <a:t>processus</a:t>
            </a:r>
            <a:r>
              <a:rPr lang="fr-FR" sz="1600" dirty="0"/>
              <a:t> de clôture </a:t>
            </a:r>
            <a:r>
              <a:rPr lang="fr-FR" sz="1600" b="1" dirty="0"/>
              <a:t>automatique</a:t>
            </a:r>
            <a:r>
              <a:rPr lang="fr-FR" sz="1600" dirty="0"/>
              <a:t> de compte. </a:t>
            </a:r>
            <a:br>
              <a:rPr lang="fr-FR" sz="1600" dirty="0"/>
            </a:br>
            <a:r>
              <a:rPr lang="fr-FR" sz="1600" dirty="0" smtClean="0">
                <a:solidFill>
                  <a:srgbClr val="FF0000"/>
                </a:solidFill>
                <a:sym typeface="Wingdings" panose="05000000000000000000" pitchFamily="2" charset="2"/>
              </a:rPr>
              <a:t>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Ne p</a:t>
            </a:r>
            <a:r>
              <a:rPr lang="fr-FR" sz="1600" b="1" dirty="0" smtClean="0">
                <a:solidFill>
                  <a:srgbClr val="FF0000"/>
                </a:solidFill>
              </a:rPr>
              <a:t>as clôturer </a:t>
            </a:r>
            <a:r>
              <a:rPr lang="fr-FR" sz="1600" b="1" dirty="0">
                <a:solidFill>
                  <a:srgbClr val="FF0000"/>
                </a:solidFill>
              </a:rPr>
              <a:t>de compte sans entretien préalable avec le Client</a:t>
            </a:r>
            <a:r>
              <a:rPr lang="fr-FR" sz="1600" dirty="0"/>
              <a:t> pour vérifier que toutes les émetteurs ont pris en compte le changement de </a:t>
            </a:r>
            <a:r>
              <a:rPr lang="fr-FR" sz="1600" dirty="0" smtClean="0"/>
              <a:t>domiciliation. </a:t>
            </a:r>
            <a:br>
              <a:rPr lang="fr-FR" sz="1600" dirty="0" smtClean="0"/>
            </a:br>
            <a:r>
              <a:rPr lang="fr-FR" sz="1600" dirty="0" smtClean="0"/>
              <a:t>De plus, il est nécessaire d’être </a:t>
            </a:r>
            <a:r>
              <a:rPr lang="fr-FR" sz="1600" dirty="0"/>
              <a:t>attentif aux échéances de crédit et aux alimentations de produits d’épargne qui ne font pas partie des opérations transmises à la banque d’arrivée.</a:t>
            </a:r>
          </a:p>
          <a:p>
            <a:pPr lvl="0"/>
            <a:r>
              <a:rPr lang="fr-FR" sz="1600" dirty="0" smtClean="0"/>
              <a:t>Il convient de rappeler au Client que </a:t>
            </a:r>
            <a:r>
              <a:rPr lang="fr-FR" sz="1600" b="1" dirty="0" smtClean="0"/>
              <a:t>le compte à la Caisse d’Epargne doit rester approvisionné le temps que les émetteurs enregistrent leur nouvelle domiciliation.</a:t>
            </a:r>
          </a:p>
          <a:p>
            <a:pPr lvl="1"/>
            <a:r>
              <a:rPr lang="fr-FR" sz="1400" dirty="0" smtClean="0"/>
              <a:t>Normalement 15 jours ouvrés à partir de la date d’envoi des informations à la banque d’arrivée </a:t>
            </a:r>
            <a:r>
              <a:rPr lang="fr-FR" sz="1400" b="1" dirty="0" smtClean="0"/>
              <a:t>MAIS</a:t>
            </a:r>
            <a:r>
              <a:rPr lang="fr-FR" sz="1400" dirty="0" smtClean="0"/>
              <a:t> attention nombre d’émetteurs ne respectent pas ce délai. 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bonnes pratiques</a:t>
            </a:r>
            <a:endParaRPr lang="fr-FR" dirty="0"/>
          </a:p>
        </p:txBody>
      </p:sp>
      <p:pic>
        <p:nvPicPr>
          <p:cNvPr id="5" name="Picture 2" descr="Résultat d’images pour icone dép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200" y="1260647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559184" y="3933056"/>
            <a:ext cx="8117272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rgbClr val="FF0000"/>
              </a:buClr>
            </a:pPr>
            <a:r>
              <a:rPr lang="fr-FR" sz="1600" dirty="0">
                <a:solidFill>
                  <a:srgbClr val="000000"/>
                </a:solidFill>
              </a:rPr>
              <a:t>Le Client doit être particulièrement attentif aux chèques qu’il a émis à partir de son compte à la Caisse d’Epargne. </a:t>
            </a:r>
          </a:p>
          <a:p>
            <a:pPr>
              <a:spcBef>
                <a:spcPct val="20000"/>
              </a:spcBef>
              <a:buClr>
                <a:srgbClr val="FF0000"/>
              </a:buClr>
            </a:pPr>
            <a:r>
              <a:rPr lang="fr-FR" sz="1600" dirty="0">
                <a:solidFill>
                  <a:srgbClr val="000000"/>
                </a:solidFill>
              </a:rPr>
              <a:t>Il convient également faire un point avec le Client sur </a:t>
            </a:r>
            <a:r>
              <a:rPr lang="fr-FR" sz="1600" b="1" dirty="0">
                <a:solidFill>
                  <a:srgbClr val="000000"/>
                </a:solidFill>
              </a:rPr>
              <a:t>ses produits/services autres </a:t>
            </a:r>
            <a:r>
              <a:rPr lang="fr-FR" sz="1600" dirty="0">
                <a:solidFill>
                  <a:srgbClr val="000000"/>
                </a:solidFill>
              </a:rPr>
              <a:t>que le CDD et la carte bancaire détenus à la Caisse d’Epargne </a:t>
            </a:r>
            <a:r>
              <a:rPr lang="fr-FR" sz="1600" b="1" dirty="0">
                <a:solidFill>
                  <a:srgbClr val="000000"/>
                </a:solidFill>
              </a:rPr>
              <a:t>(assurances, épargne et crédit</a:t>
            </a:r>
            <a:r>
              <a:rPr lang="fr-FR" sz="1600" b="1" dirty="0" smtClean="0">
                <a:solidFill>
                  <a:srgbClr val="000000"/>
                </a:solidFill>
              </a:rPr>
              <a:t>).</a:t>
            </a:r>
            <a:endParaRPr lang="fr-FR" sz="1600" b="1" dirty="0">
              <a:solidFill>
                <a:srgbClr val="000000"/>
              </a:solidFill>
            </a:endParaRPr>
          </a:p>
          <a:p>
            <a:pPr marL="265113" indent="-265113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n"/>
            </a:pPr>
            <a:endParaRPr lang="fr-FR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8173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8"/>
          <p:cNvSpPr>
            <a:spLocks noGrp="1"/>
          </p:cNvSpPr>
          <p:nvPr>
            <p:ph idx="1"/>
          </p:nvPr>
        </p:nvSpPr>
        <p:spPr>
          <a:xfrm>
            <a:off x="309593" y="3639358"/>
            <a:ext cx="2545750" cy="400357"/>
          </a:xfrm>
        </p:spPr>
        <p:txBody>
          <a:bodyPr>
            <a:normAutofit/>
          </a:bodyPr>
          <a:lstStyle/>
          <a:p>
            <a:pPr marL="0" lvl="0" indent="0">
              <a:buClr>
                <a:srgbClr val="FF0000"/>
              </a:buClr>
              <a:buNone/>
            </a:pPr>
            <a:r>
              <a:rPr lang="fr-FR" b="1" dirty="0" smtClean="0">
                <a:solidFill>
                  <a:srgbClr val="000000"/>
                </a:solidFill>
              </a:rPr>
              <a:t>Communication clients</a:t>
            </a:r>
            <a:endParaRPr lang="fr-FR" sz="1600" dirty="0"/>
          </a:p>
          <a:p>
            <a:pPr marL="0" lvl="0" indent="0">
              <a:buClr>
                <a:srgbClr val="FF0000"/>
              </a:buClr>
              <a:buNone/>
            </a:pPr>
            <a:endParaRPr lang="fr-FR" sz="16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moyens à votre disposition</a:t>
            </a:r>
            <a:endParaRPr lang="fr-FR" cap="none" dirty="0"/>
          </a:p>
        </p:txBody>
      </p:sp>
      <p:sp>
        <p:nvSpPr>
          <p:cNvPr id="10" name="Rectangle 9"/>
          <p:cNvSpPr/>
          <p:nvPr/>
        </p:nvSpPr>
        <p:spPr>
          <a:xfrm>
            <a:off x="4494065" y="2880064"/>
            <a:ext cx="239276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r>
              <a:rPr lang="fr-FR" sz="1400" dirty="0">
                <a:solidFill>
                  <a:srgbClr val="000000"/>
                </a:solidFill>
              </a:rPr>
              <a:t>Rubrique des Commerciaux / </a:t>
            </a:r>
            <a:endParaRPr lang="fr-FR" sz="1400" dirty="0" smtClean="0">
              <a:solidFill>
                <a:srgbClr val="000000"/>
              </a:solidFill>
            </a:endParaRPr>
          </a:p>
          <a:p>
            <a:pPr>
              <a:buClr>
                <a:srgbClr val="FF0000"/>
              </a:buClr>
            </a:pPr>
            <a:r>
              <a:rPr lang="fr-FR" sz="1400" dirty="0" smtClean="0">
                <a:solidFill>
                  <a:srgbClr val="000000"/>
                </a:solidFill>
              </a:rPr>
              <a:t>Espace Bancarisation</a:t>
            </a:r>
            <a:endParaRPr lang="fr-FR" sz="1400" dirty="0">
              <a:solidFill>
                <a:srgbClr val="00000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071409" y="2864195"/>
            <a:ext cx="13805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Clr>
                <a:srgbClr val="FF0000"/>
              </a:buClr>
            </a:pPr>
            <a:r>
              <a:rPr lang="fr-FR" sz="1400" dirty="0" smtClean="0">
                <a:solidFill>
                  <a:srgbClr val="000000"/>
                </a:solidFill>
                <a:hlinkClick r:id=""/>
              </a:rPr>
              <a:t>Note d’information</a:t>
            </a:r>
          </a:p>
          <a:p>
            <a:pPr algn="ctr">
              <a:buClr>
                <a:srgbClr val="FF0000"/>
              </a:buClr>
            </a:pPr>
            <a:r>
              <a:rPr lang="fr-FR" sz="1400" b="1" dirty="0">
                <a:solidFill>
                  <a:srgbClr val="000000"/>
                </a:solidFill>
                <a:hlinkClick r:id="rId2"/>
              </a:rPr>
              <a:t>DMA-INF/17.020</a:t>
            </a:r>
            <a:endParaRPr lang="fr-FR" sz="1400" dirty="0">
              <a:solidFill>
                <a:srgbClr val="000000"/>
              </a:solidFill>
            </a:endParaRPr>
          </a:p>
        </p:txBody>
      </p:sp>
      <p:sp>
        <p:nvSpPr>
          <p:cNvPr id="23" name="Espace réservé du contenu 8"/>
          <p:cNvSpPr txBox="1">
            <a:spLocks/>
          </p:cNvSpPr>
          <p:nvPr/>
        </p:nvSpPr>
        <p:spPr>
          <a:xfrm>
            <a:off x="246694" y="1167331"/>
            <a:ext cx="2463966" cy="4003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fr-FR" b="1" dirty="0" smtClean="0">
                <a:solidFill>
                  <a:srgbClr val="000000"/>
                </a:solidFill>
              </a:rPr>
              <a:t>Communication interne</a:t>
            </a:r>
            <a:endParaRPr lang="fr-FR" sz="1600" dirty="0" smtClean="0">
              <a:solidFill>
                <a:srgbClr val="000000"/>
              </a:solidFill>
            </a:endParaRPr>
          </a:p>
          <a:p>
            <a:pPr marL="0" indent="0">
              <a:buClr>
                <a:srgbClr val="FF0000"/>
              </a:buClr>
              <a:buFont typeface="Wingdings" panose="05000000000000000000" pitchFamily="2" charset="2"/>
              <a:buNone/>
            </a:pP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54008" y="5601618"/>
            <a:ext cx="44340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 smtClean="0">
                <a:solidFill>
                  <a:srgbClr val="000000"/>
                </a:solidFill>
              </a:rPr>
              <a:t>Pages </a:t>
            </a:r>
            <a:r>
              <a:rPr lang="fr-FR" sz="1400" dirty="0" err="1" smtClean="0">
                <a:solidFill>
                  <a:srgbClr val="000000"/>
                </a:solidFill>
              </a:rPr>
              <a:t>Domilis</a:t>
            </a:r>
            <a:r>
              <a:rPr lang="fr-FR" sz="1400" dirty="0" smtClean="0">
                <a:solidFill>
                  <a:srgbClr val="000000"/>
                </a:solidFill>
              </a:rPr>
              <a:t> et Mobilité bancaire sur</a:t>
            </a:r>
          </a:p>
          <a:p>
            <a:r>
              <a:rPr lang="fr-FR" sz="1400" dirty="0" smtClean="0">
                <a:solidFill>
                  <a:srgbClr val="000000"/>
                </a:solidFill>
                <a:hlinkClick r:id="rId3"/>
              </a:rPr>
              <a:t>http://www.caisse-epargne.fr</a:t>
            </a:r>
            <a:endParaRPr lang="fr-FR" sz="1400" dirty="0" smtClean="0">
              <a:solidFill>
                <a:srgbClr val="000000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321372" y="5642664"/>
            <a:ext cx="276279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>
              <a:buClr>
                <a:srgbClr val="FF0000"/>
              </a:buClr>
            </a:pPr>
            <a:r>
              <a:rPr lang="fr-FR" sz="1400" dirty="0" smtClean="0">
                <a:solidFill>
                  <a:srgbClr val="000000"/>
                </a:solidFill>
              </a:rPr>
              <a:t>Le mini-guide de la FBF</a:t>
            </a:r>
          </a:p>
          <a:p>
            <a:pPr marL="0" lvl="1" algn="ctr">
              <a:buClr>
                <a:srgbClr val="FF0000"/>
              </a:buClr>
            </a:pPr>
            <a:r>
              <a:rPr lang="fr-FR" sz="1400" dirty="0" smtClean="0">
                <a:solidFill>
                  <a:srgbClr val="000000"/>
                </a:solidFill>
              </a:rPr>
              <a:t> (en ligne sur le site Caisse d’Epargne)</a:t>
            </a:r>
          </a:p>
          <a:p>
            <a:pPr marL="285750" lvl="1" indent="-285750" algn="ctr">
              <a:buClr>
                <a:srgbClr val="FF0000"/>
              </a:buClr>
              <a:buFont typeface="Wingdings" panose="05000000000000000000" pitchFamily="2" charset="2"/>
              <a:buChar char="§"/>
            </a:pPr>
            <a:endParaRPr lang="fr-FR" sz="1400" dirty="0" smtClean="0">
              <a:solidFill>
                <a:srgbClr val="000000"/>
              </a:solidFill>
            </a:endParaRPr>
          </a:p>
        </p:txBody>
      </p:sp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0226" y="2227227"/>
            <a:ext cx="2053364" cy="532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7953" y="1483226"/>
            <a:ext cx="1046883" cy="1358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722" y="1684195"/>
            <a:ext cx="1690198" cy="108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Rectangle 24">
            <a:hlinkClick r:id="rId6"/>
          </p:cNvPr>
          <p:cNvSpPr/>
          <p:nvPr/>
        </p:nvSpPr>
        <p:spPr>
          <a:xfrm>
            <a:off x="531352" y="2813389"/>
            <a:ext cx="27380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r>
              <a:rPr lang="fr-FR" sz="1400" dirty="0" smtClean="0">
                <a:solidFill>
                  <a:srgbClr val="000000"/>
                </a:solidFill>
                <a:hlinkClick r:id="rId6"/>
              </a:rPr>
              <a:t>Mode opératoire complet </a:t>
            </a:r>
            <a:br>
              <a:rPr lang="fr-FR" sz="1400" dirty="0" smtClean="0">
                <a:solidFill>
                  <a:srgbClr val="000000"/>
                </a:solidFill>
                <a:hlinkClick r:id="rId6"/>
              </a:rPr>
            </a:br>
            <a:r>
              <a:rPr lang="fr-FR" sz="1400" dirty="0" smtClean="0">
                <a:solidFill>
                  <a:srgbClr val="000000"/>
                </a:solidFill>
                <a:hlinkClick r:id="rId6"/>
              </a:rPr>
              <a:t>sous </a:t>
            </a:r>
            <a:r>
              <a:rPr lang="fr-FR" sz="1400" dirty="0" err="1" smtClean="0">
                <a:solidFill>
                  <a:srgbClr val="000000"/>
                </a:solidFill>
                <a:hlinkClick r:id="rId6"/>
              </a:rPr>
              <a:t>Easynet</a:t>
            </a:r>
            <a:r>
              <a:rPr lang="fr-FR" sz="1400" dirty="0" smtClean="0">
                <a:solidFill>
                  <a:srgbClr val="000000"/>
                </a:solidFill>
              </a:rPr>
              <a:t> </a:t>
            </a:r>
            <a:r>
              <a:rPr lang="fr-FR" sz="1400" dirty="0" smtClean="0">
                <a:solidFill>
                  <a:srgbClr val="000000"/>
                </a:solidFill>
                <a:hlinkClick r:id=""/>
              </a:rPr>
              <a:t>Mot-clé « Mobilité »</a:t>
            </a:r>
            <a:endParaRPr lang="fr-FR" sz="1400" dirty="0" smtClean="0">
              <a:solidFill>
                <a:srgbClr val="000000"/>
              </a:solidFill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4" y="2861729"/>
            <a:ext cx="497279" cy="401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e 1"/>
          <p:cNvGrpSpPr/>
          <p:nvPr/>
        </p:nvGrpSpPr>
        <p:grpSpPr>
          <a:xfrm>
            <a:off x="6709143" y="1784148"/>
            <a:ext cx="2329537" cy="1532655"/>
            <a:chOff x="6709144" y="1684195"/>
            <a:chExt cx="2329537" cy="1613465"/>
          </a:xfrm>
        </p:grpSpPr>
        <p:sp>
          <p:nvSpPr>
            <p:cNvPr id="16" name="Rectangle 4"/>
            <p:cNvSpPr>
              <a:spLocks noChangeArrowheads="1"/>
            </p:cNvSpPr>
            <p:nvPr/>
          </p:nvSpPr>
          <p:spPr bwMode="auto">
            <a:xfrm>
              <a:off x="6709144" y="1684195"/>
              <a:ext cx="2329537" cy="1613465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b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</a:pPr>
              <a:endParaRPr lang="fr-FR" altLang="fr-FR" sz="1200" dirty="0" smtClean="0">
                <a:solidFill>
                  <a:srgbClr val="000000"/>
                </a:solidFill>
                <a:cs typeface="Arial" pitchFamily="34" charset="0"/>
              </a:endParaRPr>
            </a:p>
            <a:p>
              <a:pPr algn="ctr" fontAlgn="base">
                <a:spcBef>
                  <a:spcPct val="0"/>
                </a:spcBef>
              </a:pPr>
              <a:endParaRPr lang="fr-FR" altLang="fr-FR" sz="1200" dirty="0">
                <a:solidFill>
                  <a:srgbClr val="000000"/>
                </a:solidFill>
                <a:cs typeface="Arial" pitchFamily="34" charset="0"/>
              </a:endParaRPr>
            </a:p>
            <a:p>
              <a:pPr algn="ctr" fontAlgn="base">
                <a:spcBef>
                  <a:spcPct val="0"/>
                </a:spcBef>
              </a:pPr>
              <a:endParaRPr lang="fr-FR" altLang="fr-FR" sz="1200" dirty="0" smtClean="0">
                <a:solidFill>
                  <a:srgbClr val="000000"/>
                </a:solidFill>
                <a:cs typeface="Arial" pitchFamily="34" charset="0"/>
              </a:endParaRPr>
            </a:p>
            <a:p>
              <a:pPr algn="ctr" fontAlgn="base">
                <a:spcBef>
                  <a:spcPct val="0"/>
                </a:spcBef>
              </a:pPr>
              <a:endParaRPr lang="fr-FR" altLang="fr-FR" sz="1200" dirty="0">
                <a:solidFill>
                  <a:srgbClr val="000000"/>
                </a:solidFill>
                <a:cs typeface="Arial" pitchFamily="34" charset="0"/>
              </a:endParaRPr>
            </a:p>
            <a:p>
              <a:pPr algn="ctr" fontAlgn="base">
                <a:spcBef>
                  <a:spcPct val="0"/>
                </a:spcBef>
              </a:pPr>
              <a:endParaRPr lang="fr-FR" altLang="fr-FR" sz="1200" dirty="0" smtClean="0">
                <a:solidFill>
                  <a:srgbClr val="000000"/>
                </a:solidFill>
                <a:cs typeface="Arial" pitchFamily="34" charset="0"/>
              </a:endParaRPr>
            </a:p>
            <a:p>
              <a:pPr algn="ctr" fontAlgn="base">
                <a:spcBef>
                  <a:spcPct val="0"/>
                </a:spcBef>
              </a:pPr>
              <a:endParaRPr lang="fr-FR" altLang="fr-FR" sz="1200" dirty="0">
                <a:solidFill>
                  <a:srgbClr val="000000"/>
                </a:solidFill>
                <a:cs typeface="Arial" pitchFamily="34" charset="0"/>
              </a:endParaRPr>
            </a:p>
            <a:p>
              <a:pPr algn="ctr" fontAlgn="base">
                <a:spcBef>
                  <a:spcPct val="0"/>
                </a:spcBef>
              </a:pPr>
              <a:endParaRPr lang="fr-FR" altLang="fr-FR" sz="1200" dirty="0" smtClean="0">
                <a:solidFill>
                  <a:srgbClr val="000000"/>
                </a:solidFill>
                <a:cs typeface="Arial" pitchFamily="34" charset="0"/>
              </a:endParaRPr>
            </a:p>
            <a:p>
              <a:pPr algn="ctr" fontAlgn="base">
                <a:spcBef>
                  <a:spcPct val="0"/>
                </a:spcBef>
              </a:pPr>
              <a:endParaRPr lang="fr-FR" altLang="fr-FR" sz="1200" dirty="0">
                <a:solidFill>
                  <a:srgbClr val="000000"/>
                </a:solidFill>
                <a:cs typeface="Arial" pitchFamily="34" charset="0"/>
              </a:endParaRPr>
            </a:p>
            <a:p>
              <a:pPr algn="ctr" fontAlgn="base">
                <a:spcBef>
                  <a:spcPct val="0"/>
                </a:spcBef>
              </a:pPr>
              <a:endParaRPr lang="fr-FR" altLang="fr-FR" sz="1200" dirty="0" smtClean="0">
                <a:solidFill>
                  <a:srgbClr val="000000"/>
                </a:solidFill>
                <a:cs typeface="Arial" pitchFamily="34" charset="0"/>
              </a:endParaRPr>
            </a:p>
            <a:p>
              <a:pPr algn="ctr" fontAlgn="base">
                <a:spcBef>
                  <a:spcPct val="0"/>
                </a:spcBef>
              </a:pPr>
              <a:r>
                <a:rPr lang="fr-FR" altLang="fr-FR" sz="1400" dirty="0" smtClean="0">
                  <a:solidFill>
                    <a:srgbClr val="000000"/>
                  </a:solidFill>
                  <a:cs typeface="Arial" pitchFamily="34" charset="0"/>
                </a:rPr>
                <a:t>Service d’assistance Domilis </a:t>
              </a:r>
            </a:p>
            <a:p>
              <a:pPr algn="ctr" fontAlgn="base">
                <a:spcBef>
                  <a:spcPct val="0"/>
                </a:spcBef>
              </a:pPr>
              <a:r>
                <a:rPr lang="fr-FR" altLang="fr-FR" sz="1400" dirty="0" smtClean="0">
                  <a:solidFill>
                    <a:srgbClr val="000000"/>
                  </a:solidFill>
                  <a:cs typeface="Arial" pitchFamily="34" charset="0"/>
                </a:rPr>
                <a:t>dédié aux conseillers : </a:t>
              </a:r>
            </a:p>
            <a:p>
              <a:pPr algn="ctr" fontAlgn="base">
                <a:spcBef>
                  <a:spcPct val="0"/>
                </a:spcBef>
              </a:pPr>
              <a:r>
                <a:rPr lang="fr-FR" altLang="fr-FR" sz="1050" dirty="0" smtClean="0">
                  <a:solidFill>
                    <a:srgbClr val="000000"/>
                  </a:solidFill>
                  <a:cs typeface="Arial" pitchFamily="34" charset="0"/>
                  <a:sym typeface="Wingdings" pitchFamily="2" charset="2"/>
                </a:rPr>
                <a:t></a:t>
              </a:r>
              <a:r>
                <a:rPr lang="fr-FR" altLang="fr-FR" sz="1400" dirty="0" smtClean="0">
                  <a:solidFill>
                    <a:srgbClr val="000000"/>
                  </a:solidFill>
                  <a:cs typeface="Arial" pitchFamily="34" charset="0"/>
                </a:rPr>
                <a:t> 01 70 39 25 43</a:t>
              </a:r>
            </a:p>
            <a:p>
              <a:pPr algn="ctr" fontAlgn="base">
                <a:spcBef>
                  <a:spcPct val="0"/>
                </a:spcBef>
              </a:pPr>
              <a:r>
                <a:rPr lang="fr-FR" altLang="fr-FR" sz="1400" dirty="0" smtClean="0">
                  <a:solidFill>
                    <a:srgbClr val="000000"/>
                  </a:solidFill>
                  <a:cs typeface="Arial" pitchFamily="34" charset="0"/>
                </a:rPr>
                <a:t>domilis@domiciliationbancaire.fr</a:t>
              </a:r>
            </a:p>
          </p:txBody>
        </p:sp>
        <p:pic>
          <p:nvPicPr>
            <p:cNvPr id="17" name="Picture 6" descr="Résultat d’images pour icone hotline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62107" y="1827769"/>
              <a:ext cx="423610" cy="4236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87" t="25621" r="19661" b="19867"/>
          <a:stretch/>
        </p:blipFill>
        <p:spPr bwMode="auto">
          <a:xfrm>
            <a:off x="373058" y="4037620"/>
            <a:ext cx="1738935" cy="876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16" t="13573" r="27993" b="29272"/>
          <a:stretch/>
        </p:blipFill>
        <p:spPr bwMode="auto">
          <a:xfrm>
            <a:off x="1270917" y="4433402"/>
            <a:ext cx="1547854" cy="1162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1143" y="3878902"/>
            <a:ext cx="1105386" cy="170145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Rectangle 25"/>
          <p:cNvSpPr/>
          <p:nvPr/>
        </p:nvSpPr>
        <p:spPr>
          <a:xfrm>
            <a:off x="6107063" y="5671198"/>
            <a:ext cx="27627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>
              <a:buClr>
                <a:srgbClr val="FF0000"/>
              </a:buClr>
            </a:pPr>
            <a:r>
              <a:rPr lang="fr-FR" sz="1400" dirty="0" smtClean="0">
                <a:solidFill>
                  <a:srgbClr val="000000"/>
                </a:solidFill>
              </a:rPr>
              <a:t>Flyer BANCARISATION disponible en agence (et sur </a:t>
            </a:r>
            <a:r>
              <a:rPr lang="fr-FR" sz="1400" dirty="0" err="1" smtClean="0">
                <a:solidFill>
                  <a:srgbClr val="000000"/>
                </a:solidFill>
              </a:rPr>
              <a:t>Fiducial</a:t>
            </a:r>
            <a:r>
              <a:rPr lang="fr-FR" sz="1400" dirty="0" smtClean="0">
                <a:solidFill>
                  <a:srgbClr val="000000"/>
                </a:solidFill>
              </a:rPr>
              <a:t> 360547)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1086" y="3900168"/>
            <a:ext cx="774749" cy="158823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Espace réservé du contenu 1"/>
          <p:cNvSpPr txBox="1">
            <a:spLocks/>
          </p:cNvSpPr>
          <p:nvPr/>
        </p:nvSpPr>
        <p:spPr>
          <a:xfrm>
            <a:off x="2888002" y="6440123"/>
            <a:ext cx="2836771" cy="2085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A0000"/>
              </a:buClr>
              <a:buFont typeface="Arial Narrow" panose="020B0606020202030204" pitchFamily="34" charset="0"/>
              <a:buChar char="■"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0000"/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300"/>
              </a:spcAft>
              <a:buFont typeface="Arial Narrow" panose="020B0606020202030204" pitchFamily="34" charset="0"/>
              <a:buNone/>
            </a:pPr>
            <a:r>
              <a:rPr lang="fr-FR" sz="1100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En cas de difficultés, contactez </a:t>
            </a:r>
            <a:r>
              <a:rPr lang="fr-FR" sz="1100" dirty="0" err="1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CELCAssistance</a:t>
            </a:r>
            <a:endParaRPr lang="fr-FR" sz="1050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323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68" y="265113"/>
            <a:ext cx="8575162" cy="5554800"/>
          </a:xfrm>
        </p:spPr>
      </p:pic>
      <p:sp>
        <p:nvSpPr>
          <p:cNvPr id="112" name="Titre 111"/>
          <p:cNvSpPr>
            <a:spLocks noGrp="1"/>
          </p:cNvSpPr>
          <p:nvPr>
            <p:ph type="ctrTitle"/>
          </p:nvPr>
        </p:nvSpPr>
        <p:spPr>
          <a:xfrm>
            <a:off x="220811" y="3596936"/>
            <a:ext cx="8575675" cy="655305"/>
          </a:xfrm>
        </p:spPr>
        <p:txBody>
          <a:bodyPr>
            <a:normAutofit/>
          </a:bodyPr>
          <a:lstStyle/>
          <a:p>
            <a:r>
              <a:rPr lang="fr-FR" sz="2800" dirty="0" smtClean="0">
                <a:solidFill>
                  <a:schemeClr val="bg1"/>
                </a:solidFill>
              </a:rPr>
              <a:t>HEURE DU JEUDI</a:t>
            </a:r>
            <a:endParaRPr lang="fr-FR" sz="2800" dirty="0">
              <a:solidFill>
                <a:schemeClr val="bg1"/>
              </a:solidFill>
            </a:endParaRPr>
          </a:p>
        </p:txBody>
      </p:sp>
      <p:sp>
        <p:nvSpPr>
          <p:cNvPr id="113" name="Sous-titre 112"/>
          <p:cNvSpPr>
            <a:spLocks noGrp="1"/>
          </p:cNvSpPr>
          <p:nvPr>
            <p:ph type="subTitle" idx="1"/>
          </p:nvPr>
        </p:nvSpPr>
        <p:spPr>
          <a:xfrm>
            <a:off x="238065" y="2915729"/>
            <a:ext cx="8595384" cy="508958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fr-FR" sz="3200" dirty="0" smtClean="0">
                <a:solidFill>
                  <a:srgbClr val="C00000"/>
                </a:solidFill>
              </a:rPr>
              <a:t>Sécurité Financière</a:t>
            </a:r>
            <a:endParaRPr lang="fr-FR" sz="3200" dirty="0" smtClean="0">
              <a:solidFill>
                <a:srgbClr val="C00000"/>
              </a:solidFill>
            </a:endParaRPr>
          </a:p>
        </p:txBody>
      </p:sp>
      <p:sp>
        <p:nvSpPr>
          <p:cNvPr id="140" name="Espace réservé du texte 13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 smtClean="0"/>
              <a:t>07/12/2017</a:t>
            </a:r>
            <a:endParaRPr lang="fr-FR" dirty="0"/>
          </a:p>
        </p:txBody>
      </p:sp>
      <p:pic>
        <p:nvPicPr>
          <p:cNvPr id="68" name="Image 6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51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717" y="336429"/>
            <a:ext cx="8361093" cy="5926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483080" y="2936381"/>
            <a:ext cx="8074324" cy="148897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fr-FR" dirty="0" smtClean="0">
                <a:solidFill>
                  <a:srgbClr val="C00000"/>
                </a:solidFill>
              </a:rPr>
              <a:t>Lutte Anti Blanchiment et Financement du Terrorisme</a:t>
            </a:r>
            <a:br>
              <a:rPr lang="fr-FR" dirty="0" smtClean="0">
                <a:solidFill>
                  <a:srgbClr val="C00000"/>
                </a:solidFill>
              </a:rPr>
            </a:br>
            <a:r>
              <a:rPr lang="fr-FR" dirty="0" smtClean="0">
                <a:solidFill>
                  <a:srgbClr val="C00000"/>
                </a:solidFill>
              </a:rPr>
              <a:t>(LAB-FT)</a:t>
            </a:r>
            <a:endParaRPr lang="fr-FR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0381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>
          <a:ln>
            <a:noFill/>
          </a:ln>
        </p:spPr>
        <p:txBody>
          <a:bodyPr>
            <a:normAutofit/>
          </a:bodyPr>
          <a:lstStyle/>
          <a:p>
            <a:pPr lvl="0" algn="l" defTabSz="457200">
              <a:lnSpc>
                <a:spcPct val="100000"/>
              </a:lnSpc>
              <a:spcBef>
                <a:spcPts val="0"/>
              </a:spcBef>
              <a:buClrTx/>
            </a:pPr>
            <a:r>
              <a:rPr lang="fr-FR" sz="3300" cap="none" dirty="0" smtClean="0">
                <a:solidFill>
                  <a:srgbClr val="C00000"/>
                </a:solidFill>
              </a:rPr>
              <a:t>LAB-FT </a:t>
            </a:r>
            <a:r>
              <a:rPr lang="fr-FR" sz="3300" cap="none" dirty="0" smtClean="0"/>
              <a:t>– Panorama des sanctions ACPR</a:t>
            </a:r>
            <a:endParaRPr lang="fr-FR" sz="3300" cap="none" dirty="0"/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 bwMode="auto">
          <a:xfrm>
            <a:off x="301924" y="1067532"/>
            <a:ext cx="8514272" cy="5100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3538" indent="-3619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1A"/>
              </a:buClr>
              <a:buSzPct val="80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9625" indent="-2667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Arial Black" pitchFamily="34" charset="0"/>
              <a:buChar char="&gt;"/>
              <a:defRPr sz="2800">
                <a:solidFill>
                  <a:schemeClr val="tx1"/>
                </a:solidFill>
                <a:latin typeface="+mn-lt"/>
              </a:defRPr>
            </a:lvl2pPr>
            <a:lvl3pPr marL="1446213" indent="-2762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o"/>
              <a:defRPr sz="1600">
                <a:solidFill>
                  <a:schemeClr val="tx1"/>
                </a:solidFill>
                <a:latin typeface="+mn-lt"/>
              </a:defRPr>
            </a:lvl3pPr>
            <a:lvl4pPr marL="20669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Arial Black" pitchFamily="34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4pPr>
            <a:lvl5pPr marL="2600325" indent="-1968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1300">
                <a:solidFill>
                  <a:schemeClr val="tx1"/>
                </a:solidFill>
                <a:latin typeface="+mn-lt"/>
              </a:defRPr>
            </a:lvl5pPr>
            <a:lvl6pPr marL="3057525" indent="-1968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-128" charset="2"/>
              <a:buChar char="n"/>
              <a:defRPr sz="1300">
                <a:solidFill>
                  <a:schemeClr val="tx1"/>
                </a:solidFill>
                <a:latin typeface="+mn-lt"/>
              </a:defRPr>
            </a:lvl6pPr>
            <a:lvl7pPr marL="3514725" indent="-1968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-128" charset="2"/>
              <a:buChar char="n"/>
              <a:defRPr sz="1300">
                <a:solidFill>
                  <a:schemeClr val="tx1"/>
                </a:solidFill>
                <a:latin typeface="+mn-lt"/>
              </a:defRPr>
            </a:lvl7pPr>
            <a:lvl8pPr marL="3971925" indent="-1968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-128" charset="2"/>
              <a:buChar char="n"/>
              <a:defRPr sz="1300">
                <a:solidFill>
                  <a:schemeClr val="tx1"/>
                </a:solidFill>
                <a:latin typeface="+mn-lt"/>
              </a:defRPr>
            </a:lvl8pPr>
            <a:lvl9pPr marL="4429125" indent="-1968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-128" charset="2"/>
              <a:buChar char="n"/>
              <a:defRPr sz="1300">
                <a:solidFill>
                  <a:schemeClr val="tx1"/>
                </a:solidFill>
                <a:latin typeface="+mn-lt"/>
              </a:defRPr>
            </a:lvl9pPr>
          </a:lstStyle>
          <a:p>
            <a:pPr marL="363538" lvl="1" indent="-361950" algn="just">
              <a:buClr>
                <a:srgbClr val="E6001A"/>
              </a:buClr>
              <a:buFont typeface="Wingdings" pitchFamily="2" charset="2"/>
              <a:buChar char="§"/>
            </a:pPr>
            <a:endParaRPr lang="fr-FR" sz="1200" b="1" dirty="0" smtClean="0">
              <a:latin typeface="Arial Narrow" panose="020B0606020202030204" pitchFamily="34" charset="0"/>
            </a:endParaRPr>
          </a:p>
          <a:p>
            <a:pPr marL="363538" lvl="1" indent="-361950" algn="just">
              <a:buClr>
                <a:srgbClr val="E6001A"/>
              </a:buClr>
              <a:buFont typeface="Wingdings" pitchFamily="2" charset="2"/>
              <a:buChar char="§"/>
            </a:pPr>
            <a:r>
              <a:rPr lang="fr-FR" sz="2000" b="1" dirty="0" smtClean="0">
                <a:latin typeface="Arial Narrow" panose="020B0606020202030204" pitchFamily="34" charset="0"/>
              </a:rPr>
              <a:t>La LAB-FT </a:t>
            </a:r>
            <a:r>
              <a:rPr lang="fr-FR" sz="2000" b="1" dirty="0">
                <a:latin typeface="Arial Narrow" panose="020B0606020202030204" pitchFamily="34" charset="0"/>
              </a:rPr>
              <a:t>est  </a:t>
            </a:r>
            <a:r>
              <a:rPr lang="fr-FR" sz="2000" b="1" dirty="0">
                <a:solidFill>
                  <a:srgbClr val="C00000"/>
                </a:solidFill>
                <a:latin typeface="Arial Narrow" panose="020B0606020202030204" pitchFamily="34" charset="0"/>
              </a:rPr>
              <a:t>une priorité renforcée </a:t>
            </a:r>
            <a:r>
              <a:rPr lang="fr-FR" sz="2000" b="1" dirty="0">
                <a:latin typeface="Arial Narrow" panose="020B0606020202030204" pitchFamily="34" charset="0"/>
              </a:rPr>
              <a:t>pour </a:t>
            </a:r>
            <a:r>
              <a:rPr lang="fr-FR" sz="2000" b="1" dirty="0" smtClean="0">
                <a:latin typeface="Arial Narrow" panose="020B0606020202030204" pitchFamily="34" charset="0"/>
              </a:rPr>
              <a:t>l’Autorité de Contrôle Prudentiel et de Résolution.</a:t>
            </a:r>
          </a:p>
          <a:p>
            <a:pPr algn="just">
              <a:buFont typeface="Wingdings" panose="05000000000000000000" pitchFamily="2" charset="2"/>
              <a:buChar char="§"/>
            </a:pPr>
            <a:endParaRPr lang="fr-FR" sz="1200" dirty="0" smtClean="0">
              <a:latin typeface="Arial Narrow" panose="020B0606020202030204" pitchFamily="34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fr-FR" sz="2000" dirty="0" smtClean="0">
                <a:latin typeface="Arial Narrow" panose="020B0606020202030204" pitchFamily="34" charset="0"/>
              </a:rPr>
              <a:t>La </a:t>
            </a:r>
            <a:r>
              <a:rPr lang="fr-FR" sz="2000" dirty="0">
                <a:latin typeface="Arial Narrow" panose="020B0606020202030204" pitchFamily="34" charset="0"/>
              </a:rPr>
              <a:t>fréquence des sanctions et les montants des amendes ont tendances à croitre significativement</a:t>
            </a:r>
            <a:r>
              <a:rPr lang="fr-FR" sz="2000" dirty="0" smtClean="0">
                <a:latin typeface="Arial Narrow" panose="020B0606020202030204" pitchFamily="34" charset="0"/>
              </a:rPr>
              <a:t>.</a:t>
            </a:r>
          </a:p>
          <a:p>
            <a:pPr algn="just">
              <a:buFont typeface="Wingdings" panose="05000000000000000000" pitchFamily="2" charset="2"/>
              <a:buChar char="§"/>
            </a:pPr>
            <a:endParaRPr lang="fr-FR" sz="800" dirty="0">
              <a:latin typeface="Arial Narrow" panose="020B0606020202030204" pitchFamily="34" charset="0"/>
            </a:endParaRPr>
          </a:p>
          <a:p>
            <a:pPr marL="1588" lvl="1" indent="0" algn="just">
              <a:buNone/>
              <a:defRPr/>
            </a:pPr>
            <a:r>
              <a:rPr lang="fr-FR" sz="2000" dirty="0" smtClean="0">
                <a:latin typeface="Arial Narrow" panose="020B0606020202030204" pitchFamily="34" charset="0"/>
              </a:rPr>
              <a:t>Plus </a:t>
            </a:r>
            <a:r>
              <a:rPr lang="fr-FR" sz="2000" dirty="0">
                <a:latin typeface="Arial Narrow" panose="020B0606020202030204" pitchFamily="34" charset="0"/>
              </a:rPr>
              <a:t>de 25 M€ d’amendes depuis le début de </a:t>
            </a:r>
            <a:r>
              <a:rPr lang="fr-FR" sz="2000" dirty="0" smtClean="0">
                <a:latin typeface="Arial Narrow" panose="020B0606020202030204" pitchFamily="34" charset="0"/>
              </a:rPr>
              <a:t>l’année 2017 (</a:t>
            </a:r>
            <a:r>
              <a:rPr lang="fr-FR" sz="2000" dirty="0">
                <a:latin typeface="Arial Narrow" panose="020B0606020202030204" pitchFamily="34" charset="0"/>
              </a:rPr>
              <a:t>BNP : 10 M€, Société Générale : 5 M€, Crédit Agricole : 2 M€</a:t>
            </a:r>
            <a:r>
              <a:rPr lang="fr-FR" sz="2000" dirty="0" smtClean="0">
                <a:latin typeface="Arial Narrow" panose="020B0606020202030204" pitchFamily="34" charset="0"/>
              </a:rPr>
              <a:t>…).</a:t>
            </a:r>
          </a:p>
          <a:p>
            <a:pPr marL="1588" lvl="1" indent="0" algn="just">
              <a:buNone/>
              <a:defRPr/>
            </a:pPr>
            <a:endParaRPr lang="fr-FR" sz="1200" dirty="0" smtClean="0">
              <a:latin typeface="Arial Narrow" panose="020B0606020202030204" pitchFamily="34" charset="0"/>
            </a:endParaRPr>
          </a:p>
          <a:p>
            <a:pPr marL="344488" lvl="1" indent="-342900" algn="just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 3"/>
              <a:buChar char="]"/>
              <a:defRPr/>
            </a:pPr>
            <a:r>
              <a:rPr lang="fr-FR" sz="1800" dirty="0" smtClean="0">
                <a:solidFill>
                  <a:srgbClr val="C00000"/>
                </a:solidFill>
                <a:sym typeface="Wingdings 3"/>
              </a:rPr>
              <a:t>Des </a:t>
            </a:r>
            <a:r>
              <a:rPr lang="fr-FR" sz="1800" dirty="0">
                <a:solidFill>
                  <a:srgbClr val="C00000"/>
                </a:solidFill>
                <a:sym typeface="Wingdings 3"/>
              </a:rPr>
              <a:t>missions de l’ACPR </a:t>
            </a:r>
            <a:r>
              <a:rPr lang="fr-FR" sz="1800" dirty="0">
                <a:solidFill>
                  <a:srgbClr val="C00000"/>
                </a:solidFill>
              </a:rPr>
              <a:t>sont actuellement en cours au sein du </a:t>
            </a:r>
            <a:r>
              <a:rPr lang="fr-FR" sz="1800" dirty="0" smtClean="0">
                <a:solidFill>
                  <a:srgbClr val="C00000"/>
                </a:solidFill>
              </a:rPr>
              <a:t>Groupe BPCE.</a:t>
            </a:r>
            <a:endParaRPr lang="fr-FR" sz="1800" dirty="0">
              <a:solidFill>
                <a:srgbClr val="C00000"/>
              </a:solidFill>
            </a:endParaRPr>
          </a:p>
          <a:p>
            <a:pPr marL="1588" lvl="1" indent="0" algn="just">
              <a:buNone/>
              <a:defRPr/>
            </a:pPr>
            <a:endParaRPr lang="fr-FR" sz="1200" b="1" u="sng" dirty="0" smtClean="0">
              <a:latin typeface="Arial Narrow" panose="020B0606020202030204" pitchFamily="34" charset="0"/>
            </a:endParaRPr>
          </a:p>
          <a:p>
            <a:pPr marL="1588" lvl="1" indent="0" algn="just">
              <a:buNone/>
              <a:defRPr/>
            </a:pPr>
            <a:r>
              <a:rPr lang="fr-FR" sz="2000" b="1" u="sng" dirty="0" smtClean="0">
                <a:latin typeface="Arial Narrow" panose="020B0606020202030204" pitchFamily="34" charset="0"/>
              </a:rPr>
              <a:t>Principaux </a:t>
            </a:r>
            <a:r>
              <a:rPr lang="fr-FR" sz="2000" b="1" u="sng" dirty="0">
                <a:latin typeface="Arial Narrow" panose="020B0606020202030204" pitchFamily="34" charset="0"/>
              </a:rPr>
              <a:t>motifs</a:t>
            </a:r>
            <a:r>
              <a:rPr lang="fr-FR" sz="2000" b="1" dirty="0">
                <a:latin typeface="Arial Narrow" panose="020B0606020202030204" pitchFamily="34" charset="0"/>
              </a:rPr>
              <a:t> : </a:t>
            </a:r>
          </a:p>
          <a:p>
            <a:pPr lvl="1" algn="just">
              <a:buFont typeface="Arial" panose="020B0604020202020204" pitchFamily="34" charset="0"/>
              <a:buChar char="•"/>
              <a:defRPr/>
            </a:pPr>
            <a:r>
              <a:rPr lang="fr-FR" sz="2000" dirty="0">
                <a:latin typeface="Arial Narrow" panose="020B0606020202030204" pitchFamily="34" charset="0"/>
              </a:rPr>
              <a:t>Absence de procédure de détection efficace des opérations atypiques ou suspectes</a:t>
            </a:r>
          </a:p>
          <a:p>
            <a:pPr lvl="1" algn="just">
              <a:buFont typeface="Arial" panose="020B0604020202020204" pitchFamily="34" charset="0"/>
              <a:buChar char="•"/>
              <a:defRPr/>
            </a:pPr>
            <a:r>
              <a:rPr lang="fr-FR" sz="2000" dirty="0">
                <a:latin typeface="Arial Narrow" panose="020B0606020202030204" pitchFamily="34" charset="0"/>
              </a:rPr>
              <a:t>Délais de déclaration trop longs</a:t>
            </a:r>
          </a:p>
          <a:p>
            <a:pPr lvl="1" algn="just">
              <a:buFont typeface="Arial" panose="020B0604020202020204" pitchFamily="34" charset="0"/>
              <a:buChar char="•"/>
              <a:defRPr/>
            </a:pPr>
            <a:r>
              <a:rPr lang="fr-FR" sz="2000" dirty="0">
                <a:latin typeface="Arial Narrow" panose="020B0606020202030204" pitchFamily="34" charset="0"/>
              </a:rPr>
              <a:t>Manquements dans l’organisation et le dispositif de surveillance </a:t>
            </a:r>
            <a:r>
              <a:rPr lang="fr-FR" sz="2000" dirty="0" smtClean="0">
                <a:latin typeface="Arial Narrow" panose="020B0606020202030204" pitchFamily="34" charset="0"/>
              </a:rPr>
              <a:t>LAB-FT</a:t>
            </a:r>
            <a:endParaRPr lang="fr-FR" sz="2000" dirty="0">
              <a:latin typeface="Arial Narrow" panose="020B0606020202030204" pitchFamily="34" charset="0"/>
            </a:endParaRPr>
          </a:p>
          <a:p>
            <a:pPr marL="1588" indent="0" algn="just">
              <a:buNone/>
            </a:pPr>
            <a:endParaRPr lang="fr-FR" sz="2000" dirty="0" smtClean="0">
              <a:latin typeface="Arial Narrow" panose="020B0606020202030204" pitchFamily="34" charset="0"/>
              <a:sym typeface="Wingdings"/>
            </a:endParaRPr>
          </a:p>
          <a:p>
            <a:pPr marL="1588" indent="0" algn="just">
              <a:buNone/>
            </a:pPr>
            <a:endParaRPr lang="fr-FR" sz="1600" dirty="0" smtClean="0">
              <a:latin typeface="Arial Narrow" panose="020B0606020202030204" pitchFamily="34" charset="0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3524992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>
          <a:ln>
            <a:noFill/>
          </a:ln>
        </p:spPr>
        <p:txBody>
          <a:bodyPr>
            <a:normAutofit/>
          </a:bodyPr>
          <a:lstStyle/>
          <a:p>
            <a:pPr lvl="0" algn="l" defTabSz="457200">
              <a:lnSpc>
                <a:spcPct val="100000"/>
              </a:lnSpc>
              <a:spcBef>
                <a:spcPts val="0"/>
              </a:spcBef>
              <a:buClrTx/>
            </a:pPr>
            <a:r>
              <a:rPr lang="fr-FR" sz="3300" cap="none" dirty="0" smtClean="0">
                <a:solidFill>
                  <a:srgbClr val="C00000"/>
                </a:solidFill>
              </a:rPr>
              <a:t>LAB-FT </a:t>
            </a:r>
            <a:r>
              <a:rPr lang="fr-FR" sz="3300" cap="none" dirty="0" smtClean="0"/>
              <a:t>– Actualités</a:t>
            </a:r>
            <a:endParaRPr lang="fr-FR" sz="3300" cap="none" dirty="0"/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 bwMode="auto">
          <a:xfrm>
            <a:off x="301924" y="1067532"/>
            <a:ext cx="8514272" cy="5100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3538" indent="-3619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1A"/>
              </a:buClr>
              <a:buSzPct val="80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9625" indent="-2667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Arial Black" pitchFamily="34" charset="0"/>
              <a:buChar char="&gt;"/>
              <a:defRPr sz="2800">
                <a:solidFill>
                  <a:schemeClr val="tx1"/>
                </a:solidFill>
                <a:latin typeface="+mn-lt"/>
              </a:defRPr>
            </a:lvl2pPr>
            <a:lvl3pPr marL="1446213" indent="-2762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o"/>
              <a:defRPr sz="1600">
                <a:solidFill>
                  <a:schemeClr val="tx1"/>
                </a:solidFill>
                <a:latin typeface="+mn-lt"/>
              </a:defRPr>
            </a:lvl3pPr>
            <a:lvl4pPr marL="20669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Arial Black" pitchFamily="34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4pPr>
            <a:lvl5pPr marL="2600325" indent="-1968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1300">
                <a:solidFill>
                  <a:schemeClr val="tx1"/>
                </a:solidFill>
                <a:latin typeface="+mn-lt"/>
              </a:defRPr>
            </a:lvl5pPr>
            <a:lvl6pPr marL="3057525" indent="-1968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-128" charset="2"/>
              <a:buChar char="n"/>
              <a:defRPr sz="1300">
                <a:solidFill>
                  <a:schemeClr val="tx1"/>
                </a:solidFill>
                <a:latin typeface="+mn-lt"/>
              </a:defRPr>
            </a:lvl6pPr>
            <a:lvl7pPr marL="3514725" indent="-1968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-128" charset="2"/>
              <a:buChar char="n"/>
              <a:defRPr sz="1300">
                <a:solidFill>
                  <a:schemeClr val="tx1"/>
                </a:solidFill>
                <a:latin typeface="+mn-lt"/>
              </a:defRPr>
            </a:lvl7pPr>
            <a:lvl8pPr marL="3971925" indent="-1968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-128" charset="2"/>
              <a:buChar char="n"/>
              <a:defRPr sz="1300">
                <a:solidFill>
                  <a:schemeClr val="tx1"/>
                </a:solidFill>
                <a:latin typeface="+mn-lt"/>
              </a:defRPr>
            </a:lvl8pPr>
            <a:lvl9pPr marL="4429125" indent="-1968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-128" charset="2"/>
              <a:buChar char="n"/>
              <a:defRPr sz="1300">
                <a:solidFill>
                  <a:schemeClr val="tx1"/>
                </a:solidFill>
                <a:latin typeface="+mn-lt"/>
              </a:defRPr>
            </a:lvl9pPr>
          </a:lstStyle>
          <a:p>
            <a:pPr algn="just">
              <a:buFont typeface="Wingdings" panose="05000000000000000000" pitchFamily="2" charset="2"/>
              <a:buChar char="§"/>
            </a:pPr>
            <a:endParaRPr lang="fr-FR" sz="2000" b="1" dirty="0" smtClean="0">
              <a:solidFill>
                <a:srgbClr val="C00000"/>
              </a:solidFill>
              <a:latin typeface="Arial Narrow" panose="020B0606020202030204" pitchFamily="34" charset="0"/>
              <a:sym typeface="Wingdings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fr-FR" sz="2000" b="1" dirty="0" smtClean="0">
                <a:solidFill>
                  <a:srgbClr val="C00000"/>
                </a:solidFill>
                <a:latin typeface="Arial Narrow" panose="020B0606020202030204" pitchFamily="34" charset="0"/>
                <a:sym typeface="Wingdings"/>
              </a:rPr>
              <a:t>Approche </a:t>
            </a:r>
            <a:r>
              <a:rPr lang="fr-FR" sz="2000" b="1" dirty="0">
                <a:solidFill>
                  <a:srgbClr val="C00000"/>
                </a:solidFill>
                <a:latin typeface="Arial Narrow" panose="020B0606020202030204" pitchFamily="34" charset="0"/>
                <a:sym typeface="Wingdings"/>
              </a:rPr>
              <a:t>par les risques </a:t>
            </a:r>
            <a:r>
              <a:rPr lang="fr-FR" sz="2000" b="1" dirty="0" smtClean="0">
                <a:solidFill>
                  <a:srgbClr val="C00000"/>
                </a:solidFill>
                <a:latin typeface="Arial Narrow" panose="020B0606020202030204" pitchFamily="34" charset="0"/>
                <a:sym typeface="Wingdings"/>
              </a:rPr>
              <a:t>LAB-FT :</a:t>
            </a:r>
          </a:p>
          <a:p>
            <a:pPr marL="1588" indent="0" algn="just">
              <a:buNone/>
            </a:pPr>
            <a:endParaRPr lang="fr-FR" sz="800" dirty="0" smtClean="0">
              <a:latin typeface="Arial Narrow" panose="020B0606020202030204" pitchFamily="34" charset="0"/>
              <a:sym typeface="Wingdings"/>
            </a:endParaRPr>
          </a:p>
          <a:p>
            <a:pPr marL="1588" indent="0" algn="just">
              <a:buNone/>
            </a:pPr>
            <a:r>
              <a:rPr lang="fr-FR" sz="2000" dirty="0" smtClean="0">
                <a:latin typeface="Arial Narrow" panose="020B0606020202030204" pitchFamily="34" charset="0"/>
                <a:sym typeface="Wingdings"/>
              </a:rPr>
              <a:t>Depuis </a:t>
            </a:r>
            <a:r>
              <a:rPr lang="fr-FR" sz="2000" dirty="0">
                <a:latin typeface="Arial Narrow" panose="020B0606020202030204" pitchFamily="34" charset="0"/>
                <a:sym typeface="Wingdings"/>
              </a:rPr>
              <a:t>le </a:t>
            </a:r>
            <a:r>
              <a:rPr lang="fr-FR" sz="2000" dirty="0" smtClean="0">
                <a:latin typeface="Arial Narrow" panose="020B0606020202030204" pitchFamily="34" charset="0"/>
                <a:sym typeface="Wingdings"/>
              </a:rPr>
              <a:t>25/10/2017, </a:t>
            </a:r>
            <a:r>
              <a:rPr lang="fr-FR" sz="2000" dirty="0">
                <a:latin typeface="Arial Narrow" panose="020B0606020202030204" pitchFamily="34" charset="0"/>
                <a:sym typeface="Wingdings"/>
              </a:rPr>
              <a:t>des évolutions ont été apportées à l’Approche par les risques LAB-FT ayant des </a:t>
            </a:r>
            <a:r>
              <a:rPr lang="fr-FR" sz="2000" b="1" dirty="0">
                <a:latin typeface="Arial Narrow" panose="020B0606020202030204" pitchFamily="34" charset="0"/>
                <a:sym typeface="Wingdings"/>
              </a:rPr>
              <a:t>impacts sur le calcul du score de vigilance (Vert Orange Rouge) des clients</a:t>
            </a:r>
            <a:r>
              <a:rPr lang="fr-FR" sz="2000" dirty="0" smtClean="0">
                <a:latin typeface="Arial Narrow" panose="020B0606020202030204" pitchFamily="34" charset="0"/>
                <a:sym typeface="Wingdings"/>
              </a:rPr>
              <a:t>.</a:t>
            </a:r>
          </a:p>
          <a:p>
            <a:pPr marL="1588" indent="0" algn="just">
              <a:buNone/>
            </a:pPr>
            <a:endParaRPr lang="fr-FR" sz="800" dirty="0" smtClean="0">
              <a:latin typeface="Arial Narrow" panose="020B0606020202030204" pitchFamily="34" charset="0"/>
              <a:sym typeface="Wingdings"/>
            </a:endParaRPr>
          </a:p>
          <a:p>
            <a:pPr lvl="1" algn="just">
              <a:buFont typeface="Wingdings" panose="05000000000000000000" pitchFamily="2" charset="2"/>
              <a:buChar char="ð"/>
            </a:pPr>
            <a:r>
              <a:rPr lang="fr-FR" sz="2000" dirty="0" smtClean="0">
                <a:latin typeface="Arial Narrow" panose="020B0606020202030204" pitchFamily="34" charset="0"/>
                <a:sym typeface="Wingdings"/>
              </a:rPr>
              <a:t>Note </a:t>
            </a:r>
            <a:r>
              <a:rPr lang="fr-FR" sz="2000" dirty="0">
                <a:latin typeface="Arial Narrow" panose="020B0606020202030204" pitchFamily="34" charset="0"/>
                <a:sym typeface="Wingdings"/>
              </a:rPr>
              <a:t>d’information : </a:t>
            </a:r>
            <a:r>
              <a:rPr lang="fr-FR" sz="2000" dirty="0">
                <a:latin typeface="Arial Narrow" panose="020B0606020202030204" pitchFamily="34" charset="0"/>
                <a:sym typeface="Wingdings"/>
                <a:hlinkClick r:id="rId2"/>
              </a:rPr>
              <a:t>DRCCP-INF/17.004</a:t>
            </a:r>
            <a:endParaRPr lang="fr-FR" sz="2000" dirty="0">
              <a:latin typeface="Arial Narrow" panose="020B0606020202030204" pitchFamily="34" charset="0"/>
              <a:sym typeface="Wingdings"/>
            </a:endParaRPr>
          </a:p>
          <a:p>
            <a:pPr marL="1588" indent="0" algn="just">
              <a:buNone/>
            </a:pPr>
            <a:endParaRPr lang="fr-FR" sz="2000" dirty="0" smtClean="0">
              <a:latin typeface="Arial Narrow" panose="020B0606020202030204" pitchFamily="34" charset="0"/>
              <a:sym typeface="Wingdings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fr-FR" sz="2000" b="1" dirty="0" smtClean="0">
                <a:solidFill>
                  <a:srgbClr val="C00000"/>
                </a:solidFill>
                <a:latin typeface="Arial Narrow" panose="020B0606020202030204" pitchFamily="34" charset="0"/>
                <a:sym typeface="Wingdings"/>
              </a:rPr>
              <a:t>Procédure type LAB-FT </a:t>
            </a:r>
            <a:r>
              <a:rPr lang="fr-FR" sz="2000" b="1" dirty="0">
                <a:solidFill>
                  <a:srgbClr val="C00000"/>
                </a:solidFill>
                <a:latin typeface="Arial Narrow" panose="020B0606020202030204" pitchFamily="34" charset="0"/>
                <a:sym typeface="Wingdings"/>
              </a:rPr>
              <a:t>:</a:t>
            </a:r>
          </a:p>
          <a:p>
            <a:pPr marL="1588" indent="0" algn="just">
              <a:buNone/>
            </a:pPr>
            <a:endParaRPr lang="fr-FR" sz="800" dirty="0">
              <a:latin typeface="Arial Narrow" panose="020B0606020202030204" pitchFamily="34" charset="0"/>
              <a:sym typeface="Wingdings"/>
            </a:endParaRPr>
          </a:p>
          <a:p>
            <a:pPr marL="1588" indent="0" algn="just">
              <a:buNone/>
            </a:pPr>
            <a:r>
              <a:rPr lang="fr-FR" sz="2000" b="1" dirty="0" smtClean="0">
                <a:latin typeface="Arial Narrow" panose="020B0606020202030204" pitchFamily="34" charset="0"/>
                <a:sym typeface="Wingdings"/>
              </a:rPr>
              <a:t>La procédure </a:t>
            </a:r>
            <a:r>
              <a:rPr lang="fr-FR" sz="2000" b="1" dirty="0">
                <a:latin typeface="Arial Narrow" panose="020B0606020202030204" pitchFamily="34" charset="0"/>
                <a:sym typeface="Wingdings"/>
              </a:rPr>
              <a:t>CELCA </a:t>
            </a:r>
            <a:r>
              <a:rPr lang="fr-FR" sz="2000" dirty="0">
                <a:latin typeface="Arial Narrow" panose="020B0606020202030204" pitchFamily="34" charset="0"/>
                <a:sym typeface="Wingdings"/>
              </a:rPr>
              <a:t>dédiées à la </a:t>
            </a:r>
            <a:r>
              <a:rPr lang="fr-FR" sz="2000" dirty="0" smtClean="0">
                <a:latin typeface="Arial Narrow" panose="020B0606020202030204" pitchFamily="34" charset="0"/>
                <a:sym typeface="Wingdings"/>
              </a:rPr>
              <a:t>Lutte Contre le Blanchiment et le Financement du Terrorisme </a:t>
            </a:r>
            <a:r>
              <a:rPr lang="fr-FR" sz="2000" b="1" dirty="0" smtClean="0">
                <a:latin typeface="Arial Narrow" panose="020B0606020202030204" pitchFamily="34" charset="0"/>
                <a:sym typeface="Wingdings"/>
              </a:rPr>
              <a:t>a </a:t>
            </a:r>
            <a:r>
              <a:rPr lang="fr-FR" sz="2000" b="1" dirty="0">
                <a:latin typeface="Arial Narrow" panose="020B0606020202030204" pitchFamily="34" charset="0"/>
                <a:sym typeface="Wingdings"/>
              </a:rPr>
              <a:t>été </a:t>
            </a:r>
            <a:r>
              <a:rPr lang="fr-FR" sz="2000" b="1" dirty="0" smtClean="0">
                <a:latin typeface="Arial Narrow" panose="020B0606020202030204" pitchFamily="34" charset="0"/>
                <a:sym typeface="Wingdings"/>
              </a:rPr>
              <a:t>actualisée </a:t>
            </a:r>
            <a:r>
              <a:rPr lang="fr-FR" sz="2000" dirty="0">
                <a:latin typeface="Arial Narrow" panose="020B0606020202030204" pitchFamily="34" charset="0"/>
                <a:sym typeface="Wingdings"/>
              </a:rPr>
              <a:t>conformément aux évolutions règlementaires, notamment celles liées à la transposition de la 4ème directive </a:t>
            </a:r>
            <a:r>
              <a:rPr lang="fr-FR" sz="2000" dirty="0" smtClean="0">
                <a:latin typeface="Arial Narrow" panose="020B0606020202030204" pitchFamily="34" charset="0"/>
                <a:sym typeface="Wingdings"/>
              </a:rPr>
              <a:t>LCB-FT.</a:t>
            </a:r>
          </a:p>
          <a:p>
            <a:pPr marL="1588" indent="0" algn="just">
              <a:buNone/>
            </a:pPr>
            <a:endParaRPr lang="fr-FR" sz="800" dirty="0" smtClean="0">
              <a:latin typeface="Arial Narrow" panose="020B0606020202030204" pitchFamily="34" charset="0"/>
              <a:sym typeface="Wingdings"/>
            </a:endParaRPr>
          </a:p>
          <a:p>
            <a:pPr lvl="1" algn="just">
              <a:buFont typeface="Wingdings" panose="05000000000000000000" pitchFamily="2" charset="2"/>
              <a:buChar char="ð"/>
            </a:pPr>
            <a:r>
              <a:rPr lang="fr-FR" sz="2000" dirty="0" smtClean="0">
                <a:latin typeface="Arial Narrow" panose="020B0606020202030204" pitchFamily="34" charset="0"/>
                <a:sym typeface="Wingdings"/>
              </a:rPr>
              <a:t>Note </a:t>
            </a:r>
            <a:r>
              <a:rPr lang="fr-FR" sz="2000" dirty="0">
                <a:latin typeface="Arial Narrow" panose="020B0606020202030204" pitchFamily="34" charset="0"/>
                <a:sym typeface="Wingdings"/>
              </a:rPr>
              <a:t>d’information : </a:t>
            </a:r>
            <a:r>
              <a:rPr lang="fr-FR" sz="2000" dirty="0" smtClean="0">
                <a:latin typeface="Arial Narrow" panose="020B0606020202030204" pitchFamily="34" charset="0"/>
                <a:sym typeface="Wingdings"/>
                <a:hlinkClick r:id="rId3"/>
              </a:rPr>
              <a:t>DRCCP-INF/17.005</a:t>
            </a:r>
            <a:endParaRPr lang="fr-FR" sz="2000" dirty="0">
              <a:latin typeface="Arial Narrow" panose="020B0606020202030204" pitchFamily="34" charset="0"/>
              <a:sym typeface="Wingdings"/>
            </a:endParaRPr>
          </a:p>
          <a:p>
            <a:pPr lvl="1" algn="just">
              <a:buFont typeface="Wingdings" panose="05000000000000000000" pitchFamily="2" charset="2"/>
              <a:buChar char="ð"/>
            </a:pPr>
            <a:endParaRPr lang="fr-FR" sz="2000" dirty="0">
              <a:latin typeface="Arial Narrow" panose="020B0606020202030204" pitchFamily="34" charset="0"/>
              <a:sym typeface="Wingdings"/>
            </a:endParaRPr>
          </a:p>
          <a:p>
            <a:pPr marL="1588" indent="0" algn="just">
              <a:buNone/>
            </a:pPr>
            <a:endParaRPr lang="fr-FR" sz="1600" dirty="0" smtClean="0">
              <a:latin typeface="Arial Narrow" panose="020B0606020202030204" pitchFamily="34" charset="0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1782625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>
          <a:ln>
            <a:noFill/>
          </a:ln>
        </p:spPr>
        <p:txBody>
          <a:bodyPr>
            <a:normAutofit/>
          </a:bodyPr>
          <a:lstStyle/>
          <a:p>
            <a:pPr lvl="0" algn="l" defTabSz="457200">
              <a:lnSpc>
                <a:spcPct val="100000"/>
              </a:lnSpc>
              <a:spcBef>
                <a:spcPts val="0"/>
              </a:spcBef>
              <a:buClrTx/>
            </a:pPr>
            <a:r>
              <a:rPr lang="fr-FR" sz="3300" cap="none" dirty="0" smtClean="0">
                <a:solidFill>
                  <a:srgbClr val="C00000"/>
                </a:solidFill>
              </a:rPr>
              <a:t>LAB-FT </a:t>
            </a:r>
            <a:r>
              <a:rPr lang="fr-FR" sz="3300" cap="none" dirty="0" smtClean="0"/>
              <a:t>– Les évolutions règlementaires</a:t>
            </a:r>
            <a:endParaRPr lang="fr-FR" sz="3300" cap="none" dirty="0"/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 bwMode="auto">
          <a:xfrm>
            <a:off x="301924" y="1067532"/>
            <a:ext cx="8514272" cy="5100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3538" indent="-3619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1A"/>
              </a:buClr>
              <a:buSzPct val="80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9625" indent="-2667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Arial Black" pitchFamily="34" charset="0"/>
              <a:buChar char="&gt;"/>
              <a:defRPr sz="2800">
                <a:solidFill>
                  <a:schemeClr val="tx1"/>
                </a:solidFill>
                <a:latin typeface="+mn-lt"/>
              </a:defRPr>
            </a:lvl2pPr>
            <a:lvl3pPr marL="1446213" indent="-2762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o"/>
              <a:defRPr sz="1600">
                <a:solidFill>
                  <a:schemeClr val="tx1"/>
                </a:solidFill>
                <a:latin typeface="+mn-lt"/>
              </a:defRPr>
            </a:lvl3pPr>
            <a:lvl4pPr marL="20669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Arial Black" pitchFamily="34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4pPr>
            <a:lvl5pPr marL="2600325" indent="-1968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1300">
                <a:solidFill>
                  <a:schemeClr val="tx1"/>
                </a:solidFill>
                <a:latin typeface="+mn-lt"/>
              </a:defRPr>
            </a:lvl5pPr>
            <a:lvl6pPr marL="3057525" indent="-1968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-128" charset="2"/>
              <a:buChar char="n"/>
              <a:defRPr sz="1300">
                <a:solidFill>
                  <a:schemeClr val="tx1"/>
                </a:solidFill>
                <a:latin typeface="+mn-lt"/>
              </a:defRPr>
            </a:lvl6pPr>
            <a:lvl7pPr marL="3514725" indent="-1968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-128" charset="2"/>
              <a:buChar char="n"/>
              <a:defRPr sz="1300">
                <a:solidFill>
                  <a:schemeClr val="tx1"/>
                </a:solidFill>
                <a:latin typeface="+mn-lt"/>
              </a:defRPr>
            </a:lvl7pPr>
            <a:lvl8pPr marL="3971925" indent="-1968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-128" charset="2"/>
              <a:buChar char="n"/>
              <a:defRPr sz="1300">
                <a:solidFill>
                  <a:schemeClr val="tx1"/>
                </a:solidFill>
                <a:latin typeface="+mn-lt"/>
              </a:defRPr>
            </a:lvl8pPr>
            <a:lvl9pPr marL="4429125" indent="-1968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-128" charset="2"/>
              <a:buChar char="n"/>
              <a:defRPr sz="13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fr-FR" sz="20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La </a:t>
            </a:r>
            <a:r>
              <a:rPr lang="fr-FR" sz="2000" b="1" dirty="0">
                <a:solidFill>
                  <a:srgbClr val="C00000"/>
                </a:solidFill>
                <a:latin typeface="Arial Narrow" panose="020B0606020202030204" pitchFamily="34" charset="0"/>
              </a:rPr>
              <a:t>lutte contre le financement du terrorisme : 	</a:t>
            </a:r>
          </a:p>
          <a:p>
            <a:pPr marL="1588" indent="0">
              <a:buNone/>
            </a:pPr>
            <a:endParaRPr lang="fr-FR" sz="8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marL="1588" indent="0">
              <a:buNone/>
            </a:pPr>
            <a:r>
              <a:rPr lang="fr-FR" sz="2000" dirty="0">
                <a:latin typeface="Arial Narrow" panose="020B0606020202030204" pitchFamily="34" charset="0"/>
              </a:rPr>
              <a:t>Intégration des typologies spécifiques au </a:t>
            </a:r>
            <a:r>
              <a:rPr lang="fr-FR" sz="2000" b="1" dirty="0">
                <a:latin typeface="Arial Narrow" panose="020B0606020202030204" pitchFamily="34" charset="0"/>
              </a:rPr>
              <a:t>financement du terrorisme dans les </a:t>
            </a:r>
            <a:r>
              <a:rPr lang="fr-FR" sz="2000" b="1" dirty="0" smtClean="0">
                <a:latin typeface="Arial Narrow" panose="020B0606020202030204" pitchFamily="34" charset="0"/>
              </a:rPr>
              <a:t>formations</a:t>
            </a:r>
            <a:r>
              <a:rPr lang="fr-FR" sz="2000" dirty="0" smtClean="0">
                <a:latin typeface="Arial Narrow" panose="020B0606020202030204" pitchFamily="34" charset="0"/>
              </a:rPr>
              <a:t>.</a:t>
            </a:r>
            <a:endParaRPr lang="fr-FR" sz="2000" dirty="0">
              <a:latin typeface="Arial Narrow" panose="020B0606020202030204" pitchFamily="34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endParaRPr lang="fr-FR" sz="2000" b="1" dirty="0" smtClean="0">
              <a:solidFill>
                <a:srgbClr val="C00000"/>
              </a:solidFill>
              <a:latin typeface="Arial Narrow" panose="020B0606020202030204" pitchFamily="34" charset="0"/>
              <a:sym typeface="Wingdings"/>
            </a:endParaRPr>
          </a:p>
          <a:p>
            <a:pPr algn="just"/>
            <a:r>
              <a:rPr lang="fr-FR" sz="2000" b="1" dirty="0" smtClean="0">
                <a:solidFill>
                  <a:srgbClr val="C00000"/>
                </a:solidFill>
                <a:latin typeface="Arial Narrow" panose="020B0606020202030204" pitchFamily="34" charset="0"/>
                <a:sym typeface="Wingdings"/>
              </a:rPr>
              <a:t>Les Personnes Politiquement Exposées :</a:t>
            </a:r>
          </a:p>
          <a:p>
            <a:pPr marL="1588" indent="0" algn="just">
              <a:buNone/>
            </a:pPr>
            <a:endParaRPr lang="fr-FR" sz="800" dirty="0">
              <a:latin typeface="Arial Narrow" panose="020B0606020202030204" pitchFamily="34" charset="0"/>
              <a:sym typeface="Wingdings"/>
            </a:endParaRPr>
          </a:p>
          <a:p>
            <a:pPr marL="1588" lvl="0" indent="0" algn="just">
              <a:buNone/>
            </a:pPr>
            <a:r>
              <a:rPr lang="fr-FR" sz="2000" b="1" dirty="0" smtClean="0">
                <a:latin typeface="Arial Narrow" panose="020B0606020202030204" pitchFamily="34" charset="0"/>
              </a:rPr>
              <a:t>Extension </a:t>
            </a:r>
            <a:r>
              <a:rPr lang="fr-FR" sz="2000" b="1" dirty="0">
                <a:latin typeface="Arial Narrow" panose="020B0606020202030204" pitchFamily="34" charset="0"/>
              </a:rPr>
              <a:t>des résidents français au dispositif des Personnes Politiquement Exposées</a:t>
            </a:r>
            <a:r>
              <a:rPr lang="fr-FR" sz="2000" dirty="0">
                <a:latin typeface="Arial Narrow" panose="020B0606020202030204" pitchFamily="34" charset="0"/>
              </a:rPr>
              <a:t>, ce qui va engendrer une augmentation significative de leur volumétrie</a:t>
            </a:r>
            <a:r>
              <a:rPr lang="fr-FR" sz="2000" dirty="0" smtClean="0">
                <a:latin typeface="Arial Narrow" panose="020B0606020202030204" pitchFamily="34" charset="0"/>
              </a:rPr>
              <a:t>.</a:t>
            </a:r>
          </a:p>
          <a:p>
            <a:pPr marL="1588" lvl="0" indent="0" algn="just">
              <a:buNone/>
            </a:pPr>
            <a:r>
              <a:rPr lang="fr-FR" sz="2000" dirty="0" smtClean="0">
                <a:latin typeface="Arial Narrow" panose="020B0606020202030204" pitchFamily="34" charset="0"/>
              </a:rPr>
              <a:t>Pour </a:t>
            </a:r>
            <a:r>
              <a:rPr lang="fr-FR" sz="2000" dirty="0">
                <a:latin typeface="Arial Narrow" panose="020B0606020202030204" pitchFamily="34" charset="0"/>
              </a:rPr>
              <a:t>rappel, l’entrée en relation et/ou le maintien de la relation commerciale est soumis au </a:t>
            </a:r>
            <a:r>
              <a:rPr lang="fr-FR" sz="2000" dirty="0" smtClean="0">
                <a:latin typeface="Arial Narrow" panose="020B0606020202030204" pitchFamily="34" charset="0"/>
              </a:rPr>
              <a:t>Directoire.</a:t>
            </a:r>
            <a:endParaRPr lang="fr-FR" sz="2000" dirty="0">
              <a:latin typeface="Arial Narrow" panose="020B0606020202030204" pitchFamily="34" charset="0"/>
            </a:endParaRPr>
          </a:p>
          <a:p>
            <a:pPr marL="1588" indent="0" algn="just">
              <a:buNone/>
            </a:pPr>
            <a:endParaRPr lang="fr-FR" sz="800" dirty="0">
              <a:latin typeface="Arial Narrow" panose="020B0606020202030204" pitchFamily="34" charset="0"/>
              <a:sym typeface="Wingdings"/>
            </a:endParaRPr>
          </a:p>
          <a:p>
            <a:pPr lvl="0"/>
            <a:r>
              <a:rPr lang="fr-FR" sz="2000" b="1" dirty="0">
                <a:solidFill>
                  <a:srgbClr val="C00000"/>
                </a:solidFill>
                <a:latin typeface="Arial Narrow" panose="020B0606020202030204" pitchFamily="34" charset="0"/>
              </a:rPr>
              <a:t>Les bons ou contrats en anonymat fiscal, les métaux précieux </a:t>
            </a:r>
            <a:r>
              <a:rPr lang="fr-FR" sz="20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:</a:t>
            </a:r>
          </a:p>
          <a:p>
            <a:pPr marL="1588" indent="0" algn="just">
              <a:buNone/>
            </a:pPr>
            <a:endParaRPr lang="fr-FR" sz="800" dirty="0" smtClean="0">
              <a:latin typeface="Arial Narrow" panose="020B0606020202030204" pitchFamily="34" charset="0"/>
            </a:endParaRPr>
          </a:p>
          <a:p>
            <a:pPr marL="1588" indent="0" algn="just">
              <a:buNone/>
            </a:pPr>
            <a:r>
              <a:rPr lang="fr-FR" sz="2000" dirty="0" smtClean="0">
                <a:latin typeface="Arial Narrow" panose="020B0606020202030204" pitchFamily="34" charset="0"/>
              </a:rPr>
              <a:t>Il </a:t>
            </a:r>
            <a:r>
              <a:rPr lang="fr-FR" sz="2000" dirty="0">
                <a:latin typeface="Arial Narrow" panose="020B0606020202030204" pitchFamily="34" charset="0"/>
              </a:rPr>
              <a:t>convient de </a:t>
            </a:r>
            <a:r>
              <a:rPr lang="fr-FR" sz="2000" b="1" dirty="0">
                <a:latin typeface="Arial Narrow" panose="020B0606020202030204" pitchFamily="34" charset="0"/>
              </a:rPr>
              <a:t>vérifier l’identité du porteur et si le porteur est différent du souscripteur</a:t>
            </a:r>
            <a:r>
              <a:rPr lang="fr-FR" sz="2000" dirty="0">
                <a:latin typeface="Arial Narrow" panose="020B0606020202030204" pitchFamily="34" charset="0"/>
              </a:rPr>
              <a:t>, de </a:t>
            </a:r>
            <a:r>
              <a:rPr lang="fr-FR" sz="2000" b="1" dirty="0">
                <a:latin typeface="Arial Narrow" panose="020B0606020202030204" pitchFamily="34" charset="0"/>
              </a:rPr>
              <a:t>recueillir des informations sur les modalités d’entrée en possession </a:t>
            </a:r>
            <a:r>
              <a:rPr lang="fr-FR" sz="2000" dirty="0">
                <a:latin typeface="Arial Narrow" panose="020B0606020202030204" pitchFamily="34" charset="0"/>
              </a:rPr>
              <a:t>des bons ou </a:t>
            </a:r>
            <a:r>
              <a:rPr lang="fr-FR" sz="2000" dirty="0" smtClean="0">
                <a:latin typeface="Arial Narrow" panose="020B0606020202030204" pitchFamily="34" charset="0"/>
              </a:rPr>
              <a:t>contrats. Il en est de même pour les métaux précieux.</a:t>
            </a:r>
          </a:p>
          <a:p>
            <a:pPr marL="1588" indent="0" algn="just">
              <a:buNone/>
            </a:pPr>
            <a:endParaRPr lang="fr-FR" sz="2000" dirty="0" smtClean="0">
              <a:latin typeface="Arial Narrow" panose="020B0606020202030204" pitchFamily="34" charset="0"/>
            </a:endParaRPr>
          </a:p>
          <a:p>
            <a:pPr marL="1588" indent="0" algn="just">
              <a:buNone/>
            </a:pPr>
            <a:endParaRPr lang="fr-FR" sz="1600" dirty="0" smtClean="0">
              <a:latin typeface="Arial Narrow" panose="020B0606020202030204" pitchFamily="34" charset="0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2378042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>
          <a:ln>
            <a:noFill/>
          </a:ln>
        </p:spPr>
        <p:txBody>
          <a:bodyPr>
            <a:normAutofit fontScale="85000" lnSpcReduction="10000"/>
          </a:bodyPr>
          <a:lstStyle/>
          <a:p>
            <a:pPr lvl="0" algn="l" defTabSz="457200">
              <a:lnSpc>
                <a:spcPct val="100000"/>
              </a:lnSpc>
              <a:spcBef>
                <a:spcPts val="0"/>
              </a:spcBef>
              <a:buClrTx/>
            </a:pPr>
            <a:r>
              <a:rPr lang="fr-FR" sz="3300" cap="none" dirty="0" smtClean="0">
                <a:solidFill>
                  <a:srgbClr val="C00000"/>
                </a:solidFill>
              </a:rPr>
              <a:t>LAB-FT </a:t>
            </a:r>
            <a:r>
              <a:rPr lang="fr-FR" sz="3300" cap="none" dirty="0" smtClean="0"/>
              <a:t>– Les critères caractérisant une fraude fiscale</a:t>
            </a:r>
            <a:endParaRPr lang="fr-FR" sz="3300" cap="none" dirty="0"/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 bwMode="auto">
          <a:xfrm>
            <a:off x="301924" y="1067532"/>
            <a:ext cx="8514272" cy="5100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3538" indent="-3619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1A"/>
              </a:buClr>
              <a:buSzPct val="80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9625" indent="-2667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Arial Black" pitchFamily="34" charset="0"/>
              <a:buChar char="&gt;"/>
              <a:defRPr sz="2800">
                <a:solidFill>
                  <a:schemeClr val="tx1"/>
                </a:solidFill>
                <a:latin typeface="+mn-lt"/>
              </a:defRPr>
            </a:lvl2pPr>
            <a:lvl3pPr marL="1446213" indent="-2762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o"/>
              <a:defRPr sz="1600">
                <a:solidFill>
                  <a:schemeClr val="tx1"/>
                </a:solidFill>
                <a:latin typeface="+mn-lt"/>
              </a:defRPr>
            </a:lvl3pPr>
            <a:lvl4pPr marL="20669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Arial Black" pitchFamily="34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4pPr>
            <a:lvl5pPr marL="2600325" indent="-1968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1300">
                <a:solidFill>
                  <a:schemeClr val="tx1"/>
                </a:solidFill>
                <a:latin typeface="+mn-lt"/>
              </a:defRPr>
            </a:lvl5pPr>
            <a:lvl6pPr marL="3057525" indent="-1968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-128" charset="2"/>
              <a:buChar char="n"/>
              <a:defRPr sz="1300">
                <a:solidFill>
                  <a:schemeClr val="tx1"/>
                </a:solidFill>
                <a:latin typeface="+mn-lt"/>
              </a:defRPr>
            </a:lvl6pPr>
            <a:lvl7pPr marL="3514725" indent="-1968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-128" charset="2"/>
              <a:buChar char="n"/>
              <a:defRPr sz="1300">
                <a:solidFill>
                  <a:schemeClr val="tx1"/>
                </a:solidFill>
                <a:latin typeface="+mn-lt"/>
              </a:defRPr>
            </a:lvl7pPr>
            <a:lvl8pPr marL="3971925" indent="-1968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-128" charset="2"/>
              <a:buChar char="n"/>
              <a:defRPr sz="1300">
                <a:solidFill>
                  <a:schemeClr val="tx1"/>
                </a:solidFill>
                <a:latin typeface="+mn-lt"/>
              </a:defRPr>
            </a:lvl8pPr>
            <a:lvl9pPr marL="4429125" indent="-1968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-128" charset="2"/>
              <a:buChar char="n"/>
              <a:defRPr sz="1300">
                <a:solidFill>
                  <a:schemeClr val="tx1"/>
                </a:solidFill>
                <a:latin typeface="+mn-lt"/>
              </a:defRPr>
            </a:lvl9pPr>
          </a:lstStyle>
          <a:p>
            <a:pPr algn="just">
              <a:buFont typeface="Wingdings" panose="05000000000000000000" pitchFamily="2" charset="2"/>
              <a:buChar char="§"/>
            </a:pPr>
            <a:endParaRPr lang="fr-FR" sz="2000" b="1" dirty="0" smtClean="0">
              <a:solidFill>
                <a:srgbClr val="C00000"/>
              </a:solidFill>
              <a:latin typeface="Arial Narrow" panose="020B0606020202030204" pitchFamily="34" charset="0"/>
              <a:sym typeface="Wingdings"/>
            </a:endParaRPr>
          </a:p>
          <a:p>
            <a:pPr marL="1588" lvl="1" indent="0" algn="just">
              <a:buClr>
                <a:srgbClr val="E6001A"/>
              </a:buClr>
              <a:buNone/>
            </a:pPr>
            <a:r>
              <a:rPr lang="fr-FR" sz="2000" u="sng" dirty="0" smtClean="0">
                <a:latin typeface="Arial Narrow" panose="020B0606020202030204" pitchFamily="34" charset="0"/>
              </a:rPr>
              <a:t>Rappel</a:t>
            </a:r>
            <a:r>
              <a:rPr lang="fr-FR" sz="2000" dirty="0" smtClean="0">
                <a:latin typeface="Arial Narrow" panose="020B0606020202030204" pitchFamily="34" charset="0"/>
              </a:rPr>
              <a:t> : 16 critères caractérisant une fraude fiscale entrant dans le périmètre de la déclaration ont été fixés par décret. Ils sont annexés </a:t>
            </a:r>
            <a:r>
              <a:rPr lang="fr-FR" sz="2000" dirty="0">
                <a:latin typeface="Arial Narrow" panose="020B0606020202030204" pitchFamily="34" charset="0"/>
              </a:rPr>
              <a:t>à la procédure type </a:t>
            </a:r>
            <a:r>
              <a:rPr lang="fr-FR" sz="2000" dirty="0" smtClean="0">
                <a:latin typeface="Arial Narrow" panose="020B0606020202030204" pitchFamily="34" charset="0"/>
              </a:rPr>
              <a:t>LCB-FT. </a:t>
            </a:r>
            <a:endParaRPr lang="fr-FR" sz="2000" dirty="0">
              <a:latin typeface="Arial Narrow" panose="020B0606020202030204" pitchFamily="34" charset="0"/>
            </a:endParaRPr>
          </a:p>
          <a:p>
            <a:pPr algn="just"/>
            <a:endParaRPr lang="fr-FR" sz="1400" b="1" dirty="0"/>
          </a:p>
          <a:p>
            <a:pPr algn="just"/>
            <a:r>
              <a:rPr lang="fr-FR" sz="1800" b="1" dirty="0">
                <a:solidFill>
                  <a:srgbClr val="C00000"/>
                </a:solidFill>
                <a:latin typeface="Arial Narrow" panose="020B0606020202030204" pitchFamily="34" charset="0"/>
              </a:rPr>
              <a:t>Les principaux critères évoqués </a:t>
            </a:r>
            <a:r>
              <a:rPr lang="fr-FR" sz="18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dans les Déclarations Interne de Doute effectuées au SLAB </a:t>
            </a:r>
            <a:r>
              <a:rPr lang="fr-FR" sz="1800" b="1" dirty="0">
                <a:solidFill>
                  <a:srgbClr val="C00000"/>
                </a:solidFill>
                <a:latin typeface="Arial Narrow" panose="020B0606020202030204" pitchFamily="34" charset="0"/>
              </a:rPr>
              <a:t>sont </a:t>
            </a:r>
            <a:r>
              <a:rPr lang="fr-FR" sz="18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les suivants :</a:t>
            </a:r>
          </a:p>
          <a:p>
            <a:pPr algn="just"/>
            <a:endParaRPr lang="fr-FR" sz="18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marL="742950" lvl="1" indent="-285750" algn="just" eaLnBrk="1" fontAlgn="auto" hangingPunct="1">
              <a:spcBef>
                <a:spcPts val="0"/>
              </a:spcBef>
              <a:spcAft>
                <a:spcPts val="0"/>
              </a:spcAft>
              <a:buClr>
                <a:srgbClr val="F79646">
                  <a:lumMod val="75000"/>
                </a:srgbClr>
              </a:buClr>
              <a:buSzTx/>
              <a:buFont typeface="Wingdings" panose="05000000000000000000" pitchFamily="2" charset="2"/>
              <a:buChar char="Ø"/>
            </a:pPr>
            <a:r>
              <a:rPr lang="fr-FR" sz="2000" dirty="0" smtClean="0">
                <a:latin typeface="Arial Narrow" panose="020B0606020202030204" pitchFamily="34" charset="0"/>
              </a:rPr>
              <a:t>n</a:t>
            </a:r>
            <a:r>
              <a:rPr lang="fr-FR" sz="2000" dirty="0">
                <a:latin typeface="Arial Narrow" panose="020B0606020202030204" pitchFamily="34" charset="0"/>
              </a:rPr>
              <a:t>° 8 « le retrait fréquent d’espèces d’un compte professionnel ou leur dépôt sur un tel compte non justifié par le niveau ou la nature de l’activité économique </a:t>
            </a:r>
            <a:r>
              <a:rPr lang="fr-FR" sz="2000" dirty="0" smtClean="0">
                <a:latin typeface="Arial Narrow" panose="020B0606020202030204" pitchFamily="34" charset="0"/>
              </a:rPr>
              <a:t>»</a:t>
            </a:r>
          </a:p>
          <a:p>
            <a:pPr marL="742950" lvl="1" indent="-285750" algn="just" eaLnBrk="1" fontAlgn="auto" hangingPunct="1">
              <a:spcBef>
                <a:spcPts val="0"/>
              </a:spcBef>
              <a:spcAft>
                <a:spcPts val="0"/>
              </a:spcAft>
              <a:buClr>
                <a:srgbClr val="F79646">
                  <a:lumMod val="75000"/>
                </a:srgbClr>
              </a:buClr>
              <a:buSzTx/>
              <a:buFont typeface="Wingdings" panose="05000000000000000000" pitchFamily="2" charset="2"/>
              <a:buChar char="Ø"/>
            </a:pPr>
            <a:endParaRPr lang="fr-FR" sz="2000" dirty="0">
              <a:latin typeface="Arial Narrow" panose="020B0606020202030204" pitchFamily="34" charset="0"/>
            </a:endParaRPr>
          </a:p>
          <a:p>
            <a:pPr marL="742950" lvl="1" indent="-285750" algn="just" eaLnBrk="1" fontAlgn="auto" hangingPunct="1">
              <a:spcBef>
                <a:spcPts val="0"/>
              </a:spcBef>
              <a:spcAft>
                <a:spcPts val="0"/>
              </a:spcAft>
              <a:buClr>
                <a:srgbClr val="F79646">
                  <a:lumMod val="75000"/>
                </a:srgbClr>
              </a:buClr>
              <a:buSzTx/>
              <a:buFont typeface="Wingdings" panose="05000000000000000000" pitchFamily="2" charset="2"/>
              <a:buChar char="Ø"/>
            </a:pPr>
            <a:r>
              <a:rPr lang="fr-FR" sz="2000" dirty="0" smtClean="0">
                <a:latin typeface="Arial Narrow" panose="020B0606020202030204" pitchFamily="34" charset="0"/>
              </a:rPr>
              <a:t>n</a:t>
            </a:r>
            <a:r>
              <a:rPr lang="fr-FR" sz="2000" dirty="0">
                <a:latin typeface="Arial Narrow" panose="020B0606020202030204" pitchFamily="34" charset="0"/>
              </a:rPr>
              <a:t>° 11 « le refus pour un client de produire des pièces justificatives quant à la provenance des fonds reçus ou quant aux motifs avancés des paiements, ou l’impossibilité de produire ces pièces </a:t>
            </a:r>
            <a:r>
              <a:rPr lang="fr-FR" sz="2000" dirty="0" smtClean="0">
                <a:latin typeface="Arial Narrow" panose="020B0606020202030204" pitchFamily="34" charset="0"/>
              </a:rPr>
              <a:t>»</a:t>
            </a:r>
          </a:p>
          <a:p>
            <a:pPr marL="742950" lvl="1" indent="-285750" algn="just" eaLnBrk="1" fontAlgn="auto" hangingPunct="1">
              <a:spcBef>
                <a:spcPts val="0"/>
              </a:spcBef>
              <a:spcAft>
                <a:spcPts val="0"/>
              </a:spcAft>
              <a:buClr>
                <a:srgbClr val="F79646">
                  <a:lumMod val="75000"/>
                </a:srgbClr>
              </a:buClr>
              <a:buSzTx/>
              <a:buFont typeface="Wingdings" panose="05000000000000000000" pitchFamily="2" charset="2"/>
              <a:buChar char="Ø"/>
            </a:pPr>
            <a:endParaRPr lang="fr-FR" sz="2000" dirty="0">
              <a:latin typeface="Arial Narrow" panose="020B0606020202030204" pitchFamily="34" charset="0"/>
            </a:endParaRPr>
          </a:p>
          <a:p>
            <a:pPr marL="742950" lvl="1" indent="-285750" algn="just" eaLnBrk="1" fontAlgn="auto" hangingPunct="1">
              <a:spcBef>
                <a:spcPts val="0"/>
              </a:spcBef>
              <a:spcAft>
                <a:spcPts val="0"/>
              </a:spcAft>
              <a:buClr>
                <a:srgbClr val="F79646">
                  <a:lumMod val="75000"/>
                </a:srgbClr>
              </a:buClr>
              <a:buSzTx/>
              <a:buFont typeface="Wingdings" panose="05000000000000000000" pitchFamily="2" charset="2"/>
              <a:buChar char="Ø"/>
            </a:pPr>
            <a:r>
              <a:rPr lang="fr-FR" sz="2000" dirty="0" smtClean="0">
                <a:latin typeface="Arial Narrow" panose="020B0606020202030204" pitchFamily="34" charset="0"/>
              </a:rPr>
              <a:t>n</a:t>
            </a:r>
            <a:r>
              <a:rPr lang="fr-FR" sz="2000" dirty="0">
                <a:latin typeface="Arial Narrow" panose="020B0606020202030204" pitchFamily="34" charset="0"/>
              </a:rPr>
              <a:t>° 15 « le dépôt par un particulier de fonds sans rapport avec son activité et sa situation professionnelle »</a:t>
            </a:r>
          </a:p>
          <a:p>
            <a:pPr algn="just"/>
            <a:endParaRPr lang="fr-FR" sz="2000" b="1" dirty="0" smtClean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marL="1588" indent="0">
              <a:buNone/>
            </a:pPr>
            <a:endParaRPr lang="fr-FR" sz="9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marL="1588" indent="0" algn="just">
              <a:buNone/>
            </a:pPr>
            <a:endParaRPr lang="fr-FR" sz="1600" dirty="0" smtClean="0">
              <a:latin typeface="Arial Narrow" panose="020B0606020202030204" pitchFamily="34" charset="0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4074786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>
          <a:ln>
            <a:solidFill>
              <a:schemeClr val="accent1"/>
            </a:solidFill>
          </a:ln>
        </p:spPr>
        <p:txBody>
          <a:bodyPr>
            <a:normAutofit fontScale="85000" lnSpcReduction="10000"/>
          </a:bodyPr>
          <a:lstStyle/>
          <a:p>
            <a:pPr lvl="0" algn="l" defTabSz="457200">
              <a:lnSpc>
                <a:spcPct val="100000"/>
              </a:lnSpc>
              <a:spcBef>
                <a:spcPts val="0"/>
              </a:spcBef>
              <a:buClrTx/>
            </a:pPr>
            <a:r>
              <a:rPr lang="fr-FR" sz="3300" cap="none" dirty="0" smtClean="0">
                <a:solidFill>
                  <a:srgbClr val="C00000"/>
                </a:solidFill>
              </a:rPr>
              <a:t>LAB-FT </a:t>
            </a:r>
            <a:r>
              <a:rPr lang="fr-FR" sz="3300" cap="none" dirty="0" smtClean="0"/>
              <a:t>– Les critères caractérisant une fraude fiscale</a:t>
            </a:r>
            <a:endParaRPr lang="fr-FR" sz="3300" cap="none" dirty="0"/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 bwMode="auto">
          <a:xfrm>
            <a:off x="301924" y="1067532"/>
            <a:ext cx="8514272" cy="5100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3538" indent="-3619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1A"/>
              </a:buClr>
              <a:buSzPct val="80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9625" indent="-2667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Arial Black" pitchFamily="34" charset="0"/>
              <a:buChar char="&gt;"/>
              <a:defRPr sz="2800">
                <a:solidFill>
                  <a:schemeClr val="tx1"/>
                </a:solidFill>
                <a:latin typeface="+mn-lt"/>
              </a:defRPr>
            </a:lvl2pPr>
            <a:lvl3pPr marL="1446213" indent="-2762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o"/>
              <a:defRPr sz="1600">
                <a:solidFill>
                  <a:schemeClr val="tx1"/>
                </a:solidFill>
                <a:latin typeface="+mn-lt"/>
              </a:defRPr>
            </a:lvl3pPr>
            <a:lvl4pPr marL="20669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Arial Black" pitchFamily="34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4pPr>
            <a:lvl5pPr marL="2600325" indent="-1968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1300">
                <a:solidFill>
                  <a:schemeClr val="tx1"/>
                </a:solidFill>
                <a:latin typeface="+mn-lt"/>
              </a:defRPr>
            </a:lvl5pPr>
            <a:lvl6pPr marL="3057525" indent="-1968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-128" charset="2"/>
              <a:buChar char="n"/>
              <a:defRPr sz="1300">
                <a:solidFill>
                  <a:schemeClr val="tx1"/>
                </a:solidFill>
                <a:latin typeface="+mn-lt"/>
              </a:defRPr>
            </a:lvl6pPr>
            <a:lvl7pPr marL="3514725" indent="-1968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-128" charset="2"/>
              <a:buChar char="n"/>
              <a:defRPr sz="1300">
                <a:solidFill>
                  <a:schemeClr val="tx1"/>
                </a:solidFill>
                <a:latin typeface="+mn-lt"/>
              </a:defRPr>
            </a:lvl7pPr>
            <a:lvl8pPr marL="3971925" indent="-1968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-128" charset="2"/>
              <a:buChar char="n"/>
              <a:defRPr sz="1300">
                <a:solidFill>
                  <a:schemeClr val="tx1"/>
                </a:solidFill>
                <a:latin typeface="+mn-lt"/>
              </a:defRPr>
            </a:lvl8pPr>
            <a:lvl9pPr marL="4429125" indent="-1968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-128" charset="2"/>
              <a:buChar char="n"/>
              <a:defRPr sz="1300">
                <a:solidFill>
                  <a:schemeClr val="tx1"/>
                </a:solidFill>
                <a:latin typeface="+mn-lt"/>
              </a:defRPr>
            </a:lvl9pPr>
          </a:lstStyle>
          <a:p>
            <a:pPr algn="just">
              <a:buFont typeface="Wingdings" panose="05000000000000000000" pitchFamily="2" charset="2"/>
              <a:buChar char="§"/>
            </a:pPr>
            <a:endParaRPr lang="fr-FR" sz="2000" b="1" dirty="0" smtClean="0">
              <a:solidFill>
                <a:srgbClr val="C00000"/>
              </a:solidFill>
              <a:latin typeface="Arial Narrow" panose="020B0606020202030204" pitchFamily="34" charset="0"/>
              <a:sym typeface="Wingdings"/>
            </a:endParaRPr>
          </a:p>
          <a:p>
            <a:r>
              <a:rPr lang="fr-FR" sz="1800" b="1" dirty="0">
                <a:solidFill>
                  <a:srgbClr val="C00000"/>
                </a:solidFill>
                <a:latin typeface="Arial Narrow" panose="020B0606020202030204" pitchFamily="34" charset="0"/>
              </a:rPr>
              <a:t>Le critère n° 16 : Réalisation d'une transaction immobilière à un prix manifestement sous-évalué </a:t>
            </a:r>
          </a:p>
          <a:p>
            <a:endParaRPr lang="fr-FR" sz="2000" dirty="0">
              <a:latin typeface="Arial Narrow" panose="020B0606020202030204" pitchFamily="34" charset="0"/>
            </a:endParaRPr>
          </a:p>
          <a:p>
            <a:pPr marL="1588" indent="0" algn="just">
              <a:buNone/>
            </a:pPr>
            <a:r>
              <a:rPr lang="fr-FR" sz="2000" dirty="0">
                <a:latin typeface="Arial Narrow" panose="020B0606020202030204" pitchFamily="34" charset="0"/>
              </a:rPr>
              <a:t>Concerne principalement les professions immobilières (notaires, agents immobiliers, courtiers en crédit immobilier, etc.…). </a:t>
            </a:r>
          </a:p>
          <a:p>
            <a:pPr marL="1588" indent="0" algn="just">
              <a:buNone/>
            </a:pPr>
            <a:endParaRPr lang="fr-FR" sz="2000" dirty="0">
              <a:latin typeface="Arial Narrow" panose="020B0606020202030204" pitchFamily="34" charset="0"/>
            </a:endParaRPr>
          </a:p>
          <a:p>
            <a:pPr marL="1588" indent="0" algn="just">
              <a:buNone/>
            </a:pPr>
            <a:r>
              <a:rPr lang="fr-FR" sz="2000" dirty="0">
                <a:latin typeface="Arial Narrow" panose="020B0606020202030204" pitchFamily="34" charset="0"/>
              </a:rPr>
              <a:t>Toutefois, dans l’analyse des dossiers de prêts ou dans les informations transmises par le client, il peut être relevé un prix manifestement sous évalué dans l’acquisition d’un bien. </a:t>
            </a:r>
          </a:p>
          <a:p>
            <a:pPr marL="1588" indent="0">
              <a:buNone/>
            </a:pPr>
            <a:endParaRPr lang="fr-FR" sz="2000" dirty="0">
              <a:latin typeface="Arial Narrow" panose="020B0606020202030204" pitchFamily="34" charset="0"/>
            </a:endParaRPr>
          </a:p>
          <a:p>
            <a:pPr marL="1588" indent="0">
              <a:buNone/>
            </a:pPr>
            <a:r>
              <a:rPr lang="fr-FR" sz="1800" b="1" dirty="0">
                <a:latin typeface="Arial Narrow" panose="020B0606020202030204" pitchFamily="34" charset="0"/>
                <a:sym typeface="Wingdings 3"/>
              </a:rPr>
              <a:t> </a:t>
            </a:r>
            <a:r>
              <a:rPr lang="fr-FR" sz="1800" b="1" dirty="0">
                <a:latin typeface="Arial Narrow" panose="020B0606020202030204" pitchFamily="34" charset="0"/>
              </a:rPr>
              <a:t>Ce motif doit faire l’objet d’une Déclaration Interne de Doute sur </a:t>
            </a:r>
            <a:r>
              <a:rPr lang="fr-FR" sz="1800" b="1" dirty="0" err="1">
                <a:latin typeface="Arial Narrow" panose="020B0606020202030204" pitchFamily="34" charset="0"/>
              </a:rPr>
              <a:t>Vigiclient</a:t>
            </a:r>
            <a:r>
              <a:rPr lang="fr-FR" sz="1800" b="1" dirty="0">
                <a:latin typeface="Arial Narrow" panose="020B0606020202030204" pitchFamily="34" charset="0"/>
              </a:rPr>
              <a:t>.</a:t>
            </a:r>
          </a:p>
          <a:p>
            <a:pPr marL="1588" indent="0" algn="just">
              <a:buNone/>
            </a:pPr>
            <a:endParaRPr lang="fr-FR" sz="2000" b="1" dirty="0" smtClean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marL="1588" indent="0">
              <a:buNone/>
            </a:pPr>
            <a:endParaRPr lang="fr-FR" sz="9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marL="1588" indent="0" algn="just">
              <a:buNone/>
            </a:pPr>
            <a:endParaRPr lang="fr-FR" sz="1600" dirty="0" smtClean="0">
              <a:latin typeface="Arial Narrow" panose="020B0606020202030204" pitchFamily="34" charset="0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847804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lvl="0" algn="l" defTabSz="457200">
              <a:lnSpc>
                <a:spcPct val="100000"/>
              </a:lnSpc>
              <a:spcBef>
                <a:spcPts val="0"/>
              </a:spcBef>
              <a:buClrTx/>
            </a:pPr>
            <a:r>
              <a:rPr lang="fr-FR" sz="3300" cap="none" dirty="0" smtClean="0">
                <a:solidFill>
                  <a:srgbClr val="C00000"/>
                </a:solidFill>
              </a:rPr>
              <a:t>LAB-FT </a:t>
            </a:r>
            <a:r>
              <a:rPr lang="fr-FR" sz="3300" cap="none" dirty="0" smtClean="0"/>
              <a:t>– Les sanctions internationales</a:t>
            </a:r>
            <a:endParaRPr lang="fr-FR" sz="3300" cap="none" dirty="0"/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 bwMode="auto">
          <a:xfrm>
            <a:off x="301924" y="1067532"/>
            <a:ext cx="8514272" cy="5100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3538" indent="-3619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1A"/>
              </a:buClr>
              <a:buSzPct val="80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9625" indent="-2667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Arial Black" pitchFamily="34" charset="0"/>
              <a:buChar char="&gt;"/>
              <a:defRPr sz="2800">
                <a:solidFill>
                  <a:schemeClr val="tx1"/>
                </a:solidFill>
                <a:latin typeface="+mn-lt"/>
              </a:defRPr>
            </a:lvl2pPr>
            <a:lvl3pPr marL="1446213" indent="-2762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o"/>
              <a:defRPr sz="1600">
                <a:solidFill>
                  <a:schemeClr val="tx1"/>
                </a:solidFill>
                <a:latin typeface="+mn-lt"/>
              </a:defRPr>
            </a:lvl3pPr>
            <a:lvl4pPr marL="20669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Arial Black" pitchFamily="34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4pPr>
            <a:lvl5pPr marL="2600325" indent="-1968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1300">
                <a:solidFill>
                  <a:schemeClr val="tx1"/>
                </a:solidFill>
                <a:latin typeface="+mn-lt"/>
              </a:defRPr>
            </a:lvl5pPr>
            <a:lvl6pPr marL="3057525" indent="-1968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-128" charset="2"/>
              <a:buChar char="n"/>
              <a:defRPr sz="1300">
                <a:solidFill>
                  <a:schemeClr val="tx1"/>
                </a:solidFill>
                <a:latin typeface="+mn-lt"/>
              </a:defRPr>
            </a:lvl6pPr>
            <a:lvl7pPr marL="3514725" indent="-1968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-128" charset="2"/>
              <a:buChar char="n"/>
              <a:defRPr sz="1300">
                <a:solidFill>
                  <a:schemeClr val="tx1"/>
                </a:solidFill>
                <a:latin typeface="+mn-lt"/>
              </a:defRPr>
            </a:lvl7pPr>
            <a:lvl8pPr marL="3971925" indent="-1968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-128" charset="2"/>
              <a:buChar char="n"/>
              <a:defRPr sz="1300">
                <a:solidFill>
                  <a:schemeClr val="tx1"/>
                </a:solidFill>
                <a:latin typeface="+mn-lt"/>
              </a:defRPr>
            </a:lvl8pPr>
            <a:lvl9pPr marL="4429125" indent="-1968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-128" charset="2"/>
              <a:buChar char="n"/>
              <a:defRPr sz="1300">
                <a:solidFill>
                  <a:schemeClr val="tx1"/>
                </a:solidFill>
                <a:latin typeface="+mn-lt"/>
              </a:defRPr>
            </a:lvl9pPr>
          </a:lstStyle>
          <a:p>
            <a:endParaRPr lang="fr-FR" sz="1800" b="1" dirty="0" smtClean="0">
              <a:solidFill>
                <a:srgbClr val="C00000"/>
              </a:solidFill>
            </a:endParaRPr>
          </a:p>
          <a:p>
            <a:r>
              <a:rPr lang="fr-FR" sz="1800" dirty="0" smtClean="0">
                <a:latin typeface="Arial Narrow" panose="020B0606020202030204" pitchFamily="34" charset="0"/>
              </a:rPr>
              <a:t>Dans </a:t>
            </a:r>
            <a:r>
              <a:rPr lang="fr-FR" sz="1800" dirty="0">
                <a:latin typeface="Arial Narrow" panose="020B0606020202030204" pitchFamily="34" charset="0"/>
              </a:rPr>
              <a:t>le cadre des </a:t>
            </a:r>
            <a:r>
              <a:rPr lang="fr-FR" sz="1800" b="1" dirty="0">
                <a:latin typeface="Arial Narrow" panose="020B0606020202030204" pitchFamily="34" charset="0"/>
              </a:rPr>
              <a:t>opérations à l’international,  </a:t>
            </a:r>
            <a:r>
              <a:rPr lang="fr-FR" sz="1800" dirty="0">
                <a:latin typeface="Arial Narrow" panose="020B0606020202030204" pitchFamily="34" charset="0"/>
              </a:rPr>
              <a:t>il convient de noter que </a:t>
            </a:r>
            <a:r>
              <a:rPr lang="fr-FR" sz="1800" b="1" dirty="0">
                <a:latin typeface="Arial Narrow" panose="020B0606020202030204" pitchFamily="34" charset="0"/>
              </a:rPr>
              <a:t>les mesures restrictives peuvent concerner </a:t>
            </a:r>
            <a:r>
              <a:rPr lang="fr-FR" sz="1800" b="1" dirty="0">
                <a:solidFill>
                  <a:srgbClr val="C00000"/>
                </a:solidFill>
                <a:latin typeface="Arial Narrow" panose="020B0606020202030204" pitchFamily="34" charset="0"/>
              </a:rPr>
              <a:t>un pays </a:t>
            </a:r>
            <a:r>
              <a:rPr lang="fr-FR" sz="1800" b="1" dirty="0">
                <a:latin typeface="Arial Narrow" panose="020B0606020202030204" pitchFamily="34" charset="0"/>
              </a:rPr>
              <a:t>mais aussi </a:t>
            </a:r>
            <a:r>
              <a:rPr lang="fr-FR" sz="1800" b="1" dirty="0">
                <a:solidFill>
                  <a:srgbClr val="C00000"/>
                </a:solidFill>
                <a:latin typeface="Arial Narrow" panose="020B0606020202030204" pitchFamily="34" charset="0"/>
              </a:rPr>
              <a:t>un secteur  géographique </a:t>
            </a:r>
            <a:r>
              <a:rPr lang="fr-FR" sz="1800" dirty="0">
                <a:latin typeface="Arial Narrow" panose="020B0606020202030204" pitchFamily="34" charset="0"/>
              </a:rPr>
              <a:t>(zone </a:t>
            </a:r>
            <a:r>
              <a:rPr lang="fr-FR" sz="1800" dirty="0" smtClean="0">
                <a:latin typeface="Arial Narrow" panose="020B0606020202030204" pitchFamily="34" charset="0"/>
              </a:rPr>
              <a:t>sensible, zone de combat..)</a:t>
            </a:r>
            <a:r>
              <a:rPr lang="fr-FR" sz="18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, </a:t>
            </a:r>
            <a:r>
              <a:rPr lang="fr-FR" sz="1800" b="1" dirty="0">
                <a:solidFill>
                  <a:srgbClr val="C00000"/>
                </a:solidFill>
                <a:latin typeface="Arial Narrow" panose="020B0606020202030204" pitchFamily="34" charset="0"/>
              </a:rPr>
              <a:t>des biens, des services et des personnes </a:t>
            </a:r>
            <a:r>
              <a:rPr lang="fr-FR" sz="1800" dirty="0" smtClean="0">
                <a:latin typeface="Arial Narrow" panose="020B0606020202030204" pitchFamily="34" charset="0"/>
              </a:rPr>
              <a:t>(Gel </a:t>
            </a:r>
            <a:r>
              <a:rPr lang="fr-FR" sz="1800" dirty="0">
                <a:latin typeface="Arial Narrow" panose="020B0606020202030204" pitchFamily="34" charset="0"/>
              </a:rPr>
              <a:t>des avoirs).</a:t>
            </a:r>
          </a:p>
          <a:p>
            <a:pPr marL="1588" indent="0">
              <a:buNone/>
            </a:pPr>
            <a:endParaRPr lang="fr-FR" sz="1800" dirty="0">
              <a:latin typeface="Arial Narrow" panose="020B0606020202030204" pitchFamily="34" charset="0"/>
            </a:endParaRPr>
          </a:p>
          <a:p>
            <a:pPr marL="1588" indent="0" algn="just">
              <a:buNone/>
            </a:pPr>
            <a:r>
              <a:rPr lang="fr-FR" sz="1800" dirty="0" smtClean="0">
                <a:latin typeface="Arial Narrow" panose="020B0606020202030204" pitchFamily="34" charset="0"/>
              </a:rPr>
              <a:t>Aussi </a:t>
            </a:r>
            <a:r>
              <a:rPr lang="fr-FR" sz="1800" dirty="0">
                <a:latin typeface="Arial Narrow" panose="020B0606020202030204" pitchFamily="34" charset="0"/>
              </a:rPr>
              <a:t>comme pour toute opération, il convient d’effectuer une analyse globale de la demande client en prenant en compte </a:t>
            </a:r>
            <a:r>
              <a:rPr lang="fr-FR" sz="1800" dirty="0" smtClean="0">
                <a:latin typeface="Arial Narrow" panose="020B0606020202030204" pitchFamily="34" charset="0"/>
              </a:rPr>
              <a:t>:</a:t>
            </a:r>
          </a:p>
          <a:p>
            <a:pPr marL="742950" lvl="1" indent="-285750" algn="just" eaLnBrk="1" fontAlgn="auto" hangingPunct="1">
              <a:spcBef>
                <a:spcPts val="0"/>
              </a:spcBef>
              <a:spcAft>
                <a:spcPts val="0"/>
              </a:spcAft>
              <a:buClr>
                <a:srgbClr val="F79646">
                  <a:lumMod val="75000"/>
                </a:srgbClr>
              </a:buClr>
              <a:buSzTx/>
              <a:buFont typeface="Wingdings" panose="05000000000000000000" pitchFamily="2" charset="2"/>
              <a:buChar char="Ø"/>
            </a:pPr>
            <a:r>
              <a:rPr lang="fr-FR" sz="1800" dirty="0" smtClean="0">
                <a:latin typeface="Arial Narrow" panose="020B0606020202030204" pitchFamily="34" charset="0"/>
              </a:rPr>
              <a:t>les </a:t>
            </a:r>
            <a:r>
              <a:rPr lang="fr-FR" sz="1800" dirty="0">
                <a:latin typeface="Arial Narrow" panose="020B0606020202030204" pitchFamily="34" charset="0"/>
              </a:rPr>
              <a:t>éléments de connaissance client actualisés et formalisés (DRC), l’analyse de ses  </a:t>
            </a:r>
            <a:r>
              <a:rPr lang="fr-FR" sz="1800" dirty="0" smtClean="0">
                <a:latin typeface="Arial Narrow" panose="020B0606020202030204" pitchFamily="34" charset="0"/>
              </a:rPr>
              <a:t>comptes ;</a:t>
            </a:r>
            <a:endParaRPr lang="fr-FR" sz="1800" dirty="0">
              <a:latin typeface="Arial Narrow" panose="020B0606020202030204" pitchFamily="34" charset="0"/>
            </a:endParaRPr>
          </a:p>
          <a:p>
            <a:pPr marL="742950" lvl="1" indent="-285750" algn="just" eaLnBrk="1" fontAlgn="auto" hangingPunct="1">
              <a:spcBef>
                <a:spcPts val="0"/>
              </a:spcBef>
              <a:spcAft>
                <a:spcPts val="0"/>
              </a:spcAft>
              <a:buClr>
                <a:srgbClr val="F79646">
                  <a:lumMod val="75000"/>
                </a:srgbClr>
              </a:buClr>
              <a:buSzTx/>
              <a:buFont typeface="Wingdings" panose="05000000000000000000" pitchFamily="2" charset="2"/>
              <a:buChar char="Ø"/>
            </a:pPr>
            <a:r>
              <a:rPr lang="fr-FR" sz="1800" dirty="0" smtClean="0">
                <a:latin typeface="Arial Narrow" panose="020B0606020202030204" pitchFamily="34" charset="0"/>
              </a:rPr>
              <a:t>les </a:t>
            </a:r>
            <a:r>
              <a:rPr lang="fr-FR" sz="1800" dirty="0">
                <a:latin typeface="Arial Narrow" panose="020B0606020202030204" pitchFamily="34" charset="0"/>
              </a:rPr>
              <a:t>coordonnées de l’entreprise avec laquelle le client souhaite commercer, son secteur d’activité (en lien ou non  avec l’activité de votre client), les bénéficiaires </a:t>
            </a:r>
            <a:r>
              <a:rPr lang="fr-FR" sz="1800" dirty="0" smtClean="0">
                <a:latin typeface="Arial Narrow" panose="020B0606020202030204" pitchFamily="34" charset="0"/>
              </a:rPr>
              <a:t>effectifs;</a:t>
            </a:r>
          </a:p>
          <a:p>
            <a:pPr marL="742950" lvl="1" indent="-285750" algn="just" eaLnBrk="1" fontAlgn="auto" hangingPunct="1">
              <a:spcBef>
                <a:spcPts val="0"/>
              </a:spcBef>
              <a:spcAft>
                <a:spcPts val="0"/>
              </a:spcAft>
              <a:buClr>
                <a:srgbClr val="F79646">
                  <a:lumMod val="75000"/>
                </a:srgbClr>
              </a:buClr>
              <a:buSzTx/>
              <a:buFont typeface="Wingdings" panose="05000000000000000000" pitchFamily="2" charset="2"/>
              <a:buChar char="Ø"/>
            </a:pPr>
            <a:r>
              <a:rPr lang="fr-FR" sz="1800" dirty="0" smtClean="0">
                <a:latin typeface="Arial Narrow" panose="020B0606020202030204" pitchFamily="34" charset="0"/>
              </a:rPr>
              <a:t> le </a:t>
            </a:r>
            <a:r>
              <a:rPr lang="fr-FR" sz="1800" dirty="0">
                <a:latin typeface="Arial Narrow" panose="020B0606020202030204" pitchFamily="34" charset="0"/>
              </a:rPr>
              <a:t>contrat de vente et/ou la facture pour documenter </a:t>
            </a:r>
            <a:r>
              <a:rPr lang="fr-FR" sz="1800" dirty="0" smtClean="0">
                <a:latin typeface="Arial Narrow" panose="020B0606020202030204" pitchFamily="34" charset="0"/>
              </a:rPr>
              <a:t>le dossier.</a:t>
            </a:r>
          </a:p>
          <a:p>
            <a:pPr marL="1588" lvl="1" indent="0" algn="just">
              <a:buNone/>
              <a:defRPr/>
            </a:pPr>
            <a:endParaRPr lang="fr-FR" sz="1800" dirty="0" smtClean="0">
              <a:latin typeface="Arial Narrow" panose="020B0606020202030204" pitchFamily="34" charset="0"/>
            </a:endParaRPr>
          </a:p>
          <a:p>
            <a:pPr marL="1588" lvl="1" indent="0" algn="just">
              <a:buNone/>
              <a:defRPr/>
            </a:pPr>
            <a:endParaRPr lang="fr-FR" sz="1800" dirty="0">
              <a:latin typeface="Arial Narrow" panose="020B0606020202030204" pitchFamily="34" charset="0"/>
            </a:endParaRPr>
          </a:p>
          <a:p>
            <a:pPr marL="344488" lvl="1" indent="-342900" algn="just">
              <a:buFont typeface="Wingdings 3"/>
              <a:buChar char="]"/>
              <a:defRPr/>
            </a:pPr>
            <a:r>
              <a:rPr lang="fr-FR" sz="1800" b="1" dirty="0" smtClean="0">
                <a:latin typeface="Arial Narrow" panose="020B0606020202030204" pitchFamily="34" charset="0"/>
                <a:sym typeface="Wingdings 3"/>
              </a:rPr>
              <a:t>Actuellement, </a:t>
            </a:r>
            <a:r>
              <a:rPr lang="fr-FR" sz="1800" b="1" dirty="0" smtClean="0">
                <a:solidFill>
                  <a:srgbClr val="C00000"/>
                </a:solidFill>
                <a:latin typeface="Arial Narrow" panose="020B0606020202030204" pitchFamily="34" charset="0"/>
                <a:sym typeface="Wingdings 3"/>
              </a:rPr>
              <a:t>aucune opération n’est autorisée </a:t>
            </a:r>
            <a:r>
              <a:rPr lang="fr-FR" sz="1800" b="1" dirty="0" smtClean="0">
                <a:latin typeface="Arial Narrow" panose="020B0606020202030204" pitchFamily="34" charset="0"/>
                <a:sym typeface="Wingdings 3"/>
              </a:rPr>
              <a:t>pour </a:t>
            </a:r>
            <a:r>
              <a:rPr lang="fr-FR" sz="1800" b="1" dirty="0" smtClean="0">
                <a:solidFill>
                  <a:srgbClr val="CD0920"/>
                </a:solidFill>
                <a:latin typeface="Arial Narrow" panose="020B0606020202030204" pitchFamily="34" charset="0"/>
                <a:sym typeface="Wingdings 3"/>
              </a:rPr>
              <a:t>l’IRAN, la COREE DU NORD, la SYRIE, la CRIMEE et le SOUDAN. </a:t>
            </a:r>
            <a:endParaRPr lang="fr-FR" sz="1800" b="1" dirty="0">
              <a:solidFill>
                <a:srgbClr val="CD0920"/>
              </a:solidFill>
              <a:latin typeface="Arial Narrow" panose="020B0606020202030204" pitchFamily="34" charset="0"/>
            </a:endParaRPr>
          </a:p>
          <a:p>
            <a:pPr marL="1588" indent="0" algn="just">
              <a:buNone/>
            </a:pPr>
            <a:endParaRPr lang="fr-FR" sz="2000" dirty="0">
              <a:latin typeface="Arial Narrow" panose="020B0606020202030204" pitchFamily="34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endParaRPr lang="fr-FR" sz="2000" b="1" dirty="0" smtClean="0">
              <a:solidFill>
                <a:srgbClr val="C00000"/>
              </a:solidFill>
              <a:latin typeface="Arial Narrow" panose="020B0606020202030204" pitchFamily="34" charset="0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2587092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lvl="0" algn="l" defTabSz="457200">
              <a:lnSpc>
                <a:spcPct val="100000"/>
              </a:lnSpc>
              <a:spcBef>
                <a:spcPts val="0"/>
              </a:spcBef>
              <a:buClrTx/>
            </a:pPr>
            <a:r>
              <a:rPr lang="fr-FR" sz="3300" cap="none" dirty="0" smtClean="0">
                <a:solidFill>
                  <a:srgbClr val="C00000"/>
                </a:solidFill>
              </a:rPr>
              <a:t>LAB-FT </a:t>
            </a:r>
            <a:r>
              <a:rPr lang="fr-FR" sz="3300" cap="none" dirty="0" smtClean="0"/>
              <a:t>– Points d’attention</a:t>
            </a:r>
            <a:endParaRPr lang="fr-FR" sz="3300" cap="none" dirty="0"/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 bwMode="auto">
          <a:xfrm>
            <a:off x="301924" y="1067532"/>
            <a:ext cx="8514272" cy="5100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3538" indent="-3619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1A"/>
              </a:buClr>
              <a:buSzPct val="80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9625" indent="-2667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Arial Black" pitchFamily="34" charset="0"/>
              <a:buChar char="&gt;"/>
              <a:defRPr sz="2800">
                <a:solidFill>
                  <a:schemeClr val="tx1"/>
                </a:solidFill>
                <a:latin typeface="+mn-lt"/>
              </a:defRPr>
            </a:lvl2pPr>
            <a:lvl3pPr marL="1446213" indent="-2762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o"/>
              <a:defRPr sz="1600">
                <a:solidFill>
                  <a:schemeClr val="tx1"/>
                </a:solidFill>
                <a:latin typeface="+mn-lt"/>
              </a:defRPr>
            </a:lvl3pPr>
            <a:lvl4pPr marL="20669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Arial Black" pitchFamily="34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4pPr>
            <a:lvl5pPr marL="2600325" indent="-1968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1300">
                <a:solidFill>
                  <a:schemeClr val="tx1"/>
                </a:solidFill>
                <a:latin typeface="+mn-lt"/>
              </a:defRPr>
            </a:lvl5pPr>
            <a:lvl6pPr marL="3057525" indent="-1968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-128" charset="2"/>
              <a:buChar char="n"/>
              <a:defRPr sz="1300">
                <a:solidFill>
                  <a:schemeClr val="tx1"/>
                </a:solidFill>
                <a:latin typeface="+mn-lt"/>
              </a:defRPr>
            </a:lvl6pPr>
            <a:lvl7pPr marL="3514725" indent="-1968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-128" charset="2"/>
              <a:buChar char="n"/>
              <a:defRPr sz="1300">
                <a:solidFill>
                  <a:schemeClr val="tx1"/>
                </a:solidFill>
                <a:latin typeface="+mn-lt"/>
              </a:defRPr>
            </a:lvl7pPr>
            <a:lvl8pPr marL="3971925" indent="-1968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-128" charset="2"/>
              <a:buChar char="n"/>
              <a:defRPr sz="1300">
                <a:solidFill>
                  <a:schemeClr val="tx1"/>
                </a:solidFill>
                <a:latin typeface="+mn-lt"/>
              </a:defRPr>
            </a:lvl8pPr>
            <a:lvl9pPr marL="4429125" indent="-1968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-128" charset="2"/>
              <a:buChar char="n"/>
              <a:defRPr sz="1300">
                <a:solidFill>
                  <a:schemeClr val="tx1"/>
                </a:solidFill>
                <a:latin typeface="+mn-lt"/>
              </a:defRPr>
            </a:lvl9pPr>
          </a:lstStyle>
          <a:p>
            <a:pPr algn="just">
              <a:buFont typeface="Wingdings" panose="05000000000000000000" pitchFamily="2" charset="2"/>
              <a:buChar char="§"/>
            </a:pPr>
            <a:endParaRPr lang="fr-FR" sz="2000" b="1" dirty="0" smtClean="0">
              <a:solidFill>
                <a:srgbClr val="C00000"/>
              </a:solidFill>
              <a:latin typeface="Arial Narrow" panose="020B0606020202030204" pitchFamily="34" charset="0"/>
              <a:sym typeface="Wingdings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fr-FR" sz="2000" b="1" u="sng" dirty="0">
                <a:solidFill>
                  <a:srgbClr val="C00000"/>
                </a:solidFill>
                <a:latin typeface="Arial Narrow" panose="020B0606020202030204" pitchFamily="34" charset="0"/>
              </a:rPr>
              <a:t>Les points d’attention 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fr-FR" sz="1600" b="1" u="sng" dirty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800" b="1" dirty="0">
                <a:latin typeface="Arial Narrow" panose="020B0606020202030204" pitchFamily="34" charset="0"/>
              </a:rPr>
              <a:t>La </a:t>
            </a:r>
            <a:r>
              <a:rPr lang="fr-FR" sz="1800" b="1" dirty="0" smtClean="0">
                <a:latin typeface="Arial Narrow" panose="020B0606020202030204" pitchFamily="34" charset="0"/>
              </a:rPr>
              <a:t>connaissance actualisée du client</a:t>
            </a:r>
            <a:endParaRPr lang="fr-FR" sz="1800" b="1" dirty="0">
              <a:latin typeface="Arial Narrow" panose="020B060602020203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fr-FR" sz="1500" dirty="0">
              <a:latin typeface="Arial Narrow" panose="020B060602020203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800" dirty="0">
                <a:latin typeface="Arial Narrow" panose="020B0606020202030204" pitchFamily="34" charset="0"/>
              </a:rPr>
              <a:t>L’anticipation sur la </a:t>
            </a:r>
            <a:r>
              <a:rPr lang="fr-FR" sz="1800" b="1" dirty="0">
                <a:latin typeface="Arial Narrow" panose="020B0606020202030204" pitchFamily="34" charset="0"/>
              </a:rPr>
              <a:t>collecte des informations </a:t>
            </a:r>
            <a:r>
              <a:rPr lang="fr-FR" sz="1800" dirty="0">
                <a:latin typeface="Arial Narrow" panose="020B0606020202030204" pitchFamily="34" charset="0"/>
              </a:rPr>
              <a:t>pour les mouvements en espèces (</a:t>
            </a:r>
            <a:r>
              <a:rPr lang="fr-FR" sz="1800" dirty="0" smtClean="0">
                <a:latin typeface="Arial Narrow" panose="020B0606020202030204" pitchFamily="34" charset="0"/>
              </a:rPr>
              <a:t>ex. : </a:t>
            </a:r>
            <a:r>
              <a:rPr lang="fr-FR" sz="1800" dirty="0">
                <a:latin typeface="Arial Narrow" panose="020B0606020202030204" pitchFamily="34" charset="0"/>
              </a:rPr>
              <a:t>au moment de la commande des fonds ou du </a:t>
            </a:r>
            <a:r>
              <a:rPr lang="fr-FR" sz="1800" dirty="0" smtClean="0">
                <a:latin typeface="Arial Narrow" panose="020B0606020202030204" pitchFamily="34" charset="0"/>
              </a:rPr>
              <a:t>retrait)</a:t>
            </a:r>
            <a:endParaRPr lang="fr-FR" sz="1800" dirty="0">
              <a:latin typeface="Arial Narrow" panose="020B060602020203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fr-FR" sz="1500" dirty="0">
              <a:latin typeface="Arial Narrow" panose="020B060602020203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800" dirty="0">
                <a:latin typeface="Arial Narrow" panose="020B0606020202030204" pitchFamily="34" charset="0"/>
              </a:rPr>
              <a:t>Une vigilance particulière sur les </a:t>
            </a:r>
            <a:r>
              <a:rPr lang="fr-FR" sz="1800" b="1" dirty="0">
                <a:latin typeface="Arial Narrow" panose="020B0606020202030204" pitchFamily="34" charset="0"/>
              </a:rPr>
              <a:t>comptes 04 servant partiellement ou totalement à l’exercice d’activités professionnelles</a:t>
            </a:r>
            <a:r>
              <a:rPr lang="fr-FR" sz="1800" dirty="0">
                <a:latin typeface="Arial Narrow" panose="020B0606020202030204" pitchFamily="34" charset="0"/>
              </a:rPr>
              <a:t> (absence de justificatifs d’activités </a:t>
            </a:r>
            <a:r>
              <a:rPr lang="fr-FR" sz="1800" dirty="0" smtClean="0">
                <a:latin typeface="Arial Narrow" panose="020B0606020202030204" pitchFamily="34" charset="0"/>
              </a:rPr>
              <a:t>économiques).</a:t>
            </a:r>
          </a:p>
          <a:p>
            <a:pPr marL="1379538" lvl="2" indent="-285750" algn="just" eaLnBrk="1" fontAlgn="auto" hangingPunct="1">
              <a:spcBef>
                <a:spcPts val="0"/>
              </a:spcBef>
              <a:spcAft>
                <a:spcPts val="0"/>
              </a:spcAft>
              <a:buClr>
                <a:srgbClr val="F79646">
                  <a:lumMod val="75000"/>
                </a:srgbClr>
              </a:buClr>
              <a:buSzTx/>
              <a:buFont typeface="Wingdings" panose="05000000000000000000" pitchFamily="2" charset="2"/>
              <a:buChar char="Ø"/>
            </a:pPr>
            <a:r>
              <a:rPr lang="fr-FR" dirty="0" smtClean="0">
                <a:latin typeface="Arial Narrow" panose="020B0606020202030204" pitchFamily="34" charset="0"/>
                <a:sym typeface="Wingdings 3"/>
              </a:rPr>
              <a:t>Un compte professionnel doit être ouvert sur la base d’un DRC complet et conforme</a:t>
            </a:r>
            <a:endParaRPr lang="fr-FR" dirty="0" smtClean="0">
              <a:latin typeface="Arial Narrow" panose="020B060602020203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fr-FR" sz="1500" dirty="0">
              <a:latin typeface="Arial Narrow" panose="020B060602020203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800" dirty="0">
                <a:latin typeface="Arial Narrow" panose="020B0606020202030204" pitchFamily="34" charset="0"/>
              </a:rPr>
              <a:t>L’</a:t>
            </a:r>
            <a:r>
              <a:rPr lang="fr-FR" sz="1800" b="1" dirty="0">
                <a:latin typeface="Arial Narrow" panose="020B0606020202030204" pitchFamily="34" charset="0"/>
              </a:rPr>
              <a:t>alerte peut être analysée même si le client n’est pas joignable </a:t>
            </a:r>
            <a:r>
              <a:rPr lang="fr-FR" sz="1800" dirty="0">
                <a:latin typeface="Arial Narrow" panose="020B0606020202030204" pitchFamily="34" charset="0"/>
              </a:rPr>
              <a:t>(analyse du compte et des éléments de connaissance client)</a:t>
            </a:r>
          </a:p>
          <a:p>
            <a:pPr lvl="1" algn="just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fr-FR" sz="1500" dirty="0">
              <a:latin typeface="Arial Narrow" panose="020B060602020203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800" b="1" dirty="0">
                <a:latin typeface="Arial Narrow" panose="020B0606020202030204" pitchFamily="34" charset="0"/>
              </a:rPr>
              <a:t>Ne pas contacter le SLAB en présence du client et répondre à ses demandes dans les meilleurs délais</a:t>
            </a:r>
          </a:p>
          <a:p>
            <a:pPr marL="1588" indent="0" algn="just">
              <a:buNone/>
            </a:pPr>
            <a:endParaRPr lang="fr-FR" sz="1600" dirty="0" smtClean="0">
              <a:latin typeface="Arial Narrow" panose="020B0606020202030204" pitchFamily="34" charset="0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1221521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pPr lvl="0" algn="l" defTabSz="457200">
              <a:lnSpc>
                <a:spcPct val="100000"/>
              </a:lnSpc>
              <a:spcBef>
                <a:spcPts val="0"/>
              </a:spcBef>
              <a:buClrTx/>
            </a:pPr>
            <a:r>
              <a:rPr lang="fr-FR" sz="3300" cap="none" dirty="0" smtClean="0">
                <a:solidFill>
                  <a:srgbClr val="C00000"/>
                </a:solidFill>
              </a:rPr>
              <a:t>LAB-FT </a:t>
            </a:r>
            <a:r>
              <a:rPr lang="fr-FR" sz="3300" cap="none" dirty="0" smtClean="0"/>
              <a:t>– Vos contacts</a:t>
            </a:r>
            <a:endParaRPr lang="fr-FR" sz="3300" cap="none" dirty="0"/>
          </a:p>
        </p:txBody>
      </p:sp>
      <p:sp>
        <p:nvSpPr>
          <p:cNvPr id="2" name="ZoneTexte 1"/>
          <p:cNvSpPr txBox="1"/>
          <p:nvPr/>
        </p:nvSpPr>
        <p:spPr>
          <a:xfrm>
            <a:off x="165100" y="1388533"/>
            <a:ext cx="88646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2200" b="1" dirty="0" smtClean="0">
                <a:latin typeface="Arial Narrow" panose="020B0606020202030204" pitchFamily="34" charset="0"/>
              </a:rPr>
              <a:t>Vos contacts en interne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fr-FR" sz="2200" dirty="0" smtClean="0">
              <a:latin typeface="Arial Narrow" panose="020B0606020202030204" pitchFamily="34" charset="0"/>
            </a:endParaRPr>
          </a:p>
          <a:p>
            <a:pPr marL="742950" lvl="1" indent="-285750">
              <a:buClr>
                <a:srgbClr val="F79646"/>
              </a:buClr>
              <a:buFont typeface="Wingdings" panose="05000000000000000000" pitchFamily="2" charset="2"/>
              <a:buChar char="Ø"/>
            </a:pPr>
            <a:r>
              <a:rPr lang="fr-FR" sz="2000" dirty="0" smtClean="0">
                <a:latin typeface="Arial Narrow" panose="020B0606020202030204" pitchFamily="34" charset="0"/>
              </a:rPr>
              <a:t>Boîte générique</a:t>
            </a:r>
            <a:r>
              <a:rPr lang="fr-FR" sz="2000" dirty="0">
                <a:latin typeface="Arial Narrow" panose="020B0606020202030204" pitchFamily="34" charset="0"/>
              </a:rPr>
              <a:t> : </a:t>
            </a:r>
            <a:r>
              <a:rPr lang="fr-FR" sz="2000" dirty="0" smtClean="0">
                <a:latin typeface="Arial Narrow" panose="020B0606020202030204" pitchFamily="34" charset="0"/>
                <a:hlinkClick r:id="rId2"/>
              </a:rPr>
              <a:t>BG-513-SLAB-CELCA@celca.caisse-epargne.fr</a:t>
            </a:r>
            <a:endParaRPr lang="fr-FR" sz="2000" dirty="0" smtClean="0">
              <a:latin typeface="Arial Narrow" panose="020B0606020202030204" pitchFamily="34" charset="0"/>
            </a:endParaRPr>
          </a:p>
          <a:p>
            <a:pPr lvl="1">
              <a:buClr>
                <a:srgbClr val="F79646"/>
              </a:buClr>
            </a:pPr>
            <a:endParaRPr lang="fr-FR" sz="2000" dirty="0" smtClean="0">
              <a:latin typeface="Arial Narrow" panose="020B0606020202030204" pitchFamily="34" charset="0"/>
            </a:endParaRPr>
          </a:p>
          <a:p>
            <a:pPr lvl="1">
              <a:buClr>
                <a:srgbClr val="F79646"/>
              </a:buClr>
            </a:pPr>
            <a:endParaRPr lang="fr-FR" sz="2000" b="1" dirty="0" smtClean="0">
              <a:latin typeface="Arial Narrow" panose="020B0606020202030204" pitchFamily="34" charset="0"/>
            </a:endParaRPr>
          </a:p>
          <a:p>
            <a:pPr lvl="1">
              <a:buClr>
                <a:srgbClr val="F79646"/>
              </a:buClr>
            </a:pPr>
            <a:r>
              <a:rPr lang="fr-FR" sz="2000" b="1" dirty="0" smtClean="0">
                <a:latin typeface="Arial Narrow" panose="020B0606020202030204" pitchFamily="34" charset="0"/>
              </a:rPr>
              <a:t>Point d’attention : </a:t>
            </a:r>
            <a:r>
              <a:rPr lang="fr-FR" sz="200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le </a:t>
            </a:r>
            <a:r>
              <a:rPr lang="fr-FR" sz="2000" dirty="0">
                <a:solidFill>
                  <a:srgbClr val="C00000"/>
                </a:solidFill>
                <a:latin typeface="Arial Narrow" panose="020B0606020202030204" pitchFamily="34" charset="0"/>
              </a:rPr>
              <a:t>SLAB ne doit pas être contacté </a:t>
            </a:r>
            <a:r>
              <a:rPr lang="fr-FR" sz="2000" u="sng" dirty="0">
                <a:solidFill>
                  <a:srgbClr val="C00000"/>
                </a:solidFill>
                <a:latin typeface="Arial Narrow" panose="020B0606020202030204" pitchFamily="34" charset="0"/>
              </a:rPr>
              <a:t>en présence du client</a:t>
            </a:r>
            <a:r>
              <a:rPr lang="fr-FR" sz="2000" dirty="0">
                <a:solidFill>
                  <a:srgbClr val="C00000"/>
                </a:solidFill>
                <a:latin typeface="Arial Narrow" panose="020B0606020202030204" pitchFamily="34" charset="0"/>
              </a:rPr>
              <a:t>.</a:t>
            </a:r>
          </a:p>
          <a:p>
            <a:pPr lvl="1">
              <a:buClr>
                <a:srgbClr val="F79646"/>
              </a:buClr>
            </a:pPr>
            <a:endParaRPr lang="fr-FR" sz="2000" i="1" dirty="0" smtClean="0">
              <a:latin typeface="Arial Narrow" panose="020B0606020202030204" pitchFamily="34" charset="0"/>
            </a:endParaRPr>
          </a:p>
          <a:p>
            <a:pPr lvl="1">
              <a:buClr>
                <a:srgbClr val="F79646"/>
              </a:buClr>
            </a:pPr>
            <a:r>
              <a:rPr lang="fr-FR" sz="2000" i="1" dirty="0" smtClean="0">
                <a:latin typeface="Arial Narrow" panose="020B0606020202030204" pitchFamily="34" charset="0"/>
              </a:rPr>
              <a:t>Tout </a:t>
            </a:r>
            <a:r>
              <a:rPr lang="fr-FR" sz="2000" i="1" dirty="0">
                <a:latin typeface="Arial Narrow" panose="020B0606020202030204" pitchFamily="34" charset="0"/>
              </a:rPr>
              <a:t>mail envoyé sur la messagerie personnelle des collaborateurs du Service Lutte Anti </a:t>
            </a:r>
            <a:r>
              <a:rPr lang="fr-FR" sz="2000" i="1" dirty="0" smtClean="0">
                <a:latin typeface="Arial Narrow" panose="020B0606020202030204" pitchFamily="34" charset="0"/>
              </a:rPr>
              <a:t>Blanchiment ne </a:t>
            </a:r>
            <a:r>
              <a:rPr lang="fr-FR" sz="2000" i="1" dirty="0">
                <a:latin typeface="Arial Narrow" panose="020B0606020202030204" pitchFamily="34" charset="0"/>
              </a:rPr>
              <a:t>sera pas traité.</a:t>
            </a:r>
          </a:p>
          <a:p>
            <a:pPr marL="742950" lvl="1" indent="-285750">
              <a:buClr>
                <a:srgbClr val="F79646"/>
              </a:buClr>
              <a:buFont typeface="Wingdings" panose="05000000000000000000" pitchFamily="2" charset="2"/>
              <a:buChar char="Ø"/>
            </a:pPr>
            <a:endParaRPr lang="fr-FR" sz="2000" dirty="0" smtClean="0">
              <a:latin typeface="Arial Narrow" panose="020B0606020202030204" pitchFamily="34" charset="0"/>
            </a:endParaRPr>
          </a:p>
          <a:p>
            <a:pPr marL="742950" lvl="1" indent="-285750">
              <a:buClr>
                <a:srgbClr val="F79646"/>
              </a:buClr>
              <a:buFont typeface="Wingdings" panose="05000000000000000000" pitchFamily="2" charset="2"/>
              <a:buChar char="Ø"/>
            </a:pPr>
            <a:endParaRPr lang="fr-FR" sz="16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6377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717" y="336429"/>
            <a:ext cx="8361093" cy="5926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316383" y="2936381"/>
            <a:ext cx="8575675" cy="107490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fr-FR" dirty="0" smtClean="0">
                <a:solidFill>
                  <a:srgbClr val="C00000"/>
                </a:solidFill>
              </a:rPr>
              <a:t>Lutte Anti-Fraude</a:t>
            </a:r>
            <a:br>
              <a:rPr lang="fr-FR" dirty="0" smtClean="0">
                <a:solidFill>
                  <a:srgbClr val="C00000"/>
                </a:solidFill>
              </a:rPr>
            </a:br>
            <a:r>
              <a:rPr lang="fr-FR" dirty="0" smtClean="0">
                <a:solidFill>
                  <a:srgbClr val="C00000"/>
                </a:solidFill>
              </a:rPr>
              <a:t>(LAF)</a:t>
            </a:r>
            <a:endParaRPr lang="fr-FR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0684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pPr lvl="0" algn="l" defTabSz="457200">
              <a:lnSpc>
                <a:spcPct val="100000"/>
              </a:lnSpc>
              <a:spcBef>
                <a:spcPts val="0"/>
              </a:spcBef>
              <a:buClrTx/>
            </a:pPr>
            <a:r>
              <a:rPr lang="fr-FR" sz="3300" cap="none" dirty="0" smtClean="0">
                <a:solidFill>
                  <a:srgbClr val="C00000"/>
                </a:solidFill>
              </a:rPr>
              <a:t>FRAUDE EXTERNE </a:t>
            </a:r>
            <a:r>
              <a:rPr lang="fr-FR" sz="3300" cap="none" dirty="0"/>
              <a:t>-</a:t>
            </a:r>
            <a:r>
              <a:rPr lang="fr-FR" sz="3300" cap="none" dirty="0" smtClean="0"/>
              <a:t> Actualités</a:t>
            </a:r>
            <a:endParaRPr lang="fr-FR" sz="3300" cap="none" dirty="0"/>
          </a:p>
        </p:txBody>
      </p:sp>
      <p:sp>
        <p:nvSpPr>
          <p:cNvPr id="2" name="ZoneTexte 1"/>
          <p:cNvSpPr txBox="1"/>
          <p:nvPr/>
        </p:nvSpPr>
        <p:spPr>
          <a:xfrm>
            <a:off x="321731" y="1119112"/>
            <a:ext cx="8495697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Afin </a:t>
            </a:r>
            <a:r>
              <a:rPr lang="fr-FR" dirty="0">
                <a:latin typeface="Arial Narrow" panose="020B0606020202030204" pitchFamily="34" charset="0"/>
              </a:rPr>
              <a:t>de fluidifier le traitement des dossiers et simplifier le mode de contact avec le Service Lutte </a:t>
            </a:r>
            <a:r>
              <a:rPr lang="fr-FR" dirty="0" err="1">
                <a:latin typeface="Arial Narrow" panose="020B0606020202030204" pitchFamily="34" charset="0"/>
              </a:rPr>
              <a:t>Anti-Fraudes</a:t>
            </a:r>
            <a:r>
              <a:rPr lang="fr-FR" dirty="0">
                <a:latin typeface="Arial Narrow" panose="020B0606020202030204" pitchFamily="34" charset="0"/>
              </a:rPr>
              <a:t>, </a:t>
            </a:r>
            <a:r>
              <a:rPr lang="fr-FR" b="1" dirty="0">
                <a:solidFill>
                  <a:srgbClr val="C00000"/>
                </a:solidFill>
                <a:latin typeface="Arial Narrow" panose="020B0606020202030204" pitchFamily="34" charset="0"/>
              </a:rPr>
              <a:t>la Boîte Générique du SLAF </a:t>
            </a:r>
            <a:r>
              <a:rPr lang="fr-FR" dirty="0" smtClean="0">
                <a:latin typeface="Arial Narrow" panose="020B0606020202030204" pitchFamily="34" charset="0"/>
              </a:rPr>
              <a:t>a évolué depuis le 01/12/2017.</a:t>
            </a:r>
          </a:p>
          <a:p>
            <a:pPr algn="just">
              <a:buClr>
                <a:srgbClr val="C00000"/>
              </a:buClr>
            </a:pPr>
            <a:endParaRPr lang="fr-FR" sz="800" dirty="0" smtClean="0">
              <a:latin typeface="Arial Narrow" panose="020B0606020202030204" pitchFamily="34" charset="0"/>
            </a:endParaRPr>
          </a:p>
          <a:p>
            <a:pPr algn="just">
              <a:buClr>
                <a:srgbClr val="C00000"/>
              </a:buClr>
            </a:pPr>
            <a:r>
              <a:rPr lang="fr-FR" dirty="0" smtClean="0">
                <a:latin typeface="Arial Narrow" panose="020B0606020202030204" pitchFamily="34" charset="0"/>
              </a:rPr>
              <a:t>La </a:t>
            </a:r>
            <a:r>
              <a:rPr lang="fr-FR" dirty="0">
                <a:latin typeface="Arial Narrow" panose="020B0606020202030204" pitchFamily="34" charset="0"/>
              </a:rPr>
              <a:t>nouvelle BG à utiliser et à retenir est </a:t>
            </a:r>
            <a:r>
              <a:rPr lang="fr-FR" dirty="0" smtClean="0">
                <a:latin typeface="Arial Narrow" panose="020B0606020202030204" pitchFamily="34" charset="0"/>
              </a:rPr>
              <a:t>:</a:t>
            </a:r>
          </a:p>
          <a:p>
            <a:pPr algn="just">
              <a:buClr>
                <a:srgbClr val="C00000"/>
              </a:buClr>
            </a:pPr>
            <a:r>
              <a:rPr lang="fr-FR" dirty="0" smtClean="0">
                <a:latin typeface="Arial Narrow" panose="020B0606020202030204" pitchFamily="34" charset="0"/>
                <a:hlinkClick r:id="rId2"/>
              </a:rPr>
              <a:t>celca-b-ser-secufi-lutte-anti-fraudes@celca.caisse-epargne.fr</a:t>
            </a:r>
            <a:endParaRPr lang="fr-FR" dirty="0" smtClean="0">
              <a:latin typeface="Arial Narrow" panose="020B0606020202030204" pitchFamily="34" charset="0"/>
            </a:endParaRPr>
          </a:p>
          <a:p>
            <a:pPr algn="just">
              <a:buClr>
                <a:srgbClr val="C00000"/>
              </a:buClr>
            </a:pPr>
            <a:endParaRPr lang="fr-FR" sz="800" i="1" dirty="0" smtClean="0">
              <a:latin typeface="Arial Narrow" panose="020B0606020202030204" pitchFamily="34" charset="0"/>
            </a:endParaRPr>
          </a:p>
          <a:p>
            <a:pPr algn="just">
              <a:buClr>
                <a:srgbClr val="C00000"/>
              </a:buClr>
            </a:pPr>
            <a:endParaRPr lang="fr-FR" sz="800" dirty="0" smtClean="0">
              <a:latin typeface="Arial Narrow" panose="020B0606020202030204" pitchFamily="34" charset="0"/>
            </a:endParaRPr>
          </a:p>
          <a:p>
            <a:pPr algn="just">
              <a:buClr>
                <a:srgbClr val="C00000"/>
              </a:buClr>
            </a:pPr>
            <a:r>
              <a:rPr lang="fr-FR" dirty="0" smtClean="0">
                <a:latin typeface="Arial Narrow" panose="020B0606020202030204" pitchFamily="34" charset="0"/>
              </a:rPr>
              <a:t>Pour </a:t>
            </a:r>
            <a:r>
              <a:rPr lang="fr-FR" dirty="0">
                <a:latin typeface="Arial Narrow" panose="020B0606020202030204" pitchFamily="34" charset="0"/>
              </a:rPr>
              <a:t>un traitement efficace, </a:t>
            </a:r>
            <a:r>
              <a:rPr lang="fr-FR" b="1" dirty="0">
                <a:latin typeface="Arial Narrow" panose="020B0606020202030204" pitchFamily="34" charset="0"/>
              </a:rPr>
              <a:t>toute remontée de soupçon de fraude doit se faire par cette BG et</a:t>
            </a:r>
            <a:r>
              <a:rPr lang="fr-FR" dirty="0">
                <a:latin typeface="Arial Narrow" panose="020B0606020202030204" pitchFamily="34" charset="0"/>
              </a:rPr>
              <a:t> </a:t>
            </a:r>
            <a:r>
              <a:rPr lang="fr-FR" b="1" dirty="0">
                <a:latin typeface="Arial Narrow" panose="020B0606020202030204" pitchFamily="34" charset="0"/>
              </a:rPr>
              <a:t>impérativement comporter </a:t>
            </a:r>
            <a:r>
              <a:rPr lang="fr-FR" dirty="0">
                <a:latin typeface="Arial Narrow" panose="020B0606020202030204" pitchFamily="34" charset="0"/>
              </a:rPr>
              <a:t>a minima </a:t>
            </a:r>
            <a:r>
              <a:rPr lang="fr-FR" b="1" dirty="0">
                <a:latin typeface="Arial Narrow" panose="020B0606020202030204" pitchFamily="34" charset="0"/>
              </a:rPr>
              <a:t>les éléments suivants</a:t>
            </a:r>
            <a:r>
              <a:rPr lang="fr-FR" dirty="0">
                <a:latin typeface="Arial Narrow" panose="020B0606020202030204" pitchFamily="34" charset="0"/>
              </a:rPr>
              <a:t> </a:t>
            </a:r>
            <a:r>
              <a:rPr lang="fr-FR" dirty="0" smtClean="0">
                <a:latin typeface="Arial Narrow" panose="020B0606020202030204" pitchFamily="34" charset="0"/>
              </a:rPr>
              <a:t>:</a:t>
            </a:r>
          </a:p>
          <a:p>
            <a:pPr algn="just">
              <a:buClr>
                <a:srgbClr val="C00000"/>
              </a:buClr>
            </a:pPr>
            <a:endParaRPr lang="fr-FR" sz="800" dirty="0">
              <a:latin typeface="Arial Narrow" panose="020B0606020202030204" pitchFamily="34" charset="0"/>
            </a:endParaRPr>
          </a:p>
          <a:p>
            <a:pPr marL="742950" lvl="1" indent="-28575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N</a:t>
            </a:r>
            <a:r>
              <a:rPr lang="fr-FR" dirty="0">
                <a:latin typeface="Arial Narrow" panose="020B0606020202030204" pitchFamily="34" charset="0"/>
              </a:rPr>
              <a:t>° de personne, nom, prénom</a:t>
            </a:r>
          </a:p>
          <a:p>
            <a:pPr marL="742950" lvl="1" indent="-28575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Descriptif </a:t>
            </a:r>
            <a:r>
              <a:rPr lang="fr-FR" dirty="0">
                <a:latin typeface="Arial Narrow" panose="020B0606020202030204" pitchFamily="34" charset="0"/>
              </a:rPr>
              <a:t>de la typologie de la fraude (opérations réalisées, nature de ces opérations, éléments déclaratifs du client appuyés ou non par des justificatifs, …)</a:t>
            </a:r>
          </a:p>
          <a:p>
            <a:pPr marL="742950" lvl="1" indent="-28575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Actions </a:t>
            </a:r>
            <a:r>
              <a:rPr lang="fr-FR" dirty="0">
                <a:latin typeface="Arial Narrow" panose="020B0606020202030204" pitchFamily="34" charset="0"/>
              </a:rPr>
              <a:t>déjà engagées (contact client, opposition, demande de retour de fonds, </a:t>
            </a:r>
            <a:r>
              <a:rPr lang="fr-FR" dirty="0" smtClean="0">
                <a:latin typeface="Arial Narrow" panose="020B0606020202030204" pitchFamily="34" charset="0"/>
              </a:rPr>
              <a:t>…)</a:t>
            </a:r>
          </a:p>
          <a:p>
            <a:pPr marL="0" lvl="1" algn="just">
              <a:buClr>
                <a:srgbClr val="C00000"/>
              </a:buClr>
            </a:pPr>
            <a:endParaRPr lang="fr-FR" sz="800" i="1" dirty="0" smtClean="0">
              <a:latin typeface="Arial Narrow" panose="020B0606020202030204" pitchFamily="34" charset="0"/>
            </a:endParaRPr>
          </a:p>
          <a:p>
            <a:pPr marL="0" lvl="1" algn="just">
              <a:buClr>
                <a:srgbClr val="C00000"/>
              </a:buClr>
            </a:pPr>
            <a:r>
              <a:rPr lang="fr-FR" i="1" dirty="0" smtClean="0">
                <a:latin typeface="Arial Narrow" panose="020B0606020202030204" pitchFamily="34" charset="0"/>
              </a:rPr>
              <a:t>Tout mail envoyé </a:t>
            </a:r>
            <a:r>
              <a:rPr lang="fr-FR" i="1" dirty="0">
                <a:latin typeface="Arial Narrow" panose="020B0606020202030204" pitchFamily="34" charset="0"/>
              </a:rPr>
              <a:t>sur la messagerie personnelle des collaborateurs du Service Lutte Anti Fraudes ne </a:t>
            </a:r>
            <a:r>
              <a:rPr lang="fr-FR" i="1" dirty="0" smtClean="0">
                <a:latin typeface="Arial Narrow" panose="020B0606020202030204" pitchFamily="34" charset="0"/>
              </a:rPr>
              <a:t>sera </a:t>
            </a:r>
            <a:r>
              <a:rPr lang="fr-FR" i="1" dirty="0">
                <a:latin typeface="Arial Narrow" panose="020B0606020202030204" pitchFamily="34" charset="0"/>
              </a:rPr>
              <a:t>pas </a:t>
            </a:r>
            <a:r>
              <a:rPr lang="fr-FR" i="1" dirty="0" smtClean="0">
                <a:latin typeface="Arial Narrow" panose="020B0606020202030204" pitchFamily="34" charset="0"/>
              </a:rPr>
              <a:t>traité.</a:t>
            </a:r>
          </a:p>
        </p:txBody>
      </p:sp>
      <p:pic>
        <p:nvPicPr>
          <p:cNvPr id="1026" name="Picture 2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5" t="10735" r="7632" b="4280"/>
          <a:stretch/>
        </p:blipFill>
        <p:spPr bwMode="auto">
          <a:xfrm>
            <a:off x="6148322" y="4779335"/>
            <a:ext cx="2743218" cy="1397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321731" y="5132716"/>
            <a:ext cx="58265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Les fiches pratiques et outils détection de faux documents </a:t>
            </a:r>
            <a:r>
              <a:rPr lang="fr-FR" dirty="0" smtClean="0">
                <a:latin typeface="Arial Narrow" panose="020B0606020202030204" pitchFamily="34" charset="0"/>
              </a:rPr>
              <a:t>sont désormais intégrés dans la </a:t>
            </a:r>
            <a:r>
              <a:rPr lang="fr-FR" b="1" dirty="0" smtClean="0">
                <a:latin typeface="Arial Narrow" panose="020B0606020202030204" pitchFamily="34" charset="0"/>
              </a:rPr>
              <a:t>Rubrique des commerciaux </a:t>
            </a:r>
            <a:r>
              <a:rPr lang="fr-FR" dirty="0" smtClean="0">
                <a:latin typeface="Arial Narrow" panose="020B0606020202030204" pitchFamily="34" charset="0"/>
              </a:rPr>
              <a:t>\ Connaissance Client \ </a:t>
            </a:r>
            <a:r>
              <a:rPr lang="fr-FR" dirty="0" smtClean="0">
                <a:latin typeface="Arial Narrow" panose="020B0606020202030204" pitchFamily="34" charset="0"/>
                <a:hlinkClick r:id="rId3"/>
              </a:rPr>
              <a:t>Prévention et traitement de la fraude</a:t>
            </a:r>
            <a:endParaRPr lang="fr-FR" dirty="0" smtClean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8279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pPr lvl="0" algn="l" defTabSz="457200">
              <a:lnSpc>
                <a:spcPct val="100000"/>
              </a:lnSpc>
              <a:spcBef>
                <a:spcPts val="0"/>
              </a:spcBef>
              <a:buClrTx/>
            </a:pPr>
            <a:r>
              <a:rPr lang="fr-FR" sz="3300" cap="none" dirty="0" smtClean="0">
                <a:solidFill>
                  <a:srgbClr val="C00000"/>
                </a:solidFill>
              </a:rPr>
              <a:t>FRAUDE EXTERNE </a:t>
            </a:r>
            <a:r>
              <a:rPr lang="fr-FR" sz="3300" cap="none" dirty="0" smtClean="0"/>
              <a:t>– Chèque</a:t>
            </a:r>
            <a:endParaRPr lang="fr-FR" sz="3300" cap="none" dirty="0"/>
          </a:p>
        </p:txBody>
      </p:sp>
      <p:sp>
        <p:nvSpPr>
          <p:cNvPr id="2" name="ZoneTexte 1"/>
          <p:cNvSpPr txBox="1"/>
          <p:nvPr/>
        </p:nvSpPr>
        <p:spPr>
          <a:xfrm>
            <a:off x="321731" y="1119112"/>
            <a:ext cx="8495697" cy="5124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Grace au nouveau paramétrage des réserves d’encaissement, le</a:t>
            </a:r>
            <a:r>
              <a:rPr lang="fr-FR" sz="16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 préjudice  lié aux chèques volés/falsifiés  remis à l’encaissement </a:t>
            </a:r>
            <a:r>
              <a:rPr lang="fr-FR" sz="1600" b="1" dirty="0" smtClean="0">
                <a:latin typeface="Arial Narrow" panose="020B0606020202030204" pitchFamily="34" charset="0"/>
              </a:rPr>
              <a:t>est en diminution dans notre Caisse.</a:t>
            </a:r>
          </a:p>
          <a:p>
            <a:pPr marL="285750" indent="-28575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Toutefois, il demeure des cas de remises de chèques volés/falsifiés sur lesquels sont constatés des levées ou des forçages des réserves d’encaissement (sous l’insistance du fraudeur) lors de retraits d’espèces multiples dans une ou plusieurs agences. </a:t>
            </a:r>
          </a:p>
          <a:p>
            <a:pPr marL="285750" indent="-28575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fr-FR" sz="1600" b="1" dirty="0" smtClean="0">
              <a:latin typeface="Arial Narrow" panose="020B0606020202030204" pitchFamily="34" charset="0"/>
            </a:endParaRPr>
          </a:p>
          <a:p>
            <a:pPr algn="just">
              <a:buClr>
                <a:srgbClr val="C00000"/>
              </a:buClr>
            </a:pPr>
            <a:r>
              <a:rPr lang="fr-FR" sz="1600" b="1" dirty="0" smtClean="0">
                <a:latin typeface="Arial Narrow" panose="020B0606020202030204" pitchFamily="34" charset="0"/>
              </a:rPr>
              <a:t>LES BONNES PRATIQUES</a:t>
            </a:r>
            <a:endParaRPr lang="fr-FR" sz="1600" b="1" dirty="0">
              <a:latin typeface="Arial Narrow" panose="020B0606020202030204" pitchFamily="34" charset="0"/>
            </a:endParaRPr>
          </a:p>
          <a:p>
            <a:pPr marL="285750" indent="-28575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fr-FR" sz="700" dirty="0" smtClean="0">
              <a:latin typeface="Arial Narrow" panose="020B0606020202030204" pitchFamily="34" charset="0"/>
            </a:endParaRPr>
          </a:p>
          <a:p>
            <a:pPr marL="285750" indent="-28575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600" b="1" dirty="0">
                <a:latin typeface="Arial Narrow" panose="020B0606020202030204" pitchFamily="34" charset="0"/>
              </a:rPr>
              <a:t>Une vigilance particulière </a:t>
            </a:r>
            <a:r>
              <a:rPr lang="fr-FR" sz="1600" dirty="0">
                <a:latin typeface="Arial Narrow" panose="020B0606020202030204" pitchFamily="34" charset="0"/>
              </a:rPr>
              <a:t>doit être apportée </a:t>
            </a:r>
            <a:r>
              <a:rPr lang="fr-FR" sz="1600" b="1" dirty="0">
                <a:solidFill>
                  <a:srgbClr val="C00000"/>
                </a:solidFill>
                <a:latin typeface="Arial Narrow" panose="020B0606020202030204" pitchFamily="34" charset="0"/>
              </a:rPr>
              <a:t>au moment de la remise des instruments de paiement </a:t>
            </a:r>
            <a:r>
              <a:rPr lang="fr-FR" sz="1600" dirty="0">
                <a:latin typeface="Arial Narrow" panose="020B0606020202030204" pitchFamily="34" charset="0"/>
              </a:rPr>
              <a:t>; mais également  </a:t>
            </a:r>
            <a:r>
              <a:rPr lang="fr-FR" sz="1600" b="1" dirty="0">
                <a:solidFill>
                  <a:srgbClr val="C00000"/>
                </a:solidFill>
                <a:latin typeface="Arial Narrow" panose="020B0606020202030204" pitchFamily="34" charset="0"/>
              </a:rPr>
              <a:t>après avoir remis les moyens de paiement </a:t>
            </a:r>
            <a:r>
              <a:rPr lang="fr-FR" sz="1600" dirty="0">
                <a:latin typeface="Arial Narrow" panose="020B0606020202030204" pitchFamily="34" charset="0"/>
              </a:rPr>
              <a:t>et particulièrement après le premier versement sur le compte.</a:t>
            </a:r>
            <a:endParaRPr lang="fr-FR" sz="1600" b="1" dirty="0">
              <a:latin typeface="Arial Narrow" panose="020B0606020202030204" pitchFamily="34" charset="0"/>
            </a:endParaRPr>
          </a:p>
          <a:p>
            <a:pPr marL="285750" indent="-28575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fr-FR" sz="1600" b="1" u="sng" dirty="0" smtClean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marL="285750" indent="-28575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600" b="1" u="sng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A la remise</a:t>
            </a:r>
            <a:r>
              <a:rPr lang="fr-FR" sz="16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 : </a:t>
            </a:r>
          </a:p>
          <a:p>
            <a:pPr marL="742950" lvl="1" indent="-285750" algn="just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fr-FR" sz="1600" b="1" dirty="0" smtClean="0">
                <a:latin typeface="Arial Narrow" panose="020B0606020202030204" pitchFamily="34" charset="0"/>
              </a:rPr>
              <a:t>S’assurer </a:t>
            </a:r>
            <a:r>
              <a:rPr lang="fr-FR" sz="1600" b="1" dirty="0">
                <a:latin typeface="Arial Narrow" panose="020B0606020202030204" pitchFamily="34" charset="0"/>
              </a:rPr>
              <a:t>de la régularité formelle du chèque </a:t>
            </a:r>
            <a:r>
              <a:rPr lang="fr-FR" sz="1600" dirty="0">
                <a:latin typeface="Arial Narrow" panose="020B0606020202030204" pitchFamily="34" charset="0"/>
              </a:rPr>
              <a:t>avant de le scanner </a:t>
            </a:r>
            <a:r>
              <a:rPr lang="fr-FR" sz="1600" dirty="0" smtClean="0">
                <a:latin typeface="Arial Narrow" panose="020B0606020202030204" pitchFamily="34" charset="0"/>
              </a:rPr>
              <a:t>et à en cas de doute contacter la banque tirée pour vérifier notamment le montant, le bénéficiaire et la </a:t>
            </a:r>
            <a:r>
              <a:rPr lang="fr-FR" sz="1600" dirty="0">
                <a:latin typeface="Arial Narrow" panose="020B0606020202030204" pitchFamily="34" charset="0"/>
              </a:rPr>
              <a:t>provision.</a:t>
            </a:r>
          </a:p>
          <a:p>
            <a:pPr marL="742950" lvl="1" indent="-285750" algn="just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fr-FR" sz="1600" b="1" dirty="0">
                <a:latin typeface="Arial Narrow" panose="020B0606020202030204" pitchFamily="34" charset="0"/>
              </a:rPr>
              <a:t>R</a:t>
            </a:r>
            <a:r>
              <a:rPr lang="fr-FR" sz="1600" b="1" dirty="0" smtClean="0">
                <a:latin typeface="Arial Narrow" panose="020B0606020202030204" pitchFamily="34" charset="0"/>
              </a:rPr>
              <a:t>especter </a:t>
            </a:r>
            <a:r>
              <a:rPr lang="fr-FR" sz="1600" b="1" dirty="0">
                <a:latin typeface="Arial Narrow" panose="020B0606020202030204" pitchFamily="34" charset="0"/>
              </a:rPr>
              <a:t>les délais d’encaissement et ne pas forcer le délai </a:t>
            </a:r>
            <a:r>
              <a:rPr lang="fr-FR" sz="1600" dirty="0">
                <a:latin typeface="Arial Narrow" panose="020B0606020202030204" pitchFamily="34" charset="0"/>
              </a:rPr>
              <a:t>d’encaissement si </a:t>
            </a:r>
            <a:r>
              <a:rPr lang="fr-FR" sz="1600" dirty="0" smtClean="0">
                <a:latin typeface="Arial Narrow" panose="020B0606020202030204" pitchFamily="34" charset="0"/>
              </a:rPr>
              <a:t>doute.</a:t>
            </a:r>
            <a:endParaRPr lang="fr-FR" sz="1600" dirty="0">
              <a:latin typeface="Arial Narrow" panose="020B0606020202030204" pitchFamily="34" charset="0"/>
            </a:endParaRPr>
          </a:p>
          <a:p>
            <a:pPr marL="285750" indent="-28575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fr-FR" sz="1600" b="1" u="sng" dirty="0" smtClean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marL="285750" indent="-28575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600" b="1" u="sng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Lors </a:t>
            </a:r>
            <a:r>
              <a:rPr lang="fr-FR" sz="1600" b="1" u="sng" dirty="0">
                <a:solidFill>
                  <a:srgbClr val="C00000"/>
                </a:solidFill>
                <a:latin typeface="Arial Narrow" panose="020B0606020202030204" pitchFamily="34" charset="0"/>
              </a:rPr>
              <a:t>des retraits espèces</a:t>
            </a:r>
            <a:r>
              <a:rPr lang="fr-FR" sz="1600" b="1" dirty="0">
                <a:solidFill>
                  <a:srgbClr val="C00000"/>
                </a:solidFill>
                <a:latin typeface="Arial Narrow" panose="020B0606020202030204" pitchFamily="34" charset="0"/>
              </a:rPr>
              <a:t> :</a:t>
            </a:r>
            <a:r>
              <a:rPr lang="fr-FR" sz="1600" dirty="0">
                <a:latin typeface="Arial Narrow" panose="020B0606020202030204" pitchFamily="34" charset="0"/>
              </a:rPr>
              <a:t> </a:t>
            </a:r>
            <a:endParaRPr lang="fr-FR" sz="1600" dirty="0" smtClean="0">
              <a:latin typeface="Arial Narrow" panose="020B0606020202030204" pitchFamily="34" charset="0"/>
            </a:endParaRPr>
          </a:p>
          <a:p>
            <a:pPr marL="742950" lvl="1" indent="-285750" algn="just">
              <a:buClr>
                <a:srgbClr val="F79646">
                  <a:lumMod val="75000"/>
                </a:srgbClr>
              </a:buClr>
              <a:buFont typeface="Wingdings" panose="05000000000000000000" pitchFamily="2" charset="2"/>
              <a:buChar char="Ø"/>
            </a:pPr>
            <a:r>
              <a:rPr lang="fr-FR" sz="1600" b="1" dirty="0" smtClean="0">
                <a:latin typeface="Arial Narrow" panose="020B0606020202030204" pitchFamily="34" charset="0"/>
              </a:rPr>
              <a:t>Consulter </a:t>
            </a:r>
            <a:r>
              <a:rPr lang="fr-FR" sz="1600" b="1" dirty="0">
                <a:latin typeface="Arial Narrow" panose="020B0606020202030204" pitchFamily="34" charset="0"/>
              </a:rPr>
              <a:t>l'historique des retraits </a:t>
            </a:r>
            <a:r>
              <a:rPr lang="fr-FR" sz="1600" dirty="0" smtClean="0">
                <a:latin typeface="Arial Narrow" panose="020B0606020202030204" pitchFamily="34" charset="0"/>
              </a:rPr>
              <a:t>et s'assurer </a:t>
            </a:r>
            <a:r>
              <a:rPr lang="fr-FR" sz="1600" dirty="0">
                <a:latin typeface="Arial Narrow" panose="020B0606020202030204" pitchFamily="34" charset="0"/>
              </a:rPr>
              <a:t>qu'il n'y a pas de tentative de fraude par retraits </a:t>
            </a:r>
            <a:r>
              <a:rPr lang="fr-FR" sz="1600" dirty="0" smtClean="0">
                <a:latin typeface="Arial Narrow" panose="020B0606020202030204" pitchFamily="34" charset="0"/>
              </a:rPr>
              <a:t>multiples </a:t>
            </a:r>
            <a:r>
              <a:rPr lang="fr-FR" sz="1600" dirty="0">
                <a:latin typeface="Arial Narrow" panose="020B0606020202030204" pitchFamily="34" charset="0"/>
              </a:rPr>
              <a:t>ou </a:t>
            </a:r>
            <a:r>
              <a:rPr lang="fr-FR" sz="1600" b="1" dirty="0">
                <a:latin typeface="Arial Narrow" panose="020B0606020202030204" pitchFamily="34" charset="0"/>
              </a:rPr>
              <a:t>de dépôt de chèques anormalement élevés et/ou virement atypique  sans rapport avec les « revenus » </a:t>
            </a:r>
            <a:r>
              <a:rPr lang="fr-FR" sz="1600" b="1" dirty="0" smtClean="0">
                <a:latin typeface="Arial Narrow" panose="020B0606020202030204" pitchFamily="34" charset="0"/>
              </a:rPr>
              <a:t>habituels </a:t>
            </a:r>
            <a:r>
              <a:rPr lang="fr-FR" sz="1600" b="1" dirty="0">
                <a:latin typeface="Arial Narrow" panose="020B0606020202030204" pitchFamily="34" charset="0"/>
              </a:rPr>
              <a:t>des </a:t>
            </a:r>
            <a:r>
              <a:rPr lang="fr-FR" sz="1600" b="1" dirty="0" smtClean="0">
                <a:latin typeface="Arial Narrow" panose="020B0606020202030204" pitchFamily="34" charset="0"/>
              </a:rPr>
              <a:t>clients.</a:t>
            </a:r>
            <a:endParaRPr lang="fr-FR" sz="14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8880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pPr lvl="0" algn="l" defTabSz="457200">
              <a:lnSpc>
                <a:spcPct val="100000"/>
              </a:lnSpc>
              <a:spcBef>
                <a:spcPts val="0"/>
              </a:spcBef>
              <a:buClrTx/>
            </a:pPr>
            <a:r>
              <a:rPr lang="fr-FR" sz="3300" cap="none" dirty="0" smtClean="0">
                <a:solidFill>
                  <a:srgbClr val="C00000"/>
                </a:solidFill>
              </a:rPr>
              <a:t>FRAUDE EXTERNE </a:t>
            </a:r>
            <a:r>
              <a:rPr lang="fr-FR" sz="3300" cap="none" dirty="0" smtClean="0"/>
              <a:t>– </a:t>
            </a:r>
            <a:r>
              <a:rPr lang="fr-FR" sz="3300" cap="none" dirty="0" err="1" smtClean="0"/>
              <a:t>Phishing</a:t>
            </a:r>
            <a:endParaRPr lang="fr-FR" sz="3300" cap="none" dirty="0"/>
          </a:p>
        </p:txBody>
      </p:sp>
      <p:sp>
        <p:nvSpPr>
          <p:cNvPr id="2" name="ZoneTexte 1"/>
          <p:cNvSpPr txBox="1"/>
          <p:nvPr/>
        </p:nvSpPr>
        <p:spPr>
          <a:xfrm>
            <a:off x="321731" y="1119112"/>
            <a:ext cx="8495697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fr-FR" dirty="0" smtClean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marL="285750" lvl="0" indent="-28575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En cas de présence d’un </a:t>
            </a:r>
            <a:r>
              <a:rPr lang="fr-FR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mail douteux </a:t>
            </a:r>
            <a:r>
              <a:rPr lang="fr-FR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réceptionné dans votre messagerie (</a:t>
            </a:r>
            <a:r>
              <a:rPr lang="fr-FR" dirty="0">
                <a:solidFill>
                  <a:prstClr val="black"/>
                </a:solidFill>
                <a:latin typeface="Arial Narrow" panose="020B0606020202030204" pitchFamily="34" charset="0"/>
              </a:rPr>
              <a:t>notamment émetteur non lié à votre activité professionnelle ou non identifiable)</a:t>
            </a:r>
            <a:r>
              <a:rPr lang="fr-FR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 ou par un client, </a:t>
            </a:r>
            <a:r>
              <a:rPr lang="fr-FR" dirty="0">
                <a:solidFill>
                  <a:prstClr val="black"/>
                </a:solidFill>
                <a:latin typeface="Arial Narrow" panose="020B0606020202030204" pitchFamily="34" charset="0"/>
              </a:rPr>
              <a:t>la </a:t>
            </a:r>
            <a:r>
              <a:rPr lang="fr-FR" b="1" dirty="0">
                <a:solidFill>
                  <a:prstClr val="black"/>
                </a:solidFill>
                <a:latin typeface="Arial Narrow" panose="020B0606020202030204" pitchFamily="34" charset="0"/>
              </a:rPr>
              <a:t>conduite à </a:t>
            </a:r>
            <a:r>
              <a:rPr lang="fr-FR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tenir ou à communiquer au client </a:t>
            </a:r>
            <a:r>
              <a:rPr lang="fr-FR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est </a:t>
            </a:r>
            <a:r>
              <a:rPr lang="fr-FR" dirty="0">
                <a:solidFill>
                  <a:prstClr val="black"/>
                </a:solidFill>
                <a:latin typeface="Arial Narrow" panose="020B0606020202030204" pitchFamily="34" charset="0"/>
              </a:rPr>
              <a:t>la suivante </a:t>
            </a:r>
            <a:r>
              <a:rPr lang="fr-FR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:</a:t>
            </a:r>
          </a:p>
          <a:p>
            <a:pPr marL="285750" lvl="0" indent="-28575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fr-FR" dirty="0" smtClean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marL="742950" lvl="1" indent="-285750" algn="just">
              <a:buClr>
                <a:srgbClr val="F79646">
                  <a:lumMod val="75000"/>
                </a:srgbClr>
              </a:buClr>
              <a:buFont typeface="Wingdings" panose="05000000000000000000" pitchFamily="2" charset="2"/>
              <a:buChar char="Ø"/>
            </a:pPr>
            <a:r>
              <a:rPr lang="fr-FR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Ne pas répondre </a:t>
            </a:r>
          </a:p>
          <a:p>
            <a:pPr marL="742950" lvl="1" indent="-285750" algn="just">
              <a:buClr>
                <a:srgbClr val="F79646">
                  <a:lumMod val="75000"/>
                </a:srgbClr>
              </a:buClr>
              <a:buFont typeface="Wingdings" panose="05000000000000000000" pitchFamily="2" charset="2"/>
              <a:buChar char="Ø"/>
            </a:pPr>
            <a:r>
              <a:rPr lang="fr-FR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Ne </a:t>
            </a:r>
            <a:r>
              <a:rPr lang="fr-FR" dirty="0">
                <a:solidFill>
                  <a:prstClr val="black"/>
                </a:solidFill>
                <a:latin typeface="Arial Narrow" panose="020B0606020202030204" pitchFamily="34" charset="0"/>
              </a:rPr>
              <a:t>pas ouvrir les pièces </a:t>
            </a:r>
            <a:r>
              <a:rPr lang="fr-FR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jointes</a:t>
            </a:r>
          </a:p>
          <a:p>
            <a:pPr marL="742950" lvl="1" indent="-285750" algn="just">
              <a:buClr>
                <a:srgbClr val="F79646">
                  <a:lumMod val="75000"/>
                </a:srgbClr>
              </a:buClr>
              <a:buFont typeface="Wingdings" panose="05000000000000000000" pitchFamily="2" charset="2"/>
              <a:buChar char="Ø"/>
            </a:pPr>
            <a:r>
              <a:rPr lang="fr-FR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Ne </a:t>
            </a:r>
            <a:r>
              <a:rPr lang="fr-FR" dirty="0">
                <a:solidFill>
                  <a:prstClr val="black"/>
                </a:solidFill>
                <a:latin typeface="Arial Narrow" panose="020B0606020202030204" pitchFamily="34" charset="0"/>
              </a:rPr>
              <a:t>pas cliquer sur les liens présents dans le mail</a:t>
            </a:r>
          </a:p>
          <a:p>
            <a:pPr marL="285750" indent="-285750" algn="just"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fr-FR" dirty="0" smtClean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marL="285750" indent="-285750" algn="just"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Le </a:t>
            </a:r>
            <a:r>
              <a:rPr lang="fr-FR" dirty="0">
                <a:solidFill>
                  <a:prstClr val="black"/>
                </a:solidFill>
                <a:latin typeface="Arial Narrow" panose="020B0606020202030204" pitchFamily="34" charset="0"/>
              </a:rPr>
              <a:t>message frauduleux devra être transféré à </a:t>
            </a:r>
            <a:r>
              <a:rPr lang="fr-FR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l’adresse</a:t>
            </a:r>
            <a:r>
              <a:rPr lang="fr-FR" dirty="0">
                <a:solidFill>
                  <a:prstClr val="black"/>
                </a:solidFill>
                <a:latin typeface="Arial Narrow" panose="020B0606020202030204" pitchFamily="34" charset="0"/>
              </a:rPr>
              <a:t> </a:t>
            </a:r>
            <a:r>
              <a:rPr lang="fr-FR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:</a:t>
            </a:r>
          </a:p>
          <a:p>
            <a:pPr algn="just">
              <a:spcAft>
                <a:spcPts val="0"/>
              </a:spcAft>
              <a:buClr>
                <a:srgbClr val="C00000"/>
              </a:buClr>
            </a:pPr>
            <a:endParaRPr lang="fr-FR" sz="600" dirty="0" smtClean="0">
              <a:solidFill>
                <a:prstClr val="black"/>
              </a:solidFill>
              <a:latin typeface="Arial Narrow" panose="020B0606020202030204" pitchFamily="34" charset="0"/>
              <a:hlinkClick r:id="rId2"/>
            </a:endParaRPr>
          </a:p>
          <a:p>
            <a:pPr algn="just">
              <a:spcAft>
                <a:spcPts val="0"/>
              </a:spcAft>
              <a:buClr>
                <a:srgbClr val="C00000"/>
              </a:buClr>
            </a:pPr>
            <a:r>
              <a:rPr lang="fr-FR" dirty="0" smtClean="0">
                <a:solidFill>
                  <a:prstClr val="black"/>
                </a:solidFill>
                <a:latin typeface="Arial Narrow" panose="020B0606020202030204" pitchFamily="34" charset="0"/>
                <a:hlinkClick r:id="rId2"/>
              </a:rPr>
              <a:t>LD_513_SPE_SECURITE_INFORMATIQUE@celca.caisse-epargne.fr</a:t>
            </a:r>
            <a:endParaRPr lang="fr-FR" dirty="0" smtClean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marL="285750" indent="-285750" algn="just"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fr-FR" sz="600" dirty="0" smtClean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marL="285750" indent="-285750" algn="just"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6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Puis supprimé </a:t>
            </a:r>
            <a:r>
              <a:rPr lang="fr-FR" sz="1600" dirty="0">
                <a:solidFill>
                  <a:prstClr val="black"/>
                </a:solidFill>
                <a:latin typeface="Arial Narrow" panose="020B0606020202030204" pitchFamily="34" charset="0"/>
              </a:rPr>
              <a:t>de votre messagerie</a:t>
            </a:r>
            <a:endParaRPr lang="fr-FR" sz="1600" b="1" dirty="0" smtClean="0">
              <a:solidFill>
                <a:srgbClr val="1F497D"/>
              </a:solidFill>
              <a:ea typeface="Calibri"/>
            </a:endParaRPr>
          </a:p>
          <a:p>
            <a:pPr algn="just">
              <a:spcAft>
                <a:spcPts val="0"/>
              </a:spcAft>
              <a:buClr>
                <a:srgbClr val="C00000"/>
              </a:buClr>
            </a:pPr>
            <a:endParaRPr lang="fr-FR" sz="1600" b="1" dirty="0" smtClean="0">
              <a:solidFill>
                <a:srgbClr val="1F497D"/>
              </a:solidFill>
              <a:ea typeface="Calibri"/>
            </a:endParaRPr>
          </a:p>
          <a:p>
            <a:pPr algn="just">
              <a:spcAft>
                <a:spcPts val="0"/>
              </a:spcAft>
              <a:buClr>
                <a:srgbClr val="C00000"/>
              </a:buClr>
            </a:pPr>
            <a:r>
              <a:rPr lang="fr-FR" sz="1600" b="1" dirty="0" smtClean="0">
                <a:solidFill>
                  <a:srgbClr val="1F497D"/>
                </a:solidFill>
                <a:latin typeface="Arial Narrow" panose="020B0606020202030204" pitchFamily="34" charset="0"/>
                <a:ea typeface="Calibri"/>
              </a:rPr>
              <a:t>Exemple de contenu de mail frauduleux :</a:t>
            </a:r>
          </a:p>
          <a:p>
            <a:pPr algn="just">
              <a:spcAft>
                <a:spcPts val="0"/>
              </a:spcAft>
              <a:buClr>
                <a:srgbClr val="C00000"/>
              </a:buClr>
            </a:pPr>
            <a:endParaRPr lang="fr-FR" sz="1600" b="1" dirty="0">
              <a:solidFill>
                <a:srgbClr val="1F497D"/>
              </a:solidFill>
              <a:ea typeface="Calibri"/>
            </a:endParaRPr>
          </a:p>
          <a:p>
            <a:pPr marL="285750" indent="-28575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>
                <a:solidFill>
                  <a:prstClr val="black"/>
                </a:solidFill>
                <a:latin typeface="Arial Narrow" panose="020B0606020202030204" pitchFamily="34" charset="0"/>
              </a:rPr>
              <a:t>Peux-tu me recontacter rapidement par e-mail si tu me lis ?</a:t>
            </a:r>
          </a:p>
          <a:p>
            <a:pPr marL="285750" indent="-28575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>
                <a:solidFill>
                  <a:prstClr val="black"/>
                </a:solidFill>
                <a:latin typeface="Arial Narrow" panose="020B0606020202030204" pitchFamily="34" charset="0"/>
              </a:rPr>
              <a:t>Je peux te faire part d'une difficulté par mail </a:t>
            </a:r>
            <a:r>
              <a:rPr lang="fr-FR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?</a:t>
            </a:r>
          </a:p>
          <a:p>
            <a:pPr marL="285750" indent="-28575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>
                <a:solidFill>
                  <a:prstClr val="black"/>
                </a:solidFill>
                <a:latin typeface="Arial Narrow" panose="020B0606020202030204" pitchFamily="34" charset="0"/>
              </a:rPr>
              <a:t>Où es-tu, je veux te parler d'un souci assez grave</a:t>
            </a:r>
            <a:r>
              <a:rPr lang="fr-FR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.</a:t>
            </a:r>
            <a:endParaRPr lang="fr-FR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2526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pPr lvl="0" algn="l" defTabSz="457200">
              <a:lnSpc>
                <a:spcPct val="100000"/>
              </a:lnSpc>
              <a:spcBef>
                <a:spcPts val="0"/>
              </a:spcBef>
              <a:buClrTx/>
            </a:pPr>
            <a:r>
              <a:rPr lang="fr-FR" sz="3300" cap="none" dirty="0" smtClean="0">
                <a:solidFill>
                  <a:srgbClr val="C00000"/>
                </a:solidFill>
              </a:rPr>
              <a:t>FRAUDE INTERNE </a:t>
            </a:r>
            <a:r>
              <a:rPr lang="fr-FR" sz="3300" cap="none" dirty="0" smtClean="0"/>
              <a:t>- Prévention</a:t>
            </a:r>
            <a:endParaRPr lang="fr-FR" sz="3300" cap="none" dirty="0"/>
          </a:p>
        </p:txBody>
      </p:sp>
      <p:sp>
        <p:nvSpPr>
          <p:cNvPr id="2" name="ZoneTexte 1"/>
          <p:cNvSpPr txBox="1"/>
          <p:nvPr/>
        </p:nvSpPr>
        <p:spPr>
          <a:xfrm>
            <a:off x="321731" y="1119112"/>
            <a:ext cx="8495697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0638" lvl="1" indent="-20638" algn="just" fontAlgn="base">
              <a:spcBef>
                <a:spcPct val="20000"/>
              </a:spcBef>
              <a:spcAft>
                <a:spcPct val="0"/>
              </a:spcAft>
              <a:buClr>
                <a:srgbClr val="F47920"/>
              </a:buClr>
              <a:buSzPct val="80000"/>
            </a:pPr>
            <a:r>
              <a:rPr lang="fr-FR" b="1" kern="0" dirty="0">
                <a:solidFill>
                  <a:srgbClr val="000000"/>
                </a:solidFill>
                <a:latin typeface="Arial Narrow"/>
              </a:rPr>
              <a:t>La prévention de la fraude interne passe principalement par le respect du </a:t>
            </a:r>
            <a:r>
              <a:rPr lang="fr-FR" b="1" kern="0" dirty="0">
                <a:solidFill>
                  <a:srgbClr val="C00000"/>
                </a:solidFill>
                <a:latin typeface="Arial Narrow"/>
              </a:rPr>
              <a:t>Règlement Intérieur</a:t>
            </a:r>
            <a:r>
              <a:rPr lang="fr-FR" b="1" kern="0" dirty="0">
                <a:solidFill>
                  <a:srgbClr val="000000"/>
                </a:solidFill>
                <a:latin typeface="Arial Narrow"/>
              </a:rPr>
              <a:t> et de la </a:t>
            </a:r>
            <a:r>
              <a:rPr lang="fr-FR" b="1" kern="0" dirty="0">
                <a:solidFill>
                  <a:srgbClr val="C00000"/>
                </a:solidFill>
                <a:latin typeface="Arial Narrow"/>
              </a:rPr>
              <a:t>Charte d’utilisation des Ressources du Système d’information de la </a:t>
            </a:r>
            <a:r>
              <a:rPr lang="fr-FR" b="1" kern="0" dirty="0" smtClean="0">
                <a:solidFill>
                  <a:srgbClr val="C00000"/>
                </a:solidFill>
                <a:latin typeface="Arial Narrow"/>
              </a:rPr>
              <a:t>CELCA</a:t>
            </a:r>
            <a:r>
              <a:rPr lang="fr-FR" kern="0" dirty="0" smtClean="0">
                <a:solidFill>
                  <a:srgbClr val="000000"/>
                </a:solidFill>
                <a:latin typeface="Arial Narrow"/>
              </a:rPr>
              <a:t>.</a:t>
            </a:r>
          </a:p>
          <a:p>
            <a:pPr marL="20638" lvl="1" indent="-20638" algn="just" fontAlgn="base">
              <a:spcBef>
                <a:spcPct val="20000"/>
              </a:spcBef>
              <a:spcAft>
                <a:spcPct val="0"/>
              </a:spcAft>
              <a:buClr>
                <a:srgbClr val="F47920"/>
              </a:buClr>
              <a:buSzPct val="80000"/>
            </a:pPr>
            <a:r>
              <a:rPr lang="fr-FR" kern="0" dirty="0" smtClean="0">
                <a:solidFill>
                  <a:srgbClr val="000000"/>
                </a:solidFill>
                <a:latin typeface="Arial Narrow"/>
              </a:rPr>
              <a:t>Les </a:t>
            </a:r>
            <a:r>
              <a:rPr lang="fr-FR" kern="0" dirty="0">
                <a:solidFill>
                  <a:srgbClr val="000000"/>
                </a:solidFill>
                <a:latin typeface="Arial Narrow"/>
              </a:rPr>
              <a:t>règles importantes à respecter sont </a:t>
            </a:r>
            <a:r>
              <a:rPr lang="fr-FR" kern="0" dirty="0" smtClean="0">
                <a:solidFill>
                  <a:srgbClr val="000000"/>
                </a:solidFill>
                <a:latin typeface="Arial Narrow"/>
              </a:rPr>
              <a:t>:</a:t>
            </a:r>
          </a:p>
          <a:p>
            <a:pPr marL="20638" lvl="1" indent="-20638" algn="just" fontAlgn="base">
              <a:spcBef>
                <a:spcPct val="20000"/>
              </a:spcBef>
              <a:spcAft>
                <a:spcPct val="0"/>
              </a:spcAft>
              <a:buClr>
                <a:srgbClr val="F47920"/>
              </a:buClr>
              <a:buSzPct val="80000"/>
            </a:pPr>
            <a:endParaRPr lang="fr-FR" sz="600" kern="0" dirty="0">
              <a:solidFill>
                <a:srgbClr val="000000"/>
              </a:solidFill>
              <a:latin typeface="Arial Narrow"/>
            </a:endParaRPr>
          </a:p>
          <a:p>
            <a:pPr marL="809625" lvl="1" indent="-266700" algn="just" fontAlgn="base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100000"/>
              <a:buFont typeface="Wingdings" pitchFamily="2" charset="2"/>
              <a:buChar char="§"/>
            </a:pPr>
            <a:r>
              <a:rPr lang="fr-FR" b="1" kern="0" dirty="0">
                <a:solidFill>
                  <a:srgbClr val="000000"/>
                </a:solidFill>
                <a:latin typeface="Arial Narrow"/>
              </a:rPr>
              <a:t>Respect du Règlement Intérieur </a:t>
            </a:r>
            <a:r>
              <a:rPr lang="fr-FR" kern="0" dirty="0">
                <a:solidFill>
                  <a:srgbClr val="000000"/>
                </a:solidFill>
                <a:latin typeface="Arial Narrow"/>
              </a:rPr>
              <a:t>de la CELCA et notamment les articles portant sur l’Interdiction à tout salarié de traiter lui-même toute opération concernant ses propres comptes, ceux des membres de sa famille, …</a:t>
            </a:r>
          </a:p>
          <a:p>
            <a:pPr marL="1438275" lvl="1" indent="-266700" algn="just" fontAlgn="base">
              <a:spcBef>
                <a:spcPct val="20000"/>
              </a:spcBef>
              <a:spcAft>
                <a:spcPct val="0"/>
              </a:spcAft>
              <a:buClr>
                <a:srgbClr val="F47920"/>
              </a:buClr>
              <a:buSzPct val="80000"/>
              <a:buFont typeface="Arial Black" pitchFamily="34" charset="0"/>
              <a:buChar char="&gt;"/>
            </a:pPr>
            <a:r>
              <a:rPr lang="fr-FR" kern="0" dirty="0">
                <a:solidFill>
                  <a:srgbClr val="000000"/>
                </a:solidFill>
                <a:latin typeface="Arial Narrow"/>
              </a:rPr>
              <a:t>Par opération, il faut comprendre </a:t>
            </a:r>
            <a:r>
              <a:rPr lang="fr-FR" kern="0" dirty="0">
                <a:solidFill>
                  <a:srgbClr val="C00000"/>
                </a:solidFill>
                <a:latin typeface="Arial Narrow"/>
              </a:rPr>
              <a:t>opération administrative et/ou financière.</a:t>
            </a:r>
          </a:p>
          <a:p>
            <a:pPr marL="809625" lvl="1" indent="-266700" algn="just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Wingdings" pitchFamily="2" charset="2"/>
              <a:buChar char="§"/>
            </a:pPr>
            <a:r>
              <a:rPr lang="fr-FR" b="1" kern="0" dirty="0" smtClean="0">
                <a:solidFill>
                  <a:srgbClr val="000000"/>
                </a:solidFill>
                <a:latin typeface="Arial Narrow"/>
              </a:rPr>
              <a:t>Respect </a:t>
            </a:r>
            <a:r>
              <a:rPr lang="fr-FR" b="1" kern="0" dirty="0">
                <a:solidFill>
                  <a:srgbClr val="000000"/>
                </a:solidFill>
                <a:latin typeface="Arial Narrow"/>
              </a:rPr>
              <a:t>de la Charte d’utilisation des Ressources du Système d’Information</a:t>
            </a:r>
            <a:r>
              <a:rPr lang="fr-FR" kern="0" dirty="0">
                <a:solidFill>
                  <a:srgbClr val="000000"/>
                </a:solidFill>
                <a:latin typeface="Arial Narrow"/>
              </a:rPr>
              <a:t> et des services Internet/Intranet et Messagerie et notamment et des Règles d’utilisation des ressources du système d’information :</a:t>
            </a:r>
          </a:p>
          <a:p>
            <a:pPr marL="1438275" lvl="1" indent="-266700" algn="just" fontAlgn="base">
              <a:spcBef>
                <a:spcPct val="20000"/>
              </a:spcBef>
              <a:spcAft>
                <a:spcPct val="0"/>
              </a:spcAft>
              <a:buClr>
                <a:srgbClr val="F47920"/>
              </a:buClr>
              <a:buSzPct val="80000"/>
              <a:buFont typeface="Arial Black" pitchFamily="34" charset="0"/>
              <a:buChar char="&gt;"/>
            </a:pPr>
            <a:r>
              <a:rPr lang="fr-FR" kern="0" dirty="0">
                <a:solidFill>
                  <a:srgbClr val="000000"/>
                </a:solidFill>
                <a:latin typeface="Arial Narrow"/>
              </a:rPr>
              <a:t> </a:t>
            </a:r>
            <a:r>
              <a:rPr lang="fr-FR" kern="0" dirty="0">
                <a:solidFill>
                  <a:srgbClr val="C00000"/>
                </a:solidFill>
                <a:latin typeface="Arial Narrow"/>
              </a:rPr>
              <a:t>Ne pas utiliser des droits d’accès autres que les siens,</a:t>
            </a:r>
          </a:p>
          <a:p>
            <a:pPr marL="1438275" lvl="1" indent="-266700" algn="just" fontAlgn="base">
              <a:spcBef>
                <a:spcPct val="20000"/>
              </a:spcBef>
              <a:spcAft>
                <a:spcPct val="0"/>
              </a:spcAft>
              <a:buClr>
                <a:srgbClr val="F47920"/>
              </a:buClr>
              <a:buSzPct val="80000"/>
              <a:buFont typeface="Arial Black" pitchFamily="34" charset="0"/>
              <a:buChar char="&gt;"/>
            </a:pPr>
            <a:r>
              <a:rPr lang="fr-FR" kern="0" dirty="0">
                <a:solidFill>
                  <a:srgbClr val="C00000"/>
                </a:solidFill>
                <a:latin typeface="Arial Narrow"/>
              </a:rPr>
              <a:t> Ne pas quitter son poste de travail sans se déconnecter</a:t>
            </a:r>
            <a:r>
              <a:rPr lang="fr-FR" kern="0" dirty="0" smtClean="0">
                <a:solidFill>
                  <a:srgbClr val="C00000"/>
                </a:solidFill>
                <a:latin typeface="Arial Narrow"/>
              </a:rPr>
              <a:t>.</a:t>
            </a:r>
            <a:endParaRPr lang="fr-FR" kern="0" dirty="0">
              <a:solidFill>
                <a:srgbClr val="C00000"/>
              </a:solidFill>
              <a:latin typeface="Arial Narrow"/>
            </a:endParaRPr>
          </a:p>
          <a:p>
            <a:pPr marL="0" lvl="1" algn="just" fontAlgn="base">
              <a:spcBef>
                <a:spcPct val="20000"/>
              </a:spcBef>
              <a:spcAft>
                <a:spcPct val="0"/>
              </a:spcAft>
              <a:buClr>
                <a:srgbClr val="F47920"/>
              </a:buClr>
              <a:buSzPct val="80000"/>
            </a:pPr>
            <a:r>
              <a:rPr lang="fr-FR" kern="0" dirty="0" smtClean="0">
                <a:latin typeface="Arial Narrow"/>
              </a:rPr>
              <a:t>Le règlement intérieur est notamment consultable sous l’intranet : Espace Ressources Humaines \ Cadre conventionnel \ </a:t>
            </a:r>
            <a:r>
              <a:rPr lang="fr-FR" kern="0" dirty="0" smtClean="0">
                <a:latin typeface="Arial Narrow"/>
                <a:hlinkClick r:id="rId2"/>
              </a:rPr>
              <a:t>Cadre conventionnel</a:t>
            </a:r>
            <a:r>
              <a:rPr lang="fr-FR" kern="0" dirty="0" smtClean="0">
                <a:latin typeface="Arial Narrow"/>
              </a:rPr>
              <a:t>.</a:t>
            </a:r>
          </a:p>
          <a:p>
            <a:pPr marL="0" lvl="1" algn="just" fontAlgn="base">
              <a:spcBef>
                <a:spcPct val="20000"/>
              </a:spcBef>
              <a:spcAft>
                <a:spcPct val="0"/>
              </a:spcAft>
              <a:buClr>
                <a:srgbClr val="F47920"/>
              </a:buClr>
              <a:buSzPct val="80000"/>
            </a:pPr>
            <a:r>
              <a:rPr lang="fr-FR" kern="0" dirty="0" smtClean="0">
                <a:latin typeface="Arial Narrow"/>
              </a:rPr>
              <a:t>Il s’applique à tous et il est donc important d’en prendre connaissance, notamment lors de son embauche et lors de son actualisation.</a:t>
            </a:r>
            <a:endParaRPr lang="fr-FR" kern="0" dirty="0">
              <a:latin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3926584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pPr lvl="0" algn="l" defTabSz="457200">
              <a:lnSpc>
                <a:spcPct val="100000"/>
              </a:lnSpc>
              <a:spcBef>
                <a:spcPts val="0"/>
              </a:spcBef>
              <a:buClrTx/>
            </a:pPr>
            <a:r>
              <a:rPr lang="fr-FR" sz="3300" cap="none" dirty="0" smtClean="0">
                <a:solidFill>
                  <a:srgbClr val="C00000"/>
                </a:solidFill>
              </a:rPr>
              <a:t>LAF </a:t>
            </a:r>
            <a:r>
              <a:rPr lang="fr-FR" sz="3300" cap="none" dirty="0" smtClean="0"/>
              <a:t>– Vos contacts</a:t>
            </a:r>
            <a:endParaRPr lang="fr-FR" sz="3300" cap="none" dirty="0"/>
          </a:p>
        </p:txBody>
      </p:sp>
      <p:sp>
        <p:nvSpPr>
          <p:cNvPr id="2" name="ZoneTexte 1"/>
          <p:cNvSpPr txBox="1"/>
          <p:nvPr/>
        </p:nvSpPr>
        <p:spPr>
          <a:xfrm>
            <a:off x="165100" y="1388533"/>
            <a:ext cx="8864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2200" b="1" dirty="0" smtClean="0">
                <a:latin typeface="Arial Narrow" panose="020B0606020202030204" pitchFamily="34" charset="0"/>
              </a:rPr>
              <a:t>Vos contacts en interne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fr-FR" sz="2200" dirty="0" smtClean="0">
              <a:latin typeface="Arial Narrow" panose="020B0606020202030204" pitchFamily="34" charset="0"/>
            </a:endParaRPr>
          </a:p>
          <a:p>
            <a:pPr marL="742950" lvl="1" indent="-285750">
              <a:buClr>
                <a:srgbClr val="F79646"/>
              </a:buClr>
              <a:buFont typeface="Wingdings" panose="05000000000000000000" pitchFamily="2" charset="2"/>
              <a:buChar char="Ø"/>
            </a:pPr>
            <a:r>
              <a:rPr lang="fr-FR" sz="2000" dirty="0" smtClean="0">
                <a:latin typeface="Arial Narrow" panose="020B0606020202030204" pitchFamily="34" charset="0"/>
              </a:rPr>
              <a:t>Boîte générique</a:t>
            </a:r>
            <a:r>
              <a:rPr lang="fr-FR" sz="2000" dirty="0">
                <a:latin typeface="Arial Narrow" panose="020B0606020202030204" pitchFamily="34" charset="0"/>
              </a:rPr>
              <a:t> : </a:t>
            </a:r>
            <a:r>
              <a:rPr lang="fr-FR" sz="2000" dirty="0" smtClean="0">
                <a:latin typeface="Arial Narrow" panose="020B0606020202030204" pitchFamily="34" charset="0"/>
                <a:hlinkClick r:id="rId2"/>
              </a:rPr>
              <a:t>celca-b-ser-secufi-lutte-anti-fraudes@celca.caisse-epargne.fr</a:t>
            </a:r>
            <a:endParaRPr lang="fr-FR" sz="2000" dirty="0" smtClean="0">
              <a:latin typeface="Arial Narrow" panose="020B0606020202030204" pitchFamily="34" charset="0"/>
            </a:endParaRPr>
          </a:p>
          <a:p>
            <a:pPr lvl="1">
              <a:buClr>
                <a:srgbClr val="F79646"/>
              </a:buClr>
            </a:pPr>
            <a:endParaRPr lang="fr-FR" sz="2000" dirty="0" smtClean="0">
              <a:latin typeface="Arial Narrow" panose="020B0606020202030204" pitchFamily="34" charset="0"/>
            </a:endParaRPr>
          </a:p>
          <a:p>
            <a:pPr lvl="1">
              <a:buClr>
                <a:srgbClr val="F79646"/>
              </a:buClr>
            </a:pPr>
            <a:r>
              <a:rPr lang="fr-FR" sz="2000" i="1" dirty="0" smtClean="0">
                <a:latin typeface="Arial Narrow" panose="020B0606020202030204" pitchFamily="34" charset="0"/>
              </a:rPr>
              <a:t>Tout </a:t>
            </a:r>
            <a:r>
              <a:rPr lang="fr-FR" sz="2000" i="1" dirty="0">
                <a:latin typeface="Arial Narrow" panose="020B0606020202030204" pitchFamily="34" charset="0"/>
              </a:rPr>
              <a:t>mail envoyé sur la messagerie personnelle des collaborateurs du Service Lutte Anti Fraudes ne sera pas traité.</a:t>
            </a:r>
          </a:p>
          <a:p>
            <a:pPr marL="742950" lvl="1" indent="-285750">
              <a:buClr>
                <a:srgbClr val="F79646"/>
              </a:buClr>
              <a:buFont typeface="Wingdings" panose="05000000000000000000" pitchFamily="2" charset="2"/>
              <a:buChar char="Ø"/>
            </a:pPr>
            <a:endParaRPr lang="fr-FR" sz="2000" dirty="0">
              <a:latin typeface="Arial Narrow" panose="020B0606020202030204" pitchFamily="34" charset="0"/>
            </a:endParaRPr>
          </a:p>
          <a:p>
            <a:pPr marL="742950" lvl="1" indent="-285750">
              <a:buClr>
                <a:srgbClr val="F79646"/>
              </a:buClr>
              <a:buFont typeface="Wingdings" panose="05000000000000000000" pitchFamily="2" charset="2"/>
              <a:buChar char="Ø"/>
            </a:pPr>
            <a:endParaRPr lang="fr-FR" sz="16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248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2"/>
          <p:cNvSpPr txBox="1">
            <a:spLocks/>
          </p:cNvSpPr>
          <p:nvPr/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r>
              <a:rPr lang="fr-FR" smtClean="0">
                <a:solidFill>
                  <a:srgbClr val="FF0000"/>
                </a:solidFill>
              </a:rPr>
              <a:t>Actualités </a:t>
            </a:r>
            <a:r>
              <a:rPr lang="fr-FR" smtClean="0">
                <a:solidFill>
                  <a:schemeClr val="bg1"/>
                </a:solidFill>
              </a:rPr>
              <a:t>de la semaine</a:t>
            </a:r>
            <a:endParaRPr lang="fr-FR" dirty="0">
              <a:solidFill>
                <a:schemeClr val="bg1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98" b="95808" l="5422" r="89157">
                        <a14:foregroundMark x1="70482" y1="42515" x2="70482" y2="42515"/>
                        <a14:foregroundMark x1="87349" y1="24551" x2="87349" y2="24551"/>
                        <a14:foregroundMark x1="83133" y1="5988" x2="83133" y2="5988"/>
                        <a14:foregroundMark x1="69277" y1="2994" x2="69277" y2="2994"/>
                        <a14:foregroundMark x1="54217" y1="9581" x2="54217" y2="9581"/>
                        <a14:foregroundMark x1="52410" y1="22754" x2="52410" y2="22754"/>
                        <a14:foregroundMark x1="57229" y1="29940" x2="57229" y2="29940"/>
                        <a14:foregroundMark x1="69880" y1="42515" x2="86747" y2="23353"/>
                        <a14:foregroundMark x1="87349" y1="23952" x2="82530" y2="5389"/>
                        <a14:foregroundMark x1="82530" y1="5389" x2="69277" y2="2395"/>
                        <a14:foregroundMark x1="68072" y1="2994" x2="55422" y2="8982"/>
                        <a14:foregroundMark x1="53614" y1="10778" x2="51807" y2="22156"/>
                        <a14:foregroundMark x1="52410" y1="23952" x2="57831" y2="29341"/>
                        <a14:foregroundMark x1="57229" y1="29940" x2="68675" y2="41916"/>
                        <a14:foregroundMark x1="34337" y1="28144" x2="34337" y2="28144"/>
                        <a14:foregroundMark x1="45783" y1="30539" x2="45783" y2="30539"/>
                        <a14:foregroundMark x1="51807" y1="21557" x2="34337" y2="26946"/>
                        <a14:foregroundMark x1="69277" y1="14970" x2="69277" y2="14970"/>
                        <a14:foregroundMark x1="69277" y1="22754" x2="69277" y2="22754"/>
                        <a14:foregroundMark x1="69277" y1="22754" x2="69277" y2="22754"/>
                        <a14:foregroundMark x1="75904" y1="18563" x2="75904" y2="18563"/>
                        <a14:foregroundMark x1="77711" y1="11377" x2="77711" y2="11377"/>
                        <a14:foregroundMark x1="63253" y1="13174" x2="63253" y2="13174"/>
                        <a14:foregroundMark x1="64458" y1="15569" x2="64458" y2="15569"/>
                        <a14:foregroundMark x1="66867" y1="14371" x2="66867" y2="143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771844" y="2938911"/>
            <a:ext cx="1524947" cy="1534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à coins arrondis 5"/>
          <p:cNvSpPr/>
          <p:nvPr/>
        </p:nvSpPr>
        <p:spPr>
          <a:xfrm>
            <a:off x="5597375" y="1493762"/>
            <a:ext cx="2918133" cy="13716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/>
              <a:t>Retrouvez chaque semaine toutes les actualités dans le brief DG / DUC / DA adressé aux managers.</a:t>
            </a:r>
          </a:p>
        </p:txBody>
      </p:sp>
      <p:sp>
        <p:nvSpPr>
          <p:cNvPr id="7" name="Espace réservé du contenu 1"/>
          <p:cNvSpPr>
            <a:spLocks noGrp="1"/>
          </p:cNvSpPr>
          <p:nvPr>
            <p:ph idx="1"/>
          </p:nvPr>
        </p:nvSpPr>
        <p:spPr>
          <a:xfrm>
            <a:off x="293298" y="1140781"/>
            <a:ext cx="8531529" cy="5234137"/>
          </a:xfrm>
        </p:spPr>
        <p:txBody>
          <a:bodyPr>
            <a:normAutofit fontScale="62500" lnSpcReduction="20000"/>
          </a:bodyPr>
          <a:lstStyle/>
          <a:p>
            <a:pPr marL="982663" lvl="0" indent="-266700">
              <a:buFont typeface="Wingdings" panose="05000000000000000000" pitchFamily="2" charset="2"/>
              <a:buChar char="Ø"/>
            </a:pPr>
            <a:r>
              <a:rPr lang="fr-FR" b="1" dirty="0">
                <a:solidFill>
                  <a:srgbClr val="FF0000"/>
                </a:solidFill>
                <a:latin typeface="Arial Narrow" panose="020B0606020202030204" pitchFamily="34" charset="0"/>
              </a:rPr>
              <a:t>Fichiers à traiter :</a:t>
            </a:r>
            <a:r>
              <a:rPr lang="fr-FR" b="1" dirty="0">
                <a:latin typeface="Arial Narrow" panose="020B0606020202030204" pitchFamily="34" charset="0"/>
              </a:rPr>
              <a:t>	</a:t>
            </a:r>
            <a:r>
              <a:rPr lang="fr-FR" dirty="0" smtClean="0">
                <a:latin typeface="Arial Narrow" panose="020B0606020202030204" pitchFamily="34" charset="0"/>
              </a:rPr>
              <a:t>Mobilité </a:t>
            </a:r>
            <a:r>
              <a:rPr lang="fr-FR" dirty="0">
                <a:latin typeface="Arial Narrow" panose="020B0606020202030204" pitchFamily="34" charset="0"/>
              </a:rPr>
              <a:t>bancaire</a:t>
            </a:r>
          </a:p>
          <a:p>
            <a:pPr marL="1371600" lvl="3" indent="0">
              <a:buNone/>
            </a:pPr>
            <a:r>
              <a:rPr lang="fr-FR" sz="1800" dirty="0">
                <a:latin typeface="Arial Narrow" panose="020B0606020202030204" pitchFamily="34" charset="0"/>
              </a:rPr>
              <a:t>	</a:t>
            </a:r>
            <a:r>
              <a:rPr lang="fr-FR" sz="1800" dirty="0" smtClean="0">
                <a:latin typeface="Arial Narrow" panose="020B0606020202030204" pitchFamily="34" charset="0"/>
              </a:rPr>
              <a:t>	</a:t>
            </a:r>
            <a:r>
              <a:rPr lang="fr-FR" sz="1800" dirty="0" err="1" smtClean="0">
                <a:latin typeface="Arial Narrow" panose="020B0606020202030204" pitchFamily="34" charset="0"/>
              </a:rPr>
              <a:t>Izicarte</a:t>
            </a:r>
            <a:endParaRPr lang="fr-FR" sz="1800" dirty="0">
              <a:latin typeface="Arial Narrow" panose="020B0606020202030204" pitchFamily="34" charset="0"/>
            </a:endParaRPr>
          </a:p>
          <a:p>
            <a:pPr marL="0" lvl="0" indent="0">
              <a:buNone/>
            </a:pPr>
            <a:r>
              <a:rPr lang="fr-FR" dirty="0">
                <a:latin typeface="Arial Narrow" panose="020B0606020202030204" pitchFamily="34" charset="0"/>
              </a:rPr>
              <a:t>		</a:t>
            </a:r>
            <a:r>
              <a:rPr lang="fr-FR" dirty="0" smtClean="0">
                <a:latin typeface="Arial Narrow" panose="020B0606020202030204" pitchFamily="34" charset="0"/>
              </a:rPr>
              <a:t>	PEL </a:t>
            </a:r>
            <a:r>
              <a:rPr lang="fr-FR" dirty="0">
                <a:latin typeface="Arial Narrow" panose="020B0606020202030204" pitchFamily="34" charset="0"/>
              </a:rPr>
              <a:t>non-respect</a:t>
            </a:r>
          </a:p>
          <a:p>
            <a:pPr marL="0" lvl="0" indent="0">
              <a:buNone/>
            </a:pPr>
            <a:r>
              <a:rPr lang="fr-FR" dirty="0">
                <a:latin typeface="Arial Narrow" panose="020B0606020202030204" pitchFamily="34" charset="0"/>
              </a:rPr>
              <a:t>		</a:t>
            </a:r>
            <a:r>
              <a:rPr lang="fr-FR" dirty="0" smtClean="0">
                <a:latin typeface="Arial Narrow" panose="020B0606020202030204" pitchFamily="34" charset="0"/>
              </a:rPr>
              <a:t>	Lutte </a:t>
            </a:r>
            <a:r>
              <a:rPr lang="fr-FR" dirty="0">
                <a:latin typeface="Arial Narrow" panose="020B0606020202030204" pitchFamily="34" charset="0"/>
              </a:rPr>
              <a:t>anti-résiliation</a:t>
            </a:r>
          </a:p>
          <a:p>
            <a:pPr marL="0" lvl="0" indent="0">
              <a:buNone/>
            </a:pPr>
            <a:r>
              <a:rPr lang="fr-FR" dirty="0">
                <a:latin typeface="Arial Narrow" panose="020B0606020202030204" pitchFamily="34" charset="0"/>
              </a:rPr>
              <a:t>		</a:t>
            </a:r>
            <a:r>
              <a:rPr lang="fr-FR" dirty="0" smtClean="0">
                <a:latin typeface="Arial Narrow" panose="020B0606020202030204" pitchFamily="34" charset="0"/>
              </a:rPr>
              <a:t>	Fichier Surveillance</a:t>
            </a:r>
          </a:p>
          <a:p>
            <a:pPr marL="0" lvl="0" indent="0">
              <a:buNone/>
            </a:pPr>
            <a:endParaRPr lang="fr-FR" sz="1400" b="1" dirty="0">
              <a:latin typeface="Arial Narrow" panose="020B0606020202030204" pitchFamily="34" charset="0"/>
            </a:endParaRPr>
          </a:p>
          <a:p>
            <a:pPr lvl="0"/>
            <a:r>
              <a:rPr lang="fr-FR" b="1" dirty="0" smtClean="0"/>
              <a:t>CREDIT –</a:t>
            </a:r>
            <a:r>
              <a:rPr lang="fr-FR" dirty="0" smtClean="0"/>
              <a:t> </a:t>
            </a:r>
            <a:r>
              <a:rPr lang="fr-FR" b="1" dirty="0" smtClean="0"/>
              <a:t>Barèmes </a:t>
            </a:r>
            <a:r>
              <a:rPr lang="fr-FR" b="1" dirty="0"/>
              <a:t>Crédits </a:t>
            </a:r>
            <a:r>
              <a:rPr lang="fr-FR" b="1" dirty="0" smtClean="0"/>
              <a:t>renouvelables</a:t>
            </a:r>
          </a:p>
          <a:p>
            <a:pPr lvl="0"/>
            <a:r>
              <a:rPr lang="fr-FR" b="1" dirty="0" smtClean="0"/>
              <a:t>CREDIT CONSO – Clients </a:t>
            </a:r>
            <a:r>
              <a:rPr lang="fr-FR" b="1" dirty="0"/>
              <a:t>Haut de Gamme</a:t>
            </a:r>
            <a:endParaRPr lang="fr-FR" b="1" dirty="0" smtClean="0"/>
          </a:p>
          <a:p>
            <a:r>
              <a:rPr lang="fr-FR" b="1" dirty="0" smtClean="0"/>
              <a:t>EPARGNE –</a:t>
            </a:r>
            <a:r>
              <a:rPr lang="fr-FR" b="1" dirty="0"/>
              <a:t> INVESTIR </a:t>
            </a:r>
            <a:r>
              <a:rPr lang="fr-FR" b="1" dirty="0" smtClean="0"/>
              <a:t> </a:t>
            </a:r>
            <a:r>
              <a:rPr lang="fr-FR" b="1" dirty="0"/>
              <a:t>L’extraordinaire histoire du CAC 40</a:t>
            </a:r>
            <a:endParaRPr lang="fr-FR" dirty="0"/>
          </a:p>
          <a:p>
            <a:pPr lvl="0"/>
            <a:r>
              <a:rPr lang="fr-FR" b="1" dirty="0" smtClean="0"/>
              <a:t>BANCA </a:t>
            </a:r>
            <a:r>
              <a:rPr lang="fr-FR" b="1" dirty="0"/>
              <a:t>– Tarification au  </a:t>
            </a:r>
            <a:r>
              <a:rPr lang="fr-FR" b="1" dirty="0" smtClean="0"/>
              <a:t>1</a:t>
            </a:r>
            <a:r>
              <a:rPr lang="fr-FR" b="1" baseline="30000" dirty="0" smtClean="0"/>
              <a:t>ER</a:t>
            </a:r>
            <a:r>
              <a:rPr lang="fr-FR" b="1" dirty="0" smtClean="0"/>
              <a:t> avril </a:t>
            </a:r>
            <a:r>
              <a:rPr lang="fr-FR" b="1" dirty="0"/>
              <a:t>2018 – Particuliers, Professionnels et Associations de Proximité</a:t>
            </a:r>
            <a:endParaRPr lang="fr-FR" dirty="0"/>
          </a:p>
          <a:p>
            <a:r>
              <a:rPr lang="fr-FR" b="1" dirty="0"/>
              <a:t>BANCA – Prélèvement des frais PND (Plis non distribués</a:t>
            </a:r>
            <a:r>
              <a:rPr lang="fr-FR" b="1" dirty="0" smtClean="0"/>
              <a:t>)</a:t>
            </a:r>
          </a:p>
          <a:p>
            <a:r>
              <a:rPr lang="fr-FR" b="1" dirty="0"/>
              <a:t>BANCA – Offre de report </a:t>
            </a:r>
            <a:r>
              <a:rPr lang="fr-FR" b="1" dirty="0" err="1" smtClean="0"/>
              <a:t>Izicarte</a:t>
            </a:r>
            <a:endParaRPr lang="fr-FR" b="1" dirty="0" smtClean="0"/>
          </a:p>
          <a:p>
            <a:r>
              <a:rPr lang="fr-FR" b="1" dirty="0"/>
              <a:t>BANCA – Newsletter Jeunes </a:t>
            </a:r>
            <a:endParaRPr lang="fr-FR" b="1" dirty="0" smtClean="0"/>
          </a:p>
          <a:p>
            <a:r>
              <a:rPr lang="fr-FR" b="1" dirty="0" smtClean="0"/>
              <a:t>MULTICANAL </a:t>
            </a:r>
            <a:r>
              <a:rPr lang="fr-FR" b="1" dirty="0"/>
              <a:t>– DEI – </a:t>
            </a:r>
            <a:r>
              <a:rPr lang="fr-FR" b="1" dirty="0" smtClean="0"/>
              <a:t>Espace Assurance</a:t>
            </a:r>
          </a:p>
          <a:p>
            <a:r>
              <a:rPr lang="fr-FR" b="1" dirty="0" smtClean="0"/>
              <a:t>MULTICANAL </a:t>
            </a:r>
            <a:r>
              <a:rPr lang="fr-FR" b="1" dirty="0"/>
              <a:t>– Suivi des numéros de portable erronés.</a:t>
            </a:r>
          </a:p>
          <a:p>
            <a:r>
              <a:rPr lang="fr-FR" b="1" dirty="0" smtClean="0"/>
              <a:t>MULTICANAL </a:t>
            </a:r>
            <a:r>
              <a:rPr lang="fr-FR" b="1" dirty="0"/>
              <a:t>– E-document sur </a:t>
            </a:r>
            <a:r>
              <a:rPr lang="fr-FR" b="1" dirty="0" smtClean="0"/>
              <a:t>Mobile</a:t>
            </a:r>
          </a:p>
          <a:p>
            <a:r>
              <a:rPr lang="fr-FR" b="1" dirty="0"/>
              <a:t>MULTICANAL – OVMC- </a:t>
            </a:r>
            <a:r>
              <a:rPr lang="fr-FR" b="1" dirty="0" err="1"/>
              <a:t>Myway</a:t>
            </a:r>
            <a:r>
              <a:rPr lang="fr-FR" b="1" dirty="0"/>
              <a:t> : intégration de la vente à distance</a:t>
            </a:r>
          </a:p>
          <a:p>
            <a:r>
              <a:rPr lang="fr-FR" b="1" dirty="0" smtClean="0"/>
              <a:t>MARCHE </a:t>
            </a:r>
            <a:r>
              <a:rPr lang="fr-FR" b="1" dirty="0"/>
              <a:t>DES PROS – Mesures tarifaires sur les produits de la gamme assurance applicables à partir du 1er janvier 2018</a:t>
            </a:r>
            <a:endParaRPr lang="fr-FR" dirty="0"/>
          </a:p>
          <a:p>
            <a:pPr lvl="0"/>
            <a:r>
              <a:rPr lang="fr-FR" b="1" dirty="0"/>
              <a:t>MARCHE DES PROS – FACTUREA PRO SITU et PLUS SITU</a:t>
            </a:r>
            <a:endParaRPr lang="fr-FR" b="1" dirty="0" smtClean="0"/>
          </a:p>
          <a:p>
            <a:pPr lvl="0"/>
            <a:r>
              <a:rPr lang="fr-FR" b="1" dirty="0"/>
              <a:t>MARCHE DES PROS – E-Remises</a:t>
            </a:r>
            <a:endParaRPr lang="fr-FR" b="1" dirty="0" smtClean="0"/>
          </a:p>
          <a:p>
            <a:pPr lvl="0"/>
            <a:r>
              <a:rPr lang="fr-FR" b="1" dirty="0" smtClean="0"/>
              <a:t>DIVERS – </a:t>
            </a:r>
            <a:r>
              <a:rPr lang="fr-FR" b="1" dirty="0"/>
              <a:t>Pour contacter le Service Lutte </a:t>
            </a:r>
            <a:r>
              <a:rPr lang="fr-FR" b="1" dirty="0" err="1" smtClean="0"/>
              <a:t>Anti-Fraudes</a:t>
            </a:r>
            <a:endParaRPr lang="fr-FR" b="1" dirty="0" smtClean="0"/>
          </a:p>
        </p:txBody>
      </p:sp>
    </p:spTree>
    <p:extLst>
      <p:ext uri="{BB962C8B-B14F-4D97-AF65-F5344CB8AC3E}">
        <p14:creationId xmlns:p14="http://schemas.microsoft.com/office/powerpoint/2010/main" val="15010876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èm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5_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6361</TotalTime>
  <Words>1731</Words>
  <Application>Microsoft Office PowerPoint</Application>
  <PresentationFormat>Affichage à l'écran (4:3)</PresentationFormat>
  <Paragraphs>319</Paragraphs>
  <Slides>25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7</vt:i4>
      </vt:variant>
      <vt:variant>
        <vt:lpstr>Titres des diapositives</vt:lpstr>
      </vt:variant>
      <vt:variant>
        <vt:i4>25</vt:i4>
      </vt:variant>
    </vt:vector>
  </HeadingPairs>
  <TitlesOfParts>
    <vt:vector size="32" baseType="lpstr">
      <vt:lpstr>Thème Office</vt:lpstr>
      <vt:lpstr>1-MODELE PART</vt:lpstr>
      <vt:lpstr>1_1-MODELE PART</vt:lpstr>
      <vt:lpstr>2_1-MODELE PART</vt:lpstr>
      <vt:lpstr>3_1-MODELE PART</vt:lpstr>
      <vt:lpstr>4_1-MODELE PART</vt:lpstr>
      <vt:lpstr>5_1-MODELE PART</vt:lpstr>
      <vt:lpstr>Point sur la mobilité bancaire + Sécurité Financière</vt:lpstr>
      <vt:lpstr>Point sur la mobilité bancaire</vt:lpstr>
      <vt:lpstr>Constats depuis le lancement du dispositif  (06/02/2017)</vt:lpstr>
      <vt:lpstr>Rappel sur le Périmètre</vt:lpstr>
      <vt:lpstr>Présentation PowerPoint</vt:lpstr>
      <vt:lpstr>Les bonnes pratiques</vt:lpstr>
      <vt:lpstr>Les bonnes pratiques</vt:lpstr>
      <vt:lpstr>Les moyens à votre disposition</vt:lpstr>
      <vt:lpstr>HEURE DU JEUDI</vt:lpstr>
      <vt:lpstr>Lutte Anti Blanchiment et Financement du Terrorisme (LAB-FT)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Lutte Anti-Fraude (LAF)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A5702169</cp:lastModifiedBy>
  <cp:revision>648</cp:revision>
  <cp:lastPrinted>2017-12-04T10:01:11Z</cp:lastPrinted>
  <dcterms:created xsi:type="dcterms:W3CDTF">2016-06-03T08:10:53Z</dcterms:created>
  <dcterms:modified xsi:type="dcterms:W3CDTF">2017-12-06T14:00:09Z</dcterms:modified>
</cp:coreProperties>
</file>