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 id="2147483883" r:id="rId13"/>
  </p:sldMasterIdLst>
  <p:notesMasterIdLst>
    <p:notesMasterId r:id="rId73"/>
  </p:notesMasterIdLst>
  <p:handoutMasterIdLst>
    <p:handoutMasterId r:id="rId74"/>
  </p:handoutMasterIdLst>
  <p:sldIdLst>
    <p:sldId id="278" r:id="rId14"/>
    <p:sldId id="348" r:id="rId15"/>
    <p:sldId id="349" r:id="rId16"/>
    <p:sldId id="350" r:id="rId17"/>
    <p:sldId id="403" r:id="rId18"/>
    <p:sldId id="333" r:id="rId19"/>
    <p:sldId id="352" r:id="rId20"/>
    <p:sldId id="432" r:id="rId21"/>
    <p:sldId id="351" r:id="rId22"/>
    <p:sldId id="309" r:id="rId23"/>
    <p:sldId id="354" r:id="rId24"/>
    <p:sldId id="313" r:id="rId25"/>
    <p:sldId id="337" r:id="rId26"/>
    <p:sldId id="314" r:id="rId27"/>
    <p:sldId id="316" r:id="rId28"/>
    <p:sldId id="318" r:id="rId29"/>
    <p:sldId id="367" r:id="rId30"/>
    <p:sldId id="358" r:id="rId31"/>
    <p:sldId id="404" r:id="rId32"/>
    <p:sldId id="360" r:id="rId33"/>
    <p:sldId id="361" r:id="rId34"/>
    <p:sldId id="369" r:id="rId35"/>
    <p:sldId id="363" r:id="rId36"/>
    <p:sldId id="405" r:id="rId37"/>
    <p:sldId id="427" r:id="rId38"/>
    <p:sldId id="366" r:id="rId39"/>
    <p:sldId id="355" r:id="rId40"/>
    <p:sldId id="339" r:id="rId41"/>
    <p:sldId id="428" r:id="rId42"/>
    <p:sldId id="341" r:id="rId43"/>
    <p:sldId id="342" r:id="rId44"/>
    <p:sldId id="356" r:id="rId45"/>
    <p:sldId id="344" r:id="rId46"/>
    <p:sldId id="374" r:id="rId47"/>
    <p:sldId id="346" r:id="rId48"/>
    <p:sldId id="347" r:id="rId49"/>
    <p:sldId id="387" r:id="rId50"/>
    <p:sldId id="388" r:id="rId51"/>
    <p:sldId id="389" r:id="rId52"/>
    <p:sldId id="390" r:id="rId53"/>
    <p:sldId id="391" r:id="rId54"/>
    <p:sldId id="422" r:id="rId55"/>
    <p:sldId id="423" r:id="rId56"/>
    <p:sldId id="424" r:id="rId57"/>
    <p:sldId id="425" r:id="rId58"/>
    <p:sldId id="426" r:id="rId59"/>
    <p:sldId id="375" r:id="rId60"/>
    <p:sldId id="376" r:id="rId61"/>
    <p:sldId id="377" r:id="rId62"/>
    <p:sldId id="378" r:id="rId63"/>
    <p:sldId id="397" r:id="rId64"/>
    <p:sldId id="417" r:id="rId65"/>
    <p:sldId id="418" r:id="rId66"/>
    <p:sldId id="419" r:id="rId67"/>
    <p:sldId id="420" r:id="rId68"/>
    <p:sldId id="421" r:id="rId69"/>
    <p:sldId id="373" r:id="rId70"/>
    <p:sldId id="402" r:id="rId71"/>
    <p:sldId id="433" r:id="rId72"/>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EA9922"/>
    <a:srgbClr val="00CCFF"/>
    <a:srgbClr val="00FFCC"/>
    <a:srgbClr val="00CC66"/>
    <a:srgbClr val="00FFFF"/>
    <a:srgbClr val="CC0066"/>
    <a:srgbClr val="FF0066"/>
    <a:srgbClr val="EB0F2D"/>
    <a:srgbClr val="581D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717" autoAdjust="0"/>
    <p:restoredTop sz="87771" autoAdjust="0"/>
  </p:normalViewPr>
  <p:slideViewPr>
    <p:cSldViewPr snapToGrid="0">
      <p:cViewPr>
        <p:scale>
          <a:sx n="100" d="100"/>
          <a:sy n="100" d="100"/>
        </p:scale>
        <p:origin x="-1860" y="-48"/>
      </p:cViewPr>
      <p:guideLst>
        <p:guide orient="horz" pos="3902"/>
        <p:guide orient="horz" pos="3560"/>
        <p:guide orient="horz" pos="1703"/>
        <p:guide orient="horz" pos="167"/>
        <p:guide orient="horz" pos="2777"/>
        <p:guide pos="3199"/>
        <p:guide pos="298"/>
        <p:guide pos="3639"/>
      </p:guideLst>
    </p:cSldViewPr>
  </p:slideViewPr>
  <p:notesTextViewPr>
    <p:cViewPr>
      <p:scale>
        <a:sx n="1" d="1"/>
        <a:sy n="1" d="1"/>
      </p:scale>
      <p:origin x="0" y="0"/>
    </p:cViewPr>
  </p:notesTextViewPr>
  <p:sorterViewPr>
    <p:cViewPr>
      <p:scale>
        <a:sx n="160" d="100"/>
        <a:sy n="160" d="100"/>
      </p:scale>
      <p:origin x="0" y="0"/>
    </p:cViewPr>
  </p:sorterViewPr>
  <p:notesViewPr>
    <p:cSldViewPr snapToGrid="0">
      <p:cViewPr varScale="1">
        <p:scale>
          <a:sx n="26" d="100"/>
          <a:sy n="26" d="100"/>
        </p:scale>
        <p:origin x="-1116" y="-114"/>
      </p:cViewPr>
      <p:guideLst>
        <p:guide orient="horz" pos="3223"/>
        <p:guide pos="223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58.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61" Type="http://schemas.openxmlformats.org/officeDocument/2006/relationships/slide" Target="slides/slide48.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5500" tIns="47750" rIns="95500" bIns="47750" rtlCol="0"/>
          <a:lstStyle>
            <a:lvl1pPr algn="l">
              <a:defRPr sz="1300"/>
            </a:lvl1pPr>
          </a:lstStyle>
          <a:p>
            <a:endParaRPr lang="fr-FR" dirty="0"/>
          </a:p>
        </p:txBody>
      </p:sp>
      <p:sp>
        <p:nvSpPr>
          <p:cNvPr id="3" name="Espace réservé de la date 2"/>
          <p:cNvSpPr>
            <a:spLocks noGrp="1"/>
          </p:cNvSpPr>
          <p:nvPr>
            <p:ph type="dt" sz="quarter" idx="1"/>
          </p:nvPr>
        </p:nvSpPr>
        <p:spPr>
          <a:xfrm>
            <a:off x="4021294" y="0"/>
            <a:ext cx="3076363" cy="513508"/>
          </a:xfrm>
          <a:prstGeom prst="rect">
            <a:avLst/>
          </a:prstGeom>
        </p:spPr>
        <p:txBody>
          <a:bodyPr vert="horz" lIns="95500" tIns="47750" rIns="95500" bIns="47750" rtlCol="0"/>
          <a:lstStyle>
            <a:lvl1pPr algn="r">
              <a:defRPr sz="1300"/>
            </a:lvl1pPr>
          </a:lstStyle>
          <a:p>
            <a:fld id="{F77A0AB4-7775-4FC7-B8A1-46CFA9F0F0E9}" type="datetimeFigureOut">
              <a:rPr lang="fr-FR" smtClean="0"/>
              <a:t>13/12/2017</a:t>
            </a:fld>
            <a:endParaRPr lang="fr-FR" dirty="0"/>
          </a:p>
        </p:txBody>
      </p:sp>
      <p:sp>
        <p:nvSpPr>
          <p:cNvPr id="4" name="Espace réservé du pied de page 3"/>
          <p:cNvSpPr>
            <a:spLocks noGrp="1"/>
          </p:cNvSpPr>
          <p:nvPr>
            <p:ph type="ftr" sz="quarter" idx="2"/>
          </p:nvPr>
        </p:nvSpPr>
        <p:spPr>
          <a:xfrm>
            <a:off x="0" y="9721108"/>
            <a:ext cx="3076363" cy="513507"/>
          </a:xfrm>
          <a:prstGeom prst="rect">
            <a:avLst/>
          </a:prstGeom>
        </p:spPr>
        <p:txBody>
          <a:bodyPr vert="horz" lIns="95500" tIns="47750" rIns="95500" bIns="47750" rtlCol="0" anchor="b"/>
          <a:lstStyle>
            <a:lvl1pPr algn="l">
              <a:defRPr sz="1300"/>
            </a:lvl1pPr>
          </a:lstStyle>
          <a:p>
            <a:endParaRPr lang="fr-FR" dirty="0"/>
          </a:p>
        </p:txBody>
      </p:sp>
      <p:sp>
        <p:nvSpPr>
          <p:cNvPr id="5" name="Espace réservé du numéro de diapositive 4"/>
          <p:cNvSpPr>
            <a:spLocks noGrp="1"/>
          </p:cNvSpPr>
          <p:nvPr>
            <p:ph type="sldNum" sz="quarter" idx="3"/>
          </p:nvPr>
        </p:nvSpPr>
        <p:spPr>
          <a:xfrm>
            <a:off x="4021294" y="9721108"/>
            <a:ext cx="3076363" cy="513507"/>
          </a:xfrm>
          <a:prstGeom prst="rect">
            <a:avLst/>
          </a:prstGeom>
        </p:spPr>
        <p:txBody>
          <a:bodyPr vert="horz" lIns="95500" tIns="47750" rIns="95500" bIns="47750" rtlCol="0" anchor="b"/>
          <a:lstStyle>
            <a:lvl1pPr algn="r">
              <a:defRPr sz="1300"/>
            </a:lvl1pPr>
          </a:lstStyle>
          <a:p>
            <a:fld id="{964C3968-A1B5-4F38-B712-C964C7D4F433}" type="slidenum">
              <a:rPr lang="fr-FR" smtClean="0"/>
              <a:t>‹N°›</a:t>
            </a:fld>
            <a:endParaRPr lang="fr-FR" dirty="0"/>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5500" tIns="47750" rIns="95500" bIns="47750" rtlCol="0"/>
          <a:lstStyle>
            <a:lvl1pPr algn="l">
              <a:defRPr sz="1300"/>
            </a:lvl1pPr>
          </a:lstStyle>
          <a:p>
            <a:endParaRPr lang="fr-FR" dirty="0"/>
          </a:p>
        </p:txBody>
      </p:sp>
      <p:sp>
        <p:nvSpPr>
          <p:cNvPr id="3" name="Espace réservé de la date 2"/>
          <p:cNvSpPr>
            <a:spLocks noGrp="1"/>
          </p:cNvSpPr>
          <p:nvPr>
            <p:ph type="dt" idx="1"/>
          </p:nvPr>
        </p:nvSpPr>
        <p:spPr>
          <a:xfrm>
            <a:off x="4021294" y="0"/>
            <a:ext cx="3076363" cy="513508"/>
          </a:xfrm>
          <a:prstGeom prst="rect">
            <a:avLst/>
          </a:prstGeom>
        </p:spPr>
        <p:txBody>
          <a:bodyPr vert="horz" lIns="95500" tIns="47750" rIns="95500" bIns="47750" rtlCol="0"/>
          <a:lstStyle>
            <a:lvl1pPr algn="r">
              <a:defRPr sz="1300"/>
            </a:lvl1pPr>
          </a:lstStyle>
          <a:p>
            <a:fld id="{11D46B69-4552-46CB-8059-651E9FE79FD0}" type="datetimeFigureOut">
              <a:rPr lang="fr-FR" smtClean="0"/>
              <a:t>13/12/2017</a:t>
            </a:fld>
            <a:endParaRPr lang="fr-FR" dirty="0"/>
          </a:p>
        </p:txBody>
      </p:sp>
      <p:sp>
        <p:nvSpPr>
          <p:cNvPr id="4" name="Espace réservé de l'image des diapositives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5500" tIns="47750" rIns="95500" bIns="47750" rtlCol="0" anchor="ctr"/>
          <a:lstStyle/>
          <a:p>
            <a:endParaRPr lang="fr-FR" dirty="0"/>
          </a:p>
        </p:txBody>
      </p:sp>
      <p:sp>
        <p:nvSpPr>
          <p:cNvPr id="5" name="Espace réservé des notes 4"/>
          <p:cNvSpPr>
            <a:spLocks noGrp="1"/>
          </p:cNvSpPr>
          <p:nvPr>
            <p:ph type="body" sz="quarter" idx="3"/>
          </p:nvPr>
        </p:nvSpPr>
        <p:spPr>
          <a:xfrm>
            <a:off x="709930" y="4925408"/>
            <a:ext cx="5679440" cy="4029879"/>
          </a:xfrm>
          <a:prstGeom prst="rect">
            <a:avLst/>
          </a:prstGeom>
        </p:spPr>
        <p:txBody>
          <a:bodyPr vert="horz" lIns="95500" tIns="47750" rIns="95500" bIns="4775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108"/>
            <a:ext cx="3076363" cy="513507"/>
          </a:xfrm>
          <a:prstGeom prst="rect">
            <a:avLst/>
          </a:prstGeom>
        </p:spPr>
        <p:txBody>
          <a:bodyPr vert="horz" lIns="95500" tIns="47750" rIns="95500" bIns="47750" rtlCol="0" anchor="b"/>
          <a:lstStyle>
            <a:lvl1pPr algn="l">
              <a:defRPr sz="1300"/>
            </a:lvl1pPr>
          </a:lstStyle>
          <a:p>
            <a:endParaRPr lang="fr-FR" dirty="0"/>
          </a:p>
        </p:txBody>
      </p:sp>
      <p:sp>
        <p:nvSpPr>
          <p:cNvPr id="7" name="Espace réservé du numéro de diapositive 6"/>
          <p:cNvSpPr>
            <a:spLocks noGrp="1"/>
          </p:cNvSpPr>
          <p:nvPr>
            <p:ph type="sldNum" sz="quarter" idx="5"/>
          </p:nvPr>
        </p:nvSpPr>
        <p:spPr>
          <a:xfrm>
            <a:off x="4021294" y="9721108"/>
            <a:ext cx="3076363" cy="513507"/>
          </a:xfrm>
          <a:prstGeom prst="rect">
            <a:avLst/>
          </a:prstGeom>
        </p:spPr>
        <p:txBody>
          <a:bodyPr vert="horz" lIns="95500" tIns="47750" rIns="95500" bIns="47750" rtlCol="0" anchor="b"/>
          <a:lstStyle>
            <a:lvl1pPr algn="r">
              <a:defRPr sz="1300"/>
            </a:lvl1pPr>
          </a:lstStyle>
          <a:p>
            <a:fld id="{5E6C0AB7-84EE-46A7-ACC8-EBAB79331247}" type="slidenum">
              <a:rPr lang="fr-FR" smtClean="0"/>
              <a:t>‹N°›</a:t>
            </a:fld>
            <a:endParaRPr lang="fr-FR" dirty="0"/>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8</a:t>
            </a:fld>
            <a:endParaRPr lang="fr-FR" dirty="0">
              <a:solidFill>
                <a:prstClr val="black"/>
              </a:solidFill>
            </a:endParaRPr>
          </a:p>
        </p:txBody>
      </p:sp>
    </p:spTree>
    <p:extLst>
      <p:ext uri="{BB962C8B-B14F-4D97-AF65-F5344CB8AC3E}">
        <p14:creationId xmlns:p14="http://schemas.microsoft.com/office/powerpoint/2010/main" val="1519578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11</a:t>
            </a:fld>
            <a:endParaRPr lang="fr-FR" dirty="0"/>
          </a:p>
        </p:txBody>
      </p:sp>
    </p:spTree>
    <p:extLst>
      <p:ext uri="{BB962C8B-B14F-4D97-AF65-F5344CB8AC3E}">
        <p14:creationId xmlns:p14="http://schemas.microsoft.com/office/powerpoint/2010/main" val="3388474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19</a:t>
            </a:fld>
            <a:endParaRPr lang="fr-FR" dirty="0">
              <a:solidFill>
                <a:prstClr val="black"/>
              </a:solidFill>
            </a:endParaRPr>
          </a:p>
        </p:txBody>
      </p:sp>
    </p:spTree>
    <p:extLst>
      <p:ext uri="{BB962C8B-B14F-4D97-AF65-F5344CB8AC3E}">
        <p14:creationId xmlns:p14="http://schemas.microsoft.com/office/powerpoint/2010/main" val="3388474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29</a:t>
            </a:fld>
            <a:endParaRPr lang="fr-FR" dirty="0">
              <a:solidFill>
                <a:prstClr val="black"/>
              </a:solidFill>
            </a:endParaRPr>
          </a:p>
        </p:txBody>
      </p:sp>
    </p:spTree>
    <p:extLst>
      <p:ext uri="{BB962C8B-B14F-4D97-AF65-F5344CB8AC3E}">
        <p14:creationId xmlns:p14="http://schemas.microsoft.com/office/powerpoint/2010/main" val="1615178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34</a:t>
            </a:fld>
            <a:endParaRPr lang="fr-FR" dirty="0"/>
          </a:p>
        </p:txBody>
      </p:sp>
    </p:spTree>
    <p:extLst>
      <p:ext uri="{BB962C8B-B14F-4D97-AF65-F5344CB8AC3E}">
        <p14:creationId xmlns:p14="http://schemas.microsoft.com/office/powerpoint/2010/main" val="1615178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39</a:t>
            </a:fld>
            <a:endParaRPr lang="fr-FR" dirty="0">
              <a:solidFill>
                <a:prstClr val="black"/>
              </a:solidFill>
            </a:endParaRPr>
          </a:p>
        </p:txBody>
      </p:sp>
    </p:spTree>
    <p:extLst>
      <p:ext uri="{BB962C8B-B14F-4D97-AF65-F5344CB8AC3E}">
        <p14:creationId xmlns:p14="http://schemas.microsoft.com/office/powerpoint/2010/main" val="1615178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44</a:t>
            </a:fld>
            <a:endParaRPr lang="fr-FR" dirty="0">
              <a:solidFill>
                <a:prstClr val="black"/>
              </a:solidFill>
            </a:endParaRPr>
          </a:p>
        </p:txBody>
      </p:sp>
    </p:spTree>
    <p:extLst>
      <p:ext uri="{BB962C8B-B14F-4D97-AF65-F5344CB8AC3E}">
        <p14:creationId xmlns:p14="http://schemas.microsoft.com/office/powerpoint/2010/main" val="16151789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jpe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1.jpe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1.jpe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1.jpe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1.jpe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1.jpe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2.png"/><Relationship Id="rId1" Type="http://schemas.openxmlformats.org/officeDocument/2006/relationships/slideMaster" Target="../slideMasters/slideMaster10.xml"/><Relationship Id="rId4" Type="http://schemas.openxmlformats.org/officeDocument/2006/relationships/image" Target="../media/image11.jp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space réservé de la date 3"/>
          <p:cNvSpPr txBox="1">
            <a:spLocks noGrp="1"/>
          </p:cNvSpPr>
          <p:nvPr userDrawn="1"/>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aseline="0" dirty="0" smtClean="0">
                <a:solidFill>
                  <a:schemeClr val="bg1">
                    <a:lumMod val="50000"/>
                  </a:schemeClr>
                </a:solidFill>
                <a:latin typeface="Arial Narrow" panose="020B0606020202030204" pitchFamily="34" charset="0"/>
              </a:rPr>
              <a:t>CELCA - Critères Part Variable 2018</a:t>
            </a:r>
          </a:p>
        </p:txBody>
      </p:sp>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dirty="0"/>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dirty="0"/>
          </a:p>
        </p:txBody>
      </p:sp>
    </p:spTree>
    <p:extLst>
      <p:ext uri="{BB962C8B-B14F-4D97-AF65-F5344CB8AC3E}">
        <p14:creationId xmlns:p14="http://schemas.microsoft.com/office/powerpoint/2010/main" val="12391193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12501437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57333737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dirty="0"/>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dirty="0"/>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dirty="0"/>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dirty="0"/>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dirty="0"/>
          </a:p>
        </p:txBody>
      </p:sp>
      <p:pic>
        <p:nvPicPr>
          <p:cNvPr id="10"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dirty="0"/>
          </a:p>
        </p:txBody>
      </p:sp>
      <p:pic>
        <p:nvPicPr>
          <p:cNvPr id="11"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dirty="0"/>
          </a:p>
        </p:txBody>
      </p:sp>
      <p:pic>
        <p:nvPicPr>
          <p:cNvPr id="10"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dirty="0"/>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dirty="0"/>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dirty="0"/>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dirty="0"/>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dirty="0"/>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dirty="0"/>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dirty="0"/>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dirty="0"/>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dirty="0"/>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dirty="0"/>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dirty="0"/>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dirty="0"/>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6927204"/>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buClr>
                <a:srgbClr val="D90082"/>
              </a:buClr>
              <a:defRPr/>
            </a:lvl1pPr>
            <a:lvl3pPr>
              <a:buClr>
                <a:srgbClr val="D90082"/>
              </a:buClr>
              <a:defRPr/>
            </a:lvl3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dirty="0" smtClean="0"/>
              <a:t>Modifiez le style du titre</a:t>
            </a:r>
            <a:endParaRPr lang="fr-FR" dirty="0"/>
          </a:p>
        </p:txBody>
      </p:sp>
    </p:spTree>
    <p:extLst>
      <p:ext uri="{BB962C8B-B14F-4D97-AF65-F5344CB8AC3E}">
        <p14:creationId xmlns:p14="http://schemas.microsoft.com/office/powerpoint/2010/main" val="3776277996"/>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229913782"/>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4702151"/>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813149653"/>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4153210389"/>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2152960"/>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8712906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062612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jpeg"/><Relationship Id="rId4" Type="http://schemas.openxmlformats.org/officeDocument/2006/relationships/slideLayout" Target="../slideLayouts/slideLayout14.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image" Target="../media/image1.jpeg"/><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6.emf"/><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theme" Target="../theme/theme3.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10" Type="http://schemas.openxmlformats.org/officeDocument/2006/relationships/image" Target="../media/image1.jpeg"/><Relationship Id="rId4" Type="http://schemas.openxmlformats.org/officeDocument/2006/relationships/slideLayout" Target="../slideLayouts/slideLayout43.xml"/><Relationship Id="rId9" Type="http://schemas.openxmlformats.org/officeDocument/2006/relationships/image" Target="../media/image10.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9"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5" Type="http://schemas.openxmlformats.org/officeDocument/2006/relationships/slideLayout" Target="../slideLayouts/slideLayout72.xml"/><Relationship Id="rId4" Type="http://schemas.openxmlformats.org/officeDocument/2006/relationships/slideLayout" Target="../slideLayouts/slideLayout71.xml"/><Relationship Id="rId9"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4" Type="http://schemas.openxmlformats.org/officeDocument/2006/relationships/slideLayout" Target="../slideLayouts/slideLayout78.xml"/><Relationship Id="rId9" Type="http://schemas.openxmlformats.org/officeDocument/2006/relationships/image" Target="../media/image1.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11.jpg"/><Relationship Id="rId5" Type="http://schemas.openxmlformats.org/officeDocument/2006/relationships/slideLayout" Target="../slideLayouts/slideLayout86.xml"/><Relationship Id="rId10" Type="http://schemas.openxmlformats.org/officeDocument/2006/relationships/theme" Target="../theme/theme10.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16" name="Espace réservé de la date 3"/>
          <p:cNvSpPr txBox="1">
            <a:spLocks noGrp="1"/>
          </p:cNvSpPr>
          <p:nvPr userDrawn="1"/>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aseline="0" dirty="0" smtClean="0">
                <a:solidFill>
                  <a:schemeClr val="bg1">
                    <a:lumMod val="50000"/>
                  </a:schemeClr>
                </a:solidFill>
                <a:latin typeface="Arial Narrow" panose="020B0606020202030204" pitchFamily="34" charset="0"/>
              </a:rPr>
              <a:t>CELCA - Critères Part Variable 2018</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 id="2147483893" r:id="rId10"/>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cstate="email">
            <a:extLst>
              <a:ext uri="{28A0092B-C50C-407E-A947-70E740481C1C}">
                <a14:useLocalDpi xmlns:a14="http://schemas.microsoft.com/office/drawing/2010/main"/>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email">
            <a:extLst>
              <a:ext uri="{28A0092B-C50C-407E-A947-70E740481C1C}">
                <a14:useLocalDpi xmlns:a14="http://schemas.microsoft.com/office/drawing/2010/main"/>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email">
            <a:extLst>
              <a:ext uri="{28A0092B-C50C-407E-A947-70E740481C1C}">
                <a14:useLocalDpi xmlns:a14="http://schemas.microsoft.com/office/drawing/2010/main"/>
              </a:ext>
            </a:extLst>
          </a:blip>
          <a:srcRect/>
          <a:stretch/>
        </p:blipFill>
        <p:spPr>
          <a:xfrm>
            <a:off x="640859" y="6334332"/>
            <a:ext cx="1419295" cy="349920"/>
          </a:xfrm>
          <a:prstGeom prst="rect">
            <a:avLst/>
          </a:prstGeom>
        </p:spPr>
      </p:pic>
      <p:pic>
        <p:nvPicPr>
          <p:cNvPr id="16" name="Image 1"/>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dirty="0"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dirty="0">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dirty="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dirty="0"/>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dirty="0"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dirty="0">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dirty="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dirty="0"/>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dirty="0"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dirty="0">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dirty="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dirty="0"/>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dirty="0"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dirty="0">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dirty="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dirty="0"/>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dirty="0"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Tree>
    <p:extLst>
      <p:ext uri="{BB962C8B-B14F-4D97-AF65-F5344CB8AC3E}">
        <p14:creationId xmlns:p14="http://schemas.microsoft.com/office/powerpoint/2010/main" val="2882274161"/>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57.xml"/><Relationship Id="rId3" Type="http://schemas.openxmlformats.org/officeDocument/2006/relationships/slide" Target="slide7.xml"/><Relationship Id="rId7" Type="http://schemas.openxmlformats.org/officeDocument/2006/relationships/slide" Target="slide17.xml"/><Relationship Id="rId12" Type="http://schemas.openxmlformats.org/officeDocument/2006/relationships/slide" Target="slide51.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47.xml"/><Relationship Id="rId5" Type="http://schemas.openxmlformats.org/officeDocument/2006/relationships/slide" Target="slide4.xml"/><Relationship Id="rId15" Type="http://schemas.openxmlformats.org/officeDocument/2006/relationships/image" Target="../media/image15.png"/><Relationship Id="rId10" Type="http://schemas.openxmlformats.org/officeDocument/2006/relationships/slide" Target="slide32.xml"/><Relationship Id="rId4" Type="http://schemas.openxmlformats.org/officeDocument/2006/relationships/slide" Target="slide6.xml"/><Relationship Id="rId9" Type="http://schemas.openxmlformats.org/officeDocument/2006/relationships/slide" Target="slide27.xml"/><Relationship Id="rId14" Type="http://schemas.openxmlformats.org/officeDocument/2006/relationships/slide" Target="slide42.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slide" Target="slide2.xm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31.png"/><Relationship Id="rId7" Type="http://schemas.openxmlformats.org/officeDocument/2006/relationships/image" Target="../media/image28.jpe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slide" Target="slide2.xm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19.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45.jpeg"/><Relationship Id="rId7" Type="http://schemas.openxmlformats.org/officeDocument/2006/relationships/image" Target="../media/image28.jpe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49.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slide" Target="slide2.xml"/><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26.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slide" Target="slide2.xm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slide" Target="slide2.xml"/><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19.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slide" Target="slide2.xm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slide" Target="slide2.xml"/><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19.pn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slide" Target="slide2.xm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28.jpeg"/><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slide" Target="slide2.xm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28.jpeg"/><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1.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Grp="1" noChangeAspect="1"/>
          </p:cNvPicPr>
          <p:nvPr>
            <p:ph type="pic" sz="quarter" idx="21"/>
          </p:nvPr>
        </p:nvPicPr>
        <p:blipFill rotWithShape="1">
          <a:blip r:embed="rId2" cstate="email">
            <a:extLst>
              <a:ext uri="{28A0092B-C50C-407E-A947-70E740481C1C}">
                <a14:useLocalDpi xmlns:a14="http://schemas.microsoft.com/office/drawing/2010/main"/>
              </a:ext>
            </a:extLst>
          </a:blip>
          <a:srcRect/>
          <a:stretch/>
        </p:blipFill>
        <p:spPr>
          <a:xfrm>
            <a:off x="409575" y="247650"/>
            <a:ext cx="8201025" cy="5554663"/>
          </a:xfrm>
        </p:spPr>
      </p:pic>
      <p:sp>
        <p:nvSpPr>
          <p:cNvPr id="112" name="Titre 111"/>
          <p:cNvSpPr>
            <a:spLocks noGrp="1"/>
          </p:cNvSpPr>
          <p:nvPr>
            <p:ph type="ctrTitle"/>
          </p:nvPr>
        </p:nvSpPr>
        <p:spPr>
          <a:xfrm>
            <a:off x="400050" y="3107055"/>
            <a:ext cx="8474074" cy="779145"/>
          </a:xfrm>
          <a:solidFill>
            <a:schemeClr val="bg1"/>
          </a:solidFill>
        </p:spPr>
        <p:txBody>
          <a:bodyPr>
            <a:noAutofit/>
          </a:bodyPr>
          <a:lstStyle/>
          <a:p>
            <a:r>
              <a:rPr lang="fr-FR" sz="2800" dirty="0">
                <a:solidFill>
                  <a:schemeClr val="tx2"/>
                </a:solidFill>
              </a:rPr>
              <a:t/>
            </a:r>
            <a:br>
              <a:rPr lang="fr-FR" sz="2800" dirty="0">
                <a:solidFill>
                  <a:schemeClr val="tx2"/>
                </a:solidFill>
              </a:rPr>
            </a:br>
            <a:r>
              <a:rPr lang="fr-FR" sz="2800" dirty="0" smtClean="0">
                <a:solidFill>
                  <a:schemeClr val="tx2"/>
                </a:solidFill>
              </a:rPr>
              <a:t>LA Part </a:t>
            </a:r>
            <a:r>
              <a:rPr lang="fr-FR" sz="2800" dirty="0">
                <a:solidFill>
                  <a:schemeClr val="tx2"/>
                </a:solidFill>
              </a:rPr>
              <a:t>Variable </a:t>
            </a:r>
            <a:r>
              <a:rPr lang="fr-FR" sz="2800" dirty="0" smtClean="0">
                <a:solidFill>
                  <a:schemeClr val="tx2"/>
                </a:solidFill>
              </a:rPr>
              <a:t/>
            </a:r>
            <a:br>
              <a:rPr lang="fr-FR" sz="2800" dirty="0" smtClean="0">
                <a:solidFill>
                  <a:schemeClr val="tx2"/>
                </a:solidFill>
              </a:rPr>
            </a:br>
            <a:r>
              <a:rPr lang="fr-FR" sz="2800" dirty="0" smtClean="0">
                <a:solidFill>
                  <a:schemeClr val="tx2"/>
                </a:solidFill>
              </a:rPr>
              <a:t>Banque De Détail 2018 </a:t>
            </a:r>
            <a:r>
              <a:rPr lang="fr-FR" sz="2800" dirty="0">
                <a:solidFill>
                  <a:schemeClr val="tx2"/>
                </a:solidFill>
              </a:rPr>
              <a:t/>
            </a:r>
            <a:br>
              <a:rPr lang="fr-FR" sz="2800" dirty="0">
                <a:solidFill>
                  <a:schemeClr val="tx2"/>
                </a:solidFill>
              </a:rPr>
            </a:br>
            <a:endParaRPr lang="fr-FR" sz="2800"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6" name="Titre 111"/>
          <p:cNvSpPr txBox="1">
            <a:spLocks/>
          </p:cNvSpPr>
          <p:nvPr/>
        </p:nvSpPr>
        <p:spPr>
          <a:xfrm>
            <a:off x="704185" y="4122534"/>
            <a:ext cx="8134350" cy="5719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sz="2400" dirty="0" smtClean="0">
                <a:solidFill>
                  <a:srgbClr val="FF0000"/>
                </a:solidFill>
              </a:rPr>
              <a:t>Heure du jeudi 14 DECEMBRE 2017</a:t>
            </a:r>
            <a:endParaRPr lang="fr-FR" sz="2400" dirty="0">
              <a:solidFill>
                <a:srgbClr val="FF0000"/>
              </a:solidFill>
            </a:endParaRPr>
          </a:p>
        </p:txBody>
      </p:sp>
    </p:spTree>
    <p:extLst>
      <p:ext uri="{BB962C8B-B14F-4D97-AF65-F5344CB8AC3E}">
        <p14:creationId xmlns:p14="http://schemas.microsoft.com/office/powerpoint/2010/main" val="480474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2"/>
          <p:cNvSpPr txBox="1">
            <a:spLocks/>
          </p:cNvSpPr>
          <p:nvPr/>
        </p:nvSpPr>
        <p:spPr>
          <a:xfrm>
            <a:off x="717882" y="49453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dirty="0" smtClean="0">
                <a:solidFill>
                  <a:sysClr val="window" lastClr="FFFFFF"/>
                </a:solidFill>
              </a:rPr>
              <a:t>SOMMAIRE</a:t>
            </a:r>
            <a:endParaRPr lang="fr-FR" dirty="0">
              <a:solidFill>
                <a:sysClr val="window" lastClr="FFFFFF"/>
              </a:solidFill>
            </a:endParaRPr>
          </a:p>
        </p:txBody>
      </p:sp>
      <p:sp>
        <p:nvSpPr>
          <p:cNvPr id="107" name="Rectangle 106"/>
          <p:cNvSpPr/>
          <p:nvPr/>
        </p:nvSpPr>
        <p:spPr>
          <a:xfrm>
            <a:off x="5106988" y="2084387"/>
            <a:ext cx="462916" cy="51435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09</a:t>
            </a:r>
          </a:p>
        </p:txBody>
      </p:sp>
      <p:sp>
        <p:nvSpPr>
          <p:cNvPr id="108" name="Rectangle 107"/>
          <p:cNvSpPr/>
          <p:nvPr/>
        </p:nvSpPr>
        <p:spPr>
          <a:xfrm>
            <a:off x="473075" y="4447607"/>
            <a:ext cx="462916" cy="51435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06</a:t>
            </a:r>
            <a:endParaRPr lang="fr-FR" sz="1200" b="1" dirty="0"/>
          </a:p>
        </p:txBody>
      </p:sp>
      <p:sp>
        <p:nvSpPr>
          <p:cNvPr id="109" name="Rectangle 108"/>
          <p:cNvSpPr/>
          <p:nvPr/>
        </p:nvSpPr>
        <p:spPr>
          <a:xfrm>
            <a:off x="473075" y="2663826"/>
            <a:ext cx="462916" cy="514351"/>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03</a:t>
            </a:r>
            <a:endParaRPr lang="fr-FR" sz="1200" b="1" dirty="0"/>
          </a:p>
        </p:txBody>
      </p:sp>
      <p:sp>
        <p:nvSpPr>
          <p:cNvPr id="110" name="Rectangle 109"/>
          <p:cNvSpPr/>
          <p:nvPr/>
        </p:nvSpPr>
        <p:spPr>
          <a:xfrm>
            <a:off x="5106988" y="1490312"/>
            <a:ext cx="462916" cy="51435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08</a:t>
            </a:r>
          </a:p>
        </p:txBody>
      </p:sp>
      <p:sp>
        <p:nvSpPr>
          <p:cNvPr id="111" name="Rectangle 110"/>
          <p:cNvSpPr/>
          <p:nvPr/>
        </p:nvSpPr>
        <p:spPr>
          <a:xfrm>
            <a:off x="473075" y="3851617"/>
            <a:ext cx="462916" cy="51435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05</a:t>
            </a:r>
            <a:endParaRPr lang="fr-FR" sz="1200" b="1" dirty="0"/>
          </a:p>
        </p:txBody>
      </p:sp>
      <p:sp>
        <p:nvSpPr>
          <p:cNvPr id="112" name="Rectangle 111"/>
          <p:cNvSpPr/>
          <p:nvPr/>
        </p:nvSpPr>
        <p:spPr>
          <a:xfrm>
            <a:off x="473075" y="2076449"/>
            <a:ext cx="462916" cy="51435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02</a:t>
            </a:r>
            <a:endParaRPr lang="fr-FR" sz="1200" b="1" dirty="0"/>
          </a:p>
        </p:txBody>
      </p:sp>
      <p:sp>
        <p:nvSpPr>
          <p:cNvPr id="113" name="Rectangle 112"/>
          <p:cNvSpPr/>
          <p:nvPr/>
        </p:nvSpPr>
        <p:spPr>
          <a:xfrm>
            <a:off x="472080" y="5035969"/>
            <a:ext cx="462916" cy="51435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07</a:t>
            </a:r>
            <a:endParaRPr lang="fr-FR" sz="1200" b="1" dirty="0"/>
          </a:p>
        </p:txBody>
      </p:sp>
      <p:sp>
        <p:nvSpPr>
          <p:cNvPr id="114" name="Rectangle 113"/>
          <p:cNvSpPr/>
          <p:nvPr/>
        </p:nvSpPr>
        <p:spPr>
          <a:xfrm>
            <a:off x="473075" y="3255908"/>
            <a:ext cx="462916" cy="51435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04</a:t>
            </a:r>
            <a:endParaRPr lang="fr-FR" sz="1200" b="1" dirty="0"/>
          </a:p>
        </p:txBody>
      </p:sp>
      <p:sp>
        <p:nvSpPr>
          <p:cNvPr id="115" name="Rectangle 114"/>
          <p:cNvSpPr/>
          <p:nvPr/>
        </p:nvSpPr>
        <p:spPr>
          <a:xfrm>
            <a:off x="480059" y="1470024"/>
            <a:ext cx="462916" cy="51435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01</a:t>
            </a:r>
            <a:endParaRPr lang="fr-FR" sz="1200" b="1" dirty="0"/>
          </a:p>
        </p:txBody>
      </p:sp>
      <p:sp>
        <p:nvSpPr>
          <p:cNvPr id="117" name="TextBox 61">
            <a:hlinkClick r:id="rId2" action="ppaction://hlinksldjump"/>
          </p:cNvPr>
          <p:cNvSpPr txBox="1"/>
          <p:nvPr/>
        </p:nvSpPr>
        <p:spPr>
          <a:xfrm>
            <a:off x="1002029" y="1536640"/>
            <a:ext cx="2651760" cy="400110"/>
          </a:xfrm>
          <a:prstGeom prst="rect">
            <a:avLst/>
          </a:prstGeom>
          <a:noFill/>
        </p:spPr>
        <p:txBody>
          <a:bodyPr wrap="square" rtlCol="0">
            <a:spAutoFit/>
          </a:bodyPr>
          <a:lstStyle/>
          <a:p>
            <a:r>
              <a:rPr lang="fr-FR" sz="2000" b="1" cap="all" dirty="0" smtClean="0">
                <a:solidFill>
                  <a:schemeClr val="tx2">
                    <a:lumMod val="50000"/>
                  </a:schemeClr>
                </a:solidFill>
              </a:rPr>
              <a:t>GENERALITES</a:t>
            </a:r>
            <a:endParaRPr lang="fr-FR" sz="2000" b="1" cap="all" dirty="0">
              <a:solidFill>
                <a:schemeClr val="tx2">
                  <a:lumMod val="50000"/>
                </a:schemeClr>
              </a:solidFill>
            </a:endParaRPr>
          </a:p>
        </p:txBody>
      </p:sp>
      <p:sp>
        <p:nvSpPr>
          <p:cNvPr id="119" name="TextBox 63">
            <a:hlinkClick r:id="rId3" action="ppaction://hlinksldjump"/>
          </p:cNvPr>
          <p:cNvSpPr txBox="1"/>
          <p:nvPr/>
        </p:nvSpPr>
        <p:spPr>
          <a:xfrm>
            <a:off x="1021079" y="3309691"/>
            <a:ext cx="2651760" cy="400110"/>
          </a:xfrm>
          <a:prstGeom prst="rect">
            <a:avLst/>
          </a:prstGeom>
          <a:noFill/>
        </p:spPr>
        <p:txBody>
          <a:bodyPr wrap="square" rtlCol="0">
            <a:spAutoFit/>
          </a:bodyPr>
          <a:lstStyle/>
          <a:p>
            <a:r>
              <a:rPr lang="fr-FR" sz="2000" b="1" cap="all" dirty="0" smtClean="0">
                <a:solidFill>
                  <a:schemeClr val="tx2">
                    <a:lumMod val="50000"/>
                  </a:schemeClr>
                </a:solidFill>
              </a:rPr>
              <a:t>AMBITIONS CELCA 2018</a:t>
            </a:r>
            <a:endParaRPr lang="fr-FR" sz="2000" b="1" cap="all" dirty="0">
              <a:solidFill>
                <a:schemeClr val="tx2">
                  <a:lumMod val="50000"/>
                </a:schemeClr>
              </a:solidFill>
            </a:endParaRPr>
          </a:p>
        </p:txBody>
      </p:sp>
      <p:sp>
        <p:nvSpPr>
          <p:cNvPr id="123" name="TextBox 67">
            <a:hlinkClick r:id="rId4" action="ppaction://hlinksldjump"/>
          </p:cNvPr>
          <p:cNvSpPr txBox="1"/>
          <p:nvPr/>
        </p:nvSpPr>
        <p:spPr>
          <a:xfrm>
            <a:off x="1001713" y="2566776"/>
            <a:ext cx="2651760" cy="707886"/>
          </a:xfrm>
          <a:prstGeom prst="rect">
            <a:avLst/>
          </a:prstGeom>
          <a:noFill/>
        </p:spPr>
        <p:txBody>
          <a:bodyPr wrap="square" rtlCol="0">
            <a:spAutoFit/>
          </a:bodyPr>
          <a:lstStyle/>
          <a:p>
            <a:r>
              <a:rPr lang="fr-FR" sz="2000" b="1" cap="all" dirty="0" smtClean="0">
                <a:solidFill>
                  <a:schemeClr val="tx2">
                    <a:lumMod val="50000"/>
                  </a:schemeClr>
                </a:solidFill>
              </a:rPr>
              <a:t>RAPPEL DES PRINCIPES DE VENTES</a:t>
            </a:r>
            <a:endParaRPr lang="fr-FR" sz="2000" b="1" cap="all" dirty="0">
              <a:solidFill>
                <a:schemeClr val="tx2">
                  <a:lumMod val="50000"/>
                </a:schemeClr>
              </a:solidFill>
            </a:endParaRPr>
          </a:p>
        </p:txBody>
      </p:sp>
      <p:sp>
        <p:nvSpPr>
          <p:cNvPr id="134" name="TextBox 61">
            <a:hlinkClick r:id="rId5" action="ppaction://hlinksldjump"/>
          </p:cNvPr>
          <p:cNvSpPr txBox="1"/>
          <p:nvPr/>
        </p:nvSpPr>
        <p:spPr>
          <a:xfrm>
            <a:off x="1011554" y="2089090"/>
            <a:ext cx="2651760" cy="400110"/>
          </a:xfrm>
          <a:prstGeom prst="rect">
            <a:avLst/>
          </a:prstGeom>
          <a:noFill/>
        </p:spPr>
        <p:txBody>
          <a:bodyPr wrap="square" rtlCol="0">
            <a:spAutoFit/>
          </a:bodyPr>
          <a:lstStyle/>
          <a:p>
            <a:r>
              <a:rPr lang="fr-FR" sz="2000" b="1" cap="all" dirty="0" smtClean="0">
                <a:solidFill>
                  <a:schemeClr val="tx2">
                    <a:lumMod val="50000"/>
                  </a:schemeClr>
                </a:solidFill>
              </a:rPr>
              <a:t>NOUVEAUTES 2018</a:t>
            </a:r>
            <a:endParaRPr lang="fr-FR" sz="2000" b="1" cap="all" dirty="0">
              <a:solidFill>
                <a:schemeClr val="tx2">
                  <a:lumMod val="50000"/>
                </a:schemeClr>
              </a:solidFill>
            </a:endParaRPr>
          </a:p>
        </p:txBody>
      </p:sp>
      <p:sp>
        <p:nvSpPr>
          <p:cNvPr id="135" name="TextBox 63">
            <a:hlinkClick r:id="rId6" action="ppaction://hlinksldjump"/>
          </p:cNvPr>
          <p:cNvSpPr txBox="1"/>
          <p:nvPr/>
        </p:nvSpPr>
        <p:spPr>
          <a:xfrm>
            <a:off x="1011553" y="3804991"/>
            <a:ext cx="3474722" cy="584775"/>
          </a:xfrm>
          <a:prstGeom prst="rect">
            <a:avLst/>
          </a:prstGeom>
          <a:noFill/>
        </p:spPr>
        <p:txBody>
          <a:bodyPr wrap="square" rtlCol="0">
            <a:spAutoFit/>
          </a:bodyPr>
          <a:lstStyle/>
          <a:p>
            <a:r>
              <a:rPr lang="fr-FR" sz="2000" b="1" cap="all" dirty="0" smtClean="0">
                <a:solidFill>
                  <a:schemeClr val="tx2">
                    <a:lumMod val="50000"/>
                  </a:schemeClr>
                </a:solidFill>
              </a:rPr>
              <a:t>CRITERES Métiers AGENCE </a:t>
            </a:r>
            <a:r>
              <a:rPr lang="fr-FR" sz="1200" cap="all" dirty="0" smtClean="0">
                <a:solidFill>
                  <a:schemeClr val="tx2">
                    <a:lumMod val="50000"/>
                  </a:schemeClr>
                </a:solidFill>
              </a:rPr>
              <a:t>(hors managers et métiers spécialisés)</a:t>
            </a:r>
            <a:endParaRPr lang="fr-FR" sz="1200" cap="all" dirty="0">
              <a:solidFill>
                <a:schemeClr val="tx2">
                  <a:lumMod val="50000"/>
                </a:schemeClr>
              </a:solidFill>
            </a:endParaRPr>
          </a:p>
        </p:txBody>
      </p:sp>
      <p:sp>
        <p:nvSpPr>
          <p:cNvPr id="136" name="TextBox 63">
            <a:hlinkClick r:id="rId7" action="ppaction://hlinksldjump"/>
          </p:cNvPr>
          <p:cNvSpPr txBox="1"/>
          <p:nvPr/>
        </p:nvSpPr>
        <p:spPr>
          <a:xfrm>
            <a:off x="1011238" y="4452691"/>
            <a:ext cx="3636962" cy="400110"/>
          </a:xfrm>
          <a:prstGeom prst="rect">
            <a:avLst/>
          </a:prstGeom>
          <a:noFill/>
        </p:spPr>
        <p:txBody>
          <a:bodyPr wrap="square" rtlCol="0">
            <a:spAutoFit/>
          </a:bodyPr>
          <a:lstStyle/>
          <a:p>
            <a:r>
              <a:rPr lang="fr-FR" sz="2000" b="1" cap="all" dirty="0" smtClean="0">
                <a:solidFill>
                  <a:schemeClr val="tx2">
                    <a:lumMod val="50000"/>
                  </a:schemeClr>
                </a:solidFill>
              </a:rPr>
              <a:t>Critères métiers da et daa</a:t>
            </a:r>
            <a:endParaRPr lang="fr-FR" sz="2000" b="1" cap="all" dirty="0">
              <a:solidFill>
                <a:schemeClr val="tx2">
                  <a:lumMod val="50000"/>
                </a:schemeClr>
              </a:solidFill>
            </a:endParaRPr>
          </a:p>
        </p:txBody>
      </p:sp>
      <p:sp>
        <p:nvSpPr>
          <p:cNvPr id="137" name="TextBox 63">
            <a:hlinkClick r:id="rId8" action="ppaction://hlinksldjump"/>
          </p:cNvPr>
          <p:cNvSpPr txBox="1"/>
          <p:nvPr/>
        </p:nvSpPr>
        <p:spPr>
          <a:xfrm>
            <a:off x="1020763" y="5060890"/>
            <a:ext cx="3636962" cy="400110"/>
          </a:xfrm>
          <a:prstGeom prst="rect">
            <a:avLst/>
          </a:prstGeom>
          <a:noFill/>
        </p:spPr>
        <p:txBody>
          <a:bodyPr wrap="square" rtlCol="0">
            <a:spAutoFit/>
          </a:bodyPr>
          <a:lstStyle/>
          <a:p>
            <a:r>
              <a:rPr lang="fr-FR" sz="2000" b="1" cap="all" dirty="0" smtClean="0">
                <a:solidFill>
                  <a:schemeClr val="tx2">
                    <a:lumMod val="50000"/>
                  </a:schemeClr>
                </a:solidFill>
              </a:rPr>
              <a:t>Critères métier DUC</a:t>
            </a:r>
            <a:endParaRPr lang="fr-FR" sz="2000" b="1" cap="all" dirty="0">
              <a:solidFill>
                <a:schemeClr val="tx2">
                  <a:lumMod val="50000"/>
                </a:schemeClr>
              </a:solidFill>
            </a:endParaRPr>
          </a:p>
        </p:txBody>
      </p:sp>
      <p:sp>
        <p:nvSpPr>
          <p:cNvPr id="138" name="TextBox 63">
            <a:hlinkClick r:id="rId9" action="ppaction://hlinksldjump"/>
          </p:cNvPr>
          <p:cNvSpPr txBox="1"/>
          <p:nvPr/>
        </p:nvSpPr>
        <p:spPr>
          <a:xfrm>
            <a:off x="5654676" y="1527115"/>
            <a:ext cx="3636962" cy="400110"/>
          </a:xfrm>
          <a:prstGeom prst="rect">
            <a:avLst/>
          </a:prstGeom>
          <a:noFill/>
        </p:spPr>
        <p:txBody>
          <a:bodyPr wrap="square" rtlCol="0">
            <a:spAutoFit/>
          </a:bodyPr>
          <a:lstStyle/>
          <a:p>
            <a:r>
              <a:rPr lang="fr-FR" sz="2000" b="1" cap="all" dirty="0" smtClean="0">
                <a:solidFill>
                  <a:schemeClr val="tx2">
                    <a:lumMod val="50000"/>
                  </a:schemeClr>
                </a:solidFill>
              </a:rPr>
              <a:t>Critères métier gc pro</a:t>
            </a:r>
            <a:endParaRPr lang="fr-FR" sz="2000" b="1" cap="all" dirty="0">
              <a:solidFill>
                <a:schemeClr val="tx2">
                  <a:lumMod val="50000"/>
                </a:schemeClr>
              </a:solidFill>
            </a:endParaRPr>
          </a:p>
        </p:txBody>
      </p:sp>
      <p:sp>
        <p:nvSpPr>
          <p:cNvPr id="139" name="TextBox 61">
            <a:hlinkClick r:id="rId10" action="ppaction://hlinksldjump"/>
          </p:cNvPr>
          <p:cNvSpPr txBox="1"/>
          <p:nvPr/>
        </p:nvSpPr>
        <p:spPr>
          <a:xfrm>
            <a:off x="5688329" y="2098615"/>
            <a:ext cx="2874646" cy="400110"/>
          </a:xfrm>
          <a:prstGeom prst="rect">
            <a:avLst/>
          </a:prstGeom>
          <a:noFill/>
        </p:spPr>
        <p:txBody>
          <a:bodyPr wrap="square" rtlCol="0">
            <a:spAutoFit/>
          </a:bodyPr>
          <a:lstStyle/>
          <a:p>
            <a:r>
              <a:rPr lang="fr-FR" sz="2000" b="1" cap="all" dirty="0" smtClean="0">
                <a:solidFill>
                  <a:schemeClr val="tx2">
                    <a:lumMod val="50000"/>
                  </a:schemeClr>
                </a:solidFill>
              </a:rPr>
              <a:t>Critères métier CAGP</a:t>
            </a:r>
            <a:endParaRPr lang="fr-FR" sz="2000" b="1" cap="all" dirty="0">
              <a:solidFill>
                <a:schemeClr val="tx2">
                  <a:lumMod val="50000"/>
                </a:schemeClr>
              </a:solidFill>
            </a:endParaRPr>
          </a:p>
        </p:txBody>
      </p:sp>
      <p:sp>
        <p:nvSpPr>
          <p:cNvPr id="148" name="Rectangle 147"/>
          <p:cNvSpPr/>
          <p:nvPr/>
        </p:nvSpPr>
        <p:spPr>
          <a:xfrm>
            <a:off x="5106988" y="3298824"/>
            <a:ext cx="462916" cy="51435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11</a:t>
            </a:r>
          </a:p>
        </p:txBody>
      </p:sp>
      <p:sp>
        <p:nvSpPr>
          <p:cNvPr id="149" name="TextBox 61">
            <a:hlinkClick r:id="rId11" action="ppaction://hlinksldjump"/>
          </p:cNvPr>
          <p:cNvSpPr txBox="1"/>
          <p:nvPr/>
        </p:nvSpPr>
        <p:spPr>
          <a:xfrm>
            <a:off x="5719763" y="3327340"/>
            <a:ext cx="2874646" cy="400110"/>
          </a:xfrm>
          <a:prstGeom prst="rect">
            <a:avLst/>
          </a:prstGeom>
          <a:noFill/>
        </p:spPr>
        <p:txBody>
          <a:bodyPr wrap="square" rtlCol="0">
            <a:spAutoFit/>
          </a:bodyPr>
          <a:lstStyle/>
          <a:p>
            <a:r>
              <a:rPr lang="fr-FR" sz="2000" b="1" cap="all" dirty="0" smtClean="0">
                <a:solidFill>
                  <a:schemeClr val="tx2">
                    <a:lumMod val="50000"/>
                  </a:schemeClr>
                </a:solidFill>
              </a:rPr>
              <a:t>LE BONUS MANAGERIAL</a:t>
            </a:r>
            <a:endParaRPr lang="fr-FR" sz="2000" b="1" cap="all" dirty="0">
              <a:solidFill>
                <a:schemeClr val="tx2">
                  <a:lumMod val="50000"/>
                </a:schemeClr>
              </a:solidFill>
            </a:endParaRPr>
          </a:p>
        </p:txBody>
      </p:sp>
      <p:sp>
        <p:nvSpPr>
          <p:cNvPr id="150" name="Rectangle 149"/>
          <p:cNvSpPr/>
          <p:nvPr/>
        </p:nvSpPr>
        <p:spPr>
          <a:xfrm>
            <a:off x="5106988" y="3879849"/>
            <a:ext cx="462916" cy="51435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12</a:t>
            </a:r>
          </a:p>
        </p:txBody>
      </p:sp>
      <p:sp>
        <p:nvSpPr>
          <p:cNvPr id="151" name="TextBox 61">
            <a:hlinkClick r:id="rId12" action="ppaction://hlinksldjump"/>
          </p:cNvPr>
          <p:cNvSpPr txBox="1"/>
          <p:nvPr/>
        </p:nvSpPr>
        <p:spPr>
          <a:xfrm>
            <a:off x="5700712" y="3803590"/>
            <a:ext cx="3300413" cy="707886"/>
          </a:xfrm>
          <a:prstGeom prst="rect">
            <a:avLst/>
          </a:prstGeom>
          <a:noFill/>
        </p:spPr>
        <p:txBody>
          <a:bodyPr wrap="square" rtlCol="0">
            <a:spAutoFit/>
          </a:bodyPr>
          <a:lstStyle/>
          <a:p>
            <a:r>
              <a:rPr lang="fr-FR" sz="2000" b="1" cap="all" dirty="0" smtClean="0">
                <a:solidFill>
                  <a:schemeClr val="tx2">
                    <a:lumMod val="50000"/>
                  </a:schemeClr>
                </a:solidFill>
              </a:rPr>
              <a:t>Annexe échelles des points </a:t>
            </a:r>
            <a:r>
              <a:rPr lang="fr-FR" sz="2000" b="1" cap="all" dirty="0" err="1" smtClean="0">
                <a:solidFill>
                  <a:schemeClr val="tx2">
                    <a:lumMod val="50000"/>
                  </a:schemeClr>
                </a:solidFill>
              </a:rPr>
              <a:t>bdd</a:t>
            </a:r>
            <a:endParaRPr lang="fr-FR" sz="2000" b="1" cap="all" dirty="0">
              <a:solidFill>
                <a:schemeClr val="tx2">
                  <a:lumMod val="50000"/>
                </a:schemeClr>
              </a:solidFill>
            </a:endParaRPr>
          </a:p>
        </p:txBody>
      </p:sp>
      <p:sp>
        <p:nvSpPr>
          <p:cNvPr id="152" name="Rectangle 151"/>
          <p:cNvSpPr/>
          <p:nvPr/>
        </p:nvSpPr>
        <p:spPr>
          <a:xfrm>
            <a:off x="5106988" y="4451349"/>
            <a:ext cx="462916" cy="51435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13</a:t>
            </a:r>
          </a:p>
        </p:txBody>
      </p:sp>
      <p:sp>
        <p:nvSpPr>
          <p:cNvPr id="153" name="TextBox 61">
            <a:hlinkClick r:id="rId13" action="ppaction://hlinksldjump"/>
          </p:cNvPr>
          <p:cNvSpPr txBox="1"/>
          <p:nvPr/>
        </p:nvSpPr>
        <p:spPr>
          <a:xfrm>
            <a:off x="5710238" y="4489390"/>
            <a:ext cx="2874646" cy="400110"/>
          </a:xfrm>
          <a:prstGeom prst="rect">
            <a:avLst/>
          </a:prstGeom>
          <a:noFill/>
        </p:spPr>
        <p:txBody>
          <a:bodyPr wrap="square" rtlCol="0">
            <a:spAutoFit/>
          </a:bodyPr>
          <a:lstStyle/>
          <a:p>
            <a:r>
              <a:rPr lang="fr-FR" sz="2000" b="1" cap="all" dirty="0" smtClean="0">
                <a:solidFill>
                  <a:schemeClr val="tx2">
                    <a:lumMod val="50000"/>
                  </a:schemeClr>
                </a:solidFill>
              </a:rPr>
              <a:t>lexique</a:t>
            </a:r>
            <a:endParaRPr lang="fr-FR" sz="2000" b="1" cap="all" dirty="0">
              <a:solidFill>
                <a:schemeClr val="tx2">
                  <a:lumMod val="50000"/>
                </a:schemeClr>
              </a:solidFill>
            </a:endParaRPr>
          </a:p>
        </p:txBody>
      </p:sp>
      <p:sp>
        <p:nvSpPr>
          <p:cNvPr id="35" name="Rectangle 34"/>
          <p:cNvSpPr/>
          <p:nvPr/>
        </p:nvSpPr>
        <p:spPr>
          <a:xfrm>
            <a:off x="5097463" y="2690462"/>
            <a:ext cx="462916" cy="514351"/>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10</a:t>
            </a:r>
          </a:p>
        </p:txBody>
      </p:sp>
      <p:sp>
        <p:nvSpPr>
          <p:cNvPr id="36" name="TextBox 61">
            <a:hlinkClick r:id="rId14" action="ppaction://hlinksldjump"/>
          </p:cNvPr>
          <p:cNvSpPr txBox="1"/>
          <p:nvPr/>
        </p:nvSpPr>
        <p:spPr>
          <a:xfrm>
            <a:off x="5681663" y="2732028"/>
            <a:ext cx="2874646" cy="400110"/>
          </a:xfrm>
          <a:prstGeom prst="rect">
            <a:avLst/>
          </a:prstGeom>
          <a:noFill/>
        </p:spPr>
        <p:txBody>
          <a:bodyPr wrap="square" rtlCol="0">
            <a:spAutoFit/>
          </a:bodyPr>
          <a:lstStyle/>
          <a:p>
            <a:r>
              <a:rPr lang="fr-FR" sz="2000" b="1" cap="all" dirty="0" smtClean="0">
                <a:solidFill>
                  <a:schemeClr val="tx2">
                    <a:lumMod val="50000"/>
                  </a:schemeClr>
                </a:solidFill>
              </a:rPr>
              <a:t>Critères métier GC PP</a:t>
            </a:r>
            <a:endParaRPr lang="fr-FR" sz="2000" b="1" cap="all" dirty="0">
              <a:solidFill>
                <a:schemeClr val="tx2">
                  <a:lumMod val="50000"/>
                </a:schemeClr>
              </a:solidFill>
            </a:endParaRPr>
          </a:p>
        </p:txBody>
      </p:sp>
      <p:sp>
        <p:nvSpPr>
          <p:cNvPr id="2" name="ZoneTexte 1"/>
          <p:cNvSpPr txBox="1"/>
          <p:nvPr/>
        </p:nvSpPr>
        <p:spPr>
          <a:xfrm>
            <a:off x="2981325" y="5589369"/>
            <a:ext cx="6162675" cy="646331"/>
          </a:xfrm>
          <a:prstGeom prst="rect">
            <a:avLst/>
          </a:prstGeom>
          <a:solidFill>
            <a:schemeClr val="bg1">
              <a:lumMod val="85000"/>
            </a:schemeClr>
          </a:solidFill>
        </p:spPr>
        <p:txBody>
          <a:bodyPr wrap="square" rtlCol="0">
            <a:spAutoFit/>
          </a:bodyPr>
          <a:lstStyle/>
          <a:p>
            <a:pPr algn="just"/>
            <a:r>
              <a:rPr lang="fr-FR" dirty="0" smtClean="0"/>
              <a:t>Retrouvez les critères de </a:t>
            </a:r>
            <a:r>
              <a:rPr lang="fr-FR" b="1" dirty="0" smtClean="0">
                <a:solidFill>
                  <a:srgbClr val="0070C0"/>
                </a:solidFill>
              </a:rPr>
              <a:t>l’ensemble des métiers BDD </a:t>
            </a:r>
            <a:r>
              <a:rPr lang="fr-FR" dirty="0" smtClean="0"/>
              <a:t>dans votre espace RH / Part variable / Rubrique 2018.</a:t>
            </a:r>
            <a:endParaRPr lang="fr-FR" dirty="0"/>
          </a:p>
        </p:txBody>
      </p:sp>
      <p:pic>
        <p:nvPicPr>
          <p:cNvPr id="1026"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443164" y="5612963"/>
            <a:ext cx="614362" cy="595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73064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04800" y="1100880"/>
            <a:ext cx="8472488" cy="5176095"/>
          </a:xfrm>
        </p:spPr>
        <p:txBody>
          <a:bodyPr>
            <a:noAutofit/>
          </a:bodyPr>
          <a:lstStyle/>
          <a:p>
            <a:pPr algn="just">
              <a:spcBef>
                <a:spcPts val="300"/>
              </a:spcBef>
              <a:spcAft>
                <a:spcPts val="300"/>
              </a:spcAft>
            </a:pPr>
            <a:r>
              <a:rPr lang="fr-FR" sz="1400" b="1" dirty="0" smtClean="0">
                <a:latin typeface="Arial Narrow" panose="020B0606020202030204" pitchFamily="34" charset="0"/>
              </a:rPr>
              <a:t>Les critères d’éligibilité : </a:t>
            </a:r>
          </a:p>
          <a:p>
            <a:pPr lvl="1" algn="just">
              <a:spcBef>
                <a:spcPts val="300"/>
              </a:spcBef>
              <a:spcAft>
                <a:spcPts val="300"/>
              </a:spcAft>
            </a:pPr>
            <a:r>
              <a:rPr lang="fr-FR" sz="1400" dirty="0">
                <a:latin typeface="Arial Narrow" panose="020B0606020202030204" pitchFamily="34" charset="0"/>
              </a:rPr>
              <a:t>Pour être éligible au versement de la part variable, le salarié doit justifier de 6 mois de présence effective (181 jours </a:t>
            </a:r>
            <a:r>
              <a:rPr lang="fr-FR" sz="1400" dirty="0" smtClean="0">
                <a:latin typeface="Arial Narrow" panose="020B0606020202030204" pitchFamily="34" charset="0"/>
              </a:rPr>
              <a:t>calendaires</a:t>
            </a:r>
            <a:r>
              <a:rPr lang="fr-FR" sz="1400" dirty="0">
                <a:latin typeface="Arial Narrow" panose="020B0606020202030204" pitchFamily="34" charset="0"/>
              </a:rPr>
              <a:t>, maladie déduite).</a:t>
            </a:r>
          </a:p>
          <a:p>
            <a:pPr lvl="1" algn="just">
              <a:spcBef>
                <a:spcPts val="300"/>
              </a:spcBef>
              <a:spcAft>
                <a:spcPts val="300"/>
              </a:spcAft>
            </a:pPr>
            <a:r>
              <a:rPr lang="fr-FR" sz="1400" dirty="0">
                <a:latin typeface="Arial Narrow" panose="020B0606020202030204" pitchFamily="34" charset="0"/>
              </a:rPr>
              <a:t>La présence en tant qu’intérimaire n’est pas comptabilisée (les contrats n’étant pas </a:t>
            </a:r>
            <a:r>
              <a:rPr lang="fr-FR" sz="1400" dirty="0" smtClean="0">
                <a:latin typeface="Arial Narrow" panose="020B0606020202030204" pitchFamily="34" charset="0"/>
              </a:rPr>
              <a:t>des </a:t>
            </a:r>
            <a:r>
              <a:rPr lang="fr-FR" sz="1400" dirty="0">
                <a:latin typeface="Arial Narrow" panose="020B0606020202030204" pitchFamily="34" charset="0"/>
              </a:rPr>
              <a:t>contrats </a:t>
            </a:r>
            <a:r>
              <a:rPr lang="fr-FR" sz="1400" dirty="0" smtClean="0">
                <a:latin typeface="Arial Narrow" panose="020B0606020202030204" pitchFamily="34" charset="0"/>
              </a:rPr>
              <a:t>Caisse </a:t>
            </a:r>
            <a:r>
              <a:rPr lang="fr-FR" sz="1400" dirty="0">
                <a:latin typeface="Arial Narrow" panose="020B0606020202030204" pitchFamily="34" charset="0"/>
              </a:rPr>
              <a:t>d’Epargne). </a:t>
            </a:r>
          </a:p>
          <a:p>
            <a:pPr algn="just">
              <a:spcBef>
                <a:spcPts val="300"/>
              </a:spcBef>
              <a:spcAft>
                <a:spcPts val="300"/>
              </a:spcAft>
            </a:pPr>
            <a:r>
              <a:rPr lang="fr-FR" sz="1400" b="1" dirty="0">
                <a:latin typeface="Arial Narrow" panose="020B0606020202030204" pitchFamily="34" charset="0"/>
              </a:rPr>
              <a:t>La règle d’attribution pour les CDD, apprentis et collaboratrices en congé maternité : </a:t>
            </a:r>
          </a:p>
          <a:p>
            <a:pPr lvl="1" algn="just">
              <a:spcBef>
                <a:spcPts val="300"/>
              </a:spcBef>
              <a:spcAft>
                <a:spcPts val="300"/>
              </a:spcAft>
            </a:pPr>
            <a:r>
              <a:rPr lang="fr-FR" sz="1400" dirty="0" smtClean="0">
                <a:latin typeface="Arial Narrow" panose="020B0606020202030204" pitchFamily="34" charset="0"/>
              </a:rPr>
              <a:t>Les CDD, apprentis et collaboratrices en congé maternité bénéficient du taux moyen effectivement distribué dans leur entité de rattachement (cas des métiers réseau hors managers) ou des CDI dans leur emploi (autres cas du réseau BDD). </a:t>
            </a:r>
          </a:p>
          <a:p>
            <a:pPr marL="714375" lvl="2" indent="0" algn="just">
              <a:spcBef>
                <a:spcPts val="300"/>
              </a:spcBef>
              <a:spcAft>
                <a:spcPts val="300"/>
              </a:spcAft>
              <a:buNone/>
            </a:pPr>
            <a:r>
              <a:rPr lang="fr-FR" sz="1200" dirty="0" smtClean="0">
                <a:latin typeface="Arial Narrow" panose="020B0606020202030204" pitchFamily="34" charset="0"/>
              </a:rPr>
              <a:t>Exemple : dans une agence dont les collaborateurs perçoivent en moyenne 3% au titre du collectif, 2% au titre de l’individuel et 1% au titre de l’appréciation managériale, soit 6%, le CDD percevra 6% de part variable, proportionnellement à sa présence et à son salaire. </a:t>
            </a:r>
          </a:p>
          <a:p>
            <a:pPr algn="just">
              <a:spcBef>
                <a:spcPts val="300"/>
              </a:spcBef>
              <a:spcAft>
                <a:spcPts val="300"/>
              </a:spcAft>
            </a:pPr>
            <a:r>
              <a:rPr lang="fr-FR" sz="1400" b="1" dirty="0">
                <a:latin typeface="Arial Narrow" panose="020B0606020202030204" pitchFamily="34" charset="0"/>
              </a:rPr>
              <a:t>Le retraitement des absences, hors formations et congés :</a:t>
            </a:r>
          </a:p>
          <a:p>
            <a:pPr lvl="1" algn="just">
              <a:spcBef>
                <a:spcPts val="300"/>
              </a:spcBef>
              <a:spcAft>
                <a:spcPts val="300"/>
              </a:spcAft>
            </a:pPr>
            <a:r>
              <a:rPr lang="fr-FR" sz="1400" dirty="0" smtClean="0">
                <a:latin typeface="Arial Narrow" panose="020B0606020202030204" pitchFamily="34" charset="0"/>
              </a:rPr>
              <a:t>Les objectifs collectifs des agences sont réduits si les ETP présents sont inférieurs à l’effectif cible de l’agence au 1</a:t>
            </a:r>
            <a:r>
              <a:rPr lang="fr-FR" sz="1400" baseline="30000" dirty="0" smtClean="0">
                <a:latin typeface="Arial Narrow" panose="020B0606020202030204" pitchFamily="34" charset="0"/>
              </a:rPr>
              <a:t>er</a:t>
            </a:r>
            <a:r>
              <a:rPr lang="fr-FR" sz="1400" dirty="0" smtClean="0">
                <a:latin typeface="Arial Narrow" panose="020B0606020202030204" pitchFamily="34" charset="0"/>
              </a:rPr>
              <a:t> janvier. </a:t>
            </a:r>
          </a:p>
          <a:p>
            <a:pPr lvl="1" algn="just">
              <a:spcBef>
                <a:spcPts val="300"/>
              </a:spcBef>
              <a:spcAft>
                <a:spcPts val="300"/>
              </a:spcAft>
            </a:pPr>
            <a:r>
              <a:rPr lang="fr-FR" sz="1400" dirty="0" smtClean="0">
                <a:latin typeface="Arial Narrow" panose="020B0606020202030204" pitchFamily="34" charset="0"/>
              </a:rPr>
              <a:t>Les objectifs individuels sont réduits de leurs absences. </a:t>
            </a:r>
          </a:p>
          <a:p>
            <a:pPr lvl="1" algn="just">
              <a:spcBef>
                <a:spcPts val="300"/>
              </a:spcBef>
              <a:spcAft>
                <a:spcPts val="300"/>
              </a:spcAft>
            </a:pPr>
            <a:r>
              <a:rPr lang="fr-FR" sz="1400" dirty="0" smtClean="0">
                <a:latin typeface="Arial Narrow" panose="020B0606020202030204" pitchFamily="34" charset="0"/>
              </a:rPr>
              <a:t>L’assiette salariale permettant le calcul de la Part Variable du collaborateur est réduite des absences. </a:t>
            </a:r>
          </a:p>
          <a:p>
            <a:pPr algn="just">
              <a:spcBef>
                <a:spcPts val="300"/>
              </a:spcBef>
              <a:spcAft>
                <a:spcPts val="300"/>
              </a:spcAft>
            </a:pPr>
            <a:r>
              <a:rPr lang="fr-FR" sz="1400" b="1" dirty="0">
                <a:latin typeface="Arial Narrow" panose="020B0606020202030204" pitchFamily="34" charset="0"/>
              </a:rPr>
              <a:t>La Part Variable individuelle est basée sur le GPS </a:t>
            </a:r>
            <a:r>
              <a:rPr lang="fr-FR" sz="1600" dirty="0" smtClean="0">
                <a:latin typeface="Arial Narrow" panose="020B0606020202030204" pitchFamily="34" charset="0"/>
              </a:rPr>
              <a:t>:</a:t>
            </a:r>
          </a:p>
          <a:p>
            <a:pPr lvl="1" algn="just">
              <a:spcBef>
                <a:spcPts val="300"/>
              </a:spcBef>
              <a:spcAft>
                <a:spcPts val="300"/>
              </a:spcAft>
            </a:pPr>
            <a:r>
              <a:rPr lang="fr-FR" sz="1400" dirty="0" smtClean="0">
                <a:latin typeface="Arial Narrow" panose="020B0606020202030204" pitchFamily="34" charset="0"/>
              </a:rPr>
              <a:t>Les résultats du GPS pour la Part Variable individuelle sont évalués à partir du réalisé cumulé au 31/12 et de l’objectif cumulé au 31/12. Donc en cas de changement d’emploi en cours d’exercice, au prorata temporis, on applique le taux moyen des critères du 1</a:t>
            </a:r>
            <a:r>
              <a:rPr lang="fr-FR" sz="1400" baseline="30000" dirty="0" smtClean="0">
                <a:latin typeface="Arial Narrow" panose="020B0606020202030204" pitchFamily="34" charset="0"/>
              </a:rPr>
              <a:t>er</a:t>
            </a:r>
            <a:r>
              <a:rPr lang="fr-FR" sz="1400" dirty="0" smtClean="0">
                <a:latin typeface="Arial Narrow" panose="020B0606020202030204" pitchFamily="34" charset="0"/>
              </a:rPr>
              <a:t> emploi évalué au 31/12, et le taux moyen des critères du 2</a:t>
            </a:r>
            <a:r>
              <a:rPr lang="fr-FR" sz="1400" baseline="30000" dirty="0" smtClean="0">
                <a:latin typeface="Arial Narrow" panose="020B0606020202030204" pitchFamily="34" charset="0"/>
              </a:rPr>
              <a:t>ème</a:t>
            </a:r>
            <a:r>
              <a:rPr lang="fr-FR" sz="1400" dirty="0" smtClean="0">
                <a:latin typeface="Arial Narrow" panose="020B0606020202030204" pitchFamily="34" charset="0"/>
              </a:rPr>
              <a:t> emploi évalué au 31/12.</a:t>
            </a:r>
            <a:endParaRPr lang="fr-FR" sz="100" dirty="0">
              <a:latin typeface="Arial Narrow" panose="020B0606020202030204" pitchFamily="34" charset="0"/>
            </a:endParaRPr>
          </a:p>
          <a:p>
            <a:pPr algn="just">
              <a:spcBef>
                <a:spcPts val="300"/>
              </a:spcBef>
              <a:spcAft>
                <a:spcPts val="300"/>
              </a:spcAft>
            </a:pPr>
            <a:endParaRPr lang="fr-FR" sz="1400" dirty="0">
              <a:latin typeface="Arial Narrow" panose="020B0606020202030204" pitchFamily="34" charset="0"/>
            </a:endParaRPr>
          </a:p>
        </p:txBody>
      </p:sp>
      <p:sp>
        <p:nvSpPr>
          <p:cNvPr id="7" name="Espace réservé du texte 2"/>
          <p:cNvSpPr txBox="1">
            <a:spLocks/>
          </p:cNvSpPr>
          <p:nvPr/>
        </p:nvSpPr>
        <p:spPr>
          <a:xfrm>
            <a:off x="717882" y="49453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dirty="0" smtClean="0">
                <a:solidFill>
                  <a:sysClr val="window" lastClr="FFFFFF"/>
                </a:solidFill>
              </a:rPr>
              <a:t>GENERALITES</a:t>
            </a:r>
            <a:endParaRPr lang="fr-FR" dirty="0">
              <a:solidFill>
                <a:sysClr val="window" lastClr="FFFFFF"/>
              </a:solidFill>
            </a:endParaRPr>
          </a:p>
        </p:txBody>
      </p:sp>
      <p:sp>
        <p:nvSpPr>
          <p:cNvPr id="5" name="Rectangle 4">
            <a:hlinkClick r:id="rId2"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29380222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2"/>
          <p:cNvSpPr txBox="1">
            <a:spLocks/>
          </p:cNvSpPr>
          <p:nvPr/>
        </p:nvSpPr>
        <p:spPr>
          <a:xfrm>
            <a:off x="717882" y="49453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dirty="0" smtClean="0">
                <a:solidFill>
                  <a:sysClr val="window" lastClr="FFFFFF"/>
                </a:solidFill>
              </a:rPr>
              <a:t>NOUVEAUTES 2018</a:t>
            </a:r>
            <a:endParaRPr lang="fr-FR" dirty="0">
              <a:solidFill>
                <a:sysClr val="window" lastClr="FFFFFF"/>
              </a:solidFill>
            </a:endParaRPr>
          </a:p>
        </p:txBody>
      </p:sp>
      <p:sp>
        <p:nvSpPr>
          <p:cNvPr id="8" name="Espace réservé du contenu 2"/>
          <p:cNvSpPr>
            <a:spLocks noGrp="1"/>
          </p:cNvSpPr>
          <p:nvPr>
            <p:ph idx="1"/>
          </p:nvPr>
        </p:nvSpPr>
        <p:spPr>
          <a:xfrm>
            <a:off x="390525" y="1170360"/>
            <a:ext cx="8386763" cy="4716089"/>
          </a:xfrm>
        </p:spPr>
        <p:txBody>
          <a:bodyPr>
            <a:noAutofit/>
          </a:bodyPr>
          <a:lstStyle/>
          <a:p>
            <a:pPr algn="just">
              <a:lnSpc>
                <a:spcPct val="120000"/>
              </a:lnSpc>
            </a:pPr>
            <a:r>
              <a:rPr lang="fr-FR" sz="1600" b="1" dirty="0" smtClean="0"/>
              <a:t>Les critères Risque/Conformité au travers du DRC et du RPM sont remplacés </a:t>
            </a:r>
            <a:r>
              <a:rPr lang="fr-FR" sz="1600" dirty="0" smtClean="0"/>
              <a:t>par la disposition ci-dessous :</a:t>
            </a:r>
          </a:p>
          <a:p>
            <a:pPr lvl="1" algn="just">
              <a:lnSpc>
                <a:spcPct val="120000"/>
              </a:lnSpc>
            </a:pPr>
            <a:r>
              <a:rPr lang="fr-FR" sz="1400" b="1" dirty="0" smtClean="0"/>
              <a:t>Pour 2018, les ventes réalisées sur les Entrées En Relation </a:t>
            </a:r>
            <a:r>
              <a:rPr lang="fr-FR" sz="1400" dirty="0" smtClean="0"/>
              <a:t>(majeurs capables et mineurs émancipés)</a:t>
            </a:r>
            <a:r>
              <a:rPr lang="fr-FR" sz="1400" b="1" dirty="0" smtClean="0"/>
              <a:t> dont le DRC n’est pas conforme au 31/12/2018, seront retirées du calcul de la Part Variable Individuelle et collective. </a:t>
            </a:r>
            <a:r>
              <a:rPr lang="fr-FR" sz="1400" dirty="0" smtClean="0"/>
              <a:t>L’évaluation de la conformité des dossiers sera effectuée le 31/01/2019 (source fichier ATTIC).</a:t>
            </a:r>
          </a:p>
          <a:p>
            <a:pPr lvl="1" algn="just">
              <a:lnSpc>
                <a:spcPct val="120000"/>
              </a:lnSpc>
            </a:pPr>
            <a:endParaRPr lang="fr-FR" sz="800" dirty="0" smtClean="0"/>
          </a:p>
          <a:p>
            <a:pPr algn="just">
              <a:lnSpc>
                <a:spcPct val="120000"/>
              </a:lnSpc>
            </a:pPr>
            <a:r>
              <a:rPr lang="fr-FR" sz="1600" b="1" dirty="0" smtClean="0"/>
              <a:t>Les critères Priorités CELCA </a:t>
            </a:r>
            <a:r>
              <a:rPr lang="fr-FR" sz="1600" dirty="0" smtClean="0"/>
              <a:t>: afin de mettre en avant les points clés de la politique commerciale de notre établissement en 2018, les DUC et les DCGP ont des critères collectifs basés sur la consolidation des GPS de leur entité. Le taux moyen d’atteinte de ces critères définit le taux des critères Priorités CELCA. </a:t>
            </a:r>
          </a:p>
          <a:p>
            <a:pPr algn="just">
              <a:lnSpc>
                <a:spcPct val="120000"/>
              </a:lnSpc>
            </a:pPr>
            <a:endParaRPr lang="fr-FR" sz="800" dirty="0" smtClean="0"/>
          </a:p>
          <a:p>
            <a:pPr algn="just">
              <a:lnSpc>
                <a:spcPct val="120000"/>
              </a:lnSpc>
            </a:pPr>
            <a:r>
              <a:rPr lang="fr-FR" sz="1600" b="1" dirty="0" smtClean="0"/>
              <a:t>La création d’une prime de surperformance, </a:t>
            </a:r>
            <a:r>
              <a:rPr lang="fr-FR" sz="1600" dirty="0" smtClean="0"/>
              <a:t>complémentaire à la Part Variable individuelle, si les critères individuels issus du GPS ou les critères Priorité CELCA, pour les DUC et DCGP, dépassent 120%. </a:t>
            </a:r>
          </a:p>
          <a:p>
            <a:pPr algn="just">
              <a:lnSpc>
                <a:spcPct val="120000"/>
              </a:lnSpc>
            </a:pPr>
            <a:endParaRPr lang="fr-FR" sz="800" dirty="0" smtClean="0"/>
          </a:p>
          <a:p>
            <a:pPr algn="just">
              <a:lnSpc>
                <a:spcPct val="120000"/>
              </a:lnSpc>
            </a:pPr>
            <a:r>
              <a:rPr lang="fr-FR" sz="1600" b="1" dirty="0" smtClean="0"/>
              <a:t>Le calcul de l’effectif présent comptabilise dorénavant un CDD pour 0,75 </a:t>
            </a:r>
            <a:r>
              <a:rPr lang="fr-FR" sz="1600" dirty="0" smtClean="0"/>
              <a:t>(si le CDD est en contrat tout le mois) afin de prendre en compte le profil junior des collaborateurs recrutés. Les alternants sont quant eux comptabilisés pour 0,25 (s’ils sont sous contrat tout le mois) afin de prendre en compte l’investissement de formation dont ils font l’objet.</a:t>
            </a:r>
            <a:endParaRPr lang="fr-FR" sz="1600" dirty="0"/>
          </a:p>
          <a:p>
            <a:pPr algn="just">
              <a:lnSpc>
                <a:spcPct val="120000"/>
              </a:lnSpc>
            </a:pPr>
            <a:endParaRPr lang="fr-FR" sz="1600" dirty="0"/>
          </a:p>
        </p:txBody>
      </p:sp>
      <p:pic>
        <p:nvPicPr>
          <p:cNvPr id="9"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734300" y="99118"/>
            <a:ext cx="1128713" cy="1137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2590800" y="5962650"/>
            <a:ext cx="4600575" cy="338554"/>
          </a:xfrm>
          <a:prstGeom prst="rect">
            <a:avLst/>
          </a:prstGeom>
          <a:solidFill>
            <a:schemeClr val="bg1">
              <a:lumMod val="75000"/>
            </a:schemeClr>
          </a:solidFill>
        </p:spPr>
        <p:txBody>
          <a:bodyPr wrap="square" rtlCol="0">
            <a:spAutoFit/>
          </a:bodyPr>
          <a:lstStyle/>
          <a:p>
            <a:r>
              <a:rPr lang="fr-FR" sz="1600" dirty="0" smtClean="0"/>
              <a:t>Les nouveautés 2018 sont identifiables pour ce logo  </a:t>
            </a:r>
            <a:endParaRPr lang="fr-FR" sz="1600" dirty="0"/>
          </a:p>
        </p:txBody>
      </p:sp>
      <p:pic>
        <p:nvPicPr>
          <p:cNvPr id="6"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581775" y="5968493"/>
            <a:ext cx="333375" cy="335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lèche droite 2"/>
          <p:cNvSpPr/>
          <p:nvPr/>
        </p:nvSpPr>
        <p:spPr>
          <a:xfrm>
            <a:off x="2295525" y="6000750"/>
            <a:ext cx="257175" cy="346075"/>
          </a:xfrm>
          <a:prstGeom prst="rightArrow">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hlinkClick r:id="rId4"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2167884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19225" y="5114925"/>
            <a:ext cx="7458075" cy="164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idx="1"/>
          </p:nvPr>
        </p:nvSpPr>
        <p:spPr>
          <a:xfrm>
            <a:off x="767256" y="1246711"/>
            <a:ext cx="7957644" cy="497522"/>
          </a:xfrm>
        </p:spPr>
        <p:txBody>
          <a:bodyPr>
            <a:noAutofit/>
          </a:bodyPr>
          <a:lstStyle/>
          <a:p>
            <a:pPr algn="just">
              <a:spcBef>
                <a:spcPts val="300"/>
              </a:spcBef>
              <a:spcAft>
                <a:spcPts val="300"/>
              </a:spcAft>
            </a:pPr>
            <a:r>
              <a:rPr lang="fr-FR" b="1" dirty="0" smtClean="0">
                <a:latin typeface="Arial Narrow" panose="020B0606020202030204" pitchFamily="34" charset="0"/>
              </a:rPr>
              <a:t>Les principes de la prime de surperformance : </a:t>
            </a:r>
            <a:endParaRPr lang="fr-FR" sz="500" b="1" dirty="0">
              <a:latin typeface="Arial Narrow" panose="020B0606020202030204" pitchFamily="34" charset="0"/>
            </a:endParaRPr>
          </a:p>
          <a:p>
            <a:pPr algn="just">
              <a:spcBef>
                <a:spcPts val="300"/>
              </a:spcBef>
              <a:spcAft>
                <a:spcPts val="300"/>
              </a:spcAft>
            </a:pPr>
            <a:endParaRPr lang="fr-FR" b="1" dirty="0">
              <a:latin typeface="Arial Narrow" panose="020B0606020202030204" pitchFamily="34" charset="0"/>
            </a:endParaRPr>
          </a:p>
        </p:txBody>
      </p:sp>
      <p:sp>
        <p:nvSpPr>
          <p:cNvPr id="32" name="Rectangle 31"/>
          <p:cNvSpPr/>
          <p:nvPr/>
        </p:nvSpPr>
        <p:spPr>
          <a:xfrm>
            <a:off x="756748" y="1616503"/>
            <a:ext cx="7768127" cy="13648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Impact" panose="020B0806030902050204" pitchFamily="34" charset="0"/>
            </a:endParaRPr>
          </a:p>
        </p:txBody>
      </p:sp>
      <p:pic>
        <p:nvPicPr>
          <p:cNvPr id="34"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59372" y="1677665"/>
            <a:ext cx="852755" cy="926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Espace réservé du contenu 1"/>
          <p:cNvSpPr txBox="1">
            <a:spLocks/>
          </p:cNvSpPr>
          <p:nvPr/>
        </p:nvSpPr>
        <p:spPr>
          <a:xfrm>
            <a:off x="1760098" y="1764868"/>
            <a:ext cx="6545702" cy="1473632"/>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Clr>
                <a:srgbClr val="FF0000"/>
              </a:buClr>
              <a:buFont typeface="Wingdings" panose="05000000000000000000" pitchFamily="2" charset="2"/>
              <a:buNone/>
            </a:pPr>
            <a:r>
              <a:rPr lang="fr-FR" sz="1600" dirty="0" smtClean="0">
                <a:solidFill>
                  <a:srgbClr val="000000"/>
                </a:solidFill>
              </a:rPr>
              <a:t>Cette prime </a:t>
            </a:r>
            <a:r>
              <a:rPr lang="fr-FR" sz="1600" dirty="0">
                <a:solidFill>
                  <a:srgbClr val="000000"/>
                </a:solidFill>
              </a:rPr>
              <a:t>de </a:t>
            </a:r>
            <a:r>
              <a:rPr lang="fr-FR" sz="1600" dirty="0" smtClean="0">
                <a:solidFill>
                  <a:srgbClr val="000000"/>
                </a:solidFill>
              </a:rPr>
              <a:t>surperformance, </a:t>
            </a:r>
            <a:r>
              <a:rPr lang="fr-FR" sz="1600" dirty="0">
                <a:solidFill>
                  <a:srgbClr val="000000"/>
                </a:solidFill>
              </a:rPr>
              <a:t>complémentaire à la part variable </a:t>
            </a:r>
            <a:r>
              <a:rPr lang="fr-FR" sz="1600" dirty="0" smtClean="0">
                <a:solidFill>
                  <a:srgbClr val="000000"/>
                </a:solidFill>
              </a:rPr>
              <a:t>individuelle, sera versée, aux métiers concernés (cf. fiches métiers ci-après) si les critères individuels issus du GPS ou les critères Priorités CELCA dépassent 120%; </a:t>
            </a:r>
            <a:endParaRPr lang="fr-FR" sz="1600" b="1" dirty="0" smtClean="0">
              <a:solidFill>
                <a:srgbClr val="000000"/>
              </a:solidFill>
            </a:endParaRPr>
          </a:p>
          <a:p>
            <a:pPr marL="0" indent="0" algn="just">
              <a:spcBef>
                <a:spcPts val="0"/>
              </a:spcBef>
              <a:buClr>
                <a:srgbClr val="FF0000"/>
              </a:buClr>
              <a:buFont typeface="Wingdings" panose="05000000000000000000" pitchFamily="2" charset="2"/>
              <a:buNone/>
            </a:pPr>
            <a:endParaRPr lang="fr-FR" sz="800" b="1" dirty="0">
              <a:solidFill>
                <a:srgbClr val="000000"/>
              </a:solidFill>
            </a:endParaRPr>
          </a:p>
          <a:p>
            <a:pPr marL="0" indent="0" algn="just">
              <a:spcBef>
                <a:spcPts val="0"/>
              </a:spcBef>
              <a:buClr>
                <a:srgbClr val="FF0000"/>
              </a:buClr>
              <a:buFont typeface="Wingdings" panose="05000000000000000000" pitchFamily="2" charset="2"/>
              <a:buNone/>
            </a:pPr>
            <a:r>
              <a:rPr lang="fr-FR" sz="1600" b="1" dirty="0" smtClean="0">
                <a:solidFill>
                  <a:srgbClr val="000000"/>
                </a:solidFill>
              </a:rPr>
              <a:t>Celle-ci peut atteindre 2% en fonction du taux d’atteinte calculé :</a:t>
            </a:r>
            <a:endParaRPr lang="fr-FR" sz="1600" dirty="0">
              <a:solidFill>
                <a:srgbClr val="000000"/>
              </a:solidFill>
            </a:endParaRPr>
          </a:p>
        </p:txBody>
      </p:sp>
      <p:sp>
        <p:nvSpPr>
          <p:cNvPr id="10"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smtClean="0">
                <a:solidFill>
                  <a:srgbClr val="FF0000"/>
                </a:solidFill>
              </a:rPr>
              <a:t>ZOOM SUR LA PRIME DE SURPERFORMANCE</a:t>
            </a:r>
            <a:endParaRPr lang="fr-FR" sz="2000" dirty="0">
              <a:solidFill>
                <a:srgbClr val="FF0000"/>
              </a:solidFill>
            </a:endParaRPr>
          </a:p>
        </p:txBody>
      </p:sp>
      <p:sp>
        <p:nvSpPr>
          <p:cNvPr id="11"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ysClr val="window" lastClr="FFFFFF"/>
                </a:solidFill>
              </a:rPr>
              <a:t>NOUVEAUTES 2018</a:t>
            </a:r>
          </a:p>
        </p:txBody>
      </p:sp>
      <p:graphicFrame>
        <p:nvGraphicFramePr>
          <p:cNvPr id="12" name="Tableau 11"/>
          <p:cNvGraphicFramePr>
            <a:graphicFrameLocks noGrp="1"/>
          </p:cNvGraphicFramePr>
          <p:nvPr>
            <p:extLst>
              <p:ext uri="{D42A27DB-BD31-4B8C-83A1-F6EECF244321}">
                <p14:modId xmlns:p14="http://schemas.microsoft.com/office/powerpoint/2010/main" val="691890191"/>
              </p:ext>
            </p:extLst>
          </p:nvPr>
        </p:nvGraphicFramePr>
        <p:xfrm>
          <a:off x="1727833" y="3060827"/>
          <a:ext cx="2741527" cy="3587627"/>
        </p:xfrm>
        <a:graphic>
          <a:graphicData uri="http://schemas.openxmlformats.org/drawingml/2006/table">
            <a:tbl>
              <a:tblPr>
                <a:tableStyleId>{5C22544A-7EE6-4342-B048-85BDC9FD1C3A}</a:tableStyleId>
              </a:tblPr>
              <a:tblGrid>
                <a:gridCol w="1287218"/>
                <a:gridCol w="1454309"/>
              </a:tblGrid>
              <a:tr h="392811">
                <a:tc>
                  <a:txBody>
                    <a:bodyPr/>
                    <a:lstStyle/>
                    <a:p>
                      <a:pPr algn="ctr" fontAlgn="ctr"/>
                      <a:r>
                        <a:rPr lang="fr-FR" sz="1200" b="1" u="none" strike="noStrike" dirty="0">
                          <a:solidFill>
                            <a:schemeClr val="bg1"/>
                          </a:solidFill>
                          <a:effectLst/>
                          <a:latin typeface="Segoe UI" panose="020B0502040204020203" pitchFamily="34" charset="0"/>
                          <a:ea typeface="Segoe UI" panose="020B0502040204020203" pitchFamily="34" charset="0"/>
                          <a:cs typeface="Segoe UI" panose="020B0502040204020203" pitchFamily="34" charset="0"/>
                        </a:rPr>
                        <a:t>Taux atteint </a:t>
                      </a:r>
                      <a:r>
                        <a:rPr lang="fr-FR" sz="1200" b="1" u="none" strike="noStrike"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obj. </a:t>
                      </a:r>
                      <a:r>
                        <a:rPr lang="fr-FR" sz="1200" b="1" u="none" strike="noStrike" dirty="0">
                          <a:solidFill>
                            <a:schemeClr val="bg1"/>
                          </a:solidFill>
                          <a:effectLst/>
                          <a:latin typeface="Segoe UI" panose="020B0502040204020203" pitchFamily="34" charset="0"/>
                          <a:ea typeface="Segoe UI" panose="020B0502040204020203" pitchFamily="34" charset="0"/>
                          <a:cs typeface="Segoe UI" panose="020B0502040204020203" pitchFamily="34" charset="0"/>
                        </a:rPr>
                        <a:t>par critères</a:t>
                      </a:r>
                      <a:endParaRPr lang="fr-FR" sz="1200" b="1" i="0" u="none" strike="noStrike" dirty="0">
                        <a:solidFill>
                          <a:schemeClr val="bg1"/>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5C99"/>
                    </a:solidFill>
                  </a:tcPr>
                </a:tc>
                <a:tc>
                  <a:txBody>
                    <a:bodyPr/>
                    <a:lstStyle/>
                    <a:p>
                      <a:pPr algn="ctr" fontAlgn="ctr"/>
                      <a:r>
                        <a:rPr lang="fr-FR" sz="1200" b="1" u="none" strike="noStrike" dirty="0">
                          <a:solidFill>
                            <a:schemeClr val="bg1"/>
                          </a:solidFill>
                          <a:effectLst/>
                          <a:latin typeface="Segoe UI" panose="020B0502040204020203" pitchFamily="34" charset="0"/>
                          <a:ea typeface="Segoe UI" panose="020B0502040204020203" pitchFamily="34" charset="0"/>
                          <a:cs typeface="Segoe UI" panose="020B0502040204020203" pitchFamily="34" charset="0"/>
                        </a:rPr>
                        <a:t>Prime de </a:t>
                      </a:r>
                      <a:r>
                        <a:rPr lang="fr-FR" sz="1200" b="1" u="none" strike="noStrike"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Surperformance</a:t>
                      </a:r>
                      <a:endParaRPr lang="fr-FR" sz="1200" b="1" i="0" u="none" strike="noStrike" dirty="0">
                        <a:solidFill>
                          <a:schemeClr val="bg1"/>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5C99"/>
                    </a:solidFill>
                  </a:tcPr>
                </a:tc>
              </a:tr>
              <a:tr h="199676">
                <a:tc>
                  <a:txBody>
                    <a:bodyPr/>
                    <a:lstStyle/>
                    <a:p>
                      <a:pPr algn="ctr" fontAlgn="b"/>
                      <a:r>
                        <a:rPr lang="fr-FR" sz="1200" u="none" strike="noStrike" dirty="0" smtClean="0">
                          <a:effectLst/>
                          <a:latin typeface="Segoe UI" panose="020B0502040204020203" pitchFamily="34" charset="0"/>
                          <a:ea typeface="Segoe UI" panose="020B0502040204020203" pitchFamily="34" charset="0"/>
                          <a:cs typeface="Segoe UI" panose="020B0502040204020203" pitchFamily="34" charset="0"/>
                        </a:rPr>
                        <a:t>&lt;121</a:t>
                      </a:r>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0,000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121%</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0,067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122%</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0,133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123%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0,200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124%</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0,267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125%</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0,333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126%</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0,400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127%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0,467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128%</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0,533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129%</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0,600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130%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0,667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131%</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0,733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132%</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0,800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133%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0,867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134%</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0,933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199676">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135%</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1,000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graphicFrame>
        <p:nvGraphicFramePr>
          <p:cNvPr id="13" name="Tableau 12"/>
          <p:cNvGraphicFramePr>
            <a:graphicFrameLocks noGrp="1"/>
          </p:cNvGraphicFramePr>
          <p:nvPr>
            <p:extLst>
              <p:ext uri="{D42A27DB-BD31-4B8C-83A1-F6EECF244321}">
                <p14:modId xmlns:p14="http://schemas.microsoft.com/office/powerpoint/2010/main" val="3836828735"/>
              </p:ext>
            </p:extLst>
          </p:nvPr>
        </p:nvGraphicFramePr>
        <p:xfrm>
          <a:off x="4656723" y="3058632"/>
          <a:ext cx="2741527" cy="3589825"/>
        </p:xfrm>
        <a:graphic>
          <a:graphicData uri="http://schemas.openxmlformats.org/drawingml/2006/table">
            <a:tbl>
              <a:tblPr>
                <a:tableStyleId>{5C22544A-7EE6-4342-B048-85BDC9FD1C3A}</a:tableStyleId>
              </a:tblPr>
              <a:tblGrid>
                <a:gridCol w="1287218"/>
                <a:gridCol w="1454309"/>
              </a:tblGrid>
              <a:tr h="416215">
                <a:tc>
                  <a:txBody>
                    <a:bodyPr/>
                    <a:lstStyle/>
                    <a:p>
                      <a:pPr algn="ctr" fontAlgn="ctr"/>
                      <a:r>
                        <a:rPr lang="fr-FR" sz="1200" b="1" u="none" strike="noStrike" dirty="0">
                          <a:solidFill>
                            <a:schemeClr val="bg1"/>
                          </a:solidFill>
                          <a:effectLst/>
                          <a:latin typeface="Segoe UI" panose="020B0502040204020203" pitchFamily="34" charset="0"/>
                          <a:ea typeface="Segoe UI" panose="020B0502040204020203" pitchFamily="34" charset="0"/>
                          <a:cs typeface="Segoe UI" panose="020B0502040204020203" pitchFamily="34" charset="0"/>
                        </a:rPr>
                        <a:t>Taux atteint </a:t>
                      </a:r>
                      <a:r>
                        <a:rPr lang="fr-FR" sz="1200" b="1" u="none" strike="noStrike"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obj. </a:t>
                      </a:r>
                      <a:r>
                        <a:rPr lang="fr-FR" sz="1200" b="1" u="none" strike="noStrike" dirty="0">
                          <a:solidFill>
                            <a:schemeClr val="bg1"/>
                          </a:solidFill>
                          <a:effectLst/>
                          <a:latin typeface="Segoe UI" panose="020B0502040204020203" pitchFamily="34" charset="0"/>
                          <a:ea typeface="Segoe UI" panose="020B0502040204020203" pitchFamily="34" charset="0"/>
                          <a:cs typeface="Segoe UI" panose="020B0502040204020203" pitchFamily="34" charset="0"/>
                        </a:rPr>
                        <a:t>par critères</a:t>
                      </a:r>
                      <a:endParaRPr lang="fr-FR" sz="1200" b="1" i="0" u="none" strike="noStrike" dirty="0">
                        <a:solidFill>
                          <a:schemeClr val="bg1"/>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5C99"/>
                    </a:solidFill>
                  </a:tcPr>
                </a:tc>
                <a:tc>
                  <a:txBody>
                    <a:bodyPr/>
                    <a:lstStyle/>
                    <a:p>
                      <a:pPr algn="ctr" fontAlgn="ctr"/>
                      <a:r>
                        <a:rPr lang="fr-FR" sz="1200" b="1" u="none" strike="noStrike" dirty="0">
                          <a:solidFill>
                            <a:schemeClr val="bg1"/>
                          </a:solidFill>
                          <a:effectLst/>
                          <a:latin typeface="Segoe UI" panose="020B0502040204020203" pitchFamily="34" charset="0"/>
                          <a:ea typeface="Segoe UI" panose="020B0502040204020203" pitchFamily="34" charset="0"/>
                          <a:cs typeface="Segoe UI" panose="020B0502040204020203" pitchFamily="34" charset="0"/>
                        </a:rPr>
                        <a:t>Prime de </a:t>
                      </a:r>
                      <a:r>
                        <a:rPr lang="fr-FR" sz="1200" b="1" u="none" strike="noStrike"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Surperformance</a:t>
                      </a:r>
                      <a:endParaRPr lang="fr-FR" sz="1200" b="1" i="0" u="none" strike="noStrike" dirty="0">
                        <a:solidFill>
                          <a:schemeClr val="bg1"/>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5C99"/>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136%</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1,067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137%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1,133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138%</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1,200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139%</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1,267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140%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1,333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141%</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1,400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142%</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1,467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143%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1,533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144%</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1,600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145%</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1,667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146%</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1,733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147%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1,800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148%</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1,867</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149%</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1,933</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211574">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≥150%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ap="flat" cmpd="sng" algn="ctr">
                      <a:noFill/>
                      <a:prstDash val="solid"/>
                      <a:round/>
                      <a:headEnd type="none" w="med" len="med"/>
                      <a:tailEnd type="none" w="med" len="med"/>
                    </a:lnL>
                    <a:lnR w="12700" cmpd="sng">
                      <a:noFill/>
                    </a:lnR>
                    <a:lnT w="6350" cap="flat" cmpd="sng" algn="ctr">
                      <a:solidFill>
                        <a:schemeClr val="tx1"/>
                      </a:solidFill>
                      <a:prstDash val="sys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200" u="none" strike="noStrike" dirty="0">
                          <a:effectLst/>
                          <a:latin typeface="Segoe UI" panose="020B0502040204020203" pitchFamily="34" charset="0"/>
                          <a:ea typeface="Segoe UI" panose="020B0502040204020203" pitchFamily="34" charset="0"/>
                          <a:cs typeface="Segoe UI" panose="020B0502040204020203" pitchFamily="34" charset="0"/>
                        </a:rPr>
                        <a:t>2,000</a:t>
                      </a:r>
                      <a:endParaRPr lang="fr-FR" sz="12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6193" marR="6193" marT="6193" marB="0" anchor="ctr">
                    <a:lnL w="12700" cmpd="sng">
                      <a:noFill/>
                    </a:lnL>
                    <a:lnR w="12700" cap="flat" cmpd="sng" algn="ctr">
                      <a:noFill/>
                      <a:prstDash val="solid"/>
                      <a:round/>
                      <a:headEnd type="none" w="med" len="med"/>
                      <a:tailEnd type="none" w="med" len="med"/>
                    </a:lnR>
                    <a:lnT w="6350" cap="flat" cmpd="sng" algn="ctr">
                      <a:solidFill>
                        <a:schemeClr val="tx1"/>
                      </a:solidFill>
                      <a:prstDash val="sys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pic>
        <p:nvPicPr>
          <p:cNvPr id="14"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734300" y="99118"/>
            <a:ext cx="1128713" cy="1137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a:hlinkClick r:id="rId4"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162662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20414" y="1319956"/>
            <a:ext cx="8229600" cy="2884182"/>
          </a:xfrm>
        </p:spPr>
        <p:txBody>
          <a:bodyPr/>
          <a:lstStyle/>
          <a:p>
            <a:pPr algn="just">
              <a:spcBef>
                <a:spcPts val="300"/>
              </a:spcBef>
              <a:spcAft>
                <a:spcPts val="300"/>
              </a:spcAft>
            </a:pPr>
            <a:r>
              <a:rPr lang="fr-FR" b="1" dirty="0">
                <a:latin typeface="Arial Narrow" panose="020B0606020202030204" pitchFamily="34" charset="0"/>
              </a:rPr>
              <a:t>Strict respect du </a:t>
            </a:r>
            <a:r>
              <a:rPr lang="fr-FR" b="1" dirty="0" smtClean="0">
                <a:latin typeface="Arial Narrow" panose="020B0606020202030204" pitchFamily="34" charset="0"/>
              </a:rPr>
              <a:t>DRC.</a:t>
            </a:r>
            <a:endParaRPr lang="fr-FR" b="1" dirty="0">
              <a:latin typeface="Arial Narrow" panose="020B0606020202030204" pitchFamily="34" charset="0"/>
            </a:endParaRPr>
          </a:p>
          <a:p>
            <a:pPr algn="just">
              <a:spcBef>
                <a:spcPts val="300"/>
              </a:spcBef>
              <a:spcAft>
                <a:spcPts val="300"/>
              </a:spcAft>
            </a:pPr>
            <a:r>
              <a:rPr lang="fr-FR" b="1" dirty="0">
                <a:latin typeface="Arial Narrow" panose="020B0606020202030204" pitchFamily="34" charset="0"/>
              </a:rPr>
              <a:t>Respect de la </a:t>
            </a:r>
            <a:r>
              <a:rPr lang="fr-FR" b="1" dirty="0" smtClean="0">
                <a:latin typeface="Arial Narrow" panose="020B0606020202030204" pitchFamily="34" charset="0"/>
              </a:rPr>
              <a:t>conformité.</a:t>
            </a:r>
            <a:endParaRPr lang="fr-FR" b="1" dirty="0">
              <a:latin typeface="Arial Narrow" panose="020B0606020202030204" pitchFamily="34" charset="0"/>
            </a:endParaRPr>
          </a:p>
          <a:p>
            <a:pPr algn="just">
              <a:spcBef>
                <a:spcPts val="300"/>
              </a:spcBef>
              <a:spcAft>
                <a:spcPts val="300"/>
              </a:spcAft>
            </a:pPr>
            <a:r>
              <a:rPr lang="fr-FR" b="1" dirty="0">
                <a:latin typeface="Arial Narrow" panose="020B0606020202030204" pitchFamily="34" charset="0"/>
              </a:rPr>
              <a:t>La vente doit répondre </a:t>
            </a:r>
            <a:r>
              <a:rPr lang="fr-FR" b="1" dirty="0" smtClean="0">
                <a:latin typeface="Arial Narrow" panose="020B0606020202030204" pitchFamily="34" charset="0"/>
              </a:rPr>
              <a:t>aux besoins </a:t>
            </a:r>
            <a:r>
              <a:rPr lang="fr-FR" b="1" dirty="0">
                <a:latin typeface="Arial Narrow" panose="020B0606020202030204" pitchFamily="34" charset="0"/>
              </a:rPr>
              <a:t>des </a:t>
            </a:r>
            <a:r>
              <a:rPr lang="fr-FR" b="1" dirty="0" smtClean="0">
                <a:latin typeface="Arial Narrow" panose="020B0606020202030204" pitchFamily="34" charset="0"/>
              </a:rPr>
              <a:t>clients. </a:t>
            </a:r>
            <a:endParaRPr lang="fr-FR" b="1" dirty="0">
              <a:latin typeface="Arial Narrow" panose="020B0606020202030204" pitchFamily="34" charset="0"/>
            </a:endParaRPr>
          </a:p>
          <a:p>
            <a:pPr algn="just">
              <a:spcBef>
                <a:spcPts val="300"/>
              </a:spcBef>
              <a:spcAft>
                <a:spcPts val="300"/>
              </a:spcAft>
            </a:pPr>
            <a:r>
              <a:rPr lang="fr-FR" b="1" dirty="0">
                <a:latin typeface="Arial Narrow" panose="020B0606020202030204" pitchFamily="34" charset="0"/>
              </a:rPr>
              <a:t>Les clients fragiles doivent faire l’objet d’une attention </a:t>
            </a:r>
            <a:r>
              <a:rPr lang="fr-FR" b="1" dirty="0" smtClean="0">
                <a:latin typeface="Arial Narrow" panose="020B0606020202030204" pitchFamily="34" charset="0"/>
              </a:rPr>
              <a:t>particulière.</a:t>
            </a:r>
            <a:endParaRPr lang="fr-FR" b="1" dirty="0">
              <a:latin typeface="Arial Narrow" panose="020B0606020202030204" pitchFamily="34" charset="0"/>
            </a:endParaRPr>
          </a:p>
          <a:p>
            <a:pPr algn="just">
              <a:spcBef>
                <a:spcPts val="300"/>
              </a:spcBef>
              <a:spcAft>
                <a:spcPts val="300"/>
              </a:spcAft>
            </a:pPr>
            <a:endParaRPr lang="fr-FR" b="1" dirty="0">
              <a:latin typeface="Arial Narrow" panose="020B0606020202030204" pitchFamily="34" charset="0"/>
            </a:endParaRPr>
          </a:p>
          <a:p>
            <a:pPr algn="just">
              <a:spcBef>
                <a:spcPts val="300"/>
              </a:spcBef>
              <a:spcAft>
                <a:spcPts val="300"/>
              </a:spcAft>
            </a:pPr>
            <a:r>
              <a:rPr lang="fr-FR" b="1" dirty="0">
                <a:latin typeface="Arial Narrow" panose="020B0606020202030204" pitchFamily="34" charset="0"/>
              </a:rPr>
              <a:t>Les critères </a:t>
            </a:r>
            <a:r>
              <a:rPr lang="fr-FR" b="1" dirty="0" smtClean="0">
                <a:latin typeface="Arial Narrow" panose="020B0606020202030204" pitchFamily="34" charset="0"/>
              </a:rPr>
              <a:t>Risque/Conformité </a:t>
            </a:r>
            <a:r>
              <a:rPr lang="fr-FR" b="1" dirty="0">
                <a:latin typeface="Arial Narrow" panose="020B0606020202030204" pitchFamily="34" charset="0"/>
              </a:rPr>
              <a:t>au travers du DRC et du RPM des années précédentes sont remplacés par la disposition </a:t>
            </a:r>
            <a:r>
              <a:rPr lang="fr-FR" b="1" dirty="0" smtClean="0">
                <a:latin typeface="Arial Narrow" panose="020B0606020202030204" pitchFamily="34" charset="0"/>
              </a:rPr>
              <a:t>suivante :</a:t>
            </a:r>
            <a:endParaRPr lang="fr-FR" b="1" dirty="0">
              <a:latin typeface="Arial Narrow" panose="020B0606020202030204" pitchFamily="34" charset="0"/>
            </a:endParaRPr>
          </a:p>
          <a:p>
            <a:pPr lvl="1" algn="just">
              <a:spcBef>
                <a:spcPts val="300"/>
              </a:spcBef>
              <a:spcAft>
                <a:spcPts val="300"/>
              </a:spcAft>
            </a:pPr>
            <a:endParaRPr lang="fr-FR" sz="300" b="1" dirty="0">
              <a:latin typeface="Arial Narrow" panose="020B0606020202030204" pitchFamily="34" charset="0"/>
            </a:endParaRPr>
          </a:p>
          <a:p>
            <a:pPr algn="just">
              <a:spcBef>
                <a:spcPts val="300"/>
              </a:spcBef>
              <a:spcAft>
                <a:spcPts val="300"/>
              </a:spcAft>
            </a:pPr>
            <a:endParaRPr lang="fr-FR" b="1" dirty="0">
              <a:latin typeface="Arial Narrow" panose="020B0606020202030204" pitchFamily="34" charset="0"/>
            </a:endParaRPr>
          </a:p>
        </p:txBody>
      </p:sp>
      <p:sp>
        <p:nvSpPr>
          <p:cNvPr id="7" name="Espace réservé du texte 2"/>
          <p:cNvSpPr txBox="1">
            <a:spLocks/>
          </p:cNvSpPr>
          <p:nvPr/>
        </p:nvSpPr>
        <p:spPr>
          <a:xfrm>
            <a:off x="717882" y="49453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dirty="0" smtClean="0">
                <a:solidFill>
                  <a:sysClr val="window" lastClr="FFFFFF"/>
                </a:solidFill>
              </a:rPr>
              <a:t>RAPPEL DES PRINCIPES DE VENTE</a:t>
            </a:r>
            <a:endParaRPr lang="fr-FR" dirty="0">
              <a:solidFill>
                <a:sysClr val="window" lastClr="FFFFFF"/>
              </a:solidFill>
            </a:endParaRPr>
          </a:p>
        </p:txBody>
      </p:sp>
      <p:sp>
        <p:nvSpPr>
          <p:cNvPr id="25" name="Rectangle 24"/>
          <p:cNvSpPr/>
          <p:nvPr/>
        </p:nvSpPr>
        <p:spPr>
          <a:xfrm>
            <a:off x="236669" y="3813260"/>
            <a:ext cx="8540620" cy="11266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Espace réservé du contenu 1"/>
          <p:cNvSpPr txBox="1">
            <a:spLocks/>
          </p:cNvSpPr>
          <p:nvPr/>
        </p:nvSpPr>
        <p:spPr>
          <a:xfrm>
            <a:off x="613570" y="3804599"/>
            <a:ext cx="8163718" cy="69823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Font typeface="Wingdings" panose="05000000000000000000" pitchFamily="2" charset="2"/>
              <a:buNone/>
            </a:pPr>
            <a:r>
              <a:rPr lang="fr-FR" sz="2000" dirty="0" smtClean="0">
                <a:latin typeface="Arial Narrow" panose="020B0606020202030204" pitchFamily="34" charset="0"/>
              </a:rPr>
              <a:t>les </a:t>
            </a:r>
            <a:r>
              <a:rPr lang="fr-FR" sz="2000" dirty="0">
                <a:latin typeface="Arial Narrow" panose="020B0606020202030204" pitchFamily="34" charset="0"/>
              </a:rPr>
              <a:t>ventes réalisées sur les clients EER majeurs </a:t>
            </a:r>
            <a:r>
              <a:rPr lang="fr-FR" sz="2000" dirty="0" smtClean="0">
                <a:latin typeface="Arial Narrow" panose="020B0606020202030204" pitchFamily="34" charset="0"/>
              </a:rPr>
              <a:t>capables </a:t>
            </a:r>
            <a:r>
              <a:rPr lang="fr-FR" sz="2000" dirty="0">
                <a:latin typeface="Arial Narrow" panose="020B0606020202030204" pitchFamily="34" charset="0"/>
              </a:rPr>
              <a:t>et mineurs émancipés dont le DRC n’est pas conforme au 31 décembre seront retirées dans le </a:t>
            </a:r>
            <a:r>
              <a:rPr lang="fr-FR" sz="2000" dirty="0" smtClean="0">
                <a:latin typeface="Arial Narrow" panose="020B0606020202030204" pitchFamily="34" charset="0"/>
              </a:rPr>
              <a:t>calcul </a:t>
            </a:r>
            <a:r>
              <a:rPr lang="fr-FR" sz="2000" dirty="0">
                <a:latin typeface="Arial Narrow" panose="020B0606020202030204" pitchFamily="34" charset="0"/>
              </a:rPr>
              <a:t>de la part variable individuelle et </a:t>
            </a:r>
            <a:r>
              <a:rPr lang="fr-FR" sz="2000" dirty="0" smtClean="0">
                <a:latin typeface="Arial Narrow" panose="020B0606020202030204" pitchFamily="34" charset="0"/>
              </a:rPr>
              <a:t>collective.</a:t>
            </a:r>
            <a:endParaRPr lang="fr-FR" sz="2000" dirty="0">
              <a:latin typeface="Arial Narrow" panose="020B0606020202030204" pitchFamily="34" charset="0"/>
            </a:endParaRPr>
          </a:p>
        </p:txBody>
      </p:sp>
      <p:pic>
        <p:nvPicPr>
          <p:cNvPr id="27"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5647" y="3791513"/>
            <a:ext cx="425341" cy="460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23669823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Grp="1" noChangeAspect="1"/>
          </p:cNvPicPr>
          <p:nvPr>
            <p:ph type="pic" sz="quarter" idx="21"/>
          </p:nvPr>
        </p:nvPicPr>
        <p:blipFill rotWithShape="1">
          <a:blip r:embed="rId2" cstate="email">
            <a:extLst>
              <a:ext uri="{28A0092B-C50C-407E-A947-70E740481C1C}">
                <a14:useLocalDpi xmlns:a14="http://schemas.microsoft.com/office/drawing/2010/main"/>
              </a:ext>
            </a:extLst>
          </a:blip>
          <a:srcRect/>
          <a:stretch/>
        </p:blipFill>
        <p:spPr>
          <a:xfrm>
            <a:off x="409575" y="247650"/>
            <a:ext cx="8201025" cy="5554663"/>
          </a:xfrm>
        </p:spPr>
      </p:pic>
      <p:sp>
        <p:nvSpPr>
          <p:cNvPr id="112" name="Titre 111"/>
          <p:cNvSpPr>
            <a:spLocks noGrp="1"/>
          </p:cNvSpPr>
          <p:nvPr>
            <p:ph type="ctrTitle"/>
          </p:nvPr>
        </p:nvSpPr>
        <p:spPr>
          <a:xfrm>
            <a:off x="400050" y="3107055"/>
            <a:ext cx="8474074" cy="893445"/>
          </a:xfrm>
          <a:solidFill>
            <a:schemeClr val="bg1"/>
          </a:solidFill>
        </p:spPr>
        <p:txBody>
          <a:bodyPr>
            <a:normAutofit fontScale="90000"/>
          </a:bodyPr>
          <a:lstStyle/>
          <a:p>
            <a:r>
              <a:rPr lang="fr-FR" dirty="0">
                <a:solidFill>
                  <a:schemeClr val="tx2"/>
                </a:solidFill>
              </a:rPr>
              <a:t/>
            </a:r>
            <a:br>
              <a:rPr lang="fr-FR" dirty="0">
                <a:solidFill>
                  <a:schemeClr val="tx2"/>
                </a:solidFill>
              </a:rPr>
            </a:br>
            <a:r>
              <a:rPr lang="fr-FR" sz="3100" dirty="0">
                <a:solidFill>
                  <a:schemeClr val="tx2"/>
                </a:solidFill>
              </a:rPr>
              <a:t>LES ambitions 2018 POUR LA </a:t>
            </a:r>
            <a:r>
              <a:rPr lang="fr-FR" sz="3100" dirty="0" smtClean="0">
                <a:solidFill>
                  <a:schemeClr val="tx2"/>
                </a:solidFill>
              </a:rPr>
              <a:t>CELCA</a:t>
            </a:r>
            <a:r>
              <a:rPr lang="fr-FR" dirty="0">
                <a:solidFill>
                  <a:schemeClr val="tx2"/>
                </a:solidFill>
              </a:rPr>
              <a:t/>
            </a:r>
            <a:br>
              <a:rPr lang="fr-FR" dirty="0">
                <a:solidFill>
                  <a:schemeClr val="tx2"/>
                </a:solidFill>
              </a:rPr>
            </a:b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32493923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2"/>
          <p:cNvSpPr txBox="1">
            <a:spLocks/>
          </p:cNvSpPr>
          <p:nvPr/>
        </p:nvSpPr>
        <p:spPr>
          <a:xfrm>
            <a:off x="717882" y="49453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dirty="0" smtClean="0">
                <a:solidFill>
                  <a:sysClr val="window" lastClr="FFFFFF"/>
                </a:solidFill>
              </a:rPr>
              <a:t>LES AMBITIONS 2018 POUR LA CELCA</a:t>
            </a:r>
            <a:endParaRPr lang="fr-FR" sz="3200" dirty="0">
              <a:solidFill>
                <a:sysClr val="window" lastClr="FFFFFF"/>
              </a:solidFill>
            </a:endParaRPr>
          </a:p>
        </p:txBody>
      </p:sp>
      <p:sp>
        <p:nvSpPr>
          <p:cNvPr id="27" name="Espace réservé du contenu 2"/>
          <p:cNvSpPr>
            <a:spLocks noGrp="1"/>
          </p:cNvSpPr>
          <p:nvPr>
            <p:ph idx="1"/>
          </p:nvPr>
        </p:nvSpPr>
        <p:spPr>
          <a:xfrm>
            <a:off x="390525" y="1246562"/>
            <a:ext cx="8386763" cy="571480"/>
          </a:xfrm>
        </p:spPr>
        <p:txBody>
          <a:bodyPr>
            <a:normAutofit/>
          </a:bodyPr>
          <a:lstStyle/>
          <a:p>
            <a:r>
              <a:rPr lang="fr-FR" sz="2000" dirty="0" smtClean="0"/>
              <a:t>La part variable 2018 s’appuient </a:t>
            </a:r>
            <a:r>
              <a:rPr lang="fr-FR" sz="2000" b="1" dirty="0" smtClean="0"/>
              <a:t>sur les 5 priorités de la CELCA : </a:t>
            </a:r>
            <a:endParaRPr lang="fr-FR" sz="2000" b="1" dirty="0"/>
          </a:p>
        </p:txBody>
      </p:sp>
      <p:sp>
        <p:nvSpPr>
          <p:cNvPr id="36" name="Rectangle 35"/>
          <p:cNvSpPr/>
          <p:nvPr/>
        </p:nvSpPr>
        <p:spPr>
          <a:xfrm>
            <a:off x="306992" y="2728720"/>
            <a:ext cx="4199229" cy="13479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37" name="Rectangle 36"/>
          <p:cNvSpPr/>
          <p:nvPr/>
        </p:nvSpPr>
        <p:spPr>
          <a:xfrm>
            <a:off x="203757" y="2737865"/>
            <a:ext cx="45719" cy="1329310"/>
          </a:xfrm>
          <a:prstGeom prst="rect">
            <a:avLst/>
          </a:prstGeom>
          <a:solidFill>
            <a:srgbClr val="4F504F">
              <a:lumMod val="20000"/>
              <a:lumOff val="80000"/>
            </a:srgbClr>
          </a:solidFill>
          <a:ln w="9525" cap="flat" cmpd="sng" algn="ctr">
            <a:noFill/>
            <a:prstDash val="solid"/>
          </a:ln>
          <a:effectLst/>
        </p:spPr>
        <p:txBody>
          <a:bodyPr rtlCol="0" anchor="ctr"/>
          <a:lstStyle/>
          <a:p>
            <a:pPr algn="ctr" defTabSz="457200">
              <a:defRPr/>
            </a:pPr>
            <a:endParaRPr lang="fr-FR" kern="0" dirty="0" smtClean="0">
              <a:solidFill>
                <a:srgbClr val="000000">
                  <a:lumMod val="65000"/>
                  <a:lumOff val="35000"/>
                </a:srgbClr>
              </a:solidFill>
            </a:endParaRPr>
          </a:p>
        </p:txBody>
      </p:sp>
      <p:sp>
        <p:nvSpPr>
          <p:cNvPr id="4" name="Rectangle 3"/>
          <p:cNvSpPr/>
          <p:nvPr/>
        </p:nvSpPr>
        <p:spPr>
          <a:xfrm>
            <a:off x="424927" y="3172808"/>
            <a:ext cx="4017981" cy="738664"/>
          </a:xfrm>
          <a:prstGeom prst="rect">
            <a:avLst/>
          </a:prstGeom>
        </p:spPr>
        <p:txBody>
          <a:bodyPr wrap="square">
            <a:spAutoFit/>
          </a:bodyPr>
          <a:lstStyle/>
          <a:p>
            <a:pPr indent="-188912" algn="just">
              <a:buFont typeface="Wingdings" panose="05000000000000000000" pitchFamily="2" charset="2"/>
              <a:buNone/>
            </a:pPr>
            <a:r>
              <a:rPr lang="fr-FR" sz="1400" dirty="0">
                <a:solidFill>
                  <a:srgbClr val="000000"/>
                </a:solidFill>
              </a:rPr>
              <a:t>Développer notre fonds de commerce de clients </a:t>
            </a:r>
            <a:r>
              <a:rPr lang="fr-FR" sz="1400" b="1" dirty="0" smtClean="0">
                <a:solidFill>
                  <a:srgbClr val="000000"/>
                </a:solidFill>
              </a:rPr>
              <a:t>Bancarisés </a:t>
            </a:r>
            <a:r>
              <a:rPr lang="fr-FR" sz="1400" b="1" dirty="0">
                <a:solidFill>
                  <a:srgbClr val="000000"/>
                </a:solidFill>
              </a:rPr>
              <a:t>Principaux , Jeunes </a:t>
            </a:r>
            <a:r>
              <a:rPr lang="fr-FR" sz="1400" b="1" dirty="0" smtClean="0">
                <a:solidFill>
                  <a:srgbClr val="000000"/>
                </a:solidFill>
              </a:rPr>
              <a:t>Bancarisés </a:t>
            </a:r>
            <a:r>
              <a:rPr lang="fr-FR" sz="1400" b="1" dirty="0">
                <a:solidFill>
                  <a:srgbClr val="000000"/>
                </a:solidFill>
              </a:rPr>
              <a:t>Principaux, clients patrimoniaux (HDG, GP, GF).</a:t>
            </a:r>
          </a:p>
        </p:txBody>
      </p:sp>
      <p:sp>
        <p:nvSpPr>
          <p:cNvPr id="41" name="Rectangle 40"/>
          <p:cNvSpPr/>
          <p:nvPr/>
        </p:nvSpPr>
        <p:spPr>
          <a:xfrm>
            <a:off x="4587584" y="2730513"/>
            <a:ext cx="4199229" cy="1355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5" name="Rectangle 4"/>
          <p:cNvSpPr/>
          <p:nvPr/>
        </p:nvSpPr>
        <p:spPr>
          <a:xfrm>
            <a:off x="4509321" y="3110966"/>
            <a:ext cx="4258442" cy="954107"/>
          </a:xfrm>
          <a:prstGeom prst="rect">
            <a:avLst/>
          </a:prstGeom>
        </p:spPr>
        <p:txBody>
          <a:bodyPr wrap="square">
            <a:spAutoFit/>
          </a:bodyPr>
          <a:lstStyle/>
          <a:p>
            <a:pPr marL="182563" lvl="1" algn="just"/>
            <a:r>
              <a:rPr lang="fr-FR" sz="1400" dirty="0">
                <a:solidFill>
                  <a:srgbClr val="000000"/>
                </a:solidFill>
              </a:rPr>
              <a:t>Enrayer </a:t>
            </a:r>
            <a:r>
              <a:rPr lang="fr-FR" sz="1400" b="1" dirty="0">
                <a:solidFill>
                  <a:srgbClr val="000000"/>
                </a:solidFill>
              </a:rPr>
              <a:t>la perte de parts de marché sur l’épargne et en gagner sur les DAV.</a:t>
            </a:r>
          </a:p>
          <a:p>
            <a:pPr marL="182563" lvl="1" algn="just"/>
            <a:r>
              <a:rPr lang="fr-FR" sz="1400" b="1" dirty="0">
                <a:solidFill>
                  <a:srgbClr val="000000"/>
                </a:solidFill>
              </a:rPr>
              <a:t>Poursuivre la dynamique en </a:t>
            </a:r>
            <a:r>
              <a:rPr lang="fr-FR" sz="1400" b="1" dirty="0" smtClean="0">
                <a:solidFill>
                  <a:srgbClr val="000000"/>
                </a:solidFill>
              </a:rPr>
              <a:t>Ass. Vie </a:t>
            </a:r>
            <a:r>
              <a:rPr lang="fr-FR" sz="1400" dirty="0" smtClean="0">
                <a:solidFill>
                  <a:srgbClr val="000000"/>
                </a:solidFill>
              </a:rPr>
              <a:t>(+55M</a:t>
            </a:r>
            <a:r>
              <a:rPr lang="fr-FR" sz="1400" dirty="0">
                <a:solidFill>
                  <a:srgbClr val="000000"/>
                </a:solidFill>
              </a:rPr>
              <a:t>€ d’excédents en </a:t>
            </a:r>
            <a:r>
              <a:rPr lang="fr-FR" sz="1400" dirty="0" smtClean="0">
                <a:solidFill>
                  <a:srgbClr val="000000"/>
                </a:solidFill>
              </a:rPr>
              <a:t>2018)</a:t>
            </a:r>
            <a:r>
              <a:rPr lang="fr-FR" sz="1400" b="1" dirty="0" smtClean="0">
                <a:solidFill>
                  <a:srgbClr val="000000"/>
                </a:solidFill>
              </a:rPr>
              <a:t>.</a:t>
            </a:r>
            <a:endParaRPr lang="fr-FR" sz="1400" dirty="0">
              <a:solidFill>
                <a:srgbClr val="000000"/>
              </a:solidFill>
            </a:endParaRPr>
          </a:p>
        </p:txBody>
      </p:sp>
      <p:grpSp>
        <p:nvGrpSpPr>
          <p:cNvPr id="54" name="Groupe 53"/>
          <p:cNvGrpSpPr/>
          <p:nvPr/>
        </p:nvGrpSpPr>
        <p:grpSpPr>
          <a:xfrm>
            <a:off x="194792" y="4204779"/>
            <a:ext cx="4291707" cy="1884871"/>
            <a:chOff x="185267" y="3632771"/>
            <a:chExt cx="4291707" cy="1884871"/>
          </a:xfrm>
        </p:grpSpPr>
        <p:sp>
          <p:nvSpPr>
            <p:cNvPr id="40" name="Rectangle 39"/>
            <p:cNvSpPr/>
            <p:nvPr/>
          </p:nvSpPr>
          <p:spPr>
            <a:xfrm>
              <a:off x="277745" y="3632771"/>
              <a:ext cx="4199229" cy="18721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9" name="Rectangle 8"/>
            <p:cNvSpPr/>
            <p:nvPr/>
          </p:nvSpPr>
          <p:spPr>
            <a:xfrm>
              <a:off x="312756" y="4106335"/>
              <a:ext cx="4061012" cy="1384995"/>
            </a:xfrm>
            <a:prstGeom prst="rect">
              <a:avLst/>
            </a:prstGeom>
          </p:spPr>
          <p:txBody>
            <a:bodyPr wrap="square">
              <a:spAutoFit/>
            </a:bodyPr>
            <a:lstStyle/>
            <a:p>
              <a:pPr indent="-9525" algn="just"/>
              <a:r>
                <a:rPr lang="fr-FR" sz="1400" b="1" dirty="0">
                  <a:solidFill>
                    <a:srgbClr val="000000"/>
                  </a:solidFill>
                </a:rPr>
                <a:t>Immobiliers : </a:t>
              </a:r>
              <a:r>
                <a:rPr lang="fr-FR" sz="1400" dirty="0">
                  <a:solidFill>
                    <a:srgbClr val="000000"/>
                  </a:solidFill>
                </a:rPr>
                <a:t>stabiliser notre part de marché avec un objectif de 1 200M€. </a:t>
              </a:r>
              <a:endParaRPr lang="fr-FR" sz="1400" dirty="0" smtClean="0">
                <a:solidFill>
                  <a:srgbClr val="000000"/>
                </a:solidFill>
              </a:endParaRPr>
            </a:p>
            <a:p>
              <a:pPr indent="-9525" algn="just"/>
              <a:r>
                <a:rPr lang="fr-FR" sz="1400" b="1" dirty="0" smtClean="0">
                  <a:solidFill>
                    <a:srgbClr val="000000"/>
                  </a:solidFill>
                </a:rPr>
                <a:t>Conso </a:t>
              </a:r>
              <a:r>
                <a:rPr lang="fr-FR" sz="1400" b="1" dirty="0">
                  <a:solidFill>
                    <a:srgbClr val="000000"/>
                  </a:solidFill>
                </a:rPr>
                <a:t>: accélérer la croissance de notre part de marché </a:t>
              </a:r>
              <a:r>
                <a:rPr lang="fr-FR" sz="1400" dirty="0">
                  <a:solidFill>
                    <a:srgbClr val="000000"/>
                  </a:solidFill>
                </a:rPr>
                <a:t>avec un objectif de 473M€</a:t>
              </a:r>
            </a:p>
            <a:p>
              <a:pPr indent="-9525" algn="just"/>
              <a:r>
                <a:rPr lang="fr-FR" sz="1400" dirty="0">
                  <a:solidFill>
                    <a:srgbClr val="000000"/>
                  </a:solidFill>
                </a:rPr>
                <a:t>Réaliser </a:t>
              </a:r>
              <a:r>
                <a:rPr lang="fr-FR" sz="1400" b="1" dirty="0">
                  <a:solidFill>
                    <a:srgbClr val="000000"/>
                  </a:solidFill>
                </a:rPr>
                <a:t>145M€ d’engagements de crédits d’équipement</a:t>
              </a:r>
              <a:r>
                <a:rPr lang="fr-FR" sz="1400" dirty="0">
                  <a:solidFill>
                    <a:srgbClr val="000000"/>
                  </a:solidFill>
                </a:rPr>
                <a:t>. </a:t>
              </a:r>
            </a:p>
          </p:txBody>
        </p:sp>
        <p:sp>
          <p:nvSpPr>
            <p:cNvPr id="49" name="Rectangle 48"/>
            <p:cNvSpPr/>
            <p:nvPr/>
          </p:nvSpPr>
          <p:spPr>
            <a:xfrm>
              <a:off x="185267" y="3678348"/>
              <a:ext cx="45719" cy="1839294"/>
            </a:xfrm>
            <a:prstGeom prst="rect">
              <a:avLst/>
            </a:prstGeom>
            <a:solidFill>
              <a:srgbClr val="4F504F">
                <a:lumMod val="20000"/>
                <a:lumOff val="80000"/>
              </a:srgbClr>
            </a:solidFill>
            <a:ln w="9525" cap="flat" cmpd="sng" algn="ctr">
              <a:noFill/>
              <a:prstDash val="solid"/>
            </a:ln>
            <a:effectLst/>
          </p:spPr>
          <p:txBody>
            <a:bodyPr rtlCol="0" anchor="ctr"/>
            <a:lstStyle/>
            <a:p>
              <a:pPr algn="ctr" defTabSz="457200">
                <a:defRPr/>
              </a:pPr>
              <a:endParaRPr lang="fr-FR" kern="0" dirty="0" smtClean="0">
                <a:solidFill>
                  <a:srgbClr val="000000">
                    <a:lumMod val="65000"/>
                    <a:lumOff val="35000"/>
                  </a:srgbClr>
                </a:solidFill>
              </a:endParaRPr>
            </a:p>
          </p:txBody>
        </p:sp>
      </p:grpSp>
      <p:sp>
        <p:nvSpPr>
          <p:cNvPr id="42" name="Rectangle 41"/>
          <p:cNvSpPr/>
          <p:nvPr/>
        </p:nvSpPr>
        <p:spPr>
          <a:xfrm>
            <a:off x="4587584" y="4216740"/>
            <a:ext cx="4199229" cy="18411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10" name="Rectangle 9"/>
          <p:cNvSpPr/>
          <p:nvPr/>
        </p:nvSpPr>
        <p:spPr>
          <a:xfrm>
            <a:off x="4611688" y="4678343"/>
            <a:ext cx="4118591" cy="954107"/>
          </a:xfrm>
          <a:prstGeom prst="rect">
            <a:avLst/>
          </a:prstGeom>
        </p:spPr>
        <p:txBody>
          <a:bodyPr wrap="square">
            <a:spAutoFit/>
          </a:bodyPr>
          <a:lstStyle/>
          <a:p>
            <a:pPr indent="-9525" algn="just"/>
            <a:r>
              <a:rPr lang="fr-FR" sz="1400" dirty="0">
                <a:solidFill>
                  <a:srgbClr val="000000"/>
                </a:solidFill>
              </a:rPr>
              <a:t>Poursuivre la réorientation de notre production vers </a:t>
            </a:r>
            <a:r>
              <a:rPr lang="fr-FR" sz="1400" b="1" dirty="0">
                <a:solidFill>
                  <a:srgbClr val="000000"/>
                </a:solidFill>
              </a:rPr>
              <a:t>les </a:t>
            </a:r>
            <a:r>
              <a:rPr lang="fr-FR" sz="1400" b="1" dirty="0" smtClean="0">
                <a:solidFill>
                  <a:srgbClr val="000000"/>
                </a:solidFill>
              </a:rPr>
              <a:t>cartes </a:t>
            </a:r>
            <a:r>
              <a:rPr lang="fr-FR" sz="1400" b="1" dirty="0">
                <a:solidFill>
                  <a:srgbClr val="000000"/>
                </a:solidFill>
              </a:rPr>
              <a:t>Haut de Gamme, le débit différé et les </a:t>
            </a:r>
            <a:r>
              <a:rPr lang="fr-FR" sz="1400" b="1" dirty="0" smtClean="0">
                <a:solidFill>
                  <a:srgbClr val="000000"/>
                </a:solidFill>
              </a:rPr>
              <a:t>IZICARTE</a:t>
            </a:r>
            <a:r>
              <a:rPr lang="fr-FR" sz="1400" b="1" dirty="0">
                <a:solidFill>
                  <a:srgbClr val="000000"/>
                </a:solidFill>
              </a:rPr>
              <a:t>. Accélérer l’équipement de nos clients en IARD / Prévoyance. </a:t>
            </a:r>
            <a:r>
              <a:rPr lang="fr-FR" sz="1400" b="1" dirty="0" smtClean="0">
                <a:solidFill>
                  <a:srgbClr val="000000"/>
                </a:solidFill>
              </a:rPr>
              <a:t>Réaliser </a:t>
            </a:r>
            <a:r>
              <a:rPr lang="fr-FR" sz="1400" b="1" dirty="0">
                <a:solidFill>
                  <a:srgbClr val="000000"/>
                </a:solidFill>
              </a:rPr>
              <a:t>85 000 ventes brutes à distance </a:t>
            </a:r>
          </a:p>
        </p:txBody>
      </p:sp>
      <p:sp>
        <p:nvSpPr>
          <p:cNvPr id="50" name="Rectangle 49"/>
          <p:cNvSpPr/>
          <p:nvPr/>
        </p:nvSpPr>
        <p:spPr>
          <a:xfrm>
            <a:off x="306992" y="1738548"/>
            <a:ext cx="8479821" cy="9052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51" name="Rectangle 50"/>
          <p:cNvSpPr/>
          <p:nvPr/>
        </p:nvSpPr>
        <p:spPr>
          <a:xfrm>
            <a:off x="322960" y="1723541"/>
            <a:ext cx="2629789" cy="3719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Clr>
                <a:srgbClr val="FF0000"/>
              </a:buClr>
            </a:pPr>
            <a:r>
              <a:rPr lang="fr-FR" b="1" dirty="0">
                <a:solidFill>
                  <a:prstClr val="white"/>
                </a:solidFill>
              </a:rPr>
              <a:t>La qualité :</a:t>
            </a:r>
          </a:p>
        </p:txBody>
      </p:sp>
      <p:sp>
        <p:nvSpPr>
          <p:cNvPr id="52" name="Rectangle 51"/>
          <p:cNvSpPr/>
          <p:nvPr/>
        </p:nvSpPr>
        <p:spPr>
          <a:xfrm>
            <a:off x="216562" y="1743075"/>
            <a:ext cx="45719" cy="904875"/>
          </a:xfrm>
          <a:prstGeom prst="rect">
            <a:avLst/>
          </a:prstGeom>
          <a:solidFill>
            <a:srgbClr val="4F504F">
              <a:lumMod val="20000"/>
              <a:lumOff val="80000"/>
            </a:srgbClr>
          </a:solidFill>
          <a:ln w="9525" cap="flat" cmpd="sng" algn="ctr">
            <a:noFill/>
            <a:prstDash val="solid"/>
          </a:ln>
          <a:effectLst/>
        </p:spPr>
        <p:txBody>
          <a:bodyPr rtlCol="0" anchor="ctr"/>
          <a:lstStyle/>
          <a:p>
            <a:pPr algn="ctr" defTabSz="457200">
              <a:defRPr/>
            </a:pPr>
            <a:endParaRPr lang="fr-FR" kern="0" dirty="0" smtClean="0">
              <a:solidFill>
                <a:srgbClr val="000000">
                  <a:lumMod val="65000"/>
                  <a:lumOff val="35000"/>
                </a:srgbClr>
              </a:solidFill>
            </a:endParaRPr>
          </a:p>
        </p:txBody>
      </p:sp>
      <p:sp>
        <p:nvSpPr>
          <p:cNvPr id="53" name="Espace réservé du contenu 1"/>
          <p:cNvSpPr txBox="1">
            <a:spLocks/>
          </p:cNvSpPr>
          <p:nvPr/>
        </p:nvSpPr>
        <p:spPr>
          <a:xfrm>
            <a:off x="424927" y="2076169"/>
            <a:ext cx="7422008" cy="633177"/>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47675" lvl="1" indent="0" algn="just">
              <a:spcBef>
                <a:spcPts val="0"/>
              </a:spcBef>
              <a:buClr>
                <a:srgbClr val="BFBFBF"/>
              </a:buClr>
              <a:buFont typeface="Wingdings" panose="05000000000000000000" pitchFamily="2" charset="2"/>
              <a:buNone/>
            </a:pPr>
            <a:r>
              <a:rPr lang="fr-FR" b="1" dirty="0" smtClean="0">
                <a:solidFill>
                  <a:srgbClr val="000000"/>
                </a:solidFill>
              </a:rPr>
              <a:t>Viser </a:t>
            </a:r>
            <a:r>
              <a:rPr lang="fr-FR" b="1" dirty="0">
                <a:solidFill>
                  <a:srgbClr val="000000"/>
                </a:solidFill>
              </a:rPr>
              <a:t>une meilleure qualité de service pour l’ensemble des </a:t>
            </a:r>
            <a:r>
              <a:rPr lang="fr-FR" b="1" dirty="0" smtClean="0">
                <a:solidFill>
                  <a:srgbClr val="000000"/>
                </a:solidFill>
              </a:rPr>
              <a:t>clients.</a:t>
            </a:r>
            <a:endParaRPr lang="fr-FR" b="1" dirty="0">
              <a:solidFill>
                <a:srgbClr val="000000"/>
              </a:solidFill>
            </a:endParaRPr>
          </a:p>
          <a:p>
            <a:pPr marL="447675" lvl="1" indent="0" algn="just">
              <a:spcBef>
                <a:spcPts val="0"/>
              </a:spcBef>
              <a:buClr>
                <a:srgbClr val="BFBFBF"/>
              </a:buClr>
              <a:buFont typeface="Wingdings" panose="05000000000000000000" pitchFamily="2" charset="2"/>
              <a:buNone/>
            </a:pPr>
            <a:r>
              <a:rPr lang="fr-FR" b="1" dirty="0" smtClean="0">
                <a:solidFill>
                  <a:srgbClr val="000000"/>
                </a:solidFill>
              </a:rPr>
              <a:t>Enrichir </a:t>
            </a:r>
            <a:r>
              <a:rPr lang="fr-FR" b="1" dirty="0">
                <a:solidFill>
                  <a:srgbClr val="000000"/>
                </a:solidFill>
              </a:rPr>
              <a:t>nos données clients (adresse mail et numéro de portable avec </a:t>
            </a:r>
            <a:r>
              <a:rPr lang="fr-FR" b="1" dirty="0" err="1">
                <a:solidFill>
                  <a:srgbClr val="000000"/>
                </a:solidFill>
              </a:rPr>
              <a:t>opt</a:t>
            </a:r>
            <a:r>
              <a:rPr lang="fr-FR" b="1" dirty="0">
                <a:solidFill>
                  <a:srgbClr val="000000"/>
                </a:solidFill>
              </a:rPr>
              <a:t>-in</a:t>
            </a:r>
            <a:r>
              <a:rPr lang="fr-FR" b="1" dirty="0" smtClean="0">
                <a:solidFill>
                  <a:srgbClr val="000000"/>
                </a:solidFill>
              </a:rPr>
              <a:t>).</a:t>
            </a:r>
            <a:endParaRPr lang="fr-FR" b="1" dirty="0">
              <a:solidFill>
                <a:srgbClr val="000000"/>
              </a:solidFill>
            </a:endParaRPr>
          </a:p>
        </p:txBody>
      </p:sp>
      <p:sp>
        <p:nvSpPr>
          <p:cNvPr id="33" name="Rectangle 32"/>
          <p:cNvSpPr/>
          <p:nvPr/>
        </p:nvSpPr>
        <p:spPr>
          <a:xfrm>
            <a:off x="303910" y="2723666"/>
            <a:ext cx="2629789" cy="37195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100" dirty="0">
              <a:solidFill>
                <a:prstClr val="white"/>
              </a:solidFill>
              <a:latin typeface="Arial" panose="020B0604020202020204" pitchFamily="34" charset="0"/>
              <a:cs typeface="Arial" panose="020B0604020202020204" pitchFamily="34" charset="0"/>
            </a:endParaRPr>
          </a:p>
        </p:txBody>
      </p:sp>
      <p:sp>
        <p:nvSpPr>
          <p:cNvPr id="39" name="Espace réservé du contenu 1"/>
          <p:cNvSpPr txBox="1">
            <a:spLocks/>
          </p:cNvSpPr>
          <p:nvPr/>
        </p:nvSpPr>
        <p:spPr>
          <a:xfrm>
            <a:off x="310738" y="2703307"/>
            <a:ext cx="3238052" cy="769367"/>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Clr>
                <a:srgbClr val="FF0000"/>
              </a:buClr>
              <a:buFont typeface="Wingdings" panose="05000000000000000000" pitchFamily="2" charset="2"/>
              <a:buNone/>
            </a:pPr>
            <a:r>
              <a:rPr lang="fr-FR" b="1" dirty="0" smtClean="0">
                <a:solidFill>
                  <a:prstClr val="white"/>
                </a:solidFill>
              </a:rPr>
              <a:t>Notre fonds de commerce :</a:t>
            </a:r>
          </a:p>
          <a:p>
            <a:pPr marL="447675" lvl="1" indent="0" algn="just">
              <a:spcBef>
                <a:spcPts val="0"/>
              </a:spcBef>
              <a:buClr>
                <a:srgbClr val="BFBFBF"/>
              </a:buClr>
              <a:buFont typeface="Wingdings" panose="05000000000000000000" pitchFamily="2" charset="2"/>
              <a:buNone/>
            </a:pPr>
            <a:endParaRPr lang="fr-FR" b="1" dirty="0">
              <a:solidFill>
                <a:prstClr val="white"/>
              </a:solidFill>
            </a:endParaRPr>
          </a:p>
        </p:txBody>
      </p:sp>
      <p:sp>
        <p:nvSpPr>
          <p:cNvPr id="34" name="Rectangle 33"/>
          <p:cNvSpPr/>
          <p:nvPr/>
        </p:nvSpPr>
        <p:spPr>
          <a:xfrm>
            <a:off x="4599685" y="2733191"/>
            <a:ext cx="2629789" cy="37195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100" dirty="0">
              <a:solidFill>
                <a:prstClr val="white"/>
              </a:solidFill>
              <a:latin typeface="Arial" panose="020B0604020202020204" pitchFamily="34" charset="0"/>
              <a:cs typeface="Arial" panose="020B0604020202020204" pitchFamily="34" charset="0"/>
            </a:endParaRPr>
          </a:p>
        </p:txBody>
      </p:sp>
      <p:sp>
        <p:nvSpPr>
          <p:cNvPr id="44" name="Espace réservé du contenu 1"/>
          <p:cNvSpPr txBox="1">
            <a:spLocks/>
          </p:cNvSpPr>
          <p:nvPr/>
        </p:nvSpPr>
        <p:spPr>
          <a:xfrm>
            <a:off x="4688047" y="2718567"/>
            <a:ext cx="3135788" cy="437968"/>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Clr>
                <a:srgbClr val="FF0000"/>
              </a:buClr>
              <a:buFont typeface="Wingdings" panose="05000000000000000000" pitchFamily="2" charset="2"/>
              <a:buNone/>
            </a:pPr>
            <a:r>
              <a:rPr lang="fr-FR" b="1" dirty="0">
                <a:solidFill>
                  <a:prstClr val="white"/>
                </a:solidFill>
              </a:rPr>
              <a:t>L’Epargne </a:t>
            </a:r>
            <a:r>
              <a:rPr lang="fr-FR" b="1" dirty="0" smtClean="0">
                <a:solidFill>
                  <a:prstClr val="white"/>
                </a:solidFill>
              </a:rPr>
              <a:t>:</a:t>
            </a:r>
            <a:endParaRPr lang="fr-FR" b="1" dirty="0">
              <a:solidFill>
                <a:prstClr val="white"/>
              </a:solidFill>
            </a:endParaRPr>
          </a:p>
        </p:txBody>
      </p:sp>
      <p:sp>
        <p:nvSpPr>
          <p:cNvPr id="35" name="Rectangle 34"/>
          <p:cNvSpPr/>
          <p:nvPr/>
        </p:nvSpPr>
        <p:spPr>
          <a:xfrm>
            <a:off x="303910" y="4209566"/>
            <a:ext cx="2629789" cy="371959"/>
          </a:xfrm>
          <a:prstGeom prst="rect">
            <a:avLst/>
          </a:prstGeom>
          <a:solidFill>
            <a:srgbClr val="CC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100" dirty="0">
              <a:solidFill>
                <a:prstClr val="white"/>
              </a:solidFill>
              <a:latin typeface="Arial" panose="020B0604020202020204" pitchFamily="34" charset="0"/>
              <a:cs typeface="Arial" panose="020B0604020202020204" pitchFamily="34" charset="0"/>
            </a:endParaRPr>
          </a:p>
        </p:txBody>
      </p:sp>
      <p:sp>
        <p:nvSpPr>
          <p:cNvPr id="46" name="Espace réservé du contenu 1"/>
          <p:cNvSpPr txBox="1">
            <a:spLocks/>
          </p:cNvSpPr>
          <p:nvPr/>
        </p:nvSpPr>
        <p:spPr>
          <a:xfrm>
            <a:off x="322546" y="4200286"/>
            <a:ext cx="2377623" cy="60541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Clr>
                <a:srgbClr val="FF0000"/>
              </a:buClr>
              <a:buFont typeface="Wingdings" panose="05000000000000000000" pitchFamily="2" charset="2"/>
              <a:buNone/>
            </a:pPr>
            <a:r>
              <a:rPr lang="fr-FR" b="1" dirty="0" smtClean="0">
                <a:solidFill>
                  <a:prstClr val="white"/>
                </a:solidFill>
              </a:rPr>
              <a:t>Les crédits :</a:t>
            </a:r>
          </a:p>
          <a:p>
            <a:pPr marL="0" indent="0" algn="just">
              <a:spcBef>
                <a:spcPts val="0"/>
              </a:spcBef>
              <a:buClr>
                <a:srgbClr val="FF0000"/>
              </a:buClr>
              <a:buFont typeface="Wingdings" panose="05000000000000000000" pitchFamily="2" charset="2"/>
              <a:buNone/>
            </a:pPr>
            <a:endParaRPr lang="fr-FR" b="1" dirty="0">
              <a:solidFill>
                <a:prstClr val="white"/>
              </a:solidFill>
            </a:endParaRPr>
          </a:p>
        </p:txBody>
      </p:sp>
      <p:sp>
        <p:nvSpPr>
          <p:cNvPr id="58" name="Rectangle 57"/>
          <p:cNvSpPr/>
          <p:nvPr/>
        </p:nvSpPr>
        <p:spPr>
          <a:xfrm>
            <a:off x="4590160" y="4228616"/>
            <a:ext cx="2629789" cy="371959"/>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100" dirty="0">
              <a:solidFill>
                <a:prstClr val="white"/>
              </a:solidFill>
              <a:latin typeface="Arial" panose="020B0604020202020204" pitchFamily="34" charset="0"/>
              <a:cs typeface="Arial" panose="020B0604020202020204" pitchFamily="34" charset="0"/>
            </a:endParaRPr>
          </a:p>
        </p:txBody>
      </p:sp>
      <p:sp>
        <p:nvSpPr>
          <p:cNvPr id="48" name="Espace réservé du contenu 1"/>
          <p:cNvSpPr txBox="1">
            <a:spLocks/>
          </p:cNvSpPr>
          <p:nvPr/>
        </p:nvSpPr>
        <p:spPr>
          <a:xfrm>
            <a:off x="4604789" y="4207639"/>
            <a:ext cx="3125030" cy="497522"/>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Clr>
                <a:srgbClr val="FF0000"/>
              </a:buClr>
              <a:buFont typeface="Wingdings" panose="05000000000000000000" pitchFamily="2" charset="2"/>
              <a:buNone/>
            </a:pPr>
            <a:r>
              <a:rPr lang="fr-FR" b="1" dirty="0" smtClean="0">
                <a:solidFill>
                  <a:prstClr val="white"/>
                </a:solidFill>
              </a:rPr>
              <a:t>L’équipement :</a:t>
            </a:r>
            <a:endParaRPr lang="fr-FR" sz="500" b="1" dirty="0" smtClean="0">
              <a:solidFill>
                <a:prstClr val="white"/>
              </a:solidFill>
            </a:endParaRPr>
          </a:p>
          <a:p>
            <a:pPr marL="0" indent="0" algn="just">
              <a:spcBef>
                <a:spcPts val="0"/>
              </a:spcBef>
              <a:buClr>
                <a:srgbClr val="FF0000"/>
              </a:buClr>
              <a:buFont typeface="Wingdings" panose="05000000000000000000" pitchFamily="2" charset="2"/>
              <a:buNone/>
            </a:pPr>
            <a:endParaRPr lang="fr-FR" b="1" dirty="0">
              <a:solidFill>
                <a:prstClr val="white"/>
              </a:solidFill>
            </a:endParaRPr>
          </a:p>
        </p:txBody>
      </p:sp>
      <p:sp>
        <p:nvSpPr>
          <p:cNvPr id="28" name="Rectangle 27">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16714724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Grp="1" noChangeAspect="1"/>
          </p:cNvPicPr>
          <p:nvPr>
            <p:ph type="pic" sz="quarter" idx="21"/>
          </p:nvPr>
        </p:nvPicPr>
        <p:blipFill rotWithShape="1">
          <a:blip r:embed="rId2" cstate="email">
            <a:extLst>
              <a:ext uri="{28A0092B-C50C-407E-A947-70E740481C1C}">
                <a14:useLocalDpi xmlns:a14="http://schemas.microsoft.com/office/drawing/2010/main"/>
              </a:ext>
            </a:extLst>
          </a:blip>
          <a:srcRect/>
          <a:stretch/>
        </p:blipFill>
        <p:spPr>
          <a:xfrm>
            <a:off x="409575" y="247650"/>
            <a:ext cx="8201025" cy="5554663"/>
          </a:xfrm>
        </p:spPr>
      </p:pic>
      <p:sp>
        <p:nvSpPr>
          <p:cNvPr id="112" name="Titre 111"/>
          <p:cNvSpPr>
            <a:spLocks noGrp="1"/>
          </p:cNvSpPr>
          <p:nvPr>
            <p:ph type="ctrTitle"/>
          </p:nvPr>
        </p:nvSpPr>
        <p:spPr>
          <a:xfrm>
            <a:off x="400050" y="3107055"/>
            <a:ext cx="8474074" cy="1198245"/>
          </a:xfrm>
          <a:solidFill>
            <a:schemeClr val="bg1"/>
          </a:solidFill>
        </p:spPr>
        <p:txBody>
          <a:bodyPr>
            <a:normAutofit fontScale="90000"/>
          </a:bodyPr>
          <a:lstStyle/>
          <a:p>
            <a:r>
              <a:rPr lang="fr-FR" dirty="0">
                <a:solidFill>
                  <a:schemeClr val="tx2"/>
                </a:solidFill>
              </a:rPr>
              <a:t/>
            </a:r>
            <a:br>
              <a:rPr lang="fr-FR" dirty="0">
                <a:solidFill>
                  <a:schemeClr val="tx2"/>
                </a:solidFill>
              </a:rPr>
            </a:br>
            <a:r>
              <a:rPr lang="fr-FR" sz="3100" dirty="0">
                <a:solidFill>
                  <a:schemeClr val="tx2"/>
                </a:solidFill>
              </a:rPr>
              <a:t>LES critères Part Variable 2018</a:t>
            </a:r>
            <a:br>
              <a:rPr lang="fr-FR" sz="3100" dirty="0">
                <a:solidFill>
                  <a:schemeClr val="tx2"/>
                </a:solidFill>
              </a:rPr>
            </a:br>
            <a:r>
              <a:rPr lang="fr-FR" sz="3100" dirty="0">
                <a:solidFill>
                  <a:schemeClr val="tx2"/>
                </a:solidFill>
              </a:rPr>
              <a:t>Pour les métiers </a:t>
            </a:r>
            <a:r>
              <a:rPr lang="fr-FR" sz="3100" dirty="0" smtClean="0">
                <a:solidFill>
                  <a:schemeClr val="tx2"/>
                </a:solidFill>
              </a:rPr>
              <a:t>AGENCE </a:t>
            </a:r>
            <a:br>
              <a:rPr lang="fr-FR" sz="3100" dirty="0" smtClean="0">
                <a:solidFill>
                  <a:schemeClr val="tx2"/>
                </a:solidFill>
              </a:rPr>
            </a:br>
            <a:r>
              <a:rPr lang="fr-FR" sz="1800" dirty="0">
                <a:solidFill>
                  <a:schemeClr val="tx2"/>
                </a:solidFill>
              </a:rPr>
              <a:t>(</a:t>
            </a:r>
            <a:r>
              <a:rPr lang="fr-FR" sz="1800" dirty="0" smtClean="0">
                <a:solidFill>
                  <a:schemeClr val="tx2"/>
                </a:solidFill>
              </a:rPr>
              <a:t>hors managers et marches spécialisés) </a:t>
            </a:r>
            <a:r>
              <a:rPr lang="fr-FR" dirty="0">
                <a:solidFill>
                  <a:schemeClr val="tx2"/>
                </a:solidFill>
              </a:rPr>
              <a:t/>
            </a:r>
            <a:br>
              <a:rPr lang="fr-FR" dirty="0">
                <a:solidFill>
                  <a:schemeClr val="tx2"/>
                </a:solidFill>
              </a:rPr>
            </a:b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2" name="ZoneTexte 1"/>
          <p:cNvSpPr txBox="1"/>
          <p:nvPr/>
        </p:nvSpPr>
        <p:spPr>
          <a:xfrm>
            <a:off x="390524" y="5800725"/>
            <a:ext cx="8086725" cy="584775"/>
          </a:xfrm>
          <a:prstGeom prst="rect">
            <a:avLst/>
          </a:prstGeom>
          <a:noFill/>
        </p:spPr>
        <p:txBody>
          <a:bodyPr wrap="square" rtlCol="0">
            <a:spAutoFit/>
          </a:bodyPr>
          <a:lstStyle/>
          <a:p>
            <a:pPr algn="just"/>
            <a:r>
              <a:rPr lang="fr-FR" sz="1600" b="1" dirty="0" smtClean="0"/>
              <a:t>Métiers concernés : </a:t>
            </a:r>
            <a:r>
              <a:rPr lang="fr-FR" sz="1600" dirty="0" smtClean="0"/>
              <a:t>Assistant de Clientèle – Conseiller de Clientèle – Conseiller de Clientèle Itinérant – Gestionnaire de Clientèle – Gestionnaire de Clientèle Patrimoniale</a:t>
            </a:r>
            <a:endParaRPr lang="fr-FR" sz="1600" dirty="0"/>
          </a:p>
        </p:txBody>
      </p:sp>
    </p:spTree>
    <p:extLst>
      <p:ext uri="{BB962C8B-B14F-4D97-AF65-F5344CB8AC3E}">
        <p14:creationId xmlns:p14="http://schemas.microsoft.com/office/powerpoint/2010/main" val="41038110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ysClr val="window" lastClr="FFFFFF"/>
                </a:solidFill>
              </a:rPr>
              <a:t>LES métiers </a:t>
            </a:r>
            <a:r>
              <a:rPr lang="fr-FR" sz="2400" dirty="0" smtClean="0">
                <a:solidFill>
                  <a:sysClr val="window" lastClr="FFFFFF"/>
                </a:solidFill>
              </a:rPr>
              <a:t>AGENCE </a:t>
            </a:r>
            <a:r>
              <a:rPr lang="fr-FR" sz="1400" dirty="0" smtClean="0">
                <a:solidFill>
                  <a:sysClr val="window" lastClr="FFFFFF"/>
                </a:solidFill>
              </a:rPr>
              <a:t>(</a:t>
            </a:r>
            <a:r>
              <a:rPr lang="fr-FR" sz="1400" dirty="0">
                <a:solidFill>
                  <a:sysClr val="window" lastClr="FFFFFF"/>
                </a:solidFill>
              </a:rPr>
              <a:t>AC, CC, GC et GCP</a:t>
            </a:r>
            <a:r>
              <a:rPr lang="fr-FR" sz="1400" dirty="0" smtClean="0">
                <a:solidFill>
                  <a:sysClr val="window" lastClr="FFFFFF"/>
                </a:solidFill>
              </a:rPr>
              <a:t>)</a:t>
            </a:r>
            <a:r>
              <a:rPr lang="fr-FR" sz="2000" dirty="0" smtClean="0">
                <a:solidFill>
                  <a:sysClr val="window" lastClr="FFFFFF"/>
                </a:solidFill>
              </a:rPr>
              <a:t> </a:t>
            </a:r>
            <a:r>
              <a:rPr lang="fr-FR" sz="1400" dirty="0" smtClean="0">
                <a:solidFill>
                  <a:sysClr val="window" lastClr="FFFFFF"/>
                </a:solidFill>
              </a:rPr>
              <a:t>hors managers ET marchés spécialisés</a:t>
            </a:r>
            <a:endParaRPr lang="fr-FR" sz="1400" dirty="0">
              <a:solidFill>
                <a:sysClr val="window" lastClr="FFFFFF"/>
              </a:solidFill>
            </a:endParaRPr>
          </a:p>
        </p:txBody>
      </p:sp>
      <p:grpSp>
        <p:nvGrpSpPr>
          <p:cNvPr id="3" name="Groupe 2"/>
          <p:cNvGrpSpPr/>
          <p:nvPr/>
        </p:nvGrpSpPr>
        <p:grpSpPr>
          <a:xfrm>
            <a:off x="153367" y="1437525"/>
            <a:ext cx="2826137" cy="4519563"/>
            <a:chOff x="153367" y="1818525"/>
            <a:chExt cx="2826137" cy="4254200"/>
          </a:xfrm>
        </p:grpSpPr>
        <p:sp>
          <p:nvSpPr>
            <p:cNvPr id="5" name="Rectangle 4"/>
            <p:cNvSpPr/>
            <p:nvPr/>
          </p:nvSpPr>
          <p:spPr>
            <a:xfrm>
              <a:off x="153367" y="1818525"/>
              <a:ext cx="2811878"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pic>
          <p:nvPicPr>
            <p:cNvPr id="11"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232899" y="1957779"/>
              <a:ext cx="729465" cy="703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space réservé du contenu 1"/>
            <p:cNvSpPr txBox="1">
              <a:spLocks/>
            </p:cNvSpPr>
            <p:nvPr/>
          </p:nvSpPr>
          <p:spPr>
            <a:xfrm>
              <a:off x="303441" y="2629043"/>
              <a:ext cx="2676063" cy="491840"/>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Critères Collectifs </a:t>
              </a:r>
            </a:p>
            <a:p>
              <a:pPr marL="0" indent="0" algn="ctr">
                <a:spcBef>
                  <a:spcPts val="0"/>
                </a:spcBef>
                <a:buFont typeface="Wingdings" panose="05000000000000000000" pitchFamily="2" charset="2"/>
                <a:buNone/>
              </a:pPr>
              <a:r>
                <a:rPr lang="fr-FR" sz="2400" b="1" dirty="0" smtClean="0">
                  <a:latin typeface="Arial Narrow" panose="020B0606020202030204" pitchFamily="34" charset="0"/>
                </a:rPr>
                <a:t>50%</a:t>
              </a:r>
              <a:endParaRPr lang="fr-FR" b="1" dirty="0" smtClean="0">
                <a:latin typeface="Arial Narrow" panose="020B0606020202030204" pitchFamily="34" charset="0"/>
              </a:endParaRPr>
            </a:p>
          </p:txBody>
        </p:sp>
        <p:sp>
          <p:nvSpPr>
            <p:cNvPr id="17" name="Espace réservé du contenu 1"/>
            <p:cNvSpPr txBox="1">
              <a:spLocks/>
            </p:cNvSpPr>
            <p:nvPr/>
          </p:nvSpPr>
          <p:spPr>
            <a:xfrm>
              <a:off x="539040" y="3492548"/>
              <a:ext cx="2326741"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smtClean="0">
                  <a:latin typeface="Arial Narrow" panose="020B0606020202030204" pitchFamily="34" charset="0"/>
                </a:rPr>
                <a:t>La </a:t>
              </a:r>
              <a:r>
                <a:rPr lang="fr-FR" sz="1600" dirty="0">
                  <a:latin typeface="Arial Narrow" panose="020B0606020202030204" pitchFamily="34" charset="0"/>
                </a:rPr>
                <a:t>rémunération de la performance collective est </a:t>
              </a:r>
              <a:r>
                <a:rPr lang="fr-FR" sz="1600" dirty="0" smtClean="0">
                  <a:latin typeface="Arial Narrow" panose="020B0606020202030204" pitchFamily="34" charset="0"/>
                </a:rPr>
                <a:t>calculée </a:t>
              </a:r>
              <a:r>
                <a:rPr lang="fr-FR" sz="1600" b="1" dirty="0" smtClean="0">
                  <a:latin typeface="Arial Narrow" panose="020B0606020202030204" pitchFamily="34" charset="0"/>
                </a:rPr>
                <a:t>en fonction du </a:t>
              </a:r>
              <a:r>
                <a:rPr lang="fr-FR" sz="1600" b="1" dirty="0">
                  <a:latin typeface="Arial Narrow" panose="020B0606020202030204" pitchFamily="34" charset="0"/>
                </a:rPr>
                <a:t>taux atteint </a:t>
              </a:r>
              <a:r>
                <a:rPr lang="fr-FR" sz="1600" b="1" dirty="0" smtClean="0">
                  <a:latin typeface="Arial Narrow" panose="020B0606020202030204" pitchFamily="34" charset="0"/>
                </a:rPr>
                <a:t>critère par </a:t>
              </a:r>
              <a:r>
                <a:rPr lang="fr-FR" sz="1600" b="1" dirty="0">
                  <a:latin typeface="Arial Narrow" panose="020B0606020202030204" pitchFamily="34" charset="0"/>
                </a:rPr>
                <a:t>critère </a:t>
              </a:r>
              <a:r>
                <a:rPr lang="fr-FR" sz="1600" dirty="0" smtClean="0">
                  <a:latin typeface="Arial Narrow" panose="020B0606020202030204" pitchFamily="34" charset="0"/>
                </a:rPr>
                <a:t>(</a:t>
              </a:r>
              <a:r>
                <a:rPr lang="fr-FR" sz="1600" dirty="0">
                  <a:latin typeface="Arial Narrow" panose="020B0606020202030204" pitchFamily="34" charset="0"/>
                </a:rPr>
                <a:t>de 0 à 6 pts</a:t>
              </a:r>
              <a:r>
                <a:rPr lang="fr-FR" sz="1600" dirty="0" smtClean="0">
                  <a:latin typeface="Arial Narrow" panose="020B0606020202030204" pitchFamily="34" charset="0"/>
                </a:rPr>
                <a:t>).</a:t>
              </a:r>
            </a:p>
            <a:p>
              <a:pPr marL="0" indent="0" algn="just">
                <a:spcBef>
                  <a:spcPts val="0"/>
                </a:spcBef>
                <a:buNone/>
              </a:pPr>
              <a:r>
                <a:rPr lang="fr-FR" sz="1400" dirty="0" smtClean="0">
                  <a:latin typeface="Arial Narrow" panose="020B0606020202030204" pitchFamily="34" charset="0"/>
                </a:rPr>
                <a:t>Le taux collectif ainsi calculé donne une enveloppe par agence, répartie à 50% sur l’assiette salariale et à 50% sur la présence</a:t>
              </a:r>
              <a:r>
                <a:rPr lang="fr-FR" sz="1600" dirty="0" smtClean="0">
                  <a:latin typeface="Arial Narrow" panose="020B0606020202030204" pitchFamily="34" charset="0"/>
                </a:rPr>
                <a:t>.</a:t>
              </a:r>
              <a:endParaRPr lang="fr-FR" sz="1600" dirty="0">
                <a:latin typeface="Arial Narrow" panose="020B0606020202030204" pitchFamily="34" charset="0"/>
              </a:endParaRPr>
            </a:p>
            <a:p>
              <a:pPr marL="0" indent="0" algn="just">
                <a:spcBef>
                  <a:spcPts val="0"/>
                </a:spcBef>
                <a:buNone/>
              </a:pPr>
              <a:endParaRPr lang="fr-FR" b="1" dirty="0">
                <a:latin typeface="Arial Narrow" panose="020B0606020202030204" pitchFamily="34" charset="0"/>
              </a:endParaRPr>
            </a:p>
          </p:txBody>
        </p:sp>
        <p:sp>
          <p:nvSpPr>
            <p:cNvPr id="4" name="Rectangle 3"/>
            <p:cNvSpPr/>
            <p:nvPr/>
          </p:nvSpPr>
          <p:spPr>
            <a:xfrm>
              <a:off x="989367" y="5771511"/>
              <a:ext cx="1925618" cy="3012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6%</a:t>
              </a:r>
              <a:endParaRPr lang="fr-FR" dirty="0"/>
            </a:p>
          </p:txBody>
        </p:sp>
      </p:grpSp>
      <p:grpSp>
        <p:nvGrpSpPr>
          <p:cNvPr id="6" name="Groupe 5"/>
          <p:cNvGrpSpPr/>
          <p:nvPr/>
        </p:nvGrpSpPr>
        <p:grpSpPr>
          <a:xfrm>
            <a:off x="3100452" y="1426011"/>
            <a:ext cx="2818237" cy="4547901"/>
            <a:chOff x="3100452" y="1807011"/>
            <a:chExt cx="2818237" cy="4237911"/>
          </a:xfrm>
        </p:grpSpPr>
        <p:sp>
          <p:nvSpPr>
            <p:cNvPr id="9" name="Rectangle 8"/>
            <p:cNvSpPr/>
            <p:nvPr/>
          </p:nvSpPr>
          <p:spPr>
            <a:xfrm>
              <a:off x="3100452" y="1807011"/>
              <a:ext cx="2811878"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6" name="Espace réservé du contenu 1"/>
            <p:cNvSpPr txBox="1">
              <a:spLocks/>
            </p:cNvSpPr>
            <p:nvPr/>
          </p:nvSpPr>
          <p:spPr>
            <a:xfrm>
              <a:off x="3188768" y="2617057"/>
              <a:ext cx="2676063" cy="491840"/>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Critères Individuels </a:t>
              </a:r>
            </a:p>
            <a:p>
              <a:pPr marL="0" indent="0" algn="ctr">
                <a:spcBef>
                  <a:spcPts val="0"/>
                </a:spcBef>
                <a:buFont typeface="Wingdings" panose="05000000000000000000" pitchFamily="2" charset="2"/>
                <a:buNone/>
              </a:pPr>
              <a:r>
                <a:rPr lang="fr-FR" sz="2400" b="1" dirty="0" smtClean="0">
                  <a:latin typeface="Arial Narrow" panose="020B0606020202030204" pitchFamily="34" charset="0"/>
                </a:rPr>
                <a:t>40%</a:t>
              </a:r>
              <a:endParaRPr lang="fr-FR" b="1" dirty="0" smtClean="0">
                <a:latin typeface="Arial Narrow" panose="020B0606020202030204" pitchFamily="34" charset="0"/>
              </a:endParaRPr>
            </a:p>
          </p:txBody>
        </p:sp>
        <p:pic>
          <p:nvPicPr>
            <p:cNvPr id="18"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222679" y="1818526"/>
              <a:ext cx="852755" cy="863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Espace réservé du contenu 1"/>
            <p:cNvSpPr txBox="1">
              <a:spLocks/>
            </p:cNvSpPr>
            <p:nvPr/>
          </p:nvSpPr>
          <p:spPr>
            <a:xfrm>
              <a:off x="3410217" y="3471685"/>
              <a:ext cx="2326741" cy="1587633"/>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a:latin typeface="Arial Narrow" panose="020B0606020202030204" pitchFamily="34" charset="0"/>
                </a:rPr>
                <a:t>Ils sont </a:t>
              </a:r>
              <a:r>
                <a:rPr lang="fr-FR" sz="1600" dirty="0" smtClean="0">
                  <a:latin typeface="Arial Narrow" panose="020B0606020202030204" pitchFamily="34" charset="0"/>
                </a:rPr>
                <a:t>calculés </a:t>
              </a:r>
              <a:r>
                <a:rPr lang="fr-FR" sz="1600" dirty="0">
                  <a:latin typeface="Arial Narrow" panose="020B0606020202030204" pitchFamily="34" charset="0"/>
                </a:rPr>
                <a:t>sur la base du GPS.</a:t>
              </a:r>
            </a:p>
            <a:p>
              <a:pPr marL="0" indent="0" algn="just">
                <a:spcBef>
                  <a:spcPts val="0"/>
                </a:spcBef>
                <a:buNone/>
              </a:pPr>
              <a:r>
                <a:rPr lang="fr-FR" sz="1600" dirty="0">
                  <a:latin typeface="Arial Narrow" panose="020B0606020202030204" pitchFamily="34" charset="0"/>
                </a:rPr>
                <a:t>On </a:t>
              </a:r>
              <a:r>
                <a:rPr lang="fr-FR" sz="1600" dirty="0" smtClean="0">
                  <a:latin typeface="Arial Narrow" panose="020B0606020202030204" pitchFamily="34" charset="0"/>
                </a:rPr>
                <a:t>calcule </a:t>
              </a:r>
              <a:r>
                <a:rPr lang="fr-FR" sz="1600" b="1" dirty="0">
                  <a:latin typeface="Arial Narrow" panose="020B0606020202030204" pitchFamily="34" charset="0"/>
                </a:rPr>
                <a:t>le taux d’atteinte moyen </a:t>
              </a:r>
              <a:r>
                <a:rPr lang="fr-FR" sz="1600" b="1" dirty="0" smtClean="0">
                  <a:latin typeface="Arial Narrow" panose="020B0606020202030204" pitchFamily="34" charset="0"/>
                </a:rPr>
                <a:t>des </a:t>
              </a:r>
              <a:r>
                <a:rPr lang="fr-FR" sz="1600" b="1" dirty="0">
                  <a:latin typeface="Arial Narrow" panose="020B0606020202030204" pitchFamily="34" charset="0"/>
                </a:rPr>
                <a:t>différents </a:t>
              </a:r>
              <a:r>
                <a:rPr lang="fr-FR" sz="1600" b="1" dirty="0" smtClean="0">
                  <a:latin typeface="Arial Narrow" panose="020B0606020202030204" pitchFamily="34" charset="0"/>
                </a:rPr>
                <a:t>critères </a:t>
              </a:r>
              <a:r>
                <a:rPr lang="fr-FR" sz="1600" dirty="0" smtClean="0">
                  <a:latin typeface="Arial Narrow" panose="020B0606020202030204" pitchFamily="34" charset="0"/>
                </a:rPr>
                <a:t>(</a:t>
              </a:r>
              <a:r>
                <a:rPr lang="fr-FR" sz="1600" dirty="0">
                  <a:latin typeface="Arial Narrow" panose="020B0606020202030204" pitchFamily="34" charset="0"/>
                </a:rPr>
                <a:t>de 0 à </a:t>
              </a:r>
              <a:r>
                <a:rPr lang="fr-FR" sz="1600" dirty="0" smtClean="0">
                  <a:latin typeface="Arial Narrow" panose="020B0606020202030204" pitchFamily="34" charset="0"/>
                </a:rPr>
                <a:t>4,8 pts</a:t>
              </a:r>
              <a:r>
                <a:rPr lang="fr-FR" sz="1600" dirty="0">
                  <a:latin typeface="Arial Narrow" panose="020B0606020202030204" pitchFamily="34" charset="0"/>
                </a:rPr>
                <a:t>) </a:t>
              </a:r>
              <a:endParaRPr lang="fr-FR" sz="1600" dirty="0" smtClean="0">
                <a:latin typeface="Arial Narrow" panose="020B0606020202030204" pitchFamily="34" charset="0"/>
              </a:endParaRPr>
            </a:p>
            <a:p>
              <a:pPr marL="0" indent="0" algn="just">
                <a:spcBef>
                  <a:spcPts val="0"/>
                </a:spcBef>
                <a:buNone/>
              </a:pPr>
              <a:r>
                <a:rPr lang="fr-FR" sz="1600" b="1" dirty="0" smtClean="0">
                  <a:solidFill>
                    <a:schemeClr val="accent5">
                      <a:lumMod val="50000"/>
                    </a:schemeClr>
                  </a:solidFill>
                  <a:latin typeface="Arial Narrow" panose="020B0606020202030204" pitchFamily="34" charset="0"/>
                </a:rPr>
                <a:t>+ prime de surperformance allant jusqu’à 2% </a:t>
              </a:r>
              <a:r>
                <a:rPr lang="fr-FR" sz="1600" dirty="0">
                  <a:latin typeface="Arial Narrow" panose="020B0606020202030204" pitchFamily="34" charset="0"/>
                </a:rPr>
                <a:t>(si le taux d’atteinte ≥ à 150</a:t>
              </a:r>
              <a:r>
                <a:rPr lang="fr-FR" sz="1600" dirty="0" smtClean="0">
                  <a:latin typeface="Arial Narrow" panose="020B0606020202030204" pitchFamily="34" charset="0"/>
                </a:rPr>
                <a:t>%).</a:t>
              </a:r>
              <a:endParaRPr lang="fr-FR" sz="1600" dirty="0">
                <a:latin typeface="Arial Narrow" panose="020B0606020202030204" pitchFamily="34" charset="0"/>
              </a:endParaRPr>
            </a:p>
            <a:p>
              <a:pPr marL="0" indent="0" algn="just">
                <a:spcBef>
                  <a:spcPts val="0"/>
                </a:spcBef>
                <a:buNone/>
              </a:pPr>
              <a:endParaRPr lang="fr-FR" b="1" dirty="0">
                <a:latin typeface="Arial Narrow" panose="020B0606020202030204" pitchFamily="34" charset="0"/>
              </a:endParaRPr>
            </a:p>
          </p:txBody>
        </p:sp>
        <p:sp>
          <p:nvSpPr>
            <p:cNvPr id="23" name="Rectangle 22"/>
            <p:cNvSpPr/>
            <p:nvPr/>
          </p:nvSpPr>
          <p:spPr>
            <a:xfrm>
              <a:off x="3993071" y="5743708"/>
              <a:ext cx="1925618" cy="3012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4,8%</a:t>
              </a:r>
              <a:endParaRPr lang="fr-FR" dirty="0"/>
            </a:p>
          </p:txBody>
        </p:sp>
      </p:grpSp>
      <p:grpSp>
        <p:nvGrpSpPr>
          <p:cNvPr id="8" name="Groupe 7"/>
          <p:cNvGrpSpPr/>
          <p:nvPr/>
        </p:nvGrpSpPr>
        <p:grpSpPr>
          <a:xfrm>
            <a:off x="5928189" y="1414556"/>
            <a:ext cx="3061699" cy="4551269"/>
            <a:chOff x="5928189" y="1795556"/>
            <a:chExt cx="3061699" cy="4250530"/>
          </a:xfrm>
        </p:grpSpPr>
        <p:sp>
          <p:nvSpPr>
            <p:cNvPr id="10" name="Rectangle 9"/>
            <p:cNvSpPr/>
            <p:nvPr/>
          </p:nvSpPr>
          <p:spPr>
            <a:xfrm>
              <a:off x="6038982" y="1795556"/>
              <a:ext cx="2811878"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pic>
          <p:nvPicPr>
            <p:cNvPr id="14"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811758" y="1808250"/>
              <a:ext cx="842482" cy="852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500135" y="1839075"/>
              <a:ext cx="863029" cy="8527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Espace réservé du contenu 1"/>
            <p:cNvSpPr txBox="1">
              <a:spLocks/>
            </p:cNvSpPr>
            <p:nvPr/>
          </p:nvSpPr>
          <p:spPr>
            <a:xfrm>
              <a:off x="5928189" y="2615345"/>
              <a:ext cx="3061699" cy="491840"/>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Appréciation Managériale </a:t>
              </a:r>
            </a:p>
            <a:p>
              <a:pPr marL="0" indent="0" algn="ctr">
                <a:spcBef>
                  <a:spcPts val="0"/>
                </a:spcBef>
                <a:buFont typeface="Wingdings" panose="05000000000000000000" pitchFamily="2" charset="2"/>
                <a:buNone/>
              </a:pPr>
              <a:r>
                <a:rPr lang="fr-FR" sz="2400" b="1" dirty="0" smtClean="0">
                  <a:latin typeface="Arial Narrow" panose="020B0606020202030204" pitchFamily="34" charset="0"/>
                </a:rPr>
                <a:t>10%</a:t>
              </a:r>
              <a:endParaRPr lang="fr-FR" b="1" dirty="0" smtClean="0">
                <a:latin typeface="Arial Narrow" panose="020B0606020202030204" pitchFamily="34" charset="0"/>
              </a:endParaRPr>
            </a:p>
          </p:txBody>
        </p:sp>
        <p:sp>
          <p:nvSpPr>
            <p:cNvPr id="21" name="Espace réservé du contenu 1"/>
            <p:cNvSpPr txBox="1">
              <a:spLocks/>
            </p:cNvSpPr>
            <p:nvPr/>
          </p:nvSpPr>
          <p:spPr>
            <a:xfrm>
              <a:off x="6196911" y="3470117"/>
              <a:ext cx="2326741"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a:latin typeface="Arial Narrow" panose="020B0606020202030204" pitchFamily="34" charset="0"/>
                </a:rPr>
                <a:t>Ils sont attribués </a:t>
              </a:r>
              <a:r>
                <a:rPr lang="fr-FR" sz="1600" b="1" dirty="0">
                  <a:latin typeface="Arial Narrow" panose="020B0606020202030204" pitchFamily="34" charset="0"/>
                </a:rPr>
                <a:t>selon l’appréciation managériale </a:t>
              </a:r>
              <a:r>
                <a:rPr lang="fr-FR" sz="1600" dirty="0">
                  <a:latin typeface="Arial Narrow" panose="020B0606020202030204" pitchFamily="34" charset="0"/>
                </a:rPr>
                <a:t/>
              </a:r>
              <a:br>
                <a:rPr lang="fr-FR" sz="1600" dirty="0">
                  <a:latin typeface="Arial Narrow" panose="020B0606020202030204" pitchFamily="34" charset="0"/>
                </a:rPr>
              </a:br>
              <a:r>
                <a:rPr lang="fr-FR" sz="1600" dirty="0">
                  <a:latin typeface="Arial Narrow" panose="020B0606020202030204" pitchFamily="34" charset="0"/>
                </a:rPr>
                <a:t>(de 0 à 1,2 pts</a:t>
              </a:r>
              <a:r>
                <a:rPr lang="fr-FR" sz="1600" dirty="0" smtClean="0">
                  <a:latin typeface="Arial Narrow" panose="020B0606020202030204" pitchFamily="34" charset="0"/>
                </a:rPr>
                <a:t>) sur la base d’une grille d’évaluation fournie dans ce document.</a:t>
              </a:r>
              <a:endParaRPr lang="fr-FR" sz="1600" dirty="0">
                <a:latin typeface="Arial Narrow" panose="020B0606020202030204" pitchFamily="34" charset="0"/>
              </a:endParaRPr>
            </a:p>
          </p:txBody>
        </p:sp>
        <p:sp>
          <p:nvSpPr>
            <p:cNvPr id="24" name="Rectangle 23"/>
            <p:cNvSpPr/>
            <p:nvPr/>
          </p:nvSpPr>
          <p:spPr>
            <a:xfrm>
              <a:off x="6925235" y="5744872"/>
              <a:ext cx="1925618" cy="3012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1,2%</a:t>
              </a:r>
              <a:endParaRPr lang="fr-FR" dirty="0"/>
            </a:p>
          </p:txBody>
        </p:sp>
      </p:grpSp>
      <p:pic>
        <p:nvPicPr>
          <p:cNvPr id="3074" name="Picture 2"/>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825393" y="4503715"/>
            <a:ext cx="606175" cy="601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PRINCIPES</a:t>
            </a:r>
            <a:endParaRPr lang="fr-FR" sz="2400" dirty="0">
              <a:solidFill>
                <a:srgbClr val="FF0000"/>
              </a:solidFill>
            </a:endParaRPr>
          </a:p>
        </p:txBody>
      </p:sp>
      <p:sp>
        <p:nvSpPr>
          <p:cNvPr id="26" name="Rectangle 25">
            <a:hlinkClick r:id="rId7"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2809102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397587767"/>
              </p:ext>
            </p:extLst>
          </p:nvPr>
        </p:nvGraphicFramePr>
        <p:xfrm>
          <a:off x="333377" y="1101939"/>
          <a:ext cx="8450541" cy="4965486"/>
        </p:xfrm>
        <a:graphic>
          <a:graphicData uri="http://schemas.openxmlformats.org/drawingml/2006/table">
            <a:tbl>
              <a:tblPr firstRow="1" bandRow="1">
                <a:tableStyleId>{5C22544A-7EE6-4342-B048-85BDC9FD1C3A}</a:tableStyleId>
              </a:tblPr>
              <a:tblGrid>
                <a:gridCol w="4866582"/>
                <a:gridCol w="1351321"/>
                <a:gridCol w="623098"/>
                <a:gridCol w="858785"/>
                <a:gridCol w="750755"/>
              </a:tblGrid>
              <a:tr h="476862">
                <a:tc gridSpan="5">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collectifs pour les métiers AC, CC, CC Itinérant, GC </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508651">
                <a:tc>
                  <a:txBody>
                    <a:bodyPr/>
                    <a:lstStyle/>
                    <a:p>
                      <a:pPr algn="ctr"/>
                      <a:r>
                        <a:rPr lang="fr-FR" sz="1400" b="1" i="0" dirty="0" smtClean="0">
                          <a:solidFill>
                            <a:schemeClr val="bg1"/>
                          </a:solidFill>
                          <a:latin typeface="+mn-lt"/>
                          <a:ea typeface="Verdana" pitchFamily="34" charset="0"/>
                          <a:cs typeface="Calibri" pitchFamily="34" charset="0"/>
                        </a:rPr>
                        <a:t>Critères</a:t>
                      </a: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Objectif – </a:t>
                      </a:r>
                      <a:r>
                        <a:rPr lang="fr-FR" sz="1400" b="1" i="1" kern="1200" baseline="0" dirty="0" smtClean="0">
                          <a:solidFill>
                            <a:schemeClr val="bg1"/>
                          </a:solidFill>
                          <a:latin typeface="+mn-lt"/>
                          <a:ea typeface="Verdana" pitchFamily="34" charset="0"/>
                          <a:cs typeface="Calibri" pitchFamily="34" charset="0"/>
                        </a:rPr>
                        <a:t>Source</a:t>
                      </a:r>
                      <a:endParaRPr lang="fr-FR" sz="1400" b="1" i="1" kern="1200" baseline="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Poids</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100% de l’obj.</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120% de l’obj.</a:t>
                      </a:r>
                    </a:p>
                  </a:txBody>
                  <a:tcPr marL="86005" marR="86005" anchor="ctr">
                    <a:solidFill>
                      <a:schemeClr val="bg1">
                        <a:lumMod val="65000"/>
                      </a:schemeClr>
                    </a:solidFill>
                  </a:tcPr>
                </a:tc>
              </a:tr>
              <a:tr h="299207">
                <a:tc gridSpan="5">
                  <a:txBody>
                    <a:bodyPr/>
                    <a:lstStyle/>
                    <a:p>
                      <a:pPr lvl="1" algn="ctr"/>
                      <a:r>
                        <a:rPr lang="fr-FR" sz="1400" b="1" kern="1200" baseline="0" dirty="0" smtClean="0">
                          <a:solidFill>
                            <a:schemeClr val="accent5">
                              <a:lumMod val="50000"/>
                            </a:schemeClr>
                          </a:solidFill>
                          <a:latin typeface="+mn-lt"/>
                          <a:ea typeface="+mn-ea"/>
                          <a:cs typeface="+mn-cs"/>
                        </a:rPr>
                        <a:t>Fonds de commerce et Développement</a:t>
                      </a:r>
                    </a:p>
                  </a:txBody>
                  <a:tcPr marL="86005" marR="86005" anchor="ctr">
                    <a:solidFill>
                      <a:srgbClr val="00CC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8398">
                <a:tc>
                  <a:txBody>
                    <a:bodyPr/>
                    <a:lstStyle/>
                    <a:p>
                      <a:pPr algn="just" rtl="0" fontAlgn="ctr"/>
                      <a:r>
                        <a:rPr lang="fr-FR" sz="1400" b="1" kern="1200" dirty="0" smtClean="0">
                          <a:solidFill>
                            <a:schemeClr val="accent5">
                              <a:lumMod val="50000"/>
                            </a:schemeClr>
                          </a:solidFill>
                          <a:latin typeface="+mn-lt"/>
                          <a:ea typeface="+mn-ea"/>
                          <a:cs typeface="+mn-cs"/>
                        </a:rPr>
                        <a:t>Nb net de clients Bancarisés Principaux (BP)</a:t>
                      </a: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algn="ctr"/>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DMA</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latin typeface="+mn-lt"/>
                        </a:rPr>
                        <a:t>3%</a:t>
                      </a:r>
                      <a:endParaRPr lang="fr-FR" sz="1200" b="0" i="0" dirty="0">
                        <a:latin typeface="+mn-lt"/>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0,12%</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0,36%</a:t>
                      </a:r>
                      <a:endParaRPr lang="fr-FR" sz="1200" b="0" i="0" kern="1200" dirty="0">
                        <a:solidFill>
                          <a:schemeClr val="dk1"/>
                        </a:solidFill>
                        <a:latin typeface="+mn-lt"/>
                        <a:ea typeface="+mn-ea"/>
                        <a:cs typeface="+mn-cs"/>
                      </a:endParaRPr>
                    </a:p>
                  </a:txBody>
                  <a:tcPr anchor="ctr">
                    <a:solidFill>
                      <a:schemeClr val="bg1">
                        <a:lumMod val="85000"/>
                      </a:schemeClr>
                    </a:solidFill>
                  </a:tcPr>
                </a:tc>
              </a:tr>
              <a:tr h="368398">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Nb net de clients Jeunes</a:t>
                      </a:r>
                      <a:r>
                        <a:rPr lang="fr-FR" sz="1400" b="1" kern="1200" baseline="0" dirty="0" smtClean="0">
                          <a:solidFill>
                            <a:schemeClr val="accent5">
                              <a:lumMod val="50000"/>
                            </a:schemeClr>
                          </a:solidFill>
                          <a:latin typeface="+mn-lt"/>
                          <a:ea typeface="+mn-ea"/>
                          <a:cs typeface="+mn-cs"/>
                        </a:rPr>
                        <a:t> </a:t>
                      </a:r>
                      <a:r>
                        <a:rPr lang="fr-FR" sz="1400" b="1" kern="1200" dirty="0" smtClean="0">
                          <a:solidFill>
                            <a:schemeClr val="accent5">
                              <a:lumMod val="50000"/>
                            </a:schemeClr>
                          </a:solidFill>
                          <a:latin typeface="+mn-lt"/>
                          <a:ea typeface="+mn-ea"/>
                          <a:cs typeface="+mn-cs"/>
                        </a:rPr>
                        <a:t>Bancarisés Principaux (JBP)</a:t>
                      </a: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DMA</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3%</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dk1"/>
                          </a:solidFill>
                          <a:latin typeface="+mn-lt"/>
                          <a:ea typeface="+mn-ea"/>
                          <a:cs typeface="+mn-cs"/>
                        </a:rPr>
                        <a:t>0,12%</a:t>
                      </a: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0,36%</a:t>
                      </a:r>
                      <a:endParaRPr lang="fr-FR" sz="1200" b="0" i="0" kern="1200" dirty="0">
                        <a:solidFill>
                          <a:schemeClr val="dk1"/>
                        </a:solidFill>
                        <a:latin typeface="+mn-lt"/>
                        <a:ea typeface="+mn-ea"/>
                        <a:cs typeface="+mn-cs"/>
                      </a:endParaRPr>
                    </a:p>
                  </a:txBody>
                  <a:tcPr anchor="ctr">
                    <a:solidFill>
                      <a:schemeClr val="bg1">
                        <a:lumMod val="85000"/>
                      </a:schemeClr>
                    </a:solidFill>
                  </a:tcPr>
                </a:tc>
              </a:tr>
              <a:tr h="368398">
                <a:tc>
                  <a:txBody>
                    <a:bodyPr/>
                    <a:lstStyle/>
                    <a:p>
                      <a:pPr marL="0" algn="just" defTabSz="914400" rtl="0" eaLnBrk="1" fontAlgn="ctr" latinLnBrk="0" hangingPunct="1"/>
                      <a:r>
                        <a:rPr lang="fr-FR" sz="1400" b="0" i="0" u="none" strike="noStrike" kern="1200" dirty="0" smtClean="0">
                          <a:solidFill>
                            <a:srgbClr val="000000"/>
                          </a:solidFill>
                          <a:effectLst/>
                          <a:latin typeface="+mn-lt"/>
                          <a:ea typeface="Verdana" pitchFamily="34" charset="0"/>
                          <a:cs typeface="Calibri" pitchFamily="34" charset="0"/>
                        </a:rPr>
                        <a:t>Taux de visite des relations patrimoniales* avec au moins une vente</a:t>
                      </a: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60%</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DMA</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latin typeface="+mn-lt"/>
                        </a:rPr>
                        <a:t>5%</a:t>
                      </a:r>
                      <a:endParaRPr lang="fr-FR" sz="1200" b="0" i="0" dirty="0">
                        <a:latin typeface="+mn-lt"/>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0,20%</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0,60%</a:t>
                      </a:r>
                      <a:endParaRPr lang="fr-FR" sz="1200" b="0" i="0" kern="1200" dirty="0">
                        <a:solidFill>
                          <a:schemeClr val="dk1"/>
                        </a:solidFill>
                        <a:latin typeface="+mn-lt"/>
                        <a:ea typeface="+mn-ea"/>
                        <a:cs typeface="+mn-cs"/>
                      </a:endParaRPr>
                    </a:p>
                  </a:txBody>
                  <a:tcPr anchor="ctr">
                    <a:solidFill>
                      <a:schemeClr val="bg1">
                        <a:lumMod val="85000"/>
                      </a:schemeClr>
                    </a:solidFill>
                  </a:tcPr>
                </a:tc>
              </a:tr>
              <a:tr h="368398">
                <a:tc>
                  <a:txBody>
                    <a:bodyPr/>
                    <a:lstStyle/>
                    <a:p>
                      <a:pPr marL="0" algn="just" defTabSz="914400" rtl="0" eaLnBrk="1" fontAlgn="ctr" latinLnBrk="0" hangingPunct="1"/>
                      <a:r>
                        <a:rPr lang="fr-FR" sz="1400" b="1" kern="1200" dirty="0" smtClean="0">
                          <a:solidFill>
                            <a:schemeClr val="accent5">
                              <a:lumMod val="50000"/>
                            </a:schemeClr>
                          </a:solidFill>
                          <a:latin typeface="+mn-lt"/>
                          <a:ea typeface="+mn-ea"/>
                          <a:cs typeface="+mn-cs"/>
                        </a:rPr>
                        <a:t>Excédents de collecte hors PEL</a:t>
                      </a:r>
                      <a:endParaRPr lang="fr-FR" sz="1400" b="1" kern="1200" dirty="0">
                        <a:solidFill>
                          <a:schemeClr val="accent5">
                            <a:lumMod val="50000"/>
                          </a:schemeClr>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DFCG</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latin typeface="+mn-lt"/>
                        </a:rPr>
                        <a:t>5%</a:t>
                      </a:r>
                      <a:endParaRPr lang="fr-FR" sz="1200" b="0" i="0" dirty="0">
                        <a:latin typeface="+mn-lt"/>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0,20%</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0,60%</a:t>
                      </a:r>
                      <a:endParaRPr lang="fr-FR" sz="1200" b="0" i="0" kern="1200" dirty="0">
                        <a:solidFill>
                          <a:schemeClr val="dk1"/>
                        </a:solidFill>
                        <a:latin typeface="+mn-lt"/>
                        <a:ea typeface="+mn-ea"/>
                        <a:cs typeface="+mn-cs"/>
                      </a:endParaRPr>
                    </a:p>
                  </a:txBody>
                  <a:tcPr anchor="ctr">
                    <a:solidFill>
                      <a:schemeClr val="bg1">
                        <a:lumMod val="85000"/>
                      </a:schemeClr>
                    </a:solidFill>
                  </a:tcPr>
                </a:tc>
              </a:tr>
              <a:tr h="368398">
                <a:tc>
                  <a:txBody>
                    <a:bodyPr/>
                    <a:lstStyle/>
                    <a:p>
                      <a:pPr marL="0" algn="just" defTabSz="914400" rtl="0" eaLnBrk="1" fontAlgn="ctr" latinLnBrk="0" hangingPunct="1"/>
                      <a:r>
                        <a:rPr lang="fr-FR" sz="1400" b="1" kern="1200" dirty="0" smtClean="0">
                          <a:solidFill>
                            <a:schemeClr val="accent5">
                              <a:lumMod val="50000"/>
                            </a:schemeClr>
                          </a:solidFill>
                          <a:latin typeface="+mn-lt"/>
                          <a:ea typeface="+mn-ea"/>
                          <a:cs typeface="+mn-cs"/>
                        </a:rPr>
                        <a:t>Nb de</a:t>
                      </a:r>
                      <a:r>
                        <a:rPr lang="fr-FR" sz="1400" b="1" kern="1200" baseline="0" dirty="0" smtClean="0">
                          <a:solidFill>
                            <a:schemeClr val="accent5">
                              <a:lumMod val="50000"/>
                            </a:schemeClr>
                          </a:solidFill>
                          <a:latin typeface="+mn-lt"/>
                          <a:ea typeface="+mn-ea"/>
                          <a:cs typeface="+mn-cs"/>
                        </a:rPr>
                        <a:t> ventes nettes IARD/Prévoyance et produits de poche**</a:t>
                      </a:r>
                      <a:endParaRPr lang="fr-FR" sz="1400" b="1" kern="1200" dirty="0">
                        <a:solidFill>
                          <a:schemeClr val="accent5">
                            <a:lumMod val="50000"/>
                          </a:schemeClr>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DFCG</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latin typeface="+mn-lt"/>
                        </a:rPr>
                        <a:t>3%</a:t>
                      </a:r>
                      <a:endParaRPr lang="fr-FR" sz="1200" b="0" i="0" dirty="0">
                        <a:latin typeface="+mn-lt"/>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0,12%</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0,36%</a:t>
                      </a:r>
                      <a:endParaRPr lang="fr-FR" sz="1200" b="0" i="0" kern="1200" dirty="0">
                        <a:solidFill>
                          <a:schemeClr val="dk1"/>
                        </a:solidFill>
                        <a:latin typeface="+mn-lt"/>
                        <a:ea typeface="+mn-ea"/>
                        <a:cs typeface="+mn-cs"/>
                      </a:endParaRPr>
                    </a:p>
                  </a:txBody>
                  <a:tcPr anchor="ctr">
                    <a:solidFill>
                      <a:schemeClr val="bg1">
                        <a:lumMod val="85000"/>
                      </a:schemeClr>
                    </a:solidFill>
                  </a:tcPr>
                </a:tc>
              </a:tr>
              <a:tr h="368398">
                <a:tc>
                  <a:txBody>
                    <a:bodyPr/>
                    <a:lstStyle/>
                    <a:p>
                      <a:pPr marL="0" algn="just" defTabSz="914400" rtl="0" eaLnBrk="1" fontAlgn="ctr" latinLnBrk="0" hangingPunct="1"/>
                      <a:r>
                        <a:rPr lang="fr-FR" sz="1400" b="1" kern="1200" dirty="0" smtClean="0">
                          <a:solidFill>
                            <a:schemeClr val="accent5">
                              <a:lumMod val="50000"/>
                            </a:schemeClr>
                          </a:solidFill>
                          <a:latin typeface="+mn-lt"/>
                          <a:ea typeface="+mn-ea"/>
                          <a:cs typeface="+mn-cs"/>
                        </a:rPr>
                        <a:t>Rentabilité/Diversification de la production </a:t>
                      </a:r>
                      <a:endParaRPr lang="fr-FR" sz="1400" b="1" kern="1200" dirty="0">
                        <a:solidFill>
                          <a:schemeClr val="accent5">
                            <a:lumMod val="50000"/>
                          </a:schemeClr>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GPS</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latin typeface="+mn-lt"/>
                        </a:rPr>
                        <a:t>14%</a:t>
                      </a:r>
                      <a:endParaRPr lang="fr-FR" sz="1200" b="0" i="0" dirty="0">
                        <a:latin typeface="+mn-lt"/>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0,56%</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1,68%</a:t>
                      </a:r>
                      <a:endParaRPr lang="fr-FR" sz="1200" b="0" i="0" kern="1200" dirty="0">
                        <a:solidFill>
                          <a:schemeClr val="dk1"/>
                        </a:solidFill>
                        <a:latin typeface="+mn-lt"/>
                        <a:ea typeface="+mn-ea"/>
                        <a:cs typeface="+mn-cs"/>
                      </a:endParaRPr>
                    </a:p>
                  </a:txBody>
                  <a:tcPr anchor="ctr">
                    <a:solidFill>
                      <a:schemeClr val="bg1">
                        <a:lumMod val="85000"/>
                      </a:schemeClr>
                    </a:solidFill>
                  </a:tcPr>
                </a:tc>
              </a:tr>
              <a:tr h="254326">
                <a:tc gridSpan="5">
                  <a:txBody>
                    <a:bodyPr/>
                    <a:lstStyle/>
                    <a:p>
                      <a:pPr marL="0" algn="ctr" defTabSz="914400" rtl="0" eaLnBrk="1" fontAlgn="ctr" latinLnBrk="0" hangingPunct="1"/>
                      <a:r>
                        <a:rPr lang="fr-FR" sz="1400" b="1" kern="1200" baseline="0" dirty="0" smtClean="0">
                          <a:solidFill>
                            <a:schemeClr val="accent5">
                              <a:lumMod val="50000"/>
                            </a:schemeClr>
                          </a:solidFill>
                          <a:latin typeface="+mn-lt"/>
                          <a:ea typeface="+mn-ea"/>
                          <a:cs typeface="+mn-cs"/>
                        </a:rPr>
                        <a:t>Qualité de service et qualité des données</a:t>
                      </a:r>
                      <a:endParaRPr lang="fr-FR" sz="1400" b="1" kern="1200" baseline="0" dirty="0">
                        <a:solidFill>
                          <a:schemeClr val="accent5">
                            <a:lumMod val="50000"/>
                          </a:schemeClr>
                        </a:solidFill>
                        <a:latin typeface="+mn-lt"/>
                        <a:ea typeface="+mn-ea"/>
                        <a:cs typeface="+mn-cs"/>
                      </a:endParaRPr>
                    </a:p>
                  </a:txBody>
                  <a:tcPr marL="8959" marR="8959" marT="9525" marB="0" anchor="ctr">
                    <a:solidFill>
                      <a:srgbClr val="EA9922"/>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439538">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QHD- Satisfaction globale : moyenne arithmétique </a:t>
                      </a:r>
                    </a:p>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sur l'année civile</a:t>
                      </a: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Qualité***</a:t>
                      </a:r>
                    </a:p>
                  </a:txBody>
                  <a:tcPr marL="8959" marR="8959" marT="9525" marB="0" anchor="ctr">
                    <a:solidFill>
                      <a:schemeClr val="bg1">
                        <a:lumMod val="85000"/>
                      </a:schemeClr>
                    </a:solidFill>
                  </a:tcPr>
                </a:tc>
                <a:tc>
                  <a:txBody>
                    <a:bodyPr/>
                    <a:lstStyle/>
                    <a:p>
                      <a:pPr algn="ctr"/>
                      <a:r>
                        <a:rPr lang="fr-FR" sz="1200" b="0" i="0" dirty="0" smtClean="0">
                          <a:solidFill>
                            <a:schemeClr val="tx1"/>
                          </a:solidFill>
                          <a:latin typeface="+mn-lt"/>
                        </a:rPr>
                        <a:t>14%</a:t>
                      </a:r>
                      <a:endParaRPr lang="fr-FR" sz="1200" b="0" i="0" dirty="0">
                        <a:solidFill>
                          <a:schemeClr val="tx1"/>
                        </a:solidFill>
                        <a:latin typeface="+mn-lt"/>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0,56%</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1,68%</a:t>
                      </a:r>
                      <a:endParaRPr lang="fr-FR" sz="1200" b="0" i="0" kern="1200" dirty="0">
                        <a:solidFill>
                          <a:schemeClr val="dk1"/>
                        </a:solidFill>
                        <a:latin typeface="+mn-lt"/>
                        <a:ea typeface="+mn-ea"/>
                        <a:cs typeface="+mn-cs"/>
                      </a:endParaRPr>
                    </a:p>
                  </a:txBody>
                  <a:tcPr anchor="ctr">
                    <a:solidFill>
                      <a:schemeClr val="bg1">
                        <a:lumMod val="85000"/>
                      </a:schemeClr>
                    </a:solidFill>
                  </a:tcPr>
                </a:tc>
              </a:tr>
              <a:tr h="428240">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Nb de coordonnées mails, tél, portables collectées </a:t>
                      </a:r>
                    </a:p>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avec Opt-in par ETP</a:t>
                      </a: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DMA/DRH</a:t>
                      </a:r>
                    </a:p>
                  </a:txBody>
                  <a:tcPr marL="8959" marR="8959" marT="9525" marB="0" anchor="ctr">
                    <a:solidFill>
                      <a:schemeClr val="bg1">
                        <a:lumMod val="85000"/>
                      </a:schemeClr>
                    </a:solidFill>
                  </a:tcPr>
                </a:tc>
                <a:tc>
                  <a:txBody>
                    <a:bodyPr/>
                    <a:lstStyle/>
                    <a:p>
                      <a:pPr algn="ctr"/>
                      <a:r>
                        <a:rPr lang="fr-FR" sz="1200" b="0" i="0" dirty="0" smtClean="0">
                          <a:latin typeface="+mn-lt"/>
                        </a:rPr>
                        <a:t>3%</a:t>
                      </a:r>
                      <a:endParaRPr lang="fr-FR" sz="1200" b="0" i="0" dirty="0">
                        <a:latin typeface="+mn-lt"/>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0,12%</a:t>
                      </a:r>
                      <a:endParaRPr lang="fr-FR" sz="1200" b="0" i="0"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0,36%</a:t>
                      </a:r>
                      <a:endParaRPr lang="fr-FR" sz="1200" b="0" i="0" kern="1200" dirty="0">
                        <a:solidFill>
                          <a:schemeClr val="dk1"/>
                        </a:solidFill>
                        <a:latin typeface="+mn-lt"/>
                        <a:ea typeface="+mn-ea"/>
                        <a:cs typeface="+mn-cs"/>
                      </a:endParaRPr>
                    </a:p>
                  </a:txBody>
                  <a:tcPr marL="8959" marR="8959" marT="9525" marB="0" anchor="ctr">
                    <a:solidFill>
                      <a:schemeClr val="bg1">
                        <a:lumMod val="85000"/>
                      </a:schemeClr>
                    </a:solidFill>
                  </a:tcPr>
                </a:tc>
              </a:tr>
              <a:tr h="278636">
                <a:tc>
                  <a:txBody>
                    <a:bodyPr/>
                    <a:lstStyle/>
                    <a:p>
                      <a:pPr marL="0" algn="l" defTabSz="914400" rtl="0" eaLnBrk="1" fontAlgn="ctr" latinLnBrk="0" hangingPunct="1"/>
                      <a:r>
                        <a:rPr lang="fr-FR" sz="1400" b="1" i="1" kern="1200" dirty="0" smtClean="0">
                          <a:solidFill>
                            <a:schemeClr val="tx1"/>
                          </a:solidFill>
                          <a:latin typeface="+mn-lt"/>
                        </a:rPr>
                        <a:t>Total des points</a:t>
                      </a:r>
                      <a:r>
                        <a:rPr lang="fr-FR" sz="1400" b="1" i="1" kern="1200" baseline="0" dirty="0" smtClean="0">
                          <a:solidFill>
                            <a:schemeClr val="tx1"/>
                          </a:solidFill>
                          <a:latin typeface="+mn-lt"/>
                        </a:rPr>
                        <a:t> </a:t>
                      </a:r>
                      <a:r>
                        <a:rPr lang="fr-FR" sz="1400" b="0" i="1" kern="1200" baseline="0" dirty="0" smtClean="0">
                          <a:solidFill>
                            <a:schemeClr val="tx1"/>
                          </a:solidFill>
                          <a:latin typeface="+mn-lt"/>
                        </a:rPr>
                        <a:t>(l’échelle des points est disponible en annexe)</a:t>
                      </a:r>
                      <a:endParaRPr lang="fr-FR" sz="1400" b="0" i="1" kern="1200" dirty="0" smtClean="0">
                        <a:solidFill>
                          <a:schemeClr val="tx1"/>
                        </a:solidFill>
                        <a:latin typeface="+mn-lt"/>
                      </a:endParaRPr>
                    </a:p>
                  </a:txBody>
                  <a:tcPr marL="8959" marR="8959" marT="9525" marB="0" anchor="ctr">
                    <a:solidFill>
                      <a:schemeClr val="bg1">
                        <a:lumMod val="65000"/>
                      </a:schemeClr>
                    </a:solidFill>
                  </a:tcPr>
                </a:tc>
                <a:tc>
                  <a:txBody>
                    <a:bodyPr/>
                    <a:lstStyle/>
                    <a:p>
                      <a:endParaRPr lang="fr-FR" dirty="0"/>
                    </a:p>
                  </a:txBody>
                  <a:tcPr marL="8959" marR="8959" marT="9525" marB="0" anchor="ctr">
                    <a:solidFill>
                      <a:schemeClr val="bg1">
                        <a:lumMod val="65000"/>
                      </a:schemeClr>
                    </a:solidFill>
                  </a:tcPr>
                </a:tc>
                <a:tc>
                  <a:txBody>
                    <a:bodyPr/>
                    <a:lstStyle/>
                    <a:p>
                      <a:pPr algn="ctr"/>
                      <a:r>
                        <a:rPr lang="fr-FR" sz="1400" b="1" i="1" dirty="0" smtClean="0">
                          <a:latin typeface="+mn-lt"/>
                        </a:rPr>
                        <a:t>50%</a:t>
                      </a:r>
                      <a:endParaRPr lang="fr-FR" sz="1400" b="1" i="1" dirty="0">
                        <a:latin typeface="+mn-lt"/>
                      </a:endParaRPr>
                    </a:p>
                  </a:txBody>
                  <a:tcPr marL="8959" marR="8959" marT="9525" marB="0" anchor="ctr">
                    <a:solidFill>
                      <a:schemeClr val="bg1">
                        <a:lumMod val="65000"/>
                      </a:schemeClr>
                    </a:solidFill>
                  </a:tcPr>
                </a:tc>
                <a:tc>
                  <a:txBody>
                    <a:bodyPr/>
                    <a:lstStyle/>
                    <a:p>
                      <a:pPr algn="ctr"/>
                      <a:r>
                        <a:rPr lang="fr-FR" sz="1400" b="1" i="1" kern="1200" dirty="0" smtClean="0">
                          <a:solidFill>
                            <a:schemeClr val="dk1"/>
                          </a:solidFill>
                          <a:latin typeface="+mn-lt"/>
                          <a:ea typeface="+mn-ea"/>
                          <a:cs typeface="+mn-cs"/>
                        </a:rPr>
                        <a:t>2%</a:t>
                      </a:r>
                      <a:endParaRPr lang="fr-FR" sz="1400" b="1" i="1" kern="1200" dirty="0">
                        <a:solidFill>
                          <a:schemeClr val="dk1"/>
                        </a:solidFill>
                        <a:latin typeface="+mn-lt"/>
                        <a:ea typeface="+mn-ea"/>
                        <a:cs typeface="+mn-cs"/>
                      </a:endParaRPr>
                    </a:p>
                  </a:txBody>
                  <a:tcPr marL="8959" marR="8959" marT="9525" marB="0" anchor="ctr">
                    <a:solidFill>
                      <a:schemeClr val="bg1">
                        <a:lumMod val="65000"/>
                      </a:schemeClr>
                    </a:solidFill>
                  </a:tcPr>
                </a:tc>
                <a:tc>
                  <a:txBody>
                    <a:bodyPr/>
                    <a:lstStyle/>
                    <a:p>
                      <a:pPr algn="ctr"/>
                      <a:r>
                        <a:rPr lang="fr-FR" sz="1400" b="1" i="1" kern="1200" dirty="0" smtClean="0">
                          <a:solidFill>
                            <a:schemeClr val="dk1"/>
                          </a:solidFill>
                          <a:latin typeface="+mn-lt"/>
                          <a:ea typeface="+mn-ea"/>
                          <a:cs typeface="+mn-cs"/>
                        </a:rPr>
                        <a:t>6%</a:t>
                      </a:r>
                      <a:endParaRPr lang="fr-FR" sz="1400" b="1" i="1" kern="1200" dirty="0">
                        <a:solidFill>
                          <a:schemeClr val="dk1"/>
                        </a:solidFill>
                        <a:latin typeface="+mn-lt"/>
                        <a:ea typeface="+mn-ea"/>
                        <a:cs typeface="+mn-cs"/>
                      </a:endParaRPr>
                    </a:p>
                  </a:txBody>
                  <a:tcPr marL="8959" marR="8959" marT="9525" marB="0" anchor="ctr">
                    <a:solidFill>
                      <a:schemeClr val="bg1">
                        <a:lumMod val="65000"/>
                      </a:schemeClr>
                    </a:solidFill>
                  </a:tcPr>
                </a:tc>
              </a:tr>
            </a:tbl>
          </a:graphicData>
        </a:graphic>
      </p:graphicFrame>
      <p:pic>
        <p:nvPicPr>
          <p:cNvPr id="11"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96875" y="1176247"/>
            <a:ext cx="393700" cy="379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2550344"/>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2946752"/>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4068445"/>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3696410"/>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4407871"/>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5139055"/>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5586730"/>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558800" y="6089978"/>
            <a:ext cx="8328025" cy="769441"/>
          </a:xfrm>
          <a:prstGeom prst="rect">
            <a:avLst/>
          </a:prstGeom>
          <a:solidFill>
            <a:schemeClr val="bg1"/>
          </a:solidFill>
        </p:spPr>
        <p:txBody>
          <a:bodyPr wrap="square" rtlCol="0">
            <a:spAutoFit/>
          </a:bodyPr>
          <a:lstStyle/>
          <a:p>
            <a:r>
              <a:rPr lang="fr-FR" sz="1100" dirty="0" smtClean="0"/>
              <a:t>* Relation patrimoniale = client avec une surface financière ≥ 75K€ ou plusieurs clients avec une surface financière totale ≥ 100K€.</a:t>
            </a:r>
          </a:p>
          <a:p>
            <a:r>
              <a:rPr lang="fr-FR" sz="1100" dirty="0" smtClean="0"/>
              <a:t>**Les ventes nettes de Protection Juridique, Sécur’Urgences, Sécur’média, Assur’Epargne sont plafonnées à 120% du total</a:t>
            </a:r>
          </a:p>
          <a:p>
            <a:r>
              <a:rPr lang="fr-FR" sz="1100" dirty="0" smtClean="0"/>
              <a:t>*** Si obj. ≥ 65% = 100, si obj.&gt; 72% = 120 OU si obj. ≥ 50% ET progression ≥ 5% = 100, si ≥ 10% = 120.</a:t>
            </a:r>
          </a:p>
          <a:p>
            <a:r>
              <a:rPr lang="fr-FR" sz="1100" dirty="0" smtClean="0"/>
              <a:t>**** Pour le CC itinérant, l’objectif annuel du groupe</a:t>
            </a:r>
            <a:endParaRPr lang="fr-FR" sz="1100" dirty="0"/>
          </a:p>
        </p:txBody>
      </p:sp>
      <p:sp>
        <p:nvSpPr>
          <p:cNvPr id="42"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Critères collectifs</a:t>
            </a:r>
            <a:endParaRPr lang="fr-FR" sz="2400" dirty="0">
              <a:solidFill>
                <a:srgbClr val="FF0000"/>
              </a:solidFill>
            </a:endParaRPr>
          </a:p>
        </p:txBody>
      </p:sp>
      <p:sp>
        <p:nvSpPr>
          <p:cNvPr id="14"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ysClr val="window" lastClr="FFFFFF"/>
                </a:solidFill>
              </a:rPr>
              <a:t>LES métiers </a:t>
            </a:r>
            <a:r>
              <a:rPr lang="fr-FR" sz="2400" dirty="0" smtClean="0">
                <a:solidFill>
                  <a:sysClr val="window" lastClr="FFFFFF"/>
                </a:solidFill>
              </a:rPr>
              <a:t>AGENCE </a:t>
            </a:r>
            <a:r>
              <a:rPr lang="fr-FR" sz="1400" dirty="0" smtClean="0">
                <a:solidFill>
                  <a:sysClr val="window" lastClr="FFFFFF"/>
                </a:solidFill>
              </a:rPr>
              <a:t>(</a:t>
            </a:r>
            <a:r>
              <a:rPr lang="fr-FR" sz="1400" dirty="0">
                <a:solidFill>
                  <a:sysClr val="window" lastClr="FFFFFF"/>
                </a:solidFill>
              </a:rPr>
              <a:t>AC, CC, GC et GCP</a:t>
            </a:r>
            <a:r>
              <a:rPr lang="fr-FR" sz="1400" dirty="0" smtClean="0">
                <a:solidFill>
                  <a:sysClr val="window" lastClr="FFFFFF"/>
                </a:solidFill>
              </a:rPr>
              <a:t>)</a:t>
            </a:r>
            <a:r>
              <a:rPr lang="fr-FR" sz="2000" dirty="0" smtClean="0">
                <a:solidFill>
                  <a:sysClr val="window" lastClr="FFFFFF"/>
                </a:solidFill>
              </a:rPr>
              <a:t> </a:t>
            </a:r>
            <a:r>
              <a:rPr lang="fr-FR" sz="1400" dirty="0" smtClean="0">
                <a:solidFill>
                  <a:sysClr val="window" lastClr="FFFFFF"/>
                </a:solidFill>
              </a:rPr>
              <a:t>hors managers ET marchés spécialisés</a:t>
            </a:r>
            <a:endParaRPr lang="fr-FR" sz="1400" dirty="0">
              <a:solidFill>
                <a:sysClr val="window" lastClr="FFFFFF"/>
              </a:solidFill>
            </a:endParaRPr>
          </a:p>
        </p:txBody>
      </p:sp>
      <p:sp>
        <p:nvSpPr>
          <p:cNvPr id="15" name="Rectangle 14">
            <a:hlinkClick r:id="rId5"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6535958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748670" y="870485"/>
            <a:ext cx="1152443" cy="1160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0" name="Tableau 19"/>
          <p:cNvGraphicFramePr>
            <a:graphicFrameLocks noGrp="1"/>
          </p:cNvGraphicFramePr>
          <p:nvPr>
            <p:extLst>
              <p:ext uri="{D42A27DB-BD31-4B8C-83A1-F6EECF244321}">
                <p14:modId xmlns:p14="http://schemas.microsoft.com/office/powerpoint/2010/main" val="3685113354"/>
              </p:ext>
            </p:extLst>
          </p:nvPr>
        </p:nvGraphicFramePr>
        <p:xfrm>
          <a:off x="168275" y="2181224"/>
          <a:ext cx="4327525" cy="3217330"/>
        </p:xfrm>
        <a:graphic>
          <a:graphicData uri="http://schemas.openxmlformats.org/drawingml/2006/table">
            <a:tbl>
              <a:tblPr firstRow="1" bandRow="1">
                <a:tableStyleId>{5C22544A-7EE6-4342-B048-85BDC9FD1C3A}</a:tableStyleId>
              </a:tblPr>
              <a:tblGrid>
                <a:gridCol w="3527425"/>
                <a:gridCol w="800100"/>
              </a:tblGrid>
              <a:tr h="469008">
                <a:tc>
                  <a:txBody>
                    <a:bodyPr/>
                    <a:lstStyle/>
                    <a:p>
                      <a:pPr algn="l"/>
                      <a:r>
                        <a:rPr lang="fr-FR" sz="1400" b="1" i="0" dirty="0" smtClean="0">
                          <a:solidFill>
                            <a:schemeClr val="bg1"/>
                          </a:solidFill>
                          <a:latin typeface="+mn-lt"/>
                          <a:ea typeface="Verdana" pitchFamily="34" charset="0"/>
                          <a:cs typeface="Calibri" pitchFamily="34" charset="0"/>
                        </a:rPr>
                        <a:t>Produits –</a:t>
                      </a:r>
                      <a:r>
                        <a:rPr lang="fr-FR" sz="1400" b="1" i="0" baseline="0" dirty="0" smtClean="0">
                          <a:solidFill>
                            <a:schemeClr val="bg1"/>
                          </a:solidFill>
                          <a:latin typeface="+mn-lt"/>
                          <a:ea typeface="Verdana" pitchFamily="34" charset="0"/>
                          <a:cs typeface="Calibri" pitchFamily="34" charset="0"/>
                        </a:rPr>
                        <a:t> Source </a:t>
                      </a: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lvl="1" indent="0" algn="ctr" defTabSz="914400" rtl="0" eaLnBrk="1" fontAlgn="ctr" latinLnBrk="0" hangingPunct="1">
                        <a:lnSpc>
                          <a:spcPct val="100000"/>
                        </a:lnSpc>
                        <a:spcBef>
                          <a:spcPts val="0"/>
                        </a:spcBef>
                        <a:spcAft>
                          <a:spcPts val="0"/>
                        </a:spcAft>
                        <a:buClrTx/>
                        <a:buSzTx/>
                        <a:buFontTx/>
                        <a:buNone/>
                        <a:tabLst/>
                        <a:defRPr/>
                      </a:pPr>
                      <a:r>
                        <a:rPr lang="fr-FR" sz="1400" b="1" i="0" u="none" strike="noStrike" dirty="0" smtClean="0">
                          <a:solidFill>
                            <a:schemeClr val="bg1"/>
                          </a:solidFill>
                          <a:effectLst/>
                          <a:latin typeface="+mn-lt"/>
                          <a:ea typeface="Verdana" pitchFamily="34" charset="0"/>
                          <a:cs typeface="Calibri" pitchFamily="34" charset="0"/>
                        </a:rPr>
                        <a:t>Nb </a:t>
                      </a:r>
                    </a:p>
                    <a:p>
                      <a:pPr marL="0" marR="0" lvl="1" indent="0" algn="ctr" defTabSz="914400" rtl="0" eaLnBrk="1" fontAlgn="ctr" latinLnBrk="0" hangingPunct="1">
                        <a:lnSpc>
                          <a:spcPct val="100000"/>
                        </a:lnSpc>
                        <a:spcBef>
                          <a:spcPts val="0"/>
                        </a:spcBef>
                        <a:spcAft>
                          <a:spcPts val="0"/>
                        </a:spcAft>
                        <a:buClrTx/>
                        <a:buSzTx/>
                        <a:buFontTx/>
                        <a:buNone/>
                        <a:tabLst/>
                        <a:defRPr/>
                      </a:pPr>
                      <a:r>
                        <a:rPr lang="fr-FR" sz="1400" b="1" i="0" u="none" strike="noStrike" dirty="0" smtClean="0">
                          <a:solidFill>
                            <a:schemeClr val="bg1"/>
                          </a:solidFill>
                          <a:effectLst/>
                          <a:latin typeface="+mn-lt"/>
                          <a:ea typeface="Verdana" pitchFamily="34" charset="0"/>
                          <a:cs typeface="Calibri" pitchFamily="34" charset="0"/>
                        </a:rPr>
                        <a:t>de</a:t>
                      </a:r>
                      <a:r>
                        <a:rPr lang="fr-FR" sz="1400" b="1" i="0" u="none" strike="noStrike" baseline="0" dirty="0" smtClean="0">
                          <a:solidFill>
                            <a:schemeClr val="bg1"/>
                          </a:solidFill>
                          <a:effectLst/>
                          <a:latin typeface="+mn-lt"/>
                          <a:ea typeface="Verdana" pitchFamily="34" charset="0"/>
                          <a:cs typeface="Calibri" pitchFamily="34" charset="0"/>
                        </a:rPr>
                        <a:t> points</a:t>
                      </a:r>
                      <a:endParaRPr lang="fr-FR" sz="1400" b="1" i="0" u="none" strike="noStrike" dirty="0" smtClean="0">
                        <a:solidFill>
                          <a:schemeClr val="bg1"/>
                        </a:solidFill>
                        <a:effectLst/>
                        <a:latin typeface="+mn-lt"/>
                        <a:ea typeface="Verdana" pitchFamily="34" charset="0"/>
                        <a:cs typeface="Calibri" pitchFamily="34" charset="0"/>
                      </a:endParaRPr>
                    </a:p>
                  </a:txBody>
                  <a:tcPr marL="8959" marR="8959" marT="9525" marB="0" anchor="ctr">
                    <a:solidFill>
                      <a:schemeClr val="bg1">
                        <a:lumMod val="65000"/>
                      </a:schemeClr>
                    </a:solidFill>
                  </a:tcPr>
                </a:tc>
              </a:tr>
              <a:tr h="314292">
                <a:tc>
                  <a:txBody>
                    <a:bodyPr/>
                    <a:lstStyle/>
                    <a:p>
                      <a:pPr algn="l" fontAlgn="b"/>
                      <a:r>
                        <a:rPr lang="fr-FR" sz="1400" b="1" i="0" kern="1200" dirty="0" smtClean="0">
                          <a:solidFill>
                            <a:schemeClr val="dk1"/>
                          </a:solidFill>
                          <a:latin typeface="+mn-lt"/>
                          <a:ea typeface="Verdana" pitchFamily="34" charset="0"/>
                          <a:cs typeface="Calibri" pitchFamily="34" charset="0"/>
                        </a:rPr>
                        <a:t>Ouverture</a:t>
                      </a:r>
                      <a:r>
                        <a:rPr lang="fr-FR" sz="1400" b="1" i="0" kern="1200" baseline="0" dirty="0" smtClean="0">
                          <a:solidFill>
                            <a:schemeClr val="dk1"/>
                          </a:solidFill>
                          <a:latin typeface="+mn-lt"/>
                          <a:ea typeface="Verdana" pitchFamily="34" charset="0"/>
                          <a:cs typeface="Calibri" pitchFamily="34" charset="0"/>
                        </a:rPr>
                        <a:t> brute </a:t>
                      </a:r>
                      <a:r>
                        <a:rPr lang="fr-FR" sz="1400" b="1" i="0" kern="1200" dirty="0" smtClean="0">
                          <a:solidFill>
                            <a:schemeClr val="dk1"/>
                          </a:solidFill>
                          <a:latin typeface="+mn-lt"/>
                          <a:ea typeface="Verdana" pitchFamily="34" charset="0"/>
                          <a:cs typeface="Calibri" pitchFamily="34" charset="0"/>
                        </a:rPr>
                        <a:t>ass/vie</a:t>
                      </a:r>
                      <a:endParaRPr lang="fr-FR" sz="1400" b="1"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r>
              <a:tr h="442081">
                <a:tc>
                  <a:txBody>
                    <a:bodyPr/>
                    <a:lstStyle/>
                    <a:p>
                      <a:pPr marL="0" algn="l" defTabSz="914400" rtl="0" eaLnBrk="1" fontAlgn="b" latinLnBrk="0" hangingPunct="1"/>
                      <a:r>
                        <a:rPr lang="fr-FR" sz="1400" b="1" i="0" kern="1200" dirty="0">
                          <a:solidFill>
                            <a:schemeClr val="dk1"/>
                          </a:solidFill>
                          <a:latin typeface="+mn-lt"/>
                          <a:ea typeface="Verdana" pitchFamily="34" charset="0"/>
                          <a:cs typeface="Calibri" pitchFamily="34" charset="0"/>
                        </a:rPr>
                        <a:t>Abonnement épargne </a:t>
                      </a:r>
                      <a:r>
                        <a:rPr lang="fr-FR" sz="1400" b="1" i="0" kern="1200" dirty="0" smtClean="0">
                          <a:solidFill>
                            <a:schemeClr val="dk1"/>
                          </a:solidFill>
                          <a:latin typeface="+mn-lt"/>
                          <a:ea typeface="Verdana" pitchFamily="34" charset="0"/>
                          <a:cs typeface="Calibri" pitchFamily="34" charset="0"/>
                        </a:rPr>
                        <a:t>financière </a:t>
                      </a:r>
                      <a:r>
                        <a:rPr lang="fr-FR" sz="1400" b="1" i="0" kern="1200" dirty="0">
                          <a:solidFill>
                            <a:schemeClr val="dk1"/>
                          </a:solidFill>
                          <a:latin typeface="+mn-lt"/>
                          <a:ea typeface="Verdana" pitchFamily="34" charset="0"/>
                          <a:cs typeface="Calibri" pitchFamily="34" charset="0"/>
                        </a:rPr>
                        <a:t>Ass/vie PSO</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r>
              <a:tr h="442081">
                <a:tc>
                  <a:txBody>
                    <a:bodyPr/>
                    <a:lstStyle/>
                    <a:p>
                      <a:pPr marL="0" algn="l" defTabSz="914400" rtl="0" eaLnBrk="1" fontAlgn="b" latinLnBrk="0" hangingPunct="1"/>
                      <a:r>
                        <a:rPr lang="fr-FR" sz="1400" b="1" i="0" kern="1200" dirty="0" smtClean="0">
                          <a:solidFill>
                            <a:schemeClr val="dk1"/>
                          </a:solidFill>
                          <a:latin typeface="+mn-lt"/>
                          <a:ea typeface="Verdana" pitchFamily="34" charset="0"/>
                          <a:cs typeface="Calibri" pitchFamily="34" charset="0"/>
                        </a:rPr>
                        <a:t>Ouverture brute carte HDG débit différé </a:t>
                      </a:r>
                      <a:r>
                        <a:rPr lang="fr-FR" sz="1400" b="0" i="0" kern="1200" dirty="0" smtClean="0">
                          <a:solidFill>
                            <a:schemeClr val="dk1"/>
                          </a:solidFill>
                          <a:latin typeface="+mn-lt"/>
                          <a:ea typeface="Verdana" pitchFamily="34" charset="0"/>
                          <a:cs typeface="Calibri" pitchFamily="34" charset="0"/>
                        </a:rPr>
                        <a:t>(Premier, Platinum, Infinite)</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r>
              <a:tr h="270088">
                <a:tc>
                  <a:txBody>
                    <a:bodyPr/>
                    <a:lstStyle/>
                    <a:p>
                      <a:pPr marL="0" algn="l" defTabSz="914400" rtl="0" eaLnBrk="1" fontAlgn="b" latinLnBrk="0" hangingPunct="1"/>
                      <a:r>
                        <a:rPr lang="fr-FR" sz="1400" b="1" i="0" kern="1200" dirty="0" smtClean="0">
                          <a:solidFill>
                            <a:schemeClr val="dk1"/>
                          </a:solidFill>
                          <a:latin typeface="+mn-lt"/>
                          <a:ea typeface="Verdana" pitchFamily="34" charset="0"/>
                          <a:cs typeface="Calibri" pitchFamily="34" charset="0"/>
                        </a:rPr>
                        <a:t>Ouverture brute </a:t>
                      </a:r>
                      <a:r>
                        <a:rPr lang="fr-FR" sz="1400" b="1" i="0" kern="1200" dirty="0">
                          <a:solidFill>
                            <a:schemeClr val="dk1"/>
                          </a:solidFill>
                          <a:latin typeface="+mn-lt"/>
                          <a:ea typeface="Verdana" pitchFamily="34" charset="0"/>
                          <a:cs typeface="Calibri" pitchFamily="34" charset="0"/>
                        </a:rPr>
                        <a:t>Auto</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r>
              <a:tr h="270088">
                <a:tc>
                  <a:txBody>
                    <a:bodyPr/>
                    <a:lstStyle/>
                    <a:p>
                      <a:pPr marL="0" algn="l" defTabSz="914400" rtl="0" eaLnBrk="1" fontAlgn="b" latinLnBrk="0" hangingPunct="1"/>
                      <a:r>
                        <a:rPr lang="fr-FR" sz="1400" b="1" i="0" kern="1200" dirty="0" smtClean="0">
                          <a:solidFill>
                            <a:schemeClr val="dk1"/>
                          </a:solidFill>
                          <a:latin typeface="+mn-lt"/>
                          <a:ea typeface="Verdana" pitchFamily="34" charset="0"/>
                          <a:cs typeface="Calibri" pitchFamily="34" charset="0"/>
                        </a:rPr>
                        <a:t>Ouverture brute </a:t>
                      </a:r>
                      <a:r>
                        <a:rPr lang="fr-FR" sz="1400" b="1" i="0" kern="1200" dirty="0">
                          <a:solidFill>
                            <a:schemeClr val="dk1"/>
                          </a:solidFill>
                          <a:latin typeface="+mn-lt"/>
                          <a:ea typeface="Verdana" pitchFamily="34" charset="0"/>
                          <a:cs typeface="Calibri" pitchFamily="34" charset="0"/>
                        </a:rPr>
                        <a:t>MRH</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r>
              <a:tr h="270088">
                <a:tc>
                  <a:txBody>
                    <a:bodyPr/>
                    <a:lstStyle/>
                    <a:p>
                      <a:pPr marL="0" algn="l" defTabSz="914400" rtl="0" eaLnBrk="1" fontAlgn="b" latinLnBrk="0" hangingPunct="1"/>
                      <a:r>
                        <a:rPr lang="fr-FR" sz="1400" b="1" i="0" kern="1200" dirty="0" smtClean="0">
                          <a:solidFill>
                            <a:schemeClr val="dk1"/>
                          </a:solidFill>
                          <a:latin typeface="+mn-lt"/>
                          <a:ea typeface="Verdana" pitchFamily="34" charset="0"/>
                          <a:cs typeface="Calibri" pitchFamily="34" charset="0"/>
                        </a:rPr>
                        <a:t>Ouverture brute </a:t>
                      </a:r>
                      <a:r>
                        <a:rPr lang="fr-FR" sz="1400" b="1" i="0" kern="1200" dirty="0">
                          <a:solidFill>
                            <a:schemeClr val="dk1"/>
                          </a:solidFill>
                          <a:latin typeface="+mn-lt"/>
                          <a:ea typeface="Verdana" pitchFamily="34" charset="0"/>
                          <a:cs typeface="Calibri" pitchFamily="34" charset="0"/>
                        </a:rPr>
                        <a:t>GAV</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r>
              <a:tr h="402701">
                <a:tc>
                  <a:txBody>
                    <a:bodyPr/>
                    <a:lstStyle/>
                    <a:p>
                      <a:pPr marL="0" algn="l" defTabSz="914400" rtl="0" eaLnBrk="1" fontAlgn="b" latinLnBrk="0" hangingPunct="1"/>
                      <a:r>
                        <a:rPr lang="fr-FR" sz="1400" b="1" i="0" kern="1200" dirty="0" smtClean="0">
                          <a:solidFill>
                            <a:schemeClr val="dk1"/>
                          </a:solidFill>
                          <a:latin typeface="+mn-lt"/>
                          <a:ea typeface="Verdana" pitchFamily="34" charset="0"/>
                          <a:cs typeface="Calibri" pitchFamily="34" charset="0"/>
                        </a:rPr>
                        <a:t>Nouveau bancarisé </a:t>
                      </a:r>
                      <a:r>
                        <a:rPr lang="fr-FR" sz="1400" b="1" i="0" kern="1200" dirty="0">
                          <a:solidFill>
                            <a:schemeClr val="dk1"/>
                          </a:solidFill>
                          <a:latin typeface="+mn-lt"/>
                          <a:ea typeface="Verdana" pitchFamily="34" charset="0"/>
                          <a:cs typeface="Calibri" pitchFamily="34" charset="0"/>
                        </a:rPr>
                        <a:t>BP </a:t>
                      </a:r>
                      <a:r>
                        <a:rPr lang="fr-FR" sz="1400" b="1" i="0" kern="1200" dirty="0" smtClean="0">
                          <a:solidFill>
                            <a:schemeClr val="dk1"/>
                          </a:solidFill>
                          <a:latin typeface="+mn-lt"/>
                          <a:ea typeface="Verdana" pitchFamily="34" charset="0"/>
                          <a:cs typeface="Calibri" pitchFamily="34" charset="0"/>
                        </a:rPr>
                        <a:t>+</a:t>
                      </a:r>
                      <a:r>
                        <a:rPr lang="fr-FR" sz="1400" b="1" i="0" kern="1200" baseline="0" dirty="0" smtClean="0">
                          <a:solidFill>
                            <a:schemeClr val="dk1"/>
                          </a:solidFill>
                          <a:latin typeface="+mn-lt"/>
                          <a:ea typeface="Verdana" pitchFamily="34" charset="0"/>
                          <a:cs typeface="Calibri" pitchFamily="34" charset="0"/>
                        </a:rPr>
                        <a:t> JBP</a:t>
                      </a:r>
                      <a:r>
                        <a:rPr lang="fr-FR" sz="1400" b="1" i="0" kern="1200" dirty="0" smtClean="0">
                          <a:solidFill>
                            <a:schemeClr val="dk1"/>
                          </a:solidFill>
                          <a:latin typeface="+mn-lt"/>
                          <a:ea typeface="Verdana" pitchFamily="34" charset="0"/>
                          <a:cs typeface="Calibri" pitchFamily="34" charset="0"/>
                        </a:rPr>
                        <a:t> </a:t>
                      </a:r>
                      <a:r>
                        <a:rPr lang="fr-FR" sz="1400" b="1" i="0" kern="1200" dirty="0">
                          <a:solidFill>
                            <a:schemeClr val="dk1"/>
                          </a:solidFill>
                          <a:latin typeface="+mn-lt"/>
                          <a:ea typeface="Verdana" pitchFamily="34" charset="0"/>
                          <a:cs typeface="Calibri" pitchFamily="34" charset="0"/>
                        </a:rPr>
                        <a:t>brut</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a:solidFill>
                            <a:schemeClr val="dk1"/>
                          </a:solidFill>
                          <a:latin typeface="+mn-lt"/>
                          <a:ea typeface="Verdana" pitchFamily="34" charset="0"/>
                          <a:cs typeface="Calibri" pitchFamily="34" charset="0"/>
                        </a:rPr>
                        <a:t>2</a:t>
                      </a:r>
                    </a:p>
                  </a:txBody>
                  <a:tcPr marL="6704" marR="6704" marT="6704" marB="0" anchor="ctr">
                    <a:solidFill>
                      <a:schemeClr val="bg1">
                        <a:lumMod val="85000"/>
                      </a:schemeClr>
                    </a:solidFill>
                  </a:tcPr>
                </a:tc>
              </a:tr>
              <a:tr h="336903">
                <a:tc>
                  <a:txBody>
                    <a:bodyPr/>
                    <a:lstStyle/>
                    <a:p>
                      <a:pPr marL="0" algn="l" defTabSz="914400" rtl="0" eaLnBrk="1" fontAlgn="b" latinLnBrk="0" hangingPunct="1"/>
                      <a:r>
                        <a:rPr lang="fr-FR" sz="1400" b="1" i="0" kern="1200" dirty="0">
                          <a:solidFill>
                            <a:schemeClr val="dk1"/>
                          </a:solidFill>
                          <a:latin typeface="+mn-lt"/>
                          <a:ea typeface="Verdana" pitchFamily="34" charset="0"/>
                          <a:cs typeface="Calibri" pitchFamily="34" charset="0"/>
                        </a:rPr>
                        <a:t>Tranche de </a:t>
                      </a:r>
                      <a:r>
                        <a:rPr lang="fr-FR" sz="1400" b="1" i="0" kern="1200" dirty="0" smtClean="0">
                          <a:solidFill>
                            <a:schemeClr val="dk1"/>
                          </a:solidFill>
                          <a:latin typeface="+mn-lt"/>
                          <a:ea typeface="Verdana" pitchFamily="34" charset="0"/>
                          <a:cs typeface="Calibri" pitchFamily="34" charset="0"/>
                        </a:rPr>
                        <a:t>1 000</a:t>
                      </a:r>
                      <a:r>
                        <a:rPr lang="fr-FR" sz="1400" b="1" i="0" kern="1200" dirty="0">
                          <a:solidFill>
                            <a:schemeClr val="dk1"/>
                          </a:solidFill>
                          <a:latin typeface="+mn-lt"/>
                          <a:ea typeface="Verdana" pitchFamily="34" charset="0"/>
                          <a:cs typeface="Calibri" pitchFamily="34" charset="0"/>
                        </a:rPr>
                        <a:t>€ de PP brut </a:t>
                      </a:r>
                      <a:r>
                        <a:rPr lang="fr-FR" sz="1400" b="1" i="0" kern="1200" dirty="0" smtClean="0">
                          <a:solidFill>
                            <a:schemeClr val="dk1"/>
                          </a:solidFill>
                          <a:latin typeface="+mn-lt"/>
                          <a:ea typeface="Verdana" pitchFamily="34" charset="0"/>
                          <a:cs typeface="Calibri" pitchFamily="34" charset="0"/>
                        </a:rPr>
                        <a:t>engagés</a:t>
                      </a:r>
                      <a:endParaRPr lang="fr-FR" sz="1400" b="1"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a:solidFill>
                            <a:schemeClr val="dk1"/>
                          </a:solidFill>
                          <a:latin typeface="+mn-lt"/>
                          <a:ea typeface="Verdana" pitchFamily="34" charset="0"/>
                          <a:cs typeface="Calibri" pitchFamily="34" charset="0"/>
                        </a:rPr>
                        <a:t>1</a:t>
                      </a:r>
                    </a:p>
                  </a:txBody>
                  <a:tcPr marL="6704" marR="6704" marT="6704" marB="0" anchor="ctr">
                    <a:solidFill>
                      <a:schemeClr val="bg1">
                        <a:lumMod val="85000"/>
                      </a:schemeClr>
                    </a:solidFill>
                  </a:tcPr>
                </a:tc>
              </a:tr>
            </a:tbl>
          </a:graphicData>
        </a:graphic>
      </p:graphicFrame>
      <p:sp>
        <p:nvSpPr>
          <p:cNvPr id="6" name="Espace réservé du contenu 1"/>
          <p:cNvSpPr>
            <a:spLocks noGrp="1"/>
          </p:cNvSpPr>
          <p:nvPr>
            <p:ph idx="1"/>
          </p:nvPr>
        </p:nvSpPr>
        <p:spPr>
          <a:xfrm>
            <a:off x="623340" y="1354660"/>
            <a:ext cx="7025235" cy="724965"/>
          </a:xfrm>
        </p:spPr>
        <p:txBody>
          <a:bodyPr>
            <a:noAutofit/>
          </a:bodyPr>
          <a:lstStyle/>
          <a:p>
            <a:pPr algn="just">
              <a:spcBef>
                <a:spcPts val="300"/>
              </a:spcBef>
              <a:spcAft>
                <a:spcPts val="300"/>
              </a:spcAft>
            </a:pPr>
            <a:r>
              <a:rPr lang="fr-FR" dirty="0" smtClean="0">
                <a:latin typeface="Arial Narrow" panose="020B0606020202030204" pitchFamily="34" charset="0"/>
              </a:rPr>
              <a:t>Le critère « Rentabilité/Diversification de la production » </a:t>
            </a:r>
            <a:r>
              <a:rPr lang="fr-FR" b="1" dirty="0" smtClean="0">
                <a:latin typeface="Arial Narrow" panose="020B0606020202030204" pitchFamily="34" charset="0"/>
              </a:rPr>
              <a:t>est composé de 8 produits auxquels une pondération est appliquée.</a:t>
            </a:r>
            <a:endParaRPr lang="fr-FR" b="1" dirty="0">
              <a:latin typeface="Arial Narrow" panose="020B0606020202030204" pitchFamily="34" charset="0"/>
            </a:endParaRPr>
          </a:p>
        </p:txBody>
      </p:sp>
      <p:pic>
        <p:nvPicPr>
          <p:cNvPr id="11"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14886" y="1443284"/>
            <a:ext cx="538224" cy="518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Critères collectifs : </a:t>
            </a:r>
            <a:r>
              <a:rPr lang="fr-FR" sz="1600" dirty="0" smtClean="0">
                <a:solidFill>
                  <a:srgbClr val="FF0000"/>
                </a:solidFill>
              </a:rPr>
              <a:t>« Rentabilité/diversification »</a:t>
            </a:r>
            <a:endParaRPr lang="fr-FR" sz="1600" dirty="0">
              <a:solidFill>
                <a:srgbClr val="FF0000"/>
              </a:solidFill>
            </a:endParaRPr>
          </a:p>
        </p:txBody>
      </p:sp>
      <p:sp>
        <p:nvSpPr>
          <p:cNvPr id="10"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ysClr val="window" lastClr="FFFFFF"/>
                </a:solidFill>
              </a:rPr>
              <a:t>LES métiers </a:t>
            </a:r>
            <a:r>
              <a:rPr lang="fr-FR" sz="2400" dirty="0" smtClean="0">
                <a:solidFill>
                  <a:sysClr val="window" lastClr="FFFFFF"/>
                </a:solidFill>
              </a:rPr>
              <a:t>AGENCE </a:t>
            </a:r>
            <a:r>
              <a:rPr lang="fr-FR" sz="1400" dirty="0" smtClean="0">
                <a:solidFill>
                  <a:sysClr val="window" lastClr="FFFFFF"/>
                </a:solidFill>
              </a:rPr>
              <a:t>(</a:t>
            </a:r>
            <a:r>
              <a:rPr lang="fr-FR" sz="1400" dirty="0">
                <a:solidFill>
                  <a:sysClr val="window" lastClr="FFFFFF"/>
                </a:solidFill>
              </a:rPr>
              <a:t>AC, CC, GC et GCP</a:t>
            </a:r>
            <a:r>
              <a:rPr lang="fr-FR" sz="1400" dirty="0" smtClean="0">
                <a:solidFill>
                  <a:sysClr val="window" lastClr="FFFFFF"/>
                </a:solidFill>
              </a:rPr>
              <a:t>)</a:t>
            </a:r>
            <a:r>
              <a:rPr lang="fr-FR" sz="2000" dirty="0" smtClean="0">
                <a:solidFill>
                  <a:sysClr val="window" lastClr="FFFFFF"/>
                </a:solidFill>
              </a:rPr>
              <a:t> </a:t>
            </a:r>
            <a:r>
              <a:rPr lang="fr-FR" sz="1400" dirty="0" smtClean="0">
                <a:solidFill>
                  <a:sysClr val="window" lastClr="FFFFFF"/>
                </a:solidFill>
              </a:rPr>
              <a:t>hors managers ET marchés spécialisés</a:t>
            </a:r>
            <a:endParaRPr lang="fr-FR" sz="1400" dirty="0">
              <a:solidFill>
                <a:sysClr val="window" lastClr="FFFFFF"/>
              </a:solidFill>
            </a:endParaRPr>
          </a:p>
        </p:txBody>
      </p:sp>
      <p:pic>
        <p:nvPicPr>
          <p:cNvPr id="8" name="Image 7"/>
          <p:cNvPicPr/>
          <p:nvPr/>
        </p:nvPicPr>
        <p:blipFill>
          <a:blip r:embed="rId4" cstate="email">
            <a:extLst>
              <a:ext uri="{28A0092B-C50C-407E-A947-70E740481C1C}">
                <a14:useLocalDpi xmlns:a14="http://schemas.microsoft.com/office/drawing/2010/main"/>
              </a:ext>
            </a:extLst>
          </a:blip>
          <a:stretch>
            <a:fillRect/>
          </a:stretch>
        </p:blipFill>
        <p:spPr>
          <a:xfrm>
            <a:off x="1658493" y="2202942"/>
            <a:ext cx="346520" cy="447448"/>
          </a:xfrm>
          <a:prstGeom prst="rect">
            <a:avLst/>
          </a:prstGeom>
        </p:spPr>
      </p:pic>
      <p:sp>
        <p:nvSpPr>
          <p:cNvPr id="2" name="Flèche droite 1"/>
          <p:cNvSpPr/>
          <p:nvPr/>
        </p:nvSpPr>
        <p:spPr>
          <a:xfrm>
            <a:off x="4705350" y="2781300"/>
            <a:ext cx="373063" cy="504825"/>
          </a:xfrm>
          <a:prstGeom prst="rightArrow">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Flèche droite 11"/>
          <p:cNvSpPr/>
          <p:nvPr/>
        </p:nvSpPr>
        <p:spPr>
          <a:xfrm>
            <a:off x="4754563" y="4019550"/>
            <a:ext cx="373063" cy="504825"/>
          </a:xfrm>
          <a:prstGeom prst="rightArrow">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p:cNvSpPr txBox="1"/>
          <p:nvPr/>
        </p:nvSpPr>
        <p:spPr>
          <a:xfrm>
            <a:off x="5248275" y="2514600"/>
            <a:ext cx="3695700" cy="2308324"/>
          </a:xfrm>
          <a:prstGeom prst="rect">
            <a:avLst/>
          </a:prstGeom>
          <a:noFill/>
        </p:spPr>
        <p:txBody>
          <a:bodyPr wrap="square" rtlCol="0">
            <a:spAutoFit/>
          </a:bodyPr>
          <a:lstStyle/>
          <a:p>
            <a:r>
              <a:rPr lang="fr-FR" u="sng" dirty="0" smtClean="0"/>
              <a:t>Méthode de calcul : </a:t>
            </a:r>
          </a:p>
          <a:p>
            <a:pPr marL="285750" indent="-285750">
              <a:buFont typeface="Arial" panose="020B0604020202020204" pitchFamily="34" charset="0"/>
              <a:buChar char="•"/>
            </a:pPr>
            <a:r>
              <a:rPr lang="fr-FR" dirty="0" smtClean="0"/>
              <a:t>Les réalisations et les objectifs de chaque collaborateur sont consolidés pour l’entité en tenant compte de la pondération de chaque produit. </a:t>
            </a:r>
          </a:p>
          <a:p>
            <a:endParaRPr lang="fr-FR" dirty="0"/>
          </a:p>
          <a:p>
            <a:pPr marL="285750" indent="-285750">
              <a:buFont typeface="Arial" panose="020B0604020202020204" pitchFamily="34" charset="0"/>
              <a:buChar char="•"/>
            </a:pPr>
            <a:r>
              <a:rPr lang="fr-FR" dirty="0" smtClean="0"/>
              <a:t>Le taux d’atteinte est ensuite calculé : </a:t>
            </a:r>
          </a:p>
          <a:p>
            <a:endParaRPr lang="fr-FR" dirty="0"/>
          </a:p>
        </p:txBody>
      </p:sp>
      <p:sp>
        <p:nvSpPr>
          <p:cNvPr id="4" name="ZoneTexte 3"/>
          <p:cNvSpPr txBox="1"/>
          <p:nvPr/>
        </p:nvSpPr>
        <p:spPr>
          <a:xfrm>
            <a:off x="5610225" y="4489450"/>
            <a:ext cx="3371850" cy="523220"/>
          </a:xfrm>
          <a:prstGeom prst="rect">
            <a:avLst/>
          </a:prstGeom>
          <a:noFill/>
        </p:spPr>
        <p:txBody>
          <a:bodyPr wrap="square" rtlCol="0">
            <a:spAutoFit/>
          </a:bodyPr>
          <a:lstStyle/>
          <a:p>
            <a:pPr algn="ctr"/>
            <a:r>
              <a:rPr lang="fr-FR" sz="1400" dirty="0" smtClean="0"/>
              <a:t>Somme des réalisations pondérées des collaborateurs de l’entité</a:t>
            </a:r>
            <a:endParaRPr lang="fr-FR" sz="1400" dirty="0"/>
          </a:p>
        </p:txBody>
      </p:sp>
      <p:cxnSp>
        <p:nvCxnSpPr>
          <p:cNvPr id="7" name="Connecteur droit 6"/>
          <p:cNvCxnSpPr/>
          <p:nvPr/>
        </p:nvCxnSpPr>
        <p:spPr>
          <a:xfrm>
            <a:off x="5953125" y="5038725"/>
            <a:ext cx="2771775" cy="9525"/>
          </a:xfrm>
          <a:prstGeom prst="line">
            <a:avLst/>
          </a:prstGeom>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5634038" y="5128280"/>
            <a:ext cx="3371850" cy="523220"/>
          </a:xfrm>
          <a:prstGeom prst="rect">
            <a:avLst/>
          </a:prstGeom>
          <a:noFill/>
        </p:spPr>
        <p:txBody>
          <a:bodyPr wrap="square" rtlCol="0">
            <a:spAutoFit/>
          </a:bodyPr>
          <a:lstStyle/>
          <a:p>
            <a:pPr algn="ctr"/>
            <a:r>
              <a:rPr lang="fr-FR" sz="1400" dirty="0" smtClean="0"/>
              <a:t>Somme des objectifs pondérés des collaborateurs de l’entité</a:t>
            </a:r>
            <a:endParaRPr lang="fr-FR" sz="1400" dirty="0"/>
          </a:p>
        </p:txBody>
      </p:sp>
      <p:sp>
        <p:nvSpPr>
          <p:cNvPr id="16" name="ZoneTexte 15"/>
          <p:cNvSpPr txBox="1"/>
          <p:nvPr/>
        </p:nvSpPr>
        <p:spPr>
          <a:xfrm>
            <a:off x="5629275" y="4851400"/>
            <a:ext cx="419100" cy="369332"/>
          </a:xfrm>
          <a:prstGeom prst="rect">
            <a:avLst/>
          </a:prstGeom>
          <a:noFill/>
        </p:spPr>
        <p:txBody>
          <a:bodyPr wrap="square" rtlCol="0">
            <a:spAutoFit/>
          </a:bodyPr>
          <a:lstStyle/>
          <a:p>
            <a:pPr algn="ctr"/>
            <a:r>
              <a:rPr lang="fr-FR" b="1" dirty="0" smtClean="0">
                <a:solidFill>
                  <a:srgbClr val="EA9922"/>
                </a:solidFill>
              </a:rPr>
              <a:t>=</a:t>
            </a:r>
            <a:endParaRPr lang="fr-FR" b="1" dirty="0">
              <a:solidFill>
                <a:srgbClr val="EA9922"/>
              </a:solidFill>
            </a:endParaRPr>
          </a:p>
        </p:txBody>
      </p:sp>
      <p:sp>
        <p:nvSpPr>
          <p:cNvPr id="17" name="Rectangle 16">
            <a:hlinkClick r:id="rId5"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1693147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14886" y="1281359"/>
            <a:ext cx="538224" cy="518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Critères collectifs : </a:t>
            </a:r>
            <a:r>
              <a:rPr lang="fr-FR" sz="1600" dirty="0" smtClean="0">
                <a:solidFill>
                  <a:srgbClr val="FF0000"/>
                </a:solidFill>
              </a:rPr>
              <a:t>« Rentabilité/diversification »</a:t>
            </a:r>
            <a:endParaRPr lang="fr-FR" sz="1600" dirty="0">
              <a:solidFill>
                <a:srgbClr val="FF0000"/>
              </a:solidFill>
            </a:endParaRPr>
          </a:p>
        </p:txBody>
      </p:sp>
      <p:sp>
        <p:nvSpPr>
          <p:cNvPr id="12"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ysClr val="window" lastClr="FFFFFF"/>
                </a:solidFill>
              </a:rPr>
              <a:t>LES métiers </a:t>
            </a:r>
            <a:r>
              <a:rPr lang="fr-FR" sz="2400" dirty="0" smtClean="0">
                <a:solidFill>
                  <a:sysClr val="window" lastClr="FFFFFF"/>
                </a:solidFill>
              </a:rPr>
              <a:t>AGENCE </a:t>
            </a:r>
            <a:r>
              <a:rPr lang="fr-FR" sz="1400" dirty="0" smtClean="0">
                <a:solidFill>
                  <a:sysClr val="window" lastClr="FFFFFF"/>
                </a:solidFill>
              </a:rPr>
              <a:t>(</a:t>
            </a:r>
            <a:r>
              <a:rPr lang="fr-FR" sz="1400" dirty="0">
                <a:solidFill>
                  <a:sysClr val="window" lastClr="FFFFFF"/>
                </a:solidFill>
              </a:rPr>
              <a:t>AC, CC, GC et GCP</a:t>
            </a:r>
            <a:r>
              <a:rPr lang="fr-FR" sz="1400" dirty="0" smtClean="0">
                <a:solidFill>
                  <a:sysClr val="window" lastClr="FFFFFF"/>
                </a:solidFill>
              </a:rPr>
              <a:t>)</a:t>
            </a:r>
            <a:r>
              <a:rPr lang="fr-FR" sz="2000" dirty="0" smtClean="0">
                <a:solidFill>
                  <a:sysClr val="window" lastClr="FFFFFF"/>
                </a:solidFill>
              </a:rPr>
              <a:t> </a:t>
            </a:r>
            <a:r>
              <a:rPr lang="fr-FR" sz="1400" dirty="0" smtClean="0">
                <a:solidFill>
                  <a:sysClr val="window" lastClr="FFFFFF"/>
                </a:solidFill>
              </a:rPr>
              <a:t>hors managers ET marchés spécialisés</a:t>
            </a:r>
            <a:endParaRPr lang="fr-FR" sz="1400" dirty="0">
              <a:solidFill>
                <a:sysClr val="window" lastClr="FFFFFF"/>
              </a:solidFill>
            </a:endParaRPr>
          </a:p>
        </p:txBody>
      </p:sp>
      <p:pic>
        <p:nvPicPr>
          <p:cNvPr id="13"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835545" y="889535"/>
            <a:ext cx="951268" cy="958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0" name="Tableau 19"/>
          <p:cNvGraphicFramePr>
            <a:graphicFrameLocks noGrp="1"/>
          </p:cNvGraphicFramePr>
          <p:nvPr>
            <p:extLst>
              <p:ext uri="{D42A27DB-BD31-4B8C-83A1-F6EECF244321}">
                <p14:modId xmlns:p14="http://schemas.microsoft.com/office/powerpoint/2010/main" val="2014855748"/>
              </p:ext>
            </p:extLst>
          </p:nvPr>
        </p:nvGraphicFramePr>
        <p:xfrm>
          <a:off x="198438" y="1931787"/>
          <a:ext cx="8697912" cy="4155076"/>
        </p:xfrm>
        <a:graphic>
          <a:graphicData uri="http://schemas.openxmlformats.org/drawingml/2006/table">
            <a:tbl>
              <a:tblPr firstRow="1" bandRow="1">
                <a:tableStyleId>{5C22544A-7EE6-4342-B048-85BDC9FD1C3A}</a:tableStyleId>
              </a:tblPr>
              <a:tblGrid>
                <a:gridCol w="2708275"/>
                <a:gridCol w="960437"/>
                <a:gridCol w="933450"/>
                <a:gridCol w="971550"/>
                <a:gridCol w="952500"/>
                <a:gridCol w="1009650"/>
                <a:gridCol w="1162050"/>
              </a:tblGrid>
              <a:tr h="292340">
                <a:tc gridSpan="2">
                  <a:txBody>
                    <a:bodyPr/>
                    <a:lstStyle/>
                    <a:p>
                      <a:pPr algn="ct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hMerge="1">
                  <a:txBody>
                    <a:bodyPr/>
                    <a:lstStyle/>
                    <a:p>
                      <a:pPr marL="0" marR="0" lvl="1" indent="0" algn="ctr" defTabSz="914400" rtl="0" eaLnBrk="1" fontAlgn="ctr" latinLnBrk="0" hangingPunct="1">
                        <a:lnSpc>
                          <a:spcPct val="100000"/>
                        </a:lnSpc>
                        <a:spcBef>
                          <a:spcPts val="0"/>
                        </a:spcBef>
                        <a:spcAft>
                          <a:spcPts val="0"/>
                        </a:spcAft>
                        <a:buClrTx/>
                        <a:buSzTx/>
                        <a:buFontTx/>
                        <a:buNone/>
                        <a:tabLst/>
                        <a:defRPr/>
                      </a:pPr>
                      <a:endParaRPr lang="fr-FR" sz="1400" b="1" i="0" u="none" strike="noStrike" dirty="0" smtClean="0">
                        <a:solidFill>
                          <a:schemeClr val="bg1"/>
                        </a:solidFill>
                        <a:effectLst/>
                        <a:latin typeface="+mn-lt"/>
                        <a:ea typeface="Verdana" pitchFamily="34" charset="0"/>
                        <a:cs typeface="Calibri" pitchFamily="34" charset="0"/>
                      </a:endParaRPr>
                    </a:p>
                  </a:txBody>
                  <a:tcPr marL="8959" marR="8959" marT="9525" marB="0" anchor="ctr">
                    <a:solidFill>
                      <a:schemeClr val="bg1">
                        <a:lumMod val="65000"/>
                      </a:schemeClr>
                    </a:solidFill>
                  </a:tcPr>
                </a:tc>
                <a:tc gridSpan="5">
                  <a:txBody>
                    <a:bodyPr/>
                    <a:lstStyle/>
                    <a:p>
                      <a:pPr algn="ctr" fontAlgn="b"/>
                      <a:r>
                        <a:rPr lang="fr-FR" sz="1400" b="1" i="0" u="none" strike="noStrike" dirty="0" smtClean="0">
                          <a:solidFill>
                            <a:schemeClr val="bg1"/>
                          </a:solidFill>
                          <a:effectLst/>
                          <a:latin typeface="+mn-lt"/>
                        </a:rPr>
                        <a:t>Objectifs en nb</a:t>
                      </a:r>
                      <a:r>
                        <a:rPr lang="fr-FR" sz="1400" b="1" i="0" u="none" strike="noStrike" baseline="0" dirty="0" smtClean="0">
                          <a:solidFill>
                            <a:schemeClr val="bg1"/>
                          </a:solidFill>
                          <a:effectLst/>
                          <a:latin typeface="+mn-lt"/>
                        </a:rPr>
                        <a:t> de points </a:t>
                      </a:r>
                      <a:endParaRPr lang="fr-FR" sz="1400" b="1" i="0" u="none" strike="noStrike" dirty="0">
                        <a:solidFill>
                          <a:schemeClr val="bg1"/>
                        </a:solidFill>
                        <a:effectLst/>
                        <a:latin typeface="+mn-lt"/>
                      </a:endParaRPr>
                    </a:p>
                  </a:txBody>
                  <a:tcPr marL="6704" marR="6704" marT="6704" marB="0" anchor="ctr">
                    <a:solidFill>
                      <a:schemeClr val="bg1">
                        <a:lumMod val="65000"/>
                      </a:schemeClr>
                    </a:solidFill>
                  </a:tcPr>
                </a:tc>
                <a:tc hMerge="1">
                  <a:txBody>
                    <a:bodyPr/>
                    <a:lstStyle/>
                    <a:p>
                      <a:pPr algn="ctr" fontAlgn="b"/>
                      <a:endParaRPr lang="fr-FR" sz="1400" b="1" i="0" u="none" strike="noStrike" dirty="0">
                        <a:solidFill>
                          <a:schemeClr val="bg1"/>
                        </a:solidFill>
                        <a:effectLst/>
                        <a:latin typeface="+mn-lt"/>
                      </a:endParaRPr>
                    </a:p>
                  </a:txBody>
                  <a:tcPr marL="6704" marR="6704" marT="6704" marB="0" anchor="ctr">
                    <a:solidFill>
                      <a:schemeClr val="bg1">
                        <a:lumMod val="65000"/>
                      </a:schemeClr>
                    </a:solidFill>
                  </a:tcPr>
                </a:tc>
                <a:tc h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fr-FR" sz="1400" b="1" i="0" u="none" strike="noStrike" kern="1200" dirty="0" smtClean="0">
                        <a:solidFill>
                          <a:schemeClr val="bg1"/>
                        </a:solidFill>
                        <a:effectLst/>
                        <a:latin typeface="+mn-lt"/>
                        <a:ea typeface="+mn-ea"/>
                        <a:cs typeface="+mn-cs"/>
                      </a:endParaRPr>
                    </a:p>
                  </a:txBody>
                  <a:tcPr marL="6704" marR="6704" marT="6704" marB="0" anchor="ctr">
                    <a:solidFill>
                      <a:schemeClr val="bg1">
                        <a:lumMod val="65000"/>
                      </a:schemeClr>
                    </a:solidFill>
                  </a:tcPr>
                </a:tc>
                <a:tc hMerge="1">
                  <a:txBody>
                    <a:bodyPr/>
                    <a:lstStyle/>
                    <a:p>
                      <a:pPr algn="ctr" fontAlgn="b"/>
                      <a:endParaRPr lang="fr-FR" sz="1400" b="1" i="0" u="none" strike="noStrike" dirty="0">
                        <a:solidFill>
                          <a:schemeClr val="bg1"/>
                        </a:solidFill>
                        <a:effectLst/>
                        <a:latin typeface="+mn-lt"/>
                      </a:endParaRPr>
                    </a:p>
                  </a:txBody>
                  <a:tcPr marL="6704" marR="6704" marT="6704" marB="0" anchor="ctr">
                    <a:solidFill>
                      <a:schemeClr val="bg1">
                        <a:lumMod val="65000"/>
                      </a:schemeClr>
                    </a:solidFill>
                  </a:tcPr>
                </a:tc>
                <a:tc hMerge="1">
                  <a:txBody>
                    <a:bodyPr/>
                    <a:lstStyle/>
                    <a:p>
                      <a:pPr algn="ctr" fontAlgn="b"/>
                      <a:endParaRPr lang="fr-FR" sz="1400" b="1" i="0" u="none" strike="noStrike" dirty="0">
                        <a:solidFill>
                          <a:schemeClr val="bg1"/>
                        </a:solidFill>
                        <a:effectLst/>
                        <a:latin typeface="+mn-lt"/>
                      </a:endParaRPr>
                    </a:p>
                  </a:txBody>
                  <a:tcPr marL="6704" marR="6704" marT="6704" marB="0" anchor="ctr">
                    <a:solidFill>
                      <a:schemeClr val="bg1">
                        <a:lumMod val="65000"/>
                      </a:schemeClr>
                    </a:solidFill>
                  </a:tcPr>
                </a:tc>
              </a:tr>
              <a:tr h="418411">
                <a:tc>
                  <a:txBody>
                    <a:bodyPr/>
                    <a:lstStyle/>
                    <a:p>
                      <a:pPr algn="ctr"/>
                      <a:r>
                        <a:rPr lang="fr-FR" sz="1400" b="1" i="0" dirty="0" smtClean="0">
                          <a:solidFill>
                            <a:schemeClr val="bg1"/>
                          </a:solidFill>
                          <a:latin typeface="+mn-lt"/>
                          <a:ea typeface="Verdana" pitchFamily="34" charset="0"/>
                          <a:cs typeface="Calibri" pitchFamily="34" charset="0"/>
                        </a:rPr>
                        <a:t>Produits</a:t>
                      </a: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lvl="1" indent="0" algn="ctr" defTabSz="914400" rtl="0" eaLnBrk="1" fontAlgn="ctr" latinLnBrk="0" hangingPunct="1">
                        <a:lnSpc>
                          <a:spcPct val="100000"/>
                        </a:lnSpc>
                        <a:spcBef>
                          <a:spcPts val="0"/>
                        </a:spcBef>
                        <a:spcAft>
                          <a:spcPts val="0"/>
                        </a:spcAft>
                        <a:buClrTx/>
                        <a:buSzTx/>
                        <a:buFontTx/>
                        <a:buNone/>
                        <a:tabLst/>
                        <a:defRPr/>
                      </a:pPr>
                      <a:r>
                        <a:rPr lang="fr-FR" sz="1400" b="1" i="0" u="none" strike="noStrike" dirty="0" smtClean="0">
                          <a:solidFill>
                            <a:schemeClr val="bg1"/>
                          </a:solidFill>
                          <a:effectLst/>
                          <a:latin typeface="+mn-lt"/>
                          <a:ea typeface="Verdana" pitchFamily="34" charset="0"/>
                          <a:cs typeface="Calibri" pitchFamily="34" charset="0"/>
                        </a:rPr>
                        <a:t>Nb </a:t>
                      </a:r>
                    </a:p>
                    <a:p>
                      <a:pPr marL="0" marR="0" lvl="1" indent="0" algn="ctr" defTabSz="914400" rtl="0" eaLnBrk="1" fontAlgn="ctr" latinLnBrk="0" hangingPunct="1">
                        <a:lnSpc>
                          <a:spcPct val="100000"/>
                        </a:lnSpc>
                        <a:spcBef>
                          <a:spcPts val="0"/>
                        </a:spcBef>
                        <a:spcAft>
                          <a:spcPts val="0"/>
                        </a:spcAft>
                        <a:buClrTx/>
                        <a:buSzTx/>
                        <a:buFontTx/>
                        <a:buNone/>
                        <a:tabLst/>
                        <a:defRPr/>
                      </a:pPr>
                      <a:r>
                        <a:rPr lang="fr-FR" sz="1400" b="1" i="0" u="none" strike="noStrike" dirty="0" smtClean="0">
                          <a:solidFill>
                            <a:schemeClr val="bg1"/>
                          </a:solidFill>
                          <a:effectLst/>
                          <a:latin typeface="+mn-lt"/>
                          <a:ea typeface="Verdana" pitchFamily="34" charset="0"/>
                          <a:cs typeface="Calibri" pitchFamily="34" charset="0"/>
                        </a:rPr>
                        <a:t>de</a:t>
                      </a:r>
                      <a:r>
                        <a:rPr lang="fr-FR" sz="1400" b="1" i="0" u="none" strike="noStrike" baseline="0" dirty="0" smtClean="0">
                          <a:solidFill>
                            <a:schemeClr val="bg1"/>
                          </a:solidFill>
                          <a:effectLst/>
                          <a:latin typeface="+mn-lt"/>
                          <a:ea typeface="Verdana" pitchFamily="34" charset="0"/>
                          <a:cs typeface="Calibri" pitchFamily="34" charset="0"/>
                        </a:rPr>
                        <a:t> points</a:t>
                      </a:r>
                      <a:endParaRPr lang="fr-FR" sz="1400" b="1" i="0" u="none" strike="noStrike" dirty="0" smtClean="0">
                        <a:solidFill>
                          <a:schemeClr val="bg1"/>
                        </a:solidFill>
                        <a:effectLst/>
                        <a:latin typeface="+mn-lt"/>
                        <a:ea typeface="Verdana" pitchFamily="34" charset="0"/>
                        <a:cs typeface="Calibri" pitchFamily="34" charset="0"/>
                      </a:endParaRPr>
                    </a:p>
                  </a:txBody>
                  <a:tcPr marL="8959" marR="8959" marT="9525" marB="0" anchor="ctr">
                    <a:solidFill>
                      <a:schemeClr val="bg1">
                        <a:lumMod val="65000"/>
                      </a:schemeClr>
                    </a:solidFill>
                  </a:tcPr>
                </a:tc>
                <a:tc>
                  <a:txBody>
                    <a:bodyPr/>
                    <a:lstStyle/>
                    <a:p>
                      <a:pPr algn="ctr" fontAlgn="b"/>
                      <a:r>
                        <a:rPr lang="fr-FR" sz="1400" b="1" i="0" u="none" strike="noStrike" dirty="0" smtClean="0">
                          <a:solidFill>
                            <a:schemeClr val="bg1"/>
                          </a:solidFill>
                          <a:effectLst/>
                          <a:latin typeface="+mn-lt"/>
                        </a:rPr>
                        <a:t>DA</a:t>
                      </a:r>
                      <a:endParaRPr lang="fr-FR" sz="1400" b="1" i="0" u="none" strike="noStrike" dirty="0">
                        <a:solidFill>
                          <a:schemeClr val="bg1"/>
                        </a:solidFill>
                        <a:effectLst/>
                        <a:latin typeface="+mn-lt"/>
                      </a:endParaRPr>
                    </a:p>
                  </a:txBody>
                  <a:tcPr marL="6704" marR="6704" marT="6704" marB="0" anchor="ctr">
                    <a:solidFill>
                      <a:schemeClr val="bg1">
                        <a:lumMod val="65000"/>
                      </a:schemeClr>
                    </a:solidFill>
                  </a:tcPr>
                </a:tc>
                <a:tc>
                  <a:txBody>
                    <a:bodyPr/>
                    <a:lstStyle/>
                    <a:p>
                      <a:pPr algn="ctr" fontAlgn="b"/>
                      <a:r>
                        <a:rPr lang="fr-FR" sz="1400" b="1" u="none" strike="noStrike" dirty="0" smtClean="0">
                          <a:solidFill>
                            <a:schemeClr val="bg1"/>
                          </a:solidFill>
                          <a:effectLst/>
                          <a:latin typeface="+mn-lt"/>
                        </a:rPr>
                        <a:t>GC 1</a:t>
                      </a:r>
                      <a:endParaRPr lang="fr-FR" sz="1400" b="1" i="0" u="none" strike="noStrike" dirty="0">
                        <a:solidFill>
                          <a:schemeClr val="bg1"/>
                        </a:solidFill>
                        <a:effectLst/>
                        <a:latin typeface="+mn-lt"/>
                      </a:endParaRPr>
                    </a:p>
                  </a:txBody>
                  <a:tcPr marL="6704" marR="6704" marT="6704" marB="0" anchor="ctr">
                    <a:solidFill>
                      <a:schemeClr val="bg1">
                        <a:lumMod val="6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400" b="1" u="none" strike="noStrike" kern="1200" dirty="0" smtClean="0">
                          <a:solidFill>
                            <a:schemeClr val="bg1"/>
                          </a:solidFill>
                          <a:effectLst/>
                          <a:latin typeface="+mn-lt"/>
                          <a:ea typeface="+mn-ea"/>
                          <a:cs typeface="+mn-cs"/>
                        </a:rPr>
                        <a:t>GC </a:t>
                      </a:r>
                      <a:r>
                        <a:rPr lang="fr-FR" sz="1400" b="1" i="0" u="none" strike="noStrike" kern="1200" dirty="0" smtClean="0">
                          <a:solidFill>
                            <a:schemeClr val="bg1"/>
                          </a:solidFill>
                          <a:effectLst/>
                          <a:latin typeface="+mn-lt"/>
                          <a:ea typeface="+mn-ea"/>
                          <a:cs typeface="+mn-cs"/>
                        </a:rPr>
                        <a:t>2</a:t>
                      </a:r>
                      <a:r>
                        <a:rPr lang="fr-FR" sz="1400" b="1" i="0" u="none" strike="noStrike" kern="1200" baseline="0" dirty="0" smtClean="0">
                          <a:solidFill>
                            <a:schemeClr val="bg1"/>
                          </a:solidFill>
                          <a:effectLst/>
                          <a:latin typeface="+mn-lt"/>
                          <a:ea typeface="+mn-ea"/>
                          <a:cs typeface="+mn-cs"/>
                        </a:rPr>
                        <a:t> </a:t>
                      </a:r>
                      <a:endParaRPr lang="fr-FR" sz="1400" b="1" i="0" u="none" strike="noStrike" kern="1200" dirty="0" smtClean="0">
                        <a:solidFill>
                          <a:schemeClr val="bg1"/>
                        </a:solidFill>
                        <a:effectLst/>
                        <a:latin typeface="+mn-lt"/>
                        <a:ea typeface="+mn-ea"/>
                        <a:cs typeface="+mn-cs"/>
                      </a:endParaRPr>
                    </a:p>
                  </a:txBody>
                  <a:tcPr marL="6704" marR="6704" marT="6704" marB="0" anchor="ctr">
                    <a:solidFill>
                      <a:schemeClr val="bg1">
                        <a:lumMod val="65000"/>
                      </a:schemeClr>
                    </a:solidFill>
                  </a:tcPr>
                </a:tc>
                <a:tc>
                  <a:txBody>
                    <a:bodyPr/>
                    <a:lstStyle/>
                    <a:p>
                      <a:pPr algn="ctr" fontAlgn="b"/>
                      <a:r>
                        <a:rPr lang="fr-FR" sz="1400" b="1" i="0" u="none" strike="noStrike" dirty="0" smtClean="0">
                          <a:solidFill>
                            <a:schemeClr val="bg1"/>
                          </a:solidFill>
                          <a:effectLst/>
                          <a:latin typeface="+mn-lt"/>
                        </a:rPr>
                        <a:t>CC</a:t>
                      </a:r>
                      <a:endParaRPr lang="fr-FR" sz="1400" b="1" i="0" u="none" strike="noStrike" dirty="0">
                        <a:solidFill>
                          <a:schemeClr val="bg1"/>
                        </a:solidFill>
                        <a:effectLst/>
                        <a:latin typeface="+mn-lt"/>
                      </a:endParaRPr>
                    </a:p>
                  </a:txBody>
                  <a:tcPr marL="6704" marR="6704" marT="6704" marB="0" anchor="ctr">
                    <a:solidFill>
                      <a:schemeClr val="bg1">
                        <a:lumMod val="65000"/>
                      </a:schemeClr>
                    </a:solidFill>
                  </a:tcPr>
                </a:tc>
                <a:tc>
                  <a:txBody>
                    <a:bodyPr/>
                    <a:lstStyle/>
                    <a:p>
                      <a:pPr algn="ctr" fontAlgn="b"/>
                      <a:r>
                        <a:rPr lang="fr-FR" sz="1400" b="1" i="0" u="none" strike="noStrike" dirty="0" smtClean="0">
                          <a:solidFill>
                            <a:schemeClr val="bg1"/>
                          </a:solidFill>
                          <a:effectLst/>
                          <a:latin typeface="+mn-lt"/>
                        </a:rPr>
                        <a:t>Total Agence</a:t>
                      </a:r>
                      <a:endParaRPr lang="fr-FR" sz="1400" b="1" i="0" u="none" strike="noStrike" dirty="0">
                        <a:solidFill>
                          <a:schemeClr val="bg1"/>
                        </a:solidFill>
                        <a:effectLst/>
                        <a:latin typeface="+mn-lt"/>
                      </a:endParaRPr>
                    </a:p>
                  </a:txBody>
                  <a:tcPr marL="6704" marR="6704" marT="6704" marB="0" anchor="ctr">
                    <a:solidFill>
                      <a:schemeClr val="bg1">
                        <a:lumMod val="65000"/>
                      </a:schemeClr>
                    </a:solidFill>
                  </a:tcPr>
                </a:tc>
              </a:tr>
              <a:tr h="365972">
                <a:tc>
                  <a:txBody>
                    <a:bodyPr/>
                    <a:lstStyle/>
                    <a:p>
                      <a:pPr algn="l" fontAlgn="b"/>
                      <a:r>
                        <a:rPr lang="fr-FR" sz="1400" b="1" i="0" kern="1200" dirty="0" smtClean="0">
                          <a:solidFill>
                            <a:schemeClr val="dk1"/>
                          </a:solidFill>
                          <a:latin typeface="+mn-lt"/>
                          <a:ea typeface="Verdana" pitchFamily="34" charset="0"/>
                          <a:cs typeface="Calibri" pitchFamily="34" charset="0"/>
                        </a:rPr>
                        <a:t>Ouverture</a:t>
                      </a:r>
                      <a:r>
                        <a:rPr lang="fr-FR" sz="1400" b="1" i="0" kern="1200" baseline="0" dirty="0" smtClean="0">
                          <a:solidFill>
                            <a:schemeClr val="dk1"/>
                          </a:solidFill>
                          <a:latin typeface="+mn-lt"/>
                          <a:ea typeface="Verdana" pitchFamily="34" charset="0"/>
                          <a:cs typeface="Calibri" pitchFamily="34" charset="0"/>
                        </a:rPr>
                        <a:t> brute </a:t>
                      </a:r>
                      <a:r>
                        <a:rPr lang="fr-FR" sz="1400" b="1" i="0" kern="1200" dirty="0" smtClean="0">
                          <a:solidFill>
                            <a:schemeClr val="dk1"/>
                          </a:solidFill>
                          <a:latin typeface="+mn-lt"/>
                          <a:ea typeface="Verdana" pitchFamily="34" charset="0"/>
                          <a:cs typeface="Calibri" pitchFamily="34" charset="0"/>
                        </a:rPr>
                        <a:t>ass/vie</a:t>
                      </a:r>
                      <a:endParaRPr lang="fr-FR" sz="1400" b="1"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68</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104</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104</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52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328</a:t>
                      </a:r>
                      <a:endParaRPr lang="fr-FR" sz="1400" b="0" i="0" kern="1200" dirty="0">
                        <a:solidFill>
                          <a:schemeClr val="dk1"/>
                        </a:solidFill>
                        <a:latin typeface="+mn-lt"/>
                        <a:ea typeface="Verdana" pitchFamily="34" charset="0"/>
                        <a:cs typeface="Calibri" pitchFamily="34" charset="0"/>
                      </a:endParaRPr>
                    </a:p>
                  </a:txBody>
                  <a:tcPr marL="9525" marR="9525" marT="9525" marB="0" anchor="ctr">
                    <a:solidFill>
                      <a:schemeClr val="bg1">
                        <a:lumMod val="85000"/>
                      </a:schemeClr>
                    </a:solidFill>
                  </a:tcPr>
                </a:tc>
              </a:tr>
              <a:tr h="468917">
                <a:tc>
                  <a:txBody>
                    <a:bodyPr/>
                    <a:lstStyle/>
                    <a:p>
                      <a:pPr marL="0" algn="l" defTabSz="914400" rtl="0" eaLnBrk="1" fontAlgn="b" latinLnBrk="0" hangingPunct="1"/>
                      <a:r>
                        <a:rPr lang="fr-FR" sz="1400" b="1" i="0" kern="1200" dirty="0">
                          <a:solidFill>
                            <a:schemeClr val="dk1"/>
                          </a:solidFill>
                          <a:latin typeface="+mn-lt"/>
                          <a:ea typeface="Verdana" pitchFamily="34" charset="0"/>
                          <a:cs typeface="Calibri" pitchFamily="34" charset="0"/>
                        </a:rPr>
                        <a:t>Abonnement épargne </a:t>
                      </a:r>
                      <a:r>
                        <a:rPr lang="fr-FR" sz="1400" b="1" i="0" kern="1200" dirty="0" smtClean="0">
                          <a:solidFill>
                            <a:schemeClr val="dk1"/>
                          </a:solidFill>
                          <a:latin typeface="+mn-lt"/>
                          <a:ea typeface="Verdana" pitchFamily="34" charset="0"/>
                          <a:cs typeface="Calibri" pitchFamily="34" charset="0"/>
                        </a:rPr>
                        <a:t>financière </a:t>
                      </a:r>
                      <a:r>
                        <a:rPr lang="fr-FR" sz="1400" b="1" i="0" kern="1200" dirty="0">
                          <a:solidFill>
                            <a:schemeClr val="dk1"/>
                          </a:solidFill>
                          <a:latin typeface="+mn-lt"/>
                          <a:ea typeface="Verdana" pitchFamily="34" charset="0"/>
                          <a:cs typeface="Calibri" pitchFamily="34" charset="0"/>
                        </a:rPr>
                        <a:t>Ass/vie PSO</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33</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50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50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26</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159</a:t>
                      </a:r>
                      <a:endParaRPr lang="fr-FR" sz="1400" b="0" i="0" kern="1200" dirty="0">
                        <a:solidFill>
                          <a:schemeClr val="dk1"/>
                        </a:solidFill>
                        <a:latin typeface="+mn-lt"/>
                        <a:ea typeface="Verdana" pitchFamily="34" charset="0"/>
                        <a:cs typeface="Calibri" pitchFamily="34" charset="0"/>
                      </a:endParaRPr>
                    </a:p>
                  </a:txBody>
                  <a:tcPr marL="9525" marR="9525" marT="9525" marB="0" anchor="ctr">
                    <a:solidFill>
                      <a:schemeClr val="bg1">
                        <a:lumMod val="85000"/>
                      </a:schemeClr>
                    </a:solidFill>
                  </a:tcPr>
                </a:tc>
              </a:tr>
              <a:tr h="415706">
                <a:tc>
                  <a:txBody>
                    <a:bodyPr/>
                    <a:lstStyle/>
                    <a:p>
                      <a:pPr marL="0" algn="l" defTabSz="914400" rtl="0" eaLnBrk="1" fontAlgn="b" latinLnBrk="0" hangingPunct="1"/>
                      <a:r>
                        <a:rPr lang="fr-FR" sz="1400" b="1" i="0" kern="1200" dirty="0" smtClean="0">
                          <a:solidFill>
                            <a:schemeClr val="dk1"/>
                          </a:solidFill>
                          <a:latin typeface="+mn-lt"/>
                          <a:ea typeface="Verdana" pitchFamily="34" charset="0"/>
                          <a:cs typeface="Calibri" pitchFamily="34" charset="0"/>
                        </a:rPr>
                        <a:t>Ouverture brute carte HDG débit différé </a:t>
                      </a:r>
                      <a:r>
                        <a:rPr lang="fr-FR" sz="1400" b="0" i="0" kern="1200" dirty="0" smtClean="0">
                          <a:solidFill>
                            <a:schemeClr val="dk1"/>
                          </a:solidFill>
                          <a:latin typeface="+mn-lt"/>
                          <a:ea typeface="Verdana" pitchFamily="34" charset="0"/>
                          <a:cs typeface="Calibri" pitchFamily="34" charset="0"/>
                        </a:rPr>
                        <a:t>(Premier, Platinum, Infinite)</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36</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56</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56</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46</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194</a:t>
                      </a:r>
                      <a:endParaRPr lang="fr-FR" sz="1400" b="0" i="0" kern="1200" dirty="0">
                        <a:solidFill>
                          <a:schemeClr val="dk1"/>
                        </a:solidFill>
                        <a:latin typeface="+mn-lt"/>
                        <a:ea typeface="Verdana" pitchFamily="34" charset="0"/>
                        <a:cs typeface="Calibri" pitchFamily="34" charset="0"/>
                      </a:endParaRPr>
                    </a:p>
                  </a:txBody>
                  <a:tcPr marL="9525" marR="9525" marT="9525" marB="0" anchor="ctr">
                    <a:solidFill>
                      <a:schemeClr val="bg1">
                        <a:lumMod val="85000"/>
                      </a:schemeClr>
                    </a:solidFill>
                  </a:tcPr>
                </a:tc>
              </a:tr>
              <a:tr h="314499">
                <a:tc>
                  <a:txBody>
                    <a:bodyPr/>
                    <a:lstStyle/>
                    <a:p>
                      <a:pPr marL="0" algn="l" defTabSz="914400" rtl="0" eaLnBrk="1" fontAlgn="b" latinLnBrk="0" hangingPunct="1"/>
                      <a:r>
                        <a:rPr lang="fr-FR" sz="1400" b="1" i="0" kern="1200" dirty="0" smtClean="0">
                          <a:solidFill>
                            <a:schemeClr val="dk1"/>
                          </a:solidFill>
                          <a:latin typeface="+mn-lt"/>
                          <a:ea typeface="Verdana" pitchFamily="34" charset="0"/>
                          <a:cs typeface="Calibri" pitchFamily="34" charset="0"/>
                        </a:rPr>
                        <a:t>Ouverture brute </a:t>
                      </a:r>
                      <a:r>
                        <a:rPr lang="fr-FR" sz="1400" b="1" i="0" kern="1200" dirty="0">
                          <a:solidFill>
                            <a:schemeClr val="dk1"/>
                          </a:solidFill>
                          <a:latin typeface="+mn-lt"/>
                          <a:ea typeface="Verdana" pitchFamily="34" charset="0"/>
                          <a:cs typeface="Calibri" pitchFamily="34" charset="0"/>
                        </a:rPr>
                        <a:t>Auto</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33</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50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50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18</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151</a:t>
                      </a:r>
                      <a:endParaRPr lang="fr-FR" sz="1400" b="0" i="0" kern="1200" dirty="0">
                        <a:solidFill>
                          <a:schemeClr val="dk1"/>
                        </a:solidFill>
                        <a:latin typeface="+mn-lt"/>
                        <a:ea typeface="Verdana" pitchFamily="34" charset="0"/>
                        <a:cs typeface="Calibri" pitchFamily="34" charset="0"/>
                      </a:endParaRPr>
                    </a:p>
                  </a:txBody>
                  <a:tcPr marL="9525" marR="9525" marT="9525" marB="0" anchor="ctr">
                    <a:solidFill>
                      <a:schemeClr val="bg1">
                        <a:lumMod val="85000"/>
                      </a:schemeClr>
                    </a:solidFill>
                  </a:tcPr>
                </a:tc>
              </a:tr>
              <a:tr h="314499">
                <a:tc>
                  <a:txBody>
                    <a:bodyPr/>
                    <a:lstStyle/>
                    <a:p>
                      <a:pPr marL="0" algn="l" defTabSz="914400" rtl="0" eaLnBrk="1" fontAlgn="b" latinLnBrk="0" hangingPunct="1"/>
                      <a:r>
                        <a:rPr lang="fr-FR" sz="1400" b="1" i="0" kern="1200" dirty="0" smtClean="0">
                          <a:solidFill>
                            <a:schemeClr val="dk1"/>
                          </a:solidFill>
                          <a:latin typeface="+mn-lt"/>
                          <a:ea typeface="Verdana" pitchFamily="34" charset="0"/>
                          <a:cs typeface="Calibri" pitchFamily="34" charset="0"/>
                        </a:rPr>
                        <a:t>Ouverture brute </a:t>
                      </a:r>
                      <a:r>
                        <a:rPr lang="fr-FR" sz="1400" b="1" i="0" kern="1200" dirty="0">
                          <a:solidFill>
                            <a:schemeClr val="dk1"/>
                          </a:solidFill>
                          <a:latin typeface="+mn-lt"/>
                          <a:ea typeface="Verdana" pitchFamily="34" charset="0"/>
                          <a:cs typeface="Calibri" pitchFamily="34" charset="0"/>
                        </a:rPr>
                        <a:t>MRH</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39</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60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60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12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171</a:t>
                      </a:r>
                      <a:endParaRPr lang="fr-FR" sz="1400" b="0" i="0" kern="1200" dirty="0">
                        <a:solidFill>
                          <a:schemeClr val="dk1"/>
                        </a:solidFill>
                        <a:latin typeface="+mn-lt"/>
                        <a:ea typeface="Verdana" pitchFamily="34" charset="0"/>
                        <a:cs typeface="Calibri" pitchFamily="34" charset="0"/>
                      </a:endParaRPr>
                    </a:p>
                  </a:txBody>
                  <a:tcPr marL="9525" marR="9525" marT="9525" marB="0" anchor="ctr">
                    <a:solidFill>
                      <a:schemeClr val="bg1">
                        <a:lumMod val="85000"/>
                      </a:schemeClr>
                    </a:solidFill>
                  </a:tcPr>
                </a:tc>
              </a:tr>
              <a:tr h="314499">
                <a:tc>
                  <a:txBody>
                    <a:bodyPr/>
                    <a:lstStyle/>
                    <a:p>
                      <a:pPr marL="0" algn="l" defTabSz="914400" rtl="0" eaLnBrk="1" fontAlgn="b" latinLnBrk="0" hangingPunct="1"/>
                      <a:r>
                        <a:rPr lang="fr-FR" sz="1400" b="1" i="0" kern="1200" dirty="0" smtClean="0">
                          <a:solidFill>
                            <a:schemeClr val="dk1"/>
                          </a:solidFill>
                          <a:latin typeface="+mn-lt"/>
                          <a:ea typeface="Verdana" pitchFamily="34" charset="0"/>
                          <a:cs typeface="Calibri" pitchFamily="34" charset="0"/>
                        </a:rPr>
                        <a:t>Ouverture brute </a:t>
                      </a:r>
                      <a:r>
                        <a:rPr lang="fr-FR" sz="1400" b="1" i="0" kern="1200" dirty="0">
                          <a:solidFill>
                            <a:schemeClr val="dk1"/>
                          </a:solidFill>
                          <a:latin typeface="+mn-lt"/>
                          <a:ea typeface="Verdana" pitchFamily="34" charset="0"/>
                          <a:cs typeface="Calibri" pitchFamily="34" charset="0"/>
                        </a:rPr>
                        <a:t>GAV</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30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30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30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110</a:t>
                      </a:r>
                      <a:endParaRPr lang="fr-FR" sz="1400" b="0" i="0" kern="1200" dirty="0">
                        <a:solidFill>
                          <a:schemeClr val="dk1"/>
                        </a:solidFill>
                        <a:latin typeface="+mn-lt"/>
                        <a:ea typeface="Verdana" pitchFamily="34" charset="0"/>
                        <a:cs typeface="Calibri" pitchFamily="34" charset="0"/>
                      </a:endParaRPr>
                    </a:p>
                  </a:txBody>
                  <a:tcPr marL="9525" marR="9525" marT="9525" marB="0" anchor="ctr">
                    <a:solidFill>
                      <a:schemeClr val="bg1">
                        <a:lumMod val="85000"/>
                      </a:schemeClr>
                    </a:solidFill>
                  </a:tcPr>
                </a:tc>
              </a:tr>
              <a:tr h="468917">
                <a:tc>
                  <a:txBody>
                    <a:bodyPr/>
                    <a:lstStyle/>
                    <a:p>
                      <a:pPr marL="0" algn="l" defTabSz="914400" rtl="0" eaLnBrk="1" fontAlgn="b" latinLnBrk="0" hangingPunct="1"/>
                      <a:r>
                        <a:rPr lang="fr-FR" sz="1400" b="1" i="0" kern="1200" dirty="0" smtClean="0">
                          <a:solidFill>
                            <a:schemeClr val="dk1"/>
                          </a:solidFill>
                          <a:latin typeface="+mn-lt"/>
                          <a:ea typeface="Verdana" pitchFamily="34" charset="0"/>
                          <a:cs typeface="Calibri" pitchFamily="34" charset="0"/>
                        </a:rPr>
                        <a:t>Nouveau bancarisé </a:t>
                      </a:r>
                      <a:r>
                        <a:rPr lang="fr-FR" sz="1400" b="1" i="0" kern="1200" dirty="0">
                          <a:solidFill>
                            <a:schemeClr val="dk1"/>
                          </a:solidFill>
                          <a:latin typeface="+mn-lt"/>
                          <a:ea typeface="Verdana" pitchFamily="34" charset="0"/>
                          <a:cs typeface="Calibri" pitchFamily="34" charset="0"/>
                        </a:rPr>
                        <a:t>BP </a:t>
                      </a:r>
                      <a:r>
                        <a:rPr lang="fr-FR" sz="1400" b="1" i="0" kern="1200" dirty="0" smtClean="0">
                          <a:solidFill>
                            <a:schemeClr val="dk1"/>
                          </a:solidFill>
                          <a:latin typeface="+mn-lt"/>
                          <a:ea typeface="Verdana" pitchFamily="34" charset="0"/>
                          <a:cs typeface="Calibri" pitchFamily="34" charset="0"/>
                        </a:rPr>
                        <a:t>+</a:t>
                      </a:r>
                      <a:r>
                        <a:rPr lang="fr-FR" sz="1400" b="1" i="0" kern="1200" baseline="0" dirty="0" smtClean="0">
                          <a:solidFill>
                            <a:schemeClr val="dk1"/>
                          </a:solidFill>
                          <a:latin typeface="+mn-lt"/>
                          <a:ea typeface="Verdana" pitchFamily="34" charset="0"/>
                          <a:cs typeface="Calibri" pitchFamily="34" charset="0"/>
                        </a:rPr>
                        <a:t> JBP</a:t>
                      </a:r>
                      <a:r>
                        <a:rPr lang="fr-FR" sz="1400" b="1" i="0" kern="1200" dirty="0" smtClean="0">
                          <a:solidFill>
                            <a:schemeClr val="dk1"/>
                          </a:solidFill>
                          <a:latin typeface="+mn-lt"/>
                          <a:ea typeface="Verdana" pitchFamily="34" charset="0"/>
                          <a:cs typeface="Calibri" pitchFamily="34" charset="0"/>
                        </a:rPr>
                        <a:t> </a:t>
                      </a:r>
                      <a:r>
                        <a:rPr lang="fr-FR" sz="1400" b="1" i="0" kern="1200" dirty="0">
                          <a:solidFill>
                            <a:schemeClr val="dk1"/>
                          </a:solidFill>
                          <a:latin typeface="+mn-lt"/>
                          <a:ea typeface="Verdana" pitchFamily="34" charset="0"/>
                          <a:cs typeface="Calibri" pitchFamily="34" charset="0"/>
                        </a:rPr>
                        <a:t>brut</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a:solidFill>
                            <a:schemeClr val="dk1"/>
                          </a:solidFill>
                          <a:latin typeface="+mn-lt"/>
                          <a:ea typeface="Verdana" pitchFamily="34" charset="0"/>
                          <a:cs typeface="Calibri" pitchFamily="34" charset="0"/>
                        </a:rPr>
                        <a:t>2</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52</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80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80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40</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252</a:t>
                      </a:r>
                      <a:endParaRPr lang="fr-FR" sz="1400" b="0" i="0" kern="1200" dirty="0">
                        <a:solidFill>
                          <a:schemeClr val="dk1"/>
                        </a:solidFill>
                        <a:latin typeface="+mn-lt"/>
                        <a:ea typeface="Verdana" pitchFamily="34" charset="0"/>
                        <a:cs typeface="Calibri" pitchFamily="34" charset="0"/>
                      </a:endParaRPr>
                    </a:p>
                  </a:txBody>
                  <a:tcPr marL="9525" marR="9525" marT="9525" marB="0" anchor="ctr">
                    <a:solidFill>
                      <a:schemeClr val="bg1">
                        <a:lumMod val="85000"/>
                      </a:schemeClr>
                    </a:solidFill>
                  </a:tcPr>
                </a:tc>
              </a:tr>
              <a:tr h="392301">
                <a:tc>
                  <a:txBody>
                    <a:bodyPr/>
                    <a:lstStyle/>
                    <a:p>
                      <a:pPr marL="0" algn="l" defTabSz="914400" rtl="0" eaLnBrk="1" fontAlgn="b" latinLnBrk="0" hangingPunct="1"/>
                      <a:r>
                        <a:rPr lang="fr-FR" sz="1400" b="1" i="0" kern="1200" dirty="0">
                          <a:solidFill>
                            <a:schemeClr val="dk1"/>
                          </a:solidFill>
                          <a:latin typeface="+mn-lt"/>
                          <a:ea typeface="Verdana" pitchFamily="34" charset="0"/>
                          <a:cs typeface="Calibri" pitchFamily="34" charset="0"/>
                        </a:rPr>
                        <a:t>Tranche de </a:t>
                      </a:r>
                      <a:r>
                        <a:rPr lang="fr-FR" sz="1400" b="1" i="0" kern="1200" dirty="0" smtClean="0">
                          <a:solidFill>
                            <a:schemeClr val="dk1"/>
                          </a:solidFill>
                          <a:latin typeface="+mn-lt"/>
                          <a:ea typeface="Verdana" pitchFamily="34" charset="0"/>
                          <a:cs typeface="Calibri" pitchFamily="34" charset="0"/>
                        </a:rPr>
                        <a:t>1 000</a:t>
                      </a:r>
                      <a:r>
                        <a:rPr lang="fr-FR" sz="1400" b="1" i="0" kern="1200" dirty="0">
                          <a:solidFill>
                            <a:schemeClr val="dk1"/>
                          </a:solidFill>
                          <a:latin typeface="+mn-lt"/>
                          <a:ea typeface="Verdana" pitchFamily="34" charset="0"/>
                          <a:cs typeface="Calibri" pitchFamily="34" charset="0"/>
                        </a:rPr>
                        <a:t>€ de PP brut </a:t>
                      </a:r>
                      <a:r>
                        <a:rPr lang="fr-FR" sz="1400" b="1" i="0" kern="1200" dirty="0" smtClean="0">
                          <a:solidFill>
                            <a:schemeClr val="dk1"/>
                          </a:solidFill>
                          <a:latin typeface="+mn-lt"/>
                          <a:ea typeface="Verdana" pitchFamily="34" charset="0"/>
                          <a:cs typeface="Calibri" pitchFamily="34" charset="0"/>
                        </a:rPr>
                        <a:t>engagés</a:t>
                      </a:r>
                      <a:endParaRPr lang="fr-FR" sz="1400" b="1"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a:solidFill>
                            <a:schemeClr val="dk1"/>
                          </a:solidFill>
                          <a:latin typeface="+mn-lt"/>
                          <a:ea typeface="Verdana" pitchFamily="34" charset="0"/>
                          <a:cs typeface="Calibri" pitchFamily="34" charset="0"/>
                        </a:rPr>
                        <a:t>1</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397</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a:solidFill>
                            <a:schemeClr val="dk1"/>
                          </a:solidFill>
                          <a:latin typeface="+mn-lt"/>
                          <a:ea typeface="Verdana" pitchFamily="34" charset="0"/>
                          <a:cs typeface="Calibri" pitchFamily="34" charset="0"/>
                        </a:rPr>
                        <a:t>610</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a:solidFill>
                            <a:schemeClr val="dk1"/>
                          </a:solidFill>
                          <a:latin typeface="+mn-lt"/>
                          <a:ea typeface="Verdana" pitchFamily="34" charset="0"/>
                          <a:cs typeface="Calibri" pitchFamily="34" charset="0"/>
                        </a:rPr>
                        <a:t>610</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299</a:t>
                      </a:r>
                      <a:endParaRPr lang="fr-FR" sz="1400" b="0"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0" i="0" kern="1200" dirty="0" smtClean="0">
                          <a:solidFill>
                            <a:schemeClr val="dk1"/>
                          </a:solidFill>
                          <a:latin typeface="+mn-lt"/>
                          <a:ea typeface="Verdana" pitchFamily="34" charset="0"/>
                          <a:cs typeface="Calibri" pitchFamily="34" charset="0"/>
                        </a:rPr>
                        <a:t>1916</a:t>
                      </a:r>
                      <a:endParaRPr lang="fr-FR" sz="1400" b="0" i="0" kern="1200" dirty="0">
                        <a:solidFill>
                          <a:schemeClr val="dk1"/>
                        </a:solidFill>
                        <a:latin typeface="+mn-lt"/>
                        <a:ea typeface="Verdana" pitchFamily="34" charset="0"/>
                        <a:cs typeface="Calibri" pitchFamily="34" charset="0"/>
                      </a:endParaRPr>
                    </a:p>
                  </a:txBody>
                  <a:tcPr marL="9525" marR="9525" marT="9525" marB="0" anchor="ctr">
                    <a:solidFill>
                      <a:schemeClr val="bg1">
                        <a:lumMod val="85000"/>
                      </a:schemeClr>
                    </a:solidFill>
                  </a:tcPr>
                </a:tc>
              </a:tr>
              <a:tr h="341003">
                <a:tc>
                  <a:txBody>
                    <a:bodyPr/>
                    <a:lstStyle/>
                    <a:p>
                      <a:pPr marL="0" algn="l" defTabSz="914400" rtl="0" eaLnBrk="1" fontAlgn="b" latinLnBrk="0" hangingPunct="1"/>
                      <a:r>
                        <a:rPr lang="fr-FR" sz="1400" b="1" i="0" kern="1200" dirty="0">
                          <a:solidFill>
                            <a:schemeClr val="dk1"/>
                          </a:solidFill>
                          <a:latin typeface="+mn-lt"/>
                          <a:ea typeface="Verdana" pitchFamily="34" charset="0"/>
                          <a:cs typeface="Calibri" pitchFamily="34" charset="0"/>
                        </a:rPr>
                        <a:t> </a:t>
                      </a:r>
                      <a:r>
                        <a:rPr lang="fr-FR" sz="1400" b="1" i="0" kern="1200" dirty="0" smtClean="0">
                          <a:solidFill>
                            <a:schemeClr val="dk1"/>
                          </a:solidFill>
                          <a:latin typeface="+mn-lt"/>
                          <a:ea typeface="Verdana" pitchFamily="34" charset="0"/>
                          <a:cs typeface="Calibri" pitchFamily="34" charset="0"/>
                        </a:rPr>
                        <a:t>Total</a:t>
                      </a:r>
                      <a:endParaRPr lang="fr-FR" sz="1400" b="1"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1" i="0" kern="1200" dirty="0" smtClean="0">
                          <a:solidFill>
                            <a:schemeClr val="dk1"/>
                          </a:solidFill>
                          <a:latin typeface="+mn-lt"/>
                          <a:ea typeface="Verdana" pitchFamily="34" charset="0"/>
                          <a:cs typeface="Calibri" pitchFamily="34" charset="0"/>
                        </a:rPr>
                        <a:t>-</a:t>
                      </a:r>
                      <a:r>
                        <a:rPr lang="fr-FR" sz="1400" b="1" i="0" kern="1200" dirty="0">
                          <a:solidFill>
                            <a:schemeClr val="dk1"/>
                          </a:solidFill>
                          <a:latin typeface="+mn-lt"/>
                          <a:ea typeface="Verdana" pitchFamily="34" charset="0"/>
                          <a:cs typeface="Calibri" pitchFamily="34" charset="0"/>
                        </a:rPr>
                        <a:t> </a:t>
                      </a: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1" i="0" kern="1200" dirty="0" smtClean="0">
                          <a:solidFill>
                            <a:schemeClr val="dk1"/>
                          </a:solidFill>
                          <a:latin typeface="+mn-lt"/>
                          <a:ea typeface="Verdana" pitchFamily="34" charset="0"/>
                          <a:cs typeface="Calibri" pitchFamily="34" charset="0"/>
                        </a:rPr>
                        <a:t>676</a:t>
                      </a:r>
                      <a:endParaRPr lang="fr-FR" sz="1400" b="1"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1" i="0" kern="1200" dirty="0" smtClean="0">
                          <a:solidFill>
                            <a:schemeClr val="dk1"/>
                          </a:solidFill>
                          <a:latin typeface="+mn-lt"/>
                          <a:ea typeface="Verdana" pitchFamily="34" charset="0"/>
                          <a:cs typeface="Calibri" pitchFamily="34" charset="0"/>
                        </a:rPr>
                        <a:t>1 040</a:t>
                      </a:r>
                      <a:endParaRPr lang="fr-FR" sz="1400" b="1"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1" i="0" kern="1200" dirty="0" smtClean="0">
                          <a:solidFill>
                            <a:schemeClr val="dk1"/>
                          </a:solidFill>
                          <a:latin typeface="+mn-lt"/>
                          <a:ea typeface="Verdana" pitchFamily="34" charset="0"/>
                          <a:cs typeface="Calibri" pitchFamily="34" charset="0"/>
                        </a:rPr>
                        <a:t>1 040</a:t>
                      </a:r>
                      <a:endParaRPr lang="fr-FR" sz="1400" b="1"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1" i="0" kern="1200" dirty="0" smtClean="0">
                          <a:solidFill>
                            <a:schemeClr val="dk1"/>
                          </a:solidFill>
                          <a:latin typeface="+mn-lt"/>
                          <a:ea typeface="Verdana" pitchFamily="34" charset="0"/>
                          <a:cs typeface="Calibri" pitchFamily="34" charset="0"/>
                        </a:rPr>
                        <a:t>523</a:t>
                      </a:r>
                      <a:endParaRPr lang="fr-FR" sz="1400" b="1"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c>
                  <a:txBody>
                    <a:bodyPr/>
                    <a:lstStyle/>
                    <a:p>
                      <a:pPr marL="0" algn="ctr" defTabSz="914400" rtl="0" eaLnBrk="1" fontAlgn="b" latinLnBrk="0" hangingPunct="1"/>
                      <a:r>
                        <a:rPr lang="fr-FR" sz="1400" b="1" i="0" kern="1200" dirty="0" smtClean="0">
                          <a:solidFill>
                            <a:schemeClr val="dk1"/>
                          </a:solidFill>
                          <a:latin typeface="+mn-lt"/>
                          <a:ea typeface="Verdana" pitchFamily="34" charset="0"/>
                          <a:cs typeface="Calibri" pitchFamily="34" charset="0"/>
                        </a:rPr>
                        <a:t>3 279</a:t>
                      </a:r>
                      <a:endParaRPr lang="fr-FR" sz="1400" b="1" i="0" kern="1200" dirty="0">
                        <a:solidFill>
                          <a:schemeClr val="dk1"/>
                        </a:solidFill>
                        <a:latin typeface="+mn-lt"/>
                        <a:ea typeface="Verdana" pitchFamily="34" charset="0"/>
                        <a:cs typeface="Calibri" pitchFamily="34" charset="0"/>
                      </a:endParaRPr>
                    </a:p>
                  </a:txBody>
                  <a:tcPr marL="6704" marR="6704" marT="6704" marB="0" anchor="ctr">
                    <a:solidFill>
                      <a:schemeClr val="bg1">
                        <a:lumMod val="85000"/>
                      </a:schemeClr>
                    </a:solidFill>
                  </a:tcPr>
                </a:tc>
              </a:tr>
            </a:tbl>
          </a:graphicData>
        </a:graphic>
      </p:graphicFrame>
      <p:sp>
        <p:nvSpPr>
          <p:cNvPr id="10" name="Rectangle 9">
            <a:hlinkClick r:id="rId4"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
        <p:nvSpPr>
          <p:cNvPr id="14" name="Espace réservé du contenu 1"/>
          <p:cNvSpPr>
            <a:spLocks noGrp="1"/>
          </p:cNvSpPr>
          <p:nvPr>
            <p:ph idx="1"/>
          </p:nvPr>
        </p:nvSpPr>
        <p:spPr>
          <a:xfrm>
            <a:off x="851941" y="1259410"/>
            <a:ext cx="6710909" cy="724965"/>
          </a:xfrm>
        </p:spPr>
        <p:txBody>
          <a:bodyPr>
            <a:noAutofit/>
          </a:bodyPr>
          <a:lstStyle/>
          <a:p>
            <a:pPr algn="just">
              <a:spcBef>
                <a:spcPts val="300"/>
              </a:spcBef>
              <a:spcAft>
                <a:spcPts val="300"/>
              </a:spcAft>
            </a:pPr>
            <a:r>
              <a:rPr lang="fr-FR" sz="1600" b="1" dirty="0" smtClean="0">
                <a:latin typeface="Arial Narrow" panose="020B0606020202030204" pitchFamily="34" charset="0"/>
              </a:rPr>
              <a:t>Exemple fictif, calculé avec les objectifs 2017 pour une agence de 4 ETP </a:t>
            </a:r>
            <a:r>
              <a:rPr lang="pt-BR" sz="1600" b="1" dirty="0">
                <a:latin typeface="Arial Narrow" panose="020B0606020202030204" pitchFamily="34" charset="0"/>
              </a:rPr>
              <a:t>(1 DA, 2 GC, 1 CC) </a:t>
            </a:r>
            <a:r>
              <a:rPr lang="pt-BR" sz="1600" b="1" dirty="0" smtClean="0">
                <a:latin typeface="Arial Narrow" panose="020B0606020202030204" pitchFamily="34" charset="0"/>
              </a:rPr>
              <a:t>: si l’agence atteint 3 279 points alors ce critère = 100%.</a:t>
            </a:r>
            <a:endParaRPr lang="pt-BR" sz="1600" b="1" dirty="0">
              <a:latin typeface="Arial Narrow" panose="020B0606020202030204" pitchFamily="34" charset="0"/>
            </a:endParaRPr>
          </a:p>
          <a:p>
            <a:pPr algn="just">
              <a:spcBef>
                <a:spcPts val="300"/>
              </a:spcBef>
              <a:spcAft>
                <a:spcPts val="300"/>
              </a:spcAft>
            </a:pPr>
            <a:endParaRPr lang="fr-FR" sz="1600" b="1" dirty="0">
              <a:latin typeface="Arial Narrow" panose="020B0606020202030204" pitchFamily="34" charset="0"/>
            </a:endParaRPr>
          </a:p>
        </p:txBody>
      </p:sp>
    </p:spTree>
    <p:extLst>
      <p:ext uri="{BB962C8B-B14F-4D97-AF65-F5344CB8AC3E}">
        <p14:creationId xmlns:p14="http://schemas.microsoft.com/office/powerpoint/2010/main" val="17329927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4038713880"/>
              </p:ext>
            </p:extLst>
          </p:nvPr>
        </p:nvGraphicFramePr>
        <p:xfrm>
          <a:off x="582054" y="1148318"/>
          <a:ext cx="8002548" cy="5034165"/>
        </p:xfrm>
        <a:graphic>
          <a:graphicData uri="http://schemas.openxmlformats.org/drawingml/2006/table">
            <a:tbl>
              <a:tblPr firstRow="1" bandRow="1">
                <a:tableStyleId>{5C22544A-7EE6-4342-B048-85BDC9FD1C3A}</a:tableStyleId>
              </a:tblPr>
              <a:tblGrid>
                <a:gridCol w="4341292"/>
                <a:gridCol w="915315"/>
                <a:gridCol w="925957"/>
                <a:gridCol w="925957"/>
                <a:gridCol w="894027"/>
              </a:tblGrid>
              <a:tr h="582166">
                <a:tc gridSpan="5">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individuels pour les métiers AC, CC, CC Itinérant, GC</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endParaRPr lang="fr-FR"/>
                    </a:p>
                  </a:txBody>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r h="51450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b="1" i="0" dirty="0" smtClean="0">
                          <a:solidFill>
                            <a:schemeClr val="bg1"/>
                          </a:solidFill>
                          <a:latin typeface="+mn-lt"/>
                          <a:ea typeface="Verdana" pitchFamily="34" charset="0"/>
                          <a:cs typeface="Calibri" pitchFamily="34" charset="0"/>
                        </a:rPr>
                        <a:t>Critères – Source </a:t>
                      </a: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AC</a:t>
                      </a:r>
                      <a:endParaRPr lang="fr-FR" sz="1400" b="1" i="0" kern="1200" baseline="0" dirty="0">
                        <a:solidFill>
                          <a:schemeClr val="bg1"/>
                        </a:solidFill>
                        <a:latin typeface="+mn-lt"/>
                        <a:ea typeface="Verdana" pitchFamily="34" charset="0"/>
                        <a:cs typeface="Calibri" pitchFamily="34" charset="0"/>
                      </a:endParaRPr>
                    </a:p>
                  </a:txBody>
                  <a:tcPr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CC</a:t>
                      </a:r>
                      <a:endParaRPr lang="fr-FR" sz="1400" b="1" i="0" kern="1200" baseline="0" dirty="0">
                        <a:solidFill>
                          <a:schemeClr val="bg1"/>
                        </a:solidFill>
                        <a:latin typeface="+mn-lt"/>
                        <a:ea typeface="Verdana" pitchFamily="34" charset="0"/>
                        <a:cs typeface="Calibri" pitchFamily="34" charset="0"/>
                      </a:endParaRPr>
                    </a:p>
                  </a:txBody>
                  <a:tcPr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CC itinérant</a:t>
                      </a:r>
                      <a:endParaRPr lang="fr-FR" sz="1400" b="1" i="0" kern="1200" baseline="0" dirty="0">
                        <a:solidFill>
                          <a:schemeClr val="bg1"/>
                        </a:solidFill>
                        <a:latin typeface="+mn-lt"/>
                        <a:ea typeface="Verdana" pitchFamily="34" charset="0"/>
                        <a:cs typeface="Calibri" pitchFamily="34" charset="0"/>
                      </a:endParaRPr>
                    </a:p>
                  </a:txBody>
                  <a:tcPr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GC</a:t>
                      </a:r>
                      <a:endParaRPr lang="fr-FR" sz="1400" b="1" i="0" kern="1200" baseline="0" dirty="0">
                        <a:solidFill>
                          <a:schemeClr val="bg1"/>
                        </a:solidFill>
                        <a:latin typeface="+mn-lt"/>
                        <a:ea typeface="Verdana" pitchFamily="34" charset="0"/>
                        <a:cs typeface="Calibri" pitchFamily="34" charset="0"/>
                      </a:endParaRPr>
                    </a:p>
                  </a:txBody>
                  <a:tcPr anchor="ctr">
                    <a:solidFill>
                      <a:schemeClr val="bg1">
                        <a:lumMod val="65000"/>
                      </a:schemeClr>
                    </a:solidFill>
                  </a:tcPr>
                </a:tc>
              </a:tr>
              <a:tr h="3935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Argent frais en € hors liquidités et CAT CT</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3936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Chiffre d’affaires Ass. Vie GP et non GP</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239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Chiffre d’affaires Unités de Compte (arbitrage stock + flux)</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514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Ouvertures brutes Ass. Vie + abonnements épargne </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financière (Ass. Vie et parts</a:t>
                      </a:r>
                      <a:r>
                        <a:rPr lang="fr-FR" sz="1400" b="1" kern="1200" baseline="0" dirty="0" smtClean="0">
                          <a:solidFill>
                            <a:schemeClr val="accent5">
                              <a:lumMod val="50000"/>
                            </a:schemeClr>
                          </a:solidFill>
                          <a:latin typeface="Arial Narrow" panose="020B0606020202030204" pitchFamily="34" charset="0"/>
                          <a:ea typeface="+mn-ea"/>
                          <a:cs typeface="+mn-cs"/>
                        </a:rPr>
                        <a:t> sociales</a:t>
                      </a:r>
                      <a:r>
                        <a:rPr lang="fr-FR" sz="1400" b="1" kern="1200" dirty="0" smtClean="0">
                          <a:solidFill>
                            <a:schemeClr val="accent5">
                              <a:lumMod val="50000"/>
                            </a:schemeClr>
                          </a:solidFill>
                          <a:latin typeface="Arial Narrow" panose="020B0606020202030204" pitchFamily="34" charset="0"/>
                          <a:ea typeface="+mn-ea"/>
                          <a:cs typeface="+mn-cs"/>
                        </a:rPr>
                        <a:t>)</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7263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 ventes brutes IARD, Prévoyance et produits de poche (PJ SECUR' Urgence,</a:t>
                      </a:r>
                      <a:r>
                        <a:rPr lang="fr-FR" sz="1400" b="0" i="0" kern="1200" baseline="0" dirty="0" smtClean="0">
                          <a:solidFill>
                            <a:schemeClr val="dk1"/>
                          </a:solidFill>
                          <a:latin typeface="+mn-lt"/>
                          <a:ea typeface="+mn-ea"/>
                          <a:cs typeface="+mn-cs"/>
                        </a:rPr>
                        <a:t> </a:t>
                      </a:r>
                      <a:r>
                        <a:rPr lang="fr-FR" sz="1400" b="0" i="0" kern="1200" dirty="0" smtClean="0">
                          <a:solidFill>
                            <a:schemeClr val="dk1"/>
                          </a:solidFill>
                          <a:latin typeface="+mn-lt"/>
                          <a:ea typeface="+mn-ea"/>
                          <a:cs typeface="+mn-cs"/>
                        </a:rPr>
                        <a:t>Sécurmédia, Assurépargne, plafonnés à 120% au total)</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514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 ventes brutes </a:t>
                      </a:r>
                      <a:r>
                        <a:rPr lang="fr-FR" sz="1400" b="1" kern="1200" dirty="0" smtClean="0">
                          <a:solidFill>
                            <a:schemeClr val="accent5">
                              <a:lumMod val="50000"/>
                            </a:schemeClr>
                          </a:solidFill>
                          <a:latin typeface="Arial Narrow" panose="020B0606020202030204" pitchFamily="34" charset="0"/>
                          <a:ea typeface="+mn-ea"/>
                          <a:cs typeface="+mn-cs"/>
                        </a:rPr>
                        <a:t>Bouquet Liberté </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 cartes HDG à débit différé (Premier, Platinum, Infinite)</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5145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 ventes OVMC finalisées (</a:t>
                      </a:r>
                      <a:r>
                        <a:rPr lang="fr-FR" sz="1400" b="0" i="0" kern="1200" dirty="0" smtClean="0">
                          <a:solidFill>
                            <a:schemeClr val="dk1"/>
                          </a:solidFill>
                          <a:latin typeface="+mn-lt"/>
                          <a:ea typeface="+mn-ea"/>
                          <a:cs typeface="+mn-cs"/>
                          <a:sym typeface="Webdings"/>
                        </a:rPr>
                        <a:t> suppression</a:t>
                      </a:r>
                      <a:r>
                        <a:rPr lang="fr-FR" sz="1400" b="0" i="0" kern="1200" baseline="0" dirty="0" smtClean="0">
                          <a:solidFill>
                            <a:schemeClr val="dk1"/>
                          </a:solidFill>
                          <a:latin typeface="+mn-lt"/>
                          <a:ea typeface="+mn-ea"/>
                          <a:cs typeface="+mn-cs"/>
                          <a:sym typeface="Webdings"/>
                        </a:rPr>
                        <a:t> de la bonification)</a:t>
                      </a:r>
                      <a:endParaRPr lang="fr-FR" sz="1400" b="0" i="0" kern="1200" dirty="0" smtClean="0">
                        <a:solidFill>
                          <a:schemeClr val="dk1"/>
                        </a:solidFill>
                        <a:latin typeface="+mn-lt"/>
                        <a:ea typeface="+mn-ea"/>
                        <a:cs typeface="+mn-cs"/>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366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 ventes brutes PARTICULIERS</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bl>
          </a:graphicData>
        </a:graphic>
      </p:graphicFrame>
      <p:pic>
        <p:nvPicPr>
          <p:cNvPr id="12"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34702" y="1188639"/>
            <a:ext cx="516368" cy="460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983975" y="2309798"/>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983975" y="2720382"/>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983975" y="3161043"/>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983975" y="3572962"/>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983975" y="4218421"/>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983975" y="4831606"/>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983975" y="5369489"/>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251969" y="3572962"/>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251969" y="4218421"/>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251969" y="4831606"/>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251969" y="5369489"/>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251969" y="5853583"/>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283783" y="4218421"/>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283783" y="4831606"/>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283783" y="5369489"/>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283783" y="5853583"/>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p:cNvPicPr>
            <a:picLocks noChangeAspect="1" noChangeArrowheads="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73588" y="2307198"/>
            <a:ext cx="325539" cy="30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2"/>
          <p:cNvPicPr>
            <a:picLocks noChangeAspect="1" noChangeArrowheads="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73588" y="2717782"/>
            <a:ext cx="325539" cy="30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2"/>
          <p:cNvPicPr>
            <a:picLocks noChangeAspect="1" noChangeArrowheads="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73588" y="3642939"/>
            <a:ext cx="325539" cy="30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2"/>
          <p:cNvPicPr>
            <a:picLocks noChangeAspect="1" noChangeArrowheads="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73588" y="4867854"/>
            <a:ext cx="325539" cy="30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060585" y="3572962"/>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060585" y="4218421"/>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060585" y="4831606"/>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060585" y="5369489"/>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060585" y="5853583"/>
            <a:ext cx="290456" cy="280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Rectangle 40"/>
          <p:cNvSpPr/>
          <p:nvPr/>
        </p:nvSpPr>
        <p:spPr>
          <a:xfrm>
            <a:off x="236668" y="6199109"/>
            <a:ext cx="8602531" cy="6573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Espace réservé du contenu 1"/>
          <p:cNvSpPr txBox="1">
            <a:spLocks/>
          </p:cNvSpPr>
          <p:nvPr/>
        </p:nvSpPr>
        <p:spPr>
          <a:xfrm>
            <a:off x="613570" y="6190448"/>
            <a:ext cx="8163718" cy="69823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Font typeface="Wingdings" panose="05000000000000000000" pitchFamily="2" charset="2"/>
              <a:buNone/>
            </a:pPr>
            <a:r>
              <a:rPr lang="fr-FR" b="1" dirty="0" smtClean="0">
                <a:latin typeface="Arial Narrow" panose="020B0606020202030204" pitchFamily="34" charset="0"/>
              </a:rPr>
              <a:t>DRC / RPM : </a:t>
            </a:r>
            <a:r>
              <a:rPr lang="fr-FR" sz="1400" dirty="0" smtClean="0">
                <a:latin typeface="Arial Narrow" panose="020B0606020202030204" pitchFamily="34" charset="0"/>
              </a:rPr>
              <a:t>Pour </a:t>
            </a:r>
            <a:r>
              <a:rPr lang="fr-FR" sz="1400" dirty="0">
                <a:latin typeface="Arial Narrow" panose="020B0606020202030204" pitchFamily="34" charset="0"/>
              </a:rPr>
              <a:t>2018, les ventes réalisées sur les clients EER majeurs </a:t>
            </a:r>
            <a:r>
              <a:rPr lang="fr-FR" sz="1400" dirty="0" smtClean="0">
                <a:latin typeface="Arial Narrow" panose="020B0606020202030204" pitchFamily="34" charset="0"/>
              </a:rPr>
              <a:t>capables </a:t>
            </a:r>
            <a:r>
              <a:rPr lang="fr-FR" sz="1400" dirty="0">
                <a:latin typeface="Arial Narrow" panose="020B0606020202030204" pitchFamily="34" charset="0"/>
              </a:rPr>
              <a:t>et mineurs émancipés dont le DRC n’est pas conforme au 31 décembre seront retirées dans le </a:t>
            </a:r>
            <a:r>
              <a:rPr lang="fr-FR" sz="1400" dirty="0" smtClean="0">
                <a:latin typeface="Arial Narrow" panose="020B0606020202030204" pitchFamily="34" charset="0"/>
              </a:rPr>
              <a:t>calcul </a:t>
            </a:r>
            <a:r>
              <a:rPr lang="fr-FR" sz="1400" dirty="0">
                <a:latin typeface="Arial Narrow" panose="020B0606020202030204" pitchFamily="34" charset="0"/>
              </a:rPr>
              <a:t>de la part variable individuelle et </a:t>
            </a:r>
            <a:r>
              <a:rPr lang="fr-FR" sz="1400" dirty="0" smtClean="0">
                <a:latin typeface="Arial Narrow" panose="020B0606020202030204" pitchFamily="34" charset="0"/>
              </a:rPr>
              <a:t>collective.</a:t>
            </a:r>
            <a:endParaRPr lang="fr-FR" sz="1400" dirty="0">
              <a:latin typeface="Arial Narrow" panose="020B0606020202030204" pitchFamily="34" charset="0"/>
            </a:endParaRPr>
          </a:p>
        </p:txBody>
      </p:sp>
      <p:pic>
        <p:nvPicPr>
          <p:cNvPr id="48"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36668" y="6282466"/>
            <a:ext cx="425341" cy="460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Image 49"/>
          <p:cNvPicPr/>
          <p:nvPr/>
        </p:nvPicPr>
        <p:blipFill>
          <a:blip r:embed="rId7" cstate="email">
            <a:extLst>
              <a:ext uri="{28A0092B-C50C-407E-A947-70E740481C1C}">
                <a14:useLocalDpi xmlns:a14="http://schemas.microsoft.com/office/drawing/2010/main"/>
              </a:ext>
            </a:extLst>
          </a:blip>
          <a:stretch>
            <a:fillRect/>
          </a:stretch>
        </p:blipFill>
        <p:spPr>
          <a:xfrm>
            <a:off x="2029968" y="1764792"/>
            <a:ext cx="346520" cy="447448"/>
          </a:xfrm>
          <a:prstGeom prst="rect">
            <a:avLst/>
          </a:prstGeom>
        </p:spPr>
      </p:pic>
      <p:sp>
        <p:nvSpPr>
          <p:cNvPr id="51"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Critères INDIVIDUELS</a:t>
            </a:r>
            <a:endParaRPr lang="fr-FR" sz="2400" dirty="0">
              <a:solidFill>
                <a:srgbClr val="FF0000"/>
              </a:solidFill>
            </a:endParaRPr>
          </a:p>
        </p:txBody>
      </p:sp>
      <p:sp>
        <p:nvSpPr>
          <p:cNvPr id="52"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ysClr val="window" lastClr="FFFFFF"/>
                </a:solidFill>
              </a:rPr>
              <a:t>LES métiers </a:t>
            </a:r>
            <a:r>
              <a:rPr lang="fr-FR" sz="2400" dirty="0" smtClean="0">
                <a:solidFill>
                  <a:sysClr val="window" lastClr="FFFFFF"/>
                </a:solidFill>
              </a:rPr>
              <a:t>AGENCE </a:t>
            </a:r>
            <a:r>
              <a:rPr lang="fr-FR" sz="1400" dirty="0" smtClean="0">
                <a:solidFill>
                  <a:sysClr val="window" lastClr="FFFFFF"/>
                </a:solidFill>
              </a:rPr>
              <a:t>(</a:t>
            </a:r>
            <a:r>
              <a:rPr lang="fr-FR" sz="1400" dirty="0">
                <a:solidFill>
                  <a:sysClr val="window" lastClr="FFFFFF"/>
                </a:solidFill>
              </a:rPr>
              <a:t>AC, CC, GC et GCP</a:t>
            </a:r>
            <a:r>
              <a:rPr lang="fr-FR" sz="1400" dirty="0" smtClean="0">
                <a:solidFill>
                  <a:sysClr val="window" lastClr="FFFFFF"/>
                </a:solidFill>
              </a:rPr>
              <a:t>)</a:t>
            </a:r>
            <a:r>
              <a:rPr lang="fr-FR" sz="2000" dirty="0" smtClean="0">
                <a:solidFill>
                  <a:sysClr val="window" lastClr="FFFFFF"/>
                </a:solidFill>
              </a:rPr>
              <a:t> </a:t>
            </a:r>
            <a:r>
              <a:rPr lang="fr-FR" sz="1400" dirty="0" smtClean="0">
                <a:solidFill>
                  <a:sysClr val="window" lastClr="FFFFFF"/>
                </a:solidFill>
              </a:rPr>
              <a:t>hors managers ET marchés spécialisés</a:t>
            </a:r>
            <a:endParaRPr lang="fr-FR" sz="1400" dirty="0">
              <a:solidFill>
                <a:sysClr val="window" lastClr="FFFFFF"/>
              </a:solidFill>
            </a:endParaRPr>
          </a:p>
        </p:txBody>
      </p:sp>
      <p:sp>
        <p:nvSpPr>
          <p:cNvPr id="49" name="Rectangle 48">
            <a:hlinkClick r:id="rId8"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21180638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980833644"/>
              </p:ext>
            </p:extLst>
          </p:nvPr>
        </p:nvGraphicFramePr>
        <p:xfrm>
          <a:off x="771233" y="1161826"/>
          <a:ext cx="7550727" cy="3924714"/>
        </p:xfrm>
        <a:graphic>
          <a:graphicData uri="http://schemas.openxmlformats.org/drawingml/2006/table">
            <a:tbl>
              <a:tblPr firstRow="1" bandRow="1">
                <a:tableStyleId>{5C22544A-7EE6-4342-B048-85BDC9FD1C3A}</a:tableStyleId>
              </a:tblPr>
              <a:tblGrid>
                <a:gridCol w="6235945"/>
                <a:gridCol w="1314782"/>
              </a:tblGrid>
              <a:tr h="620457">
                <a:tc gridSpan="2">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individuels pour le métier de GCP</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r h="476823">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b="1" i="0" dirty="0" smtClean="0">
                          <a:solidFill>
                            <a:schemeClr val="bg1"/>
                          </a:solidFill>
                          <a:latin typeface="+mn-lt"/>
                          <a:ea typeface="Verdana" pitchFamily="34" charset="0"/>
                          <a:cs typeface="Calibri" pitchFamily="34" charset="0"/>
                        </a:rPr>
                        <a:t>Critères – Source </a:t>
                      </a: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GCP</a:t>
                      </a:r>
                      <a:endParaRPr lang="fr-FR" sz="1400" b="1" i="0" kern="1200" baseline="0" dirty="0">
                        <a:solidFill>
                          <a:schemeClr val="bg1"/>
                        </a:solidFill>
                        <a:latin typeface="+mn-lt"/>
                        <a:ea typeface="Verdana" pitchFamily="34" charset="0"/>
                        <a:cs typeface="Calibri" pitchFamily="34" charset="0"/>
                      </a:endParaRPr>
                    </a:p>
                  </a:txBody>
                  <a:tcPr>
                    <a:solidFill>
                      <a:schemeClr val="bg1">
                        <a:lumMod val="65000"/>
                      </a:schemeClr>
                    </a:solidFill>
                  </a:tcPr>
                </a:tc>
              </a:tr>
              <a:tr h="4194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Argent frais en € hors liquidités et CAT CT</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195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Chiffre d’affaires Ass. Vie GP et non GP</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518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Chiffre d’affaires Unités de Compte (arbitrage stock + flux)</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531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Montant du chiffre d’affaires en produits spécifiques GP : FIP, FCPI IR IS, FCP GP</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798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CA SCPI - hors Ass. Vie - Iselection et programmes locaux</a:t>
                      </a:r>
                    </a:p>
                  </a:txBody>
                  <a:tcPr anchor="ctr">
                    <a:solidFill>
                      <a:schemeClr val="bg1">
                        <a:lumMod val="85000"/>
                      </a:schemeClr>
                    </a:solidFill>
                  </a:tcPr>
                </a:tc>
                <a:tc>
                  <a:txBody>
                    <a:bodyPr/>
                    <a:lstStyle/>
                    <a:p>
                      <a:pPr algn="ctr"/>
                      <a:r>
                        <a:rPr lang="fr-FR" sz="1200" dirty="0" smtClean="0"/>
                        <a:t>X</a:t>
                      </a:r>
                      <a:endParaRPr lang="fr-FR" sz="1200" dirty="0">
                        <a:solidFill>
                          <a:schemeClr val="tx1"/>
                        </a:solidFill>
                      </a:endParaRPr>
                    </a:p>
                  </a:txBody>
                  <a:tcPr anchor="ctr">
                    <a:solidFill>
                      <a:schemeClr val="bg1">
                        <a:lumMod val="85000"/>
                      </a:schemeClr>
                    </a:solidFill>
                  </a:tcPr>
                </a:tc>
              </a:tr>
              <a:tr h="5252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Evolution de l’encours du portefeuille confié au 01/01 (neutralisation des décès)</a:t>
                      </a:r>
                    </a:p>
                  </a:txBody>
                  <a:tcPr anchor="ctr">
                    <a:solidFill>
                      <a:schemeClr val="bg1">
                        <a:lumMod val="85000"/>
                      </a:schemeClr>
                    </a:solidFill>
                  </a:tcPr>
                </a:tc>
                <a:tc>
                  <a:txBody>
                    <a:bodyPr/>
                    <a:lstStyle/>
                    <a:p>
                      <a:pPr algn="ctr"/>
                      <a:r>
                        <a:rPr lang="fr-FR" sz="1200" dirty="0" smtClean="0"/>
                        <a:t>X</a:t>
                      </a:r>
                      <a:endParaRPr lang="fr-FR" sz="1200" dirty="0">
                        <a:solidFill>
                          <a:schemeClr val="tx1"/>
                        </a:solidFill>
                      </a:endParaRPr>
                    </a:p>
                  </a:txBody>
                  <a:tcPr anchor="ctr">
                    <a:solidFill>
                      <a:schemeClr val="bg1">
                        <a:lumMod val="85000"/>
                      </a:schemeClr>
                    </a:solidFill>
                  </a:tcPr>
                </a:tc>
              </a:tr>
            </a:tbl>
          </a:graphicData>
        </a:graphic>
      </p:graphicFrame>
      <p:pic>
        <p:nvPicPr>
          <p:cNvPr id="12"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34640" y="1247888"/>
            <a:ext cx="516368" cy="487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86451" y="4212866"/>
            <a:ext cx="290456" cy="296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86451" y="4718471"/>
            <a:ext cx="290456" cy="296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573035" y="2344776"/>
            <a:ext cx="325539" cy="323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573035" y="2755360"/>
            <a:ext cx="325539" cy="323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573035" y="3702033"/>
            <a:ext cx="325539" cy="323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573035" y="4722207"/>
            <a:ext cx="325539" cy="323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86451" y="2353463"/>
            <a:ext cx="290456" cy="296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86451" y="2794654"/>
            <a:ext cx="290456" cy="296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86451" y="3235717"/>
            <a:ext cx="290456" cy="296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86451" y="3721604"/>
            <a:ext cx="290456" cy="296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161371" y="5220163"/>
            <a:ext cx="8540620" cy="6573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space réservé du contenu 1"/>
          <p:cNvSpPr txBox="1">
            <a:spLocks/>
          </p:cNvSpPr>
          <p:nvPr/>
        </p:nvSpPr>
        <p:spPr>
          <a:xfrm>
            <a:off x="538272" y="5211502"/>
            <a:ext cx="8163718" cy="69823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Font typeface="Wingdings" panose="05000000000000000000" pitchFamily="2" charset="2"/>
              <a:buNone/>
            </a:pPr>
            <a:r>
              <a:rPr lang="fr-FR" b="1" dirty="0" smtClean="0">
                <a:latin typeface="Arial Narrow" panose="020B0606020202030204" pitchFamily="34" charset="0"/>
              </a:rPr>
              <a:t>DRC / RPM : </a:t>
            </a:r>
            <a:r>
              <a:rPr lang="fr-FR" sz="1400" dirty="0" smtClean="0">
                <a:latin typeface="Arial Narrow" panose="020B0606020202030204" pitchFamily="34" charset="0"/>
              </a:rPr>
              <a:t>Pour </a:t>
            </a:r>
            <a:r>
              <a:rPr lang="fr-FR" sz="1400" dirty="0">
                <a:latin typeface="Arial Narrow" panose="020B0606020202030204" pitchFamily="34" charset="0"/>
              </a:rPr>
              <a:t>2018, les ventes réalisées sur les clients EER majeurs </a:t>
            </a:r>
            <a:r>
              <a:rPr lang="fr-FR" sz="1400" dirty="0" smtClean="0">
                <a:latin typeface="Arial Narrow" panose="020B0606020202030204" pitchFamily="34" charset="0"/>
              </a:rPr>
              <a:t>capables </a:t>
            </a:r>
            <a:r>
              <a:rPr lang="fr-FR" sz="1400" dirty="0">
                <a:latin typeface="Arial Narrow" panose="020B0606020202030204" pitchFamily="34" charset="0"/>
              </a:rPr>
              <a:t>et mineurs émancipés dont le DRC n’est pas conforme au 31 décembre seront retirées dans le </a:t>
            </a:r>
            <a:r>
              <a:rPr lang="fr-FR" sz="1400" dirty="0" smtClean="0">
                <a:latin typeface="Arial Narrow" panose="020B0606020202030204" pitchFamily="34" charset="0"/>
              </a:rPr>
              <a:t>calcul </a:t>
            </a:r>
            <a:r>
              <a:rPr lang="fr-FR" sz="1400" dirty="0">
                <a:latin typeface="Arial Narrow" panose="020B0606020202030204" pitchFamily="34" charset="0"/>
              </a:rPr>
              <a:t>de la part variable individuelle et </a:t>
            </a:r>
            <a:r>
              <a:rPr lang="fr-FR" sz="1400" dirty="0" smtClean="0">
                <a:latin typeface="Arial Narrow" panose="020B0606020202030204" pitchFamily="34" charset="0"/>
              </a:rPr>
              <a:t>collective.</a:t>
            </a:r>
            <a:endParaRPr lang="fr-FR" sz="1400" dirty="0">
              <a:latin typeface="Arial Narrow" panose="020B0606020202030204" pitchFamily="34" charset="0"/>
            </a:endParaRPr>
          </a:p>
        </p:txBody>
      </p:sp>
      <p:pic>
        <p:nvPicPr>
          <p:cNvPr id="17"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1370" y="5303520"/>
            <a:ext cx="425341" cy="460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Image 17"/>
          <p:cNvPicPr/>
          <p:nvPr/>
        </p:nvPicPr>
        <p:blipFill>
          <a:blip r:embed="rId6" cstate="email">
            <a:extLst>
              <a:ext uri="{28A0092B-C50C-407E-A947-70E740481C1C}">
                <a14:useLocalDpi xmlns:a14="http://schemas.microsoft.com/office/drawing/2010/main"/>
              </a:ext>
            </a:extLst>
          </a:blip>
          <a:stretch>
            <a:fillRect/>
          </a:stretch>
        </p:blipFill>
        <p:spPr>
          <a:xfrm>
            <a:off x="2155140" y="1783080"/>
            <a:ext cx="346520" cy="447448"/>
          </a:xfrm>
          <a:prstGeom prst="rect">
            <a:avLst/>
          </a:prstGeom>
        </p:spPr>
      </p:pic>
      <p:sp>
        <p:nvSpPr>
          <p:cNvPr id="20"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Critères INDIVIDUELS</a:t>
            </a:r>
            <a:endParaRPr lang="fr-FR" sz="2400" dirty="0">
              <a:solidFill>
                <a:srgbClr val="FF0000"/>
              </a:solidFill>
            </a:endParaRPr>
          </a:p>
        </p:txBody>
      </p:sp>
      <p:sp>
        <p:nvSpPr>
          <p:cNvPr id="21"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ysClr val="window" lastClr="FFFFFF"/>
                </a:solidFill>
              </a:rPr>
              <a:t>LES métiers </a:t>
            </a:r>
            <a:r>
              <a:rPr lang="fr-FR" sz="2400" dirty="0" smtClean="0">
                <a:solidFill>
                  <a:sysClr val="window" lastClr="FFFFFF"/>
                </a:solidFill>
              </a:rPr>
              <a:t>AGENCE </a:t>
            </a:r>
            <a:r>
              <a:rPr lang="fr-FR" sz="1400" dirty="0" smtClean="0">
                <a:solidFill>
                  <a:sysClr val="window" lastClr="FFFFFF"/>
                </a:solidFill>
              </a:rPr>
              <a:t>(</a:t>
            </a:r>
            <a:r>
              <a:rPr lang="fr-FR" sz="1400" dirty="0">
                <a:solidFill>
                  <a:sysClr val="window" lastClr="FFFFFF"/>
                </a:solidFill>
              </a:rPr>
              <a:t>AC, CC, GC et GCP</a:t>
            </a:r>
            <a:r>
              <a:rPr lang="fr-FR" sz="1400" dirty="0" smtClean="0">
                <a:solidFill>
                  <a:sysClr val="window" lastClr="FFFFFF"/>
                </a:solidFill>
              </a:rPr>
              <a:t>)</a:t>
            </a:r>
            <a:r>
              <a:rPr lang="fr-FR" sz="2000" dirty="0" smtClean="0">
                <a:solidFill>
                  <a:sysClr val="window" lastClr="FFFFFF"/>
                </a:solidFill>
              </a:rPr>
              <a:t> </a:t>
            </a:r>
            <a:r>
              <a:rPr lang="fr-FR" sz="1400" dirty="0" smtClean="0">
                <a:solidFill>
                  <a:sysClr val="window" lastClr="FFFFFF"/>
                </a:solidFill>
              </a:rPr>
              <a:t>hors managers ET marchés spécialisés</a:t>
            </a:r>
            <a:endParaRPr lang="fr-FR" sz="1400" dirty="0">
              <a:solidFill>
                <a:sysClr val="window" lastClr="FFFFFF"/>
              </a:solidFill>
            </a:endParaRPr>
          </a:p>
        </p:txBody>
      </p:sp>
      <p:sp>
        <p:nvSpPr>
          <p:cNvPr id="22" name="Rectangle 21">
            <a:hlinkClick r:id="rId7"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1725912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1300941715"/>
              </p:ext>
            </p:extLst>
          </p:nvPr>
        </p:nvGraphicFramePr>
        <p:xfrm>
          <a:off x="311972" y="1194099"/>
          <a:ext cx="8465316" cy="665523"/>
        </p:xfrm>
        <a:graphic>
          <a:graphicData uri="http://schemas.openxmlformats.org/drawingml/2006/table">
            <a:tbl>
              <a:tblPr firstRow="1" bandRow="1">
                <a:tableStyleId>{5C22544A-7EE6-4342-B048-85BDC9FD1C3A}</a:tableStyleId>
              </a:tblPr>
              <a:tblGrid>
                <a:gridCol w="8465316"/>
              </a:tblGrid>
              <a:tr h="665523">
                <a:tc>
                  <a:txBody>
                    <a:bodyPr/>
                    <a:lstStyle/>
                    <a:p>
                      <a:pPr lvl="2"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d’appréciation managériale pour les métiers réseau hors managers </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bl>
          </a:graphicData>
        </a:graphic>
      </p:graphicFrame>
      <p:pic>
        <p:nvPicPr>
          <p:cNvPr id="5122"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58775" y="1258646"/>
            <a:ext cx="978947" cy="528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352" y="189383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6" name="Espace réservé du contenu 1"/>
          <p:cNvSpPr txBox="1">
            <a:spLocks/>
          </p:cNvSpPr>
          <p:nvPr/>
        </p:nvSpPr>
        <p:spPr>
          <a:xfrm>
            <a:off x="64944" y="2096170"/>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Esprit d’équipe</a:t>
            </a:r>
          </a:p>
          <a:p>
            <a:pPr marL="0" indent="0" algn="ctr">
              <a:spcBef>
                <a:spcPts val="0"/>
              </a:spcBef>
              <a:buNone/>
            </a:pPr>
            <a:endParaRPr lang="fr-FR" b="1" dirty="0">
              <a:latin typeface="Arial Narrow" panose="020B0606020202030204" pitchFamily="34" charset="0"/>
            </a:endParaRPr>
          </a:p>
        </p:txBody>
      </p:sp>
      <p:sp>
        <p:nvSpPr>
          <p:cNvPr id="10" name="Rectangle 9"/>
          <p:cNvSpPr/>
          <p:nvPr/>
        </p:nvSpPr>
        <p:spPr>
          <a:xfrm>
            <a:off x="2282386" y="1880293"/>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1" name="Rectangle 10"/>
          <p:cNvSpPr/>
          <p:nvPr/>
        </p:nvSpPr>
        <p:spPr>
          <a:xfrm>
            <a:off x="4424937" y="189105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2" name="Rectangle 11"/>
          <p:cNvSpPr/>
          <p:nvPr/>
        </p:nvSpPr>
        <p:spPr>
          <a:xfrm>
            <a:off x="6525475" y="1891051"/>
            <a:ext cx="225181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3" name="Espace réservé du contenu 1"/>
          <p:cNvSpPr txBox="1">
            <a:spLocks/>
          </p:cNvSpPr>
          <p:nvPr/>
        </p:nvSpPr>
        <p:spPr>
          <a:xfrm>
            <a:off x="454025" y="3063174"/>
            <a:ext cx="1785712"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Polyvalence :</a:t>
            </a:r>
          </a:p>
          <a:p>
            <a:pPr>
              <a:spcBef>
                <a:spcPts val="0"/>
              </a:spcBef>
              <a:buClrTx/>
              <a:buFont typeface="Arial Narrow" panose="020B0606020202030204" pitchFamily="34" charset="0"/>
              <a:buChar char="−"/>
            </a:pPr>
            <a:r>
              <a:rPr lang="fr-FR" sz="1400" dirty="0">
                <a:latin typeface="Arial Narrow" panose="020B0606020202030204" pitchFamily="34" charset="0"/>
              </a:rPr>
              <a:t>Remplacement du CC à l’accueil</a:t>
            </a:r>
          </a:p>
          <a:p>
            <a:pPr>
              <a:spcBef>
                <a:spcPts val="0"/>
              </a:spcBef>
              <a:buClrTx/>
              <a:buFont typeface="Arial Narrow" panose="020B0606020202030204" pitchFamily="34" charset="0"/>
              <a:buChar char="−"/>
            </a:pPr>
            <a:r>
              <a:rPr lang="fr-FR" sz="1400" dirty="0">
                <a:latin typeface="Arial Narrow" panose="020B0606020202030204" pitchFamily="34" charset="0"/>
              </a:rPr>
              <a:t>Gestion du GAB</a:t>
            </a:r>
          </a:p>
          <a:p>
            <a:pPr>
              <a:spcBef>
                <a:spcPts val="0"/>
              </a:spcBef>
              <a:buClrTx/>
              <a:buFont typeface="Arial Narrow" panose="020B0606020202030204" pitchFamily="34" charset="0"/>
              <a:buChar char="−"/>
            </a:pPr>
            <a:r>
              <a:rPr lang="fr-FR" sz="1400" dirty="0">
                <a:latin typeface="Arial Narrow" panose="020B0606020202030204" pitchFamily="34" charset="0"/>
              </a:rPr>
              <a:t>Assistance aux collègues (sur dossier, avec client, etc.)</a:t>
            </a:r>
          </a:p>
          <a:p>
            <a:pPr>
              <a:spcBef>
                <a:spcPts val="0"/>
              </a:spcBef>
              <a:buClrTx/>
              <a:buFont typeface="Arial Narrow" panose="020B0606020202030204" pitchFamily="34" charset="0"/>
              <a:buChar char="−"/>
            </a:pPr>
            <a:r>
              <a:rPr lang="fr-FR" sz="1400" dirty="0">
                <a:latin typeface="Arial Narrow" panose="020B0606020202030204" pitchFamily="34" charset="0"/>
              </a:rPr>
              <a:t>Remplacement collègue en congé (RPM</a:t>
            </a:r>
            <a:r>
              <a:rPr lang="fr-FR" sz="1400" dirty="0" smtClean="0">
                <a:latin typeface="Arial Narrow" panose="020B0606020202030204" pitchFamily="34" charset="0"/>
              </a:rPr>
              <a:t>, MAD</a:t>
            </a:r>
            <a:r>
              <a:rPr lang="fr-FR" sz="1400" dirty="0">
                <a:latin typeface="Arial Narrow" panose="020B0606020202030204" pitchFamily="34" charset="0"/>
              </a:rPr>
              <a:t>, etc..)</a:t>
            </a:r>
          </a:p>
          <a:p>
            <a:pPr marL="0" indent="0">
              <a:spcBef>
                <a:spcPts val="0"/>
              </a:spcBef>
              <a:buNone/>
            </a:pPr>
            <a:endParaRPr lang="fr-FR" sz="1600" b="1" dirty="0">
              <a:latin typeface="Arial Narrow" panose="020B0606020202030204" pitchFamily="34" charset="0"/>
            </a:endParaRPr>
          </a:p>
        </p:txBody>
      </p:sp>
      <p:cxnSp>
        <p:nvCxnSpPr>
          <p:cNvPr id="3" name="Connecteur droit 2"/>
          <p:cNvCxnSpPr/>
          <p:nvPr/>
        </p:nvCxnSpPr>
        <p:spPr>
          <a:xfrm>
            <a:off x="344245" y="2689412"/>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ZoneTexte 3"/>
          <p:cNvSpPr txBox="1"/>
          <p:nvPr/>
        </p:nvSpPr>
        <p:spPr>
          <a:xfrm>
            <a:off x="279699" y="2678653"/>
            <a:ext cx="1806276" cy="276999"/>
          </a:xfrm>
          <a:prstGeom prst="rect">
            <a:avLst/>
          </a:prstGeom>
          <a:noFill/>
        </p:spPr>
        <p:txBody>
          <a:bodyPr wrap="square" rtlCol="0">
            <a:spAutoFit/>
          </a:bodyPr>
          <a:lstStyle/>
          <a:p>
            <a:r>
              <a:rPr lang="fr-FR" sz="1200" i="1" dirty="0" smtClean="0"/>
              <a:t>Exemples non exhaustifs :</a:t>
            </a:r>
            <a:endParaRPr lang="fr-FR" sz="1200" i="1" dirty="0"/>
          </a:p>
        </p:txBody>
      </p:sp>
      <p:sp>
        <p:nvSpPr>
          <p:cNvPr id="15" name="Espace réservé du contenu 1"/>
          <p:cNvSpPr txBox="1">
            <a:spLocks/>
          </p:cNvSpPr>
          <p:nvPr/>
        </p:nvSpPr>
        <p:spPr>
          <a:xfrm>
            <a:off x="2272122" y="2108716"/>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Esprit </a:t>
            </a:r>
            <a:r>
              <a:rPr lang="fr-FR" sz="1600" b="1" dirty="0" smtClean="0">
                <a:latin typeface="Arial Narrow" panose="020B0606020202030204" pitchFamily="34" charset="0"/>
              </a:rPr>
              <a:t>d’initiative</a:t>
            </a:r>
            <a:endParaRPr lang="fr-FR" sz="1600" b="1" dirty="0">
              <a:latin typeface="Arial Narrow" panose="020B0606020202030204" pitchFamily="34" charset="0"/>
            </a:endParaRPr>
          </a:p>
        </p:txBody>
      </p:sp>
      <p:cxnSp>
        <p:nvCxnSpPr>
          <p:cNvPr id="16" name="Connecteur droit 15"/>
          <p:cNvCxnSpPr/>
          <p:nvPr/>
        </p:nvCxnSpPr>
        <p:spPr>
          <a:xfrm>
            <a:off x="2551423" y="2701958"/>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2486877" y="2691199"/>
            <a:ext cx="1856523" cy="276999"/>
          </a:xfrm>
          <a:prstGeom prst="rect">
            <a:avLst/>
          </a:prstGeom>
          <a:noFill/>
        </p:spPr>
        <p:txBody>
          <a:bodyPr wrap="square" rtlCol="0">
            <a:spAutoFit/>
          </a:bodyPr>
          <a:lstStyle/>
          <a:p>
            <a:r>
              <a:rPr lang="fr-FR" sz="1200" i="1" dirty="0"/>
              <a:t>Exemples non exhaustifs </a:t>
            </a:r>
            <a:r>
              <a:rPr lang="fr-FR" sz="1200" i="1" dirty="0" smtClean="0"/>
              <a:t>:</a:t>
            </a:r>
            <a:endParaRPr lang="fr-FR" sz="1200" i="1" dirty="0"/>
          </a:p>
        </p:txBody>
      </p:sp>
      <p:sp>
        <p:nvSpPr>
          <p:cNvPr id="19" name="Espace réservé du contenu 1"/>
          <p:cNvSpPr txBox="1">
            <a:spLocks/>
          </p:cNvSpPr>
          <p:nvPr/>
        </p:nvSpPr>
        <p:spPr>
          <a:xfrm>
            <a:off x="4328626" y="2110511"/>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Adaptabilité</a:t>
            </a:r>
          </a:p>
        </p:txBody>
      </p:sp>
      <p:cxnSp>
        <p:nvCxnSpPr>
          <p:cNvPr id="20" name="Connecteur droit 19"/>
          <p:cNvCxnSpPr/>
          <p:nvPr/>
        </p:nvCxnSpPr>
        <p:spPr>
          <a:xfrm>
            <a:off x="4607927" y="2703753"/>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4543381" y="2692994"/>
            <a:ext cx="1914569" cy="276999"/>
          </a:xfrm>
          <a:prstGeom prst="rect">
            <a:avLst/>
          </a:prstGeom>
          <a:noFill/>
        </p:spPr>
        <p:txBody>
          <a:bodyPr wrap="square" rtlCol="0">
            <a:spAutoFit/>
          </a:bodyPr>
          <a:lstStyle/>
          <a:p>
            <a:r>
              <a:rPr lang="fr-FR" sz="1200" i="1" dirty="0" smtClean="0"/>
              <a:t>Exemples </a:t>
            </a:r>
            <a:r>
              <a:rPr lang="fr-FR" sz="1200" i="1" dirty="0"/>
              <a:t>non exhaustifs :</a:t>
            </a:r>
          </a:p>
        </p:txBody>
      </p:sp>
      <p:sp>
        <p:nvSpPr>
          <p:cNvPr id="22" name="Espace réservé du contenu 1"/>
          <p:cNvSpPr txBox="1">
            <a:spLocks/>
          </p:cNvSpPr>
          <p:nvPr/>
        </p:nvSpPr>
        <p:spPr>
          <a:xfrm>
            <a:off x="6491046" y="2110504"/>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Qualité de service</a:t>
            </a:r>
          </a:p>
        </p:txBody>
      </p:sp>
      <p:cxnSp>
        <p:nvCxnSpPr>
          <p:cNvPr id="23" name="Connecteur droit 22"/>
          <p:cNvCxnSpPr/>
          <p:nvPr/>
        </p:nvCxnSpPr>
        <p:spPr>
          <a:xfrm>
            <a:off x="6770347" y="2703746"/>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6705801" y="2692987"/>
            <a:ext cx="2071487" cy="276999"/>
          </a:xfrm>
          <a:prstGeom prst="rect">
            <a:avLst/>
          </a:prstGeom>
          <a:noFill/>
        </p:spPr>
        <p:txBody>
          <a:bodyPr wrap="square" rtlCol="0">
            <a:spAutoFit/>
          </a:bodyPr>
          <a:lstStyle/>
          <a:p>
            <a:r>
              <a:rPr lang="fr-FR" sz="1200" i="1" dirty="0"/>
              <a:t>Exemples non exhaustifs </a:t>
            </a:r>
            <a:r>
              <a:rPr lang="fr-FR" sz="1200" i="1" dirty="0" smtClean="0"/>
              <a:t>:</a:t>
            </a:r>
            <a:endParaRPr lang="fr-FR" sz="1200" i="1" dirty="0"/>
          </a:p>
        </p:txBody>
      </p:sp>
      <p:sp>
        <p:nvSpPr>
          <p:cNvPr id="25" name="Espace réservé du contenu 1"/>
          <p:cNvSpPr txBox="1">
            <a:spLocks/>
          </p:cNvSpPr>
          <p:nvPr/>
        </p:nvSpPr>
        <p:spPr>
          <a:xfrm>
            <a:off x="2607413" y="3086478"/>
            <a:ext cx="1785712"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Force de proposition</a:t>
            </a:r>
          </a:p>
          <a:p>
            <a:pPr marL="0" indent="0">
              <a:spcBef>
                <a:spcPts val="0"/>
              </a:spcBef>
              <a:buNone/>
            </a:pPr>
            <a:r>
              <a:rPr lang="fr-FR" sz="1400" dirty="0">
                <a:latin typeface="Arial Narrow" panose="020B0606020202030204" pitchFamily="34" charset="0"/>
              </a:rPr>
              <a:t>Actions conduites en vue de l’amélioration du travail à l’agence …</a:t>
            </a:r>
          </a:p>
          <a:p>
            <a:pPr marL="0" indent="0">
              <a:spcBef>
                <a:spcPts val="0"/>
              </a:spcBef>
              <a:buNone/>
            </a:pPr>
            <a:endParaRPr lang="fr-FR" sz="1600" b="1" dirty="0">
              <a:latin typeface="Arial Narrow" panose="020B0606020202030204" pitchFamily="34" charset="0"/>
            </a:endParaRPr>
          </a:p>
        </p:txBody>
      </p:sp>
      <p:sp>
        <p:nvSpPr>
          <p:cNvPr id="26" name="Espace réservé du contenu 1"/>
          <p:cNvSpPr txBox="1">
            <a:spLocks/>
          </p:cNvSpPr>
          <p:nvPr/>
        </p:nvSpPr>
        <p:spPr>
          <a:xfrm>
            <a:off x="4722485" y="3075720"/>
            <a:ext cx="1878340"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Utilisation de la SED, appropriation VAD, traitement </a:t>
            </a:r>
            <a:r>
              <a:rPr lang="fr-FR" sz="1400" dirty="0" smtClean="0">
                <a:latin typeface="Arial Narrow" panose="020B0606020202030204" pitchFamily="34" charset="0"/>
              </a:rPr>
              <a:t>des réclamations </a:t>
            </a:r>
            <a:r>
              <a:rPr lang="fr-FR" sz="1400" dirty="0">
                <a:latin typeface="Arial Narrow" panose="020B0606020202030204" pitchFamily="34" charset="0"/>
              </a:rPr>
              <a:t>guichet, gestion de portefeuilles…</a:t>
            </a:r>
          </a:p>
          <a:p>
            <a:pPr marL="0" indent="0">
              <a:spcBef>
                <a:spcPts val="0"/>
              </a:spcBef>
              <a:buNone/>
            </a:pPr>
            <a:endParaRPr lang="fr-FR" sz="1600" b="1" dirty="0">
              <a:latin typeface="Arial Narrow" panose="020B0606020202030204" pitchFamily="34" charset="0"/>
            </a:endParaRPr>
          </a:p>
        </p:txBody>
      </p:sp>
      <p:sp>
        <p:nvSpPr>
          <p:cNvPr id="27" name="Espace réservé du contenu 1"/>
          <p:cNvSpPr txBox="1">
            <a:spLocks/>
          </p:cNvSpPr>
          <p:nvPr/>
        </p:nvSpPr>
        <p:spPr>
          <a:xfrm>
            <a:off x="7063013" y="3077508"/>
            <a:ext cx="1785712"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Ponctualité, </a:t>
            </a:r>
            <a:r>
              <a:rPr lang="fr-FR" sz="1400" dirty="0" smtClean="0">
                <a:latin typeface="Arial Narrow" panose="020B0606020202030204" pitchFamily="34" charset="0"/>
              </a:rPr>
              <a:t>QHD, </a:t>
            </a:r>
            <a:r>
              <a:rPr lang="fr-FR" sz="1400" dirty="0">
                <a:latin typeface="Arial Narrow" panose="020B0606020202030204" pitchFamily="34" charset="0"/>
              </a:rPr>
              <a:t>Respect des formations réglementaires, …</a:t>
            </a:r>
          </a:p>
          <a:p>
            <a:pPr marL="0" indent="0">
              <a:spcBef>
                <a:spcPts val="0"/>
              </a:spcBef>
              <a:buNone/>
            </a:pPr>
            <a:endParaRPr lang="fr-FR" sz="1400" dirty="0">
              <a:latin typeface="Arial Narrow" panose="020B0606020202030204" pitchFamily="34" charset="0"/>
            </a:endParaRPr>
          </a:p>
          <a:p>
            <a:pPr marL="0" indent="0">
              <a:spcBef>
                <a:spcPts val="0"/>
              </a:spcBef>
              <a:buNone/>
            </a:pPr>
            <a:endParaRPr lang="fr-FR" sz="1600" b="1" dirty="0">
              <a:latin typeface="Arial Narrow" panose="020B0606020202030204" pitchFamily="34" charset="0"/>
            </a:endParaRPr>
          </a:p>
        </p:txBody>
      </p:sp>
      <p:sp>
        <p:nvSpPr>
          <p:cNvPr id="29"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Critères D’APPRECIATION MANAGERIALE</a:t>
            </a:r>
            <a:endParaRPr lang="fr-FR" sz="2400" dirty="0">
              <a:solidFill>
                <a:srgbClr val="FF0000"/>
              </a:solidFill>
            </a:endParaRPr>
          </a:p>
        </p:txBody>
      </p:sp>
      <p:sp>
        <p:nvSpPr>
          <p:cNvPr id="30"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ysClr val="window" lastClr="FFFFFF"/>
                </a:solidFill>
              </a:rPr>
              <a:t>LES métiers </a:t>
            </a:r>
            <a:r>
              <a:rPr lang="fr-FR" sz="2400" dirty="0" smtClean="0">
                <a:solidFill>
                  <a:sysClr val="window" lastClr="FFFFFF"/>
                </a:solidFill>
              </a:rPr>
              <a:t>AGENCE </a:t>
            </a:r>
            <a:r>
              <a:rPr lang="fr-FR" sz="1400" dirty="0" smtClean="0">
                <a:solidFill>
                  <a:sysClr val="window" lastClr="FFFFFF"/>
                </a:solidFill>
              </a:rPr>
              <a:t>(</a:t>
            </a:r>
            <a:r>
              <a:rPr lang="fr-FR" sz="1400" dirty="0">
                <a:solidFill>
                  <a:sysClr val="window" lastClr="FFFFFF"/>
                </a:solidFill>
              </a:rPr>
              <a:t>AC, CC, GC et GCP</a:t>
            </a:r>
            <a:r>
              <a:rPr lang="fr-FR" sz="1400" dirty="0" smtClean="0">
                <a:solidFill>
                  <a:sysClr val="window" lastClr="FFFFFF"/>
                </a:solidFill>
              </a:rPr>
              <a:t>)</a:t>
            </a:r>
            <a:r>
              <a:rPr lang="fr-FR" sz="2000" dirty="0" smtClean="0">
                <a:solidFill>
                  <a:sysClr val="window" lastClr="FFFFFF"/>
                </a:solidFill>
              </a:rPr>
              <a:t> </a:t>
            </a:r>
            <a:r>
              <a:rPr lang="fr-FR" sz="1400" dirty="0" smtClean="0">
                <a:solidFill>
                  <a:sysClr val="window" lastClr="FFFFFF"/>
                </a:solidFill>
              </a:rPr>
              <a:t>hors managers ET marchés spécialisés</a:t>
            </a:r>
            <a:endParaRPr lang="fr-FR" sz="1400" dirty="0">
              <a:solidFill>
                <a:sysClr val="window" lastClr="FFFFFF"/>
              </a:solidFill>
            </a:endParaRPr>
          </a:p>
        </p:txBody>
      </p:sp>
      <p:sp>
        <p:nvSpPr>
          <p:cNvPr id="28" name="Rectangle 27">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6436430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Grp="1" noChangeAspect="1"/>
          </p:cNvPicPr>
          <p:nvPr>
            <p:ph type="pic" sz="quarter" idx="21"/>
          </p:nvPr>
        </p:nvPicPr>
        <p:blipFill rotWithShape="1">
          <a:blip r:embed="rId2" cstate="email">
            <a:extLst>
              <a:ext uri="{28A0092B-C50C-407E-A947-70E740481C1C}">
                <a14:useLocalDpi xmlns:a14="http://schemas.microsoft.com/office/drawing/2010/main"/>
              </a:ext>
            </a:extLst>
          </a:blip>
          <a:srcRect/>
          <a:stretch/>
        </p:blipFill>
        <p:spPr>
          <a:xfrm>
            <a:off x="409575" y="247650"/>
            <a:ext cx="8201025" cy="5554663"/>
          </a:xfrm>
        </p:spPr>
      </p:pic>
      <p:sp>
        <p:nvSpPr>
          <p:cNvPr id="112" name="Titre 111"/>
          <p:cNvSpPr>
            <a:spLocks noGrp="1"/>
          </p:cNvSpPr>
          <p:nvPr>
            <p:ph type="ctrTitle"/>
          </p:nvPr>
        </p:nvSpPr>
        <p:spPr>
          <a:xfrm>
            <a:off x="400050" y="3107055"/>
            <a:ext cx="8474074" cy="1198245"/>
          </a:xfrm>
          <a:solidFill>
            <a:schemeClr val="bg1"/>
          </a:solidFill>
        </p:spPr>
        <p:txBody>
          <a:bodyPr>
            <a:normAutofit fontScale="90000"/>
          </a:bodyPr>
          <a:lstStyle/>
          <a:p>
            <a:r>
              <a:rPr lang="fr-FR" dirty="0">
                <a:solidFill>
                  <a:schemeClr val="tx2"/>
                </a:solidFill>
              </a:rPr>
              <a:t/>
            </a:r>
            <a:br>
              <a:rPr lang="fr-FR" dirty="0">
                <a:solidFill>
                  <a:schemeClr val="tx2"/>
                </a:solidFill>
              </a:rPr>
            </a:br>
            <a:r>
              <a:rPr lang="fr-FR" sz="3100" dirty="0">
                <a:solidFill>
                  <a:schemeClr val="tx2"/>
                </a:solidFill>
              </a:rPr>
              <a:t>LES critères Part Variable 2018</a:t>
            </a:r>
            <a:br>
              <a:rPr lang="fr-FR" sz="3100" dirty="0">
                <a:solidFill>
                  <a:schemeClr val="tx2"/>
                </a:solidFill>
              </a:rPr>
            </a:br>
            <a:r>
              <a:rPr lang="fr-FR" sz="3100" dirty="0">
                <a:solidFill>
                  <a:schemeClr val="tx2"/>
                </a:solidFill>
              </a:rPr>
              <a:t>Pour les Métiers Réseau </a:t>
            </a:r>
            <a:r>
              <a:rPr lang="fr-FR" sz="3100" dirty="0" smtClean="0">
                <a:solidFill>
                  <a:schemeClr val="tx2"/>
                </a:solidFill>
              </a:rPr>
              <a:t>DAA et DA</a:t>
            </a:r>
            <a:r>
              <a:rPr lang="fr-FR" sz="1800" dirty="0" smtClean="0">
                <a:solidFill>
                  <a:schemeClr val="tx2"/>
                </a:solidFill>
              </a:rPr>
              <a:t> </a:t>
            </a:r>
            <a:r>
              <a:rPr lang="fr-FR" dirty="0">
                <a:solidFill>
                  <a:schemeClr val="tx2"/>
                </a:solidFill>
              </a:rPr>
              <a:t/>
            </a:r>
            <a:br>
              <a:rPr lang="fr-FR" dirty="0">
                <a:solidFill>
                  <a:schemeClr val="tx2"/>
                </a:solidFill>
              </a:rPr>
            </a:b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2" name="ZoneTexte 1"/>
          <p:cNvSpPr txBox="1"/>
          <p:nvPr/>
        </p:nvSpPr>
        <p:spPr>
          <a:xfrm>
            <a:off x="438149" y="5867400"/>
            <a:ext cx="8086725" cy="338554"/>
          </a:xfrm>
          <a:prstGeom prst="rect">
            <a:avLst/>
          </a:prstGeom>
          <a:noFill/>
        </p:spPr>
        <p:txBody>
          <a:bodyPr wrap="square" rtlCol="0">
            <a:spAutoFit/>
          </a:bodyPr>
          <a:lstStyle/>
          <a:p>
            <a:pPr algn="just"/>
            <a:r>
              <a:rPr lang="fr-FR" sz="1600" b="1" dirty="0" smtClean="0">
                <a:solidFill>
                  <a:srgbClr val="000000"/>
                </a:solidFill>
              </a:rPr>
              <a:t>Métiers concernés : </a:t>
            </a:r>
            <a:r>
              <a:rPr lang="fr-FR" sz="1600" dirty="0" smtClean="0">
                <a:solidFill>
                  <a:srgbClr val="000000"/>
                </a:solidFill>
              </a:rPr>
              <a:t>Directeur d’Agence – Directeur d’Agence Adjoint</a:t>
            </a:r>
            <a:endParaRPr lang="fr-FR" sz="1600" dirty="0">
              <a:solidFill>
                <a:srgbClr val="000000"/>
              </a:solidFill>
            </a:endParaRPr>
          </a:p>
        </p:txBody>
      </p:sp>
    </p:spTree>
    <p:extLst>
      <p:ext uri="{BB962C8B-B14F-4D97-AF65-F5344CB8AC3E}">
        <p14:creationId xmlns:p14="http://schemas.microsoft.com/office/powerpoint/2010/main" val="33857459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p:cNvGrpSpPr/>
          <p:nvPr/>
        </p:nvGrpSpPr>
        <p:grpSpPr>
          <a:xfrm>
            <a:off x="153367" y="1447050"/>
            <a:ext cx="2826137" cy="3996647"/>
            <a:chOff x="153367" y="1818525"/>
            <a:chExt cx="2826137" cy="3996647"/>
          </a:xfrm>
        </p:grpSpPr>
        <p:sp>
          <p:nvSpPr>
            <p:cNvPr id="5" name="Rectangle 4"/>
            <p:cNvSpPr/>
            <p:nvPr/>
          </p:nvSpPr>
          <p:spPr>
            <a:xfrm>
              <a:off x="153367" y="1818525"/>
              <a:ext cx="2811878"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pic>
          <p:nvPicPr>
            <p:cNvPr id="11"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232899" y="1957779"/>
              <a:ext cx="729465" cy="703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space réservé du contenu 1"/>
            <p:cNvSpPr txBox="1">
              <a:spLocks/>
            </p:cNvSpPr>
            <p:nvPr/>
          </p:nvSpPr>
          <p:spPr>
            <a:xfrm>
              <a:off x="303441" y="2629043"/>
              <a:ext cx="2676063" cy="99628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Critères Collectifs Particuliers </a:t>
              </a:r>
            </a:p>
            <a:p>
              <a:pPr marL="0" indent="0" algn="ctr">
                <a:spcBef>
                  <a:spcPts val="0"/>
                </a:spcBef>
                <a:buFont typeface="Wingdings" panose="05000000000000000000" pitchFamily="2" charset="2"/>
                <a:buNone/>
              </a:pPr>
              <a:r>
                <a:rPr lang="fr-FR" sz="2400" b="1" dirty="0" smtClean="0">
                  <a:latin typeface="Arial Narrow" panose="020B0606020202030204" pitchFamily="34" charset="0"/>
                </a:rPr>
                <a:t>50%</a:t>
              </a:r>
              <a:endParaRPr lang="fr-FR" b="1" dirty="0" smtClean="0">
                <a:latin typeface="Arial Narrow" panose="020B0606020202030204" pitchFamily="34" charset="0"/>
              </a:endParaRPr>
            </a:p>
          </p:txBody>
        </p:sp>
        <p:sp>
          <p:nvSpPr>
            <p:cNvPr id="17" name="Espace réservé du contenu 1"/>
            <p:cNvSpPr txBox="1">
              <a:spLocks/>
            </p:cNvSpPr>
            <p:nvPr/>
          </p:nvSpPr>
          <p:spPr>
            <a:xfrm>
              <a:off x="570571" y="3631054"/>
              <a:ext cx="2326741"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a:latin typeface="Arial Narrow" panose="020B0606020202030204" pitchFamily="34" charset="0"/>
                </a:rPr>
                <a:t>La rémunération de la performance </a:t>
              </a:r>
              <a:r>
                <a:rPr lang="fr-FR" sz="1600" dirty="0" smtClean="0">
                  <a:latin typeface="Arial Narrow" panose="020B0606020202030204" pitchFamily="34" charset="0"/>
                </a:rPr>
                <a:t>collective Particuliers </a:t>
              </a:r>
              <a:r>
                <a:rPr lang="fr-FR" sz="1600" dirty="0">
                  <a:latin typeface="Arial Narrow" panose="020B0606020202030204" pitchFamily="34" charset="0"/>
                </a:rPr>
                <a:t>est </a:t>
              </a:r>
              <a:r>
                <a:rPr lang="fr-FR" sz="1600" dirty="0" smtClean="0">
                  <a:latin typeface="Arial Narrow" panose="020B0606020202030204" pitchFamily="34" charset="0"/>
                </a:rPr>
                <a:t>calculée </a:t>
              </a:r>
              <a:r>
                <a:rPr lang="fr-FR" sz="1600" b="1" dirty="0">
                  <a:latin typeface="Arial Narrow" panose="020B0606020202030204" pitchFamily="34" charset="0"/>
                </a:rPr>
                <a:t>en fonction du taux atteint par critère </a:t>
              </a:r>
              <a:r>
                <a:rPr lang="fr-FR" sz="1600" dirty="0">
                  <a:latin typeface="Arial Narrow" panose="020B0606020202030204" pitchFamily="34" charset="0"/>
                </a:rPr>
                <a:t>(de 0 à 6 pts).</a:t>
              </a:r>
            </a:p>
            <a:p>
              <a:pPr marL="0" indent="0" algn="just">
                <a:spcBef>
                  <a:spcPts val="0"/>
                </a:spcBef>
                <a:buNone/>
              </a:pPr>
              <a:endParaRPr lang="fr-FR" b="1" dirty="0">
                <a:latin typeface="Arial Narrow" panose="020B0606020202030204" pitchFamily="34" charset="0"/>
              </a:endParaRPr>
            </a:p>
          </p:txBody>
        </p:sp>
        <p:sp>
          <p:nvSpPr>
            <p:cNvPr id="4" name="Rectangle 3"/>
            <p:cNvSpPr/>
            <p:nvPr/>
          </p:nvSpPr>
          <p:spPr>
            <a:xfrm>
              <a:off x="903642" y="5475642"/>
              <a:ext cx="1925618" cy="3012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a:t>
              </a:r>
              <a:r>
                <a:rPr lang="fr-FR" dirty="0"/>
                <a:t>6</a:t>
              </a:r>
              <a:r>
                <a:rPr lang="fr-FR" dirty="0" smtClean="0"/>
                <a:t>%</a:t>
              </a:r>
              <a:endParaRPr lang="fr-FR" dirty="0"/>
            </a:p>
          </p:txBody>
        </p:sp>
      </p:grpSp>
      <p:grpSp>
        <p:nvGrpSpPr>
          <p:cNvPr id="8" name="Groupe 7"/>
          <p:cNvGrpSpPr/>
          <p:nvPr/>
        </p:nvGrpSpPr>
        <p:grpSpPr>
          <a:xfrm>
            <a:off x="6038982" y="1404021"/>
            <a:ext cx="2811878" cy="4016707"/>
            <a:chOff x="6038982" y="1775496"/>
            <a:chExt cx="2811878" cy="4016707"/>
          </a:xfrm>
        </p:grpSpPr>
        <p:sp>
          <p:nvSpPr>
            <p:cNvPr id="10" name="Rectangle 9"/>
            <p:cNvSpPr/>
            <p:nvPr/>
          </p:nvSpPr>
          <p:spPr>
            <a:xfrm>
              <a:off x="6038982" y="1795556"/>
              <a:ext cx="2811878"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pic>
          <p:nvPicPr>
            <p:cNvPr id="18"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051940" y="1775496"/>
              <a:ext cx="852755" cy="863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Espace réservé du contenu 1"/>
            <p:cNvSpPr txBox="1">
              <a:spLocks/>
            </p:cNvSpPr>
            <p:nvPr/>
          </p:nvSpPr>
          <p:spPr>
            <a:xfrm>
              <a:off x="6105525" y="2901434"/>
              <a:ext cx="2741488" cy="491840"/>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Critères individuels</a:t>
              </a:r>
            </a:p>
            <a:p>
              <a:pPr marL="0" indent="0" algn="ctr">
                <a:spcBef>
                  <a:spcPts val="0"/>
                </a:spcBef>
                <a:buFont typeface="Wingdings" panose="05000000000000000000" pitchFamily="2" charset="2"/>
                <a:buNone/>
              </a:pPr>
              <a:r>
                <a:rPr lang="fr-FR" sz="2400" b="1" dirty="0">
                  <a:latin typeface="Arial Narrow" panose="020B0606020202030204" pitchFamily="34" charset="0"/>
                </a:rPr>
                <a:t>3</a:t>
              </a:r>
              <a:r>
                <a:rPr lang="fr-FR" sz="2400" b="1" dirty="0" smtClean="0">
                  <a:latin typeface="Arial Narrow" panose="020B0606020202030204" pitchFamily="34" charset="0"/>
                </a:rPr>
                <a:t>0%</a:t>
              </a:r>
              <a:endParaRPr lang="fr-FR" b="1" dirty="0" smtClean="0">
                <a:latin typeface="Arial Narrow" panose="020B0606020202030204" pitchFamily="34" charset="0"/>
              </a:endParaRPr>
            </a:p>
          </p:txBody>
        </p:sp>
        <p:sp>
          <p:nvSpPr>
            <p:cNvPr id="20" name="Espace réservé du contenu 1"/>
            <p:cNvSpPr txBox="1">
              <a:spLocks/>
            </p:cNvSpPr>
            <p:nvPr/>
          </p:nvSpPr>
          <p:spPr>
            <a:xfrm>
              <a:off x="6233305" y="3624485"/>
              <a:ext cx="2326741"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a:latin typeface="Arial Narrow" panose="020B0606020202030204" pitchFamily="34" charset="0"/>
                </a:rPr>
                <a:t>Ces critères représentent de 0 à 3,6 pts, </a:t>
              </a:r>
              <a:endParaRPr lang="fr-FR" sz="1600" dirty="0" smtClean="0">
                <a:latin typeface="Arial Narrow" panose="020B0606020202030204" pitchFamily="34" charset="0"/>
              </a:endParaRPr>
            </a:p>
            <a:p>
              <a:pPr marL="0" indent="0" algn="just">
                <a:spcBef>
                  <a:spcPts val="0"/>
                </a:spcBef>
                <a:buNone/>
              </a:pPr>
              <a:r>
                <a:rPr lang="fr-FR" sz="1600" b="1" dirty="0">
                  <a:solidFill>
                    <a:schemeClr val="accent5">
                      <a:lumMod val="50000"/>
                    </a:schemeClr>
                  </a:solidFill>
                  <a:latin typeface="Arial Narrow" panose="020B0606020202030204" pitchFamily="34" charset="0"/>
                </a:rPr>
                <a:t>+ prime de </a:t>
              </a:r>
              <a:r>
                <a:rPr lang="fr-FR" sz="1600" b="1" dirty="0" smtClean="0">
                  <a:solidFill>
                    <a:schemeClr val="accent5">
                      <a:lumMod val="50000"/>
                    </a:schemeClr>
                  </a:solidFill>
                  <a:latin typeface="Arial Narrow" panose="020B0606020202030204" pitchFamily="34" charset="0"/>
                </a:rPr>
                <a:t>surperformance </a:t>
              </a:r>
              <a:r>
                <a:rPr lang="fr-FR" sz="1600" b="1" dirty="0">
                  <a:solidFill>
                    <a:schemeClr val="accent5">
                      <a:lumMod val="50000"/>
                    </a:schemeClr>
                  </a:solidFill>
                  <a:latin typeface="Arial Narrow" panose="020B0606020202030204" pitchFamily="34" charset="0"/>
                </a:rPr>
                <a:t>allant jusqu’à 2% </a:t>
              </a:r>
              <a:r>
                <a:rPr lang="fr-FR" sz="1600" dirty="0">
                  <a:latin typeface="Arial Narrow" panose="020B0606020202030204" pitchFamily="34" charset="0"/>
                </a:rPr>
                <a:t>(si le taux d’atteinte ≥ à 150%).</a:t>
              </a:r>
            </a:p>
            <a:p>
              <a:pPr marL="0" indent="0" algn="just">
                <a:spcBef>
                  <a:spcPts val="0"/>
                </a:spcBef>
                <a:buNone/>
              </a:pPr>
              <a:endParaRPr lang="fr-FR" sz="1600" b="1" dirty="0">
                <a:solidFill>
                  <a:schemeClr val="accent5">
                    <a:lumMod val="50000"/>
                  </a:schemeClr>
                </a:solidFill>
                <a:latin typeface="Arial Narrow" panose="020B0606020202030204" pitchFamily="34" charset="0"/>
              </a:endParaRPr>
            </a:p>
            <a:p>
              <a:pPr marL="0" indent="0" algn="just">
                <a:spcBef>
                  <a:spcPts val="0"/>
                </a:spcBef>
                <a:buNone/>
              </a:pPr>
              <a:endParaRPr lang="fr-FR" b="1" dirty="0">
                <a:latin typeface="Arial Narrow" panose="020B0606020202030204" pitchFamily="34" charset="0"/>
              </a:endParaRPr>
            </a:p>
          </p:txBody>
        </p:sp>
        <p:sp>
          <p:nvSpPr>
            <p:cNvPr id="24" name="Rectangle 23"/>
            <p:cNvSpPr/>
            <p:nvPr/>
          </p:nvSpPr>
          <p:spPr>
            <a:xfrm>
              <a:off x="6391835" y="5477436"/>
              <a:ext cx="1925618" cy="3012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3,6%</a:t>
              </a:r>
              <a:endParaRPr lang="fr-FR" dirty="0"/>
            </a:p>
          </p:txBody>
        </p:sp>
      </p:grpSp>
      <p:grpSp>
        <p:nvGrpSpPr>
          <p:cNvPr id="6" name="Groupe 5"/>
          <p:cNvGrpSpPr/>
          <p:nvPr/>
        </p:nvGrpSpPr>
        <p:grpSpPr>
          <a:xfrm>
            <a:off x="3100452" y="1435536"/>
            <a:ext cx="2862387" cy="3996647"/>
            <a:chOff x="3100452" y="1807011"/>
            <a:chExt cx="2862387" cy="3996647"/>
          </a:xfrm>
        </p:grpSpPr>
        <p:sp>
          <p:nvSpPr>
            <p:cNvPr id="9" name="Rectangle 8"/>
            <p:cNvSpPr/>
            <p:nvPr/>
          </p:nvSpPr>
          <p:spPr>
            <a:xfrm>
              <a:off x="3100452" y="1807011"/>
              <a:ext cx="2811878"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6" name="Espace réservé du contenu 1"/>
            <p:cNvSpPr txBox="1">
              <a:spLocks/>
            </p:cNvSpPr>
            <p:nvPr/>
          </p:nvSpPr>
          <p:spPr>
            <a:xfrm>
              <a:off x="3188768" y="2617057"/>
              <a:ext cx="2676063" cy="491840"/>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Critères Collectifs Professionnels </a:t>
              </a:r>
            </a:p>
            <a:p>
              <a:pPr marL="0" indent="0" algn="ctr">
                <a:spcBef>
                  <a:spcPts val="0"/>
                </a:spcBef>
                <a:buFont typeface="Wingdings" panose="05000000000000000000" pitchFamily="2" charset="2"/>
                <a:buNone/>
              </a:pPr>
              <a:r>
                <a:rPr lang="fr-FR" sz="2400" b="1" dirty="0">
                  <a:latin typeface="Arial Narrow" panose="020B0606020202030204" pitchFamily="34" charset="0"/>
                </a:rPr>
                <a:t>2</a:t>
              </a:r>
              <a:r>
                <a:rPr lang="fr-FR" sz="2400" b="1" dirty="0" smtClean="0">
                  <a:latin typeface="Arial Narrow" panose="020B0606020202030204" pitchFamily="34" charset="0"/>
                </a:rPr>
                <a:t>0%</a:t>
              </a:r>
              <a:endParaRPr lang="fr-FR" b="1" dirty="0" smtClean="0">
                <a:latin typeface="Arial Narrow" panose="020B0606020202030204" pitchFamily="34" charset="0"/>
              </a:endParaRPr>
            </a:p>
          </p:txBody>
        </p:sp>
        <p:sp>
          <p:nvSpPr>
            <p:cNvPr id="21" name="Espace réservé du contenu 1"/>
            <p:cNvSpPr txBox="1">
              <a:spLocks/>
            </p:cNvSpPr>
            <p:nvPr/>
          </p:nvSpPr>
          <p:spPr>
            <a:xfrm>
              <a:off x="3636098" y="3646001"/>
              <a:ext cx="2326741"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a:latin typeface="Arial Narrow" panose="020B0606020202030204" pitchFamily="34" charset="0"/>
                </a:rPr>
                <a:t>Ces critères représentent de 0 à 2,4 </a:t>
              </a:r>
              <a:r>
                <a:rPr lang="fr-FR" sz="1600" dirty="0" smtClean="0">
                  <a:latin typeface="Arial Narrow" panose="020B0606020202030204" pitchFamily="34" charset="0"/>
                </a:rPr>
                <a:t>pts.</a:t>
              </a:r>
              <a:endParaRPr lang="fr-FR" sz="1600" dirty="0">
                <a:latin typeface="Arial Narrow" panose="020B0606020202030204" pitchFamily="34" charset="0"/>
              </a:endParaRPr>
            </a:p>
          </p:txBody>
        </p:sp>
        <p:sp>
          <p:nvSpPr>
            <p:cNvPr id="23" name="Rectangle 22"/>
            <p:cNvSpPr/>
            <p:nvPr/>
          </p:nvSpPr>
          <p:spPr>
            <a:xfrm>
              <a:off x="3640646" y="5477435"/>
              <a:ext cx="1925618" cy="3012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2,4%</a:t>
              </a:r>
              <a:endParaRPr lang="fr-FR" dirty="0"/>
            </a:p>
          </p:txBody>
        </p:sp>
        <p:pic>
          <p:nvPicPr>
            <p:cNvPr id="22" name="Picture 5"/>
            <p:cNvPicPr>
              <a:picLocks noChangeAspect="1" noChangeArrowheads="1"/>
            </p:cNvPicPr>
            <p:nvPr/>
          </p:nvPicPr>
          <p:blipFill rotWithShape="1">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4276370" y="1916540"/>
              <a:ext cx="729465" cy="703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074"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643899" y="3747097"/>
            <a:ext cx="606175" cy="601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ysClr val="window" lastClr="FFFFFF"/>
                </a:solidFill>
              </a:rPr>
              <a:t>LES métiers réseau DA ET </a:t>
            </a:r>
            <a:r>
              <a:rPr lang="fr-FR" sz="2400" dirty="0" smtClean="0">
                <a:solidFill>
                  <a:sysClr val="window" lastClr="FFFFFF"/>
                </a:solidFill>
              </a:rPr>
              <a:t>daa</a:t>
            </a:r>
            <a:endParaRPr lang="fr-FR" sz="1400" dirty="0">
              <a:solidFill>
                <a:sysClr val="window" lastClr="FFFFFF"/>
              </a:solidFill>
            </a:endParaRPr>
          </a:p>
        </p:txBody>
      </p:sp>
      <p:sp>
        <p:nvSpPr>
          <p:cNvPr id="26"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PRINCIPES</a:t>
            </a:r>
            <a:endParaRPr lang="fr-FR" sz="2400" dirty="0">
              <a:solidFill>
                <a:srgbClr val="FF0000"/>
              </a:solidFill>
            </a:endParaRPr>
          </a:p>
        </p:txBody>
      </p:sp>
      <p:sp>
        <p:nvSpPr>
          <p:cNvPr id="27" name="Rectangle 26">
            <a:hlinkClick r:id="rId5"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29862995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Critères collectifs particuliers</a:t>
            </a:r>
            <a:endParaRPr lang="fr-FR" sz="2400" dirty="0">
              <a:solidFill>
                <a:srgbClr val="FF0000"/>
              </a:solidFill>
            </a:endParaRPr>
          </a:p>
        </p:txBody>
      </p:sp>
      <p:sp>
        <p:nvSpPr>
          <p:cNvPr id="14"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ysClr val="window" lastClr="FFFFFF"/>
                </a:solidFill>
              </a:rPr>
              <a:t>LES métiers réseau DA ET daa</a:t>
            </a:r>
          </a:p>
        </p:txBody>
      </p:sp>
      <p:graphicFrame>
        <p:nvGraphicFramePr>
          <p:cNvPr id="15" name="Tableau 14"/>
          <p:cNvGraphicFramePr>
            <a:graphicFrameLocks noGrp="1"/>
          </p:cNvGraphicFramePr>
          <p:nvPr>
            <p:extLst>
              <p:ext uri="{D42A27DB-BD31-4B8C-83A1-F6EECF244321}">
                <p14:modId xmlns:p14="http://schemas.microsoft.com/office/powerpoint/2010/main" val="940977448"/>
              </p:ext>
            </p:extLst>
          </p:nvPr>
        </p:nvGraphicFramePr>
        <p:xfrm>
          <a:off x="333377" y="1175304"/>
          <a:ext cx="8450541" cy="4987371"/>
        </p:xfrm>
        <a:graphic>
          <a:graphicData uri="http://schemas.openxmlformats.org/drawingml/2006/table">
            <a:tbl>
              <a:tblPr firstRow="1" bandRow="1">
                <a:tableStyleId>{5C22544A-7EE6-4342-B048-85BDC9FD1C3A}</a:tableStyleId>
              </a:tblPr>
              <a:tblGrid>
                <a:gridCol w="4866582"/>
                <a:gridCol w="1351321"/>
                <a:gridCol w="623098"/>
                <a:gridCol w="858785"/>
                <a:gridCol w="750755"/>
              </a:tblGrid>
              <a:tr h="485776">
                <a:tc gridSpan="5">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collectifs PARTICULIERS pour les métiers DA et DAA</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438150">
                <a:tc>
                  <a:txBody>
                    <a:bodyPr/>
                    <a:lstStyle/>
                    <a:p>
                      <a:pPr algn="ctr"/>
                      <a:r>
                        <a:rPr lang="fr-FR" sz="1400" b="1" i="0" dirty="0" smtClean="0">
                          <a:solidFill>
                            <a:schemeClr val="bg1"/>
                          </a:solidFill>
                          <a:latin typeface="+mn-lt"/>
                          <a:ea typeface="Verdana" pitchFamily="34" charset="0"/>
                          <a:cs typeface="Calibri" pitchFamily="34" charset="0"/>
                        </a:rPr>
                        <a:t>Critères</a:t>
                      </a: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Objectif – </a:t>
                      </a:r>
                      <a:r>
                        <a:rPr lang="fr-FR" sz="1400" b="1" i="1" kern="1200" baseline="0" dirty="0" smtClean="0">
                          <a:solidFill>
                            <a:schemeClr val="bg1"/>
                          </a:solidFill>
                          <a:latin typeface="+mn-lt"/>
                          <a:ea typeface="Verdana" pitchFamily="34" charset="0"/>
                          <a:cs typeface="Calibri" pitchFamily="34" charset="0"/>
                        </a:rPr>
                        <a:t>Source</a:t>
                      </a:r>
                      <a:endParaRPr lang="fr-FR" sz="1400" b="1" i="1" kern="1200" baseline="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Poids</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100% de l’obj.</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120% de l’obj.</a:t>
                      </a:r>
                    </a:p>
                  </a:txBody>
                  <a:tcPr marL="86005" marR="86005" anchor="ctr">
                    <a:solidFill>
                      <a:schemeClr val="bg1">
                        <a:lumMod val="65000"/>
                      </a:schemeClr>
                    </a:solidFill>
                  </a:tcPr>
                </a:tc>
              </a:tr>
              <a:tr h="224790">
                <a:tc gridSpan="5">
                  <a:txBody>
                    <a:bodyPr/>
                    <a:lstStyle/>
                    <a:p>
                      <a:pPr lvl="1" algn="ctr"/>
                      <a:r>
                        <a:rPr lang="fr-FR" sz="1400" b="1" kern="1200" baseline="0" dirty="0" smtClean="0">
                          <a:solidFill>
                            <a:schemeClr val="accent5">
                              <a:lumMod val="50000"/>
                            </a:schemeClr>
                          </a:solidFill>
                          <a:latin typeface="+mn-lt"/>
                          <a:ea typeface="+mn-ea"/>
                          <a:cs typeface="+mn-cs"/>
                        </a:rPr>
                        <a:t>Fonds de commerce et Développement</a:t>
                      </a:r>
                    </a:p>
                  </a:txBody>
                  <a:tcPr marL="86005" marR="86005" anchor="ctr">
                    <a:solidFill>
                      <a:srgbClr val="00CC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982">
                <a:tc>
                  <a:txBody>
                    <a:bodyPr/>
                    <a:lstStyle/>
                    <a:p>
                      <a:pPr algn="just" rtl="0" fontAlgn="ctr"/>
                      <a:r>
                        <a:rPr lang="fr-FR" sz="1400" b="1" kern="1200" dirty="0" smtClean="0">
                          <a:solidFill>
                            <a:schemeClr val="accent5">
                              <a:lumMod val="50000"/>
                            </a:schemeClr>
                          </a:solidFill>
                          <a:latin typeface="+mn-lt"/>
                          <a:ea typeface="+mn-ea"/>
                          <a:cs typeface="+mn-cs"/>
                        </a:rPr>
                        <a:t>Nb net de clients Bancarisés Principaux (BP)</a:t>
                      </a: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algn="ctr"/>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DMA</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latin typeface="+mn-lt"/>
                        </a:rPr>
                        <a:t>3%</a:t>
                      </a:r>
                      <a:endParaRPr lang="fr-FR" sz="1200" b="0" i="0" dirty="0">
                        <a:latin typeface="+mn-lt"/>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0,12%</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0,36%</a:t>
                      </a:r>
                      <a:endParaRPr lang="fr-FR" sz="1200" b="0" i="0" kern="1200" dirty="0">
                        <a:solidFill>
                          <a:schemeClr val="dk1"/>
                        </a:solidFill>
                        <a:latin typeface="+mn-lt"/>
                        <a:ea typeface="+mn-ea"/>
                        <a:cs typeface="+mn-cs"/>
                      </a:endParaRPr>
                    </a:p>
                  </a:txBody>
                  <a:tcPr anchor="ctr">
                    <a:solidFill>
                      <a:schemeClr val="bg1">
                        <a:lumMod val="85000"/>
                      </a:schemeClr>
                    </a:solidFill>
                  </a:tcPr>
                </a:tc>
              </a:tr>
              <a:tr h="325094">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Nb net de clients Jeunes</a:t>
                      </a:r>
                      <a:r>
                        <a:rPr lang="fr-FR" sz="1400" b="1" kern="1200" baseline="0" dirty="0" smtClean="0">
                          <a:solidFill>
                            <a:schemeClr val="accent5">
                              <a:lumMod val="50000"/>
                            </a:schemeClr>
                          </a:solidFill>
                          <a:latin typeface="+mn-lt"/>
                          <a:ea typeface="+mn-ea"/>
                          <a:cs typeface="+mn-cs"/>
                        </a:rPr>
                        <a:t> </a:t>
                      </a:r>
                      <a:r>
                        <a:rPr lang="fr-FR" sz="1400" b="1" kern="1200" dirty="0" smtClean="0">
                          <a:solidFill>
                            <a:schemeClr val="accent5">
                              <a:lumMod val="50000"/>
                            </a:schemeClr>
                          </a:solidFill>
                          <a:latin typeface="+mn-lt"/>
                          <a:ea typeface="+mn-ea"/>
                          <a:cs typeface="+mn-cs"/>
                        </a:rPr>
                        <a:t>Bancarisés Principaux (JBP)</a:t>
                      </a: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DMA</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3%</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dk1"/>
                          </a:solidFill>
                          <a:latin typeface="+mn-lt"/>
                          <a:ea typeface="+mn-ea"/>
                          <a:cs typeface="+mn-cs"/>
                        </a:rPr>
                        <a:t>0,12%</a:t>
                      </a: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0,36%</a:t>
                      </a:r>
                      <a:endParaRPr lang="fr-FR" sz="1200" b="0" i="0" kern="1200" dirty="0">
                        <a:solidFill>
                          <a:schemeClr val="dk1"/>
                        </a:solidFill>
                        <a:latin typeface="+mn-lt"/>
                        <a:ea typeface="+mn-ea"/>
                        <a:cs typeface="+mn-cs"/>
                      </a:endParaRPr>
                    </a:p>
                  </a:txBody>
                  <a:tcPr anchor="ctr">
                    <a:solidFill>
                      <a:schemeClr val="bg1">
                        <a:lumMod val="85000"/>
                      </a:schemeClr>
                    </a:solidFill>
                  </a:tcPr>
                </a:tc>
              </a:tr>
              <a:tr h="285206">
                <a:tc>
                  <a:txBody>
                    <a:bodyPr/>
                    <a:lstStyle/>
                    <a:p>
                      <a:pPr marL="0" algn="just" defTabSz="914400" rtl="0" eaLnBrk="1" fontAlgn="ctr" latinLnBrk="0" hangingPunct="1"/>
                      <a:r>
                        <a:rPr lang="fr-FR" sz="1400" b="0" i="0" u="none" strike="noStrike" kern="1200" dirty="0" smtClean="0">
                          <a:solidFill>
                            <a:srgbClr val="000000"/>
                          </a:solidFill>
                          <a:effectLst/>
                          <a:latin typeface="+mn-lt"/>
                          <a:ea typeface="Verdana" pitchFamily="34" charset="0"/>
                          <a:cs typeface="Calibri" pitchFamily="34" charset="0"/>
                        </a:rPr>
                        <a:t>Taux de visite des relations patrimoniales* avec au moins une vente</a:t>
                      </a: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60%</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DMA</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latin typeface="+mn-lt"/>
                        </a:rPr>
                        <a:t>5%</a:t>
                      </a:r>
                      <a:endParaRPr lang="fr-FR" sz="1200" b="0" i="0" dirty="0">
                        <a:latin typeface="+mn-lt"/>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0,20%</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0,60%</a:t>
                      </a:r>
                      <a:endParaRPr lang="fr-FR" sz="1200" b="0" i="0" kern="1200" dirty="0">
                        <a:solidFill>
                          <a:schemeClr val="dk1"/>
                        </a:solidFill>
                        <a:latin typeface="+mn-lt"/>
                        <a:ea typeface="+mn-ea"/>
                        <a:cs typeface="+mn-cs"/>
                      </a:endParaRPr>
                    </a:p>
                  </a:txBody>
                  <a:tcPr anchor="ctr">
                    <a:solidFill>
                      <a:schemeClr val="bg1">
                        <a:lumMod val="85000"/>
                      </a:schemeClr>
                    </a:solidFill>
                  </a:tcPr>
                </a:tc>
              </a:tr>
              <a:tr h="355785">
                <a:tc>
                  <a:txBody>
                    <a:bodyPr/>
                    <a:lstStyle/>
                    <a:p>
                      <a:pPr marL="0" algn="just" defTabSz="914400" rtl="0" eaLnBrk="1" fontAlgn="ctr" latinLnBrk="0" hangingPunct="1"/>
                      <a:r>
                        <a:rPr lang="fr-FR" sz="1400" b="1" kern="1200" dirty="0" smtClean="0">
                          <a:solidFill>
                            <a:schemeClr val="accent5">
                              <a:lumMod val="50000"/>
                            </a:schemeClr>
                          </a:solidFill>
                          <a:latin typeface="+mn-lt"/>
                          <a:ea typeface="+mn-ea"/>
                          <a:cs typeface="+mn-cs"/>
                        </a:rPr>
                        <a:t>Excédents de collecte hors PEL</a:t>
                      </a:r>
                      <a:endParaRPr lang="fr-FR" sz="1400" b="1" kern="1200" dirty="0">
                        <a:solidFill>
                          <a:schemeClr val="accent5">
                            <a:lumMod val="50000"/>
                          </a:schemeClr>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DFCG</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latin typeface="+mn-lt"/>
                        </a:rPr>
                        <a:t>5%</a:t>
                      </a:r>
                      <a:endParaRPr lang="fr-FR" sz="1200" b="0" i="0" dirty="0">
                        <a:latin typeface="+mn-lt"/>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0,20%</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0,60%</a:t>
                      </a:r>
                      <a:endParaRPr lang="fr-FR" sz="1200" b="0" i="0" kern="1200" dirty="0">
                        <a:solidFill>
                          <a:schemeClr val="dk1"/>
                        </a:solidFill>
                        <a:latin typeface="+mn-lt"/>
                        <a:ea typeface="+mn-ea"/>
                        <a:cs typeface="+mn-cs"/>
                      </a:endParaRPr>
                    </a:p>
                  </a:txBody>
                  <a:tcPr anchor="ctr">
                    <a:solidFill>
                      <a:schemeClr val="bg1">
                        <a:lumMod val="85000"/>
                      </a:schemeClr>
                    </a:solidFill>
                  </a:tcPr>
                </a:tc>
              </a:tr>
              <a:tr h="355785">
                <a:tc>
                  <a:txBody>
                    <a:bodyPr/>
                    <a:lstStyle/>
                    <a:p>
                      <a:pPr marL="0" algn="just" defTabSz="914400" rtl="0" eaLnBrk="1" fontAlgn="ctr" latinLnBrk="0" hangingPunct="1"/>
                      <a:r>
                        <a:rPr lang="fr-FR" sz="1400" b="1" kern="1200" dirty="0" smtClean="0">
                          <a:solidFill>
                            <a:schemeClr val="accent5">
                              <a:lumMod val="50000"/>
                            </a:schemeClr>
                          </a:solidFill>
                          <a:latin typeface="+mn-lt"/>
                          <a:ea typeface="+mn-ea"/>
                          <a:cs typeface="+mn-cs"/>
                        </a:rPr>
                        <a:t>Nb de</a:t>
                      </a:r>
                      <a:r>
                        <a:rPr lang="fr-FR" sz="1400" b="1" kern="1200" baseline="0" dirty="0" smtClean="0">
                          <a:solidFill>
                            <a:schemeClr val="accent5">
                              <a:lumMod val="50000"/>
                            </a:schemeClr>
                          </a:solidFill>
                          <a:latin typeface="+mn-lt"/>
                          <a:ea typeface="+mn-ea"/>
                          <a:cs typeface="+mn-cs"/>
                        </a:rPr>
                        <a:t> ventes nettes IARD/Prévoyance et produits de poche**</a:t>
                      </a:r>
                      <a:endParaRPr lang="fr-FR" sz="1400" b="1" kern="1200" dirty="0">
                        <a:solidFill>
                          <a:schemeClr val="accent5">
                            <a:lumMod val="50000"/>
                          </a:schemeClr>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DFCG</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latin typeface="+mn-lt"/>
                        </a:rPr>
                        <a:t>3%</a:t>
                      </a:r>
                      <a:endParaRPr lang="fr-FR" sz="1200" b="0" i="0" dirty="0">
                        <a:latin typeface="+mn-lt"/>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0,12%</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0,36%</a:t>
                      </a:r>
                      <a:endParaRPr lang="fr-FR" sz="1200" b="0" i="0" kern="1200" dirty="0">
                        <a:solidFill>
                          <a:schemeClr val="dk1"/>
                        </a:solidFill>
                        <a:latin typeface="+mn-lt"/>
                        <a:ea typeface="+mn-ea"/>
                        <a:cs typeface="+mn-cs"/>
                      </a:endParaRPr>
                    </a:p>
                  </a:txBody>
                  <a:tcPr anchor="ctr">
                    <a:solidFill>
                      <a:schemeClr val="bg1">
                        <a:lumMod val="85000"/>
                      </a:schemeClr>
                    </a:solidFill>
                  </a:tcPr>
                </a:tc>
              </a:tr>
              <a:tr h="355785">
                <a:tc>
                  <a:txBody>
                    <a:bodyPr/>
                    <a:lstStyle/>
                    <a:p>
                      <a:pPr marL="0" algn="just" defTabSz="914400" rtl="0" eaLnBrk="1" fontAlgn="ctr" latinLnBrk="0" hangingPunct="1"/>
                      <a:r>
                        <a:rPr lang="fr-FR" sz="1400" b="1" kern="1200" dirty="0" smtClean="0">
                          <a:solidFill>
                            <a:schemeClr val="accent5">
                              <a:lumMod val="50000"/>
                            </a:schemeClr>
                          </a:solidFill>
                          <a:latin typeface="+mn-lt"/>
                          <a:ea typeface="+mn-ea"/>
                          <a:cs typeface="+mn-cs"/>
                        </a:rPr>
                        <a:t>Rentabilité/Diversification de la production </a:t>
                      </a:r>
                      <a:endParaRPr lang="fr-FR" sz="1400" b="1" kern="1200" dirty="0">
                        <a:solidFill>
                          <a:schemeClr val="accent5">
                            <a:lumMod val="50000"/>
                          </a:schemeClr>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GPS</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latin typeface="+mn-lt"/>
                        </a:rPr>
                        <a:t>14%</a:t>
                      </a:r>
                      <a:endParaRPr lang="fr-FR" sz="1200" b="0" i="0" dirty="0">
                        <a:latin typeface="+mn-lt"/>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0,56%</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1,68%</a:t>
                      </a:r>
                      <a:endParaRPr lang="fr-FR" sz="1200" b="0" i="0" kern="1200" dirty="0">
                        <a:solidFill>
                          <a:schemeClr val="dk1"/>
                        </a:solidFill>
                        <a:latin typeface="+mn-lt"/>
                        <a:ea typeface="+mn-ea"/>
                        <a:cs typeface="+mn-cs"/>
                      </a:endParaRPr>
                    </a:p>
                  </a:txBody>
                  <a:tcPr anchor="ctr">
                    <a:solidFill>
                      <a:schemeClr val="bg1">
                        <a:lumMod val="85000"/>
                      </a:schemeClr>
                    </a:solidFill>
                  </a:tcPr>
                </a:tc>
              </a:tr>
              <a:tr h="259080">
                <a:tc gridSpan="5">
                  <a:txBody>
                    <a:bodyPr/>
                    <a:lstStyle/>
                    <a:p>
                      <a:pPr marL="0" algn="ctr" defTabSz="914400" rtl="0" eaLnBrk="1" fontAlgn="ctr" latinLnBrk="0" hangingPunct="1"/>
                      <a:r>
                        <a:rPr lang="fr-FR" sz="1400" b="1" kern="1200" baseline="0" dirty="0" smtClean="0">
                          <a:solidFill>
                            <a:schemeClr val="accent5">
                              <a:lumMod val="50000"/>
                            </a:schemeClr>
                          </a:solidFill>
                          <a:latin typeface="+mn-lt"/>
                          <a:ea typeface="+mn-ea"/>
                          <a:cs typeface="+mn-cs"/>
                        </a:rPr>
                        <a:t>Qualité de service et qualité des données</a:t>
                      </a:r>
                      <a:endParaRPr lang="fr-FR" sz="1400" b="1" kern="1200" baseline="0" dirty="0">
                        <a:solidFill>
                          <a:schemeClr val="accent5">
                            <a:lumMod val="50000"/>
                          </a:schemeClr>
                        </a:solidFill>
                        <a:latin typeface="+mn-lt"/>
                        <a:ea typeface="+mn-ea"/>
                        <a:cs typeface="+mn-cs"/>
                      </a:endParaRPr>
                    </a:p>
                  </a:txBody>
                  <a:tcPr marL="8959" marR="8959" marT="9525" marB="0" anchor="ctr">
                    <a:solidFill>
                      <a:srgbClr val="EA9922"/>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447755">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QHD- Satisfaction globale : moyenne arithmétique </a:t>
                      </a:r>
                    </a:p>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sur l'année civile</a:t>
                      </a: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Qualité</a:t>
                      </a:r>
                    </a:p>
                  </a:txBody>
                  <a:tcPr marL="8959" marR="8959" marT="9525" marB="0" anchor="ctr">
                    <a:solidFill>
                      <a:schemeClr val="bg1">
                        <a:lumMod val="85000"/>
                      </a:schemeClr>
                    </a:solidFill>
                  </a:tcPr>
                </a:tc>
                <a:tc>
                  <a:txBody>
                    <a:bodyPr/>
                    <a:lstStyle/>
                    <a:p>
                      <a:pPr algn="ctr"/>
                      <a:r>
                        <a:rPr lang="fr-FR" sz="1200" b="0" i="0" dirty="0" smtClean="0">
                          <a:solidFill>
                            <a:schemeClr val="tx1"/>
                          </a:solidFill>
                          <a:latin typeface="+mn-lt"/>
                        </a:rPr>
                        <a:t>14%</a:t>
                      </a:r>
                      <a:endParaRPr lang="fr-FR" sz="1200" b="0" i="0" dirty="0">
                        <a:solidFill>
                          <a:schemeClr val="tx1"/>
                        </a:solidFill>
                        <a:latin typeface="+mn-lt"/>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0,56%</a:t>
                      </a:r>
                      <a:endParaRPr lang="fr-FR" sz="12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1,68%</a:t>
                      </a:r>
                      <a:endParaRPr lang="fr-FR" sz="1200" b="0" i="0" kern="1200" dirty="0">
                        <a:solidFill>
                          <a:schemeClr val="dk1"/>
                        </a:solidFill>
                        <a:latin typeface="+mn-lt"/>
                        <a:ea typeface="+mn-ea"/>
                        <a:cs typeface="+mn-cs"/>
                      </a:endParaRPr>
                    </a:p>
                  </a:txBody>
                  <a:tcPr anchor="ctr">
                    <a:solidFill>
                      <a:schemeClr val="bg1">
                        <a:lumMod val="85000"/>
                      </a:schemeClr>
                    </a:solidFill>
                  </a:tcPr>
                </a:tc>
              </a:tr>
              <a:tr h="419100">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Nb de coordonnées mails, tél, portables collectées </a:t>
                      </a:r>
                    </a:p>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avec Opt-in par ETP</a:t>
                      </a: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agence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DMA/DRH</a:t>
                      </a:r>
                    </a:p>
                  </a:txBody>
                  <a:tcPr marL="8959" marR="8959" marT="9525" marB="0" anchor="ctr">
                    <a:solidFill>
                      <a:schemeClr val="bg1">
                        <a:lumMod val="85000"/>
                      </a:schemeClr>
                    </a:solidFill>
                  </a:tcPr>
                </a:tc>
                <a:tc>
                  <a:txBody>
                    <a:bodyPr/>
                    <a:lstStyle/>
                    <a:p>
                      <a:pPr algn="ctr"/>
                      <a:r>
                        <a:rPr lang="fr-FR" sz="1200" b="0" i="0" dirty="0" smtClean="0">
                          <a:latin typeface="+mn-lt"/>
                        </a:rPr>
                        <a:t>3%</a:t>
                      </a:r>
                      <a:endParaRPr lang="fr-FR" sz="1200" b="0" i="0" dirty="0">
                        <a:latin typeface="+mn-lt"/>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0,12%</a:t>
                      </a:r>
                      <a:endParaRPr lang="fr-FR" sz="1200" b="0" i="0"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0,36%</a:t>
                      </a:r>
                      <a:endParaRPr lang="fr-FR" sz="1200" b="0" i="0" kern="1200" dirty="0">
                        <a:solidFill>
                          <a:schemeClr val="dk1"/>
                        </a:solidFill>
                        <a:latin typeface="+mn-lt"/>
                        <a:ea typeface="+mn-ea"/>
                        <a:cs typeface="+mn-cs"/>
                      </a:endParaRPr>
                    </a:p>
                  </a:txBody>
                  <a:tcPr marL="8959" marR="8959" marT="9525" marB="0" anchor="ctr">
                    <a:solidFill>
                      <a:schemeClr val="bg1">
                        <a:lumMod val="85000"/>
                      </a:schemeClr>
                    </a:solidFill>
                  </a:tcPr>
                </a:tc>
              </a:tr>
              <a:tr h="278050">
                <a:tc>
                  <a:txBody>
                    <a:bodyPr/>
                    <a:lstStyle/>
                    <a:p>
                      <a:pPr marL="0" algn="l" defTabSz="914400" rtl="0" eaLnBrk="1" fontAlgn="ctr" latinLnBrk="0" hangingPunct="1"/>
                      <a:r>
                        <a:rPr lang="fr-FR" sz="1400" b="1" i="1" kern="1200" dirty="0" smtClean="0">
                          <a:solidFill>
                            <a:schemeClr val="tx1"/>
                          </a:solidFill>
                          <a:latin typeface="+mn-lt"/>
                        </a:rPr>
                        <a:t>Total des points</a:t>
                      </a:r>
                      <a:r>
                        <a:rPr lang="fr-FR" sz="1400" b="1" i="1" kern="1200" baseline="0" dirty="0" smtClean="0">
                          <a:solidFill>
                            <a:schemeClr val="tx1"/>
                          </a:solidFill>
                          <a:latin typeface="+mn-lt"/>
                        </a:rPr>
                        <a:t> </a:t>
                      </a:r>
                      <a:r>
                        <a:rPr lang="fr-FR" sz="1400" b="0" i="1" kern="1200" baseline="0" dirty="0" smtClean="0">
                          <a:solidFill>
                            <a:schemeClr val="tx1"/>
                          </a:solidFill>
                          <a:latin typeface="+mn-lt"/>
                        </a:rPr>
                        <a:t>(l’échelle des points est disponible en annexe)</a:t>
                      </a:r>
                      <a:endParaRPr lang="fr-FR" sz="1400" b="0" i="1" kern="1200" dirty="0" smtClean="0">
                        <a:solidFill>
                          <a:schemeClr val="tx1"/>
                        </a:solidFill>
                        <a:latin typeface="+mn-lt"/>
                      </a:endParaRPr>
                    </a:p>
                  </a:txBody>
                  <a:tcPr marL="8959" marR="8959" marT="9525" marB="0" anchor="ctr">
                    <a:solidFill>
                      <a:schemeClr val="bg1">
                        <a:lumMod val="65000"/>
                      </a:schemeClr>
                    </a:solidFill>
                  </a:tcPr>
                </a:tc>
                <a:tc>
                  <a:txBody>
                    <a:bodyPr/>
                    <a:lstStyle/>
                    <a:p>
                      <a:endParaRPr lang="fr-FR" dirty="0"/>
                    </a:p>
                  </a:txBody>
                  <a:tcPr marL="8959" marR="8959" marT="9525" marB="0" anchor="ctr">
                    <a:solidFill>
                      <a:schemeClr val="bg1">
                        <a:lumMod val="65000"/>
                      </a:schemeClr>
                    </a:solidFill>
                  </a:tcPr>
                </a:tc>
                <a:tc>
                  <a:txBody>
                    <a:bodyPr/>
                    <a:lstStyle/>
                    <a:p>
                      <a:pPr algn="ctr"/>
                      <a:r>
                        <a:rPr lang="fr-FR" sz="1400" b="1" i="1" dirty="0" smtClean="0">
                          <a:latin typeface="+mn-lt"/>
                        </a:rPr>
                        <a:t>50%</a:t>
                      </a:r>
                      <a:endParaRPr lang="fr-FR" sz="1400" b="1" i="1" dirty="0">
                        <a:latin typeface="+mn-lt"/>
                      </a:endParaRPr>
                    </a:p>
                  </a:txBody>
                  <a:tcPr marL="8959" marR="8959" marT="9525" marB="0" anchor="ctr">
                    <a:solidFill>
                      <a:schemeClr val="bg1">
                        <a:lumMod val="65000"/>
                      </a:schemeClr>
                    </a:solidFill>
                  </a:tcPr>
                </a:tc>
                <a:tc>
                  <a:txBody>
                    <a:bodyPr/>
                    <a:lstStyle/>
                    <a:p>
                      <a:pPr algn="ctr"/>
                      <a:r>
                        <a:rPr lang="fr-FR" sz="1400" b="1" i="1" kern="1200" dirty="0" smtClean="0">
                          <a:solidFill>
                            <a:schemeClr val="dk1"/>
                          </a:solidFill>
                          <a:latin typeface="+mn-lt"/>
                          <a:ea typeface="+mn-ea"/>
                          <a:cs typeface="+mn-cs"/>
                        </a:rPr>
                        <a:t>2%</a:t>
                      </a:r>
                      <a:endParaRPr lang="fr-FR" sz="1400" b="1" i="1" kern="1200" dirty="0">
                        <a:solidFill>
                          <a:schemeClr val="dk1"/>
                        </a:solidFill>
                        <a:latin typeface="+mn-lt"/>
                        <a:ea typeface="+mn-ea"/>
                        <a:cs typeface="+mn-cs"/>
                      </a:endParaRPr>
                    </a:p>
                  </a:txBody>
                  <a:tcPr marL="8959" marR="8959" marT="9525" marB="0" anchor="ctr">
                    <a:solidFill>
                      <a:schemeClr val="bg1">
                        <a:lumMod val="65000"/>
                      </a:schemeClr>
                    </a:solidFill>
                  </a:tcPr>
                </a:tc>
                <a:tc>
                  <a:txBody>
                    <a:bodyPr/>
                    <a:lstStyle/>
                    <a:p>
                      <a:pPr algn="ctr"/>
                      <a:r>
                        <a:rPr lang="fr-FR" sz="1400" b="1" i="1" kern="1200" dirty="0" smtClean="0">
                          <a:solidFill>
                            <a:schemeClr val="dk1"/>
                          </a:solidFill>
                          <a:latin typeface="+mn-lt"/>
                          <a:ea typeface="+mn-ea"/>
                          <a:cs typeface="+mn-cs"/>
                        </a:rPr>
                        <a:t>6%</a:t>
                      </a:r>
                      <a:endParaRPr lang="fr-FR" sz="1400" b="1" i="1" kern="1200" dirty="0">
                        <a:solidFill>
                          <a:schemeClr val="dk1"/>
                        </a:solidFill>
                        <a:latin typeface="+mn-lt"/>
                        <a:ea typeface="+mn-ea"/>
                        <a:cs typeface="+mn-cs"/>
                      </a:endParaRPr>
                    </a:p>
                  </a:txBody>
                  <a:tcPr marL="8959" marR="8959" marT="9525" marB="0" anchor="ctr">
                    <a:solidFill>
                      <a:schemeClr val="bg1">
                        <a:lumMod val="65000"/>
                      </a:schemeClr>
                    </a:solidFill>
                  </a:tcPr>
                </a:tc>
              </a:tr>
            </a:tbl>
          </a:graphicData>
        </a:graphic>
      </p:graphicFrame>
      <p:pic>
        <p:nvPicPr>
          <p:cNvPr id="16"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96875" y="1233397"/>
            <a:ext cx="393700" cy="379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2550344"/>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2946752"/>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4068445"/>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3696410"/>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4407871"/>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5139055"/>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5586730"/>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ZoneTexte 26"/>
          <p:cNvSpPr txBox="1"/>
          <p:nvPr/>
        </p:nvSpPr>
        <p:spPr>
          <a:xfrm>
            <a:off x="596900" y="6223328"/>
            <a:ext cx="8328025" cy="600164"/>
          </a:xfrm>
          <a:prstGeom prst="rect">
            <a:avLst/>
          </a:prstGeom>
          <a:solidFill>
            <a:schemeClr val="bg1"/>
          </a:solidFill>
        </p:spPr>
        <p:txBody>
          <a:bodyPr wrap="square" rtlCol="0">
            <a:spAutoFit/>
          </a:bodyPr>
          <a:lstStyle/>
          <a:p>
            <a:r>
              <a:rPr lang="fr-FR" sz="1100" dirty="0" smtClean="0"/>
              <a:t>* Relation patrimoniale = client avec une surface financière ≥ 75K€ ou plusieurs clients avec une surface financière totale ≥ 100K€.</a:t>
            </a:r>
          </a:p>
          <a:p>
            <a:r>
              <a:rPr lang="fr-FR" sz="1100" dirty="0" smtClean="0"/>
              <a:t>**Les ventes nettes de Protection Juridique, Sécur’Urgences, Sécur’média, Assur’Epargne sont plafonnées à 120% du total</a:t>
            </a:r>
          </a:p>
          <a:p>
            <a:r>
              <a:rPr lang="fr-FR" sz="1100" dirty="0" smtClean="0"/>
              <a:t>*** Si obj. ≥ 65% = 100, si obj.&gt; 72% = 120 OU si obj. ≥ 50% ET progression ≥ 5% = 100, si ≥ 10% = 120.</a:t>
            </a:r>
            <a:endParaRPr lang="fr-FR" sz="1100" dirty="0"/>
          </a:p>
        </p:txBody>
      </p:sp>
      <p:sp>
        <p:nvSpPr>
          <p:cNvPr id="22" name="Rectangle 21">
            <a:hlinkClick r:id="rId5"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66546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au 11"/>
          <p:cNvGraphicFramePr>
            <a:graphicFrameLocks noGrp="1"/>
          </p:cNvGraphicFramePr>
          <p:nvPr>
            <p:extLst>
              <p:ext uri="{D42A27DB-BD31-4B8C-83A1-F6EECF244321}">
                <p14:modId xmlns:p14="http://schemas.microsoft.com/office/powerpoint/2010/main" val="4162748304"/>
              </p:ext>
            </p:extLst>
          </p:nvPr>
        </p:nvGraphicFramePr>
        <p:xfrm>
          <a:off x="582056" y="1181099"/>
          <a:ext cx="8195230" cy="4917135"/>
        </p:xfrm>
        <a:graphic>
          <a:graphicData uri="http://schemas.openxmlformats.org/drawingml/2006/table">
            <a:tbl>
              <a:tblPr firstRow="1" bandRow="1">
                <a:tableStyleId>{5C22544A-7EE6-4342-B048-85BDC9FD1C3A}</a:tableStyleId>
              </a:tblPr>
              <a:tblGrid>
                <a:gridCol w="4513819"/>
                <a:gridCol w="1314450"/>
                <a:gridCol w="702276"/>
                <a:gridCol w="845938"/>
                <a:gridCol w="818747"/>
              </a:tblGrid>
              <a:tr h="583709">
                <a:tc gridSpan="5">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collectifs Professionnels</a:t>
                      </a:r>
                      <a:r>
                        <a:rPr lang="fr-FR" sz="1800" i="0" baseline="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pour les métiers DA et DAA</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299918">
                <a:tc>
                  <a:txBody>
                    <a:bodyPr/>
                    <a:lstStyle/>
                    <a:p>
                      <a:pPr algn="ctr"/>
                      <a:r>
                        <a:rPr lang="fr-FR" sz="1400" b="1" i="0" dirty="0" smtClean="0">
                          <a:solidFill>
                            <a:schemeClr val="bg1"/>
                          </a:solidFill>
                          <a:latin typeface="+mn-lt"/>
                          <a:ea typeface="Verdana" pitchFamily="34" charset="0"/>
                          <a:cs typeface="Calibri" pitchFamily="34" charset="0"/>
                        </a:rPr>
                        <a:t>Critères</a:t>
                      </a: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Objectif – </a:t>
                      </a:r>
                      <a:r>
                        <a:rPr lang="fr-FR" sz="1400" b="1" i="1" kern="1200" baseline="0" dirty="0" smtClean="0">
                          <a:solidFill>
                            <a:schemeClr val="bg1"/>
                          </a:solidFill>
                          <a:latin typeface="+mn-lt"/>
                          <a:ea typeface="Verdana" pitchFamily="34" charset="0"/>
                          <a:cs typeface="Calibri" pitchFamily="34" charset="0"/>
                        </a:rPr>
                        <a:t>Source</a:t>
                      </a:r>
                      <a:endParaRPr lang="fr-FR" sz="1400" b="1" i="1" kern="1200" baseline="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Poids</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100% de l’obj.</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120% de l’obj.</a:t>
                      </a:r>
                    </a:p>
                  </a:txBody>
                  <a:tcPr marL="86005" marR="86005" anchor="ctr">
                    <a:solidFill>
                      <a:schemeClr val="bg1">
                        <a:lumMod val="65000"/>
                      </a:schemeClr>
                    </a:solidFill>
                  </a:tcPr>
                </a:tc>
              </a:tr>
              <a:tr h="299918">
                <a:tc gridSpan="5">
                  <a:txBody>
                    <a:bodyPr/>
                    <a:lstStyle/>
                    <a:p>
                      <a:pPr lvl="1" algn="ctr"/>
                      <a:r>
                        <a:rPr lang="fr-FR" sz="1400" b="1" kern="1200" baseline="0" dirty="0" smtClean="0">
                          <a:solidFill>
                            <a:schemeClr val="accent5">
                              <a:lumMod val="50000"/>
                            </a:schemeClr>
                          </a:solidFill>
                          <a:latin typeface="+mn-lt"/>
                          <a:ea typeface="+mn-ea"/>
                          <a:cs typeface="+mn-cs"/>
                        </a:rPr>
                        <a:t>Fonds de commerce et Développement</a:t>
                      </a:r>
                    </a:p>
                  </a:txBody>
                  <a:tcPr marL="86005" marR="86005" anchor="ctr">
                    <a:solidFill>
                      <a:srgbClr val="00CC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411363">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Nb brut de Crédits MLT et crédits bail engagés</a:t>
                      </a:r>
                    </a:p>
                  </a:txBody>
                  <a:tcPr marL="8959" marR="8959" marT="9525" marB="0" anchor="ctr">
                    <a:solidFill>
                      <a:schemeClr val="bg1">
                        <a:lumMod val="85000"/>
                      </a:schemeClr>
                    </a:solidFill>
                  </a:tcPr>
                </a:tc>
                <a:tc rowSpan="2">
                  <a:txBody>
                    <a:bodyPr/>
                    <a:lstStyle/>
                    <a:p>
                      <a:pPr algn="ctr"/>
                      <a:r>
                        <a:rPr lang="fr-FR" sz="1200" b="0" i="1" kern="1200" dirty="0" smtClean="0">
                          <a:solidFill>
                            <a:schemeClr val="dk1"/>
                          </a:solidFill>
                          <a:latin typeface="+mn-lt"/>
                          <a:ea typeface="+mn-ea"/>
                          <a:cs typeface="+mn-cs"/>
                        </a:rPr>
                        <a:t>Obj. annuel agence </a:t>
                      </a:r>
                    </a:p>
                    <a:p>
                      <a:pPr algn="ctr"/>
                      <a:r>
                        <a:rPr lang="fr-FR" sz="1200" b="0" i="1" kern="1200" dirty="0" smtClean="0">
                          <a:solidFill>
                            <a:schemeClr val="dk1"/>
                          </a:solidFill>
                          <a:latin typeface="+mn-lt"/>
                          <a:ea typeface="+mn-ea"/>
                          <a:cs typeface="+mn-cs"/>
                        </a:rPr>
                        <a:t> Source DFCG</a:t>
                      </a:r>
                    </a:p>
                  </a:txBody>
                  <a:tcPr marL="8959" marR="8959" marT="9525" marB="0" anchor="ctr">
                    <a:solidFill>
                      <a:schemeClr val="bg1">
                        <a:lumMod val="85000"/>
                      </a:schemeClr>
                    </a:solidFill>
                  </a:tcPr>
                </a:tc>
                <a:tc>
                  <a:txBody>
                    <a:bodyPr/>
                    <a:lstStyle/>
                    <a:p>
                      <a:pPr algn="ctr"/>
                      <a:r>
                        <a:rPr lang="fr-FR" sz="1400" b="0" i="0" dirty="0" smtClean="0">
                          <a:latin typeface="+mn-lt"/>
                        </a:rPr>
                        <a:t>5%</a:t>
                      </a:r>
                      <a:endParaRPr lang="fr-FR" sz="1400" b="0" i="0" dirty="0">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0,20%</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0,6%</a:t>
                      </a:r>
                      <a:endParaRPr lang="fr-FR" sz="1400" b="0" i="0" kern="1200" dirty="0">
                        <a:solidFill>
                          <a:schemeClr val="dk1"/>
                        </a:solidFill>
                        <a:latin typeface="+mn-lt"/>
                        <a:ea typeface="+mn-ea"/>
                        <a:cs typeface="+mn-cs"/>
                      </a:endParaRPr>
                    </a:p>
                  </a:txBody>
                  <a:tcPr anchor="ctr">
                    <a:solidFill>
                      <a:schemeClr val="bg1">
                        <a:lumMod val="85000"/>
                      </a:schemeClr>
                    </a:solidFill>
                  </a:tcPr>
                </a:tc>
              </a:tr>
              <a:tr h="411363">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0" i="0" u="none" strike="noStrike" kern="1200" dirty="0" smtClean="0">
                          <a:solidFill>
                            <a:srgbClr val="000000"/>
                          </a:solidFill>
                          <a:effectLst/>
                          <a:latin typeface="+mn-lt"/>
                          <a:ea typeface="Verdana" pitchFamily="34" charset="0"/>
                          <a:cs typeface="Calibri" pitchFamily="34" charset="0"/>
                        </a:rPr>
                        <a:t>Nb ventes nettes de CCE, forfaits, cartes business et contrats monétiques</a:t>
                      </a:r>
                    </a:p>
                  </a:txBody>
                  <a:tcPr marL="8959" marR="8959" marT="9525" marB="0" anchor="ctr">
                    <a:solidFill>
                      <a:schemeClr val="bg1">
                        <a:lumMod val="85000"/>
                      </a:schemeClr>
                    </a:solidFill>
                  </a:tcPr>
                </a:tc>
                <a:tc vMerge="1">
                  <a:txBody>
                    <a:bodyPr/>
                    <a:lstStyle/>
                    <a:p>
                      <a:pPr algn="ctr"/>
                      <a:endParaRPr lang="fr-FR" sz="1200" b="0" i="1" kern="1200" dirty="0" smtClean="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4%</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0,16%</a:t>
                      </a: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0,48%</a:t>
                      </a:r>
                      <a:endParaRPr lang="fr-FR" sz="1400" b="0" i="0" kern="1200" dirty="0">
                        <a:solidFill>
                          <a:schemeClr val="dk1"/>
                        </a:solidFill>
                        <a:latin typeface="+mn-lt"/>
                        <a:ea typeface="+mn-ea"/>
                        <a:cs typeface="+mn-cs"/>
                      </a:endParaRPr>
                    </a:p>
                  </a:txBody>
                  <a:tcPr anchor="ctr">
                    <a:solidFill>
                      <a:schemeClr val="bg1">
                        <a:lumMod val="85000"/>
                      </a:schemeClr>
                    </a:solidFill>
                  </a:tcPr>
                </a:tc>
              </a:tr>
              <a:tr h="330809">
                <a:tc gridSpan="5">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400" b="1" kern="1200" baseline="0" dirty="0" smtClean="0">
                          <a:solidFill>
                            <a:schemeClr val="accent5">
                              <a:lumMod val="50000"/>
                            </a:schemeClr>
                          </a:solidFill>
                          <a:latin typeface="+mn-lt"/>
                          <a:ea typeface="+mn-ea"/>
                          <a:cs typeface="+mn-cs"/>
                        </a:rPr>
                        <a:t>Risques</a:t>
                      </a:r>
                    </a:p>
                  </a:txBody>
                  <a:tcPr marL="8959" marR="8959" marT="9525" marB="0" anchor="ctr">
                    <a:solidFill>
                      <a:srgbClr val="00FFCC"/>
                    </a:solidFill>
                  </a:tcPr>
                </a:tc>
                <a:tc hMerge="1">
                  <a:txBody>
                    <a:bodyPr/>
                    <a:lstStyle/>
                    <a:p>
                      <a:endParaRPr lang="fr-FR"/>
                    </a:p>
                  </a:txBody>
                  <a:tcPr/>
                </a:tc>
                <a:tc hMerge="1">
                  <a:txBody>
                    <a:bodyPr/>
                    <a:lstStyle/>
                    <a:p>
                      <a:endParaRPr lang="fr-FR"/>
                    </a:p>
                  </a:txBody>
                  <a:tcPr/>
                </a:tc>
                <a:tc hMerge="1">
                  <a:txBody>
                    <a:bodyPr/>
                    <a:lstStyle/>
                    <a:p>
                      <a:pPr algn="ctr"/>
                      <a:endParaRPr lang="fr-FR" sz="1400" b="0" i="0" kern="1200" dirty="0">
                        <a:solidFill>
                          <a:schemeClr val="dk1"/>
                        </a:solidFill>
                        <a:latin typeface="+mn-lt"/>
                        <a:ea typeface="+mn-ea"/>
                        <a:cs typeface="+mn-cs"/>
                      </a:endParaRPr>
                    </a:p>
                  </a:txBody>
                  <a:tcPr anchor="ctr">
                    <a:solidFill>
                      <a:schemeClr val="bg1">
                        <a:lumMod val="85000"/>
                      </a:schemeClr>
                    </a:solidFill>
                  </a:tcPr>
                </a:tc>
                <a:tc hMerge="1">
                  <a:txBody>
                    <a:bodyPr/>
                    <a:lstStyle/>
                    <a:p>
                      <a:pPr algn="ctr"/>
                      <a:endParaRPr lang="fr-FR" sz="1400" b="0" i="0" kern="1200" dirty="0">
                        <a:solidFill>
                          <a:schemeClr val="dk1"/>
                        </a:solidFill>
                        <a:latin typeface="+mn-lt"/>
                        <a:ea typeface="+mn-ea"/>
                        <a:cs typeface="+mn-cs"/>
                      </a:endParaRPr>
                    </a:p>
                  </a:txBody>
                  <a:tcPr anchor="ctr">
                    <a:solidFill>
                      <a:schemeClr val="bg1">
                        <a:lumMod val="85000"/>
                      </a:schemeClr>
                    </a:solidFill>
                  </a:tcPr>
                </a:tc>
              </a:tr>
              <a:tr h="402449">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0" i="0" u="none" strike="noStrike" kern="1200" dirty="0" smtClean="0">
                          <a:solidFill>
                            <a:srgbClr val="000000"/>
                          </a:solidFill>
                          <a:effectLst/>
                          <a:latin typeface="+mn-lt"/>
                          <a:ea typeface="Verdana" pitchFamily="34" charset="0"/>
                          <a:cs typeface="Calibri" pitchFamily="34" charset="0"/>
                        </a:rPr>
                        <a:t>Révision Annuelle :</a:t>
                      </a:r>
                      <a:r>
                        <a:rPr lang="fr-FR" sz="1400" b="0" i="0" u="none" strike="noStrike" kern="1200" baseline="0" dirty="0" smtClean="0">
                          <a:solidFill>
                            <a:srgbClr val="000000"/>
                          </a:solidFill>
                          <a:effectLst/>
                          <a:latin typeface="+mn-lt"/>
                          <a:ea typeface="Verdana" pitchFamily="34" charset="0"/>
                          <a:cs typeface="Calibri" pitchFamily="34" charset="0"/>
                        </a:rPr>
                        <a:t> t</a:t>
                      </a:r>
                      <a:r>
                        <a:rPr lang="fr-FR" sz="1400" b="0" i="0" u="none" strike="noStrike" kern="1200" dirty="0" smtClean="0">
                          <a:solidFill>
                            <a:srgbClr val="000000"/>
                          </a:solidFill>
                          <a:effectLst/>
                          <a:latin typeface="+mn-lt"/>
                          <a:ea typeface="Verdana" pitchFamily="34" charset="0"/>
                          <a:cs typeface="Calibri" pitchFamily="34" charset="0"/>
                        </a:rPr>
                        <a:t>aux de client ayant un encours pro révisé sur les 3 items indissociables (Mise à jour du bilan, Validation de la révision dans DSC, Mise à jour du DRC complète)</a:t>
                      </a:r>
                    </a:p>
                  </a:txBody>
                  <a:tcPr marL="8959" marR="8959" marT="9525" marB="0" anchor="ctr">
                    <a:solidFill>
                      <a:schemeClr val="bg1">
                        <a:lumMod val="85000"/>
                      </a:schemeClr>
                    </a:solidFill>
                  </a:tcPr>
                </a:tc>
                <a:tc>
                  <a:txBody>
                    <a:bodyPr/>
                    <a:lstStyle/>
                    <a:p>
                      <a:pPr marL="0" algn="ctr" defTabSz="914400" rtl="0" eaLnBrk="1" latinLnBrk="0" hangingPunct="1"/>
                      <a:r>
                        <a:rPr lang="fr-FR" sz="1200" b="0" i="1" kern="1200" dirty="0" smtClean="0">
                          <a:solidFill>
                            <a:schemeClr val="dk1"/>
                          </a:solidFill>
                          <a:latin typeface="+mn-lt"/>
                          <a:ea typeface="+mn-ea"/>
                          <a:cs typeface="+mn-cs"/>
                        </a:rPr>
                        <a:t>Obj.de</a:t>
                      </a:r>
                      <a:r>
                        <a:rPr lang="fr-FR" sz="1200" b="0" i="1" kern="1200" baseline="0" dirty="0" smtClean="0">
                          <a:solidFill>
                            <a:schemeClr val="dk1"/>
                          </a:solidFill>
                          <a:latin typeface="+mn-lt"/>
                          <a:ea typeface="+mn-ea"/>
                          <a:cs typeface="+mn-cs"/>
                        </a:rPr>
                        <a:t> l’agence*</a:t>
                      </a:r>
                    </a:p>
                    <a:p>
                      <a:pPr marL="0" marR="0" indent="0" algn="ctr" defTabSz="9144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mn-lt"/>
                          <a:ea typeface="+mn-ea"/>
                          <a:cs typeface="+mn-cs"/>
                        </a:rPr>
                        <a:t>Source DRCCP</a:t>
                      </a:r>
                    </a:p>
                  </a:txBody>
                  <a:tcPr marL="8959" marR="8959" marT="9525" marB="0" anchor="ctr">
                    <a:solidFill>
                      <a:schemeClr val="bg1">
                        <a:lumMod val="85000"/>
                      </a:schemeClr>
                    </a:solidFill>
                  </a:tcPr>
                </a:tc>
                <a:tc>
                  <a:txBody>
                    <a:bodyPr/>
                    <a:lstStyle/>
                    <a:p>
                      <a:pPr algn="ctr"/>
                      <a:r>
                        <a:rPr lang="fr-FR" sz="1400" b="0" i="0" dirty="0" smtClean="0">
                          <a:latin typeface="+mn-lt"/>
                        </a:rPr>
                        <a:t>4%</a:t>
                      </a:r>
                      <a:endParaRPr lang="fr-FR" sz="1400" b="0" i="0" dirty="0">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0,16%</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0,48%</a:t>
                      </a:r>
                      <a:endParaRPr lang="fr-FR" sz="1400" b="0" i="0" kern="1200" dirty="0">
                        <a:solidFill>
                          <a:schemeClr val="dk1"/>
                        </a:solidFill>
                        <a:latin typeface="+mn-lt"/>
                        <a:ea typeface="+mn-ea"/>
                        <a:cs typeface="+mn-cs"/>
                      </a:endParaRPr>
                    </a:p>
                  </a:txBody>
                  <a:tcPr anchor="ctr">
                    <a:solidFill>
                      <a:schemeClr val="bg1">
                        <a:lumMod val="85000"/>
                      </a:schemeClr>
                    </a:solidFill>
                  </a:tcPr>
                </a:tc>
              </a:tr>
              <a:tr h="339322">
                <a:tc gridSpan="5">
                  <a:txBody>
                    <a:bodyPr/>
                    <a:lstStyle/>
                    <a:p>
                      <a:pPr marL="0" algn="ctr" defTabSz="914400" rtl="0" eaLnBrk="1" fontAlgn="ctr" latinLnBrk="0" hangingPunct="1"/>
                      <a:r>
                        <a:rPr lang="fr-FR" sz="1400" b="1" kern="1200" baseline="0" dirty="0" smtClean="0">
                          <a:solidFill>
                            <a:schemeClr val="accent5">
                              <a:lumMod val="50000"/>
                            </a:schemeClr>
                          </a:solidFill>
                          <a:latin typeface="+mn-lt"/>
                          <a:ea typeface="+mn-ea"/>
                          <a:cs typeface="+mn-cs"/>
                        </a:rPr>
                        <a:t>PNB Stock PRO (IPADE)</a:t>
                      </a:r>
                      <a:endParaRPr lang="fr-FR" sz="1400" b="1" kern="1200" baseline="0" dirty="0">
                        <a:solidFill>
                          <a:schemeClr val="accent5">
                            <a:lumMod val="50000"/>
                          </a:schemeClr>
                        </a:solidFill>
                        <a:latin typeface="+mn-lt"/>
                        <a:ea typeface="+mn-ea"/>
                        <a:cs typeface="+mn-cs"/>
                      </a:endParaRPr>
                    </a:p>
                  </a:txBody>
                  <a:tcPr marL="8959" marR="8959" marT="9525" marB="0" anchor="ctr">
                    <a:solidFill>
                      <a:srgbClr val="EA9922"/>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540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Evolution commission de mouvements</a:t>
                      </a:r>
                    </a:p>
                  </a:txBody>
                  <a:tcPr anchor="ctr">
                    <a:solidFill>
                      <a:schemeClr val="bg1">
                        <a:lumMod val="85000"/>
                      </a:schemeClr>
                    </a:solidFill>
                  </a:tcPr>
                </a:tc>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mn-lt"/>
                          <a:ea typeface="+mn-ea"/>
                          <a:cs typeface="+mn-cs"/>
                        </a:rPr>
                        <a:t>Obj. annuel agence </a:t>
                      </a:r>
                    </a:p>
                    <a:p>
                      <a:pPr algn="ctr"/>
                      <a:r>
                        <a:rPr lang="fr-FR" sz="1200" b="0" i="1" kern="1200" dirty="0" smtClean="0">
                          <a:solidFill>
                            <a:schemeClr val="dk1"/>
                          </a:solidFill>
                          <a:latin typeface="+mn-lt"/>
                          <a:ea typeface="+mn-ea"/>
                          <a:cs typeface="+mn-cs"/>
                        </a:rPr>
                        <a:t>Source DMP</a:t>
                      </a:r>
                    </a:p>
                  </a:txBody>
                  <a:tcPr anchor="ctr">
                    <a:solidFill>
                      <a:schemeClr val="bg1">
                        <a:lumMod val="85000"/>
                      </a:schemeClr>
                    </a:solidFill>
                  </a:tcPr>
                </a:tc>
                <a:tc>
                  <a:txBody>
                    <a:bodyPr/>
                    <a:lstStyle/>
                    <a:p>
                      <a:pPr algn="ctr"/>
                      <a:r>
                        <a:rPr lang="fr-FR" sz="1400" b="0" i="0" dirty="0" smtClean="0">
                          <a:solidFill>
                            <a:schemeClr val="tx1"/>
                          </a:solidFill>
                          <a:latin typeface="+mn-lt"/>
                        </a:rPr>
                        <a:t>2%</a:t>
                      </a:r>
                      <a:endParaRPr lang="fr-FR" sz="1400" b="0" i="0" dirty="0">
                        <a:solidFill>
                          <a:schemeClr val="tx1"/>
                        </a:solidFill>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0,08%</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0,24%</a:t>
                      </a:r>
                      <a:endParaRPr lang="fr-FR" sz="1400" b="0" i="0" kern="1200" dirty="0">
                        <a:solidFill>
                          <a:schemeClr val="dk1"/>
                        </a:solidFill>
                        <a:latin typeface="+mn-lt"/>
                        <a:ea typeface="+mn-ea"/>
                        <a:cs typeface="+mn-cs"/>
                      </a:endParaRPr>
                    </a:p>
                  </a:txBody>
                  <a:tcPr anchor="ctr">
                    <a:solidFill>
                      <a:schemeClr val="bg1">
                        <a:lumMod val="85000"/>
                      </a:schemeClr>
                    </a:solidFill>
                  </a:tcPr>
                </a:tc>
              </a:tr>
              <a:tr h="2667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Evolution commissions de tenue de compte</a:t>
                      </a:r>
                    </a:p>
                  </a:txBody>
                  <a:tcPr anchor="ctr">
                    <a:solidFill>
                      <a:schemeClr val="bg1">
                        <a:lumMod val="85000"/>
                      </a:schemeClr>
                    </a:solidFill>
                  </a:tcPr>
                </a:tc>
                <a:tc vMerge="1">
                  <a:txBody>
                    <a:bodyPr/>
                    <a:lstStyle/>
                    <a:p>
                      <a:pPr marL="0" algn="ctr" defTabSz="914400" rtl="0" eaLnBrk="1" latinLnBrk="0" hangingPunct="1"/>
                      <a:endParaRPr lang="fr-FR" sz="1200" b="0" i="1"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dirty="0" smtClean="0">
                          <a:latin typeface="+mn-lt"/>
                        </a:rPr>
                        <a:t>2%</a:t>
                      </a:r>
                      <a:endParaRPr lang="fr-FR" sz="1400" b="0" i="0" dirty="0">
                        <a:latin typeface="+mn-lt"/>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0,08%</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0,24%</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r>
              <a:tr h="2571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Evolution tarifs autres (cartes, forfaits, MAD)</a:t>
                      </a:r>
                    </a:p>
                  </a:txBody>
                  <a:tcPr anchor="ctr">
                    <a:solidFill>
                      <a:schemeClr val="bg1">
                        <a:lumMod val="85000"/>
                      </a:schemeClr>
                    </a:solidFill>
                  </a:tcPr>
                </a:tc>
                <a:tc vMerge="1">
                  <a:txBody>
                    <a:bodyPr/>
                    <a:lstStyle/>
                    <a:p>
                      <a:pPr marL="0" algn="ctr" defTabSz="914400" rtl="0" eaLnBrk="1" latinLnBrk="0" hangingPunct="1"/>
                      <a:endParaRPr lang="fr-FR" sz="1200" b="0" i="1"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dirty="0" smtClean="0">
                          <a:latin typeface="+mn-lt"/>
                        </a:rPr>
                        <a:t>2%</a:t>
                      </a:r>
                      <a:endParaRPr lang="fr-FR" sz="1400" b="0" i="0" dirty="0">
                        <a:latin typeface="+mn-lt"/>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0,08%</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0,24%</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r>
              <a:tr h="379424">
                <a:tc>
                  <a:txBody>
                    <a:bodyPr/>
                    <a:lstStyle/>
                    <a:p>
                      <a:pPr marL="0" algn="l" defTabSz="914400" rtl="0" eaLnBrk="1" fontAlgn="ctr" latinLnBrk="0" hangingPunct="1"/>
                      <a:r>
                        <a:rPr lang="fr-FR" sz="1400" b="1" i="1" kern="1200" dirty="0" smtClean="0">
                          <a:solidFill>
                            <a:schemeClr val="tx1"/>
                          </a:solidFill>
                          <a:latin typeface="+mn-lt"/>
                        </a:rPr>
                        <a:t>Total des points</a:t>
                      </a:r>
                      <a:r>
                        <a:rPr lang="fr-FR" sz="1400" b="1" i="1" kern="1200" baseline="0" dirty="0" smtClean="0">
                          <a:solidFill>
                            <a:schemeClr val="tx1"/>
                          </a:solidFill>
                          <a:latin typeface="+mn-lt"/>
                        </a:rPr>
                        <a:t> </a:t>
                      </a:r>
                      <a:r>
                        <a:rPr lang="fr-FR" sz="1400" b="0" i="1" kern="1200" baseline="0" dirty="0" smtClean="0">
                          <a:solidFill>
                            <a:schemeClr val="tx1"/>
                          </a:solidFill>
                          <a:latin typeface="+mn-lt"/>
                        </a:rPr>
                        <a:t>(l’échelle des points est disponible en annexe)</a:t>
                      </a:r>
                      <a:endParaRPr lang="fr-FR" sz="1400" b="0" i="1" kern="1200" dirty="0" smtClean="0">
                        <a:solidFill>
                          <a:schemeClr val="tx1"/>
                        </a:solidFill>
                        <a:latin typeface="+mn-lt"/>
                      </a:endParaRPr>
                    </a:p>
                  </a:txBody>
                  <a:tcPr marL="8959" marR="8959" marT="9525" marB="0" anchor="ctr">
                    <a:solidFill>
                      <a:schemeClr val="bg1">
                        <a:lumMod val="65000"/>
                      </a:schemeClr>
                    </a:solidFill>
                  </a:tcPr>
                </a:tc>
                <a:tc>
                  <a:txBody>
                    <a:bodyPr/>
                    <a:lstStyle/>
                    <a:p>
                      <a:pPr algn="ctr"/>
                      <a:r>
                        <a:rPr lang="fr-FR" dirty="0" smtClean="0"/>
                        <a:t>-</a:t>
                      </a:r>
                      <a:endParaRPr lang="fr-FR" dirty="0"/>
                    </a:p>
                  </a:txBody>
                  <a:tcPr marL="8959" marR="8959" marT="9525" marB="0" anchor="ctr">
                    <a:solidFill>
                      <a:schemeClr val="bg1">
                        <a:lumMod val="65000"/>
                      </a:schemeClr>
                    </a:solidFill>
                  </a:tcPr>
                </a:tc>
                <a:tc>
                  <a:txBody>
                    <a:bodyPr/>
                    <a:lstStyle/>
                    <a:p>
                      <a:pPr algn="ctr"/>
                      <a:r>
                        <a:rPr lang="fr-FR" sz="1400" b="1" i="1" dirty="0" smtClean="0">
                          <a:latin typeface="+mn-lt"/>
                        </a:rPr>
                        <a:t>20%</a:t>
                      </a:r>
                      <a:endParaRPr lang="fr-FR" sz="1400" b="1" i="1" dirty="0">
                        <a:latin typeface="+mn-lt"/>
                      </a:endParaRPr>
                    </a:p>
                  </a:txBody>
                  <a:tcPr marL="8959" marR="8959" marT="9525" marB="0" anchor="ctr">
                    <a:solidFill>
                      <a:schemeClr val="bg1">
                        <a:lumMod val="65000"/>
                      </a:schemeClr>
                    </a:solidFill>
                  </a:tcPr>
                </a:tc>
                <a:tc>
                  <a:txBody>
                    <a:bodyPr/>
                    <a:lstStyle/>
                    <a:p>
                      <a:pPr algn="ctr"/>
                      <a:r>
                        <a:rPr lang="fr-FR" sz="1400" b="1" i="1" kern="1200" dirty="0" smtClean="0">
                          <a:solidFill>
                            <a:schemeClr val="dk1"/>
                          </a:solidFill>
                          <a:latin typeface="+mn-lt"/>
                          <a:ea typeface="+mn-ea"/>
                          <a:cs typeface="+mn-cs"/>
                        </a:rPr>
                        <a:t>0,8%</a:t>
                      </a:r>
                      <a:endParaRPr lang="fr-FR" sz="1400" b="1" i="1" kern="1200" dirty="0">
                        <a:solidFill>
                          <a:schemeClr val="dk1"/>
                        </a:solidFill>
                        <a:latin typeface="+mn-lt"/>
                        <a:ea typeface="+mn-ea"/>
                        <a:cs typeface="+mn-cs"/>
                      </a:endParaRPr>
                    </a:p>
                  </a:txBody>
                  <a:tcPr marL="8959" marR="8959" marT="9525" marB="0" anchor="ctr">
                    <a:solidFill>
                      <a:schemeClr val="bg1">
                        <a:lumMod val="65000"/>
                      </a:schemeClr>
                    </a:solidFill>
                  </a:tcPr>
                </a:tc>
                <a:tc>
                  <a:txBody>
                    <a:bodyPr/>
                    <a:lstStyle/>
                    <a:p>
                      <a:pPr algn="ctr"/>
                      <a:r>
                        <a:rPr lang="fr-FR" sz="1400" b="1" i="1" kern="1200" dirty="0" smtClean="0">
                          <a:solidFill>
                            <a:schemeClr val="dk1"/>
                          </a:solidFill>
                          <a:latin typeface="+mn-lt"/>
                          <a:ea typeface="+mn-ea"/>
                          <a:cs typeface="+mn-cs"/>
                        </a:rPr>
                        <a:t>2,4%</a:t>
                      </a:r>
                      <a:endParaRPr lang="fr-FR" sz="1400" b="1" i="1" kern="1200" dirty="0">
                        <a:solidFill>
                          <a:schemeClr val="dk1"/>
                        </a:solidFill>
                        <a:latin typeface="+mn-lt"/>
                        <a:ea typeface="+mn-ea"/>
                        <a:cs typeface="+mn-cs"/>
                      </a:endParaRPr>
                    </a:p>
                  </a:txBody>
                  <a:tcPr marL="8959" marR="8959" marT="9525" marB="0" anchor="ctr">
                    <a:solidFill>
                      <a:schemeClr val="bg1">
                        <a:lumMod val="65000"/>
                      </a:schemeClr>
                    </a:solidFill>
                  </a:tcPr>
                </a:tc>
              </a:tr>
            </a:tbl>
          </a:graphicData>
        </a:graphic>
      </p:graphicFrame>
      <p:pic>
        <p:nvPicPr>
          <p:cNvPr id="27" name="Picture 2"/>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08706" y="4807769"/>
            <a:ext cx="258385" cy="249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08706" y="5139126"/>
            <a:ext cx="258385" cy="249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08706" y="5484380"/>
            <a:ext cx="258385" cy="249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5"/>
          <p:cNvPicPr>
            <a:picLocks noChangeAspect="1" noChangeArrowheads="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675146" y="1238807"/>
            <a:ext cx="478508" cy="448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08706" y="2698750"/>
            <a:ext cx="258385" cy="249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Critères collectifs PROFESSIONNELS</a:t>
            </a:r>
            <a:endParaRPr lang="fr-FR" sz="2400" dirty="0">
              <a:solidFill>
                <a:srgbClr val="FF0000"/>
              </a:solidFill>
            </a:endParaRPr>
          </a:p>
        </p:txBody>
      </p:sp>
      <p:sp>
        <p:nvSpPr>
          <p:cNvPr id="11"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ysClr val="window" lastClr="FFFFFF"/>
                </a:solidFill>
              </a:rPr>
              <a:t>LES métiers réseau DA ET daa</a:t>
            </a:r>
          </a:p>
        </p:txBody>
      </p:sp>
      <p:sp>
        <p:nvSpPr>
          <p:cNvPr id="2" name="ZoneTexte 1"/>
          <p:cNvSpPr txBox="1"/>
          <p:nvPr/>
        </p:nvSpPr>
        <p:spPr>
          <a:xfrm>
            <a:off x="609600" y="6323111"/>
            <a:ext cx="7600950" cy="307777"/>
          </a:xfrm>
          <a:prstGeom prst="rect">
            <a:avLst/>
          </a:prstGeom>
          <a:solidFill>
            <a:schemeClr val="bg1"/>
          </a:solidFill>
        </p:spPr>
        <p:txBody>
          <a:bodyPr wrap="square" rtlCol="0">
            <a:spAutoFit/>
          </a:bodyPr>
          <a:lstStyle/>
          <a:p>
            <a:r>
              <a:rPr lang="fr-FR" sz="1400" dirty="0" smtClean="0"/>
              <a:t>*Objectif de 85% de l’agence, échelle particulière débutant à 85%=100%, jusqu’à 90%=120%.</a:t>
            </a:r>
            <a:endParaRPr lang="fr-FR" sz="1400" dirty="0"/>
          </a:p>
        </p:txBody>
      </p:sp>
      <p:sp>
        <p:nvSpPr>
          <p:cNvPr id="13" name="Rectangle 12">
            <a:hlinkClick r:id="rId4"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6520199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197835034"/>
              </p:ext>
            </p:extLst>
          </p:nvPr>
        </p:nvGraphicFramePr>
        <p:xfrm>
          <a:off x="582054" y="1219458"/>
          <a:ext cx="7894973" cy="4457442"/>
        </p:xfrm>
        <a:graphic>
          <a:graphicData uri="http://schemas.openxmlformats.org/drawingml/2006/table">
            <a:tbl>
              <a:tblPr firstRow="1" bandRow="1">
                <a:tableStyleId>{5C22544A-7EE6-4342-B048-85BDC9FD1C3A}</a:tableStyleId>
              </a:tblPr>
              <a:tblGrid>
                <a:gridCol w="5543717"/>
                <a:gridCol w="1168833"/>
                <a:gridCol w="1182423"/>
              </a:tblGrid>
              <a:tr h="595808">
                <a:tc gridSpan="3">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individuels pour les métiers DA et DAA</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r h="497575">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b="1" i="0" dirty="0" smtClean="0">
                          <a:solidFill>
                            <a:schemeClr val="bg1"/>
                          </a:solidFill>
                          <a:latin typeface="+mn-lt"/>
                          <a:ea typeface="Verdana" pitchFamily="34" charset="0"/>
                          <a:cs typeface="Calibri" pitchFamily="34" charset="0"/>
                        </a:rPr>
                        <a:t>Critères – Source </a:t>
                      </a: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DA/DAA</a:t>
                      </a:r>
                      <a:endParaRPr lang="fr-FR" sz="1400" b="1" i="0" kern="1200" baseline="0" dirty="0">
                        <a:solidFill>
                          <a:schemeClr val="bg1"/>
                        </a:solidFill>
                        <a:latin typeface="+mn-lt"/>
                        <a:ea typeface="Verdana" pitchFamily="34" charset="0"/>
                        <a:cs typeface="Calibri" pitchFamily="34" charset="0"/>
                      </a:endParaRPr>
                    </a:p>
                  </a:txBody>
                  <a:tcPr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DA /DAA Passeport Pro</a:t>
                      </a:r>
                      <a:endParaRPr lang="fr-FR" sz="1400" b="1" i="0" kern="1200" baseline="0" dirty="0">
                        <a:solidFill>
                          <a:schemeClr val="bg1"/>
                        </a:solidFill>
                        <a:latin typeface="+mn-lt"/>
                        <a:ea typeface="Verdana" pitchFamily="34" charset="0"/>
                        <a:cs typeface="Calibri" pitchFamily="34" charset="0"/>
                      </a:endParaRPr>
                    </a:p>
                  </a:txBody>
                  <a:tcPr anchor="ctr">
                    <a:solidFill>
                      <a:schemeClr val="bg1">
                        <a:lumMod val="65000"/>
                      </a:schemeClr>
                    </a:solidFill>
                  </a:tcPr>
                </a:tc>
              </a:tr>
              <a:tr h="4027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Argent frais en € hors liquidités et CAT CT</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028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Chiffre d’affaires Ass. Vie GP et non GP</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338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Chiffre d’affaires Unités de Compte (arbitrage stock + flux)</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5103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Ouvertures brutes Ass. Vie + abonnements épargne </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financière (Ass. Vie et parts</a:t>
                      </a:r>
                      <a:r>
                        <a:rPr lang="fr-FR" sz="1400" b="1" kern="1200" baseline="0" dirty="0" smtClean="0">
                          <a:solidFill>
                            <a:schemeClr val="accent5">
                              <a:lumMod val="50000"/>
                            </a:schemeClr>
                          </a:solidFill>
                          <a:latin typeface="Arial Narrow" panose="020B0606020202030204" pitchFamily="34" charset="0"/>
                          <a:ea typeface="+mn-ea"/>
                          <a:cs typeface="+mn-cs"/>
                        </a:rPr>
                        <a:t> sociales</a:t>
                      </a:r>
                      <a:r>
                        <a:rPr lang="fr-FR" sz="1400" b="1" kern="1200" dirty="0" smtClean="0">
                          <a:solidFill>
                            <a:schemeClr val="accent5">
                              <a:lumMod val="50000"/>
                            </a:schemeClr>
                          </a:solidFill>
                          <a:latin typeface="Arial Narrow" panose="020B0606020202030204" pitchFamily="34" charset="0"/>
                          <a:ea typeface="+mn-ea"/>
                          <a:cs typeface="+mn-cs"/>
                        </a:rPr>
                        <a:t>)</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5475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 ventes brutes IARD, Prévoyance et produits de poche (PJ SECUR' Urgence,</a:t>
                      </a:r>
                      <a:r>
                        <a:rPr lang="fr-FR" sz="1400" b="0" i="0" kern="1200" baseline="0" dirty="0" smtClean="0">
                          <a:solidFill>
                            <a:schemeClr val="dk1"/>
                          </a:solidFill>
                          <a:latin typeface="+mn-lt"/>
                          <a:ea typeface="+mn-ea"/>
                          <a:cs typeface="+mn-cs"/>
                        </a:rPr>
                        <a:t> </a:t>
                      </a:r>
                      <a:r>
                        <a:rPr lang="fr-FR" sz="1400" b="0" i="0" kern="1200" dirty="0" smtClean="0">
                          <a:solidFill>
                            <a:schemeClr val="dk1"/>
                          </a:solidFill>
                          <a:latin typeface="+mn-lt"/>
                          <a:ea typeface="+mn-ea"/>
                          <a:cs typeface="+mn-cs"/>
                        </a:rPr>
                        <a:t>Sécurmédia, Assurépargne, plafonnés à 120% au total)</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3714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 ventes OVMC finalisées (</a:t>
                      </a:r>
                      <a:r>
                        <a:rPr lang="fr-FR" sz="1400" b="0" i="0" kern="1200" dirty="0" smtClean="0">
                          <a:solidFill>
                            <a:schemeClr val="dk1"/>
                          </a:solidFill>
                          <a:latin typeface="+mn-lt"/>
                          <a:ea typeface="+mn-ea"/>
                          <a:cs typeface="+mn-cs"/>
                          <a:sym typeface="Webdings"/>
                        </a:rPr>
                        <a:t> suppression</a:t>
                      </a:r>
                      <a:r>
                        <a:rPr lang="fr-FR" sz="1400" b="0" i="0" kern="1200" baseline="0" dirty="0" smtClean="0">
                          <a:solidFill>
                            <a:schemeClr val="dk1"/>
                          </a:solidFill>
                          <a:latin typeface="+mn-lt"/>
                          <a:ea typeface="+mn-ea"/>
                          <a:cs typeface="+mn-cs"/>
                          <a:sym typeface="Webdings"/>
                        </a:rPr>
                        <a:t> de la bonification)</a:t>
                      </a:r>
                      <a:endParaRPr lang="fr-FR" sz="1400" b="0" i="0" kern="1200" dirty="0" smtClean="0">
                        <a:solidFill>
                          <a:schemeClr val="dk1"/>
                        </a:solidFill>
                        <a:latin typeface="+mn-lt"/>
                        <a:ea typeface="+mn-ea"/>
                        <a:cs typeface="+mn-cs"/>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3429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 ventes brutes PRO*</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3238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Crédits MLT et crédits bail (montant brut engagé)</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bl>
          </a:graphicData>
        </a:graphic>
      </p:graphicFrame>
      <p:pic>
        <p:nvPicPr>
          <p:cNvPr id="12"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56218" y="1256485"/>
            <a:ext cx="516368" cy="467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693511" y="2410524"/>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574716" y="2796759"/>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693511" y="2818274"/>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693511" y="3259338"/>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693511" y="374343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563959" y="238191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585475" y="3248579"/>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585475" y="374343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585475" y="4201754"/>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843609" y="2346852"/>
            <a:ext cx="325539" cy="310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843609" y="2789708"/>
            <a:ext cx="325539" cy="310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843609" y="3661077"/>
            <a:ext cx="325539" cy="310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4"/>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598026" y="4681809"/>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697099" y="5030586"/>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707857" y="537433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19"/>
          <p:cNvSpPr/>
          <p:nvPr/>
        </p:nvSpPr>
        <p:spPr>
          <a:xfrm>
            <a:off x="236669" y="6008609"/>
            <a:ext cx="8540620" cy="6573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space réservé du contenu 1"/>
          <p:cNvSpPr txBox="1">
            <a:spLocks/>
          </p:cNvSpPr>
          <p:nvPr/>
        </p:nvSpPr>
        <p:spPr>
          <a:xfrm>
            <a:off x="613570" y="5999948"/>
            <a:ext cx="8163718" cy="69823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Font typeface="Wingdings" panose="05000000000000000000" pitchFamily="2" charset="2"/>
              <a:buNone/>
            </a:pPr>
            <a:r>
              <a:rPr lang="fr-FR" b="1" dirty="0" smtClean="0">
                <a:latin typeface="Arial Narrow" panose="020B0606020202030204" pitchFamily="34" charset="0"/>
              </a:rPr>
              <a:t>DRC / RPM : </a:t>
            </a:r>
            <a:r>
              <a:rPr lang="fr-FR" sz="1400" dirty="0" smtClean="0">
                <a:latin typeface="Arial Narrow" panose="020B0606020202030204" pitchFamily="34" charset="0"/>
              </a:rPr>
              <a:t>Pour </a:t>
            </a:r>
            <a:r>
              <a:rPr lang="fr-FR" sz="1400" dirty="0">
                <a:latin typeface="Arial Narrow" panose="020B0606020202030204" pitchFamily="34" charset="0"/>
              </a:rPr>
              <a:t>2018, les ventes réalisées sur les clients EER majeurs </a:t>
            </a:r>
            <a:r>
              <a:rPr lang="fr-FR" sz="1400" dirty="0" smtClean="0">
                <a:latin typeface="Arial Narrow" panose="020B0606020202030204" pitchFamily="34" charset="0"/>
              </a:rPr>
              <a:t>capables </a:t>
            </a:r>
            <a:r>
              <a:rPr lang="fr-FR" sz="1400" dirty="0">
                <a:latin typeface="Arial Narrow" panose="020B0606020202030204" pitchFamily="34" charset="0"/>
              </a:rPr>
              <a:t>et mineurs émancipés dont le DRC n’est pas conforme au 31 décembre seront retirées dans le </a:t>
            </a:r>
            <a:r>
              <a:rPr lang="fr-FR" sz="1400" dirty="0" smtClean="0">
                <a:latin typeface="Arial Narrow" panose="020B0606020202030204" pitchFamily="34" charset="0"/>
              </a:rPr>
              <a:t>calcul </a:t>
            </a:r>
            <a:r>
              <a:rPr lang="fr-FR" sz="1400" dirty="0">
                <a:latin typeface="Arial Narrow" panose="020B0606020202030204" pitchFamily="34" charset="0"/>
              </a:rPr>
              <a:t>de la part variable individuelle et </a:t>
            </a:r>
            <a:r>
              <a:rPr lang="fr-FR" sz="1400" dirty="0" smtClean="0">
                <a:latin typeface="Arial Narrow" panose="020B0606020202030204" pitchFamily="34" charset="0"/>
              </a:rPr>
              <a:t>collective.</a:t>
            </a:r>
            <a:endParaRPr lang="fr-FR" sz="1400" dirty="0">
              <a:latin typeface="Arial Narrow" panose="020B0606020202030204" pitchFamily="34" charset="0"/>
            </a:endParaRPr>
          </a:p>
        </p:txBody>
      </p:sp>
      <p:pic>
        <p:nvPicPr>
          <p:cNvPr id="22"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36668" y="6091966"/>
            <a:ext cx="425341" cy="460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Image 22"/>
          <p:cNvPicPr/>
          <p:nvPr/>
        </p:nvPicPr>
        <p:blipFill>
          <a:blip r:embed="rId7" cstate="email">
            <a:extLst>
              <a:ext uri="{28A0092B-C50C-407E-A947-70E740481C1C}">
                <a14:useLocalDpi xmlns:a14="http://schemas.microsoft.com/office/drawing/2010/main"/>
              </a:ext>
            </a:extLst>
          </a:blip>
          <a:stretch>
            <a:fillRect/>
          </a:stretch>
        </p:blipFill>
        <p:spPr>
          <a:xfrm>
            <a:off x="1965960" y="1855901"/>
            <a:ext cx="346520" cy="447448"/>
          </a:xfrm>
          <a:prstGeom prst="rect">
            <a:avLst/>
          </a:prstGeom>
        </p:spPr>
      </p:pic>
      <p:pic>
        <p:nvPicPr>
          <p:cNvPr id="24"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843609" y="5375577"/>
            <a:ext cx="325539" cy="310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Critères INDIVIDUELS</a:t>
            </a:r>
            <a:endParaRPr lang="fr-FR" sz="2400" dirty="0">
              <a:solidFill>
                <a:srgbClr val="FF0000"/>
              </a:solidFill>
            </a:endParaRPr>
          </a:p>
        </p:txBody>
      </p:sp>
      <p:sp>
        <p:nvSpPr>
          <p:cNvPr id="27"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ysClr val="window" lastClr="FFFFFF"/>
                </a:solidFill>
              </a:rPr>
              <a:t>LES métiers réseau DA ET daa</a:t>
            </a:r>
          </a:p>
        </p:txBody>
      </p:sp>
      <p:sp>
        <p:nvSpPr>
          <p:cNvPr id="40" name="ZoneTexte 39"/>
          <p:cNvSpPr txBox="1"/>
          <p:nvPr/>
        </p:nvSpPr>
        <p:spPr>
          <a:xfrm>
            <a:off x="628650" y="5708978"/>
            <a:ext cx="8234364" cy="261610"/>
          </a:xfrm>
          <a:prstGeom prst="rect">
            <a:avLst/>
          </a:prstGeom>
          <a:solidFill>
            <a:schemeClr val="bg1"/>
          </a:solidFill>
        </p:spPr>
        <p:txBody>
          <a:bodyPr wrap="square" rtlCol="0">
            <a:spAutoFit/>
          </a:bodyPr>
          <a:lstStyle/>
          <a:p>
            <a:r>
              <a:rPr lang="fr-FR" sz="1100" dirty="0" smtClean="0">
                <a:solidFill>
                  <a:srgbClr val="000000"/>
                </a:solidFill>
              </a:rPr>
              <a:t>* Objectif proportionnel à la date de validation du Passeport Pro.</a:t>
            </a:r>
            <a:endParaRPr lang="fr-FR" sz="1100" dirty="0">
              <a:solidFill>
                <a:srgbClr val="000000"/>
              </a:solidFill>
            </a:endParaRPr>
          </a:p>
        </p:txBody>
      </p:sp>
      <p:sp>
        <p:nvSpPr>
          <p:cNvPr id="43" name="Rectangle 42">
            <a:hlinkClick r:id="rId8"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29141840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Grp="1" noChangeAspect="1"/>
          </p:cNvPicPr>
          <p:nvPr>
            <p:ph type="pic" sz="quarter" idx="21"/>
          </p:nvPr>
        </p:nvPicPr>
        <p:blipFill rotWithShape="1">
          <a:blip r:embed="rId2" cstate="email">
            <a:extLst>
              <a:ext uri="{28A0092B-C50C-407E-A947-70E740481C1C}">
                <a14:useLocalDpi xmlns:a14="http://schemas.microsoft.com/office/drawing/2010/main"/>
              </a:ext>
            </a:extLst>
          </a:blip>
          <a:srcRect/>
          <a:stretch/>
        </p:blipFill>
        <p:spPr>
          <a:xfrm>
            <a:off x="409575" y="247650"/>
            <a:ext cx="8201025" cy="5554663"/>
          </a:xfrm>
        </p:spPr>
      </p:pic>
      <p:sp>
        <p:nvSpPr>
          <p:cNvPr id="112" name="Titre 111"/>
          <p:cNvSpPr>
            <a:spLocks noGrp="1"/>
          </p:cNvSpPr>
          <p:nvPr>
            <p:ph type="ctrTitle"/>
          </p:nvPr>
        </p:nvSpPr>
        <p:spPr>
          <a:xfrm>
            <a:off x="400050" y="3107055"/>
            <a:ext cx="8474074" cy="1198245"/>
          </a:xfrm>
          <a:solidFill>
            <a:schemeClr val="bg1"/>
          </a:solidFill>
        </p:spPr>
        <p:txBody>
          <a:bodyPr>
            <a:normAutofit fontScale="90000"/>
          </a:bodyPr>
          <a:lstStyle/>
          <a:p>
            <a:r>
              <a:rPr lang="fr-FR" dirty="0">
                <a:solidFill>
                  <a:schemeClr val="tx2"/>
                </a:solidFill>
              </a:rPr>
              <a:t/>
            </a:r>
            <a:br>
              <a:rPr lang="fr-FR" dirty="0">
                <a:solidFill>
                  <a:schemeClr val="tx2"/>
                </a:solidFill>
              </a:rPr>
            </a:br>
            <a:r>
              <a:rPr lang="fr-FR" sz="3100" dirty="0">
                <a:solidFill>
                  <a:schemeClr val="tx2"/>
                </a:solidFill>
              </a:rPr>
              <a:t>LES critères Part Variable 2018</a:t>
            </a:r>
            <a:br>
              <a:rPr lang="fr-FR" sz="3100" dirty="0">
                <a:solidFill>
                  <a:schemeClr val="tx2"/>
                </a:solidFill>
              </a:rPr>
            </a:br>
            <a:r>
              <a:rPr lang="fr-FR" sz="3100" dirty="0">
                <a:solidFill>
                  <a:schemeClr val="tx2"/>
                </a:solidFill>
              </a:rPr>
              <a:t>Pour </a:t>
            </a:r>
            <a:r>
              <a:rPr lang="fr-FR" sz="3100" dirty="0" smtClean="0">
                <a:solidFill>
                  <a:schemeClr val="tx2"/>
                </a:solidFill>
              </a:rPr>
              <a:t>le Métier </a:t>
            </a:r>
            <a:r>
              <a:rPr lang="fr-FR" sz="3100" dirty="0">
                <a:solidFill>
                  <a:schemeClr val="tx2"/>
                </a:solidFill>
              </a:rPr>
              <a:t>Réseau </a:t>
            </a:r>
            <a:r>
              <a:rPr lang="fr-FR" sz="3100" dirty="0" smtClean="0">
                <a:solidFill>
                  <a:schemeClr val="tx2"/>
                </a:solidFill>
              </a:rPr>
              <a:t>DUC</a:t>
            </a:r>
            <a:r>
              <a:rPr lang="fr-FR" dirty="0">
                <a:solidFill>
                  <a:schemeClr val="tx2"/>
                </a:solidFill>
              </a:rPr>
              <a:t/>
            </a:r>
            <a:br>
              <a:rPr lang="fr-FR" dirty="0">
                <a:solidFill>
                  <a:schemeClr val="tx2"/>
                </a:solidFill>
              </a:rPr>
            </a:b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2" name="ZoneTexte 1"/>
          <p:cNvSpPr txBox="1"/>
          <p:nvPr/>
        </p:nvSpPr>
        <p:spPr>
          <a:xfrm>
            <a:off x="438149" y="5867400"/>
            <a:ext cx="8086725" cy="338554"/>
          </a:xfrm>
          <a:prstGeom prst="rect">
            <a:avLst/>
          </a:prstGeom>
          <a:noFill/>
        </p:spPr>
        <p:txBody>
          <a:bodyPr wrap="square" rtlCol="0">
            <a:spAutoFit/>
          </a:bodyPr>
          <a:lstStyle/>
          <a:p>
            <a:pPr algn="just"/>
            <a:r>
              <a:rPr lang="fr-FR" sz="1600" b="1" dirty="0" smtClean="0">
                <a:solidFill>
                  <a:srgbClr val="000000"/>
                </a:solidFill>
              </a:rPr>
              <a:t>Métiers concernés : </a:t>
            </a:r>
            <a:r>
              <a:rPr lang="fr-FR" sz="1600" dirty="0" smtClean="0">
                <a:solidFill>
                  <a:srgbClr val="000000"/>
                </a:solidFill>
              </a:rPr>
              <a:t>Directeur d’Unité Commerciale</a:t>
            </a:r>
            <a:endParaRPr lang="fr-FR" sz="1600" dirty="0">
              <a:solidFill>
                <a:srgbClr val="000000"/>
              </a:solidFill>
            </a:endParaRPr>
          </a:p>
        </p:txBody>
      </p:sp>
    </p:spTree>
    <p:extLst>
      <p:ext uri="{BB962C8B-B14F-4D97-AF65-F5344CB8AC3E}">
        <p14:creationId xmlns:p14="http://schemas.microsoft.com/office/powerpoint/2010/main" val="30700467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3367" y="1447050"/>
            <a:ext cx="2811878" cy="46616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pic>
        <p:nvPicPr>
          <p:cNvPr id="11"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232899" y="1586304"/>
            <a:ext cx="729465" cy="703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space réservé du contenu 1"/>
          <p:cNvSpPr txBox="1">
            <a:spLocks/>
          </p:cNvSpPr>
          <p:nvPr/>
        </p:nvSpPr>
        <p:spPr>
          <a:xfrm>
            <a:off x="303441" y="2257568"/>
            <a:ext cx="2676063" cy="99628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Critères Collectifs Particuliers </a:t>
            </a:r>
          </a:p>
          <a:p>
            <a:pPr marL="0" indent="0" algn="ctr">
              <a:spcBef>
                <a:spcPts val="0"/>
              </a:spcBef>
              <a:buFont typeface="Wingdings" panose="05000000000000000000" pitchFamily="2" charset="2"/>
              <a:buNone/>
            </a:pPr>
            <a:r>
              <a:rPr lang="fr-FR" sz="2400" b="1" dirty="0">
                <a:latin typeface="Arial Narrow" panose="020B0606020202030204" pitchFamily="34" charset="0"/>
              </a:rPr>
              <a:t>3</a:t>
            </a:r>
            <a:r>
              <a:rPr lang="fr-FR" sz="2400" b="1" dirty="0" smtClean="0">
                <a:latin typeface="Arial Narrow" panose="020B0606020202030204" pitchFamily="34" charset="0"/>
              </a:rPr>
              <a:t>0%</a:t>
            </a:r>
            <a:endParaRPr lang="fr-FR" b="1" dirty="0" smtClean="0">
              <a:latin typeface="Arial Narrow" panose="020B0606020202030204" pitchFamily="34" charset="0"/>
            </a:endParaRPr>
          </a:p>
        </p:txBody>
      </p:sp>
      <p:sp>
        <p:nvSpPr>
          <p:cNvPr id="17" name="Espace réservé du contenu 1"/>
          <p:cNvSpPr txBox="1">
            <a:spLocks/>
          </p:cNvSpPr>
          <p:nvPr/>
        </p:nvSpPr>
        <p:spPr>
          <a:xfrm>
            <a:off x="570571" y="3259579"/>
            <a:ext cx="2326741"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a:latin typeface="Arial Narrow" panose="020B0606020202030204" pitchFamily="34" charset="0"/>
              </a:rPr>
              <a:t>La rémunération de la performance collective est </a:t>
            </a:r>
            <a:r>
              <a:rPr lang="fr-FR" sz="1600" dirty="0" smtClean="0">
                <a:latin typeface="Arial Narrow" panose="020B0606020202030204" pitchFamily="34" charset="0"/>
              </a:rPr>
              <a:t>calculée </a:t>
            </a:r>
            <a:r>
              <a:rPr lang="fr-FR" sz="1600" b="1" dirty="0">
                <a:latin typeface="Arial Narrow" panose="020B0606020202030204" pitchFamily="34" charset="0"/>
              </a:rPr>
              <a:t>en fonction du taux atteint par </a:t>
            </a:r>
            <a:r>
              <a:rPr lang="fr-FR" sz="1600" b="1" dirty="0" smtClean="0">
                <a:latin typeface="Arial Narrow" panose="020B0606020202030204" pitchFamily="34" charset="0"/>
              </a:rPr>
              <a:t>critère.</a:t>
            </a:r>
            <a:endParaRPr lang="fr-FR" sz="1600" dirty="0">
              <a:latin typeface="Arial Narrow" panose="020B0606020202030204" pitchFamily="34" charset="0"/>
            </a:endParaRPr>
          </a:p>
          <a:p>
            <a:pPr marL="0" indent="0" algn="just">
              <a:spcBef>
                <a:spcPts val="0"/>
              </a:spcBef>
              <a:buNone/>
            </a:pPr>
            <a:r>
              <a:rPr lang="fr-FR" sz="1600" dirty="0" smtClean="0">
                <a:latin typeface="Arial Narrow" panose="020B0606020202030204" pitchFamily="34" charset="0"/>
              </a:rPr>
              <a:t>Ils </a:t>
            </a:r>
            <a:r>
              <a:rPr lang="fr-FR" sz="1600" dirty="0">
                <a:latin typeface="Arial Narrow" panose="020B0606020202030204" pitchFamily="34" charset="0"/>
              </a:rPr>
              <a:t>représentent de 0 à 3,6 pts</a:t>
            </a:r>
            <a:r>
              <a:rPr lang="fr-FR" sz="1600" dirty="0" smtClean="0">
                <a:latin typeface="Arial Narrow" panose="020B0606020202030204" pitchFamily="34" charset="0"/>
              </a:rPr>
              <a:t>.</a:t>
            </a:r>
            <a:endParaRPr lang="fr-FR" sz="1600" dirty="0">
              <a:latin typeface="Arial Narrow" panose="020B0606020202030204" pitchFamily="34" charset="0"/>
            </a:endParaRPr>
          </a:p>
        </p:txBody>
      </p:sp>
      <p:sp>
        <p:nvSpPr>
          <p:cNvPr id="4" name="Rectangle 3"/>
          <p:cNvSpPr/>
          <p:nvPr/>
        </p:nvSpPr>
        <p:spPr>
          <a:xfrm>
            <a:off x="903642" y="5628042"/>
            <a:ext cx="1925618" cy="3012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3,6%</a:t>
            </a:r>
            <a:endParaRPr lang="fr-FR" dirty="0"/>
          </a:p>
        </p:txBody>
      </p:sp>
      <p:sp>
        <p:nvSpPr>
          <p:cNvPr id="9" name="Rectangle 8"/>
          <p:cNvSpPr/>
          <p:nvPr/>
        </p:nvSpPr>
        <p:spPr>
          <a:xfrm>
            <a:off x="3100452" y="1435536"/>
            <a:ext cx="2811878" cy="46033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6" name="Espace réservé du contenu 1"/>
          <p:cNvSpPr txBox="1">
            <a:spLocks/>
          </p:cNvSpPr>
          <p:nvPr/>
        </p:nvSpPr>
        <p:spPr>
          <a:xfrm>
            <a:off x="3188768" y="2245582"/>
            <a:ext cx="2676063" cy="491840"/>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Critères Collectifs Professionnels </a:t>
            </a:r>
          </a:p>
          <a:p>
            <a:pPr marL="0" indent="0" algn="ctr">
              <a:spcBef>
                <a:spcPts val="0"/>
              </a:spcBef>
              <a:buFont typeface="Wingdings" panose="05000000000000000000" pitchFamily="2" charset="2"/>
              <a:buNone/>
            </a:pPr>
            <a:r>
              <a:rPr lang="fr-FR" sz="2400" b="1" dirty="0">
                <a:latin typeface="Arial Narrow" panose="020B0606020202030204" pitchFamily="34" charset="0"/>
              </a:rPr>
              <a:t>2</a:t>
            </a:r>
            <a:r>
              <a:rPr lang="fr-FR" sz="2400" b="1" dirty="0" smtClean="0">
                <a:latin typeface="Arial Narrow" panose="020B0606020202030204" pitchFamily="34" charset="0"/>
              </a:rPr>
              <a:t>0%</a:t>
            </a:r>
            <a:endParaRPr lang="fr-FR" b="1" dirty="0" smtClean="0">
              <a:latin typeface="Arial Narrow" panose="020B0606020202030204" pitchFamily="34" charset="0"/>
            </a:endParaRPr>
          </a:p>
        </p:txBody>
      </p:sp>
      <p:sp>
        <p:nvSpPr>
          <p:cNvPr id="21" name="Espace réservé du contenu 1"/>
          <p:cNvSpPr txBox="1">
            <a:spLocks/>
          </p:cNvSpPr>
          <p:nvPr/>
        </p:nvSpPr>
        <p:spPr>
          <a:xfrm>
            <a:off x="3636098" y="3274526"/>
            <a:ext cx="2326741"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a:latin typeface="Arial Narrow" panose="020B0606020202030204" pitchFamily="34" charset="0"/>
              </a:rPr>
              <a:t>Ces critères représentent de 0 à 2,4 pts.</a:t>
            </a:r>
          </a:p>
        </p:txBody>
      </p:sp>
      <p:sp>
        <p:nvSpPr>
          <p:cNvPr id="23" name="Rectangle 22"/>
          <p:cNvSpPr/>
          <p:nvPr/>
        </p:nvSpPr>
        <p:spPr>
          <a:xfrm>
            <a:off x="3640646" y="5629835"/>
            <a:ext cx="1925618" cy="3012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2,4%</a:t>
            </a:r>
            <a:endParaRPr lang="fr-FR" dirty="0"/>
          </a:p>
        </p:txBody>
      </p:sp>
      <p:pic>
        <p:nvPicPr>
          <p:cNvPr id="22" name="Picture 5"/>
          <p:cNvPicPr>
            <a:picLocks noChangeAspect="1" noChangeArrowheads="1"/>
          </p:cNvPicPr>
          <p:nvPr/>
        </p:nvPicPr>
        <p:blipFill rotWithShape="1">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4276370" y="1545065"/>
            <a:ext cx="729465" cy="703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6038982" y="1424081"/>
            <a:ext cx="2811878" cy="4729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9" name="Espace réservé du contenu 1"/>
          <p:cNvSpPr txBox="1">
            <a:spLocks/>
          </p:cNvSpPr>
          <p:nvPr/>
        </p:nvSpPr>
        <p:spPr>
          <a:xfrm>
            <a:off x="5928189" y="2276144"/>
            <a:ext cx="3061699" cy="491840"/>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Critères Priorités </a:t>
            </a:r>
          </a:p>
          <a:p>
            <a:pPr marL="0" indent="0" algn="ctr">
              <a:spcBef>
                <a:spcPts val="0"/>
              </a:spcBef>
              <a:buFont typeface="Wingdings" panose="05000000000000000000" pitchFamily="2" charset="2"/>
              <a:buNone/>
            </a:pPr>
            <a:r>
              <a:rPr lang="fr-FR" b="1" dirty="0" smtClean="0">
                <a:latin typeface="Arial Narrow" panose="020B0606020202030204" pitchFamily="34" charset="0"/>
              </a:rPr>
              <a:t>CELCA</a:t>
            </a:r>
          </a:p>
          <a:p>
            <a:pPr marL="0" indent="0" algn="ctr">
              <a:spcBef>
                <a:spcPts val="0"/>
              </a:spcBef>
              <a:buFont typeface="Wingdings" panose="05000000000000000000" pitchFamily="2" charset="2"/>
              <a:buNone/>
            </a:pPr>
            <a:r>
              <a:rPr lang="fr-FR" sz="2400" b="1" dirty="0" smtClean="0">
                <a:latin typeface="Arial Narrow" panose="020B0606020202030204" pitchFamily="34" charset="0"/>
              </a:rPr>
              <a:t>50%</a:t>
            </a:r>
            <a:endParaRPr lang="fr-FR" b="1" dirty="0" smtClean="0">
              <a:latin typeface="Arial Narrow" panose="020B0606020202030204" pitchFamily="34" charset="0"/>
            </a:endParaRPr>
          </a:p>
        </p:txBody>
      </p:sp>
      <p:sp>
        <p:nvSpPr>
          <p:cNvPr id="20" name="Espace réservé du contenu 1"/>
          <p:cNvSpPr txBox="1">
            <a:spLocks/>
          </p:cNvSpPr>
          <p:nvPr/>
        </p:nvSpPr>
        <p:spPr>
          <a:xfrm>
            <a:off x="6233305" y="3253010"/>
            <a:ext cx="2326741"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smtClean="0">
                <a:latin typeface="Arial Narrow" panose="020B0606020202030204" pitchFamily="34" charset="0"/>
              </a:rPr>
              <a:t>Sur </a:t>
            </a:r>
            <a:r>
              <a:rPr lang="fr-FR" sz="1600" dirty="0">
                <a:latin typeface="Arial Narrow" panose="020B0606020202030204" pitchFamily="34" charset="0"/>
              </a:rPr>
              <a:t>la base du </a:t>
            </a:r>
            <a:r>
              <a:rPr lang="fr-FR" sz="1600" dirty="0" smtClean="0">
                <a:latin typeface="Arial Narrow" panose="020B0606020202030204" pitchFamily="34" charset="0"/>
              </a:rPr>
              <a:t>GPS, on calcule </a:t>
            </a:r>
            <a:r>
              <a:rPr lang="fr-FR" sz="1600" b="1" dirty="0">
                <a:latin typeface="Arial Narrow" panose="020B0606020202030204" pitchFamily="34" charset="0"/>
              </a:rPr>
              <a:t>le taux d’atteinte moyen des </a:t>
            </a:r>
            <a:r>
              <a:rPr lang="fr-FR" sz="1600" b="1" dirty="0" smtClean="0">
                <a:latin typeface="Arial Narrow" panose="020B0606020202030204" pitchFamily="34" charset="0"/>
              </a:rPr>
              <a:t>critères Priorités CELCA. </a:t>
            </a:r>
            <a:r>
              <a:rPr lang="fr-FR" sz="1600" dirty="0" smtClean="0">
                <a:latin typeface="Arial Narrow" panose="020B0606020202030204" pitchFamily="34" charset="0"/>
              </a:rPr>
              <a:t>Ce critère représente </a:t>
            </a:r>
            <a:r>
              <a:rPr lang="fr-FR" sz="1600" dirty="0">
                <a:latin typeface="Arial Narrow" panose="020B0606020202030204" pitchFamily="34" charset="0"/>
              </a:rPr>
              <a:t>de 0 à 6 pts. </a:t>
            </a:r>
          </a:p>
          <a:p>
            <a:pPr marL="0" indent="0" algn="just">
              <a:spcBef>
                <a:spcPts val="0"/>
              </a:spcBef>
              <a:buNone/>
            </a:pPr>
            <a:r>
              <a:rPr lang="fr-FR" sz="1600" b="1" dirty="0">
                <a:solidFill>
                  <a:schemeClr val="accent5">
                    <a:lumMod val="50000"/>
                  </a:schemeClr>
                </a:solidFill>
                <a:latin typeface="Arial Narrow" panose="020B0606020202030204" pitchFamily="34" charset="0"/>
              </a:rPr>
              <a:t>+ prime de </a:t>
            </a:r>
            <a:r>
              <a:rPr lang="fr-FR" sz="1600" b="1" dirty="0" smtClean="0">
                <a:solidFill>
                  <a:schemeClr val="accent5">
                    <a:lumMod val="50000"/>
                  </a:schemeClr>
                </a:solidFill>
                <a:latin typeface="Arial Narrow" panose="020B0606020202030204" pitchFamily="34" charset="0"/>
              </a:rPr>
              <a:t>surperformance </a:t>
            </a:r>
            <a:r>
              <a:rPr lang="fr-FR" sz="1600" b="1" dirty="0">
                <a:solidFill>
                  <a:schemeClr val="accent5">
                    <a:lumMod val="50000"/>
                  </a:schemeClr>
                </a:solidFill>
                <a:latin typeface="Arial Narrow" panose="020B0606020202030204" pitchFamily="34" charset="0"/>
              </a:rPr>
              <a:t>allant jusqu’à 2% </a:t>
            </a:r>
            <a:r>
              <a:rPr lang="fr-FR" sz="1600" dirty="0">
                <a:latin typeface="Arial Narrow" panose="020B0606020202030204" pitchFamily="34" charset="0"/>
              </a:rPr>
              <a:t>(si le taux d’atteinte ≥ à 150%).</a:t>
            </a:r>
          </a:p>
          <a:p>
            <a:pPr marL="0" indent="0" algn="just">
              <a:spcBef>
                <a:spcPts val="0"/>
              </a:spcBef>
              <a:buNone/>
            </a:pPr>
            <a:endParaRPr lang="fr-FR" b="1" dirty="0">
              <a:latin typeface="Arial Narrow" panose="020B0606020202030204" pitchFamily="34" charset="0"/>
            </a:endParaRPr>
          </a:p>
        </p:txBody>
      </p:sp>
      <p:sp>
        <p:nvSpPr>
          <p:cNvPr id="24" name="Rectangle 23"/>
          <p:cNvSpPr/>
          <p:nvPr/>
        </p:nvSpPr>
        <p:spPr>
          <a:xfrm>
            <a:off x="6810935" y="5634243"/>
            <a:ext cx="1925618" cy="3012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6%</a:t>
            </a:r>
            <a:endParaRPr lang="fr-FR" dirty="0"/>
          </a:p>
        </p:txBody>
      </p:sp>
      <p:pic>
        <p:nvPicPr>
          <p:cNvPr id="25" name="Picture 2"/>
          <p:cNvPicPr>
            <a:picLocks noChangeAspect="1" noChangeArrowheads="1"/>
          </p:cNvPicPr>
          <p:nvPr/>
        </p:nvPicPr>
        <p:blipFill>
          <a:blip r:embed="rId3" cstate="email">
            <a:clrChange>
              <a:clrFrom>
                <a:srgbClr val="A19FCA"/>
              </a:clrFrom>
              <a:clrTo>
                <a:srgbClr val="A19FCA">
                  <a:alpha val="0"/>
                </a:srgbClr>
              </a:clrTo>
            </a:clrChange>
            <a:duotone>
              <a:prstClr val="black"/>
              <a:schemeClr val="accent4">
                <a:tint val="45000"/>
                <a:satMod val="400000"/>
              </a:schemeClr>
            </a:duotone>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7116774" y="1511113"/>
            <a:ext cx="768581" cy="749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418445" y="893729"/>
            <a:ext cx="767663" cy="8144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smtClean="0">
                <a:solidFill>
                  <a:sysClr val="window" lastClr="FFFFFF"/>
                </a:solidFill>
              </a:rPr>
              <a:t>LE métier </a:t>
            </a:r>
            <a:r>
              <a:rPr lang="fr-FR" sz="2400" dirty="0">
                <a:solidFill>
                  <a:sysClr val="window" lastClr="FFFFFF"/>
                </a:solidFill>
              </a:rPr>
              <a:t>réseau </a:t>
            </a:r>
            <a:r>
              <a:rPr lang="fr-FR" sz="2400" dirty="0" smtClean="0">
                <a:solidFill>
                  <a:sysClr val="window" lastClr="FFFFFF"/>
                </a:solidFill>
              </a:rPr>
              <a:t>DUC</a:t>
            </a:r>
            <a:endParaRPr lang="fr-FR" sz="1400" dirty="0">
              <a:solidFill>
                <a:sysClr val="window" lastClr="FFFFFF"/>
              </a:solidFill>
            </a:endParaRPr>
          </a:p>
        </p:txBody>
      </p:sp>
      <p:sp>
        <p:nvSpPr>
          <p:cNvPr id="27"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PRINCIPES</a:t>
            </a:r>
            <a:endParaRPr lang="fr-FR" sz="2400" dirty="0">
              <a:solidFill>
                <a:srgbClr val="FF0000"/>
              </a:solidFill>
            </a:endParaRPr>
          </a:p>
        </p:txBody>
      </p:sp>
      <p:sp>
        <p:nvSpPr>
          <p:cNvPr id="28" name="Rectangle 27">
            <a:hlinkClick r:id="rId6"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6263824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smtClean="0">
                <a:solidFill>
                  <a:sysClr val="window" lastClr="FFFFFF"/>
                </a:solidFill>
              </a:rPr>
              <a:t>LE métier </a:t>
            </a:r>
            <a:r>
              <a:rPr lang="fr-FR" sz="2400" dirty="0">
                <a:solidFill>
                  <a:sysClr val="window" lastClr="FFFFFF"/>
                </a:solidFill>
              </a:rPr>
              <a:t>réseau </a:t>
            </a:r>
            <a:r>
              <a:rPr lang="fr-FR" sz="2400" dirty="0" smtClean="0">
                <a:solidFill>
                  <a:sysClr val="window" lastClr="FFFFFF"/>
                </a:solidFill>
              </a:rPr>
              <a:t>DUC</a:t>
            </a:r>
            <a:endParaRPr lang="fr-FR" sz="1400" dirty="0">
              <a:solidFill>
                <a:sysClr val="window" lastClr="FFFFFF"/>
              </a:solidFill>
            </a:endParaRPr>
          </a:p>
        </p:txBody>
      </p:sp>
      <p:sp>
        <p:nvSpPr>
          <p:cNvPr id="25"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critères collectifs particuliers</a:t>
            </a:r>
            <a:endParaRPr lang="fr-FR" sz="2400" dirty="0">
              <a:solidFill>
                <a:srgbClr val="FF0000"/>
              </a:solidFill>
            </a:endParaRPr>
          </a:p>
        </p:txBody>
      </p:sp>
      <p:graphicFrame>
        <p:nvGraphicFramePr>
          <p:cNvPr id="14" name="Tableau 13"/>
          <p:cNvGraphicFramePr>
            <a:graphicFrameLocks noGrp="1"/>
          </p:cNvGraphicFramePr>
          <p:nvPr>
            <p:extLst>
              <p:ext uri="{D42A27DB-BD31-4B8C-83A1-F6EECF244321}">
                <p14:modId xmlns:p14="http://schemas.microsoft.com/office/powerpoint/2010/main" val="2210688655"/>
              </p:ext>
            </p:extLst>
          </p:nvPr>
        </p:nvGraphicFramePr>
        <p:xfrm>
          <a:off x="333377" y="1175304"/>
          <a:ext cx="8450541" cy="4887877"/>
        </p:xfrm>
        <a:graphic>
          <a:graphicData uri="http://schemas.openxmlformats.org/drawingml/2006/table">
            <a:tbl>
              <a:tblPr firstRow="1" bandRow="1">
                <a:tableStyleId>{5C22544A-7EE6-4342-B048-85BDC9FD1C3A}</a:tableStyleId>
              </a:tblPr>
              <a:tblGrid>
                <a:gridCol w="4866582"/>
                <a:gridCol w="1351321"/>
                <a:gridCol w="623098"/>
                <a:gridCol w="858785"/>
                <a:gridCol w="750755"/>
              </a:tblGrid>
              <a:tr h="485776">
                <a:tc gridSpan="5">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collectifs PARTICULIERS pour le métier DUC</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438150">
                <a:tc>
                  <a:txBody>
                    <a:bodyPr/>
                    <a:lstStyle/>
                    <a:p>
                      <a:pPr algn="ctr"/>
                      <a:r>
                        <a:rPr lang="fr-FR" sz="1400" b="1" i="0" dirty="0" smtClean="0">
                          <a:solidFill>
                            <a:schemeClr val="bg1"/>
                          </a:solidFill>
                          <a:latin typeface="+mn-lt"/>
                          <a:ea typeface="Verdana" pitchFamily="34" charset="0"/>
                          <a:cs typeface="Calibri" pitchFamily="34" charset="0"/>
                        </a:rPr>
                        <a:t>Critères</a:t>
                      </a: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Objectif – </a:t>
                      </a:r>
                      <a:r>
                        <a:rPr lang="fr-FR" sz="1400" b="1" i="1" kern="1200" baseline="0" dirty="0" smtClean="0">
                          <a:solidFill>
                            <a:schemeClr val="bg1"/>
                          </a:solidFill>
                          <a:latin typeface="+mn-lt"/>
                          <a:ea typeface="Verdana" pitchFamily="34" charset="0"/>
                          <a:cs typeface="Calibri" pitchFamily="34" charset="0"/>
                        </a:rPr>
                        <a:t>Source</a:t>
                      </a:r>
                      <a:endParaRPr lang="fr-FR" sz="1400" b="1" i="1" kern="1200" baseline="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Poids</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100% de l’obj.</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120% de l’obj.</a:t>
                      </a:r>
                    </a:p>
                  </a:txBody>
                  <a:tcPr marL="86005" marR="86005" anchor="ctr">
                    <a:solidFill>
                      <a:schemeClr val="bg1">
                        <a:lumMod val="65000"/>
                      </a:schemeClr>
                    </a:solidFill>
                  </a:tcPr>
                </a:tc>
              </a:tr>
              <a:tr h="224790">
                <a:tc gridSpan="5">
                  <a:txBody>
                    <a:bodyPr/>
                    <a:lstStyle/>
                    <a:p>
                      <a:pPr lvl="1" algn="ctr"/>
                      <a:r>
                        <a:rPr lang="fr-FR" sz="1400" b="1" kern="1200" baseline="0" dirty="0" smtClean="0">
                          <a:solidFill>
                            <a:schemeClr val="accent5">
                              <a:lumMod val="50000"/>
                            </a:schemeClr>
                          </a:solidFill>
                          <a:latin typeface="+mn-lt"/>
                          <a:ea typeface="+mn-ea"/>
                          <a:cs typeface="+mn-cs"/>
                        </a:rPr>
                        <a:t>Fonds de commerce et Développement</a:t>
                      </a:r>
                    </a:p>
                  </a:txBody>
                  <a:tcPr marL="86005" marR="86005" anchor="ctr">
                    <a:solidFill>
                      <a:srgbClr val="00CC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64982">
                <a:tc>
                  <a:txBody>
                    <a:bodyPr/>
                    <a:lstStyle/>
                    <a:p>
                      <a:pPr algn="just" rtl="0" fontAlgn="ctr"/>
                      <a:r>
                        <a:rPr lang="fr-FR" sz="1400" b="1" kern="1200" dirty="0" smtClean="0">
                          <a:solidFill>
                            <a:schemeClr val="accent5">
                              <a:lumMod val="50000"/>
                            </a:schemeClr>
                          </a:solidFill>
                          <a:latin typeface="+mn-lt"/>
                          <a:ea typeface="+mn-ea"/>
                          <a:cs typeface="+mn-cs"/>
                        </a:rPr>
                        <a:t>Nb net de clients Bancarisés Principaux (BP)</a:t>
                      </a:r>
                    </a:p>
                  </a:txBody>
                  <a:tcPr marL="8959" marR="8959" marT="9525" marB="0" anchor="ctr">
                    <a:solidFill>
                      <a:schemeClr val="bg1">
                        <a:lumMod val="85000"/>
                      </a:schemeClr>
                    </a:solidFill>
                  </a:tcPr>
                </a:tc>
                <a:tc rowSpan="2">
                  <a:txBody>
                    <a:bodyPr/>
                    <a:lstStyle/>
                    <a:p>
                      <a:pPr algn="ctr"/>
                      <a:r>
                        <a:rPr lang="fr-FR" sz="1200" b="0" i="0" kern="1200" dirty="0" smtClean="0">
                          <a:solidFill>
                            <a:schemeClr val="dk1"/>
                          </a:solidFill>
                          <a:latin typeface="+mn-lt"/>
                          <a:ea typeface="+mn-ea"/>
                          <a:cs typeface="+mn-cs"/>
                        </a:rPr>
                        <a:t>Obj. annuel de l’UC</a:t>
                      </a:r>
                    </a:p>
                    <a:p>
                      <a:pPr algn="ctr"/>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DMA</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dirty="0" smtClean="0">
                          <a:latin typeface="+mn-lt"/>
                        </a:rPr>
                        <a:t>2%</a:t>
                      </a:r>
                      <a:endParaRPr lang="fr-FR" sz="1400" b="0" i="0" dirty="0">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0,08%</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0,24%</a:t>
                      </a:r>
                      <a:endParaRPr lang="fr-FR" sz="1400" b="0" i="0" kern="1200" dirty="0">
                        <a:solidFill>
                          <a:schemeClr val="dk1"/>
                        </a:solidFill>
                        <a:latin typeface="+mn-lt"/>
                        <a:ea typeface="+mn-ea"/>
                        <a:cs typeface="+mn-cs"/>
                      </a:endParaRPr>
                    </a:p>
                  </a:txBody>
                  <a:tcPr anchor="ctr">
                    <a:solidFill>
                      <a:schemeClr val="bg1">
                        <a:lumMod val="85000"/>
                      </a:schemeClr>
                    </a:solidFill>
                  </a:tcPr>
                </a:tc>
              </a:tr>
              <a:tr h="325094">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Nb net de clients Jeunes</a:t>
                      </a:r>
                      <a:r>
                        <a:rPr lang="fr-FR" sz="1400" b="1" kern="1200" baseline="0" dirty="0" smtClean="0">
                          <a:solidFill>
                            <a:schemeClr val="accent5">
                              <a:lumMod val="50000"/>
                            </a:schemeClr>
                          </a:solidFill>
                          <a:latin typeface="+mn-lt"/>
                          <a:ea typeface="+mn-ea"/>
                          <a:cs typeface="+mn-cs"/>
                        </a:rPr>
                        <a:t> </a:t>
                      </a:r>
                      <a:r>
                        <a:rPr lang="fr-FR" sz="1400" b="1" kern="1200" dirty="0" smtClean="0">
                          <a:solidFill>
                            <a:schemeClr val="accent5">
                              <a:lumMod val="50000"/>
                            </a:schemeClr>
                          </a:solidFill>
                          <a:latin typeface="+mn-lt"/>
                          <a:ea typeface="+mn-ea"/>
                          <a:cs typeface="+mn-cs"/>
                        </a:rPr>
                        <a:t>Bancarisés Principaux (JBP)</a:t>
                      </a:r>
                    </a:p>
                  </a:txBody>
                  <a:tcPr marL="8959" marR="8959" marT="9525" marB="0" anchor="ctr">
                    <a:solidFill>
                      <a:schemeClr val="bg1">
                        <a:lumMod val="85000"/>
                      </a:schemeClr>
                    </a:solidFill>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2%</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0,08%</a:t>
                      </a: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0,24%</a:t>
                      </a:r>
                      <a:endParaRPr lang="fr-FR" sz="1400" b="0" i="0" kern="1200" dirty="0">
                        <a:solidFill>
                          <a:schemeClr val="dk1"/>
                        </a:solidFill>
                        <a:latin typeface="+mn-lt"/>
                        <a:ea typeface="+mn-ea"/>
                        <a:cs typeface="+mn-cs"/>
                      </a:endParaRPr>
                    </a:p>
                  </a:txBody>
                  <a:tcPr anchor="ctr">
                    <a:solidFill>
                      <a:schemeClr val="bg1">
                        <a:lumMod val="85000"/>
                      </a:schemeClr>
                    </a:solidFill>
                  </a:tcPr>
                </a:tc>
              </a:tr>
              <a:tr h="285206">
                <a:tc>
                  <a:txBody>
                    <a:bodyPr/>
                    <a:lstStyle/>
                    <a:p>
                      <a:pPr marL="0" algn="just" defTabSz="914400" rtl="0" eaLnBrk="1" fontAlgn="ctr" latinLnBrk="0" hangingPunct="1"/>
                      <a:r>
                        <a:rPr lang="fr-FR" sz="1400" b="0" i="0" u="none" strike="noStrike" kern="1200" dirty="0" smtClean="0">
                          <a:solidFill>
                            <a:srgbClr val="000000"/>
                          </a:solidFill>
                          <a:effectLst/>
                          <a:latin typeface="+mn-lt"/>
                          <a:ea typeface="Verdana" pitchFamily="34" charset="0"/>
                          <a:cs typeface="Calibri" pitchFamily="34" charset="0"/>
                        </a:rPr>
                        <a:t>Taux de visite des relations patrimoniales* avec au moins une vente</a:t>
                      </a: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60%</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DMA</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dirty="0" smtClean="0">
                          <a:latin typeface="+mn-lt"/>
                        </a:rPr>
                        <a:t>3%</a:t>
                      </a:r>
                      <a:endParaRPr lang="fr-FR" sz="1400" b="0" i="0" dirty="0">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0,12%</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0,36%</a:t>
                      </a:r>
                      <a:endParaRPr lang="fr-FR" sz="1400" b="0" i="0" kern="1200" dirty="0">
                        <a:solidFill>
                          <a:schemeClr val="dk1"/>
                        </a:solidFill>
                        <a:latin typeface="+mn-lt"/>
                        <a:ea typeface="+mn-ea"/>
                        <a:cs typeface="+mn-cs"/>
                      </a:endParaRPr>
                    </a:p>
                  </a:txBody>
                  <a:tcPr anchor="ctr">
                    <a:solidFill>
                      <a:schemeClr val="bg1">
                        <a:lumMod val="85000"/>
                      </a:schemeClr>
                    </a:solidFill>
                  </a:tcPr>
                </a:tc>
              </a:tr>
              <a:tr h="355785">
                <a:tc>
                  <a:txBody>
                    <a:bodyPr/>
                    <a:lstStyle/>
                    <a:p>
                      <a:pPr marL="0" algn="just" defTabSz="914400" rtl="0" eaLnBrk="1" fontAlgn="ctr" latinLnBrk="0" hangingPunct="1"/>
                      <a:r>
                        <a:rPr lang="fr-FR" sz="1400" b="1" kern="1200" dirty="0" smtClean="0">
                          <a:solidFill>
                            <a:schemeClr val="accent5">
                              <a:lumMod val="50000"/>
                            </a:schemeClr>
                          </a:solidFill>
                          <a:latin typeface="+mn-lt"/>
                          <a:ea typeface="+mn-ea"/>
                          <a:cs typeface="+mn-cs"/>
                        </a:rPr>
                        <a:t>Excédents de collecte hors PEL</a:t>
                      </a:r>
                      <a:endParaRPr lang="fr-FR" sz="1400" b="1" kern="1200" dirty="0">
                        <a:solidFill>
                          <a:schemeClr val="accent5">
                            <a:lumMod val="50000"/>
                          </a:schemeClr>
                        </a:solidFill>
                        <a:latin typeface="+mn-lt"/>
                        <a:ea typeface="+mn-ea"/>
                        <a:cs typeface="+mn-cs"/>
                      </a:endParaRPr>
                    </a:p>
                  </a:txBody>
                  <a:tcPr marL="8959" marR="8959" marT="9525" marB="0" anchor="ctr">
                    <a:solidFill>
                      <a:schemeClr val="bg1">
                        <a:lumMod val="85000"/>
                      </a:schemeClr>
                    </a:solidFill>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dk1"/>
                          </a:solidFill>
                          <a:latin typeface="+mn-lt"/>
                          <a:ea typeface="+mn-ea"/>
                          <a:cs typeface="+mn-cs"/>
                        </a:rPr>
                        <a:t>Obj. annuel de l’UC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DFCG</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dirty="0" smtClean="0">
                          <a:latin typeface="+mn-lt"/>
                        </a:rPr>
                        <a:t>3%</a:t>
                      </a:r>
                      <a:endParaRPr lang="fr-FR" sz="1400" b="0" i="0" dirty="0">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0,12%</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0,36%</a:t>
                      </a:r>
                      <a:endParaRPr lang="fr-FR" sz="1400" b="0" i="0" kern="1200" dirty="0">
                        <a:solidFill>
                          <a:schemeClr val="dk1"/>
                        </a:solidFill>
                        <a:latin typeface="+mn-lt"/>
                        <a:ea typeface="+mn-ea"/>
                        <a:cs typeface="+mn-cs"/>
                      </a:endParaRPr>
                    </a:p>
                  </a:txBody>
                  <a:tcPr anchor="ctr">
                    <a:solidFill>
                      <a:schemeClr val="bg1">
                        <a:lumMod val="85000"/>
                      </a:schemeClr>
                    </a:solidFill>
                  </a:tcPr>
                </a:tc>
              </a:tr>
              <a:tr h="355785">
                <a:tc>
                  <a:txBody>
                    <a:bodyPr/>
                    <a:lstStyle/>
                    <a:p>
                      <a:pPr marL="0" algn="just" defTabSz="914400" rtl="0" eaLnBrk="1" fontAlgn="ctr" latinLnBrk="0" hangingPunct="1"/>
                      <a:r>
                        <a:rPr lang="fr-FR" sz="1400" b="1" kern="1200" dirty="0" smtClean="0">
                          <a:solidFill>
                            <a:schemeClr val="accent5">
                              <a:lumMod val="50000"/>
                            </a:schemeClr>
                          </a:solidFill>
                          <a:latin typeface="+mn-lt"/>
                          <a:ea typeface="+mn-ea"/>
                          <a:cs typeface="+mn-cs"/>
                        </a:rPr>
                        <a:t>Nb de</a:t>
                      </a:r>
                      <a:r>
                        <a:rPr lang="fr-FR" sz="1400" b="1" kern="1200" baseline="0" dirty="0" smtClean="0">
                          <a:solidFill>
                            <a:schemeClr val="accent5">
                              <a:lumMod val="50000"/>
                            </a:schemeClr>
                          </a:solidFill>
                          <a:latin typeface="+mn-lt"/>
                          <a:ea typeface="+mn-ea"/>
                          <a:cs typeface="+mn-cs"/>
                        </a:rPr>
                        <a:t> ventes nettes IARD/Prévoyance et produits de poche**</a:t>
                      </a:r>
                      <a:endParaRPr lang="fr-FR" sz="1400" b="1" kern="1200" dirty="0">
                        <a:solidFill>
                          <a:schemeClr val="accent5">
                            <a:lumMod val="50000"/>
                          </a:schemeClr>
                        </a:solidFill>
                        <a:latin typeface="+mn-lt"/>
                        <a:ea typeface="+mn-ea"/>
                        <a:cs typeface="+mn-cs"/>
                      </a:endParaRPr>
                    </a:p>
                  </a:txBody>
                  <a:tcPr marL="8959" marR="8959" marT="9525" marB="0" anchor="ctr">
                    <a:solidFill>
                      <a:schemeClr val="bg1">
                        <a:lumMod val="85000"/>
                      </a:schemeClr>
                    </a:solidFill>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dirty="0" smtClean="0">
                          <a:latin typeface="+mn-lt"/>
                        </a:rPr>
                        <a:t>2%</a:t>
                      </a:r>
                      <a:endParaRPr lang="fr-FR" sz="1400" b="0" i="0" dirty="0">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0,08%</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0,24%</a:t>
                      </a:r>
                      <a:endParaRPr lang="fr-FR" sz="1400" b="0" i="0" kern="1200" dirty="0">
                        <a:solidFill>
                          <a:schemeClr val="dk1"/>
                        </a:solidFill>
                        <a:latin typeface="+mn-lt"/>
                        <a:ea typeface="+mn-ea"/>
                        <a:cs typeface="+mn-cs"/>
                      </a:endParaRPr>
                    </a:p>
                  </a:txBody>
                  <a:tcPr anchor="ctr">
                    <a:solidFill>
                      <a:schemeClr val="bg1">
                        <a:lumMod val="85000"/>
                      </a:schemeClr>
                    </a:solidFill>
                  </a:tcPr>
                </a:tc>
              </a:tr>
              <a:tr h="355785">
                <a:tc>
                  <a:txBody>
                    <a:bodyPr/>
                    <a:lstStyle/>
                    <a:p>
                      <a:pPr marL="0" algn="just" defTabSz="914400" rtl="0" eaLnBrk="1" fontAlgn="ctr" latinLnBrk="0" hangingPunct="1"/>
                      <a:r>
                        <a:rPr lang="fr-FR" sz="1400" b="1" kern="1200" dirty="0" smtClean="0">
                          <a:solidFill>
                            <a:schemeClr val="accent5">
                              <a:lumMod val="50000"/>
                            </a:schemeClr>
                          </a:solidFill>
                          <a:latin typeface="+mn-lt"/>
                          <a:ea typeface="+mn-ea"/>
                          <a:cs typeface="+mn-cs"/>
                        </a:rPr>
                        <a:t>Rentabilité/Diversification de la production </a:t>
                      </a:r>
                      <a:endParaRPr lang="fr-FR" sz="1400" b="1" kern="1200" dirty="0">
                        <a:solidFill>
                          <a:schemeClr val="accent5">
                            <a:lumMod val="50000"/>
                          </a:schemeClr>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de l’UC</a:t>
                      </a:r>
                    </a:p>
                    <a:p>
                      <a:pPr marL="0" algn="ctr" defTabSz="914400" rtl="0" eaLnBrk="1" latinLnBrk="0" hangingPunct="1"/>
                      <a:r>
                        <a:rPr lang="fr-FR" sz="1200" b="0" i="1" kern="1200" dirty="0" smtClean="0">
                          <a:solidFill>
                            <a:schemeClr val="dk1"/>
                          </a:solidFill>
                          <a:latin typeface="+mn-lt"/>
                          <a:ea typeface="+mn-ea"/>
                          <a:cs typeface="+mn-cs"/>
                        </a:rPr>
                        <a:t>Source GPS</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dirty="0" smtClean="0">
                          <a:latin typeface="+mn-lt"/>
                        </a:rPr>
                        <a:t>8%</a:t>
                      </a:r>
                      <a:endParaRPr lang="fr-FR" sz="1400" b="0" i="0" dirty="0">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0,32%</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0,96%</a:t>
                      </a:r>
                      <a:endParaRPr lang="fr-FR" sz="1400" b="0" i="0" kern="1200" dirty="0">
                        <a:solidFill>
                          <a:schemeClr val="dk1"/>
                        </a:solidFill>
                        <a:latin typeface="+mn-lt"/>
                        <a:ea typeface="+mn-ea"/>
                        <a:cs typeface="+mn-cs"/>
                      </a:endParaRPr>
                    </a:p>
                  </a:txBody>
                  <a:tcPr anchor="ctr">
                    <a:solidFill>
                      <a:schemeClr val="bg1">
                        <a:lumMod val="85000"/>
                      </a:schemeClr>
                    </a:solidFill>
                  </a:tcPr>
                </a:tc>
              </a:tr>
              <a:tr h="259080">
                <a:tc gridSpan="5">
                  <a:txBody>
                    <a:bodyPr/>
                    <a:lstStyle/>
                    <a:p>
                      <a:pPr marL="0" algn="ctr" defTabSz="914400" rtl="0" eaLnBrk="1" fontAlgn="ctr" latinLnBrk="0" hangingPunct="1"/>
                      <a:r>
                        <a:rPr lang="fr-FR" sz="1400" b="1" kern="1200" baseline="0" dirty="0" smtClean="0">
                          <a:solidFill>
                            <a:schemeClr val="accent5">
                              <a:lumMod val="50000"/>
                            </a:schemeClr>
                          </a:solidFill>
                          <a:latin typeface="+mn-lt"/>
                          <a:ea typeface="+mn-ea"/>
                          <a:cs typeface="+mn-cs"/>
                        </a:rPr>
                        <a:t>Qualité de service et qualité des données</a:t>
                      </a:r>
                      <a:endParaRPr lang="fr-FR" sz="1400" b="1" kern="1200" baseline="0" dirty="0">
                        <a:solidFill>
                          <a:schemeClr val="accent5">
                            <a:lumMod val="50000"/>
                          </a:schemeClr>
                        </a:solidFill>
                        <a:latin typeface="+mn-lt"/>
                        <a:ea typeface="+mn-ea"/>
                        <a:cs typeface="+mn-cs"/>
                      </a:endParaRPr>
                    </a:p>
                  </a:txBody>
                  <a:tcPr marL="8959" marR="8959" marT="9525" marB="0" anchor="ctr">
                    <a:solidFill>
                      <a:srgbClr val="EA9922"/>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447755">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QHD- Satisfaction globale : moyenne arithmétique </a:t>
                      </a:r>
                    </a:p>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sur l'année civile</a:t>
                      </a:r>
                    </a:p>
                  </a:txBody>
                  <a:tcPr marL="8959" marR="8959" marT="9525" marB="0" anchor="c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dk1"/>
                          </a:solidFill>
                          <a:latin typeface="+mn-lt"/>
                          <a:ea typeface="+mn-ea"/>
                          <a:cs typeface="+mn-cs"/>
                        </a:rPr>
                        <a:t>Obj. annuel de l’UC*** </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Qualité</a:t>
                      </a:r>
                    </a:p>
                  </a:txBody>
                  <a:tcPr marL="8959" marR="8959" marT="9525" marB="0" anchor="ctr">
                    <a:solidFill>
                      <a:schemeClr val="bg1">
                        <a:lumMod val="85000"/>
                      </a:schemeClr>
                    </a:solidFill>
                  </a:tcPr>
                </a:tc>
                <a:tc>
                  <a:txBody>
                    <a:bodyPr/>
                    <a:lstStyle/>
                    <a:p>
                      <a:pPr algn="ctr"/>
                      <a:r>
                        <a:rPr lang="fr-FR" sz="1400" b="0" i="0" dirty="0" smtClean="0">
                          <a:solidFill>
                            <a:schemeClr val="tx1"/>
                          </a:solidFill>
                          <a:latin typeface="+mn-lt"/>
                        </a:rPr>
                        <a:t>8%</a:t>
                      </a:r>
                      <a:endParaRPr lang="fr-FR" sz="1400" b="0" i="0" dirty="0">
                        <a:solidFill>
                          <a:schemeClr val="tx1"/>
                        </a:solidFill>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0,32%</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0,96%</a:t>
                      </a:r>
                      <a:endParaRPr lang="fr-FR" sz="1400" b="0" i="0" kern="1200" dirty="0">
                        <a:solidFill>
                          <a:schemeClr val="dk1"/>
                        </a:solidFill>
                        <a:latin typeface="+mn-lt"/>
                        <a:ea typeface="+mn-ea"/>
                        <a:cs typeface="+mn-cs"/>
                      </a:endParaRPr>
                    </a:p>
                  </a:txBody>
                  <a:tcPr anchor="ctr">
                    <a:solidFill>
                      <a:schemeClr val="bg1">
                        <a:lumMod val="85000"/>
                      </a:schemeClr>
                    </a:solidFill>
                  </a:tcPr>
                </a:tc>
              </a:tr>
              <a:tr h="419100">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Nb de coordonnées mails, tél, portables collectées </a:t>
                      </a:r>
                    </a:p>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mn-lt"/>
                          <a:ea typeface="+mn-ea"/>
                          <a:cs typeface="+mn-cs"/>
                        </a:rPr>
                        <a:t>avec Opt-in par ETP</a:t>
                      </a: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annuel de l’UC</a:t>
                      </a:r>
                    </a:p>
                    <a:p>
                      <a:pPr marL="0" algn="ctr" defTabSz="914400" rtl="0" eaLnBrk="1" latinLnBrk="0" hangingPunct="1"/>
                      <a:r>
                        <a:rPr lang="fr-FR" sz="1200" b="0" i="0" kern="1200" dirty="0" smtClean="0">
                          <a:solidFill>
                            <a:schemeClr val="dk1"/>
                          </a:solidFill>
                          <a:latin typeface="+mn-lt"/>
                          <a:ea typeface="+mn-ea"/>
                          <a:cs typeface="+mn-cs"/>
                        </a:rPr>
                        <a:t> </a:t>
                      </a:r>
                      <a:r>
                        <a:rPr lang="fr-FR" sz="1200" b="0" i="1" kern="1200" dirty="0" smtClean="0">
                          <a:solidFill>
                            <a:schemeClr val="dk1"/>
                          </a:solidFill>
                          <a:latin typeface="+mn-lt"/>
                          <a:ea typeface="+mn-ea"/>
                          <a:cs typeface="+mn-cs"/>
                        </a:rPr>
                        <a:t>Source DMA/DRH</a:t>
                      </a:r>
                    </a:p>
                  </a:txBody>
                  <a:tcPr marL="8959" marR="8959" marT="9525" marB="0" anchor="ctr">
                    <a:solidFill>
                      <a:schemeClr val="bg1">
                        <a:lumMod val="85000"/>
                      </a:schemeClr>
                    </a:solidFill>
                  </a:tcPr>
                </a:tc>
                <a:tc>
                  <a:txBody>
                    <a:bodyPr/>
                    <a:lstStyle/>
                    <a:p>
                      <a:pPr algn="ctr"/>
                      <a:r>
                        <a:rPr lang="fr-FR" sz="1400" b="0" i="0" dirty="0" smtClean="0">
                          <a:latin typeface="+mn-lt"/>
                        </a:rPr>
                        <a:t>2%</a:t>
                      </a:r>
                      <a:endParaRPr lang="fr-FR" sz="1400" b="0" i="0" dirty="0">
                        <a:latin typeface="+mn-lt"/>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0,08%</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0,24%</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r>
              <a:tr h="278050">
                <a:tc>
                  <a:txBody>
                    <a:bodyPr/>
                    <a:lstStyle/>
                    <a:p>
                      <a:pPr marL="0" algn="l" defTabSz="914400" rtl="0" eaLnBrk="1" fontAlgn="ctr" latinLnBrk="0" hangingPunct="1"/>
                      <a:r>
                        <a:rPr lang="fr-FR" sz="1400" b="1" i="1" kern="1200" dirty="0" smtClean="0">
                          <a:solidFill>
                            <a:schemeClr val="tx1"/>
                          </a:solidFill>
                          <a:latin typeface="+mn-lt"/>
                        </a:rPr>
                        <a:t>Total des points</a:t>
                      </a:r>
                      <a:r>
                        <a:rPr lang="fr-FR" sz="1400" b="1" i="1" kern="1200" baseline="0" dirty="0" smtClean="0">
                          <a:solidFill>
                            <a:schemeClr val="tx1"/>
                          </a:solidFill>
                          <a:latin typeface="+mn-lt"/>
                        </a:rPr>
                        <a:t> </a:t>
                      </a:r>
                      <a:r>
                        <a:rPr lang="fr-FR" sz="1400" b="0" i="1" kern="1200" baseline="0" dirty="0" smtClean="0">
                          <a:solidFill>
                            <a:schemeClr val="tx1"/>
                          </a:solidFill>
                          <a:latin typeface="+mn-lt"/>
                        </a:rPr>
                        <a:t>(l’échelle des points est disponible en annexe)</a:t>
                      </a:r>
                      <a:endParaRPr lang="fr-FR" sz="1400" b="0" i="1" kern="1200" dirty="0" smtClean="0">
                        <a:solidFill>
                          <a:schemeClr val="tx1"/>
                        </a:solidFill>
                        <a:latin typeface="+mn-lt"/>
                      </a:endParaRPr>
                    </a:p>
                  </a:txBody>
                  <a:tcPr marL="8959" marR="8959" marT="9525" marB="0" anchor="ctr">
                    <a:solidFill>
                      <a:schemeClr val="bg1">
                        <a:lumMod val="65000"/>
                      </a:schemeClr>
                    </a:solidFill>
                  </a:tcPr>
                </a:tc>
                <a:tc>
                  <a:txBody>
                    <a:bodyPr/>
                    <a:lstStyle/>
                    <a:p>
                      <a:endParaRPr lang="fr-FR" dirty="0"/>
                    </a:p>
                  </a:txBody>
                  <a:tcPr marL="8959" marR="8959" marT="9525" marB="0" anchor="ctr">
                    <a:solidFill>
                      <a:schemeClr val="bg1">
                        <a:lumMod val="65000"/>
                      </a:schemeClr>
                    </a:solidFill>
                  </a:tcPr>
                </a:tc>
                <a:tc>
                  <a:txBody>
                    <a:bodyPr/>
                    <a:lstStyle/>
                    <a:p>
                      <a:pPr algn="ctr"/>
                      <a:r>
                        <a:rPr lang="fr-FR" sz="1400" b="1" i="1" dirty="0" smtClean="0">
                          <a:latin typeface="+mn-lt"/>
                        </a:rPr>
                        <a:t>30%</a:t>
                      </a:r>
                      <a:endParaRPr lang="fr-FR" sz="1400" b="1" i="1" dirty="0">
                        <a:latin typeface="+mn-lt"/>
                      </a:endParaRPr>
                    </a:p>
                  </a:txBody>
                  <a:tcPr marL="8959" marR="8959" marT="9525" marB="0" anchor="ctr">
                    <a:solidFill>
                      <a:schemeClr val="bg1">
                        <a:lumMod val="65000"/>
                      </a:schemeClr>
                    </a:solidFill>
                  </a:tcPr>
                </a:tc>
                <a:tc>
                  <a:txBody>
                    <a:bodyPr/>
                    <a:lstStyle/>
                    <a:p>
                      <a:pPr algn="ctr"/>
                      <a:r>
                        <a:rPr lang="fr-FR" sz="1400" b="1" i="1" kern="1200" dirty="0" smtClean="0">
                          <a:solidFill>
                            <a:schemeClr val="dk1"/>
                          </a:solidFill>
                          <a:latin typeface="+mn-lt"/>
                          <a:ea typeface="+mn-ea"/>
                          <a:cs typeface="+mn-cs"/>
                        </a:rPr>
                        <a:t>1,2%</a:t>
                      </a:r>
                      <a:endParaRPr lang="fr-FR" sz="1400" b="1" i="1" kern="1200" dirty="0">
                        <a:solidFill>
                          <a:schemeClr val="dk1"/>
                        </a:solidFill>
                        <a:latin typeface="+mn-lt"/>
                        <a:ea typeface="+mn-ea"/>
                        <a:cs typeface="+mn-cs"/>
                      </a:endParaRPr>
                    </a:p>
                  </a:txBody>
                  <a:tcPr marL="8959" marR="8959" marT="9525" marB="0" anchor="ctr">
                    <a:solidFill>
                      <a:schemeClr val="bg1">
                        <a:lumMod val="65000"/>
                      </a:schemeClr>
                    </a:solidFill>
                  </a:tcPr>
                </a:tc>
                <a:tc>
                  <a:txBody>
                    <a:bodyPr/>
                    <a:lstStyle/>
                    <a:p>
                      <a:pPr algn="ctr"/>
                      <a:r>
                        <a:rPr lang="fr-FR" sz="1400" b="1" i="1" kern="1200" dirty="0" smtClean="0">
                          <a:solidFill>
                            <a:schemeClr val="dk1"/>
                          </a:solidFill>
                          <a:latin typeface="+mn-lt"/>
                          <a:ea typeface="+mn-ea"/>
                          <a:cs typeface="+mn-cs"/>
                        </a:rPr>
                        <a:t>3,6%</a:t>
                      </a:r>
                      <a:endParaRPr lang="fr-FR" sz="1400" b="1" i="1" kern="1200" dirty="0">
                        <a:solidFill>
                          <a:schemeClr val="dk1"/>
                        </a:solidFill>
                        <a:latin typeface="+mn-lt"/>
                        <a:ea typeface="+mn-ea"/>
                        <a:cs typeface="+mn-cs"/>
                      </a:endParaRPr>
                    </a:p>
                  </a:txBody>
                  <a:tcPr marL="8959" marR="8959" marT="9525" marB="0" anchor="ctr">
                    <a:solidFill>
                      <a:schemeClr val="bg1">
                        <a:lumMod val="65000"/>
                      </a:schemeClr>
                    </a:solidFill>
                  </a:tcPr>
                </a:tc>
              </a:tr>
            </a:tbl>
          </a:graphicData>
        </a:graphic>
      </p:graphicFrame>
      <p:pic>
        <p:nvPicPr>
          <p:cNvPr id="15"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96875" y="1233397"/>
            <a:ext cx="393700" cy="379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2550344"/>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2946752"/>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3963670"/>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3591635"/>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4303096"/>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5015230"/>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676458" y="5462905"/>
            <a:ext cx="258385" cy="25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ZoneTexte 22"/>
          <p:cNvSpPr txBox="1"/>
          <p:nvPr/>
        </p:nvSpPr>
        <p:spPr>
          <a:xfrm>
            <a:off x="596900" y="6223328"/>
            <a:ext cx="8328025" cy="600164"/>
          </a:xfrm>
          <a:prstGeom prst="rect">
            <a:avLst/>
          </a:prstGeom>
          <a:solidFill>
            <a:schemeClr val="bg1"/>
          </a:solidFill>
        </p:spPr>
        <p:txBody>
          <a:bodyPr wrap="square" rtlCol="0">
            <a:spAutoFit/>
          </a:bodyPr>
          <a:lstStyle/>
          <a:p>
            <a:r>
              <a:rPr lang="fr-FR" sz="1100" dirty="0" smtClean="0"/>
              <a:t>* Relation patrimoniale = client avec une surface financière ≥ 75K€ ou plusieurs clients avec une surface financière totale ≥ 100K€.</a:t>
            </a:r>
          </a:p>
          <a:p>
            <a:r>
              <a:rPr lang="fr-FR" sz="1100" dirty="0" smtClean="0"/>
              <a:t>**Les ventes nettes de Protection Juridique, Sécur’Urgences, Sécur’média, Assur’Epargne sont plafonnées à 120% du total</a:t>
            </a:r>
          </a:p>
          <a:p>
            <a:r>
              <a:rPr lang="fr-FR" sz="1100" dirty="0" smtClean="0"/>
              <a:t>*** Si obj. ≥ 65% = 100, si obj.&gt; 72% = 120 OU si obj. ≥ 50% ET progression ≥ 5% = 100, si ≥ 10% = 120.</a:t>
            </a:r>
            <a:endParaRPr lang="fr-FR" sz="1100" dirty="0"/>
          </a:p>
        </p:txBody>
      </p:sp>
      <p:sp>
        <p:nvSpPr>
          <p:cNvPr id="26" name="Rectangle 25">
            <a:hlinkClick r:id="rId4"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2812676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au 11"/>
          <p:cNvGraphicFramePr>
            <a:graphicFrameLocks noGrp="1"/>
          </p:cNvGraphicFramePr>
          <p:nvPr>
            <p:extLst>
              <p:ext uri="{D42A27DB-BD31-4B8C-83A1-F6EECF244321}">
                <p14:modId xmlns:p14="http://schemas.microsoft.com/office/powerpoint/2010/main" val="1168605438"/>
              </p:ext>
            </p:extLst>
          </p:nvPr>
        </p:nvGraphicFramePr>
        <p:xfrm>
          <a:off x="582056" y="1181099"/>
          <a:ext cx="8195230" cy="4917135"/>
        </p:xfrm>
        <a:graphic>
          <a:graphicData uri="http://schemas.openxmlformats.org/drawingml/2006/table">
            <a:tbl>
              <a:tblPr firstRow="1" bandRow="1">
                <a:tableStyleId>{5C22544A-7EE6-4342-B048-85BDC9FD1C3A}</a:tableStyleId>
              </a:tblPr>
              <a:tblGrid>
                <a:gridCol w="4513819"/>
                <a:gridCol w="1314450"/>
                <a:gridCol w="702276"/>
                <a:gridCol w="845938"/>
                <a:gridCol w="818747"/>
              </a:tblGrid>
              <a:tr h="583709">
                <a:tc gridSpan="5">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collectifs Professionnels</a:t>
                      </a:r>
                      <a:r>
                        <a:rPr lang="fr-FR" sz="1800" i="0" baseline="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pour le métier de DUC</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299918">
                <a:tc>
                  <a:txBody>
                    <a:bodyPr/>
                    <a:lstStyle/>
                    <a:p>
                      <a:pPr algn="ctr"/>
                      <a:r>
                        <a:rPr lang="fr-FR" sz="1400" b="1" i="0" dirty="0" smtClean="0">
                          <a:solidFill>
                            <a:schemeClr val="bg1"/>
                          </a:solidFill>
                          <a:latin typeface="+mn-lt"/>
                          <a:ea typeface="Verdana" pitchFamily="34" charset="0"/>
                          <a:cs typeface="Calibri" pitchFamily="34" charset="0"/>
                        </a:rPr>
                        <a:t>Critères</a:t>
                      </a: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Objectif – </a:t>
                      </a:r>
                      <a:r>
                        <a:rPr lang="fr-FR" sz="1400" b="1" i="1" kern="1200" baseline="0" dirty="0" smtClean="0">
                          <a:solidFill>
                            <a:schemeClr val="bg1"/>
                          </a:solidFill>
                          <a:latin typeface="+mn-lt"/>
                          <a:ea typeface="Verdana" pitchFamily="34" charset="0"/>
                          <a:cs typeface="Calibri" pitchFamily="34" charset="0"/>
                        </a:rPr>
                        <a:t>Source</a:t>
                      </a:r>
                      <a:endParaRPr lang="fr-FR" sz="1400" b="1" i="1" kern="1200" baseline="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Poids</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100% de l’obj.</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120% de l’obj.</a:t>
                      </a:r>
                    </a:p>
                  </a:txBody>
                  <a:tcPr marL="86005" marR="86005" anchor="ctr">
                    <a:solidFill>
                      <a:schemeClr val="bg1">
                        <a:lumMod val="65000"/>
                      </a:schemeClr>
                    </a:solidFill>
                  </a:tcPr>
                </a:tc>
              </a:tr>
              <a:tr h="299918">
                <a:tc gridSpan="5">
                  <a:txBody>
                    <a:bodyPr/>
                    <a:lstStyle/>
                    <a:p>
                      <a:pPr lvl="1" algn="ctr"/>
                      <a:r>
                        <a:rPr lang="fr-FR" sz="1400" b="1" kern="1200" baseline="0" dirty="0" smtClean="0">
                          <a:solidFill>
                            <a:schemeClr val="accent5">
                              <a:lumMod val="50000"/>
                            </a:schemeClr>
                          </a:solidFill>
                          <a:latin typeface="+mn-lt"/>
                          <a:ea typeface="+mn-ea"/>
                          <a:cs typeface="+mn-cs"/>
                        </a:rPr>
                        <a:t>Fonds de commerce et Développement</a:t>
                      </a:r>
                    </a:p>
                  </a:txBody>
                  <a:tcPr marL="86005" marR="86005" anchor="ctr">
                    <a:solidFill>
                      <a:srgbClr val="00CC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411363">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Nb brut de Crédits MLT et crédits bail engagés</a:t>
                      </a:r>
                    </a:p>
                  </a:txBody>
                  <a:tcPr marL="8959" marR="8959" marT="9525" marB="0" anchor="ctr">
                    <a:solidFill>
                      <a:schemeClr val="bg1">
                        <a:lumMod val="85000"/>
                      </a:schemeClr>
                    </a:solidFill>
                  </a:tcPr>
                </a:tc>
                <a:tc rowSpan="2">
                  <a:txBody>
                    <a:bodyPr/>
                    <a:lstStyle/>
                    <a:p>
                      <a:pPr algn="ctr"/>
                      <a:r>
                        <a:rPr lang="fr-FR" sz="1200" b="0" i="1" kern="1200" dirty="0" smtClean="0">
                          <a:solidFill>
                            <a:schemeClr val="dk1"/>
                          </a:solidFill>
                          <a:latin typeface="+mn-lt"/>
                          <a:ea typeface="+mn-ea"/>
                          <a:cs typeface="+mn-cs"/>
                        </a:rPr>
                        <a:t>Obj. annuel de l’UC</a:t>
                      </a:r>
                    </a:p>
                    <a:p>
                      <a:pPr algn="ctr"/>
                      <a:r>
                        <a:rPr lang="fr-FR" sz="1200" b="0" i="1" kern="1200" dirty="0" smtClean="0">
                          <a:solidFill>
                            <a:schemeClr val="dk1"/>
                          </a:solidFill>
                          <a:latin typeface="+mn-lt"/>
                          <a:ea typeface="+mn-ea"/>
                          <a:cs typeface="+mn-cs"/>
                        </a:rPr>
                        <a:t> Source DFCG</a:t>
                      </a:r>
                    </a:p>
                  </a:txBody>
                  <a:tcPr marL="8959" marR="8959" marT="9525" marB="0" anchor="ctr">
                    <a:solidFill>
                      <a:schemeClr val="bg1">
                        <a:lumMod val="85000"/>
                      </a:schemeClr>
                    </a:solidFill>
                  </a:tcPr>
                </a:tc>
                <a:tc>
                  <a:txBody>
                    <a:bodyPr/>
                    <a:lstStyle/>
                    <a:p>
                      <a:pPr algn="ctr"/>
                      <a:r>
                        <a:rPr lang="fr-FR" sz="1400" b="0" i="0" dirty="0" smtClean="0">
                          <a:latin typeface="+mn-lt"/>
                        </a:rPr>
                        <a:t>5%</a:t>
                      </a:r>
                      <a:endParaRPr lang="fr-FR" sz="1400" b="0" i="0" dirty="0">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0,20%</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0,6%</a:t>
                      </a:r>
                      <a:endParaRPr lang="fr-FR" sz="1400" b="0" i="0" kern="1200" dirty="0">
                        <a:solidFill>
                          <a:schemeClr val="dk1"/>
                        </a:solidFill>
                        <a:latin typeface="+mn-lt"/>
                        <a:ea typeface="+mn-ea"/>
                        <a:cs typeface="+mn-cs"/>
                      </a:endParaRPr>
                    </a:p>
                  </a:txBody>
                  <a:tcPr anchor="ctr">
                    <a:solidFill>
                      <a:schemeClr val="bg1">
                        <a:lumMod val="85000"/>
                      </a:schemeClr>
                    </a:solidFill>
                  </a:tcPr>
                </a:tc>
              </a:tr>
              <a:tr h="411363">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0" i="0" u="none" strike="noStrike" kern="1200" dirty="0" smtClean="0">
                          <a:solidFill>
                            <a:srgbClr val="000000"/>
                          </a:solidFill>
                          <a:effectLst/>
                          <a:latin typeface="+mn-lt"/>
                          <a:ea typeface="Verdana" pitchFamily="34" charset="0"/>
                          <a:cs typeface="Calibri" pitchFamily="34" charset="0"/>
                        </a:rPr>
                        <a:t>Nb ventes nettes de CCE, forfaits, cartes business et contrats monétiques</a:t>
                      </a:r>
                    </a:p>
                  </a:txBody>
                  <a:tcPr marL="8959" marR="8959" marT="9525" marB="0" anchor="ctr">
                    <a:solidFill>
                      <a:schemeClr val="bg1">
                        <a:lumMod val="85000"/>
                      </a:schemeClr>
                    </a:solidFill>
                  </a:tcPr>
                </a:tc>
                <a:tc vMerge="1">
                  <a:txBody>
                    <a:bodyPr/>
                    <a:lstStyle/>
                    <a:p>
                      <a:pPr algn="ctr"/>
                      <a:endParaRPr lang="fr-FR" sz="1200" b="0" i="1" kern="1200" dirty="0" smtClean="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4%</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0,16%</a:t>
                      </a: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0,48%</a:t>
                      </a:r>
                      <a:endParaRPr lang="fr-FR" sz="1400" b="0" i="0" kern="1200" dirty="0">
                        <a:solidFill>
                          <a:schemeClr val="dk1"/>
                        </a:solidFill>
                        <a:latin typeface="+mn-lt"/>
                        <a:ea typeface="+mn-ea"/>
                        <a:cs typeface="+mn-cs"/>
                      </a:endParaRPr>
                    </a:p>
                  </a:txBody>
                  <a:tcPr anchor="ctr">
                    <a:solidFill>
                      <a:schemeClr val="bg1">
                        <a:lumMod val="85000"/>
                      </a:schemeClr>
                    </a:solidFill>
                  </a:tcPr>
                </a:tc>
              </a:tr>
              <a:tr h="330809">
                <a:tc gridSpan="5">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400" b="1" kern="1200" baseline="0" dirty="0" smtClean="0">
                          <a:solidFill>
                            <a:schemeClr val="accent5">
                              <a:lumMod val="50000"/>
                            </a:schemeClr>
                          </a:solidFill>
                          <a:latin typeface="+mn-lt"/>
                          <a:ea typeface="+mn-ea"/>
                          <a:cs typeface="+mn-cs"/>
                        </a:rPr>
                        <a:t>Risques</a:t>
                      </a:r>
                    </a:p>
                  </a:txBody>
                  <a:tcPr marL="8959" marR="8959" marT="9525" marB="0" anchor="ctr">
                    <a:solidFill>
                      <a:srgbClr val="00FFCC"/>
                    </a:solidFill>
                  </a:tcPr>
                </a:tc>
                <a:tc hMerge="1">
                  <a:txBody>
                    <a:bodyPr/>
                    <a:lstStyle/>
                    <a:p>
                      <a:endParaRPr lang="fr-FR"/>
                    </a:p>
                  </a:txBody>
                  <a:tcPr/>
                </a:tc>
                <a:tc hMerge="1">
                  <a:txBody>
                    <a:bodyPr/>
                    <a:lstStyle/>
                    <a:p>
                      <a:endParaRPr lang="fr-FR"/>
                    </a:p>
                  </a:txBody>
                  <a:tcPr/>
                </a:tc>
                <a:tc hMerge="1">
                  <a:txBody>
                    <a:bodyPr/>
                    <a:lstStyle/>
                    <a:p>
                      <a:pPr algn="ctr"/>
                      <a:endParaRPr lang="fr-FR" sz="1400" b="0" i="0" kern="1200" dirty="0">
                        <a:solidFill>
                          <a:schemeClr val="dk1"/>
                        </a:solidFill>
                        <a:latin typeface="+mn-lt"/>
                        <a:ea typeface="+mn-ea"/>
                        <a:cs typeface="+mn-cs"/>
                      </a:endParaRPr>
                    </a:p>
                  </a:txBody>
                  <a:tcPr anchor="ctr">
                    <a:solidFill>
                      <a:schemeClr val="bg1">
                        <a:lumMod val="85000"/>
                      </a:schemeClr>
                    </a:solidFill>
                  </a:tcPr>
                </a:tc>
                <a:tc hMerge="1">
                  <a:txBody>
                    <a:bodyPr/>
                    <a:lstStyle/>
                    <a:p>
                      <a:pPr algn="ctr"/>
                      <a:endParaRPr lang="fr-FR" sz="1400" b="0" i="0" kern="1200" dirty="0">
                        <a:solidFill>
                          <a:schemeClr val="dk1"/>
                        </a:solidFill>
                        <a:latin typeface="+mn-lt"/>
                        <a:ea typeface="+mn-ea"/>
                        <a:cs typeface="+mn-cs"/>
                      </a:endParaRPr>
                    </a:p>
                  </a:txBody>
                  <a:tcPr anchor="ctr">
                    <a:solidFill>
                      <a:schemeClr val="bg1">
                        <a:lumMod val="85000"/>
                      </a:schemeClr>
                    </a:solidFill>
                  </a:tcPr>
                </a:tc>
              </a:tr>
              <a:tr h="402449">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0" i="0" u="none" strike="noStrike" kern="1200" dirty="0" smtClean="0">
                          <a:solidFill>
                            <a:srgbClr val="000000"/>
                          </a:solidFill>
                          <a:effectLst/>
                          <a:latin typeface="+mn-lt"/>
                          <a:ea typeface="Verdana" pitchFamily="34" charset="0"/>
                          <a:cs typeface="Calibri" pitchFamily="34" charset="0"/>
                        </a:rPr>
                        <a:t>Révision Annuelle :</a:t>
                      </a:r>
                      <a:r>
                        <a:rPr lang="fr-FR" sz="1400" b="0" i="0" u="none" strike="noStrike" kern="1200" baseline="0" dirty="0" smtClean="0">
                          <a:solidFill>
                            <a:srgbClr val="000000"/>
                          </a:solidFill>
                          <a:effectLst/>
                          <a:latin typeface="+mn-lt"/>
                          <a:ea typeface="Verdana" pitchFamily="34" charset="0"/>
                          <a:cs typeface="Calibri" pitchFamily="34" charset="0"/>
                        </a:rPr>
                        <a:t> t</a:t>
                      </a:r>
                      <a:r>
                        <a:rPr lang="fr-FR" sz="1400" b="0" i="0" u="none" strike="noStrike" kern="1200" dirty="0" smtClean="0">
                          <a:solidFill>
                            <a:srgbClr val="000000"/>
                          </a:solidFill>
                          <a:effectLst/>
                          <a:latin typeface="+mn-lt"/>
                          <a:ea typeface="Verdana" pitchFamily="34" charset="0"/>
                          <a:cs typeface="Calibri" pitchFamily="34" charset="0"/>
                        </a:rPr>
                        <a:t>aux de client ayant un encours pro révisé sur les 3 items indissociables (Mise à jour du bilan, Validation de la révision dans DSC, Mise à jour du DRC complète)</a:t>
                      </a:r>
                    </a:p>
                  </a:txBody>
                  <a:tcPr marL="8959" marR="8959" marT="9525" marB="0" anchor="ctr">
                    <a:solidFill>
                      <a:schemeClr val="bg1">
                        <a:lumMod val="85000"/>
                      </a:schemeClr>
                    </a:solidFill>
                  </a:tcPr>
                </a:tc>
                <a:tc>
                  <a:txBody>
                    <a:bodyPr/>
                    <a:lstStyle/>
                    <a:p>
                      <a:pPr marL="0" algn="ctr" defTabSz="914400" rtl="0" eaLnBrk="1" latinLnBrk="0" hangingPunct="1"/>
                      <a:r>
                        <a:rPr lang="fr-FR" sz="1200" b="0" i="1" kern="1200" dirty="0" err="1" smtClean="0">
                          <a:solidFill>
                            <a:schemeClr val="dk1"/>
                          </a:solidFill>
                          <a:latin typeface="+mn-lt"/>
                          <a:ea typeface="+mn-ea"/>
                          <a:cs typeface="+mn-cs"/>
                        </a:rPr>
                        <a:t>Obj</a:t>
                      </a:r>
                      <a:r>
                        <a:rPr lang="fr-FR" sz="1200" b="0" i="1" kern="1200" dirty="0" smtClean="0">
                          <a:solidFill>
                            <a:schemeClr val="dk1"/>
                          </a:solidFill>
                          <a:latin typeface="+mn-lt"/>
                          <a:ea typeface="+mn-ea"/>
                          <a:cs typeface="+mn-cs"/>
                        </a:rPr>
                        <a:t>.</a:t>
                      </a:r>
                      <a:r>
                        <a:rPr lang="fr-FR" sz="1200" b="0" i="1" kern="1200" baseline="0" dirty="0" smtClean="0">
                          <a:solidFill>
                            <a:schemeClr val="dk1"/>
                          </a:solidFill>
                          <a:latin typeface="+mn-lt"/>
                          <a:ea typeface="+mn-ea"/>
                          <a:cs typeface="+mn-cs"/>
                        </a:rPr>
                        <a:t> de l’UC*</a:t>
                      </a:r>
                    </a:p>
                    <a:p>
                      <a:pPr marL="0" marR="0" indent="0" algn="ctr" defTabSz="9144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mn-lt"/>
                          <a:ea typeface="+mn-ea"/>
                          <a:cs typeface="+mn-cs"/>
                        </a:rPr>
                        <a:t>Source DRCCP</a:t>
                      </a:r>
                    </a:p>
                  </a:txBody>
                  <a:tcPr marL="8959" marR="8959" marT="9525" marB="0" anchor="ctr">
                    <a:solidFill>
                      <a:schemeClr val="bg1">
                        <a:lumMod val="85000"/>
                      </a:schemeClr>
                    </a:solidFill>
                  </a:tcPr>
                </a:tc>
                <a:tc>
                  <a:txBody>
                    <a:bodyPr/>
                    <a:lstStyle/>
                    <a:p>
                      <a:pPr algn="ctr"/>
                      <a:r>
                        <a:rPr lang="fr-FR" sz="1400" b="0" i="0" dirty="0" smtClean="0">
                          <a:latin typeface="+mn-lt"/>
                        </a:rPr>
                        <a:t>4%</a:t>
                      </a:r>
                      <a:endParaRPr lang="fr-FR" sz="1400" b="0" i="0" dirty="0">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0,16%</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0,48%</a:t>
                      </a:r>
                      <a:endParaRPr lang="fr-FR" sz="1400" b="0" i="0" kern="1200" dirty="0">
                        <a:solidFill>
                          <a:schemeClr val="dk1"/>
                        </a:solidFill>
                        <a:latin typeface="+mn-lt"/>
                        <a:ea typeface="+mn-ea"/>
                        <a:cs typeface="+mn-cs"/>
                      </a:endParaRPr>
                    </a:p>
                  </a:txBody>
                  <a:tcPr anchor="ctr">
                    <a:solidFill>
                      <a:schemeClr val="bg1">
                        <a:lumMod val="85000"/>
                      </a:schemeClr>
                    </a:solidFill>
                  </a:tcPr>
                </a:tc>
              </a:tr>
              <a:tr h="339322">
                <a:tc gridSpan="5">
                  <a:txBody>
                    <a:bodyPr/>
                    <a:lstStyle/>
                    <a:p>
                      <a:pPr marL="0" algn="ctr" defTabSz="914400" rtl="0" eaLnBrk="1" fontAlgn="ctr" latinLnBrk="0" hangingPunct="1"/>
                      <a:r>
                        <a:rPr lang="fr-FR" sz="1400" b="1" kern="1200" baseline="0" dirty="0" smtClean="0">
                          <a:solidFill>
                            <a:schemeClr val="accent5">
                              <a:lumMod val="50000"/>
                            </a:schemeClr>
                          </a:solidFill>
                          <a:latin typeface="+mn-lt"/>
                          <a:ea typeface="+mn-ea"/>
                          <a:cs typeface="+mn-cs"/>
                        </a:rPr>
                        <a:t>PNB Stock PRO (IPADE)</a:t>
                      </a:r>
                      <a:endParaRPr lang="fr-FR" sz="1400" b="1" kern="1200" baseline="0" dirty="0">
                        <a:solidFill>
                          <a:schemeClr val="accent5">
                            <a:lumMod val="50000"/>
                          </a:schemeClr>
                        </a:solidFill>
                        <a:latin typeface="+mn-lt"/>
                        <a:ea typeface="+mn-ea"/>
                        <a:cs typeface="+mn-cs"/>
                      </a:endParaRPr>
                    </a:p>
                  </a:txBody>
                  <a:tcPr marL="8959" marR="8959" marT="9525" marB="0" anchor="ctr">
                    <a:solidFill>
                      <a:srgbClr val="EA9922"/>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540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Evolution commission de mouvements</a:t>
                      </a:r>
                    </a:p>
                  </a:txBody>
                  <a:tcPr anchor="ctr">
                    <a:solidFill>
                      <a:schemeClr val="bg1">
                        <a:lumMod val="85000"/>
                      </a:schemeClr>
                    </a:solidFill>
                  </a:tcPr>
                </a:tc>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0" i="1" kern="1200" dirty="0" err="1" smtClean="0">
                          <a:solidFill>
                            <a:schemeClr val="dk1"/>
                          </a:solidFill>
                          <a:latin typeface="+mn-lt"/>
                          <a:ea typeface="+mn-ea"/>
                          <a:cs typeface="+mn-cs"/>
                        </a:rPr>
                        <a:t>Obj</a:t>
                      </a:r>
                      <a:r>
                        <a:rPr lang="fr-FR" sz="1200" b="0" i="1" kern="1200" dirty="0" smtClean="0">
                          <a:solidFill>
                            <a:schemeClr val="dk1"/>
                          </a:solidFill>
                          <a:latin typeface="+mn-lt"/>
                          <a:ea typeface="+mn-ea"/>
                          <a:cs typeface="+mn-cs"/>
                        </a:rPr>
                        <a:t>. annuel de l’UC</a:t>
                      </a:r>
                    </a:p>
                    <a:p>
                      <a:pPr algn="ctr"/>
                      <a:r>
                        <a:rPr lang="fr-FR" sz="1200" b="0" i="1" kern="1200" dirty="0" smtClean="0">
                          <a:solidFill>
                            <a:schemeClr val="dk1"/>
                          </a:solidFill>
                          <a:latin typeface="+mn-lt"/>
                          <a:ea typeface="+mn-ea"/>
                          <a:cs typeface="+mn-cs"/>
                        </a:rPr>
                        <a:t>Source DMP</a:t>
                      </a:r>
                    </a:p>
                  </a:txBody>
                  <a:tcPr anchor="ctr">
                    <a:solidFill>
                      <a:schemeClr val="bg1">
                        <a:lumMod val="85000"/>
                      </a:schemeClr>
                    </a:solidFill>
                  </a:tcPr>
                </a:tc>
                <a:tc>
                  <a:txBody>
                    <a:bodyPr/>
                    <a:lstStyle/>
                    <a:p>
                      <a:pPr algn="ctr"/>
                      <a:r>
                        <a:rPr lang="fr-FR" sz="1400" b="0" i="0" dirty="0" smtClean="0">
                          <a:solidFill>
                            <a:schemeClr val="tx1"/>
                          </a:solidFill>
                          <a:latin typeface="+mn-lt"/>
                        </a:rPr>
                        <a:t>2%</a:t>
                      </a:r>
                      <a:endParaRPr lang="fr-FR" sz="1400" b="0" i="0" dirty="0">
                        <a:solidFill>
                          <a:schemeClr val="tx1"/>
                        </a:solidFill>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0,08%</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0,24%</a:t>
                      </a:r>
                      <a:endParaRPr lang="fr-FR" sz="1400" b="0" i="0" kern="1200" dirty="0">
                        <a:solidFill>
                          <a:schemeClr val="dk1"/>
                        </a:solidFill>
                        <a:latin typeface="+mn-lt"/>
                        <a:ea typeface="+mn-ea"/>
                        <a:cs typeface="+mn-cs"/>
                      </a:endParaRPr>
                    </a:p>
                  </a:txBody>
                  <a:tcPr anchor="ctr">
                    <a:solidFill>
                      <a:schemeClr val="bg1">
                        <a:lumMod val="85000"/>
                      </a:schemeClr>
                    </a:solidFill>
                  </a:tcPr>
                </a:tc>
              </a:tr>
              <a:tr h="2667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Evolution commissions de tenue de compte</a:t>
                      </a:r>
                    </a:p>
                  </a:txBody>
                  <a:tcPr anchor="ctr">
                    <a:solidFill>
                      <a:schemeClr val="bg1">
                        <a:lumMod val="85000"/>
                      </a:schemeClr>
                    </a:solidFill>
                  </a:tcPr>
                </a:tc>
                <a:tc vMerge="1">
                  <a:txBody>
                    <a:bodyPr/>
                    <a:lstStyle/>
                    <a:p>
                      <a:pPr marL="0" algn="ctr" defTabSz="914400" rtl="0" eaLnBrk="1" latinLnBrk="0" hangingPunct="1"/>
                      <a:endParaRPr lang="fr-FR" sz="1200" b="0" i="1"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dirty="0" smtClean="0">
                          <a:latin typeface="+mn-lt"/>
                        </a:rPr>
                        <a:t>2%</a:t>
                      </a:r>
                      <a:endParaRPr lang="fr-FR" sz="1400" b="0" i="0" dirty="0">
                        <a:latin typeface="+mn-lt"/>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0,08%</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0,24%</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r>
              <a:tr h="2571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Evolution tarifs autres (cartes, forfaits, MAD)</a:t>
                      </a:r>
                    </a:p>
                  </a:txBody>
                  <a:tcPr anchor="ctr">
                    <a:solidFill>
                      <a:schemeClr val="bg1">
                        <a:lumMod val="85000"/>
                      </a:schemeClr>
                    </a:solidFill>
                  </a:tcPr>
                </a:tc>
                <a:tc vMerge="1">
                  <a:txBody>
                    <a:bodyPr/>
                    <a:lstStyle/>
                    <a:p>
                      <a:pPr marL="0" algn="ctr" defTabSz="914400" rtl="0" eaLnBrk="1" latinLnBrk="0" hangingPunct="1"/>
                      <a:endParaRPr lang="fr-FR" sz="1200" b="0" i="1"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dirty="0" smtClean="0">
                          <a:latin typeface="+mn-lt"/>
                        </a:rPr>
                        <a:t>2%</a:t>
                      </a:r>
                      <a:endParaRPr lang="fr-FR" sz="1400" b="0" i="0" dirty="0">
                        <a:latin typeface="+mn-lt"/>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0,08%</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0,24%</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r>
              <a:tr h="379424">
                <a:tc>
                  <a:txBody>
                    <a:bodyPr/>
                    <a:lstStyle/>
                    <a:p>
                      <a:pPr marL="0" algn="l" defTabSz="914400" rtl="0" eaLnBrk="1" fontAlgn="ctr" latinLnBrk="0" hangingPunct="1"/>
                      <a:r>
                        <a:rPr lang="fr-FR" sz="1400" b="1" i="1" kern="1200" dirty="0" smtClean="0">
                          <a:solidFill>
                            <a:schemeClr val="tx1"/>
                          </a:solidFill>
                          <a:latin typeface="+mn-lt"/>
                        </a:rPr>
                        <a:t>Total des points</a:t>
                      </a:r>
                      <a:r>
                        <a:rPr lang="fr-FR" sz="1400" b="1" i="1" kern="1200" baseline="0" dirty="0" smtClean="0">
                          <a:solidFill>
                            <a:schemeClr val="tx1"/>
                          </a:solidFill>
                          <a:latin typeface="+mn-lt"/>
                        </a:rPr>
                        <a:t> </a:t>
                      </a:r>
                      <a:r>
                        <a:rPr lang="fr-FR" sz="1400" b="0" i="1" kern="1200" baseline="0" dirty="0" smtClean="0">
                          <a:solidFill>
                            <a:schemeClr val="tx1"/>
                          </a:solidFill>
                          <a:latin typeface="+mn-lt"/>
                        </a:rPr>
                        <a:t>(l’échelle des points est disponible en annexe)</a:t>
                      </a:r>
                      <a:endParaRPr lang="fr-FR" sz="1400" b="0" i="1" kern="1200" dirty="0" smtClean="0">
                        <a:solidFill>
                          <a:schemeClr val="tx1"/>
                        </a:solidFill>
                        <a:latin typeface="+mn-lt"/>
                      </a:endParaRPr>
                    </a:p>
                  </a:txBody>
                  <a:tcPr marL="8959" marR="8959" marT="9525" marB="0" anchor="ctr">
                    <a:solidFill>
                      <a:schemeClr val="bg1">
                        <a:lumMod val="65000"/>
                      </a:schemeClr>
                    </a:solidFill>
                  </a:tcPr>
                </a:tc>
                <a:tc>
                  <a:txBody>
                    <a:bodyPr/>
                    <a:lstStyle/>
                    <a:p>
                      <a:pPr algn="ctr"/>
                      <a:r>
                        <a:rPr lang="fr-FR" dirty="0" smtClean="0"/>
                        <a:t>-</a:t>
                      </a:r>
                      <a:endParaRPr lang="fr-FR" dirty="0"/>
                    </a:p>
                  </a:txBody>
                  <a:tcPr marL="8959" marR="8959" marT="9525" marB="0" anchor="ctr">
                    <a:solidFill>
                      <a:schemeClr val="bg1">
                        <a:lumMod val="65000"/>
                      </a:schemeClr>
                    </a:solidFill>
                  </a:tcPr>
                </a:tc>
                <a:tc>
                  <a:txBody>
                    <a:bodyPr/>
                    <a:lstStyle/>
                    <a:p>
                      <a:pPr algn="ctr"/>
                      <a:r>
                        <a:rPr lang="fr-FR" sz="1400" b="1" i="1" dirty="0" smtClean="0">
                          <a:latin typeface="+mn-lt"/>
                        </a:rPr>
                        <a:t>20%</a:t>
                      </a:r>
                      <a:endParaRPr lang="fr-FR" sz="1400" b="1" i="1" dirty="0">
                        <a:latin typeface="+mn-lt"/>
                      </a:endParaRPr>
                    </a:p>
                  </a:txBody>
                  <a:tcPr marL="8959" marR="8959" marT="9525" marB="0" anchor="ctr">
                    <a:solidFill>
                      <a:schemeClr val="bg1">
                        <a:lumMod val="65000"/>
                      </a:schemeClr>
                    </a:solidFill>
                  </a:tcPr>
                </a:tc>
                <a:tc>
                  <a:txBody>
                    <a:bodyPr/>
                    <a:lstStyle/>
                    <a:p>
                      <a:pPr algn="ctr"/>
                      <a:r>
                        <a:rPr lang="fr-FR" sz="1400" b="1" i="1" kern="1200" dirty="0" smtClean="0">
                          <a:solidFill>
                            <a:schemeClr val="dk1"/>
                          </a:solidFill>
                          <a:latin typeface="+mn-lt"/>
                          <a:ea typeface="+mn-ea"/>
                          <a:cs typeface="+mn-cs"/>
                        </a:rPr>
                        <a:t>0,8%</a:t>
                      </a:r>
                      <a:endParaRPr lang="fr-FR" sz="1400" b="1" i="1" kern="1200" dirty="0">
                        <a:solidFill>
                          <a:schemeClr val="dk1"/>
                        </a:solidFill>
                        <a:latin typeface="+mn-lt"/>
                        <a:ea typeface="+mn-ea"/>
                        <a:cs typeface="+mn-cs"/>
                      </a:endParaRPr>
                    </a:p>
                  </a:txBody>
                  <a:tcPr marL="8959" marR="8959" marT="9525" marB="0" anchor="ctr">
                    <a:solidFill>
                      <a:schemeClr val="bg1">
                        <a:lumMod val="65000"/>
                      </a:schemeClr>
                    </a:solidFill>
                  </a:tcPr>
                </a:tc>
                <a:tc>
                  <a:txBody>
                    <a:bodyPr/>
                    <a:lstStyle/>
                    <a:p>
                      <a:pPr algn="ctr"/>
                      <a:r>
                        <a:rPr lang="fr-FR" sz="1400" b="1" i="1" kern="1200" dirty="0" smtClean="0">
                          <a:solidFill>
                            <a:schemeClr val="dk1"/>
                          </a:solidFill>
                          <a:latin typeface="+mn-lt"/>
                          <a:ea typeface="+mn-ea"/>
                          <a:cs typeface="+mn-cs"/>
                        </a:rPr>
                        <a:t>2,4%</a:t>
                      </a:r>
                      <a:endParaRPr lang="fr-FR" sz="1400" b="1" i="1" kern="1200" dirty="0">
                        <a:solidFill>
                          <a:schemeClr val="dk1"/>
                        </a:solidFill>
                        <a:latin typeface="+mn-lt"/>
                        <a:ea typeface="+mn-ea"/>
                        <a:cs typeface="+mn-cs"/>
                      </a:endParaRPr>
                    </a:p>
                  </a:txBody>
                  <a:tcPr marL="8959" marR="8959" marT="9525" marB="0" anchor="ctr">
                    <a:solidFill>
                      <a:schemeClr val="bg1">
                        <a:lumMod val="65000"/>
                      </a:schemeClr>
                    </a:solidFill>
                  </a:tcPr>
                </a:tc>
              </a:tr>
            </a:tbl>
          </a:graphicData>
        </a:graphic>
      </p:graphicFrame>
      <p:pic>
        <p:nvPicPr>
          <p:cNvPr id="27" name="Picture 2"/>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08706" y="4807769"/>
            <a:ext cx="258385" cy="249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08706" y="5139126"/>
            <a:ext cx="258385" cy="249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08706" y="5484380"/>
            <a:ext cx="258385" cy="249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5"/>
          <p:cNvPicPr>
            <a:picLocks noChangeAspect="1" noChangeArrowheads="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675146" y="1238807"/>
            <a:ext cx="478508" cy="448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508706" y="2698750"/>
            <a:ext cx="258385" cy="249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Critères collectifs PROFESSIONNELS</a:t>
            </a:r>
            <a:endParaRPr lang="fr-FR" sz="2400" dirty="0">
              <a:solidFill>
                <a:srgbClr val="FF0000"/>
              </a:solidFill>
            </a:endParaRPr>
          </a:p>
        </p:txBody>
      </p:sp>
      <p:sp>
        <p:nvSpPr>
          <p:cNvPr id="11"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ysClr val="window" lastClr="FFFFFF"/>
                </a:solidFill>
              </a:rPr>
              <a:t>LE métier réseau DUC</a:t>
            </a:r>
            <a:endParaRPr lang="fr-FR" sz="1400" dirty="0">
              <a:solidFill>
                <a:sysClr val="window" lastClr="FFFFFF"/>
              </a:solidFill>
            </a:endParaRPr>
          </a:p>
        </p:txBody>
      </p:sp>
      <p:sp>
        <p:nvSpPr>
          <p:cNvPr id="2" name="ZoneTexte 1"/>
          <p:cNvSpPr txBox="1"/>
          <p:nvPr/>
        </p:nvSpPr>
        <p:spPr>
          <a:xfrm>
            <a:off x="609600" y="6323111"/>
            <a:ext cx="7600950" cy="307777"/>
          </a:xfrm>
          <a:prstGeom prst="rect">
            <a:avLst/>
          </a:prstGeom>
          <a:solidFill>
            <a:schemeClr val="bg1"/>
          </a:solidFill>
        </p:spPr>
        <p:txBody>
          <a:bodyPr wrap="square" rtlCol="0">
            <a:spAutoFit/>
          </a:bodyPr>
          <a:lstStyle/>
          <a:p>
            <a:r>
              <a:rPr lang="fr-FR" sz="1400" dirty="0" smtClean="0">
                <a:solidFill>
                  <a:srgbClr val="000000"/>
                </a:solidFill>
              </a:rPr>
              <a:t>*Objectif de 85% de l’UC échelle particulière débutant à 85%=100%, jusqu’à 90%=120%.</a:t>
            </a:r>
            <a:endParaRPr lang="fr-FR" sz="1400" dirty="0">
              <a:solidFill>
                <a:srgbClr val="000000"/>
              </a:solidFill>
            </a:endParaRPr>
          </a:p>
        </p:txBody>
      </p:sp>
      <p:sp>
        <p:nvSpPr>
          <p:cNvPr id="13" name="Rectangle 12">
            <a:hlinkClick r:id="rId4"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12394037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3303663828"/>
              </p:ext>
            </p:extLst>
          </p:nvPr>
        </p:nvGraphicFramePr>
        <p:xfrm>
          <a:off x="311972" y="1194099"/>
          <a:ext cx="8465316" cy="665523"/>
        </p:xfrm>
        <a:graphic>
          <a:graphicData uri="http://schemas.openxmlformats.org/drawingml/2006/table">
            <a:tbl>
              <a:tblPr firstRow="1" bandRow="1">
                <a:tableStyleId>{5C22544A-7EE6-4342-B048-85BDC9FD1C3A}</a:tableStyleId>
              </a:tblPr>
              <a:tblGrid>
                <a:gridCol w="8465316"/>
              </a:tblGrid>
              <a:tr h="665523">
                <a:tc>
                  <a:txBody>
                    <a:bodyPr/>
                    <a:lstStyle/>
                    <a:p>
                      <a:pPr lvl="1" algn="l"/>
                      <a:r>
                        <a:rPr lang="fr-FR" sz="1400" i="0" dirty="0" smtClean="0">
                          <a:solidFill>
                            <a:schemeClr val="bg1"/>
                          </a:solidFill>
                          <a:latin typeface="+mn-lt"/>
                          <a:ea typeface="Verdana" pitchFamily="34" charset="0"/>
                          <a:cs typeface="Calibri" pitchFamily="34" charset="0"/>
                        </a:rPr>
                        <a:t>  </a:t>
                      </a:r>
                      <a:r>
                        <a:rPr lang="fr-FR" sz="1800" b="1" i="0" kern="1200" dirty="0" smtClean="0">
                          <a:solidFill>
                            <a:schemeClr val="bg1"/>
                          </a:solidFill>
                          <a:latin typeface="+mn-lt"/>
                          <a:ea typeface="Verdana" pitchFamily="34" charset="0"/>
                          <a:cs typeface="Calibri" pitchFamily="34" charset="0"/>
                        </a:rPr>
                        <a:t>Critères Priorités CELCA 2018 pour le métier DUC</a:t>
                      </a:r>
                    </a:p>
                  </a:txBody>
                  <a:tcPr marL="86005" marR="86005" anchor="ctr">
                    <a:solidFill>
                      <a:schemeClr val="tx1">
                        <a:lumMod val="50000"/>
                        <a:lumOff val="50000"/>
                      </a:schemeClr>
                    </a:solidFill>
                  </a:tcPr>
                </a:tc>
              </a:tr>
            </a:tbl>
          </a:graphicData>
        </a:graphic>
      </p:graphicFrame>
      <p:pic>
        <p:nvPicPr>
          <p:cNvPr id="28" name="Picture 2"/>
          <p:cNvPicPr>
            <a:picLocks noChangeAspect="1" noChangeArrowheads="1"/>
          </p:cNvPicPr>
          <p:nvPr/>
        </p:nvPicPr>
        <p:blipFill>
          <a:blip r:embed="rId2" cstate="email">
            <a:clrChange>
              <a:clrFrom>
                <a:srgbClr val="A19FCA"/>
              </a:clrFrom>
              <a:clrTo>
                <a:srgbClr val="A19FCA">
                  <a:alpha val="0"/>
                </a:srgbClr>
              </a:clrTo>
            </a:clrChange>
            <a:duotone>
              <a:prstClr val="black"/>
              <a:schemeClr val="accent4">
                <a:tint val="45000"/>
                <a:satMod val="400000"/>
              </a:schemeClr>
            </a:duotone>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339725" y="1249116"/>
            <a:ext cx="535679" cy="522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ectangle 28"/>
          <p:cNvSpPr/>
          <p:nvPr/>
        </p:nvSpPr>
        <p:spPr>
          <a:xfrm>
            <a:off x="196399" y="1947621"/>
            <a:ext cx="2811878" cy="35229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30" name="Rectangle 29"/>
          <p:cNvSpPr/>
          <p:nvPr/>
        </p:nvSpPr>
        <p:spPr>
          <a:xfrm>
            <a:off x="3143484" y="1936107"/>
            <a:ext cx="2811878" cy="35344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31" name="Rectangle 30"/>
          <p:cNvSpPr/>
          <p:nvPr/>
        </p:nvSpPr>
        <p:spPr>
          <a:xfrm>
            <a:off x="6082014" y="1924653"/>
            <a:ext cx="2811878" cy="35458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38" name="Espace réservé du contenu 1"/>
          <p:cNvSpPr txBox="1">
            <a:spLocks/>
          </p:cNvSpPr>
          <p:nvPr/>
        </p:nvSpPr>
        <p:spPr>
          <a:xfrm>
            <a:off x="292684" y="2091161"/>
            <a:ext cx="2676063" cy="99628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b="1" dirty="0" smtClean="0">
                <a:latin typeface="Arial Narrow" panose="020B0606020202030204" pitchFamily="34" charset="0"/>
              </a:rPr>
              <a:t>Chiffre d’affaires Ass. Vie GP et non GP de l’Unité Commerciale</a:t>
            </a:r>
            <a:endParaRPr lang="fr-FR" b="1" dirty="0">
              <a:latin typeface="Arial Narrow" panose="020B0606020202030204" pitchFamily="34" charset="0"/>
            </a:endParaRPr>
          </a:p>
        </p:txBody>
      </p:sp>
      <p:sp>
        <p:nvSpPr>
          <p:cNvPr id="39" name="Espace réservé du contenu 1"/>
          <p:cNvSpPr txBox="1">
            <a:spLocks/>
          </p:cNvSpPr>
          <p:nvPr/>
        </p:nvSpPr>
        <p:spPr>
          <a:xfrm>
            <a:off x="3190876" y="2125226"/>
            <a:ext cx="2749304" cy="99628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b="1" dirty="0">
                <a:latin typeface="Arial Narrow" panose="020B0606020202030204" pitchFamily="34" charset="0"/>
              </a:rPr>
              <a:t>Chiffre d’affaire Unités de Compte </a:t>
            </a:r>
            <a:r>
              <a:rPr lang="fr-FR" b="1" dirty="0" smtClean="0">
                <a:latin typeface="Arial Narrow" panose="020B0606020202030204" pitchFamily="34" charset="0"/>
              </a:rPr>
              <a:t>(arbitrage </a:t>
            </a:r>
            <a:r>
              <a:rPr lang="fr-FR" b="1" dirty="0">
                <a:latin typeface="Arial Narrow" panose="020B0606020202030204" pitchFamily="34" charset="0"/>
              </a:rPr>
              <a:t>stock + </a:t>
            </a:r>
            <a:r>
              <a:rPr lang="fr-FR" b="1" dirty="0" smtClean="0">
                <a:latin typeface="Arial Narrow" panose="020B0606020202030204" pitchFamily="34" charset="0"/>
              </a:rPr>
              <a:t>flux) </a:t>
            </a:r>
            <a:r>
              <a:rPr lang="fr-FR" b="1" dirty="0">
                <a:latin typeface="Arial Narrow" panose="020B0606020202030204" pitchFamily="34" charset="0"/>
              </a:rPr>
              <a:t>de </a:t>
            </a:r>
            <a:r>
              <a:rPr lang="fr-FR" b="1" dirty="0" smtClean="0">
                <a:latin typeface="Arial Narrow" panose="020B0606020202030204" pitchFamily="34" charset="0"/>
              </a:rPr>
              <a:t>l’Unité Commerciale </a:t>
            </a:r>
          </a:p>
        </p:txBody>
      </p:sp>
      <p:sp>
        <p:nvSpPr>
          <p:cNvPr id="40" name="Espace réservé du contenu 1"/>
          <p:cNvSpPr txBox="1">
            <a:spLocks/>
          </p:cNvSpPr>
          <p:nvPr/>
        </p:nvSpPr>
        <p:spPr>
          <a:xfrm>
            <a:off x="6095258" y="2116256"/>
            <a:ext cx="2676063" cy="99628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b="1" dirty="0" smtClean="0">
                <a:latin typeface="Arial Narrow" panose="020B0606020202030204" pitchFamily="34" charset="0"/>
              </a:rPr>
              <a:t>Rentabilité/Diversification </a:t>
            </a:r>
            <a:r>
              <a:rPr lang="fr-FR" b="1" dirty="0">
                <a:latin typeface="Arial Narrow" panose="020B0606020202030204" pitchFamily="34" charset="0"/>
              </a:rPr>
              <a:t>de la production de </a:t>
            </a:r>
            <a:r>
              <a:rPr lang="fr-FR" b="1" dirty="0" smtClean="0">
                <a:latin typeface="Arial Narrow" panose="020B0606020202030204" pitchFamily="34" charset="0"/>
              </a:rPr>
              <a:t>l’Unité Commerciale</a:t>
            </a:r>
            <a:endParaRPr lang="fr-FR" b="1" dirty="0">
              <a:latin typeface="Arial Narrow" panose="020B0606020202030204" pitchFamily="34" charset="0"/>
            </a:endParaRPr>
          </a:p>
        </p:txBody>
      </p:sp>
      <p:pic>
        <p:nvPicPr>
          <p:cNvPr id="41"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411047" y="3507540"/>
            <a:ext cx="514572" cy="525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392708" y="3507540"/>
            <a:ext cx="514572" cy="525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157423" y="3507540"/>
            <a:ext cx="514572" cy="525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624845" y="174661"/>
            <a:ext cx="1152443" cy="1160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e 7"/>
          <p:cNvGrpSpPr/>
          <p:nvPr/>
        </p:nvGrpSpPr>
        <p:grpSpPr>
          <a:xfrm>
            <a:off x="7353603" y="5131415"/>
            <a:ext cx="1527070" cy="794983"/>
            <a:chOff x="785833" y="5170730"/>
            <a:chExt cx="1527070" cy="794983"/>
          </a:xfrm>
        </p:grpSpPr>
        <p:pic>
          <p:nvPicPr>
            <p:cNvPr id="45" name="Image 44"/>
            <p:cNvPicPr/>
            <p:nvPr/>
          </p:nvPicPr>
          <p:blipFill>
            <a:blip r:embed="rId6" cstate="email">
              <a:extLst>
                <a:ext uri="{28A0092B-C50C-407E-A947-70E740481C1C}">
                  <a14:useLocalDpi xmlns:a14="http://schemas.microsoft.com/office/drawing/2010/main"/>
                </a:ext>
              </a:extLst>
            </a:blip>
            <a:stretch>
              <a:fillRect/>
            </a:stretch>
          </p:blipFill>
          <p:spPr>
            <a:xfrm>
              <a:off x="1676185" y="5170730"/>
              <a:ext cx="636718" cy="794983"/>
            </a:xfrm>
            <a:prstGeom prst="rect">
              <a:avLst/>
            </a:prstGeom>
          </p:spPr>
        </p:pic>
        <p:sp>
          <p:nvSpPr>
            <p:cNvPr id="2" name="Rectangle 1"/>
            <p:cNvSpPr/>
            <p:nvPr/>
          </p:nvSpPr>
          <p:spPr>
            <a:xfrm>
              <a:off x="785833" y="5470525"/>
              <a:ext cx="942887" cy="369332"/>
            </a:xfrm>
            <a:prstGeom prst="rect">
              <a:avLst/>
            </a:prstGeom>
          </p:spPr>
          <p:txBody>
            <a:bodyPr wrap="none">
              <a:spAutoFit/>
            </a:bodyPr>
            <a:lstStyle/>
            <a:p>
              <a:r>
                <a:rPr lang="fr-FR" b="1" dirty="0" smtClean="0">
                  <a:latin typeface="Arial Narrow" panose="020B0606020202030204" pitchFamily="34" charset="0"/>
                </a:rPr>
                <a:t>Source :</a:t>
              </a:r>
              <a:endParaRPr lang="fr-FR" b="1" dirty="0">
                <a:latin typeface="Arial Narrow" panose="020B0606020202030204" pitchFamily="34" charset="0"/>
              </a:endParaRPr>
            </a:p>
          </p:txBody>
        </p:sp>
      </p:grpSp>
      <p:grpSp>
        <p:nvGrpSpPr>
          <p:cNvPr id="46" name="Groupe 45"/>
          <p:cNvGrpSpPr/>
          <p:nvPr/>
        </p:nvGrpSpPr>
        <p:grpSpPr>
          <a:xfrm>
            <a:off x="4366336" y="5111133"/>
            <a:ext cx="1527070" cy="794983"/>
            <a:chOff x="785833" y="5180255"/>
            <a:chExt cx="1527070" cy="794983"/>
          </a:xfrm>
        </p:grpSpPr>
        <p:pic>
          <p:nvPicPr>
            <p:cNvPr id="47" name="Image 46"/>
            <p:cNvPicPr/>
            <p:nvPr/>
          </p:nvPicPr>
          <p:blipFill>
            <a:blip r:embed="rId6" cstate="email">
              <a:extLst>
                <a:ext uri="{28A0092B-C50C-407E-A947-70E740481C1C}">
                  <a14:useLocalDpi xmlns:a14="http://schemas.microsoft.com/office/drawing/2010/main"/>
                </a:ext>
              </a:extLst>
            </a:blip>
            <a:stretch>
              <a:fillRect/>
            </a:stretch>
          </p:blipFill>
          <p:spPr>
            <a:xfrm>
              <a:off x="1676185" y="5180255"/>
              <a:ext cx="636718" cy="794983"/>
            </a:xfrm>
            <a:prstGeom prst="rect">
              <a:avLst/>
            </a:prstGeom>
          </p:spPr>
        </p:pic>
        <p:sp>
          <p:nvSpPr>
            <p:cNvPr id="48" name="Rectangle 47"/>
            <p:cNvSpPr/>
            <p:nvPr/>
          </p:nvSpPr>
          <p:spPr>
            <a:xfrm>
              <a:off x="785833" y="5480050"/>
              <a:ext cx="942887" cy="369332"/>
            </a:xfrm>
            <a:prstGeom prst="rect">
              <a:avLst/>
            </a:prstGeom>
          </p:spPr>
          <p:txBody>
            <a:bodyPr wrap="none">
              <a:spAutoFit/>
            </a:bodyPr>
            <a:lstStyle/>
            <a:p>
              <a:r>
                <a:rPr lang="fr-FR" b="1" dirty="0" smtClean="0">
                  <a:latin typeface="Arial Narrow" panose="020B0606020202030204" pitchFamily="34" charset="0"/>
                </a:rPr>
                <a:t>Source :</a:t>
              </a:r>
              <a:endParaRPr lang="fr-FR" b="1" dirty="0">
                <a:latin typeface="Arial Narrow" panose="020B0606020202030204" pitchFamily="34" charset="0"/>
              </a:endParaRPr>
            </a:p>
          </p:txBody>
        </p:sp>
      </p:grpSp>
      <p:grpSp>
        <p:nvGrpSpPr>
          <p:cNvPr id="49" name="Groupe 48"/>
          <p:cNvGrpSpPr/>
          <p:nvPr/>
        </p:nvGrpSpPr>
        <p:grpSpPr>
          <a:xfrm>
            <a:off x="1402268" y="5111133"/>
            <a:ext cx="1527070" cy="794983"/>
            <a:chOff x="785833" y="5142155"/>
            <a:chExt cx="1527070" cy="794983"/>
          </a:xfrm>
        </p:grpSpPr>
        <p:pic>
          <p:nvPicPr>
            <p:cNvPr id="50" name="Image 49"/>
            <p:cNvPicPr/>
            <p:nvPr/>
          </p:nvPicPr>
          <p:blipFill>
            <a:blip r:embed="rId6" cstate="email">
              <a:extLst>
                <a:ext uri="{28A0092B-C50C-407E-A947-70E740481C1C}">
                  <a14:useLocalDpi xmlns:a14="http://schemas.microsoft.com/office/drawing/2010/main"/>
                </a:ext>
              </a:extLst>
            </a:blip>
            <a:stretch>
              <a:fillRect/>
            </a:stretch>
          </p:blipFill>
          <p:spPr>
            <a:xfrm>
              <a:off x="1676185" y="5142155"/>
              <a:ext cx="636718" cy="794983"/>
            </a:xfrm>
            <a:prstGeom prst="rect">
              <a:avLst/>
            </a:prstGeom>
          </p:spPr>
        </p:pic>
        <p:sp>
          <p:nvSpPr>
            <p:cNvPr id="51" name="Rectangle 50"/>
            <p:cNvSpPr/>
            <p:nvPr/>
          </p:nvSpPr>
          <p:spPr>
            <a:xfrm>
              <a:off x="785833" y="5441950"/>
              <a:ext cx="942887" cy="369332"/>
            </a:xfrm>
            <a:prstGeom prst="rect">
              <a:avLst/>
            </a:prstGeom>
          </p:spPr>
          <p:txBody>
            <a:bodyPr wrap="none">
              <a:spAutoFit/>
            </a:bodyPr>
            <a:lstStyle/>
            <a:p>
              <a:r>
                <a:rPr lang="fr-FR" b="1" dirty="0" smtClean="0">
                  <a:latin typeface="Arial Narrow" panose="020B0606020202030204" pitchFamily="34" charset="0"/>
                </a:rPr>
                <a:t>Source :</a:t>
              </a:r>
              <a:endParaRPr lang="fr-FR" b="1" dirty="0">
                <a:latin typeface="Arial Narrow" panose="020B0606020202030204" pitchFamily="34" charset="0"/>
              </a:endParaRPr>
            </a:p>
          </p:txBody>
        </p:sp>
      </p:grpSp>
      <p:sp>
        <p:nvSpPr>
          <p:cNvPr id="24"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smtClean="0">
                <a:solidFill>
                  <a:sysClr val="window" lastClr="FFFFFF"/>
                </a:solidFill>
              </a:rPr>
              <a:t>LE métier </a:t>
            </a:r>
            <a:r>
              <a:rPr lang="fr-FR" sz="2400" dirty="0">
                <a:solidFill>
                  <a:sysClr val="window" lastClr="FFFFFF"/>
                </a:solidFill>
              </a:rPr>
              <a:t>réseau </a:t>
            </a:r>
            <a:r>
              <a:rPr lang="fr-FR" sz="2400" dirty="0" smtClean="0">
                <a:solidFill>
                  <a:sysClr val="window" lastClr="FFFFFF"/>
                </a:solidFill>
              </a:rPr>
              <a:t>DUC</a:t>
            </a:r>
            <a:endParaRPr lang="fr-FR" sz="1400" dirty="0">
              <a:solidFill>
                <a:sysClr val="window" lastClr="FFFFFF"/>
              </a:solidFill>
            </a:endParaRPr>
          </a:p>
        </p:txBody>
      </p:sp>
      <p:sp>
        <p:nvSpPr>
          <p:cNvPr id="25"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Critères priorités CELCA</a:t>
            </a:r>
            <a:endParaRPr lang="fr-FR" sz="2400" dirty="0">
              <a:solidFill>
                <a:srgbClr val="FF0000"/>
              </a:solidFill>
            </a:endParaRPr>
          </a:p>
        </p:txBody>
      </p:sp>
      <p:sp>
        <p:nvSpPr>
          <p:cNvPr id="26" name="Rectangle 25">
            <a:hlinkClick r:id="rId7"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41919295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Grp="1" noChangeAspect="1"/>
          </p:cNvPicPr>
          <p:nvPr>
            <p:ph type="pic" sz="quarter" idx="21"/>
          </p:nvPr>
        </p:nvPicPr>
        <p:blipFill rotWithShape="1">
          <a:blip r:embed="rId2" cstate="email">
            <a:extLst>
              <a:ext uri="{28A0092B-C50C-407E-A947-70E740481C1C}">
                <a14:useLocalDpi xmlns:a14="http://schemas.microsoft.com/office/drawing/2010/main"/>
              </a:ext>
            </a:extLst>
          </a:blip>
          <a:srcRect/>
          <a:stretch/>
        </p:blipFill>
        <p:spPr>
          <a:xfrm>
            <a:off x="409575" y="247650"/>
            <a:ext cx="8201025" cy="5554663"/>
          </a:xfrm>
        </p:spPr>
      </p:pic>
      <p:sp>
        <p:nvSpPr>
          <p:cNvPr id="112" name="Titre 111"/>
          <p:cNvSpPr>
            <a:spLocks noGrp="1"/>
          </p:cNvSpPr>
          <p:nvPr>
            <p:ph type="ctrTitle"/>
          </p:nvPr>
        </p:nvSpPr>
        <p:spPr>
          <a:xfrm>
            <a:off x="400050" y="3107055"/>
            <a:ext cx="8474074" cy="893445"/>
          </a:xfrm>
          <a:solidFill>
            <a:schemeClr val="bg1"/>
          </a:solidFill>
        </p:spPr>
        <p:txBody>
          <a:bodyPr>
            <a:normAutofit fontScale="90000"/>
          </a:bodyPr>
          <a:lstStyle/>
          <a:p>
            <a:r>
              <a:rPr lang="fr-FR" dirty="0">
                <a:solidFill>
                  <a:schemeClr val="tx2"/>
                </a:solidFill>
              </a:rPr>
              <a:t/>
            </a:r>
            <a:br>
              <a:rPr lang="fr-FR" dirty="0">
                <a:solidFill>
                  <a:schemeClr val="tx2"/>
                </a:solidFill>
              </a:rPr>
            </a:br>
            <a:r>
              <a:rPr lang="fr-FR" sz="3100" dirty="0">
                <a:solidFill>
                  <a:schemeClr val="tx2"/>
                </a:solidFill>
              </a:rPr>
              <a:t>LES critères Part Variable 2018</a:t>
            </a:r>
            <a:br>
              <a:rPr lang="fr-FR" sz="3100" dirty="0">
                <a:solidFill>
                  <a:schemeClr val="tx2"/>
                </a:solidFill>
              </a:rPr>
            </a:br>
            <a:r>
              <a:rPr lang="fr-FR" sz="3100" dirty="0">
                <a:solidFill>
                  <a:schemeClr val="tx2"/>
                </a:solidFill>
              </a:rPr>
              <a:t>Pour </a:t>
            </a:r>
            <a:r>
              <a:rPr lang="fr-FR" sz="3100" dirty="0" smtClean="0">
                <a:solidFill>
                  <a:schemeClr val="tx2"/>
                </a:solidFill>
              </a:rPr>
              <a:t>le métier DE GC PROS</a:t>
            </a:r>
            <a:r>
              <a:rPr lang="fr-FR" dirty="0">
                <a:solidFill>
                  <a:schemeClr val="tx2"/>
                </a:solidFill>
              </a:rPr>
              <a:t/>
            </a:r>
            <a:br>
              <a:rPr lang="fr-FR" dirty="0">
                <a:solidFill>
                  <a:schemeClr val="tx2"/>
                </a:solidFill>
              </a:rPr>
            </a:b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6" name="ZoneTexte 5"/>
          <p:cNvSpPr txBox="1"/>
          <p:nvPr/>
        </p:nvSpPr>
        <p:spPr>
          <a:xfrm>
            <a:off x="542924" y="5857875"/>
            <a:ext cx="8086725" cy="338554"/>
          </a:xfrm>
          <a:prstGeom prst="rect">
            <a:avLst/>
          </a:prstGeom>
          <a:noFill/>
        </p:spPr>
        <p:txBody>
          <a:bodyPr wrap="square" rtlCol="0">
            <a:spAutoFit/>
          </a:bodyPr>
          <a:lstStyle/>
          <a:p>
            <a:pPr algn="just"/>
            <a:r>
              <a:rPr lang="fr-FR" sz="1600" b="1" dirty="0" smtClean="0"/>
              <a:t>Métier concerné : </a:t>
            </a:r>
            <a:r>
              <a:rPr lang="fr-FR" sz="1600" dirty="0" smtClean="0"/>
              <a:t>Gestionnaire de Clientèle Professionnelle</a:t>
            </a:r>
            <a:endParaRPr lang="fr-FR" sz="1600" dirty="0"/>
          </a:p>
        </p:txBody>
      </p:sp>
    </p:spTree>
    <p:extLst>
      <p:ext uri="{BB962C8B-B14F-4D97-AF65-F5344CB8AC3E}">
        <p14:creationId xmlns:p14="http://schemas.microsoft.com/office/powerpoint/2010/main" val="27848166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3367" y="1466100"/>
            <a:ext cx="2811878" cy="42459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pic>
        <p:nvPicPr>
          <p:cNvPr id="11"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232899" y="1614040"/>
            <a:ext cx="729465" cy="747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space réservé du contenu 1"/>
          <p:cNvSpPr txBox="1">
            <a:spLocks/>
          </p:cNvSpPr>
          <p:nvPr/>
        </p:nvSpPr>
        <p:spPr>
          <a:xfrm>
            <a:off x="303441" y="2327175"/>
            <a:ext cx="2676063" cy="52251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Critères Collectifs </a:t>
            </a:r>
          </a:p>
          <a:p>
            <a:pPr marL="0" indent="0" algn="ctr">
              <a:spcBef>
                <a:spcPts val="0"/>
              </a:spcBef>
              <a:buFont typeface="Wingdings" panose="05000000000000000000" pitchFamily="2" charset="2"/>
              <a:buNone/>
            </a:pPr>
            <a:r>
              <a:rPr lang="fr-FR" sz="2400" b="1" dirty="0" smtClean="0">
                <a:latin typeface="Arial Narrow" panose="020B0606020202030204" pitchFamily="34" charset="0"/>
              </a:rPr>
              <a:t>50%</a:t>
            </a:r>
            <a:endParaRPr lang="fr-FR" b="1" dirty="0" smtClean="0">
              <a:latin typeface="Arial Narrow" panose="020B0606020202030204" pitchFamily="34" charset="0"/>
            </a:endParaRPr>
          </a:p>
        </p:txBody>
      </p:sp>
      <p:sp>
        <p:nvSpPr>
          <p:cNvPr id="17" name="Espace réservé du contenu 1"/>
          <p:cNvSpPr txBox="1">
            <a:spLocks/>
          </p:cNvSpPr>
          <p:nvPr/>
        </p:nvSpPr>
        <p:spPr>
          <a:xfrm>
            <a:off x="539040" y="3244543"/>
            <a:ext cx="2326741" cy="1938331"/>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smtClean="0">
                <a:latin typeface="Arial Narrow" panose="020B0606020202030204" pitchFamily="34" charset="0"/>
              </a:rPr>
              <a:t>La </a:t>
            </a:r>
            <a:r>
              <a:rPr lang="fr-FR" sz="1600" dirty="0">
                <a:latin typeface="Arial Narrow" panose="020B0606020202030204" pitchFamily="34" charset="0"/>
              </a:rPr>
              <a:t>rémunération de la performance collective est </a:t>
            </a:r>
            <a:r>
              <a:rPr lang="fr-FR" sz="1600" dirty="0" smtClean="0">
                <a:latin typeface="Arial Narrow" panose="020B0606020202030204" pitchFamily="34" charset="0"/>
              </a:rPr>
              <a:t>calculée </a:t>
            </a:r>
            <a:r>
              <a:rPr lang="fr-FR" sz="1600" b="1" dirty="0" smtClean="0">
                <a:latin typeface="Arial Narrow" panose="020B0606020202030204" pitchFamily="34" charset="0"/>
              </a:rPr>
              <a:t>en fonction du </a:t>
            </a:r>
            <a:r>
              <a:rPr lang="fr-FR" sz="1600" b="1" dirty="0">
                <a:latin typeface="Arial Narrow" panose="020B0606020202030204" pitchFamily="34" charset="0"/>
              </a:rPr>
              <a:t>taux atteint par critère </a:t>
            </a:r>
            <a:r>
              <a:rPr lang="fr-FR" sz="1600" dirty="0" smtClean="0">
                <a:latin typeface="Arial Narrow" panose="020B0606020202030204" pitchFamily="34" charset="0"/>
              </a:rPr>
              <a:t>(</a:t>
            </a:r>
            <a:r>
              <a:rPr lang="fr-FR" sz="1600" dirty="0">
                <a:latin typeface="Arial Narrow" panose="020B0606020202030204" pitchFamily="34" charset="0"/>
              </a:rPr>
              <a:t>de 0 à </a:t>
            </a:r>
            <a:r>
              <a:rPr lang="fr-FR" sz="1600" dirty="0" smtClean="0">
                <a:latin typeface="Arial Narrow" panose="020B0606020202030204" pitchFamily="34" charset="0"/>
              </a:rPr>
              <a:t>7,5 </a:t>
            </a:r>
            <a:r>
              <a:rPr lang="fr-FR" sz="1600" dirty="0">
                <a:latin typeface="Arial Narrow" panose="020B0606020202030204" pitchFamily="34" charset="0"/>
              </a:rPr>
              <a:t>pts).</a:t>
            </a:r>
          </a:p>
          <a:p>
            <a:pPr marL="0" indent="0" algn="just">
              <a:spcBef>
                <a:spcPts val="0"/>
              </a:spcBef>
              <a:buNone/>
            </a:pPr>
            <a:endParaRPr lang="fr-FR" b="1" dirty="0">
              <a:latin typeface="Arial Narrow" panose="020B0606020202030204" pitchFamily="34" charset="0"/>
            </a:endParaRPr>
          </a:p>
        </p:txBody>
      </p:sp>
      <p:sp>
        <p:nvSpPr>
          <p:cNvPr id="4" name="Rectangle 3"/>
          <p:cNvSpPr/>
          <p:nvPr/>
        </p:nvSpPr>
        <p:spPr>
          <a:xfrm>
            <a:off x="903642" y="5711059"/>
            <a:ext cx="1925618" cy="32000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7,5%</a:t>
            </a:r>
            <a:endParaRPr lang="fr-FR" dirty="0"/>
          </a:p>
        </p:txBody>
      </p:sp>
      <p:sp>
        <p:nvSpPr>
          <p:cNvPr id="9" name="Rectangle 8"/>
          <p:cNvSpPr/>
          <p:nvPr/>
        </p:nvSpPr>
        <p:spPr>
          <a:xfrm>
            <a:off x="3100452" y="1454586"/>
            <a:ext cx="2811878" cy="42889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6" name="Espace réservé du contenu 1"/>
          <p:cNvSpPr txBox="1">
            <a:spLocks/>
          </p:cNvSpPr>
          <p:nvPr/>
        </p:nvSpPr>
        <p:spPr>
          <a:xfrm>
            <a:off x="3188768" y="2323884"/>
            <a:ext cx="2676063" cy="527817"/>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Critères Individuels </a:t>
            </a:r>
          </a:p>
          <a:p>
            <a:pPr marL="0" indent="0" algn="ctr">
              <a:spcBef>
                <a:spcPts val="0"/>
              </a:spcBef>
              <a:buFont typeface="Wingdings" panose="05000000000000000000" pitchFamily="2" charset="2"/>
              <a:buNone/>
            </a:pPr>
            <a:r>
              <a:rPr lang="fr-FR" sz="2400" b="1" dirty="0" smtClean="0">
                <a:latin typeface="Arial Narrow" panose="020B0606020202030204" pitchFamily="34" charset="0"/>
              </a:rPr>
              <a:t>40%</a:t>
            </a:r>
            <a:endParaRPr lang="fr-FR" b="1" dirty="0" smtClean="0">
              <a:latin typeface="Arial Narrow" panose="020B0606020202030204" pitchFamily="34" charset="0"/>
            </a:endParaRPr>
          </a:p>
        </p:txBody>
      </p:sp>
      <p:pic>
        <p:nvPicPr>
          <p:cNvPr id="18"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222679" y="1466943"/>
            <a:ext cx="852755" cy="926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Espace réservé du contenu 1"/>
          <p:cNvSpPr txBox="1">
            <a:spLocks/>
          </p:cNvSpPr>
          <p:nvPr/>
        </p:nvSpPr>
        <p:spPr>
          <a:xfrm>
            <a:off x="3410217" y="3241026"/>
            <a:ext cx="2326741" cy="1703763"/>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a:latin typeface="Arial Narrow" panose="020B0606020202030204" pitchFamily="34" charset="0"/>
              </a:rPr>
              <a:t>Ils sont </a:t>
            </a:r>
            <a:r>
              <a:rPr lang="fr-FR" sz="1600" dirty="0" smtClean="0">
                <a:latin typeface="Arial Narrow" panose="020B0606020202030204" pitchFamily="34" charset="0"/>
              </a:rPr>
              <a:t>calculés </a:t>
            </a:r>
            <a:r>
              <a:rPr lang="fr-FR" sz="1600" dirty="0">
                <a:latin typeface="Arial Narrow" panose="020B0606020202030204" pitchFamily="34" charset="0"/>
              </a:rPr>
              <a:t>sur la base du GPS.</a:t>
            </a:r>
          </a:p>
          <a:p>
            <a:pPr marL="0" indent="0" algn="just">
              <a:spcBef>
                <a:spcPts val="0"/>
              </a:spcBef>
              <a:buNone/>
            </a:pPr>
            <a:r>
              <a:rPr lang="fr-FR" sz="1600" dirty="0">
                <a:latin typeface="Arial Narrow" panose="020B0606020202030204" pitchFamily="34" charset="0"/>
              </a:rPr>
              <a:t>On </a:t>
            </a:r>
            <a:r>
              <a:rPr lang="fr-FR" sz="1600" dirty="0" smtClean="0">
                <a:latin typeface="Arial Narrow" panose="020B0606020202030204" pitchFamily="34" charset="0"/>
              </a:rPr>
              <a:t>calcule </a:t>
            </a:r>
            <a:r>
              <a:rPr lang="fr-FR" sz="1600" b="1" dirty="0">
                <a:latin typeface="Arial Narrow" panose="020B0606020202030204" pitchFamily="34" charset="0"/>
              </a:rPr>
              <a:t>le taux d’atteinte moyen </a:t>
            </a:r>
            <a:r>
              <a:rPr lang="fr-FR" sz="1600" b="1" dirty="0" smtClean="0">
                <a:latin typeface="Arial Narrow" panose="020B0606020202030204" pitchFamily="34" charset="0"/>
              </a:rPr>
              <a:t>des </a:t>
            </a:r>
            <a:r>
              <a:rPr lang="fr-FR" sz="1600" b="1" dirty="0">
                <a:latin typeface="Arial Narrow" panose="020B0606020202030204" pitchFamily="34" charset="0"/>
              </a:rPr>
              <a:t>différents </a:t>
            </a:r>
            <a:r>
              <a:rPr lang="fr-FR" sz="1600" b="1" dirty="0" smtClean="0">
                <a:latin typeface="Arial Narrow" panose="020B0606020202030204" pitchFamily="34" charset="0"/>
              </a:rPr>
              <a:t>critères </a:t>
            </a:r>
            <a:r>
              <a:rPr lang="fr-FR" sz="1600" dirty="0" smtClean="0">
                <a:latin typeface="Arial Narrow" panose="020B0606020202030204" pitchFamily="34" charset="0"/>
              </a:rPr>
              <a:t>(</a:t>
            </a:r>
            <a:r>
              <a:rPr lang="fr-FR" sz="1600" dirty="0">
                <a:latin typeface="Arial Narrow" panose="020B0606020202030204" pitchFamily="34" charset="0"/>
              </a:rPr>
              <a:t>de 0 à 6</a:t>
            </a:r>
            <a:r>
              <a:rPr lang="fr-FR" sz="1600" dirty="0" smtClean="0">
                <a:latin typeface="Arial Narrow" panose="020B0606020202030204" pitchFamily="34" charset="0"/>
              </a:rPr>
              <a:t> pts</a:t>
            </a:r>
            <a:r>
              <a:rPr lang="fr-FR" sz="1600" dirty="0">
                <a:latin typeface="Arial Narrow" panose="020B0606020202030204" pitchFamily="34" charset="0"/>
              </a:rPr>
              <a:t>) </a:t>
            </a:r>
            <a:endParaRPr lang="fr-FR" sz="1600" dirty="0" smtClean="0">
              <a:latin typeface="Arial Narrow" panose="020B0606020202030204" pitchFamily="34" charset="0"/>
            </a:endParaRPr>
          </a:p>
          <a:p>
            <a:pPr marL="0" lvl="0" indent="0" algn="just">
              <a:spcBef>
                <a:spcPts val="0"/>
              </a:spcBef>
              <a:buClrTx/>
              <a:buNone/>
            </a:pPr>
            <a:r>
              <a:rPr lang="fr-FR" sz="1600" b="1" dirty="0" smtClean="0">
                <a:solidFill>
                  <a:schemeClr val="accent5">
                    <a:lumMod val="50000"/>
                  </a:schemeClr>
                </a:solidFill>
                <a:latin typeface="Arial Narrow" panose="020B0606020202030204" pitchFamily="34" charset="0"/>
              </a:rPr>
              <a:t>+ prime de surperformance allant jusqu’à 2% </a:t>
            </a:r>
            <a:r>
              <a:rPr lang="fr-FR" sz="1600" dirty="0">
                <a:solidFill>
                  <a:srgbClr val="000000"/>
                </a:solidFill>
                <a:latin typeface="Arial Narrow" panose="020B0606020202030204" pitchFamily="34" charset="0"/>
              </a:rPr>
              <a:t>(si le taux d’atteinte ≥ à 150%).</a:t>
            </a:r>
          </a:p>
          <a:p>
            <a:pPr marL="0" indent="0" algn="just">
              <a:spcBef>
                <a:spcPts val="0"/>
              </a:spcBef>
              <a:buNone/>
            </a:pPr>
            <a:endParaRPr lang="fr-FR" sz="1600" b="1" dirty="0">
              <a:solidFill>
                <a:schemeClr val="accent5">
                  <a:lumMod val="50000"/>
                </a:schemeClr>
              </a:solidFill>
              <a:latin typeface="Arial Narrow" panose="020B0606020202030204" pitchFamily="34" charset="0"/>
            </a:endParaRPr>
          </a:p>
          <a:p>
            <a:pPr marL="0" indent="0" algn="just">
              <a:spcBef>
                <a:spcPts val="0"/>
              </a:spcBef>
              <a:buNone/>
            </a:pPr>
            <a:endParaRPr lang="fr-FR" b="1" dirty="0">
              <a:latin typeface="Arial Narrow" panose="020B0606020202030204" pitchFamily="34" charset="0"/>
            </a:endParaRPr>
          </a:p>
        </p:txBody>
      </p:sp>
      <p:sp>
        <p:nvSpPr>
          <p:cNvPr id="23" name="Rectangle 22"/>
          <p:cNvSpPr/>
          <p:nvPr/>
        </p:nvSpPr>
        <p:spPr>
          <a:xfrm>
            <a:off x="3640646" y="5707815"/>
            <a:ext cx="1925618" cy="32324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6%</a:t>
            </a:r>
            <a:endParaRPr lang="fr-FR" dirty="0"/>
          </a:p>
        </p:txBody>
      </p:sp>
      <p:sp>
        <p:nvSpPr>
          <p:cNvPr id="10" name="Rectangle 9"/>
          <p:cNvSpPr/>
          <p:nvPr/>
        </p:nvSpPr>
        <p:spPr>
          <a:xfrm>
            <a:off x="6038982" y="1443131"/>
            <a:ext cx="2811878" cy="42794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pic>
        <p:nvPicPr>
          <p:cNvPr id="14"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811758" y="1456723"/>
            <a:ext cx="842482" cy="913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500135" y="1489729"/>
            <a:ext cx="863029" cy="913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Espace réservé du contenu 1"/>
          <p:cNvSpPr txBox="1">
            <a:spLocks/>
          </p:cNvSpPr>
          <p:nvPr/>
        </p:nvSpPr>
        <p:spPr>
          <a:xfrm>
            <a:off x="5928189" y="2320923"/>
            <a:ext cx="3061699" cy="52663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Appréciation managériale </a:t>
            </a:r>
          </a:p>
          <a:p>
            <a:pPr marL="0" indent="0" algn="ctr">
              <a:spcBef>
                <a:spcPts val="0"/>
              </a:spcBef>
              <a:buFont typeface="Wingdings" panose="05000000000000000000" pitchFamily="2" charset="2"/>
              <a:buNone/>
            </a:pPr>
            <a:r>
              <a:rPr lang="fr-FR" sz="2400" b="1" dirty="0" smtClean="0">
                <a:latin typeface="Arial Narrow" panose="020B0606020202030204" pitchFamily="34" charset="0"/>
              </a:rPr>
              <a:t>10%</a:t>
            </a:r>
            <a:endParaRPr lang="fr-FR" b="1" dirty="0" smtClean="0">
              <a:latin typeface="Arial Narrow" panose="020B0606020202030204" pitchFamily="34" charset="0"/>
            </a:endParaRPr>
          </a:p>
        </p:txBody>
      </p:sp>
      <p:sp>
        <p:nvSpPr>
          <p:cNvPr id="21" name="Espace réservé du contenu 1"/>
          <p:cNvSpPr txBox="1">
            <a:spLocks/>
          </p:cNvSpPr>
          <p:nvPr/>
        </p:nvSpPr>
        <p:spPr>
          <a:xfrm>
            <a:off x="6196911" y="3236173"/>
            <a:ext cx="2326741" cy="1953615"/>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a:latin typeface="Arial Narrow" panose="020B0606020202030204" pitchFamily="34" charset="0"/>
              </a:rPr>
              <a:t>Ils sont attribués </a:t>
            </a:r>
            <a:r>
              <a:rPr lang="fr-FR" sz="1600" b="1" dirty="0">
                <a:latin typeface="Arial Narrow" panose="020B0606020202030204" pitchFamily="34" charset="0"/>
              </a:rPr>
              <a:t>selon l’appréciation managériale </a:t>
            </a:r>
            <a:r>
              <a:rPr lang="fr-FR" sz="1600" dirty="0">
                <a:latin typeface="Arial Narrow" panose="020B0606020202030204" pitchFamily="34" charset="0"/>
              </a:rPr>
              <a:t/>
            </a:r>
            <a:br>
              <a:rPr lang="fr-FR" sz="1600" dirty="0">
                <a:latin typeface="Arial Narrow" panose="020B0606020202030204" pitchFamily="34" charset="0"/>
              </a:rPr>
            </a:br>
            <a:r>
              <a:rPr lang="fr-FR" sz="1600" dirty="0">
                <a:latin typeface="Arial Narrow" panose="020B0606020202030204" pitchFamily="34" charset="0"/>
              </a:rPr>
              <a:t>(de 0 à </a:t>
            </a:r>
            <a:r>
              <a:rPr lang="fr-FR" sz="1600" dirty="0" smtClean="0">
                <a:latin typeface="Arial Narrow" panose="020B0606020202030204" pitchFamily="34" charset="0"/>
              </a:rPr>
              <a:t>1,5 </a:t>
            </a:r>
            <a:r>
              <a:rPr lang="fr-FR" sz="1600" dirty="0">
                <a:latin typeface="Arial Narrow" panose="020B0606020202030204" pitchFamily="34" charset="0"/>
              </a:rPr>
              <a:t>pts</a:t>
            </a:r>
            <a:r>
              <a:rPr lang="fr-FR" sz="1600" dirty="0" smtClean="0">
                <a:latin typeface="Arial Narrow" panose="020B0606020202030204" pitchFamily="34" charset="0"/>
              </a:rPr>
              <a:t>).</a:t>
            </a:r>
            <a:endParaRPr lang="fr-FR" sz="1600" dirty="0">
              <a:latin typeface="Arial Narrow" panose="020B0606020202030204" pitchFamily="34" charset="0"/>
            </a:endParaRPr>
          </a:p>
        </p:txBody>
      </p:sp>
      <p:sp>
        <p:nvSpPr>
          <p:cNvPr id="24" name="Rectangle 23"/>
          <p:cNvSpPr/>
          <p:nvPr/>
        </p:nvSpPr>
        <p:spPr>
          <a:xfrm>
            <a:off x="6391835" y="5708536"/>
            <a:ext cx="1925618" cy="32252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1,5%</a:t>
            </a:r>
            <a:endParaRPr lang="fr-FR" dirty="0"/>
          </a:p>
        </p:txBody>
      </p:sp>
      <p:pic>
        <p:nvPicPr>
          <p:cNvPr id="3074" name="Picture 2"/>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825393" y="4532290"/>
            <a:ext cx="606175" cy="601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000" dirty="0" smtClean="0">
                <a:solidFill>
                  <a:sysClr val="window" lastClr="FFFFFF"/>
                </a:solidFill>
              </a:rPr>
              <a:t>LE métier de gestionnaire de clientèle professionnelle</a:t>
            </a:r>
            <a:endParaRPr lang="fr-FR" sz="2000" dirty="0">
              <a:solidFill>
                <a:sysClr val="window" lastClr="FFFFFF"/>
              </a:solidFill>
            </a:endParaRPr>
          </a:p>
        </p:txBody>
      </p:sp>
      <p:sp>
        <p:nvSpPr>
          <p:cNvPr id="26"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PRINCIPES</a:t>
            </a:r>
            <a:endParaRPr lang="fr-FR" sz="2400" dirty="0">
              <a:solidFill>
                <a:srgbClr val="FF0000"/>
              </a:solidFill>
            </a:endParaRPr>
          </a:p>
        </p:txBody>
      </p:sp>
      <p:sp>
        <p:nvSpPr>
          <p:cNvPr id="22" name="Rectangle 21">
            <a:hlinkClick r:id="rId7"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6091443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smtClean="0">
                <a:solidFill>
                  <a:sysClr val="window" lastClr="FFFFFF"/>
                </a:solidFill>
              </a:rPr>
              <a:t>LE métier de gestionnaire de clientèle professionnelle</a:t>
            </a:r>
            <a:endParaRPr lang="fr-FR" sz="2000" dirty="0">
              <a:solidFill>
                <a:sysClr val="window" lastClr="FFFFFF"/>
              </a:solidFill>
            </a:endParaRPr>
          </a:p>
        </p:txBody>
      </p:sp>
      <p:sp>
        <p:nvSpPr>
          <p:cNvPr id="12"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CRITERES COLLECTIFS</a:t>
            </a:r>
            <a:endParaRPr lang="fr-FR" sz="2400" dirty="0">
              <a:solidFill>
                <a:srgbClr val="FF0000"/>
              </a:solidFill>
            </a:endParaRPr>
          </a:p>
        </p:txBody>
      </p:sp>
      <p:graphicFrame>
        <p:nvGraphicFramePr>
          <p:cNvPr id="13" name="Tableau 12"/>
          <p:cNvGraphicFramePr>
            <a:graphicFrameLocks noGrp="1"/>
          </p:cNvGraphicFramePr>
          <p:nvPr>
            <p:extLst>
              <p:ext uri="{D42A27DB-BD31-4B8C-83A1-F6EECF244321}">
                <p14:modId xmlns:p14="http://schemas.microsoft.com/office/powerpoint/2010/main" val="1814778164"/>
              </p:ext>
            </p:extLst>
          </p:nvPr>
        </p:nvGraphicFramePr>
        <p:xfrm>
          <a:off x="314325" y="1181099"/>
          <a:ext cx="8462961" cy="4917135"/>
        </p:xfrm>
        <a:graphic>
          <a:graphicData uri="http://schemas.openxmlformats.org/drawingml/2006/table">
            <a:tbl>
              <a:tblPr firstRow="1" bandRow="1">
                <a:tableStyleId>{5C22544A-7EE6-4342-B048-85BDC9FD1C3A}</a:tableStyleId>
              </a:tblPr>
              <a:tblGrid>
                <a:gridCol w="4429125"/>
                <a:gridCol w="1628775"/>
                <a:gridCol w="130648"/>
                <a:gridCol w="555344"/>
                <a:gridCol w="873574"/>
                <a:gridCol w="845495"/>
              </a:tblGrid>
              <a:tr h="583709">
                <a:tc gridSpan="6">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collectifs Professionnels</a:t>
                      </a:r>
                      <a:r>
                        <a:rPr lang="fr-FR" sz="1800" i="0" baseline="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pour le métier de GC PRO</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299918">
                <a:tc>
                  <a:txBody>
                    <a:bodyPr/>
                    <a:lstStyle/>
                    <a:p>
                      <a:pPr algn="ctr"/>
                      <a:r>
                        <a:rPr lang="fr-FR" sz="1400" b="1" i="0" dirty="0" smtClean="0">
                          <a:solidFill>
                            <a:schemeClr val="bg1"/>
                          </a:solidFill>
                          <a:latin typeface="+mn-lt"/>
                          <a:ea typeface="Verdana" pitchFamily="34" charset="0"/>
                          <a:cs typeface="Calibri" pitchFamily="34" charset="0"/>
                        </a:rPr>
                        <a:t>Critères</a:t>
                      </a: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kern="1200" baseline="0" dirty="0" smtClean="0">
                          <a:solidFill>
                            <a:schemeClr val="bg1"/>
                          </a:solidFill>
                          <a:latin typeface="+mn-lt"/>
                          <a:ea typeface="Verdana" pitchFamily="34" charset="0"/>
                          <a:cs typeface="Calibri" pitchFamily="34" charset="0"/>
                        </a:rPr>
                        <a:t>Objectif – </a:t>
                      </a:r>
                      <a:r>
                        <a:rPr lang="fr-FR" sz="1400" b="1" i="1" kern="1200" baseline="0" dirty="0" smtClean="0">
                          <a:solidFill>
                            <a:schemeClr val="bg1"/>
                          </a:solidFill>
                          <a:latin typeface="+mn-lt"/>
                          <a:ea typeface="Verdana" pitchFamily="34" charset="0"/>
                          <a:cs typeface="Calibri" pitchFamily="34" charset="0"/>
                        </a:rPr>
                        <a:t>Source</a:t>
                      </a:r>
                    </a:p>
                  </a:txBody>
                  <a:tcPr marL="86005" marR="86005" anchor="ctr">
                    <a:solidFill>
                      <a:schemeClr val="bg1">
                        <a:lumMod val="65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Poids</a:t>
                      </a:r>
                    </a:p>
                  </a:txBody>
                  <a:tcPr marL="86005" marR="86005" anchor="ctr">
                    <a:solidFill>
                      <a:schemeClr val="bg1">
                        <a:lumMod val="65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i="0" baseline="0" dirty="0" smtClean="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100% de l’obj.</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120% de l’obj.</a:t>
                      </a:r>
                    </a:p>
                  </a:txBody>
                  <a:tcPr marL="86005" marR="86005" anchor="ctr">
                    <a:solidFill>
                      <a:schemeClr val="bg1">
                        <a:lumMod val="65000"/>
                      </a:schemeClr>
                    </a:solidFill>
                  </a:tcPr>
                </a:tc>
              </a:tr>
              <a:tr h="299918">
                <a:tc gridSpan="6">
                  <a:txBody>
                    <a:bodyPr/>
                    <a:lstStyle/>
                    <a:p>
                      <a:pPr lvl="1" algn="ctr"/>
                      <a:r>
                        <a:rPr lang="fr-FR" sz="1400" b="1" kern="1200" baseline="0" dirty="0" smtClean="0">
                          <a:solidFill>
                            <a:schemeClr val="accent5">
                              <a:lumMod val="50000"/>
                            </a:schemeClr>
                          </a:solidFill>
                          <a:latin typeface="+mn-lt"/>
                          <a:ea typeface="+mn-ea"/>
                          <a:cs typeface="+mn-cs"/>
                        </a:rPr>
                        <a:t>Fonds de commerce et Développement</a:t>
                      </a:r>
                    </a:p>
                  </a:txBody>
                  <a:tcPr marL="86005" marR="86005" anchor="ctr">
                    <a:solidFill>
                      <a:srgbClr val="00CC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411363">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Nb brut de Crédits MLT et crédits bail engagés</a:t>
                      </a:r>
                    </a:p>
                  </a:txBody>
                  <a:tcPr marL="8959" marR="8959" marT="9525" marB="0" anchor="ctr">
                    <a:solidFill>
                      <a:schemeClr val="bg1">
                        <a:lumMod val="85000"/>
                      </a:schemeClr>
                    </a:solidFill>
                  </a:tcPr>
                </a:tc>
                <a:tc rowSpan="2" gridSpan="2">
                  <a:txBody>
                    <a:bodyPr/>
                    <a:lstStyle/>
                    <a:p>
                      <a:pPr algn="ctr"/>
                      <a:r>
                        <a:rPr lang="fr-FR" sz="1200" b="0" i="0" kern="1200" dirty="0" smtClean="0">
                          <a:solidFill>
                            <a:schemeClr val="dk1"/>
                          </a:solidFill>
                          <a:latin typeface="+mn-lt"/>
                          <a:ea typeface="+mn-ea"/>
                          <a:cs typeface="+mn-cs"/>
                        </a:rPr>
                        <a:t>Obj. de</a:t>
                      </a:r>
                      <a:r>
                        <a:rPr lang="fr-FR" sz="1200" b="0" i="0" kern="1200" baseline="0" dirty="0" smtClean="0">
                          <a:solidFill>
                            <a:schemeClr val="dk1"/>
                          </a:solidFill>
                          <a:latin typeface="+mn-lt"/>
                          <a:ea typeface="+mn-ea"/>
                          <a:cs typeface="+mn-cs"/>
                        </a:rPr>
                        <a:t> l’agence ou de l’UC(s)</a:t>
                      </a:r>
                    </a:p>
                    <a:p>
                      <a:pPr algn="ctr"/>
                      <a:r>
                        <a:rPr lang="fr-FR" sz="1200" b="0" i="1" kern="1200" baseline="0" dirty="0" smtClean="0">
                          <a:solidFill>
                            <a:schemeClr val="dk1"/>
                          </a:solidFill>
                          <a:latin typeface="+mn-lt"/>
                          <a:ea typeface="+mn-ea"/>
                          <a:cs typeface="+mn-cs"/>
                        </a:rPr>
                        <a:t>Source DFCG</a:t>
                      </a: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rowSpan="2" hMerge="1">
                  <a:txBody>
                    <a:bodyPr/>
                    <a:lstStyle/>
                    <a:p>
                      <a:endParaRPr lang="fr-FR"/>
                    </a:p>
                  </a:txBody>
                  <a:tcPr/>
                </a:tc>
                <a:tc>
                  <a:txBody>
                    <a:bodyPr/>
                    <a:lstStyle/>
                    <a:p>
                      <a:pPr algn="ctr"/>
                      <a:r>
                        <a:rPr lang="fr-FR" sz="1400" b="0" i="0" dirty="0" smtClean="0">
                          <a:latin typeface="+mn-lt"/>
                        </a:rPr>
                        <a:t>13%</a:t>
                      </a:r>
                      <a:endParaRPr lang="fr-FR" sz="1400" b="0" i="0" dirty="0">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0,65%</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1,95%</a:t>
                      </a:r>
                      <a:endParaRPr lang="fr-FR" sz="1400" b="0" i="0" kern="1200" dirty="0">
                        <a:solidFill>
                          <a:schemeClr val="dk1"/>
                        </a:solidFill>
                        <a:latin typeface="+mn-lt"/>
                        <a:ea typeface="+mn-ea"/>
                        <a:cs typeface="+mn-cs"/>
                      </a:endParaRPr>
                    </a:p>
                  </a:txBody>
                  <a:tcPr anchor="ctr">
                    <a:solidFill>
                      <a:schemeClr val="bg1">
                        <a:lumMod val="85000"/>
                      </a:schemeClr>
                    </a:solidFill>
                  </a:tcPr>
                </a:tc>
              </a:tr>
              <a:tr h="411363">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0" i="0" u="none" strike="noStrike" kern="1200" dirty="0" smtClean="0">
                          <a:solidFill>
                            <a:srgbClr val="000000"/>
                          </a:solidFill>
                          <a:effectLst/>
                          <a:latin typeface="+mn-lt"/>
                          <a:ea typeface="Verdana" pitchFamily="34" charset="0"/>
                          <a:cs typeface="Calibri" pitchFamily="34" charset="0"/>
                        </a:rPr>
                        <a:t>Nb ventes nettes de CCE, forfaits, cartes business et contrats monétiques</a:t>
                      </a:r>
                    </a:p>
                  </a:txBody>
                  <a:tcPr marL="8959" marR="8959" marT="9525" marB="0" anchor="ctr">
                    <a:solidFill>
                      <a:schemeClr val="bg1">
                        <a:lumMod val="85000"/>
                      </a:schemeClr>
                    </a:solidFill>
                  </a:tcPr>
                </a:tc>
                <a:tc gridSpan="2" vMerge="1">
                  <a:txBody>
                    <a:bodyPr/>
                    <a:lstStyle/>
                    <a:p>
                      <a:pPr algn="ct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hMerge="1" vMerge="1">
                  <a:txBody>
                    <a:bodyPr/>
                    <a:lstStyle/>
                    <a:p>
                      <a:endParaRPr lang="fr-FR"/>
                    </a:p>
                  </a:txBody>
                  <a:tcPr/>
                </a:tc>
                <a:tc>
                  <a:txBody>
                    <a:bodyPr/>
                    <a:lstStyle/>
                    <a:p>
                      <a:pPr algn="ctr"/>
                      <a:r>
                        <a:rPr lang="fr-FR" sz="1400" b="0" i="0" kern="1200" dirty="0" smtClean="0">
                          <a:solidFill>
                            <a:schemeClr val="dk1"/>
                          </a:solidFill>
                          <a:latin typeface="+mn-lt"/>
                          <a:ea typeface="+mn-ea"/>
                          <a:cs typeface="+mn-cs"/>
                        </a:rPr>
                        <a:t>11%</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0,55%</a:t>
                      </a: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1,65%</a:t>
                      </a:r>
                      <a:endParaRPr lang="fr-FR" sz="1400" b="0" i="0" kern="1200" dirty="0">
                        <a:solidFill>
                          <a:schemeClr val="dk1"/>
                        </a:solidFill>
                        <a:latin typeface="+mn-lt"/>
                        <a:ea typeface="+mn-ea"/>
                        <a:cs typeface="+mn-cs"/>
                      </a:endParaRPr>
                    </a:p>
                  </a:txBody>
                  <a:tcPr anchor="ctr">
                    <a:solidFill>
                      <a:schemeClr val="bg1">
                        <a:lumMod val="85000"/>
                      </a:schemeClr>
                    </a:solidFill>
                  </a:tcPr>
                </a:tc>
              </a:tr>
              <a:tr h="330809">
                <a:tc gridSpan="6">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400" b="1" kern="1200" baseline="0" dirty="0" smtClean="0">
                          <a:solidFill>
                            <a:schemeClr val="accent5">
                              <a:lumMod val="50000"/>
                            </a:schemeClr>
                          </a:solidFill>
                          <a:latin typeface="+mn-lt"/>
                          <a:ea typeface="+mn-ea"/>
                          <a:cs typeface="+mn-cs"/>
                        </a:rPr>
                        <a:t>Risques</a:t>
                      </a:r>
                    </a:p>
                  </a:txBody>
                  <a:tcPr marL="8959" marR="8959" marT="9525" marB="0" anchor="ctr">
                    <a:solidFill>
                      <a:srgbClr val="00FFCC"/>
                    </a:solidFill>
                  </a:tcPr>
                </a:tc>
                <a:tc hMerge="1">
                  <a:txBody>
                    <a:bodyPr/>
                    <a:lstStyle/>
                    <a:p>
                      <a:endParaRPr lang="fr-FR"/>
                    </a:p>
                  </a:txBody>
                  <a:tcPr/>
                </a:tc>
                <a:tc hMerge="1">
                  <a:txBody>
                    <a:bodyPr/>
                    <a:lstStyle/>
                    <a:p>
                      <a:endParaRPr lang="fr-FR"/>
                    </a:p>
                  </a:txBody>
                  <a:tcPr/>
                </a:tc>
                <a:tc hMerge="1">
                  <a:txBody>
                    <a:bodyPr/>
                    <a:lstStyle/>
                    <a:p>
                      <a:pPr algn="ctr"/>
                      <a:endParaRPr lang="fr-FR" sz="1400" b="0" i="0" dirty="0">
                        <a:latin typeface="+mn-lt"/>
                      </a:endParaRPr>
                    </a:p>
                  </a:txBody>
                  <a:tcPr anchor="ctr">
                    <a:solidFill>
                      <a:schemeClr val="bg1">
                        <a:lumMod val="85000"/>
                      </a:schemeClr>
                    </a:solidFill>
                  </a:tcPr>
                </a:tc>
                <a:tc hMerge="1">
                  <a:txBody>
                    <a:bodyPr/>
                    <a:lstStyle/>
                    <a:p>
                      <a:pPr algn="ctr"/>
                      <a:endParaRPr lang="fr-FR" sz="1400" b="0" i="0" kern="1200" dirty="0">
                        <a:solidFill>
                          <a:schemeClr val="dk1"/>
                        </a:solidFill>
                        <a:latin typeface="+mn-lt"/>
                        <a:ea typeface="+mn-ea"/>
                        <a:cs typeface="+mn-cs"/>
                      </a:endParaRPr>
                    </a:p>
                  </a:txBody>
                  <a:tcPr anchor="ctr">
                    <a:solidFill>
                      <a:schemeClr val="bg1">
                        <a:lumMod val="85000"/>
                      </a:schemeClr>
                    </a:solidFill>
                  </a:tcPr>
                </a:tc>
                <a:tc hMerge="1">
                  <a:txBody>
                    <a:bodyPr/>
                    <a:lstStyle/>
                    <a:p>
                      <a:pPr algn="ctr"/>
                      <a:endParaRPr lang="fr-FR" sz="1400" b="0" i="0" kern="1200" dirty="0">
                        <a:solidFill>
                          <a:schemeClr val="dk1"/>
                        </a:solidFill>
                        <a:latin typeface="+mn-lt"/>
                        <a:ea typeface="+mn-ea"/>
                        <a:cs typeface="+mn-cs"/>
                      </a:endParaRPr>
                    </a:p>
                  </a:txBody>
                  <a:tcPr anchor="ctr">
                    <a:solidFill>
                      <a:schemeClr val="bg1">
                        <a:lumMod val="85000"/>
                      </a:schemeClr>
                    </a:solidFill>
                  </a:tcPr>
                </a:tc>
              </a:tr>
              <a:tr h="402449">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0" i="0" u="none" strike="noStrike" kern="1200" dirty="0" smtClean="0">
                          <a:solidFill>
                            <a:srgbClr val="000000"/>
                          </a:solidFill>
                          <a:effectLst/>
                          <a:latin typeface="+mn-lt"/>
                          <a:ea typeface="Verdana" pitchFamily="34" charset="0"/>
                          <a:cs typeface="Calibri" pitchFamily="34" charset="0"/>
                        </a:rPr>
                        <a:t>Révision Annuelle :</a:t>
                      </a:r>
                      <a:r>
                        <a:rPr lang="fr-FR" sz="1400" b="0" i="0" u="none" strike="noStrike" kern="1200" baseline="0" dirty="0" smtClean="0">
                          <a:solidFill>
                            <a:srgbClr val="000000"/>
                          </a:solidFill>
                          <a:effectLst/>
                          <a:latin typeface="+mn-lt"/>
                          <a:ea typeface="Verdana" pitchFamily="34" charset="0"/>
                          <a:cs typeface="Calibri" pitchFamily="34" charset="0"/>
                        </a:rPr>
                        <a:t> t</a:t>
                      </a:r>
                      <a:r>
                        <a:rPr lang="fr-FR" sz="1400" b="0" i="0" u="none" strike="noStrike" kern="1200" dirty="0" smtClean="0">
                          <a:solidFill>
                            <a:srgbClr val="000000"/>
                          </a:solidFill>
                          <a:effectLst/>
                          <a:latin typeface="+mn-lt"/>
                          <a:ea typeface="Verdana" pitchFamily="34" charset="0"/>
                          <a:cs typeface="Calibri" pitchFamily="34" charset="0"/>
                        </a:rPr>
                        <a:t>aux de client ayant un encours pro révisé sur les 3 items indissociables (Mise à jour du bilan, Validation de la révision dans DSC, Mise à jour du DRC complète)</a:t>
                      </a:r>
                    </a:p>
                  </a:txBody>
                  <a:tcPr marL="8959" marR="8959" marT="9525" marB="0" anchor="ctr">
                    <a:solidFill>
                      <a:schemeClr val="bg1">
                        <a:lumMod val="85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0" i="1" kern="1200" baseline="0" dirty="0" smtClean="0">
                          <a:solidFill>
                            <a:schemeClr val="dk1"/>
                          </a:solidFill>
                          <a:latin typeface="+mn-lt"/>
                          <a:ea typeface="+mn-ea"/>
                          <a:cs typeface="+mn-cs"/>
                        </a:rPr>
                        <a:t>85% de l’obj. de l’agence ou de l’UC (s)* - Source DFCG</a:t>
                      </a:r>
                      <a:endParaRPr lang="fr-FR" sz="1200" b="0" i="1" kern="1200" dirty="0" smtClean="0">
                        <a:solidFill>
                          <a:schemeClr val="dk1"/>
                        </a:solidFill>
                        <a:latin typeface="+mn-lt"/>
                        <a:ea typeface="+mn-ea"/>
                        <a:cs typeface="+mn-cs"/>
                      </a:endParaRPr>
                    </a:p>
                  </a:txBody>
                  <a:tcPr marL="8959" marR="8959" marT="9525" marB="0" anchor="ctr">
                    <a:solidFill>
                      <a:schemeClr val="bg1">
                        <a:lumMod val="85000"/>
                      </a:schemeClr>
                    </a:solidFill>
                  </a:tcPr>
                </a:tc>
                <a:tc hMerge="1">
                  <a:txBody>
                    <a:bodyPr/>
                    <a:lstStyle/>
                    <a:p>
                      <a:endParaRPr lang="fr-FR"/>
                    </a:p>
                  </a:txBody>
                  <a:tcPr/>
                </a:tc>
                <a:tc>
                  <a:txBody>
                    <a:bodyPr/>
                    <a:lstStyle/>
                    <a:p>
                      <a:pPr algn="ctr"/>
                      <a:r>
                        <a:rPr lang="fr-FR" sz="1400" b="0" i="0" dirty="0" smtClean="0">
                          <a:latin typeface="+mn-lt"/>
                        </a:rPr>
                        <a:t>11%</a:t>
                      </a:r>
                      <a:endParaRPr lang="fr-FR" sz="1400" b="0" i="0" dirty="0">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0,55%</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1,65%</a:t>
                      </a:r>
                      <a:endParaRPr lang="fr-FR" sz="1400" b="0" i="0" kern="1200" dirty="0">
                        <a:solidFill>
                          <a:schemeClr val="dk1"/>
                        </a:solidFill>
                        <a:latin typeface="+mn-lt"/>
                        <a:ea typeface="+mn-ea"/>
                        <a:cs typeface="+mn-cs"/>
                      </a:endParaRPr>
                    </a:p>
                  </a:txBody>
                  <a:tcPr anchor="ctr">
                    <a:solidFill>
                      <a:schemeClr val="bg1">
                        <a:lumMod val="85000"/>
                      </a:schemeClr>
                    </a:solidFill>
                  </a:tcPr>
                </a:tc>
              </a:tr>
              <a:tr h="339322">
                <a:tc gridSpan="6">
                  <a:txBody>
                    <a:bodyPr/>
                    <a:lstStyle/>
                    <a:p>
                      <a:pPr marL="0" algn="ctr" defTabSz="914400" rtl="0" eaLnBrk="1" fontAlgn="ctr" latinLnBrk="0" hangingPunct="1"/>
                      <a:r>
                        <a:rPr lang="fr-FR" sz="1400" b="1" kern="1200" baseline="0" dirty="0" smtClean="0">
                          <a:solidFill>
                            <a:schemeClr val="accent5">
                              <a:lumMod val="50000"/>
                            </a:schemeClr>
                          </a:solidFill>
                          <a:latin typeface="+mn-lt"/>
                          <a:ea typeface="+mn-ea"/>
                          <a:cs typeface="+mn-cs"/>
                        </a:rPr>
                        <a:t>PNB Stock (IPADE)</a:t>
                      </a:r>
                      <a:endParaRPr lang="fr-FR" sz="1400" b="1" kern="1200" baseline="0" dirty="0">
                        <a:solidFill>
                          <a:schemeClr val="accent5">
                            <a:lumMod val="50000"/>
                          </a:schemeClr>
                        </a:solidFill>
                        <a:latin typeface="+mn-lt"/>
                        <a:ea typeface="+mn-ea"/>
                        <a:cs typeface="+mn-cs"/>
                      </a:endParaRPr>
                    </a:p>
                  </a:txBody>
                  <a:tcPr marL="8959" marR="8959" marT="9525" marB="0" anchor="ctr">
                    <a:solidFill>
                      <a:srgbClr val="EA9922"/>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540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Evolution commission de mouvements</a:t>
                      </a:r>
                    </a:p>
                  </a:txBody>
                  <a:tcPr anchor="ctr">
                    <a:solidFill>
                      <a:schemeClr val="bg1">
                        <a:lumMod val="85000"/>
                      </a:schemeClr>
                    </a:solidFill>
                  </a:tcPr>
                </a:tc>
                <a:tc rowSpan="3"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smtClean="0">
                          <a:ln>
                            <a:noFill/>
                          </a:ln>
                          <a:solidFill>
                            <a:srgbClr val="000000"/>
                          </a:solidFill>
                          <a:effectLst/>
                          <a:uLnTx/>
                          <a:uFillTx/>
                          <a:latin typeface="+mn-lt"/>
                          <a:ea typeface="+mn-ea"/>
                          <a:cs typeface="+mn-cs"/>
                        </a:rPr>
                        <a:t>Obj. de l’agence ou de l’UC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smtClean="0">
                          <a:ln>
                            <a:noFill/>
                          </a:ln>
                          <a:solidFill>
                            <a:srgbClr val="000000"/>
                          </a:solidFill>
                          <a:effectLst/>
                          <a:uLnTx/>
                          <a:uFillTx/>
                          <a:latin typeface="+mn-lt"/>
                          <a:ea typeface="+mn-ea"/>
                          <a:cs typeface="+mn-cs"/>
                        </a:rPr>
                        <a:t>Source DMP</a:t>
                      </a:r>
                    </a:p>
                  </a:txBody>
                  <a:tcPr anchor="ctr">
                    <a:solidFill>
                      <a:schemeClr val="bg1">
                        <a:lumMod val="85000"/>
                      </a:schemeClr>
                    </a:solidFill>
                  </a:tcPr>
                </a:tc>
                <a:tc rowSpan="3" hMerge="1">
                  <a:txBody>
                    <a:bodyPr/>
                    <a:lstStyle/>
                    <a:p>
                      <a:endParaRPr lang="fr-FR"/>
                    </a:p>
                  </a:txBody>
                  <a:tcPr/>
                </a:tc>
                <a:tc>
                  <a:txBody>
                    <a:bodyPr/>
                    <a:lstStyle/>
                    <a:p>
                      <a:pPr algn="ctr"/>
                      <a:r>
                        <a:rPr lang="fr-FR" sz="1400" b="0" i="0" dirty="0" smtClean="0">
                          <a:solidFill>
                            <a:schemeClr val="tx1"/>
                          </a:solidFill>
                          <a:latin typeface="+mn-lt"/>
                        </a:rPr>
                        <a:t>5%</a:t>
                      </a:r>
                      <a:endParaRPr lang="fr-FR" sz="1400" b="0" i="0" dirty="0">
                        <a:solidFill>
                          <a:schemeClr val="tx1"/>
                        </a:solidFill>
                        <a:latin typeface="+mn-lt"/>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0,25%</a:t>
                      </a:r>
                      <a:endParaRPr lang="fr-FR" sz="1400" b="0" i="0" kern="1200" dirty="0">
                        <a:solidFill>
                          <a:schemeClr val="dk1"/>
                        </a:solidFill>
                        <a:latin typeface="+mn-lt"/>
                        <a:ea typeface="+mn-ea"/>
                        <a:cs typeface="+mn-cs"/>
                      </a:endParaRPr>
                    </a:p>
                  </a:txBody>
                  <a:tcPr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0,75%</a:t>
                      </a:r>
                      <a:endParaRPr lang="fr-FR" sz="1400" b="0" i="0" kern="1200" dirty="0">
                        <a:solidFill>
                          <a:schemeClr val="dk1"/>
                        </a:solidFill>
                        <a:latin typeface="+mn-lt"/>
                        <a:ea typeface="+mn-ea"/>
                        <a:cs typeface="+mn-cs"/>
                      </a:endParaRPr>
                    </a:p>
                  </a:txBody>
                  <a:tcPr anchor="ctr">
                    <a:solidFill>
                      <a:schemeClr val="bg1">
                        <a:lumMod val="85000"/>
                      </a:schemeClr>
                    </a:solidFill>
                  </a:tcPr>
                </a:tc>
              </a:tr>
              <a:tr h="2667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Evolution commissions de tenue de compte</a:t>
                      </a:r>
                    </a:p>
                  </a:txBody>
                  <a:tcPr anchor="ctr">
                    <a:solidFill>
                      <a:schemeClr val="bg1">
                        <a:lumMod val="85000"/>
                      </a:schemeClr>
                    </a:solidFill>
                  </a:tcPr>
                </a:tc>
                <a:tc gridSpan="2" vMerge="1">
                  <a:txBody>
                    <a:bodyPr/>
                    <a:lstStyle/>
                    <a:p>
                      <a:endParaRPr lang="fr-FR" dirty="0"/>
                    </a:p>
                  </a:txBody>
                  <a:tcPr anchor="ctr">
                    <a:solidFill>
                      <a:schemeClr val="bg1">
                        <a:lumMod val="85000"/>
                      </a:schemeClr>
                    </a:solidFill>
                  </a:tcPr>
                </a:tc>
                <a:tc hMerge="1" vMerge="1">
                  <a:txBody>
                    <a:bodyPr/>
                    <a:lstStyle/>
                    <a:p>
                      <a:endParaRPr lang="fr-FR"/>
                    </a:p>
                  </a:txBody>
                  <a:tcPr/>
                </a:tc>
                <a:tc>
                  <a:txBody>
                    <a:bodyPr/>
                    <a:lstStyle/>
                    <a:p>
                      <a:pPr algn="ctr"/>
                      <a:r>
                        <a:rPr lang="fr-FR" sz="1400" b="0" i="0" dirty="0" smtClean="0">
                          <a:latin typeface="+mn-lt"/>
                        </a:rPr>
                        <a:t>5%</a:t>
                      </a:r>
                      <a:endParaRPr lang="fr-FR" sz="1400" b="0" i="0" dirty="0">
                        <a:latin typeface="+mn-lt"/>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0,25%</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0,75%</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r>
              <a:tr h="2571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Evolution tarifs autres (cartes, forfaits, MAD)</a:t>
                      </a:r>
                    </a:p>
                  </a:txBody>
                  <a:tcPr anchor="ctr">
                    <a:solidFill>
                      <a:schemeClr val="bg1">
                        <a:lumMod val="85000"/>
                      </a:schemeClr>
                    </a:solidFill>
                  </a:tcPr>
                </a:tc>
                <a:tc gridSpan="2" vMerge="1">
                  <a:txBody>
                    <a:bodyPr/>
                    <a:lstStyle/>
                    <a:p>
                      <a:endParaRPr lang="fr-FR" dirty="0"/>
                    </a:p>
                  </a:txBody>
                  <a:tcPr anchor="ctr">
                    <a:solidFill>
                      <a:schemeClr val="bg1">
                        <a:lumMod val="85000"/>
                      </a:schemeClr>
                    </a:solidFill>
                  </a:tcPr>
                </a:tc>
                <a:tc hMerge="1" vMerge="1">
                  <a:txBody>
                    <a:bodyPr/>
                    <a:lstStyle/>
                    <a:p>
                      <a:endParaRPr lang="fr-FR"/>
                    </a:p>
                  </a:txBody>
                  <a:tcPr/>
                </a:tc>
                <a:tc>
                  <a:txBody>
                    <a:bodyPr/>
                    <a:lstStyle/>
                    <a:p>
                      <a:pPr algn="ctr"/>
                      <a:r>
                        <a:rPr lang="fr-FR" sz="1400" b="0" i="0" dirty="0" smtClean="0">
                          <a:latin typeface="+mn-lt"/>
                        </a:rPr>
                        <a:t>5%</a:t>
                      </a:r>
                      <a:endParaRPr lang="fr-FR" sz="1400" b="0" i="0" dirty="0">
                        <a:latin typeface="+mn-lt"/>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0,25%</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0,75%</a:t>
                      </a:r>
                      <a:endParaRPr lang="fr-FR" sz="1400" b="0" i="0" kern="1200" dirty="0">
                        <a:solidFill>
                          <a:schemeClr val="dk1"/>
                        </a:solidFill>
                        <a:latin typeface="+mn-lt"/>
                        <a:ea typeface="+mn-ea"/>
                        <a:cs typeface="+mn-cs"/>
                      </a:endParaRPr>
                    </a:p>
                  </a:txBody>
                  <a:tcPr marL="8959" marR="8959" marT="9525" marB="0" anchor="ctr">
                    <a:solidFill>
                      <a:schemeClr val="bg1">
                        <a:lumMod val="85000"/>
                      </a:schemeClr>
                    </a:solidFill>
                  </a:tcPr>
                </a:tc>
              </a:tr>
              <a:tr h="379424">
                <a:tc>
                  <a:txBody>
                    <a:bodyPr/>
                    <a:lstStyle/>
                    <a:p>
                      <a:pPr marL="0" algn="l" defTabSz="914400" rtl="0" eaLnBrk="1" fontAlgn="ctr" latinLnBrk="0" hangingPunct="1"/>
                      <a:r>
                        <a:rPr lang="fr-FR" sz="1400" b="1" i="1" kern="1200" dirty="0" smtClean="0">
                          <a:solidFill>
                            <a:schemeClr val="tx1"/>
                          </a:solidFill>
                          <a:latin typeface="+mn-lt"/>
                        </a:rPr>
                        <a:t>Total des points</a:t>
                      </a:r>
                      <a:r>
                        <a:rPr lang="fr-FR" sz="1400" b="1" i="1" kern="1200" baseline="0" dirty="0" smtClean="0">
                          <a:solidFill>
                            <a:schemeClr val="tx1"/>
                          </a:solidFill>
                          <a:latin typeface="+mn-lt"/>
                        </a:rPr>
                        <a:t> </a:t>
                      </a:r>
                      <a:r>
                        <a:rPr lang="fr-FR" sz="1400" b="0" i="1" kern="1200" baseline="0" dirty="0" smtClean="0">
                          <a:solidFill>
                            <a:schemeClr val="tx1"/>
                          </a:solidFill>
                          <a:latin typeface="+mn-lt"/>
                        </a:rPr>
                        <a:t>(l’échelle des points est disponible en annexe)</a:t>
                      </a:r>
                      <a:endParaRPr lang="fr-FR" sz="1400" b="0" i="1" kern="1200" dirty="0" smtClean="0">
                        <a:solidFill>
                          <a:schemeClr val="tx1"/>
                        </a:solidFill>
                        <a:latin typeface="+mn-lt"/>
                      </a:endParaRPr>
                    </a:p>
                  </a:txBody>
                  <a:tcPr marL="8959" marR="8959" marT="9525" marB="0" anchor="ctr">
                    <a:solidFill>
                      <a:schemeClr val="bg1">
                        <a:lumMod val="65000"/>
                      </a:schemeClr>
                    </a:solidFill>
                  </a:tcPr>
                </a:tc>
                <a:tc gridSpan="2">
                  <a:txBody>
                    <a:bodyPr/>
                    <a:lstStyle/>
                    <a:p>
                      <a:pPr algn="ctr"/>
                      <a:r>
                        <a:rPr lang="fr-FR" dirty="0" smtClean="0"/>
                        <a:t>-</a:t>
                      </a:r>
                      <a:endParaRPr lang="fr-FR" dirty="0"/>
                    </a:p>
                  </a:txBody>
                  <a:tcPr marL="8959" marR="8959" marT="9525" marB="0" anchor="ctr">
                    <a:solidFill>
                      <a:schemeClr val="bg1">
                        <a:lumMod val="65000"/>
                      </a:schemeClr>
                    </a:solidFill>
                  </a:tcPr>
                </a:tc>
                <a:tc hMerge="1">
                  <a:txBody>
                    <a:bodyPr/>
                    <a:lstStyle/>
                    <a:p>
                      <a:endParaRPr lang="fr-FR"/>
                    </a:p>
                  </a:txBody>
                  <a:tcPr/>
                </a:tc>
                <a:tc>
                  <a:txBody>
                    <a:bodyPr/>
                    <a:lstStyle/>
                    <a:p>
                      <a:pPr algn="ctr"/>
                      <a:r>
                        <a:rPr lang="fr-FR" sz="1400" b="1" i="1" dirty="0" smtClean="0">
                          <a:latin typeface="+mn-lt"/>
                        </a:rPr>
                        <a:t>50%</a:t>
                      </a:r>
                      <a:endParaRPr lang="fr-FR" sz="1400" b="1" i="1" dirty="0">
                        <a:latin typeface="+mn-lt"/>
                      </a:endParaRPr>
                    </a:p>
                  </a:txBody>
                  <a:tcPr marL="8959" marR="8959" marT="9525" marB="0" anchor="ctr">
                    <a:solidFill>
                      <a:schemeClr val="bg1">
                        <a:lumMod val="65000"/>
                      </a:schemeClr>
                    </a:solidFill>
                  </a:tcPr>
                </a:tc>
                <a:tc>
                  <a:txBody>
                    <a:bodyPr/>
                    <a:lstStyle/>
                    <a:p>
                      <a:pPr algn="ctr"/>
                      <a:r>
                        <a:rPr lang="fr-FR" sz="1400" b="1" i="1" kern="1200" dirty="0" smtClean="0">
                          <a:solidFill>
                            <a:schemeClr val="dk1"/>
                          </a:solidFill>
                          <a:latin typeface="+mn-lt"/>
                          <a:ea typeface="+mn-ea"/>
                          <a:cs typeface="+mn-cs"/>
                        </a:rPr>
                        <a:t>2,5%</a:t>
                      </a:r>
                      <a:endParaRPr lang="fr-FR" sz="1400" b="1" i="1" kern="1200" dirty="0">
                        <a:solidFill>
                          <a:schemeClr val="dk1"/>
                        </a:solidFill>
                        <a:latin typeface="+mn-lt"/>
                        <a:ea typeface="+mn-ea"/>
                        <a:cs typeface="+mn-cs"/>
                      </a:endParaRPr>
                    </a:p>
                  </a:txBody>
                  <a:tcPr marL="8959" marR="8959" marT="9525" marB="0" anchor="ctr">
                    <a:solidFill>
                      <a:schemeClr val="bg1">
                        <a:lumMod val="65000"/>
                      </a:schemeClr>
                    </a:solidFill>
                  </a:tcPr>
                </a:tc>
                <a:tc>
                  <a:txBody>
                    <a:bodyPr/>
                    <a:lstStyle/>
                    <a:p>
                      <a:pPr algn="ctr"/>
                      <a:r>
                        <a:rPr lang="fr-FR" sz="1400" b="1" i="1" kern="1200" dirty="0" smtClean="0">
                          <a:solidFill>
                            <a:schemeClr val="dk1"/>
                          </a:solidFill>
                          <a:latin typeface="+mn-lt"/>
                          <a:ea typeface="+mn-ea"/>
                          <a:cs typeface="+mn-cs"/>
                        </a:rPr>
                        <a:t>7,5%</a:t>
                      </a:r>
                      <a:endParaRPr lang="fr-FR" sz="1400" b="1" i="1" kern="1200" dirty="0">
                        <a:solidFill>
                          <a:schemeClr val="dk1"/>
                        </a:solidFill>
                        <a:latin typeface="+mn-lt"/>
                        <a:ea typeface="+mn-ea"/>
                        <a:cs typeface="+mn-cs"/>
                      </a:endParaRPr>
                    </a:p>
                  </a:txBody>
                  <a:tcPr marL="8959" marR="8959" marT="9525" marB="0" anchor="ctr">
                    <a:solidFill>
                      <a:schemeClr val="bg1">
                        <a:lumMod val="65000"/>
                      </a:schemeClr>
                    </a:solidFill>
                  </a:tcPr>
                </a:tc>
              </a:tr>
            </a:tbl>
          </a:graphicData>
        </a:graphic>
      </p:graphicFrame>
      <p:pic>
        <p:nvPicPr>
          <p:cNvPr id="14" name="Picture 2"/>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089606" y="4817294"/>
            <a:ext cx="258385" cy="249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089606" y="5148651"/>
            <a:ext cx="258385" cy="249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089606" y="5455805"/>
            <a:ext cx="258385" cy="249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5"/>
          <p:cNvPicPr>
            <a:picLocks noChangeAspect="1" noChangeArrowheads="1"/>
          </p:cNvPicPr>
          <p:nvPr/>
        </p:nvPicPr>
        <p:blipFill rotWithShape="1">
          <a:blip r:embed="rId4"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358775" y="1238807"/>
            <a:ext cx="478508" cy="448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089606" y="2689225"/>
            <a:ext cx="258385" cy="249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ZoneTexte 18"/>
          <p:cNvSpPr txBox="1"/>
          <p:nvPr/>
        </p:nvSpPr>
        <p:spPr>
          <a:xfrm>
            <a:off x="561974" y="6334125"/>
            <a:ext cx="8401051" cy="307777"/>
          </a:xfrm>
          <a:prstGeom prst="rect">
            <a:avLst/>
          </a:prstGeom>
          <a:solidFill>
            <a:schemeClr val="bg1"/>
          </a:solidFill>
        </p:spPr>
        <p:txBody>
          <a:bodyPr wrap="square" rtlCol="0">
            <a:spAutoFit/>
          </a:bodyPr>
          <a:lstStyle/>
          <a:p>
            <a:r>
              <a:rPr lang="fr-FR" sz="1400" dirty="0" smtClean="0">
                <a:solidFill>
                  <a:srgbClr val="000000"/>
                </a:solidFill>
              </a:rPr>
              <a:t>*Objectif de 85% de l’agence ou de l’Unité Commerciale (s), échelle particulière débutant à 85%=100%, jusqu’à 90%=120%.</a:t>
            </a:r>
            <a:endParaRPr lang="fr-FR" sz="1400" dirty="0">
              <a:solidFill>
                <a:srgbClr val="000000"/>
              </a:solidFill>
            </a:endParaRPr>
          </a:p>
        </p:txBody>
      </p:sp>
    </p:spTree>
    <p:extLst>
      <p:ext uri="{BB962C8B-B14F-4D97-AF65-F5344CB8AC3E}">
        <p14:creationId xmlns:p14="http://schemas.microsoft.com/office/powerpoint/2010/main" val="37239233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3769060794"/>
              </p:ext>
            </p:extLst>
          </p:nvPr>
        </p:nvGraphicFramePr>
        <p:xfrm>
          <a:off x="810654" y="1219458"/>
          <a:ext cx="7457046" cy="3081464"/>
        </p:xfrm>
        <a:graphic>
          <a:graphicData uri="http://schemas.openxmlformats.org/drawingml/2006/table">
            <a:tbl>
              <a:tblPr firstRow="1" bandRow="1">
                <a:tableStyleId>{5C22544A-7EE6-4342-B048-85BDC9FD1C3A}</a:tableStyleId>
              </a:tblPr>
              <a:tblGrid>
                <a:gridCol w="6158576"/>
                <a:gridCol w="1298470"/>
              </a:tblGrid>
              <a:tr h="638917">
                <a:tc gridSpan="2">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individuels pour le métier GC PRO</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r h="53357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b="1" i="0" dirty="0" smtClean="0">
                          <a:solidFill>
                            <a:schemeClr val="bg1"/>
                          </a:solidFill>
                          <a:latin typeface="+mn-lt"/>
                          <a:ea typeface="Verdana" pitchFamily="34" charset="0"/>
                          <a:cs typeface="Calibri" pitchFamily="34" charset="0"/>
                        </a:rPr>
                        <a:t>Critères – Source </a:t>
                      </a: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GC PRO</a:t>
                      </a:r>
                      <a:endParaRPr lang="fr-FR" sz="1400" b="1" i="0" kern="1200" baseline="0" dirty="0">
                        <a:solidFill>
                          <a:schemeClr val="bg1"/>
                        </a:solidFill>
                        <a:latin typeface="+mn-lt"/>
                        <a:ea typeface="Verdana" pitchFamily="34" charset="0"/>
                        <a:cs typeface="Calibri" pitchFamily="34" charset="0"/>
                      </a:endParaRPr>
                    </a:p>
                  </a:txBody>
                  <a:tcPr anchor="ctr">
                    <a:solidFill>
                      <a:schemeClr val="bg1">
                        <a:lumMod val="65000"/>
                      </a:schemeClr>
                    </a:solidFill>
                  </a:tcPr>
                </a:tc>
              </a:tr>
              <a:tr h="4560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i="0" kern="1200" dirty="0" smtClean="0">
                          <a:solidFill>
                            <a:schemeClr val="accent5">
                              <a:lumMod val="75000"/>
                            </a:schemeClr>
                          </a:solidFill>
                          <a:latin typeface="+mn-lt"/>
                          <a:ea typeface="+mn-ea"/>
                          <a:cs typeface="+mn-cs"/>
                        </a:rPr>
                        <a:t>Montant des crédits MLT et crédits bail engagés</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320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 ventes brutes de forfaits PRO </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6526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 ventes brutes de contrats monétiques et E commerce </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5556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 ventes brutes d’IARD prévoyance (Auto Pro, MR Pro, Pro TG, Santé collective Pro, PAP, Epargne salariale)</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bl>
          </a:graphicData>
        </a:graphic>
      </p:graphicFrame>
      <p:pic>
        <p:nvPicPr>
          <p:cNvPr id="12"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65768" y="1285060"/>
            <a:ext cx="516368" cy="467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70066" y="2930109"/>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59309" y="245811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80825" y="3391454"/>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80825" y="389583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410818" y="2470677"/>
            <a:ext cx="325539" cy="310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19"/>
          <p:cNvSpPr/>
          <p:nvPr/>
        </p:nvSpPr>
        <p:spPr>
          <a:xfrm>
            <a:off x="236668" y="4617959"/>
            <a:ext cx="8540620" cy="6573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space réservé du contenu 1"/>
          <p:cNvSpPr txBox="1">
            <a:spLocks/>
          </p:cNvSpPr>
          <p:nvPr/>
        </p:nvSpPr>
        <p:spPr>
          <a:xfrm>
            <a:off x="613569" y="4609298"/>
            <a:ext cx="8163718" cy="69823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Font typeface="Wingdings" panose="05000000000000000000" pitchFamily="2" charset="2"/>
              <a:buNone/>
            </a:pPr>
            <a:r>
              <a:rPr lang="fr-FR" b="1" dirty="0" smtClean="0">
                <a:latin typeface="Arial Narrow" panose="020B0606020202030204" pitchFamily="34" charset="0"/>
              </a:rPr>
              <a:t>DRC / RPM : </a:t>
            </a:r>
            <a:r>
              <a:rPr lang="fr-FR" sz="1400" dirty="0" smtClean="0">
                <a:latin typeface="Arial Narrow" panose="020B0606020202030204" pitchFamily="34" charset="0"/>
              </a:rPr>
              <a:t>Pour </a:t>
            </a:r>
            <a:r>
              <a:rPr lang="fr-FR" sz="1400" dirty="0">
                <a:latin typeface="Arial Narrow" panose="020B0606020202030204" pitchFamily="34" charset="0"/>
              </a:rPr>
              <a:t>2018, les ventes réalisées sur les clients EER majeurs </a:t>
            </a:r>
            <a:r>
              <a:rPr lang="fr-FR" sz="1400" dirty="0" smtClean="0">
                <a:latin typeface="Arial Narrow" panose="020B0606020202030204" pitchFamily="34" charset="0"/>
              </a:rPr>
              <a:t>capables </a:t>
            </a:r>
            <a:r>
              <a:rPr lang="fr-FR" sz="1400" dirty="0">
                <a:latin typeface="Arial Narrow" panose="020B0606020202030204" pitchFamily="34" charset="0"/>
              </a:rPr>
              <a:t>et mineurs émancipés dont le DRC n’est pas conforme au 31 décembre seront retirées dans le </a:t>
            </a:r>
            <a:r>
              <a:rPr lang="fr-FR" sz="1400" dirty="0" smtClean="0">
                <a:latin typeface="Arial Narrow" panose="020B0606020202030204" pitchFamily="34" charset="0"/>
              </a:rPr>
              <a:t>calcul </a:t>
            </a:r>
            <a:r>
              <a:rPr lang="fr-FR" sz="1400" dirty="0">
                <a:latin typeface="Arial Narrow" panose="020B0606020202030204" pitchFamily="34" charset="0"/>
              </a:rPr>
              <a:t>de la part variable individuelle et </a:t>
            </a:r>
            <a:r>
              <a:rPr lang="fr-FR" sz="1400" dirty="0" smtClean="0">
                <a:latin typeface="Arial Narrow" panose="020B0606020202030204" pitchFamily="34" charset="0"/>
              </a:rPr>
              <a:t>collective.</a:t>
            </a:r>
            <a:endParaRPr lang="fr-FR" sz="1400" dirty="0">
              <a:latin typeface="Arial Narrow" panose="020B0606020202030204" pitchFamily="34" charset="0"/>
            </a:endParaRPr>
          </a:p>
        </p:txBody>
      </p:sp>
      <p:pic>
        <p:nvPicPr>
          <p:cNvPr id="22"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36667" y="4701316"/>
            <a:ext cx="425341" cy="460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Image 22"/>
          <p:cNvPicPr/>
          <p:nvPr/>
        </p:nvPicPr>
        <p:blipFill>
          <a:blip r:embed="rId6" cstate="email">
            <a:extLst>
              <a:ext uri="{28A0092B-C50C-407E-A947-70E740481C1C}">
                <a14:useLocalDpi xmlns:a14="http://schemas.microsoft.com/office/drawing/2010/main"/>
              </a:ext>
            </a:extLst>
          </a:blip>
          <a:stretch>
            <a:fillRect/>
          </a:stretch>
        </p:blipFill>
        <p:spPr>
          <a:xfrm>
            <a:off x="2194560" y="1894001"/>
            <a:ext cx="346520" cy="447448"/>
          </a:xfrm>
          <a:prstGeom prst="rect">
            <a:avLst/>
          </a:prstGeom>
        </p:spPr>
      </p:pic>
      <p:sp>
        <p:nvSpPr>
          <p:cNvPr id="14"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000" dirty="0" smtClean="0">
                <a:solidFill>
                  <a:sysClr val="window" lastClr="FFFFFF"/>
                </a:solidFill>
              </a:rPr>
              <a:t>LE métier de gestionnaire de clientèle professionnelle</a:t>
            </a:r>
            <a:endParaRPr lang="fr-FR" sz="2000" dirty="0">
              <a:solidFill>
                <a:sysClr val="window" lastClr="FFFFFF"/>
              </a:solidFill>
            </a:endParaRPr>
          </a:p>
        </p:txBody>
      </p:sp>
      <p:sp>
        <p:nvSpPr>
          <p:cNvPr id="15"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CRITERES INDIVIDUELS</a:t>
            </a:r>
            <a:endParaRPr lang="fr-FR" sz="2400" dirty="0">
              <a:solidFill>
                <a:srgbClr val="FF0000"/>
              </a:solidFill>
            </a:endParaRPr>
          </a:p>
        </p:txBody>
      </p:sp>
      <p:sp>
        <p:nvSpPr>
          <p:cNvPr id="16" name="Rectangle 15">
            <a:hlinkClick r:id="rId7"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3630316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2749533465"/>
              </p:ext>
            </p:extLst>
          </p:nvPr>
        </p:nvGraphicFramePr>
        <p:xfrm>
          <a:off x="311972" y="1194099"/>
          <a:ext cx="8465316" cy="665523"/>
        </p:xfrm>
        <a:graphic>
          <a:graphicData uri="http://schemas.openxmlformats.org/drawingml/2006/table">
            <a:tbl>
              <a:tblPr firstRow="1" bandRow="1">
                <a:tableStyleId>{5C22544A-7EE6-4342-B048-85BDC9FD1C3A}</a:tableStyleId>
              </a:tblPr>
              <a:tblGrid>
                <a:gridCol w="8465316"/>
              </a:tblGrid>
              <a:tr h="665523">
                <a:tc>
                  <a:txBody>
                    <a:bodyPr/>
                    <a:lstStyle/>
                    <a:p>
                      <a:pPr lvl="2"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d’appréciation managériale pour le métier de GC PRO</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bl>
          </a:graphicData>
        </a:graphic>
      </p:graphicFrame>
      <p:pic>
        <p:nvPicPr>
          <p:cNvPr id="5122"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87350" y="1258646"/>
            <a:ext cx="978947" cy="528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352" y="189383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6" name="Espace réservé du contenu 1"/>
          <p:cNvSpPr txBox="1">
            <a:spLocks/>
          </p:cNvSpPr>
          <p:nvPr/>
        </p:nvSpPr>
        <p:spPr>
          <a:xfrm>
            <a:off x="64944" y="2096170"/>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Esprit d’équipe</a:t>
            </a:r>
          </a:p>
          <a:p>
            <a:pPr marL="0" indent="0" algn="ctr">
              <a:spcBef>
                <a:spcPts val="0"/>
              </a:spcBef>
              <a:buNone/>
            </a:pPr>
            <a:endParaRPr lang="fr-FR" b="1" dirty="0">
              <a:latin typeface="Arial Narrow" panose="020B0606020202030204" pitchFamily="34" charset="0"/>
            </a:endParaRPr>
          </a:p>
        </p:txBody>
      </p:sp>
      <p:sp>
        <p:nvSpPr>
          <p:cNvPr id="10" name="Rectangle 9"/>
          <p:cNvSpPr/>
          <p:nvPr/>
        </p:nvSpPr>
        <p:spPr>
          <a:xfrm>
            <a:off x="2282386" y="1880293"/>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1" name="Rectangle 10"/>
          <p:cNvSpPr/>
          <p:nvPr/>
        </p:nvSpPr>
        <p:spPr>
          <a:xfrm>
            <a:off x="4424937" y="189105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2" name="Rectangle 11"/>
          <p:cNvSpPr/>
          <p:nvPr/>
        </p:nvSpPr>
        <p:spPr>
          <a:xfrm>
            <a:off x="6525474" y="1891051"/>
            <a:ext cx="2416605"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3" name="Espace réservé du contenu 1"/>
          <p:cNvSpPr txBox="1">
            <a:spLocks/>
          </p:cNvSpPr>
          <p:nvPr/>
        </p:nvSpPr>
        <p:spPr>
          <a:xfrm>
            <a:off x="454024" y="3063174"/>
            <a:ext cx="1776187"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Assistance </a:t>
            </a:r>
            <a:r>
              <a:rPr lang="fr-FR" sz="1400" dirty="0" smtClean="0">
                <a:latin typeface="Arial Narrow" panose="020B0606020202030204" pitchFamily="34" charset="0"/>
              </a:rPr>
              <a:t>des collègues</a:t>
            </a:r>
            <a:r>
              <a:rPr lang="fr-FR" sz="1400" dirty="0">
                <a:latin typeface="Arial Narrow" panose="020B0606020202030204" pitchFamily="34" charset="0"/>
              </a:rPr>
              <a:t>, </a:t>
            </a:r>
            <a:endParaRPr lang="fr-FR" sz="1400" dirty="0" smtClean="0">
              <a:latin typeface="Arial Narrow" panose="020B0606020202030204" pitchFamily="34" charset="0"/>
            </a:endParaRPr>
          </a:p>
          <a:p>
            <a:pPr marL="0" indent="0">
              <a:spcBef>
                <a:spcPts val="0"/>
              </a:spcBef>
              <a:buNone/>
            </a:pPr>
            <a:r>
              <a:rPr lang="fr-FR" sz="1400" dirty="0" smtClean="0">
                <a:latin typeface="Arial Narrow" panose="020B0606020202030204" pitchFamily="34" charset="0"/>
              </a:rPr>
              <a:t>portage </a:t>
            </a:r>
            <a:r>
              <a:rPr lang="fr-FR" sz="1400" dirty="0">
                <a:latin typeface="Arial Narrow" panose="020B0606020202030204" pitchFamily="34" charset="0"/>
              </a:rPr>
              <a:t>du pro au sein du collectif …</a:t>
            </a:r>
          </a:p>
          <a:p>
            <a:pPr marL="0" indent="0">
              <a:spcBef>
                <a:spcPts val="0"/>
              </a:spcBef>
              <a:buNone/>
            </a:pPr>
            <a:endParaRPr lang="fr-FR" sz="1600" b="1" dirty="0">
              <a:latin typeface="Arial Narrow" panose="020B0606020202030204" pitchFamily="34" charset="0"/>
            </a:endParaRPr>
          </a:p>
        </p:txBody>
      </p:sp>
      <p:cxnSp>
        <p:nvCxnSpPr>
          <p:cNvPr id="3" name="Connecteur droit 2"/>
          <p:cNvCxnSpPr/>
          <p:nvPr/>
        </p:nvCxnSpPr>
        <p:spPr>
          <a:xfrm>
            <a:off x="344245" y="2689412"/>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ZoneTexte 3"/>
          <p:cNvSpPr txBox="1"/>
          <p:nvPr/>
        </p:nvSpPr>
        <p:spPr>
          <a:xfrm>
            <a:off x="279699" y="2678653"/>
            <a:ext cx="1911051" cy="276999"/>
          </a:xfrm>
          <a:prstGeom prst="rect">
            <a:avLst/>
          </a:prstGeom>
          <a:noFill/>
        </p:spPr>
        <p:txBody>
          <a:bodyPr wrap="square" rtlCol="0">
            <a:spAutoFit/>
          </a:bodyPr>
          <a:lstStyle/>
          <a:p>
            <a:r>
              <a:rPr lang="fr-FR" sz="1200" i="1" dirty="0" smtClean="0"/>
              <a:t>Exemples non exhaustifs :</a:t>
            </a:r>
            <a:endParaRPr lang="fr-FR" sz="1200" i="1" dirty="0"/>
          </a:p>
        </p:txBody>
      </p:sp>
      <p:sp>
        <p:nvSpPr>
          <p:cNvPr id="15" name="Espace réservé du contenu 1"/>
          <p:cNvSpPr txBox="1">
            <a:spLocks/>
          </p:cNvSpPr>
          <p:nvPr/>
        </p:nvSpPr>
        <p:spPr>
          <a:xfrm>
            <a:off x="2272122" y="2108716"/>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Esprit </a:t>
            </a:r>
            <a:r>
              <a:rPr lang="fr-FR" sz="1600" b="1" dirty="0" smtClean="0">
                <a:latin typeface="Arial Narrow" panose="020B0606020202030204" pitchFamily="34" charset="0"/>
              </a:rPr>
              <a:t>d’initiative</a:t>
            </a:r>
            <a:endParaRPr lang="fr-FR" sz="1600" b="1" dirty="0">
              <a:latin typeface="Arial Narrow" panose="020B0606020202030204" pitchFamily="34" charset="0"/>
            </a:endParaRPr>
          </a:p>
        </p:txBody>
      </p:sp>
      <p:cxnSp>
        <p:nvCxnSpPr>
          <p:cNvPr id="16" name="Connecteur droit 15"/>
          <p:cNvCxnSpPr/>
          <p:nvPr/>
        </p:nvCxnSpPr>
        <p:spPr>
          <a:xfrm>
            <a:off x="2551423" y="2701958"/>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2486877" y="2691199"/>
            <a:ext cx="1846998" cy="276999"/>
          </a:xfrm>
          <a:prstGeom prst="rect">
            <a:avLst/>
          </a:prstGeom>
          <a:noFill/>
        </p:spPr>
        <p:txBody>
          <a:bodyPr wrap="square" rtlCol="0">
            <a:spAutoFit/>
          </a:bodyPr>
          <a:lstStyle/>
          <a:p>
            <a:r>
              <a:rPr lang="fr-FR" sz="1200" i="1" dirty="0" smtClean="0"/>
              <a:t>Exemples </a:t>
            </a:r>
            <a:r>
              <a:rPr lang="fr-FR" sz="1200" i="1" dirty="0"/>
              <a:t>non exhaustifs :</a:t>
            </a:r>
          </a:p>
        </p:txBody>
      </p:sp>
      <p:sp>
        <p:nvSpPr>
          <p:cNvPr id="19" name="Espace réservé du contenu 1"/>
          <p:cNvSpPr txBox="1">
            <a:spLocks/>
          </p:cNvSpPr>
          <p:nvPr/>
        </p:nvSpPr>
        <p:spPr>
          <a:xfrm>
            <a:off x="4328626" y="2110511"/>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Adaptabilité</a:t>
            </a:r>
          </a:p>
        </p:txBody>
      </p:sp>
      <p:cxnSp>
        <p:nvCxnSpPr>
          <p:cNvPr id="20" name="Connecteur droit 19"/>
          <p:cNvCxnSpPr/>
          <p:nvPr/>
        </p:nvCxnSpPr>
        <p:spPr>
          <a:xfrm>
            <a:off x="4607927" y="2703753"/>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4543381" y="2692994"/>
            <a:ext cx="1876469" cy="276999"/>
          </a:xfrm>
          <a:prstGeom prst="rect">
            <a:avLst/>
          </a:prstGeom>
          <a:noFill/>
        </p:spPr>
        <p:txBody>
          <a:bodyPr wrap="square" rtlCol="0">
            <a:spAutoFit/>
          </a:bodyPr>
          <a:lstStyle/>
          <a:p>
            <a:r>
              <a:rPr lang="fr-FR" sz="1200" i="1" dirty="0" smtClean="0"/>
              <a:t>Exemples </a:t>
            </a:r>
            <a:r>
              <a:rPr lang="fr-FR" sz="1200" i="1" dirty="0"/>
              <a:t>non exhaustifs :</a:t>
            </a:r>
          </a:p>
        </p:txBody>
      </p:sp>
      <p:sp>
        <p:nvSpPr>
          <p:cNvPr id="22" name="Espace réservé du contenu 1"/>
          <p:cNvSpPr txBox="1">
            <a:spLocks/>
          </p:cNvSpPr>
          <p:nvPr/>
        </p:nvSpPr>
        <p:spPr>
          <a:xfrm>
            <a:off x="6491046" y="2110504"/>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Qualité de service</a:t>
            </a:r>
          </a:p>
        </p:txBody>
      </p:sp>
      <p:cxnSp>
        <p:nvCxnSpPr>
          <p:cNvPr id="23" name="Connecteur droit 22"/>
          <p:cNvCxnSpPr/>
          <p:nvPr/>
        </p:nvCxnSpPr>
        <p:spPr>
          <a:xfrm>
            <a:off x="6770347" y="2703746"/>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6705801" y="2692987"/>
            <a:ext cx="2000049" cy="276999"/>
          </a:xfrm>
          <a:prstGeom prst="rect">
            <a:avLst/>
          </a:prstGeom>
          <a:noFill/>
        </p:spPr>
        <p:txBody>
          <a:bodyPr wrap="square" rtlCol="0">
            <a:spAutoFit/>
          </a:bodyPr>
          <a:lstStyle/>
          <a:p>
            <a:r>
              <a:rPr lang="fr-FR" sz="1200" i="1" dirty="0" smtClean="0"/>
              <a:t>Exemples </a:t>
            </a:r>
            <a:r>
              <a:rPr lang="fr-FR" sz="1200" i="1" dirty="0"/>
              <a:t>non exhaustifs :</a:t>
            </a:r>
          </a:p>
        </p:txBody>
      </p:sp>
      <p:sp>
        <p:nvSpPr>
          <p:cNvPr id="25" name="Espace réservé du contenu 1"/>
          <p:cNvSpPr txBox="1">
            <a:spLocks/>
          </p:cNvSpPr>
          <p:nvPr/>
        </p:nvSpPr>
        <p:spPr>
          <a:xfrm>
            <a:off x="2607412" y="3086478"/>
            <a:ext cx="1776187"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Proposition d’actions à mettre en œuvre…</a:t>
            </a:r>
          </a:p>
          <a:p>
            <a:pPr marL="0" indent="0">
              <a:spcBef>
                <a:spcPts val="0"/>
              </a:spcBef>
              <a:buNone/>
            </a:pPr>
            <a:endParaRPr lang="fr-FR" sz="1600" b="1" dirty="0">
              <a:latin typeface="Arial Narrow" panose="020B0606020202030204" pitchFamily="34" charset="0"/>
            </a:endParaRPr>
          </a:p>
        </p:txBody>
      </p:sp>
      <p:sp>
        <p:nvSpPr>
          <p:cNvPr id="26" name="Espace réservé du contenu 1"/>
          <p:cNvSpPr txBox="1">
            <a:spLocks/>
          </p:cNvSpPr>
          <p:nvPr/>
        </p:nvSpPr>
        <p:spPr>
          <a:xfrm>
            <a:off x="4855834" y="3075720"/>
            <a:ext cx="1776187"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Traitement cibles PCM et GERC, Visite portefeuille, Relais GP…</a:t>
            </a:r>
          </a:p>
          <a:p>
            <a:pPr marL="0" indent="0">
              <a:spcBef>
                <a:spcPts val="0"/>
              </a:spcBef>
              <a:buNone/>
            </a:pPr>
            <a:endParaRPr lang="fr-FR" sz="1600" b="1" dirty="0">
              <a:latin typeface="Arial Narrow" panose="020B0606020202030204" pitchFamily="34" charset="0"/>
            </a:endParaRPr>
          </a:p>
        </p:txBody>
      </p:sp>
      <p:sp>
        <p:nvSpPr>
          <p:cNvPr id="27" name="Espace réservé du contenu 1"/>
          <p:cNvSpPr txBox="1">
            <a:spLocks/>
          </p:cNvSpPr>
          <p:nvPr/>
        </p:nvSpPr>
        <p:spPr>
          <a:xfrm>
            <a:off x="6819901" y="3077508"/>
            <a:ext cx="2162174"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Comportement orienté vers différents interlocuteurs internes et externes, empathie, sens de l'accueil et volontarisme, r</a:t>
            </a:r>
            <a:r>
              <a:rPr lang="fr-FR" sz="1400" dirty="0" smtClean="0">
                <a:latin typeface="Arial Narrow" panose="020B0606020202030204" pitchFamily="34" charset="0"/>
              </a:rPr>
              <a:t>espect </a:t>
            </a:r>
            <a:r>
              <a:rPr lang="fr-FR" sz="1400" dirty="0">
                <a:latin typeface="Arial Narrow" panose="020B0606020202030204" pitchFamily="34" charset="0"/>
              </a:rPr>
              <a:t>des formations réglementaires, …</a:t>
            </a:r>
          </a:p>
          <a:p>
            <a:pPr marL="0" indent="0">
              <a:spcBef>
                <a:spcPts val="0"/>
              </a:spcBef>
              <a:buNone/>
            </a:pPr>
            <a:endParaRPr lang="fr-FR" sz="1400" dirty="0">
              <a:latin typeface="Arial Narrow" panose="020B0606020202030204" pitchFamily="34" charset="0"/>
            </a:endParaRPr>
          </a:p>
          <a:p>
            <a:pPr marL="0" indent="0">
              <a:spcBef>
                <a:spcPts val="0"/>
              </a:spcBef>
              <a:buNone/>
            </a:pPr>
            <a:endParaRPr lang="fr-FR" sz="1600" b="1" dirty="0">
              <a:latin typeface="Arial Narrow" panose="020B0606020202030204" pitchFamily="34" charset="0"/>
            </a:endParaRPr>
          </a:p>
        </p:txBody>
      </p:sp>
      <p:sp>
        <p:nvSpPr>
          <p:cNvPr id="28"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000" dirty="0" smtClean="0">
                <a:solidFill>
                  <a:sysClr val="window" lastClr="FFFFFF"/>
                </a:solidFill>
              </a:rPr>
              <a:t>LE métier de gestionnaire de clientèle professionnelle</a:t>
            </a:r>
            <a:endParaRPr lang="fr-FR" sz="2000" dirty="0">
              <a:solidFill>
                <a:sysClr val="window" lastClr="FFFFFF"/>
              </a:solidFill>
            </a:endParaRPr>
          </a:p>
        </p:txBody>
      </p:sp>
      <p:sp>
        <p:nvSpPr>
          <p:cNvPr id="29"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CRITERES D’APPRECIATION MANAGERIALE</a:t>
            </a:r>
            <a:endParaRPr lang="fr-FR" sz="2400" dirty="0">
              <a:solidFill>
                <a:srgbClr val="FF0000"/>
              </a:solidFill>
            </a:endParaRPr>
          </a:p>
        </p:txBody>
      </p:sp>
      <p:sp>
        <p:nvSpPr>
          <p:cNvPr id="30" name="Rectangle 29">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4119077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Grp="1" noChangeAspect="1"/>
          </p:cNvPicPr>
          <p:nvPr>
            <p:ph type="pic" sz="quarter" idx="21"/>
          </p:nvPr>
        </p:nvPicPr>
        <p:blipFill rotWithShape="1">
          <a:blip r:embed="rId2" cstate="email">
            <a:extLst>
              <a:ext uri="{28A0092B-C50C-407E-A947-70E740481C1C}">
                <a14:useLocalDpi xmlns:a14="http://schemas.microsoft.com/office/drawing/2010/main"/>
              </a:ext>
            </a:extLst>
          </a:blip>
          <a:srcRect/>
          <a:stretch/>
        </p:blipFill>
        <p:spPr>
          <a:xfrm>
            <a:off x="409575" y="247650"/>
            <a:ext cx="8201025" cy="5554663"/>
          </a:xfrm>
        </p:spPr>
      </p:pic>
      <p:sp>
        <p:nvSpPr>
          <p:cNvPr id="112" name="Titre 111"/>
          <p:cNvSpPr>
            <a:spLocks noGrp="1"/>
          </p:cNvSpPr>
          <p:nvPr>
            <p:ph type="ctrTitle"/>
          </p:nvPr>
        </p:nvSpPr>
        <p:spPr>
          <a:xfrm>
            <a:off x="400050" y="3107055"/>
            <a:ext cx="8474074" cy="893445"/>
          </a:xfrm>
          <a:solidFill>
            <a:schemeClr val="bg1"/>
          </a:solidFill>
        </p:spPr>
        <p:txBody>
          <a:bodyPr>
            <a:normAutofit fontScale="90000"/>
          </a:bodyPr>
          <a:lstStyle/>
          <a:p>
            <a:r>
              <a:rPr lang="fr-FR" dirty="0">
                <a:solidFill>
                  <a:schemeClr val="tx2"/>
                </a:solidFill>
              </a:rPr>
              <a:t/>
            </a:r>
            <a:br>
              <a:rPr lang="fr-FR" dirty="0">
                <a:solidFill>
                  <a:schemeClr val="tx2"/>
                </a:solidFill>
              </a:rPr>
            </a:br>
            <a:r>
              <a:rPr lang="fr-FR" sz="3100" dirty="0">
                <a:solidFill>
                  <a:schemeClr val="tx2"/>
                </a:solidFill>
              </a:rPr>
              <a:t>LES critères Part Variable 2018</a:t>
            </a:r>
            <a:br>
              <a:rPr lang="fr-FR" sz="3100" dirty="0">
                <a:solidFill>
                  <a:schemeClr val="tx2"/>
                </a:solidFill>
              </a:rPr>
            </a:br>
            <a:r>
              <a:rPr lang="fr-FR" sz="3100" dirty="0">
                <a:solidFill>
                  <a:schemeClr val="tx2"/>
                </a:solidFill>
              </a:rPr>
              <a:t>Pour </a:t>
            </a:r>
            <a:r>
              <a:rPr lang="fr-FR" sz="3100" dirty="0" smtClean="0">
                <a:solidFill>
                  <a:schemeClr val="tx2"/>
                </a:solidFill>
              </a:rPr>
              <a:t>le métier DE CAGP</a:t>
            </a:r>
            <a:r>
              <a:rPr lang="fr-FR" dirty="0">
                <a:solidFill>
                  <a:schemeClr val="tx2"/>
                </a:solidFill>
              </a:rPr>
              <a:t/>
            </a:r>
            <a:br>
              <a:rPr lang="fr-FR" dirty="0">
                <a:solidFill>
                  <a:schemeClr val="tx2"/>
                </a:solidFill>
              </a:rPr>
            </a:b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6" name="ZoneTexte 5"/>
          <p:cNvSpPr txBox="1"/>
          <p:nvPr/>
        </p:nvSpPr>
        <p:spPr>
          <a:xfrm>
            <a:off x="542924" y="5857875"/>
            <a:ext cx="8086725" cy="338554"/>
          </a:xfrm>
          <a:prstGeom prst="rect">
            <a:avLst/>
          </a:prstGeom>
          <a:noFill/>
        </p:spPr>
        <p:txBody>
          <a:bodyPr wrap="square" rtlCol="0">
            <a:spAutoFit/>
          </a:bodyPr>
          <a:lstStyle/>
          <a:p>
            <a:pPr algn="just"/>
            <a:r>
              <a:rPr lang="fr-FR" sz="1600" b="1" dirty="0" smtClean="0">
                <a:solidFill>
                  <a:srgbClr val="000000"/>
                </a:solidFill>
              </a:rPr>
              <a:t>Métier concerné : </a:t>
            </a:r>
            <a:r>
              <a:rPr lang="fr-FR" sz="1600" dirty="0" smtClean="0">
                <a:solidFill>
                  <a:srgbClr val="000000"/>
                </a:solidFill>
              </a:rPr>
              <a:t>Chargé d’Affaires Gestion Privée</a:t>
            </a:r>
            <a:endParaRPr lang="fr-FR" sz="1600" dirty="0">
              <a:solidFill>
                <a:srgbClr val="000000"/>
              </a:solidFill>
            </a:endParaRPr>
          </a:p>
        </p:txBody>
      </p:sp>
    </p:spTree>
    <p:extLst>
      <p:ext uri="{BB962C8B-B14F-4D97-AF65-F5344CB8AC3E}">
        <p14:creationId xmlns:p14="http://schemas.microsoft.com/office/powerpoint/2010/main" val="12153617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3367" y="1428000"/>
            <a:ext cx="2811878" cy="42459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pic>
        <p:nvPicPr>
          <p:cNvPr id="11"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232899" y="1575940"/>
            <a:ext cx="729465" cy="747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space réservé du contenu 1"/>
          <p:cNvSpPr txBox="1">
            <a:spLocks/>
          </p:cNvSpPr>
          <p:nvPr/>
        </p:nvSpPr>
        <p:spPr>
          <a:xfrm>
            <a:off x="303441" y="2289075"/>
            <a:ext cx="2676063" cy="52251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Critères Collectifs </a:t>
            </a:r>
          </a:p>
          <a:p>
            <a:pPr marL="0" indent="0" algn="ctr">
              <a:spcBef>
                <a:spcPts val="0"/>
              </a:spcBef>
              <a:buFont typeface="Wingdings" panose="05000000000000000000" pitchFamily="2" charset="2"/>
              <a:buNone/>
            </a:pPr>
            <a:r>
              <a:rPr lang="fr-FR" sz="2400" b="1" dirty="0" smtClean="0">
                <a:latin typeface="Arial Narrow" panose="020B0606020202030204" pitchFamily="34" charset="0"/>
              </a:rPr>
              <a:t>25%</a:t>
            </a:r>
            <a:endParaRPr lang="fr-FR" b="1" dirty="0" smtClean="0">
              <a:latin typeface="Arial Narrow" panose="020B0606020202030204" pitchFamily="34" charset="0"/>
            </a:endParaRPr>
          </a:p>
        </p:txBody>
      </p:sp>
      <p:sp>
        <p:nvSpPr>
          <p:cNvPr id="17" name="Espace réservé du contenu 1"/>
          <p:cNvSpPr txBox="1">
            <a:spLocks/>
          </p:cNvSpPr>
          <p:nvPr/>
        </p:nvSpPr>
        <p:spPr>
          <a:xfrm>
            <a:off x="539040" y="3206443"/>
            <a:ext cx="2326741" cy="1938331"/>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smtClean="0">
                <a:latin typeface="Arial Narrow" panose="020B0606020202030204" pitchFamily="34" charset="0"/>
              </a:rPr>
              <a:t>La </a:t>
            </a:r>
            <a:r>
              <a:rPr lang="fr-FR" sz="1600" dirty="0">
                <a:latin typeface="Arial Narrow" panose="020B0606020202030204" pitchFamily="34" charset="0"/>
              </a:rPr>
              <a:t>rémunération de la performance collective est </a:t>
            </a:r>
            <a:r>
              <a:rPr lang="fr-FR" sz="1600" dirty="0" smtClean="0">
                <a:latin typeface="Arial Narrow" panose="020B0606020202030204" pitchFamily="34" charset="0"/>
              </a:rPr>
              <a:t>calculée </a:t>
            </a:r>
            <a:r>
              <a:rPr lang="fr-FR" sz="1600" b="1" dirty="0" smtClean="0">
                <a:latin typeface="Arial Narrow" panose="020B0606020202030204" pitchFamily="34" charset="0"/>
              </a:rPr>
              <a:t>en fonction du </a:t>
            </a:r>
            <a:r>
              <a:rPr lang="fr-FR" sz="1600" b="1" dirty="0">
                <a:latin typeface="Arial Narrow" panose="020B0606020202030204" pitchFamily="34" charset="0"/>
              </a:rPr>
              <a:t>taux atteint par critère </a:t>
            </a:r>
            <a:r>
              <a:rPr lang="fr-FR" sz="1600" dirty="0" smtClean="0">
                <a:latin typeface="Arial Narrow" panose="020B0606020202030204" pitchFamily="34" charset="0"/>
              </a:rPr>
              <a:t>(</a:t>
            </a:r>
            <a:r>
              <a:rPr lang="fr-FR" sz="1600" dirty="0">
                <a:latin typeface="Arial Narrow" panose="020B0606020202030204" pitchFamily="34" charset="0"/>
              </a:rPr>
              <a:t>de 0 à </a:t>
            </a:r>
            <a:r>
              <a:rPr lang="fr-FR" sz="1600" dirty="0" smtClean="0">
                <a:latin typeface="Arial Narrow" panose="020B0606020202030204" pitchFamily="34" charset="0"/>
              </a:rPr>
              <a:t>3,75 </a:t>
            </a:r>
            <a:r>
              <a:rPr lang="fr-FR" sz="1600" dirty="0">
                <a:latin typeface="Arial Narrow" panose="020B0606020202030204" pitchFamily="34" charset="0"/>
              </a:rPr>
              <a:t>pts).</a:t>
            </a:r>
          </a:p>
          <a:p>
            <a:pPr marL="0" indent="0" algn="just">
              <a:spcBef>
                <a:spcPts val="0"/>
              </a:spcBef>
              <a:buNone/>
            </a:pPr>
            <a:endParaRPr lang="fr-FR" b="1" dirty="0">
              <a:latin typeface="Arial Narrow" panose="020B0606020202030204" pitchFamily="34" charset="0"/>
            </a:endParaRPr>
          </a:p>
        </p:txBody>
      </p:sp>
      <p:sp>
        <p:nvSpPr>
          <p:cNvPr id="4" name="Rectangle 3"/>
          <p:cNvSpPr/>
          <p:nvPr/>
        </p:nvSpPr>
        <p:spPr>
          <a:xfrm>
            <a:off x="903642" y="5570410"/>
            <a:ext cx="1925618" cy="32000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3,75%</a:t>
            </a:r>
            <a:endParaRPr lang="fr-FR" dirty="0"/>
          </a:p>
        </p:txBody>
      </p:sp>
      <p:sp>
        <p:nvSpPr>
          <p:cNvPr id="9" name="Rectangle 8"/>
          <p:cNvSpPr/>
          <p:nvPr/>
        </p:nvSpPr>
        <p:spPr>
          <a:xfrm>
            <a:off x="3100452" y="1416486"/>
            <a:ext cx="2811878" cy="42889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6" name="Espace réservé du contenu 1"/>
          <p:cNvSpPr txBox="1">
            <a:spLocks/>
          </p:cNvSpPr>
          <p:nvPr/>
        </p:nvSpPr>
        <p:spPr>
          <a:xfrm>
            <a:off x="3188768" y="2285784"/>
            <a:ext cx="2676063" cy="527817"/>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Critères Individuels </a:t>
            </a:r>
          </a:p>
          <a:p>
            <a:pPr marL="0" indent="0" algn="ctr">
              <a:spcBef>
                <a:spcPts val="0"/>
              </a:spcBef>
              <a:buFont typeface="Wingdings" panose="05000000000000000000" pitchFamily="2" charset="2"/>
              <a:buNone/>
            </a:pPr>
            <a:r>
              <a:rPr lang="fr-FR" sz="2400" b="1" dirty="0" smtClean="0">
                <a:latin typeface="Arial Narrow" panose="020B0606020202030204" pitchFamily="34" charset="0"/>
              </a:rPr>
              <a:t>65%</a:t>
            </a:r>
            <a:endParaRPr lang="fr-FR" b="1" dirty="0" smtClean="0">
              <a:latin typeface="Arial Narrow" panose="020B0606020202030204" pitchFamily="34" charset="0"/>
            </a:endParaRPr>
          </a:p>
        </p:txBody>
      </p:sp>
      <p:pic>
        <p:nvPicPr>
          <p:cNvPr id="18"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222679" y="1428843"/>
            <a:ext cx="852755" cy="926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Espace réservé du contenu 1"/>
          <p:cNvSpPr txBox="1">
            <a:spLocks/>
          </p:cNvSpPr>
          <p:nvPr/>
        </p:nvSpPr>
        <p:spPr>
          <a:xfrm>
            <a:off x="3410217" y="3202926"/>
            <a:ext cx="2326741" cy="1703763"/>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a:latin typeface="Arial Narrow" panose="020B0606020202030204" pitchFamily="34" charset="0"/>
              </a:rPr>
              <a:t>Ils sont </a:t>
            </a:r>
            <a:r>
              <a:rPr lang="fr-FR" sz="1600" dirty="0" smtClean="0">
                <a:latin typeface="Arial Narrow" panose="020B0606020202030204" pitchFamily="34" charset="0"/>
              </a:rPr>
              <a:t>calculés </a:t>
            </a:r>
            <a:r>
              <a:rPr lang="fr-FR" sz="1600" dirty="0">
                <a:latin typeface="Arial Narrow" panose="020B0606020202030204" pitchFamily="34" charset="0"/>
              </a:rPr>
              <a:t>sur la base du GPS.</a:t>
            </a:r>
          </a:p>
          <a:p>
            <a:pPr marL="0" indent="0" algn="just">
              <a:spcBef>
                <a:spcPts val="0"/>
              </a:spcBef>
              <a:buNone/>
            </a:pPr>
            <a:r>
              <a:rPr lang="fr-FR" sz="1600" dirty="0">
                <a:latin typeface="Arial Narrow" panose="020B0606020202030204" pitchFamily="34" charset="0"/>
              </a:rPr>
              <a:t>On </a:t>
            </a:r>
            <a:r>
              <a:rPr lang="fr-FR" sz="1600" dirty="0" smtClean="0">
                <a:latin typeface="Arial Narrow" panose="020B0606020202030204" pitchFamily="34" charset="0"/>
              </a:rPr>
              <a:t>calcule </a:t>
            </a:r>
            <a:r>
              <a:rPr lang="fr-FR" sz="1600" b="1" dirty="0">
                <a:latin typeface="Arial Narrow" panose="020B0606020202030204" pitchFamily="34" charset="0"/>
              </a:rPr>
              <a:t>le taux d’atteinte moyen </a:t>
            </a:r>
            <a:r>
              <a:rPr lang="fr-FR" sz="1600" b="1" dirty="0" smtClean="0">
                <a:latin typeface="Arial Narrow" panose="020B0606020202030204" pitchFamily="34" charset="0"/>
              </a:rPr>
              <a:t>des </a:t>
            </a:r>
            <a:r>
              <a:rPr lang="fr-FR" sz="1600" b="1" dirty="0">
                <a:latin typeface="Arial Narrow" panose="020B0606020202030204" pitchFamily="34" charset="0"/>
              </a:rPr>
              <a:t>différents </a:t>
            </a:r>
            <a:r>
              <a:rPr lang="fr-FR" sz="1600" b="1" dirty="0" smtClean="0">
                <a:latin typeface="Arial Narrow" panose="020B0606020202030204" pitchFamily="34" charset="0"/>
              </a:rPr>
              <a:t>critères </a:t>
            </a:r>
            <a:r>
              <a:rPr lang="fr-FR" sz="1600" dirty="0" smtClean="0">
                <a:latin typeface="Arial Narrow" panose="020B0606020202030204" pitchFamily="34" charset="0"/>
              </a:rPr>
              <a:t>(</a:t>
            </a:r>
            <a:r>
              <a:rPr lang="fr-FR" sz="1600" dirty="0">
                <a:latin typeface="Arial Narrow" panose="020B0606020202030204" pitchFamily="34" charset="0"/>
              </a:rPr>
              <a:t>de 0 à </a:t>
            </a:r>
            <a:r>
              <a:rPr lang="fr-FR" sz="1600" dirty="0" smtClean="0">
                <a:latin typeface="Arial Narrow" panose="020B0606020202030204" pitchFamily="34" charset="0"/>
              </a:rPr>
              <a:t>9,75 pts</a:t>
            </a:r>
            <a:r>
              <a:rPr lang="fr-FR" sz="1600" dirty="0">
                <a:latin typeface="Arial Narrow" panose="020B0606020202030204" pitchFamily="34" charset="0"/>
              </a:rPr>
              <a:t>) </a:t>
            </a:r>
            <a:endParaRPr lang="fr-FR" sz="1600" dirty="0" smtClean="0">
              <a:latin typeface="Arial Narrow" panose="020B0606020202030204" pitchFamily="34" charset="0"/>
            </a:endParaRPr>
          </a:p>
          <a:p>
            <a:pPr marL="0" lvl="0" indent="0" algn="just">
              <a:spcBef>
                <a:spcPts val="0"/>
              </a:spcBef>
              <a:buClrTx/>
              <a:buNone/>
            </a:pPr>
            <a:r>
              <a:rPr lang="fr-FR" sz="1600" b="1" dirty="0" smtClean="0">
                <a:solidFill>
                  <a:schemeClr val="accent5">
                    <a:lumMod val="50000"/>
                  </a:schemeClr>
                </a:solidFill>
                <a:latin typeface="Arial Narrow" panose="020B0606020202030204" pitchFamily="34" charset="0"/>
              </a:rPr>
              <a:t>+ prime de surperformance allant jusqu’à 2% </a:t>
            </a:r>
            <a:r>
              <a:rPr lang="fr-FR" sz="1600" dirty="0">
                <a:solidFill>
                  <a:srgbClr val="000000"/>
                </a:solidFill>
                <a:latin typeface="Arial Narrow" panose="020B0606020202030204" pitchFamily="34" charset="0"/>
              </a:rPr>
              <a:t>(si le taux d’atteinte ≥ à 150%).</a:t>
            </a:r>
          </a:p>
          <a:p>
            <a:pPr marL="0" indent="0" algn="just">
              <a:spcBef>
                <a:spcPts val="0"/>
              </a:spcBef>
              <a:buNone/>
            </a:pPr>
            <a:endParaRPr lang="fr-FR" sz="1600" b="1" dirty="0">
              <a:solidFill>
                <a:schemeClr val="accent5">
                  <a:lumMod val="50000"/>
                </a:schemeClr>
              </a:solidFill>
              <a:latin typeface="Arial Narrow" panose="020B0606020202030204" pitchFamily="34" charset="0"/>
            </a:endParaRPr>
          </a:p>
          <a:p>
            <a:pPr marL="0" indent="0" algn="just">
              <a:spcBef>
                <a:spcPts val="0"/>
              </a:spcBef>
              <a:buNone/>
            </a:pPr>
            <a:endParaRPr lang="fr-FR" b="1" dirty="0">
              <a:latin typeface="Arial Narrow" panose="020B0606020202030204" pitchFamily="34" charset="0"/>
            </a:endParaRPr>
          </a:p>
        </p:txBody>
      </p:sp>
      <p:sp>
        <p:nvSpPr>
          <p:cNvPr id="23" name="Rectangle 22"/>
          <p:cNvSpPr/>
          <p:nvPr/>
        </p:nvSpPr>
        <p:spPr>
          <a:xfrm>
            <a:off x="3640646" y="5612565"/>
            <a:ext cx="1925618" cy="32324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9,75%</a:t>
            </a:r>
            <a:endParaRPr lang="fr-FR" dirty="0"/>
          </a:p>
        </p:txBody>
      </p:sp>
      <p:sp>
        <p:nvSpPr>
          <p:cNvPr id="10" name="Rectangle 9"/>
          <p:cNvSpPr/>
          <p:nvPr/>
        </p:nvSpPr>
        <p:spPr>
          <a:xfrm>
            <a:off x="6038982" y="1405031"/>
            <a:ext cx="2811878" cy="42794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pic>
        <p:nvPicPr>
          <p:cNvPr id="14"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811758" y="1418623"/>
            <a:ext cx="842482" cy="913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500135" y="1451629"/>
            <a:ext cx="863029" cy="913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Espace réservé du contenu 1"/>
          <p:cNvSpPr txBox="1">
            <a:spLocks/>
          </p:cNvSpPr>
          <p:nvPr/>
        </p:nvSpPr>
        <p:spPr>
          <a:xfrm>
            <a:off x="5928189" y="2282823"/>
            <a:ext cx="3061699" cy="52663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Appréciation managériale </a:t>
            </a:r>
          </a:p>
          <a:p>
            <a:pPr marL="0" indent="0" algn="ctr">
              <a:spcBef>
                <a:spcPts val="0"/>
              </a:spcBef>
              <a:buFont typeface="Wingdings" panose="05000000000000000000" pitchFamily="2" charset="2"/>
              <a:buNone/>
            </a:pPr>
            <a:r>
              <a:rPr lang="fr-FR" sz="2400" b="1" dirty="0" smtClean="0">
                <a:latin typeface="Arial Narrow" panose="020B0606020202030204" pitchFamily="34" charset="0"/>
              </a:rPr>
              <a:t>10%</a:t>
            </a:r>
            <a:endParaRPr lang="fr-FR" b="1" dirty="0" smtClean="0">
              <a:latin typeface="Arial Narrow" panose="020B0606020202030204" pitchFamily="34" charset="0"/>
            </a:endParaRPr>
          </a:p>
        </p:txBody>
      </p:sp>
      <p:sp>
        <p:nvSpPr>
          <p:cNvPr id="21" name="Espace réservé du contenu 1"/>
          <p:cNvSpPr txBox="1">
            <a:spLocks/>
          </p:cNvSpPr>
          <p:nvPr/>
        </p:nvSpPr>
        <p:spPr>
          <a:xfrm>
            <a:off x="6196911" y="3198073"/>
            <a:ext cx="2326741" cy="1953615"/>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a:latin typeface="Arial Narrow" panose="020B0606020202030204" pitchFamily="34" charset="0"/>
              </a:rPr>
              <a:t>Ils sont attribués </a:t>
            </a:r>
            <a:r>
              <a:rPr lang="fr-FR" sz="1600" b="1" dirty="0">
                <a:latin typeface="Arial Narrow" panose="020B0606020202030204" pitchFamily="34" charset="0"/>
              </a:rPr>
              <a:t>selon l’appréciation managériale </a:t>
            </a:r>
            <a:r>
              <a:rPr lang="fr-FR" sz="1600" dirty="0">
                <a:latin typeface="Arial Narrow" panose="020B0606020202030204" pitchFamily="34" charset="0"/>
              </a:rPr>
              <a:t/>
            </a:r>
            <a:br>
              <a:rPr lang="fr-FR" sz="1600" dirty="0">
                <a:latin typeface="Arial Narrow" panose="020B0606020202030204" pitchFamily="34" charset="0"/>
              </a:rPr>
            </a:br>
            <a:r>
              <a:rPr lang="fr-FR" sz="1600" dirty="0">
                <a:latin typeface="Arial Narrow" panose="020B0606020202030204" pitchFamily="34" charset="0"/>
              </a:rPr>
              <a:t>(de 0 à </a:t>
            </a:r>
            <a:r>
              <a:rPr lang="fr-FR" sz="1600" dirty="0" smtClean="0">
                <a:latin typeface="Arial Narrow" panose="020B0606020202030204" pitchFamily="34" charset="0"/>
              </a:rPr>
              <a:t>1,5 </a:t>
            </a:r>
            <a:r>
              <a:rPr lang="fr-FR" sz="1600" dirty="0">
                <a:latin typeface="Arial Narrow" panose="020B0606020202030204" pitchFamily="34" charset="0"/>
              </a:rPr>
              <a:t>pts</a:t>
            </a:r>
            <a:r>
              <a:rPr lang="fr-FR" sz="1600" dirty="0" smtClean="0">
                <a:latin typeface="Arial Narrow" panose="020B0606020202030204" pitchFamily="34" charset="0"/>
              </a:rPr>
              <a:t>).</a:t>
            </a:r>
            <a:endParaRPr lang="fr-FR" sz="1600" dirty="0">
              <a:latin typeface="Arial Narrow" panose="020B0606020202030204" pitchFamily="34" charset="0"/>
            </a:endParaRPr>
          </a:p>
        </p:txBody>
      </p:sp>
      <p:sp>
        <p:nvSpPr>
          <p:cNvPr id="24" name="Rectangle 23"/>
          <p:cNvSpPr/>
          <p:nvPr/>
        </p:nvSpPr>
        <p:spPr>
          <a:xfrm>
            <a:off x="6391835" y="5604591"/>
            <a:ext cx="1925618" cy="32252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Jusqu’à 1,5%</a:t>
            </a:r>
            <a:endParaRPr lang="fr-FR" dirty="0"/>
          </a:p>
        </p:txBody>
      </p:sp>
      <p:pic>
        <p:nvPicPr>
          <p:cNvPr id="3074" name="Picture 2"/>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825393" y="4494190"/>
            <a:ext cx="606175" cy="601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000" dirty="0" smtClean="0">
                <a:solidFill>
                  <a:sysClr val="window" lastClr="FFFFFF"/>
                </a:solidFill>
              </a:rPr>
              <a:t>LE métier de gestionnaire de CAGP</a:t>
            </a:r>
            <a:endParaRPr lang="fr-FR" sz="2000" dirty="0">
              <a:solidFill>
                <a:sysClr val="window" lastClr="FFFFFF"/>
              </a:solidFill>
            </a:endParaRPr>
          </a:p>
        </p:txBody>
      </p:sp>
      <p:sp>
        <p:nvSpPr>
          <p:cNvPr id="26"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PRINCIPES</a:t>
            </a:r>
            <a:endParaRPr lang="fr-FR" sz="2400" dirty="0">
              <a:solidFill>
                <a:srgbClr val="FF0000"/>
              </a:solidFill>
            </a:endParaRPr>
          </a:p>
        </p:txBody>
      </p:sp>
      <p:sp>
        <p:nvSpPr>
          <p:cNvPr id="22" name="Rectangle 21">
            <a:hlinkClick r:id="rId7"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12062774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3764052372"/>
              </p:ext>
            </p:extLst>
          </p:nvPr>
        </p:nvGraphicFramePr>
        <p:xfrm>
          <a:off x="582056" y="1145385"/>
          <a:ext cx="8226348" cy="5051157"/>
        </p:xfrm>
        <a:graphic>
          <a:graphicData uri="http://schemas.openxmlformats.org/drawingml/2006/table">
            <a:tbl>
              <a:tblPr firstRow="1" bandRow="1">
                <a:tableStyleId>{5C22544A-7EE6-4342-B048-85BDC9FD1C3A}</a:tableStyleId>
              </a:tblPr>
              <a:tblGrid>
                <a:gridCol w="3304144"/>
                <a:gridCol w="2085975"/>
                <a:gridCol w="793955"/>
                <a:gridCol w="1021137"/>
                <a:gridCol w="1021137"/>
              </a:tblGrid>
              <a:tr h="548961">
                <a:tc gridSpan="5">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collectifs pour le métier</a:t>
                      </a:r>
                      <a:r>
                        <a:rPr lang="fr-FR" sz="1800" i="0" baseline="0" dirty="0" smtClean="0">
                          <a:solidFill>
                            <a:schemeClr val="bg1"/>
                          </a:solidFill>
                          <a:latin typeface="+mn-lt"/>
                          <a:ea typeface="Verdana" pitchFamily="34" charset="0"/>
                          <a:cs typeface="Calibri" pitchFamily="34" charset="0"/>
                        </a:rPr>
                        <a:t> de CAGP</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endParaRPr lang="fr-FR"/>
                    </a:p>
                  </a:txBody>
                  <a:tcPr/>
                </a:tc>
                <a:tc hMerge="1">
                  <a:txBody>
                    <a:bodyPr/>
                    <a:lstStyle/>
                    <a:p>
                      <a:endParaRPr lang="fr-FR"/>
                    </a:p>
                  </a:txBody>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r h="491318">
                <a:tc>
                  <a:txBody>
                    <a:bodyPr/>
                    <a:lstStyle/>
                    <a:p>
                      <a:pPr algn="ctr"/>
                      <a:r>
                        <a:rPr lang="fr-FR" sz="1400" b="1" i="0" dirty="0" smtClean="0">
                          <a:solidFill>
                            <a:schemeClr val="bg1"/>
                          </a:solidFill>
                          <a:latin typeface="+mn-lt"/>
                          <a:ea typeface="Verdana" pitchFamily="34" charset="0"/>
                          <a:cs typeface="Calibri" pitchFamily="34" charset="0"/>
                        </a:rPr>
                        <a:t>Indicateurs</a:t>
                      </a: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Objectif – </a:t>
                      </a:r>
                      <a:r>
                        <a:rPr lang="fr-FR" sz="1400" b="1" i="1" kern="1200" baseline="0" dirty="0" smtClean="0">
                          <a:solidFill>
                            <a:schemeClr val="bg1"/>
                          </a:solidFill>
                          <a:latin typeface="+mn-lt"/>
                          <a:ea typeface="Verdana" pitchFamily="34" charset="0"/>
                          <a:cs typeface="Calibri" pitchFamily="34" charset="0"/>
                        </a:rPr>
                        <a:t>Source</a:t>
                      </a:r>
                      <a:endParaRPr lang="fr-FR" sz="1400" b="1" i="1" kern="1200" baseline="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Poids</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100% de l’obj.</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120% de l’obj.</a:t>
                      </a:r>
                    </a:p>
                  </a:txBody>
                  <a:tcPr marL="86005" marR="86005" anchor="ctr">
                    <a:solidFill>
                      <a:schemeClr val="bg1">
                        <a:lumMod val="65000"/>
                      </a:schemeClr>
                    </a:solidFill>
                  </a:tcPr>
                </a:tc>
              </a:tr>
              <a:tr h="329040">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kern="1200" baseline="0" dirty="0" smtClean="0">
                          <a:solidFill>
                            <a:schemeClr val="accent5">
                              <a:lumMod val="50000"/>
                            </a:schemeClr>
                          </a:solidFill>
                          <a:latin typeface="+mn-lt"/>
                          <a:ea typeface="+mn-ea"/>
                          <a:cs typeface="+mn-cs"/>
                        </a:rPr>
                        <a:t>Excédent net Ass. Vie du Groupe, tous contrats </a:t>
                      </a:r>
                    </a:p>
                  </a:txBody>
                  <a:tcPr marL="86005" marR="86005" anchor="ctr">
                    <a:solidFill>
                      <a:srgbClr val="66FFFF"/>
                    </a:solidFill>
                  </a:tcPr>
                </a:tc>
                <a:tc hMerge="1">
                  <a:txBody>
                    <a:bodyPr/>
                    <a:lstStyle/>
                    <a:p>
                      <a:endParaRPr lang="fr-FR"/>
                    </a:p>
                  </a:txBody>
                  <a:tcPr/>
                </a:tc>
                <a:tc hMerge="1">
                  <a:txBody>
                    <a:bodyPr/>
                    <a:lstStyle/>
                    <a:p>
                      <a:endParaRPr lang="fr-FR"/>
                    </a:p>
                  </a:txBody>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r>
              <a:tr h="4335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u="none" strike="noStrike" kern="1200" dirty="0" smtClean="0">
                          <a:solidFill>
                            <a:srgbClr val="000000"/>
                          </a:solidFill>
                          <a:effectLst/>
                          <a:latin typeface="+mn-lt"/>
                          <a:ea typeface="Verdana" pitchFamily="34" charset="0"/>
                          <a:cs typeface="Calibri" pitchFamily="34" charset="0"/>
                        </a:rPr>
                        <a:t>Excédent net Ass. Vie du groupe</a:t>
                      </a: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du groupe d’affectation</a:t>
                      </a:r>
                    </a:p>
                    <a:p>
                      <a:pPr algn="ctr"/>
                      <a:r>
                        <a:rPr lang="fr-FR" sz="1200" b="0" i="1" kern="1200" dirty="0" smtClean="0">
                          <a:solidFill>
                            <a:schemeClr val="dk1"/>
                          </a:solidFill>
                          <a:latin typeface="+mn-lt"/>
                          <a:ea typeface="+mn-ea"/>
                          <a:cs typeface="+mn-cs"/>
                        </a:rPr>
                        <a:t>Source DFCG</a:t>
                      </a:r>
                      <a:endParaRPr lang="fr-FR" sz="1200" b="0" i="1" kern="1200" dirty="0">
                        <a:solidFill>
                          <a:schemeClr val="dk1"/>
                        </a:solidFill>
                        <a:latin typeface="+mn-lt"/>
                        <a:ea typeface="+mn-ea"/>
                        <a:cs typeface="+mn-cs"/>
                      </a:endParaRP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8%</a:t>
                      </a:r>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0,4%</a:t>
                      </a:r>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1,2%</a:t>
                      </a:r>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r>
              <a:tr h="289011">
                <a:tc gridSpan="5">
                  <a:txBody>
                    <a:bodyPr/>
                    <a:lstStyle/>
                    <a:p>
                      <a:pPr algn="ctr"/>
                      <a:r>
                        <a:rPr lang="fr-FR" sz="1400" b="1" kern="1200" baseline="0" dirty="0" smtClean="0">
                          <a:solidFill>
                            <a:schemeClr val="accent5">
                              <a:lumMod val="50000"/>
                            </a:schemeClr>
                          </a:solidFill>
                          <a:latin typeface="+mn-lt"/>
                          <a:ea typeface="+mn-ea"/>
                          <a:cs typeface="+mn-cs"/>
                        </a:rPr>
                        <a:t>Chiffre d’affaires Unités de Compte du Groupe</a:t>
                      </a:r>
                    </a:p>
                  </a:txBody>
                  <a:tcPr marL="86005" marR="86005" anchor="ctr">
                    <a:solidFill>
                      <a:srgbClr val="00CCFF"/>
                    </a:solidFill>
                  </a:tcPr>
                </a:tc>
                <a:tc hMerge="1">
                  <a:txBody>
                    <a:bodyPr/>
                    <a:lstStyle/>
                    <a:p>
                      <a:endParaRPr lang="fr-FR"/>
                    </a:p>
                  </a:txBody>
                  <a:tcPr/>
                </a:tc>
                <a:tc hMerge="1">
                  <a:txBody>
                    <a:bodyPr/>
                    <a:lstStyle/>
                    <a:p>
                      <a:endParaRPr lang="fr-FR"/>
                    </a:p>
                  </a:txBody>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r>
              <a:tr h="4913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u="none" strike="noStrike" kern="1200" dirty="0" smtClean="0">
                          <a:solidFill>
                            <a:srgbClr val="000000"/>
                          </a:solidFill>
                          <a:effectLst/>
                          <a:latin typeface="+mn-lt"/>
                          <a:ea typeface="Verdana" pitchFamily="34" charset="0"/>
                          <a:cs typeface="Calibri" pitchFamily="34" charset="0"/>
                        </a:rPr>
                        <a:t>Chiffre d’affaires Unités de Compte (arbitrage stock + flux) dans</a:t>
                      </a:r>
                      <a:r>
                        <a:rPr lang="fr-FR" sz="1400" b="0" i="0" u="none" strike="noStrike" kern="1200" baseline="0" dirty="0" smtClean="0">
                          <a:solidFill>
                            <a:srgbClr val="000000"/>
                          </a:solidFill>
                          <a:effectLst/>
                          <a:latin typeface="+mn-lt"/>
                          <a:ea typeface="Verdana" pitchFamily="34" charset="0"/>
                          <a:cs typeface="Calibri" pitchFamily="34" charset="0"/>
                        </a:rPr>
                        <a:t> Ass. Vie du</a:t>
                      </a:r>
                      <a:r>
                        <a:rPr lang="fr-FR" sz="1400" b="0" i="0" u="none" strike="noStrike" kern="1200" dirty="0" smtClean="0">
                          <a:solidFill>
                            <a:srgbClr val="000000"/>
                          </a:solidFill>
                          <a:effectLst/>
                          <a:latin typeface="+mn-lt"/>
                          <a:ea typeface="Verdana" pitchFamily="34" charset="0"/>
                          <a:cs typeface="Calibri" pitchFamily="34" charset="0"/>
                        </a:rPr>
                        <a:t> groupe</a:t>
                      </a: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du groupe d’affectation</a:t>
                      </a:r>
                    </a:p>
                    <a:p>
                      <a:pPr algn="ctr"/>
                      <a:r>
                        <a:rPr lang="fr-FR" sz="1200" b="0" i="1" kern="1200" dirty="0" smtClean="0">
                          <a:solidFill>
                            <a:schemeClr val="dk1"/>
                          </a:solidFill>
                          <a:latin typeface="+mn-lt"/>
                          <a:ea typeface="+mn-ea"/>
                          <a:cs typeface="+mn-cs"/>
                        </a:rPr>
                        <a:t>Source DFCG</a:t>
                      </a: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8%</a:t>
                      </a:r>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0,4%</a:t>
                      </a:r>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1,2%</a:t>
                      </a:r>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r>
              <a:tr h="289011">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kern="1200" baseline="0" dirty="0" smtClean="0">
                          <a:solidFill>
                            <a:schemeClr val="accent5">
                              <a:lumMod val="50000"/>
                            </a:schemeClr>
                          </a:solidFill>
                          <a:latin typeface="+mn-lt"/>
                          <a:ea typeface="+mn-ea"/>
                          <a:cs typeface="+mn-cs"/>
                        </a:rPr>
                        <a:t>Taux de recyclage des successions VIP </a:t>
                      </a:r>
                    </a:p>
                  </a:txBody>
                  <a:tcPr marL="86005" marR="86005" anchor="ctr">
                    <a:solidFill>
                      <a:srgbClr val="92D050"/>
                    </a:solidFill>
                  </a:tcPr>
                </a:tc>
                <a:tc hMerge="1">
                  <a:txBody>
                    <a:bodyPr/>
                    <a:lstStyle/>
                    <a:p>
                      <a:endParaRPr lang="fr-FR"/>
                    </a:p>
                  </a:txBody>
                  <a:tcPr/>
                </a:tc>
                <a:tc hMerge="1">
                  <a:txBody>
                    <a:bodyPr/>
                    <a:lstStyle/>
                    <a:p>
                      <a:endParaRPr lang="fr-FR"/>
                    </a:p>
                  </a:txBody>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r>
              <a:tr h="6069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u="none" strike="noStrike" kern="1200" dirty="0" smtClean="0">
                          <a:solidFill>
                            <a:srgbClr val="000000"/>
                          </a:solidFill>
                          <a:effectLst/>
                          <a:latin typeface="+mn-lt"/>
                          <a:ea typeface="Verdana" pitchFamily="34" charset="0"/>
                          <a:cs typeface="Calibri" pitchFamily="34" charset="0"/>
                        </a:rPr>
                        <a:t>CA recyclage du groupe / successions VIP affectées au groupe</a:t>
                      </a:r>
                    </a:p>
                  </a:txBody>
                  <a:tcPr anchor="c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dk1"/>
                          </a:solidFill>
                          <a:latin typeface="+mn-lt"/>
                          <a:ea typeface="+mn-ea"/>
                          <a:cs typeface="+mn-cs"/>
                        </a:rPr>
                        <a:t>40% du montant</a:t>
                      </a:r>
                      <a:r>
                        <a:rPr lang="fr-FR" sz="1200" b="0" i="0" kern="1200" baseline="0" dirty="0" smtClean="0">
                          <a:solidFill>
                            <a:schemeClr val="dk1"/>
                          </a:solidFill>
                          <a:latin typeface="+mn-lt"/>
                          <a:ea typeface="+mn-ea"/>
                          <a:cs typeface="+mn-cs"/>
                        </a:rPr>
                        <a:t> des successions confiées du groupe (</a:t>
                      </a:r>
                      <a:r>
                        <a:rPr lang="fr-FR" sz="1200" b="0" i="0" kern="1200" baseline="0" dirty="0" err="1" smtClean="0">
                          <a:solidFill>
                            <a:schemeClr val="dk1"/>
                          </a:solidFill>
                          <a:latin typeface="+mn-lt"/>
                          <a:ea typeface="+mn-ea"/>
                          <a:cs typeface="+mn-cs"/>
                        </a:rPr>
                        <a:t>yc</a:t>
                      </a:r>
                      <a:r>
                        <a:rPr lang="fr-FR" sz="1200" b="0" i="0" kern="1200" baseline="0" dirty="0" smtClean="0">
                          <a:solidFill>
                            <a:schemeClr val="dk1"/>
                          </a:solidFill>
                          <a:latin typeface="+mn-lt"/>
                          <a:ea typeface="+mn-ea"/>
                          <a:cs typeface="+mn-cs"/>
                        </a:rPr>
                        <a:t> argent frais capté) - </a:t>
                      </a:r>
                      <a:r>
                        <a:rPr lang="fr-FR" sz="1200" b="0" i="1" kern="1200" dirty="0" smtClean="0">
                          <a:solidFill>
                            <a:schemeClr val="dk1"/>
                          </a:solidFill>
                          <a:latin typeface="+mn-lt"/>
                          <a:ea typeface="+mn-ea"/>
                          <a:cs typeface="+mn-cs"/>
                        </a:rPr>
                        <a:t>Source DFCG</a:t>
                      </a: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4%</a:t>
                      </a:r>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0,2%</a:t>
                      </a:r>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0,6%</a:t>
                      </a:r>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r>
              <a:tr h="289011">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kern="1200" baseline="0" dirty="0" smtClean="0">
                          <a:solidFill>
                            <a:schemeClr val="accent5">
                              <a:lumMod val="50000"/>
                            </a:schemeClr>
                          </a:solidFill>
                          <a:latin typeface="+mn-lt"/>
                          <a:ea typeface="+mn-ea"/>
                          <a:cs typeface="+mn-cs"/>
                        </a:rPr>
                        <a:t>Qualité des données </a:t>
                      </a:r>
                    </a:p>
                  </a:txBody>
                  <a:tcPr marL="86005" marR="86005" anchor="ctr">
                    <a:solidFill>
                      <a:srgbClr val="EA9922"/>
                    </a:solidFill>
                  </a:tcPr>
                </a:tc>
                <a:tc hMerge="1">
                  <a:txBody>
                    <a:bodyPr/>
                    <a:lstStyle/>
                    <a:p>
                      <a:endParaRPr lang="fr-FR"/>
                    </a:p>
                  </a:txBody>
                  <a:tcPr/>
                </a:tc>
                <a:tc hMerge="1">
                  <a:txBody>
                    <a:bodyPr/>
                    <a:lstStyle/>
                    <a:p>
                      <a:endParaRPr lang="fr-FR"/>
                    </a:p>
                  </a:txBody>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r>
              <a:tr h="6936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u="none" strike="noStrike" kern="1200" dirty="0" smtClean="0">
                          <a:solidFill>
                            <a:srgbClr val="000000"/>
                          </a:solidFill>
                          <a:effectLst/>
                          <a:latin typeface="+mn-lt"/>
                          <a:ea typeface="Verdana" pitchFamily="34" charset="0"/>
                          <a:cs typeface="Calibri" pitchFamily="34" charset="0"/>
                        </a:rPr>
                        <a:t>Taux de réalisation du devoir de conseil sur les ouvertures de contrats HDG et GP BPCE Vie du groupe</a:t>
                      </a:r>
                    </a:p>
                  </a:txBody>
                  <a:tcPr anchor="ctr">
                    <a:solidFill>
                      <a:schemeClr val="bg1">
                        <a:lumMod val="85000"/>
                      </a:schemeClr>
                    </a:solidFill>
                  </a:tcPr>
                </a:tc>
                <a:tc>
                  <a:txBody>
                    <a:bodyPr/>
                    <a:lstStyle/>
                    <a:p>
                      <a:pPr marL="0" algn="ctr" defTabSz="914400" rtl="0" eaLnBrk="1" latinLnBrk="0" hangingPunct="1"/>
                      <a:r>
                        <a:rPr lang="fr-FR" sz="1200" b="0" i="1" kern="1200" dirty="0" smtClean="0">
                          <a:solidFill>
                            <a:schemeClr val="dk1"/>
                          </a:solidFill>
                          <a:latin typeface="+mn-lt"/>
                          <a:ea typeface="+mn-ea"/>
                          <a:cs typeface="+mn-cs"/>
                        </a:rPr>
                        <a:t>85%** de l’</a:t>
                      </a:r>
                      <a:r>
                        <a:rPr lang="fr-FR" sz="1200" b="0" i="1" kern="1200" dirty="0" err="1" smtClean="0">
                          <a:solidFill>
                            <a:schemeClr val="dk1"/>
                          </a:solidFill>
                          <a:latin typeface="+mn-lt"/>
                          <a:ea typeface="+mn-ea"/>
                          <a:cs typeface="+mn-cs"/>
                        </a:rPr>
                        <a:t>obj</a:t>
                      </a:r>
                      <a:r>
                        <a:rPr lang="fr-FR" sz="1200" b="0" i="1" kern="1200" dirty="0" smtClean="0">
                          <a:solidFill>
                            <a:schemeClr val="dk1"/>
                          </a:solidFill>
                          <a:latin typeface="+mn-lt"/>
                          <a:ea typeface="+mn-ea"/>
                          <a:cs typeface="+mn-cs"/>
                        </a:rPr>
                        <a:t>.</a:t>
                      </a:r>
                      <a:r>
                        <a:rPr lang="fr-FR" sz="1200" b="0" i="1" kern="1200" baseline="0" dirty="0" smtClean="0">
                          <a:solidFill>
                            <a:schemeClr val="dk1"/>
                          </a:solidFill>
                          <a:latin typeface="+mn-lt"/>
                          <a:ea typeface="+mn-ea"/>
                          <a:cs typeface="+mn-cs"/>
                        </a:rPr>
                        <a:t> groupe</a:t>
                      </a:r>
                      <a:endParaRPr lang="fr-FR" sz="1200" b="0" i="1" kern="1200" dirty="0" smtClean="0">
                        <a:solidFill>
                          <a:schemeClr val="dk1"/>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mn-lt"/>
                          <a:ea typeface="+mn-ea"/>
                          <a:cs typeface="+mn-cs"/>
                        </a:rPr>
                        <a:t>Source DRCCP</a:t>
                      </a: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5%</a:t>
                      </a:r>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0,25%</a:t>
                      </a:r>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0,75%</a:t>
                      </a:r>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r>
              <a:tr h="393636">
                <a:tc>
                  <a:txBody>
                    <a:bodyPr/>
                    <a:lstStyle/>
                    <a:p>
                      <a:pPr marL="0" algn="l" defTabSz="914400" rtl="0" eaLnBrk="1" fontAlgn="ctr" latinLnBrk="0" hangingPunct="1"/>
                      <a:r>
                        <a:rPr lang="fr-FR" sz="1400" b="1" i="1" kern="1200" dirty="0" smtClean="0">
                          <a:solidFill>
                            <a:schemeClr val="tx1"/>
                          </a:solidFill>
                        </a:rPr>
                        <a:t>L’échelle de points est disponible en annexe.</a:t>
                      </a:r>
                    </a:p>
                  </a:txBody>
                  <a:tcPr marL="8959" marR="8959" marT="9525" marB="0" anchor="ctr">
                    <a:solidFill>
                      <a:schemeClr val="bg1">
                        <a:lumMod val="85000"/>
                      </a:schemeClr>
                    </a:solidFill>
                  </a:tcPr>
                </a:tc>
                <a:tc>
                  <a:txBody>
                    <a:bodyPr/>
                    <a:lstStyle/>
                    <a:p>
                      <a:pPr algn="ctr"/>
                      <a:r>
                        <a:rPr lang="fr-FR" dirty="0" smtClean="0"/>
                        <a:t>-</a:t>
                      </a:r>
                      <a:endParaRPr lang="fr-FR" dirty="0"/>
                    </a:p>
                  </a:txBody>
                  <a:tcPr marL="8959" marR="8959" marT="9525" marB="0" anchor="ctr">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400" b="1" i="0" kern="1200" dirty="0" smtClean="0">
                          <a:solidFill>
                            <a:schemeClr val="dk1"/>
                          </a:solidFill>
                          <a:latin typeface="+mn-lt"/>
                          <a:ea typeface="Verdana" pitchFamily="34" charset="0"/>
                          <a:cs typeface="Calibri" pitchFamily="34" charset="0"/>
                        </a:rPr>
                        <a:t>25%</a:t>
                      </a:r>
                    </a:p>
                  </a:txBody>
                  <a:tcPr marL="8959" marR="8959" marT="9525" marB="0" anchor="ctr">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400" b="1" i="0" kern="1200" dirty="0" smtClean="0">
                          <a:solidFill>
                            <a:schemeClr val="dk1"/>
                          </a:solidFill>
                          <a:latin typeface="+mn-lt"/>
                          <a:ea typeface="Verdana" pitchFamily="34" charset="0"/>
                          <a:cs typeface="Calibri" pitchFamily="34" charset="0"/>
                        </a:rPr>
                        <a:t>1,25%</a:t>
                      </a:r>
                    </a:p>
                  </a:txBody>
                  <a:tcPr marL="8959" marR="8959" marT="9525" marB="0" anchor="ctr">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400" b="1" i="0" kern="1200" dirty="0" smtClean="0">
                          <a:solidFill>
                            <a:schemeClr val="dk1"/>
                          </a:solidFill>
                          <a:latin typeface="+mn-lt"/>
                          <a:ea typeface="Verdana" pitchFamily="34" charset="0"/>
                          <a:cs typeface="Calibri" pitchFamily="34" charset="0"/>
                        </a:rPr>
                        <a:t>3,75%</a:t>
                      </a:r>
                    </a:p>
                  </a:txBody>
                  <a:tcPr marL="8959" marR="8959" marT="9525" marB="0" anchor="ctr">
                    <a:solidFill>
                      <a:schemeClr val="bg1">
                        <a:lumMod val="85000"/>
                      </a:schemeClr>
                    </a:solidFill>
                  </a:tcPr>
                </a:tc>
              </a:tr>
            </a:tbl>
          </a:graphicData>
        </a:graphic>
      </p:graphicFrame>
      <p:pic>
        <p:nvPicPr>
          <p:cNvPr id="10"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64645" y="1197424"/>
            <a:ext cx="488546" cy="470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Critères COLLECTIFS</a:t>
            </a:r>
            <a:endParaRPr lang="fr-FR" sz="2400" dirty="0">
              <a:solidFill>
                <a:srgbClr val="FF0000"/>
              </a:solidFill>
            </a:endParaRPr>
          </a:p>
        </p:txBody>
      </p:sp>
      <p:sp>
        <p:nvSpPr>
          <p:cNvPr id="7"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000" dirty="0" smtClean="0">
                <a:solidFill>
                  <a:sysClr val="window" lastClr="FFFFFF"/>
                </a:solidFill>
              </a:rPr>
              <a:t>LE métier de gestionnaire de CAGP</a:t>
            </a:r>
            <a:endParaRPr lang="fr-FR" sz="2000" dirty="0">
              <a:solidFill>
                <a:sysClr val="window" lastClr="FFFFFF"/>
              </a:solidFill>
            </a:endParaRPr>
          </a:p>
        </p:txBody>
      </p:sp>
      <p:sp>
        <p:nvSpPr>
          <p:cNvPr id="8" name="ZoneTexte 7"/>
          <p:cNvSpPr txBox="1"/>
          <p:nvPr/>
        </p:nvSpPr>
        <p:spPr>
          <a:xfrm>
            <a:off x="657224" y="6251575"/>
            <a:ext cx="8124825" cy="523220"/>
          </a:xfrm>
          <a:prstGeom prst="rect">
            <a:avLst/>
          </a:prstGeom>
          <a:solidFill>
            <a:schemeClr val="bg1"/>
          </a:solidFill>
        </p:spPr>
        <p:txBody>
          <a:bodyPr wrap="square" rtlCol="0">
            <a:spAutoFit/>
          </a:bodyPr>
          <a:lstStyle/>
          <a:p>
            <a:r>
              <a:rPr lang="fr-FR" sz="1400" dirty="0" smtClean="0"/>
              <a:t>*Si réalisation de l’objectif &lt; 100% = 0% si réalisation ≥ 120% = 1,2%.</a:t>
            </a:r>
          </a:p>
          <a:p>
            <a:r>
              <a:rPr lang="fr-FR" sz="1400" dirty="0" smtClean="0"/>
              <a:t>** Echelle particulière débutant à 85% (=100%) jusqu’à 90% (=120%).</a:t>
            </a:r>
            <a:endParaRPr lang="fr-FR" sz="1400" dirty="0"/>
          </a:p>
        </p:txBody>
      </p:sp>
      <p:sp>
        <p:nvSpPr>
          <p:cNvPr id="11" name="Rectangle 10">
            <a:hlinkClick r:id="rId4"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28771786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3818358778"/>
              </p:ext>
            </p:extLst>
          </p:nvPr>
        </p:nvGraphicFramePr>
        <p:xfrm>
          <a:off x="810654" y="1219459"/>
          <a:ext cx="7457046" cy="4312917"/>
        </p:xfrm>
        <a:graphic>
          <a:graphicData uri="http://schemas.openxmlformats.org/drawingml/2006/table">
            <a:tbl>
              <a:tblPr firstRow="1" bandRow="1">
                <a:tableStyleId>{5C22544A-7EE6-4342-B048-85BDC9FD1C3A}</a:tableStyleId>
              </a:tblPr>
              <a:tblGrid>
                <a:gridCol w="6158576"/>
                <a:gridCol w="1298470"/>
              </a:tblGrid>
              <a:tr h="564844">
                <a:tc gridSpan="2">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individuels pour le métier CAGP</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r h="47171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b="1" i="0" dirty="0" smtClean="0">
                          <a:solidFill>
                            <a:schemeClr val="bg1"/>
                          </a:solidFill>
                          <a:latin typeface="+mn-lt"/>
                          <a:ea typeface="Verdana" pitchFamily="34" charset="0"/>
                          <a:cs typeface="Calibri" pitchFamily="34" charset="0"/>
                        </a:rPr>
                        <a:t>Critères – Source </a:t>
                      </a: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CAGP</a:t>
                      </a:r>
                      <a:endParaRPr lang="fr-FR" sz="1400" b="1" i="0" kern="1200" baseline="0" dirty="0">
                        <a:solidFill>
                          <a:schemeClr val="bg1"/>
                        </a:solidFill>
                        <a:latin typeface="+mn-lt"/>
                        <a:ea typeface="Verdana" pitchFamily="34" charset="0"/>
                        <a:cs typeface="Calibri" pitchFamily="34" charset="0"/>
                      </a:endParaRPr>
                    </a:p>
                  </a:txBody>
                  <a:tcPr anchor="ctr">
                    <a:solidFill>
                      <a:schemeClr val="bg1">
                        <a:lumMod val="65000"/>
                      </a:schemeClr>
                    </a:solidFill>
                  </a:tcPr>
                </a:tc>
              </a:tr>
              <a:tr h="491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accent5">
                              <a:lumMod val="50000"/>
                            </a:schemeClr>
                          </a:solidFill>
                          <a:latin typeface="Arial Narrow" panose="020B0606020202030204" pitchFamily="34" charset="0"/>
                          <a:ea typeface="+mn-ea"/>
                          <a:cs typeface="+mn-cs"/>
                        </a:rPr>
                        <a:t>Argent frais en € hors liquidités et CAT CT</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3819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Chiffre d’affaires Ass. Vie GP et non GP</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113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Chiffre</a:t>
                      </a:r>
                      <a:r>
                        <a:rPr lang="fr-FR" sz="1400" b="0" i="0" kern="1200" baseline="0" dirty="0" smtClean="0">
                          <a:solidFill>
                            <a:schemeClr val="dk1"/>
                          </a:solidFill>
                          <a:latin typeface="+mn-lt"/>
                          <a:ea typeface="+mn-ea"/>
                          <a:cs typeface="+mn-cs"/>
                        </a:rPr>
                        <a:t> d’affaires</a:t>
                      </a:r>
                      <a:r>
                        <a:rPr lang="fr-FR" sz="1400" b="0" i="0" kern="1200" dirty="0" smtClean="0">
                          <a:solidFill>
                            <a:schemeClr val="dk1"/>
                          </a:solidFill>
                          <a:latin typeface="+mn-lt"/>
                          <a:ea typeface="+mn-ea"/>
                          <a:cs typeface="+mn-cs"/>
                        </a:rPr>
                        <a:t> UC (arbitrage stock + flux) dans assurance vie</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91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Montant du CA en produits spécifiques GP (FIP, FCPI IR IS, FCP GP)</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91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Montant du CA immobilier (CA SCPI - hors Ass. Vie - Iselection et programmes locaux, achats démembrés, loi Malraux…)</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91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d’études patrimoniales globales réalisées</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91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Evolution de l’encours du portefeuille confié au 01/01 (neutralisation des décès)</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bl>
          </a:graphicData>
        </a:graphic>
      </p:graphicFrame>
      <p:pic>
        <p:nvPicPr>
          <p:cNvPr id="12"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84818" y="1256485"/>
            <a:ext cx="516368" cy="467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41491" y="2815809"/>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30734" y="238191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52250" y="3220004"/>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52250" y="364818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050008" y="2327802"/>
            <a:ext cx="325539" cy="310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19"/>
          <p:cNvSpPr/>
          <p:nvPr/>
        </p:nvSpPr>
        <p:spPr>
          <a:xfrm>
            <a:off x="236669" y="5618084"/>
            <a:ext cx="8540620" cy="6573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space réservé du contenu 1"/>
          <p:cNvSpPr txBox="1">
            <a:spLocks/>
          </p:cNvSpPr>
          <p:nvPr/>
        </p:nvSpPr>
        <p:spPr>
          <a:xfrm>
            <a:off x="613570" y="5609423"/>
            <a:ext cx="8163718" cy="69823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Font typeface="Wingdings" panose="05000000000000000000" pitchFamily="2" charset="2"/>
              <a:buNone/>
            </a:pPr>
            <a:r>
              <a:rPr lang="fr-FR" b="1" dirty="0" smtClean="0">
                <a:latin typeface="Arial Narrow" panose="020B0606020202030204" pitchFamily="34" charset="0"/>
              </a:rPr>
              <a:t>DRC / RPM : </a:t>
            </a:r>
            <a:r>
              <a:rPr lang="fr-FR" sz="1400" dirty="0" smtClean="0">
                <a:latin typeface="Arial Narrow" panose="020B0606020202030204" pitchFamily="34" charset="0"/>
              </a:rPr>
              <a:t>Pour </a:t>
            </a:r>
            <a:r>
              <a:rPr lang="fr-FR" sz="1400" dirty="0">
                <a:latin typeface="Arial Narrow" panose="020B0606020202030204" pitchFamily="34" charset="0"/>
              </a:rPr>
              <a:t>2018, les ventes réalisées sur les clients EER majeurs </a:t>
            </a:r>
            <a:r>
              <a:rPr lang="fr-FR" sz="1400" dirty="0" smtClean="0">
                <a:latin typeface="Arial Narrow" panose="020B0606020202030204" pitchFamily="34" charset="0"/>
              </a:rPr>
              <a:t>capables </a:t>
            </a:r>
            <a:r>
              <a:rPr lang="fr-FR" sz="1400" dirty="0">
                <a:latin typeface="Arial Narrow" panose="020B0606020202030204" pitchFamily="34" charset="0"/>
              </a:rPr>
              <a:t>et mineurs émancipés dont le DRC n’est pas conforme au 31 décembre seront retirées dans le </a:t>
            </a:r>
            <a:r>
              <a:rPr lang="fr-FR" sz="1400" dirty="0" smtClean="0">
                <a:latin typeface="Arial Narrow" panose="020B0606020202030204" pitchFamily="34" charset="0"/>
              </a:rPr>
              <a:t>calcul </a:t>
            </a:r>
            <a:r>
              <a:rPr lang="fr-FR" sz="1400" dirty="0">
                <a:latin typeface="Arial Narrow" panose="020B0606020202030204" pitchFamily="34" charset="0"/>
              </a:rPr>
              <a:t>de la part variable individuelle et </a:t>
            </a:r>
            <a:r>
              <a:rPr lang="fr-FR" sz="1400" dirty="0" smtClean="0">
                <a:latin typeface="Arial Narrow" panose="020B0606020202030204" pitchFamily="34" charset="0"/>
              </a:rPr>
              <a:t>collective.</a:t>
            </a:r>
            <a:endParaRPr lang="fr-FR" sz="1400" dirty="0">
              <a:latin typeface="Arial Narrow" panose="020B0606020202030204" pitchFamily="34" charset="0"/>
            </a:endParaRPr>
          </a:p>
        </p:txBody>
      </p:sp>
      <p:pic>
        <p:nvPicPr>
          <p:cNvPr id="22"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36668" y="5701441"/>
            <a:ext cx="425341" cy="460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Image 22"/>
          <p:cNvPicPr/>
          <p:nvPr/>
        </p:nvPicPr>
        <p:blipFill>
          <a:blip r:embed="rId6" cstate="email">
            <a:extLst>
              <a:ext uri="{28A0092B-C50C-407E-A947-70E740481C1C}">
                <a14:useLocalDpi xmlns:a14="http://schemas.microsoft.com/office/drawing/2010/main"/>
              </a:ext>
            </a:extLst>
          </a:blip>
          <a:stretch>
            <a:fillRect/>
          </a:stretch>
        </p:blipFill>
        <p:spPr>
          <a:xfrm>
            <a:off x="2194560" y="1798751"/>
            <a:ext cx="346520" cy="447448"/>
          </a:xfrm>
          <a:prstGeom prst="rect">
            <a:avLst/>
          </a:prstGeom>
        </p:spPr>
      </p:pic>
      <p:pic>
        <p:nvPicPr>
          <p:cNvPr id="14"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61775" y="4153007"/>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61775" y="465783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61775" y="515313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Critères INDIVIDUELS</a:t>
            </a:r>
            <a:endParaRPr lang="fr-FR" sz="2400" dirty="0">
              <a:solidFill>
                <a:srgbClr val="FF0000"/>
              </a:solidFill>
            </a:endParaRPr>
          </a:p>
        </p:txBody>
      </p:sp>
      <p:sp>
        <p:nvSpPr>
          <p:cNvPr id="19"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000" dirty="0" smtClean="0">
                <a:solidFill>
                  <a:sysClr val="window" lastClr="FFFFFF"/>
                </a:solidFill>
              </a:rPr>
              <a:t>LE métier de gestionnaire de CAGP</a:t>
            </a:r>
            <a:endParaRPr lang="fr-FR" sz="2000" dirty="0">
              <a:solidFill>
                <a:sysClr val="window" lastClr="FFFFFF"/>
              </a:solidFill>
            </a:endParaRPr>
          </a:p>
        </p:txBody>
      </p:sp>
      <p:sp>
        <p:nvSpPr>
          <p:cNvPr id="24" name="Rectangle 23">
            <a:hlinkClick r:id="rId7"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25218341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386920613"/>
              </p:ext>
            </p:extLst>
          </p:nvPr>
        </p:nvGraphicFramePr>
        <p:xfrm>
          <a:off x="311972" y="1194099"/>
          <a:ext cx="8465316" cy="665523"/>
        </p:xfrm>
        <a:graphic>
          <a:graphicData uri="http://schemas.openxmlformats.org/drawingml/2006/table">
            <a:tbl>
              <a:tblPr firstRow="1" bandRow="1">
                <a:tableStyleId>{5C22544A-7EE6-4342-B048-85BDC9FD1C3A}</a:tableStyleId>
              </a:tblPr>
              <a:tblGrid>
                <a:gridCol w="8465316"/>
              </a:tblGrid>
              <a:tr h="665523">
                <a:tc>
                  <a:txBody>
                    <a:bodyPr/>
                    <a:lstStyle/>
                    <a:p>
                      <a:pPr lvl="2"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d’appréciation managériale pour le métier de CAGP</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bl>
          </a:graphicData>
        </a:graphic>
      </p:graphicFrame>
      <p:pic>
        <p:nvPicPr>
          <p:cNvPr id="5122"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39725" y="1258646"/>
            <a:ext cx="978947" cy="528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352" y="189383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6" name="Espace réservé du contenu 1"/>
          <p:cNvSpPr txBox="1">
            <a:spLocks/>
          </p:cNvSpPr>
          <p:nvPr/>
        </p:nvSpPr>
        <p:spPr>
          <a:xfrm>
            <a:off x="64944" y="2096170"/>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Esprit d’équipe</a:t>
            </a:r>
          </a:p>
          <a:p>
            <a:pPr marL="0" indent="0" algn="ctr">
              <a:spcBef>
                <a:spcPts val="0"/>
              </a:spcBef>
              <a:buNone/>
            </a:pPr>
            <a:endParaRPr lang="fr-FR" b="1" dirty="0">
              <a:latin typeface="Arial Narrow" panose="020B0606020202030204" pitchFamily="34" charset="0"/>
            </a:endParaRPr>
          </a:p>
        </p:txBody>
      </p:sp>
      <p:sp>
        <p:nvSpPr>
          <p:cNvPr id="10" name="Rectangle 9"/>
          <p:cNvSpPr/>
          <p:nvPr/>
        </p:nvSpPr>
        <p:spPr>
          <a:xfrm>
            <a:off x="2282386" y="1880293"/>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1" name="Rectangle 10"/>
          <p:cNvSpPr/>
          <p:nvPr/>
        </p:nvSpPr>
        <p:spPr>
          <a:xfrm>
            <a:off x="4424937" y="189105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2" name="Rectangle 11"/>
          <p:cNvSpPr/>
          <p:nvPr/>
        </p:nvSpPr>
        <p:spPr>
          <a:xfrm>
            <a:off x="6525474" y="1891051"/>
            <a:ext cx="2416605"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3" name="Espace réservé du contenu 1"/>
          <p:cNvSpPr txBox="1">
            <a:spLocks/>
          </p:cNvSpPr>
          <p:nvPr/>
        </p:nvSpPr>
        <p:spPr>
          <a:xfrm>
            <a:off x="454025" y="3063174"/>
            <a:ext cx="1747612"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Promotion de la culture patrimoniale au sein du groupe…</a:t>
            </a:r>
          </a:p>
          <a:p>
            <a:pPr marL="0" indent="0">
              <a:spcBef>
                <a:spcPts val="0"/>
              </a:spcBef>
              <a:buNone/>
            </a:pPr>
            <a:endParaRPr lang="fr-FR" sz="1600" b="1" dirty="0">
              <a:latin typeface="Arial Narrow" panose="020B0606020202030204" pitchFamily="34" charset="0"/>
            </a:endParaRPr>
          </a:p>
        </p:txBody>
      </p:sp>
      <p:cxnSp>
        <p:nvCxnSpPr>
          <p:cNvPr id="3" name="Connecteur droit 2"/>
          <p:cNvCxnSpPr/>
          <p:nvPr/>
        </p:nvCxnSpPr>
        <p:spPr>
          <a:xfrm>
            <a:off x="344245" y="2689412"/>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ZoneTexte 3"/>
          <p:cNvSpPr txBox="1"/>
          <p:nvPr/>
        </p:nvSpPr>
        <p:spPr>
          <a:xfrm>
            <a:off x="279699" y="2678653"/>
            <a:ext cx="1430767" cy="276999"/>
          </a:xfrm>
          <a:prstGeom prst="rect">
            <a:avLst/>
          </a:prstGeom>
          <a:noFill/>
        </p:spPr>
        <p:txBody>
          <a:bodyPr wrap="square" rtlCol="0">
            <a:spAutoFit/>
          </a:bodyPr>
          <a:lstStyle/>
          <a:p>
            <a:r>
              <a:rPr lang="fr-FR" sz="1200" i="1" dirty="0" smtClean="0"/>
              <a:t>Exemples :</a:t>
            </a:r>
            <a:endParaRPr lang="fr-FR" sz="1200" i="1" dirty="0"/>
          </a:p>
        </p:txBody>
      </p:sp>
      <p:sp>
        <p:nvSpPr>
          <p:cNvPr id="15" name="Espace réservé du contenu 1"/>
          <p:cNvSpPr txBox="1">
            <a:spLocks/>
          </p:cNvSpPr>
          <p:nvPr/>
        </p:nvSpPr>
        <p:spPr>
          <a:xfrm>
            <a:off x="2272122" y="2108716"/>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Esprit </a:t>
            </a:r>
            <a:r>
              <a:rPr lang="fr-FR" sz="1600" b="1" dirty="0" smtClean="0">
                <a:latin typeface="Arial Narrow" panose="020B0606020202030204" pitchFamily="34" charset="0"/>
              </a:rPr>
              <a:t>d’initiative</a:t>
            </a:r>
            <a:endParaRPr lang="fr-FR" sz="1600" b="1" dirty="0">
              <a:latin typeface="Arial Narrow" panose="020B0606020202030204" pitchFamily="34" charset="0"/>
            </a:endParaRPr>
          </a:p>
        </p:txBody>
      </p:sp>
      <p:cxnSp>
        <p:nvCxnSpPr>
          <p:cNvPr id="16" name="Connecteur droit 15"/>
          <p:cNvCxnSpPr/>
          <p:nvPr/>
        </p:nvCxnSpPr>
        <p:spPr>
          <a:xfrm>
            <a:off x="2551423" y="2701958"/>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2486877" y="2691199"/>
            <a:ext cx="1430767" cy="276999"/>
          </a:xfrm>
          <a:prstGeom prst="rect">
            <a:avLst/>
          </a:prstGeom>
          <a:noFill/>
        </p:spPr>
        <p:txBody>
          <a:bodyPr wrap="square" rtlCol="0">
            <a:spAutoFit/>
          </a:bodyPr>
          <a:lstStyle/>
          <a:p>
            <a:r>
              <a:rPr lang="fr-FR" sz="1200" i="1" dirty="0" smtClean="0"/>
              <a:t>Exemples :</a:t>
            </a:r>
            <a:endParaRPr lang="fr-FR" sz="1200" i="1" dirty="0"/>
          </a:p>
        </p:txBody>
      </p:sp>
      <p:sp>
        <p:nvSpPr>
          <p:cNvPr id="19" name="Espace réservé du contenu 1"/>
          <p:cNvSpPr txBox="1">
            <a:spLocks/>
          </p:cNvSpPr>
          <p:nvPr/>
        </p:nvSpPr>
        <p:spPr>
          <a:xfrm>
            <a:off x="4328626" y="2110511"/>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Adaptabilité</a:t>
            </a:r>
          </a:p>
        </p:txBody>
      </p:sp>
      <p:cxnSp>
        <p:nvCxnSpPr>
          <p:cNvPr id="20" name="Connecteur droit 19"/>
          <p:cNvCxnSpPr/>
          <p:nvPr/>
        </p:nvCxnSpPr>
        <p:spPr>
          <a:xfrm>
            <a:off x="4607927" y="2703753"/>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4543381" y="2692994"/>
            <a:ext cx="1430767" cy="276999"/>
          </a:xfrm>
          <a:prstGeom prst="rect">
            <a:avLst/>
          </a:prstGeom>
          <a:noFill/>
        </p:spPr>
        <p:txBody>
          <a:bodyPr wrap="square" rtlCol="0">
            <a:spAutoFit/>
          </a:bodyPr>
          <a:lstStyle/>
          <a:p>
            <a:r>
              <a:rPr lang="fr-FR" sz="1200" i="1" dirty="0" smtClean="0"/>
              <a:t>Exemples :</a:t>
            </a:r>
            <a:endParaRPr lang="fr-FR" sz="1200" i="1" dirty="0"/>
          </a:p>
        </p:txBody>
      </p:sp>
      <p:sp>
        <p:nvSpPr>
          <p:cNvPr id="22" name="Espace réservé du contenu 1"/>
          <p:cNvSpPr txBox="1">
            <a:spLocks/>
          </p:cNvSpPr>
          <p:nvPr/>
        </p:nvSpPr>
        <p:spPr>
          <a:xfrm>
            <a:off x="6491046" y="2110504"/>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Qualité de service</a:t>
            </a:r>
          </a:p>
        </p:txBody>
      </p:sp>
      <p:cxnSp>
        <p:nvCxnSpPr>
          <p:cNvPr id="23" name="Connecteur droit 22"/>
          <p:cNvCxnSpPr/>
          <p:nvPr/>
        </p:nvCxnSpPr>
        <p:spPr>
          <a:xfrm>
            <a:off x="6770347" y="2703746"/>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6705801" y="2692987"/>
            <a:ext cx="1430767" cy="276999"/>
          </a:xfrm>
          <a:prstGeom prst="rect">
            <a:avLst/>
          </a:prstGeom>
          <a:noFill/>
        </p:spPr>
        <p:txBody>
          <a:bodyPr wrap="square" rtlCol="0">
            <a:spAutoFit/>
          </a:bodyPr>
          <a:lstStyle/>
          <a:p>
            <a:r>
              <a:rPr lang="fr-FR" sz="1200" i="1" dirty="0" smtClean="0"/>
              <a:t>Exemples :</a:t>
            </a:r>
            <a:endParaRPr lang="fr-FR" sz="1200" i="1" dirty="0"/>
          </a:p>
        </p:txBody>
      </p:sp>
      <p:sp>
        <p:nvSpPr>
          <p:cNvPr id="25" name="Espace réservé du contenu 1"/>
          <p:cNvSpPr txBox="1">
            <a:spLocks/>
          </p:cNvSpPr>
          <p:nvPr/>
        </p:nvSpPr>
        <p:spPr>
          <a:xfrm>
            <a:off x="2607413" y="3086478"/>
            <a:ext cx="1747612"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Force de proposition, argumentations </a:t>
            </a:r>
            <a:endParaRPr lang="fr-FR" sz="1400" dirty="0" smtClean="0">
              <a:latin typeface="Arial Narrow" panose="020B0606020202030204" pitchFamily="34" charset="0"/>
            </a:endParaRPr>
          </a:p>
          <a:p>
            <a:pPr marL="0" indent="0">
              <a:spcBef>
                <a:spcPts val="0"/>
              </a:spcBef>
              <a:buNone/>
            </a:pPr>
            <a:r>
              <a:rPr lang="fr-FR" sz="1400" dirty="0" smtClean="0">
                <a:latin typeface="Arial Narrow" panose="020B0606020202030204" pitchFamily="34" charset="0"/>
              </a:rPr>
              <a:t>Actions </a:t>
            </a:r>
            <a:r>
              <a:rPr lang="fr-FR" sz="1400" dirty="0">
                <a:latin typeface="Arial Narrow" panose="020B0606020202030204" pitchFamily="34" charset="0"/>
              </a:rPr>
              <a:t>conduites en vue de l’amélioration de la commercialisation des produits GP dans le groupe</a:t>
            </a:r>
          </a:p>
          <a:p>
            <a:pPr marL="0" indent="0">
              <a:spcBef>
                <a:spcPts val="0"/>
              </a:spcBef>
              <a:buNone/>
            </a:pPr>
            <a:endParaRPr lang="fr-FR" sz="1600" b="1" dirty="0">
              <a:latin typeface="Arial Narrow" panose="020B0606020202030204" pitchFamily="34" charset="0"/>
            </a:endParaRPr>
          </a:p>
        </p:txBody>
      </p:sp>
      <p:sp>
        <p:nvSpPr>
          <p:cNvPr id="26" name="Espace réservé du contenu 1"/>
          <p:cNvSpPr txBox="1">
            <a:spLocks/>
          </p:cNvSpPr>
          <p:nvPr/>
        </p:nvSpPr>
        <p:spPr>
          <a:xfrm>
            <a:off x="4855835" y="3075720"/>
            <a:ext cx="1747612"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Effort de montée en compétence à titre personnel, travail du portefeuille client, réalisation d’études à forte valeur ajoutée…</a:t>
            </a:r>
          </a:p>
          <a:p>
            <a:pPr marL="0" indent="0">
              <a:spcBef>
                <a:spcPts val="0"/>
              </a:spcBef>
              <a:buNone/>
            </a:pPr>
            <a:endParaRPr lang="fr-FR" sz="1600" b="1" dirty="0">
              <a:latin typeface="Arial Narrow" panose="020B0606020202030204" pitchFamily="34" charset="0"/>
            </a:endParaRPr>
          </a:p>
        </p:txBody>
      </p:sp>
      <p:sp>
        <p:nvSpPr>
          <p:cNvPr id="27" name="Espace réservé du contenu 1"/>
          <p:cNvSpPr txBox="1">
            <a:spLocks/>
          </p:cNvSpPr>
          <p:nvPr/>
        </p:nvSpPr>
        <p:spPr>
          <a:xfrm>
            <a:off x="7063013" y="3077507"/>
            <a:ext cx="1747612" cy="2723217"/>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Comportement orienté vers différents interlocuteurs internes et externes, empathie, proactivité à l’égard du réseau, taux de visite du portefeuille, </a:t>
            </a:r>
            <a:r>
              <a:rPr lang="fr-FR" sz="1400" dirty="0" smtClean="0">
                <a:latin typeface="Arial Narrow" panose="020B0606020202030204" pitchFamily="34" charset="0"/>
              </a:rPr>
              <a:t>respect </a:t>
            </a:r>
            <a:r>
              <a:rPr lang="fr-FR" sz="1400" dirty="0">
                <a:latin typeface="Arial Narrow" panose="020B0606020202030204" pitchFamily="34" charset="0"/>
              </a:rPr>
              <a:t>des formations réglementaires, …</a:t>
            </a:r>
          </a:p>
          <a:p>
            <a:pPr marL="0" indent="0">
              <a:spcBef>
                <a:spcPts val="0"/>
              </a:spcBef>
              <a:buNone/>
            </a:pPr>
            <a:endParaRPr lang="fr-FR" sz="1400" dirty="0">
              <a:latin typeface="Arial Narrow" panose="020B0606020202030204" pitchFamily="34" charset="0"/>
            </a:endParaRPr>
          </a:p>
          <a:p>
            <a:pPr marL="0" indent="0">
              <a:spcBef>
                <a:spcPts val="0"/>
              </a:spcBef>
              <a:buNone/>
            </a:pPr>
            <a:endParaRPr lang="fr-FR" sz="1600" b="1" dirty="0">
              <a:latin typeface="Arial Narrow" panose="020B0606020202030204" pitchFamily="34" charset="0"/>
            </a:endParaRPr>
          </a:p>
        </p:txBody>
      </p:sp>
      <p:sp>
        <p:nvSpPr>
          <p:cNvPr id="29"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Critères APPRECIATION MANAGERIALE</a:t>
            </a:r>
            <a:endParaRPr lang="fr-FR" sz="2400" dirty="0">
              <a:solidFill>
                <a:srgbClr val="FF0000"/>
              </a:solidFill>
            </a:endParaRPr>
          </a:p>
        </p:txBody>
      </p:sp>
      <p:sp>
        <p:nvSpPr>
          <p:cNvPr id="30"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000" dirty="0" smtClean="0">
                <a:solidFill>
                  <a:sysClr val="window" lastClr="FFFFFF"/>
                </a:solidFill>
              </a:rPr>
              <a:t>LE métier de gestionnaire de CAGP</a:t>
            </a:r>
            <a:endParaRPr lang="fr-FR" sz="2000" dirty="0">
              <a:solidFill>
                <a:sysClr val="window" lastClr="FFFFFF"/>
              </a:solidFill>
            </a:endParaRPr>
          </a:p>
        </p:txBody>
      </p:sp>
      <p:sp>
        <p:nvSpPr>
          <p:cNvPr id="28" name="Rectangle 27">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41180467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Grp="1" noChangeAspect="1"/>
          </p:cNvPicPr>
          <p:nvPr>
            <p:ph type="pic" sz="quarter" idx="21"/>
          </p:nvPr>
        </p:nvPicPr>
        <p:blipFill rotWithShape="1">
          <a:blip r:embed="rId2" cstate="email">
            <a:extLst>
              <a:ext uri="{28A0092B-C50C-407E-A947-70E740481C1C}">
                <a14:useLocalDpi xmlns:a14="http://schemas.microsoft.com/office/drawing/2010/main"/>
              </a:ext>
            </a:extLst>
          </a:blip>
          <a:srcRect/>
          <a:stretch/>
        </p:blipFill>
        <p:spPr>
          <a:xfrm>
            <a:off x="409575" y="247650"/>
            <a:ext cx="8201025" cy="5554663"/>
          </a:xfrm>
        </p:spPr>
      </p:pic>
      <p:sp>
        <p:nvSpPr>
          <p:cNvPr id="112" name="Titre 111"/>
          <p:cNvSpPr>
            <a:spLocks noGrp="1"/>
          </p:cNvSpPr>
          <p:nvPr>
            <p:ph type="ctrTitle"/>
          </p:nvPr>
        </p:nvSpPr>
        <p:spPr>
          <a:xfrm>
            <a:off x="400050" y="3107055"/>
            <a:ext cx="8474074" cy="893445"/>
          </a:xfrm>
          <a:solidFill>
            <a:schemeClr val="bg1"/>
          </a:solidFill>
        </p:spPr>
        <p:txBody>
          <a:bodyPr>
            <a:normAutofit fontScale="90000"/>
          </a:bodyPr>
          <a:lstStyle/>
          <a:p>
            <a:r>
              <a:rPr lang="fr-FR" dirty="0">
                <a:solidFill>
                  <a:schemeClr val="tx2"/>
                </a:solidFill>
              </a:rPr>
              <a:t/>
            </a:r>
            <a:br>
              <a:rPr lang="fr-FR" dirty="0">
                <a:solidFill>
                  <a:schemeClr val="tx2"/>
                </a:solidFill>
              </a:rPr>
            </a:br>
            <a:r>
              <a:rPr lang="fr-FR" sz="3100" dirty="0">
                <a:solidFill>
                  <a:schemeClr val="tx2"/>
                </a:solidFill>
              </a:rPr>
              <a:t>LES critères Part Variable 2018</a:t>
            </a:r>
            <a:br>
              <a:rPr lang="fr-FR" sz="3100" dirty="0">
                <a:solidFill>
                  <a:schemeClr val="tx2"/>
                </a:solidFill>
              </a:rPr>
            </a:br>
            <a:r>
              <a:rPr lang="fr-FR" sz="3100" dirty="0">
                <a:solidFill>
                  <a:schemeClr val="tx2"/>
                </a:solidFill>
              </a:rPr>
              <a:t>Pour </a:t>
            </a:r>
            <a:r>
              <a:rPr lang="fr-FR" sz="3100" dirty="0" smtClean="0">
                <a:solidFill>
                  <a:schemeClr val="tx2"/>
                </a:solidFill>
              </a:rPr>
              <a:t>le métier BANQUIER privé</a:t>
            </a:r>
            <a:r>
              <a:rPr lang="fr-FR" dirty="0">
                <a:solidFill>
                  <a:schemeClr val="tx2"/>
                </a:solidFill>
              </a:rPr>
              <a:t/>
            </a:r>
            <a:br>
              <a:rPr lang="fr-FR" dirty="0">
                <a:solidFill>
                  <a:schemeClr val="tx2"/>
                </a:solidFill>
              </a:rPr>
            </a:b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6" name="ZoneTexte 5"/>
          <p:cNvSpPr txBox="1"/>
          <p:nvPr/>
        </p:nvSpPr>
        <p:spPr>
          <a:xfrm>
            <a:off x="542924" y="5857875"/>
            <a:ext cx="8086725" cy="338554"/>
          </a:xfrm>
          <a:prstGeom prst="rect">
            <a:avLst/>
          </a:prstGeom>
          <a:noFill/>
        </p:spPr>
        <p:txBody>
          <a:bodyPr wrap="square" rtlCol="0">
            <a:spAutoFit/>
          </a:bodyPr>
          <a:lstStyle/>
          <a:p>
            <a:pPr algn="just"/>
            <a:r>
              <a:rPr lang="fr-FR" sz="1600" b="1" dirty="0" smtClean="0">
                <a:solidFill>
                  <a:srgbClr val="000000"/>
                </a:solidFill>
              </a:rPr>
              <a:t>Métier concerné : </a:t>
            </a:r>
            <a:r>
              <a:rPr lang="fr-FR" sz="1600" dirty="0" smtClean="0">
                <a:solidFill>
                  <a:srgbClr val="000000"/>
                </a:solidFill>
              </a:rPr>
              <a:t>Banquier Privé</a:t>
            </a:r>
            <a:endParaRPr lang="fr-FR" sz="1600" dirty="0">
              <a:solidFill>
                <a:srgbClr val="000000"/>
              </a:solidFill>
            </a:endParaRPr>
          </a:p>
        </p:txBody>
      </p:sp>
    </p:spTree>
    <p:extLst>
      <p:ext uri="{BB962C8B-B14F-4D97-AF65-F5344CB8AC3E}">
        <p14:creationId xmlns:p14="http://schemas.microsoft.com/office/powerpoint/2010/main" val="33346852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3367" y="1428000"/>
            <a:ext cx="2811878" cy="42459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Impact" panose="020B0806030902050204" pitchFamily="34" charset="0"/>
            </a:endParaRPr>
          </a:p>
        </p:txBody>
      </p:sp>
      <p:pic>
        <p:nvPicPr>
          <p:cNvPr id="11"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232899" y="1575940"/>
            <a:ext cx="729465" cy="747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space réservé du contenu 1"/>
          <p:cNvSpPr txBox="1">
            <a:spLocks/>
          </p:cNvSpPr>
          <p:nvPr/>
        </p:nvSpPr>
        <p:spPr>
          <a:xfrm>
            <a:off x="303441" y="2289075"/>
            <a:ext cx="2676063" cy="52251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Clr>
                <a:srgbClr val="FF0000"/>
              </a:buClr>
              <a:buFont typeface="Wingdings" panose="05000000000000000000" pitchFamily="2" charset="2"/>
              <a:buNone/>
            </a:pPr>
            <a:r>
              <a:rPr lang="fr-FR" b="1" dirty="0" smtClean="0">
                <a:solidFill>
                  <a:srgbClr val="000000"/>
                </a:solidFill>
              </a:rPr>
              <a:t>Critères Collectifs </a:t>
            </a:r>
          </a:p>
          <a:p>
            <a:pPr marL="0" indent="0" algn="ctr">
              <a:spcBef>
                <a:spcPts val="0"/>
              </a:spcBef>
              <a:buClr>
                <a:srgbClr val="FF0000"/>
              </a:buClr>
              <a:buFont typeface="Wingdings" panose="05000000000000000000" pitchFamily="2" charset="2"/>
              <a:buNone/>
            </a:pPr>
            <a:r>
              <a:rPr lang="fr-FR" sz="2400" b="1" dirty="0" smtClean="0">
                <a:solidFill>
                  <a:srgbClr val="000000"/>
                </a:solidFill>
              </a:rPr>
              <a:t>20%</a:t>
            </a:r>
            <a:endParaRPr lang="fr-FR" b="1" dirty="0" smtClean="0">
              <a:solidFill>
                <a:srgbClr val="000000"/>
              </a:solidFill>
            </a:endParaRPr>
          </a:p>
        </p:txBody>
      </p:sp>
      <p:sp>
        <p:nvSpPr>
          <p:cNvPr id="17" name="Espace réservé du contenu 1"/>
          <p:cNvSpPr txBox="1">
            <a:spLocks/>
          </p:cNvSpPr>
          <p:nvPr/>
        </p:nvSpPr>
        <p:spPr>
          <a:xfrm>
            <a:off x="539040" y="3206443"/>
            <a:ext cx="2326741" cy="1938331"/>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Clr>
                <a:srgbClr val="FF0000"/>
              </a:buClr>
              <a:buFont typeface="Wingdings" panose="05000000000000000000" pitchFamily="2" charset="2"/>
              <a:buNone/>
            </a:pPr>
            <a:r>
              <a:rPr lang="fr-FR" sz="1600" dirty="0" smtClean="0">
                <a:solidFill>
                  <a:srgbClr val="000000"/>
                </a:solidFill>
              </a:rPr>
              <a:t>La </a:t>
            </a:r>
            <a:r>
              <a:rPr lang="fr-FR" sz="1600" dirty="0">
                <a:solidFill>
                  <a:srgbClr val="000000"/>
                </a:solidFill>
              </a:rPr>
              <a:t>rémunération de la performance collective est </a:t>
            </a:r>
            <a:r>
              <a:rPr lang="fr-FR" sz="1600" dirty="0" smtClean="0">
                <a:solidFill>
                  <a:srgbClr val="000000"/>
                </a:solidFill>
              </a:rPr>
              <a:t>calculée </a:t>
            </a:r>
            <a:r>
              <a:rPr lang="fr-FR" sz="1600" b="1" dirty="0" smtClean="0">
                <a:solidFill>
                  <a:srgbClr val="000000"/>
                </a:solidFill>
              </a:rPr>
              <a:t>en fonction du </a:t>
            </a:r>
            <a:r>
              <a:rPr lang="fr-FR" sz="1600" b="1" dirty="0">
                <a:solidFill>
                  <a:srgbClr val="000000"/>
                </a:solidFill>
              </a:rPr>
              <a:t>taux atteint par critère </a:t>
            </a:r>
            <a:r>
              <a:rPr lang="fr-FR" sz="1600" dirty="0" smtClean="0">
                <a:solidFill>
                  <a:srgbClr val="000000"/>
                </a:solidFill>
              </a:rPr>
              <a:t>(</a:t>
            </a:r>
            <a:r>
              <a:rPr lang="fr-FR" sz="1600" dirty="0">
                <a:solidFill>
                  <a:srgbClr val="000000"/>
                </a:solidFill>
              </a:rPr>
              <a:t>de 0 à </a:t>
            </a:r>
            <a:r>
              <a:rPr lang="fr-FR" sz="1600" dirty="0" smtClean="0">
                <a:solidFill>
                  <a:srgbClr val="000000"/>
                </a:solidFill>
              </a:rPr>
              <a:t>3 </a:t>
            </a:r>
            <a:r>
              <a:rPr lang="fr-FR" sz="1600" dirty="0">
                <a:solidFill>
                  <a:srgbClr val="000000"/>
                </a:solidFill>
              </a:rPr>
              <a:t>pts).</a:t>
            </a:r>
          </a:p>
          <a:p>
            <a:pPr marL="0" indent="0" algn="just">
              <a:spcBef>
                <a:spcPts val="0"/>
              </a:spcBef>
              <a:buClr>
                <a:srgbClr val="FF0000"/>
              </a:buClr>
              <a:buFont typeface="Wingdings" panose="05000000000000000000" pitchFamily="2" charset="2"/>
              <a:buNone/>
            </a:pPr>
            <a:endParaRPr lang="fr-FR" b="1" dirty="0">
              <a:solidFill>
                <a:srgbClr val="000000"/>
              </a:solidFill>
            </a:endParaRPr>
          </a:p>
        </p:txBody>
      </p:sp>
      <p:sp>
        <p:nvSpPr>
          <p:cNvPr id="4" name="Rectangle 3"/>
          <p:cNvSpPr/>
          <p:nvPr/>
        </p:nvSpPr>
        <p:spPr>
          <a:xfrm>
            <a:off x="903642" y="5541835"/>
            <a:ext cx="1925618" cy="32000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rPr>
              <a:t>Jusqu’à 3%</a:t>
            </a:r>
            <a:endParaRPr lang="fr-FR" dirty="0">
              <a:solidFill>
                <a:prstClr val="white"/>
              </a:solidFill>
            </a:endParaRPr>
          </a:p>
        </p:txBody>
      </p:sp>
      <p:sp>
        <p:nvSpPr>
          <p:cNvPr id="9" name="Rectangle 8"/>
          <p:cNvSpPr/>
          <p:nvPr/>
        </p:nvSpPr>
        <p:spPr>
          <a:xfrm>
            <a:off x="3100452" y="1416486"/>
            <a:ext cx="2811878" cy="42889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Impact" panose="020B0806030902050204" pitchFamily="34" charset="0"/>
            </a:endParaRPr>
          </a:p>
        </p:txBody>
      </p:sp>
      <p:sp>
        <p:nvSpPr>
          <p:cNvPr id="16" name="Espace réservé du contenu 1"/>
          <p:cNvSpPr txBox="1">
            <a:spLocks/>
          </p:cNvSpPr>
          <p:nvPr/>
        </p:nvSpPr>
        <p:spPr>
          <a:xfrm>
            <a:off x="3188768" y="2285784"/>
            <a:ext cx="2676063" cy="527817"/>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Clr>
                <a:srgbClr val="FF0000"/>
              </a:buClr>
              <a:buFont typeface="Wingdings" panose="05000000000000000000" pitchFamily="2" charset="2"/>
              <a:buNone/>
            </a:pPr>
            <a:r>
              <a:rPr lang="fr-FR" b="1" dirty="0" smtClean="0">
                <a:solidFill>
                  <a:srgbClr val="000000"/>
                </a:solidFill>
              </a:rPr>
              <a:t>Critères Individuels </a:t>
            </a:r>
          </a:p>
          <a:p>
            <a:pPr marL="0" indent="0" algn="ctr">
              <a:spcBef>
                <a:spcPts val="0"/>
              </a:spcBef>
              <a:buClr>
                <a:srgbClr val="FF0000"/>
              </a:buClr>
              <a:buFont typeface="Wingdings" panose="05000000000000000000" pitchFamily="2" charset="2"/>
              <a:buNone/>
            </a:pPr>
            <a:r>
              <a:rPr lang="fr-FR" sz="2400" b="1" dirty="0" smtClean="0">
                <a:solidFill>
                  <a:srgbClr val="000000"/>
                </a:solidFill>
              </a:rPr>
              <a:t>70%</a:t>
            </a:r>
            <a:endParaRPr lang="fr-FR" b="1" dirty="0" smtClean="0">
              <a:solidFill>
                <a:srgbClr val="000000"/>
              </a:solidFill>
            </a:endParaRPr>
          </a:p>
        </p:txBody>
      </p:sp>
      <p:pic>
        <p:nvPicPr>
          <p:cNvPr id="18"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222679" y="1428843"/>
            <a:ext cx="852755" cy="926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Espace réservé du contenu 1"/>
          <p:cNvSpPr txBox="1">
            <a:spLocks/>
          </p:cNvSpPr>
          <p:nvPr/>
        </p:nvSpPr>
        <p:spPr>
          <a:xfrm>
            <a:off x="3410217" y="3202926"/>
            <a:ext cx="2326741" cy="1703763"/>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Clr>
                <a:srgbClr val="FF0000"/>
              </a:buClr>
              <a:buFont typeface="Wingdings" panose="05000000000000000000" pitchFamily="2" charset="2"/>
              <a:buNone/>
            </a:pPr>
            <a:r>
              <a:rPr lang="fr-FR" sz="1600" dirty="0">
                <a:solidFill>
                  <a:srgbClr val="000000"/>
                </a:solidFill>
              </a:rPr>
              <a:t>Ils sont </a:t>
            </a:r>
            <a:r>
              <a:rPr lang="fr-FR" sz="1600" dirty="0" smtClean="0">
                <a:solidFill>
                  <a:srgbClr val="000000"/>
                </a:solidFill>
              </a:rPr>
              <a:t>calculés </a:t>
            </a:r>
            <a:r>
              <a:rPr lang="fr-FR" sz="1600" dirty="0">
                <a:solidFill>
                  <a:srgbClr val="000000"/>
                </a:solidFill>
              </a:rPr>
              <a:t>sur la base du GPS.</a:t>
            </a:r>
          </a:p>
          <a:p>
            <a:pPr marL="0" indent="0" algn="just">
              <a:spcBef>
                <a:spcPts val="0"/>
              </a:spcBef>
              <a:buClr>
                <a:srgbClr val="FF0000"/>
              </a:buClr>
              <a:buFont typeface="Wingdings" panose="05000000000000000000" pitchFamily="2" charset="2"/>
              <a:buNone/>
            </a:pPr>
            <a:r>
              <a:rPr lang="fr-FR" sz="1600" dirty="0">
                <a:solidFill>
                  <a:srgbClr val="000000"/>
                </a:solidFill>
              </a:rPr>
              <a:t>On </a:t>
            </a:r>
            <a:r>
              <a:rPr lang="fr-FR" sz="1600" dirty="0" smtClean="0">
                <a:solidFill>
                  <a:srgbClr val="000000"/>
                </a:solidFill>
              </a:rPr>
              <a:t>calcule </a:t>
            </a:r>
            <a:r>
              <a:rPr lang="fr-FR" sz="1600" b="1" dirty="0">
                <a:solidFill>
                  <a:srgbClr val="000000"/>
                </a:solidFill>
              </a:rPr>
              <a:t>le taux d’atteinte moyen </a:t>
            </a:r>
            <a:r>
              <a:rPr lang="fr-FR" sz="1600" b="1" dirty="0" smtClean="0">
                <a:solidFill>
                  <a:srgbClr val="000000"/>
                </a:solidFill>
              </a:rPr>
              <a:t>des </a:t>
            </a:r>
            <a:r>
              <a:rPr lang="fr-FR" sz="1600" b="1" dirty="0">
                <a:solidFill>
                  <a:srgbClr val="000000"/>
                </a:solidFill>
              </a:rPr>
              <a:t>différents </a:t>
            </a:r>
            <a:r>
              <a:rPr lang="fr-FR" sz="1600" b="1" dirty="0" smtClean="0">
                <a:solidFill>
                  <a:srgbClr val="000000"/>
                </a:solidFill>
              </a:rPr>
              <a:t>critères </a:t>
            </a:r>
            <a:r>
              <a:rPr lang="fr-FR" sz="1600" dirty="0" smtClean="0">
                <a:solidFill>
                  <a:srgbClr val="000000"/>
                </a:solidFill>
              </a:rPr>
              <a:t>(</a:t>
            </a:r>
            <a:r>
              <a:rPr lang="fr-FR" sz="1600" dirty="0">
                <a:solidFill>
                  <a:srgbClr val="000000"/>
                </a:solidFill>
              </a:rPr>
              <a:t>de 0 à </a:t>
            </a:r>
            <a:r>
              <a:rPr lang="fr-FR" sz="1600" dirty="0" smtClean="0">
                <a:solidFill>
                  <a:srgbClr val="000000"/>
                </a:solidFill>
              </a:rPr>
              <a:t>10,5 pts</a:t>
            </a:r>
            <a:r>
              <a:rPr lang="fr-FR" sz="1600" dirty="0">
                <a:solidFill>
                  <a:srgbClr val="000000"/>
                </a:solidFill>
              </a:rPr>
              <a:t>) </a:t>
            </a:r>
            <a:endParaRPr lang="fr-FR" sz="1600" dirty="0" smtClean="0">
              <a:solidFill>
                <a:srgbClr val="000000"/>
              </a:solidFill>
            </a:endParaRPr>
          </a:p>
          <a:p>
            <a:pPr marL="0" lvl="0" indent="0" algn="just">
              <a:spcBef>
                <a:spcPts val="0"/>
              </a:spcBef>
              <a:buClrTx/>
              <a:buNone/>
            </a:pPr>
            <a:r>
              <a:rPr lang="fr-FR" sz="1600" b="1" dirty="0" smtClean="0">
                <a:solidFill>
                  <a:srgbClr val="4BACC6">
                    <a:lumMod val="50000"/>
                  </a:srgbClr>
                </a:solidFill>
              </a:rPr>
              <a:t>+ prime de surperformance allant jusqu’à 2% </a:t>
            </a:r>
            <a:r>
              <a:rPr lang="fr-FR" sz="1600" dirty="0">
                <a:solidFill>
                  <a:srgbClr val="000000"/>
                </a:solidFill>
                <a:latin typeface="Arial Narrow" panose="020B0606020202030204" pitchFamily="34" charset="0"/>
              </a:rPr>
              <a:t>(si le taux d’atteinte ≥ à 150%).</a:t>
            </a:r>
          </a:p>
          <a:p>
            <a:pPr marL="0" indent="0" algn="just">
              <a:spcBef>
                <a:spcPts val="0"/>
              </a:spcBef>
              <a:buClr>
                <a:srgbClr val="FF0000"/>
              </a:buClr>
              <a:buFont typeface="Wingdings" panose="05000000000000000000" pitchFamily="2" charset="2"/>
              <a:buNone/>
            </a:pPr>
            <a:endParaRPr lang="fr-FR" sz="1600" b="1" dirty="0">
              <a:solidFill>
                <a:srgbClr val="4BACC6">
                  <a:lumMod val="50000"/>
                </a:srgbClr>
              </a:solidFill>
            </a:endParaRPr>
          </a:p>
          <a:p>
            <a:pPr marL="0" indent="0" algn="just">
              <a:spcBef>
                <a:spcPts val="0"/>
              </a:spcBef>
              <a:buClr>
                <a:srgbClr val="FF0000"/>
              </a:buClr>
              <a:buFont typeface="Wingdings" panose="05000000000000000000" pitchFamily="2" charset="2"/>
              <a:buNone/>
            </a:pPr>
            <a:endParaRPr lang="fr-FR" b="1" dirty="0">
              <a:solidFill>
                <a:srgbClr val="000000"/>
              </a:solidFill>
            </a:endParaRPr>
          </a:p>
        </p:txBody>
      </p:sp>
      <p:sp>
        <p:nvSpPr>
          <p:cNvPr id="23" name="Rectangle 22"/>
          <p:cNvSpPr/>
          <p:nvPr/>
        </p:nvSpPr>
        <p:spPr>
          <a:xfrm>
            <a:off x="3640646" y="5583990"/>
            <a:ext cx="1925618" cy="32324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rPr>
              <a:t>Jusqu’à 10,5%</a:t>
            </a:r>
            <a:endParaRPr lang="fr-FR" dirty="0">
              <a:solidFill>
                <a:prstClr val="white"/>
              </a:solidFill>
            </a:endParaRPr>
          </a:p>
        </p:txBody>
      </p:sp>
      <p:sp>
        <p:nvSpPr>
          <p:cNvPr id="10" name="Rectangle 9"/>
          <p:cNvSpPr/>
          <p:nvPr/>
        </p:nvSpPr>
        <p:spPr>
          <a:xfrm>
            <a:off x="6038982" y="1405031"/>
            <a:ext cx="2811878" cy="42794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Impact" panose="020B0806030902050204" pitchFamily="34" charset="0"/>
            </a:endParaRPr>
          </a:p>
        </p:txBody>
      </p:sp>
      <p:pic>
        <p:nvPicPr>
          <p:cNvPr id="14"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811758" y="1418623"/>
            <a:ext cx="842482" cy="913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500135" y="1451629"/>
            <a:ext cx="863029" cy="913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Espace réservé du contenu 1"/>
          <p:cNvSpPr txBox="1">
            <a:spLocks/>
          </p:cNvSpPr>
          <p:nvPr/>
        </p:nvSpPr>
        <p:spPr>
          <a:xfrm>
            <a:off x="5928189" y="2282823"/>
            <a:ext cx="3061699" cy="52663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Clr>
                <a:srgbClr val="FF0000"/>
              </a:buClr>
              <a:buFont typeface="Wingdings" panose="05000000000000000000" pitchFamily="2" charset="2"/>
              <a:buNone/>
            </a:pPr>
            <a:r>
              <a:rPr lang="fr-FR" b="1" dirty="0" smtClean="0">
                <a:solidFill>
                  <a:srgbClr val="000000"/>
                </a:solidFill>
              </a:rPr>
              <a:t>Appréciation managériale </a:t>
            </a:r>
          </a:p>
          <a:p>
            <a:pPr marL="0" indent="0" algn="ctr">
              <a:spcBef>
                <a:spcPts val="0"/>
              </a:spcBef>
              <a:buClr>
                <a:srgbClr val="FF0000"/>
              </a:buClr>
              <a:buFont typeface="Wingdings" panose="05000000000000000000" pitchFamily="2" charset="2"/>
              <a:buNone/>
            </a:pPr>
            <a:r>
              <a:rPr lang="fr-FR" sz="2400" b="1" dirty="0" smtClean="0">
                <a:solidFill>
                  <a:srgbClr val="000000"/>
                </a:solidFill>
              </a:rPr>
              <a:t>10%</a:t>
            </a:r>
            <a:endParaRPr lang="fr-FR" b="1" dirty="0" smtClean="0">
              <a:solidFill>
                <a:srgbClr val="000000"/>
              </a:solidFill>
            </a:endParaRPr>
          </a:p>
        </p:txBody>
      </p:sp>
      <p:sp>
        <p:nvSpPr>
          <p:cNvPr id="21" name="Espace réservé du contenu 1"/>
          <p:cNvSpPr txBox="1">
            <a:spLocks/>
          </p:cNvSpPr>
          <p:nvPr/>
        </p:nvSpPr>
        <p:spPr>
          <a:xfrm>
            <a:off x="6196911" y="3198073"/>
            <a:ext cx="2326741" cy="1953615"/>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Clr>
                <a:srgbClr val="FF0000"/>
              </a:buClr>
              <a:buFont typeface="Wingdings" panose="05000000000000000000" pitchFamily="2" charset="2"/>
              <a:buNone/>
            </a:pPr>
            <a:r>
              <a:rPr lang="fr-FR" sz="1600" dirty="0">
                <a:solidFill>
                  <a:srgbClr val="000000"/>
                </a:solidFill>
              </a:rPr>
              <a:t>Ils sont attribués </a:t>
            </a:r>
            <a:r>
              <a:rPr lang="fr-FR" sz="1600" b="1" dirty="0">
                <a:solidFill>
                  <a:srgbClr val="000000"/>
                </a:solidFill>
              </a:rPr>
              <a:t>selon l’appréciation managériale </a:t>
            </a:r>
            <a:r>
              <a:rPr lang="fr-FR" sz="1600" dirty="0">
                <a:solidFill>
                  <a:srgbClr val="000000"/>
                </a:solidFill>
              </a:rPr>
              <a:t/>
            </a:r>
            <a:br>
              <a:rPr lang="fr-FR" sz="1600" dirty="0">
                <a:solidFill>
                  <a:srgbClr val="000000"/>
                </a:solidFill>
              </a:rPr>
            </a:br>
            <a:r>
              <a:rPr lang="fr-FR" sz="1600" dirty="0">
                <a:solidFill>
                  <a:srgbClr val="000000"/>
                </a:solidFill>
              </a:rPr>
              <a:t>(de 0 à </a:t>
            </a:r>
            <a:r>
              <a:rPr lang="fr-FR" sz="1600" dirty="0" smtClean="0">
                <a:solidFill>
                  <a:srgbClr val="000000"/>
                </a:solidFill>
              </a:rPr>
              <a:t>1,5 </a:t>
            </a:r>
            <a:r>
              <a:rPr lang="fr-FR" sz="1600" dirty="0">
                <a:solidFill>
                  <a:srgbClr val="000000"/>
                </a:solidFill>
              </a:rPr>
              <a:t>pts</a:t>
            </a:r>
            <a:r>
              <a:rPr lang="fr-FR" sz="1600" dirty="0" smtClean="0">
                <a:solidFill>
                  <a:srgbClr val="000000"/>
                </a:solidFill>
              </a:rPr>
              <a:t>).</a:t>
            </a:r>
            <a:endParaRPr lang="fr-FR" sz="1600" dirty="0">
              <a:solidFill>
                <a:srgbClr val="000000"/>
              </a:solidFill>
            </a:endParaRPr>
          </a:p>
        </p:txBody>
      </p:sp>
      <p:sp>
        <p:nvSpPr>
          <p:cNvPr id="24" name="Rectangle 23"/>
          <p:cNvSpPr/>
          <p:nvPr/>
        </p:nvSpPr>
        <p:spPr>
          <a:xfrm>
            <a:off x="6391835" y="5576016"/>
            <a:ext cx="1925618" cy="32252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rPr>
              <a:t>Jusqu’à 1,5%</a:t>
            </a:r>
            <a:endParaRPr lang="fr-FR" dirty="0">
              <a:solidFill>
                <a:prstClr val="white"/>
              </a:solidFill>
            </a:endParaRPr>
          </a:p>
        </p:txBody>
      </p:sp>
      <p:pic>
        <p:nvPicPr>
          <p:cNvPr id="3074" name="Picture 2"/>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825393" y="4494190"/>
            <a:ext cx="606175" cy="601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smtClean="0">
                <a:solidFill>
                  <a:sysClr val="window" lastClr="FFFFFF"/>
                </a:solidFill>
              </a:rPr>
              <a:t>LE métier de BANQUIER Privé</a:t>
            </a:r>
            <a:endParaRPr lang="fr-FR" sz="2000" dirty="0">
              <a:solidFill>
                <a:sysClr val="window" lastClr="FFFFFF"/>
              </a:solidFill>
            </a:endParaRPr>
          </a:p>
        </p:txBody>
      </p:sp>
      <p:sp>
        <p:nvSpPr>
          <p:cNvPr id="26"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PRINCIPES</a:t>
            </a:r>
            <a:endParaRPr lang="fr-FR" sz="2400" dirty="0">
              <a:solidFill>
                <a:srgbClr val="FF0000"/>
              </a:solidFill>
            </a:endParaRPr>
          </a:p>
        </p:txBody>
      </p:sp>
      <p:sp>
        <p:nvSpPr>
          <p:cNvPr id="22" name="Rectangle 21">
            <a:hlinkClick r:id="rId7"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13337812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2249101369"/>
              </p:ext>
            </p:extLst>
          </p:nvPr>
        </p:nvGraphicFramePr>
        <p:xfrm>
          <a:off x="582056" y="1145384"/>
          <a:ext cx="8195233" cy="3501941"/>
        </p:xfrm>
        <a:graphic>
          <a:graphicData uri="http://schemas.openxmlformats.org/drawingml/2006/table">
            <a:tbl>
              <a:tblPr firstRow="1" bandRow="1">
                <a:tableStyleId>{5C22544A-7EE6-4342-B048-85BDC9FD1C3A}</a:tableStyleId>
              </a:tblPr>
              <a:tblGrid>
                <a:gridCol w="3294619"/>
                <a:gridCol w="1837203"/>
                <a:gridCol w="1021137"/>
                <a:gridCol w="1021137"/>
                <a:gridCol w="1021137"/>
              </a:tblGrid>
              <a:tr h="647259">
                <a:tc gridSpan="5">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collectifs pour le métier</a:t>
                      </a:r>
                      <a:r>
                        <a:rPr lang="fr-FR" sz="1800" i="0" baseline="0" dirty="0" smtClean="0">
                          <a:solidFill>
                            <a:schemeClr val="bg1"/>
                          </a:solidFill>
                          <a:latin typeface="+mn-lt"/>
                          <a:ea typeface="Verdana" pitchFamily="34" charset="0"/>
                          <a:cs typeface="Calibri" pitchFamily="34" charset="0"/>
                        </a:rPr>
                        <a:t> de Banquier Privé</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endParaRPr lang="fr-F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r h="357110">
                <a:tc>
                  <a:txBody>
                    <a:bodyPr/>
                    <a:lstStyle/>
                    <a:p>
                      <a:pPr algn="ctr"/>
                      <a:r>
                        <a:rPr lang="fr-FR" sz="1400" b="1" i="0" dirty="0" smtClean="0">
                          <a:solidFill>
                            <a:schemeClr val="bg1"/>
                          </a:solidFill>
                          <a:latin typeface="+mn-lt"/>
                          <a:ea typeface="Verdana" pitchFamily="34" charset="0"/>
                          <a:cs typeface="Calibri" pitchFamily="34" charset="0"/>
                        </a:rPr>
                        <a:t>Indicateurs</a:t>
                      </a: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Objectif – </a:t>
                      </a:r>
                      <a:r>
                        <a:rPr lang="fr-FR" sz="1400" b="1" i="1" kern="1200" baseline="0" dirty="0" smtClean="0">
                          <a:solidFill>
                            <a:schemeClr val="bg1"/>
                          </a:solidFill>
                          <a:latin typeface="+mn-lt"/>
                          <a:ea typeface="Verdana" pitchFamily="34" charset="0"/>
                          <a:cs typeface="Calibri" pitchFamily="34" charset="0"/>
                        </a:rPr>
                        <a:t>Source</a:t>
                      </a:r>
                      <a:endParaRPr lang="fr-FR" sz="1400" b="1" i="1" kern="1200" baseline="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Poids</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100% de l’obj.</a:t>
                      </a: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120% de l’obj.</a:t>
                      </a:r>
                    </a:p>
                  </a:txBody>
                  <a:tcPr marL="86005" marR="86005" anchor="ctr">
                    <a:solidFill>
                      <a:schemeClr val="bg1">
                        <a:lumMod val="65000"/>
                      </a:schemeClr>
                    </a:solidFill>
                  </a:tcPr>
                </a:tc>
              </a:tr>
              <a:tr h="387958">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kern="1200" baseline="0" dirty="0" smtClean="0">
                          <a:solidFill>
                            <a:schemeClr val="accent5">
                              <a:lumMod val="50000"/>
                            </a:schemeClr>
                          </a:solidFill>
                          <a:latin typeface="+mn-lt"/>
                          <a:ea typeface="+mn-ea"/>
                          <a:cs typeface="+mn-cs"/>
                        </a:rPr>
                        <a:t>Excédent net Ass. Vie de la CELCA, tous contrats</a:t>
                      </a:r>
                    </a:p>
                  </a:txBody>
                  <a:tcPr marL="86005" marR="86005" anchor="ctr">
                    <a:solidFill>
                      <a:srgbClr val="66FFFF"/>
                    </a:solidFill>
                  </a:tcPr>
                </a:tc>
                <a:tc hMerge="1">
                  <a:txBody>
                    <a:bodyPr/>
                    <a:lstStyle/>
                    <a:p>
                      <a:endParaRPr lang="fr-FR"/>
                    </a:p>
                  </a:txBody>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r>
              <a:tr h="4578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u="none" strike="noStrike" kern="1200" dirty="0" smtClean="0">
                          <a:solidFill>
                            <a:srgbClr val="000000"/>
                          </a:solidFill>
                          <a:effectLst/>
                          <a:latin typeface="+mn-lt"/>
                          <a:ea typeface="Verdana" pitchFamily="34" charset="0"/>
                          <a:cs typeface="Calibri" pitchFamily="34" charset="0"/>
                        </a:rPr>
                        <a:t>Excédent net Ass. Vie de la CELCA</a:t>
                      </a: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CELCA* </a:t>
                      </a:r>
                    </a:p>
                    <a:p>
                      <a:pPr algn="ctr"/>
                      <a:r>
                        <a:rPr lang="fr-FR" sz="1200" b="0" i="1" kern="1200" dirty="0" smtClean="0">
                          <a:solidFill>
                            <a:schemeClr val="dk1"/>
                          </a:solidFill>
                          <a:latin typeface="+mn-lt"/>
                          <a:ea typeface="+mn-ea"/>
                          <a:cs typeface="+mn-cs"/>
                        </a:rPr>
                        <a:t>Source DFCG</a:t>
                      </a:r>
                      <a:endParaRPr lang="fr-FR" sz="1200" b="0" i="1" kern="1200" dirty="0">
                        <a:solidFill>
                          <a:schemeClr val="dk1"/>
                        </a:solidFill>
                        <a:latin typeface="+mn-lt"/>
                        <a:ea typeface="+mn-ea"/>
                        <a:cs typeface="+mn-cs"/>
                      </a:endParaRP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10%</a:t>
                      </a:r>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0,5%</a:t>
                      </a:r>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1,5%</a:t>
                      </a:r>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r>
              <a:tr h="447250">
                <a:tc gridSpan="5">
                  <a:txBody>
                    <a:bodyPr/>
                    <a:lstStyle/>
                    <a:p>
                      <a:pPr algn="ctr"/>
                      <a:r>
                        <a:rPr lang="fr-FR" sz="1400" b="1" kern="1200" baseline="0" dirty="0" smtClean="0">
                          <a:solidFill>
                            <a:schemeClr val="accent5">
                              <a:lumMod val="50000"/>
                            </a:schemeClr>
                          </a:solidFill>
                          <a:latin typeface="+mn-lt"/>
                          <a:ea typeface="+mn-ea"/>
                          <a:cs typeface="+mn-cs"/>
                        </a:rPr>
                        <a:t>Chiffre d’affaires Unités de Compte de la CELCA</a:t>
                      </a:r>
                    </a:p>
                  </a:txBody>
                  <a:tcPr marL="86005" marR="86005" anchor="ctr">
                    <a:solidFill>
                      <a:srgbClr val="00CCFF"/>
                    </a:solidFill>
                  </a:tcPr>
                </a:tc>
                <a:tc hMerge="1">
                  <a:txBody>
                    <a:bodyPr/>
                    <a:lstStyle/>
                    <a:p>
                      <a:endParaRPr lang="fr-FR"/>
                    </a:p>
                  </a:txBody>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c hMerge="1">
                  <a:txBody>
                    <a:bodyPr/>
                    <a:lstStyle/>
                    <a:p>
                      <a:pPr algn="ctr" fontAlgn="b"/>
                      <a:endParaRPr lang="fr-FR" sz="1400" b="0" i="0" kern="1200" dirty="0">
                        <a:solidFill>
                          <a:schemeClr val="dk1"/>
                        </a:solidFill>
                        <a:latin typeface="+mn-lt"/>
                        <a:ea typeface="Verdana" pitchFamily="34" charset="0"/>
                        <a:cs typeface="Calibri" pitchFamily="34" charset="0"/>
                      </a:endParaRPr>
                    </a:p>
                  </a:txBody>
                  <a:tcPr marL="7620" marR="7620" marT="7620" marB="0" anchor="ctr">
                    <a:solidFill>
                      <a:schemeClr val="bg1">
                        <a:lumMod val="85000"/>
                      </a:schemeClr>
                    </a:solidFill>
                  </a:tcPr>
                </a:tc>
              </a:tr>
              <a:tr h="5792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u="none" strike="noStrike" kern="1200" dirty="0" smtClean="0">
                          <a:solidFill>
                            <a:srgbClr val="000000"/>
                          </a:solidFill>
                          <a:effectLst/>
                          <a:latin typeface="+mn-lt"/>
                          <a:ea typeface="Verdana" pitchFamily="34" charset="0"/>
                          <a:cs typeface="Calibri" pitchFamily="34" charset="0"/>
                        </a:rPr>
                        <a:t>Chiffre d’affaires Unités de Compte (arbitrage stock + flux) dans</a:t>
                      </a:r>
                      <a:r>
                        <a:rPr lang="fr-FR" sz="1400" b="0" i="0" u="none" strike="noStrike" kern="1200" baseline="0" dirty="0" smtClean="0">
                          <a:solidFill>
                            <a:srgbClr val="000000"/>
                          </a:solidFill>
                          <a:effectLst/>
                          <a:latin typeface="+mn-lt"/>
                          <a:ea typeface="Verdana" pitchFamily="34" charset="0"/>
                          <a:cs typeface="Calibri" pitchFamily="34" charset="0"/>
                        </a:rPr>
                        <a:t> Ass. Vie de la CELCA</a:t>
                      </a:r>
                      <a:endParaRPr lang="fr-FR" sz="1400" b="0" i="0" u="none" strike="noStrike" kern="1200" dirty="0" smtClean="0">
                        <a:solidFill>
                          <a:srgbClr val="000000"/>
                        </a:solidFill>
                        <a:effectLst/>
                        <a:latin typeface="+mn-lt"/>
                        <a:ea typeface="Verdana" pitchFamily="34" charset="0"/>
                        <a:cs typeface="Calibri" pitchFamily="34" charset="0"/>
                      </a:endParaRPr>
                    </a:p>
                  </a:txBody>
                  <a:tcPr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Obj. CELCA* </a:t>
                      </a:r>
                    </a:p>
                    <a:p>
                      <a:pPr algn="ctr"/>
                      <a:r>
                        <a:rPr lang="fr-FR" sz="1200" b="0" i="1" kern="1200" dirty="0" smtClean="0">
                          <a:solidFill>
                            <a:schemeClr val="dk1"/>
                          </a:solidFill>
                          <a:latin typeface="+mn-lt"/>
                          <a:ea typeface="+mn-ea"/>
                          <a:cs typeface="+mn-cs"/>
                        </a:rPr>
                        <a:t>Source DFCG</a:t>
                      </a: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10%</a:t>
                      </a:r>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0,5%</a:t>
                      </a:r>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c>
                  <a:txBody>
                    <a:bodyPr/>
                    <a:lstStyle/>
                    <a:p>
                      <a:pPr algn="ctr" fontAlgn="b"/>
                      <a:r>
                        <a:rPr lang="fr-FR" sz="1400" b="0" i="0" kern="1200" dirty="0" smtClean="0">
                          <a:solidFill>
                            <a:schemeClr val="dk1"/>
                          </a:solidFill>
                          <a:latin typeface="+mn-lt"/>
                          <a:ea typeface="Verdana" pitchFamily="34" charset="0"/>
                          <a:cs typeface="Calibri" pitchFamily="34" charset="0"/>
                        </a:rPr>
                        <a:t>1,5%</a:t>
                      </a:r>
                      <a:endParaRPr lang="fr-FR" sz="1400" b="0" i="0" kern="1200" dirty="0">
                        <a:solidFill>
                          <a:schemeClr val="dk1"/>
                        </a:solidFill>
                        <a:latin typeface="+mn-lt"/>
                        <a:ea typeface="Verdana" pitchFamily="34" charset="0"/>
                        <a:cs typeface="Calibri" pitchFamily="34" charset="0"/>
                      </a:endParaRPr>
                    </a:p>
                  </a:txBody>
                  <a:tcPr anchor="ctr">
                    <a:solidFill>
                      <a:schemeClr val="bg1">
                        <a:lumMod val="85000"/>
                      </a:schemeClr>
                    </a:solidFill>
                  </a:tcPr>
                </a:tc>
              </a:tr>
              <a:tr h="464121">
                <a:tc>
                  <a:txBody>
                    <a:bodyPr/>
                    <a:lstStyle/>
                    <a:p>
                      <a:pPr marL="0" algn="l" defTabSz="914400" rtl="0" eaLnBrk="1" fontAlgn="ctr" latinLnBrk="0" hangingPunct="1"/>
                      <a:r>
                        <a:rPr lang="fr-FR" sz="1400" b="1" i="1" kern="1200" dirty="0" smtClean="0">
                          <a:solidFill>
                            <a:schemeClr val="tx1"/>
                          </a:solidFill>
                        </a:rPr>
                        <a:t>L’échelle de points est disponible en annexe.</a:t>
                      </a:r>
                    </a:p>
                  </a:txBody>
                  <a:tcPr marL="8959" marR="8959" marT="9525" marB="0" anchor="ctr">
                    <a:solidFill>
                      <a:schemeClr val="bg1">
                        <a:lumMod val="85000"/>
                      </a:schemeClr>
                    </a:solidFill>
                  </a:tcPr>
                </a:tc>
                <a:tc>
                  <a:txBody>
                    <a:bodyPr/>
                    <a:lstStyle/>
                    <a:p>
                      <a:pPr marL="0" algn="ctr" defTabSz="914400" rtl="0" eaLnBrk="1" latinLnBrk="0" hangingPunct="1"/>
                      <a:endParaRPr lang="fr-FR" sz="1200" b="0" i="0"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400" b="1" i="0" kern="1200" dirty="0" smtClean="0">
                          <a:solidFill>
                            <a:schemeClr val="dk1"/>
                          </a:solidFill>
                          <a:latin typeface="+mn-lt"/>
                          <a:ea typeface="Verdana" pitchFamily="34" charset="0"/>
                          <a:cs typeface="Calibri" pitchFamily="34" charset="0"/>
                        </a:rPr>
                        <a:t>20%</a:t>
                      </a:r>
                    </a:p>
                  </a:txBody>
                  <a:tcPr marL="8959" marR="8959" marT="9525" marB="0" anchor="ctr">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400" b="1" i="0" kern="1200" dirty="0" smtClean="0">
                          <a:solidFill>
                            <a:schemeClr val="dk1"/>
                          </a:solidFill>
                          <a:latin typeface="+mn-lt"/>
                          <a:ea typeface="Verdana" pitchFamily="34" charset="0"/>
                          <a:cs typeface="Calibri" pitchFamily="34" charset="0"/>
                        </a:rPr>
                        <a:t>1%</a:t>
                      </a:r>
                    </a:p>
                  </a:txBody>
                  <a:tcPr marL="8959" marR="8959" marT="9525" marB="0" anchor="ctr">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400" b="1" i="0" kern="1200" dirty="0" smtClean="0">
                          <a:solidFill>
                            <a:schemeClr val="dk1"/>
                          </a:solidFill>
                          <a:latin typeface="+mn-lt"/>
                          <a:ea typeface="Verdana" pitchFamily="34" charset="0"/>
                          <a:cs typeface="Calibri" pitchFamily="34" charset="0"/>
                        </a:rPr>
                        <a:t>3%</a:t>
                      </a:r>
                    </a:p>
                  </a:txBody>
                  <a:tcPr marL="8959" marR="8959" marT="9525" marB="0" anchor="ctr">
                    <a:solidFill>
                      <a:schemeClr val="bg1">
                        <a:lumMod val="85000"/>
                      </a:schemeClr>
                    </a:solidFill>
                  </a:tcPr>
                </a:tc>
              </a:tr>
            </a:tbl>
          </a:graphicData>
        </a:graphic>
      </p:graphicFrame>
      <p:pic>
        <p:nvPicPr>
          <p:cNvPr id="10"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64645" y="1197424"/>
            <a:ext cx="488546" cy="470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Critères COLLECTIFS</a:t>
            </a:r>
            <a:endParaRPr lang="fr-FR" sz="2400" dirty="0">
              <a:solidFill>
                <a:srgbClr val="FF0000"/>
              </a:solidFill>
            </a:endParaRPr>
          </a:p>
        </p:txBody>
      </p:sp>
      <p:sp>
        <p:nvSpPr>
          <p:cNvPr id="7"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smtClean="0">
                <a:solidFill>
                  <a:sysClr val="window" lastClr="FFFFFF"/>
                </a:solidFill>
              </a:rPr>
              <a:t>LE métier de BANQUIER Privé</a:t>
            </a:r>
            <a:endParaRPr lang="fr-FR" sz="2000" dirty="0">
              <a:solidFill>
                <a:sysClr val="window" lastClr="FFFFFF"/>
              </a:solidFill>
            </a:endParaRPr>
          </a:p>
        </p:txBody>
      </p:sp>
      <p:sp>
        <p:nvSpPr>
          <p:cNvPr id="8" name="ZoneTexte 7"/>
          <p:cNvSpPr txBox="1"/>
          <p:nvPr/>
        </p:nvSpPr>
        <p:spPr>
          <a:xfrm>
            <a:off x="587375" y="4775200"/>
            <a:ext cx="8124825" cy="307777"/>
          </a:xfrm>
          <a:prstGeom prst="rect">
            <a:avLst/>
          </a:prstGeom>
          <a:solidFill>
            <a:schemeClr val="bg1"/>
          </a:solidFill>
        </p:spPr>
        <p:txBody>
          <a:bodyPr wrap="square" rtlCol="0">
            <a:spAutoFit/>
          </a:bodyPr>
          <a:lstStyle/>
          <a:p>
            <a:r>
              <a:rPr lang="fr-FR" sz="1400" dirty="0" smtClean="0"/>
              <a:t>*</a:t>
            </a:r>
            <a:r>
              <a:rPr lang="fr-FR" sz="1400" dirty="0"/>
              <a:t>Si réalisation de l’objectif &lt; 100% = 0% si réalisation ≥ 120% = 1,5</a:t>
            </a:r>
            <a:r>
              <a:rPr lang="fr-FR" sz="1400" dirty="0" smtClean="0"/>
              <a:t>%.</a:t>
            </a:r>
            <a:endParaRPr lang="fr-FR" sz="1400" dirty="0"/>
          </a:p>
        </p:txBody>
      </p:sp>
      <p:sp>
        <p:nvSpPr>
          <p:cNvPr id="11" name="Rectangle 10">
            <a:hlinkClick r:id="rId4"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13839678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3299905859"/>
              </p:ext>
            </p:extLst>
          </p:nvPr>
        </p:nvGraphicFramePr>
        <p:xfrm>
          <a:off x="810654" y="1219459"/>
          <a:ext cx="7457046" cy="3519649"/>
        </p:xfrm>
        <a:graphic>
          <a:graphicData uri="http://schemas.openxmlformats.org/drawingml/2006/table">
            <a:tbl>
              <a:tblPr firstRow="1" bandRow="1">
                <a:tableStyleId>{5C22544A-7EE6-4342-B048-85BDC9FD1C3A}</a:tableStyleId>
              </a:tblPr>
              <a:tblGrid>
                <a:gridCol w="6158576"/>
                <a:gridCol w="1298470"/>
              </a:tblGrid>
              <a:tr h="564844">
                <a:tc gridSpan="2">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individuels pour le métier Banquier Privé</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r h="47171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b="1" i="0" dirty="0" smtClean="0">
                          <a:solidFill>
                            <a:schemeClr val="bg1"/>
                          </a:solidFill>
                          <a:latin typeface="+mn-lt"/>
                          <a:ea typeface="Verdana" pitchFamily="34" charset="0"/>
                          <a:cs typeface="Calibri" pitchFamily="34" charset="0"/>
                        </a:rPr>
                        <a:t>Critères – Source </a:t>
                      </a: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Banquier Privé</a:t>
                      </a:r>
                      <a:endParaRPr lang="fr-FR" sz="1400" b="1" i="0" kern="1200" baseline="0" dirty="0">
                        <a:solidFill>
                          <a:schemeClr val="bg1"/>
                        </a:solidFill>
                        <a:latin typeface="+mn-lt"/>
                        <a:ea typeface="Verdana" pitchFamily="34" charset="0"/>
                        <a:cs typeface="Calibri" pitchFamily="34" charset="0"/>
                      </a:endParaRPr>
                    </a:p>
                  </a:txBody>
                  <a:tcPr anchor="ctr">
                    <a:solidFill>
                      <a:schemeClr val="bg1">
                        <a:lumMod val="65000"/>
                      </a:schemeClr>
                    </a:solidFill>
                  </a:tcPr>
                </a:tc>
              </a:tr>
              <a:tr h="491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Argent frais en € hors liquidités et CAT CT</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3819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Chiffre d’affaires Ass. Vie GP et non GP</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Et chiffre d’affaires Valeurs mobilières</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91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Montant du</a:t>
                      </a:r>
                      <a:r>
                        <a:rPr lang="fr-FR" sz="1400" b="0" i="0" kern="1200" baseline="0" dirty="0" smtClean="0">
                          <a:solidFill>
                            <a:schemeClr val="dk1"/>
                          </a:solidFill>
                          <a:latin typeface="+mn-lt"/>
                          <a:ea typeface="+mn-ea"/>
                          <a:cs typeface="+mn-cs"/>
                        </a:rPr>
                        <a:t> c</a:t>
                      </a:r>
                      <a:r>
                        <a:rPr lang="fr-FR" sz="1400" b="0" i="0" kern="1200" dirty="0" smtClean="0">
                          <a:solidFill>
                            <a:schemeClr val="dk1"/>
                          </a:solidFill>
                          <a:latin typeface="+mn-lt"/>
                          <a:ea typeface="+mn-ea"/>
                          <a:cs typeface="+mn-cs"/>
                        </a:rPr>
                        <a:t>hiffre d’affaires en produits spécifiques GP (FIP, FCPI IR IS, FCP GP)</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91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d’Entrées En</a:t>
                      </a:r>
                      <a:r>
                        <a:rPr lang="fr-FR" sz="1400" b="0" i="0" kern="1200" baseline="0" dirty="0" smtClean="0">
                          <a:solidFill>
                            <a:schemeClr val="dk1"/>
                          </a:solidFill>
                          <a:latin typeface="+mn-lt"/>
                          <a:ea typeface="+mn-ea"/>
                          <a:cs typeface="+mn-cs"/>
                        </a:rPr>
                        <a:t> Relation mises en portefeuille</a:t>
                      </a:r>
                      <a:endParaRPr lang="fr-FR" sz="1400" b="0" i="0" kern="1200" dirty="0" smtClean="0">
                        <a:solidFill>
                          <a:schemeClr val="dk1"/>
                        </a:solidFill>
                        <a:latin typeface="+mn-lt"/>
                        <a:ea typeface="+mn-ea"/>
                        <a:cs typeface="+mn-cs"/>
                      </a:endParaRP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91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Chiffre d’affaires crédits immobiliers et crédits moyen-long terme</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bl>
          </a:graphicData>
        </a:graphic>
      </p:graphicFrame>
      <p:pic>
        <p:nvPicPr>
          <p:cNvPr id="12"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84818" y="1256485"/>
            <a:ext cx="516368" cy="467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41491" y="2815809"/>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30734" y="238191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19"/>
          <p:cNvSpPr/>
          <p:nvPr/>
        </p:nvSpPr>
        <p:spPr>
          <a:xfrm>
            <a:off x="169994" y="4894184"/>
            <a:ext cx="8540620" cy="6573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21" name="Espace réservé du contenu 1"/>
          <p:cNvSpPr txBox="1">
            <a:spLocks/>
          </p:cNvSpPr>
          <p:nvPr/>
        </p:nvSpPr>
        <p:spPr>
          <a:xfrm>
            <a:off x="546895" y="4885523"/>
            <a:ext cx="8163718" cy="69823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Clr>
                <a:srgbClr val="FF0000"/>
              </a:buClr>
              <a:buFont typeface="Wingdings" panose="05000000000000000000" pitchFamily="2" charset="2"/>
              <a:buNone/>
            </a:pPr>
            <a:r>
              <a:rPr lang="fr-FR" b="1" dirty="0" smtClean="0">
                <a:solidFill>
                  <a:srgbClr val="000000"/>
                </a:solidFill>
              </a:rPr>
              <a:t>DRC / RPM : </a:t>
            </a:r>
            <a:r>
              <a:rPr lang="fr-FR" sz="1400" dirty="0" smtClean="0">
                <a:solidFill>
                  <a:srgbClr val="000000"/>
                </a:solidFill>
              </a:rPr>
              <a:t>Pour </a:t>
            </a:r>
            <a:r>
              <a:rPr lang="fr-FR" sz="1400" dirty="0">
                <a:solidFill>
                  <a:srgbClr val="000000"/>
                </a:solidFill>
              </a:rPr>
              <a:t>2018, les ventes réalisées sur les clients EER majeurs </a:t>
            </a:r>
            <a:r>
              <a:rPr lang="fr-FR" sz="1400" dirty="0" smtClean="0">
                <a:solidFill>
                  <a:srgbClr val="000000"/>
                </a:solidFill>
              </a:rPr>
              <a:t>capables </a:t>
            </a:r>
            <a:r>
              <a:rPr lang="fr-FR" sz="1400" dirty="0">
                <a:solidFill>
                  <a:srgbClr val="000000"/>
                </a:solidFill>
              </a:rPr>
              <a:t>et mineurs émancipés dont le DRC n’est pas conforme au 31 décembre seront retirées dans le </a:t>
            </a:r>
            <a:r>
              <a:rPr lang="fr-FR" sz="1400" dirty="0" smtClean="0">
                <a:solidFill>
                  <a:srgbClr val="000000"/>
                </a:solidFill>
              </a:rPr>
              <a:t>calcul </a:t>
            </a:r>
            <a:r>
              <a:rPr lang="fr-FR" sz="1400" dirty="0">
                <a:solidFill>
                  <a:srgbClr val="000000"/>
                </a:solidFill>
              </a:rPr>
              <a:t>de la part variable individuelle et </a:t>
            </a:r>
            <a:r>
              <a:rPr lang="fr-FR" sz="1400" dirty="0" smtClean="0">
                <a:solidFill>
                  <a:srgbClr val="000000"/>
                </a:solidFill>
              </a:rPr>
              <a:t>collective.</a:t>
            </a:r>
            <a:endParaRPr lang="fr-FR" sz="1400" dirty="0">
              <a:solidFill>
                <a:srgbClr val="000000"/>
              </a:solidFill>
            </a:endParaRPr>
          </a:p>
        </p:txBody>
      </p:sp>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9993" y="4977541"/>
            <a:ext cx="425341" cy="460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Image 22"/>
          <p:cNvPicPr/>
          <p:nvPr/>
        </p:nvPicPr>
        <p:blipFill>
          <a:blip r:embed="rId5" cstate="email">
            <a:extLst>
              <a:ext uri="{28A0092B-C50C-407E-A947-70E740481C1C}">
                <a14:useLocalDpi xmlns:a14="http://schemas.microsoft.com/office/drawing/2010/main"/>
              </a:ext>
            </a:extLst>
          </a:blip>
          <a:stretch>
            <a:fillRect/>
          </a:stretch>
        </p:blipFill>
        <p:spPr>
          <a:xfrm>
            <a:off x="2194560" y="1798751"/>
            <a:ext cx="346520" cy="447448"/>
          </a:xfrm>
          <a:prstGeom prst="rect">
            <a:avLst/>
          </a:prstGeom>
        </p:spPr>
      </p:pic>
      <p:pic>
        <p:nvPicPr>
          <p:cNvPr id="14"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52250" y="338148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52250" y="3886307"/>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52250" y="4381607"/>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Critères INDIVIDUELS</a:t>
            </a:r>
            <a:endParaRPr lang="fr-FR" sz="2400" dirty="0">
              <a:solidFill>
                <a:srgbClr val="FF0000"/>
              </a:solidFill>
            </a:endParaRPr>
          </a:p>
        </p:txBody>
      </p:sp>
      <p:sp>
        <p:nvSpPr>
          <p:cNvPr id="24"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smtClean="0">
                <a:solidFill>
                  <a:sysClr val="window" lastClr="FFFFFF"/>
                </a:solidFill>
              </a:rPr>
              <a:t>LE métier de BANQUIER Privé</a:t>
            </a:r>
            <a:endParaRPr lang="fr-FR" sz="2000" dirty="0">
              <a:solidFill>
                <a:sysClr val="window" lastClr="FFFFFF"/>
              </a:solidFill>
            </a:endParaRPr>
          </a:p>
        </p:txBody>
      </p:sp>
      <p:sp>
        <p:nvSpPr>
          <p:cNvPr id="17" name="Rectangle 16">
            <a:hlinkClick r:id="rId6"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2809982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870468050"/>
              </p:ext>
            </p:extLst>
          </p:nvPr>
        </p:nvGraphicFramePr>
        <p:xfrm>
          <a:off x="311972" y="1194099"/>
          <a:ext cx="8465316" cy="665523"/>
        </p:xfrm>
        <a:graphic>
          <a:graphicData uri="http://schemas.openxmlformats.org/drawingml/2006/table">
            <a:tbl>
              <a:tblPr firstRow="1" bandRow="1">
                <a:tableStyleId>{5C22544A-7EE6-4342-B048-85BDC9FD1C3A}</a:tableStyleId>
              </a:tblPr>
              <a:tblGrid>
                <a:gridCol w="8465316"/>
              </a:tblGrid>
              <a:tr h="665523">
                <a:tc>
                  <a:txBody>
                    <a:bodyPr/>
                    <a:lstStyle/>
                    <a:p>
                      <a:pPr lvl="2"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d’appréciation managériale pour le métier de CAGP</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bl>
          </a:graphicData>
        </a:graphic>
      </p:graphicFrame>
      <p:pic>
        <p:nvPicPr>
          <p:cNvPr id="5122"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77825" y="1258646"/>
            <a:ext cx="978947" cy="528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352" y="189383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6" name="Espace réservé du contenu 1"/>
          <p:cNvSpPr txBox="1">
            <a:spLocks/>
          </p:cNvSpPr>
          <p:nvPr/>
        </p:nvSpPr>
        <p:spPr>
          <a:xfrm>
            <a:off x="64944" y="2096170"/>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Esprit d’équipe</a:t>
            </a:r>
          </a:p>
          <a:p>
            <a:pPr marL="0" indent="0" algn="ctr">
              <a:spcBef>
                <a:spcPts val="0"/>
              </a:spcBef>
              <a:buNone/>
            </a:pPr>
            <a:endParaRPr lang="fr-FR" b="1" dirty="0">
              <a:latin typeface="Arial Narrow" panose="020B0606020202030204" pitchFamily="34" charset="0"/>
            </a:endParaRPr>
          </a:p>
        </p:txBody>
      </p:sp>
      <p:sp>
        <p:nvSpPr>
          <p:cNvPr id="10" name="Rectangle 9"/>
          <p:cNvSpPr/>
          <p:nvPr/>
        </p:nvSpPr>
        <p:spPr>
          <a:xfrm>
            <a:off x="2282386" y="1880293"/>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1" name="Rectangle 10"/>
          <p:cNvSpPr/>
          <p:nvPr/>
        </p:nvSpPr>
        <p:spPr>
          <a:xfrm>
            <a:off x="4424937" y="189105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2" name="Rectangle 11"/>
          <p:cNvSpPr/>
          <p:nvPr/>
        </p:nvSpPr>
        <p:spPr>
          <a:xfrm>
            <a:off x="6525474" y="1891051"/>
            <a:ext cx="2416605"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3" name="Espace réservé du contenu 1"/>
          <p:cNvSpPr txBox="1">
            <a:spLocks/>
          </p:cNvSpPr>
          <p:nvPr/>
        </p:nvSpPr>
        <p:spPr>
          <a:xfrm>
            <a:off x="454024" y="3063174"/>
            <a:ext cx="1814287"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Promotion de la culture patrimoniale au sein du groupe…</a:t>
            </a:r>
          </a:p>
          <a:p>
            <a:pPr marL="0" indent="0">
              <a:spcBef>
                <a:spcPts val="0"/>
              </a:spcBef>
              <a:buNone/>
            </a:pPr>
            <a:endParaRPr lang="fr-FR" sz="1600" b="1" dirty="0">
              <a:latin typeface="Arial Narrow" panose="020B0606020202030204" pitchFamily="34" charset="0"/>
            </a:endParaRPr>
          </a:p>
        </p:txBody>
      </p:sp>
      <p:cxnSp>
        <p:nvCxnSpPr>
          <p:cNvPr id="3" name="Connecteur droit 2"/>
          <p:cNvCxnSpPr/>
          <p:nvPr/>
        </p:nvCxnSpPr>
        <p:spPr>
          <a:xfrm>
            <a:off x="344245" y="2689412"/>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ZoneTexte 3"/>
          <p:cNvSpPr txBox="1"/>
          <p:nvPr/>
        </p:nvSpPr>
        <p:spPr>
          <a:xfrm>
            <a:off x="279699" y="2678653"/>
            <a:ext cx="1430767" cy="276999"/>
          </a:xfrm>
          <a:prstGeom prst="rect">
            <a:avLst/>
          </a:prstGeom>
          <a:noFill/>
        </p:spPr>
        <p:txBody>
          <a:bodyPr wrap="square" rtlCol="0">
            <a:spAutoFit/>
          </a:bodyPr>
          <a:lstStyle/>
          <a:p>
            <a:r>
              <a:rPr lang="fr-FR" sz="1200" i="1" dirty="0" smtClean="0"/>
              <a:t>Exemples :</a:t>
            </a:r>
            <a:endParaRPr lang="fr-FR" sz="1200" i="1" dirty="0"/>
          </a:p>
        </p:txBody>
      </p:sp>
      <p:sp>
        <p:nvSpPr>
          <p:cNvPr id="15" name="Espace réservé du contenu 1"/>
          <p:cNvSpPr txBox="1">
            <a:spLocks/>
          </p:cNvSpPr>
          <p:nvPr/>
        </p:nvSpPr>
        <p:spPr>
          <a:xfrm>
            <a:off x="2272122" y="2108716"/>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Esprit </a:t>
            </a:r>
            <a:r>
              <a:rPr lang="fr-FR" sz="1600" b="1" dirty="0" smtClean="0">
                <a:latin typeface="Arial Narrow" panose="020B0606020202030204" pitchFamily="34" charset="0"/>
              </a:rPr>
              <a:t>d’initiative</a:t>
            </a:r>
            <a:endParaRPr lang="fr-FR" sz="1600" b="1" dirty="0">
              <a:latin typeface="Arial Narrow" panose="020B0606020202030204" pitchFamily="34" charset="0"/>
            </a:endParaRPr>
          </a:p>
        </p:txBody>
      </p:sp>
      <p:cxnSp>
        <p:nvCxnSpPr>
          <p:cNvPr id="16" name="Connecteur droit 15"/>
          <p:cNvCxnSpPr/>
          <p:nvPr/>
        </p:nvCxnSpPr>
        <p:spPr>
          <a:xfrm>
            <a:off x="2551423" y="2701958"/>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2486877" y="2691199"/>
            <a:ext cx="1430767" cy="276999"/>
          </a:xfrm>
          <a:prstGeom prst="rect">
            <a:avLst/>
          </a:prstGeom>
          <a:noFill/>
        </p:spPr>
        <p:txBody>
          <a:bodyPr wrap="square" rtlCol="0">
            <a:spAutoFit/>
          </a:bodyPr>
          <a:lstStyle/>
          <a:p>
            <a:r>
              <a:rPr lang="fr-FR" sz="1200" i="1" dirty="0" smtClean="0"/>
              <a:t>Exemples :</a:t>
            </a:r>
            <a:endParaRPr lang="fr-FR" sz="1200" i="1" dirty="0"/>
          </a:p>
        </p:txBody>
      </p:sp>
      <p:sp>
        <p:nvSpPr>
          <p:cNvPr id="19" name="Espace réservé du contenu 1"/>
          <p:cNvSpPr txBox="1">
            <a:spLocks/>
          </p:cNvSpPr>
          <p:nvPr/>
        </p:nvSpPr>
        <p:spPr>
          <a:xfrm>
            <a:off x="4328626" y="2110511"/>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Adaptabilité</a:t>
            </a:r>
          </a:p>
        </p:txBody>
      </p:sp>
      <p:cxnSp>
        <p:nvCxnSpPr>
          <p:cNvPr id="20" name="Connecteur droit 19"/>
          <p:cNvCxnSpPr/>
          <p:nvPr/>
        </p:nvCxnSpPr>
        <p:spPr>
          <a:xfrm>
            <a:off x="4607927" y="2703753"/>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4543381" y="2692994"/>
            <a:ext cx="1430767" cy="276999"/>
          </a:xfrm>
          <a:prstGeom prst="rect">
            <a:avLst/>
          </a:prstGeom>
          <a:noFill/>
        </p:spPr>
        <p:txBody>
          <a:bodyPr wrap="square" rtlCol="0">
            <a:spAutoFit/>
          </a:bodyPr>
          <a:lstStyle/>
          <a:p>
            <a:r>
              <a:rPr lang="fr-FR" sz="1200" i="1" dirty="0" smtClean="0"/>
              <a:t>Exemples :</a:t>
            </a:r>
            <a:endParaRPr lang="fr-FR" sz="1200" i="1" dirty="0"/>
          </a:p>
        </p:txBody>
      </p:sp>
      <p:sp>
        <p:nvSpPr>
          <p:cNvPr id="22" name="Espace réservé du contenu 1"/>
          <p:cNvSpPr txBox="1">
            <a:spLocks/>
          </p:cNvSpPr>
          <p:nvPr/>
        </p:nvSpPr>
        <p:spPr>
          <a:xfrm>
            <a:off x="6491046" y="2110504"/>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a:latin typeface="Arial Narrow" panose="020B0606020202030204" pitchFamily="34" charset="0"/>
              </a:rPr>
              <a:t>Qualité de service</a:t>
            </a:r>
          </a:p>
        </p:txBody>
      </p:sp>
      <p:cxnSp>
        <p:nvCxnSpPr>
          <p:cNvPr id="23" name="Connecteur droit 22"/>
          <p:cNvCxnSpPr/>
          <p:nvPr/>
        </p:nvCxnSpPr>
        <p:spPr>
          <a:xfrm>
            <a:off x="6770347" y="2703746"/>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6705801" y="2692987"/>
            <a:ext cx="1430767" cy="276999"/>
          </a:xfrm>
          <a:prstGeom prst="rect">
            <a:avLst/>
          </a:prstGeom>
          <a:noFill/>
        </p:spPr>
        <p:txBody>
          <a:bodyPr wrap="square" rtlCol="0">
            <a:spAutoFit/>
          </a:bodyPr>
          <a:lstStyle/>
          <a:p>
            <a:r>
              <a:rPr lang="fr-FR" sz="1200" i="1" dirty="0" smtClean="0"/>
              <a:t>Exemples :</a:t>
            </a:r>
            <a:endParaRPr lang="fr-FR" sz="1200" i="1" dirty="0"/>
          </a:p>
        </p:txBody>
      </p:sp>
      <p:sp>
        <p:nvSpPr>
          <p:cNvPr id="25" name="Espace réservé du contenu 1"/>
          <p:cNvSpPr txBox="1">
            <a:spLocks/>
          </p:cNvSpPr>
          <p:nvPr/>
        </p:nvSpPr>
        <p:spPr>
          <a:xfrm>
            <a:off x="2607412" y="3086478"/>
            <a:ext cx="1814287"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Force de proposition, </a:t>
            </a:r>
            <a:r>
              <a:rPr lang="fr-FR" sz="1400" dirty="0" smtClean="0">
                <a:latin typeface="Arial Narrow" panose="020B0606020202030204" pitchFamily="34" charset="0"/>
              </a:rPr>
              <a:t>argumentations</a:t>
            </a:r>
            <a:endParaRPr lang="fr-FR" sz="1400" dirty="0">
              <a:latin typeface="Arial Narrow" panose="020B0606020202030204" pitchFamily="34" charset="0"/>
            </a:endParaRPr>
          </a:p>
          <a:p>
            <a:pPr marL="0" indent="0">
              <a:spcBef>
                <a:spcPts val="0"/>
              </a:spcBef>
              <a:buNone/>
            </a:pPr>
            <a:r>
              <a:rPr lang="fr-FR" sz="1400" dirty="0">
                <a:latin typeface="Arial Narrow" panose="020B0606020202030204" pitchFamily="34" charset="0"/>
              </a:rPr>
              <a:t>Actions conduites en vue de l’amélioration de la commercialisation des produits GP dans le groupe</a:t>
            </a:r>
          </a:p>
          <a:p>
            <a:pPr marL="0" indent="0">
              <a:spcBef>
                <a:spcPts val="0"/>
              </a:spcBef>
              <a:buNone/>
            </a:pPr>
            <a:endParaRPr lang="fr-FR" sz="1600" b="1" dirty="0">
              <a:latin typeface="Arial Narrow" panose="020B0606020202030204" pitchFamily="34" charset="0"/>
            </a:endParaRPr>
          </a:p>
        </p:txBody>
      </p:sp>
      <p:sp>
        <p:nvSpPr>
          <p:cNvPr id="26" name="Espace réservé du contenu 1"/>
          <p:cNvSpPr txBox="1">
            <a:spLocks/>
          </p:cNvSpPr>
          <p:nvPr/>
        </p:nvSpPr>
        <p:spPr>
          <a:xfrm>
            <a:off x="4855834" y="3075720"/>
            <a:ext cx="1814287"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Effort de montée en compétence à titre personnel, travail du portefeuille client, réalisation d’études à forte valeur ajoutée…</a:t>
            </a:r>
          </a:p>
          <a:p>
            <a:pPr marL="0" indent="0">
              <a:spcBef>
                <a:spcPts val="0"/>
              </a:spcBef>
              <a:buNone/>
            </a:pPr>
            <a:endParaRPr lang="fr-FR" sz="1600" b="1" dirty="0">
              <a:latin typeface="Arial Narrow" panose="020B0606020202030204" pitchFamily="34" charset="0"/>
            </a:endParaRPr>
          </a:p>
        </p:txBody>
      </p:sp>
      <p:sp>
        <p:nvSpPr>
          <p:cNvPr id="27" name="Espace réservé du contenu 1"/>
          <p:cNvSpPr txBox="1">
            <a:spLocks/>
          </p:cNvSpPr>
          <p:nvPr/>
        </p:nvSpPr>
        <p:spPr>
          <a:xfrm>
            <a:off x="7063012" y="3077508"/>
            <a:ext cx="1938113" cy="2808942"/>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latin typeface="Arial Narrow" panose="020B0606020202030204" pitchFamily="34" charset="0"/>
              </a:rPr>
              <a:t>Comportement orienté vers différents interlocuteurs internes et externes, empathie, proactivité à l’égard du réseau, taux de visite du portefeuille, </a:t>
            </a:r>
            <a:r>
              <a:rPr lang="fr-FR" sz="1400" dirty="0" smtClean="0">
                <a:latin typeface="Arial Narrow" panose="020B0606020202030204" pitchFamily="34" charset="0"/>
              </a:rPr>
              <a:t>respect </a:t>
            </a:r>
            <a:r>
              <a:rPr lang="fr-FR" sz="1400" dirty="0">
                <a:latin typeface="Arial Narrow" panose="020B0606020202030204" pitchFamily="34" charset="0"/>
              </a:rPr>
              <a:t>des formations réglementaires, …</a:t>
            </a:r>
          </a:p>
          <a:p>
            <a:pPr marL="0" indent="0">
              <a:spcBef>
                <a:spcPts val="0"/>
              </a:spcBef>
              <a:buNone/>
            </a:pPr>
            <a:endParaRPr lang="fr-FR" sz="1400" dirty="0">
              <a:latin typeface="Arial Narrow" panose="020B0606020202030204" pitchFamily="34" charset="0"/>
            </a:endParaRPr>
          </a:p>
          <a:p>
            <a:pPr marL="0" indent="0">
              <a:spcBef>
                <a:spcPts val="0"/>
              </a:spcBef>
              <a:buNone/>
            </a:pPr>
            <a:endParaRPr lang="fr-FR" sz="1600" b="1" dirty="0">
              <a:latin typeface="Arial Narrow" panose="020B0606020202030204" pitchFamily="34" charset="0"/>
            </a:endParaRPr>
          </a:p>
        </p:txBody>
      </p:sp>
      <p:sp>
        <p:nvSpPr>
          <p:cNvPr id="29"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sz="2400" dirty="0">
                <a:solidFill>
                  <a:srgbClr val="FF0000"/>
                </a:solidFill>
              </a:rPr>
              <a:t>LES </a:t>
            </a:r>
            <a:r>
              <a:rPr lang="fr-FR" sz="2400" dirty="0" smtClean="0">
                <a:solidFill>
                  <a:srgbClr val="FF0000"/>
                </a:solidFill>
              </a:rPr>
              <a:t>Critères APPRECIATION MANAGERIALE</a:t>
            </a:r>
            <a:endParaRPr lang="fr-FR" sz="2400" dirty="0">
              <a:solidFill>
                <a:srgbClr val="FF0000"/>
              </a:solidFill>
            </a:endParaRPr>
          </a:p>
        </p:txBody>
      </p:sp>
      <p:sp>
        <p:nvSpPr>
          <p:cNvPr id="28"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smtClean="0">
                <a:solidFill>
                  <a:sysClr val="window" lastClr="FFFFFF"/>
                </a:solidFill>
              </a:rPr>
              <a:t>LE métier de BANQUIER Privé</a:t>
            </a:r>
            <a:endParaRPr lang="fr-FR" sz="2000" dirty="0">
              <a:solidFill>
                <a:sysClr val="window" lastClr="FFFFFF"/>
              </a:solidFill>
            </a:endParaRPr>
          </a:p>
        </p:txBody>
      </p:sp>
      <p:sp>
        <p:nvSpPr>
          <p:cNvPr id="30" name="Rectangle 29">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12852274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Grp="1" noChangeAspect="1"/>
          </p:cNvPicPr>
          <p:nvPr>
            <p:ph type="pic" sz="quarter" idx="21"/>
          </p:nvPr>
        </p:nvPicPr>
        <p:blipFill rotWithShape="1">
          <a:blip r:embed="rId2" cstate="email">
            <a:extLst>
              <a:ext uri="{28A0092B-C50C-407E-A947-70E740481C1C}">
                <a14:useLocalDpi xmlns:a14="http://schemas.microsoft.com/office/drawing/2010/main"/>
              </a:ext>
            </a:extLst>
          </a:blip>
          <a:srcRect/>
          <a:stretch/>
        </p:blipFill>
        <p:spPr>
          <a:xfrm>
            <a:off x="409575" y="247650"/>
            <a:ext cx="8201025" cy="5554663"/>
          </a:xfrm>
        </p:spPr>
      </p:pic>
      <p:sp>
        <p:nvSpPr>
          <p:cNvPr id="112" name="Titre 111"/>
          <p:cNvSpPr>
            <a:spLocks noGrp="1"/>
          </p:cNvSpPr>
          <p:nvPr>
            <p:ph type="ctrTitle"/>
          </p:nvPr>
        </p:nvSpPr>
        <p:spPr>
          <a:xfrm>
            <a:off x="400050" y="3107055"/>
            <a:ext cx="8474074" cy="1331595"/>
          </a:xfrm>
          <a:solidFill>
            <a:schemeClr val="bg1"/>
          </a:solidFill>
        </p:spPr>
        <p:txBody>
          <a:bodyPr>
            <a:normAutofit fontScale="90000"/>
          </a:bodyPr>
          <a:lstStyle/>
          <a:p>
            <a:r>
              <a:rPr lang="fr-FR" dirty="0">
                <a:solidFill>
                  <a:schemeClr val="tx2"/>
                </a:solidFill>
              </a:rPr>
              <a:t/>
            </a:r>
            <a:br>
              <a:rPr lang="fr-FR" dirty="0">
                <a:solidFill>
                  <a:schemeClr val="tx2"/>
                </a:solidFill>
              </a:rPr>
            </a:br>
            <a:r>
              <a:rPr lang="fr-FR" sz="3100" dirty="0">
                <a:solidFill>
                  <a:schemeClr val="tx2"/>
                </a:solidFill>
              </a:rPr>
              <a:t>LES critères Part Variable 2018</a:t>
            </a:r>
            <a:br>
              <a:rPr lang="fr-FR" sz="3100" dirty="0">
                <a:solidFill>
                  <a:schemeClr val="tx2"/>
                </a:solidFill>
              </a:rPr>
            </a:br>
            <a:r>
              <a:rPr lang="fr-FR" sz="3100" dirty="0">
                <a:solidFill>
                  <a:schemeClr val="tx2"/>
                </a:solidFill>
              </a:rPr>
              <a:t>Pour </a:t>
            </a:r>
            <a:r>
              <a:rPr lang="fr-FR" sz="3100" dirty="0" smtClean="0">
                <a:solidFill>
                  <a:schemeClr val="tx2"/>
                </a:solidFill>
              </a:rPr>
              <a:t>le métier </a:t>
            </a:r>
            <a:br>
              <a:rPr lang="fr-FR" sz="3100" dirty="0" smtClean="0">
                <a:solidFill>
                  <a:schemeClr val="tx2"/>
                </a:solidFill>
              </a:rPr>
            </a:br>
            <a:r>
              <a:rPr lang="fr-FR" sz="3100" dirty="0" smtClean="0">
                <a:solidFill>
                  <a:schemeClr val="tx2"/>
                </a:solidFill>
              </a:rPr>
              <a:t>GC PERSONNES Protégées</a:t>
            </a:r>
            <a:r>
              <a:rPr lang="fr-FR" dirty="0">
                <a:solidFill>
                  <a:schemeClr val="tx2"/>
                </a:solidFill>
              </a:rPr>
              <a:t/>
            </a:r>
            <a:br>
              <a:rPr lang="fr-FR" dirty="0">
                <a:solidFill>
                  <a:schemeClr val="tx2"/>
                </a:solidFill>
              </a:rPr>
            </a:b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6" name="ZoneTexte 5"/>
          <p:cNvSpPr txBox="1"/>
          <p:nvPr/>
        </p:nvSpPr>
        <p:spPr>
          <a:xfrm>
            <a:off x="542924" y="5857875"/>
            <a:ext cx="8086725" cy="338554"/>
          </a:xfrm>
          <a:prstGeom prst="rect">
            <a:avLst/>
          </a:prstGeom>
          <a:noFill/>
        </p:spPr>
        <p:txBody>
          <a:bodyPr wrap="square" rtlCol="0">
            <a:spAutoFit/>
          </a:bodyPr>
          <a:lstStyle/>
          <a:p>
            <a:pPr algn="just"/>
            <a:r>
              <a:rPr lang="fr-FR" sz="1600" b="1" dirty="0" smtClean="0">
                <a:solidFill>
                  <a:srgbClr val="000000"/>
                </a:solidFill>
              </a:rPr>
              <a:t>Métiers concernés : </a:t>
            </a:r>
            <a:r>
              <a:rPr lang="fr-FR" sz="1600" dirty="0" smtClean="0">
                <a:solidFill>
                  <a:srgbClr val="000000"/>
                </a:solidFill>
              </a:rPr>
              <a:t>Gestionnaire de Clientèle Personnes Protégées </a:t>
            </a:r>
            <a:endParaRPr lang="fr-FR" sz="1600" dirty="0">
              <a:solidFill>
                <a:srgbClr val="000000"/>
              </a:solidFill>
            </a:endParaRPr>
          </a:p>
        </p:txBody>
      </p:sp>
    </p:spTree>
    <p:extLst>
      <p:ext uri="{BB962C8B-B14F-4D97-AF65-F5344CB8AC3E}">
        <p14:creationId xmlns:p14="http://schemas.microsoft.com/office/powerpoint/2010/main" val="22444913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smtClean="0">
                <a:solidFill>
                  <a:sysClr val="window" lastClr="FFFFFF"/>
                </a:solidFill>
              </a:rPr>
              <a:t>LE </a:t>
            </a:r>
            <a:r>
              <a:rPr lang="fr-FR" sz="2000" dirty="0">
                <a:solidFill>
                  <a:sysClr val="window" lastClr="FFFFFF"/>
                </a:solidFill>
              </a:rPr>
              <a:t>métier de Gestionnaire de Clientèle Personnes Protégées </a:t>
            </a:r>
          </a:p>
        </p:txBody>
      </p:sp>
      <p:sp>
        <p:nvSpPr>
          <p:cNvPr id="26"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PRINCIPES</a:t>
            </a:r>
            <a:endParaRPr lang="fr-FR" sz="2400" dirty="0">
              <a:solidFill>
                <a:srgbClr val="FF0000"/>
              </a:solidFill>
            </a:endParaRPr>
          </a:p>
        </p:txBody>
      </p:sp>
      <p:sp>
        <p:nvSpPr>
          <p:cNvPr id="39" name="Rectangle 38"/>
          <p:cNvSpPr/>
          <p:nvPr/>
        </p:nvSpPr>
        <p:spPr>
          <a:xfrm>
            <a:off x="153367" y="1428000"/>
            <a:ext cx="2811878" cy="42459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Impact" panose="020B0806030902050204" pitchFamily="34" charset="0"/>
            </a:endParaRPr>
          </a:p>
        </p:txBody>
      </p:sp>
      <p:pic>
        <p:nvPicPr>
          <p:cNvPr id="40" name="Picture 5"/>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232899" y="1575940"/>
            <a:ext cx="729465" cy="747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Espace réservé du contenu 1"/>
          <p:cNvSpPr txBox="1">
            <a:spLocks/>
          </p:cNvSpPr>
          <p:nvPr/>
        </p:nvSpPr>
        <p:spPr>
          <a:xfrm>
            <a:off x="303441" y="2289075"/>
            <a:ext cx="2676063" cy="52251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Clr>
                <a:srgbClr val="FF0000"/>
              </a:buClr>
              <a:buFont typeface="Wingdings" panose="05000000000000000000" pitchFamily="2" charset="2"/>
              <a:buNone/>
            </a:pPr>
            <a:r>
              <a:rPr lang="fr-FR" b="1" dirty="0" smtClean="0">
                <a:solidFill>
                  <a:srgbClr val="000000"/>
                </a:solidFill>
              </a:rPr>
              <a:t>Critères Collectifs </a:t>
            </a:r>
          </a:p>
          <a:p>
            <a:pPr marL="0" indent="0" algn="ctr">
              <a:spcBef>
                <a:spcPts val="0"/>
              </a:spcBef>
              <a:buClr>
                <a:srgbClr val="FF0000"/>
              </a:buClr>
              <a:buFont typeface="Wingdings" panose="05000000000000000000" pitchFamily="2" charset="2"/>
              <a:buNone/>
            </a:pPr>
            <a:r>
              <a:rPr lang="fr-FR" sz="2400" b="1" dirty="0" smtClean="0">
                <a:solidFill>
                  <a:srgbClr val="000000"/>
                </a:solidFill>
              </a:rPr>
              <a:t>40%</a:t>
            </a:r>
            <a:endParaRPr lang="fr-FR" b="1" dirty="0" smtClean="0">
              <a:solidFill>
                <a:srgbClr val="000000"/>
              </a:solidFill>
            </a:endParaRPr>
          </a:p>
        </p:txBody>
      </p:sp>
      <p:sp>
        <p:nvSpPr>
          <p:cNvPr id="42" name="Espace réservé du contenu 1"/>
          <p:cNvSpPr txBox="1">
            <a:spLocks/>
          </p:cNvSpPr>
          <p:nvPr/>
        </p:nvSpPr>
        <p:spPr>
          <a:xfrm>
            <a:off x="539040" y="3206443"/>
            <a:ext cx="2326741" cy="1938331"/>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Clr>
                <a:srgbClr val="FF0000"/>
              </a:buClr>
              <a:buFont typeface="Wingdings" panose="05000000000000000000" pitchFamily="2" charset="2"/>
              <a:buNone/>
            </a:pPr>
            <a:r>
              <a:rPr lang="fr-FR" sz="1600" dirty="0" smtClean="0">
                <a:solidFill>
                  <a:srgbClr val="000000"/>
                </a:solidFill>
              </a:rPr>
              <a:t>La </a:t>
            </a:r>
            <a:r>
              <a:rPr lang="fr-FR" sz="1600" dirty="0">
                <a:solidFill>
                  <a:srgbClr val="000000"/>
                </a:solidFill>
              </a:rPr>
              <a:t>rémunération de la performance collective est </a:t>
            </a:r>
            <a:r>
              <a:rPr lang="fr-FR" sz="1600" dirty="0" smtClean="0">
                <a:solidFill>
                  <a:srgbClr val="000000"/>
                </a:solidFill>
              </a:rPr>
              <a:t>calculée </a:t>
            </a:r>
            <a:r>
              <a:rPr lang="fr-FR" sz="1600" b="1" dirty="0" smtClean="0">
                <a:solidFill>
                  <a:srgbClr val="000000"/>
                </a:solidFill>
              </a:rPr>
              <a:t>en fonction du </a:t>
            </a:r>
            <a:r>
              <a:rPr lang="fr-FR" sz="1600" b="1" dirty="0">
                <a:solidFill>
                  <a:srgbClr val="000000"/>
                </a:solidFill>
              </a:rPr>
              <a:t>taux atteint par critère </a:t>
            </a:r>
            <a:r>
              <a:rPr lang="fr-FR" sz="1600" dirty="0" smtClean="0">
                <a:solidFill>
                  <a:srgbClr val="000000"/>
                </a:solidFill>
              </a:rPr>
              <a:t>(</a:t>
            </a:r>
            <a:r>
              <a:rPr lang="fr-FR" sz="1600" dirty="0">
                <a:solidFill>
                  <a:srgbClr val="000000"/>
                </a:solidFill>
              </a:rPr>
              <a:t>de 0 à </a:t>
            </a:r>
            <a:r>
              <a:rPr lang="fr-FR" sz="1600" dirty="0" smtClean="0">
                <a:solidFill>
                  <a:srgbClr val="000000"/>
                </a:solidFill>
              </a:rPr>
              <a:t>4,8 </a:t>
            </a:r>
            <a:r>
              <a:rPr lang="fr-FR" sz="1600" dirty="0">
                <a:solidFill>
                  <a:srgbClr val="000000"/>
                </a:solidFill>
              </a:rPr>
              <a:t>pts).</a:t>
            </a:r>
          </a:p>
          <a:p>
            <a:pPr marL="0" indent="0" algn="just">
              <a:spcBef>
                <a:spcPts val="0"/>
              </a:spcBef>
              <a:buClr>
                <a:srgbClr val="FF0000"/>
              </a:buClr>
              <a:buFont typeface="Wingdings" panose="05000000000000000000" pitchFamily="2" charset="2"/>
              <a:buNone/>
            </a:pPr>
            <a:endParaRPr lang="fr-FR" b="1" dirty="0">
              <a:solidFill>
                <a:srgbClr val="000000"/>
              </a:solidFill>
            </a:endParaRPr>
          </a:p>
        </p:txBody>
      </p:sp>
      <p:sp>
        <p:nvSpPr>
          <p:cNvPr id="43" name="Rectangle 42"/>
          <p:cNvSpPr/>
          <p:nvPr/>
        </p:nvSpPr>
        <p:spPr>
          <a:xfrm>
            <a:off x="903642" y="5570410"/>
            <a:ext cx="1925618" cy="32000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rPr>
              <a:t>Jusqu’à 4,8%</a:t>
            </a:r>
            <a:endParaRPr lang="fr-FR" dirty="0">
              <a:solidFill>
                <a:prstClr val="white"/>
              </a:solidFill>
            </a:endParaRPr>
          </a:p>
        </p:txBody>
      </p:sp>
      <p:sp>
        <p:nvSpPr>
          <p:cNvPr id="44" name="Rectangle 43"/>
          <p:cNvSpPr/>
          <p:nvPr/>
        </p:nvSpPr>
        <p:spPr>
          <a:xfrm>
            <a:off x="3100452" y="1416486"/>
            <a:ext cx="2811878" cy="42889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Impact" panose="020B0806030902050204" pitchFamily="34" charset="0"/>
            </a:endParaRPr>
          </a:p>
        </p:txBody>
      </p:sp>
      <p:sp>
        <p:nvSpPr>
          <p:cNvPr id="45" name="Espace réservé du contenu 1"/>
          <p:cNvSpPr txBox="1">
            <a:spLocks/>
          </p:cNvSpPr>
          <p:nvPr/>
        </p:nvSpPr>
        <p:spPr>
          <a:xfrm>
            <a:off x="3188768" y="2285784"/>
            <a:ext cx="2676063" cy="527817"/>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Clr>
                <a:srgbClr val="FF0000"/>
              </a:buClr>
              <a:buFont typeface="Wingdings" panose="05000000000000000000" pitchFamily="2" charset="2"/>
              <a:buNone/>
            </a:pPr>
            <a:r>
              <a:rPr lang="fr-FR" b="1" dirty="0" smtClean="0">
                <a:solidFill>
                  <a:srgbClr val="000000"/>
                </a:solidFill>
              </a:rPr>
              <a:t>Critères Individuels </a:t>
            </a:r>
          </a:p>
          <a:p>
            <a:pPr marL="0" indent="0" algn="ctr">
              <a:spcBef>
                <a:spcPts val="0"/>
              </a:spcBef>
              <a:buClr>
                <a:srgbClr val="FF0000"/>
              </a:buClr>
              <a:buFont typeface="Wingdings" panose="05000000000000000000" pitchFamily="2" charset="2"/>
              <a:buNone/>
            </a:pPr>
            <a:r>
              <a:rPr lang="fr-FR" sz="2400" b="1" dirty="0" smtClean="0">
                <a:solidFill>
                  <a:srgbClr val="000000"/>
                </a:solidFill>
              </a:rPr>
              <a:t>50%</a:t>
            </a:r>
            <a:endParaRPr lang="fr-FR" b="1" dirty="0" smtClean="0">
              <a:solidFill>
                <a:srgbClr val="000000"/>
              </a:solidFill>
            </a:endParaRPr>
          </a:p>
        </p:txBody>
      </p:sp>
      <p:pic>
        <p:nvPicPr>
          <p:cNvPr id="46"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222679" y="1428843"/>
            <a:ext cx="852755" cy="926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Espace réservé du contenu 1"/>
          <p:cNvSpPr txBox="1">
            <a:spLocks/>
          </p:cNvSpPr>
          <p:nvPr/>
        </p:nvSpPr>
        <p:spPr>
          <a:xfrm>
            <a:off x="3410217" y="3202926"/>
            <a:ext cx="2326741" cy="1703763"/>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Clr>
                <a:srgbClr val="FF0000"/>
              </a:buClr>
              <a:buFont typeface="Wingdings" panose="05000000000000000000" pitchFamily="2" charset="2"/>
              <a:buNone/>
            </a:pPr>
            <a:r>
              <a:rPr lang="fr-FR" sz="1600" dirty="0">
                <a:solidFill>
                  <a:srgbClr val="000000"/>
                </a:solidFill>
              </a:rPr>
              <a:t>Ils sont </a:t>
            </a:r>
            <a:r>
              <a:rPr lang="fr-FR" sz="1600" dirty="0" smtClean="0">
                <a:solidFill>
                  <a:srgbClr val="000000"/>
                </a:solidFill>
              </a:rPr>
              <a:t>calculés </a:t>
            </a:r>
            <a:r>
              <a:rPr lang="fr-FR" sz="1600" dirty="0">
                <a:solidFill>
                  <a:srgbClr val="000000"/>
                </a:solidFill>
              </a:rPr>
              <a:t>sur la base du GPS.</a:t>
            </a:r>
          </a:p>
          <a:p>
            <a:pPr marL="0" indent="0" algn="just">
              <a:spcBef>
                <a:spcPts val="0"/>
              </a:spcBef>
              <a:buClr>
                <a:srgbClr val="FF0000"/>
              </a:buClr>
              <a:buFont typeface="Wingdings" panose="05000000000000000000" pitchFamily="2" charset="2"/>
              <a:buNone/>
            </a:pPr>
            <a:r>
              <a:rPr lang="fr-FR" sz="1600" dirty="0">
                <a:solidFill>
                  <a:srgbClr val="000000"/>
                </a:solidFill>
              </a:rPr>
              <a:t>On </a:t>
            </a:r>
            <a:r>
              <a:rPr lang="fr-FR" sz="1600" dirty="0" smtClean="0">
                <a:solidFill>
                  <a:srgbClr val="000000"/>
                </a:solidFill>
              </a:rPr>
              <a:t>calcule </a:t>
            </a:r>
            <a:r>
              <a:rPr lang="fr-FR" sz="1600" b="1" dirty="0">
                <a:solidFill>
                  <a:srgbClr val="000000"/>
                </a:solidFill>
              </a:rPr>
              <a:t>le taux d’atteinte moyen </a:t>
            </a:r>
            <a:r>
              <a:rPr lang="fr-FR" sz="1600" b="1" dirty="0" smtClean="0">
                <a:solidFill>
                  <a:srgbClr val="000000"/>
                </a:solidFill>
              </a:rPr>
              <a:t>des </a:t>
            </a:r>
            <a:r>
              <a:rPr lang="fr-FR" sz="1600" b="1" dirty="0">
                <a:solidFill>
                  <a:srgbClr val="000000"/>
                </a:solidFill>
              </a:rPr>
              <a:t>différents </a:t>
            </a:r>
            <a:r>
              <a:rPr lang="fr-FR" sz="1600" b="1" dirty="0" smtClean="0">
                <a:solidFill>
                  <a:srgbClr val="000000"/>
                </a:solidFill>
              </a:rPr>
              <a:t>critères </a:t>
            </a:r>
            <a:r>
              <a:rPr lang="fr-FR" sz="1600" dirty="0" smtClean="0">
                <a:solidFill>
                  <a:srgbClr val="000000"/>
                </a:solidFill>
              </a:rPr>
              <a:t>(</a:t>
            </a:r>
            <a:r>
              <a:rPr lang="fr-FR" sz="1600" dirty="0">
                <a:solidFill>
                  <a:srgbClr val="000000"/>
                </a:solidFill>
              </a:rPr>
              <a:t>de 0 à 6</a:t>
            </a:r>
            <a:r>
              <a:rPr lang="fr-FR" sz="1600" dirty="0" smtClean="0">
                <a:solidFill>
                  <a:srgbClr val="000000"/>
                </a:solidFill>
              </a:rPr>
              <a:t> pts</a:t>
            </a:r>
            <a:r>
              <a:rPr lang="fr-FR" sz="1600" dirty="0">
                <a:solidFill>
                  <a:srgbClr val="000000"/>
                </a:solidFill>
              </a:rPr>
              <a:t>) </a:t>
            </a:r>
            <a:endParaRPr lang="fr-FR" sz="1600" dirty="0" smtClean="0">
              <a:solidFill>
                <a:srgbClr val="000000"/>
              </a:solidFill>
            </a:endParaRPr>
          </a:p>
          <a:p>
            <a:pPr marL="0" indent="0" algn="just">
              <a:spcBef>
                <a:spcPts val="0"/>
              </a:spcBef>
              <a:buClrTx/>
              <a:buFont typeface="Wingdings" panose="05000000000000000000" pitchFamily="2" charset="2"/>
              <a:buNone/>
            </a:pPr>
            <a:r>
              <a:rPr lang="fr-FR" sz="1600" b="1" dirty="0" smtClean="0">
                <a:solidFill>
                  <a:srgbClr val="4BACC6">
                    <a:lumMod val="50000"/>
                  </a:srgbClr>
                </a:solidFill>
              </a:rPr>
              <a:t>+ prime de surperformance allant jusqu’à 2% </a:t>
            </a:r>
            <a:r>
              <a:rPr lang="fr-FR" sz="1600" dirty="0">
                <a:solidFill>
                  <a:srgbClr val="000000"/>
                </a:solidFill>
              </a:rPr>
              <a:t>(si le taux d’atteinte ≥ à 150%).</a:t>
            </a:r>
          </a:p>
          <a:p>
            <a:pPr marL="0" indent="0" algn="just">
              <a:spcBef>
                <a:spcPts val="0"/>
              </a:spcBef>
              <a:buClr>
                <a:srgbClr val="FF0000"/>
              </a:buClr>
              <a:buFont typeface="Wingdings" panose="05000000000000000000" pitchFamily="2" charset="2"/>
              <a:buNone/>
            </a:pPr>
            <a:endParaRPr lang="fr-FR" sz="1600" b="1" dirty="0">
              <a:solidFill>
                <a:srgbClr val="4BACC6">
                  <a:lumMod val="50000"/>
                </a:srgbClr>
              </a:solidFill>
            </a:endParaRPr>
          </a:p>
          <a:p>
            <a:pPr marL="0" indent="0" algn="just">
              <a:spcBef>
                <a:spcPts val="0"/>
              </a:spcBef>
              <a:buClr>
                <a:srgbClr val="FF0000"/>
              </a:buClr>
              <a:buFont typeface="Wingdings" panose="05000000000000000000" pitchFamily="2" charset="2"/>
              <a:buNone/>
            </a:pPr>
            <a:endParaRPr lang="fr-FR" b="1" dirty="0">
              <a:solidFill>
                <a:srgbClr val="000000"/>
              </a:solidFill>
            </a:endParaRPr>
          </a:p>
        </p:txBody>
      </p:sp>
      <p:sp>
        <p:nvSpPr>
          <p:cNvPr id="48" name="Rectangle 47"/>
          <p:cNvSpPr/>
          <p:nvPr/>
        </p:nvSpPr>
        <p:spPr>
          <a:xfrm>
            <a:off x="3640646" y="5612565"/>
            <a:ext cx="1925618" cy="32324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rPr>
              <a:t>Jusqu’à </a:t>
            </a:r>
            <a:r>
              <a:rPr lang="fr-FR" dirty="0">
                <a:solidFill>
                  <a:prstClr val="white"/>
                </a:solidFill>
              </a:rPr>
              <a:t>6</a:t>
            </a:r>
            <a:r>
              <a:rPr lang="fr-FR" dirty="0" smtClean="0">
                <a:solidFill>
                  <a:prstClr val="white"/>
                </a:solidFill>
              </a:rPr>
              <a:t>%</a:t>
            </a:r>
            <a:endParaRPr lang="fr-FR" dirty="0">
              <a:solidFill>
                <a:prstClr val="white"/>
              </a:solidFill>
            </a:endParaRPr>
          </a:p>
        </p:txBody>
      </p:sp>
      <p:sp>
        <p:nvSpPr>
          <p:cNvPr id="49" name="Rectangle 48"/>
          <p:cNvSpPr/>
          <p:nvPr/>
        </p:nvSpPr>
        <p:spPr>
          <a:xfrm>
            <a:off x="6038982" y="1405031"/>
            <a:ext cx="2811878" cy="42794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Impact" panose="020B0806030902050204" pitchFamily="34" charset="0"/>
            </a:endParaRPr>
          </a:p>
        </p:txBody>
      </p:sp>
      <p:pic>
        <p:nvPicPr>
          <p:cNvPr id="50"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811758" y="1418623"/>
            <a:ext cx="842482" cy="913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 name="Picture 6"/>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500135" y="1451629"/>
            <a:ext cx="863029" cy="913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Espace réservé du contenu 1"/>
          <p:cNvSpPr txBox="1">
            <a:spLocks/>
          </p:cNvSpPr>
          <p:nvPr/>
        </p:nvSpPr>
        <p:spPr>
          <a:xfrm>
            <a:off x="5928189" y="2282823"/>
            <a:ext cx="3061699" cy="52663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Clr>
                <a:srgbClr val="FF0000"/>
              </a:buClr>
              <a:buFont typeface="Wingdings" panose="05000000000000000000" pitchFamily="2" charset="2"/>
              <a:buNone/>
            </a:pPr>
            <a:r>
              <a:rPr lang="fr-FR" b="1" dirty="0" smtClean="0">
                <a:solidFill>
                  <a:srgbClr val="000000"/>
                </a:solidFill>
              </a:rPr>
              <a:t>Appréciation managériale </a:t>
            </a:r>
          </a:p>
          <a:p>
            <a:pPr marL="0" indent="0" algn="ctr">
              <a:spcBef>
                <a:spcPts val="0"/>
              </a:spcBef>
              <a:buClr>
                <a:srgbClr val="FF0000"/>
              </a:buClr>
              <a:buFont typeface="Wingdings" panose="05000000000000000000" pitchFamily="2" charset="2"/>
              <a:buNone/>
            </a:pPr>
            <a:r>
              <a:rPr lang="fr-FR" sz="2400" b="1" dirty="0" smtClean="0">
                <a:solidFill>
                  <a:srgbClr val="000000"/>
                </a:solidFill>
              </a:rPr>
              <a:t>10%</a:t>
            </a:r>
            <a:endParaRPr lang="fr-FR" b="1" dirty="0" smtClean="0">
              <a:solidFill>
                <a:srgbClr val="000000"/>
              </a:solidFill>
            </a:endParaRPr>
          </a:p>
        </p:txBody>
      </p:sp>
      <p:sp>
        <p:nvSpPr>
          <p:cNvPr id="53" name="Espace réservé du contenu 1"/>
          <p:cNvSpPr txBox="1">
            <a:spLocks/>
          </p:cNvSpPr>
          <p:nvPr/>
        </p:nvSpPr>
        <p:spPr>
          <a:xfrm>
            <a:off x="6196911" y="3198073"/>
            <a:ext cx="2326741" cy="1953615"/>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Clr>
                <a:srgbClr val="FF0000"/>
              </a:buClr>
              <a:buFont typeface="Wingdings" panose="05000000000000000000" pitchFamily="2" charset="2"/>
              <a:buNone/>
            </a:pPr>
            <a:r>
              <a:rPr lang="fr-FR" sz="1600" dirty="0">
                <a:solidFill>
                  <a:srgbClr val="000000"/>
                </a:solidFill>
              </a:rPr>
              <a:t>Ils sont attribués </a:t>
            </a:r>
            <a:r>
              <a:rPr lang="fr-FR" sz="1600" b="1" dirty="0">
                <a:solidFill>
                  <a:srgbClr val="000000"/>
                </a:solidFill>
              </a:rPr>
              <a:t>selon l’appréciation managériale </a:t>
            </a:r>
            <a:r>
              <a:rPr lang="fr-FR" sz="1600" dirty="0">
                <a:solidFill>
                  <a:srgbClr val="000000"/>
                </a:solidFill>
              </a:rPr>
              <a:t/>
            </a:r>
            <a:br>
              <a:rPr lang="fr-FR" sz="1600" dirty="0">
                <a:solidFill>
                  <a:srgbClr val="000000"/>
                </a:solidFill>
              </a:rPr>
            </a:br>
            <a:r>
              <a:rPr lang="fr-FR" sz="1600" dirty="0">
                <a:solidFill>
                  <a:srgbClr val="000000"/>
                </a:solidFill>
              </a:rPr>
              <a:t>(de 0 à </a:t>
            </a:r>
            <a:r>
              <a:rPr lang="fr-FR" sz="1600" dirty="0" smtClean="0">
                <a:solidFill>
                  <a:srgbClr val="000000"/>
                </a:solidFill>
              </a:rPr>
              <a:t>1,2 </a:t>
            </a:r>
            <a:r>
              <a:rPr lang="fr-FR" sz="1600" dirty="0">
                <a:solidFill>
                  <a:srgbClr val="000000"/>
                </a:solidFill>
              </a:rPr>
              <a:t>pts</a:t>
            </a:r>
            <a:r>
              <a:rPr lang="fr-FR" sz="1600" dirty="0" smtClean="0">
                <a:solidFill>
                  <a:srgbClr val="000000"/>
                </a:solidFill>
              </a:rPr>
              <a:t>).</a:t>
            </a:r>
            <a:endParaRPr lang="fr-FR" sz="1600" dirty="0">
              <a:solidFill>
                <a:srgbClr val="000000"/>
              </a:solidFill>
            </a:endParaRPr>
          </a:p>
        </p:txBody>
      </p:sp>
      <p:sp>
        <p:nvSpPr>
          <p:cNvPr id="54" name="Rectangle 53"/>
          <p:cNvSpPr/>
          <p:nvPr/>
        </p:nvSpPr>
        <p:spPr>
          <a:xfrm>
            <a:off x="6391835" y="5604591"/>
            <a:ext cx="1925618" cy="32252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prstClr val="white"/>
                </a:solidFill>
              </a:rPr>
              <a:t>Jusqu’à 1,2%</a:t>
            </a:r>
            <a:endParaRPr lang="fr-FR" dirty="0">
              <a:solidFill>
                <a:prstClr val="white"/>
              </a:solidFill>
            </a:endParaRPr>
          </a:p>
        </p:txBody>
      </p:sp>
      <p:pic>
        <p:nvPicPr>
          <p:cNvPr id="55" name="Picture 2"/>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825393" y="4494190"/>
            <a:ext cx="606175" cy="601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tangle 20">
            <a:hlinkClick r:id="rId7"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1008201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3175707885"/>
              </p:ext>
            </p:extLst>
          </p:nvPr>
        </p:nvGraphicFramePr>
        <p:xfrm>
          <a:off x="333377" y="1175305"/>
          <a:ext cx="8515347" cy="2994891"/>
        </p:xfrm>
        <a:graphic>
          <a:graphicData uri="http://schemas.openxmlformats.org/drawingml/2006/table">
            <a:tbl>
              <a:tblPr firstRow="1" bandRow="1">
                <a:tableStyleId>{5C22544A-7EE6-4342-B048-85BDC9FD1C3A}</a:tableStyleId>
              </a:tblPr>
              <a:tblGrid>
                <a:gridCol w="6057686"/>
                <a:gridCol w="1682059"/>
                <a:gridCol w="775602"/>
              </a:tblGrid>
              <a:tr h="404117">
                <a:tc gridSpan="3">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collectifs pour le métier de GC Personnes</a:t>
                      </a:r>
                      <a:r>
                        <a:rPr lang="fr-FR" sz="1800" i="0" baseline="0" dirty="0" smtClean="0">
                          <a:solidFill>
                            <a:schemeClr val="bg1"/>
                          </a:solidFill>
                          <a:latin typeface="+mn-lt"/>
                          <a:ea typeface="Verdana" pitchFamily="34" charset="0"/>
                          <a:cs typeface="Calibri" pitchFamily="34" charset="0"/>
                        </a:rPr>
                        <a:t> Protégées</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c hMerge="1">
                  <a:txBody>
                    <a:bodyPr/>
                    <a:lstStyle/>
                    <a:p>
                      <a:endParaRPr lang="fr-FR"/>
                    </a:p>
                  </a:txBody>
                  <a:tcPr/>
                </a:tc>
                <a:tc hMerge="1">
                  <a:txBody>
                    <a:bodyPr/>
                    <a:lstStyle/>
                    <a:p>
                      <a:endParaRPr lang="fr-FR"/>
                    </a:p>
                  </a:txBody>
                  <a:tcPr/>
                </a:tc>
              </a:tr>
              <a:tr h="431058">
                <a:tc>
                  <a:txBody>
                    <a:bodyPr/>
                    <a:lstStyle/>
                    <a:p>
                      <a:pPr algn="ctr"/>
                      <a:r>
                        <a:rPr lang="fr-FR" sz="1400" b="1" i="0" dirty="0" smtClean="0">
                          <a:solidFill>
                            <a:schemeClr val="bg1"/>
                          </a:solidFill>
                          <a:latin typeface="+mn-lt"/>
                          <a:ea typeface="Verdana" pitchFamily="34" charset="0"/>
                          <a:cs typeface="Calibri" pitchFamily="34" charset="0"/>
                        </a:rPr>
                        <a:t>Critères</a:t>
                      </a: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Objectif – </a:t>
                      </a:r>
                      <a:r>
                        <a:rPr lang="fr-FR" sz="1400" b="1" i="1" kern="1200" baseline="0" dirty="0" smtClean="0">
                          <a:solidFill>
                            <a:schemeClr val="bg1"/>
                          </a:solidFill>
                          <a:latin typeface="+mn-lt"/>
                          <a:ea typeface="Verdana" pitchFamily="34" charset="0"/>
                          <a:cs typeface="Calibri" pitchFamily="34" charset="0"/>
                        </a:rPr>
                        <a:t>Source</a:t>
                      </a:r>
                      <a:endParaRPr lang="fr-FR" sz="1400" b="1" i="1" kern="1200" baseline="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Poids</a:t>
                      </a:r>
                    </a:p>
                  </a:txBody>
                  <a:tcPr marL="86005" marR="86005" anchor="ctr">
                    <a:solidFill>
                      <a:schemeClr val="bg1">
                        <a:lumMod val="65000"/>
                      </a:schemeClr>
                    </a:solidFill>
                  </a:tcPr>
                </a:tc>
              </a:tr>
              <a:tr h="303629">
                <a:tc>
                  <a:txBody>
                    <a:bodyPr/>
                    <a:lstStyle/>
                    <a:p>
                      <a:pPr marL="85725" indent="0" algn="just" rtl="0" fontAlgn="ctr"/>
                      <a:r>
                        <a:rPr lang="fr-FR" sz="1400" b="0" i="0" u="none" strike="noStrike" kern="1200" dirty="0" smtClean="0">
                          <a:solidFill>
                            <a:srgbClr val="000000"/>
                          </a:solidFill>
                          <a:effectLst/>
                          <a:latin typeface="+mn-lt"/>
                          <a:ea typeface="Verdana" pitchFamily="34" charset="0"/>
                          <a:cs typeface="Calibri" pitchFamily="34" charset="0"/>
                        </a:rPr>
                        <a:t>Collecte nette </a:t>
                      </a:r>
                      <a:r>
                        <a:rPr lang="fr-FR" sz="1400" b="0" i="0" u="none" strike="noStrike" kern="1200" dirty="0" err="1" smtClean="0">
                          <a:solidFill>
                            <a:srgbClr val="000000"/>
                          </a:solidFill>
                          <a:effectLst/>
                          <a:latin typeface="+mn-lt"/>
                          <a:ea typeface="Verdana" pitchFamily="34" charset="0"/>
                          <a:cs typeface="Calibri" pitchFamily="34" charset="0"/>
                        </a:rPr>
                        <a:t>bilantielle</a:t>
                      </a:r>
                      <a:endParaRPr lang="fr-FR" sz="1400" b="0" i="0" u="none" strike="noStrike" kern="1200" dirty="0" smtClean="0">
                        <a:solidFill>
                          <a:srgbClr val="000000"/>
                        </a:solidFill>
                        <a:effectLst/>
                        <a:latin typeface="+mn-lt"/>
                        <a:ea typeface="Verdana" pitchFamily="34" charset="0"/>
                        <a:cs typeface="Calibri" pitchFamily="34" charset="0"/>
                      </a:endParaRPr>
                    </a:p>
                  </a:txBody>
                  <a:tcPr marL="8959" marR="8959" marT="9525" marB="0" anchor="ctr">
                    <a:solidFill>
                      <a:schemeClr val="bg1">
                        <a:lumMod val="85000"/>
                      </a:schemeClr>
                    </a:solidFill>
                  </a:tcPr>
                </a:tc>
                <a:tc rowSpan="7">
                  <a:txBody>
                    <a:bodyPr/>
                    <a:lstStyle/>
                    <a:p>
                      <a:pPr algn="ctr"/>
                      <a:r>
                        <a:rPr lang="fr-FR" sz="1200" b="0" i="0" kern="1200" dirty="0" smtClean="0">
                          <a:solidFill>
                            <a:schemeClr val="dk1"/>
                          </a:solidFill>
                          <a:latin typeface="+mn-lt"/>
                          <a:ea typeface="+mn-ea"/>
                          <a:cs typeface="+mn-cs"/>
                        </a:rPr>
                        <a:t>Obj. annuel marché</a:t>
                      </a:r>
                      <a:r>
                        <a:rPr lang="fr-FR" sz="1200" b="0" i="0" kern="1200" baseline="0" dirty="0" smtClean="0">
                          <a:solidFill>
                            <a:schemeClr val="dk1"/>
                          </a:solidFill>
                          <a:latin typeface="+mn-lt"/>
                          <a:ea typeface="+mn-ea"/>
                          <a:cs typeface="+mn-cs"/>
                        </a:rPr>
                        <a:t> des Personnes protégées</a:t>
                      </a:r>
                    </a:p>
                    <a:p>
                      <a:pPr algn="ctr"/>
                      <a:r>
                        <a:rPr lang="fr-FR" sz="1200" b="0" i="1" kern="1200" baseline="0" dirty="0" smtClean="0">
                          <a:solidFill>
                            <a:schemeClr val="dk1"/>
                          </a:solidFill>
                          <a:latin typeface="+mn-lt"/>
                          <a:ea typeface="+mn-ea"/>
                          <a:cs typeface="+mn-cs"/>
                        </a:rPr>
                        <a:t>Source DFCG</a:t>
                      </a:r>
                    </a:p>
                  </a:txBody>
                  <a:tcPr marL="8959" marR="8959" marT="9525" marB="0" anchor="ctr">
                    <a:solidFill>
                      <a:schemeClr val="bg1">
                        <a:lumMod val="85000"/>
                      </a:schemeClr>
                    </a:solidFill>
                  </a:tcPr>
                </a:tc>
                <a:tc>
                  <a:txBody>
                    <a:bodyPr/>
                    <a:lstStyle/>
                    <a:p>
                      <a:pPr algn="ctr"/>
                      <a:r>
                        <a:rPr lang="fr-FR" sz="1200" b="0" i="0" dirty="0" smtClean="0">
                          <a:latin typeface="+mn-lt"/>
                        </a:rPr>
                        <a:t>3%</a:t>
                      </a:r>
                      <a:endParaRPr lang="fr-FR" sz="1200" b="0" i="0" dirty="0">
                        <a:latin typeface="+mn-lt"/>
                      </a:endParaRPr>
                    </a:p>
                  </a:txBody>
                  <a:tcPr anchor="ctr">
                    <a:solidFill>
                      <a:schemeClr val="bg1">
                        <a:lumMod val="85000"/>
                      </a:schemeClr>
                    </a:solidFill>
                  </a:tcPr>
                </a:tc>
              </a:tr>
              <a:tr h="281922">
                <a:tc>
                  <a:txBody>
                    <a:bodyPr/>
                    <a:lstStyle/>
                    <a:p>
                      <a:r>
                        <a:rPr lang="fr-FR" sz="1400" b="0" i="0" u="none" strike="noStrike" kern="1200" dirty="0" smtClean="0">
                          <a:solidFill>
                            <a:srgbClr val="000000"/>
                          </a:solidFill>
                          <a:effectLst/>
                          <a:latin typeface="+mn-lt"/>
                          <a:ea typeface="Verdana" pitchFamily="34" charset="0"/>
                          <a:cs typeface="Calibri" pitchFamily="34" charset="0"/>
                        </a:rPr>
                        <a:t>Collecte nette assurance-vie </a:t>
                      </a:r>
                      <a:endParaRPr lang="fr-FR" sz="1400" b="0" i="0" u="none" strike="noStrike" kern="1200" dirty="0">
                        <a:solidFill>
                          <a:srgbClr val="000000"/>
                        </a:solidFill>
                        <a:effectLst/>
                        <a:latin typeface="+mn-lt"/>
                        <a:ea typeface="Verdana" pitchFamily="34" charset="0"/>
                        <a:cs typeface="Calibri" pitchFamily="34" charset="0"/>
                      </a:endParaRPr>
                    </a:p>
                  </a:txBody>
                  <a:tcPr>
                    <a:solidFill>
                      <a:schemeClr val="bg1">
                        <a:lumMod val="85000"/>
                      </a:schemeClr>
                    </a:solidFill>
                  </a:tcPr>
                </a:tc>
                <a:tc vMerge="1">
                  <a:txBody>
                    <a:bodyPr/>
                    <a:lstStyle/>
                    <a:p>
                      <a:pPr algn="ct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kern="1200" dirty="0" smtClean="0">
                          <a:solidFill>
                            <a:schemeClr val="dk1"/>
                          </a:solidFill>
                          <a:latin typeface="+mn-lt"/>
                          <a:ea typeface="+mn-ea"/>
                          <a:cs typeface="+mn-cs"/>
                        </a:rPr>
                        <a:t>7%</a:t>
                      </a:r>
                      <a:endParaRPr lang="fr-FR" sz="1200" b="0" i="0" kern="1200" dirty="0">
                        <a:solidFill>
                          <a:schemeClr val="dk1"/>
                        </a:solidFill>
                        <a:latin typeface="+mn-lt"/>
                        <a:ea typeface="+mn-ea"/>
                        <a:cs typeface="+mn-cs"/>
                      </a:endParaRPr>
                    </a:p>
                  </a:txBody>
                  <a:tcPr anchor="ctr">
                    <a:solidFill>
                      <a:schemeClr val="bg1">
                        <a:lumMod val="85000"/>
                      </a:schemeClr>
                    </a:solidFill>
                  </a:tcPr>
                </a:tc>
              </a:tr>
              <a:tr h="281922">
                <a:tc rowSpan="2">
                  <a:txBody>
                    <a:bodyPr/>
                    <a:lstStyle/>
                    <a:p>
                      <a:r>
                        <a:rPr lang="fr-FR" sz="1400" b="0" i="0" u="none" strike="noStrike" kern="1200" dirty="0" smtClean="0">
                          <a:solidFill>
                            <a:srgbClr val="000000"/>
                          </a:solidFill>
                          <a:effectLst/>
                          <a:latin typeface="+mn-lt"/>
                          <a:ea typeface="Verdana" pitchFamily="34" charset="0"/>
                          <a:cs typeface="Calibri" pitchFamily="34" charset="0"/>
                        </a:rPr>
                        <a:t>Nb de ventes nettes</a:t>
                      </a:r>
                      <a:endParaRPr lang="fr-FR" sz="1400" b="0" i="0" u="none" strike="noStrike" kern="1200" dirty="0">
                        <a:solidFill>
                          <a:srgbClr val="000000"/>
                        </a:solidFill>
                        <a:effectLst/>
                        <a:latin typeface="+mn-lt"/>
                        <a:ea typeface="Verdana" pitchFamily="34" charset="0"/>
                        <a:cs typeface="Calibri" pitchFamily="34" charset="0"/>
                      </a:endParaRPr>
                    </a:p>
                  </a:txBody>
                  <a:tcPr>
                    <a:solidFill>
                      <a:schemeClr val="bg1">
                        <a:lumMod val="85000"/>
                      </a:schemeClr>
                    </a:solidFill>
                  </a:tcPr>
                </a:tc>
                <a:tc vMerge="1">
                  <a:txBody>
                    <a:bodyPr/>
                    <a:lstStyle/>
                    <a:p>
                      <a:pPr algn="ct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latin typeface="+mn-lt"/>
                        </a:rPr>
                        <a:t>7%</a:t>
                      </a:r>
                      <a:endParaRPr lang="fr-FR" sz="1200" b="0" i="0" dirty="0">
                        <a:latin typeface="+mn-lt"/>
                      </a:endParaRPr>
                    </a:p>
                  </a:txBody>
                  <a:tcPr anchor="ctr">
                    <a:solidFill>
                      <a:schemeClr val="bg1">
                        <a:lumMod val="85000"/>
                      </a:schemeClr>
                    </a:solidFill>
                  </a:tcPr>
                </a:tc>
              </a:tr>
              <a:tr h="0">
                <a:tc vMerge="1">
                  <a:txBody>
                    <a:bodyPr/>
                    <a:lstStyle/>
                    <a:p>
                      <a:endParaRPr lang="fr-FR" sz="1400" b="0" i="0" u="none" strike="noStrike" kern="1200" dirty="0">
                        <a:solidFill>
                          <a:srgbClr val="000000"/>
                        </a:solidFill>
                        <a:effectLst/>
                        <a:latin typeface="+mn-lt"/>
                        <a:ea typeface="Verdana" pitchFamily="34" charset="0"/>
                        <a:cs typeface="Calibri" pitchFamily="34" charset="0"/>
                      </a:endParaRPr>
                    </a:p>
                  </a:txBody>
                  <a:tcPr>
                    <a:solidFill>
                      <a:schemeClr val="bg1">
                        <a:lumMod val="85000"/>
                      </a:schemeClr>
                    </a:solidFill>
                  </a:tcPr>
                </a:tc>
                <a:tc vMerge="1">
                  <a:txBody>
                    <a:bodyPr/>
                    <a:lstStyle/>
                    <a:p>
                      <a:pPr algn="ct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rowSpan="2">
                  <a:txBody>
                    <a:bodyPr/>
                    <a:lstStyle/>
                    <a:p>
                      <a:pPr algn="ctr"/>
                      <a:r>
                        <a:rPr lang="fr-FR" sz="1200" b="0" i="0" dirty="0" smtClean="0">
                          <a:latin typeface="+mn-lt"/>
                        </a:rPr>
                        <a:t>7%</a:t>
                      </a:r>
                      <a:endParaRPr lang="fr-FR" sz="1200" b="0" i="0" dirty="0">
                        <a:latin typeface="+mn-lt"/>
                      </a:endParaRPr>
                    </a:p>
                  </a:txBody>
                  <a:tcPr anchor="ctr">
                    <a:solidFill>
                      <a:schemeClr val="bg1">
                        <a:lumMod val="85000"/>
                      </a:schemeClr>
                    </a:solidFill>
                  </a:tcPr>
                </a:tc>
              </a:tr>
              <a:tr h="281922">
                <a:tc>
                  <a:txBody>
                    <a:bodyPr/>
                    <a:lstStyle/>
                    <a:p>
                      <a:r>
                        <a:rPr lang="fr-FR" sz="1400" b="0" i="0" u="none" strike="noStrike" kern="1200" dirty="0" smtClean="0">
                          <a:solidFill>
                            <a:srgbClr val="000000"/>
                          </a:solidFill>
                          <a:effectLst/>
                          <a:latin typeface="+mn-lt"/>
                          <a:ea typeface="Verdana" pitchFamily="34" charset="0"/>
                          <a:cs typeface="Calibri" pitchFamily="34" charset="0"/>
                        </a:rPr>
                        <a:t>Nb de ventes nettes IARD Prévoyance </a:t>
                      </a:r>
                      <a:endParaRPr lang="fr-FR" sz="1400" b="0" i="0" u="none" strike="noStrike" kern="1200" dirty="0">
                        <a:solidFill>
                          <a:srgbClr val="000000"/>
                        </a:solidFill>
                        <a:effectLst/>
                        <a:latin typeface="+mn-lt"/>
                        <a:ea typeface="Verdana" pitchFamily="34" charset="0"/>
                        <a:cs typeface="Calibri" pitchFamily="34" charset="0"/>
                      </a:endParaRPr>
                    </a:p>
                  </a:txBody>
                  <a:tcPr>
                    <a:solidFill>
                      <a:schemeClr val="bg1">
                        <a:lumMod val="85000"/>
                      </a:schemeClr>
                    </a:solidFill>
                  </a:tcPr>
                </a:tc>
                <a:tc vMerge="1">
                  <a:txBody>
                    <a:bodyPr/>
                    <a:lstStyle/>
                    <a:p>
                      <a:endParaRPr lang="fr-FR"/>
                    </a:p>
                  </a:txBody>
                  <a:tcPr/>
                </a:tc>
                <a:tc vMerge="1">
                  <a:txBody>
                    <a:bodyPr/>
                    <a:lstStyle/>
                    <a:p>
                      <a:endParaRPr lang="fr-FR"/>
                    </a:p>
                  </a:txBody>
                  <a:tcPr/>
                </a:tc>
              </a:tr>
              <a:tr h="295978">
                <a:tc>
                  <a:txBody>
                    <a:bodyPr/>
                    <a:lstStyle/>
                    <a:p>
                      <a:r>
                        <a:rPr lang="fr-FR" sz="1400" b="0" i="0" u="none" strike="noStrike" kern="1200" dirty="0" smtClean="0">
                          <a:solidFill>
                            <a:srgbClr val="000000"/>
                          </a:solidFill>
                          <a:effectLst/>
                          <a:latin typeface="+mn-lt"/>
                          <a:ea typeface="Verdana" pitchFamily="34" charset="0"/>
                          <a:cs typeface="Calibri" pitchFamily="34" charset="0"/>
                        </a:rPr>
                        <a:t>Commissions de Services</a:t>
                      </a:r>
                      <a:endParaRPr lang="fr-FR" sz="1400" b="0" i="0" u="none" strike="noStrike" kern="1200" dirty="0">
                        <a:solidFill>
                          <a:srgbClr val="000000"/>
                        </a:solidFill>
                        <a:effectLst/>
                        <a:latin typeface="+mn-lt"/>
                        <a:ea typeface="Verdana" pitchFamily="34" charset="0"/>
                        <a:cs typeface="Calibri" pitchFamily="34" charset="0"/>
                      </a:endParaRPr>
                    </a:p>
                  </a:txBody>
                  <a:tcPr>
                    <a:solidFill>
                      <a:schemeClr val="bg1">
                        <a:lumMod val="85000"/>
                      </a:schemeClr>
                    </a:solidFill>
                  </a:tcPr>
                </a:tc>
                <a:tc vMerge="1">
                  <a:txBody>
                    <a:bodyPr/>
                    <a:lstStyle/>
                    <a:p>
                      <a:pPr algn="ctr"/>
                      <a:endParaRPr lang="fr-FR" sz="1200" b="0" i="1" kern="1200" dirty="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latin typeface="+mn-lt"/>
                        </a:rPr>
                        <a:t>10%</a:t>
                      </a:r>
                      <a:endParaRPr lang="fr-FR" sz="1200" b="0" i="0" dirty="0">
                        <a:latin typeface="+mn-lt"/>
                      </a:endParaRPr>
                    </a:p>
                  </a:txBody>
                  <a:tcPr anchor="ctr">
                    <a:solidFill>
                      <a:schemeClr val="bg1">
                        <a:lumMod val="85000"/>
                      </a:schemeClr>
                    </a:solidFill>
                  </a:tcPr>
                </a:tc>
              </a:tr>
              <a:tr h="302051">
                <a:tc>
                  <a:txBody>
                    <a:bodyPr/>
                    <a:lstStyle/>
                    <a:p>
                      <a:r>
                        <a:rPr lang="fr-FR" sz="1400" b="0" i="0" u="none" strike="noStrike" kern="1200" dirty="0" smtClean="0">
                          <a:solidFill>
                            <a:srgbClr val="000000"/>
                          </a:solidFill>
                          <a:effectLst/>
                          <a:latin typeface="+mn-lt"/>
                          <a:ea typeface="Verdana" pitchFamily="34" charset="0"/>
                          <a:cs typeface="Calibri" pitchFamily="34" charset="0"/>
                        </a:rPr>
                        <a:t>Taux de complétude du DRC sur EER*</a:t>
                      </a:r>
                      <a:endParaRPr lang="fr-FR" sz="1400" b="0" i="0" u="none" strike="noStrike" kern="1200" dirty="0">
                        <a:solidFill>
                          <a:srgbClr val="000000"/>
                        </a:solidFill>
                        <a:effectLst/>
                        <a:latin typeface="+mn-lt"/>
                        <a:ea typeface="Verdana" pitchFamily="34" charset="0"/>
                        <a:cs typeface="Calibri" pitchFamily="34" charset="0"/>
                      </a:endParaRPr>
                    </a:p>
                  </a:txBody>
                  <a:tcPr>
                    <a:solidFill>
                      <a:schemeClr val="bg1">
                        <a:lumMod val="85000"/>
                      </a:schemeClr>
                    </a:solidFill>
                  </a:tcPr>
                </a:tc>
                <a:tc vMerge="1">
                  <a:txBody>
                    <a:bodyPr/>
                    <a:lstStyle/>
                    <a:p>
                      <a:pPr algn="ctr"/>
                      <a:endParaRPr lang="fr-FR" sz="1200" b="0" i="1" kern="1200" dirty="0" smtClean="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200" b="0" i="0" dirty="0" smtClean="0">
                          <a:solidFill>
                            <a:schemeClr val="tx1"/>
                          </a:solidFill>
                          <a:latin typeface="+mn-lt"/>
                        </a:rPr>
                        <a:t>6%</a:t>
                      </a:r>
                      <a:endParaRPr lang="fr-FR" sz="1200" b="0" i="0" dirty="0">
                        <a:solidFill>
                          <a:schemeClr val="tx1"/>
                        </a:solidFill>
                        <a:latin typeface="+mn-lt"/>
                      </a:endParaRPr>
                    </a:p>
                  </a:txBody>
                  <a:tcPr anchor="ctr">
                    <a:solidFill>
                      <a:schemeClr val="bg1">
                        <a:lumMod val="85000"/>
                      </a:schemeClr>
                    </a:solidFill>
                  </a:tcPr>
                </a:tc>
              </a:tr>
              <a:tr h="262540">
                <a:tc>
                  <a:txBody>
                    <a:bodyPr/>
                    <a:lstStyle/>
                    <a:p>
                      <a:pPr marL="0" algn="l" defTabSz="914400" rtl="0" eaLnBrk="1" fontAlgn="ctr" latinLnBrk="0" hangingPunct="1"/>
                      <a:r>
                        <a:rPr lang="fr-FR" sz="1400" b="1" i="1" kern="1200" dirty="0" smtClean="0">
                          <a:solidFill>
                            <a:schemeClr val="tx1"/>
                          </a:solidFill>
                          <a:latin typeface="+mn-lt"/>
                        </a:rPr>
                        <a:t>Total des points</a:t>
                      </a:r>
                      <a:r>
                        <a:rPr lang="fr-FR" sz="1400" b="1" i="1" kern="1200" baseline="0" dirty="0" smtClean="0">
                          <a:solidFill>
                            <a:schemeClr val="tx1"/>
                          </a:solidFill>
                          <a:latin typeface="+mn-lt"/>
                        </a:rPr>
                        <a:t> </a:t>
                      </a:r>
                      <a:r>
                        <a:rPr lang="fr-FR" sz="1400" b="0" i="1" kern="1200" baseline="0" dirty="0" smtClean="0">
                          <a:solidFill>
                            <a:schemeClr val="tx1"/>
                          </a:solidFill>
                          <a:latin typeface="+mn-lt"/>
                        </a:rPr>
                        <a:t>(l’échelle des points est disponible en annexe)</a:t>
                      </a:r>
                      <a:endParaRPr lang="fr-FR" sz="1400" b="0" i="1" kern="1200" dirty="0" smtClean="0">
                        <a:solidFill>
                          <a:schemeClr val="tx1"/>
                        </a:solidFill>
                        <a:latin typeface="+mn-lt"/>
                      </a:endParaRPr>
                    </a:p>
                  </a:txBody>
                  <a:tcPr marL="8959" marR="8959" marT="9525" marB="0" anchor="ctr">
                    <a:solidFill>
                      <a:schemeClr val="bg1">
                        <a:lumMod val="65000"/>
                      </a:schemeClr>
                    </a:solidFill>
                  </a:tcPr>
                </a:tc>
                <a:tc>
                  <a:txBody>
                    <a:bodyPr/>
                    <a:lstStyle/>
                    <a:p>
                      <a:pPr algn="ctr"/>
                      <a:r>
                        <a:rPr lang="fr-FR" dirty="0" smtClean="0"/>
                        <a:t>-</a:t>
                      </a:r>
                      <a:endParaRPr lang="fr-FR" dirty="0"/>
                    </a:p>
                  </a:txBody>
                  <a:tcPr marL="8959" marR="8959" marT="9525" marB="0" anchor="ctr">
                    <a:solidFill>
                      <a:schemeClr val="bg1">
                        <a:lumMod val="65000"/>
                      </a:schemeClr>
                    </a:solidFill>
                  </a:tcPr>
                </a:tc>
                <a:tc>
                  <a:txBody>
                    <a:bodyPr/>
                    <a:lstStyle/>
                    <a:p>
                      <a:pPr algn="ctr"/>
                      <a:r>
                        <a:rPr lang="fr-FR" sz="1400" b="1" i="1" dirty="0" smtClean="0">
                          <a:latin typeface="+mn-lt"/>
                        </a:rPr>
                        <a:t>40%</a:t>
                      </a:r>
                      <a:endParaRPr lang="fr-FR" sz="1400" b="1" i="1" dirty="0">
                        <a:latin typeface="+mn-lt"/>
                      </a:endParaRPr>
                    </a:p>
                  </a:txBody>
                  <a:tcPr marL="8959" marR="8959" marT="9525" marB="0" anchor="ctr">
                    <a:solidFill>
                      <a:schemeClr val="bg1">
                        <a:lumMod val="65000"/>
                      </a:schemeClr>
                    </a:solidFill>
                  </a:tcPr>
                </a:tc>
              </a:tr>
            </a:tbl>
          </a:graphicData>
        </a:graphic>
      </p:graphicFrame>
      <p:sp>
        <p:nvSpPr>
          <p:cNvPr id="6"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Critères COLLECTIFS</a:t>
            </a:r>
            <a:endParaRPr lang="fr-FR" sz="2400" dirty="0">
              <a:solidFill>
                <a:srgbClr val="FF0000"/>
              </a:solidFill>
            </a:endParaRPr>
          </a:p>
        </p:txBody>
      </p:sp>
      <p:sp>
        <p:nvSpPr>
          <p:cNvPr id="7"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a:solidFill>
                  <a:sysClr val="window" lastClr="FFFFFF"/>
                </a:solidFill>
              </a:rPr>
              <a:t>LE métier de Gestionnaire de Clientèle Personnes Protégées </a:t>
            </a:r>
          </a:p>
        </p:txBody>
      </p:sp>
      <p:pic>
        <p:nvPicPr>
          <p:cNvPr id="21"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96875" y="1233397"/>
            <a:ext cx="393700" cy="379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ZoneTexte 13"/>
          <p:cNvSpPr txBox="1"/>
          <p:nvPr/>
        </p:nvSpPr>
        <p:spPr>
          <a:xfrm>
            <a:off x="295780" y="4223822"/>
            <a:ext cx="6038345" cy="338554"/>
          </a:xfrm>
          <a:prstGeom prst="rect">
            <a:avLst/>
          </a:prstGeom>
          <a:noFill/>
        </p:spPr>
        <p:txBody>
          <a:bodyPr wrap="square" rtlCol="0">
            <a:spAutoFit/>
          </a:bodyPr>
          <a:lstStyle/>
          <a:p>
            <a:r>
              <a:rPr lang="fr-FR" sz="1600" dirty="0" smtClean="0">
                <a:solidFill>
                  <a:srgbClr val="000000"/>
                </a:solidFill>
              </a:rPr>
              <a:t>* </a:t>
            </a:r>
            <a:r>
              <a:rPr lang="fr-FR" sz="1200" dirty="0">
                <a:solidFill>
                  <a:srgbClr val="000000"/>
                </a:solidFill>
                <a:ea typeface="Verdana" pitchFamily="34" charset="0"/>
                <a:cs typeface="Calibri" pitchFamily="34" charset="0"/>
              </a:rPr>
              <a:t>Objectif règlementaire : taux de complétude de 100 % sur les EER </a:t>
            </a:r>
          </a:p>
        </p:txBody>
      </p:sp>
      <p:graphicFrame>
        <p:nvGraphicFramePr>
          <p:cNvPr id="2" name="Tableau 1"/>
          <p:cNvGraphicFramePr>
            <a:graphicFrameLocks noGrp="1"/>
          </p:cNvGraphicFramePr>
          <p:nvPr>
            <p:extLst>
              <p:ext uri="{D42A27DB-BD31-4B8C-83A1-F6EECF244321}">
                <p14:modId xmlns:p14="http://schemas.microsoft.com/office/powerpoint/2010/main" val="2824012483"/>
              </p:ext>
            </p:extLst>
          </p:nvPr>
        </p:nvGraphicFramePr>
        <p:xfrm>
          <a:off x="584200" y="4570413"/>
          <a:ext cx="2422697" cy="1782760"/>
        </p:xfrm>
        <a:graphic>
          <a:graphicData uri="http://schemas.openxmlformats.org/drawingml/2006/table">
            <a:tbl>
              <a:tblPr>
                <a:tableStyleId>{5940675A-B579-460E-94D1-54222C63F5DA}</a:tableStyleId>
              </a:tblPr>
              <a:tblGrid>
                <a:gridCol w="1507032"/>
                <a:gridCol w="915665"/>
              </a:tblGrid>
              <a:tr h="222845">
                <a:tc>
                  <a:txBody>
                    <a:bodyPr/>
                    <a:lstStyle/>
                    <a:p>
                      <a:pPr algn="ctr" fontAlgn="ctr"/>
                      <a:r>
                        <a:rPr lang="fr-FR" sz="1100" u="none" strike="noStrike" dirty="0">
                          <a:effectLst/>
                        </a:rPr>
                        <a:t>Taux de complétude</a:t>
                      </a:r>
                      <a:endParaRPr lang="fr-FR" sz="1100" b="0" i="0" u="none" strike="noStrike" dirty="0">
                        <a:solidFill>
                          <a:srgbClr val="000000"/>
                        </a:solidFill>
                        <a:effectLst/>
                        <a:latin typeface="Calibri"/>
                      </a:endParaRPr>
                    </a:p>
                  </a:txBody>
                  <a:tcPr marL="9525" marR="9525" marT="9525" marB="0" anchor="ctr">
                    <a:solidFill>
                      <a:schemeClr val="bg1">
                        <a:lumMod val="65000"/>
                      </a:schemeClr>
                    </a:solidFill>
                  </a:tcPr>
                </a:tc>
                <a:tc>
                  <a:txBody>
                    <a:bodyPr/>
                    <a:lstStyle/>
                    <a:p>
                      <a:pPr algn="ctr" fontAlgn="b"/>
                      <a:r>
                        <a:rPr lang="fr-FR" sz="1100" u="none" strike="noStrike" dirty="0" smtClean="0">
                          <a:effectLst/>
                        </a:rPr>
                        <a:t>Taux </a:t>
                      </a:r>
                      <a:r>
                        <a:rPr lang="fr-FR" sz="1100" u="none" strike="noStrike" dirty="0">
                          <a:effectLst/>
                        </a:rPr>
                        <a:t>d'atteinte</a:t>
                      </a:r>
                      <a:endParaRPr lang="fr-FR" sz="1100" b="0" i="0" u="none" strike="noStrike" dirty="0">
                        <a:solidFill>
                          <a:srgbClr val="000000"/>
                        </a:solidFill>
                        <a:effectLst/>
                        <a:latin typeface="Calibri"/>
                      </a:endParaRPr>
                    </a:p>
                  </a:txBody>
                  <a:tcPr marL="9525" marR="9525" marT="9525" marB="0" anchor="b">
                    <a:solidFill>
                      <a:schemeClr val="bg1">
                        <a:lumMod val="65000"/>
                      </a:schemeClr>
                    </a:solidFill>
                  </a:tcPr>
                </a:tc>
              </a:tr>
              <a:tr h="222845">
                <a:tc>
                  <a:txBody>
                    <a:bodyPr/>
                    <a:lstStyle/>
                    <a:p>
                      <a:pPr algn="ctr" fontAlgn="b"/>
                      <a:r>
                        <a:rPr lang="fr-FR" sz="1100" u="none" strike="noStrike" dirty="0">
                          <a:effectLst/>
                        </a:rPr>
                        <a:t>100%</a:t>
                      </a:r>
                      <a:endParaRPr lang="fr-FR" sz="11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fontAlgn="b"/>
                      <a:r>
                        <a:rPr lang="fr-FR" sz="1100" u="none" strike="noStrike">
                          <a:effectLst/>
                        </a:rPr>
                        <a:t>120%</a:t>
                      </a:r>
                      <a:endParaRPr lang="fr-FR" sz="1100" b="0" i="0" u="none" strike="noStrike">
                        <a:solidFill>
                          <a:srgbClr val="000000"/>
                        </a:solidFill>
                        <a:effectLst/>
                        <a:latin typeface="Calibri"/>
                      </a:endParaRPr>
                    </a:p>
                  </a:txBody>
                  <a:tcPr marL="9525" marR="9525" marT="9525" marB="0" anchor="ctr">
                    <a:solidFill>
                      <a:schemeClr val="bg1"/>
                    </a:solidFill>
                  </a:tcPr>
                </a:tc>
              </a:tr>
              <a:tr h="222845">
                <a:tc>
                  <a:txBody>
                    <a:bodyPr/>
                    <a:lstStyle/>
                    <a:p>
                      <a:pPr algn="ctr" fontAlgn="b"/>
                      <a:r>
                        <a:rPr lang="fr-FR" sz="1100" u="none" strike="noStrike" dirty="0">
                          <a:effectLst/>
                        </a:rPr>
                        <a:t>99%</a:t>
                      </a:r>
                      <a:endParaRPr lang="fr-FR" sz="11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fontAlgn="b"/>
                      <a:r>
                        <a:rPr lang="fr-FR" sz="1100" u="none" strike="noStrike">
                          <a:effectLst/>
                        </a:rPr>
                        <a:t>116%</a:t>
                      </a:r>
                      <a:endParaRPr lang="fr-FR" sz="1100" b="0" i="0" u="none" strike="noStrike">
                        <a:solidFill>
                          <a:srgbClr val="000000"/>
                        </a:solidFill>
                        <a:effectLst/>
                        <a:latin typeface="Calibri"/>
                      </a:endParaRPr>
                    </a:p>
                  </a:txBody>
                  <a:tcPr marL="9525" marR="9525" marT="9525" marB="0" anchor="ctr">
                    <a:solidFill>
                      <a:schemeClr val="bg1"/>
                    </a:solidFill>
                  </a:tcPr>
                </a:tc>
              </a:tr>
              <a:tr h="222845">
                <a:tc>
                  <a:txBody>
                    <a:bodyPr/>
                    <a:lstStyle/>
                    <a:p>
                      <a:pPr algn="ctr" fontAlgn="b"/>
                      <a:r>
                        <a:rPr lang="fr-FR" sz="1100" u="none" strike="noStrike" dirty="0">
                          <a:effectLst/>
                        </a:rPr>
                        <a:t>98%</a:t>
                      </a:r>
                      <a:endParaRPr lang="fr-FR" sz="11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fontAlgn="b"/>
                      <a:r>
                        <a:rPr lang="fr-FR" sz="1100" u="none" strike="noStrike">
                          <a:effectLst/>
                        </a:rPr>
                        <a:t>112%</a:t>
                      </a:r>
                      <a:endParaRPr lang="fr-FR" sz="1100" b="0" i="0" u="none" strike="noStrike">
                        <a:solidFill>
                          <a:srgbClr val="000000"/>
                        </a:solidFill>
                        <a:effectLst/>
                        <a:latin typeface="Calibri"/>
                      </a:endParaRPr>
                    </a:p>
                  </a:txBody>
                  <a:tcPr marL="9525" marR="9525" marT="9525" marB="0" anchor="ctr">
                    <a:solidFill>
                      <a:schemeClr val="bg1"/>
                    </a:solidFill>
                  </a:tcPr>
                </a:tc>
              </a:tr>
              <a:tr h="222845">
                <a:tc>
                  <a:txBody>
                    <a:bodyPr/>
                    <a:lstStyle/>
                    <a:p>
                      <a:pPr algn="ctr" fontAlgn="b"/>
                      <a:r>
                        <a:rPr lang="fr-FR" sz="1100" u="none" strike="noStrike" dirty="0">
                          <a:effectLst/>
                        </a:rPr>
                        <a:t>97%</a:t>
                      </a:r>
                      <a:endParaRPr lang="fr-FR" sz="11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fontAlgn="b"/>
                      <a:r>
                        <a:rPr lang="fr-FR" sz="1100" u="none" strike="noStrike" dirty="0">
                          <a:effectLst/>
                        </a:rPr>
                        <a:t>108%</a:t>
                      </a:r>
                      <a:endParaRPr lang="fr-FR" sz="1100" b="0" i="0" u="none" strike="noStrike" dirty="0">
                        <a:solidFill>
                          <a:srgbClr val="000000"/>
                        </a:solidFill>
                        <a:effectLst/>
                        <a:latin typeface="Calibri"/>
                      </a:endParaRPr>
                    </a:p>
                  </a:txBody>
                  <a:tcPr marL="9525" marR="9525" marT="9525" marB="0" anchor="ctr">
                    <a:solidFill>
                      <a:schemeClr val="bg1"/>
                    </a:solidFill>
                  </a:tcPr>
                </a:tc>
              </a:tr>
              <a:tr h="222845">
                <a:tc>
                  <a:txBody>
                    <a:bodyPr/>
                    <a:lstStyle/>
                    <a:p>
                      <a:pPr algn="ctr" fontAlgn="b"/>
                      <a:r>
                        <a:rPr lang="fr-FR" sz="1100" u="none" strike="noStrike">
                          <a:effectLst/>
                        </a:rPr>
                        <a:t>96%</a:t>
                      </a:r>
                      <a:endParaRPr lang="fr-FR" sz="1100" b="0" i="0" u="none" strike="noStrike">
                        <a:solidFill>
                          <a:srgbClr val="000000"/>
                        </a:solidFill>
                        <a:effectLst/>
                        <a:latin typeface="Calibri"/>
                      </a:endParaRPr>
                    </a:p>
                  </a:txBody>
                  <a:tcPr marL="9525" marR="9525" marT="9525" marB="0" anchor="ctr">
                    <a:solidFill>
                      <a:schemeClr val="bg1"/>
                    </a:solidFill>
                  </a:tcPr>
                </a:tc>
                <a:tc>
                  <a:txBody>
                    <a:bodyPr/>
                    <a:lstStyle/>
                    <a:p>
                      <a:pPr algn="ctr" fontAlgn="b"/>
                      <a:r>
                        <a:rPr lang="fr-FR" sz="1100" u="none" strike="noStrike" dirty="0">
                          <a:effectLst/>
                        </a:rPr>
                        <a:t>104%</a:t>
                      </a:r>
                      <a:endParaRPr lang="fr-FR" sz="1100" b="0" i="0" u="none" strike="noStrike" dirty="0">
                        <a:solidFill>
                          <a:srgbClr val="000000"/>
                        </a:solidFill>
                        <a:effectLst/>
                        <a:latin typeface="Calibri"/>
                      </a:endParaRPr>
                    </a:p>
                  </a:txBody>
                  <a:tcPr marL="9525" marR="9525" marT="9525" marB="0" anchor="ctr">
                    <a:solidFill>
                      <a:schemeClr val="bg1"/>
                    </a:solidFill>
                  </a:tcPr>
                </a:tc>
              </a:tr>
              <a:tr h="222845">
                <a:tc>
                  <a:txBody>
                    <a:bodyPr/>
                    <a:lstStyle/>
                    <a:p>
                      <a:pPr algn="ctr" fontAlgn="b"/>
                      <a:r>
                        <a:rPr lang="fr-FR" sz="1100" u="none" strike="noStrike">
                          <a:effectLst/>
                        </a:rPr>
                        <a:t>95%</a:t>
                      </a:r>
                      <a:endParaRPr lang="fr-FR" sz="1100" b="0" i="0" u="none" strike="noStrike">
                        <a:solidFill>
                          <a:srgbClr val="000000"/>
                        </a:solidFill>
                        <a:effectLst/>
                        <a:latin typeface="Calibri"/>
                      </a:endParaRPr>
                    </a:p>
                  </a:txBody>
                  <a:tcPr marL="9525" marR="9525" marT="9525" marB="0" anchor="ctr">
                    <a:solidFill>
                      <a:schemeClr val="bg1"/>
                    </a:solidFill>
                  </a:tcPr>
                </a:tc>
                <a:tc>
                  <a:txBody>
                    <a:bodyPr/>
                    <a:lstStyle/>
                    <a:p>
                      <a:pPr algn="ctr" fontAlgn="b"/>
                      <a:r>
                        <a:rPr lang="fr-FR" sz="1100" u="none" strike="noStrike" dirty="0">
                          <a:effectLst/>
                        </a:rPr>
                        <a:t>100%</a:t>
                      </a:r>
                      <a:endParaRPr lang="fr-FR" sz="1100" b="0" i="0" u="none" strike="noStrike" dirty="0">
                        <a:solidFill>
                          <a:srgbClr val="000000"/>
                        </a:solidFill>
                        <a:effectLst/>
                        <a:latin typeface="Calibri"/>
                      </a:endParaRPr>
                    </a:p>
                  </a:txBody>
                  <a:tcPr marL="9525" marR="9525" marT="9525" marB="0" anchor="ctr">
                    <a:solidFill>
                      <a:schemeClr val="bg1"/>
                    </a:solidFill>
                  </a:tcPr>
                </a:tc>
              </a:tr>
              <a:tr h="222845">
                <a:tc>
                  <a:txBody>
                    <a:bodyPr/>
                    <a:lstStyle/>
                    <a:p>
                      <a:pPr algn="ctr" fontAlgn="b"/>
                      <a:r>
                        <a:rPr lang="fr-FR" sz="1100" u="none" strike="noStrike">
                          <a:effectLst/>
                        </a:rPr>
                        <a:t>en dessous de 95%  </a:t>
                      </a:r>
                      <a:endParaRPr lang="fr-FR" sz="1100" b="0" i="0" u="none" strike="noStrike">
                        <a:solidFill>
                          <a:srgbClr val="000000"/>
                        </a:solidFill>
                        <a:effectLst/>
                        <a:latin typeface="Calibri"/>
                      </a:endParaRPr>
                    </a:p>
                  </a:txBody>
                  <a:tcPr marL="9525" marR="9525" marT="9525" marB="0" anchor="ctr">
                    <a:solidFill>
                      <a:schemeClr val="bg1"/>
                    </a:solidFill>
                  </a:tcPr>
                </a:tc>
                <a:tc>
                  <a:txBody>
                    <a:bodyPr/>
                    <a:lstStyle/>
                    <a:p>
                      <a:pPr algn="ctr" fontAlgn="b"/>
                      <a:r>
                        <a:rPr lang="fr-FR" sz="1100" u="none" strike="noStrike" dirty="0">
                          <a:effectLst/>
                        </a:rPr>
                        <a:t>0%</a:t>
                      </a:r>
                      <a:endParaRPr lang="fr-FR" sz="1100" b="0" i="0" u="none" strike="noStrike" dirty="0">
                        <a:solidFill>
                          <a:srgbClr val="000000"/>
                        </a:solidFill>
                        <a:effectLst/>
                        <a:latin typeface="Calibri"/>
                      </a:endParaRPr>
                    </a:p>
                  </a:txBody>
                  <a:tcPr marL="9525" marR="9525" marT="9525" marB="0" anchor="ctr">
                    <a:solidFill>
                      <a:schemeClr val="bg1"/>
                    </a:solidFill>
                  </a:tcPr>
                </a:tc>
              </a:tr>
            </a:tbl>
          </a:graphicData>
        </a:graphic>
      </p:graphicFrame>
      <p:sp>
        <p:nvSpPr>
          <p:cNvPr id="8" name="Rectangle 7">
            <a:hlinkClick r:id="rId4"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2277519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Critères INDIVIDUELS</a:t>
            </a:r>
            <a:endParaRPr lang="fr-FR" sz="2400" dirty="0">
              <a:solidFill>
                <a:srgbClr val="FF0000"/>
              </a:solidFill>
            </a:endParaRPr>
          </a:p>
        </p:txBody>
      </p:sp>
      <p:sp>
        <p:nvSpPr>
          <p:cNvPr id="24"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a:solidFill>
                  <a:sysClr val="window" lastClr="FFFFFF"/>
                </a:solidFill>
              </a:rPr>
              <a:t>LE métier de Gestionnaire de Clientèle Personnes Protégées </a:t>
            </a:r>
            <a:endParaRPr lang="fr-FR" sz="2000" dirty="0" smtClean="0">
              <a:solidFill>
                <a:sysClr val="window" lastClr="FFFFFF"/>
              </a:solidFill>
            </a:endParaRPr>
          </a:p>
        </p:txBody>
      </p:sp>
      <p:sp>
        <p:nvSpPr>
          <p:cNvPr id="11" name="Rectangle 10">
            <a:hlinkClick r:id="rId2"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graphicFrame>
        <p:nvGraphicFramePr>
          <p:cNvPr id="13" name="Tableau 12"/>
          <p:cNvGraphicFramePr>
            <a:graphicFrameLocks noGrp="1"/>
          </p:cNvGraphicFramePr>
          <p:nvPr>
            <p:extLst>
              <p:ext uri="{D42A27DB-BD31-4B8C-83A1-F6EECF244321}">
                <p14:modId xmlns:p14="http://schemas.microsoft.com/office/powerpoint/2010/main" val="657732490"/>
              </p:ext>
            </p:extLst>
          </p:nvPr>
        </p:nvGraphicFramePr>
        <p:xfrm>
          <a:off x="810654" y="1390909"/>
          <a:ext cx="7457046" cy="3022305"/>
        </p:xfrm>
        <a:graphic>
          <a:graphicData uri="http://schemas.openxmlformats.org/drawingml/2006/table">
            <a:tbl>
              <a:tblPr firstRow="1" bandRow="1">
                <a:tableStyleId>{5C22544A-7EE6-4342-B048-85BDC9FD1C3A}</a:tableStyleId>
              </a:tblPr>
              <a:tblGrid>
                <a:gridCol w="6158576"/>
                <a:gridCol w="1298470"/>
              </a:tblGrid>
              <a:tr h="564844">
                <a:tc gridSpan="2">
                  <a:txBody>
                    <a:bodyPr/>
                    <a:lstStyle/>
                    <a:p>
                      <a:pPr lvl="1"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individuels pour le métier de GC Personnes Protégées</a:t>
                      </a:r>
                    </a:p>
                  </a:txBody>
                  <a:tcPr marL="86005" marR="86005" anchor="ctr">
                    <a:solidFill>
                      <a:schemeClr val="tx1">
                        <a:lumMod val="50000"/>
                        <a:lumOff val="50000"/>
                      </a:schemeClr>
                    </a:solidFill>
                  </a:tcPr>
                </a:tc>
                <a:tc hMerge="1">
                  <a:txBody>
                    <a:bodyPr/>
                    <a:lstStyle/>
                    <a:p>
                      <a:pPr lvl="1" algn="l"/>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r h="47171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b="1" i="0" dirty="0" smtClean="0">
                          <a:solidFill>
                            <a:schemeClr val="bg1"/>
                          </a:solidFill>
                          <a:latin typeface="+mn-lt"/>
                          <a:ea typeface="Verdana" pitchFamily="34" charset="0"/>
                          <a:cs typeface="Calibri" pitchFamily="34" charset="0"/>
                        </a:rPr>
                        <a:t>Critères – Source </a:t>
                      </a:r>
                    </a:p>
                  </a:txBody>
                  <a:tcPr marL="86005" marR="86005" anchor="ctr">
                    <a:solidFill>
                      <a:schemeClr val="bg1">
                        <a:lumMod val="65000"/>
                      </a:schemeClr>
                    </a:solidFill>
                  </a:tcPr>
                </a:tc>
                <a:tc>
                  <a:txBody>
                    <a:bodyPr/>
                    <a:lstStyle/>
                    <a:p>
                      <a:pPr algn="ctr"/>
                      <a:r>
                        <a:rPr lang="fr-FR" sz="1400" b="1" i="0" kern="1200" baseline="0" dirty="0" smtClean="0">
                          <a:solidFill>
                            <a:schemeClr val="bg1"/>
                          </a:solidFill>
                          <a:latin typeface="+mn-lt"/>
                          <a:ea typeface="Verdana" pitchFamily="34" charset="0"/>
                          <a:cs typeface="Calibri" pitchFamily="34" charset="0"/>
                        </a:rPr>
                        <a:t>GCPP</a:t>
                      </a:r>
                      <a:endParaRPr lang="fr-FR" sz="1400" b="1" i="0" kern="1200" baseline="0" dirty="0">
                        <a:solidFill>
                          <a:schemeClr val="bg1"/>
                        </a:solidFill>
                        <a:latin typeface="+mn-lt"/>
                        <a:ea typeface="Verdana" pitchFamily="34" charset="0"/>
                        <a:cs typeface="Calibri" pitchFamily="34" charset="0"/>
                      </a:endParaRPr>
                    </a:p>
                  </a:txBody>
                  <a:tcPr anchor="ctr">
                    <a:solidFill>
                      <a:schemeClr val="bg1">
                        <a:lumMod val="65000"/>
                      </a:schemeClr>
                    </a:solidFill>
                  </a:tcPr>
                </a:tc>
              </a:tr>
              <a:tr h="59195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Chiffre d’affaires </a:t>
                      </a:r>
                      <a:r>
                        <a:rPr lang="fr-FR" sz="1400" b="0" i="0" kern="1200" dirty="0" err="1" smtClean="0">
                          <a:solidFill>
                            <a:schemeClr val="dk1"/>
                          </a:solidFill>
                          <a:latin typeface="+mn-lt"/>
                          <a:ea typeface="+mn-ea"/>
                          <a:cs typeface="+mn-cs"/>
                        </a:rPr>
                        <a:t>Ass</a:t>
                      </a:r>
                      <a:r>
                        <a:rPr lang="fr-FR" sz="1400" b="0" i="0" kern="1200" dirty="0" smtClean="0">
                          <a:solidFill>
                            <a:schemeClr val="dk1"/>
                          </a:solidFill>
                          <a:latin typeface="+mn-lt"/>
                          <a:ea typeface="+mn-ea"/>
                          <a:cs typeface="+mn-cs"/>
                        </a:rPr>
                        <a:t>. Vie tous supports</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113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 ventes brutes </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91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ventes brutes</a:t>
                      </a:r>
                      <a:r>
                        <a:rPr lang="fr-FR" sz="1400" b="0" i="0" kern="1200" baseline="0" dirty="0" smtClean="0">
                          <a:solidFill>
                            <a:schemeClr val="dk1"/>
                          </a:solidFill>
                          <a:latin typeface="+mn-lt"/>
                          <a:ea typeface="+mn-ea"/>
                          <a:cs typeface="+mn-cs"/>
                        </a:rPr>
                        <a:t> </a:t>
                      </a:r>
                      <a:r>
                        <a:rPr lang="fr-FR" sz="1400" b="0" i="0" kern="1200" dirty="0" smtClean="0">
                          <a:solidFill>
                            <a:schemeClr val="dk1"/>
                          </a:solidFill>
                          <a:latin typeface="+mn-lt"/>
                          <a:ea typeface="+mn-ea"/>
                          <a:cs typeface="+mn-cs"/>
                        </a:rPr>
                        <a:t>IARD/Prévoyance </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r h="491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Nb de ventes brutes de Forfaits</a:t>
                      </a:r>
                    </a:p>
                  </a:txBody>
                  <a:tcPr anchor="ctr">
                    <a:solidFill>
                      <a:schemeClr val="bg1">
                        <a:lumMod val="85000"/>
                      </a:schemeClr>
                    </a:solidFill>
                  </a:tcPr>
                </a:tc>
                <a:tc>
                  <a:txBody>
                    <a:bodyPr/>
                    <a:lstStyle/>
                    <a:p>
                      <a:pPr algn="ctr"/>
                      <a:endParaRPr lang="fr-FR" sz="1200" dirty="0">
                        <a:solidFill>
                          <a:schemeClr val="tx1"/>
                        </a:solidFill>
                      </a:endParaRPr>
                    </a:p>
                  </a:txBody>
                  <a:tcPr anchor="ctr">
                    <a:solidFill>
                      <a:schemeClr val="bg1">
                        <a:lumMod val="85000"/>
                      </a:schemeClr>
                    </a:solidFill>
                  </a:tcPr>
                </a:tc>
              </a:tr>
            </a:tbl>
          </a:graphicData>
        </a:graphic>
      </p:graphicFrame>
      <p:pic>
        <p:nvPicPr>
          <p:cNvPr id="14"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84818" y="1427935"/>
            <a:ext cx="516368" cy="467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431966" y="3053934"/>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430734" y="2553362"/>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442725" y="3534329"/>
            <a:ext cx="290456" cy="284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Image 18"/>
          <p:cNvPicPr/>
          <p:nvPr/>
        </p:nvPicPr>
        <p:blipFill>
          <a:blip r:embed="rId5" cstate="email">
            <a:extLst>
              <a:ext uri="{28A0092B-C50C-407E-A947-70E740481C1C}">
                <a14:useLocalDpi xmlns:a14="http://schemas.microsoft.com/office/drawing/2010/main"/>
              </a:ext>
            </a:extLst>
          </a:blip>
          <a:stretch>
            <a:fillRect/>
          </a:stretch>
        </p:blipFill>
        <p:spPr>
          <a:xfrm>
            <a:off x="2194560" y="1970201"/>
            <a:ext cx="346520" cy="447448"/>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73950" y="4041776"/>
            <a:ext cx="29210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77271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extLst>
              <p:ext uri="{D42A27DB-BD31-4B8C-83A1-F6EECF244321}">
                <p14:modId xmlns:p14="http://schemas.microsoft.com/office/powerpoint/2010/main" val="1800983110"/>
              </p:ext>
            </p:extLst>
          </p:nvPr>
        </p:nvGraphicFramePr>
        <p:xfrm>
          <a:off x="311972" y="1194099"/>
          <a:ext cx="8465316" cy="665523"/>
        </p:xfrm>
        <a:graphic>
          <a:graphicData uri="http://schemas.openxmlformats.org/drawingml/2006/table">
            <a:tbl>
              <a:tblPr firstRow="1" bandRow="1">
                <a:tableStyleId>{5C22544A-7EE6-4342-B048-85BDC9FD1C3A}</a:tableStyleId>
              </a:tblPr>
              <a:tblGrid>
                <a:gridCol w="8465316"/>
              </a:tblGrid>
              <a:tr h="665523">
                <a:tc>
                  <a:txBody>
                    <a:bodyPr/>
                    <a:lstStyle/>
                    <a:p>
                      <a:pPr lvl="2"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Critères d’appréciation managériale pour le métier de GC Personnes Protégées</a:t>
                      </a:r>
                    </a:p>
                  </a:txBody>
                  <a:tcPr marL="86005" marR="86005" anchor="ctr">
                    <a:solidFill>
                      <a:schemeClr val="tx1">
                        <a:lumMod val="50000"/>
                        <a:lumOff val="50000"/>
                      </a:schemeClr>
                    </a:solidFill>
                  </a:tcPr>
                </a:tc>
              </a:tr>
            </a:tbl>
          </a:graphicData>
        </a:graphic>
      </p:graphicFrame>
      <p:pic>
        <p:nvPicPr>
          <p:cNvPr id="5122"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77825" y="1258646"/>
            <a:ext cx="978947" cy="528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352" y="189383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Impact" panose="020B0806030902050204" pitchFamily="34" charset="0"/>
            </a:endParaRPr>
          </a:p>
        </p:txBody>
      </p:sp>
      <p:sp>
        <p:nvSpPr>
          <p:cNvPr id="6" name="Espace réservé du contenu 1"/>
          <p:cNvSpPr txBox="1">
            <a:spLocks/>
          </p:cNvSpPr>
          <p:nvPr/>
        </p:nvSpPr>
        <p:spPr>
          <a:xfrm>
            <a:off x="64944" y="2096170"/>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Clr>
                <a:srgbClr val="FF0000"/>
              </a:buClr>
              <a:buFont typeface="Wingdings" panose="05000000000000000000" pitchFamily="2" charset="2"/>
              <a:buNone/>
            </a:pPr>
            <a:r>
              <a:rPr lang="fr-FR" sz="1600" b="1" dirty="0">
                <a:solidFill>
                  <a:srgbClr val="000000"/>
                </a:solidFill>
              </a:rPr>
              <a:t>Esprit d’équipe</a:t>
            </a:r>
          </a:p>
          <a:p>
            <a:pPr marL="0" indent="0" algn="ctr">
              <a:spcBef>
                <a:spcPts val="0"/>
              </a:spcBef>
              <a:buClr>
                <a:srgbClr val="FF0000"/>
              </a:buClr>
              <a:buFont typeface="Wingdings" panose="05000000000000000000" pitchFamily="2" charset="2"/>
              <a:buNone/>
            </a:pPr>
            <a:endParaRPr lang="fr-FR" b="1" dirty="0">
              <a:solidFill>
                <a:srgbClr val="000000"/>
              </a:solidFill>
            </a:endParaRPr>
          </a:p>
        </p:txBody>
      </p:sp>
      <p:sp>
        <p:nvSpPr>
          <p:cNvPr id="10" name="Rectangle 9"/>
          <p:cNvSpPr/>
          <p:nvPr/>
        </p:nvSpPr>
        <p:spPr>
          <a:xfrm>
            <a:off x="2282386" y="1880293"/>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Impact" panose="020B0806030902050204" pitchFamily="34" charset="0"/>
            </a:endParaRPr>
          </a:p>
        </p:txBody>
      </p:sp>
      <p:sp>
        <p:nvSpPr>
          <p:cNvPr id="11" name="Rectangle 10"/>
          <p:cNvSpPr/>
          <p:nvPr/>
        </p:nvSpPr>
        <p:spPr>
          <a:xfrm>
            <a:off x="4424937" y="189105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Impact" panose="020B0806030902050204" pitchFamily="34" charset="0"/>
            </a:endParaRPr>
          </a:p>
        </p:txBody>
      </p:sp>
      <p:sp>
        <p:nvSpPr>
          <p:cNvPr id="12" name="Rectangle 11"/>
          <p:cNvSpPr/>
          <p:nvPr/>
        </p:nvSpPr>
        <p:spPr>
          <a:xfrm>
            <a:off x="6525474" y="1891051"/>
            <a:ext cx="2416605"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Impact" panose="020B0806030902050204" pitchFamily="34" charset="0"/>
            </a:endParaRPr>
          </a:p>
        </p:txBody>
      </p:sp>
      <p:cxnSp>
        <p:nvCxnSpPr>
          <p:cNvPr id="3" name="Connecteur droit 2"/>
          <p:cNvCxnSpPr/>
          <p:nvPr/>
        </p:nvCxnSpPr>
        <p:spPr>
          <a:xfrm>
            <a:off x="344245" y="2689412"/>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ZoneTexte 3"/>
          <p:cNvSpPr txBox="1"/>
          <p:nvPr/>
        </p:nvSpPr>
        <p:spPr>
          <a:xfrm>
            <a:off x="279699" y="2678653"/>
            <a:ext cx="1430767" cy="276999"/>
          </a:xfrm>
          <a:prstGeom prst="rect">
            <a:avLst/>
          </a:prstGeom>
          <a:noFill/>
        </p:spPr>
        <p:txBody>
          <a:bodyPr wrap="square" rtlCol="0">
            <a:spAutoFit/>
          </a:bodyPr>
          <a:lstStyle/>
          <a:p>
            <a:r>
              <a:rPr lang="fr-FR" sz="1200" i="1" dirty="0" smtClean="0">
                <a:solidFill>
                  <a:srgbClr val="000000"/>
                </a:solidFill>
              </a:rPr>
              <a:t>Exemples :</a:t>
            </a:r>
            <a:endParaRPr lang="fr-FR" sz="1200" i="1" dirty="0">
              <a:solidFill>
                <a:srgbClr val="000000"/>
              </a:solidFill>
            </a:endParaRPr>
          </a:p>
        </p:txBody>
      </p:sp>
      <p:sp>
        <p:nvSpPr>
          <p:cNvPr id="15" name="Espace réservé du contenu 1"/>
          <p:cNvSpPr txBox="1">
            <a:spLocks/>
          </p:cNvSpPr>
          <p:nvPr/>
        </p:nvSpPr>
        <p:spPr>
          <a:xfrm>
            <a:off x="2272122" y="2108716"/>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Clr>
                <a:srgbClr val="FF0000"/>
              </a:buClr>
              <a:buFont typeface="Wingdings" panose="05000000000000000000" pitchFamily="2" charset="2"/>
              <a:buNone/>
            </a:pPr>
            <a:r>
              <a:rPr lang="fr-FR" sz="1600" b="1" dirty="0">
                <a:solidFill>
                  <a:srgbClr val="000000"/>
                </a:solidFill>
              </a:rPr>
              <a:t>Esprit </a:t>
            </a:r>
            <a:r>
              <a:rPr lang="fr-FR" sz="1600" b="1" dirty="0" smtClean="0">
                <a:solidFill>
                  <a:srgbClr val="000000"/>
                </a:solidFill>
              </a:rPr>
              <a:t>d’initiative</a:t>
            </a:r>
            <a:endParaRPr lang="fr-FR" sz="1600" b="1" dirty="0">
              <a:solidFill>
                <a:srgbClr val="000000"/>
              </a:solidFill>
            </a:endParaRPr>
          </a:p>
        </p:txBody>
      </p:sp>
      <p:cxnSp>
        <p:nvCxnSpPr>
          <p:cNvPr id="16" name="Connecteur droit 15"/>
          <p:cNvCxnSpPr/>
          <p:nvPr/>
        </p:nvCxnSpPr>
        <p:spPr>
          <a:xfrm>
            <a:off x="2551423" y="2701958"/>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2486877" y="2691199"/>
            <a:ext cx="1430767" cy="276999"/>
          </a:xfrm>
          <a:prstGeom prst="rect">
            <a:avLst/>
          </a:prstGeom>
          <a:noFill/>
        </p:spPr>
        <p:txBody>
          <a:bodyPr wrap="square" rtlCol="0">
            <a:spAutoFit/>
          </a:bodyPr>
          <a:lstStyle/>
          <a:p>
            <a:r>
              <a:rPr lang="fr-FR" sz="1200" i="1" dirty="0" smtClean="0">
                <a:solidFill>
                  <a:srgbClr val="000000"/>
                </a:solidFill>
              </a:rPr>
              <a:t>Exemples :</a:t>
            </a:r>
            <a:endParaRPr lang="fr-FR" sz="1200" i="1" dirty="0">
              <a:solidFill>
                <a:srgbClr val="000000"/>
              </a:solidFill>
            </a:endParaRPr>
          </a:p>
        </p:txBody>
      </p:sp>
      <p:sp>
        <p:nvSpPr>
          <p:cNvPr id="19" name="Espace réservé du contenu 1"/>
          <p:cNvSpPr txBox="1">
            <a:spLocks/>
          </p:cNvSpPr>
          <p:nvPr/>
        </p:nvSpPr>
        <p:spPr>
          <a:xfrm>
            <a:off x="4328626" y="2110511"/>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Clr>
                <a:srgbClr val="FF0000"/>
              </a:buClr>
              <a:buFont typeface="Wingdings" panose="05000000000000000000" pitchFamily="2" charset="2"/>
              <a:buNone/>
            </a:pPr>
            <a:r>
              <a:rPr lang="fr-FR" sz="1600" b="1" dirty="0">
                <a:solidFill>
                  <a:srgbClr val="000000"/>
                </a:solidFill>
              </a:rPr>
              <a:t>Adaptabilité</a:t>
            </a:r>
          </a:p>
        </p:txBody>
      </p:sp>
      <p:cxnSp>
        <p:nvCxnSpPr>
          <p:cNvPr id="20" name="Connecteur droit 19"/>
          <p:cNvCxnSpPr/>
          <p:nvPr/>
        </p:nvCxnSpPr>
        <p:spPr>
          <a:xfrm>
            <a:off x="4607927" y="2703753"/>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4543381" y="2692994"/>
            <a:ext cx="1430767" cy="276999"/>
          </a:xfrm>
          <a:prstGeom prst="rect">
            <a:avLst/>
          </a:prstGeom>
          <a:noFill/>
        </p:spPr>
        <p:txBody>
          <a:bodyPr wrap="square" rtlCol="0">
            <a:spAutoFit/>
          </a:bodyPr>
          <a:lstStyle/>
          <a:p>
            <a:r>
              <a:rPr lang="fr-FR" sz="1200" i="1" dirty="0" smtClean="0">
                <a:solidFill>
                  <a:srgbClr val="000000"/>
                </a:solidFill>
              </a:rPr>
              <a:t>Exemples :</a:t>
            </a:r>
            <a:endParaRPr lang="fr-FR" sz="1200" i="1" dirty="0">
              <a:solidFill>
                <a:srgbClr val="000000"/>
              </a:solidFill>
            </a:endParaRPr>
          </a:p>
        </p:txBody>
      </p:sp>
      <p:sp>
        <p:nvSpPr>
          <p:cNvPr id="22" name="Espace réservé du contenu 1"/>
          <p:cNvSpPr txBox="1">
            <a:spLocks/>
          </p:cNvSpPr>
          <p:nvPr/>
        </p:nvSpPr>
        <p:spPr>
          <a:xfrm>
            <a:off x="6491046" y="2110504"/>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Clr>
                <a:srgbClr val="FF0000"/>
              </a:buClr>
              <a:buFont typeface="Wingdings" panose="05000000000000000000" pitchFamily="2" charset="2"/>
              <a:buNone/>
            </a:pPr>
            <a:r>
              <a:rPr lang="fr-FR" sz="1600" b="1" dirty="0">
                <a:solidFill>
                  <a:srgbClr val="000000"/>
                </a:solidFill>
              </a:rPr>
              <a:t>Qualité de service</a:t>
            </a:r>
          </a:p>
        </p:txBody>
      </p:sp>
      <p:cxnSp>
        <p:nvCxnSpPr>
          <p:cNvPr id="23" name="Connecteur droit 22"/>
          <p:cNvCxnSpPr/>
          <p:nvPr/>
        </p:nvCxnSpPr>
        <p:spPr>
          <a:xfrm>
            <a:off x="6770347" y="2703746"/>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6705801" y="2692987"/>
            <a:ext cx="1430767" cy="276999"/>
          </a:xfrm>
          <a:prstGeom prst="rect">
            <a:avLst/>
          </a:prstGeom>
          <a:noFill/>
        </p:spPr>
        <p:txBody>
          <a:bodyPr wrap="square" rtlCol="0">
            <a:spAutoFit/>
          </a:bodyPr>
          <a:lstStyle/>
          <a:p>
            <a:r>
              <a:rPr lang="fr-FR" sz="1200" i="1" dirty="0" smtClean="0">
                <a:solidFill>
                  <a:srgbClr val="000000"/>
                </a:solidFill>
              </a:rPr>
              <a:t>Exemples :</a:t>
            </a:r>
            <a:endParaRPr lang="fr-FR" sz="1200" i="1" dirty="0">
              <a:solidFill>
                <a:srgbClr val="000000"/>
              </a:solidFill>
            </a:endParaRPr>
          </a:p>
        </p:txBody>
      </p:sp>
      <p:sp>
        <p:nvSpPr>
          <p:cNvPr id="29"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Critères APPRECIATION MANAGERIALE</a:t>
            </a:r>
            <a:endParaRPr lang="fr-FR" sz="2400" dirty="0">
              <a:solidFill>
                <a:srgbClr val="FF0000"/>
              </a:solidFill>
            </a:endParaRPr>
          </a:p>
        </p:txBody>
      </p:sp>
      <p:sp>
        <p:nvSpPr>
          <p:cNvPr id="30" name="Espace réservé du texte 2"/>
          <p:cNvSpPr txBox="1">
            <a:spLocks/>
          </p:cNvSpPr>
          <p:nvPr/>
        </p:nvSpPr>
        <p:spPr>
          <a:xfrm>
            <a:off x="717882" y="3611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a:solidFill>
                  <a:sysClr val="window" lastClr="FFFFFF"/>
                </a:solidFill>
              </a:rPr>
              <a:t>LE métier de Gestionnaire de Clientèle Personnes Protégées </a:t>
            </a:r>
            <a:endParaRPr lang="fr-FR" sz="2000" dirty="0" smtClean="0">
              <a:solidFill>
                <a:sysClr val="window" lastClr="FFFFFF"/>
              </a:solidFill>
            </a:endParaRPr>
          </a:p>
        </p:txBody>
      </p:sp>
      <p:sp>
        <p:nvSpPr>
          <p:cNvPr id="31" name="Espace réservé du contenu 1"/>
          <p:cNvSpPr txBox="1">
            <a:spLocks/>
          </p:cNvSpPr>
          <p:nvPr/>
        </p:nvSpPr>
        <p:spPr>
          <a:xfrm>
            <a:off x="306162" y="3063174"/>
            <a:ext cx="1943099"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Clr>
                <a:srgbClr val="FF0000"/>
              </a:buClr>
              <a:buFont typeface="Wingdings" panose="05000000000000000000" pitchFamily="2" charset="2"/>
              <a:buNone/>
            </a:pPr>
            <a:r>
              <a:rPr lang="fr-FR" sz="1400" dirty="0" smtClean="0">
                <a:solidFill>
                  <a:srgbClr val="000000"/>
                </a:solidFill>
              </a:rPr>
              <a:t>Polyvalence</a:t>
            </a:r>
            <a:endParaRPr lang="fr-FR" sz="1400" dirty="0">
              <a:solidFill>
                <a:srgbClr val="000000"/>
              </a:solidFill>
            </a:endParaRPr>
          </a:p>
          <a:p>
            <a:pPr marL="0" indent="0">
              <a:spcBef>
                <a:spcPts val="0"/>
              </a:spcBef>
              <a:buClr>
                <a:srgbClr val="FF0000"/>
              </a:buClr>
              <a:buFont typeface="Wingdings" panose="05000000000000000000" pitchFamily="2" charset="2"/>
              <a:buNone/>
            </a:pPr>
            <a:endParaRPr lang="fr-FR" sz="1600" b="1" dirty="0">
              <a:solidFill>
                <a:srgbClr val="000000"/>
              </a:solidFill>
            </a:endParaRPr>
          </a:p>
        </p:txBody>
      </p:sp>
      <p:sp>
        <p:nvSpPr>
          <p:cNvPr id="32" name="Espace réservé du contenu 1"/>
          <p:cNvSpPr txBox="1">
            <a:spLocks/>
          </p:cNvSpPr>
          <p:nvPr/>
        </p:nvSpPr>
        <p:spPr>
          <a:xfrm>
            <a:off x="2459550" y="3086478"/>
            <a:ext cx="1943099"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Clr>
                <a:srgbClr val="FF0000"/>
              </a:buClr>
              <a:buFont typeface="Wingdings" panose="05000000000000000000" pitchFamily="2" charset="2"/>
              <a:buNone/>
            </a:pPr>
            <a:r>
              <a:rPr lang="fr-FR" sz="1400" dirty="0">
                <a:solidFill>
                  <a:srgbClr val="000000"/>
                </a:solidFill>
              </a:rPr>
              <a:t>Force de proposition</a:t>
            </a:r>
          </a:p>
          <a:p>
            <a:pPr marL="0" indent="0">
              <a:spcBef>
                <a:spcPts val="0"/>
              </a:spcBef>
              <a:buClr>
                <a:srgbClr val="FF0000"/>
              </a:buClr>
              <a:buFont typeface="Wingdings" panose="05000000000000000000" pitchFamily="2" charset="2"/>
              <a:buNone/>
            </a:pPr>
            <a:r>
              <a:rPr lang="fr-FR" sz="1400" dirty="0">
                <a:solidFill>
                  <a:srgbClr val="000000"/>
                </a:solidFill>
              </a:rPr>
              <a:t>Actions conduites en vue de l’amélioration du travail </a:t>
            </a:r>
            <a:r>
              <a:rPr lang="fr-FR" sz="1400" dirty="0" smtClean="0">
                <a:solidFill>
                  <a:srgbClr val="000000"/>
                </a:solidFill>
              </a:rPr>
              <a:t>…</a:t>
            </a:r>
            <a:endParaRPr lang="fr-FR" sz="1400" dirty="0">
              <a:solidFill>
                <a:srgbClr val="000000"/>
              </a:solidFill>
            </a:endParaRPr>
          </a:p>
          <a:p>
            <a:pPr marL="0" indent="0">
              <a:spcBef>
                <a:spcPts val="0"/>
              </a:spcBef>
              <a:buClr>
                <a:srgbClr val="FF0000"/>
              </a:buClr>
              <a:buFont typeface="Wingdings" panose="05000000000000000000" pitchFamily="2" charset="2"/>
              <a:buNone/>
            </a:pPr>
            <a:endParaRPr lang="fr-FR" sz="1600" b="1" dirty="0">
              <a:solidFill>
                <a:srgbClr val="000000"/>
              </a:solidFill>
            </a:endParaRPr>
          </a:p>
        </p:txBody>
      </p:sp>
      <p:sp>
        <p:nvSpPr>
          <p:cNvPr id="33" name="Espace réservé du contenu 1"/>
          <p:cNvSpPr txBox="1">
            <a:spLocks/>
          </p:cNvSpPr>
          <p:nvPr/>
        </p:nvSpPr>
        <p:spPr>
          <a:xfrm>
            <a:off x="4707972" y="3075720"/>
            <a:ext cx="1943099"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Clr>
                <a:srgbClr val="FF0000"/>
              </a:buClr>
              <a:buFont typeface="Wingdings" panose="05000000000000000000" pitchFamily="2" charset="2"/>
              <a:buNone/>
            </a:pPr>
            <a:r>
              <a:rPr lang="fr-FR" sz="1400" dirty="0">
                <a:solidFill>
                  <a:srgbClr val="000000"/>
                </a:solidFill>
              </a:rPr>
              <a:t>Utilisation de la </a:t>
            </a:r>
            <a:r>
              <a:rPr lang="fr-FR" sz="1400" dirty="0" smtClean="0">
                <a:solidFill>
                  <a:srgbClr val="000000"/>
                </a:solidFill>
              </a:rPr>
              <a:t>SED, </a:t>
            </a:r>
            <a:r>
              <a:rPr lang="fr-FR" sz="1400" dirty="0">
                <a:solidFill>
                  <a:srgbClr val="000000"/>
                </a:solidFill>
              </a:rPr>
              <a:t>gestion de </a:t>
            </a:r>
            <a:r>
              <a:rPr lang="fr-FR" sz="1400" dirty="0" smtClean="0">
                <a:solidFill>
                  <a:srgbClr val="000000"/>
                </a:solidFill>
              </a:rPr>
              <a:t>portefeuilles</a:t>
            </a:r>
          </a:p>
          <a:p>
            <a:pPr marL="0" indent="0">
              <a:spcBef>
                <a:spcPts val="0"/>
              </a:spcBef>
              <a:buClr>
                <a:srgbClr val="FF0000"/>
              </a:buClr>
              <a:buFont typeface="Wingdings" panose="05000000000000000000" pitchFamily="2" charset="2"/>
              <a:buNone/>
            </a:pPr>
            <a:r>
              <a:rPr lang="fr-FR" sz="1400" dirty="0" smtClean="0">
                <a:solidFill>
                  <a:srgbClr val="000000"/>
                </a:solidFill>
              </a:rPr>
              <a:t>…</a:t>
            </a:r>
            <a:endParaRPr lang="fr-FR" sz="1400" dirty="0">
              <a:solidFill>
                <a:srgbClr val="000000"/>
              </a:solidFill>
            </a:endParaRPr>
          </a:p>
          <a:p>
            <a:pPr marL="0" indent="0">
              <a:spcBef>
                <a:spcPts val="0"/>
              </a:spcBef>
              <a:buClr>
                <a:srgbClr val="FF0000"/>
              </a:buClr>
              <a:buFont typeface="Wingdings" panose="05000000000000000000" pitchFamily="2" charset="2"/>
              <a:buNone/>
            </a:pPr>
            <a:endParaRPr lang="fr-FR" sz="1600" b="1" dirty="0">
              <a:solidFill>
                <a:srgbClr val="000000"/>
              </a:solidFill>
            </a:endParaRPr>
          </a:p>
        </p:txBody>
      </p:sp>
      <p:sp>
        <p:nvSpPr>
          <p:cNvPr id="34" name="Espace réservé du contenu 1"/>
          <p:cNvSpPr txBox="1">
            <a:spLocks/>
          </p:cNvSpPr>
          <p:nvPr/>
        </p:nvSpPr>
        <p:spPr>
          <a:xfrm>
            <a:off x="6915150" y="3077508"/>
            <a:ext cx="1943099"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a:solidFill>
                  <a:srgbClr val="000000"/>
                </a:solidFill>
              </a:rPr>
              <a:t>Ponctualité, </a:t>
            </a:r>
            <a:r>
              <a:rPr lang="fr-FR" sz="1400" dirty="0" smtClean="0">
                <a:latin typeface="Arial Narrow" panose="020B0606020202030204" pitchFamily="34" charset="0"/>
              </a:rPr>
              <a:t>respect </a:t>
            </a:r>
            <a:r>
              <a:rPr lang="fr-FR" sz="1400" dirty="0">
                <a:latin typeface="Arial Narrow" panose="020B0606020202030204" pitchFamily="34" charset="0"/>
              </a:rPr>
              <a:t>des formations réglementaires, …</a:t>
            </a:r>
          </a:p>
          <a:p>
            <a:pPr marL="0" indent="0">
              <a:spcBef>
                <a:spcPts val="0"/>
              </a:spcBef>
              <a:buClr>
                <a:srgbClr val="FF0000"/>
              </a:buClr>
              <a:buFont typeface="Wingdings" panose="05000000000000000000" pitchFamily="2" charset="2"/>
              <a:buNone/>
            </a:pPr>
            <a:endParaRPr lang="fr-FR" sz="1600" b="1" dirty="0">
              <a:solidFill>
                <a:srgbClr val="000000"/>
              </a:solidFill>
            </a:endParaRPr>
          </a:p>
        </p:txBody>
      </p:sp>
      <p:sp>
        <p:nvSpPr>
          <p:cNvPr id="26" name="Rectangle 25">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6496822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Grp="1" noChangeAspect="1"/>
          </p:cNvPicPr>
          <p:nvPr>
            <p:ph type="pic" sz="quarter" idx="21"/>
          </p:nvPr>
        </p:nvPicPr>
        <p:blipFill rotWithShape="1">
          <a:blip r:embed="rId2" cstate="email">
            <a:extLst>
              <a:ext uri="{28A0092B-C50C-407E-A947-70E740481C1C}">
                <a14:useLocalDpi xmlns:a14="http://schemas.microsoft.com/office/drawing/2010/main"/>
              </a:ext>
            </a:extLst>
          </a:blip>
          <a:srcRect/>
          <a:stretch/>
        </p:blipFill>
        <p:spPr>
          <a:xfrm>
            <a:off x="409575" y="247650"/>
            <a:ext cx="8201025" cy="5554663"/>
          </a:xfrm>
        </p:spPr>
      </p:pic>
      <p:sp>
        <p:nvSpPr>
          <p:cNvPr id="112" name="Titre 111"/>
          <p:cNvSpPr>
            <a:spLocks noGrp="1"/>
          </p:cNvSpPr>
          <p:nvPr>
            <p:ph type="ctrTitle"/>
          </p:nvPr>
        </p:nvSpPr>
        <p:spPr>
          <a:xfrm>
            <a:off x="400050" y="3107055"/>
            <a:ext cx="8474074" cy="1198245"/>
          </a:xfrm>
          <a:solidFill>
            <a:schemeClr val="bg1"/>
          </a:solidFill>
        </p:spPr>
        <p:txBody>
          <a:bodyPr>
            <a:normAutofit fontScale="90000"/>
          </a:bodyPr>
          <a:lstStyle/>
          <a:p>
            <a:r>
              <a:rPr lang="fr-FR" dirty="0">
                <a:solidFill>
                  <a:schemeClr val="tx2"/>
                </a:solidFill>
              </a:rPr>
              <a:t/>
            </a:r>
            <a:br>
              <a:rPr lang="fr-FR" dirty="0">
                <a:solidFill>
                  <a:schemeClr val="tx2"/>
                </a:solidFill>
              </a:rPr>
            </a:br>
            <a:r>
              <a:rPr lang="fr-FR" sz="3100" dirty="0" smtClean="0">
                <a:solidFill>
                  <a:schemeClr val="tx2"/>
                </a:solidFill>
              </a:rPr>
              <a:t>LE BONUS MANAGERIAL</a:t>
            </a:r>
            <a:r>
              <a:rPr lang="fr-FR" dirty="0">
                <a:solidFill>
                  <a:schemeClr val="tx2"/>
                </a:solidFill>
              </a:rPr>
              <a:t/>
            </a:r>
            <a:br>
              <a:rPr lang="fr-FR" dirty="0">
                <a:solidFill>
                  <a:schemeClr val="tx2"/>
                </a:solidFill>
              </a:rPr>
            </a:b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2" name="ZoneTexte 1"/>
          <p:cNvSpPr txBox="1"/>
          <p:nvPr/>
        </p:nvSpPr>
        <p:spPr>
          <a:xfrm>
            <a:off x="438149" y="5867400"/>
            <a:ext cx="8086725" cy="584775"/>
          </a:xfrm>
          <a:prstGeom prst="rect">
            <a:avLst/>
          </a:prstGeom>
          <a:noFill/>
        </p:spPr>
        <p:txBody>
          <a:bodyPr wrap="square" rtlCol="0">
            <a:spAutoFit/>
          </a:bodyPr>
          <a:lstStyle/>
          <a:p>
            <a:pPr algn="just"/>
            <a:r>
              <a:rPr lang="fr-FR" sz="1600" b="1" dirty="0" smtClean="0">
                <a:solidFill>
                  <a:srgbClr val="000000"/>
                </a:solidFill>
              </a:rPr>
              <a:t>Métiers concernés : </a:t>
            </a:r>
            <a:r>
              <a:rPr lang="fr-FR" sz="1600" dirty="0" smtClean="0">
                <a:solidFill>
                  <a:srgbClr val="000000"/>
                </a:solidFill>
              </a:rPr>
              <a:t>Directeur d’Unité Commerciale – Directeur de Clientèle Gestion Privée – Directeur d’Agence – Directeur d’Agence Adjoint</a:t>
            </a:r>
            <a:endParaRPr lang="fr-FR" sz="1600" dirty="0">
              <a:solidFill>
                <a:srgbClr val="000000"/>
              </a:solidFill>
            </a:endParaRPr>
          </a:p>
        </p:txBody>
      </p:sp>
    </p:spTree>
    <p:extLst>
      <p:ext uri="{BB962C8B-B14F-4D97-AF65-F5344CB8AC3E}">
        <p14:creationId xmlns:p14="http://schemas.microsoft.com/office/powerpoint/2010/main" val="21807030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smtClean="0">
                <a:solidFill>
                  <a:sysClr val="window" lastClr="FFFFFF"/>
                </a:solidFill>
              </a:rPr>
              <a:t>LE BONUS MANAGERIAL</a:t>
            </a:r>
            <a:endParaRPr lang="fr-FR" sz="1400" dirty="0">
              <a:solidFill>
                <a:sysClr val="window" lastClr="FFFFFF"/>
              </a:solidFill>
            </a:endParaRPr>
          </a:p>
        </p:txBody>
      </p:sp>
      <p:sp>
        <p:nvSpPr>
          <p:cNvPr id="27"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PRINCIPES</a:t>
            </a:r>
            <a:endParaRPr lang="fr-FR" sz="2400" dirty="0">
              <a:solidFill>
                <a:srgbClr val="FF0000"/>
              </a:solidFill>
            </a:endParaRPr>
          </a:p>
        </p:txBody>
      </p:sp>
      <p:sp>
        <p:nvSpPr>
          <p:cNvPr id="29" name="Rectangle 28"/>
          <p:cNvSpPr/>
          <p:nvPr/>
        </p:nvSpPr>
        <p:spPr>
          <a:xfrm>
            <a:off x="485907" y="1281207"/>
            <a:ext cx="8172318" cy="17763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pic>
        <p:nvPicPr>
          <p:cNvPr id="30" name="Picture 6"/>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258683" y="1294798"/>
            <a:ext cx="842482" cy="913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6"/>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947060" y="1327804"/>
            <a:ext cx="863029" cy="913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Espace réservé du contenu 1"/>
          <p:cNvSpPr txBox="1">
            <a:spLocks/>
          </p:cNvSpPr>
          <p:nvPr/>
        </p:nvSpPr>
        <p:spPr>
          <a:xfrm>
            <a:off x="375114" y="2158998"/>
            <a:ext cx="3061699" cy="52663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Wingdings" panose="05000000000000000000" pitchFamily="2" charset="2"/>
              <a:buNone/>
            </a:pPr>
            <a:r>
              <a:rPr lang="fr-FR" b="1" dirty="0" smtClean="0">
                <a:latin typeface="Arial Narrow" panose="020B0606020202030204" pitchFamily="34" charset="0"/>
              </a:rPr>
              <a:t>Appréciation managériale </a:t>
            </a:r>
          </a:p>
          <a:p>
            <a:pPr marL="0" indent="0" algn="ctr">
              <a:spcBef>
                <a:spcPts val="0"/>
              </a:spcBef>
              <a:buFont typeface="Wingdings" panose="05000000000000000000" pitchFamily="2" charset="2"/>
              <a:buNone/>
            </a:pPr>
            <a:r>
              <a:rPr lang="fr-FR" sz="2400" b="1" dirty="0" smtClean="0">
                <a:latin typeface="Arial Narrow" panose="020B0606020202030204" pitchFamily="34" charset="0"/>
              </a:rPr>
              <a:t>100%</a:t>
            </a:r>
            <a:endParaRPr lang="fr-FR" b="1" dirty="0" smtClean="0">
              <a:latin typeface="Arial Narrow" panose="020B0606020202030204" pitchFamily="34" charset="0"/>
            </a:endParaRPr>
          </a:p>
        </p:txBody>
      </p:sp>
      <p:sp>
        <p:nvSpPr>
          <p:cNvPr id="33" name="Espace réservé du contenu 1"/>
          <p:cNvSpPr txBox="1">
            <a:spLocks/>
          </p:cNvSpPr>
          <p:nvPr/>
        </p:nvSpPr>
        <p:spPr>
          <a:xfrm>
            <a:off x="3511550" y="1384300"/>
            <a:ext cx="4918075" cy="1366838"/>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0"/>
              </a:spcBef>
              <a:buNone/>
            </a:pPr>
            <a:r>
              <a:rPr lang="fr-FR" sz="1600" dirty="0" smtClean="0">
                <a:latin typeface="Arial Narrow" panose="020B0606020202030204" pitchFamily="34" charset="0"/>
              </a:rPr>
              <a:t>Pour les emplois de </a:t>
            </a:r>
            <a:r>
              <a:rPr lang="fr-FR" sz="1600" dirty="0">
                <a:latin typeface="Arial Narrow" panose="020B0606020202030204" pitchFamily="34" charset="0"/>
              </a:rPr>
              <a:t>managers</a:t>
            </a:r>
            <a:r>
              <a:rPr lang="fr-FR" sz="1400" dirty="0">
                <a:latin typeface="Arial Narrow" panose="020B0606020202030204" pitchFamily="34" charset="0"/>
              </a:rPr>
              <a:t> (Directeur d’Unité Commerciale – Directeur de Clientèle Gestion Privée – Directeur d’Agence – Directeur d’Agence </a:t>
            </a:r>
            <a:r>
              <a:rPr lang="fr-FR" sz="1400" dirty="0" smtClean="0">
                <a:latin typeface="Arial Narrow" panose="020B0606020202030204" pitchFamily="34" charset="0"/>
              </a:rPr>
              <a:t>Adjoint), </a:t>
            </a:r>
            <a:r>
              <a:rPr lang="fr-FR" sz="1600" dirty="0" smtClean="0">
                <a:latin typeface="Arial Narrow" panose="020B0606020202030204" pitchFamily="34" charset="0"/>
              </a:rPr>
              <a:t>le Bonus Managérial peut être attribué dans la limite des montants définis </a:t>
            </a:r>
            <a:r>
              <a:rPr lang="fr-FR" sz="1600" dirty="0">
                <a:latin typeface="Arial Narrow" panose="020B0606020202030204" pitchFamily="34" charset="0"/>
              </a:rPr>
              <a:t>ci-dessous et sur la base des critères </a:t>
            </a:r>
            <a:r>
              <a:rPr lang="fr-FR" sz="1600" dirty="0" smtClean="0">
                <a:latin typeface="Arial Narrow" panose="020B0606020202030204" pitchFamily="34" charset="0"/>
              </a:rPr>
              <a:t>définis dans le slide ci-après.</a:t>
            </a:r>
            <a:endParaRPr lang="fr-FR" sz="1600" dirty="0">
              <a:latin typeface="Arial Narrow" panose="020B0606020202030204" pitchFamily="34" charset="0"/>
            </a:endParaRPr>
          </a:p>
        </p:txBody>
      </p:sp>
      <p:graphicFrame>
        <p:nvGraphicFramePr>
          <p:cNvPr id="35" name="Tableau 34"/>
          <p:cNvGraphicFramePr>
            <a:graphicFrameLocks noGrp="1"/>
          </p:cNvGraphicFramePr>
          <p:nvPr>
            <p:extLst>
              <p:ext uri="{D42A27DB-BD31-4B8C-83A1-F6EECF244321}">
                <p14:modId xmlns:p14="http://schemas.microsoft.com/office/powerpoint/2010/main" val="1106050887"/>
              </p:ext>
            </p:extLst>
          </p:nvPr>
        </p:nvGraphicFramePr>
        <p:xfrm>
          <a:off x="877331" y="3124200"/>
          <a:ext cx="6637893" cy="2260083"/>
        </p:xfrm>
        <a:graphic>
          <a:graphicData uri="http://schemas.openxmlformats.org/drawingml/2006/table">
            <a:tbl>
              <a:tblPr firstRow="1" bandRow="1">
                <a:tableStyleId>{5C22544A-7EE6-4342-B048-85BDC9FD1C3A}</a:tableStyleId>
              </a:tblPr>
              <a:tblGrid>
                <a:gridCol w="4590921"/>
                <a:gridCol w="2046972"/>
              </a:tblGrid>
              <a:tr h="632459">
                <a:tc>
                  <a:txBody>
                    <a:bodyPr/>
                    <a:lstStyle/>
                    <a:p>
                      <a:pPr algn="ctr"/>
                      <a:r>
                        <a:rPr lang="fr-FR" sz="1400" b="1" i="0" dirty="0" smtClean="0">
                          <a:solidFill>
                            <a:schemeClr val="bg1"/>
                          </a:solidFill>
                          <a:latin typeface="+mn-lt"/>
                          <a:ea typeface="Verdana" pitchFamily="34" charset="0"/>
                          <a:cs typeface="Calibri" pitchFamily="34" charset="0"/>
                        </a:rPr>
                        <a:t>Métier</a:t>
                      </a:r>
                      <a:endParaRPr lang="fr-FR" sz="1400" b="1" i="0" dirty="0">
                        <a:solidFill>
                          <a:schemeClr val="bg1"/>
                        </a:solidFill>
                        <a:latin typeface="+mn-lt"/>
                        <a:ea typeface="Verdana" pitchFamily="34" charset="0"/>
                        <a:cs typeface="Calibri" pitchFamily="34" charset="0"/>
                      </a:endParaRPr>
                    </a:p>
                  </a:txBody>
                  <a:tcPr marL="86005" marR="86005" anchor="ctr">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0" baseline="0" dirty="0" smtClean="0">
                          <a:solidFill>
                            <a:schemeClr val="bg1"/>
                          </a:solidFill>
                          <a:latin typeface="+mn-lt"/>
                          <a:ea typeface="Verdana" pitchFamily="34" charset="0"/>
                          <a:cs typeface="Calibri" pitchFamily="34" charset="0"/>
                        </a:rPr>
                        <a:t>Montant maximum du Bonus</a:t>
                      </a:r>
                    </a:p>
                  </a:txBody>
                  <a:tcPr marL="86005" marR="86005" anchor="ctr">
                    <a:solidFill>
                      <a:schemeClr val="bg1">
                        <a:lumMod val="65000"/>
                      </a:schemeClr>
                    </a:solidFill>
                  </a:tcPr>
                </a:tc>
              </a:tr>
              <a:tr h="411363">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Directeur d’Unité Commerciale</a:t>
                      </a: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4 000€</a:t>
                      </a:r>
                      <a:endParaRPr lang="fr-FR" sz="1400" b="0" i="0" kern="1200" dirty="0">
                        <a:solidFill>
                          <a:schemeClr val="dk1"/>
                        </a:solidFill>
                        <a:latin typeface="+mn-lt"/>
                        <a:ea typeface="+mn-ea"/>
                        <a:cs typeface="+mn-cs"/>
                      </a:endParaRPr>
                    </a:p>
                  </a:txBody>
                  <a:tcPr anchor="ctr">
                    <a:solidFill>
                      <a:schemeClr val="bg1">
                        <a:lumMod val="85000"/>
                      </a:schemeClr>
                    </a:solidFill>
                  </a:tcPr>
                </a:tc>
              </a:tr>
              <a:tr h="411363">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dirty="0" smtClean="0">
                          <a:latin typeface="Arial Narrow" panose="020B0606020202030204" pitchFamily="34" charset="0"/>
                        </a:rPr>
                        <a:t>Directeur d’Agence </a:t>
                      </a:r>
                      <a:endParaRPr lang="fr-FR" sz="1400" b="0" i="0" kern="1200" dirty="0" smtClean="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0" i="0" kern="1200" dirty="0" smtClean="0">
                          <a:solidFill>
                            <a:schemeClr val="dk1"/>
                          </a:solidFill>
                          <a:latin typeface="+mn-lt"/>
                          <a:ea typeface="+mn-ea"/>
                          <a:cs typeface="+mn-cs"/>
                        </a:rPr>
                        <a:t>3 500€</a:t>
                      </a:r>
                    </a:p>
                  </a:txBody>
                  <a:tcPr anchor="ctr">
                    <a:solidFill>
                      <a:schemeClr val="bg1">
                        <a:lumMod val="85000"/>
                      </a:schemeClr>
                    </a:solidFill>
                  </a:tcPr>
                </a:tc>
              </a:tr>
              <a:tr h="402449">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dirty="0" smtClean="0">
                          <a:latin typeface="Arial Narrow" panose="020B0606020202030204" pitchFamily="34" charset="0"/>
                        </a:rPr>
                        <a:t>Directeur d’Agence Adjoint</a:t>
                      </a:r>
                      <a:endParaRPr lang="fr-FR" sz="1400" b="0" i="0" kern="1200" dirty="0" smtClean="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3 500€</a:t>
                      </a:r>
                      <a:endParaRPr lang="fr-FR" sz="1400" b="0" i="0" kern="1200" dirty="0">
                        <a:solidFill>
                          <a:schemeClr val="dk1"/>
                        </a:solidFill>
                        <a:latin typeface="+mn-lt"/>
                        <a:ea typeface="+mn-ea"/>
                        <a:cs typeface="+mn-cs"/>
                      </a:endParaRPr>
                    </a:p>
                  </a:txBody>
                  <a:tcPr anchor="ctr">
                    <a:solidFill>
                      <a:schemeClr val="bg1">
                        <a:lumMod val="85000"/>
                      </a:schemeClr>
                    </a:solidFill>
                  </a:tcPr>
                </a:tc>
              </a:tr>
              <a:tr h="402449">
                <a:tc>
                  <a:txBody>
                    <a:bodyPr/>
                    <a:lstStyle/>
                    <a:p>
                      <a:pPr marL="0" marR="0" indent="0" algn="just" defTabSz="914400" rtl="0" eaLnBrk="1" fontAlgn="ctr" latinLnBrk="0" hangingPunct="1">
                        <a:lnSpc>
                          <a:spcPct val="100000"/>
                        </a:lnSpc>
                        <a:spcBef>
                          <a:spcPts val="0"/>
                        </a:spcBef>
                        <a:spcAft>
                          <a:spcPts val="0"/>
                        </a:spcAft>
                        <a:buClrTx/>
                        <a:buSzTx/>
                        <a:buFontTx/>
                        <a:buNone/>
                        <a:tabLst/>
                        <a:defRPr/>
                      </a:pPr>
                      <a:r>
                        <a:rPr lang="fr-FR" sz="1400" dirty="0" smtClean="0">
                          <a:latin typeface="Arial Narrow" panose="020B0606020202030204" pitchFamily="34" charset="0"/>
                        </a:rPr>
                        <a:t>Directeur de Clientèle Gestion Privée </a:t>
                      </a:r>
                      <a:endParaRPr lang="fr-FR" sz="1400" b="0" i="0" kern="1200" dirty="0" smtClean="0">
                        <a:solidFill>
                          <a:schemeClr val="dk1"/>
                        </a:solidFill>
                        <a:latin typeface="+mn-lt"/>
                        <a:ea typeface="+mn-ea"/>
                        <a:cs typeface="+mn-cs"/>
                      </a:endParaRPr>
                    </a:p>
                  </a:txBody>
                  <a:tcPr marL="8959" marR="8959" marT="9525" marB="0" anchor="ctr">
                    <a:solidFill>
                      <a:schemeClr val="bg1">
                        <a:lumMod val="85000"/>
                      </a:schemeClr>
                    </a:solidFill>
                  </a:tcPr>
                </a:tc>
                <a:tc>
                  <a:txBody>
                    <a:bodyPr/>
                    <a:lstStyle/>
                    <a:p>
                      <a:pPr algn="ctr"/>
                      <a:r>
                        <a:rPr lang="fr-FR" sz="1400" b="0" i="0" kern="1200" dirty="0" smtClean="0">
                          <a:solidFill>
                            <a:schemeClr val="dk1"/>
                          </a:solidFill>
                          <a:latin typeface="+mn-lt"/>
                          <a:ea typeface="+mn-ea"/>
                          <a:cs typeface="+mn-cs"/>
                        </a:rPr>
                        <a:t>4</a:t>
                      </a:r>
                      <a:r>
                        <a:rPr lang="fr-FR" sz="1400" b="0" i="0" kern="1200" baseline="0" dirty="0" smtClean="0">
                          <a:solidFill>
                            <a:schemeClr val="dk1"/>
                          </a:solidFill>
                          <a:latin typeface="+mn-lt"/>
                          <a:ea typeface="+mn-ea"/>
                          <a:cs typeface="+mn-cs"/>
                        </a:rPr>
                        <a:t> 000€</a:t>
                      </a:r>
                      <a:endParaRPr lang="fr-FR" sz="1400" b="0" i="0" kern="1200" dirty="0">
                        <a:solidFill>
                          <a:schemeClr val="dk1"/>
                        </a:solidFill>
                        <a:latin typeface="+mn-lt"/>
                        <a:ea typeface="+mn-ea"/>
                        <a:cs typeface="+mn-cs"/>
                      </a:endParaRPr>
                    </a:p>
                  </a:txBody>
                  <a:tcPr anchor="ctr">
                    <a:solidFill>
                      <a:schemeClr val="bg1">
                        <a:lumMod val="85000"/>
                      </a:schemeClr>
                    </a:solidFill>
                  </a:tcPr>
                </a:tc>
              </a:tr>
            </a:tbl>
          </a:graphicData>
        </a:graphic>
      </p:graphicFrame>
      <p:sp>
        <p:nvSpPr>
          <p:cNvPr id="10" name="Rectangle 9">
            <a:hlinkClick r:id="rId4"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7916683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smtClean="0">
                <a:solidFill>
                  <a:sysClr val="window" lastClr="FFFFFF"/>
                </a:solidFill>
              </a:rPr>
              <a:t>LE BONUS MANAGERIAL</a:t>
            </a:r>
            <a:endParaRPr lang="fr-FR" sz="1400" dirty="0">
              <a:solidFill>
                <a:sysClr val="window" lastClr="FFFFFF"/>
              </a:solidFill>
            </a:endParaRPr>
          </a:p>
        </p:txBody>
      </p:sp>
      <p:sp>
        <p:nvSpPr>
          <p:cNvPr id="27"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critères d’appréciation</a:t>
            </a:r>
            <a:endParaRPr lang="fr-FR" sz="2400" dirty="0">
              <a:solidFill>
                <a:srgbClr val="FF0000"/>
              </a:solidFill>
            </a:endParaRPr>
          </a:p>
        </p:txBody>
      </p:sp>
      <p:graphicFrame>
        <p:nvGraphicFramePr>
          <p:cNvPr id="10" name="Tableau 9"/>
          <p:cNvGraphicFramePr>
            <a:graphicFrameLocks noGrp="1"/>
          </p:cNvGraphicFramePr>
          <p:nvPr>
            <p:extLst>
              <p:ext uri="{D42A27DB-BD31-4B8C-83A1-F6EECF244321}">
                <p14:modId xmlns:p14="http://schemas.microsoft.com/office/powerpoint/2010/main" val="3417184507"/>
              </p:ext>
            </p:extLst>
          </p:nvPr>
        </p:nvGraphicFramePr>
        <p:xfrm>
          <a:off x="311972" y="1194099"/>
          <a:ext cx="8465316" cy="665523"/>
        </p:xfrm>
        <a:graphic>
          <a:graphicData uri="http://schemas.openxmlformats.org/drawingml/2006/table">
            <a:tbl>
              <a:tblPr firstRow="1" bandRow="1">
                <a:tableStyleId>{5C22544A-7EE6-4342-B048-85BDC9FD1C3A}</a:tableStyleId>
              </a:tblPr>
              <a:tblGrid>
                <a:gridCol w="8465316"/>
              </a:tblGrid>
              <a:tr h="665523">
                <a:tc>
                  <a:txBody>
                    <a:bodyPr/>
                    <a:lstStyle/>
                    <a:p>
                      <a:pPr lvl="2"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Grille d’évaluation pour les métiers de DUC,</a:t>
                      </a:r>
                      <a:r>
                        <a:rPr lang="fr-FR" sz="1800" i="0" baseline="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DA</a:t>
                      </a:r>
                      <a:r>
                        <a:rPr lang="fr-FR" sz="1800" i="0" baseline="0" dirty="0" smtClean="0">
                          <a:solidFill>
                            <a:schemeClr val="bg1"/>
                          </a:solidFill>
                          <a:latin typeface="+mn-lt"/>
                          <a:ea typeface="Verdana" pitchFamily="34" charset="0"/>
                          <a:cs typeface="Calibri" pitchFamily="34" charset="0"/>
                        </a:rPr>
                        <a:t> et </a:t>
                      </a:r>
                      <a:r>
                        <a:rPr lang="fr-FR" sz="1800" i="0" dirty="0" smtClean="0">
                          <a:solidFill>
                            <a:schemeClr val="bg1"/>
                          </a:solidFill>
                          <a:latin typeface="+mn-lt"/>
                          <a:ea typeface="Verdana" pitchFamily="34" charset="0"/>
                          <a:cs typeface="Calibri" pitchFamily="34" charset="0"/>
                        </a:rPr>
                        <a:t>DAA</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bl>
          </a:graphicData>
        </a:graphic>
      </p:graphicFrame>
      <p:pic>
        <p:nvPicPr>
          <p:cNvPr id="11"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58775" y="1258646"/>
            <a:ext cx="978947" cy="528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161352" y="189383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3" name="Espace réservé du contenu 1"/>
          <p:cNvSpPr txBox="1">
            <a:spLocks/>
          </p:cNvSpPr>
          <p:nvPr/>
        </p:nvSpPr>
        <p:spPr>
          <a:xfrm>
            <a:off x="64944" y="2096170"/>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smtClean="0">
                <a:latin typeface="Arial Narrow" panose="020B0606020202030204" pitchFamily="34" charset="0"/>
              </a:rPr>
              <a:t>Animation</a:t>
            </a:r>
            <a:endParaRPr lang="fr-FR" sz="1600" b="1" dirty="0">
              <a:latin typeface="Arial Narrow" panose="020B0606020202030204" pitchFamily="34" charset="0"/>
            </a:endParaRPr>
          </a:p>
          <a:p>
            <a:pPr marL="0" indent="0" algn="ctr">
              <a:spcBef>
                <a:spcPts val="0"/>
              </a:spcBef>
              <a:buNone/>
            </a:pPr>
            <a:endParaRPr lang="fr-FR" b="1" dirty="0">
              <a:latin typeface="Arial Narrow" panose="020B0606020202030204" pitchFamily="34" charset="0"/>
            </a:endParaRPr>
          </a:p>
        </p:txBody>
      </p:sp>
      <p:sp>
        <p:nvSpPr>
          <p:cNvPr id="14" name="Rectangle 13"/>
          <p:cNvSpPr/>
          <p:nvPr/>
        </p:nvSpPr>
        <p:spPr>
          <a:xfrm>
            <a:off x="2282386" y="1880293"/>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5" name="Rectangle 14"/>
          <p:cNvSpPr/>
          <p:nvPr/>
        </p:nvSpPr>
        <p:spPr>
          <a:xfrm>
            <a:off x="4424937" y="189105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6" name="Rectangle 15"/>
          <p:cNvSpPr/>
          <p:nvPr/>
        </p:nvSpPr>
        <p:spPr>
          <a:xfrm>
            <a:off x="6525475" y="1891051"/>
            <a:ext cx="225181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7" name="Espace réservé du contenu 1"/>
          <p:cNvSpPr txBox="1">
            <a:spLocks/>
          </p:cNvSpPr>
          <p:nvPr/>
        </p:nvSpPr>
        <p:spPr>
          <a:xfrm>
            <a:off x="246976" y="3063174"/>
            <a:ext cx="1990388"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smtClean="0">
                <a:latin typeface="Arial Narrow" panose="020B0606020202030204" pitchFamily="34" charset="0"/>
              </a:rPr>
              <a:t>Réalisation de :</a:t>
            </a:r>
          </a:p>
          <a:p>
            <a:pPr>
              <a:spcBef>
                <a:spcPts val="0"/>
              </a:spcBef>
              <a:buClrTx/>
              <a:buFont typeface="Arial Narrow" panose="020B0606020202030204" pitchFamily="34" charset="0"/>
              <a:buChar char="−"/>
            </a:pPr>
            <a:r>
              <a:rPr lang="fr-FR" sz="1400" dirty="0" smtClean="0">
                <a:latin typeface="Arial Narrow" panose="020B0606020202030204" pitchFamily="34" charset="0"/>
              </a:rPr>
              <a:t>briefs périodiques,</a:t>
            </a:r>
          </a:p>
          <a:p>
            <a:pPr>
              <a:spcBef>
                <a:spcPts val="0"/>
              </a:spcBef>
              <a:buClrTx/>
              <a:buFont typeface="Arial Narrow" panose="020B0606020202030204" pitchFamily="34" charset="0"/>
              <a:buChar char="−"/>
            </a:pPr>
            <a:r>
              <a:rPr lang="fr-FR" sz="1400" dirty="0" smtClean="0">
                <a:latin typeface="Arial Narrow" panose="020B0606020202030204" pitchFamily="34" charset="0"/>
              </a:rPr>
              <a:t>Entretiens managériaux,</a:t>
            </a:r>
          </a:p>
          <a:p>
            <a:pPr>
              <a:spcBef>
                <a:spcPts val="0"/>
              </a:spcBef>
              <a:buClrTx/>
              <a:buFont typeface="Arial Narrow" panose="020B0606020202030204" pitchFamily="34" charset="0"/>
              <a:buChar char="−"/>
            </a:pPr>
            <a:r>
              <a:rPr lang="fr-FR" sz="1400" dirty="0" smtClean="0">
                <a:latin typeface="Arial Narrow" panose="020B0606020202030204" pitchFamily="34" charset="0"/>
              </a:rPr>
              <a:t>Réunions d’équipe</a:t>
            </a:r>
          </a:p>
          <a:p>
            <a:pPr marL="0" indent="0">
              <a:spcBef>
                <a:spcPts val="0"/>
              </a:spcBef>
              <a:buClrTx/>
              <a:buNone/>
            </a:pPr>
            <a:r>
              <a:rPr lang="fr-FR" sz="1400" dirty="0" smtClean="0">
                <a:latin typeface="Arial Narrow" panose="020B0606020202030204" pitchFamily="34" charset="0"/>
              </a:rPr>
              <a:t>Accompagnement lors de prise de fonction, de retour de formation.</a:t>
            </a:r>
          </a:p>
          <a:p>
            <a:pPr marL="0" indent="0">
              <a:spcBef>
                <a:spcPts val="0"/>
              </a:spcBef>
              <a:buClrTx/>
              <a:buNone/>
            </a:pPr>
            <a:r>
              <a:rPr lang="fr-FR" sz="1400" dirty="0" smtClean="0">
                <a:latin typeface="Arial Narrow" panose="020B0606020202030204" pitchFamily="34" charset="0"/>
              </a:rPr>
              <a:t>Accompagnement/soutien sur dossier et/ou client spécifique</a:t>
            </a:r>
          </a:p>
          <a:p>
            <a:pPr marL="0" indent="0">
              <a:spcBef>
                <a:spcPts val="0"/>
              </a:spcBef>
              <a:buClrTx/>
              <a:buNone/>
            </a:pPr>
            <a:r>
              <a:rPr lang="fr-FR" sz="1400" dirty="0" smtClean="0">
                <a:latin typeface="Arial Narrow" panose="020B0606020202030204" pitchFamily="34" charset="0"/>
              </a:rPr>
              <a:t>…</a:t>
            </a:r>
            <a:endParaRPr lang="fr-FR" sz="1400" dirty="0">
              <a:latin typeface="Arial Narrow" panose="020B0606020202030204" pitchFamily="34" charset="0"/>
            </a:endParaRPr>
          </a:p>
          <a:p>
            <a:pPr marL="0" indent="0">
              <a:spcBef>
                <a:spcPts val="0"/>
              </a:spcBef>
              <a:buNone/>
            </a:pPr>
            <a:endParaRPr lang="fr-FR" sz="1600" b="1" dirty="0">
              <a:latin typeface="Arial Narrow" panose="020B0606020202030204" pitchFamily="34" charset="0"/>
            </a:endParaRPr>
          </a:p>
        </p:txBody>
      </p:sp>
      <p:cxnSp>
        <p:nvCxnSpPr>
          <p:cNvPr id="18" name="Connecteur droit 17"/>
          <p:cNvCxnSpPr/>
          <p:nvPr/>
        </p:nvCxnSpPr>
        <p:spPr>
          <a:xfrm>
            <a:off x="344245" y="2689412"/>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279699" y="2678653"/>
            <a:ext cx="1806276" cy="276999"/>
          </a:xfrm>
          <a:prstGeom prst="rect">
            <a:avLst/>
          </a:prstGeom>
          <a:noFill/>
        </p:spPr>
        <p:txBody>
          <a:bodyPr wrap="square" rtlCol="0">
            <a:spAutoFit/>
          </a:bodyPr>
          <a:lstStyle/>
          <a:p>
            <a:r>
              <a:rPr lang="fr-FR" sz="1200" i="1" dirty="0" smtClean="0"/>
              <a:t>Exemples non exhaustifs :</a:t>
            </a:r>
            <a:endParaRPr lang="fr-FR" sz="1200" i="1" dirty="0"/>
          </a:p>
        </p:txBody>
      </p:sp>
      <p:sp>
        <p:nvSpPr>
          <p:cNvPr id="20" name="Espace réservé du contenu 1"/>
          <p:cNvSpPr txBox="1">
            <a:spLocks/>
          </p:cNvSpPr>
          <p:nvPr/>
        </p:nvSpPr>
        <p:spPr>
          <a:xfrm>
            <a:off x="2272122" y="2108716"/>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smtClean="0">
                <a:latin typeface="Arial Narrow" panose="020B0606020202030204" pitchFamily="34" charset="0"/>
              </a:rPr>
              <a:t>Management de la qualité, satisfaction client</a:t>
            </a:r>
            <a:endParaRPr lang="fr-FR" sz="1600" b="1" dirty="0">
              <a:latin typeface="Arial Narrow" panose="020B0606020202030204" pitchFamily="34" charset="0"/>
            </a:endParaRPr>
          </a:p>
        </p:txBody>
      </p:sp>
      <p:cxnSp>
        <p:nvCxnSpPr>
          <p:cNvPr id="21" name="Connecteur droit 20"/>
          <p:cNvCxnSpPr/>
          <p:nvPr/>
        </p:nvCxnSpPr>
        <p:spPr>
          <a:xfrm>
            <a:off x="2551423" y="2701958"/>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2486877" y="2691199"/>
            <a:ext cx="1856523" cy="276999"/>
          </a:xfrm>
          <a:prstGeom prst="rect">
            <a:avLst/>
          </a:prstGeom>
          <a:noFill/>
        </p:spPr>
        <p:txBody>
          <a:bodyPr wrap="square" rtlCol="0">
            <a:spAutoFit/>
          </a:bodyPr>
          <a:lstStyle/>
          <a:p>
            <a:r>
              <a:rPr lang="fr-FR" sz="1200" i="1" dirty="0"/>
              <a:t>Exemples non exhaustifs </a:t>
            </a:r>
            <a:r>
              <a:rPr lang="fr-FR" sz="1200" i="1" dirty="0" smtClean="0"/>
              <a:t>:</a:t>
            </a:r>
            <a:endParaRPr lang="fr-FR" sz="1200" i="1" dirty="0"/>
          </a:p>
        </p:txBody>
      </p:sp>
      <p:sp>
        <p:nvSpPr>
          <p:cNvPr id="23" name="Espace réservé du contenu 1"/>
          <p:cNvSpPr txBox="1">
            <a:spLocks/>
          </p:cNvSpPr>
          <p:nvPr/>
        </p:nvSpPr>
        <p:spPr>
          <a:xfrm>
            <a:off x="4328626" y="2110511"/>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smtClean="0">
                <a:latin typeface="Arial Narrow" panose="020B0606020202030204" pitchFamily="34" charset="0"/>
              </a:rPr>
              <a:t>Gestion du Risque</a:t>
            </a:r>
            <a:endParaRPr lang="fr-FR" sz="1600" b="1" dirty="0">
              <a:latin typeface="Arial Narrow" panose="020B0606020202030204" pitchFamily="34" charset="0"/>
            </a:endParaRPr>
          </a:p>
        </p:txBody>
      </p:sp>
      <p:cxnSp>
        <p:nvCxnSpPr>
          <p:cNvPr id="24" name="Connecteur droit 23"/>
          <p:cNvCxnSpPr/>
          <p:nvPr/>
        </p:nvCxnSpPr>
        <p:spPr>
          <a:xfrm>
            <a:off x="4607927" y="2703753"/>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p:cNvSpPr txBox="1"/>
          <p:nvPr/>
        </p:nvSpPr>
        <p:spPr>
          <a:xfrm>
            <a:off x="4543381" y="2692994"/>
            <a:ext cx="1914569" cy="276999"/>
          </a:xfrm>
          <a:prstGeom prst="rect">
            <a:avLst/>
          </a:prstGeom>
          <a:noFill/>
        </p:spPr>
        <p:txBody>
          <a:bodyPr wrap="square" rtlCol="0">
            <a:spAutoFit/>
          </a:bodyPr>
          <a:lstStyle/>
          <a:p>
            <a:r>
              <a:rPr lang="fr-FR" sz="1200" i="1" dirty="0" smtClean="0"/>
              <a:t>Exemples </a:t>
            </a:r>
            <a:r>
              <a:rPr lang="fr-FR" sz="1200" i="1" dirty="0"/>
              <a:t>non exhaustifs :</a:t>
            </a:r>
          </a:p>
        </p:txBody>
      </p:sp>
      <p:sp>
        <p:nvSpPr>
          <p:cNvPr id="28" name="Espace réservé du contenu 1"/>
          <p:cNvSpPr txBox="1">
            <a:spLocks/>
          </p:cNvSpPr>
          <p:nvPr/>
        </p:nvSpPr>
        <p:spPr>
          <a:xfrm>
            <a:off x="6491046" y="2110504"/>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smtClean="0">
                <a:latin typeface="Arial Narrow" panose="020B0606020202030204" pitchFamily="34" charset="0"/>
              </a:rPr>
              <a:t>Prise en compte des priorités de l’entreprise</a:t>
            </a:r>
            <a:endParaRPr lang="fr-FR" sz="1600" b="1" dirty="0">
              <a:latin typeface="Arial Narrow" panose="020B0606020202030204" pitchFamily="34" charset="0"/>
            </a:endParaRPr>
          </a:p>
        </p:txBody>
      </p:sp>
      <p:cxnSp>
        <p:nvCxnSpPr>
          <p:cNvPr id="34" name="Connecteur droit 33"/>
          <p:cNvCxnSpPr/>
          <p:nvPr/>
        </p:nvCxnSpPr>
        <p:spPr>
          <a:xfrm>
            <a:off x="6770347" y="2703746"/>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ZoneTexte 35"/>
          <p:cNvSpPr txBox="1"/>
          <p:nvPr/>
        </p:nvSpPr>
        <p:spPr>
          <a:xfrm>
            <a:off x="6705801" y="2692987"/>
            <a:ext cx="2071487" cy="276999"/>
          </a:xfrm>
          <a:prstGeom prst="rect">
            <a:avLst/>
          </a:prstGeom>
          <a:noFill/>
        </p:spPr>
        <p:txBody>
          <a:bodyPr wrap="square" rtlCol="0">
            <a:spAutoFit/>
          </a:bodyPr>
          <a:lstStyle/>
          <a:p>
            <a:r>
              <a:rPr lang="fr-FR" sz="1200" i="1" dirty="0"/>
              <a:t>Exemples non exhaustifs </a:t>
            </a:r>
            <a:r>
              <a:rPr lang="fr-FR" sz="1200" i="1" dirty="0" smtClean="0"/>
              <a:t>:</a:t>
            </a:r>
            <a:endParaRPr lang="fr-FR" sz="1200" i="1" dirty="0"/>
          </a:p>
        </p:txBody>
      </p:sp>
      <p:sp>
        <p:nvSpPr>
          <p:cNvPr id="37" name="Espace réservé du contenu 1"/>
          <p:cNvSpPr txBox="1">
            <a:spLocks/>
          </p:cNvSpPr>
          <p:nvPr/>
        </p:nvSpPr>
        <p:spPr>
          <a:xfrm>
            <a:off x="2410284" y="3086478"/>
            <a:ext cx="1895015"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smtClean="0">
                <a:latin typeface="Arial Narrow" panose="020B0606020202030204" pitchFamily="34" charset="0"/>
              </a:rPr>
              <a:t>Organisation de l’agence pour une meilleure satisfaction client (actions mise en place)</a:t>
            </a:r>
          </a:p>
          <a:p>
            <a:pPr marL="0" indent="0">
              <a:spcBef>
                <a:spcPts val="0"/>
              </a:spcBef>
              <a:buNone/>
            </a:pPr>
            <a:r>
              <a:rPr lang="fr-FR" sz="1400" dirty="0" smtClean="0">
                <a:latin typeface="Arial Narrow" panose="020B0606020202030204" pitchFamily="34" charset="0"/>
              </a:rPr>
              <a:t>Gestion et/ou appui de l’équipe en cas de situation sensible</a:t>
            </a:r>
          </a:p>
          <a:p>
            <a:pPr marL="0" indent="0">
              <a:spcBef>
                <a:spcPts val="0"/>
              </a:spcBef>
              <a:buNone/>
            </a:pPr>
            <a:r>
              <a:rPr lang="fr-FR" sz="1400" dirty="0" smtClean="0">
                <a:latin typeface="Arial Narrow" panose="020B0606020202030204" pitchFamily="34" charset="0"/>
              </a:rPr>
              <a:t>Management des formations réglementaires, …</a:t>
            </a:r>
            <a:endParaRPr lang="fr-FR" sz="1400" dirty="0">
              <a:latin typeface="Arial Narrow" panose="020B0606020202030204" pitchFamily="34" charset="0"/>
            </a:endParaRPr>
          </a:p>
          <a:p>
            <a:pPr marL="0" indent="0">
              <a:spcBef>
                <a:spcPts val="0"/>
              </a:spcBef>
              <a:buNone/>
            </a:pPr>
            <a:endParaRPr lang="fr-FR" sz="1600" b="1" dirty="0">
              <a:latin typeface="Arial Narrow" panose="020B0606020202030204" pitchFamily="34" charset="0"/>
            </a:endParaRPr>
          </a:p>
        </p:txBody>
      </p:sp>
      <p:sp>
        <p:nvSpPr>
          <p:cNvPr id="38" name="Espace réservé du contenu 1"/>
          <p:cNvSpPr txBox="1">
            <a:spLocks/>
          </p:cNvSpPr>
          <p:nvPr/>
        </p:nvSpPr>
        <p:spPr>
          <a:xfrm>
            <a:off x="4658706" y="3075720"/>
            <a:ext cx="1895015"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smtClean="0">
                <a:latin typeface="Arial Narrow" panose="020B0606020202030204" pitchFamily="34" charset="0"/>
              </a:rPr>
              <a:t>Organisation des ressources pour anticiper et réduire le risque(actions mises en place)</a:t>
            </a:r>
          </a:p>
          <a:p>
            <a:pPr marL="0" indent="0">
              <a:spcBef>
                <a:spcPts val="0"/>
              </a:spcBef>
              <a:buNone/>
            </a:pPr>
            <a:r>
              <a:rPr lang="fr-FR" sz="1400" dirty="0" smtClean="0">
                <a:latin typeface="Arial Narrow" panose="020B0606020202030204" pitchFamily="34" charset="0"/>
              </a:rPr>
              <a:t>…</a:t>
            </a:r>
            <a:endParaRPr lang="fr-FR" sz="1400" dirty="0">
              <a:latin typeface="Arial Narrow" panose="020B0606020202030204" pitchFamily="34" charset="0"/>
            </a:endParaRPr>
          </a:p>
          <a:p>
            <a:pPr marL="0" indent="0">
              <a:spcBef>
                <a:spcPts val="0"/>
              </a:spcBef>
              <a:buNone/>
            </a:pPr>
            <a:endParaRPr lang="fr-FR" sz="1600" b="1" dirty="0">
              <a:latin typeface="Arial Narrow" panose="020B0606020202030204" pitchFamily="34" charset="0"/>
            </a:endParaRPr>
          </a:p>
        </p:txBody>
      </p:sp>
      <p:sp>
        <p:nvSpPr>
          <p:cNvPr id="39" name="Espace réservé du contenu 1"/>
          <p:cNvSpPr txBox="1">
            <a:spLocks/>
          </p:cNvSpPr>
          <p:nvPr/>
        </p:nvSpPr>
        <p:spPr>
          <a:xfrm>
            <a:off x="6629401" y="3077508"/>
            <a:ext cx="2289136"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smtClean="0">
                <a:latin typeface="Arial Narrow" panose="020B0606020202030204" pitchFamily="34" charset="0"/>
              </a:rPr>
              <a:t>Décliner et expliquer la stratégie de l’entreprise (OVMC, SED, IARD, bancarisation, …)</a:t>
            </a:r>
          </a:p>
          <a:p>
            <a:pPr marL="0" indent="0">
              <a:spcBef>
                <a:spcPts val="0"/>
              </a:spcBef>
              <a:buNone/>
            </a:pPr>
            <a:r>
              <a:rPr lang="fr-FR" sz="1400" dirty="0" smtClean="0">
                <a:latin typeface="Arial Narrow" panose="020B0606020202030204" pitchFamily="34" charset="0"/>
              </a:rPr>
              <a:t>Rentabilité, maintien des marges attendues.</a:t>
            </a:r>
          </a:p>
          <a:p>
            <a:pPr marL="0" indent="0">
              <a:spcBef>
                <a:spcPts val="0"/>
              </a:spcBef>
              <a:buNone/>
            </a:pPr>
            <a:r>
              <a:rPr lang="fr-FR" sz="1400" dirty="0" smtClean="0">
                <a:latin typeface="Arial Narrow" panose="020B0606020202030204" pitchFamily="34" charset="0"/>
              </a:rPr>
              <a:t>Etre acteur sur le marché des pros au travers d’une contribution aux résultats Pro, </a:t>
            </a:r>
          </a:p>
          <a:p>
            <a:pPr marL="0" indent="0">
              <a:spcBef>
                <a:spcPts val="0"/>
              </a:spcBef>
              <a:buNone/>
            </a:pPr>
            <a:r>
              <a:rPr lang="fr-FR" sz="1400" dirty="0" smtClean="0">
                <a:latin typeface="Arial Narrow" panose="020B0606020202030204" pitchFamily="34" charset="0"/>
              </a:rPr>
              <a:t>Atteinte de l’objectif sur le traitement des relations patrimoniales, …</a:t>
            </a:r>
            <a:endParaRPr lang="fr-FR" sz="1400" dirty="0">
              <a:latin typeface="Arial Narrow" panose="020B0606020202030204" pitchFamily="34" charset="0"/>
            </a:endParaRPr>
          </a:p>
          <a:p>
            <a:pPr marL="0" indent="0">
              <a:spcBef>
                <a:spcPts val="0"/>
              </a:spcBef>
              <a:buNone/>
            </a:pPr>
            <a:endParaRPr lang="fr-FR" sz="1600" b="1" dirty="0">
              <a:latin typeface="Arial Narrow" panose="020B0606020202030204" pitchFamily="34" charset="0"/>
            </a:endParaRPr>
          </a:p>
        </p:txBody>
      </p:sp>
      <p:sp>
        <p:nvSpPr>
          <p:cNvPr id="29" name="Rectangle 28">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29419787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texte 2"/>
          <p:cNvSpPr txBox="1">
            <a:spLocks/>
          </p:cNvSpPr>
          <p:nvPr/>
        </p:nvSpPr>
        <p:spPr>
          <a:xfrm>
            <a:off x="717882" y="361186"/>
            <a:ext cx="8292768"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smtClean="0">
                <a:solidFill>
                  <a:sysClr val="window" lastClr="FFFFFF"/>
                </a:solidFill>
              </a:rPr>
              <a:t>LE BONUS MANAGERIAL</a:t>
            </a:r>
            <a:endParaRPr lang="fr-FR" sz="1400" dirty="0">
              <a:solidFill>
                <a:sysClr val="window" lastClr="FFFFFF"/>
              </a:solidFill>
            </a:endParaRPr>
          </a:p>
        </p:txBody>
      </p:sp>
      <p:sp>
        <p:nvSpPr>
          <p:cNvPr id="27" name="Espace réservé du texte 2"/>
          <p:cNvSpPr txBox="1">
            <a:spLocks/>
          </p:cNvSpPr>
          <p:nvPr/>
        </p:nvSpPr>
        <p:spPr>
          <a:xfrm>
            <a:off x="727407" y="70408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FF0000"/>
                </a:solidFill>
              </a:rPr>
              <a:t>LES </a:t>
            </a:r>
            <a:r>
              <a:rPr lang="fr-FR" sz="2400" dirty="0" smtClean="0">
                <a:solidFill>
                  <a:srgbClr val="FF0000"/>
                </a:solidFill>
              </a:rPr>
              <a:t>critères d’appréciation</a:t>
            </a:r>
            <a:endParaRPr lang="fr-FR" sz="2400" dirty="0">
              <a:solidFill>
                <a:srgbClr val="FF0000"/>
              </a:solidFill>
            </a:endParaRPr>
          </a:p>
        </p:txBody>
      </p:sp>
      <p:graphicFrame>
        <p:nvGraphicFramePr>
          <p:cNvPr id="10" name="Tableau 9"/>
          <p:cNvGraphicFramePr>
            <a:graphicFrameLocks noGrp="1"/>
          </p:cNvGraphicFramePr>
          <p:nvPr>
            <p:extLst>
              <p:ext uri="{D42A27DB-BD31-4B8C-83A1-F6EECF244321}">
                <p14:modId xmlns:p14="http://schemas.microsoft.com/office/powerpoint/2010/main" val="2927260879"/>
              </p:ext>
            </p:extLst>
          </p:nvPr>
        </p:nvGraphicFramePr>
        <p:xfrm>
          <a:off x="311972" y="1194099"/>
          <a:ext cx="8465316" cy="665523"/>
        </p:xfrm>
        <a:graphic>
          <a:graphicData uri="http://schemas.openxmlformats.org/drawingml/2006/table">
            <a:tbl>
              <a:tblPr firstRow="1" bandRow="1">
                <a:tableStyleId>{5C22544A-7EE6-4342-B048-85BDC9FD1C3A}</a:tableStyleId>
              </a:tblPr>
              <a:tblGrid>
                <a:gridCol w="8465316"/>
              </a:tblGrid>
              <a:tr h="665523">
                <a:tc>
                  <a:txBody>
                    <a:bodyPr/>
                    <a:lstStyle/>
                    <a:p>
                      <a:pPr lvl="2" algn="l"/>
                      <a:r>
                        <a:rPr lang="fr-FR" sz="1400" i="0" dirty="0" smtClean="0">
                          <a:solidFill>
                            <a:schemeClr val="bg1"/>
                          </a:solidFill>
                          <a:latin typeface="+mn-lt"/>
                          <a:ea typeface="Verdana" pitchFamily="34" charset="0"/>
                          <a:cs typeface="Calibri" pitchFamily="34" charset="0"/>
                        </a:rPr>
                        <a:t> </a:t>
                      </a:r>
                      <a:r>
                        <a:rPr lang="fr-FR" sz="1800" i="0" dirty="0" smtClean="0">
                          <a:solidFill>
                            <a:schemeClr val="bg1"/>
                          </a:solidFill>
                          <a:latin typeface="+mn-lt"/>
                          <a:ea typeface="Verdana" pitchFamily="34" charset="0"/>
                          <a:cs typeface="Calibri" pitchFamily="34" charset="0"/>
                        </a:rPr>
                        <a:t>Grille d’évaluation pour les métiers de Directeur de Clientèle</a:t>
                      </a:r>
                      <a:r>
                        <a:rPr lang="fr-FR" sz="1800" i="0" baseline="0" dirty="0" smtClean="0">
                          <a:solidFill>
                            <a:schemeClr val="bg1"/>
                          </a:solidFill>
                          <a:latin typeface="+mn-lt"/>
                          <a:ea typeface="Verdana" pitchFamily="34" charset="0"/>
                          <a:cs typeface="Calibri" pitchFamily="34" charset="0"/>
                        </a:rPr>
                        <a:t> Gestion Privée</a:t>
                      </a:r>
                      <a:endParaRPr lang="fr-FR" sz="1400" i="0" baseline="0" dirty="0" smtClean="0">
                        <a:solidFill>
                          <a:schemeClr val="bg1"/>
                        </a:solidFill>
                        <a:latin typeface="+mn-lt"/>
                        <a:ea typeface="Verdana" pitchFamily="34" charset="0"/>
                        <a:cs typeface="Calibri" pitchFamily="34" charset="0"/>
                      </a:endParaRPr>
                    </a:p>
                  </a:txBody>
                  <a:tcPr marL="86005" marR="86005" anchor="ctr">
                    <a:solidFill>
                      <a:schemeClr val="tx1">
                        <a:lumMod val="50000"/>
                        <a:lumOff val="50000"/>
                      </a:schemeClr>
                    </a:solidFill>
                  </a:tcPr>
                </a:tc>
              </a:tr>
            </a:tbl>
          </a:graphicData>
        </a:graphic>
      </p:graphicFrame>
      <p:pic>
        <p:nvPicPr>
          <p:cNvPr id="11"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49250" y="1258646"/>
            <a:ext cx="978947" cy="528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161352" y="189383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3" name="Espace réservé du contenu 1"/>
          <p:cNvSpPr txBox="1">
            <a:spLocks/>
          </p:cNvSpPr>
          <p:nvPr/>
        </p:nvSpPr>
        <p:spPr>
          <a:xfrm>
            <a:off x="64944" y="2096170"/>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smtClean="0">
                <a:latin typeface="Arial Narrow" panose="020B0606020202030204" pitchFamily="34" charset="0"/>
              </a:rPr>
              <a:t>Animation</a:t>
            </a:r>
            <a:endParaRPr lang="fr-FR" sz="1600" b="1" dirty="0">
              <a:latin typeface="Arial Narrow" panose="020B0606020202030204" pitchFamily="34" charset="0"/>
            </a:endParaRPr>
          </a:p>
          <a:p>
            <a:pPr marL="0" indent="0" algn="ctr">
              <a:spcBef>
                <a:spcPts val="0"/>
              </a:spcBef>
              <a:buNone/>
            </a:pPr>
            <a:endParaRPr lang="fr-FR" b="1" dirty="0">
              <a:latin typeface="Arial Narrow" panose="020B0606020202030204" pitchFamily="34" charset="0"/>
            </a:endParaRPr>
          </a:p>
        </p:txBody>
      </p:sp>
      <p:sp>
        <p:nvSpPr>
          <p:cNvPr id="14" name="Rectangle 13"/>
          <p:cNvSpPr/>
          <p:nvPr/>
        </p:nvSpPr>
        <p:spPr>
          <a:xfrm>
            <a:off x="2282386" y="1880293"/>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5" name="Rectangle 14"/>
          <p:cNvSpPr/>
          <p:nvPr/>
        </p:nvSpPr>
        <p:spPr>
          <a:xfrm>
            <a:off x="4424937" y="1891051"/>
            <a:ext cx="207264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6" name="Rectangle 15"/>
          <p:cNvSpPr/>
          <p:nvPr/>
        </p:nvSpPr>
        <p:spPr>
          <a:xfrm>
            <a:off x="6525475" y="1891051"/>
            <a:ext cx="2251814" cy="39966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Impact" panose="020B0806030902050204" pitchFamily="34" charset="0"/>
            </a:endParaRPr>
          </a:p>
        </p:txBody>
      </p:sp>
      <p:sp>
        <p:nvSpPr>
          <p:cNvPr id="17" name="Espace réservé du contenu 1"/>
          <p:cNvSpPr txBox="1">
            <a:spLocks/>
          </p:cNvSpPr>
          <p:nvPr/>
        </p:nvSpPr>
        <p:spPr>
          <a:xfrm>
            <a:off x="306519" y="3063174"/>
            <a:ext cx="2020883"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smtClean="0">
                <a:latin typeface="Arial Narrow" panose="020B0606020202030204" pitchFamily="34" charset="0"/>
              </a:rPr>
              <a:t>Réalisation de :</a:t>
            </a:r>
          </a:p>
          <a:p>
            <a:pPr>
              <a:spcBef>
                <a:spcPts val="0"/>
              </a:spcBef>
              <a:buClrTx/>
              <a:buFont typeface="Arial Narrow" panose="020B0606020202030204" pitchFamily="34" charset="0"/>
              <a:buChar char="−"/>
            </a:pPr>
            <a:r>
              <a:rPr lang="fr-FR" sz="1400" dirty="0" smtClean="0">
                <a:latin typeface="Arial Narrow" panose="020B0606020202030204" pitchFamily="34" charset="0"/>
              </a:rPr>
              <a:t>briefs périodiques,</a:t>
            </a:r>
          </a:p>
          <a:p>
            <a:pPr>
              <a:spcBef>
                <a:spcPts val="0"/>
              </a:spcBef>
              <a:buClrTx/>
              <a:buFont typeface="Arial Narrow" panose="020B0606020202030204" pitchFamily="34" charset="0"/>
              <a:buChar char="−"/>
            </a:pPr>
            <a:r>
              <a:rPr lang="fr-FR" sz="1400" dirty="0" smtClean="0">
                <a:latin typeface="Arial Narrow" panose="020B0606020202030204" pitchFamily="34" charset="0"/>
              </a:rPr>
              <a:t>Entretiens managériaux,</a:t>
            </a:r>
          </a:p>
          <a:p>
            <a:pPr marL="0" indent="0">
              <a:spcBef>
                <a:spcPts val="0"/>
              </a:spcBef>
              <a:buClrTx/>
              <a:buNone/>
            </a:pPr>
            <a:r>
              <a:rPr lang="fr-FR" sz="1400" dirty="0" smtClean="0">
                <a:latin typeface="Arial Narrow" panose="020B0606020202030204" pitchFamily="34" charset="0"/>
              </a:rPr>
              <a:t>Accompagnement/soutien sur dossier et/ou client spécifique</a:t>
            </a:r>
          </a:p>
          <a:p>
            <a:pPr marL="0" indent="0">
              <a:spcBef>
                <a:spcPts val="0"/>
              </a:spcBef>
              <a:buClrTx/>
              <a:buNone/>
            </a:pPr>
            <a:r>
              <a:rPr lang="fr-FR" sz="1400" dirty="0" smtClean="0">
                <a:latin typeface="Arial Narrow" panose="020B0606020202030204" pitchFamily="34" charset="0"/>
              </a:rPr>
              <a:t>Montée en compétence de l’équipe</a:t>
            </a:r>
          </a:p>
          <a:p>
            <a:pPr marL="0" indent="0">
              <a:spcBef>
                <a:spcPts val="0"/>
              </a:spcBef>
              <a:buClrTx/>
              <a:buNone/>
            </a:pPr>
            <a:r>
              <a:rPr lang="fr-FR" sz="1400" dirty="0" smtClean="0">
                <a:latin typeface="Arial Narrow" panose="020B0606020202030204" pitchFamily="34" charset="0"/>
              </a:rPr>
              <a:t>…</a:t>
            </a:r>
            <a:endParaRPr lang="fr-FR" sz="1400" dirty="0">
              <a:latin typeface="Arial Narrow" panose="020B0606020202030204" pitchFamily="34" charset="0"/>
            </a:endParaRPr>
          </a:p>
          <a:p>
            <a:pPr marL="0" indent="0">
              <a:spcBef>
                <a:spcPts val="0"/>
              </a:spcBef>
              <a:buNone/>
            </a:pPr>
            <a:endParaRPr lang="fr-FR" sz="1600" b="1" dirty="0">
              <a:latin typeface="Arial Narrow" panose="020B0606020202030204" pitchFamily="34" charset="0"/>
            </a:endParaRPr>
          </a:p>
        </p:txBody>
      </p:sp>
      <p:cxnSp>
        <p:nvCxnSpPr>
          <p:cNvPr id="18" name="Connecteur droit 17"/>
          <p:cNvCxnSpPr/>
          <p:nvPr/>
        </p:nvCxnSpPr>
        <p:spPr>
          <a:xfrm>
            <a:off x="344245" y="2689412"/>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279699" y="2678653"/>
            <a:ext cx="1806276" cy="276999"/>
          </a:xfrm>
          <a:prstGeom prst="rect">
            <a:avLst/>
          </a:prstGeom>
          <a:noFill/>
        </p:spPr>
        <p:txBody>
          <a:bodyPr wrap="square" rtlCol="0">
            <a:spAutoFit/>
          </a:bodyPr>
          <a:lstStyle/>
          <a:p>
            <a:r>
              <a:rPr lang="fr-FR" sz="1200" i="1" dirty="0" smtClean="0"/>
              <a:t>Exemples non exhaustifs :</a:t>
            </a:r>
            <a:endParaRPr lang="fr-FR" sz="1200" i="1" dirty="0"/>
          </a:p>
        </p:txBody>
      </p:sp>
      <p:sp>
        <p:nvSpPr>
          <p:cNvPr id="20" name="Espace réservé du contenu 1"/>
          <p:cNvSpPr txBox="1">
            <a:spLocks/>
          </p:cNvSpPr>
          <p:nvPr/>
        </p:nvSpPr>
        <p:spPr>
          <a:xfrm>
            <a:off x="2272122" y="2108716"/>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smtClean="0">
                <a:latin typeface="Arial Narrow" panose="020B0606020202030204" pitchFamily="34" charset="0"/>
              </a:rPr>
              <a:t>Management de la qualité, satisfaction client</a:t>
            </a:r>
            <a:endParaRPr lang="fr-FR" sz="1600" b="1" dirty="0">
              <a:latin typeface="Arial Narrow" panose="020B0606020202030204" pitchFamily="34" charset="0"/>
            </a:endParaRPr>
          </a:p>
        </p:txBody>
      </p:sp>
      <p:cxnSp>
        <p:nvCxnSpPr>
          <p:cNvPr id="21" name="Connecteur droit 20"/>
          <p:cNvCxnSpPr/>
          <p:nvPr/>
        </p:nvCxnSpPr>
        <p:spPr>
          <a:xfrm>
            <a:off x="2551423" y="2701958"/>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2486877" y="2691199"/>
            <a:ext cx="1856523" cy="276999"/>
          </a:xfrm>
          <a:prstGeom prst="rect">
            <a:avLst/>
          </a:prstGeom>
          <a:noFill/>
        </p:spPr>
        <p:txBody>
          <a:bodyPr wrap="square" rtlCol="0">
            <a:spAutoFit/>
          </a:bodyPr>
          <a:lstStyle/>
          <a:p>
            <a:r>
              <a:rPr lang="fr-FR" sz="1200" i="1" dirty="0"/>
              <a:t>Exemples non exhaustifs </a:t>
            </a:r>
            <a:r>
              <a:rPr lang="fr-FR" sz="1200" i="1" dirty="0" smtClean="0"/>
              <a:t>:</a:t>
            </a:r>
            <a:endParaRPr lang="fr-FR" sz="1200" i="1" dirty="0"/>
          </a:p>
        </p:txBody>
      </p:sp>
      <p:sp>
        <p:nvSpPr>
          <p:cNvPr id="23" name="Espace réservé du contenu 1"/>
          <p:cNvSpPr txBox="1">
            <a:spLocks/>
          </p:cNvSpPr>
          <p:nvPr/>
        </p:nvSpPr>
        <p:spPr>
          <a:xfrm>
            <a:off x="4328626" y="2110511"/>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smtClean="0">
                <a:latin typeface="Arial Narrow" panose="020B0606020202030204" pitchFamily="34" charset="0"/>
              </a:rPr>
              <a:t>Gestion du Risque</a:t>
            </a:r>
            <a:endParaRPr lang="fr-FR" sz="1600" b="1" dirty="0">
              <a:latin typeface="Arial Narrow" panose="020B0606020202030204" pitchFamily="34" charset="0"/>
            </a:endParaRPr>
          </a:p>
        </p:txBody>
      </p:sp>
      <p:cxnSp>
        <p:nvCxnSpPr>
          <p:cNvPr id="24" name="Connecteur droit 23"/>
          <p:cNvCxnSpPr/>
          <p:nvPr/>
        </p:nvCxnSpPr>
        <p:spPr>
          <a:xfrm>
            <a:off x="4607927" y="2703753"/>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p:cNvSpPr txBox="1"/>
          <p:nvPr/>
        </p:nvSpPr>
        <p:spPr>
          <a:xfrm>
            <a:off x="4543381" y="2692994"/>
            <a:ext cx="1914569" cy="276999"/>
          </a:xfrm>
          <a:prstGeom prst="rect">
            <a:avLst/>
          </a:prstGeom>
          <a:noFill/>
        </p:spPr>
        <p:txBody>
          <a:bodyPr wrap="square" rtlCol="0">
            <a:spAutoFit/>
          </a:bodyPr>
          <a:lstStyle/>
          <a:p>
            <a:r>
              <a:rPr lang="fr-FR" sz="1200" i="1" dirty="0" smtClean="0"/>
              <a:t>Exemples </a:t>
            </a:r>
            <a:r>
              <a:rPr lang="fr-FR" sz="1200" i="1" dirty="0"/>
              <a:t>non exhaustifs :</a:t>
            </a:r>
          </a:p>
        </p:txBody>
      </p:sp>
      <p:sp>
        <p:nvSpPr>
          <p:cNvPr id="28" name="Espace réservé du contenu 1"/>
          <p:cNvSpPr txBox="1">
            <a:spLocks/>
          </p:cNvSpPr>
          <p:nvPr/>
        </p:nvSpPr>
        <p:spPr>
          <a:xfrm>
            <a:off x="6491046" y="2110504"/>
            <a:ext cx="2326741" cy="392306"/>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fr-FR" sz="1600" b="1" dirty="0" smtClean="0">
                <a:latin typeface="Arial Narrow" panose="020B0606020202030204" pitchFamily="34" charset="0"/>
              </a:rPr>
              <a:t>Prise en compte des priorités de l’entreprise</a:t>
            </a:r>
            <a:endParaRPr lang="fr-FR" sz="1600" b="1" dirty="0">
              <a:latin typeface="Arial Narrow" panose="020B0606020202030204" pitchFamily="34" charset="0"/>
            </a:endParaRPr>
          </a:p>
        </p:txBody>
      </p:sp>
      <p:cxnSp>
        <p:nvCxnSpPr>
          <p:cNvPr id="34" name="Connecteur droit 33"/>
          <p:cNvCxnSpPr/>
          <p:nvPr/>
        </p:nvCxnSpPr>
        <p:spPr>
          <a:xfrm>
            <a:off x="6770347" y="2703746"/>
            <a:ext cx="1839557"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ZoneTexte 35"/>
          <p:cNvSpPr txBox="1"/>
          <p:nvPr/>
        </p:nvSpPr>
        <p:spPr>
          <a:xfrm>
            <a:off x="6705801" y="2692987"/>
            <a:ext cx="2071487" cy="276999"/>
          </a:xfrm>
          <a:prstGeom prst="rect">
            <a:avLst/>
          </a:prstGeom>
          <a:noFill/>
        </p:spPr>
        <p:txBody>
          <a:bodyPr wrap="square" rtlCol="0">
            <a:spAutoFit/>
          </a:bodyPr>
          <a:lstStyle/>
          <a:p>
            <a:r>
              <a:rPr lang="fr-FR" sz="1200" i="1" dirty="0"/>
              <a:t>Exemples non exhaustifs </a:t>
            </a:r>
            <a:r>
              <a:rPr lang="fr-FR" sz="1200" i="1" dirty="0" smtClean="0"/>
              <a:t>:</a:t>
            </a:r>
            <a:endParaRPr lang="fr-FR" sz="1200" i="1" dirty="0"/>
          </a:p>
        </p:txBody>
      </p:sp>
      <p:sp>
        <p:nvSpPr>
          <p:cNvPr id="37" name="Espace réservé du contenu 1"/>
          <p:cNvSpPr txBox="1">
            <a:spLocks/>
          </p:cNvSpPr>
          <p:nvPr/>
        </p:nvSpPr>
        <p:spPr>
          <a:xfrm>
            <a:off x="2466975" y="3086478"/>
            <a:ext cx="1924050"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smtClean="0">
                <a:latin typeface="Arial Narrow" panose="020B0606020202030204" pitchFamily="34" charset="0"/>
              </a:rPr>
              <a:t>Niveau de commercialisation des Unités de Compte</a:t>
            </a:r>
          </a:p>
          <a:p>
            <a:pPr marL="0" indent="0">
              <a:spcBef>
                <a:spcPts val="0"/>
              </a:spcBef>
              <a:buNone/>
            </a:pPr>
            <a:r>
              <a:rPr lang="fr-FR" sz="1400" dirty="0" smtClean="0">
                <a:latin typeface="Arial Narrow" panose="020B0606020202030204" pitchFamily="34" charset="0"/>
              </a:rPr>
              <a:t>Commercialisation complète de la gamme de produits GP</a:t>
            </a:r>
          </a:p>
          <a:p>
            <a:pPr marL="0" indent="0">
              <a:spcBef>
                <a:spcPts val="0"/>
              </a:spcBef>
              <a:buNone/>
            </a:pPr>
            <a:r>
              <a:rPr lang="fr-FR" sz="1400" dirty="0">
                <a:latin typeface="Arial Narrow" panose="020B0606020202030204" pitchFamily="34" charset="0"/>
              </a:rPr>
              <a:t>Management des formations réglementaires, …</a:t>
            </a:r>
          </a:p>
          <a:p>
            <a:pPr marL="0" indent="0">
              <a:spcBef>
                <a:spcPts val="0"/>
              </a:spcBef>
              <a:buNone/>
            </a:pPr>
            <a:endParaRPr lang="fr-FR" sz="1600" b="1" dirty="0">
              <a:latin typeface="Arial Narrow" panose="020B0606020202030204" pitchFamily="34" charset="0"/>
            </a:endParaRPr>
          </a:p>
        </p:txBody>
      </p:sp>
      <p:sp>
        <p:nvSpPr>
          <p:cNvPr id="38" name="Espace réservé du contenu 1"/>
          <p:cNvSpPr txBox="1">
            <a:spLocks/>
          </p:cNvSpPr>
          <p:nvPr/>
        </p:nvSpPr>
        <p:spPr>
          <a:xfrm>
            <a:off x="4715397" y="3075720"/>
            <a:ext cx="1924050"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smtClean="0">
                <a:latin typeface="Arial Narrow" panose="020B0606020202030204" pitchFamily="34" charset="0"/>
              </a:rPr>
              <a:t>Situation du DRC, Devoir de Conseil, respect des obligations de conformité de tout acte de vente, </a:t>
            </a:r>
          </a:p>
          <a:p>
            <a:pPr marL="0" indent="0">
              <a:spcBef>
                <a:spcPts val="0"/>
              </a:spcBef>
              <a:buNone/>
            </a:pPr>
            <a:r>
              <a:rPr lang="fr-FR" sz="1400" dirty="0" smtClean="0">
                <a:latin typeface="Arial Narrow" panose="020B0606020202030204" pitchFamily="34" charset="0"/>
              </a:rPr>
              <a:t>…</a:t>
            </a:r>
            <a:endParaRPr lang="fr-FR" sz="1400" dirty="0">
              <a:latin typeface="Arial Narrow" panose="020B0606020202030204" pitchFamily="34" charset="0"/>
            </a:endParaRPr>
          </a:p>
          <a:p>
            <a:pPr marL="0" indent="0">
              <a:spcBef>
                <a:spcPts val="0"/>
              </a:spcBef>
              <a:buNone/>
            </a:pPr>
            <a:endParaRPr lang="fr-FR" sz="1600" b="1" dirty="0">
              <a:latin typeface="Arial Narrow" panose="020B0606020202030204" pitchFamily="34" charset="0"/>
            </a:endParaRPr>
          </a:p>
        </p:txBody>
      </p:sp>
      <p:sp>
        <p:nvSpPr>
          <p:cNvPr id="39" name="Espace réservé du contenu 1"/>
          <p:cNvSpPr txBox="1">
            <a:spLocks/>
          </p:cNvSpPr>
          <p:nvPr/>
        </p:nvSpPr>
        <p:spPr>
          <a:xfrm>
            <a:off x="6697880" y="3077508"/>
            <a:ext cx="2324210" cy="182452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400" dirty="0" smtClean="0">
                <a:latin typeface="Arial Narrow" panose="020B0606020202030204" pitchFamily="34" charset="0"/>
              </a:rPr>
              <a:t>Diffusion de la culture patrimoniale</a:t>
            </a:r>
          </a:p>
          <a:p>
            <a:pPr marL="0" indent="0">
              <a:spcBef>
                <a:spcPts val="0"/>
              </a:spcBef>
              <a:buNone/>
            </a:pPr>
            <a:r>
              <a:rPr lang="fr-FR" sz="1400" dirty="0" smtClean="0">
                <a:latin typeface="Arial Narrow" panose="020B0606020202030204" pitchFamily="34" charset="0"/>
              </a:rPr>
              <a:t>Taux de suivi des clients en portefeuille, </a:t>
            </a:r>
          </a:p>
          <a:p>
            <a:pPr marL="0" indent="0">
              <a:spcBef>
                <a:spcPts val="0"/>
              </a:spcBef>
              <a:buNone/>
            </a:pPr>
            <a:r>
              <a:rPr lang="fr-FR" sz="1400" dirty="0" smtClean="0">
                <a:latin typeface="Arial Narrow" panose="020B0606020202030204" pitchFamily="34" charset="0"/>
              </a:rPr>
              <a:t>…</a:t>
            </a:r>
            <a:endParaRPr lang="fr-FR" sz="1400" dirty="0">
              <a:latin typeface="Arial Narrow" panose="020B0606020202030204" pitchFamily="34" charset="0"/>
            </a:endParaRPr>
          </a:p>
          <a:p>
            <a:pPr marL="0" indent="0">
              <a:spcBef>
                <a:spcPts val="0"/>
              </a:spcBef>
              <a:buNone/>
            </a:pPr>
            <a:endParaRPr lang="fr-FR" sz="1600" b="1" dirty="0">
              <a:latin typeface="Arial Narrow" panose="020B0606020202030204" pitchFamily="34" charset="0"/>
            </a:endParaRPr>
          </a:p>
        </p:txBody>
      </p:sp>
      <p:sp>
        <p:nvSpPr>
          <p:cNvPr id="29" name="Rectangle 28">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11377757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Grp="1" noChangeAspect="1"/>
          </p:cNvPicPr>
          <p:nvPr>
            <p:ph type="pic" sz="quarter" idx="21"/>
          </p:nvPr>
        </p:nvPicPr>
        <p:blipFill rotWithShape="1">
          <a:blip r:embed="rId2" cstate="email">
            <a:extLst>
              <a:ext uri="{28A0092B-C50C-407E-A947-70E740481C1C}">
                <a14:useLocalDpi xmlns:a14="http://schemas.microsoft.com/office/drawing/2010/main"/>
              </a:ext>
            </a:extLst>
          </a:blip>
          <a:srcRect/>
          <a:stretch/>
        </p:blipFill>
        <p:spPr>
          <a:xfrm>
            <a:off x="409575" y="247650"/>
            <a:ext cx="8201025" cy="5554663"/>
          </a:xfrm>
        </p:spPr>
      </p:pic>
      <p:sp>
        <p:nvSpPr>
          <p:cNvPr id="112" name="Titre 111"/>
          <p:cNvSpPr>
            <a:spLocks noGrp="1"/>
          </p:cNvSpPr>
          <p:nvPr>
            <p:ph type="ctrTitle"/>
          </p:nvPr>
        </p:nvSpPr>
        <p:spPr>
          <a:xfrm>
            <a:off x="400050" y="3107055"/>
            <a:ext cx="8474074" cy="1198245"/>
          </a:xfrm>
          <a:solidFill>
            <a:schemeClr val="bg1"/>
          </a:solidFill>
        </p:spPr>
        <p:txBody>
          <a:bodyPr>
            <a:normAutofit fontScale="90000"/>
          </a:bodyPr>
          <a:lstStyle/>
          <a:p>
            <a:r>
              <a:rPr lang="fr-FR" dirty="0">
                <a:solidFill>
                  <a:schemeClr val="tx2"/>
                </a:solidFill>
              </a:rPr>
              <a:t/>
            </a:r>
            <a:br>
              <a:rPr lang="fr-FR" dirty="0">
                <a:solidFill>
                  <a:schemeClr val="tx2"/>
                </a:solidFill>
              </a:rPr>
            </a:br>
            <a:r>
              <a:rPr lang="fr-FR" sz="3100" dirty="0" smtClean="0">
                <a:solidFill>
                  <a:schemeClr val="tx2"/>
                </a:solidFill>
              </a:rPr>
              <a:t>ANNEXE ECHELLES DES POINTS BDD</a:t>
            </a:r>
            <a:r>
              <a:rPr lang="fr-FR" dirty="0">
                <a:solidFill>
                  <a:schemeClr val="tx2"/>
                </a:solidFill>
              </a:rPr>
              <a:t/>
            </a:r>
            <a:br>
              <a:rPr lang="fr-FR" dirty="0">
                <a:solidFill>
                  <a:schemeClr val="tx2"/>
                </a:solidFill>
              </a:rPr>
            </a:b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40007634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2"/>
          <p:cNvSpPr txBox="1">
            <a:spLocks/>
          </p:cNvSpPr>
          <p:nvPr/>
        </p:nvSpPr>
        <p:spPr>
          <a:xfrm>
            <a:off x="717882" y="49453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dirty="0">
                <a:solidFill>
                  <a:sysClr val="window" lastClr="FFFFFF"/>
                </a:solidFill>
              </a:rPr>
              <a:t>échelle des </a:t>
            </a:r>
            <a:r>
              <a:rPr lang="fr-FR" dirty="0" smtClean="0">
                <a:solidFill>
                  <a:sysClr val="window" lastClr="FFFFFF"/>
                </a:solidFill>
              </a:rPr>
              <a:t>POINTS </a:t>
            </a:r>
            <a:r>
              <a:rPr lang="fr-FR" dirty="0">
                <a:solidFill>
                  <a:sysClr val="window" lastClr="FFFFFF"/>
                </a:solidFill>
              </a:rPr>
              <a:t>BDD Commerciaux</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0528" y="1122640"/>
            <a:ext cx="6516209" cy="4966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4005010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2"/>
          <p:cNvSpPr txBox="1">
            <a:spLocks/>
          </p:cNvSpPr>
          <p:nvPr/>
        </p:nvSpPr>
        <p:spPr>
          <a:xfrm>
            <a:off x="717882" y="49453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dirty="0">
                <a:solidFill>
                  <a:sysClr val="window" lastClr="FFFFFF"/>
                </a:solidFill>
              </a:rPr>
              <a:t>échelle des </a:t>
            </a:r>
            <a:r>
              <a:rPr lang="fr-FR" dirty="0" smtClean="0">
                <a:solidFill>
                  <a:sysClr val="window" lastClr="FFFFFF"/>
                </a:solidFill>
              </a:rPr>
              <a:t>POINTS </a:t>
            </a:r>
            <a:r>
              <a:rPr lang="fr-FR" dirty="0">
                <a:solidFill>
                  <a:sysClr val="window" lastClr="FFFFFF"/>
                </a:solidFill>
              </a:rPr>
              <a:t>BDD Commerciaux</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935" y="1111425"/>
            <a:ext cx="3635684" cy="506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403307545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2"/>
          <p:cNvSpPr txBox="1">
            <a:spLocks/>
          </p:cNvSpPr>
          <p:nvPr/>
        </p:nvSpPr>
        <p:spPr>
          <a:xfrm>
            <a:off x="717882" y="49453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dirty="0">
                <a:solidFill>
                  <a:sysClr val="window" lastClr="FFFFFF"/>
                </a:solidFill>
              </a:rPr>
              <a:t>échelle des </a:t>
            </a:r>
            <a:r>
              <a:rPr lang="fr-FR" dirty="0" smtClean="0">
                <a:solidFill>
                  <a:sysClr val="window" lastClr="FFFFFF"/>
                </a:solidFill>
              </a:rPr>
              <a:t>POINTS </a:t>
            </a:r>
            <a:r>
              <a:rPr lang="fr-FR" dirty="0">
                <a:solidFill>
                  <a:sysClr val="window" lastClr="FFFFFF"/>
                </a:solidFill>
              </a:rPr>
              <a:t>BDD </a:t>
            </a:r>
            <a:r>
              <a:rPr lang="fr-FR" dirty="0" smtClean="0">
                <a:solidFill>
                  <a:sysClr val="window" lastClr="FFFFFF"/>
                </a:solidFill>
              </a:rPr>
              <a:t>SUPPORT</a:t>
            </a:r>
            <a:endParaRPr lang="fr-FR" dirty="0">
              <a:solidFill>
                <a:sysClr val="window" lastClr="FFFFFF"/>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179" y="1135388"/>
            <a:ext cx="3413408" cy="4990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7920" y="1135387"/>
            <a:ext cx="4040544" cy="4990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a:hlinkClick r:id="rId4"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9328743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2"/>
          <p:cNvSpPr txBox="1">
            <a:spLocks/>
          </p:cNvSpPr>
          <p:nvPr/>
        </p:nvSpPr>
        <p:spPr>
          <a:xfrm>
            <a:off x="717882" y="49453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dirty="0">
                <a:solidFill>
                  <a:sysClr val="window" lastClr="FFFFFF"/>
                </a:solidFill>
              </a:rPr>
              <a:t>échelle des </a:t>
            </a:r>
            <a:r>
              <a:rPr lang="fr-FR" dirty="0" smtClean="0">
                <a:solidFill>
                  <a:sysClr val="window" lastClr="FFFFFF"/>
                </a:solidFill>
              </a:rPr>
              <a:t>POINTS </a:t>
            </a:r>
            <a:r>
              <a:rPr lang="fr-FR" dirty="0">
                <a:solidFill>
                  <a:sysClr val="window" lastClr="FFFFFF"/>
                </a:solidFill>
              </a:rPr>
              <a:t>Banque Privée</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382" y="1180504"/>
            <a:ext cx="8516968" cy="497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262813792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2"/>
          <p:cNvSpPr txBox="1">
            <a:spLocks/>
          </p:cNvSpPr>
          <p:nvPr/>
        </p:nvSpPr>
        <p:spPr>
          <a:xfrm>
            <a:off x="717882" y="494536"/>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FR" dirty="0">
                <a:solidFill>
                  <a:sysClr val="window" lastClr="FFFFFF"/>
                </a:solidFill>
              </a:rPr>
              <a:t>échelle des </a:t>
            </a:r>
            <a:r>
              <a:rPr lang="fr-FR" dirty="0" smtClean="0">
                <a:solidFill>
                  <a:sysClr val="window" lastClr="FFFFFF"/>
                </a:solidFill>
              </a:rPr>
              <a:t>POINTS </a:t>
            </a:r>
            <a:r>
              <a:rPr lang="fr-FR" dirty="0">
                <a:solidFill>
                  <a:sysClr val="window" lastClr="FFFFFF"/>
                </a:solidFill>
              </a:rPr>
              <a:t>Marché des pros</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0582" y="1137744"/>
            <a:ext cx="3763063" cy="4934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a:hlinkClick r:id="rId3"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308031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Grp="1" noChangeAspect="1"/>
          </p:cNvPicPr>
          <p:nvPr>
            <p:ph type="pic" sz="quarter" idx="21"/>
          </p:nvPr>
        </p:nvPicPr>
        <p:blipFill rotWithShape="1">
          <a:blip r:embed="rId2" cstate="email">
            <a:extLst>
              <a:ext uri="{28A0092B-C50C-407E-A947-70E740481C1C}">
                <a14:useLocalDpi xmlns:a14="http://schemas.microsoft.com/office/drawing/2010/main"/>
              </a:ext>
            </a:extLst>
          </a:blip>
          <a:srcRect/>
          <a:stretch/>
        </p:blipFill>
        <p:spPr>
          <a:xfrm>
            <a:off x="409575" y="247650"/>
            <a:ext cx="8201025" cy="5554663"/>
          </a:xfrm>
        </p:spPr>
      </p:pic>
      <p:sp>
        <p:nvSpPr>
          <p:cNvPr id="112" name="Titre 111"/>
          <p:cNvSpPr>
            <a:spLocks noGrp="1"/>
          </p:cNvSpPr>
          <p:nvPr>
            <p:ph type="ctrTitle"/>
          </p:nvPr>
        </p:nvSpPr>
        <p:spPr>
          <a:xfrm>
            <a:off x="400050" y="3107055"/>
            <a:ext cx="8474074" cy="893445"/>
          </a:xfrm>
          <a:solidFill>
            <a:schemeClr val="bg1"/>
          </a:solidFill>
        </p:spPr>
        <p:txBody>
          <a:bodyPr>
            <a:normAutofit fontScale="90000"/>
          </a:bodyPr>
          <a:lstStyle/>
          <a:p>
            <a:r>
              <a:rPr lang="fr-FR" dirty="0">
                <a:solidFill>
                  <a:schemeClr val="tx2"/>
                </a:solidFill>
              </a:rPr>
              <a:t/>
            </a:r>
            <a:br>
              <a:rPr lang="fr-FR" dirty="0">
                <a:solidFill>
                  <a:schemeClr val="tx2"/>
                </a:solidFill>
              </a:rPr>
            </a:br>
            <a:r>
              <a:rPr lang="fr-FR" sz="3100" dirty="0" smtClean="0">
                <a:solidFill>
                  <a:schemeClr val="tx2"/>
                </a:solidFill>
              </a:rPr>
              <a:t>LEXIQUE</a:t>
            </a:r>
            <a:r>
              <a:rPr lang="fr-FR" dirty="0">
                <a:solidFill>
                  <a:schemeClr val="tx2"/>
                </a:solidFill>
              </a:rPr>
              <a:t/>
            </a:r>
            <a:br>
              <a:rPr lang="fr-FR" dirty="0">
                <a:solidFill>
                  <a:schemeClr val="tx2"/>
                </a:solidFill>
              </a:rPr>
            </a:b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401256879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19100" y="1163609"/>
            <a:ext cx="8020050" cy="50308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fr-FR" dirty="0">
              <a:solidFill>
                <a:prstClr val="white"/>
              </a:solidFill>
              <a:latin typeface="Impact" panose="020B0806030902050204" pitchFamily="34" charset="0"/>
            </a:endParaRPr>
          </a:p>
        </p:txBody>
      </p:sp>
      <p:sp>
        <p:nvSpPr>
          <p:cNvPr id="27" name="Espace réservé du contenu 1"/>
          <p:cNvSpPr txBox="1">
            <a:spLocks/>
          </p:cNvSpPr>
          <p:nvPr/>
        </p:nvSpPr>
        <p:spPr>
          <a:xfrm>
            <a:off x="595537" y="1005848"/>
            <a:ext cx="7776937" cy="4709152"/>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spcBef>
                <a:spcPts val="0"/>
              </a:spcBef>
              <a:buClr>
                <a:srgbClr val="FF0000"/>
              </a:buClr>
              <a:buNone/>
            </a:pPr>
            <a:r>
              <a:rPr lang="fr-FR" sz="1400" b="1" dirty="0">
                <a:solidFill>
                  <a:srgbClr val="000000"/>
                </a:solidFill>
              </a:rPr>
              <a:t>GPS : </a:t>
            </a:r>
            <a:r>
              <a:rPr lang="fr-FR" sz="1400" dirty="0">
                <a:solidFill>
                  <a:srgbClr val="000000"/>
                </a:solidFill>
              </a:rPr>
              <a:t>Nom de l’outil de suivi des réalisations commerciales du Réseau.</a:t>
            </a:r>
          </a:p>
          <a:p>
            <a:pPr marL="0" indent="0" algn="just">
              <a:lnSpc>
                <a:spcPct val="150000"/>
              </a:lnSpc>
              <a:spcBef>
                <a:spcPts val="0"/>
              </a:spcBef>
              <a:buClr>
                <a:srgbClr val="FF0000"/>
              </a:buClr>
              <a:buNone/>
            </a:pPr>
            <a:r>
              <a:rPr lang="fr-FR" sz="1400" b="1" dirty="0">
                <a:solidFill>
                  <a:srgbClr val="000000"/>
                </a:solidFill>
              </a:rPr>
              <a:t>DRC : </a:t>
            </a:r>
            <a:r>
              <a:rPr lang="fr-FR" sz="1400" dirty="0">
                <a:solidFill>
                  <a:srgbClr val="000000"/>
                </a:solidFill>
              </a:rPr>
              <a:t>Dossier Règlementaire Client.</a:t>
            </a:r>
          </a:p>
          <a:p>
            <a:pPr marL="0" indent="0" algn="just">
              <a:lnSpc>
                <a:spcPct val="150000"/>
              </a:lnSpc>
              <a:spcBef>
                <a:spcPts val="0"/>
              </a:spcBef>
              <a:buClr>
                <a:srgbClr val="FF0000"/>
              </a:buClr>
              <a:buNone/>
            </a:pPr>
            <a:r>
              <a:rPr lang="fr-FR" sz="1400" b="1" dirty="0">
                <a:solidFill>
                  <a:srgbClr val="000000"/>
                </a:solidFill>
              </a:rPr>
              <a:t>EER</a:t>
            </a:r>
            <a:r>
              <a:rPr lang="fr-FR" sz="1400" dirty="0">
                <a:solidFill>
                  <a:srgbClr val="000000"/>
                </a:solidFill>
              </a:rPr>
              <a:t> : Entrée En Relation.</a:t>
            </a:r>
          </a:p>
          <a:p>
            <a:pPr marL="0" indent="0" algn="just">
              <a:lnSpc>
                <a:spcPct val="150000"/>
              </a:lnSpc>
              <a:spcBef>
                <a:spcPts val="0"/>
              </a:spcBef>
              <a:buClr>
                <a:srgbClr val="FF0000"/>
              </a:buClr>
              <a:buNone/>
            </a:pPr>
            <a:r>
              <a:rPr lang="fr-FR" sz="1400" b="1" dirty="0">
                <a:solidFill>
                  <a:srgbClr val="000000"/>
                </a:solidFill>
              </a:rPr>
              <a:t>RPM</a:t>
            </a:r>
            <a:r>
              <a:rPr lang="fr-FR" sz="1400" dirty="0">
                <a:solidFill>
                  <a:srgbClr val="000000"/>
                </a:solidFill>
              </a:rPr>
              <a:t> : Risque Potentiel Majeur.</a:t>
            </a:r>
          </a:p>
          <a:p>
            <a:pPr marL="0" indent="0" algn="just">
              <a:lnSpc>
                <a:spcPct val="150000"/>
              </a:lnSpc>
              <a:spcBef>
                <a:spcPts val="0"/>
              </a:spcBef>
              <a:buClr>
                <a:srgbClr val="FF0000"/>
              </a:buClr>
              <a:buNone/>
            </a:pPr>
            <a:r>
              <a:rPr lang="fr-FR" sz="1400" b="1" dirty="0">
                <a:solidFill>
                  <a:srgbClr val="000000"/>
                </a:solidFill>
              </a:rPr>
              <a:t>QHD</a:t>
            </a:r>
            <a:r>
              <a:rPr lang="fr-FR" sz="1400" dirty="0">
                <a:solidFill>
                  <a:srgbClr val="000000"/>
                </a:solidFill>
              </a:rPr>
              <a:t> : </a:t>
            </a:r>
            <a:r>
              <a:rPr lang="fr-FR" sz="1400" dirty="0" smtClean="0">
                <a:solidFill>
                  <a:srgbClr val="000000"/>
                </a:solidFill>
              </a:rPr>
              <a:t>Qualité Haute Définition = outil </a:t>
            </a:r>
            <a:r>
              <a:rPr lang="fr-FR" sz="1400" dirty="0">
                <a:solidFill>
                  <a:srgbClr val="000000"/>
                </a:solidFill>
              </a:rPr>
              <a:t>de mesure de la </a:t>
            </a:r>
            <a:r>
              <a:rPr lang="fr-FR" sz="1400" dirty="0" smtClean="0">
                <a:solidFill>
                  <a:srgbClr val="000000"/>
                </a:solidFill>
              </a:rPr>
              <a:t>satisfaction de nos clients.</a:t>
            </a:r>
            <a:endParaRPr lang="fr-FR" sz="1400" dirty="0">
              <a:solidFill>
                <a:srgbClr val="000000"/>
              </a:solidFill>
            </a:endParaRPr>
          </a:p>
          <a:p>
            <a:pPr marL="0" indent="0" algn="just">
              <a:lnSpc>
                <a:spcPct val="150000"/>
              </a:lnSpc>
              <a:spcBef>
                <a:spcPts val="0"/>
              </a:spcBef>
              <a:buClr>
                <a:srgbClr val="FF0000"/>
              </a:buClr>
              <a:buNone/>
            </a:pPr>
            <a:endParaRPr lang="fr-FR" sz="1400" dirty="0">
              <a:solidFill>
                <a:srgbClr val="000000"/>
              </a:solidFill>
            </a:endParaRPr>
          </a:p>
          <a:p>
            <a:pPr marL="0" indent="0" algn="just">
              <a:lnSpc>
                <a:spcPct val="150000"/>
              </a:lnSpc>
              <a:spcBef>
                <a:spcPts val="0"/>
              </a:spcBef>
              <a:buClr>
                <a:srgbClr val="FF0000"/>
              </a:buClr>
              <a:buNone/>
            </a:pPr>
            <a:r>
              <a:rPr lang="fr-FR" sz="1400" b="1" dirty="0" smtClean="0">
                <a:solidFill>
                  <a:srgbClr val="000000"/>
                </a:solidFill>
              </a:rPr>
              <a:t>CDD </a:t>
            </a:r>
            <a:r>
              <a:rPr lang="fr-FR" sz="1400" b="1" dirty="0">
                <a:solidFill>
                  <a:srgbClr val="000000"/>
                </a:solidFill>
              </a:rPr>
              <a:t>: </a:t>
            </a:r>
            <a:r>
              <a:rPr lang="fr-FR" sz="1400" dirty="0">
                <a:solidFill>
                  <a:srgbClr val="000000"/>
                </a:solidFill>
              </a:rPr>
              <a:t>Contrat à Durée Déterminé.</a:t>
            </a:r>
          </a:p>
          <a:p>
            <a:pPr marL="0" indent="0" algn="just">
              <a:lnSpc>
                <a:spcPct val="150000"/>
              </a:lnSpc>
              <a:spcBef>
                <a:spcPts val="0"/>
              </a:spcBef>
              <a:buClr>
                <a:srgbClr val="FF0000"/>
              </a:buClr>
              <a:buNone/>
            </a:pPr>
            <a:r>
              <a:rPr lang="fr-FR" sz="1400" b="1" dirty="0">
                <a:solidFill>
                  <a:srgbClr val="000000"/>
                </a:solidFill>
              </a:rPr>
              <a:t>DUC : </a:t>
            </a:r>
            <a:r>
              <a:rPr lang="fr-FR" sz="1400" dirty="0">
                <a:solidFill>
                  <a:srgbClr val="000000"/>
                </a:solidFill>
              </a:rPr>
              <a:t>Directeur d’Unité Commerciale.</a:t>
            </a:r>
          </a:p>
          <a:p>
            <a:pPr marL="0" indent="0" algn="just">
              <a:lnSpc>
                <a:spcPct val="150000"/>
              </a:lnSpc>
              <a:spcBef>
                <a:spcPts val="0"/>
              </a:spcBef>
              <a:buClr>
                <a:srgbClr val="FF0000"/>
              </a:buClr>
              <a:buNone/>
            </a:pPr>
            <a:r>
              <a:rPr lang="fr-FR" sz="1400" b="1" dirty="0">
                <a:solidFill>
                  <a:srgbClr val="000000"/>
                </a:solidFill>
              </a:rPr>
              <a:t>DCGP : </a:t>
            </a:r>
            <a:r>
              <a:rPr lang="fr-FR" sz="1400" dirty="0">
                <a:solidFill>
                  <a:srgbClr val="000000"/>
                </a:solidFill>
              </a:rPr>
              <a:t>Directeur Commercial Gestion Privée.</a:t>
            </a:r>
          </a:p>
          <a:p>
            <a:pPr marL="0" indent="0" algn="just">
              <a:lnSpc>
                <a:spcPct val="150000"/>
              </a:lnSpc>
              <a:spcBef>
                <a:spcPts val="0"/>
              </a:spcBef>
              <a:buClr>
                <a:srgbClr val="FF0000"/>
              </a:buClr>
              <a:buNone/>
            </a:pPr>
            <a:r>
              <a:rPr lang="fr-FR" sz="1400" b="1" dirty="0">
                <a:solidFill>
                  <a:srgbClr val="000000"/>
                </a:solidFill>
              </a:rPr>
              <a:t>DA : </a:t>
            </a:r>
            <a:r>
              <a:rPr lang="fr-FR" sz="1400" dirty="0">
                <a:solidFill>
                  <a:srgbClr val="000000"/>
                </a:solidFill>
              </a:rPr>
              <a:t>Directeur d’Agence.</a:t>
            </a:r>
          </a:p>
          <a:p>
            <a:pPr marL="0" indent="0" algn="just">
              <a:lnSpc>
                <a:spcPct val="150000"/>
              </a:lnSpc>
              <a:spcBef>
                <a:spcPts val="0"/>
              </a:spcBef>
              <a:buClr>
                <a:srgbClr val="FF0000"/>
              </a:buClr>
              <a:buNone/>
            </a:pPr>
            <a:r>
              <a:rPr lang="fr-FR" sz="1400" b="1" dirty="0">
                <a:solidFill>
                  <a:srgbClr val="000000"/>
                </a:solidFill>
              </a:rPr>
              <a:t>DAA : </a:t>
            </a:r>
            <a:r>
              <a:rPr lang="fr-FR" sz="1400" dirty="0">
                <a:solidFill>
                  <a:srgbClr val="000000"/>
                </a:solidFill>
              </a:rPr>
              <a:t>Directeur d’Agence Adjoint.</a:t>
            </a:r>
          </a:p>
          <a:p>
            <a:pPr marL="0" indent="0" algn="just">
              <a:lnSpc>
                <a:spcPct val="150000"/>
              </a:lnSpc>
              <a:spcBef>
                <a:spcPts val="0"/>
              </a:spcBef>
              <a:buClr>
                <a:srgbClr val="FF0000"/>
              </a:buClr>
              <a:buNone/>
            </a:pPr>
            <a:r>
              <a:rPr lang="fr-FR" sz="1400" b="1" dirty="0">
                <a:solidFill>
                  <a:srgbClr val="000000"/>
                </a:solidFill>
              </a:rPr>
              <a:t>GC Pro : </a:t>
            </a:r>
            <a:r>
              <a:rPr lang="fr-FR" sz="1400" dirty="0">
                <a:solidFill>
                  <a:srgbClr val="000000"/>
                </a:solidFill>
              </a:rPr>
              <a:t>Gestionnaire de Clientèle Professionnelle.</a:t>
            </a:r>
          </a:p>
          <a:p>
            <a:pPr marL="0" indent="0" algn="just">
              <a:lnSpc>
                <a:spcPct val="150000"/>
              </a:lnSpc>
              <a:spcBef>
                <a:spcPts val="0"/>
              </a:spcBef>
              <a:buClr>
                <a:srgbClr val="FF0000"/>
              </a:buClr>
              <a:buNone/>
            </a:pPr>
            <a:r>
              <a:rPr lang="fr-FR" sz="1400" b="1" dirty="0">
                <a:solidFill>
                  <a:srgbClr val="000000"/>
                </a:solidFill>
              </a:rPr>
              <a:t>CAGP : </a:t>
            </a:r>
            <a:r>
              <a:rPr lang="fr-FR" sz="1400" dirty="0">
                <a:solidFill>
                  <a:srgbClr val="000000"/>
                </a:solidFill>
              </a:rPr>
              <a:t>Chargé d’Affaires Gestion Privée</a:t>
            </a:r>
            <a:r>
              <a:rPr lang="fr-FR" sz="1400" dirty="0" smtClean="0">
                <a:solidFill>
                  <a:srgbClr val="000000"/>
                </a:solidFill>
              </a:rPr>
              <a:t>.</a:t>
            </a:r>
          </a:p>
          <a:p>
            <a:pPr marL="0" indent="0" algn="just">
              <a:lnSpc>
                <a:spcPct val="150000"/>
              </a:lnSpc>
              <a:spcBef>
                <a:spcPts val="0"/>
              </a:spcBef>
              <a:buClr>
                <a:srgbClr val="FF0000"/>
              </a:buClr>
              <a:buNone/>
            </a:pPr>
            <a:r>
              <a:rPr lang="fr-FR" sz="1400" b="1" dirty="0" smtClean="0">
                <a:solidFill>
                  <a:srgbClr val="000000"/>
                </a:solidFill>
              </a:rPr>
              <a:t>DFCGP : </a:t>
            </a:r>
            <a:r>
              <a:rPr lang="fr-FR" sz="1400" dirty="0" smtClean="0">
                <a:solidFill>
                  <a:srgbClr val="000000"/>
                </a:solidFill>
              </a:rPr>
              <a:t>Direction Financière et du Contrôle de Gestion.</a:t>
            </a:r>
          </a:p>
          <a:p>
            <a:pPr marL="0" indent="0" algn="just">
              <a:lnSpc>
                <a:spcPct val="150000"/>
              </a:lnSpc>
              <a:spcBef>
                <a:spcPts val="0"/>
              </a:spcBef>
              <a:buClr>
                <a:srgbClr val="FF0000"/>
              </a:buClr>
              <a:buNone/>
            </a:pPr>
            <a:r>
              <a:rPr lang="fr-FR" sz="1400" b="1" dirty="0" smtClean="0">
                <a:solidFill>
                  <a:srgbClr val="000000"/>
                </a:solidFill>
              </a:rPr>
              <a:t>DMA : </a:t>
            </a:r>
            <a:r>
              <a:rPr lang="fr-FR" sz="1400" dirty="0" smtClean="0">
                <a:solidFill>
                  <a:srgbClr val="000000"/>
                </a:solidFill>
              </a:rPr>
              <a:t>Direction Marketing et Animation.</a:t>
            </a:r>
          </a:p>
          <a:p>
            <a:pPr marL="0" indent="0" algn="just">
              <a:lnSpc>
                <a:spcPct val="150000"/>
              </a:lnSpc>
              <a:spcBef>
                <a:spcPts val="0"/>
              </a:spcBef>
              <a:buClr>
                <a:srgbClr val="FF0000"/>
              </a:buClr>
              <a:buNone/>
            </a:pPr>
            <a:r>
              <a:rPr lang="fr-FR" sz="1400" b="1" dirty="0" smtClean="0">
                <a:solidFill>
                  <a:srgbClr val="000000"/>
                </a:solidFill>
              </a:rPr>
              <a:t>DRCCP : </a:t>
            </a:r>
            <a:r>
              <a:rPr lang="fr-FR" sz="1400" dirty="0" smtClean="0">
                <a:solidFill>
                  <a:srgbClr val="000000"/>
                </a:solidFill>
              </a:rPr>
              <a:t>Direction de la Conformité et des Contrôles Permanents.</a:t>
            </a:r>
            <a:endParaRPr lang="fr-FR" sz="1400" dirty="0">
              <a:solidFill>
                <a:srgbClr val="000000"/>
              </a:solidFill>
            </a:endParaRPr>
          </a:p>
          <a:p>
            <a:pPr marL="0" indent="0" algn="just">
              <a:lnSpc>
                <a:spcPct val="150000"/>
              </a:lnSpc>
              <a:spcBef>
                <a:spcPts val="0"/>
              </a:spcBef>
              <a:buClr>
                <a:srgbClr val="FF0000"/>
              </a:buClr>
              <a:buFont typeface="Wingdings" panose="05000000000000000000" pitchFamily="2" charset="2"/>
              <a:buNone/>
            </a:pPr>
            <a:endParaRPr lang="fr-FR" sz="1600" b="1" dirty="0">
              <a:solidFill>
                <a:srgbClr val="000000"/>
              </a:solidFill>
            </a:endParaRPr>
          </a:p>
        </p:txBody>
      </p:sp>
      <p:sp>
        <p:nvSpPr>
          <p:cNvPr id="28" name="Espace réservé du texte 2"/>
          <p:cNvSpPr txBox="1">
            <a:spLocks/>
          </p:cNvSpPr>
          <p:nvPr/>
        </p:nvSpPr>
        <p:spPr>
          <a:xfrm>
            <a:off x="717882" y="523111"/>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dirty="0" smtClean="0">
                <a:solidFill>
                  <a:sysClr val="window" lastClr="FFFFFF"/>
                </a:solidFill>
              </a:rPr>
              <a:t>LEXIQUE</a:t>
            </a:r>
            <a:endParaRPr lang="fr-FR" sz="3200" dirty="0">
              <a:solidFill>
                <a:sysClr val="window" lastClr="FFFFFF"/>
              </a:solidFill>
            </a:endParaRPr>
          </a:p>
        </p:txBody>
      </p:sp>
      <p:sp>
        <p:nvSpPr>
          <p:cNvPr id="6" name="Rectangle 5">
            <a:hlinkClick r:id="rId2" action="ppaction://hlinksldjump"/>
          </p:cNvPr>
          <p:cNvSpPr/>
          <p:nvPr/>
        </p:nvSpPr>
        <p:spPr>
          <a:xfrm>
            <a:off x="0" y="-30162"/>
            <a:ext cx="1447800" cy="333375"/>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Retour Sommaire</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176586675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379825"/>
            <a:ext cx="8067600" cy="709200"/>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r>
              <a:rPr lang="fr-FR" smtClean="0">
                <a:solidFill>
                  <a:srgbClr val="FF0000"/>
                </a:solidFill>
              </a:rPr>
              <a:t>Actualités </a:t>
            </a:r>
            <a:r>
              <a:rPr lang="fr-FR" smtClean="0">
                <a:solidFill>
                  <a:schemeClr val="bg1"/>
                </a:solidFill>
              </a:rPr>
              <a:t>de la semaine</a:t>
            </a:r>
            <a:endParaRPr lang="fr-FR" dirty="0">
              <a:solidFill>
                <a:schemeClr val="bg1"/>
              </a:solidFill>
            </a:endParaRPr>
          </a:p>
        </p:txBody>
      </p:sp>
      <p:pic>
        <p:nvPicPr>
          <p:cNvPr id="5"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771844" y="2938911"/>
            <a:ext cx="1524947"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à coins arrondis 5"/>
          <p:cNvSpPr/>
          <p:nvPr/>
        </p:nvSpPr>
        <p:spPr>
          <a:xfrm>
            <a:off x="5597375" y="1493762"/>
            <a:ext cx="2918133" cy="13716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t>Retrouvez chaque semaine toutes les actualités dans le brief DG / DUC / DA adressé aux managers.</a:t>
            </a:r>
          </a:p>
        </p:txBody>
      </p:sp>
      <p:sp>
        <p:nvSpPr>
          <p:cNvPr id="7" name="Espace réservé du contenu 1"/>
          <p:cNvSpPr>
            <a:spLocks noGrp="1"/>
          </p:cNvSpPr>
          <p:nvPr>
            <p:ph idx="1"/>
          </p:nvPr>
        </p:nvSpPr>
        <p:spPr>
          <a:xfrm>
            <a:off x="293298" y="1140781"/>
            <a:ext cx="8531529" cy="5234137"/>
          </a:xfrm>
        </p:spPr>
        <p:txBody>
          <a:bodyPr>
            <a:normAutofit fontScale="85000" lnSpcReduction="20000"/>
          </a:bodyPr>
          <a:lstStyle/>
          <a:p>
            <a:pPr marL="982663" lvl="0" indent="-266700">
              <a:buFont typeface="Wingdings" panose="05000000000000000000" pitchFamily="2" charset="2"/>
              <a:buChar char="Ø"/>
            </a:pPr>
            <a:r>
              <a:rPr lang="fr-FR" b="1" dirty="0">
                <a:solidFill>
                  <a:srgbClr val="FF0000"/>
                </a:solidFill>
                <a:latin typeface="Arial Narrow" panose="020B0606020202030204" pitchFamily="34" charset="0"/>
              </a:rPr>
              <a:t>Fichiers à traiter :</a:t>
            </a:r>
            <a:r>
              <a:rPr lang="fr-FR" b="1" dirty="0">
                <a:latin typeface="Arial Narrow" panose="020B0606020202030204" pitchFamily="34" charset="0"/>
              </a:rPr>
              <a:t>	</a:t>
            </a:r>
            <a:r>
              <a:rPr lang="fr-FR" dirty="0" smtClean="0">
                <a:latin typeface="Arial Narrow" panose="020B0606020202030204" pitchFamily="34" charset="0"/>
              </a:rPr>
              <a:t>Mobilité </a:t>
            </a:r>
            <a:r>
              <a:rPr lang="fr-FR" dirty="0">
                <a:latin typeface="Arial Narrow" panose="020B0606020202030204" pitchFamily="34" charset="0"/>
              </a:rPr>
              <a:t>bancaire</a:t>
            </a:r>
          </a:p>
          <a:p>
            <a:pPr marL="1371600" lvl="3" indent="0">
              <a:buNone/>
            </a:pPr>
            <a:r>
              <a:rPr lang="fr-FR" sz="1800" dirty="0">
                <a:latin typeface="Arial Narrow" panose="020B0606020202030204" pitchFamily="34" charset="0"/>
              </a:rPr>
              <a:t>	</a:t>
            </a:r>
            <a:r>
              <a:rPr lang="fr-FR" sz="1800" dirty="0" smtClean="0">
                <a:latin typeface="Arial Narrow" panose="020B0606020202030204" pitchFamily="34" charset="0"/>
              </a:rPr>
              <a:t>	</a:t>
            </a:r>
            <a:r>
              <a:rPr lang="fr-FR" sz="1800" dirty="0" err="1" smtClean="0">
                <a:latin typeface="Arial Narrow" panose="020B0606020202030204" pitchFamily="34" charset="0"/>
              </a:rPr>
              <a:t>Izicarte</a:t>
            </a:r>
            <a:endParaRPr lang="fr-FR" sz="1800" dirty="0">
              <a:latin typeface="Arial Narrow" panose="020B0606020202030204" pitchFamily="34" charset="0"/>
            </a:endParaRPr>
          </a:p>
          <a:p>
            <a:pPr marL="0" lvl="0" indent="0">
              <a:buNone/>
            </a:pPr>
            <a:r>
              <a:rPr lang="fr-FR" dirty="0">
                <a:latin typeface="Arial Narrow" panose="020B0606020202030204" pitchFamily="34" charset="0"/>
              </a:rPr>
              <a:t>		</a:t>
            </a:r>
            <a:r>
              <a:rPr lang="fr-FR" dirty="0" smtClean="0">
                <a:latin typeface="Arial Narrow" panose="020B0606020202030204" pitchFamily="34" charset="0"/>
              </a:rPr>
              <a:t>	PEL </a:t>
            </a:r>
            <a:r>
              <a:rPr lang="fr-FR" dirty="0">
                <a:latin typeface="Arial Narrow" panose="020B0606020202030204" pitchFamily="34" charset="0"/>
              </a:rPr>
              <a:t>non-respect</a:t>
            </a:r>
          </a:p>
          <a:p>
            <a:pPr marL="0" lvl="0" indent="0">
              <a:buNone/>
            </a:pPr>
            <a:r>
              <a:rPr lang="fr-FR" dirty="0">
                <a:latin typeface="Arial Narrow" panose="020B0606020202030204" pitchFamily="34" charset="0"/>
              </a:rPr>
              <a:t>		</a:t>
            </a:r>
            <a:r>
              <a:rPr lang="fr-FR" dirty="0" smtClean="0">
                <a:latin typeface="Arial Narrow" panose="020B0606020202030204" pitchFamily="34" charset="0"/>
              </a:rPr>
              <a:t>	Lutte </a:t>
            </a:r>
            <a:r>
              <a:rPr lang="fr-FR" dirty="0">
                <a:latin typeface="Arial Narrow" panose="020B0606020202030204" pitchFamily="34" charset="0"/>
              </a:rPr>
              <a:t>anti-résiliation</a:t>
            </a:r>
          </a:p>
          <a:p>
            <a:pPr marL="0" lvl="0" indent="0">
              <a:buNone/>
            </a:pPr>
            <a:r>
              <a:rPr lang="fr-FR" dirty="0">
                <a:latin typeface="Arial Narrow" panose="020B0606020202030204" pitchFamily="34" charset="0"/>
              </a:rPr>
              <a:t>		</a:t>
            </a:r>
            <a:r>
              <a:rPr lang="fr-FR" dirty="0" smtClean="0">
                <a:latin typeface="Arial Narrow" panose="020B0606020202030204" pitchFamily="34" charset="0"/>
              </a:rPr>
              <a:t>	Fichier Surveillance</a:t>
            </a:r>
          </a:p>
          <a:p>
            <a:pPr marL="0" lvl="0" indent="0">
              <a:buNone/>
            </a:pPr>
            <a:endParaRPr lang="fr-FR" sz="1400" b="1" dirty="0">
              <a:latin typeface="Arial Narrow" panose="020B0606020202030204" pitchFamily="34" charset="0"/>
            </a:endParaRPr>
          </a:p>
          <a:p>
            <a:pPr lvl="0"/>
            <a:r>
              <a:rPr lang="fr-FR" sz="1900" b="1" dirty="0" smtClean="0"/>
              <a:t>CREDIT –</a:t>
            </a:r>
            <a:r>
              <a:rPr lang="fr-FR" sz="1900" dirty="0" smtClean="0"/>
              <a:t> </a:t>
            </a:r>
            <a:r>
              <a:rPr lang="fr-FR" sz="1900" b="1" dirty="0" smtClean="0"/>
              <a:t>Barèmes </a:t>
            </a:r>
            <a:r>
              <a:rPr lang="fr-FR" sz="1900" b="1" dirty="0"/>
              <a:t>Crédits </a:t>
            </a:r>
            <a:r>
              <a:rPr lang="fr-FR" sz="1900" b="1" dirty="0" smtClean="0"/>
              <a:t>renouvelables</a:t>
            </a:r>
          </a:p>
          <a:p>
            <a:pPr lvl="0"/>
            <a:r>
              <a:rPr lang="fr-FR" sz="1900" b="1" dirty="0" smtClean="0"/>
              <a:t>BANCA – Carte </a:t>
            </a:r>
            <a:r>
              <a:rPr lang="fr-FR" sz="1900" b="1" dirty="0"/>
              <a:t>à Cryptogramme Dynamique</a:t>
            </a:r>
          </a:p>
          <a:p>
            <a:pPr lvl="0"/>
            <a:r>
              <a:rPr lang="fr-FR" sz="1900" b="1" dirty="0"/>
              <a:t>BANCA – </a:t>
            </a:r>
            <a:r>
              <a:rPr lang="fr-FR" sz="1900" b="1" dirty="0" smtClean="0"/>
              <a:t>Tarification </a:t>
            </a:r>
            <a:r>
              <a:rPr lang="fr-FR" sz="1900" b="1" dirty="0"/>
              <a:t>applicable 01/04/2018</a:t>
            </a:r>
          </a:p>
          <a:p>
            <a:pPr lvl="0"/>
            <a:r>
              <a:rPr lang="fr-FR" sz="1900" b="1" dirty="0" smtClean="0"/>
              <a:t>EPARGNE – Convention </a:t>
            </a:r>
            <a:r>
              <a:rPr lang="fr-FR" sz="1900" b="1" dirty="0"/>
              <a:t>de compte d’instruments financiers</a:t>
            </a:r>
          </a:p>
          <a:p>
            <a:pPr lvl="0"/>
            <a:r>
              <a:rPr lang="fr-FR" sz="1900" b="1" dirty="0"/>
              <a:t>EPARGNE – </a:t>
            </a:r>
            <a:r>
              <a:rPr lang="fr-FR" sz="1900" b="1" dirty="0" smtClean="0"/>
              <a:t>Frais </a:t>
            </a:r>
            <a:r>
              <a:rPr lang="fr-FR" sz="1900" b="1" dirty="0"/>
              <a:t>de tenue de compte</a:t>
            </a:r>
          </a:p>
          <a:p>
            <a:pPr lvl="0"/>
            <a:r>
              <a:rPr lang="fr-FR" sz="1900" b="1" dirty="0"/>
              <a:t>EPARGNE – </a:t>
            </a:r>
            <a:r>
              <a:rPr lang="fr-FR" sz="1900" b="1" dirty="0" smtClean="0"/>
              <a:t>Emission </a:t>
            </a:r>
            <a:r>
              <a:rPr lang="fr-FR" sz="1900" b="1" dirty="0"/>
              <a:t>d’une obligation indexée : HELIOS</a:t>
            </a:r>
          </a:p>
          <a:p>
            <a:pPr lvl="0"/>
            <a:r>
              <a:rPr lang="fr-FR" sz="1900" b="1" dirty="0"/>
              <a:t>EPARGNE – </a:t>
            </a:r>
            <a:r>
              <a:rPr lang="fr-FR" sz="1900" b="1" dirty="0" smtClean="0"/>
              <a:t>Clôtures </a:t>
            </a:r>
            <a:r>
              <a:rPr lang="fr-FR" sz="1900" b="1" dirty="0"/>
              <a:t>réglementaires</a:t>
            </a:r>
          </a:p>
          <a:p>
            <a:pPr lvl="0"/>
            <a:r>
              <a:rPr lang="fr-FR" sz="1900" b="1" dirty="0" smtClean="0"/>
              <a:t>MARCHE DES PROS – Tarification </a:t>
            </a:r>
            <a:r>
              <a:rPr lang="fr-FR" sz="1900" b="1" dirty="0"/>
              <a:t>Révision Annuelle</a:t>
            </a:r>
          </a:p>
          <a:p>
            <a:pPr lvl="0"/>
            <a:r>
              <a:rPr lang="fr-FR" sz="1900" b="1" dirty="0"/>
              <a:t>EPARGNE – </a:t>
            </a:r>
            <a:r>
              <a:rPr lang="fr-FR" sz="1900" b="1" dirty="0" smtClean="0"/>
              <a:t>Avenant </a:t>
            </a:r>
            <a:r>
              <a:rPr lang="fr-FR" sz="1900" b="1" dirty="0"/>
              <a:t>CG</a:t>
            </a:r>
          </a:p>
          <a:p>
            <a:pPr lvl="0"/>
            <a:r>
              <a:rPr lang="fr-FR" sz="1900" b="1" dirty="0"/>
              <a:t>EPARGNE – </a:t>
            </a:r>
            <a:r>
              <a:rPr lang="fr-FR" sz="1900" b="1" dirty="0" smtClean="0"/>
              <a:t>Circuit </a:t>
            </a:r>
            <a:r>
              <a:rPr lang="fr-FR" sz="1900" b="1" dirty="0"/>
              <a:t>d’échange Calendrier 2018</a:t>
            </a:r>
          </a:p>
          <a:p>
            <a:pPr lvl="0"/>
            <a:r>
              <a:rPr lang="fr-FR" sz="1900" b="1" dirty="0"/>
              <a:t>EPARGNE – </a:t>
            </a:r>
            <a:r>
              <a:rPr lang="fr-FR" sz="1900" b="1" dirty="0" smtClean="0"/>
              <a:t>Délégué </a:t>
            </a:r>
            <a:r>
              <a:rPr lang="fr-FR" sz="1900" b="1" dirty="0"/>
              <a:t>NATIXIS FACTOR</a:t>
            </a:r>
          </a:p>
          <a:p>
            <a:pPr lvl="0"/>
            <a:r>
              <a:rPr lang="fr-FR" sz="1900" b="1" dirty="0"/>
              <a:t>EPARGNE – </a:t>
            </a:r>
            <a:r>
              <a:rPr lang="fr-FR" sz="1900" b="1" dirty="0" smtClean="0"/>
              <a:t>Crédit-Bail</a:t>
            </a:r>
            <a:endParaRPr lang="fr-FR" sz="1900" b="1" dirty="0"/>
          </a:p>
          <a:p>
            <a:pPr lvl="0"/>
            <a:r>
              <a:rPr lang="fr-FR" sz="1900" b="1" dirty="0" smtClean="0"/>
              <a:t>MULTICANAL – Opération </a:t>
            </a:r>
            <a:r>
              <a:rPr lang="fr-FR" sz="1900" b="1" dirty="0"/>
              <a:t>dématérialisation de masse</a:t>
            </a:r>
          </a:p>
          <a:p>
            <a:pPr lvl="0"/>
            <a:r>
              <a:rPr lang="fr-FR" sz="1900" b="1" dirty="0"/>
              <a:t>MULTICANAL – </a:t>
            </a:r>
            <a:r>
              <a:rPr lang="fr-FR" sz="1900" b="1" dirty="0" smtClean="0"/>
              <a:t>OVMC </a:t>
            </a:r>
            <a:r>
              <a:rPr lang="fr-FR" sz="1900" b="1" dirty="0"/>
              <a:t>– PEL</a:t>
            </a:r>
          </a:p>
          <a:p>
            <a:pPr lvl="0"/>
            <a:r>
              <a:rPr lang="fr-FR" sz="1900" b="1" dirty="0"/>
              <a:t>MULTICANAL – </a:t>
            </a:r>
            <a:r>
              <a:rPr lang="fr-FR" sz="1900" b="1" dirty="0" smtClean="0"/>
              <a:t>Campagne </a:t>
            </a:r>
            <a:r>
              <a:rPr lang="fr-FR" sz="1900" b="1" dirty="0"/>
              <a:t>de </a:t>
            </a:r>
            <a:r>
              <a:rPr lang="fr-FR" sz="1900" b="1" dirty="0" smtClean="0"/>
              <a:t>télémarketing</a:t>
            </a:r>
            <a:endParaRPr lang="fr-FR" sz="1900" b="1" dirty="0"/>
          </a:p>
        </p:txBody>
      </p:sp>
    </p:spTree>
    <p:extLst>
      <p:ext uri="{BB962C8B-B14F-4D97-AF65-F5344CB8AC3E}">
        <p14:creationId xmlns:p14="http://schemas.microsoft.com/office/powerpoint/2010/main" val="3162106489"/>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C925DB7-CCE4-48F1-BF80-9981159D6B98}">
  <ds:schemaRefs>
    <ds:schemaRef ds:uri="http://www.w3.org/XML/1998/namespace"/>
    <ds:schemaRef ds:uri="02ea4b1b-5614-43b2-acce-6a9ef10fff4e"/>
    <ds:schemaRef ds:uri="http://schemas.openxmlformats.org/package/2006/metadata/core-properties"/>
    <ds:schemaRef ds:uri="http://purl.org/dc/dcmitype/"/>
    <ds:schemaRef ds:uri="http://purl.org/dc/elements/1.1/"/>
    <ds:schemaRef ds:uri="http://purl.org/dc/terms/"/>
    <ds:schemaRef ds:uri="http://schemas.microsoft.com/office/2006/documentManagement/typ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4783</TotalTime>
  <Words>6535</Words>
  <Application>Microsoft Office PowerPoint</Application>
  <PresentationFormat>Affichage à l'écran (4:3)</PresentationFormat>
  <Paragraphs>1183</Paragraphs>
  <Slides>59</Slides>
  <Notes>7</Notes>
  <HiddenSlides>0</HiddenSlides>
  <MMClips>0</MMClips>
  <ScaleCrop>false</ScaleCrop>
  <HeadingPairs>
    <vt:vector size="4" baseType="variant">
      <vt:variant>
        <vt:lpstr>Thème</vt:lpstr>
      </vt:variant>
      <vt:variant>
        <vt:i4>10</vt:i4>
      </vt:variant>
      <vt:variant>
        <vt:lpstr>Titres des diapositives</vt:lpstr>
      </vt:variant>
      <vt:variant>
        <vt:i4>59</vt:i4>
      </vt:variant>
    </vt:vector>
  </HeadingPairs>
  <TitlesOfParts>
    <vt:vector size="69" baseType="lpstr">
      <vt:lpstr>1-MODELE PART</vt:lpstr>
      <vt:lpstr>2-MODELE GP</vt:lpstr>
      <vt:lpstr>3-MODELE PRO</vt:lpstr>
      <vt:lpstr>MODELE BDR</vt:lpstr>
      <vt:lpstr>BDR ENTREPRISES</vt:lpstr>
      <vt:lpstr>BDR ESI</vt:lpstr>
      <vt:lpstr>BDR PP</vt:lpstr>
      <vt:lpstr>BDR IMMO PRO</vt:lpstr>
      <vt:lpstr>BDR SECTEUR PUBLIC</vt:lpstr>
      <vt:lpstr>1_1-MODELE PART</vt:lpstr>
      <vt:lpstr> LA Part Variable  Banque De Détail 2018  </vt:lpstr>
      <vt:lpstr>Présentation PowerPoint</vt:lpstr>
      <vt:lpstr>Présentation PowerPoint</vt:lpstr>
      <vt:lpstr>Présentation PowerPoint</vt:lpstr>
      <vt:lpstr>Présentation PowerPoint</vt:lpstr>
      <vt:lpstr>Présentation PowerPoint</vt:lpstr>
      <vt:lpstr> LES ambitions 2018 POUR LA CELCA </vt:lpstr>
      <vt:lpstr>Présentation PowerPoint</vt:lpstr>
      <vt:lpstr> LES critères Part Variable 2018 Pour les métiers AGENCE  (hors managers et marches spécialisés)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LES critères Part Variable 2018 Pour les Métiers Réseau DAA et DA  </vt:lpstr>
      <vt:lpstr>Présentation PowerPoint</vt:lpstr>
      <vt:lpstr>Présentation PowerPoint</vt:lpstr>
      <vt:lpstr>Présentation PowerPoint</vt:lpstr>
      <vt:lpstr>Présentation PowerPoint</vt:lpstr>
      <vt:lpstr> LES critères Part Variable 2018 Pour le Métier Réseau DUC </vt:lpstr>
      <vt:lpstr>Présentation PowerPoint</vt:lpstr>
      <vt:lpstr>Présentation PowerPoint</vt:lpstr>
      <vt:lpstr>Présentation PowerPoint</vt:lpstr>
      <vt:lpstr>Présentation PowerPoint</vt:lpstr>
      <vt:lpstr> LES critères Part Variable 2018 Pour le métier DE GC PROS </vt:lpstr>
      <vt:lpstr>Présentation PowerPoint</vt:lpstr>
      <vt:lpstr>Présentation PowerPoint</vt:lpstr>
      <vt:lpstr>Présentation PowerPoint</vt:lpstr>
      <vt:lpstr>Présentation PowerPoint</vt:lpstr>
      <vt:lpstr> LES critères Part Variable 2018 Pour le métier DE CAGP </vt:lpstr>
      <vt:lpstr>Présentation PowerPoint</vt:lpstr>
      <vt:lpstr>Présentation PowerPoint</vt:lpstr>
      <vt:lpstr>Présentation PowerPoint</vt:lpstr>
      <vt:lpstr>Présentation PowerPoint</vt:lpstr>
      <vt:lpstr> LES critères Part Variable 2018 Pour le métier BANQUIER privé </vt:lpstr>
      <vt:lpstr>Présentation PowerPoint</vt:lpstr>
      <vt:lpstr>Présentation PowerPoint</vt:lpstr>
      <vt:lpstr>Présentation PowerPoint</vt:lpstr>
      <vt:lpstr>Présentation PowerPoint</vt:lpstr>
      <vt:lpstr> LES critères Part Variable 2018 Pour le métier  GC PERSONNES Protégées </vt:lpstr>
      <vt:lpstr>Présentation PowerPoint</vt:lpstr>
      <vt:lpstr>Présentation PowerPoint</vt:lpstr>
      <vt:lpstr>Présentation PowerPoint</vt:lpstr>
      <vt:lpstr>Présentation PowerPoint</vt:lpstr>
      <vt:lpstr> LE BONUS MANAGERIAL </vt:lpstr>
      <vt:lpstr>Présentation PowerPoint</vt:lpstr>
      <vt:lpstr>Présentation PowerPoint</vt:lpstr>
      <vt:lpstr>Présentation PowerPoint</vt:lpstr>
      <vt:lpstr> ANNEXE ECHELLES DES POINTS BDD </vt:lpstr>
      <vt:lpstr>Présentation PowerPoint</vt:lpstr>
      <vt:lpstr>Présentation PowerPoint</vt:lpstr>
      <vt:lpstr>Présentation PowerPoint</vt:lpstr>
      <vt:lpstr>Présentation PowerPoint</vt:lpstr>
      <vt:lpstr>Présentation PowerPoint</vt:lpstr>
      <vt:lpstr> LEXIQUE </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A5702169</cp:lastModifiedBy>
  <cp:revision>432</cp:revision>
  <cp:lastPrinted>2016-06-22T11:00:56Z</cp:lastPrinted>
  <dcterms:created xsi:type="dcterms:W3CDTF">2016-06-03T08:10:53Z</dcterms:created>
  <dcterms:modified xsi:type="dcterms:W3CDTF">2017-12-13T10:15:58Z</dcterms:modified>
</cp:coreProperties>
</file>